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slides/slide180.xml" ContentType="application/vnd.openxmlformats-officedocument.presentationml.slide+xml"/>
  <Override PartName="/ppt/slides/slide181.xml" ContentType="application/vnd.openxmlformats-officedocument.presentationml.slide+xml"/>
  <Override PartName="/ppt/slides/slide182.xml" ContentType="application/vnd.openxmlformats-officedocument.presentationml.slide+xml"/>
  <Override PartName="/ppt/slides/slide183.xml" ContentType="application/vnd.openxmlformats-officedocument.presentationml.slide+xml"/>
  <Override PartName="/ppt/slides/slide184.xml" ContentType="application/vnd.openxmlformats-officedocument.presentationml.slide+xml"/>
  <Override PartName="/ppt/slides/slide185.xml" ContentType="application/vnd.openxmlformats-officedocument.presentationml.slide+xml"/>
  <Override PartName="/ppt/slides/slide186.xml" ContentType="application/vnd.openxmlformats-officedocument.presentationml.slide+xml"/>
  <Override PartName="/ppt/slides/slide187.xml" ContentType="application/vnd.openxmlformats-officedocument.presentationml.slide+xml"/>
  <Override PartName="/ppt/slides/slide188.xml" ContentType="application/vnd.openxmlformats-officedocument.presentationml.slide+xml"/>
  <Override PartName="/ppt/slides/slide189.xml" ContentType="application/vnd.openxmlformats-officedocument.presentationml.slide+xml"/>
  <Override PartName="/ppt/slides/slide190.xml" ContentType="application/vnd.openxmlformats-officedocument.presentationml.slide+xml"/>
  <Override PartName="/ppt/slides/slide191.xml" ContentType="application/vnd.openxmlformats-officedocument.presentationml.slide+xml"/>
  <Override PartName="/ppt/slides/slide192.xml" ContentType="application/vnd.openxmlformats-officedocument.presentationml.slide+xml"/>
  <Override PartName="/ppt/slides/slide193.xml" ContentType="application/vnd.openxmlformats-officedocument.presentationml.slide+xml"/>
  <Override PartName="/ppt/slides/slide194.xml" ContentType="application/vnd.openxmlformats-officedocument.presentationml.slide+xml"/>
  <Override PartName="/ppt/slides/slide195.xml" ContentType="application/vnd.openxmlformats-officedocument.presentationml.slide+xml"/>
  <Override PartName="/ppt/slides/slide196.xml" ContentType="application/vnd.openxmlformats-officedocument.presentationml.slide+xml"/>
  <Override PartName="/ppt/slides/slide197.xml" ContentType="application/vnd.openxmlformats-officedocument.presentationml.slide+xml"/>
  <Override PartName="/ppt/slides/slide198.xml" ContentType="application/vnd.openxmlformats-officedocument.presentationml.slide+xml"/>
  <Override PartName="/ppt/slides/slide199.xml" ContentType="application/vnd.openxmlformats-officedocument.presentationml.slide+xml"/>
  <Override PartName="/ppt/slides/slide200.xml" ContentType="application/vnd.openxmlformats-officedocument.presentationml.slide+xml"/>
  <Override PartName="/ppt/slides/slide201.xml" ContentType="application/vnd.openxmlformats-officedocument.presentationml.slide+xml"/>
  <Override PartName="/ppt/slides/slide202.xml" ContentType="application/vnd.openxmlformats-officedocument.presentationml.slide+xml"/>
  <Override PartName="/ppt/slides/slide203.xml" ContentType="application/vnd.openxmlformats-officedocument.presentationml.slide+xml"/>
  <Override PartName="/ppt/slides/slide204.xml" ContentType="application/vnd.openxmlformats-officedocument.presentationml.slide+xml"/>
  <Override PartName="/ppt/slides/slide205.xml" ContentType="application/vnd.openxmlformats-officedocument.presentationml.slide+xml"/>
  <Override PartName="/ppt/slides/slide206.xml" ContentType="application/vnd.openxmlformats-officedocument.presentationml.slide+xml"/>
  <Override PartName="/ppt/slides/slide207.xml" ContentType="application/vnd.openxmlformats-officedocument.presentationml.slide+xml"/>
  <Override PartName="/ppt/slides/slide208.xml" ContentType="application/vnd.openxmlformats-officedocument.presentationml.slide+xml"/>
  <Override PartName="/ppt/slides/slide209.xml" ContentType="application/vnd.openxmlformats-officedocument.presentationml.slide+xml"/>
  <Override PartName="/ppt/slides/slide210.xml" ContentType="application/vnd.openxmlformats-officedocument.presentationml.slide+xml"/>
  <Override PartName="/ppt/slides/slide211.xml" ContentType="application/vnd.openxmlformats-officedocument.presentationml.slide+xml"/>
  <Override PartName="/ppt/slides/slide212.xml" ContentType="application/vnd.openxmlformats-officedocument.presentationml.slide+xml"/>
  <Override PartName="/ppt/slides/slide213.xml" ContentType="application/vnd.openxmlformats-officedocument.presentationml.slide+xml"/>
  <Override PartName="/ppt/slides/slide214.xml" ContentType="application/vnd.openxmlformats-officedocument.presentationml.slide+xml"/>
  <Override PartName="/ppt/slides/slide215.xml" ContentType="application/vnd.openxmlformats-officedocument.presentationml.slide+xml"/>
  <Override PartName="/ppt/slides/slide216.xml" ContentType="application/vnd.openxmlformats-officedocument.presentationml.slide+xml"/>
  <Override PartName="/ppt/slides/slide217.xml" ContentType="application/vnd.openxmlformats-officedocument.presentationml.slide+xml"/>
  <Override PartName="/ppt/slides/slide218.xml" ContentType="application/vnd.openxmlformats-officedocument.presentationml.slide+xml"/>
  <Override PartName="/ppt/slides/slide219.xml" ContentType="application/vnd.openxmlformats-officedocument.presentationml.slide+xml"/>
  <Override PartName="/ppt/slides/slide220.xml" ContentType="application/vnd.openxmlformats-officedocument.presentationml.slide+xml"/>
  <Override PartName="/ppt/slides/slide221.xml" ContentType="application/vnd.openxmlformats-officedocument.presentationml.slide+xml"/>
  <Override PartName="/ppt/slides/slide222.xml" ContentType="application/vnd.openxmlformats-officedocument.presentationml.slide+xml"/>
  <Override PartName="/ppt/slides/slide223.xml" ContentType="application/vnd.openxmlformats-officedocument.presentationml.slide+xml"/>
  <Override PartName="/ppt/slides/slide224.xml" ContentType="application/vnd.openxmlformats-officedocument.presentationml.slide+xml"/>
  <Override PartName="/ppt/slides/slide225.xml" ContentType="application/vnd.openxmlformats-officedocument.presentationml.slide+xml"/>
  <Override PartName="/ppt/slides/slide226.xml" ContentType="application/vnd.openxmlformats-officedocument.presentationml.slide+xml"/>
  <Override PartName="/ppt/slides/slide227.xml" ContentType="application/vnd.openxmlformats-officedocument.presentationml.slide+xml"/>
  <Override PartName="/ppt/slides/slide228.xml" ContentType="application/vnd.openxmlformats-officedocument.presentationml.slide+xml"/>
  <Override PartName="/ppt/slides/slide229.xml" ContentType="application/vnd.openxmlformats-officedocument.presentationml.slide+xml"/>
  <Override PartName="/ppt/slides/slide230.xml" ContentType="application/vnd.openxmlformats-officedocument.presentationml.slide+xml"/>
  <Override PartName="/ppt/slides/slide231.xml" ContentType="application/vnd.openxmlformats-officedocument.presentationml.slide+xml"/>
  <Override PartName="/ppt/slides/slide232.xml" ContentType="application/vnd.openxmlformats-officedocument.presentationml.slide+xml"/>
  <Override PartName="/ppt/slides/slide233.xml" ContentType="application/vnd.openxmlformats-officedocument.presentationml.slide+xml"/>
  <Override PartName="/ppt/slides/slide234.xml" ContentType="application/vnd.openxmlformats-officedocument.presentationml.slide+xml"/>
  <Override PartName="/ppt/slides/slide235.xml" ContentType="application/vnd.openxmlformats-officedocument.presentationml.slide+xml"/>
  <Override PartName="/ppt/slides/slide236.xml" ContentType="application/vnd.openxmlformats-officedocument.presentationml.slide+xml"/>
  <Override PartName="/ppt/slides/slide237.xml" ContentType="application/vnd.openxmlformats-officedocument.presentationml.slide+xml"/>
  <Override PartName="/ppt/slides/slide238.xml" ContentType="application/vnd.openxmlformats-officedocument.presentationml.slide+xml"/>
  <Override PartName="/ppt/slides/slide239.xml" ContentType="application/vnd.openxmlformats-officedocument.presentationml.slide+xml"/>
  <Override PartName="/ppt/slides/slide240.xml" ContentType="application/vnd.openxmlformats-officedocument.presentationml.slide+xml"/>
  <Override PartName="/ppt/slides/slide241.xml" ContentType="application/vnd.openxmlformats-officedocument.presentationml.slide+xml"/>
  <Override PartName="/ppt/slides/slide242.xml" ContentType="application/vnd.openxmlformats-officedocument.presentationml.slide+xml"/>
  <Override PartName="/ppt/slides/slide243.xml" ContentType="application/vnd.openxmlformats-officedocument.presentationml.slide+xml"/>
  <Override PartName="/ppt/slides/slide244.xml" ContentType="application/vnd.openxmlformats-officedocument.presentationml.slide+xml"/>
  <Override PartName="/ppt/slides/slide245.xml" ContentType="application/vnd.openxmlformats-officedocument.presentationml.slide+xml"/>
  <Override PartName="/ppt/slides/slide246.xml" ContentType="application/vnd.openxmlformats-officedocument.presentationml.slide+xml"/>
  <Override PartName="/ppt/slides/slide247.xml" ContentType="application/vnd.openxmlformats-officedocument.presentationml.slide+xml"/>
  <Override PartName="/ppt/slides/slide248.xml" ContentType="application/vnd.openxmlformats-officedocument.presentationml.slide+xml"/>
  <Override PartName="/ppt/slides/slide249.xml" ContentType="application/vnd.openxmlformats-officedocument.presentationml.slide+xml"/>
  <Override PartName="/ppt/slides/slide250.xml" ContentType="application/vnd.openxmlformats-officedocument.presentationml.slide+xml"/>
  <Override PartName="/ppt/slides/slide251.xml" ContentType="application/vnd.openxmlformats-officedocument.presentationml.slide+xml"/>
  <Override PartName="/ppt/slides/slide252.xml" ContentType="application/vnd.openxmlformats-officedocument.presentationml.slide+xml"/>
  <Override PartName="/ppt/slides/slide253.xml" ContentType="application/vnd.openxmlformats-officedocument.presentationml.slide+xml"/>
  <Override PartName="/ppt/slides/slide254.xml" ContentType="application/vnd.openxmlformats-officedocument.presentationml.slide+xml"/>
  <Override PartName="/ppt/slides/slide255.xml" ContentType="application/vnd.openxmlformats-officedocument.presentationml.slide+xml"/>
  <Override PartName="/ppt/slides/slide256.xml" ContentType="application/vnd.openxmlformats-officedocument.presentationml.slide+xml"/>
  <Override PartName="/ppt/slides/slide257.xml" ContentType="application/vnd.openxmlformats-officedocument.presentationml.slide+xml"/>
  <Override PartName="/ppt/slides/slide258.xml" ContentType="application/vnd.openxmlformats-officedocument.presentationml.slide+xml"/>
  <Override PartName="/ppt/slides/slide259.xml" ContentType="application/vnd.openxmlformats-officedocument.presentationml.slide+xml"/>
  <Override PartName="/ppt/slides/slide260.xml" ContentType="application/vnd.openxmlformats-officedocument.presentationml.slide+xml"/>
  <Override PartName="/ppt/slides/slide261.xml" ContentType="application/vnd.openxmlformats-officedocument.presentationml.slide+xml"/>
  <Override PartName="/ppt/slides/slide262.xml" ContentType="application/vnd.openxmlformats-officedocument.presentationml.slide+xml"/>
  <Override PartName="/ppt/slides/slide263.xml" ContentType="application/vnd.openxmlformats-officedocument.presentationml.slide+xml"/>
  <Override PartName="/ppt/slides/slide264.xml" ContentType="application/vnd.openxmlformats-officedocument.presentationml.slide+xml"/>
  <Override PartName="/ppt/slides/slide265.xml" ContentType="application/vnd.openxmlformats-officedocument.presentationml.slide+xml"/>
  <Override PartName="/ppt/slides/slide266.xml" ContentType="application/vnd.openxmlformats-officedocument.presentationml.slide+xml"/>
  <Override PartName="/ppt/slides/slide267.xml" ContentType="application/vnd.openxmlformats-officedocument.presentationml.slide+xml"/>
  <Override PartName="/ppt/slides/slide268.xml" ContentType="application/vnd.openxmlformats-officedocument.presentationml.slide+xml"/>
  <Override PartName="/ppt/slides/slide269.xml" ContentType="application/vnd.openxmlformats-officedocument.presentationml.slide+xml"/>
  <Override PartName="/ppt/slides/slide270.xml" ContentType="application/vnd.openxmlformats-officedocument.presentationml.slide+xml"/>
  <Override PartName="/ppt/slides/slide271.xml" ContentType="application/vnd.openxmlformats-officedocument.presentationml.slide+xml"/>
  <Override PartName="/ppt/slides/slide272.xml" ContentType="application/vnd.openxmlformats-officedocument.presentationml.slide+xml"/>
  <Override PartName="/ppt/slides/slide273.xml" ContentType="application/vnd.openxmlformats-officedocument.presentationml.slide+xml"/>
  <Override PartName="/ppt/slides/slide274.xml" ContentType="application/vnd.openxmlformats-officedocument.presentationml.slide+xml"/>
  <Override PartName="/ppt/slides/slide275.xml" ContentType="application/vnd.openxmlformats-officedocument.presentationml.slide+xml"/>
  <Override PartName="/ppt/slides/slide276.xml" ContentType="application/vnd.openxmlformats-officedocument.presentationml.slide+xml"/>
  <Override PartName="/ppt/slides/slide277.xml" ContentType="application/vnd.openxmlformats-officedocument.presentationml.slide+xml"/>
  <Override PartName="/ppt/slides/slide278.xml" ContentType="application/vnd.openxmlformats-officedocument.presentationml.slide+xml"/>
  <Override PartName="/ppt/slides/slide279.xml" ContentType="application/vnd.openxmlformats-officedocument.presentationml.slide+xml"/>
  <Override PartName="/ppt/slides/slide280.xml" ContentType="application/vnd.openxmlformats-officedocument.presentationml.slide+xml"/>
  <Override PartName="/ppt/slides/slide281.xml" ContentType="application/vnd.openxmlformats-officedocument.presentationml.slide+xml"/>
  <Override PartName="/ppt/slides/slide282.xml" ContentType="application/vnd.openxmlformats-officedocument.presentationml.slide+xml"/>
  <Override PartName="/ppt/slides/slide283.xml" ContentType="application/vnd.openxmlformats-officedocument.presentationml.slide+xml"/>
  <Override PartName="/ppt/slides/slide284.xml" ContentType="application/vnd.openxmlformats-officedocument.presentationml.slide+xml"/>
  <Override PartName="/ppt/slides/slide285.xml" ContentType="application/vnd.openxmlformats-officedocument.presentationml.slide+xml"/>
  <Override PartName="/ppt/slides/slide286.xml" ContentType="application/vnd.openxmlformats-officedocument.presentationml.slide+xml"/>
  <Override PartName="/ppt/slides/slide287.xml" ContentType="application/vnd.openxmlformats-officedocument.presentationml.slide+xml"/>
  <Override PartName="/ppt/slides/slide288.xml" ContentType="application/vnd.openxmlformats-officedocument.presentationml.slide+xml"/>
  <Override PartName="/ppt/slides/slide289.xml" ContentType="application/vnd.openxmlformats-officedocument.presentationml.slide+xml"/>
  <Override PartName="/ppt/slides/slide290.xml" ContentType="application/vnd.openxmlformats-officedocument.presentationml.slide+xml"/>
  <Override PartName="/ppt/slides/slide291.xml" ContentType="application/vnd.openxmlformats-officedocument.presentationml.slide+xml"/>
  <Override PartName="/ppt/slides/slide292.xml" ContentType="application/vnd.openxmlformats-officedocument.presentationml.slide+xml"/>
  <Override PartName="/ppt/slides/slide293.xml" ContentType="application/vnd.openxmlformats-officedocument.presentationml.slide+xml"/>
  <Override PartName="/ppt/slides/slide294.xml" ContentType="application/vnd.openxmlformats-officedocument.presentationml.slide+xml"/>
  <Override PartName="/ppt/slides/slide295.xml" ContentType="application/vnd.openxmlformats-officedocument.presentationml.slide+xml"/>
  <Override PartName="/ppt/slides/slide296.xml" ContentType="application/vnd.openxmlformats-officedocument.presentationml.slide+xml"/>
  <Override PartName="/ppt/slides/slide297.xml" ContentType="application/vnd.openxmlformats-officedocument.presentationml.slide+xml"/>
  <Override PartName="/ppt/slides/slide298.xml" ContentType="application/vnd.openxmlformats-officedocument.presentationml.slide+xml"/>
  <Override PartName="/ppt/slides/slide299.xml" ContentType="application/vnd.openxmlformats-officedocument.presentationml.slide+xml"/>
  <Override PartName="/ppt/slides/slide300.xml" ContentType="application/vnd.openxmlformats-officedocument.presentationml.slide+xml"/>
  <Override PartName="/ppt/slides/slide301.xml" ContentType="application/vnd.openxmlformats-officedocument.presentationml.slide+xml"/>
  <Override PartName="/ppt/slides/slide302.xml" ContentType="application/vnd.openxmlformats-officedocument.presentationml.slide+xml"/>
  <Override PartName="/ppt/slides/slide303.xml" ContentType="application/vnd.openxmlformats-officedocument.presentationml.slide+xml"/>
  <Override PartName="/ppt/slides/slide304.xml" ContentType="application/vnd.openxmlformats-officedocument.presentationml.slide+xml"/>
  <Override PartName="/ppt/slides/slide305.xml" ContentType="application/vnd.openxmlformats-officedocument.presentationml.slide+xml"/>
  <Override PartName="/ppt/slides/slide306.xml" ContentType="application/vnd.openxmlformats-officedocument.presentationml.slide+xml"/>
  <Override PartName="/ppt/slides/slide307.xml" ContentType="application/vnd.openxmlformats-officedocument.presentationml.slide+xml"/>
  <Override PartName="/ppt/slides/slide308.xml" ContentType="application/vnd.openxmlformats-officedocument.presentationml.slide+xml"/>
  <Override PartName="/ppt/slides/slide309.xml" ContentType="application/vnd.openxmlformats-officedocument.presentationml.slide+xml"/>
  <Override PartName="/ppt/slides/slide310.xml" ContentType="application/vnd.openxmlformats-officedocument.presentationml.slide+xml"/>
  <Override PartName="/ppt/slides/slide311.xml" ContentType="application/vnd.openxmlformats-officedocument.presentationml.slide+xml"/>
  <Override PartName="/ppt/slides/slide312.xml" ContentType="application/vnd.openxmlformats-officedocument.presentationml.slide+xml"/>
  <Override PartName="/ppt/slides/slide313.xml" ContentType="application/vnd.openxmlformats-officedocument.presentationml.slide+xml"/>
  <Override PartName="/ppt/slides/slide314.xml" ContentType="application/vnd.openxmlformats-officedocument.presentationml.slide+xml"/>
  <Override PartName="/ppt/slides/slide315.xml" ContentType="application/vnd.openxmlformats-officedocument.presentationml.slide+xml"/>
  <Override PartName="/ppt/slides/slide316.xml" ContentType="application/vnd.openxmlformats-officedocument.presentationml.slide+xml"/>
  <Override PartName="/ppt/slides/slide317.xml" ContentType="application/vnd.openxmlformats-officedocument.presentationml.slide+xml"/>
  <Override PartName="/ppt/slides/slide318.xml" ContentType="application/vnd.openxmlformats-officedocument.presentationml.slide+xml"/>
  <Override PartName="/ppt/slides/slide319.xml" ContentType="application/vnd.openxmlformats-officedocument.presentationml.slide+xml"/>
  <Override PartName="/ppt/slides/slide320.xml" ContentType="application/vnd.openxmlformats-officedocument.presentationml.slide+xml"/>
  <Override PartName="/ppt/slides/slide321.xml" ContentType="application/vnd.openxmlformats-officedocument.presentationml.slide+xml"/>
  <Override PartName="/ppt/slides/slide322.xml" ContentType="application/vnd.openxmlformats-officedocument.presentationml.slide+xml"/>
  <Override PartName="/ppt/slides/slide323.xml" ContentType="application/vnd.openxmlformats-officedocument.presentationml.slide+xml"/>
  <Override PartName="/ppt/slides/slide324.xml" ContentType="application/vnd.openxmlformats-officedocument.presentationml.slide+xml"/>
  <Override PartName="/ppt/slides/slide325.xml" ContentType="application/vnd.openxmlformats-officedocument.presentationml.slide+xml"/>
  <Override PartName="/ppt/slides/slide326.xml" ContentType="application/vnd.openxmlformats-officedocument.presentationml.slide+xml"/>
  <Override PartName="/ppt/slides/slide327.xml" ContentType="application/vnd.openxmlformats-officedocument.presentationml.slide+xml"/>
  <Override PartName="/ppt/slides/slide328.xml" ContentType="application/vnd.openxmlformats-officedocument.presentationml.slide+xml"/>
  <Override PartName="/ppt/slides/slide329.xml" ContentType="application/vnd.openxmlformats-officedocument.presentationml.slide+xml"/>
  <Override PartName="/ppt/slides/slide330.xml" ContentType="application/vnd.openxmlformats-officedocument.presentationml.slide+xml"/>
  <Override PartName="/ppt/slides/slide331.xml" ContentType="application/vnd.openxmlformats-officedocument.presentationml.slide+xml"/>
  <Override PartName="/ppt/slides/slide332.xml" ContentType="application/vnd.openxmlformats-officedocument.presentationml.slide+xml"/>
  <Override PartName="/ppt/slides/slide333.xml" ContentType="application/vnd.openxmlformats-officedocument.presentationml.slide+xml"/>
  <Override PartName="/ppt/slides/slide334.xml" ContentType="application/vnd.openxmlformats-officedocument.presentationml.slide+xml"/>
  <Override PartName="/ppt/slides/slide335.xml" ContentType="application/vnd.openxmlformats-officedocument.presentationml.slide+xml"/>
  <Override PartName="/ppt/slides/slide336.xml" ContentType="application/vnd.openxmlformats-officedocument.presentationml.slide+xml"/>
  <Override PartName="/ppt/slides/slide337.xml" ContentType="application/vnd.openxmlformats-officedocument.presentationml.slide+xml"/>
  <Override PartName="/ppt/slides/slide338.xml" ContentType="application/vnd.openxmlformats-officedocument.presentationml.slide+xml"/>
  <Override PartName="/ppt/slides/slide339.xml" ContentType="application/vnd.openxmlformats-officedocument.presentationml.slide+xml"/>
  <Override PartName="/ppt/slides/slide340.xml" ContentType="application/vnd.openxmlformats-officedocument.presentationml.slide+xml"/>
  <Override PartName="/ppt/slides/slide341.xml" ContentType="application/vnd.openxmlformats-officedocument.presentationml.slide+xml"/>
  <Override PartName="/ppt/slides/slide342.xml" ContentType="application/vnd.openxmlformats-officedocument.presentationml.slide+xml"/>
  <Override PartName="/ppt/slides/slide343.xml" ContentType="application/vnd.openxmlformats-officedocument.presentationml.slide+xml"/>
  <Override PartName="/ppt/slides/slide344.xml" ContentType="application/vnd.openxmlformats-officedocument.presentationml.slide+xml"/>
  <Override PartName="/ppt/slides/slide345.xml" ContentType="application/vnd.openxmlformats-officedocument.presentationml.slide+xml"/>
  <Override PartName="/ppt/slides/slide346.xml" ContentType="application/vnd.openxmlformats-officedocument.presentationml.slide+xml"/>
  <Override PartName="/ppt/slides/slide347.xml" ContentType="application/vnd.openxmlformats-officedocument.presentationml.slide+xml"/>
  <Override PartName="/ppt/slides/slide348.xml" ContentType="application/vnd.openxmlformats-officedocument.presentationml.slide+xml"/>
  <Override PartName="/ppt/slides/slide349.xml" ContentType="application/vnd.openxmlformats-officedocument.presentationml.slide+xml"/>
  <Override PartName="/ppt/slides/slide350.xml" ContentType="application/vnd.openxmlformats-officedocument.presentationml.slide+xml"/>
  <Override PartName="/ppt/slides/slide351.xml" ContentType="application/vnd.openxmlformats-officedocument.presentationml.slide+xml"/>
  <Override PartName="/ppt/slides/slide352.xml" ContentType="application/vnd.openxmlformats-officedocument.presentationml.slide+xml"/>
  <Override PartName="/ppt/slides/slide353.xml" ContentType="application/vnd.openxmlformats-officedocument.presentationml.slide+xml"/>
  <Override PartName="/ppt/slides/slide354.xml" ContentType="application/vnd.openxmlformats-officedocument.presentationml.slide+xml"/>
  <Override PartName="/ppt/slides/slide355.xml" ContentType="application/vnd.openxmlformats-officedocument.presentationml.slide+xml"/>
  <Override PartName="/ppt/slides/slide356.xml" ContentType="application/vnd.openxmlformats-officedocument.presentationml.slide+xml"/>
  <Override PartName="/ppt/slides/slide357.xml" ContentType="application/vnd.openxmlformats-officedocument.presentationml.slide+xml"/>
  <Override PartName="/ppt/slides/slide358.xml" ContentType="application/vnd.openxmlformats-officedocument.presentationml.slide+xml"/>
  <Override PartName="/ppt/slides/slide359.xml" ContentType="application/vnd.openxmlformats-officedocument.presentationml.slide+xml"/>
  <Override PartName="/ppt/slides/slide360.xml" ContentType="application/vnd.openxmlformats-officedocument.presentationml.slide+xml"/>
  <Override PartName="/ppt/slides/slide361.xml" ContentType="application/vnd.openxmlformats-officedocument.presentationml.slide+xml"/>
  <Override PartName="/ppt/slides/slide362.xml" ContentType="application/vnd.openxmlformats-officedocument.presentationml.slide+xml"/>
  <Override PartName="/ppt/slides/slide363.xml" ContentType="application/vnd.openxmlformats-officedocument.presentationml.slide+xml"/>
  <Override PartName="/ppt/slides/slide364.xml" ContentType="application/vnd.openxmlformats-officedocument.presentationml.slide+xml"/>
  <Override PartName="/ppt/slides/slide365.xml" ContentType="application/vnd.openxmlformats-officedocument.presentationml.slide+xml"/>
  <Override PartName="/ppt/slides/slide366.xml" ContentType="application/vnd.openxmlformats-officedocument.presentationml.slide+xml"/>
  <Override PartName="/ppt/slides/slide367.xml" ContentType="application/vnd.openxmlformats-officedocument.presentationml.slide+xml"/>
  <Override PartName="/ppt/slides/slide368.xml" ContentType="application/vnd.openxmlformats-officedocument.presentationml.slide+xml"/>
  <Override PartName="/ppt/slides/slide369.xml" ContentType="application/vnd.openxmlformats-officedocument.presentationml.slide+xml"/>
  <Override PartName="/ppt/slides/slide370.xml" ContentType="application/vnd.openxmlformats-officedocument.presentationml.slide+xml"/>
  <Override PartName="/ppt/slides/slide371.xml" ContentType="application/vnd.openxmlformats-officedocument.presentationml.slide+xml"/>
  <Override PartName="/ppt/slides/slide372.xml" ContentType="application/vnd.openxmlformats-officedocument.presentationml.slide+xml"/>
  <Override PartName="/ppt/slides/slide373.xml" ContentType="application/vnd.openxmlformats-officedocument.presentationml.slide+xml"/>
  <Override PartName="/ppt/slides/slide374.xml" ContentType="application/vnd.openxmlformats-officedocument.presentationml.slide+xml"/>
  <Override PartName="/ppt/slides/slide375.xml" ContentType="application/vnd.openxmlformats-officedocument.presentationml.slide+xml"/>
  <Override PartName="/ppt/slides/slide376.xml" ContentType="application/vnd.openxmlformats-officedocument.presentationml.slide+xml"/>
  <Override PartName="/ppt/slides/slide377.xml" ContentType="application/vnd.openxmlformats-officedocument.presentationml.slide+xml"/>
  <Override PartName="/ppt/slides/slide378.xml" ContentType="application/vnd.openxmlformats-officedocument.presentationml.slide+xml"/>
  <Override PartName="/ppt/slides/slide379.xml" ContentType="application/vnd.openxmlformats-officedocument.presentationml.slide+xml"/>
  <Override PartName="/ppt/slides/slide380.xml" ContentType="application/vnd.openxmlformats-officedocument.presentationml.slide+xml"/>
  <Override PartName="/ppt/slides/slide381.xml" ContentType="application/vnd.openxmlformats-officedocument.presentationml.slide+xml"/>
  <Override PartName="/ppt/slides/slide382.xml" ContentType="application/vnd.openxmlformats-officedocument.presentationml.slide+xml"/>
  <Override PartName="/ppt/slides/slide383.xml" ContentType="application/vnd.openxmlformats-officedocument.presentationml.slide+xml"/>
  <Override PartName="/ppt/slides/slide384.xml" ContentType="application/vnd.openxmlformats-officedocument.presentationml.slide+xml"/>
  <Override PartName="/ppt/slides/slide385.xml" ContentType="application/vnd.openxmlformats-officedocument.presentationml.slide+xml"/>
  <Override PartName="/ppt/slides/slide386.xml" ContentType="application/vnd.openxmlformats-officedocument.presentationml.slide+xml"/>
  <Override PartName="/ppt/slides/slide387.xml" ContentType="application/vnd.openxmlformats-officedocument.presentationml.slide+xml"/>
  <Override PartName="/ppt/slides/slide388.xml" ContentType="application/vnd.openxmlformats-officedocument.presentationml.slide+xml"/>
  <Override PartName="/ppt/slides/slide389.xml" ContentType="application/vnd.openxmlformats-officedocument.presentationml.slide+xml"/>
  <Override PartName="/ppt/slides/slide390.xml" ContentType="application/vnd.openxmlformats-officedocument.presentationml.slide+xml"/>
  <Override PartName="/ppt/slides/slide391.xml" ContentType="application/vnd.openxmlformats-officedocument.presentationml.slide+xml"/>
  <Override PartName="/ppt/slides/slide392.xml" ContentType="application/vnd.openxmlformats-officedocument.presentationml.slide+xml"/>
  <Override PartName="/ppt/slides/slide393.xml" ContentType="application/vnd.openxmlformats-officedocument.presentationml.slide+xml"/>
  <Override PartName="/ppt/slides/slide394.xml" ContentType="application/vnd.openxmlformats-officedocument.presentationml.slide+xml"/>
  <Override PartName="/ppt/slides/slide395.xml" ContentType="application/vnd.openxmlformats-officedocument.presentationml.slide+xml"/>
  <Override PartName="/ppt/slides/slide396.xml" ContentType="application/vnd.openxmlformats-officedocument.presentationml.slide+xml"/>
  <Override PartName="/ppt/slides/slide397.xml" ContentType="application/vnd.openxmlformats-officedocument.presentationml.slide+xml"/>
  <Override PartName="/ppt/slides/slide398.xml" ContentType="application/vnd.openxmlformats-officedocument.presentationml.slide+xml"/>
  <Override PartName="/ppt/slides/slide399.xml" ContentType="application/vnd.openxmlformats-officedocument.presentationml.slide+xml"/>
  <Override PartName="/ppt/slides/slide400.xml" ContentType="application/vnd.openxmlformats-officedocument.presentationml.slide+xml"/>
  <Override PartName="/ppt/slides/slide401.xml" ContentType="application/vnd.openxmlformats-officedocument.presentationml.slide+xml"/>
  <Override PartName="/ppt/slides/slide402.xml" ContentType="application/vnd.openxmlformats-officedocument.presentationml.slide+xml"/>
  <Override PartName="/ppt/slides/slide403.xml" ContentType="application/vnd.openxmlformats-officedocument.presentationml.slide+xml"/>
  <Override PartName="/ppt/slides/slide404.xml" ContentType="application/vnd.openxmlformats-officedocument.presentationml.slide+xml"/>
  <Override PartName="/ppt/slides/slide405.xml" ContentType="application/vnd.openxmlformats-officedocument.presentationml.slide+xml"/>
  <Override PartName="/ppt/slides/slide406.xml" ContentType="application/vnd.openxmlformats-officedocument.presentationml.slide+xml"/>
  <Override PartName="/ppt/slides/slide407.xml" ContentType="application/vnd.openxmlformats-officedocument.presentationml.slide+xml"/>
  <Override PartName="/ppt/slides/slide408.xml" ContentType="application/vnd.openxmlformats-officedocument.presentationml.slide+xml"/>
  <Override PartName="/ppt/slides/slide409.xml" ContentType="application/vnd.openxmlformats-officedocument.presentationml.slide+xml"/>
  <Override PartName="/ppt/slides/slide410.xml" ContentType="application/vnd.openxmlformats-officedocument.presentationml.slide+xml"/>
  <Override PartName="/ppt/slides/slide411.xml" ContentType="application/vnd.openxmlformats-officedocument.presentationml.slide+xml"/>
  <Override PartName="/ppt/slides/slide412.xml" ContentType="application/vnd.openxmlformats-officedocument.presentationml.slide+xml"/>
  <Override PartName="/ppt/slides/slide413.xml" ContentType="application/vnd.openxmlformats-officedocument.presentationml.slide+xml"/>
  <Override PartName="/ppt/slides/slide414.xml" ContentType="application/vnd.openxmlformats-officedocument.presentationml.slide+xml"/>
  <Override PartName="/ppt/slides/slide415.xml" ContentType="application/vnd.openxmlformats-officedocument.presentationml.slide+xml"/>
  <Override PartName="/ppt/slides/slide416.xml" ContentType="application/vnd.openxmlformats-officedocument.presentationml.slide+xml"/>
  <Override PartName="/ppt/slides/slide417.xml" ContentType="application/vnd.openxmlformats-officedocument.presentationml.slide+xml"/>
  <Override PartName="/ppt/slides/slide418.xml" ContentType="application/vnd.openxmlformats-officedocument.presentationml.slide+xml"/>
  <Override PartName="/ppt/slides/slide419.xml" ContentType="application/vnd.openxmlformats-officedocument.presentationml.slide+xml"/>
  <Override PartName="/ppt/slides/slide420.xml" ContentType="application/vnd.openxmlformats-officedocument.presentationml.slide+xml"/>
  <Override PartName="/ppt/slides/slide421.xml" ContentType="application/vnd.openxmlformats-officedocument.presentationml.slide+xml"/>
  <Override PartName="/ppt/slides/slide422.xml" ContentType="application/vnd.openxmlformats-officedocument.presentationml.slide+xml"/>
  <Override PartName="/ppt/slides/slide423.xml" ContentType="application/vnd.openxmlformats-officedocument.presentationml.slide+xml"/>
  <Override PartName="/ppt/slides/slide424.xml" ContentType="application/vnd.openxmlformats-officedocument.presentationml.slide+xml"/>
  <Override PartName="/ppt/slides/slide425.xml" ContentType="application/vnd.openxmlformats-officedocument.presentationml.slide+xml"/>
  <Override PartName="/ppt/slides/slide426.xml" ContentType="application/vnd.openxmlformats-officedocument.presentationml.slide+xml"/>
  <Override PartName="/ppt/slides/slide427.xml" ContentType="application/vnd.openxmlformats-officedocument.presentationml.slide+xml"/>
  <Override PartName="/ppt/slides/slide428.xml" ContentType="application/vnd.openxmlformats-officedocument.presentationml.slide+xml"/>
  <Override PartName="/ppt/slides/slide429.xml" ContentType="application/vnd.openxmlformats-officedocument.presentationml.slide+xml"/>
  <Override PartName="/ppt/slides/slide430.xml" ContentType="application/vnd.openxmlformats-officedocument.presentationml.slide+xml"/>
  <Override PartName="/ppt/slides/slide431.xml" ContentType="application/vnd.openxmlformats-officedocument.presentationml.slide+xml"/>
  <Override PartName="/ppt/slides/slide432.xml" ContentType="application/vnd.openxmlformats-officedocument.presentationml.slide+xml"/>
  <Override PartName="/ppt/slides/slide433.xml" ContentType="application/vnd.openxmlformats-officedocument.presentationml.slide+xml"/>
  <Override PartName="/ppt/slides/slide434.xml" ContentType="application/vnd.openxmlformats-officedocument.presentationml.slide+xml"/>
  <Override PartName="/ppt/slides/slide435.xml" ContentType="application/vnd.openxmlformats-officedocument.presentationml.slide+xml"/>
  <Override PartName="/ppt/slides/slide436.xml" ContentType="application/vnd.openxmlformats-officedocument.presentationml.slide+xml"/>
  <Override PartName="/ppt/slides/slide437.xml" ContentType="application/vnd.openxmlformats-officedocument.presentationml.slide+xml"/>
  <Override PartName="/ppt/slides/slide438.xml" ContentType="application/vnd.openxmlformats-officedocument.presentationml.slide+xml"/>
  <Override PartName="/ppt/slides/slide439.xml" ContentType="application/vnd.openxmlformats-officedocument.presentationml.slide+xml"/>
  <Override PartName="/ppt/slides/slide440.xml" ContentType="application/vnd.openxmlformats-officedocument.presentationml.slide+xml"/>
  <Override PartName="/ppt/slides/slide441.xml" ContentType="application/vnd.openxmlformats-officedocument.presentationml.slide+xml"/>
  <Override PartName="/ppt/slides/slide442.xml" ContentType="application/vnd.openxmlformats-officedocument.presentationml.slide+xml"/>
  <Override PartName="/ppt/slides/slide443.xml" ContentType="application/vnd.openxmlformats-officedocument.presentationml.slide+xml"/>
  <Override PartName="/ppt/slides/slide444.xml" ContentType="application/vnd.openxmlformats-officedocument.presentationml.slide+xml"/>
  <Override PartName="/ppt/slides/slide445.xml" ContentType="application/vnd.openxmlformats-officedocument.presentationml.slide+xml"/>
  <Override PartName="/ppt/slides/slide446.xml" ContentType="application/vnd.openxmlformats-officedocument.presentationml.slide+xml"/>
  <Override PartName="/ppt/slides/slide447.xml" ContentType="application/vnd.openxmlformats-officedocument.presentationml.slide+xml"/>
  <Override PartName="/ppt/slides/slide448.xml" ContentType="application/vnd.openxmlformats-officedocument.presentationml.slide+xml"/>
  <Override PartName="/ppt/slides/slide449.xml" ContentType="application/vnd.openxmlformats-officedocument.presentationml.slide+xml"/>
  <Override PartName="/ppt/slides/slide450.xml" ContentType="application/vnd.openxmlformats-officedocument.presentationml.slide+xml"/>
  <Override PartName="/ppt/slides/slide451.xml" ContentType="application/vnd.openxmlformats-officedocument.presentationml.slide+xml"/>
  <Override PartName="/ppt/slides/slide452.xml" ContentType="application/vnd.openxmlformats-officedocument.presentationml.slide+xml"/>
  <Override PartName="/ppt/slides/slide453.xml" ContentType="application/vnd.openxmlformats-officedocument.presentationml.slide+xml"/>
  <Override PartName="/ppt/slides/slide454.xml" ContentType="application/vnd.openxmlformats-officedocument.presentationml.slide+xml"/>
  <Override PartName="/ppt/slides/slide455.xml" ContentType="application/vnd.openxmlformats-officedocument.presentationml.slide+xml"/>
  <Override PartName="/ppt/slides/slide456.xml" ContentType="application/vnd.openxmlformats-officedocument.presentationml.slide+xml"/>
  <Override PartName="/ppt/slides/slide457.xml" ContentType="application/vnd.openxmlformats-officedocument.presentationml.slide+xml"/>
  <Override PartName="/ppt/slides/slide458.xml" ContentType="application/vnd.openxmlformats-officedocument.presentationml.slide+xml"/>
  <Override PartName="/ppt/slides/slide459.xml" ContentType="application/vnd.openxmlformats-officedocument.presentationml.slide+xml"/>
  <Override PartName="/ppt/slides/slide460.xml" ContentType="application/vnd.openxmlformats-officedocument.presentationml.slide+xml"/>
  <Override PartName="/ppt/slides/slide461.xml" ContentType="application/vnd.openxmlformats-officedocument.presentationml.slide+xml"/>
  <Override PartName="/ppt/slides/slide46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0.xml" ContentType="application/vnd.openxmlformats-officedocument.presentationml.notesSlide+xml"/>
  <Override PartName="/ppt/notesSlides/notesSlide131.xml" ContentType="application/vnd.openxmlformats-officedocument.presentationml.notesSlide+xml"/>
  <Override PartName="/ppt/notesSlides/notesSlide132.xml" ContentType="application/vnd.openxmlformats-officedocument.presentationml.notesSlide+xml"/>
  <Override PartName="/ppt/notesSlides/notesSlide133.xml" ContentType="application/vnd.openxmlformats-officedocument.presentationml.notesSlide+xml"/>
  <Override PartName="/ppt/notesSlides/notesSlide134.xml" ContentType="application/vnd.openxmlformats-officedocument.presentationml.notesSlide+xml"/>
  <Override PartName="/ppt/notesSlides/notesSlide135.xml" ContentType="application/vnd.openxmlformats-officedocument.presentationml.notesSlide+xml"/>
  <Override PartName="/ppt/notesSlides/notesSlide136.xml" ContentType="application/vnd.openxmlformats-officedocument.presentationml.notesSlide+xml"/>
  <Override PartName="/ppt/notesSlides/notesSlide137.xml" ContentType="application/vnd.openxmlformats-officedocument.presentationml.notesSlide+xml"/>
  <Override PartName="/ppt/notesSlides/notesSlide138.xml" ContentType="application/vnd.openxmlformats-officedocument.presentationml.notesSlide+xml"/>
  <Override PartName="/ppt/notesSlides/notesSlide139.xml" ContentType="application/vnd.openxmlformats-officedocument.presentationml.notesSlide+xml"/>
  <Override PartName="/ppt/notesSlides/notesSlide140.xml" ContentType="application/vnd.openxmlformats-officedocument.presentationml.notesSlide+xml"/>
  <Override PartName="/ppt/notesSlides/notesSlide141.xml" ContentType="application/vnd.openxmlformats-officedocument.presentationml.notesSlide+xml"/>
  <Override PartName="/ppt/notesSlides/notesSlide142.xml" ContentType="application/vnd.openxmlformats-officedocument.presentationml.notesSlide+xml"/>
  <Override PartName="/ppt/notesSlides/notesSlide143.xml" ContentType="application/vnd.openxmlformats-officedocument.presentationml.notesSlide+xml"/>
  <Override PartName="/ppt/notesSlides/notesSlide144.xml" ContentType="application/vnd.openxmlformats-officedocument.presentationml.notesSlide+xml"/>
  <Override PartName="/ppt/notesSlides/notesSlide145.xml" ContentType="application/vnd.openxmlformats-officedocument.presentationml.notesSlide+xml"/>
  <Override PartName="/ppt/notesSlides/notesSlide146.xml" ContentType="application/vnd.openxmlformats-officedocument.presentationml.notesSlide+xml"/>
  <Override PartName="/ppt/notesSlides/notesSlide147.xml" ContentType="application/vnd.openxmlformats-officedocument.presentationml.notesSlide+xml"/>
  <Override PartName="/ppt/notesSlides/notesSlide148.xml" ContentType="application/vnd.openxmlformats-officedocument.presentationml.notesSlide+xml"/>
  <Override PartName="/ppt/notesSlides/notesSlide149.xml" ContentType="application/vnd.openxmlformats-officedocument.presentationml.notesSlide+xml"/>
  <Override PartName="/ppt/notesSlides/notesSlide150.xml" ContentType="application/vnd.openxmlformats-officedocument.presentationml.notesSlide+xml"/>
  <Override PartName="/ppt/notesSlides/notesSlide151.xml" ContentType="application/vnd.openxmlformats-officedocument.presentationml.notesSlide+xml"/>
  <Override PartName="/ppt/notesSlides/notesSlide152.xml" ContentType="application/vnd.openxmlformats-officedocument.presentationml.notesSlide+xml"/>
  <Override PartName="/ppt/notesSlides/notesSlide153.xml" ContentType="application/vnd.openxmlformats-officedocument.presentationml.notesSlide+xml"/>
  <Override PartName="/ppt/notesSlides/notesSlide154.xml" ContentType="application/vnd.openxmlformats-officedocument.presentationml.notesSlide+xml"/>
  <Override PartName="/ppt/notesSlides/notesSlide155.xml" ContentType="application/vnd.openxmlformats-officedocument.presentationml.notesSlide+xml"/>
  <Override PartName="/ppt/notesSlides/notesSlide156.xml" ContentType="application/vnd.openxmlformats-officedocument.presentationml.notesSlide+xml"/>
  <Override PartName="/ppt/notesSlides/notesSlide157.xml" ContentType="application/vnd.openxmlformats-officedocument.presentationml.notesSlide+xml"/>
  <Override PartName="/ppt/notesSlides/notesSlide158.xml" ContentType="application/vnd.openxmlformats-officedocument.presentationml.notesSlide+xml"/>
  <Override PartName="/ppt/notesSlides/notesSlide159.xml" ContentType="application/vnd.openxmlformats-officedocument.presentationml.notesSlide+xml"/>
  <Override PartName="/ppt/notesSlides/notesSlide160.xml" ContentType="application/vnd.openxmlformats-officedocument.presentationml.notesSlide+xml"/>
  <Override PartName="/ppt/notesSlides/notesSlide161.xml" ContentType="application/vnd.openxmlformats-officedocument.presentationml.notesSlide+xml"/>
  <Override PartName="/ppt/notesSlides/notesSlide162.xml" ContentType="application/vnd.openxmlformats-officedocument.presentationml.notesSlide+xml"/>
  <Override PartName="/ppt/notesSlides/notesSlide163.xml" ContentType="application/vnd.openxmlformats-officedocument.presentationml.notesSlide+xml"/>
  <Override PartName="/ppt/notesSlides/notesSlide164.xml" ContentType="application/vnd.openxmlformats-officedocument.presentationml.notesSlide+xml"/>
  <Override PartName="/ppt/notesSlides/notesSlide165.xml" ContentType="application/vnd.openxmlformats-officedocument.presentationml.notesSlide+xml"/>
  <Override PartName="/ppt/notesSlides/notesSlide166.xml" ContentType="application/vnd.openxmlformats-officedocument.presentationml.notesSlide+xml"/>
  <Override PartName="/ppt/notesSlides/notesSlide167.xml" ContentType="application/vnd.openxmlformats-officedocument.presentationml.notesSlide+xml"/>
  <Override PartName="/ppt/notesSlides/notesSlide16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notesMasterIdLst>
    <p:notesMasterId r:id="rId464"/>
  </p:notesMasterIdLst>
  <p:handoutMasterIdLst>
    <p:handoutMasterId r:id="rId465"/>
  </p:handoutMasterIdLst>
  <p:sldIdLst>
    <p:sldId id="622" r:id="rId2"/>
    <p:sldId id="809" r:id="rId3"/>
    <p:sldId id="623" r:id="rId4"/>
    <p:sldId id="624" r:id="rId5"/>
    <p:sldId id="257" r:id="rId6"/>
    <p:sldId id="683" r:id="rId7"/>
    <p:sldId id="419" r:id="rId8"/>
    <p:sldId id="625" r:id="rId9"/>
    <p:sldId id="626" r:id="rId10"/>
    <p:sldId id="564" r:id="rId11"/>
    <p:sldId id="754" r:id="rId12"/>
    <p:sldId id="597" r:id="rId13"/>
    <p:sldId id="806" r:id="rId14"/>
    <p:sldId id="807" r:id="rId15"/>
    <p:sldId id="808" r:id="rId16"/>
    <p:sldId id="627" r:id="rId17"/>
    <p:sldId id="634" r:id="rId18"/>
    <p:sldId id="543" r:id="rId19"/>
    <p:sldId id="521" r:id="rId20"/>
    <p:sldId id="601" r:id="rId21"/>
    <p:sldId id="628" r:id="rId22"/>
    <p:sldId id="629" r:id="rId23"/>
    <p:sldId id="476" r:id="rId24"/>
    <p:sldId id="481" r:id="rId25"/>
    <p:sldId id="546" r:id="rId26"/>
    <p:sldId id="700" r:id="rId27"/>
    <p:sldId id="567" r:id="rId28"/>
    <p:sldId id="631" r:id="rId29"/>
    <p:sldId id="632" r:id="rId30"/>
    <p:sldId id="633" r:id="rId31"/>
    <p:sldId id="635" r:id="rId32"/>
    <p:sldId id="636" r:id="rId33"/>
    <p:sldId id="525" r:id="rId34"/>
    <p:sldId id="568" r:id="rId35"/>
    <p:sldId id="637" r:id="rId36"/>
    <p:sldId id="638" r:id="rId37"/>
    <p:sldId id="484" r:id="rId38"/>
    <p:sldId id="639" r:id="rId39"/>
    <p:sldId id="804" r:id="rId40"/>
    <p:sldId id="432" r:id="rId41"/>
    <p:sldId id="673" r:id="rId42"/>
    <p:sldId id="640" r:id="rId43"/>
    <p:sldId id="641" r:id="rId44"/>
    <p:sldId id="642" r:id="rId45"/>
    <p:sldId id="643" r:id="rId46"/>
    <p:sldId id="644" r:id="rId47"/>
    <p:sldId id="426" r:id="rId48"/>
    <p:sldId id="810" r:id="rId49"/>
    <p:sldId id="645" r:id="rId50"/>
    <p:sldId id="646" r:id="rId51"/>
    <p:sldId id="647" r:id="rId52"/>
    <p:sldId id="648" r:id="rId53"/>
    <p:sldId id="649" r:id="rId54"/>
    <p:sldId id="650" r:id="rId55"/>
    <p:sldId id="651" r:id="rId56"/>
    <p:sldId id="701" r:id="rId57"/>
    <p:sldId id="653" r:id="rId58"/>
    <p:sldId id="655" r:id="rId59"/>
    <p:sldId id="811" r:id="rId60"/>
    <p:sldId id="654" r:id="rId61"/>
    <p:sldId id="600" r:id="rId62"/>
    <p:sldId id="276" r:id="rId63"/>
    <p:sldId id="656" r:id="rId64"/>
    <p:sldId id="657" r:id="rId65"/>
    <p:sldId id="275" r:id="rId66"/>
    <p:sldId id="368" r:id="rId67"/>
    <p:sldId id="477" r:id="rId68"/>
    <p:sldId id="674" r:id="rId69"/>
    <p:sldId id="813" r:id="rId70"/>
    <p:sldId id="814" r:id="rId71"/>
    <p:sldId id="278" r:id="rId72"/>
    <p:sldId id="354" r:id="rId73"/>
    <p:sldId id="588" r:id="rId74"/>
    <p:sldId id="702" r:id="rId75"/>
    <p:sldId id="519" r:id="rId76"/>
    <p:sldId id="415" r:id="rId77"/>
    <p:sldId id="400" r:id="rId78"/>
    <p:sldId id="703" r:id="rId79"/>
    <p:sldId id="281" r:id="rId80"/>
    <p:sldId id="399" r:id="rId81"/>
    <p:sldId id="282" r:id="rId82"/>
    <p:sldId id="355" r:id="rId83"/>
    <p:sldId id="283" r:id="rId84"/>
    <p:sldId id="279" r:id="rId85"/>
    <p:sldId id="458" r:id="rId86"/>
    <p:sldId id="280" r:id="rId87"/>
    <p:sldId id="522" r:id="rId88"/>
    <p:sldId id="427" r:id="rId89"/>
    <p:sldId id="390" r:id="rId90"/>
    <p:sldId id="671" r:id="rId91"/>
    <p:sldId id="391" r:id="rId92"/>
    <p:sldId id="684" r:id="rId93"/>
    <p:sldId id="582" r:id="rId94"/>
    <p:sldId id="704" r:id="rId95"/>
    <p:sldId id="428" r:id="rId96"/>
    <p:sldId id="449" r:id="rId97"/>
    <p:sldId id="450" r:id="rId98"/>
    <p:sldId id="284" r:id="rId99"/>
    <p:sldId id="285" r:id="rId100"/>
    <p:sldId id="815" r:id="rId101"/>
    <p:sldId id="816" r:id="rId102"/>
    <p:sldId id="817" r:id="rId103"/>
    <p:sldId id="434" r:id="rId104"/>
    <p:sldId id="437" r:id="rId105"/>
    <p:sldId id="572" r:id="rId106"/>
    <p:sldId id="438" r:id="rId107"/>
    <p:sldId id="451" r:id="rId108"/>
    <p:sldId id="393" r:id="rId109"/>
    <p:sldId id="394" r:id="rId110"/>
    <p:sldId id="286" r:id="rId111"/>
    <p:sldId id="480" r:id="rId112"/>
    <p:sldId id="288" r:id="rId113"/>
    <p:sldId id="360" r:id="rId114"/>
    <p:sldId id="369" r:id="rId115"/>
    <p:sldId id="370" r:id="rId116"/>
    <p:sldId id="289" r:id="rId117"/>
    <p:sldId id="290" r:id="rId118"/>
    <p:sldId id="292" r:id="rId119"/>
    <p:sldId id="293" r:id="rId120"/>
    <p:sldId id="705" r:id="rId121"/>
    <p:sldId id="523" r:id="rId122"/>
    <p:sldId id="295" r:id="rId123"/>
    <p:sldId id="296" r:id="rId124"/>
    <p:sldId id="746" r:id="rId125"/>
    <p:sldId id="294" r:id="rId126"/>
    <p:sldId id="297" r:id="rId127"/>
    <p:sldId id="455" r:id="rId128"/>
    <p:sldId id="453" r:id="rId129"/>
    <p:sldId id="468" r:id="rId130"/>
    <p:sldId id="469" r:id="rId131"/>
    <p:sldId id="470" r:id="rId132"/>
    <p:sldId id="471" r:id="rId133"/>
    <p:sldId id="454" r:id="rId134"/>
    <p:sldId id="367" r:id="rId135"/>
    <p:sldId id="706" r:id="rId136"/>
    <p:sldId id="303" r:id="rId137"/>
    <p:sldId id="527" r:id="rId138"/>
    <p:sldId id="298" r:id="rId139"/>
    <p:sldId id="580" r:id="rId140"/>
    <p:sldId id="482" r:id="rId141"/>
    <p:sldId id="865" r:id="rId142"/>
    <p:sldId id="698" r:id="rId143"/>
    <p:sldId id="302" r:id="rId144"/>
    <p:sldId id="483" r:id="rId145"/>
    <p:sldId id="547" r:id="rId146"/>
    <p:sldId id="299" r:id="rId147"/>
    <p:sldId id="300" r:id="rId148"/>
    <p:sldId id="301" r:id="rId149"/>
    <p:sldId id="304" r:id="rId150"/>
    <p:sldId id="305" r:id="rId151"/>
    <p:sldId id="306" r:id="rId152"/>
    <p:sldId id="307" r:id="rId153"/>
    <p:sldId id="308" r:id="rId154"/>
    <p:sldId id="447" r:id="rId155"/>
    <p:sldId id="448" r:id="rId156"/>
    <p:sldId id="309" r:id="rId157"/>
    <p:sldId id="744" r:id="rId158"/>
    <p:sldId id="745" r:id="rId159"/>
    <p:sldId id="398" r:id="rId160"/>
    <p:sldId id="452" r:id="rId161"/>
    <p:sldId id="593" r:id="rId162"/>
    <p:sldId id="548" r:id="rId163"/>
    <p:sldId id="549" r:id="rId164"/>
    <p:sldId id="594" r:id="rId165"/>
    <p:sldId id="595" r:id="rId166"/>
    <p:sldId id="596" r:id="rId167"/>
    <p:sldId id="587" r:id="rId168"/>
    <p:sldId id="763" r:id="rId169"/>
    <p:sldId id="818" r:id="rId170"/>
    <p:sldId id="764" r:id="rId171"/>
    <p:sldId id="765" r:id="rId172"/>
    <p:sldId id="766" r:id="rId173"/>
    <p:sldId id="767" r:id="rId174"/>
    <p:sldId id="784" r:id="rId175"/>
    <p:sldId id="785" r:id="rId176"/>
    <p:sldId id="770" r:id="rId177"/>
    <p:sldId id="771" r:id="rId178"/>
    <p:sldId id="772" r:id="rId179"/>
    <p:sldId id="773" r:id="rId180"/>
    <p:sldId id="774" r:id="rId181"/>
    <p:sldId id="775" r:id="rId182"/>
    <p:sldId id="786" r:id="rId183"/>
    <p:sldId id="787" r:id="rId184"/>
    <p:sldId id="788" r:id="rId185"/>
    <p:sldId id="791" r:id="rId186"/>
    <p:sldId id="819" r:id="rId187"/>
    <p:sldId id="583" r:id="rId188"/>
    <p:sldId id="584" r:id="rId189"/>
    <p:sldId id="707" r:id="rId190"/>
    <p:sldId id="310" r:id="rId191"/>
    <p:sldId id="311" r:id="rId192"/>
    <p:sldId id="312" r:id="rId193"/>
    <p:sldId id="385" r:id="rId194"/>
    <p:sldId id="439" r:id="rId195"/>
    <p:sldId id="384" r:id="rId196"/>
    <p:sldId id="708" r:id="rId197"/>
    <p:sldId id="313" r:id="rId198"/>
    <p:sldId id="314" r:id="rId199"/>
    <p:sldId id="315" r:id="rId200"/>
    <p:sldId id="316" r:id="rId201"/>
    <p:sldId id="581" r:id="rId202"/>
    <p:sldId id="318" r:id="rId203"/>
    <p:sldId id="440" r:id="rId204"/>
    <p:sldId id="317" r:id="rId205"/>
    <p:sldId id="320" r:id="rId206"/>
    <p:sldId id="321" r:id="rId207"/>
    <p:sldId id="322" r:id="rId208"/>
    <p:sldId id="589" r:id="rId209"/>
    <p:sldId id="591" r:id="rId210"/>
    <p:sldId id="485" r:id="rId211"/>
    <p:sldId id="563" r:id="rId212"/>
    <p:sldId id="592" r:id="rId213"/>
    <p:sldId id="709" r:id="rId214"/>
    <p:sldId id="323" r:id="rId215"/>
    <p:sldId id="324" r:id="rId216"/>
    <p:sldId id="325" r:id="rId217"/>
    <p:sldId id="486" r:id="rId218"/>
    <p:sldId id="326" r:id="rId219"/>
    <p:sldId id="553" r:id="rId220"/>
    <p:sldId id="328" r:id="rId221"/>
    <p:sldId id="560" r:id="rId222"/>
    <p:sldId id="688" r:id="rId223"/>
    <p:sldId id="690" r:id="rId224"/>
    <p:sldId id="689" r:id="rId225"/>
    <p:sldId id="820" r:id="rId226"/>
    <p:sldId id="561" r:id="rId227"/>
    <p:sldId id="805" r:id="rId228"/>
    <p:sldId id="821" r:id="rId229"/>
    <p:sldId id="562" r:id="rId230"/>
    <p:sldId id="822" r:id="rId231"/>
    <p:sldId id="530" r:id="rId232"/>
    <p:sldId id="330" r:id="rId233"/>
    <p:sldId id="487" r:id="rId234"/>
    <p:sldId id="329" r:id="rId235"/>
    <p:sldId id="388" r:id="rId236"/>
    <p:sldId id="331" r:id="rId237"/>
    <p:sldId id="823" r:id="rId238"/>
    <p:sldId id="332" r:id="rId239"/>
    <p:sldId id="334" r:id="rId240"/>
    <p:sldId id="802" r:id="rId241"/>
    <p:sldId id="335" r:id="rId242"/>
    <p:sldId id="337" r:id="rId243"/>
    <p:sldId id="824" r:id="rId244"/>
    <p:sldId id="825" r:id="rId245"/>
    <p:sldId id="826" r:id="rId246"/>
    <p:sldId id="336" r:id="rId247"/>
    <p:sldId id="827" r:id="rId248"/>
    <p:sldId id="679" r:id="rId249"/>
    <p:sldId id="789" r:id="rId250"/>
    <p:sldId id="790" r:id="rId251"/>
    <p:sldId id="792" r:id="rId252"/>
    <p:sldId id="710" r:id="rId253"/>
    <p:sldId id="524" r:id="rId254"/>
    <p:sldId id="585" r:id="rId255"/>
    <p:sldId id="586" r:id="rId256"/>
    <p:sldId id="338" r:id="rId257"/>
    <p:sldId id="339" r:id="rId258"/>
    <p:sldId id="446" r:id="rId259"/>
    <p:sldId id="441" r:id="rId260"/>
    <p:sldId id="442" r:id="rId261"/>
    <p:sldId id="444" r:id="rId262"/>
    <p:sldId id="445" r:id="rId263"/>
    <p:sldId id="443" r:id="rId264"/>
    <p:sldId id="711" r:id="rId265"/>
    <p:sldId id="348" r:id="rId266"/>
    <p:sldId id="349" r:id="rId267"/>
    <p:sldId id="350" r:id="rId268"/>
    <p:sldId id="351" r:id="rId269"/>
    <p:sldId id="352" r:id="rId270"/>
    <p:sldId id="712" r:id="rId271"/>
    <p:sldId id="340" r:id="rId272"/>
    <p:sldId id="620" r:id="rId273"/>
    <p:sldId id="463" r:id="rId274"/>
    <p:sldId id="357" r:id="rId275"/>
    <p:sldId id="464" r:id="rId276"/>
    <p:sldId id="828" r:id="rId277"/>
    <p:sldId id="342" r:id="rId278"/>
    <p:sldId id="573" r:id="rId279"/>
    <p:sldId id="829" r:id="rId280"/>
    <p:sldId id="359" r:id="rId281"/>
    <p:sldId id="396" r:id="rId282"/>
    <p:sldId id="395" r:id="rId283"/>
    <p:sldId id="465" r:id="rId284"/>
    <p:sldId id="460" r:id="rId285"/>
    <p:sldId id="461" r:id="rId286"/>
    <p:sldId id="462" r:id="rId287"/>
    <p:sldId id="466" r:id="rId288"/>
    <p:sldId id="341" r:id="rId289"/>
    <p:sldId id="459" r:id="rId290"/>
    <p:sldId id="343" r:id="rId291"/>
    <p:sldId id="344" r:id="rId292"/>
    <p:sldId id="345" r:id="rId293"/>
    <p:sldId id="346" r:id="rId294"/>
    <p:sldId id="347" r:id="rId295"/>
    <p:sldId id="681" r:id="rId296"/>
    <p:sldId id="397" r:id="rId297"/>
    <p:sldId id="417" r:id="rId298"/>
    <p:sldId id="416" r:id="rId299"/>
    <p:sldId id="559" r:id="rId300"/>
    <p:sldId id="670" r:id="rId301"/>
    <p:sldId id="714" r:id="rId302"/>
    <p:sldId id="731" r:id="rId303"/>
    <p:sldId id="730" r:id="rId304"/>
    <p:sldId id="830" r:id="rId305"/>
    <p:sldId id="732" r:id="rId306"/>
    <p:sldId id="733" r:id="rId307"/>
    <p:sldId id="831" r:id="rId308"/>
    <p:sldId id="735" r:id="rId309"/>
    <p:sldId id="734" r:id="rId310"/>
    <p:sldId id="736" r:id="rId311"/>
    <p:sldId id="715" r:id="rId312"/>
    <p:sldId id="716" r:id="rId313"/>
    <p:sldId id="717" r:id="rId314"/>
    <p:sldId id="718" r:id="rId315"/>
    <p:sldId id="719" r:id="rId316"/>
    <p:sldId id="720" r:id="rId317"/>
    <p:sldId id="721" r:id="rId318"/>
    <p:sldId id="722" r:id="rId319"/>
    <p:sldId id="723" r:id="rId320"/>
    <p:sldId id="724" r:id="rId321"/>
    <p:sldId id="725" r:id="rId322"/>
    <p:sldId id="726" r:id="rId323"/>
    <p:sldId id="727" r:id="rId324"/>
    <p:sldId id="728" r:id="rId325"/>
    <p:sldId id="729" r:id="rId326"/>
    <p:sldId id="737" r:id="rId327"/>
    <p:sldId id="738" r:id="rId328"/>
    <p:sldId id="739" r:id="rId329"/>
    <p:sldId id="740" r:id="rId330"/>
    <p:sldId id="741" r:id="rId331"/>
    <p:sldId id="699" r:id="rId332"/>
    <p:sldId id="693" r:id="rId333"/>
    <p:sldId id="694" r:id="rId334"/>
    <p:sldId id="755" r:id="rId335"/>
    <p:sldId id="756" r:id="rId336"/>
    <p:sldId id="757" r:id="rId337"/>
    <p:sldId id="852" r:id="rId338"/>
    <p:sldId id="853" r:id="rId339"/>
    <p:sldId id="758" r:id="rId340"/>
    <p:sldId id="696" r:id="rId341"/>
    <p:sldId id="743" r:id="rId342"/>
    <p:sldId id="855" r:id="rId343"/>
    <p:sldId id="856" r:id="rId344"/>
    <p:sldId id="857" r:id="rId345"/>
    <p:sldId id="713" r:id="rId346"/>
    <p:sldId id="569" r:id="rId347"/>
    <p:sldId id="753" r:id="rId348"/>
    <p:sldId id="358" r:id="rId349"/>
    <p:sldId id="619" r:id="rId350"/>
    <p:sldId id="554" r:id="rId351"/>
    <p:sldId id="555" r:id="rId352"/>
    <p:sldId id="556" r:id="rId353"/>
    <p:sldId id="833" r:id="rId354"/>
    <p:sldId id="834" r:id="rId355"/>
    <p:sldId id="832" r:id="rId356"/>
    <p:sldId id="557" r:id="rId357"/>
    <p:sldId id="616" r:id="rId358"/>
    <p:sldId id="558" r:id="rId359"/>
    <p:sldId id="835" r:id="rId360"/>
    <p:sldId id="617" r:id="rId361"/>
    <p:sldId id="618" r:id="rId362"/>
    <p:sldId id="361" r:id="rId363"/>
    <p:sldId id="364" r:id="rId364"/>
    <p:sldId id="365" r:id="rId365"/>
    <p:sldId id="366" r:id="rId366"/>
    <p:sldId id="794" r:id="rId367"/>
    <p:sldId id="795" r:id="rId368"/>
    <p:sldId id="576" r:id="rId369"/>
    <p:sldId id="577" r:id="rId370"/>
    <p:sldId id="578" r:id="rId371"/>
    <p:sldId id="579" r:id="rId372"/>
    <p:sldId id="362" r:id="rId373"/>
    <p:sldId id="371" r:id="rId374"/>
    <p:sldId id="386" r:id="rId375"/>
    <p:sldId id="387" r:id="rId376"/>
    <p:sldId id="363" r:id="rId377"/>
    <p:sldId id="812" r:id="rId378"/>
    <p:sldId id="842" r:id="rId379"/>
    <p:sldId id="836" r:id="rId380"/>
    <p:sldId id="838" r:id="rId381"/>
    <p:sldId id="841" r:id="rId382"/>
    <p:sldId id="843" r:id="rId383"/>
    <p:sldId id="839" r:id="rId384"/>
    <p:sldId id="837" r:id="rId385"/>
    <p:sldId id="844" r:id="rId386"/>
    <p:sldId id="840" r:id="rId387"/>
    <p:sldId id="845" r:id="rId388"/>
    <p:sldId id="846" r:id="rId389"/>
    <p:sldId id="849" r:id="rId390"/>
    <p:sldId id="850" r:id="rId391"/>
    <p:sldId id="851" r:id="rId392"/>
    <p:sldId id="544" r:id="rId393"/>
    <p:sldId id="860" r:id="rId394"/>
    <p:sldId id="861" r:id="rId395"/>
    <p:sldId id="862" r:id="rId396"/>
    <p:sldId id="545" r:id="rId397"/>
    <p:sldId id="686" r:id="rId398"/>
    <p:sldId id="529" r:id="rId399"/>
    <p:sldId id="599" r:id="rId400"/>
    <p:sldId id="528" r:id="rId401"/>
    <p:sldId id="697" r:id="rId402"/>
    <p:sldId id="759" r:id="rId403"/>
    <p:sldId id="760" r:id="rId404"/>
    <p:sldId id="749" r:id="rId405"/>
    <p:sldId id="750" r:id="rId406"/>
    <p:sldId id="751" r:id="rId407"/>
    <p:sldId id="868" r:id="rId408"/>
    <p:sldId id="867" r:id="rId409"/>
    <p:sldId id="869" r:id="rId410"/>
    <p:sldId id="870" r:id="rId411"/>
    <p:sldId id="871" r:id="rId412"/>
    <p:sldId id="854" r:id="rId413"/>
    <p:sldId id="532" r:id="rId414"/>
    <p:sldId id="866" r:id="rId415"/>
    <p:sldId id="604" r:id="rId416"/>
    <p:sldId id="672" r:id="rId417"/>
    <p:sldId id="687" r:id="rId418"/>
    <p:sldId id="277" r:id="rId419"/>
    <p:sldId id="658" r:id="rId420"/>
    <p:sldId id="607" r:id="rId421"/>
    <p:sldId id="675" r:id="rId422"/>
    <p:sldId id="621" r:id="rId423"/>
    <p:sldId id="610" r:id="rId424"/>
    <p:sldId id="609" r:id="rId425"/>
    <p:sldId id="611" r:id="rId426"/>
    <p:sldId id="676" r:id="rId427"/>
    <p:sldId id="677" r:id="rId428"/>
    <p:sldId id="678" r:id="rId429"/>
    <p:sldId id="680" r:id="rId430"/>
    <p:sldId id="742" r:id="rId431"/>
    <p:sldId id="685" r:id="rId432"/>
    <p:sldId id="796" r:id="rId433"/>
    <p:sldId id="847" r:id="rId434"/>
    <p:sldId id="848" r:id="rId435"/>
    <p:sldId id="858" r:id="rId436"/>
    <p:sldId id="859" r:id="rId437"/>
    <p:sldId id="803" r:id="rId438"/>
    <p:sldId id="797" r:id="rId439"/>
    <p:sldId id="798" r:id="rId440"/>
    <p:sldId id="801" r:id="rId441"/>
    <p:sldId id="873" r:id="rId442"/>
    <p:sldId id="874" r:id="rId443"/>
    <p:sldId id="875" r:id="rId444"/>
    <p:sldId id="863" r:id="rId445"/>
    <p:sldId id="799" r:id="rId446"/>
    <p:sldId id="747" r:id="rId447"/>
    <p:sldId id="748" r:id="rId448"/>
    <p:sldId id="761" r:id="rId449"/>
    <p:sldId id="762" r:id="rId450"/>
    <p:sldId id="877" r:id="rId451"/>
    <p:sldId id="864" r:id="rId452"/>
    <p:sldId id="872" r:id="rId453"/>
    <p:sldId id="876" r:id="rId454"/>
    <p:sldId id="878" r:id="rId455"/>
    <p:sldId id="879" r:id="rId456"/>
    <p:sldId id="880" r:id="rId457"/>
    <p:sldId id="881" r:id="rId458"/>
    <p:sldId id="882" r:id="rId459"/>
    <p:sldId id="752" r:id="rId460"/>
    <p:sldId id="691" r:id="rId461"/>
    <p:sldId id="353" r:id="rId462"/>
    <p:sldId id="682" r:id="rId463"/>
  </p:sldIdLst>
  <p:sldSz cx="9144000" cy="6858000" type="screen4x3"/>
  <p:notesSz cx="7099300" cy="10234613"/>
  <p:defaultTextStyle>
    <a:defPPr>
      <a:defRPr lang="en-GB"/>
    </a:defPPr>
    <a:lvl1pPr algn="l" defTabSz="449263" rtl="0" fontAlgn="base">
      <a:spcBef>
        <a:spcPct val="0"/>
      </a:spcBef>
      <a:spcAft>
        <a:spcPct val="0"/>
      </a:spcAft>
      <a:buClr>
        <a:srgbClr val="000000"/>
      </a:buClr>
      <a:buSzPct val="100000"/>
      <a:buFont typeface="Times New Roman" pitchFamily="18" charset="0"/>
      <a:defRPr sz="2400" kern="1200">
        <a:solidFill>
          <a:schemeClr val="bg1"/>
        </a:solidFill>
        <a:latin typeface="Times New Roman" pitchFamily="18" charset="0"/>
        <a:ea typeface="+mn-ea"/>
        <a:cs typeface="+mn-cs"/>
      </a:defRPr>
    </a:lvl1pPr>
    <a:lvl2pPr marL="742950" indent="-285750" algn="l" defTabSz="449263" rtl="0" fontAlgn="base">
      <a:spcBef>
        <a:spcPct val="0"/>
      </a:spcBef>
      <a:spcAft>
        <a:spcPct val="0"/>
      </a:spcAft>
      <a:buClr>
        <a:srgbClr val="000000"/>
      </a:buClr>
      <a:buSzPct val="100000"/>
      <a:buFont typeface="Times New Roman" pitchFamily="18" charset="0"/>
      <a:defRPr sz="2400" kern="1200">
        <a:solidFill>
          <a:schemeClr val="bg1"/>
        </a:solidFill>
        <a:latin typeface="Times New Roman" pitchFamily="18" charset="0"/>
        <a:ea typeface="+mn-ea"/>
        <a:cs typeface="+mn-cs"/>
      </a:defRPr>
    </a:lvl2pPr>
    <a:lvl3pPr marL="1143000" indent="-228600" algn="l" defTabSz="449263" rtl="0" fontAlgn="base">
      <a:spcBef>
        <a:spcPct val="0"/>
      </a:spcBef>
      <a:spcAft>
        <a:spcPct val="0"/>
      </a:spcAft>
      <a:buClr>
        <a:srgbClr val="000000"/>
      </a:buClr>
      <a:buSzPct val="100000"/>
      <a:buFont typeface="Times New Roman" pitchFamily="18" charset="0"/>
      <a:defRPr sz="2400" kern="1200">
        <a:solidFill>
          <a:schemeClr val="bg1"/>
        </a:solidFill>
        <a:latin typeface="Times New Roman" pitchFamily="18" charset="0"/>
        <a:ea typeface="+mn-ea"/>
        <a:cs typeface="+mn-cs"/>
      </a:defRPr>
    </a:lvl3pPr>
    <a:lvl4pPr marL="1600200" indent="-228600" algn="l" defTabSz="449263" rtl="0" fontAlgn="base">
      <a:spcBef>
        <a:spcPct val="0"/>
      </a:spcBef>
      <a:spcAft>
        <a:spcPct val="0"/>
      </a:spcAft>
      <a:buClr>
        <a:srgbClr val="000000"/>
      </a:buClr>
      <a:buSzPct val="100000"/>
      <a:buFont typeface="Times New Roman" pitchFamily="18" charset="0"/>
      <a:defRPr sz="2400" kern="1200">
        <a:solidFill>
          <a:schemeClr val="bg1"/>
        </a:solidFill>
        <a:latin typeface="Times New Roman" pitchFamily="18" charset="0"/>
        <a:ea typeface="+mn-ea"/>
        <a:cs typeface="+mn-cs"/>
      </a:defRPr>
    </a:lvl4pPr>
    <a:lvl5pPr marL="2057400" indent="-228600" algn="l" defTabSz="449263" rtl="0" fontAlgn="base">
      <a:spcBef>
        <a:spcPct val="0"/>
      </a:spcBef>
      <a:spcAft>
        <a:spcPct val="0"/>
      </a:spcAft>
      <a:buClr>
        <a:srgbClr val="000000"/>
      </a:buClr>
      <a:buSzPct val="100000"/>
      <a:buFont typeface="Times New Roman" pitchFamily="18" charset="0"/>
      <a:defRPr sz="2400" kern="1200">
        <a:solidFill>
          <a:schemeClr val="bg1"/>
        </a:solidFill>
        <a:latin typeface="Times New Roman" pitchFamily="18" charset="0"/>
        <a:ea typeface="+mn-ea"/>
        <a:cs typeface="+mn-cs"/>
      </a:defRPr>
    </a:lvl5pPr>
    <a:lvl6pPr marL="2286000" algn="l" defTabSz="914400" rtl="0" eaLnBrk="1" latinLnBrk="0" hangingPunct="1">
      <a:defRPr sz="2400" kern="1200">
        <a:solidFill>
          <a:schemeClr val="bg1"/>
        </a:solidFill>
        <a:latin typeface="Times New Roman" pitchFamily="18" charset="0"/>
        <a:ea typeface="+mn-ea"/>
        <a:cs typeface="+mn-cs"/>
      </a:defRPr>
    </a:lvl6pPr>
    <a:lvl7pPr marL="2743200" algn="l" defTabSz="914400" rtl="0" eaLnBrk="1" latinLnBrk="0" hangingPunct="1">
      <a:defRPr sz="2400" kern="1200">
        <a:solidFill>
          <a:schemeClr val="bg1"/>
        </a:solidFill>
        <a:latin typeface="Times New Roman" pitchFamily="18" charset="0"/>
        <a:ea typeface="+mn-ea"/>
        <a:cs typeface="+mn-cs"/>
      </a:defRPr>
    </a:lvl7pPr>
    <a:lvl8pPr marL="3200400" algn="l" defTabSz="914400" rtl="0" eaLnBrk="1" latinLnBrk="0" hangingPunct="1">
      <a:defRPr sz="2400" kern="1200">
        <a:solidFill>
          <a:schemeClr val="bg1"/>
        </a:solidFill>
        <a:latin typeface="Times New Roman" pitchFamily="18" charset="0"/>
        <a:ea typeface="+mn-ea"/>
        <a:cs typeface="+mn-cs"/>
      </a:defRPr>
    </a:lvl8pPr>
    <a:lvl9pPr marL="3657600" algn="l" defTabSz="914400" rtl="0" eaLnBrk="1" latinLnBrk="0" hangingPunct="1">
      <a:defRPr sz="2400" kern="1200">
        <a:solidFill>
          <a:schemeClr val="bg1"/>
        </a:solidFill>
        <a:latin typeface="Times New Roman" pitchFamily="18" charset="0"/>
        <a:ea typeface="+mn-ea"/>
        <a:cs typeface="+mn-cs"/>
      </a:defRPr>
    </a:lvl9pPr>
  </p:defaultTextStyle>
  <p:extLst>
    <p:ext uri="{521415D9-36F7-43E2-AB2F-B90AF26B5E84}">
      <p14:sectionLst xmlns:p14="http://schemas.microsoft.com/office/powerpoint/2010/main">
        <p14:section name="Standardabschnitt" id="{CE70A469-E4C9-40F3-8923-AD3C85510EAC}">
          <p14:sldIdLst>
            <p14:sldId id="622"/>
            <p14:sldId id="809"/>
            <p14:sldId id="623"/>
            <p14:sldId id="624"/>
            <p14:sldId id="257"/>
            <p14:sldId id="683"/>
            <p14:sldId id="419"/>
            <p14:sldId id="625"/>
            <p14:sldId id="626"/>
            <p14:sldId id="564"/>
            <p14:sldId id="754"/>
            <p14:sldId id="597"/>
            <p14:sldId id="806"/>
            <p14:sldId id="807"/>
            <p14:sldId id="808"/>
            <p14:sldId id="627"/>
            <p14:sldId id="634"/>
            <p14:sldId id="543"/>
            <p14:sldId id="521"/>
            <p14:sldId id="601"/>
            <p14:sldId id="628"/>
            <p14:sldId id="629"/>
            <p14:sldId id="476"/>
            <p14:sldId id="481"/>
            <p14:sldId id="546"/>
            <p14:sldId id="700"/>
            <p14:sldId id="567"/>
            <p14:sldId id="631"/>
            <p14:sldId id="632"/>
            <p14:sldId id="633"/>
            <p14:sldId id="635"/>
            <p14:sldId id="636"/>
            <p14:sldId id="525"/>
            <p14:sldId id="568"/>
            <p14:sldId id="637"/>
            <p14:sldId id="638"/>
            <p14:sldId id="484"/>
            <p14:sldId id="639"/>
            <p14:sldId id="804"/>
            <p14:sldId id="432"/>
            <p14:sldId id="673"/>
            <p14:sldId id="640"/>
            <p14:sldId id="641"/>
            <p14:sldId id="642"/>
            <p14:sldId id="643"/>
            <p14:sldId id="644"/>
            <p14:sldId id="426"/>
            <p14:sldId id="810"/>
            <p14:sldId id="645"/>
            <p14:sldId id="646"/>
            <p14:sldId id="647"/>
            <p14:sldId id="648"/>
            <p14:sldId id="649"/>
            <p14:sldId id="650"/>
            <p14:sldId id="651"/>
            <p14:sldId id="701"/>
            <p14:sldId id="653"/>
            <p14:sldId id="655"/>
            <p14:sldId id="811"/>
            <p14:sldId id="654"/>
            <p14:sldId id="600"/>
            <p14:sldId id="276"/>
            <p14:sldId id="656"/>
            <p14:sldId id="657"/>
            <p14:sldId id="275"/>
            <p14:sldId id="368"/>
            <p14:sldId id="477"/>
            <p14:sldId id="674"/>
            <p14:sldId id="813"/>
            <p14:sldId id="814"/>
            <p14:sldId id="278"/>
            <p14:sldId id="354"/>
            <p14:sldId id="588"/>
            <p14:sldId id="702"/>
            <p14:sldId id="519"/>
            <p14:sldId id="415"/>
            <p14:sldId id="400"/>
            <p14:sldId id="703"/>
            <p14:sldId id="281"/>
            <p14:sldId id="399"/>
            <p14:sldId id="282"/>
            <p14:sldId id="355"/>
            <p14:sldId id="283"/>
            <p14:sldId id="279"/>
            <p14:sldId id="458"/>
            <p14:sldId id="280"/>
            <p14:sldId id="522"/>
            <p14:sldId id="427"/>
            <p14:sldId id="390"/>
            <p14:sldId id="671"/>
            <p14:sldId id="391"/>
            <p14:sldId id="684"/>
            <p14:sldId id="582"/>
            <p14:sldId id="704"/>
            <p14:sldId id="428"/>
            <p14:sldId id="449"/>
            <p14:sldId id="450"/>
            <p14:sldId id="284"/>
            <p14:sldId id="285"/>
            <p14:sldId id="815"/>
            <p14:sldId id="816"/>
            <p14:sldId id="817"/>
            <p14:sldId id="434"/>
            <p14:sldId id="437"/>
            <p14:sldId id="572"/>
            <p14:sldId id="438"/>
            <p14:sldId id="451"/>
            <p14:sldId id="393"/>
            <p14:sldId id="394"/>
            <p14:sldId id="286"/>
            <p14:sldId id="480"/>
            <p14:sldId id="288"/>
            <p14:sldId id="360"/>
            <p14:sldId id="369"/>
            <p14:sldId id="370"/>
            <p14:sldId id="289"/>
            <p14:sldId id="290"/>
            <p14:sldId id="292"/>
            <p14:sldId id="293"/>
            <p14:sldId id="705"/>
            <p14:sldId id="523"/>
            <p14:sldId id="295"/>
            <p14:sldId id="296"/>
            <p14:sldId id="746"/>
            <p14:sldId id="294"/>
            <p14:sldId id="297"/>
            <p14:sldId id="455"/>
            <p14:sldId id="453"/>
            <p14:sldId id="468"/>
            <p14:sldId id="469"/>
            <p14:sldId id="470"/>
            <p14:sldId id="471"/>
            <p14:sldId id="454"/>
            <p14:sldId id="367"/>
            <p14:sldId id="706"/>
            <p14:sldId id="303"/>
            <p14:sldId id="527"/>
            <p14:sldId id="298"/>
            <p14:sldId id="580"/>
            <p14:sldId id="482"/>
            <p14:sldId id="865"/>
            <p14:sldId id="698"/>
            <p14:sldId id="302"/>
            <p14:sldId id="483"/>
            <p14:sldId id="547"/>
            <p14:sldId id="299"/>
            <p14:sldId id="300"/>
            <p14:sldId id="301"/>
            <p14:sldId id="304"/>
            <p14:sldId id="305"/>
            <p14:sldId id="306"/>
            <p14:sldId id="307"/>
            <p14:sldId id="308"/>
            <p14:sldId id="447"/>
            <p14:sldId id="448"/>
            <p14:sldId id="309"/>
            <p14:sldId id="744"/>
            <p14:sldId id="745"/>
            <p14:sldId id="398"/>
            <p14:sldId id="452"/>
            <p14:sldId id="593"/>
            <p14:sldId id="548"/>
            <p14:sldId id="549"/>
            <p14:sldId id="594"/>
            <p14:sldId id="595"/>
            <p14:sldId id="596"/>
            <p14:sldId id="587"/>
            <p14:sldId id="763"/>
            <p14:sldId id="818"/>
            <p14:sldId id="764"/>
            <p14:sldId id="765"/>
            <p14:sldId id="766"/>
            <p14:sldId id="767"/>
            <p14:sldId id="784"/>
            <p14:sldId id="785"/>
            <p14:sldId id="770"/>
            <p14:sldId id="771"/>
            <p14:sldId id="772"/>
            <p14:sldId id="773"/>
            <p14:sldId id="774"/>
            <p14:sldId id="775"/>
            <p14:sldId id="786"/>
            <p14:sldId id="787"/>
            <p14:sldId id="788"/>
            <p14:sldId id="791"/>
            <p14:sldId id="819"/>
            <p14:sldId id="583"/>
            <p14:sldId id="584"/>
            <p14:sldId id="707"/>
            <p14:sldId id="310"/>
            <p14:sldId id="311"/>
            <p14:sldId id="312"/>
            <p14:sldId id="385"/>
            <p14:sldId id="439"/>
            <p14:sldId id="384"/>
            <p14:sldId id="708"/>
            <p14:sldId id="313"/>
            <p14:sldId id="314"/>
            <p14:sldId id="315"/>
            <p14:sldId id="316"/>
            <p14:sldId id="581"/>
            <p14:sldId id="318"/>
            <p14:sldId id="440"/>
            <p14:sldId id="317"/>
            <p14:sldId id="320"/>
            <p14:sldId id="321"/>
            <p14:sldId id="322"/>
            <p14:sldId id="589"/>
            <p14:sldId id="591"/>
            <p14:sldId id="485"/>
            <p14:sldId id="563"/>
            <p14:sldId id="592"/>
            <p14:sldId id="709"/>
            <p14:sldId id="323"/>
            <p14:sldId id="324"/>
            <p14:sldId id="325"/>
            <p14:sldId id="486"/>
            <p14:sldId id="326"/>
            <p14:sldId id="553"/>
            <p14:sldId id="328"/>
            <p14:sldId id="560"/>
            <p14:sldId id="688"/>
            <p14:sldId id="690"/>
            <p14:sldId id="689"/>
            <p14:sldId id="820"/>
            <p14:sldId id="561"/>
            <p14:sldId id="805"/>
            <p14:sldId id="821"/>
            <p14:sldId id="562"/>
            <p14:sldId id="822"/>
            <p14:sldId id="530"/>
            <p14:sldId id="330"/>
            <p14:sldId id="487"/>
            <p14:sldId id="329"/>
            <p14:sldId id="388"/>
            <p14:sldId id="331"/>
            <p14:sldId id="823"/>
            <p14:sldId id="332"/>
            <p14:sldId id="334"/>
            <p14:sldId id="802"/>
            <p14:sldId id="335"/>
            <p14:sldId id="337"/>
            <p14:sldId id="824"/>
            <p14:sldId id="825"/>
            <p14:sldId id="826"/>
            <p14:sldId id="336"/>
            <p14:sldId id="827"/>
            <p14:sldId id="679"/>
            <p14:sldId id="789"/>
            <p14:sldId id="790"/>
            <p14:sldId id="792"/>
            <p14:sldId id="710"/>
            <p14:sldId id="524"/>
            <p14:sldId id="585"/>
            <p14:sldId id="586"/>
            <p14:sldId id="338"/>
            <p14:sldId id="339"/>
            <p14:sldId id="446"/>
            <p14:sldId id="441"/>
            <p14:sldId id="442"/>
            <p14:sldId id="444"/>
            <p14:sldId id="445"/>
            <p14:sldId id="443"/>
            <p14:sldId id="711"/>
            <p14:sldId id="348"/>
            <p14:sldId id="349"/>
            <p14:sldId id="350"/>
            <p14:sldId id="351"/>
            <p14:sldId id="352"/>
            <p14:sldId id="712"/>
            <p14:sldId id="340"/>
            <p14:sldId id="620"/>
            <p14:sldId id="463"/>
            <p14:sldId id="357"/>
            <p14:sldId id="464"/>
            <p14:sldId id="828"/>
            <p14:sldId id="342"/>
            <p14:sldId id="573"/>
            <p14:sldId id="829"/>
            <p14:sldId id="359"/>
            <p14:sldId id="396"/>
            <p14:sldId id="395"/>
            <p14:sldId id="465"/>
            <p14:sldId id="460"/>
            <p14:sldId id="461"/>
            <p14:sldId id="462"/>
            <p14:sldId id="466"/>
            <p14:sldId id="341"/>
            <p14:sldId id="459"/>
            <p14:sldId id="343"/>
            <p14:sldId id="344"/>
            <p14:sldId id="345"/>
            <p14:sldId id="346"/>
            <p14:sldId id="347"/>
            <p14:sldId id="681"/>
            <p14:sldId id="397"/>
            <p14:sldId id="417"/>
            <p14:sldId id="416"/>
            <p14:sldId id="559"/>
            <p14:sldId id="670"/>
            <p14:sldId id="714"/>
            <p14:sldId id="731"/>
            <p14:sldId id="730"/>
            <p14:sldId id="830"/>
            <p14:sldId id="732"/>
            <p14:sldId id="733"/>
            <p14:sldId id="831"/>
            <p14:sldId id="735"/>
            <p14:sldId id="734"/>
            <p14:sldId id="736"/>
            <p14:sldId id="715"/>
            <p14:sldId id="716"/>
            <p14:sldId id="717"/>
            <p14:sldId id="718"/>
            <p14:sldId id="719"/>
            <p14:sldId id="720"/>
            <p14:sldId id="721"/>
            <p14:sldId id="722"/>
            <p14:sldId id="723"/>
            <p14:sldId id="724"/>
            <p14:sldId id="725"/>
            <p14:sldId id="726"/>
            <p14:sldId id="727"/>
            <p14:sldId id="728"/>
            <p14:sldId id="729"/>
            <p14:sldId id="737"/>
            <p14:sldId id="738"/>
            <p14:sldId id="739"/>
            <p14:sldId id="740"/>
            <p14:sldId id="741"/>
            <p14:sldId id="699"/>
            <p14:sldId id="693"/>
            <p14:sldId id="694"/>
            <p14:sldId id="755"/>
            <p14:sldId id="756"/>
            <p14:sldId id="757"/>
            <p14:sldId id="852"/>
            <p14:sldId id="853"/>
            <p14:sldId id="758"/>
            <p14:sldId id="696"/>
            <p14:sldId id="743"/>
            <p14:sldId id="855"/>
            <p14:sldId id="856"/>
            <p14:sldId id="857"/>
            <p14:sldId id="713"/>
            <p14:sldId id="569"/>
            <p14:sldId id="753"/>
            <p14:sldId id="358"/>
            <p14:sldId id="619"/>
            <p14:sldId id="554"/>
            <p14:sldId id="555"/>
            <p14:sldId id="556"/>
            <p14:sldId id="833"/>
            <p14:sldId id="834"/>
            <p14:sldId id="832"/>
            <p14:sldId id="557"/>
            <p14:sldId id="616"/>
            <p14:sldId id="558"/>
            <p14:sldId id="835"/>
            <p14:sldId id="617"/>
            <p14:sldId id="618"/>
            <p14:sldId id="361"/>
            <p14:sldId id="364"/>
            <p14:sldId id="365"/>
            <p14:sldId id="366"/>
            <p14:sldId id="794"/>
            <p14:sldId id="795"/>
            <p14:sldId id="576"/>
            <p14:sldId id="577"/>
            <p14:sldId id="578"/>
            <p14:sldId id="579"/>
            <p14:sldId id="362"/>
            <p14:sldId id="371"/>
            <p14:sldId id="386"/>
            <p14:sldId id="387"/>
            <p14:sldId id="363"/>
            <p14:sldId id="812"/>
            <p14:sldId id="842"/>
            <p14:sldId id="836"/>
            <p14:sldId id="838"/>
            <p14:sldId id="841"/>
            <p14:sldId id="843"/>
            <p14:sldId id="839"/>
            <p14:sldId id="837"/>
            <p14:sldId id="844"/>
            <p14:sldId id="840"/>
            <p14:sldId id="845"/>
            <p14:sldId id="846"/>
            <p14:sldId id="849"/>
            <p14:sldId id="850"/>
            <p14:sldId id="851"/>
            <p14:sldId id="544"/>
            <p14:sldId id="860"/>
            <p14:sldId id="861"/>
            <p14:sldId id="862"/>
            <p14:sldId id="545"/>
            <p14:sldId id="686"/>
          </p14:sldIdLst>
        </p14:section>
        <p14:section name="Abschnitt ohne Titel" id="{92247041-4080-43D2-B4C8-CF858D3FE739}">
          <p14:sldIdLst>
            <p14:sldId id="529"/>
            <p14:sldId id="599"/>
            <p14:sldId id="528"/>
            <p14:sldId id="697"/>
            <p14:sldId id="759"/>
            <p14:sldId id="760"/>
            <p14:sldId id="749"/>
            <p14:sldId id="750"/>
            <p14:sldId id="751"/>
            <p14:sldId id="868"/>
            <p14:sldId id="867"/>
            <p14:sldId id="869"/>
            <p14:sldId id="870"/>
            <p14:sldId id="871"/>
            <p14:sldId id="854"/>
            <p14:sldId id="532"/>
            <p14:sldId id="866"/>
            <p14:sldId id="604"/>
            <p14:sldId id="672"/>
            <p14:sldId id="687"/>
            <p14:sldId id="277"/>
            <p14:sldId id="658"/>
            <p14:sldId id="607"/>
            <p14:sldId id="675"/>
            <p14:sldId id="621"/>
            <p14:sldId id="610"/>
            <p14:sldId id="609"/>
            <p14:sldId id="611"/>
            <p14:sldId id="676"/>
            <p14:sldId id="677"/>
            <p14:sldId id="678"/>
            <p14:sldId id="680"/>
            <p14:sldId id="742"/>
            <p14:sldId id="685"/>
            <p14:sldId id="796"/>
            <p14:sldId id="847"/>
            <p14:sldId id="848"/>
            <p14:sldId id="858"/>
            <p14:sldId id="859"/>
            <p14:sldId id="803"/>
            <p14:sldId id="797"/>
            <p14:sldId id="798"/>
            <p14:sldId id="801"/>
            <p14:sldId id="873"/>
            <p14:sldId id="874"/>
            <p14:sldId id="875"/>
            <p14:sldId id="863"/>
            <p14:sldId id="799"/>
            <p14:sldId id="747"/>
            <p14:sldId id="748"/>
            <p14:sldId id="761"/>
            <p14:sldId id="762"/>
            <p14:sldId id="877"/>
            <p14:sldId id="864"/>
            <p14:sldId id="872"/>
            <p14:sldId id="876"/>
            <p14:sldId id="878"/>
            <p14:sldId id="879"/>
            <p14:sldId id="880"/>
            <p14:sldId id="881"/>
            <p14:sldId id="882"/>
            <p14:sldId id="752"/>
            <p14:sldId id="691"/>
            <p14:sldId id="353"/>
            <p14:sldId id="682"/>
          </p14:sldIdLst>
        </p14:section>
      </p14:sectionLst>
    </p:ex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224">
          <p15:clr>
            <a:srgbClr val="A4A3A4"/>
          </p15:clr>
        </p15:guide>
        <p15:guide id="2" pos="2236">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Christoph Grein" initials="CKWG" lastIdx="2" clrIdx="0">
    <p:extLst>
      <p:ext uri="{19B8F6BF-5375-455C-9EA6-DF929625EA0E}">
        <p15:presenceInfo xmlns:p15="http://schemas.microsoft.com/office/powerpoint/2012/main" userId="Christoph Grein"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chemeClr val="tx1"/>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996600"/>
    <a:srgbClr val="FF3399"/>
    <a:srgbClr val="FF0066"/>
    <a:srgbClr val="00B050"/>
    <a:srgbClr val="F5E0DF"/>
    <a:srgbClr val="E7F6EF"/>
    <a:srgbClr val="CBECDE"/>
    <a:srgbClr val="FFFFFF"/>
    <a:srgbClr val="00CC99"/>
    <a:srgbClr val="FFDDE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Keine Formatvorlage, Tabellenraster">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9583" autoAdjust="0"/>
    <p:restoredTop sz="94434" autoAdjust="0"/>
  </p:normalViewPr>
  <p:slideViewPr>
    <p:cSldViewPr>
      <p:cViewPr varScale="1">
        <p:scale>
          <a:sx n="53" d="100"/>
          <a:sy n="53" d="100"/>
        </p:scale>
        <p:origin x="66" y="162"/>
      </p:cViewPr>
      <p:guideLst>
        <p:guide orient="horz" pos="2160"/>
        <p:guide pos="2880"/>
      </p:guideLst>
    </p:cSldViewPr>
  </p:slideViewPr>
  <p:outlineViewPr>
    <p:cViewPr varScale="1">
      <p:scale>
        <a:sx n="170" d="200"/>
        <a:sy n="170" d="200"/>
      </p:scale>
      <p:origin x="0" y="0"/>
    </p:cViewPr>
  </p:outlineViewPr>
  <p:notesTextViewPr>
    <p:cViewPr>
      <p:scale>
        <a:sx n="100" d="100"/>
        <a:sy n="100" d="100"/>
      </p:scale>
      <p:origin x="0" y="0"/>
    </p:cViewPr>
  </p:notesTextViewPr>
  <p:sorterViewPr>
    <p:cViewPr>
      <p:scale>
        <a:sx n="75" d="100"/>
        <a:sy n="75" d="100"/>
      </p:scale>
      <p:origin x="0" y="-81366"/>
    </p:cViewPr>
  </p:sorterViewPr>
  <p:notesViewPr>
    <p:cSldViewPr>
      <p:cViewPr varScale="1">
        <p:scale>
          <a:sx n="47" d="100"/>
          <a:sy n="47" d="100"/>
        </p:scale>
        <p:origin x="-2922" y="-108"/>
      </p:cViewPr>
      <p:guideLst>
        <p:guide orient="horz" pos="3224"/>
        <p:guide pos="2236"/>
      </p:guideLst>
    </p:cSldViewPr>
  </p:notes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99" Type="http://schemas.openxmlformats.org/officeDocument/2006/relationships/slide" Target="slides/slide298.xml"/><Relationship Id="rId21" Type="http://schemas.openxmlformats.org/officeDocument/2006/relationships/slide" Target="slides/slide20.xml"/><Relationship Id="rId63" Type="http://schemas.openxmlformats.org/officeDocument/2006/relationships/slide" Target="slides/slide62.xml"/><Relationship Id="rId159" Type="http://schemas.openxmlformats.org/officeDocument/2006/relationships/slide" Target="slides/slide158.xml"/><Relationship Id="rId324" Type="http://schemas.openxmlformats.org/officeDocument/2006/relationships/slide" Target="slides/slide323.xml"/><Relationship Id="rId366" Type="http://schemas.openxmlformats.org/officeDocument/2006/relationships/slide" Target="slides/slide365.xml"/><Relationship Id="rId170" Type="http://schemas.openxmlformats.org/officeDocument/2006/relationships/slide" Target="slides/slide169.xml"/><Relationship Id="rId226" Type="http://schemas.openxmlformats.org/officeDocument/2006/relationships/slide" Target="slides/slide225.xml"/><Relationship Id="rId433" Type="http://schemas.openxmlformats.org/officeDocument/2006/relationships/slide" Target="slides/slide432.xml"/><Relationship Id="rId268" Type="http://schemas.openxmlformats.org/officeDocument/2006/relationships/slide" Target="slides/slide267.xml"/><Relationship Id="rId32" Type="http://schemas.openxmlformats.org/officeDocument/2006/relationships/slide" Target="slides/slide31.xml"/><Relationship Id="rId74" Type="http://schemas.openxmlformats.org/officeDocument/2006/relationships/slide" Target="slides/slide73.xml"/><Relationship Id="rId128" Type="http://schemas.openxmlformats.org/officeDocument/2006/relationships/slide" Target="slides/slide127.xml"/><Relationship Id="rId335" Type="http://schemas.openxmlformats.org/officeDocument/2006/relationships/slide" Target="slides/slide334.xml"/><Relationship Id="rId377" Type="http://schemas.openxmlformats.org/officeDocument/2006/relationships/slide" Target="slides/slide376.xml"/><Relationship Id="rId5" Type="http://schemas.openxmlformats.org/officeDocument/2006/relationships/slide" Target="slides/slide4.xml"/><Relationship Id="rId181" Type="http://schemas.openxmlformats.org/officeDocument/2006/relationships/slide" Target="slides/slide180.xml"/><Relationship Id="rId237" Type="http://schemas.openxmlformats.org/officeDocument/2006/relationships/slide" Target="slides/slide236.xml"/><Relationship Id="rId402" Type="http://schemas.openxmlformats.org/officeDocument/2006/relationships/slide" Target="slides/slide401.xml"/><Relationship Id="rId279" Type="http://schemas.openxmlformats.org/officeDocument/2006/relationships/slide" Target="slides/slide278.xml"/><Relationship Id="rId444" Type="http://schemas.openxmlformats.org/officeDocument/2006/relationships/slide" Target="slides/slide443.xml"/><Relationship Id="rId43" Type="http://schemas.openxmlformats.org/officeDocument/2006/relationships/slide" Target="slides/slide42.xml"/><Relationship Id="rId139" Type="http://schemas.openxmlformats.org/officeDocument/2006/relationships/slide" Target="slides/slide138.xml"/><Relationship Id="rId290" Type="http://schemas.openxmlformats.org/officeDocument/2006/relationships/slide" Target="slides/slide289.xml"/><Relationship Id="rId304" Type="http://schemas.openxmlformats.org/officeDocument/2006/relationships/slide" Target="slides/slide303.xml"/><Relationship Id="rId346" Type="http://schemas.openxmlformats.org/officeDocument/2006/relationships/slide" Target="slides/slide345.xml"/><Relationship Id="rId388" Type="http://schemas.openxmlformats.org/officeDocument/2006/relationships/slide" Target="slides/slide387.xml"/><Relationship Id="rId85" Type="http://schemas.openxmlformats.org/officeDocument/2006/relationships/slide" Target="slides/slide84.xml"/><Relationship Id="rId150" Type="http://schemas.openxmlformats.org/officeDocument/2006/relationships/slide" Target="slides/slide149.xml"/><Relationship Id="rId192" Type="http://schemas.openxmlformats.org/officeDocument/2006/relationships/slide" Target="slides/slide191.xml"/><Relationship Id="rId206" Type="http://schemas.openxmlformats.org/officeDocument/2006/relationships/slide" Target="slides/slide205.xml"/><Relationship Id="rId413" Type="http://schemas.openxmlformats.org/officeDocument/2006/relationships/slide" Target="slides/slide412.xml"/><Relationship Id="rId248" Type="http://schemas.openxmlformats.org/officeDocument/2006/relationships/slide" Target="slides/slide247.xml"/><Relationship Id="rId455" Type="http://schemas.openxmlformats.org/officeDocument/2006/relationships/slide" Target="slides/slide454.xml"/><Relationship Id="rId12" Type="http://schemas.openxmlformats.org/officeDocument/2006/relationships/slide" Target="slides/slide11.xml"/><Relationship Id="rId108" Type="http://schemas.openxmlformats.org/officeDocument/2006/relationships/slide" Target="slides/slide107.xml"/><Relationship Id="rId315" Type="http://schemas.openxmlformats.org/officeDocument/2006/relationships/slide" Target="slides/slide314.xml"/><Relationship Id="rId357" Type="http://schemas.openxmlformats.org/officeDocument/2006/relationships/slide" Target="slides/slide356.xml"/><Relationship Id="rId54" Type="http://schemas.openxmlformats.org/officeDocument/2006/relationships/slide" Target="slides/slide53.xml"/><Relationship Id="rId96" Type="http://schemas.openxmlformats.org/officeDocument/2006/relationships/slide" Target="slides/slide95.xml"/><Relationship Id="rId161" Type="http://schemas.openxmlformats.org/officeDocument/2006/relationships/slide" Target="slides/slide160.xml"/><Relationship Id="rId217" Type="http://schemas.openxmlformats.org/officeDocument/2006/relationships/slide" Target="slides/slide216.xml"/><Relationship Id="rId399" Type="http://schemas.openxmlformats.org/officeDocument/2006/relationships/slide" Target="slides/slide398.xml"/><Relationship Id="rId259" Type="http://schemas.openxmlformats.org/officeDocument/2006/relationships/slide" Target="slides/slide258.xml"/><Relationship Id="rId424" Type="http://schemas.openxmlformats.org/officeDocument/2006/relationships/slide" Target="slides/slide423.xml"/><Relationship Id="rId466" Type="http://schemas.openxmlformats.org/officeDocument/2006/relationships/commentAuthors" Target="commentAuthors.xml"/><Relationship Id="rId23" Type="http://schemas.openxmlformats.org/officeDocument/2006/relationships/slide" Target="slides/slide22.xml"/><Relationship Id="rId119" Type="http://schemas.openxmlformats.org/officeDocument/2006/relationships/slide" Target="slides/slide118.xml"/><Relationship Id="rId270" Type="http://schemas.openxmlformats.org/officeDocument/2006/relationships/slide" Target="slides/slide269.xml"/><Relationship Id="rId326" Type="http://schemas.openxmlformats.org/officeDocument/2006/relationships/slide" Target="slides/slide325.xml"/><Relationship Id="rId65" Type="http://schemas.openxmlformats.org/officeDocument/2006/relationships/slide" Target="slides/slide64.xml"/><Relationship Id="rId130" Type="http://schemas.openxmlformats.org/officeDocument/2006/relationships/slide" Target="slides/slide129.xml"/><Relationship Id="rId368" Type="http://schemas.openxmlformats.org/officeDocument/2006/relationships/slide" Target="slides/slide367.xml"/><Relationship Id="rId172" Type="http://schemas.openxmlformats.org/officeDocument/2006/relationships/slide" Target="slides/slide171.xml"/><Relationship Id="rId193" Type="http://schemas.openxmlformats.org/officeDocument/2006/relationships/slide" Target="slides/slide192.xml"/><Relationship Id="rId207" Type="http://schemas.openxmlformats.org/officeDocument/2006/relationships/slide" Target="slides/slide206.xml"/><Relationship Id="rId228" Type="http://schemas.openxmlformats.org/officeDocument/2006/relationships/slide" Target="slides/slide227.xml"/><Relationship Id="rId249" Type="http://schemas.openxmlformats.org/officeDocument/2006/relationships/slide" Target="slides/slide248.xml"/><Relationship Id="rId414" Type="http://schemas.openxmlformats.org/officeDocument/2006/relationships/slide" Target="slides/slide413.xml"/><Relationship Id="rId435" Type="http://schemas.openxmlformats.org/officeDocument/2006/relationships/slide" Target="slides/slide434.xml"/><Relationship Id="rId456" Type="http://schemas.openxmlformats.org/officeDocument/2006/relationships/slide" Target="slides/slide455.xml"/><Relationship Id="rId13" Type="http://schemas.openxmlformats.org/officeDocument/2006/relationships/slide" Target="slides/slide12.xml"/><Relationship Id="rId109" Type="http://schemas.openxmlformats.org/officeDocument/2006/relationships/slide" Target="slides/slide108.xml"/><Relationship Id="rId260" Type="http://schemas.openxmlformats.org/officeDocument/2006/relationships/slide" Target="slides/slide259.xml"/><Relationship Id="rId281" Type="http://schemas.openxmlformats.org/officeDocument/2006/relationships/slide" Target="slides/slide280.xml"/><Relationship Id="rId316" Type="http://schemas.openxmlformats.org/officeDocument/2006/relationships/slide" Target="slides/slide315.xml"/><Relationship Id="rId337" Type="http://schemas.openxmlformats.org/officeDocument/2006/relationships/slide" Target="slides/slide336.xml"/><Relationship Id="rId34" Type="http://schemas.openxmlformats.org/officeDocument/2006/relationships/slide" Target="slides/slide33.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20" Type="http://schemas.openxmlformats.org/officeDocument/2006/relationships/slide" Target="slides/slide119.xml"/><Relationship Id="rId141" Type="http://schemas.openxmlformats.org/officeDocument/2006/relationships/slide" Target="slides/slide140.xml"/><Relationship Id="rId358" Type="http://schemas.openxmlformats.org/officeDocument/2006/relationships/slide" Target="slides/slide357.xml"/><Relationship Id="rId379" Type="http://schemas.openxmlformats.org/officeDocument/2006/relationships/slide" Target="slides/slide378.xml"/><Relationship Id="rId7" Type="http://schemas.openxmlformats.org/officeDocument/2006/relationships/slide" Target="slides/slide6.xml"/><Relationship Id="rId162" Type="http://schemas.openxmlformats.org/officeDocument/2006/relationships/slide" Target="slides/slide161.xml"/><Relationship Id="rId183" Type="http://schemas.openxmlformats.org/officeDocument/2006/relationships/slide" Target="slides/slide182.xml"/><Relationship Id="rId218" Type="http://schemas.openxmlformats.org/officeDocument/2006/relationships/slide" Target="slides/slide217.xml"/><Relationship Id="rId239" Type="http://schemas.openxmlformats.org/officeDocument/2006/relationships/slide" Target="slides/slide238.xml"/><Relationship Id="rId390" Type="http://schemas.openxmlformats.org/officeDocument/2006/relationships/slide" Target="slides/slide389.xml"/><Relationship Id="rId404" Type="http://schemas.openxmlformats.org/officeDocument/2006/relationships/slide" Target="slides/slide403.xml"/><Relationship Id="rId425" Type="http://schemas.openxmlformats.org/officeDocument/2006/relationships/slide" Target="slides/slide424.xml"/><Relationship Id="rId446" Type="http://schemas.openxmlformats.org/officeDocument/2006/relationships/slide" Target="slides/slide445.xml"/><Relationship Id="rId467" Type="http://schemas.openxmlformats.org/officeDocument/2006/relationships/presProps" Target="presProps.xml"/><Relationship Id="rId250" Type="http://schemas.openxmlformats.org/officeDocument/2006/relationships/slide" Target="slides/slide249.xml"/><Relationship Id="rId271" Type="http://schemas.openxmlformats.org/officeDocument/2006/relationships/slide" Target="slides/slide270.xml"/><Relationship Id="rId292" Type="http://schemas.openxmlformats.org/officeDocument/2006/relationships/slide" Target="slides/slide291.xml"/><Relationship Id="rId306" Type="http://schemas.openxmlformats.org/officeDocument/2006/relationships/slide" Target="slides/slide305.xml"/><Relationship Id="rId24" Type="http://schemas.openxmlformats.org/officeDocument/2006/relationships/slide" Target="slides/slide23.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31" Type="http://schemas.openxmlformats.org/officeDocument/2006/relationships/slide" Target="slides/slide130.xml"/><Relationship Id="rId327" Type="http://schemas.openxmlformats.org/officeDocument/2006/relationships/slide" Target="slides/slide326.xml"/><Relationship Id="rId348" Type="http://schemas.openxmlformats.org/officeDocument/2006/relationships/slide" Target="slides/slide347.xml"/><Relationship Id="rId369" Type="http://schemas.openxmlformats.org/officeDocument/2006/relationships/slide" Target="slides/slide368.xml"/><Relationship Id="rId152" Type="http://schemas.openxmlformats.org/officeDocument/2006/relationships/slide" Target="slides/slide151.xml"/><Relationship Id="rId173" Type="http://schemas.openxmlformats.org/officeDocument/2006/relationships/slide" Target="slides/slide172.xml"/><Relationship Id="rId194" Type="http://schemas.openxmlformats.org/officeDocument/2006/relationships/slide" Target="slides/slide193.xml"/><Relationship Id="rId208" Type="http://schemas.openxmlformats.org/officeDocument/2006/relationships/slide" Target="slides/slide207.xml"/><Relationship Id="rId229" Type="http://schemas.openxmlformats.org/officeDocument/2006/relationships/slide" Target="slides/slide228.xml"/><Relationship Id="rId380" Type="http://schemas.openxmlformats.org/officeDocument/2006/relationships/slide" Target="slides/slide379.xml"/><Relationship Id="rId415" Type="http://schemas.openxmlformats.org/officeDocument/2006/relationships/slide" Target="slides/slide414.xml"/><Relationship Id="rId436" Type="http://schemas.openxmlformats.org/officeDocument/2006/relationships/slide" Target="slides/slide435.xml"/><Relationship Id="rId457" Type="http://schemas.openxmlformats.org/officeDocument/2006/relationships/slide" Target="slides/slide456.xml"/><Relationship Id="rId240" Type="http://schemas.openxmlformats.org/officeDocument/2006/relationships/slide" Target="slides/slide239.xml"/><Relationship Id="rId261" Type="http://schemas.openxmlformats.org/officeDocument/2006/relationships/slide" Target="slides/slide260.xml"/><Relationship Id="rId14" Type="http://schemas.openxmlformats.org/officeDocument/2006/relationships/slide" Target="slides/slide13.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282" Type="http://schemas.openxmlformats.org/officeDocument/2006/relationships/slide" Target="slides/slide281.xml"/><Relationship Id="rId317" Type="http://schemas.openxmlformats.org/officeDocument/2006/relationships/slide" Target="slides/slide316.xml"/><Relationship Id="rId338" Type="http://schemas.openxmlformats.org/officeDocument/2006/relationships/slide" Target="slides/slide337.xml"/><Relationship Id="rId359" Type="http://schemas.openxmlformats.org/officeDocument/2006/relationships/slide" Target="slides/slide358.xml"/><Relationship Id="rId8" Type="http://schemas.openxmlformats.org/officeDocument/2006/relationships/slide" Target="slides/slide7.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184" Type="http://schemas.openxmlformats.org/officeDocument/2006/relationships/slide" Target="slides/slide183.xml"/><Relationship Id="rId219" Type="http://schemas.openxmlformats.org/officeDocument/2006/relationships/slide" Target="slides/slide218.xml"/><Relationship Id="rId370" Type="http://schemas.openxmlformats.org/officeDocument/2006/relationships/slide" Target="slides/slide369.xml"/><Relationship Id="rId391" Type="http://schemas.openxmlformats.org/officeDocument/2006/relationships/slide" Target="slides/slide390.xml"/><Relationship Id="rId405" Type="http://schemas.openxmlformats.org/officeDocument/2006/relationships/slide" Target="slides/slide404.xml"/><Relationship Id="rId426" Type="http://schemas.openxmlformats.org/officeDocument/2006/relationships/slide" Target="slides/slide425.xml"/><Relationship Id="rId447" Type="http://schemas.openxmlformats.org/officeDocument/2006/relationships/slide" Target="slides/slide446.xml"/><Relationship Id="rId230" Type="http://schemas.openxmlformats.org/officeDocument/2006/relationships/slide" Target="slides/slide229.xml"/><Relationship Id="rId251" Type="http://schemas.openxmlformats.org/officeDocument/2006/relationships/slide" Target="slides/slide250.xml"/><Relationship Id="rId468" Type="http://schemas.openxmlformats.org/officeDocument/2006/relationships/viewProps" Target="viewProps.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272" Type="http://schemas.openxmlformats.org/officeDocument/2006/relationships/slide" Target="slides/slide271.xml"/><Relationship Id="rId293" Type="http://schemas.openxmlformats.org/officeDocument/2006/relationships/slide" Target="slides/slide292.xml"/><Relationship Id="rId307" Type="http://schemas.openxmlformats.org/officeDocument/2006/relationships/slide" Target="slides/slide306.xml"/><Relationship Id="rId328" Type="http://schemas.openxmlformats.org/officeDocument/2006/relationships/slide" Target="slides/slide327.xml"/><Relationship Id="rId349" Type="http://schemas.openxmlformats.org/officeDocument/2006/relationships/slide" Target="slides/slide348.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slide" Target="slides/slide173.xml"/><Relationship Id="rId195" Type="http://schemas.openxmlformats.org/officeDocument/2006/relationships/slide" Target="slides/slide194.xml"/><Relationship Id="rId209" Type="http://schemas.openxmlformats.org/officeDocument/2006/relationships/slide" Target="slides/slide208.xml"/><Relationship Id="rId360" Type="http://schemas.openxmlformats.org/officeDocument/2006/relationships/slide" Target="slides/slide359.xml"/><Relationship Id="rId381" Type="http://schemas.openxmlformats.org/officeDocument/2006/relationships/slide" Target="slides/slide380.xml"/><Relationship Id="rId416" Type="http://schemas.openxmlformats.org/officeDocument/2006/relationships/slide" Target="slides/slide415.xml"/><Relationship Id="rId220" Type="http://schemas.openxmlformats.org/officeDocument/2006/relationships/slide" Target="slides/slide219.xml"/><Relationship Id="rId241" Type="http://schemas.openxmlformats.org/officeDocument/2006/relationships/slide" Target="slides/slide240.xml"/><Relationship Id="rId437" Type="http://schemas.openxmlformats.org/officeDocument/2006/relationships/slide" Target="slides/slide436.xml"/><Relationship Id="rId458" Type="http://schemas.openxmlformats.org/officeDocument/2006/relationships/slide" Target="slides/slide457.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262" Type="http://schemas.openxmlformats.org/officeDocument/2006/relationships/slide" Target="slides/slide261.xml"/><Relationship Id="rId283" Type="http://schemas.openxmlformats.org/officeDocument/2006/relationships/slide" Target="slides/slide282.xml"/><Relationship Id="rId318" Type="http://schemas.openxmlformats.org/officeDocument/2006/relationships/slide" Target="slides/slide317.xml"/><Relationship Id="rId339" Type="http://schemas.openxmlformats.org/officeDocument/2006/relationships/slide" Target="slides/slide338.xml"/><Relationship Id="rId78" Type="http://schemas.openxmlformats.org/officeDocument/2006/relationships/slide" Target="slides/slide77.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64" Type="http://schemas.openxmlformats.org/officeDocument/2006/relationships/slide" Target="slides/slide163.xml"/><Relationship Id="rId185" Type="http://schemas.openxmlformats.org/officeDocument/2006/relationships/slide" Target="slides/slide184.xml"/><Relationship Id="rId350" Type="http://schemas.openxmlformats.org/officeDocument/2006/relationships/slide" Target="slides/slide349.xml"/><Relationship Id="rId371" Type="http://schemas.openxmlformats.org/officeDocument/2006/relationships/slide" Target="slides/slide370.xml"/><Relationship Id="rId406" Type="http://schemas.openxmlformats.org/officeDocument/2006/relationships/slide" Target="slides/slide405.xml"/><Relationship Id="rId9" Type="http://schemas.openxmlformats.org/officeDocument/2006/relationships/slide" Target="slides/slide8.xml"/><Relationship Id="rId210" Type="http://schemas.openxmlformats.org/officeDocument/2006/relationships/slide" Target="slides/slide209.xml"/><Relationship Id="rId392" Type="http://schemas.openxmlformats.org/officeDocument/2006/relationships/slide" Target="slides/slide391.xml"/><Relationship Id="rId427" Type="http://schemas.openxmlformats.org/officeDocument/2006/relationships/slide" Target="slides/slide426.xml"/><Relationship Id="rId448" Type="http://schemas.openxmlformats.org/officeDocument/2006/relationships/slide" Target="slides/slide447.xml"/><Relationship Id="rId469" Type="http://schemas.openxmlformats.org/officeDocument/2006/relationships/theme" Target="theme/theme1.xml"/><Relationship Id="rId26" Type="http://schemas.openxmlformats.org/officeDocument/2006/relationships/slide" Target="slides/slide25.xml"/><Relationship Id="rId231" Type="http://schemas.openxmlformats.org/officeDocument/2006/relationships/slide" Target="slides/slide230.xml"/><Relationship Id="rId252" Type="http://schemas.openxmlformats.org/officeDocument/2006/relationships/slide" Target="slides/slide251.xml"/><Relationship Id="rId273" Type="http://schemas.openxmlformats.org/officeDocument/2006/relationships/slide" Target="slides/slide272.xml"/><Relationship Id="rId294" Type="http://schemas.openxmlformats.org/officeDocument/2006/relationships/slide" Target="slides/slide293.xml"/><Relationship Id="rId308" Type="http://schemas.openxmlformats.org/officeDocument/2006/relationships/slide" Target="slides/slide307.xml"/><Relationship Id="rId329" Type="http://schemas.openxmlformats.org/officeDocument/2006/relationships/slide" Target="slides/slide328.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75" Type="http://schemas.openxmlformats.org/officeDocument/2006/relationships/slide" Target="slides/slide174.xml"/><Relationship Id="rId340" Type="http://schemas.openxmlformats.org/officeDocument/2006/relationships/slide" Target="slides/slide339.xml"/><Relationship Id="rId361" Type="http://schemas.openxmlformats.org/officeDocument/2006/relationships/slide" Target="slides/slide360.xml"/><Relationship Id="rId196" Type="http://schemas.openxmlformats.org/officeDocument/2006/relationships/slide" Target="slides/slide195.xml"/><Relationship Id="rId200" Type="http://schemas.openxmlformats.org/officeDocument/2006/relationships/slide" Target="slides/slide199.xml"/><Relationship Id="rId382" Type="http://schemas.openxmlformats.org/officeDocument/2006/relationships/slide" Target="slides/slide381.xml"/><Relationship Id="rId417" Type="http://schemas.openxmlformats.org/officeDocument/2006/relationships/slide" Target="slides/slide416.xml"/><Relationship Id="rId438" Type="http://schemas.openxmlformats.org/officeDocument/2006/relationships/slide" Target="slides/slide437.xml"/><Relationship Id="rId459" Type="http://schemas.openxmlformats.org/officeDocument/2006/relationships/slide" Target="slides/slide458.xml"/><Relationship Id="rId16" Type="http://schemas.openxmlformats.org/officeDocument/2006/relationships/slide" Target="slides/slide15.xml"/><Relationship Id="rId221" Type="http://schemas.openxmlformats.org/officeDocument/2006/relationships/slide" Target="slides/slide220.xml"/><Relationship Id="rId242" Type="http://schemas.openxmlformats.org/officeDocument/2006/relationships/slide" Target="slides/slide241.xml"/><Relationship Id="rId263" Type="http://schemas.openxmlformats.org/officeDocument/2006/relationships/slide" Target="slides/slide262.xml"/><Relationship Id="rId284" Type="http://schemas.openxmlformats.org/officeDocument/2006/relationships/slide" Target="slides/slide283.xml"/><Relationship Id="rId319" Type="http://schemas.openxmlformats.org/officeDocument/2006/relationships/slide" Target="slides/slide318.xml"/><Relationship Id="rId470" Type="http://schemas.openxmlformats.org/officeDocument/2006/relationships/tableStyles" Target="tableStyles.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 Id="rId330" Type="http://schemas.openxmlformats.org/officeDocument/2006/relationships/slide" Target="slides/slide329.xml"/><Relationship Id="rId90" Type="http://schemas.openxmlformats.org/officeDocument/2006/relationships/slide" Target="slides/slide89.xml"/><Relationship Id="rId165" Type="http://schemas.openxmlformats.org/officeDocument/2006/relationships/slide" Target="slides/slide164.xml"/><Relationship Id="rId186" Type="http://schemas.openxmlformats.org/officeDocument/2006/relationships/slide" Target="slides/slide185.xml"/><Relationship Id="rId351" Type="http://schemas.openxmlformats.org/officeDocument/2006/relationships/slide" Target="slides/slide350.xml"/><Relationship Id="rId372" Type="http://schemas.openxmlformats.org/officeDocument/2006/relationships/slide" Target="slides/slide371.xml"/><Relationship Id="rId393" Type="http://schemas.openxmlformats.org/officeDocument/2006/relationships/slide" Target="slides/slide392.xml"/><Relationship Id="rId407" Type="http://schemas.openxmlformats.org/officeDocument/2006/relationships/slide" Target="slides/slide406.xml"/><Relationship Id="rId428" Type="http://schemas.openxmlformats.org/officeDocument/2006/relationships/slide" Target="slides/slide427.xml"/><Relationship Id="rId449" Type="http://schemas.openxmlformats.org/officeDocument/2006/relationships/slide" Target="slides/slide448.xml"/><Relationship Id="rId211" Type="http://schemas.openxmlformats.org/officeDocument/2006/relationships/slide" Target="slides/slide210.xml"/><Relationship Id="rId232" Type="http://schemas.openxmlformats.org/officeDocument/2006/relationships/slide" Target="slides/slide231.xml"/><Relationship Id="rId253" Type="http://schemas.openxmlformats.org/officeDocument/2006/relationships/slide" Target="slides/slide252.xml"/><Relationship Id="rId274" Type="http://schemas.openxmlformats.org/officeDocument/2006/relationships/slide" Target="slides/slide273.xml"/><Relationship Id="rId295" Type="http://schemas.openxmlformats.org/officeDocument/2006/relationships/slide" Target="slides/slide294.xml"/><Relationship Id="rId309" Type="http://schemas.openxmlformats.org/officeDocument/2006/relationships/slide" Target="slides/slide308.xml"/><Relationship Id="rId460" Type="http://schemas.openxmlformats.org/officeDocument/2006/relationships/slide" Target="slides/slide459.xml"/><Relationship Id="rId27" Type="http://schemas.openxmlformats.org/officeDocument/2006/relationships/slide" Target="slides/slide26.xml"/><Relationship Id="rId48" Type="http://schemas.openxmlformats.org/officeDocument/2006/relationships/slide" Target="slides/slide47.xml"/><Relationship Id="rId69" Type="http://schemas.openxmlformats.org/officeDocument/2006/relationships/slide" Target="slides/slide68.xml"/><Relationship Id="rId113" Type="http://schemas.openxmlformats.org/officeDocument/2006/relationships/slide" Target="slides/slide112.xml"/><Relationship Id="rId134" Type="http://schemas.openxmlformats.org/officeDocument/2006/relationships/slide" Target="slides/slide133.xml"/><Relationship Id="rId320" Type="http://schemas.openxmlformats.org/officeDocument/2006/relationships/slide" Target="slides/slide319.xml"/><Relationship Id="rId80" Type="http://schemas.openxmlformats.org/officeDocument/2006/relationships/slide" Target="slides/slide79.xml"/><Relationship Id="rId155" Type="http://schemas.openxmlformats.org/officeDocument/2006/relationships/slide" Target="slides/slide154.xml"/><Relationship Id="rId176" Type="http://schemas.openxmlformats.org/officeDocument/2006/relationships/slide" Target="slides/slide175.xml"/><Relationship Id="rId197" Type="http://schemas.openxmlformats.org/officeDocument/2006/relationships/slide" Target="slides/slide196.xml"/><Relationship Id="rId341" Type="http://schemas.openxmlformats.org/officeDocument/2006/relationships/slide" Target="slides/slide340.xml"/><Relationship Id="rId362" Type="http://schemas.openxmlformats.org/officeDocument/2006/relationships/slide" Target="slides/slide361.xml"/><Relationship Id="rId383" Type="http://schemas.openxmlformats.org/officeDocument/2006/relationships/slide" Target="slides/slide382.xml"/><Relationship Id="rId418" Type="http://schemas.openxmlformats.org/officeDocument/2006/relationships/slide" Target="slides/slide417.xml"/><Relationship Id="rId439" Type="http://schemas.openxmlformats.org/officeDocument/2006/relationships/slide" Target="slides/slide438.xml"/><Relationship Id="rId201" Type="http://schemas.openxmlformats.org/officeDocument/2006/relationships/slide" Target="slides/slide200.xml"/><Relationship Id="rId222" Type="http://schemas.openxmlformats.org/officeDocument/2006/relationships/slide" Target="slides/slide221.xml"/><Relationship Id="rId243" Type="http://schemas.openxmlformats.org/officeDocument/2006/relationships/slide" Target="slides/slide242.xml"/><Relationship Id="rId264" Type="http://schemas.openxmlformats.org/officeDocument/2006/relationships/slide" Target="slides/slide263.xml"/><Relationship Id="rId285" Type="http://schemas.openxmlformats.org/officeDocument/2006/relationships/slide" Target="slides/slide284.xml"/><Relationship Id="rId450" Type="http://schemas.openxmlformats.org/officeDocument/2006/relationships/slide" Target="slides/slide449.xml"/><Relationship Id="rId17" Type="http://schemas.openxmlformats.org/officeDocument/2006/relationships/slide" Target="slides/slide16.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24" Type="http://schemas.openxmlformats.org/officeDocument/2006/relationships/slide" Target="slides/slide123.xml"/><Relationship Id="rId310" Type="http://schemas.openxmlformats.org/officeDocument/2006/relationships/slide" Target="slides/slide309.xml"/><Relationship Id="rId70" Type="http://schemas.openxmlformats.org/officeDocument/2006/relationships/slide" Target="slides/slide69.xml"/><Relationship Id="rId91" Type="http://schemas.openxmlformats.org/officeDocument/2006/relationships/slide" Target="slides/slide90.xml"/><Relationship Id="rId145" Type="http://schemas.openxmlformats.org/officeDocument/2006/relationships/slide" Target="slides/slide144.xml"/><Relationship Id="rId166" Type="http://schemas.openxmlformats.org/officeDocument/2006/relationships/slide" Target="slides/slide165.xml"/><Relationship Id="rId187" Type="http://schemas.openxmlformats.org/officeDocument/2006/relationships/slide" Target="slides/slide186.xml"/><Relationship Id="rId331" Type="http://schemas.openxmlformats.org/officeDocument/2006/relationships/slide" Target="slides/slide330.xml"/><Relationship Id="rId352" Type="http://schemas.openxmlformats.org/officeDocument/2006/relationships/slide" Target="slides/slide351.xml"/><Relationship Id="rId373" Type="http://schemas.openxmlformats.org/officeDocument/2006/relationships/slide" Target="slides/slide372.xml"/><Relationship Id="rId394" Type="http://schemas.openxmlformats.org/officeDocument/2006/relationships/slide" Target="slides/slide393.xml"/><Relationship Id="rId408" Type="http://schemas.openxmlformats.org/officeDocument/2006/relationships/slide" Target="slides/slide407.xml"/><Relationship Id="rId429" Type="http://schemas.openxmlformats.org/officeDocument/2006/relationships/slide" Target="slides/slide428.xml"/><Relationship Id="rId1" Type="http://schemas.openxmlformats.org/officeDocument/2006/relationships/slideMaster" Target="slideMasters/slideMaster1.xml"/><Relationship Id="rId212" Type="http://schemas.openxmlformats.org/officeDocument/2006/relationships/slide" Target="slides/slide211.xml"/><Relationship Id="rId233" Type="http://schemas.openxmlformats.org/officeDocument/2006/relationships/slide" Target="slides/slide232.xml"/><Relationship Id="rId254" Type="http://schemas.openxmlformats.org/officeDocument/2006/relationships/slide" Target="slides/slide253.xml"/><Relationship Id="rId440" Type="http://schemas.openxmlformats.org/officeDocument/2006/relationships/slide" Target="slides/slide439.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275" Type="http://schemas.openxmlformats.org/officeDocument/2006/relationships/slide" Target="slides/slide274.xml"/><Relationship Id="rId296" Type="http://schemas.openxmlformats.org/officeDocument/2006/relationships/slide" Target="slides/slide295.xml"/><Relationship Id="rId300" Type="http://schemas.openxmlformats.org/officeDocument/2006/relationships/slide" Target="slides/slide299.xml"/><Relationship Id="rId461" Type="http://schemas.openxmlformats.org/officeDocument/2006/relationships/slide" Target="slides/slide460.xml"/><Relationship Id="rId60" Type="http://schemas.openxmlformats.org/officeDocument/2006/relationships/slide" Target="slides/slide59.xml"/><Relationship Id="rId81" Type="http://schemas.openxmlformats.org/officeDocument/2006/relationships/slide" Target="slides/slide80.xml"/><Relationship Id="rId135" Type="http://schemas.openxmlformats.org/officeDocument/2006/relationships/slide" Target="slides/slide134.xml"/><Relationship Id="rId156" Type="http://schemas.openxmlformats.org/officeDocument/2006/relationships/slide" Target="slides/slide155.xml"/><Relationship Id="rId177" Type="http://schemas.openxmlformats.org/officeDocument/2006/relationships/slide" Target="slides/slide176.xml"/><Relationship Id="rId198" Type="http://schemas.openxmlformats.org/officeDocument/2006/relationships/slide" Target="slides/slide197.xml"/><Relationship Id="rId321" Type="http://schemas.openxmlformats.org/officeDocument/2006/relationships/slide" Target="slides/slide320.xml"/><Relationship Id="rId342" Type="http://schemas.openxmlformats.org/officeDocument/2006/relationships/slide" Target="slides/slide341.xml"/><Relationship Id="rId363" Type="http://schemas.openxmlformats.org/officeDocument/2006/relationships/slide" Target="slides/slide362.xml"/><Relationship Id="rId384" Type="http://schemas.openxmlformats.org/officeDocument/2006/relationships/slide" Target="slides/slide383.xml"/><Relationship Id="rId419" Type="http://schemas.openxmlformats.org/officeDocument/2006/relationships/slide" Target="slides/slide418.xml"/><Relationship Id="rId202" Type="http://schemas.openxmlformats.org/officeDocument/2006/relationships/slide" Target="slides/slide201.xml"/><Relationship Id="rId223" Type="http://schemas.openxmlformats.org/officeDocument/2006/relationships/slide" Target="slides/slide222.xml"/><Relationship Id="rId244" Type="http://schemas.openxmlformats.org/officeDocument/2006/relationships/slide" Target="slides/slide243.xml"/><Relationship Id="rId430" Type="http://schemas.openxmlformats.org/officeDocument/2006/relationships/slide" Target="slides/slide429.xml"/><Relationship Id="rId18" Type="http://schemas.openxmlformats.org/officeDocument/2006/relationships/slide" Target="slides/slide17.xml"/><Relationship Id="rId39" Type="http://schemas.openxmlformats.org/officeDocument/2006/relationships/slide" Target="slides/slide38.xml"/><Relationship Id="rId265" Type="http://schemas.openxmlformats.org/officeDocument/2006/relationships/slide" Target="slides/slide264.xml"/><Relationship Id="rId286" Type="http://schemas.openxmlformats.org/officeDocument/2006/relationships/slide" Target="slides/slide285.xml"/><Relationship Id="rId451" Type="http://schemas.openxmlformats.org/officeDocument/2006/relationships/slide" Target="slides/slide450.xml"/><Relationship Id="rId50" Type="http://schemas.openxmlformats.org/officeDocument/2006/relationships/slide" Target="slides/slide49.xml"/><Relationship Id="rId104" Type="http://schemas.openxmlformats.org/officeDocument/2006/relationships/slide" Target="slides/slide103.xml"/><Relationship Id="rId125" Type="http://schemas.openxmlformats.org/officeDocument/2006/relationships/slide" Target="slides/slide124.xml"/><Relationship Id="rId146" Type="http://schemas.openxmlformats.org/officeDocument/2006/relationships/slide" Target="slides/slide145.xml"/><Relationship Id="rId167" Type="http://schemas.openxmlformats.org/officeDocument/2006/relationships/slide" Target="slides/slide166.xml"/><Relationship Id="rId188" Type="http://schemas.openxmlformats.org/officeDocument/2006/relationships/slide" Target="slides/slide187.xml"/><Relationship Id="rId311" Type="http://schemas.openxmlformats.org/officeDocument/2006/relationships/slide" Target="slides/slide310.xml"/><Relationship Id="rId332" Type="http://schemas.openxmlformats.org/officeDocument/2006/relationships/slide" Target="slides/slide331.xml"/><Relationship Id="rId353" Type="http://schemas.openxmlformats.org/officeDocument/2006/relationships/slide" Target="slides/slide352.xml"/><Relationship Id="rId374" Type="http://schemas.openxmlformats.org/officeDocument/2006/relationships/slide" Target="slides/slide373.xml"/><Relationship Id="rId395" Type="http://schemas.openxmlformats.org/officeDocument/2006/relationships/slide" Target="slides/slide394.xml"/><Relationship Id="rId409" Type="http://schemas.openxmlformats.org/officeDocument/2006/relationships/slide" Target="slides/slide408.xml"/><Relationship Id="rId71" Type="http://schemas.openxmlformats.org/officeDocument/2006/relationships/slide" Target="slides/slide70.xml"/><Relationship Id="rId92" Type="http://schemas.openxmlformats.org/officeDocument/2006/relationships/slide" Target="slides/slide91.xml"/><Relationship Id="rId213" Type="http://schemas.openxmlformats.org/officeDocument/2006/relationships/slide" Target="slides/slide212.xml"/><Relationship Id="rId234" Type="http://schemas.openxmlformats.org/officeDocument/2006/relationships/slide" Target="slides/slide233.xml"/><Relationship Id="rId420" Type="http://schemas.openxmlformats.org/officeDocument/2006/relationships/slide" Target="slides/slide419.xml"/><Relationship Id="rId2" Type="http://schemas.openxmlformats.org/officeDocument/2006/relationships/slide" Target="slides/slide1.xml"/><Relationship Id="rId29" Type="http://schemas.openxmlformats.org/officeDocument/2006/relationships/slide" Target="slides/slide28.xml"/><Relationship Id="rId255" Type="http://schemas.openxmlformats.org/officeDocument/2006/relationships/slide" Target="slides/slide254.xml"/><Relationship Id="rId276" Type="http://schemas.openxmlformats.org/officeDocument/2006/relationships/slide" Target="slides/slide275.xml"/><Relationship Id="rId297" Type="http://schemas.openxmlformats.org/officeDocument/2006/relationships/slide" Target="slides/slide296.xml"/><Relationship Id="rId441" Type="http://schemas.openxmlformats.org/officeDocument/2006/relationships/slide" Target="slides/slide440.xml"/><Relationship Id="rId462" Type="http://schemas.openxmlformats.org/officeDocument/2006/relationships/slide" Target="slides/slide461.xml"/><Relationship Id="rId40" Type="http://schemas.openxmlformats.org/officeDocument/2006/relationships/slide" Target="slides/slide39.xml"/><Relationship Id="rId115" Type="http://schemas.openxmlformats.org/officeDocument/2006/relationships/slide" Target="slides/slide114.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slide" Target="slides/slide177.xml"/><Relationship Id="rId301" Type="http://schemas.openxmlformats.org/officeDocument/2006/relationships/slide" Target="slides/slide300.xml"/><Relationship Id="rId322" Type="http://schemas.openxmlformats.org/officeDocument/2006/relationships/slide" Target="slides/slide321.xml"/><Relationship Id="rId343" Type="http://schemas.openxmlformats.org/officeDocument/2006/relationships/slide" Target="slides/slide342.xml"/><Relationship Id="rId364" Type="http://schemas.openxmlformats.org/officeDocument/2006/relationships/slide" Target="slides/slide363.xml"/><Relationship Id="rId61" Type="http://schemas.openxmlformats.org/officeDocument/2006/relationships/slide" Target="slides/slide60.xml"/><Relationship Id="rId82" Type="http://schemas.openxmlformats.org/officeDocument/2006/relationships/slide" Target="slides/slide81.xml"/><Relationship Id="rId199" Type="http://schemas.openxmlformats.org/officeDocument/2006/relationships/slide" Target="slides/slide198.xml"/><Relationship Id="rId203" Type="http://schemas.openxmlformats.org/officeDocument/2006/relationships/slide" Target="slides/slide202.xml"/><Relationship Id="rId385" Type="http://schemas.openxmlformats.org/officeDocument/2006/relationships/slide" Target="slides/slide384.xml"/><Relationship Id="rId19" Type="http://schemas.openxmlformats.org/officeDocument/2006/relationships/slide" Target="slides/slide18.xml"/><Relationship Id="rId224" Type="http://schemas.openxmlformats.org/officeDocument/2006/relationships/slide" Target="slides/slide223.xml"/><Relationship Id="rId245" Type="http://schemas.openxmlformats.org/officeDocument/2006/relationships/slide" Target="slides/slide244.xml"/><Relationship Id="rId266" Type="http://schemas.openxmlformats.org/officeDocument/2006/relationships/slide" Target="slides/slide265.xml"/><Relationship Id="rId287" Type="http://schemas.openxmlformats.org/officeDocument/2006/relationships/slide" Target="slides/slide286.xml"/><Relationship Id="rId410" Type="http://schemas.openxmlformats.org/officeDocument/2006/relationships/slide" Target="slides/slide409.xml"/><Relationship Id="rId431" Type="http://schemas.openxmlformats.org/officeDocument/2006/relationships/slide" Target="slides/slide430.xml"/><Relationship Id="rId452" Type="http://schemas.openxmlformats.org/officeDocument/2006/relationships/slide" Target="slides/slide451.xml"/><Relationship Id="rId30" Type="http://schemas.openxmlformats.org/officeDocument/2006/relationships/slide" Target="slides/slide2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312" Type="http://schemas.openxmlformats.org/officeDocument/2006/relationships/slide" Target="slides/slide311.xml"/><Relationship Id="rId333" Type="http://schemas.openxmlformats.org/officeDocument/2006/relationships/slide" Target="slides/slide332.xml"/><Relationship Id="rId354" Type="http://schemas.openxmlformats.org/officeDocument/2006/relationships/slide" Target="slides/slide353.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189" Type="http://schemas.openxmlformats.org/officeDocument/2006/relationships/slide" Target="slides/slide188.xml"/><Relationship Id="rId375" Type="http://schemas.openxmlformats.org/officeDocument/2006/relationships/slide" Target="slides/slide374.xml"/><Relationship Id="rId396" Type="http://schemas.openxmlformats.org/officeDocument/2006/relationships/slide" Target="slides/slide395.xml"/><Relationship Id="rId3" Type="http://schemas.openxmlformats.org/officeDocument/2006/relationships/slide" Target="slides/slide2.xml"/><Relationship Id="rId214" Type="http://schemas.openxmlformats.org/officeDocument/2006/relationships/slide" Target="slides/slide213.xml"/><Relationship Id="rId235" Type="http://schemas.openxmlformats.org/officeDocument/2006/relationships/slide" Target="slides/slide234.xml"/><Relationship Id="rId256" Type="http://schemas.openxmlformats.org/officeDocument/2006/relationships/slide" Target="slides/slide255.xml"/><Relationship Id="rId277" Type="http://schemas.openxmlformats.org/officeDocument/2006/relationships/slide" Target="slides/slide276.xml"/><Relationship Id="rId298" Type="http://schemas.openxmlformats.org/officeDocument/2006/relationships/slide" Target="slides/slide297.xml"/><Relationship Id="rId400" Type="http://schemas.openxmlformats.org/officeDocument/2006/relationships/slide" Target="slides/slide399.xml"/><Relationship Id="rId421" Type="http://schemas.openxmlformats.org/officeDocument/2006/relationships/slide" Target="slides/slide420.xml"/><Relationship Id="rId442" Type="http://schemas.openxmlformats.org/officeDocument/2006/relationships/slide" Target="slides/slide441.xml"/><Relationship Id="rId463" Type="http://schemas.openxmlformats.org/officeDocument/2006/relationships/slide" Target="slides/slide462.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302" Type="http://schemas.openxmlformats.org/officeDocument/2006/relationships/slide" Target="slides/slide301.xml"/><Relationship Id="rId323" Type="http://schemas.openxmlformats.org/officeDocument/2006/relationships/slide" Target="slides/slide322.xml"/><Relationship Id="rId344" Type="http://schemas.openxmlformats.org/officeDocument/2006/relationships/slide" Target="slides/slide343.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179" Type="http://schemas.openxmlformats.org/officeDocument/2006/relationships/slide" Target="slides/slide178.xml"/><Relationship Id="rId365" Type="http://schemas.openxmlformats.org/officeDocument/2006/relationships/slide" Target="slides/slide364.xml"/><Relationship Id="rId386" Type="http://schemas.openxmlformats.org/officeDocument/2006/relationships/slide" Target="slides/slide385.xml"/><Relationship Id="rId190" Type="http://schemas.openxmlformats.org/officeDocument/2006/relationships/slide" Target="slides/slide189.xml"/><Relationship Id="rId204" Type="http://schemas.openxmlformats.org/officeDocument/2006/relationships/slide" Target="slides/slide203.xml"/><Relationship Id="rId225" Type="http://schemas.openxmlformats.org/officeDocument/2006/relationships/slide" Target="slides/slide224.xml"/><Relationship Id="rId246" Type="http://schemas.openxmlformats.org/officeDocument/2006/relationships/slide" Target="slides/slide245.xml"/><Relationship Id="rId267" Type="http://schemas.openxmlformats.org/officeDocument/2006/relationships/slide" Target="slides/slide266.xml"/><Relationship Id="rId288" Type="http://schemas.openxmlformats.org/officeDocument/2006/relationships/slide" Target="slides/slide287.xml"/><Relationship Id="rId411" Type="http://schemas.openxmlformats.org/officeDocument/2006/relationships/slide" Target="slides/slide410.xml"/><Relationship Id="rId432" Type="http://schemas.openxmlformats.org/officeDocument/2006/relationships/slide" Target="slides/slide431.xml"/><Relationship Id="rId453" Type="http://schemas.openxmlformats.org/officeDocument/2006/relationships/slide" Target="slides/slide452.xml"/><Relationship Id="rId106" Type="http://schemas.openxmlformats.org/officeDocument/2006/relationships/slide" Target="slides/slide105.xml"/><Relationship Id="rId127" Type="http://schemas.openxmlformats.org/officeDocument/2006/relationships/slide" Target="slides/slide126.xml"/><Relationship Id="rId313" Type="http://schemas.openxmlformats.org/officeDocument/2006/relationships/slide" Target="slides/slide312.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94" Type="http://schemas.openxmlformats.org/officeDocument/2006/relationships/slide" Target="slides/slide93.xml"/><Relationship Id="rId148" Type="http://schemas.openxmlformats.org/officeDocument/2006/relationships/slide" Target="slides/slide147.xml"/><Relationship Id="rId169" Type="http://schemas.openxmlformats.org/officeDocument/2006/relationships/slide" Target="slides/slide168.xml"/><Relationship Id="rId334" Type="http://schemas.openxmlformats.org/officeDocument/2006/relationships/slide" Target="slides/slide333.xml"/><Relationship Id="rId355" Type="http://schemas.openxmlformats.org/officeDocument/2006/relationships/slide" Target="slides/slide354.xml"/><Relationship Id="rId376" Type="http://schemas.openxmlformats.org/officeDocument/2006/relationships/slide" Target="slides/slide375.xml"/><Relationship Id="rId397" Type="http://schemas.openxmlformats.org/officeDocument/2006/relationships/slide" Target="slides/slide396.xml"/><Relationship Id="rId4" Type="http://schemas.openxmlformats.org/officeDocument/2006/relationships/slide" Target="slides/slide3.xml"/><Relationship Id="rId180" Type="http://schemas.openxmlformats.org/officeDocument/2006/relationships/slide" Target="slides/slide179.xml"/><Relationship Id="rId215" Type="http://schemas.openxmlformats.org/officeDocument/2006/relationships/slide" Target="slides/slide214.xml"/><Relationship Id="rId236" Type="http://schemas.openxmlformats.org/officeDocument/2006/relationships/slide" Target="slides/slide235.xml"/><Relationship Id="rId257" Type="http://schemas.openxmlformats.org/officeDocument/2006/relationships/slide" Target="slides/slide256.xml"/><Relationship Id="rId278" Type="http://schemas.openxmlformats.org/officeDocument/2006/relationships/slide" Target="slides/slide277.xml"/><Relationship Id="rId401" Type="http://schemas.openxmlformats.org/officeDocument/2006/relationships/slide" Target="slides/slide400.xml"/><Relationship Id="rId422" Type="http://schemas.openxmlformats.org/officeDocument/2006/relationships/slide" Target="slides/slide421.xml"/><Relationship Id="rId443" Type="http://schemas.openxmlformats.org/officeDocument/2006/relationships/slide" Target="slides/slide442.xml"/><Relationship Id="rId464" Type="http://schemas.openxmlformats.org/officeDocument/2006/relationships/notesMaster" Target="notesMasters/notesMaster1.xml"/><Relationship Id="rId303" Type="http://schemas.openxmlformats.org/officeDocument/2006/relationships/slide" Target="slides/slide302.xml"/><Relationship Id="rId42" Type="http://schemas.openxmlformats.org/officeDocument/2006/relationships/slide" Target="slides/slide41.xml"/><Relationship Id="rId84" Type="http://schemas.openxmlformats.org/officeDocument/2006/relationships/slide" Target="slides/slide83.xml"/><Relationship Id="rId138" Type="http://schemas.openxmlformats.org/officeDocument/2006/relationships/slide" Target="slides/slide137.xml"/><Relationship Id="rId345" Type="http://schemas.openxmlformats.org/officeDocument/2006/relationships/slide" Target="slides/slide344.xml"/><Relationship Id="rId387" Type="http://schemas.openxmlformats.org/officeDocument/2006/relationships/slide" Target="slides/slide386.xml"/><Relationship Id="rId191" Type="http://schemas.openxmlformats.org/officeDocument/2006/relationships/slide" Target="slides/slide190.xml"/><Relationship Id="rId205" Type="http://schemas.openxmlformats.org/officeDocument/2006/relationships/slide" Target="slides/slide204.xml"/><Relationship Id="rId247" Type="http://schemas.openxmlformats.org/officeDocument/2006/relationships/slide" Target="slides/slide246.xml"/><Relationship Id="rId412" Type="http://schemas.openxmlformats.org/officeDocument/2006/relationships/slide" Target="slides/slide411.xml"/><Relationship Id="rId107" Type="http://schemas.openxmlformats.org/officeDocument/2006/relationships/slide" Target="slides/slide106.xml"/><Relationship Id="rId289" Type="http://schemas.openxmlformats.org/officeDocument/2006/relationships/slide" Target="slides/slide288.xml"/><Relationship Id="rId454" Type="http://schemas.openxmlformats.org/officeDocument/2006/relationships/slide" Target="slides/slide453.xml"/><Relationship Id="rId11" Type="http://schemas.openxmlformats.org/officeDocument/2006/relationships/slide" Target="slides/slide10.xml"/><Relationship Id="rId53" Type="http://schemas.openxmlformats.org/officeDocument/2006/relationships/slide" Target="slides/slide52.xml"/><Relationship Id="rId149" Type="http://schemas.openxmlformats.org/officeDocument/2006/relationships/slide" Target="slides/slide148.xml"/><Relationship Id="rId314" Type="http://schemas.openxmlformats.org/officeDocument/2006/relationships/slide" Target="slides/slide313.xml"/><Relationship Id="rId356" Type="http://schemas.openxmlformats.org/officeDocument/2006/relationships/slide" Target="slides/slide355.xml"/><Relationship Id="rId398" Type="http://schemas.openxmlformats.org/officeDocument/2006/relationships/slide" Target="slides/slide397.xml"/><Relationship Id="rId95" Type="http://schemas.openxmlformats.org/officeDocument/2006/relationships/slide" Target="slides/slide94.xml"/><Relationship Id="rId160" Type="http://schemas.openxmlformats.org/officeDocument/2006/relationships/slide" Target="slides/slide159.xml"/><Relationship Id="rId216" Type="http://schemas.openxmlformats.org/officeDocument/2006/relationships/slide" Target="slides/slide215.xml"/><Relationship Id="rId423" Type="http://schemas.openxmlformats.org/officeDocument/2006/relationships/slide" Target="slides/slide422.xml"/><Relationship Id="rId258" Type="http://schemas.openxmlformats.org/officeDocument/2006/relationships/slide" Target="slides/slide257.xml"/><Relationship Id="rId465" Type="http://schemas.openxmlformats.org/officeDocument/2006/relationships/handoutMaster" Target="handoutMasters/handoutMaster1.xml"/><Relationship Id="rId22" Type="http://schemas.openxmlformats.org/officeDocument/2006/relationships/slide" Target="slides/slide21.xml"/><Relationship Id="rId64" Type="http://schemas.openxmlformats.org/officeDocument/2006/relationships/slide" Target="slides/slide63.xml"/><Relationship Id="rId118" Type="http://schemas.openxmlformats.org/officeDocument/2006/relationships/slide" Target="slides/slide117.xml"/><Relationship Id="rId325" Type="http://schemas.openxmlformats.org/officeDocument/2006/relationships/slide" Target="slides/slide324.xml"/><Relationship Id="rId367" Type="http://schemas.openxmlformats.org/officeDocument/2006/relationships/slide" Target="slides/slide366.xml"/><Relationship Id="rId171" Type="http://schemas.openxmlformats.org/officeDocument/2006/relationships/slide" Target="slides/slide170.xml"/><Relationship Id="rId227" Type="http://schemas.openxmlformats.org/officeDocument/2006/relationships/slide" Target="slides/slide226.xml"/><Relationship Id="rId269" Type="http://schemas.openxmlformats.org/officeDocument/2006/relationships/slide" Target="slides/slide268.xml"/><Relationship Id="rId434" Type="http://schemas.openxmlformats.org/officeDocument/2006/relationships/slide" Target="slides/slide433.xml"/><Relationship Id="rId33" Type="http://schemas.openxmlformats.org/officeDocument/2006/relationships/slide" Target="slides/slide32.xml"/><Relationship Id="rId129" Type="http://schemas.openxmlformats.org/officeDocument/2006/relationships/slide" Target="slides/slide128.xml"/><Relationship Id="rId280" Type="http://schemas.openxmlformats.org/officeDocument/2006/relationships/slide" Target="slides/slide279.xml"/><Relationship Id="rId336" Type="http://schemas.openxmlformats.org/officeDocument/2006/relationships/slide" Target="slides/slide335.xml"/><Relationship Id="rId75" Type="http://schemas.openxmlformats.org/officeDocument/2006/relationships/slide" Target="slides/slide74.xml"/><Relationship Id="rId140" Type="http://schemas.openxmlformats.org/officeDocument/2006/relationships/slide" Target="slides/slide139.xml"/><Relationship Id="rId182" Type="http://schemas.openxmlformats.org/officeDocument/2006/relationships/slide" Target="slides/slide181.xml"/><Relationship Id="rId378" Type="http://schemas.openxmlformats.org/officeDocument/2006/relationships/slide" Target="slides/slide377.xml"/><Relationship Id="rId403" Type="http://schemas.openxmlformats.org/officeDocument/2006/relationships/slide" Target="slides/slide402.xml"/><Relationship Id="rId6" Type="http://schemas.openxmlformats.org/officeDocument/2006/relationships/slide" Target="slides/slide5.xml"/><Relationship Id="rId238" Type="http://schemas.openxmlformats.org/officeDocument/2006/relationships/slide" Target="slides/slide237.xml"/><Relationship Id="rId445" Type="http://schemas.openxmlformats.org/officeDocument/2006/relationships/slide" Target="slides/slide444.xml"/><Relationship Id="rId291" Type="http://schemas.openxmlformats.org/officeDocument/2006/relationships/slide" Target="slides/slide290.xml"/><Relationship Id="rId305" Type="http://schemas.openxmlformats.org/officeDocument/2006/relationships/slide" Target="slides/slide304.xml"/><Relationship Id="rId347" Type="http://schemas.openxmlformats.org/officeDocument/2006/relationships/slide" Target="slides/slide346.xml"/><Relationship Id="rId44" Type="http://schemas.openxmlformats.org/officeDocument/2006/relationships/slide" Target="slides/slide43.xml"/><Relationship Id="rId86" Type="http://schemas.openxmlformats.org/officeDocument/2006/relationships/slide" Target="slides/slide85.xml"/><Relationship Id="rId151" Type="http://schemas.openxmlformats.org/officeDocument/2006/relationships/slide" Target="slides/slide150.xml"/><Relationship Id="rId389" Type="http://schemas.openxmlformats.org/officeDocument/2006/relationships/slide" Target="slides/slide388.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bwMode="auto">
          <a:xfrm>
            <a:off x="0" y="0"/>
            <a:ext cx="3076575" cy="51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9048" tIns="49524" rIns="99048" bIns="49524" numCol="1" anchor="t" anchorCtr="0" compatLnSpc="1">
            <a:prstTxWarp prst="textNoShape">
              <a:avLst/>
            </a:prstTxWarp>
          </a:bodyPr>
          <a:lstStyle>
            <a:lvl1pPr defTabSz="487363">
              <a:buFont typeface="Times New Roman" pitchFamily="16" charset="0"/>
              <a:buNone/>
              <a:defRPr sz="1300">
                <a:latin typeface="Times New Roman" pitchFamily="16" charset="0"/>
              </a:defRPr>
            </a:lvl1pPr>
          </a:lstStyle>
          <a:p>
            <a:pPr>
              <a:defRPr/>
            </a:pPr>
            <a:endParaRPr lang="de-DE" dirty="0"/>
          </a:p>
        </p:txBody>
      </p:sp>
      <p:sp>
        <p:nvSpPr>
          <p:cNvPr id="3" name="Datumsplatzhalter 2"/>
          <p:cNvSpPr>
            <a:spLocks noGrp="1"/>
          </p:cNvSpPr>
          <p:nvPr>
            <p:ph type="dt" sz="quarter" idx="1"/>
          </p:nvPr>
        </p:nvSpPr>
        <p:spPr bwMode="auto">
          <a:xfrm>
            <a:off x="4021138" y="0"/>
            <a:ext cx="3076575" cy="51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9048" tIns="49524" rIns="99048" bIns="49524" numCol="1" anchor="t" anchorCtr="0" compatLnSpc="1">
            <a:prstTxWarp prst="textNoShape">
              <a:avLst/>
            </a:prstTxWarp>
          </a:bodyPr>
          <a:lstStyle>
            <a:lvl1pPr algn="r" defTabSz="487363">
              <a:buFont typeface="Times New Roman" pitchFamily="16" charset="0"/>
              <a:buNone/>
              <a:defRPr sz="1300">
                <a:latin typeface="Times New Roman" pitchFamily="16" charset="0"/>
              </a:defRPr>
            </a:lvl1pPr>
          </a:lstStyle>
          <a:p>
            <a:pPr>
              <a:defRPr/>
            </a:pPr>
            <a:fld id="{E81D192D-371D-49A2-BFD3-65C5A427012F}" type="datetimeFigureOut">
              <a:rPr lang="de-DE"/>
              <a:pPr>
                <a:defRPr/>
              </a:pPr>
              <a:t>13.12.2024</a:t>
            </a:fld>
            <a:endParaRPr lang="de-DE" dirty="0"/>
          </a:p>
        </p:txBody>
      </p:sp>
      <p:sp>
        <p:nvSpPr>
          <p:cNvPr id="4" name="Fußzeilenplatzhalter 3"/>
          <p:cNvSpPr>
            <a:spLocks noGrp="1"/>
          </p:cNvSpPr>
          <p:nvPr>
            <p:ph type="ftr" sz="quarter" idx="2"/>
          </p:nvPr>
        </p:nvSpPr>
        <p:spPr bwMode="auto">
          <a:xfrm>
            <a:off x="0" y="9721850"/>
            <a:ext cx="3076575" cy="51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9048" tIns="49524" rIns="99048" bIns="49524" numCol="1" anchor="b" anchorCtr="0" compatLnSpc="1">
            <a:prstTxWarp prst="textNoShape">
              <a:avLst/>
            </a:prstTxWarp>
          </a:bodyPr>
          <a:lstStyle>
            <a:lvl1pPr defTabSz="487363">
              <a:buFont typeface="Times New Roman" pitchFamily="16" charset="0"/>
              <a:buNone/>
              <a:defRPr sz="1300">
                <a:latin typeface="Times New Roman" pitchFamily="16" charset="0"/>
              </a:defRPr>
            </a:lvl1pPr>
          </a:lstStyle>
          <a:p>
            <a:pPr>
              <a:defRPr/>
            </a:pPr>
            <a:endParaRPr lang="de-DE" dirty="0"/>
          </a:p>
        </p:txBody>
      </p:sp>
      <p:sp>
        <p:nvSpPr>
          <p:cNvPr id="5" name="Foliennummernplatzhalter 4"/>
          <p:cNvSpPr>
            <a:spLocks noGrp="1"/>
          </p:cNvSpPr>
          <p:nvPr>
            <p:ph type="sldNum" sz="quarter" idx="3"/>
          </p:nvPr>
        </p:nvSpPr>
        <p:spPr bwMode="auto">
          <a:xfrm>
            <a:off x="4021138" y="9721850"/>
            <a:ext cx="3076575" cy="511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9048" tIns="49524" rIns="99048" bIns="49524" numCol="1" anchor="b" anchorCtr="0" compatLnSpc="1">
            <a:prstTxWarp prst="textNoShape">
              <a:avLst/>
            </a:prstTxWarp>
          </a:bodyPr>
          <a:lstStyle>
            <a:lvl1pPr algn="r" defTabSz="487363">
              <a:buFont typeface="Times New Roman" pitchFamily="16" charset="0"/>
              <a:buNone/>
              <a:defRPr sz="1300">
                <a:latin typeface="Times New Roman" pitchFamily="16" charset="0"/>
              </a:defRPr>
            </a:lvl1pPr>
          </a:lstStyle>
          <a:p>
            <a:pPr>
              <a:defRPr/>
            </a:pPr>
            <a:fld id="{18C1F6C3-B397-449E-BCE9-A23B7BF2F3D0}" type="slidenum">
              <a:rPr lang="de-DE"/>
              <a:pPr>
                <a:defRPr/>
              </a:pPr>
              <a:t>‹Nr.›</a:t>
            </a:fld>
            <a:endParaRPr lang="de-DE" dirty="0"/>
          </a:p>
        </p:txBody>
      </p:sp>
    </p:spTree>
    <p:extLst>
      <p:ext uri="{BB962C8B-B14F-4D97-AF65-F5344CB8AC3E}">
        <p14:creationId xmlns:p14="http://schemas.microsoft.com/office/powerpoint/2010/main" val="46266503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08898" name="AutoShape 1"/>
          <p:cNvSpPr>
            <a:spLocks noChangeArrowheads="1"/>
          </p:cNvSpPr>
          <p:nvPr/>
        </p:nvSpPr>
        <p:spPr bwMode="auto">
          <a:xfrm>
            <a:off x="0" y="0"/>
            <a:ext cx="7099300" cy="10234613"/>
          </a:xfrm>
          <a:prstGeom prst="roundRect">
            <a:avLst>
              <a:gd name="adj" fmla="val 23"/>
            </a:avLst>
          </a:prstGeom>
          <a:solidFill>
            <a:srgbClr val="FFFFFF"/>
          </a:solidFill>
          <a:ln>
            <a:noFill/>
          </a:ln>
          <a:effectLst/>
          <a:extLst>
            <a:ext uri="{91240B29-F687-4F45-9708-019B960494DF}">
              <a14:hiddenLine xmlns:a14="http://schemas.microsoft.com/office/drawing/2010/main" w="936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9048" tIns="49524" rIns="99048" bIns="49524" anchor="ctr"/>
          <a:lstStyle>
            <a:lvl1pPr defTabSz="487363" eaLnBrk="0" hangingPunct="0">
              <a:defRPr sz="2400">
                <a:solidFill>
                  <a:schemeClr val="bg1"/>
                </a:solidFill>
                <a:latin typeface="Times New Roman" pitchFamily="18" charset="0"/>
              </a:defRPr>
            </a:lvl1pPr>
            <a:lvl2pPr defTabSz="487363" eaLnBrk="0" hangingPunct="0">
              <a:defRPr sz="2400">
                <a:solidFill>
                  <a:schemeClr val="bg1"/>
                </a:solidFill>
                <a:latin typeface="Times New Roman" pitchFamily="18" charset="0"/>
              </a:defRPr>
            </a:lvl2pPr>
            <a:lvl3pPr defTabSz="487363" eaLnBrk="0" hangingPunct="0">
              <a:defRPr sz="2400">
                <a:solidFill>
                  <a:schemeClr val="bg1"/>
                </a:solidFill>
                <a:latin typeface="Times New Roman" pitchFamily="18" charset="0"/>
              </a:defRPr>
            </a:lvl3pPr>
            <a:lvl4pPr defTabSz="487363" eaLnBrk="0" hangingPunct="0">
              <a:defRPr sz="2400">
                <a:solidFill>
                  <a:schemeClr val="bg1"/>
                </a:solidFill>
                <a:latin typeface="Times New Roman" pitchFamily="18" charset="0"/>
              </a:defRPr>
            </a:lvl4pPr>
            <a:lvl5pPr defTabSz="487363" eaLnBrk="0" hangingPunct="0">
              <a:defRPr sz="2400">
                <a:solidFill>
                  <a:schemeClr val="bg1"/>
                </a:solidFill>
                <a:latin typeface="Times New Roman" pitchFamily="18" charset="0"/>
              </a:defRPr>
            </a:lvl5pPr>
            <a:lvl6pPr marL="2514600" indent="-228600" defTabSz="487363" eaLnBrk="0" fontAlgn="base" hangingPunct="0">
              <a:spcBef>
                <a:spcPct val="0"/>
              </a:spcBef>
              <a:spcAft>
                <a:spcPct val="0"/>
              </a:spcAft>
              <a:buClr>
                <a:srgbClr val="000000"/>
              </a:buClr>
              <a:buSzPct val="100000"/>
              <a:buFont typeface="Times New Roman" pitchFamily="18" charset="0"/>
              <a:defRPr sz="2400">
                <a:solidFill>
                  <a:schemeClr val="bg1"/>
                </a:solidFill>
                <a:latin typeface="Times New Roman" pitchFamily="18" charset="0"/>
              </a:defRPr>
            </a:lvl6pPr>
            <a:lvl7pPr marL="2971800" indent="-228600" defTabSz="487363" eaLnBrk="0" fontAlgn="base" hangingPunct="0">
              <a:spcBef>
                <a:spcPct val="0"/>
              </a:spcBef>
              <a:spcAft>
                <a:spcPct val="0"/>
              </a:spcAft>
              <a:buClr>
                <a:srgbClr val="000000"/>
              </a:buClr>
              <a:buSzPct val="100000"/>
              <a:buFont typeface="Times New Roman" pitchFamily="18" charset="0"/>
              <a:defRPr sz="2400">
                <a:solidFill>
                  <a:schemeClr val="bg1"/>
                </a:solidFill>
                <a:latin typeface="Times New Roman" pitchFamily="18" charset="0"/>
              </a:defRPr>
            </a:lvl7pPr>
            <a:lvl8pPr marL="3429000" indent="-228600" defTabSz="487363" eaLnBrk="0" fontAlgn="base" hangingPunct="0">
              <a:spcBef>
                <a:spcPct val="0"/>
              </a:spcBef>
              <a:spcAft>
                <a:spcPct val="0"/>
              </a:spcAft>
              <a:buClr>
                <a:srgbClr val="000000"/>
              </a:buClr>
              <a:buSzPct val="100000"/>
              <a:buFont typeface="Times New Roman" pitchFamily="18" charset="0"/>
              <a:defRPr sz="2400">
                <a:solidFill>
                  <a:schemeClr val="bg1"/>
                </a:solidFill>
                <a:latin typeface="Times New Roman" pitchFamily="18" charset="0"/>
              </a:defRPr>
            </a:lvl8pPr>
            <a:lvl9pPr marL="3886200" indent="-228600" defTabSz="487363" eaLnBrk="0" fontAlgn="base" hangingPunct="0">
              <a:spcBef>
                <a:spcPct val="0"/>
              </a:spcBef>
              <a:spcAft>
                <a:spcPct val="0"/>
              </a:spcAft>
              <a:buClr>
                <a:srgbClr val="000000"/>
              </a:buClr>
              <a:buSzPct val="100000"/>
              <a:buFont typeface="Times New Roman" pitchFamily="18" charset="0"/>
              <a:defRPr sz="2400">
                <a:solidFill>
                  <a:schemeClr val="bg1"/>
                </a:solidFill>
                <a:latin typeface="Times New Roman" pitchFamily="18" charset="0"/>
              </a:defRPr>
            </a:lvl9pPr>
          </a:lstStyle>
          <a:p>
            <a:pPr eaLnBrk="1" hangingPunct="1">
              <a:defRPr/>
            </a:pPr>
            <a:endParaRPr lang="de-DE" altLang="de-DE" sz="2600" dirty="0" smtClean="0"/>
          </a:p>
        </p:txBody>
      </p:sp>
      <p:sp>
        <p:nvSpPr>
          <p:cNvPr id="208899" name="AutoShape 2"/>
          <p:cNvSpPr>
            <a:spLocks noChangeArrowheads="1"/>
          </p:cNvSpPr>
          <p:nvPr/>
        </p:nvSpPr>
        <p:spPr bwMode="auto">
          <a:xfrm>
            <a:off x="0" y="0"/>
            <a:ext cx="7099300" cy="10234613"/>
          </a:xfrm>
          <a:prstGeom prst="roundRect">
            <a:avLst>
              <a:gd name="adj" fmla="val 23"/>
            </a:avLst>
          </a:prstGeom>
          <a:solidFill>
            <a:srgbClr val="FFFFFF"/>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9048" tIns="49524" rIns="99048" bIns="49524" anchor="ctr"/>
          <a:lstStyle>
            <a:lvl1pPr defTabSz="487363" eaLnBrk="0" hangingPunct="0">
              <a:defRPr sz="2400">
                <a:solidFill>
                  <a:schemeClr val="bg1"/>
                </a:solidFill>
                <a:latin typeface="Times New Roman" pitchFamily="18" charset="0"/>
              </a:defRPr>
            </a:lvl1pPr>
            <a:lvl2pPr defTabSz="487363" eaLnBrk="0" hangingPunct="0">
              <a:defRPr sz="2400">
                <a:solidFill>
                  <a:schemeClr val="bg1"/>
                </a:solidFill>
                <a:latin typeface="Times New Roman" pitchFamily="18" charset="0"/>
              </a:defRPr>
            </a:lvl2pPr>
            <a:lvl3pPr defTabSz="487363" eaLnBrk="0" hangingPunct="0">
              <a:defRPr sz="2400">
                <a:solidFill>
                  <a:schemeClr val="bg1"/>
                </a:solidFill>
                <a:latin typeface="Times New Roman" pitchFamily="18" charset="0"/>
              </a:defRPr>
            </a:lvl3pPr>
            <a:lvl4pPr defTabSz="487363" eaLnBrk="0" hangingPunct="0">
              <a:defRPr sz="2400">
                <a:solidFill>
                  <a:schemeClr val="bg1"/>
                </a:solidFill>
                <a:latin typeface="Times New Roman" pitchFamily="18" charset="0"/>
              </a:defRPr>
            </a:lvl4pPr>
            <a:lvl5pPr defTabSz="487363" eaLnBrk="0" hangingPunct="0">
              <a:defRPr sz="2400">
                <a:solidFill>
                  <a:schemeClr val="bg1"/>
                </a:solidFill>
                <a:latin typeface="Times New Roman" pitchFamily="18" charset="0"/>
              </a:defRPr>
            </a:lvl5pPr>
            <a:lvl6pPr marL="2514600" indent="-228600" defTabSz="487363" eaLnBrk="0" fontAlgn="base" hangingPunct="0">
              <a:spcBef>
                <a:spcPct val="0"/>
              </a:spcBef>
              <a:spcAft>
                <a:spcPct val="0"/>
              </a:spcAft>
              <a:buClr>
                <a:srgbClr val="000000"/>
              </a:buClr>
              <a:buSzPct val="100000"/>
              <a:buFont typeface="Times New Roman" pitchFamily="18" charset="0"/>
              <a:defRPr sz="2400">
                <a:solidFill>
                  <a:schemeClr val="bg1"/>
                </a:solidFill>
                <a:latin typeface="Times New Roman" pitchFamily="18" charset="0"/>
              </a:defRPr>
            </a:lvl6pPr>
            <a:lvl7pPr marL="2971800" indent="-228600" defTabSz="487363" eaLnBrk="0" fontAlgn="base" hangingPunct="0">
              <a:spcBef>
                <a:spcPct val="0"/>
              </a:spcBef>
              <a:spcAft>
                <a:spcPct val="0"/>
              </a:spcAft>
              <a:buClr>
                <a:srgbClr val="000000"/>
              </a:buClr>
              <a:buSzPct val="100000"/>
              <a:buFont typeface="Times New Roman" pitchFamily="18" charset="0"/>
              <a:defRPr sz="2400">
                <a:solidFill>
                  <a:schemeClr val="bg1"/>
                </a:solidFill>
                <a:latin typeface="Times New Roman" pitchFamily="18" charset="0"/>
              </a:defRPr>
            </a:lvl7pPr>
            <a:lvl8pPr marL="3429000" indent="-228600" defTabSz="487363" eaLnBrk="0" fontAlgn="base" hangingPunct="0">
              <a:spcBef>
                <a:spcPct val="0"/>
              </a:spcBef>
              <a:spcAft>
                <a:spcPct val="0"/>
              </a:spcAft>
              <a:buClr>
                <a:srgbClr val="000000"/>
              </a:buClr>
              <a:buSzPct val="100000"/>
              <a:buFont typeface="Times New Roman" pitchFamily="18" charset="0"/>
              <a:defRPr sz="2400">
                <a:solidFill>
                  <a:schemeClr val="bg1"/>
                </a:solidFill>
                <a:latin typeface="Times New Roman" pitchFamily="18" charset="0"/>
              </a:defRPr>
            </a:lvl8pPr>
            <a:lvl9pPr marL="3886200" indent="-228600" defTabSz="487363" eaLnBrk="0" fontAlgn="base" hangingPunct="0">
              <a:spcBef>
                <a:spcPct val="0"/>
              </a:spcBef>
              <a:spcAft>
                <a:spcPct val="0"/>
              </a:spcAft>
              <a:buClr>
                <a:srgbClr val="000000"/>
              </a:buClr>
              <a:buSzPct val="100000"/>
              <a:buFont typeface="Times New Roman" pitchFamily="18" charset="0"/>
              <a:defRPr sz="2400">
                <a:solidFill>
                  <a:schemeClr val="bg1"/>
                </a:solidFill>
                <a:latin typeface="Times New Roman" pitchFamily="18" charset="0"/>
              </a:defRPr>
            </a:lvl9pPr>
          </a:lstStyle>
          <a:p>
            <a:pPr eaLnBrk="1" hangingPunct="1">
              <a:defRPr/>
            </a:pPr>
            <a:endParaRPr lang="de-DE" altLang="de-DE" sz="2600" dirty="0" smtClean="0"/>
          </a:p>
        </p:txBody>
      </p:sp>
      <p:sp>
        <p:nvSpPr>
          <p:cNvPr id="208900" name="AutoShape 3"/>
          <p:cNvSpPr>
            <a:spLocks noChangeArrowheads="1"/>
          </p:cNvSpPr>
          <p:nvPr/>
        </p:nvSpPr>
        <p:spPr bwMode="auto">
          <a:xfrm>
            <a:off x="0" y="0"/>
            <a:ext cx="7099300" cy="10234613"/>
          </a:xfrm>
          <a:prstGeom prst="roundRect">
            <a:avLst>
              <a:gd name="adj" fmla="val 23"/>
            </a:avLst>
          </a:prstGeom>
          <a:solidFill>
            <a:srgbClr val="FFFFFF"/>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9048" tIns="49524" rIns="99048" bIns="49524" anchor="ctr"/>
          <a:lstStyle>
            <a:lvl1pPr defTabSz="487363" eaLnBrk="0" hangingPunct="0">
              <a:defRPr sz="2400">
                <a:solidFill>
                  <a:schemeClr val="bg1"/>
                </a:solidFill>
                <a:latin typeface="Times New Roman" pitchFamily="18" charset="0"/>
              </a:defRPr>
            </a:lvl1pPr>
            <a:lvl2pPr defTabSz="487363" eaLnBrk="0" hangingPunct="0">
              <a:defRPr sz="2400">
                <a:solidFill>
                  <a:schemeClr val="bg1"/>
                </a:solidFill>
                <a:latin typeface="Times New Roman" pitchFamily="18" charset="0"/>
              </a:defRPr>
            </a:lvl2pPr>
            <a:lvl3pPr defTabSz="487363" eaLnBrk="0" hangingPunct="0">
              <a:defRPr sz="2400">
                <a:solidFill>
                  <a:schemeClr val="bg1"/>
                </a:solidFill>
                <a:latin typeface="Times New Roman" pitchFamily="18" charset="0"/>
              </a:defRPr>
            </a:lvl3pPr>
            <a:lvl4pPr defTabSz="487363" eaLnBrk="0" hangingPunct="0">
              <a:defRPr sz="2400">
                <a:solidFill>
                  <a:schemeClr val="bg1"/>
                </a:solidFill>
                <a:latin typeface="Times New Roman" pitchFamily="18" charset="0"/>
              </a:defRPr>
            </a:lvl4pPr>
            <a:lvl5pPr defTabSz="487363" eaLnBrk="0" hangingPunct="0">
              <a:defRPr sz="2400">
                <a:solidFill>
                  <a:schemeClr val="bg1"/>
                </a:solidFill>
                <a:latin typeface="Times New Roman" pitchFamily="18" charset="0"/>
              </a:defRPr>
            </a:lvl5pPr>
            <a:lvl6pPr marL="2514600" indent="-228600" defTabSz="487363" eaLnBrk="0" fontAlgn="base" hangingPunct="0">
              <a:spcBef>
                <a:spcPct val="0"/>
              </a:spcBef>
              <a:spcAft>
                <a:spcPct val="0"/>
              </a:spcAft>
              <a:buClr>
                <a:srgbClr val="000000"/>
              </a:buClr>
              <a:buSzPct val="100000"/>
              <a:buFont typeface="Times New Roman" pitchFamily="18" charset="0"/>
              <a:defRPr sz="2400">
                <a:solidFill>
                  <a:schemeClr val="bg1"/>
                </a:solidFill>
                <a:latin typeface="Times New Roman" pitchFamily="18" charset="0"/>
              </a:defRPr>
            </a:lvl6pPr>
            <a:lvl7pPr marL="2971800" indent="-228600" defTabSz="487363" eaLnBrk="0" fontAlgn="base" hangingPunct="0">
              <a:spcBef>
                <a:spcPct val="0"/>
              </a:spcBef>
              <a:spcAft>
                <a:spcPct val="0"/>
              </a:spcAft>
              <a:buClr>
                <a:srgbClr val="000000"/>
              </a:buClr>
              <a:buSzPct val="100000"/>
              <a:buFont typeface="Times New Roman" pitchFamily="18" charset="0"/>
              <a:defRPr sz="2400">
                <a:solidFill>
                  <a:schemeClr val="bg1"/>
                </a:solidFill>
                <a:latin typeface="Times New Roman" pitchFamily="18" charset="0"/>
              </a:defRPr>
            </a:lvl7pPr>
            <a:lvl8pPr marL="3429000" indent="-228600" defTabSz="487363" eaLnBrk="0" fontAlgn="base" hangingPunct="0">
              <a:spcBef>
                <a:spcPct val="0"/>
              </a:spcBef>
              <a:spcAft>
                <a:spcPct val="0"/>
              </a:spcAft>
              <a:buClr>
                <a:srgbClr val="000000"/>
              </a:buClr>
              <a:buSzPct val="100000"/>
              <a:buFont typeface="Times New Roman" pitchFamily="18" charset="0"/>
              <a:defRPr sz="2400">
                <a:solidFill>
                  <a:schemeClr val="bg1"/>
                </a:solidFill>
                <a:latin typeface="Times New Roman" pitchFamily="18" charset="0"/>
              </a:defRPr>
            </a:lvl8pPr>
            <a:lvl9pPr marL="3886200" indent="-228600" defTabSz="487363" eaLnBrk="0" fontAlgn="base" hangingPunct="0">
              <a:spcBef>
                <a:spcPct val="0"/>
              </a:spcBef>
              <a:spcAft>
                <a:spcPct val="0"/>
              </a:spcAft>
              <a:buClr>
                <a:srgbClr val="000000"/>
              </a:buClr>
              <a:buSzPct val="100000"/>
              <a:buFont typeface="Times New Roman" pitchFamily="18" charset="0"/>
              <a:defRPr sz="2400">
                <a:solidFill>
                  <a:schemeClr val="bg1"/>
                </a:solidFill>
                <a:latin typeface="Times New Roman" pitchFamily="18" charset="0"/>
              </a:defRPr>
            </a:lvl9pPr>
          </a:lstStyle>
          <a:p>
            <a:pPr eaLnBrk="1" hangingPunct="1">
              <a:defRPr/>
            </a:pPr>
            <a:endParaRPr lang="de-DE" altLang="de-DE" sz="2600" dirty="0" smtClean="0"/>
          </a:p>
        </p:txBody>
      </p:sp>
      <p:sp>
        <p:nvSpPr>
          <p:cNvPr id="208901" name="AutoShape 4"/>
          <p:cNvSpPr>
            <a:spLocks noChangeArrowheads="1"/>
          </p:cNvSpPr>
          <p:nvPr/>
        </p:nvSpPr>
        <p:spPr bwMode="auto">
          <a:xfrm>
            <a:off x="0" y="0"/>
            <a:ext cx="7099300" cy="10234613"/>
          </a:xfrm>
          <a:prstGeom prst="roundRect">
            <a:avLst>
              <a:gd name="adj" fmla="val 23"/>
            </a:avLst>
          </a:prstGeom>
          <a:solidFill>
            <a:srgbClr val="FFFFFF"/>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9048" tIns="49524" rIns="99048" bIns="49524" anchor="ctr"/>
          <a:lstStyle>
            <a:lvl1pPr defTabSz="487363" eaLnBrk="0" hangingPunct="0">
              <a:defRPr sz="2400">
                <a:solidFill>
                  <a:schemeClr val="bg1"/>
                </a:solidFill>
                <a:latin typeface="Times New Roman" pitchFamily="18" charset="0"/>
              </a:defRPr>
            </a:lvl1pPr>
            <a:lvl2pPr defTabSz="487363" eaLnBrk="0" hangingPunct="0">
              <a:defRPr sz="2400">
                <a:solidFill>
                  <a:schemeClr val="bg1"/>
                </a:solidFill>
                <a:latin typeface="Times New Roman" pitchFamily="18" charset="0"/>
              </a:defRPr>
            </a:lvl2pPr>
            <a:lvl3pPr defTabSz="487363" eaLnBrk="0" hangingPunct="0">
              <a:defRPr sz="2400">
                <a:solidFill>
                  <a:schemeClr val="bg1"/>
                </a:solidFill>
                <a:latin typeface="Times New Roman" pitchFamily="18" charset="0"/>
              </a:defRPr>
            </a:lvl3pPr>
            <a:lvl4pPr defTabSz="487363" eaLnBrk="0" hangingPunct="0">
              <a:defRPr sz="2400">
                <a:solidFill>
                  <a:schemeClr val="bg1"/>
                </a:solidFill>
                <a:latin typeface="Times New Roman" pitchFamily="18" charset="0"/>
              </a:defRPr>
            </a:lvl4pPr>
            <a:lvl5pPr defTabSz="487363" eaLnBrk="0" hangingPunct="0">
              <a:defRPr sz="2400">
                <a:solidFill>
                  <a:schemeClr val="bg1"/>
                </a:solidFill>
                <a:latin typeface="Times New Roman" pitchFamily="18" charset="0"/>
              </a:defRPr>
            </a:lvl5pPr>
            <a:lvl6pPr marL="2514600" indent="-228600" defTabSz="487363" eaLnBrk="0" fontAlgn="base" hangingPunct="0">
              <a:spcBef>
                <a:spcPct val="0"/>
              </a:spcBef>
              <a:spcAft>
                <a:spcPct val="0"/>
              </a:spcAft>
              <a:buClr>
                <a:srgbClr val="000000"/>
              </a:buClr>
              <a:buSzPct val="100000"/>
              <a:buFont typeface="Times New Roman" pitchFamily="18" charset="0"/>
              <a:defRPr sz="2400">
                <a:solidFill>
                  <a:schemeClr val="bg1"/>
                </a:solidFill>
                <a:latin typeface="Times New Roman" pitchFamily="18" charset="0"/>
              </a:defRPr>
            </a:lvl6pPr>
            <a:lvl7pPr marL="2971800" indent="-228600" defTabSz="487363" eaLnBrk="0" fontAlgn="base" hangingPunct="0">
              <a:spcBef>
                <a:spcPct val="0"/>
              </a:spcBef>
              <a:spcAft>
                <a:spcPct val="0"/>
              </a:spcAft>
              <a:buClr>
                <a:srgbClr val="000000"/>
              </a:buClr>
              <a:buSzPct val="100000"/>
              <a:buFont typeface="Times New Roman" pitchFamily="18" charset="0"/>
              <a:defRPr sz="2400">
                <a:solidFill>
                  <a:schemeClr val="bg1"/>
                </a:solidFill>
                <a:latin typeface="Times New Roman" pitchFamily="18" charset="0"/>
              </a:defRPr>
            </a:lvl7pPr>
            <a:lvl8pPr marL="3429000" indent="-228600" defTabSz="487363" eaLnBrk="0" fontAlgn="base" hangingPunct="0">
              <a:spcBef>
                <a:spcPct val="0"/>
              </a:spcBef>
              <a:spcAft>
                <a:spcPct val="0"/>
              </a:spcAft>
              <a:buClr>
                <a:srgbClr val="000000"/>
              </a:buClr>
              <a:buSzPct val="100000"/>
              <a:buFont typeface="Times New Roman" pitchFamily="18" charset="0"/>
              <a:defRPr sz="2400">
                <a:solidFill>
                  <a:schemeClr val="bg1"/>
                </a:solidFill>
                <a:latin typeface="Times New Roman" pitchFamily="18" charset="0"/>
              </a:defRPr>
            </a:lvl8pPr>
            <a:lvl9pPr marL="3886200" indent="-228600" defTabSz="487363" eaLnBrk="0" fontAlgn="base" hangingPunct="0">
              <a:spcBef>
                <a:spcPct val="0"/>
              </a:spcBef>
              <a:spcAft>
                <a:spcPct val="0"/>
              </a:spcAft>
              <a:buClr>
                <a:srgbClr val="000000"/>
              </a:buClr>
              <a:buSzPct val="100000"/>
              <a:buFont typeface="Times New Roman" pitchFamily="18" charset="0"/>
              <a:defRPr sz="2400">
                <a:solidFill>
                  <a:schemeClr val="bg1"/>
                </a:solidFill>
                <a:latin typeface="Times New Roman" pitchFamily="18" charset="0"/>
              </a:defRPr>
            </a:lvl9pPr>
          </a:lstStyle>
          <a:p>
            <a:pPr eaLnBrk="1" hangingPunct="1">
              <a:defRPr/>
            </a:pPr>
            <a:endParaRPr lang="de-DE" altLang="de-DE" sz="2600" dirty="0" smtClean="0"/>
          </a:p>
        </p:txBody>
      </p:sp>
      <p:sp>
        <p:nvSpPr>
          <p:cNvPr id="208902" name="AutoShape 5"/>
          <p:cNvSpPr>
            <a:spLocks noChangeArrowheads="1"/>
          </p:cNvSpPr>
          <p:nvPr/>
        </p:nvSpPr>
        <p:spPr bwMode="auto">
          <a:xfrm>
            <a:off x="0" y="0"/>
            <a:ext cx="7099300" cy="10234613"/>
          </a:xfrm>
          <a:prstGeom prst="roundRect">
            <a:avLst>
              <a:gd name="adj" fmla="val 23"/>
            </a:avLst>
          </a:prstGeom>
          <a:solidFill>
            <a:srgbClr val="FFFFFF"/>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9048" tIns="49524" rIns="99048" bIns="49524" anchor="ctr"/>
          <a:lstStyle>
            <a:lvl1pPr defTabSz="487363" eaLnBrk="0" hangingPunct="0">
              <a:defRPr sz="2400">
                <a:solidFill>
                  <a:schemeClr val="bg1"/>
                </a:solidFill>
                <a:latin typeface="Times New Roman" pitchFamily="18" charset="0"/>
              </a:defRPr>
            </a:lvl1pPr>
            <a:lvl2pPr defTabSz="487363" eaLnBrk="0" hangingPunct="0">
              <a:defRPr sz="2400">
                <a:solidFill>
                  <a:schemeClr val="bg1"/>
                </a:solidFill>
                <a:latin typeface="Times New Roman" pitchFamily="18" charset="0"/>
              </a:defRPr>
            </a:lvl2pPr>
            <a:lvl3pPr defTabSz="487363" eaLnBrk="0" hangingPunct="0">
              <a:defRPr sz="2400">
                <a:solidFill>
                  <a:schemeClr val="bg1"/>
                </a:solidFill>
                <a:latin typeface="Times New Roman" pitchFamily="18" charset="0"/>
              </a:defRPr>
            </a:lvl3pPr>
            <a:lvl4pPr defTabSz="487363" eaLnBrk="0" hangingPunct="0">
              <a:defRPr sz="2400">
                <a:solidFill>
                  <a:schemeClr val="bg1"/>
                </a:solidFill>
                <a:latin typeface="Times New Roman" pitchFamily="18" charset="0"/>
              </a:defRPr>
            </a:lvl4pPr>
            <a:lvl5pPr defTabSz="487363" eaLnBrk="0" hangingPunct="0">
              <a:defRPr sz="2400">
                <a:solidFill>
                  <a:schemeClr val="bg1"/>
                </a:solidFill>
                <a:latin typeface="Times New Roman" pitchFamily="18" charset="0"/>
              </a:defRPr>
            </a:lvl5pPr>
            <a:lvl6pPr marL="2514600" indent="-228600" defTabSz="487363" eaLnBrk="0" fontAlgn="base" hangingPunct="0">
              <a:spcBef>
                <a:spcPct val="0"/>
              </a:spcBef>
              <a:spcAft>
                <a:spcPct val="0"/>
              </a:spcAft>
              <a:buClr>
                <a:srgbClr val="000000"/>
              </a:buClr>
              <a:buSzPct val="100000"/>
              <a:buFont typeface="Times New Roman" pitchFamily="18" charset="0"/>
              <a:defRPr sz="2400">
                <a:solidFill>
                  <a:schemeClr val="bg1"/>
                </a:solidFill>
                <a:latin typeface="Times New Roman" pitchFamily="18" charset="0"/>
              </a:defRPr>
            </a:lvl6pPr>
            <a:lvl7pPr marL="2971800" indent="-228600" defTabSz="487363" eaLnBrk="0" fontAlgn="base" hangingPunct="0">
              <a:spcBef>
                <a:spcPct val="0"/>
              </a:spcBef>
              <a:spcAft>
                <a:spcPct val="0"/>
              </a:spcAft>
              <a:buClr>
                <a:srgbClr val="000000"/>
              </a:buClr>
              <a:buSzPct val="100000"/>
              <a:buFont typeface="Times New Roman" pitchFamily="18" charset="0"/>
              <a:defRPr sz="2400">
                <a:solidFill>
                  <a:schemeClr val="bg1"/>
                </a:solidFill>
                <a:latin typeface="Times New Roman" pitchFamily="18" charset="0"/>
              </a:defRPr>
            </a:lvl7pPr>
            <a:lvl8pPr marL="3429000" indent="-228600" defTabSz="487363" eaLnBrk="0" fontAlgn="base" hangingPunct="0">
              <a:spcBef>
                <a:spcPct val="0"/>
              </a:spcBef>
              <a:spcAft>
                <a:spcPct val="0"/>
              </a:spcAft>
              <a:buClr>
                <a:srgbClr val="000000"/>
              </a:buClr>
              <a:buSzPct val="100000"/>
              <a:buFont typeface="Times New Roman" pitchFamily="18" charset="0"/>
              <a:defRPr sz="2400">
                <a:solidFill>
                  <a:schemeClr val="bg1"/>
                </a:solidFill>
                <a:latin typeface="Times New Roman" pitchFamily="18" charset="0"/>
              </a:defRPr>
            </a:lvl8pPr>
            <a:lvl9pPr marL="3886200" indent="-228600" defTabSz="487363" eaLnBrk="0" fontAlgn="base" hangingPunct="0">
              <a:spcBef>
                <a:spcPct val="0"/>
              </a:spcBef>
              <a:spcAft>
                <a:spcPct val="0"/>
              </a:spcAft>
              <a:buClr>
                <a:srgbClr val="000000"/>
              </a:buClr>
              <a:buSzPct val="100000"/>
              <a:buFont typeface="Times New Roman" pitchFamily="18" charset="0"/>
              <a:defRPr sz="2400">
                <a:solidFill>
                  <a:schemeClr val="bg1"/>
                </a:solidFill>
                <a:latin typeface="Times New Roman" pitchFamily="18" charset="0"/>
              </a:defRPr>
            </a:lvl9pPr>
          </a:lstStyle>
          <a:p>
            <a:pPr eaLnBrk="1" hangingPunct="1">
              <a:defRPr/>
            </a:pPr>
            <a:endParaRPr lang="de-DE" altLang="de-DE" sz="2600" dirty="0" smtClean="0"/>
          </a:p>
        </p:txBody>
      </p:sp>
      <p:sp>
        <p:nvSpPr>
          <p:cNvPr id="208903" name="AutoShape 6"/>
          <p:cNvSpPr>
            <a:spLocks noChangeArrowheads="1"/>
          </p:cNvSpPr>
          <p:nvPr/>
        </p:nvSpPr>
        <p:spPr bwMode="auto">
          <a:xfrm>
            <a:off x="0" y="0"/>
            <a:ext cx="7099300" cy="10234613"/>
          </a:xfrm>
          <a:prstGeom prst="roundRect">
            <a:avLst>
              <a:gd name="adj" fmla="val 23"/>
            </a:avLst>
          </a:prstGeom>
          <a:solidFill>
            <a:srgbClr val="FFFFFF"/>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9048" tIns="49524" rIns="99048" bIns="49524" anchor="ctr"/>
          <a:lstStyle>
            <a:lvl1pPr defTabSz="487363" eaLnBrk="0" hangingPunct="0">
              <a:defRPr sz="2400">
                <a:solidFill>
                  <a:schemeClr val="bg1"/>
                </a:solidFill>
                <a:latin typeface="Times New Roman" pitchFamily="18" charset="0"/>
              </a:defRPr>
            </a:lvl1pPr>
            <a:lvl2pPr defTabSz="487363" eaLnBrk="0" hangingPunct="0">
              <a:defRPr sz="2400">
                <a:solidFill>
                  <a:schemeClr val="bg1"/>
                </a:solidFill>
                <a:latin typeface="Times New Roman" pitchFamily="18" charset="0"/>
              </a:defRPr>
            </a:lvl2pPr>
            <a:lvl3pPr defTabSz="487363" eaLnBrk="0" hangingPunct="0">
              <a:defRPr sz="2400">
                <a:solidFill>
                  <a:schemeClr val="bg1"/>
                </a:solidFill>
                <a:latin typeface="Times New Roman" pitchFamily="18" charset="0"/>
              </a:defRPr>
            </a:lvl3pPr>
            <a:lvl4pPr defTabSz="487363" eaLnBrk="0" hangingPunct="0">
              <a:defRPr sz="2400">
                <a:solidFill>
                  <a:schemeClr val="bg1"/>
                </a:solidFill>
                <a:latin typeface="Times New Roman" pitchFamily="18" charset="0"/>
              </a:defRPr>
            </a:lvl4pPr>
            <a:lvl5pPr defTabSz="487363" eaLnBrk="0" hangingPunct="0">
              <a:defRPr sz="2400">
                <a:solidFill>
                  <a:schemeClr val="bg1"/>
                </a:solidFill>
                <a:latin typeface="Times New Roman" pitchFamily="18" charset="0"/>
              </a:defRPr>
            </a:lvl5pPr>
            <a:lvl6pPr marL="2514600" indent="-228600" defTabSz="487363" eaLnBrk="0" fontAlgn="base" hangingPunct="0">
              <a:spcBef>
                <a:spcPct val="0"/>
              </a:spcBef>
              <a:spcAft>
                <a:spcPct val="0"/>
              </a:spcAft>
              <a:buClr>
                <a:srgbClr val="000000"/>
              </a:buClr>
              <a:buSzPct val="100000"/>
              <a:buFont typeface="Times New Roman" pitchFamily="18" charset="0"/>
              <a:defRPr sz="2400">
                <a:solidFill>
                  <a:schemeClr val="bg1"/>
                </a:solidFill>
                <a:latin typeface="Times New Roman" pitchFamily="18" charset="0"/>
              </a:defRPr>
            </a:lvl6pPr>
            <a:lvl7pPr marL="2971800" indent="-228600" defTabSz="487363" eaLnBrk="0" fontAlgn="base" hangingPunct="0">
              <a:spcBef>
                <a:spcPct val="0"/>
              </a:spcBef>
              <a:spcAft>
                <a:spcPct val="0"/>
              </a:spcAft>
              <a:buClr>
                <a:srgbClr val="000000"/>
              </a:buClr>
              <a:buSzPct val="100000"/>
              <a:buFont typeface="Times New Roman" pitchFamily="18" charset="0"/>
              <a:defRPr sz="2400">
                <a:solidFill>
                  <a:schemeClr val="bg1"/>
                </a:solidFill>
                <a:latin typeface="Times New Roman" pitchFamily="18" charset="0"/>
              </a:defRPr>
            </a:lvl7pPr>
            <a:lvl8pPr marL="3429000" indent="-228600" defTabSz="487363" eaLnBrk="0" fontAlgn="base" hangingPunct="0">
              <a:spcBef>
                <a:spcPct val="0"/>
              </a:spcBef>
              <a:spcAft>
                <a:spcPct val="0"/>
              </a:spcAft>
              <a:buClr>
                <a:srgbClr val="000000"/>
              </a:buClr>
              <a:buSzPct val="100000"/>
              <a:buFont typeface="Times New Roman" pitchFamily="18" charset="0"/>
              <a:defRPr sz="2400">
                <a:solidFill>
                  <a:schemeClr val="bg1"/>
                </a:solidFill>
                <a:latin typeface="Times New Roman" pitchFamily="18" charset="0"/>
              </a:defRPr>
            </a:lvl8pPr>
            <a:lvl9pPr marL="3886200" indent="-228600" defTabSz="487363" eaLnBrk="0" fontAlgn="base" hangingPunct="0">
              <a:spcBef>
                <a:spcPct val="0"/>
              </a:spcBef>
              <a:spcAft>
                <a:spcPct val="0"/>
              </a:spcAft>
              <a:buClr>
                <a:srgbClr val="000000"/>
              </a:buClr>
              <a:buSzPct val="100000"/>
              <a:buFont typeface="Times New Roman" pitchFamily="18" charset="0"/>
              <a:defRPr sz="2400">
                <a:solidFill>
                  <a:schemeClr val="bg1"/>
                </a:solidFill>
                <a:latin typeface="Times New Roman" pitchFamily="18" charset="0"/>
              </a:defRPr>
            </a:lvl9pPr>
          </a:lstStyle>
          <a:p>
            <a:pPr eaLnBrk="1" hangingPunct="1">
              <a:defRPr/>
            </a:pPr>
            <a:endParaRPr lang="de-DE" altLang="de-DE" sz="2600" dirty="0" smtClean="0"/>
          </a:p>
        </p:txBody>
      </p:sp>
      <p:sp>
        <p:nvSpPr>
          <p:cNvPr id="208904" name="AutoShape 7"/>
          <p:cNvSpPr>
            <a:spLocks noChangeArrowheads="1"/>
          </p:cNvSpPr>
          <p:nvPr/>
        </p:nvSpPr>
        <p:spPr bwMode="auto">
          <a:xfrm>
            <a:off x="0" y="0"/>
            <a:ext cx="7099300" cy="10234613"/>
          </a:xfrm>
          <a:prstGeom prst="roundRect">
            <a:avLst>
              <a:gd name="adj" fmla="val 23"/>
            </a:avLst>
          </a:prstGeom>
          <a:solidFill>
            <a:srgbClr val="FFFFFF"/>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9048" tIns="49524" rIns="99048" bIns="49524" anchor="ctr"/>
          <a:lstStyle>
            <a:lvl1pPr defTabSz="487363" eaLnBrk="0" hangingPunct="0">
              <a:defRPr sz="2400">
                <a:solidFill>
                  <a:schemeClr val="bg1"/>
                </a:solidFill>
                <a:latin typeface="Times New Roman" pitchFamily="18" charset="0"/>
              </a:defRPr>
            </a:lvl1pPr>
            <a:lvl2pPr defTabSz="487363" eaLnBrk="0" hangingPunct="0">
              <a:defRPr sz="2400">
                <a:solidFill>
                  <a:schemeClr val="bg1"/>
                </a:solidFill>
                <a:latin typeface="Times New Roman" pitchFamily="18" charset="0"/>
              </a:defRPr>
            </a:lvl2pPr>
            <a:lvl3pPr defTabSz="487363" eaLnBrk="0" hangingPunct="0">
              <a:defRPr sz="2400">
                <a:solidFill>
                  <a:schemeClr val="bg1"/>
                </a:solidFill>
                <a:latin typeface="Times New Roman" pitchFamily="18" charset="0"/>
              </a:defRPr>
            </a:lvl3pPr>
            <a:lvl4pPr defTabSz="487363" eaLnBrk="0" hangingPunct="0">
              <a:defRPr sz="2400">
                <a:solidFill>
                  <a:schemeClr val="bg1"/>
                </a:solidFill>
                <a:latin typeface="Times New Roman" pitchFamily="18" charset="0"/>
              </a:defRPr>
            </a:lvl4pPr>
            <a:lvl5pPr defTabSz="487363" eaLnBrk="0" hangingPunct="0">
              <a:defRPr sz="2400">
                <a:solidFill>
                  <a:schemeClr val="bg1"/>
                </a:solidFill>
                <a:latin typeface="Times New Roman" pitchFamily="18" charset="0"/>
              </a:defRPr>
            </a:lvl5pPr>
            <a:lvl6pPr marL="2514600" indent="-228600" defTabSz="487363" eaLnBrk="0" fontAlgn="base" hangingPunct="0">
              <a:spcBef>
                <a:spcPct val="0"/>
              </a:spcBef>
              <a:spcAft>
                <a:spcPct val="0"/>
              </a:spcAft>
              <a:buClr>
                <a:srgbClr val="000000"/>
              </a:buClr>
              <a:buSzPct val="100000"/>
              <a:buFont typeface="Times New Roman" pitchFamily="18" charset="0"/>
              <a:defRPr sz="2400">
                <a:solidFill>
                  <a:schemeClr val="bg1"/>
                </a:solidFill>
                <a:latin typeface="Times New Roman" pitchFamily="18" charset="0"/>
              </a:defRPr>
            </a:lvl6pPr>
            <a:lvl7pPr marL="2971800" indent="-228600" defTabSz="487363" eaLnBrk="0" fontAlgn="base" hangingPunct="0">
              <a:spcBef>
                <a:spcPct val="0"/>
              </a:spcBef>
              <a:spcAft>
                <a:spcPct val="0"/>
              </a:spcAft>
              <a:buClr>
                <a:srgbClr val="000000"/>
              </a:buClr>
              <a:buSzPct val="100000"/>
              <a:buFont typeface="Times New Roman" pitchFamily="18" charset="0"/>
              <a:defRPr sz="2400">
                <a:solidFill>
                  <a:schemeClr val="bg1"/>
                </a:solidFill>
                <a:latin typeface="Times New Roman" pitchFamily="18" charset="0"/>
              </a:defRPr>
            </a:lvl7pPr>
            <a:lvl8pPr marL="3429000" indent="-228600" defTabSz="487363" eaLnBrk="0" fontAlgn="base" hangingPunct="0">
              <a:spcBef>
                <a:spcPct val="0"/>
              </a:spcBef>
              <a:spcAft>
                <a:spcPct val="0"/>
              </a:spcAft>
              <a:buClr>
                <a:srgbClr val="000000"/>
              </a:buClr>
              <a:buSzPct val="100000"/>
              <a:buFont typeface="Times New Roman" pitchFamily="18" charset="0"/>
              <a:defRPr sz="2400">
                <a:solidFill>
                  <a:schemeClr val="bg1"/>
                </a:solidFill>
                <a:latin typeface="Times New Roman" pitchFamily="18" charset="0"/>
              </a:defRPr>
            </a:lvl8pPr>
            <a:lvl9pPr marL="3886200" indent="-228600" defTabSz="487363" eaLnBrk="0" fontAlgn="base" hangingPunct="0">
              <a:spcBef>
                <a:spcPct val="0"/>
              </a:spcBef>
              <a:spcAft>
                <a:spcPct val="0"/>
              </a:spcAft>
              <a:buClr>
                <a:srgbClr val="000000"/>
              </a:buClr>
              <a:buSzPct val="100000"/>
              <a:buFont typeface="Times New Roman" pitchFamily="18" charset="0"/>
              <a:defRPr sz="2400">
                <a:solidFill>
                  <a:schemeClr val="bg1"/>
                </a:solidFill>
                <a:latin typeface="Times New Roman" pitchFamily="18" charset="0"/>
              </a:defRPr>
            </a:lvl9pPr>
          </a:lstStyle>
          <a:p>
            <a:pPr eaLnBrk="1" hangingPunct="1">
              <a:defRPr/>
            </a:pPr>
            <a:endParaRPr lang="de-DE" altLang="de-DE" sz="2600" dirty="0" smtClean="0"/>
          </a:p>
        </p:txBody>
      </p:sp>
      <p:sp>
        <p:nvSpPr>
          <p:cNvPr id="208905" name="AutoShape 8"/>
          <p:cNvSpPr>
            <a:spLocks noChangeArrowheads="1"/>
          </p:cNvSpPr>
          <p:nvPr/>
        </p:nvSpPr>
        <p:spPr bwMode="auto">
          <a:xfrm>
            <a:off x="0" y="0"/>
            <a:ext cx="7099300" cy="10234613"/>
          </a:xfrm>
          <a:prstGeom prst="roundRect">
            <a:avLst>
              <a:gd name="adj" fmla="val 23"/>
            </a:avLst>
          </a:prstGeom>
          <a:solidFill>
            <a:srgbClr val="FFFFFF"/>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9048" tIns="49524" rIns="99048" bIns="49524" anchor="ctr"/>
          <a:lstStyle>
            <a:lvl1pPr defTabSz="487363" eaLnBrk="0" hangingPunct="0">
              <a:defRPr sz="2400">
                <a:solidFill>
                  <a:schemeClr val="bg1"/>
                </a:solidFill>
                <a:latin typeface="Times New Roman" pitchFamily="18" charset="0"/>
              </a:defRPr>
            </a:lvl1pPr>
            <a:lvl2pPr defTabSz="487363" eaLnBrk="0" hangingPunct="0">
              <a:defRPr sz="2400">
                <a:solidFill>
                  <a:schemeClr val="bg1"/>
                </a:solidFill>
                <a:latin typeface="Times New Roman" pitchFamily="18" charset="0"/>
              </a:defRPr>
            </a:lvl2pPr>
            <a:lvl3pPr defTabSz="487363" eaLnBrk="0" hangingPunct="0">
              <a:defRPr sz="2400">
                <a:solidFill>
                  <a:schemeClr val="bg1"/>
                </a:solidFill>
                <a:latin typeface="Times New Roman" pitchFamily="18" charset="0"/>
              </a:defRPr>
            </a:lvl3pPr>
            <a:lvl4pPr defTabSz="487363" eaLnBrk="0" hangingPunct="0">
              <a:defRPr sz="2400">
                <a:solidFill>
                  <a:schemeClr val="bg1"/>
                </a:solidFill>
                <a:latin typeface="Times New Roman" pitchFamily="18" charset="0"/>
              </a:defRPr>
            </a:lvl4pPr>
            <a:lvl5pPr defTabSz="487363" eaLnBrk="0" hangingPunct="0">
              <a:defRPr sz="2400">
                <a:solidFill>
                  <a:schemeClr val="bg1"/>
                </a:solidFill>
                <a:latin typeface="Times New Roman" pitchFamily="18" charset="0"/>
              </a:defRPr>
            </a:lvl5pPr>
            <a:lvl6pPr marL="2514600" indent="-228600" defTabSz="487363" eaLnBrk="0" fontAlgn="base" hangingPunct="0">
              <a:spcBef>
                <a:spcPct val="0"/>
              </a:spcBef>
              <a:spcAft>
                <a:spcPct val="0"/>
              </a:spcAft>
              <a:buClr>
                <a:srgbClr val="000000"/>
              </a:buClr>
              <a:buSzPct val="100000"/>
              <a:buFont typeface="Times New Roman" pitchFamily="18" charset="0"/>
              <a:defRPr sz="2400">
                <a:solidFill>
                  <a:schemeClr val="bg1"/>
                </a:solidFill>
                <a:latin typeface="Times New Roman" pitchFamily="18" charset="0"/>
              </a:defRPr>
            </a:lvl6pPr>
            <a:lvl7pPr marL="2971800" indent="-228600" defTabSz="487363" eaLnBrk="0" fontAlgn="base" hangingPunct="0">
              <a:spcBef>
                <a:spcPct val="0"/>
              </a:spcBef>
              <a:spcAft>
                <a:spcPct val="0"/>
              </a:spcAft>
              <a:buClr>
                <a:srgbClr val="000000"/>
              </a:buClr>
              <a:buSzPct val="100000"/>
              <a:buFont typeface="Times New Roman" pitchFamily="18" charset="0"/>
              <a:defRPr sz="2400">
                <a:solidFill>
                  <a:schemeClr val="bg1"/>
                </a:solidFill>
                <a:latin typeface="Times New Roman" pitchFamily="18" charset="0"/>
              </a:defRPr>
            </a:lvl7pPr>
            <a:lvl8pPr marL="3429000" indent="-228600" defTabSz="487363" eaLnBrk="0" fontAlgn="base" hangingPunct="0">
              <a:spcBef>
                <a:spcPct val="0"/>
              </a:spcBef>
              <a:spcAft>
                <a:spcPct val="0"/>
              </a:spcAft>
              <a:buClr>
                <a:srgbClr val="000000"/>
              </a:buClr>
              <a:buSzPct val="100000"/>
              <a:buFont typeface="Times New Roman" pitchFamily="18" charset="0"/>
              <a:defRPr sz="2400">
                <a:solidFill>
                  <a:schemeClr val="bg1"/>
                </a:solidFill>
                <a:latin typeface="Times New Roman" pitchFamily="18" charset="0"/>
              </a:defRPr>
            </a:lvl8pPr>
            <a:lvl9pPr marL="3886200" indent="-228600" defTabSz="487363" eaLnBrk="0" fontAlgn="base" hangingPunct="0">
              <a:spcBef>
                <a:spcPct val="0"/>
              </a:spcBef>
              <a:spcAft>
                <a:spcPct val="0"/>
              </a:spcAft>
              <a:buClr>
                <a:srgbClr val="000000"/>
              </a:buClr>
              <a:buSzPct val="100000"/>
              <a:buFont typeface="Times New Roman" pitchFamily="18" charset="0"/>
              <a:defRPr sz="2400">
                <a:solidFill>
                  <a:schemeClr val="bg1"/>
                </a:solidFill>
                <a:latin typeface="Times New Roman" pitchFamily="18" charset="0"/>
              </a:defRPr>
            </a:lvl9pPr>
          </a:lstStyle>
          <a:p>
            <a:pPr eaLnBrk="1" hangingPunct="1">
              <a:defRPr/>
            </a:pPr>
            <a:endParaRPr lang="de-DE" altLang="de-DE" sz="2600" dirty="0" smtClean="0"/>
          </a:p>
        </p:txBody>
      </p:sp>
      <p:sp>
        <p:nvSpPr>
          <p:cNvPr id="208906" name="AutoShape 9"/>
          <p:cNvSpPr>
            <a:spLocks noChangeArrowheads="1"/>
          </p:cNvSpPr>
          <p:nvPr/>
        </p:nvSpPr>
        <p:spPr bwMode="auto">
          <a:xfrm>
            <a:off x="0" y="0"/>
            <a:ext cx="7099300" cy="10234613"/>
          </a:xfrm>
          <a:prstGeom prst="roundRect">
            <a:avLst>
              <a:gd name="adj" fmla="val 23"/>
            </a:avLst>
          </a:prstGeom>
          <a:solidFill>
            <a:srgbClr val="FFFFFF"/>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9048" tIns="49524" rIns="99048" bIns="49524" anchor="ctr"/>
          <a:lstStyle>
            <a:lvl1pPr defTabSz="487363" eaLnBrk="0" hangingPunct="0">
              <a:defRPr sz="2400">
                <a:solidFill>
                  <a:schemeClr val="bg1"/>
                </a:solidFill>
                <a:latin typeface="Times New Roman" pitchFamily="18" charset="0"/>
              </a:defRPr>
            </a:lvl1pPr>
            <a:lvl2pPr defTabSz="487363" eaLnBrk="0" hangingPunct="0">
              <a:defRPr sz="2400">
                <a:solidFill>
                  <a:schemeClr val="bg1"/>
                </a:solidFill>
                <a:latin typeface="Times New Roman" pitchFamily="18" charset="0"/>
              </a:defRPr>
            </a:lvl2pPr>
            <a:lvl3pPr defTabSz="487363" eaLnBrk="0" hangingPunct="0">
              <a:defRPr sz="2400">
                <a:solidFill>
                  <a:schemeClr val="bg1"/>
                </a:solidFill>
                <a:latin typeface="Times New Roman" pitchFamily="18" charset="0"/>
              </a:defRPr>
            </a:lvl3pPr>
            <a:lvl4pPr defTabSz="487363" eaLnBrk="0" hangingPunct="0">
              <a:defRPr sz="2400">
                <a:solidFill>
                  <a:schemeClr val="bg1"/>
                </a:solidFill>
                <a:latin typeface="Times New Roman" pitchFamily="18" charset="0"/>
              </a:defRPr>
            </a:lvl4pPr>
            <a:lvl5pPr defTabSz="487363" eaLnBrk="0" hangingPunct="0">
              <a:defRPr sz="2400">
                <a:solidFill>
                  <a:schemeClr val="bg1"/>
                </a:solidFill>
                <a:latin typeface="Times New Roman" pitchFamily="18" charset="0"/>
              </a:defRPr>
            </a:lvl5pPr>
            <a:lvl6pPr marL="2514600" indent="-228600" defTabSz="487363" eaLnBrk="0" fontAlgn="base" hangingPunct="0">
              <a:spcBef>
                <a:spcPct val="0"/>
              </a:spcBef>
              <a:spcAft>
                <a:spcPct val="0"/>
              </a:spcAft>
              <a:buClr>
                <a:srgbClr val="000000"/>
              </a:buClr>
              <a:buSzPct val="100000"/>
              <a:buFont typeface="Times New Roman" pitchFamily="18" charset="0"/>
              <a:defRPr sz="2400">
                <a:solidFill>
                  <a:schemeClr val="bg1"/>
                </a:solidFill>
                <a:latin typeface="Times New Roman" pitchFamily="18" charset="0"/>
              </a:defRPr>
            </a:lvl6pPr>
            <a:lvl7pPr marL="2971800" indent="-228600" defTabSz="487363" eaLnBrk="0" fontAlgn="base" hangingPunct="0">
              <a:spcBef>
                <a:spcPct val="0"/>
              </a:spcBef>
              <a:spcAft>
                <a:spcPct val="0"/>
              </a:spcAft>
              <a:buClr>
                <a:srgbClr val="000000"/>
              </a:buClr>
              <a:buSzPct val="100000"/>
              <a:buFont typeface="Times New Roman" pitchFamily="18" charset="0"/>
              <a:defRPr sz="2400">
                <a:solidFill>
                  <a:schemeClr val="bg1"/>
                </a:solidFill>
                <a:latin typeface="Times New Roman" pitchFamily="18" charset="0"/>
              </a:defRPr>
            </a:lvl7pPr>
            <a:lvl8pPr marL="3429000" indent="-228600" defTabSz="487363" eaLnBrk="0" fontAlgn="base" hangingPunct="0">
              <a:spcBef>
                <a:spcPct val="0"/>
              </a:spcBef>
              <a:spcAft>
                <a:spcPct val="0"/>
              </a:spcAft>
              <a:buClr>
                <a:srgbClr val="000000"/>
              </a:buClr>
              <a:buSzPct val="100000"/>
              <a:buFont typeface="Times New Roman" pitchFamily="18" charset="0"/>
              <a:defRPr sz="2400">
                <a:solidFill>
                  <a:schemeClr val="bg1"/>
                </a:solidFill>
                <a:latin typeface="Times New Roman" pitchFamily="18" charset="0"/>
              </a:defRPr>
            </a:lvl8pPr>
            <a:lvl9pPr marL="3886200" indent="-228600" defTabSz="487363" eaLnBrk="0" fontAlgn="base" hangingPunct="0">
              <a:spcBef>
                <a:spcPct val="0"/>
              </a:spcBef>
              <a:spcAft>
                <a:spcPct val="0"/>
              </a:spcAft>
              <a:buClr>
                <a:srgbClr val="000000"/>
              </a:buClr>
              <a:buSzPct val="100000"/>
              <a:buFont typeface="Times New Roman" pitchFamily="18" charset="0"/>
              <a:defRPr sz="2400">
                <a:solidFill>
                  <a:schemeClr val="bg1"/>
                </a:solidFill>
                <a:latin typeface="Times New Roman" pitchFamily="18" charset="0"/>
              </a:defRPr>
            </a:lvl9pPr>
          </a:lstStyle>
          <a:p>
            <a:pPr eaLnBrk="1" hangingPunct="1">
              <a:defRPr/>
            </a:pPr>
            <a:endParaRPr lang="de-DE" altLang="de-DE" sz="2600" dirty="0" smtClean="0"/>
          </a:p>
        </p:txBody>
      </p:sp>
      <p:sp>
        <p:nvSpPr>
          <p:cNvPr id="208907" name="AutoShape 10"/>
          <p:cNvSpPr>
            <a:spLocks noChangeArrowheads="1"/>
          </p:cNvSpPr>
          <p:nvPr/>
        </p:nvSpPr>
        <p:spPr bwMode="auto">
          <a:xfrm>
            <a:off x="0" y="0"/>
            <a:ext cx="7099300" cy="10234613"/>
          </a:xfrm>
          <a:prstGeom prst="roundRect">
            <a:avLst>
              <a:gd name="adj" fmla="val 23"/>
            </a:avLst>
          </a:prstGeom>
          <a:solidFill>
            <a:srgbClr val="FFFFFF"/>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9048" tIns="49524" rIns="99048" bIns="49524" anchor="ctr"/>
          <a:lstStyle>
            <a:lvl1pPr defTabSz="487363" eaLnBrk="0" hangingPunct="0">
              <a:defRPr sz="2400">
                <a:solidFill>
                  <a:schemeClr val="bg1"/>
                </a:solidFill>
                <a:latin typeface="Times New Roman" pitchFamily="18" charset="0"/>
              </a:defRPr>
            </a:lvl1pPr>
            <a:lvl2pPr defTabSz="487363" eaLnBrk="0" hangingPunct="0">
              <a:defRPr sz="2400">
                <a:solidFill>
                  <a:schemeClr val="bg1"/>
                </a:solidFill>
                <a:latin typeface="Times New Roman" pitchFamily="18" charset="0"/>
              </a:defRPr>
            </a:lvl2pPr>
            <a:lvl3pPr defTabSz="487363" eaLnBrk="0" hangingPunct="0">
              <a:defRPr sz="2400">
                <a:solidFill>
                  <a:schemeClr val="bg1"/>
                </a:solidFill>
                <a:latin typeface="Times New Roman" pitchFamily="18" charset="0"/>
              </a:defRPr>
            </a:lvl3pPr>
            <a:lvl4pPr defTabSz="487363" eaLnBrk="0" hangingPunct="0">
              <a:defRPr sz="2400">
                <a:solidFill>
                  <a:schemeClr val="bg1"/>
                </a:solidFill>
                <a:latin typeface="Times New Roman" pitchFamily="18" charset="0"/>
              </a:defRPr>
            </a:lvl4pPr>
            <a:lvl5pPr defTabSz="487363" eaLnBrk="0" hangingPunct="0">
              <a:defRPr sz="2400">
                <a:solidFill>
                  <a:schemeClr val="bg1"/>
                </a:solidFill>
                <a:latin typeface="Times New Roman" pitchFamily="18" charset="0"/>
              </a:defRPr>
            </a:lvl5pPr>
            <a:lvl6pPr marL="2514600" indent="-228600" defTabSz="487363" eaLnBrk="0" fontAlgn="base" hangingPunct="0">
              <a:spcBef>
                <a:spcPct val="0"/>
              </a:spcBef>
              <a:spcAft>
                <a:spcPct val="0"/>
              </a:spcAft>
              <a:buClr>
                <a:srgbClr val="000000"/>
              </a:buClr>
              <a:buSzPct val="100000"/>
              <a:buFont typeface="Times New Roman" pitchFamily="18" charset="0"/>
              <a:defRPr sz="2400">
                <a:solidFill>
                  <a:schemeClr val="bg1"/>
                </a:solidFill>
                <a:latin typeface="Times New Roman" pitchFamily="18" charset="0"/>
              </a:defRPr>
            </a:lvl6pPr>
            <a:lvl7pPr marL="2971800" indent="-228600" defTabSz="487363" eaLnBrk="0" fontAlgn="base" hangingPunct="0">
              <a:spcBef>
                <a:spcPct val="0"/>
              </a:spcBef>
              <a:spcAft>
                <a:spcPct val="0"/>
              </a:spcAft>
              <a:buClr>
                <a:srgbClr val="000000"/>
              </a:buClr>
              <a:buSzPct val="100000"/>
              <a:buFont typeface="Times New Roman" pitchFamily="18" charset="0"/>
              <a:defRPr sz="2400">
                <a:solidFill>
                  <a:schemeClr val="bg1"/>
                </a:solidFill>
                <a:latin typeface="Times New Roman" pitchFamily="18" charset="0"/>
              </a:defRPr>
            </a:lvl7pPr>
            <a:lvl8pPr marL="3429000" indent="-228600" defTabSz="487363" eaLnBrk="0" fontAlgn="base" hangingPunct="0">
              <a:spcBef>
                <a:spcPct val="0"/>
              </a:spcBef>
              <a:spcAft>
                <a:spcPct val="0"/>
              </a:spcAft>
              <a:buClr>
                <a:srgbClr val="000000"/>
              </a:buClr>
              <a:buSzPct val="100000"/>
              <a:buFont typeface="Times New Roman" pitchFamily="18" charset="0"/>
              <a:defRPr sz="2400">
                <a:solidFill>
                  <a:schemeClr val="bg1"/>
                </a:solidFill>
                <a:latin typeface="Times New Roman" pitchFamily="18" charset="0"/>
              </a:defRPr>
            </a:lvl8pPr>
            <a:lvl9pPr marL="3886200" indent="-228600" defTabSz="487363" eaLnBrk="0" fontAlgn="base" hangingPunct="0">
              <a:spcBef>
                <a:spcPct val="0"/>
              </a:spcBef>
              <a:spcAft>
                <a:spcPct val="0"/>
              </a:spcAft>
              <a:buClr>
                <a:srgbClr val="000000"/>
              </a:buClr>
              <a:buSzPct val="100000"/>
              <a:buFont typeface="Times New Roman" pitchFamily="18" charset="0"/>
              <a:defRPr sz="2400">
                <a:solidFill>
                  <a:schemeClr val="bg1"/>
                </a:solidFill>
                <a:latin typeface="Times New Roman" pitchFamily="18" charset="0"/>
              </a:defRPr>
            </a:lvl9pPr>
          </a:lstStyle>
          <a:p>
            <a:pPr eaLnBrk="1" hangingPunct="1">
              <a:defRPr/>
            </a:pPr>
            <a:endParaRPr lang="de-DE" altLang="de-DE" sz="2600" dirty="0" smtClean="0"/>
          </a:p>
        </p:txBody>
      </p:sp>
      <p:sp>
        <p:nvSpPr>
          <p:cNvPr id="208908" name="AutoShape 11"/>
          <p:cNvSpPr>
            <a:spLocks noChangeArrowheads="1"/>
          </p:cNvSpPr>
          <p:nvPr/>
        </p:nvSpPr>
        <p:spPr bwMode="auto">
          <a:xfrm>
            <a:off x="0" y="0"/>
            <a:ext cx="7099300" cy="10234613"/>
          </a:xfrm>
          <a:prstGeom prst="roundRect">
            <a:avLst>
              <a:gd name="adj" fmla="val 23"/>
            </a:avLst>
          </a:prstGeom>
          <a:solidFill>
            <a:srgbClr val="FFFFFF"/>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9048" tIns="49524" rIns="99048" bIns="49524" anchor="ctr"/>
          <a:lstStyle>
            <a:lvl1pPr defTabSz="487363" eaLnBrk="0" hangingPunct="0">
              <a:defRPr sz="2400">
                <a:solidFill>
                  <a:schemeClr val="bg1"/>
                </a:solidFill>
                <a:latin typeface="Times New Roman" pitchFamily="18" charset="0"/>
              </a:defRPr>
            </a:lvl1pPr>
            <a:lvl2pPr defTabSz="487363" eaLnBrk="0" hangingPunct="0">
              <a:defRPr sz="2400">
                <a:solidFill>
                  <a:schemeClr val="bg1"/>
                </a:solidFill>
                <a:latin typeface="Times New Roman" pitchFamily="18" charset="0"/>
              </a:defRPr>
            </a:lvl2pPr>
            <a:lvl3pPr defTabSz="487363" eaLnBrk="0" hangingPunct="0">
              <a:defRPr sz="2400">
                <a:solidFill>
                  <a:schemeClr val="bg1"/>
                </a:solidFill>
                <a:latin typeface="Times New Roman" pitchFamily="18" charset="0"/>
              </a:defRPr>
            </a:lvl3pPr>
            <a:lvl4pPr defTabSz="487363" eaLnBrk="0" hangingPunct="0">
              <a:defRPr sz="2400">
                <a:solidFill>
                  <a:schemeClr val="bg1"/>
                </a:solidFill>
                <a:latin typeface="Times New Roman" pitchFamily="18" charset="0"/>
              </a:defRPr>
            </a:lvl4pPr>
            <a:lvl5pPr defTabSz="487363" eaLnBrk="0" hangingPunct="0">
              <a:defRPr sz="2400">
                <a:solidFill>
                  <a:schemeClr val="bg1"/>
                </a:solidFill>
                <a:latin typeface="Times New Roman" pitchFamily="18" charset="0"/>
              </a:defRPr>
            </a:lvl5pPr>
            <a:lvl6pPr marL="2514600" indent="-228600" defTabSz="487363" eaLnBrk="0" fontAlgn="base" hangingPunct="0">
              <a:spcBef>
                <a:spcPct val="0"/>
              </a:spcBef>
              <a:spcAft>
                <a:spcPct val="0"/>
              </a:spcAft>
              <a:buClr>
                <a:srgbClr val="000000"/>
              </a:buClr>
              <a:buSzPct val="100000"/>
              <a:buFont typeface="Times New Roman" pitchFamily="18" charset="0"/>
              <a:defRPr sz="2400">
                <a:solidFill>
                  <a:schemeClr val="bg1"/>
                </a:solidFill>
                <a:latin typeface="Times New Roman" pitchFamily="18" charset="0"/>
              </a:defRPr>
            </a:lvl6pPr>
            <a:lvl7pPr marL="2971800" indent="-228600" defTabSz="487363" eaLnBrk="0" fontAlgn="base" hangingPunct="0">
              <a:spcBef>
                <a:spcPct val="0"/>
              </a:spcBef>
              <a:spcAft>
                <a:spcPct val="0"/>
              </a:spcAft>
              <a:buClr>
                <a:srgbClr val="000000"/>
              </a:buClr>
              <a:buSzPct val="100000"/>
              <a:buFont typeface="Times New Roman" pitchFamily="18" charset="0"/>
              <a:defRPr sz="2400">
                <a:solidFill>
                  <a:schemeClr val="bg1"/>
                </a:solidFill>
                <a:latin typeface="Times New Roman" pitchFamily="18" charset="0"/>
              </a:defRPr>
            </a:lvl7pPr>
            <a:lvl8pPr marL="3429000" indent="-228600" defTabSz="487363" eaLnBrk="0" fontAlgn="base" hangingPunct="0">
              <a:spcBef>
                <a:spcPct val="0"/>
              </a:spcBef>
              <a:spcAft>
                <a:spcPct val="0"/>
              </a:spcAft>
              <a:buClr>
                <a:srgbClr val="000000"/>
              </a:buClr>
              <a:buSzPct val="100000"/>
              <a:buFont typeface="Times New Roman" pitchFamily="18" charset="0"/>
              <a:defRPr sz="2400">
                <a:solidFill>
                  <a:schemeClr val="bg1"/>
                </a:solidFill>
                <a:latin typeface="Times New Roman" pitchFamily="18" charset="0"/>
              </a:defRPr>
            </a:lvl8pPr>
            <a:lvl9pPr marL="3886200" indent="-228600" defTabSz="487363" eaLnBrk="0" fontAlgn="base" hangingPunct="0">
              <a:spcBef>
                <a:spcPct val="0"/>
              </a:spcBef>
              <a:spcAft>
                <a:spcPct val="0"/>
              </a:spcAft>
              <a:buClr>
                <a:srgbClr val="000000"/>
              </a:buClr>
              <a:buSzPct val="100000"/>
              <a:buFont typeface="Times New Roman" pitchFamily="18" charset="0"/>
              <a:defRPr sz="2400">
                <a:solidFill>
                  <a:schemeClr val="bg1"/>
                </a:solidFill>
                <a:latin typeface="Times New Roman" pitchFamily="18" charset="0"/>
              </a:defRPr>
            </a:lvl9pPr>
          </a:lstStyle>
          <a:p>
            <a:pPr eaLnBrk="1" hangingPunct="1">
              <a:defRPr/>
            </a:pPr>
            <a:endParaRPr lang="de-DE" altLang="de-DE" sz="2600" dirty="0" smtClean="0"/>
          </a:p>
        </p:txBody>
      </p:sp>
      <p:sp>
        <p:nvSpPr>
          <p:cNvPr id="208909" name="AutoShape 12"/>
          <p:cNvSpPr>
            <a:spLocks noChangeArrowheads="1"/>
          </p:cNvSpPr>
          <p:nvPr/>
        </p:nvSpPr>
        <p:spPr bwMode="auto">
          <a:xfrm>
            <a:off x="0" y="0"/>
            <a:ext cx="7099300" cy="10234613"/>
          </a:xfrm>
          <a:prstGeom prst="roundRect">
            <a:avLst>
              <a:gd name="adj" fmla="val 23"/>
            </a:avLst>
          </a:prstGeom>
          <a:solidFill>
            <a:srgbClr val="FFFFFF"/>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9048" tIns="49524" rIns="99048" bIns="49524" anchor="ctr"/>
          <a:lstStyle>
            <a:lvl1pPr defTabSz="487363" eaLnBrk="0" hangingPunct="0">
              <a:defRPr sz="2400">
                <a:solidFill>
                  <a:schemeClr val="bg1"/>
                </a:solidFill>
                <a:latin typeface="Times New Roman" pitchFamily="18" charset="0"/>
              </a:defRPr>
            </a:lvl1pPr>
            <a:lvl2pPr defTabSz="487363" eaLnBrk="0" hangingPunct="0">
              <a:defRPr sz="2400">
                <a:solidFill>
                  <a:schemeClr val="bg1"/>
                </a:solidFill>
                <a:latin typeface="Times New Roman" pitchFamily="18" charset="0"/>
              </a:defRPr>
            </a:lvl2pPr>
            <a:lvl3pPr defTabSz="487363" eaLnBrk="0" hangingPunct="0">
              <a:defRPr sz="2400">
                <a:solidFill>
                  <a:schemeClr val="bg1"/>
                </a:solidFill>
                <a:latin typeface="Times New Roman" pitchFamily="18" charset="0"/>
              </a:defRPr>
            </a:lvl3pPr>
            <a:lvl4pPr defTabSz="487363" eaLnBrk="0" hangingPunct="0">
              <a:defRPr sz="2400">
                <a:solidFill>
                  <a:schemeClr val="bg1"/>
                </a:solidFill>
                <a:latin typeface="Times New Roman" pitchFamily="18" charset="0"/>
              </a:defRPr>
            </a:lvl4pPr>
            <a:lvl5pPr defTabSz="487363" eaLnBrk="0" hangingPunct="0">
              <a:defRPr sz="2400">
                <a:solidFill>
                  <a:schemeClr val="bg1"/>
                </a:solidFill>
                <a:latin typeface="Times New Roman" pitchFamily="18" charset="0"/>
              </a:defRPr>
            </a:lvl5pPr>
            <a:lvl6pPr marL="2514600" indent="-228600" defTabSz="487363" eaLnBrk="0" fontAlgn="base" hangingPunct="0">
              <a:spcBef>
                <a:spcPct val="0"/>
              </a:spcBef>
              <a:spcAft>
                <a:spcPct val="0"/>
              </a:spcAft>
              <a:buClr>
                <a:srgbClr val="000000"/>
              </a:buClr>
              <a:buSzPct val="100000"/>
              <a:buFont typeface="Times New Roman" pitchFamily="18" charset="0"/>
              <a:defRPr sz="2400">
                <a:solidFill>
                  <a:schemeClr val="bg1"/>
                </a:solidFill>
                <a:latin typeface="Times New Roman" pitchFamily="18" charset="0"/>
              </a:defRPr>
            </a:lvl6pPr>
            <a:lvl7pPr marL="2971800" indent="-228600" defTabSz="487363" eaLnBrk="0" fontAlgn="base" hangingPunct="0">
              <a:spcBef>
                <a:spcPct val="0"/>
              </a:spcBef>
              <a:spcAft>
                <a:spcPct val="0"/>
              </a:spcAft>
              <a:buClr>
                <a:srgbClr val="000000"/>
              </a:buClr>
              <a:buSzPct val="100000"/>
              <a:buFont typeface="Times New Roman" pitchFamily="18" charset="0"/>
              <a:defRPr sz="2400">
                <a:solidFill>
                  <a:schemeClr val="bg1"/>
                </a:solidFill>
                <a:latin typeface="Times New Roman" pitchFamily="18" charset="0"/>
              </a:defRPr>
            </a:lvl7pPr>
            <a:lvl8pPr marL="3429000" indent="-228600" defTabSz="487363" eaLnBrk="0" fontAlgn="base" hangingPunct="0">
              <a:spcBef>
                <a:spcPct val="0"/>
              </a:spcBef>
              <a:spcAft>
                <a:spcPct val="0"/>
              </a:spcAft>
              <a:buClr>
                <a:srgbClr val="000000"/>
              </a:buClr>
              <a:buSzPct val="100000"/>
              <a:buFont typeface="Times New Roman" pitchFamily="18" charset="0"/>
              <a:defRPr sz="2400">
                <a:solidFill>
                  <a:schemeClr val="bg1"/>
                </a:solidFill>
                <a:latin typeface="Times New Roman" pitchFamily="18" charset="0"/>
              </a:defRPr>
            </a:lvl8pPr>
            <a:lvl9pPr marL="3886200" indent="-228600" defTabSz="487363" eaLnBrk="0" fontAlgn="base" hangingPunct="0">
              <a:spcBef>
                <a:spcPct val="0"/>
              </a:spcBef>
              <a:spcAft>
                <a:spcPct val="0"/>
              </a:spcAft>
              <a:buClr>
                <a:srgbClr val="000000"/>
              </a:buClr>
              <a:buSzPct val="100000"/>
              <a:buFont typeface="Times New Roman" pitchFamily="18" charset="0"/>
              <a:defRPr sz="2400">
                <a:solidFill>
                  <a:schemeClr val="bg1"/>
                </a:solidFill>
                <a:latin typeface="Times New Roman" pitchFamily="18" charset="0"/>
              </a:defRPr>
            </a:lvl9pPr>
          </a:lstStyle>
          <a:p>
            <a:pPr eaLnBrk="1" hangingPunct="1">
              <a:defRPr/>
            </a:pPr>
            <a:endParaRPr lang="de-DE" altLang="de-DE" sz="2600" dirty="0" smtClean="0"/>
          </a:p>
        </p:txBody>
      </p:sp>
      <p:sp>
        <p:nvSpPr>
          <p:cNvPr id="208910" name="AutoShape 13"/>
          <p:cNvSpPr>
            <a:spLocks noChangeArrowheads="1"/>
          </p:cNvSpPr>
          <p:nvPr/>
        </p:nvSpPr>
        <p:spPr bwMode="auto">
          <a:xfrm>
            <a:off x="0" y="0"/>
            <a:ext cx="7099300" cy="10234613"/>
          </a:xfrm>
          <a:prstGeom prst="roundRect">
            <a:avLst>
              <a:gd name="adj" fmla="val 23"/>
            </a:avLst>
          </a:prstGeom>
          <a:solidFill>
            <a:srgbClr val="FFFFFF"/>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9048" tIns="49524" rIns="99048" bIns="49524" anchor="ctr"/>
          <a:lstStyle>
            <a:lvl1pPr defTabSz="487363" eaLnBrk="0" hangingPunct="0">
              <a:defRPr sz="2400">
                <a:solidFill>
                  <a:schemeClr val="bg1"/>
                </a:solidFill>
                <a:latin typeface="Times New Roman" pitchFamily="18" charset="0"/>
              </a:defRPr>
            </a:lvl1pPr>
            <a:lvl2pPr defTabSz="487363" eaLnBrk="0" hangingPunct="0">
              <a:defRPr sz="2400">
                <a:solidFill>
                  <a:schemeClr val="bg1"/>
                </a:solidFill>
                <a:latin typeface="Times New Roman" pitchFamily="18" charset="0"/>
              </a:defRPr>
            </a:lvl2pPr>
            <a:lvl3pPr defTabSz="487363" eaLnBrk="0" hangingPunct="0">
              <a:defRPr sz="2400">
                <a:solidFill>
                  <a:schemeClr val="bg1"/>
                </a:solidFill>
                <a:latin typeface="Times New Roman" pitchFamily="18" charset="0"/>
              </a:defRPr>
            </a:lvl3pPr>
            <a:lvl4pPr defTabSz="487363" eaLnBrk="0" hangingPunct="0">
              <a:defRPr sz="2400">
                <a:solidFill>
                  <a:schemeClr val="bg1"/>
                </a:solidFill>
                <a:latin typeface="Times New Roman" pitchFamily="18" charset="0"/>
              </a:defRPr>
            </a:lvl4pPr>
            <a:lvl5pPr defTabSz="487363" eaLnBrk="0" hangingPunct="0">
              <a:defRPr sz="2400">
                <a:solidFill>
                  <a:schemeClr val="bg1"/>
                </a:solidFill>
                <a:latin typeface="Times New Roman" pitchFamily="18" charset="0"/>
              </a:defRPr>
            </a:lvl5pPr>
            <a:lvl6pPr marL="2514600" indent="-228600" defTabSz="487363" eaLnBrk="0" fontAlgn="base" hangingPunct="0">
              <a:spcBef>
                <a:spcPct val="0"/>
              </a:spcBef>
              <a:spcAft>
                <a:spcPct val="0"/>
              </a:spcAft>
              <a:buClr>
                <a:srgbClr val="000000"/>
              </a:buClr>
              <a:buSzPct val="100000"/>
              <a:buFont typeface="Times New Roman" pitchFamily="18" charset="0"/>
              <a:defRPr sz="2400">
                <a:solidFill>
                  <a:schemeClr val="bg1"/>
                </a:solidFill>
                <a:latin typeface="Times New Roman" pitchFamily="18" charset="0"/>
              </a:defRPr>
            </a:lvl6pPr>
            <a:lvl7pPr marL="2971800" indent="-228600" defTabSz="487363" eaLnBrk="0" fontAlgn="base" hangingPunct="0">
              <a:spcBef>
                <a:spcPct val="0"/>
              </a:spcBef>
              <a:spcAft>
                <a:spcPct val="0"/>
              </a:spcAft>
              <a:buClr>
                <a:srgbClr val="000000"/>
              </a:buClr>
              <a:buSzPct val="100000"/>
              <a:buFont typeface="Times New Roman" pitchFamily="18" charset="0"/>
              <a:defRPr sz="2400">
                <a:solidFill>
                  <a:schemeClr val="bg1"/>
                </a:solidFill>
                <a:latin typeface="Times New Roman" pitchFamily="18" charset="0"/>
              </a:defRPr>
            </a:lvl7pPr>
            <a:lvl8pPr marL="3429000" indent="-228600" defTabSz="487363" eaLnBrk="0" fontAlgn="base" hangingPunct="0">
              <a:spcBef>
                <a:spcPct val="0"/>
              </a:spcBef>
              <a:spcAft>
                <a:spcPct val="0"/>
              </a:spcAft>
              <a:buClr>
                <a:srgbClr val="000000"/>
              </a:buClr>
              <a:buSzPct val="100000"/>
              <a:buFont typeface="Times New Roman" pitchFamily="18" charset="0"/>
              <a:defRPr sz="2400">
                <a:solidFill>
                  <a:schemeClr val="bg1"/>
                </a:solidFill>
                <a:latin typeface="Times New Roman" pitchFamily="18" charset="0"/>
              </a:defRPr>
            </a:lvl8pPr>
            <a:lvl9pPr marL="3886200" indent="-228600" defTabSz="487363" eaLnBrk="0" fontAlgn="base" hangingPunct="0">
              <a:spcBef>
                <a:spcPct val="0"/>
              </a:spcBef>
              <a:spcAft>
                <a:spcPct val="0"/>
              </a:spcAft>
              <a:buClr>
                <a:srgbClr val="000000"/>
              </a:buClr>
              <a:buSzPct val="100000"/>
              <a:buFont typeface="Times New Roman" pitchFamily="18" charset="0"/>
              <a:defRPr sz="2400">
                <a:solidFill>
                  <a:schemeClr val="bg1"/>
                </a:solidFill>
                <a:latin typeface="Times New Roman" pitchFamily="18" charset="0"/>
              </a:defRPr>
            </a:lvl9pPr>
          </a:lstStyle>
          <a:p>
            <a:pPr eaLnBrk="1" hangingPunct="1">
              <a:defRPr/>
            </a:pPr>
            <a:endParaRPr lang="de-DE" altLang="de-DE" sz="2600" dirty="0" smtClean="0"/>
          </a:p>
        </p:txBody>
      </p:sp>
      <p:sp>
        <p:nvSpPr>
          <p:cNvPr id="208911" name="AutoShape 14"/>
          <p:cNvSpPr>
            <a:spLocks noChangeArrowheads="1"/>
          </p:cNvSpPr>
          <p:nvPr/>
        </p:nvSpPr>
        <p:spPr bwMode="auto">
          <a:xfrm>
            <a:off x="0" y="0"/>
            <a:ext cx="7099300" cy="10234613"/>
          </a:xfrm>
          <a:prstGeom prst="roundRect">
            <a:avLst>
              <a:gd name="adj" fmla="val 23"/>
            </a:avLst>
          </a:prstGeom>
          <a:solidFill>
            <a:srgbClr val="FFFFFF"/>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9048" tIns="49524" rIns="99048" bIns="49524" anchor="ctr"/>
          <a:lstStyle>
            <a:lvl1pPr defTabSz="487363" eaLnBrk="0" hangingPunct="0">
              <a:defRPr sz="2400">
                <a:solidFill>
                  <a:schemeClr val="bg1"/>
                </a:solidFill>
                <a:latin typeface="Times New Roman" pitchFamily="18" charset="0"/>
              </a:defRPr>
            </a:lvl1pPr>
            <a:lvl2pPr defTabSz="487363" eaLnBrk="0" hangingPunct="0">
              <a:defRPr sz="2400">
                <a:solidFill>
                  <a:schemeClr val="bg1"/>
                </a:solidFill>
                <a:latin typeface="Times New Roman" pitchFamily="18" charset="0"/>
              </a:defRPr>
            </a:lvl2pPr>
            <a:lvl3pPr defTabSz="487363" eaLnBrk="0" hangingPunct="0">
              <a:defRPr sz="2400">
                <a:solidFill>
                  <a:schemeClr val="bg1"/>
                </a:solidFill>
                <a:latin typeface="Times New Roman" pitchFamily="18" charset="0"/>
              </a:defRPr>
            </a:lvl3pPr>
            <a:lvl4pPr defTabSz="487363" eaLnBrk="0" hangingPunct="0">
              <a:defRPr sz="2400">
                <a:solidFill>
                  <a:schemeClr val="bg1"/>
                </a:solidFill>
                <a:latin typeface="Times New Roman" pitchFamily="18" charset="0"/>
              </a:defRPr>
            </a:lvl4pPr>
            <a:lvl5pPr defTabSz="487363" eaLnBrk="0" hangingPunct="0">
              <a:defRPr sz="2400">
                <a:solidFill>
                  <a:schemeClr val="bg1"/>
                </a:solidFill>
                <a:latin typeface="Times New Roman" pitchFamily="18" charset="0"/>
              </a:defRPr>
            </a:lvl5pPr>
            <a:lvl6pPr marL="2514600" indent="-228600" defTabSz="487363" eaLnBrk="0" fontAlgn="base" hangingPunct="0">
              <a:spcBef>
                <a:spcPct val="0"/>
              </a:spcBef>
              <a:spcAft>
                <a:spcPct val="0"/>
              </a:spcAft>
              <a:buClr>
                <a:srgbClr val="000000"/>
              </a:buClr>
              <a:buSzPct val="100000"/>
              <a:buFont typeface="Times New Roman" pitchFamily="18" charset="0"/>
              <a:defRPr sz="2400">
                <a:solidFill>
                  <a:schemeClr val="bg1"/>
                </a:solidFill>
                <a:latin typeface="Times New Roman" pitchFamily="18" charset="0"/>
              </a:defRPr>
            </a:lvl6pPr>
            <a:lvl7pPr marL="2971800" indent="-228600" defTabSz="487363" eaLnBrk="0" fontAlgn="base" hangingPunct="0">
              <a:spcBef>
                <a:spcPct val="0"/>
              </a:spcBef>
              <a:spcAft>
                <a:spcPct val="0"/>
              </a:spcAft>
              <a:buClr>
                <a:srgbClr val="000000"/>
              </a:buClr>
              <a:buSzPct val="100000"/>
              <a:buFont typeface="Times New Roman" pitchFamily="18" charset="0"/>
              <a:defRPr sz="2400">
                <a:solidFill>
                  <a:schemeClr val="bg1"/>
                </a:solidFill>
                <a:latin typeface="Times New Roman" pitchFamily="18" charset="0"/>
              </a:defRPr>
            </a:lvl7pPr>
            <a:lvl8pPr marL="3429000" indent="-228600" defTabSz="487363" eaLnBrk="0" fontAlgn="base" hangingPunct="0">
              <a:spcBef>
                <a:spcPct val="0"/>
              </a:spcBef>
              <a:spcAft>
                <a:spcPct val="0"/>
              </a:spcAft>
              <a:buClr>
                <a:srgbClr val="000000"/>
              </a:buClr>
              <a:buSzPct val="100000"/>
              <a:buFont typeface="Times New Roman" pitchFamily="18" charset="0"/>
              <a:defRPr sz="2400">
                <a:solidFill>
                  <a:schemeClr val="bg1"/>
                </a:solidFill>
                <a:latin typeface="Times New Roman" pitchFamily="18" charset="0"/>
              </a:defRPr>
            </a:lvl8pPr>
            <a:lvl9pPr marL="3886200" indent="-228600" defTabSz="487363" eaLnBrk="0" fontAlgn="base" hangingPunct="0">
              <a:spcBef>
                <a:spcPct val="0"/>
              </a:spcBef>
              <a:spcAft>
                <a:spcPct val="0"/>
              </a:spcAft>
              <a:buClr>
                <a:srgbClr val="000000"/>
              </a:buClr>
              <a:buSzPct val="100000"/>
              <a:buFont typeface="Times New Roman" pitchFamily="18" charset="0"/>
              <a:defRPr sz="2400">
                <a:solidFill>
                  <a:schemeClr val="bg1"/>
                </a:solidFill>
                <a:latin typeface="Times New Roman" pitchFamily="18" charset="0"/>
              </a:defRPr>
            </a:lvl9pPr>
          </a:lstStyle>
          <a:p>
            <a:pPr eaLnBrk="1" hangingPunct="1">
              <a:defRPr/>
            </a:pPr>
            <a:endParaRPr lang="de-DE" altLang="de-DE" sz="2600" dirty="0" smtClean="0"/>
          </a:p>
        </p:txBody>
      </p:sp>
      <p:sp>
        <p:nvSpPr>
          <p:cNvPr id="208912" name="AutoShape 15"/>
          <p:cNvSpPr>
            <a:spLocks noChangeArrowheads="1"/>
          </p:cNvSpPr>
          <p:nvPr/>
        </p:nvSpPr>
        <p:spPr bwMode="auto">
          <a:xfrm>
            <a:off x="0" y="0"/>
            <a:ext cx="7099300" cy="10234613"/>
          </a:xfrm>
          <a:prstGeom prst="roundRect">
            <a:avLst>
              <a:gd name="adj" fmla="val 23"/>
            </a:avLst>
          </a:prstGeom>
          <a:solidFill>
            <a:srgbClr val="FFFFFF"/>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9048" tIns="49524" rIns="99048" bIns="49524" anchor="ctr"/>
          <a:lstStyle>
            <a:lvl1pPr defTabSz="487363" eaLnBrk="0" hangingPunct="0">
              <a:defRPr sz="2400">
                <a:solidFill>
                  <a:schemeClr val="bg1"/>
                </a:solidFill>
                <a:latin typeface="Times New Roman" pitchFamily="18" charset="0"/>
              </a:defRPr>
            </a:lvl1pPr>
            <a:lvl2pPr defTabSz="487363" eaLnBrk="0" hangingPunct="0">
              <a:defRPr sz="2400">
                <a:solidFill>
                  <a:schemeClr val="bg1"/>
                </a:solidFill>
                <a:latin typeface="Times New Roman" pitchFamily="18" charset="0"/>
              </a:defRPr>
            </a:lvl2pPr>
            <a:lvl3pPr defTabSz="487363" eaLnBrk="0" hangingPunct="0">
              <a:defRPr sz="2400">
                <a:solidFill>
                  <a:schemeClr val="bg1"/>
                </a:solidFill>
                <a:latin typeface="Times New Roman" pitchFamily="18" charset="0"/>
              </a:defRPr>
            </a:lvl3pPr>
            <a:lvl4pPr defTabSz="487363" eaLnBrk="0" hangingPunct="0">
              <a:defRPr sz="2400">
                <a:solidFill>
                  <a:schemeClr val="bg1"/>
                </a:solidFill>
                <a:latin typeface="Times New Roman" pitchFamily="18" charset="0"/>
              </a:defRPr>
            </a:lvl4pPr>
            <a:lvl5pPr defTabSz="487363" eaLnBrk="0" hangingPunct="0">
              <a:defRPr sz="2400">
                <a:solidFill>
                  <a:schemeClr val="bg1"/>
                </a:solidFill>
                <a:latin typeface="Times New Roman" pitchFamily="18" charset="0"/>
              </a:defRPr>
            </a:lvl5pPr>
            <a:lvl6pPr marL="2514600" indent="-228600" defTabSz="487363" eaLnBrk="0" fontAlgn="base" hangingPunct="0">
              <a:spcBef>
                <a:spcPct val="0"/>
              </a:spcBef>
              <a:spcAft>
                <a:spcPct val="0"/>
              </a:spcAft>
              <a:buClr>
                <a:srgbClr val="000000"/>
              </a:buClr>
              <a:buSzPct val="100000"/>
              <a:buFont typeface="Times New Roman" pitchFamily="18" charset="0"/>
              <a:defRPr sz="2400">
                <a:solidFill>
                  <a:schemeClr val="bg1"/>
                </a:solidFill>
                <a:latin typeface="Times New Roman" pitchFamily="18" charset="0"/>
              </a:defRPr>
            </a:lvl6pPr>
            <a:lvl7pPr marL="2971800" indent="-228600" defTabSz="487363" eaLnBrk="0" fontAlgn="base" hangingPunct="0">
              <a:spcBef>
                <a:spcPct val="0"/>
              </a:spcBef>
              <a:spcAft>
                <a:spcPct val="0"/>
              </a:spcAft>
              <a:buClr>
                <a:srgbClr val="000000"/>
              </a:buClr>
              <a:buSzPct val="100000"/>
              <a:buFont typeface="Times New Roman" pitchFamily="18" charset="0"/>
              <a:defRPr sz="2400">
                <a:solidFill>
                  <a:schemeClr val="bg1"/>
                </a:solidFill>
                <a:latin typeface="Times New Roman" pitchFamily="18" charset="0"/>
              </a:defRPr>
            </a:lvl7pPr>
            <a:lvl8pPr marL="3429000" indent="-228600" defTabSz="487363" eaLnBrk="0" fontAlgn="base" hangingPunct="0">
              <a:spcBef>
                <a:spcPct val="0"/>
              </a:spcBef>
              <a:spcAft>
                <a:spcPct val="0"/>
              </a:spcAft>
              <a:buClr>
                <a:srgbClr val="000000"/>
              </a:buClr>
              <a:buSzPct val="100000"/>
              <a:buFont typeface="Times New Roman" pitchFamily="18" charset="0"/>
              <a:defRPr sz="2400">
                <a:solidFill>
                  <a:schemeClr val="bg1"/>
                </a:solidFill>
                <a:latin typeface="Times New Roman" pitchFamily="18" charset="0"/>
              </a:defRPr>
            </a:lvl8pPr>
            <a:lvl9pPr marL="3886200" indent="-228600" defTabSz="487363" eaLnBrk="0" fontAlgn="base" hangingPunct="0">
              <a:spcBef>
                <a:spcPct val="0"/>
              </a:spcBef>
              <a:spcAft>
                <a:spcPct val="0"/>
              </a:spcAft>
              <a:buClr>
                <a:srgbClr val="000000"/>
              </a:buClr>
              <a:buSzPct val="100000"/>
              <a:buFont typeface="Times New Roman" pitchFamily="18" charset="0"/>
              <a:defRPr sz="2400">
                <a:solidFill>
                  <a:schemeClr val="bg1"/>
                </a:solidFill>
                <a:latin typeface="Times New Roman" pitchFamily="18" charset="0"/>
              </a:defRPr>
            </a:lvl9pPr>
          </a:lstStyle>
          <a:p>
            <a:pPr eaLnBrk="1" hangingPunct="1">
              <a:defRPr/>
            </a:pPr>
            <a:endParaRPr lang="de-DE" altLang="de-DE" sz="2600" dirty="0" smtClean="0"/>
          </a:p>
        </p:txBody>
      </p:sp>
      <p:sp>
        <p:nvSpPr>
          <p:cNvPr id="208913" name="AutoShape 16"/>
          <p:cNvSpPr>
            <a:spLocks noChangeArrowheads="1"/>
          </p:cNvSpPr>
          <p:nvPr/>
        </p:nvSpPr>
        <p:spPr bwMode="auto">
          <a:xfrm>
            <a:off x="0" y="0"/>
            <a:ext cx="7099300" cy="10234613"/>
          </a:xfrm>
          <a:prstGeom prst="roundRect">
            <a:avLst>
              <a:gd name="adj" fmla="val 23"/>
            </a:avLst>
          </a:prstGeom>
          <a:solidFill>
            <a:srgbClr val="FFFFFF"/>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9048" tIns="49524" rIns="99048" bIns="49524" anchor="ctr"/>
          <a:lstStyle>
            <a:lvl1pPr defTabSz="487363" eaLnBrk="0" hangingPunct="0">
              <a:defRPr sz="2400">
                <a:solidFill>
                  <a:schemeClr val="bg1"/>
                </a:solidFill>
                <a:latin typeface="Times New Roman" pitchFamily="18" charset="0"/>
              </a:defRPr>
            </a:lvl1pPr>
            <a:lvl2pPr defTabSz="487363" eaLnBrk="0" hangingPunct="0">
              <a:defRPr sz="2400">
                <a:solidFill>
                  <a:schemeClr val="bg1"/>
                </a:solidFill>
                <a:latin typeface="Times New Roman" pitchFamily="18" charset="0"/>
              </a:defRPr>
            </a:lvl2pPr>
            <a:lvl3pPr defTabSz="487363" eaLnBrk="0" hangingPunct="0">
              <a:defRPr sz="2400">
                <a:solidFill>
                  <a:schemeClr val="bg1"/>
                </a:solidFill>
                <a:latin typeface="Times New Roman" pitchFamily="18" charset="0"/>
              </a:defRPr>
            </a:lvl3pPr>
            <a:lvl4pPr defTabSz="487363" eaLnBrk="0" hangingPunct="0">
              <a:defRPr sz="2400">
                <a:solidFill>
                  <a:schemeClr val="bg1"/>
                </a:solidFill>
                <a:latin typeface="Times New Roman" pitchFamily="18" charset="0"/>
              </a:defRPr>
            </a:lvl4pPr>
            <a:lvl5pPr defTabSz="487363" eaLnBrk="0" hangingPunct="0">
              <a:defRPr sz="2400">
                <a:solidFill>
                  <a:schemeClr val="bg1"/>
                </a:solidFill>
                <a:latin typeface="Times New Roman" pitchFamily="18" charset="0"/>
              </a:defRPr>
            </a:lvl5pPr>
            <a:lvl6pPr marL="2514600" indent="-228600" defTabSz="487363" eaLnBrk="0" fontAlgn="base" hangingPunct="0">
              <a:spcBef>
                <a:spcPct val="0"/>
              </a:spcBef>
              <a:spcAft>
                <a:spcPct val="0"/>
              </a:spcAft>
              <a:buClr>
                <a:srgbClr val="000000"/>
              </a:buClr>
              <a:buSzPct val="100000"/>
              <a:buFont typeface="Times New Roman" pitchFamily="18" charset="0"/>
              <a:defRPr sz="2400">
                <a:solidFill>
                  <a:schemeClr val="bg1"/>
                </a:solidFill>
                <a:latin typeface="Times New Roman" pitchFamily="18" charset="0"/>
              </a:defRPr>
            </a:lvl6pPr>
            <a:lvl7pPr marL="2971800" indent="-228600" defTabSz="487363" eaLnBrk="0" fontAlgn="base" hangingPunct="0">
              <a:spcBef>
                <a:spcPct val="0"/>
              </a:spcBef>
              <a:spcAft>
                <a:spcPct val="0"/>
              </a:spcAft>
              <a:buClr>
                <a:srgbClr val="000000"/>
              </a:buClr>
              <a:buSzPct val="100000"/>
              <a:buFont typeface="Times New Roman" pitchFamily="18" charset="0"/>
              <a:defRPr sz="2400">
                <a:solidFill>
                  <a:schemeClr val="bg1"/>
                </a:solidFill>
                <a:latin typeface="Times New Roman" pitchFamily="18" charset="0"/>
              </a:defRPr>
            </a:lvl7pPr>
            <a:lvl8pPr marL="3429000" indent="-228600" defTabSz="487363" eaLnBrk="0" fontAlgn="base" hangingPunct="0">
              <a:spcBef>
                <a:spcPct val="0"/>
              </a:spcBef>
              <a:spcAft>
                <a:spcPct val="0"/>
              </a:spcAft>
              <a:buClr>
                <a:srgbClr val="000000"/>
              </a:buClr>
              <a:buSzPct val="100000"/>
              <a:buFont typeface="Times New Roman" pitchFamily="18" charset="0"/>
              <a:defRPr sz="2400">
                <a:solidFill>
                  <a:schemeClr val="bg1"/>
                </a:solidFill>
                <a:latin typeface="Times New Roman" pitchFamily="18" charset="0"/>
              </a:defRPr>
            </a:lvl8pPr>
            <a:lvl9pPr marL="3886200" indent="-228600" defTabSz="487363" eaLnBrk="0" fontAlgn="base" hangingPunct="0">
              <a:spcBef>
                <a:spcPct val="0"/>
              </a:spcBef>
              <a:spcAft>
                <a:spcPct val="0"/>
              </a:spcAft>
              <a:buClr>
                <a:srgbClr val="000000"/>
              </a:buClr>
              <a:buSzPct val="100000"/>
              <a:buFont typeface="Times New Roman" pitchFamily="18" charset="0"/>
              <a:defRPr sz="2400">
                <a:solidFill>
                  <a:schemeClr val="bg1"/>
                </a:solidFill>
                <a:latin typeface="Times New Roman" pitchFamily="18" charset="0"/>
              </a:defRPr>
            </a:lvl9pPr>
          </a:lstStyle>
          <a:p>
            <a:pPr eaLnBrk="1" hangingPunct="1">
              <a:defRPr/>
            </a:pPr>
            <a:endParaRPr lang="de-DE" altLang="de-DE" sz="2600" dirty="0" smtClean="0"/>
          </a:p>
        </p:txBody>
      </p:sp>
      <p:sp>
        <p:nvSpPr>
          <p:cNvPr id="208914" name="AutoShape 17"/>
          <p:cNvSpPr>
            <a:spLocks noChangeArrowheads="1"/>
          </p:cNvSpPr>
          <p:nvPr/>
        </p:nvSpPr>
        <p:spPr bwMode="auto">
          <a:xfrm>
            <a:off x="0" y="0"/>
            <a:ext cx="7099300" cy="10234613"/>
          </a:xfrm>
          <a:prstGeom prst="roundRect">
            <a:avLst>
              <a:gd name="adj" fmla="val 23"/>
            </a:avLst>
          </a:prstGeom>
          <a:solidFill>
            <a:srgbClr val="FFFFFF"/>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9048" tIns="49524" rIns="99048" bIns="49524" anchor="ctr"/>
          <a:lstStyle>
            <a:lvl1pPr defTabSz="487363" eaLnBrk="0" hangingPunct="0">
              <a:defRPr sz="2400">
                <a:solidFill>
                  <a:schemeClr val="bg1"/>
                </a:solidFill>
                <a:latin typeface="Times New Roman" pitchFamily="18" charset="0"/>
              </a:defRPr>
            </a:lvl1pPr>
            <a:lvl2pPr defTabSz="487363" eaLnBrk="0" hangingPunct="0">
              <a:defRPr sz="2400">
                <a:solidFill>
                  <a:schemeClr val="bg1"/>
                </a:solidFill>
                <a:latin typeface="Times New Roman" pitchFamily="18" charset="0"/>
              </a:defRPr>
            </a:lvl2pPr>
            <a:lvl3pPr defTabSz="487363" eaLnBrk="0" hangingPunct="0">
              <a:defRPr sz="2400">
                <a:solidFill>
                  <a:schemeClr val="bg1"/>
                </a:solidFill>
                <a:latin typeface="Times New Roman" pitchFamily="18" charset="0"/>
              </a:defRPr>
            </a:lvl3pPr>
            <a:lvl4pPr defTabSz="487363" eaLnBrk="0" hangingPunct="0">
              <a:defRPr sz="2400">
                <a:solidFill>
                  <a:schemeClr val="bg1"/>
                </a:solidFill>
                <a:latin typeface="Times New Roman" pitchFamily="18" charset="0"/>
              </a:defRPr>
            </a:lvl4pPr>
            <a:lvl5pPr defTabSz="487363" eaLnBrk="0" hangingPunct="0">
              <a:defRPr sz="2400">
                <a:solidFill>
                  <a:schemeClr val="bg1"/>
                </a:solidFill>
                <a:latin typeface="Times New Roman" pitchFamily="18" charset="0"/>
              </a:defRPr>
            </a:lvl5pPr>
            <a:lvl6pPr marL="2514600" indent="-228600" defTabSz="487363" eaLnBrk="0" fontAlgn="base" hangingPunct="0">
              <a:spcBef>
                <a:spcPct val="0"/>
              </a:spcBef>
              <a:spcAft>
                <a:spcPct val="0"/>
              </a:spcAft>
              <a:buClr>
                <a:srgbClr val="000000"/>
              </a:buClr>
              <a:buSzPct val="100000"/>
              <a:buFont typeface="Times New Roman" pitchFamily="18" charset="0"/>
              <a:defRPr sz="2400">
                <a:solidFill>
                  <a:schemeClr val="bg1"/>
                </a:solidFill>
                <a:latin typeface="Times New Roman" pitchFamily="18" charset="0"/>
              </a:defRPr>
            </a:lvl6pPr>
            <a:lvl7pPr marL="2971800" indent="-228600" defTabSz="487363" eaLnBrk="0" fontAlgn="base" hangingPunct="0">
              <a:spcBef>
                <a:spcPct val="0"/>
              </a:spcBef>
              <a:spcAft>
                <a:spcPct val="0"/>
              </a:spcAft>
              <a:buClr>
                <a:srgbClr val="000000"/>
              </a:buClr>
              <a:buSzPct val="100000"/>
              <a:buFont typeface="Times New Roman" pitchFamily="18" charset="0"/>
              <a:defRPr sz="2400">
                <a:solidFill>
                  <a:schemeClr val="bg1"/>
                </a:solidFill>
                <a:latin typeface="Times New Roman" pitchFamily="18" charset="0"/>
              </a:defRPr>
            </a:lvl7pPr>
            <a:lvl8pPr marL="3429000" indent="-228600" defTabSz="487363" eaLnBrk="0" fontAlgn="base" hangingPunct="0">
              <a:spcBef>
                <a:spcPct val="0"/>
              </a:spcBef>
              <a:spcAft>
                <a:spcPct val="0"/>
              </a:spcAft>
              <a:buClr>
                <a:srgbClr val="000000"/>
              </a:buClr>
              <a:buSzPct val="100000"/>
              <a:buFont typeface="Times New Roman" pitchFamily="18" charset="0"/>
              <a:defRPr sz="2400">
                <a:solidFill>
                  <a:schemeClr val="bg1"/>
                </a:solidFill>
                <a:latin typeface="Times New Roman" pitchFamily="18" charset="0"/>
              </a:defRPr>
            </a:lvl8pPr>
            <a:lvl9pPr marL="3886200" indent="-228600" defTabSz="487363" eaLnBrk="0" fontAlgn="base" hangingPunct="0">
              <a:spcBef>
                <a:spcPct val="0"/>
              </a:spcBef>
              <a:spcAft>
                <a:spcPct val="0"/>
              </a:spcAft>
              <a:buClr>
                <a:srgbClr val="000000"/>
              </a:buClr>
              <a:buSzPct val="100000"/>
              <a:buFont typeface="Times New Roman" pitchFamily="18" charset="0"/>
              <a:defRPr sz="2400">
                <a:solidFill>
                  <a:schemeClr val="bg1"/>
                </a:solidFill>
                <a:latin typeface="Times New Roman" pitchFamily="18" charset="0"/>
              </a:defRPr>
            </a:lvl9pPr>
          </a:lstStyle>
          <a:p>
            <a:pPr eaLnBrk="1" hangingPunct="1">
              <a:defRPr/>
            </a:pPr>
            <a:endParaRPr lang="de-DE" altLang="de-DE" sz="2600" dirty="0" smtClean="0"/>
          </a:p>
        </p:txBody>
      </p:sp>
      <p:sp>
        <p:nvSpPr>
          <p:cNvPr id="208915" name="AutoShape 18"/>
          <p:cNvSpPr>
            <a:spLocks noChangeArrowheads="1"/>
          </p:cNvSpPr>
          <p:nvPr/>
        </p:nvSpPr>
        <p:spPr bwMode="auto">
          <a:xfrm>
            <a:off x="0" y="0"/>
            <a:ext cx="7099300" cy="10234613"/>
          </a:xfrm>
          <a:prstGeom prst="roundRect">
            <a:avLst>
              <a:gd name="adj" fmla="val 23"/>
            </a:avLst>
          </a:prstGeom>
          <a:solidFill>
            <a:srgbClr val="FFFFFF"/>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9048" tIns="49524" rIns="99048" bIns="49524" anchor="ctr"/>
          <a:lstStyle>
            <a:lvl1pPr defTabSz="487363" eaLnBrk="0" hangingPunct="0">
              <a:defRPr sz="2400">
                <a:solidFill>
                  <a:schemeClr val="bg1"/>
                </a:solidFill>
                <a:latin typeface="Times New Roman" pitchFamily="18" charset="0"/>
              </a:defRPr>
            </a:lvl1pPr>
            <a:lvl2pPr defTabSz="487363" eaLnBrk="0" hangingPunct="0">
              <a:defRPr sz="2400">
                <a:solidFill>
                  <a:schemeClr val="bg1"/>
                </a:solidFill>
                <a:latin typeface="Times New Roman" pitchFamily="18" charset="0"/>
              </a:defRPr>
            </a:lvl2pPr>
            <a:lvl3pPr defTabSz="487363" eaLnBrk="0" hangingPunct="0">
              <a:defRPr sz="2400">
                <a:solidFill>
                  <a:schemeClr val="bg1"/>
                </a:solidFill>
                <a:latin typeface="Times New Roman" pitchFamily="18" charset="0"/>
              </a:defRPr>
            </a:lvl3pPr>
            <a:lvl4pPr defTabSz="487363" eaLnBrk="0" hangingPunct="0">
              <a:defRPr sz="2400">
                <a:solidFill>
                  <a:schemeClr val="bg1"/>
                </a:solidFill>
                <a:latin typeface="Times New Roman" pitchFamily="18" charset="0"/>
              </a:defRPr>
            </a:lvl4pPr>
            <a:lvl5pPr defTabSz="487363" eaLnBrk="0" hangingPunct="0">
              <a:defRPr sz="2400">
                <a:solidFill>
                  <a:schemeClr val="bg1"/>
                </a:solidFill>
                <a:latin typeface="Times New Roman" pitchFamily="18" charset="0"/>
              </a:defRPr>
            </a:lvl5pPr>
            <a:lvl6pPr marL="2514600" indent="-228600" defTabSz="487363" eaLnBrk="0" fontAlgn="base" hangingPunct="0">
              <a:spcBef>
                <a:spcPct val="0"/>
              </a:spcBef>
              <a:spcAft>
                <a:spcPct val="0"/>
              </a:spcAft>
              <a:buClr>
                <a:srgbClr val="000000"/>
              </a:buClr>
              <a:buSzPct val="100000"/>
              <a:buFont typeface="Times New Roman" pitchFamily="18" charset="0"/>
              <a:defRPr sz="2400">
                <a:solidFill>
                  <a:schemeClr val="bg1"/>
                </a:solidFill>
                <a:latin typeface="Times New Roman" pitchFamily="18" charset="0"/>
              </a:defRPr>
            </a:lvl6pPr>
            <a:lvl7pPr marL="2971800" indent="-228600" defTabSz="487363" eaLnBrk="0" fontAlgn="base" hangingPunct="0">
              <a:spcBef>
                <a:spcPct val="0"/>
              </a:spcBef>
              <a:spcAft>
                <a:spcPct val="0"/>
              </a:spcAft>
              <a:buClr>
                <a:srgbClr val="000000"/>
              </a:buClr>
              <a:buSzPct val="100000"/>
              <a:buFont typeface="Times New Roman" pitchFamily="18" charset="0"/>
              <a:defRPr sz="2400">
                <a:solidFill>
                  <a:schemeClr val="bg1"/>
                </a:solidFill>
                <a:latin typeface="Times New Roman" pitchFamily="18" charset="0"/>
              </a:defRPr>
            </a:lvl7pPr>
            <a:lvl8pPr marL="3429000" indent="-228600" defTabSz="487363" eaLnBrk="0" fontAlgn="base" hangingPunct="0">
              <a:spcBef>
                <a:spcPct val="0"/>
              </a:spcBef>
              <a:spcAft>
                <a:spcPct val="0"/>
              </a:spcAft>
              <a:buClr>
                <a:srgbClr val="000000"/>
              </a:buClr>
              <a:buSzPct val="100000"/>
              <a:buFont typeface="Times New Roman" pitchFamily="18" charset="0"/>
              <a:defRPr sz="2400">
                <a:solidFill>
                  <a:schemeClr val="bg1"/>
                </a:solidFill>
                <a:latin typeface="Times New Roman" pitchFamily="18" charset="0"/>
              </a:defRPr>
            </a:lvl8pPr>
            <a:lvl9pPr marL="3886200" indent="-228600" defTabSz="487363" eaLnBrk="0" fontAlgn="base" hangingPunct="0">
              <a:spcBef>
                <a:spcPct val="0"/>
              </a:spcBef>
              <a:spcAft>
                <a:spcPct val="0"/>
              </a:spcAft>
              <a:buClr>
                <a:srgbClr val="000000"/>
              </a:buClr>
              <a:buSzPct val="100000"/>
              <a:buFont typeface="Times New Roman" pitchFamily="18" charset="0"/>
              <a:defRPr sz="2400">
                <a:solidFill>
                  <a:schemeClr val="bg1"/>
                </a:solidFill>
                <a:latin typeface="Times New Roman" pitchFamily="18" charset="0"/>
              </a:defRPr>
            </a:lvl9pPr>
          </a:lstStyle>
          <a:p>
            <a:pPr eaLnBrk="1" hangingPunct="1">
              <a:defRPr/>
            </a:pPr>
            <a:endParaRPr lang="de-DE" altLang="de-DE" sz="2600" dirty="0" smtClean="0"/>
          </a:p>
        </p:txBody>
      </p:sp>
      <p:sp>
        <p:nvSpPr>
          <p:cNvPr id="208916" name="AutoShape 19"/>
          <p:cNvSpPr>
            <a:spLocks noChangeArrowheads="1"/>
          </p:cNvSpPr>
          <p:nvPr/>
        </p:nvSpPr>
        <p:spPr bwMode="auto">
          <a:xfrm>
            <a:off x="0" y="0"/>
            <a:ext cx="7099300" cy="10234613"/>
          </a:xfrm>
          <a:prstGeom prst="roundRect">
            <a:avLst>
              <a:gd name="adj" fmla="val 23"/>
            </a:avLst>
          </a:prstGeom>
          <a:solidFill>
            <a:srgbClr val="FFFFFF"/>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9048" tIns="49524" rIns="99048" bIns="49524" anchor="ctr"/>
          <a:lstStyle>
            <a:lvl1pPr defTabSz="487363" eaLnBrk="0" hangingPunct="0">
              <a:defRPr sz="2400">
                <a:solidFill>
                  <a:schemeClr val="bg1"/>
                </a:solidFill>
                <a:latin typeface="Times New Roman" pitchFamily="18" charset="0"/>
              </a:defRPr>
            </a:lvl1pPr>
            <a:lvl2pPr defTabSz="487363" eaLnBrk="0" hangingPunct="0">
              <a:defRPr sz="2400">
                <a:solidFill>
                  <a:schemeClr val="bg1"/>
                </a:solidFill>
                <a:latin typeface="Times New Roman" pitchFamily="18" charset="0"/>
              </a:defRPr>
            </a:lvl2pPr>
            <a:lvl3pPr defTabSz="487363" eaLnBrk="0" hangingPunct="0">
              <a:defRPr sz="2400">
                <a:solidFill>
                  <a:schemeClr val="bg1"/>
                </a:solidFill>
                <a:latin typeface="Times New Roman" pitchFamily="18" charset="0"/>
              </a:defRPr>
            </a:lvl3pPr>
            <a:lvl4pPr defTabSz="487363" eaLnBrk="0" hangingPunct="0">
              <a:defRPr sz="2400">
                <a:solidFill>
                  <a:schemeClr val="bg1"/>
                </a:solidFill>
                <a:latin typeface="Times New Roman" pitchFamily="18" charset="0"/>
              </a:defRPr>
            </a:lvl4pPr>
            <a:lvl5pPr defTabSz="487363" eaLnBrk="0" hangingPunct="0">
              <a:defRPr sz="2400">
                <a:solidFill>
                  <a:schemeClr val="bg1"/>
                </a:solidFill>
                <a:latin typeface="Times New Roman" pitchFamily="18" charset="0"/>
              </a:defRPr>
            </a:lvl5pPr>
            <a:lvl6pPr marL="2514600" indent="-228600" defTabSz="487363" eaLnBrk="0" fontAlgn="base" hangingPunct="0">
              <a:spcBef>
                <a:spcPct val="0"/>
              </a:spcBef>
              <a:spcAft>
                <a:spcPct val="0"/>
              </a:spcAft>
              <a:buClr>
                <a:srgbClr val="000000"/>
              </a:buClr>
              <a:buSzPct val="100000"/>
              <a:buFont typeface="Times New Roman" pitchFamily="18" charset="0"/>
              <a:defRPr sz="2400">
                <a:solidFill>
                  <a:schemeClr val="bg1"/>
                </a:solidFill>
                <a:latin typeface="Times New Roman" pitchFamily="18" charset="0"/>
              </a:defRPr>
            </a:lvl6pPr>
            <a:lvl7pPr marL="2971800" indent="-228600" defTabSz="487363" eaLnBrk="0" fontAlgn="base" hangingPunct="0">
              <a:spcBef>
                <a:spcPct val="0"/>
              </a:spcBef>
              <a:spcAft>
                <a:spcPct val="0"/>
              </a:spcAft>
              <a:buClr>
                <a:srgbClr val="000000"/>
              </a:buClr>
              <a:buSzPct val="100000"/>
              <a:buFont typeface="Times New Roman" pitchFamily="18" charset="0"/>
              <a:defRPr sz="2400">
                <a:solidFill>
                  <a:schemeClr val="bg1"/>
                </a:solidFill>
                <a:latin typeface="Times New Roman" pitchFamily="18" charset="0"/>
              </a:defRPr>
            </a:lvl7pPr>
            <a:lvl8pPr marL="3429000" indent="-228600" defTabSz="487363" eaLnBrk="0" fontAlgn="base" hangingPunct="0">
              <a:spcBef>
                <a:spcPct val="0"/>
              </a:spcBef>
              <a:spcAft>
                <a:spcPct val="0"/>
              </a:spcAft>
              <a:buClr>
                <a:srgbClr val="000000"/>
              </a:buClr>
              <a:buSzPct val="100000"/>
              <a:buFont typeface="Times New Roman" pitchFamily="18" charset="0"/>
              <a:defRPr sz="2400">
                <a:solidFill>
                  <a:schemeClr val="bg1"/>
                </a:solidFill>
                <a:latin typeface="Times New Roman" pitchFamily="18" charset="0"/>
              </a:defRPr>
            </a:lvl8pPr>
            <a:lvl9pPr marL="3886200" indent="-228600" defTabSz="487363" eaLnBrk="0" fontAlgn="base" hangingPunct="0">
              <a:spcBef>
                <a:spcPct val="0"/>
              </a:spcBef>
              <a:spcAft>
                <a:spcPct val="0"/>
              </a:spcAft>
              <a:buClr>
                <a:srgbClr val="000000"/>
              </a:buClr>
              <a:buSzPct val="100000"/>
              <a:buFont typeface="Times New Roman" pitchFamily="18" charset="0"/>
              <a:defRPr sz="2400">
                <a:solidFill>
                  <a:schemeClr val="bg1"/>
                </a:solidFill>
                <a:latin typeface="Times New Roman" pitchFamily="18" charset="0"/>
              </a:defRPr>
            </a:lvl9pPr>
          </a:lstStyle>
          <a:p>
            <a:pPr eaLnBrk="1" hangingPunct="1">
              <a:defRPr/>
            </a:pPr>
            <a:endParaRPr lang="de-DE" altLang="de-DE" sz="2600" dirty="0" smtClean="0"/>
          </a:p>
        </p:txBody>
      </p:sp>
      <p:sp>
        <p:nvSpPr>
          <p:cNvPr id="208917" name="AutoShape 20"/>
          <p:cNvSpPr>
            <a:spLocks noChangeArrowheads="1"/>
          </p:cNvSpPr>
          <p:nvPr/>
        </p:nvSpPr>
        <p:spPr bwMode="auto">
          <a:xfrm>
            <a:off x="0" y="0"/>
            <a:ext cx="7099300" cy="10234613"/>
          </a:xfrm>
          <a:prstGeom prst="roundRect">
            <a:avLst>
              <a:gd name="adj" fmla="val 23"/>
            </a:avLst>
          </a:prstGeom>
          <a:solidFill>
            <a:srgbClr val="FFFFFF"/>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9048" tIns="49524" rIns="99048" bIns="49524" anchor="ctr"/>
          <a:lstStyle>
            <a:lvl1pPr defTabSz="487363" eaLnBrk="0" hangingPunct="0">
              <a:defRPr sz="2400">
                <a:solidFill>
                  <a:schemeClr val="bg1"/>
                </a:solidFill>
                <a:latin typeface="Times New Roman" pitchFamily="18" charset="0"/>
              </a:defRPr>
            </a:lvl1pPr>
            <a:lvl2pPr defTabSz="487363" eaLnBrk="0" hangingPunct="0">
              <a:defRPr sz="2400">
                <a:solidFill>
                  <a:schemeClr val="bg1"/>
                </a:solidFill>
                <a:latin typeface="Times New Roman" pitchFamily="18" charset="0"/>
              </a:defRPr>
            </a:lvl2pPr>
            <a:lvl3pPr defTabSz="487363" eaLnBrk="0" hangingPunct="0">
              <a:defRPr sz="2400">
                <a:solidFill>
                  <a:schemeClr val="bg1"/>
                </a:solidFill>
                <a:latin typeface="Times New Roman" pitchFamily="18" charset="0"/>
              </a:defRPr>
            </a:lvl3pPr>
            <a:lvl4pPr defTabSz="487363" eaLnBrk="0" hangingPunct="0">
              <a:defRPr sz="2400">
                <a:solidFill>
                  <a:schemeClr val="bg1"/>
                </a:solidFill>
                <a:latin typeface="Times New Roman" pitchFamily="18" charset="0"/>
              </a:defRPr>
            </a:lvl4pPr>
            <a:lvl5pPr defTabSz="487363" eaLnBrk="0" hangingPunct="0">
              <a:defRPr sz="2400">
                <a:solidFill>
                  <a:schemeClr val="bg1"/>
                </a:solidFill>
                <a:latin typeface="Times New Roman" pitchFamily="18" charset="0"/>
              </a:defRPr>
            </a:lvl5pPr>
            <a:lvl6pPr marL="2514600" indent="-228600" defTabSz="487363" eaLnBrk="0" fontAlgn="base" hangingPunct="0">
              <a:spcBef>
                <a:spcPct val="0"/>
              </a:spcBef>
              <a:spcAft>
                <a:spcPct val="0"/>
              </a:spcAft>
              <a:buClr>
                <a:srgbClr val="000000"/>
              </a:buClr>
              <a:buSzPct val="100000"/>
              <a:buFont typeface="Times New Roman" pitchFamily="18" charset="0"/>
              <a:defRPr sz="2400">
                <a:solidFill>
                  <a:schemeClr val="bg1"/>
                </a:solidFill>
                <a:latin typeface="Times New Roman" pitchFamily="18" charset="0"/>
              </a:defRPr>
            </a:lvl6pPr>
            <a:lvl7pPr marL="2971800" indent="-228600" defTabSz="487363" eaLnBrk="0" fontAlgn="base" hangingPunct="0">
              <a:spcBef>
                <a:spcPct val="0"/>
              </a:spcBef>
              <a:spcAft>
                <a:spcPct val="0"/>
              </a:spcAft>
              <a:buClr>
                <a:srgbClr val="000000"/>
              </a:buClr>
              <a:buSzPct val="100000"/>
              <a:buFont typeface="Times New Roman" pitchFamily="18" charset="0"/>
              <a:defRPr sz="2400">
                <a:solidFill>
                  <a:schemeClr val="bg1"/>
                </a:solidFill>
                <a:latin typeface="Times New Roman" pitchFamily="18" charset="0"/>
              </a:defRPr>
            </a:lvl7pPr>
            <a:lvl8pPr marL="3429000" indent="-228600" defTabSz="487363" eaLnBrk="0" fontAlgn="base" hangingPunct="0">
              <a:spcBef>
                <a:spcPct val="0"/>
              </a:spcBef>
              <a:spcAft>
                <a:spcPct val="0"/>
              </a:spcAft>
              <a:buClr>
                <a:srgbClr val="000000"/>
              </a:buClr>
              <a:buSzPct val="100000"/>
              <a:buFont typeface="Times New Roman" pitchFamily="18" charset="0"/>
              <a:defRPr sz="2400">
                <a:solidFill>
                  <a:schemeClr val="bg1"/>
                </a:solidFill>
                <a:latin typeface="Times New Roman" pitchFamily="18" charset="0"/>
              </a:defRPr>
            </a:lvl8pPr>
            <a:lvl9pPr marL="3886200" indent="-228600" defTabSz="487363" eaLnBrk="0" fontAlgn="base" hangingPunct="0">
              <a:spcBef>
                <a:spcPct val="0"/>
              </a:spcBef>
              <a:spcAft>
                <a:spcPct val="0"/>
              </a:spcAft>
              <a:buClr>
                <a:srgbClr val="000000"/>
              </a:buClr>
              <a:buSzPct val="100000"/>
              <a:buFont typeface="Times New Roman" pitchFamily="18" charset="0"/>
              <a:defRPr sz="2400">
                <a:solidFill>
                  <a:schemeClr val="bg1"/>
                </a:solidFill>
                <a:latin typeface="Times New Roman" pitchFamily="18" charset="0"/>
              </a:defRPr>
            </a:lvl9pPr>
          </a:lstStyle>
          <a:p>
            <a:pPr eaLnBrk="1" hangingPunct="1">
              <a:defRPr/>
            </a:pPr>
            <a:endParaRPr lang="de-DE" altLang="de-DE" sz="2600" dirty="0" smtClean="0"/>
          </a:p>
        </p:txBody>
      </p:sp>
      <p:sp>
        <p:nvSpPr>
          <p:cNvPr id="208918" name="AutoShape 21"/>
          <p:cNvSpPr>
            <a:spLocks noChangeArrowheads="1"/>
          </p:cNvSpPr>
          <p:nvPr/>
        </p:nvSpPr>
        <p:spPr bwMode="auto">
          <a:xfrm>
            <a:off x="0" y="0"/>
            <a:ext cx="7099300" cy="10234613"/>
          </a:xfrm>
          <a:prstGeom prst="roundRect">
            <a:avLst>
              <a:gd name="adj" fmla="val 23"/>
            </a:avLst>
          </a:prstGeom>
          <a:solidFill>
            <a:srgbClr val="FFFFFF"/>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9048" tIns="49524" rIns="99048" bIns="49524" anchor="ctr"/>
          <a:lstStyle>
            <a:lvl1pPr defTabSz="487363" eaLnBrk="0" hangingPunct="0">
              <a:defRPr sz="2400">
                <a:solidFill>
                  <a:schemeClr val="bg1"/>
                </a:solidFill>
                <a:latin typeface="Times New Roman" pitchFamily="18" charset="0"/>
              </a:defRPr>
            </a:lvl1pPr>
            <a:lvl2pPr defTabSz="487363" eaLnBrk="0" hangingPunct="0">
              <a:defRPr sz="2400">
                <a:solidFill>
                  <a:schemeClr val="bg1"/>
                </a:solidFill>
                <a:latin typeface="Times New Roman" pitchFamily="18" charset="0"/>
              </a:defRPr>
            </a:lvl2pPr>
            <a:lvl3pPr defTabSz="487363" eaLnBrk="0" hangingPunct="0">
              <a:defRPr sz="2400">
                <a:solidFill>
                  <a:schemeClr val="bg1"/>
                </a:solidFill>
                <a:latin typeface="Times New Roman" pitchFamily="18" charset="0"/>
              </a:defRPr>
            </a:lvl3pPr>
            <a:lvl4pPr defTabSz="487363" eaLnBrk="0" hangingPunct="0">
              <a:defRPr sz="2400">
                <a:solidFill>
                  <a:schemeClr val="bg1"/>
                </a:solidFill>
                <a:latin typeface="Times New Roman" pitchFamily="18" charset="0"/>
              </a:defRPr>
            </a:lvl4pPr>
            <a:lvl5pPr defTabSz="487363" eaLnBrk="0" hangingPunct="0">
              <a:defRPr sz="2400">
                <a:solidFill>
                  <a:schemeClr val="bg1"/>
                </a:solidFill>
                <a:latin typeface="Times New Roman" pitchFamily="18" charset="0"/>
              </a:defRPr>
            </a:lvl5pPr>
            <a:lvl6pPr marL="2514600" indent="-228600" defTabSz="487363" eaLnBrk="0" fontAlgn="base" hangingPunct="0">
              <a:spcBef>
                <a:spcPct val="0"/>
              </a:spcBef>
              <a:spcAft>
                <a:spcPct val="0"/>
              </a:spcAft>
              <a:buClr>
                <a:srgbClr val="000000"/>
              </a:buClr>
              <a:buSzPct val="100000"/>
              <a:buFont typeface="Times New Roman" pitchFamily="18" charset="0"/>
              <a:defRPr sz="2400">
                <a:solidFill>
                  <a:schemeClr val="bg1"/>
                </a:solidFill>
                <a:latin typeface="Times New Roman" pitchFamily="18" charset="0"/>
              </a:defRPr>
            </a:lvl6pPr>
            <a:lvl7pPr marL="2971800" indent="-228600" defTabSz="487363" eaLnBrk="0" fontAlgn="base" hangingPunct="0">
              <a:spcBef>
                <a:spcPct val="0"/>
              </a:spcBef>
              <a:spcAft>
                <a:spcPct val="0"/>
              </a:spcAft>
              <a:buClr>
                <a:srgbClr val="000000"/>
              </a:buClr>
              <a:buSzPct val="100000"/>
              <a:buFont typeface="Times New Roman" pitchFamily="18" charset="0"/>
              <a:defRPr sz="2400">
                <a:solidFill>
                  <a:schemeClr val="bg1"/>
                </a:solidFill>
                <a:latin typeface="Times New Roman" pitchFamily="18" charset="0"/>
              </a:defRPr>
            </a:lvl7pPr>
            <a:lvl8pPr marL="3429000" indent="-228600" defTabSz="487363" eaLnBrk="0" fontAlgn="base" hangingPunct="0">
              <a:spcBef>
                <a:spcPct val="0"/>
              </a:spcBef>
              <a:spcAft>
                <a:spcPct val="0"/>
              </a:spcAft>
              <a:buClr>
                <a:srgbClr val="000000"/>
              </a:buClr>
              <a:buSzPct val="100000"/>
              <a:buFont typeface="Times New Roman" pitchFamily="18" charset="0"/>
              <a:defRPr sz="2400">
                <a:solidFill>
                  <a:schemeClr val="bg1"/>
                </a:solidFill>
                <a:latin typeface="Times New Roman" pitchFamily="18" charset="0"/>
              </a:defRPr>
            </a:lvl8pPr>
            <a:lvl9pPr marL="3886200" indent="-228600" defTabSz="487363" eaLnBrk="0" fontAlgn="base" hangingPunct="0">
              <a:spcBef>
                <a:spcPct val="0"/>
              </a:spcBef>
              <a:spcAft>
                <a:spcPct val="0"/>
              </a:spcAft>
              <a:buClr>
                <a:srgbClr val="000000"/>
              </a:buClr>
              <a:buSzPct val="100000"/>
              <a:buFont typeface="Times New Roman" pitchFamily="18" charset="0"/>
              <a:defRPr sz="2400">
                <a:solidFill>
                  <a:schemeClr val="bg1"/>
                </a:solidFill>
                <a:latin typeface="Times New Roman" pitchFamily="18" charset="0"/>
              </a:defRPr>
            </a:lvl9pPr>
          </a:lstStyle>
          <a:p>
            <a:pPr eaLnBrk="1" hangingPunct="1">
              <a:defRPr/>
            </a:pPr>
            <a:endParaRPr lang="de-DE" altLang="de-DE" sz="2600" dirty="0" smtClean="0"/>
          </a:p>
        </p:txBody>
      </p:sp>
      <p:sp>
        <p:nvSpPr>
          <p:cNvPr id="2070" name="Rectangle 22"/>
          <p:cNvSpPr>
            <a:spLocks noGrp="1" noChangeArrowheads="1"/>
          </p:cNvSpPr>
          <p:nvPr>
            <p:ph type="hdr"/>
          </p:nvPr>
        </p:nvSpPr>
        <p:spPr bwMode="auto">
          <a:xfrm>
            <a:off x="0" y="0"/>
            <a:ext cx="3041650" cy="4746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7488" tIns="50694" rIns="97488" bIns="50694" numCol="1" anchor="t" anchorCtr="0" compatLnSpc="1">
            <a:prstTxWarp prst="textNoShape">
              <a:avLst/>
            </a:prstTxWarp>
          </a:bodyPr>
          <a:lstStyle>
            <a:lvl1pPr defTabSz="487363">
              <a:buClrTx/>
              <a:buFontTx/>
              <a:buNone/>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300">
                <a:solidFill>
                  <a:srgbClr val="000000"/>
                </a:solidFill>
                <a:latin typeface="Times New Roman" pitchFamily="16" charset="0"/>
                <a:ea typeface="Lucida Sans Unicode" pitchFamily="34" charset="0"/>
                <a:cs typeface="Lucida Sans Unicode" pitchFamily="34" charset="0"/>
              </a:defRPr>
            </a:lvl1pPr>
          </a:lstStyle>
          <a:p>
            <a:pPr>
              <a:defRPr/>
            </a:pPr>
            <a:endParaRPr lang="de-DE" dirty="0"/>
          </a:p>
        </p:txBody>
      </p:sp>
      <p:sp>
        <p:nvSpPr>
          <p:cNvPr id="2071" name="Rectangle 23"/>
          <p:cNvSpPr>
            <a:spLocks noGrp="1" noChangeArrowheads="1"/>
          </p:cNvSpPr>
          <p:nvPr>
            <p:ph type="dt"/>
          </p:nvPr>
        </p:nvSpPr>
        <p:spPr bwMode="auto">
          <a:xfrm>
            <a:off x="4022725" y="0"/>
            <a:ext cx="3041650" cy="4746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7488" tIns="50694" rIns="97488" bIns="50694" numCol="1" anchor="t" anchorCtr="0" compatLnSpc="1">
            <a:prstTxWarp prst="textNoShape">
              <a:avLst/>
            </a:prstTxWarp>
          </a:bodyPr>
          <a:lstStyle>
            <a:lvl1pPr algn="r" defTabSz="487363">
              <a:buClrTx/>
              <a:buFontTx/>
              <a:buNone/>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300">
                <a:solidFill>
                  <a:srgbClr val="000000"/>
                </a:solidFill>
                <a:latin typeface="Times New Roman" pitchFamily="16" charset="0"/>
                <a:ea typeface="Lucida Sans Unicode" pitchFamily="34" charset="0"/>
                <a:cs typeface="Lucida Sans Unicode" pitchFamily="34" charset="0"/>
              </a:defRPr>
            </a:lvl1pPr>
          </a:lstStyle>
          <a:p>
            <a:pPr>
              <a:defRPr/>
            </a:pPr>
            <a:endParaRPr lang="de-DE" dirty="0"/>
          </a:p>
        </p:txBody>
      </p:sp>
      <p:sp>
        <p:nvSpPr>
          <p:cNvPr id="211993" name="Rectangle 24"/>
          <p:cNvSpPr>
            <a:spLocks noGrp="1" noRot="1" noChangeAspect="1" noChangeArrowheads="1"/>
          </p:cNvSpPr>
          <p:nvPr>
            <p:ph type="sldImg"/>
          </p:nvPr>
        </p:nvSpPr>
        <p:spPr bwMode="auto">
          <a:xfrm>
            <a:off x="998538" y="768350"/>
            <a:ext cx="5067300" cy="38004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sp>
      <p:sp>
        <p:nvSpPr>
          <p:cNvPr id="2073" name="Rectangle 25"/>
          <p:cNvSpPr>
            <a:spLocks noGrp="1" noChangeArrowheads="1"/>
          </p:cNvSpPr>
          <p:nvPr>
            <p:ph type="body"/>
          </p:nvPr>
        </p:nvSpPr>
        <p:spPr bwMode="auto">
          <a:xfrm>
            <a:off x="946150" y="4860925"/>
            <a:ext cx="5172075" cy="456882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0" tIns="0" rIns="0" bIns="0" numCol="1" anchor="t" anchorCtr="0" compatLnSpc="1">
            <a:prstTxWarp prst="textNoShape">
              <a:avLst/>
            </a:prstTxWarp>
          </a:bodyPr>
          <a:lstStyle/>
          <a:p>
            <a:pPr lvl="0"/>
            <a:endParaRPr lang="de-DE" noProof="0" smtClean="0"/>
          </a:p>
        </p:txBody>
      </p:sp>
      <p:sp>
        <p:nvSpPr>
          <p:cNvPr id="2074" name="Rectangle 26"/>
          <p:cNvSpPr>
            <a:spLocks noGrp="1" noChangeArrowheads="1"/>
          </p:cNvSpPr>
          <p:nvPr>
            <p:ph type="ftr"/>
          </p:nvPr>
        </p:nvSpPr>
        <p:spPr bwMode="auto">
          <a:xfrm>
            <a:off x="0" y="9723438"/>
            <a:ext cx="3041650" cy="4730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7488" tIns="50694" rIns="97488" bIns="50694" numCol="1" anchor="b" anchorCtr="0" compatLnSpc="1">
            <a:prstTxWarp prst="textNoShape">
              <a:avLst/>
            </a:prstTxWarp>
          </a:bodyPr>
          <a:lstStyle>
            <a:lvl1pPr defTabSz="487363">
              <a:buClrTx/>
              <a:buFontTx/>
              <a:buNone/>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300">
                <a:solidFill>
                  <a:srgbClr val="000000"/>
                </a:solidFill>
                <a:latin typeface="Times New Roman" pitchFamily="16" charset="0"/>
                <a:ea typeface="Lucida Sans Unicode" pitchFamily="34" charset="0"/>
                <a:cs typeface="Lucida Sans Unicode" pitchFamily="34" charset="0"/>
              </a:defRPr>
            </a:lvl1pPr>
          </a:lstStyle>
          <a:p>
            <a:pPr>
              <a:defRPr/>
            </a:pPr>
            <a:endParaRPr lang="de-DE" dirty="0"/>
          </a:p>
        </p:txBody>
      </p:sp>
      <p:sp>
        <p:nvSpPr>
          <p:cNvPr id="2075" name="Rectangle 27"/>
          <p:cNvSpPr>
            <a:spLocks noGrp="1" noChangeArrowheads="1"/>
          </p:cNvSpPr>
          <p:nvPr>
            <p:ph type="sldNum"/>
          </p:nvPr>
        </p:nvSpPr>
        <p:spPr bwMode="auto">
          <a:xfrm>
            <a:off x="4022725" y="9723438"/>
            <a:ext cx="3041650" cy="4730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7488" tIns="50694" rIns="97488" bIns="50694" numCol="1" anchor="b" anchorCtr="0" compatLnSpc="1">
            <a:prstTxWarp prst="textNoShape">
              <a:avLst/>
            </a:prstTxWarp>
          </a:bodyPr>
          <a:lstStyle>
            <a:lvl1pPr algn="r" defTabSz="487363">
              <a:buClrTx/>
              <a:buFontTx/>
              <a:buNone/>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300">
                <a:solidFill>
                  <a:srgbClr val="000000"/>
                </a:solidFill>
                <a:latin typeface="Times New Roman" pitchFamily="16" charset="0"/>
                <a:ea typeface="Lucida Sans Unicode" pitchFamily="34" charset="0"/>
                <a:cs typeface="Lucida Sans Unicode" pitchFamily="34" charset="0"/>
              </a:defRPr>
            </a:lvl1pPr>
          </a:lstStyle>
          <a:p>
            <a:pPr>
              <a:defRPr/>
            </a:pPr>
            <a:fld id="{DA0DFEAF-7A44-4A07-80BA-6CF285C18F88}" type="slidenum">
              <a:rPr lang="de-DE"/>
              <a:pPr>
                <a:defRPr/>
              </a:pPr>
              <a:t>‹Nr.›</a:t>
            </a:fld>
            <a:endParaRPr lang="de-DE" dirty="0"/>
          </a:p>
        </p:txBody>
      </p:sp>
    </p:spTree>
    <p:extLst>
      <p:ext uri="{BB962C8B-B14F-4D97-AF65-F5344CB8AC3E}">
        <p14:creationId xmlns:p14="http://schemas.microsoft.com/office/powerpoint/2010/main" val="650041653"/>
      </p:ext>
    </p:extLst>
  </p:cSld>
  <p:clrMap bg1="lt1" tx1="dk1" bg2="lt2" tx2="dk2" accent1="accent1" accent2="accent2" accent3="accent3" accent4="accent4" accent5="accent5" accent6="accent6" hlink="hlink" folHlink="folHlink"/>
  <p:notesStyle>
    <a:lvl1pPr algn="l" defTabSz="449263"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n-ea"/>
        <a:cs typeface="+mn-cs"/>
      </a:defRPr>
    </a:lvl1pPr>
    <a:lvl2pPr marL="742950" indent="-285750" algn="l" defTabSz="449263"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n-ea"/>
        <a:cs typeface="+mn-cs"/>
      </a:defRPr>
    </a:lvl2pPr>
    <a:lvl3pPr marL="1143000" indent="-228600" algn="l" defTabSz="449263"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n-ea"/>
        <a:cs typeface="+mn-cs"/>
      </a:defRPr>
    </a:lvl3pPr>
    <a:lvl4pPr marL="1600200" indent="-228600" algn="l" defTabSz="449263"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n-ea"/>
        <a:cs typeface="+mn-cs"/>
      </a:defRPr>
    </a:lvl4pPr>
    <a:lvl5pPr marL="2057400" indent="-228600" algn="l" defTabSz="449263" rtl="0" eaLnBrk="0" fontAlgn="base" hangingPunct="0">
      <a:spcBef>
        <a:spcPct val="30000"/>
      </a:spcBef>
      <a:spcAft>
        <a:spcPct val="0"/>
      </a:spcAft>
      <a:buClr>
        <a:srgbClr val="000000"/>
      </a:buClr>
      <a:buSzPct val="100000"/>
      <a:buFont typeface="Times New Roman" pitchFamily="18" charset="0"/>
      <a:defRPr sz="1200" kern="1200">
        <a:solidFill>
          <a:srgbClr val="000000"/>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212.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214.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215.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216.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218.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219.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220.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221.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230.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23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234.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235.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236.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238.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239.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241.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242.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246.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247.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248.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256.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257.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258.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259.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260.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261.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262.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265.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266.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26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268.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269.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271.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274.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275.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277.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282.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2" Type="http://schemas.openxmlformats.org/officeDocument/2006/relationships/slide" Target="../slides/slide288.xml"/><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2" Type="http://schemas.openxmlformats.org/officeDocument/2006/relationships/slide" Target="../slides/slide290.xml"/><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2" Type="http://schemas.openxmlformats.org/officeDocument/2006/relationships/slide" Target="../slides/slide29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40.xml.rels><?xml version="1.0" encoding="UTF-8" standalone="yes"?>
<Relationships xmlns="http://schemas.openxmlformats.org/package/2006/relationships"><Relationship Id="rId2" Type="http://schemas.openxmlformats.org/officeDocument/2006/relationships/slide" Target="../slides/slide292.xml"/><Relationship Id="rId1" Type="http://schemas.openxmlformats.org/officeDocument/2006/relationships/notesMaster" Target="../notesMasters/notesMaster1.xml"/></Relationships>
</file>

<file path=ppt/notesSlides/_rels/notesSlide141.xml.rels><?xml version="1.0" encoding="UTF-8" standalone="yes"?>
<Relationships xmlns="http://schemas.openxmlformats.org/package/2006/relationships"><Relationship Id="rId2" Type="http://schemas.openxmlformats.org/officeDocument/2006/relationships/slide" Target="../slides/slide293.xml"/><Relationship Id="rId1" Type="http://schemas.openxmlformats.org/officeDocument/2006/relationships/notesMaster" Target="../notesMasters/notesMaster1.xml"/></Relationships>
</file>

<file path=ppt/notesSlides/_rels/notesSlide142.xml.rels><?xml version="1.0" encoding="UTF-8" standalone="yes"?>
<Relationships xmlns="http://schemas.openxmlformats.org/package/2006/relationships"><Relationship Id="rId2" Type="http://schemas.openxmlformats.org/officeDocument/2006/relationships/slide" Target="../slides/slide294.xml"/><Relationship Id="rId1" Type="http://schemas.openxmlformats.org/officeDocument/2006/relationships/notesMaster" Target="../notesMasters/notesMaster1.xml"/></Relationships>
</file>

<file path=ppt/notesSlides/_rels/notesSlide143.xml.rels><?xml version="1.0" encoding="UTF-8" standalone="yes"?>
<Relationships xmlns="http://schemas.openxmlformats.org/package/2006/relationships"><Relationship Id="rId2" Type="http://schemas.openxmlformats.org/officeDocument/2006/relationships/slide" Target="../slides/slide295.xml"/><Relationship Id="rId1" Type="http://schemas.openxmlformats.org/officeDocument/2006/relationships/notesMaster" Target="../notesMasters/notesMaster1.xml"/></Relationships>
</file>

<file path=ppt/notesSlides/_rels/notesSlide144.xml.rels><?xml version="1.0" encoding="UTF-8" standalone="yes"?>
<Relationships xmlns="http://schemas.openxmlformats.org/package/2006/relationships"><Relationship Id="rId2" Type="http://schemas.openxmlformats.org/officeDocument/2006/relationships/slide" Target="../slides/slide296.xml"/><Relationship Id="rId1" Type="http://schemas.openxmlformats.org/officeDocument/2006/relationships/notesMaster" Target="../notesMasters/notesMaster1.xml"/></Relationships>
</file>

<file path=ppt/notesSlides/_rels/notesSlide145.xml.rels><?xml version="1.0" encoding="UTF-8" standalone="yes"?>
<Relationships xmlns="http://schemas.openxmlformats.org/package/2006/relationships"><Relationship Id="rId2" Type="http://schemas.openxmlformats.org/officeDocument/2006/relationships/slide" Target="../slides/slide310.xml"/><Relationship Id="rId1" Type="http://schemas.openxmlformats.org/officeDocument/2006/relationships/notesMaster" Target="../notesMasters/notesMaster1.xml"/></Relationships>
</file>

<file path=ppt/notesSlides/_rels/notesSlide146.xml.rels><?xml version="1.0" encoding="UTF-8" standalone="yes"?>
<Relationships xmlns="http://schemas.openxmlformats.org/package/2006/relationships"><Relationship Id="rId2" Type="http://schemas.openxmlformats.org/officeDocument/2006/relationships/slide" Target="../slides/slide333.xml"/><Relationship Id="rId1" Type="http://schemas.openxmlformats.org/officeDocument/2006/relationships/notesMaster" Target="../notesMasters/notesMaster1.xml"/></Relationships>
</file>

<file path=ppt/notesSlides/_rels/notesSlide147.xml.rels><?xml version="1.0" encoding="UTF-8" standalone="yes"?>
<Relationships xmlns="http://schemas.openxmlformats.org/package/2006/relationships"><Relationship Id="rId2" Type="http://schemas.openxmlformats.org/officeDocument/2006/relationships/slide" Target="../slides/slide334.xml"/><Relationship Id="rId1" Type="http://schemas.openxmlformats.org/officeDocument/2006/relationships/notesMaster" Target="../notesMasters/notesMaster1.xml"/></Relationships>
</file>

<file path=ppt/notesSlides/_rels/notesSlide148.xml.rels><?xml version="1.0" encoding="UTF-8" standalone="yes"?>
<Relationships xmlns="http://schemas.openxmlformats.org/package/2006/relationships"><Relationship Id="rId2" Type="http://schemas.openxmlformats.org/officeDocument/2006/relationships/slide" Target="../slides/slide341.xml"/><Relationship Id="rId1" Type="http://schemas.openxmlformats.org/officeDocument/2006/relationships/notesMaster" Target="../notesMasters/notesMaster1.xml"/></Relationships>
</file>

<file path=ppt/notesSlides/_rels/notesSlide149.xml.rels><?xml version="1.0" encoding="UTF-8" standalone="yes"?>
<Relationships xmlns="http://schemas.openxmlformats.org/package/2006/relationships"><Relationship Id="rId2" Type="http://schemas.openxmlformats.org/officeDocument/2006/relationships/slide" Target="../slides/slide39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50.xml.rels><?xml version="1.0" encoding="UTF-8" standalone="yes"?>
<Relationships xmlns="http://schemas.openxmlformats.org/package/2006/relationships"><Relationship Id="rId2" Type="http://schemas.openxmlformats.org/officeDocument/2006/relationships/slide" Target="../slides/slide398.xml"/><Relationship Id="rId1" Type="http://schemas.openxmlformats.org/officeDocument/2006/relationships/notesMaster" Target="../notesMasters/notesMaster1.xml"/></Relationships>
</file>

<file path=ppt/notesSlides/_rels/notesSlide151.xml.rels><?xml version="1.0" encoding="UTF-8" standalone="yes"?>
<Relationships xmlns="http://schemas.openxmlformats.org/package/2006/relationships"><Relationship Id="rId2" Type="http://schemas.openxmlformats.org/officeDocument/2006/relationships/slide" Target="../slides/slide401.xml"/><Relationship Id="rId1" Type="http://schemas.openxmlformats.org/officeDocument/2006/relationships/notesMaster" Target="../notesMasters/notesMaster1.xml"/></Relationships>
</file>

<file path=ppt/notesSlides/_rels/notesSlide152.xml.rels><?xml version="1.0" encoding="UTF-8" standalone="yes"?>
<Relationships xmlns="http://schemas.openxmlformats.org/package/2006/relationships"><Relationship Id="rId2" Type="http://schemas.openxmlformats.org/officeDocument/2006/relationships/slide" Target="../slides/slide404.xml"/><Relationship Id="rId1" Type="http://schemas.openxmlformats.org/officeDocument/2006/relationships/notesMaster" Target="../notesMasters/notesMaster1.xml"/></Relationships>
</file>

<file path=ppt/notesSlides/_rels/notesSlide153.xml.rels><?xml version="1.0" encoding="UTF-8" standalone="yes"?>
<Relationships xmlns="http://schemas.openxmlformats.org/package/2006/relationships"><Relationship Id="rId2" Type="http://schemas.openxmlformats.org/officeDocument/2006/relationships/slide" Target="../slides/slide416.xml"/><Relationship Id="rId1" Type="http://schemas.openxmlformats.org/officeDocument/2006/relationships/notesMaster" Target="../notesMasters/notesMaster1.xml"/></Relationships>
</file>

<file path=ppt/notesSlides/_rels/notesSlide154.xml.rels><?xml version="1.0" encoding="UTF-8" standalone="yes"?>
<Relationships xmlns="http://schemas.openxmlformats.org/package/2006/relationships"><Relationship Id="rId2" Type="http://schemas.openxmlformats.org/officeDocument/2006/relationships/slide" Target="../slides/slide418.xml"/><Relationship Id="rId1" Type="http://schemas.openxmlformats.org/officeDocument/2006/relationships/notesMaster" Target="../notesMasters/notesMaster1.xml"/></Relationships>
</file>

<file path=ppt/notesSlides/_rels/notesSlide155.xml.rels><?xml version="1.0" encoding="UTF-8" standalone="yes"?>
<Relationships xmlns="http://schemas.openxmlformats.org/package/2006/relationships"><Relationship Id="rId2" Type="http://schemas.openxmlformats.org/officeDocument/2006/relationships/slide" Target="../slides/slide419.xml"/><Relationship Id="rId1" Type="http://schemas.openxmlformats.org/officeDocument/2006/relationships/notesMaster" Target="../notesMasters/notesMaster1.xml"/></Relationships>
</file>

<file path=ppt/notesSlides/_rels/notesSlide156.xml.rels><?xml version="1.0" encoding="UTF-8" standalone="yes"?>
<Relationships xmlns="http://schemas.openxmlformats.org/package/2006/relationships"><Relationship Id="rId2" Type="http://schemas.openxmlformats.org/officeDocument/2006/relationships/slide" Target="../slides/slide421.xml"/><Relationship Id="rId1" Type="http://schemas.openxmlformats.org/officeDocument/2006/relationships/notesMaster" Target="../notesMasters/notesMaster1.xml"/></Relationships>
</file>

<file path=ppt/notesSlides/_rels/notesSlide157.xml.rels><?xml version="1.0" encoding="UTF-8" standalone="yes"?>
<Relationships xmlns="http://schemas.openxmlformats.org/package/2006/relationships"><Relationship Id="rId2" Type="http://schemas.openxmlformats.org/officeDocument/2006/relationships/slide" Target="../slides/slide422.xml"/><Relationship Id="rId1" Type="http://schemas.openxmlformats.org/officeDocument/2006/relationships/notesMaster" Target="../notesMasters/notesMaster1.xml"/></Relationships>
</file>

<file path=ppt/notesSlides/_rels/notesSlide158.xml.rels><?xml version="1.0" encoding="UTF-8" standalone="yes"?>
<Relationships xmlns="http://schemas.openxmlformats.org/package/2006/relationships"><Relationship Id="rId2" Type="http://schemas.openxmlformats.org/officeDocument/2006/relationships/slide" Target="../slides/slide423.xml"/><Relationship Id="rId1" Type="http://schemas.openxmlformats.org/officeDocument/2006/relationships/notesMaster" Target="../notesMasters/notesMaster1.xml"/></Relationships>
</file>

<file path=ppt/notesSlides/_rels/notesSlide159.xml.rels><?xml version="1.0" encoding="UTF-8" standalone="yes"?>
<Relationships xmlns="http://schemas.openxmlformats.org/package/2006/relationships"><Relationship Id="rId2" Type="http://schemas.openxmlformats.org/officeDocument/2006/relationships/slide" Target="../slides/slide424.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60.xml.rels><?xml version="1.0" encoding="UTF-8" standalone="yes"?>
<Relationships xmlns="http://schemas.openxmlformats.org/package/2006/relationships"><Relationship Id="rId2" Type="http://schemas.openxmlformats.org/officeDocument/2006/relationships/slide" Target="../slides/slide425.xml"/><Relationship Id="rId1" Type="http://schemas.openxmlformats.org/officeDocument/2006/relationships/notesMaster" Target="../notesMasters/notesMaster1.xml"/></Relationships>
</file>

<file path=ppt/notesSlides/_rels/notesSlide161.xml.rels><?xml version="1.0" encoding="UTF-8" standalone="yes"?>
<Relationships xmlns="http://schemas.openxmlformats.org/package/2006/relationships"><Relationship Id="rId2" Type="http://schemas.openxmlformats.org/officeDocument/2006/relationships/slide" Target="../slides/slide426.xml"/><Relationship Id="rId1" Type="http://schemas.openxmlformats.org/officeDocument/2006/relationships/notesMaster" Target="../notesMasters/notesMaster1.xml"/></Relationships>
</file>

<file path=ppt/notesSlides/_rels/notesSlide162.xml.rels><?xml version="1.0" encoding="UTF-8" standalone="yes"?>
<Relationships xmlns="http://schemas.openxmlformats.org/package/2006/relationships"><Relationship Id="rId2" Type="http://schemas.openxmlformats.org/officeDocument/2006/relationships/slide" Target="../slides/slide427.xml"/><Relationship Id="rId1" Type="http://schemas.openxmlformats.org/officeDocument/2006/relationships/notesMaster" Target="../notesMasters/notesMaster1.xml"/></Relationships>
</file>

<file path=ppt/notesSlides/_rels/notesSlide163.xml.rels><?xml version="1.0" encoding="UTF-8" standalone="yes"?>
<Relationships xmlns="http://schemas.openxmlformats.org/package/2006/relationships"><Relationship Id="rId2" Type="http://schemas.openxmlformats.org/officeDocument/2006/relationships/slide" Target="../slides/slide428.xml"/><Relationship Id="rId1" Type="http://schemas.openxmlformats.org/officeDocument/2006/relationships/notesMaster" Target="../notesMasters/notesMaster1.xml"/></Relationships>
</file>

<file path=ppt/notesSlides/_rels/notesSlide164.xml.rels><?xml version="1.0" encoding="UTF-8" standalone="yes"?>
<Relationships xmlns="http://schemas.openxmlformats.org/package/2006/relationships"><Relationship Id="rId2" Type="http://schemas.openxmlformats.org/officeDocument/2006/relationships/slide" Target="../slides/slide429.xml"/><Relationship Id="rId1" Type="http://schemas.openxmlformats.org/officeDocument/2006/relationships/notesMaster" Target="../notesMasters/notesMaster1.xml"/></Relationships>
</file>

<file path=ppt/notesSlides/_rels/notesSlide165.xml.rels><?xml version="1.0" encoding="UTF-8" standalone="yes"?>
<Relationships xmlns="http://schemas.openxmlformats.org/package/2006/relationships"><Relationship Id="rId2" Type="http://schemas.openxmlformats.org/officeDocument/2006/relationships/slide" Target="../slides/slide446.xml"/><Relationship Id="rId1" Type="http://schemas.openxmlformats.org/officeDocument/2006/relationships/notesMaster" Target="../notesMasters/notesMaster1.xml"/></Relationships>
</file>

<file path=ppt/notesSlides/_rels/notesSlide166.xml.rels><?xml version="1.0" encoding="UTF-8" standalone="yes"?>
<Relationships xmlns="http://schemas.openxmlformats.org/package/2006/relationships"><Relationship Id="rId2" Type="http://schemas.openxmlformats.org/officeDocument/2006/relationships/slide" Target="../slides/slide447.xml"/><Relationship Id="rId1" Type="http://schemas.openxmlformats.org/officeDocument/2006/relationships/notesMaster" Target="../notesMasters/notesMaster1.xml"/></Relationships>
</file>

<file path=ppt/notesSlides/_rels/notesSlide167.xml.rels><?xml version="1.0" encoding="UTF-8" standalone="yes"?>
<Relationships xmlns="http://schemas.openxmlformats.org/package/2006/relationships"><Relationship Id="rId2" Type="http://schemas.openxmlformats.org/officeDocument/2006/relationships/slide" Target="../slides/slide461.xml"/><Relationship Id="rId1" Type="http://schemas.openxmlformats.org/officeDocument/2006/relationships/notesMaster" Target="../notesMasters/notesMaster1.xml"/></Relationships>
</file>

<file path=ppt/notesSlides/_rels/notesSlide168.xml.rels><?xml version="1.0" encoding="UTF-8" standalone="yes"?>
<Relationships xmlns="http://schemas.openxmlformats.org/package/2006/relationships"><Relationship Id="rId2" Type="http://schemas.openxmlformats.org/officeDocument/2006/relationships/slide" Target="../slides/slide46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148.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149.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150.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151.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15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153.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156.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159.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16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190.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191.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192.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193.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197.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19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199.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200.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20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20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20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20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20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20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210.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21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09922" name="Rectangle 27"/>
          <p:cNvSpPr>
            <a:spLocks noGrp="1" noChangeArrowheads="1"/>
          </p:cNvSpPr>
          <p:nvPr>
            <p:ph type="sldNum" sz="quarter"/>
          </p:nvPr>
        </p:nvSpPr>
        <p:spPr>
          <a:noFill/>
        </p:spPr>
        <p:txBody>
          <a:bodyPr/>
          <a:lstStyle>
            <a:lvl1pPr defTabSz="487363" eaLnBrk="0" hangingPunc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2400">
                <a:solidFill>
                  <a:schemeClr val="bg1"/>
                </a:solidFill>
                <a:latin typeface="Times New Roman" pitchFamily="18" charset="0"/>
              </a:defRPr>
            </a:lvl1pPr>
            <a:lvl2pPr defTabSz="487363" eaLnBrk="0" hangingPunc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2400">
                <a:solidFill>
                  <a:schemeClr val="bg1"/>
                </a:solidFill>
                <a:latin typeface="Times New Roman" pitchFamily="18" charset="0"/>
              </a:defRPr>
            </a:lvl2pPr>
            <a:lvl3pPr defTabSz="487363" eaLnBrk="0" hangingPunc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2400">
                <a:solidFill>
                  <a:schemeClr val="bg1"/>
                </a:solidFill>
                <a:latin typeface="Times New Roman" pitchFamily="18" charset="0"/>
              </a:defRPr>
            </a:lvl3pPr>
            <a:lvl4pPr defTabSz="487363" eaLnBrk="0" hangingPunc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2400">
                <a:solidFill>
                  <a:schemeClr val="bg1"/>
                </a:solidFill>
                <a:latin typeface="Times New Roman" pitchFamily="18" charset="0"/>
              </a:defRPr>
            </a:lvl4pPr>
            <a:lvl5pPr defTabSz="487363" eaLnBrk="0" hangingPunc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2400">
                <a:solidFill>
                  <a:schemeClr val="bg1"/>
                </a:solidFill>
                <a:latin typeface="Times New Roman" pitchFamily="18" charset="0"/>
              </a:defRPr>
            </a:lvl5pPr>
            <a:lvl6pPr marL="2514600" indent="-228600" defTabSz="487363" eaLnBrk="0" fontAlgn="base" hangingPunct="0">
              <a:spcBef>
                <a:spcPct val="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2400">
                <a:solidFill>
                  <a:schemeClr val="bg1"/>
                </a:solidFill>
                <a:latin typeface="Times New Roman" pitchFamily="18" charset="0"/>
              </a:defRPr>
            </a:lvl6pPr>
            <a:lvl7pPr marL="2971800" indent="-228600" defTabSz="487363" eaLnBrk="0" fontAlgn="base" hangingPunct="0">
              <a:spcBef>
                <a:spcPct val="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2400">
                <a:solidFill>
                  <a:schemeClr val="bg1"/>
                </a:solidFill>
                <a:latin typeface="Times New Roman" pitchFamily="18" charset="0"/>
              </a:defRPr>
            </a:lvl7pPr>
            <a:lvl8pPr marL="3429000" indent="-228600" defTabSz="487363" eaLnBrk="0" fontAlgn="base" hangingPunct="0">
              <a:spcBef>
                <a:spcPct val="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2400">
                <a:solidFill>
                  <a:schemeClr val="bg1"/>
                </a:solidFill>
                <a:latin typeface="Times New Roman" pitchFamily="18" charset="0"/>
              </a:defRPr>
            </a:lvl8pPr>
            <a:lvl9pPr marL="3886200" indent="-228600" defTabSz="487363" eaLnBrk="0" fontAlgn="base" hangingPunct="0">
              <a:spcBef>
                <a:spcPct val="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2400">
                <a:solidFill>
                  <a:schemeClr val="bg1"/>
                </a:solidFill>
                <a:latin typeface="Times New Roman" pitchFamily="18" charset="0"/>
              </a:defRPr>
            </a:lvl9pPr>
          </a:lstStyle>
          <a:p>
            <a:pPr eaLnBrk="1" hangingPunct="1"/>
            <a:fld id="{63525065-83FA-4155-BA12-15BB30DEFEBE}" type="slidenum">
              <a:rPr lang="de-DE" altLang="de-DE" sz="1300" smtClean="0">
                <a:solidFill>
                  <a:srgbClr val="000000"/>
                </a:solidFill>
              </a:rPr>
              <a:pPr eaLnBrk="1" hangingPunct="1"/>
              <a:t>1</a:t>
            </a:fld>
            <a:endParaRPr lang="de-DE" altLang="de-DE" sz="1300" dirty="0" smtClean="0">
              <a:solidFill>
                <a:srgbClr val="000000"/>
              </a:solidFill>
            </a:endParaRPr>
          </a:p>
        </p:txBody>
      </p:sp>
      <p:sp>
        <p:nvSpPr>
          <p:cNvPr id="209923" name="Rectangle 1"/>
          <p:cNvSpPr>
            <a:spLocks noGrp="1" noRot="1" noChangeAspect="1" noChangeArrowheads="1" noTextEdit="1"/>
          </p:cNvSpPr>
          <p:nvPr>
            <p:ph type="sldImg"/>
          </p:nvPr>
        </p:nvSpPr>
        <p:spPr>
          <a:xfrm>
            <a:off x="992188" y="768350"/>
            <a:ext cx="5114925" cy="3836988"/>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09924"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47412318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17090" name="Rectangle 27"/>
          <p:cNvSpPr>
            <a:spLocks noGrp="1" noChangeArrowheads="1"/>
          </p:cNvSpPr>
          <p:nvPr>
            <p:ph type="sldNum" sz="quarter"/>
          </p:nvPr>
        </p:nvSpPr>
        <p:spPr>
          <a:noFill/>
        </p:spPr>
        <p:txBody>
          <a:bodyPr/>
          <a:lstStyle>
            <a:lvl1pPr defTabSz="487363" eaLnBrk="0" hangingPunc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2400">
                <a:solidFill>
                  <a:schemeClr val="bg1"/>
                </a:solidFill>
                <a:latin typeface="Times New Roman" pitchFamily="18" charset="0"/>
              </a:defRPr>
            </a:lvl1pPr>
            <a:lvl2pPr defTabSz="487363" eaLnBrk="0" hangingPunc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2400">
                <a:solidFill>
                  <a:schemeClr val="bg1"/>
                </a:solidFill>
                <a:latin typeface="Times New Roman" pitchFamily="18" charset="0"/>
              </a:defRPr>
            </a:lvl2pPr>
            <a:lvl3pPr defTabSz="487363" eaLnBrk="0" hangingPunc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2400">
                <a:solidFill>
                  <a:schemeClr val="bg1"/>
                </a:solidFill>
                <a:latin typeface="Times New Roman" pitchFamily="18" charset="0"/>
              </a:defRPr>
            </a:lvl3pPr>
            <a:lvl4pPr defTabSz="487363" eaLnBrk="0" hangingPunc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2400">
                <a:solidFill>
                  <a:schemeClr val="bg1"/>
                </a:solidFill>
                <a:latin typeface="Times New Roman" pitchFamily="18" charset="0"/>
              </a:defRPr>
            </a:lvl4pPr>
            <a:lvl5pPr defTabSz="487363" eaLnBrk="0" hangingPunc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2400">
                <a:solidFill>
                  <a:schemeClr val="bg1"/>
                </a:solidFill>
                <a:latin typeface="Times New Roman" pitchFamily="18" charset="0"/>
              </a:defRPr>
            </a:lvl5pPr>
            <a:lvl6pPr marL="2514600" indent="-228600" defTabSz="487363" eaLnBrk="0" fontAlgn="base" hangingPunct="0">
              <a:spcBef>
                <a:spcPct val="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2400">
                <a:solidFill>
                  <a:schemeClr val="bg1"/>
                </a:solidFill>
                <a:latin typeface="Times New Roman" pitchFamily="18" charset="0"/>
              </a:defRPr>
            </a:lvl6pPr>
            <a:lvl7pPr marL="2971800" indent="-228600" defTabSz="487363" eaLnBrk="0" fontAlgn="base" hangingPunct="0">
              <a:spcBef>
                <a:spcPct val="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2400">
                <a:solidFill>
                  <a:schemeClr val="bg1"/>
                </a:solidFill>
                <a:latin typeface="Times New Roman" pitchFamily="18" charset="0"/>
              </a:defRPr>
            </a:lvl7pPr>
            <a:lvl8pPr marL="3429000" indent="-228600" defTabSz="487363" eaLnBrk="0" fontAlgn="base" hangingPunct="0">
              <a:spcBef>
                <a:spcPct val="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2400">
                <a:solidFill>
                  <a:schemeClr val="bg1"/>
                </a:solidFill>
                <a:latin typeface="Times New Roman" pitchFamily="18" charset="0"/>
              </a:defRPr>
            </a:lvl8pPr>
            <a:lvl9pPr marL="3886200" indent="-228600" defTabSz="487363" eaLnBrk="0" fontAlgn="base" hangingPunct="0">
              <a:spcBef>
                <a:spcPct val="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2400">
                <a:solidFill>
                  <a:schemeClr val="bg1"/>
                </a:solidFill>
                <a:latin typeface="Times New Roman" pitchFamily="18" charset="0"/>
              </a:defRPr>
            </a:lvl9pPr>
          </a:lstStyle>
          <a:p>
            <a:pPr eaLnBrk="1" hangingPunct="1"/>
            <a:fld id="{67C7D6F5-B137-4BF7-A460-31D67874DFD0}" type="slidenum">
              <a:rPr lang="de-DE" altLang="de-DE" sz="1300" smtClean="0">
                <a:solidFill>
                  <a:srgbClr val="000000"/>
                </a:solidFill>
              </a:rPr>
              <a:pPr eaLnBrk="1" hangingPunct="1"/>
              <a:t>29</a:t>
            </a:fld>
            <a:endParaRPr lang="de-DE" altLang="de-DE" sz="1300" dirty="0" smtClean="0">
              <a:solidFill>
                <a:srgbClr val="000000"/>
              </a:solidFill>
            </a:endParaRPr>
          </a:p>
        </p:txBody>
      </p:sp>
      <p:sp>
        <p:nvSpPr>
          <p:cNvPr id="217091" name="Rectangle 1"/>
          <p:cNvSpPr>
            <a:spLocks noGrp="1" noRot="1" noChangeAspect="1" noChangeArrowheads="1" noTextEdit="1"/>
          </p:cNvSpPr>
          <p:nvPr>
            <p:ph type="sldImg"/>
          </p:nvPr>
        </p:nvSpPr>
        <p:spPr>
          <a:xfrm>
            <a:off x="992188" y="768350"/>
            <a:ext cx="5114925" cy="3836988"/>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17092"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2971537318"/>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07202" name="Rectangle 27"/>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7ED5AFBD-A074-4DDF-8559-BCB9D6195DC3}" type="slidenum">
              <a:rPr lang="de-DE" altLang="de-DE" sz="1300" smtClean="0"/>
              <a:pPr eaLnBrk="1" hangingPunct="1">
                <a:spcBef>
                  <a:spcPct val="0"/>
                </a:spcBef>
              </a:pPr>
              <a:t>212</a:t>
            </a:fld>
            <a:endParaRPr lang="de-DE" altLang="de-DE" sz="1300" dirty="0" smtClean="0"/>
          </a:p>
        </p:txBody>
      </p:sp>
      <p:sp>
        <p:nvSpPr>
          <p:cNvPr id="307203" name="Rectangle 1"/>
          <p:cNvSpPr>
            <a:spLocks noGrp="1" noRot="1" noChangeAspect="1" noChangeArrowheads="1" noTextEdit="1"/>
          </p:cNvSpPr>
          <p:nvPr>
            <p:ph type="sldImg"/>
          </p:nvPr>
        </p:nvSpPr>
        <p:spPr>
          <a:xfrm>
            <a:off x="992188" y="768350"/>
            <a:ext cx="5110162" cy="3832225"/>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307204"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3465595186"/>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09250" name="Rectangle 27"/>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B33029F2-4ED3-4A35-B7DE-111753F550C6}" type="slidenum">
              <a:rPr lang="de-DE" altLang="de-DE" sz="1300" smtClean="0"/>
              <a:pPr eaLnBrk="1" hangingPunct="1">
                <a:spcBef>
                  <a:spcPct val="0"/>
                </a:spcBef>
              </a:pPr>
              <a:t>214</a:t>
            </a:fld>
            <a:endParaRPr lang="de-DE" altLang="de-DE" sz="1300" dirty="0" smtClean="0"/>
          </a:p>
        </p:txBody>
      </p:sp>
      <p:sp>
        <p:nvSpPr>
          <p:cNvPr id="309251" name="Rectangle 1"/>
          <p:cNvSpPr>
            <a:spLocks noGrp="1" noRot="1" noChangeAspect="1" noChangeArrowheads="1" noTextEdit="1"/>
          </p:cNvSpPr>
          <p:nvPr>
            <p:ph type="sldImg"/>
          </p:nvPr>
        </p:nvSpPr>
        <p:spPr>
          <a:xfrm>
            <a:off x="992188" y="768350"/>
            <a:ext cx="5114925" cy="3836988"/>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309252"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455189478"/>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10274" name="Rectangle 27"/>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316CDAEE-3829-40CC-826F-5A25EE9BE4B0}" type="slidenum">
              <a:rPr lang="de-DE" altLang="de-DE" sz="1300" smtClean="0"/>
              <a:pPr eaLnBrk="1" hangingPunct="1">
                <a:spcBef>
                  <a:spcPct val="0"/>
                </a:spcBef>
              </a:pPr>
              <a:t>215</a:t>
            </a:fld>
            <a:endParaRPr lang="de-DE" altLang="de-DE" sz="1300" dirty="0" smtClean="0"/>
          </a:p>
        </p:txBody>
      </p:sp>
      <p:sp>
        <p:nvSpPr>
          <p:cNvPr id="310275" name="Rectangle 1"/>
          <p:cNvSpPr>
            <a:spLocks noGrp="1" noRot="1" noChangeAspect="1" noChangeArrowheads="1" noTextEdit="1"/>
          </p:cNvSpPr>
          <p:nvPr>
            <p:ph type="sldImg"/>
          </p:nvPr>
        </p:nvSpPr>
        <p:spPr>
          <a:xfrm>
            <a:off x="992188" y="768350"/>
            <a:ext cx="5114925" cy="3836988"/>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310276"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36966723"/>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11298" name="Rectangle 27"/>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AF2CDB59-7748-4299-B018-745BE49F9CB6}" type="slidenum">
              <a:rPr lang="de-DE" altLang="de-DE" sz="1300" smtClean="0"/>
              <a:pPr eaLnBrk="1" hangingPunct="1">
                <a:spcBef>
                  <a:spcPct val="0"/>
                </a:spcBef>
              </a:pPr>
              <a:t>216</a:t>
            </a:fld>
            <a:endParaRPr lang="de-DE" altLang="de-DE" sz="1300" dirty="0" smtClean="0"/>
          </a:p>
        </p:txBody>
      </p:sp>
      <p:sp>
        <p:nvSpPr>
          <p:cNvPr id="311299" name="Rectangle 1"/>
          <p:cNvSpPr>
            <a:spLocks noGrp="1" noRot="1" noChangeAspect="1" noChangeArrowheads="1" noTextEdit="1"/>
          </p:cNvSpPr>
          <p:nvPr>
            <p:ph type="sldImg"/>
          </p:nvPr>
        </p:nvSpPr>
        <p:spPr>
          <a:xfrm>
            <a:off x="992188" y="768350"/>
            <a:ext cx="5114925" cy="3836988"/>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311300"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1357382031"/>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12322" name="Rectangle 27"/>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634BE3C6-D546-4984-A005-9CDBF8D6A90A}" type="slidenum">
              <a:rPr lang="de-DE" altLang="de-DE" sz="1300" smtClean="0"/>
              <a:pPr eaLnBrk="1" hangingPunct="1">
                <a:spcBef>
                  <a:spcPct val="0"/>
                </a:spcBef>
              </a:pPr>
              <a:t>218</a:t>
            </a:fld>
            <a:endParaRPr lang="de-DE" altLang="de-DE" sz="1300" dirty="0" smtClean="0"/>
          </a:p>
        </p:txBody>
      </p:sp>
      <p:sp>
        <p:nvSpPr>
          <p:cNvPr id="312323" name="Rectangle 1"/>
          <p:cNvSpPr>
            <a:spLocks noGrp="1" noRot="1" noChangeAspect="1" noChangeArrowheads="1" noTextEdit="1"/>
          </p:cNvSpPr>
          <p:nvPr>
            <p:ph type="sldImg"/>
          </p:nvPr>
        </p:nvSpPr>
        <p:spPr>
          <a:xfrm>
            <a:off x="992188" y="768350"/>
            <a:ext cx="5114925" cy="3836988"/>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312324"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4172561125"/>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13346" name="Rectangle 27"/>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82DAB2F9-D11D-4334-94D4-F5DC24E6AD7B}" type="slidenum">
              <a:rPr lang="de-DE" altLang="de-DE" sz="1300" smtClean="0"/>
              <a:pPr eaLnBrk="1" hangingPunct="1">
                <a:spcBef>
                  <a:spcPct val="0"/>
                </a:spcBef>
              </a:pPr>
              <a:t>219</a:t>
            </a:fld>
            <a:endParaRPr lang="de-DE" altLang="de-DE" sz="1300" dirty="0" smtClean="0"/>
          </a:p>
        </p:txBody>
      </p:sp>
      <p:sp>
        <p:nvSpPr>
          <p:cNvPr id="313347" name="Rectangle 1"/>
          <p:cNvSpPr>
            <a:spLocks noGrp="1" noRot="1" noChangeAspect="1" noChangeArrowheads="1" noTextEdit="1"/>
          </p:cNvSpPr>
          <p:nvPr>
            <p:ph type="sldImg"/>
          </p:nvPr>
        </p:nvSpPr>
        <p:spPr>
          <a:xfrm>
            <a:off x="992188" y="768350"/>
            <a:ext cx="5114925" cy="3836988"/>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313348"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1269544850"/>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14370" name="Rectangle 27"/>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A7E5504D-3E62-4815-9B64-700B4242BCF6}" type="slidenum">
              <a:rPr lang="de-DE" altLang="de-DE" sz="1300" smtClean="0"/>
              <a:pPr eaLnBrk="1" hangingPunct="1">
                <a:spcBef>
                  <a:spcPct val="0"/>
                </a:spcBef>
              </a:pPr>
              <a:t>220</a:t>
            </a:fld>
            <a:endParaRPr lang="de-DE" altLang="de-DE" sz="1300" dirty="0" smtClean="0"/>
          </a:p>
        </p:txBody>
      </p:sp>
      <p:sp>
        <p:nvSpPr>
          <p:cNvPr id="314371" name="Rectangle 1"/>
          <p:cNvSpPr>
            <a:spLocks noGrp="1" noRot="1" noChangeAspect="1" noChangeArrowheads="1" noTextEdit="1"/>
          </p:cNvSpPr>
          <p:nvPr>
            <p:ph type="sldImg"/>
          </p:nvPr>
        </p:nvSpPr>
        <p:spPr>
          <a:xfrm>
            <a:off x="992188" y="768350"/>
            <a:ext cx="5114925" cy="3836988"/>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314372"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2246382641"/>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13346" name="Rectangle 27"/>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82DAB2F9-D11D-4334-94D4-F5DC24E6AD7B}" type="slidenum">
              <a:rPr lang="de-DE" altLang="de-DE" sz="1300" smtClean="0"/>
              <a:pPr eaLnBrk="1" hangingPunct="1">
                <a:spcBef>
                  <a:spcPct val="0"/>
                </a:spcBef>
              </a:pPr>
              <a:t>221</a:t>
            </a:fld>
            <a:endParaRPr lang="de-DE" altLang="de-DE" sz="1300" dirty="0" smtClean="0"/>
          </a:p>
        </p:txBody>
      </p:sp>
      <p:sp>
        <p:nvSpPr>
          <p:cNvPr id="313347" name="Rectangle 1"/>
          <p:cNvSpPr>
            <a:spLocks noGrp="1" noRot="1" noChangeAspect="1" noChangeArrowheads="1" noTextEdit="1"/>
          </p:cNvSpPr>
          <p:nvPr>
            <p:ph type="sldImg"/>
          </p:nvPr>
        </p:nvSpPr>
        <p:spPr>
          <a:xfrm>
            <a:off x="992188" y="768350"/>
            <a:ext cx="5114925" cy="3836988"/>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313348"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1688133434"/>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12322" name="Rectangle 27"/>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634BE3C6-D546-4984-A005-9CDBF8D6A90A}" type="slidenum">
              <a:rPr lang="de-DE" altLang="de-DE" sz="1300" smtClean="0"/>
              <a:pPr eaLnBrk="1" hangingPunct="1">
                <a:spcBef>
                  <a:spcPct val="0"/>
                </a:spcBef>
              </a:pPr>
              <a:t>230</a:t>
            </a:fld>
            <a:endParaRPr lang="de-DE" altLang="de-DE" sz="1300" dirty="0" smtClean="0"/>
          </a:p>
        </p:txBody>
      </p:sp>
      <p:sp>
        <p:nvSpPr>
          <p:cNvPr id="312323" name="Rectangle 1"/>
          <p:cNvSpPr>
            <a:spLocks noGrp="1" noRot="1" noChangeAspect="1" noChangeArrowheads="1" noTextEdit="1"/>
          </p:cNvSpPr>
          <p:nvPr>
            <p:ph type="sldImg"/>
          </p:nvPr>
        </p:nvSpPr>
        <p:spPr>
          <a:xfrm>
            <a:off x="992188" y="768350"/>
            <a:ext cx="5114925" cy="3836988"/>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312324"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3283870461"/>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18466" name="Rectangle 27"/>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6B4ACFC4-55CE-4CCE-AF90-4707C72E2F48}" type="slidenum">
              <a:rPr lang="de-DE" altLang="de-DE" sz="1300" smtClean="0"/>
              <a:pPr eaLnBrk="1" hangingPunct="1">
                <a:spcBef>
                  <a:spcPct val="0"/>
                </a:spcBef>
              </a:pPr>
              <a:t>232</a:t>
            </a:fld>
            <a:endParaRPr lang="de-DE" altLang="de-DE" sz="1300" dirty="0" smtClean="0"/>
          </a:p>
        </p:txBody>
      </p:sp>
      <p:sp>
        <p:nvSpPr>
          <p:cNvPr id="318467" name="Rectangle 1"/>
          <p:cNvSpPr>
            <a:spLocks noGrp="1" noRot="1" noChangeAspect="1" noChangeArrowheads="1" noTextEdit="1"/>
          </p:cNvSpPr>
          <p:nvPr>
            <p:ph type="sldImg"/>
          </p:nvPr>
        </p:nvSpPr>
        <p:spPr>
          <a:xfrm>
            <a:off x="992188" y="768350"/>
            <a:ext cx="5114925" cy="3836988"/>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318468"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335909976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18114" name="Rectangle 27"/>
          <p:cNvSpPr>
            <a:spLocks noGrp="1" noChangeArrowheads="1"/>
          </p:cNvSpPr>
          <p:nvPr>
            <p:ph type="sldNum" sz="quarter"/>
          </p:nvPr>
        </p:nvSpPr>
        <p:spPr>
          <a:noFill/>
        </p:spPr>
        <p:txBody>
          <a:bodyPr/>
          <a:lstStyle>
            <a:lvl1pPr defTabSz="487363" eaLnBrk="0" hangingPunc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2400">
                <a:solidFill>
                  <a:schemeClr val="bg1"/>
                </a:solidFill>
                <a:latin typeface="Times New Roman" pitchFamily="18" charset="0"/>
              </a:defRPr>
            </a:lvl1pPr>
            <a:lvl2pPr defTabSz="487363" eaLnBrk="0" hangingPunc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2400">
                <a:solidFill>
                  <a:schemeClr val="bg1"/>
                </a:solidFill>
                <a:latin typeface="Times New Roman" pitchFamily="18" charset="0"/>
              </a:defRPr>
            </a:lvl2pPr>
            <a:lvl3pPr defTabSz="487363" eaLnBrk="0" hangingPunc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2400">
                <a:solidFill>
                  <a:schemeClr val="bg1"/>
                </a:solidFill>
                <a:latin typeface="Times New Roman" pitchFamily="18" charset="0"/>
              </a:defRPr>
            </a:lvl3pPr>
            <a:lvl4pPr defTabSz="487363" eaLnBrk="0" hangingPunc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2400">
                <a:solidFill>
                  <a:schemeClr val="bg1"/>
                </a:solidFill>
                <a:latin typeface="Times New Roman" pitchFamily="18" charset="0"/>
              </a:defRPr>
            </a:lvl4pPr>
            <a:lvl5pPr defTabSz="487363" eaLnBrk="0" hangingPunc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2400">
                <a:solidFill>
                  <a:schemeClr val="bg1"/>
                </a:solidFill>
                <a:latin typeface="Times New Roman" pitchFamily="18" charset="0"/>
              </a:defRPr>
            </a:lvl5pPr>
            <a:lvl6pPr marL="2514600" indent="-228600" defTabSz="487363" eaLnBrk="0" fontAlgn="base" hangingPunct="0">
              <a:spcBef>
                <a:spcPct val="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2400">
                <a:solidFill>
                  <a:schemeClr val="bg1"/>
                </a:solidFill>
                <a:latin typeface="Times New Roman" pitchFamily="18" charset="0"/>
              </a:defRPr>
            </a:lvl6pPr>
            <a:lvl7pPr marL="2971800" indent="-228600" defTabSz="487363" eaLnBrk="0" fontAlgn="base" hangingPunct="0">
              <a:spcBef>
                <a:spcPct val="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2400">
                <a:solidFill>
                  <a:schemeClr val="bg1"/>
                </a:solidFill>
                <a:latin typeface="Times New Roman" pitchFamily="18" charset="0"/>
              </a:defRPr>
            </a:lvl7pPr>
            <a:lvl8pPr marL="3429000" indent="-228600" defTabSz="487363" eaLnBrk="0" fontAlgn="base" hangingPunct="0">
              <a:spcBef>
                <a:spcPct val="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2400">
                <a:solidFill>
                  <a:schemeClr val="bg1"/>
                </a:solidFill>
                <a:latin typeface="Times New Roman" pitchFamily="18" charset="0"/>
              </a:defRPr>
            </a:lvl8pPr>
            <a:lvl9pPr marL="3886200" indent="-228600" defTabSz="487363" eaLnBrk="0" fontAlgn="base" hangingPunct="0">
              <a:spcBef>
                <a:spcPct val="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2400">
                <a:solidFill>
                  <a:schemeClr val="bg1"/>
                </a:solidFill>
                <a:latin typeface="Times New Roman" pitchFamily="18" charset="0"/>
              </a:defRPr>
            </a:lvl9pPr>
          </a:lstStyle>
          <a:p>
            <a:pPr eaLnBrk="1" hangingPunct="1"/>
            <a:fld id="{A066DA48-2C47-4A64-8BC1-C8663C56A432}" type="slidenum">
              <a:rPr lang="de-DE" altLang="de-DE" sz="1300" smtClean="0">
                <a:solidFill>
                  <a:srgbClr val="000000"/>
                </a:solidFill>
              </a:rPr>
              <a:pPr eaLnBrk="1" hangingPunct="1"/>
              <a:t>30</a:t>
            </a:fld>
            <a:endParaRPr lang="de-DE" altLang="de-DE" sz="1300" dirty="0" smtClean="0">
              <a:solidFill>
                <a:srgbClr val="000000"/>
              </a:solidFill>
            </a:endParaRPr>
          </a:p>
        </p:txBody>
      </p:sp>
      <p:sp>
        <p:nvSpPr>
          <p:cNvPr id="218115" name="Rectangle 1"/>
          <p:cNvSpPr>
            <a:spLocks noGrp="1" noRot="1" noChangeAspect="1" noChangeArrowheads="1" noTextEdit="1"/>
          </p:cNvSpPr>
          <p:nvPr>
            <p:ph type="sldImg"/>
          </p:nvPr>
        </p:nvSpPr>
        <p:spPr>
          <a:xfrm>
            <a:off x="992188" y="768350"/>
            <a:ext cx="5114925" cy="3836988"/>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18116"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3923333016"/>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16418" name="Rectangle 27"/>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381CE28E-8344-40FE-AFB6-D1F27270FE55}" type="slidenum">
              <a:rPr lang="de-DE" altLang="de-DE" sz="1300" smtClean="0"/>
              <a:pPr eaLnBrk="1" hangingPunct="1">
                <a:spcBef>
                  <a:spcPct val="0"/>
                </a:spcBef>
              </a:pPr>
              <a:t>234</a:t>
            </a:fld>
            <a:endParaRPr lang="de-DE" altLang="de-DE" sz="1300" dirty="0" smtClean="0"/>
          </a:p>
        </p:txBody>
      </p:sp>
      <p:sp>
        <p:nvSpPr>
          <p:cNvPr id="316419" name="Rectangle 1"/>
          <p:cNvSpPr>
            <a:spLocks noGrp="1" noRot="1" noChangeAspect="1" noChangeArrowheads="1" noTextEdit="1"/>
          </p:cNvSpPr>
          <p:nvPr>
            <p:ph type="sldImg"/>
          </p:nvPr>
        </p:nvSpPr>
        <p:spPr>
          <a:xfrm>
            <a:off x="992188" y="768350"/>
            <a:ext cx="5114925" cy="3836988"/>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316420"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1374838157"/>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17442" name="Rectangle 27"/>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62192848-A6BE-49F7-95C8-D078FA658280}" type="slidenum">
              <a:rPr lang="de-DE" altLang="de-DE" sz="1300" smtClean="0"/>
              <a:pPr eaLnBrk="1" hangingPunct="1">
                <a:spcBef>
                  <a:spcPct val="0"/>
                </a:spcBef>
              </a:pPr>
              <a:t>235</a:t>
            </a:fld>
            <a:endParaRPr lang="de-DE" altLang="de-DE" sz="1300" dirty="0" smtClean="0"/>
          </a:p>
        </p:txBody>
      </p:sp>
      <p:sp>
        <p:nvSpPr>
          <p:cNvPr id="317443" name="Rectangle 2"/>
          <p:cNvSpPr>
            <a:spLocks noGrp="1" noRot="1" noChangeAspect="1" noChangeArrowheads="1" noTextEdit="1"/>
          </p:cNvSpPr>
          <p:nvPr>
            <p:ph type="sldImg"/>
          </p:nvPr>
        </p:nvSpPr>
        <p:spPr>
          <a:xfrm>
            <a:off x="992188" y="768350"/>
            <a:ext cx="5114925" cy="3836988"/>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317444" name="Rectangle 3"/>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1044303422"/>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19490" name="Rectangle 27"/>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2A70D4F6-7610-441D-9314-F053354B579F}" type="slidenum">
              <a:rPr lang="de-DE" altLang="de-DE" sz="1300" smtClean="0"/>
              <a:pPr eaLnBrk="1" hangingPunct="1">
                <a:spcBef>
                  <a:spcPct val="0"/>
                </a:spcBef>
              </a:pPr>
              <a:t>236</a:t>
            </a:fld>
            <a:endParaRPr lang="de-DE" altLang="de-DE" sz="1300" dirty="0" smtClean="0"/>
          </a:p>
        </p:txBody>
      </p:sp>
      <p:sp>
        <p:nvSpPr>
          <p:cNvPr id="319491" name="Rectangle 1"/>
          <p:cNvSpPr>
            <a:spLocks noGrp="1" noRot="1" noChangeAspect="1" noChangeArrowheads="1" noTextEdit="1"/>
          </p:cNvSpPr>
          <p:nvPr>
            <p:ph type="sldImg"/>
          </p:nvPr>
        </p:nvSpPr>
        <p:spPr>
          <a:xfrm>
            <a:off x="992188" y="768350"/>
            <a:ext cx="5114925" cy="3836988"/>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319492"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137773455"/>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20514" name="Rectangle 27"/>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37414526-4448-4C3C-ACF7-B14CA064A59C}" type="slidenum">
              <a:rPr lang="de-DE" altLang="de-DE" sz="1300" smtClean="0"/>
              <a:pPr eaLnBrk="1" hangingPunct="1">
                <a:spcBef>
                  <a:spcPct val="0"/>
                </a:spcBef>
              </a:pPr>
              <a:t>238</a:t>
            </a:fld>
            <a:endParaRPr lang="de-DE" altLang="de-DE" sz="1300" dirty="0" smtClean="0"/>
          </a:p>
        </p:txBody>
      </p:sp>
      <p:sp>
        <p:nvSpPr>
          <p:cNvPr id="320515" name="Rectangle 1"/>
          <p:cNvSpPr>
            <a:spLocks noGrp="1" noRot="1" noChangeAspect="1" noChangeArrowheads="1" noTextEdit="1"/>
          </p:cNvSpPr>
          <p:nvPr>
            <p:ph type="sldImg"/>
          </p:nvPr>
        </p:nvSpPr>
        <p:spPr>
          <a:xfrm>
            <a:off x="992188" y="768350"/>
            <a:ext cx="5114925" cy="3836988"/>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320516"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553313959"/>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21538" name="Rectangle 27"/>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EC5C8451-DE30-4A0A-9096-221D21D0691B}" type="slidenum">
              <a:rPr lang="de-DE" altLang="de-DE" sz="1300" smtClean="0"/>
              <a:pPr eaLnBrk="1" hangingPunct="1">
                <a:spcBef>
                  <a:spcPct val="0"/>
                </a:spcBef>
              </a:pPr>
              <a:t>239</a:t>
            </a:fld>
            <a:endParaRPr lang="de-DE" altLang="de-DE" sz="1300" dirty="0" smtClean="0"/>
          </a:p>
        </p:txBody>
      </p:sp>
      <p:sp>
        <p:nvSpPr>
          <p:cNvPr id="321539" name="Rectangle 1"/>
          <p:cNvSpPr>
            <a:spLocks noGrp="1" noRot="1" noChangeAspect="1" noChangeArrowheads="1" noTextEdit="1"/>
          </p:cNvSpPr>
          <p:nvPr>
            <p:ph type="sldImg"/>
          </p:nvPr>
        </p:nvSpPr>
        <p:spPr>
          <a:xfrm>
            <a:off x="992188" y="768350"/>
            <a:ext cx="5110162" cy="3832225"/>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321540"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1124020874"/>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23586" name="Rectangle 27"/>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A059550D-757E-4C50-8D83-9113C82E8D00}" type="slidenum">
              <a:rPr lang="de-DE" altLang="de-DE" sz="1300" smtClean="0"/>
              <a:pPr eaLnBrk="1" hangingPunct="1">
                <a:spcBef>
                  <a:spcPct val="0"/>
                </a:spcBef>
              </a:pPr>
              <a:t>241</a:t>
            </a:fld>
            <a:endParaRPr lang="de-DE" altLang="de-DE" sz="1300" dirty="0" smtClean="0"/>
          </a:p>
        </p:txBody>
      </p:sp>
      <p:sp>
        <p:nvSpPr>
          <p:cNvPr id="323587" name="Rectangle 1"/>
          <p:cNvSpPr>
            <a:spLocks noGrp="1" noRot="1" noChangeAspect="1" noChangeArrowheads="1" noTextEdit="1"/>
          </p:cNvSpPr>
          <p:nvPr>
            <p:ph type="sldImg"/>
          </p:nvPr>
        </p:nvSpPr>
        <p:spPr>
          <a:xfrm>
            <a:off x="992188" y="768350"/>
            <a:ext cx="5110162" cy="3832225"/>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323588"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2123432061"/>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22562" name="Rectangle 27"/>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0025FC09-BF5A-42B3-BBCB-AF8E05947440}" type="slidenum">
              <a:rPr lang="de-DE" altLang="de-DE" sz="1300" smtClean="0"/>
              <a:pPr eaLnBrk="1" hangingPunct="1">
                <a:spcBef>
                  <a:spcPct val="0"/>
                </a:spcBef>
              </a:pPr>
              <a:t>242</a:t>
            </a:fld>
            <a:endParaRPr lang="de-DE" altLang="de-DE" sz="1300" dirty="0" smtClean="0"/>
          </a:p>
        </p:txBody>
      </p:sp>
      <p:sp>
        <p:nvSpPr>
          <p:cNvPr id="322563" name="Rectangle 1"/>
          <p:cNvSpPr>
            <a:spLocks noGrp="1" noRot="1" noChangeAspect="1" noChangeArrowheads="1" noTextEdit="1"/>
          </p:cNvSpPr>
          <p:nvPr>
            <p:ph type="sldImg"/>
          </p:nvPr>
        </p:nvSpPr>
        <p:spPr>
          <a:xfrm>
            <a:off x="992188" y="768350"/>
            <a:ext cx="5110162" cy="3832225"/>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322564"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521653492"/>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24610" name="Rectangle 27"/>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DE47FEFC-2CAB-45CE-B576-E78DA82F100B}" type="slidenum">
              <a:rPr lang="de-DE" altLang="de-DE" sz="1300" smtClean="0"/>
              <a:pPr eaLnBrk="1" hangingPunct="1">
                <a:spcBef>
                  <a:spcPct val="0"/>
                </a:spcBef>
              </a:pPr>
              <a:t>246</a:t>
            </a:fld>
            <a:endParaRPr lang="de-DE" altLang="de-DE" sz="1300" dirty="0" smtClean="0"/>
          </a:p>
        </p:txBody>
      </p:sp>
      <p:sp>
        <p:nvSpPr>
          <p:cNvPr id="324611" name="Rectangle 1"/>
          <p:cNvSpPr>
            <a:spLocks noGrp="1" noRot="1" noChangeAspect="1" noChangeArrowheads="1" noTextEdit="1"/>
          </p:cNvSpPr>
          <p:nvPr>
            <p:ph type="sldImg"/>
          </p:nvPr>
        </p:nvSpPr>
        <p:spPr>
          <a:xfrm>
            <a:off x="992188" y="768350"/>
            <a:ext cx="5110162" cy="3832225"/>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324612"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2411032520"/>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24610" name="Rectangle 27"/>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DE47FEFC-2CAB-45CE-B576-E78DA82F100B}" type="slidenum">
              <a:rPr lang="de-DE" altLang="de-DE" sz="1300" smtClean="0"/>
              <a:pPr eaLnBrk="1" hangingPunct="1">
                <a:spcBef>
                  <a:spcPct val="0"/>
                </a:spcBef>
              </a:pPr>
              <a:t>247</a:t>
            </a:fld>
            <a:endParaRPr lang="de-DE" altLang="de-DE" sz="1300" dirty="0" smtClean="0"/>
          </a:p>
        </p:txBody>
      </p:sp>
      <p:sp>
        <p:nvSpPr>
          <p:cNvPr id="324611" name="Rectangle 1"/>
          <p:cNvSpPr>
            <a:spLocks noGrp="1" noRot="1" noChangeAspect="1" noChangeArrowheads="1" noTextEdit="1"/>
          </p:cNvSpPr>
          <p:nvPr>
            <p:ph type="sldImg"/>
          </p:nvPr>
        </p:nvSpPr>
        <p:spPr>
          <a:xfrm>
            <a:off x="992188" y="768350"/>
            <a:ext cx="5110162" cy="3832225"/>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324612"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3547869247"/>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25634" name="Rectangle 27"/>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6841E5BC-18DA-448B-BDF5-41C01C3252E4}" type="slidenum">
              <a:rPr lang="de-DE" altLang="de-DE" sz="1300" smtClean="0"/>
              <a:pPr eaLnBrk="1" hangingPunct="1">
                <a:spcBef>
                  <a:spcPct val="0"/>
                </a:spcBef>
              </a:pPr>
              <a:t>248</a:t>
            </a:fld>
            <a:endParaRPr lang="de-DE" altLang="de-DE" sz="1300" dirty="0" smtClean="0"/>
          </a:p>
        </p:txBody>
      </p:sp>
      <p:sp>
        <p:nvSpPr>
          <p:cNvPr id="325635" name="Rectangle 1"/>
          <p:cNvSpPr>
            <a:spLocks noGrp="1" noRot="1" noChangeAspect="1" noChangeArrowheads="1" noTextEdit="1"/>
          </p:cNvSpPr>
          <p:nvPr>
            <p:ph type="sldImg"/>
          </p:nvPr>
        </p:nvSpPr>
        <p:spPr>
          <a:xfrm>
            <a:off x="992188" y="768350"/>
            <a:ext cx="5114925" cy="3836988"/>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325636"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321775352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19138" name="Rectangle 27"/>
          <p:cNvSpPr>
            <a:spLocks noGrp="1" noChangeArrowheads="1"/>
          </p:cNvSpPr>
          <p:nvPr>
            <p:ph type="sldNum" sz="quarter"/>
          </p:nvPr>
        </p:nvSpPr>
        <p:spPr>
          <a:noFill/>
        </p:spPr>
        <p:txBody>
          <a:bodyPr/>
          <a:lstStyle>
            <a:lvl1pPr defTabSz="487363" eaLnBrk="0" hangingPunc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2400">
                <a:solidFill>
                  <a:schemeClr val="bg1"/>
                </a:solidFill>
                <a:latin typeface="Times New Roman" pitchFamily="18" charset="0"/>
              </a:defRPr>
            </a:lvl1pPr>
            <a:lvl2pPr defTabSz="487363" eaLnBrk="0" hangingPunc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2400">
                <a:solidFill>
                  <a:schemeClr val="bg1"/>
                </a:solidFill>
                <a:latin typeface="Times New Roman" pitchFamily="18" charset="0"/>
              </a:defRPr>
            </a:lvl2pPr>
            <a:lvl3pPr defTabSz="487363" eaLnBrk="0" hangingPunc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2400">
                <a:solidFill>
                  <a:schemeClr val="bg1"/>
                </a:solidFill>
                <a:latin typeface="Times New Roman" pitchFamily="18" charset="0"/>
              </a:defRPr>
            </a:lvl3pPr>
            <a:lvl4pPr defTabSz="487363" eaLnBrk="0" hangingPunc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2400">
                <a:solidFill>
                  <a:schemeClr val="bg1"/>
                </a:solidFill>
                <a:latin typeface="Times New Roman" pitchFamily="18" charset="0"/>
              </a:defRPr>
            </a:lvl4pPr>
            <a:lvl5pPr defTabSz="487363" eaLnBrk="0" hangingPunc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2400">
                <a:solidFill>
                  <a:schemeClr val="bg1"/>
                </a:solidFill>
                <a:latin typeface="Times New Roman" pitchFamily="18" charset="0"/>
              </a:defRPr>
            </a:lvl5pPr>
            <a:lvl6pPr marL="2514600" indent="-228600" defTabSz="487363" eaLnBrk="0" fontAlgn="base" hangingPunct="0">
              <a:spcBef>
                <a:spcPct val="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2400">
                <a:solidFill>
                  <a:schemeClr val="bg1"/>
                </a:solidFill>
                <a:latin typeface="Times New Roman" pitchFamily="18" charset="0"/>
              </a:defRPr>
            </a:lvl6pPr>
            <a:lvl7pPr marL="2971800" indent="-228600" defTabSz="487363" eaLnBrk="0" fontAlgn="base" hangingPunct="0">
              <a:spcBef>
                <a:spcPct val="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2400">
                <a:solidFill>
                  <a:schemeClr val="bg1"/>
                </a:solidFill>
                <a:latin typeface="Times New Roman" pitchFamily="18" charset="0"/>
              </a:defRPr>
            </a:lvl7pPr>
            <a:lvl8pPr marL="3429000" indent="-228600" defTabSz="487363" eaLnBrk="0" fontAlgn="base" hangingPunct="0">
              <a:spcBef>
                <a:spcPct val="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2400">
                <a:solidFill>
                  <a:schemeClr val="bg1"/>
                </a:solidFill>
                <a:latin typeface="Times New Roman" pitchFamily="18" charset="0"/>
              </a:defRPr>
            </a:lvl8pPr>
            <a:lvl9pPr marL="3886200" indent="-228600" defTabSz="487363" eaLnBrk="0" fontAlgn="base" hangingPunct="0">
              <a:spcBef>
                <a:spcPct val="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2400">
                <a:solidFill>
                  <a:schemeClr val="bg1"/>
                </a:solidFill>
                <a:latin typeface="Times New Roman" pitchFamily="18" charset="0"/>
              </a:defRPr>
            </a:lvl9pPr>
          </a:lstStyle>
          <a:p>
            <a:pPr eaLnBrk="1" hangingPunct="1"/>
            <a:fld id="{5934C30C-3B54-4C5F-B82F-9AEF8AB0A60F}" type="slidenum">
              <a:rPr lang="de-DE" altLang="de-DE" sz="1300" smtClean="0">
                <a:solidFill>
                  <a:srgbClr val="000000"/>
                </a:solidFill>
              </a:rPr>
              <a:pPr eaLnBrk="1" hangingPunct="1"/>
              <a:t>31</a:t>
            </a:fld>
            <a:endParaRPr lang="de-DE" altLang="de-DE" sz="1300" dirty="0" smtClean="0">
              <a:solidFill>
                <a:srgbClr val="000000"/>
              </a:solidFill>
            </a:endParaRPr>
          </a:p>
        </p:txBody>
      </p:sp>
      <p:sp>
        <p:nvSpPr>
          <p:cNvPr id="219139" name="Rectangle 1"/>
          <p:cNvSpPr>
            <a:spLocks noGrp="1" noRot="1" noChangeAspect="1" noChangeArrowheads="1" noTextEdit="1"/>
          </p:cNvSpPr>
          <p:nvPr>
            <p:ph type="sldImg"/>
          </p:nvPr>
        </p:nvSpPr>
        <p:spPr>
          <a:xfrm>
            <a:off x="992188" y="768350"/>
            <a:ext cx="5114925" cy="3836988"/>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19140"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2931531292"/>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26658" name="Rectangle 27"/>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56BBFCFB-6187-4CBE-8BA4-62AA790C2837}" type="slidenum">
              <a:rPr lang="de-DE" altLang="de-DE" sz="1300" smtClean="0"/>
              <a:pPr eaLnBrk="1" hangingPunct="1">
                <a:spcBef>
                  <a:spcPct val="0"/>
                </a:spcBef>
              </a:pPr>
              <a:t>256</a:t>
            </a:fld>
            <a:endParaRPr lang="de-DE" altLang="de-DE" sz="1300" dirty="0" smtClean="0"/>
          </a:p>
        </p:txBody>
      </p:sp>
      <p:sp>
        <p:nvSpPr>
          <p:cNvPr id="326659" name="Rectangle 1"/>
          <p:cNvSpPr>
            <a:spLocks noGrp="1" noRot="1" noChangeAspect="1" noChangeArrowheads="1" noTextEdit="1"/>
          </p:cNvSpPr>
          <p:nvPr>
            <p:ph type="sldImg"/>
          </p:nvPr>
        </p:nvSpPr>
        <p:spPr>
          <a:xfrm>
            <a:off x="992188" y="768350"/>
            <a:ext cx="5114925" cy="3836988"/>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326660"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2579978489"/>
      </p:ext>
    </p:extLst>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27682" name="Rectangle 27"/>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5854A299-CF80-439A-B5EB-138F9F143799}" type="slidenum">
              <a:rPr lang="de-DE" altLang="de-DE" sz="1300" smtClean="0"/>
              <a:pPr eaLnBrk="1" hangingPunct="1">
                <a:spcBef>
                  <a:spcPct val="0"/>
                </a:spcBef>
              </a:pPr>
              <a:t>257</a:t>
            </a:fld>
            <a:endParaRPr lang="de-DE" altLang="de-DE" sz="1300" dirty="0" smtClean="0"/>
          </a:p>
        </p:txBody>
      </p:sp>
      <p:sp>
        <p:nvSpPr>
          <p:cNvPr id="327683" name="Rectangle 1"/>
          <p:cNvSpPr>
            <a:spLocks noGrp="1" noRot="1" noChangeAspect="1" noChangeArrowheads="1" noTextEdit="1"/>
          </p:cNvSpPr>
          <p:nvPr>
            <p:ph type="sldImg"/>
          </p:nvPr>
        </p:nvSpPr>
        <p:spPr>
          <a:xfrm>
            <a:off x="992188" y="768350"/>
            <a:ext cx="5110162" cy="3832225"/>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327684"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3576536145"/>
      </p:ext>
    </p:extLst>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28706" name="Rectangle 27"/>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E0073922-CAA3-48DB-8289-F0F8B24E7AE2}" type="slidenum">
              <a:rPr lang="de-DE" altLang="de-DE" sz="1300" smtClean="0"/>
              <a:pPr eaLnBrk="1" hangingPunct="1">
                <a:spcBef>
                  <a:spcPct val="0"/>
                </a:spcBef>
              </a:pPr>
              <a:t>258</a:t>
            </a:fld>
            <a:endParaRPr lang="de-DE" altLang="de-DE" sz="1300" dirty="0" smtClean="0"/>
          </a:p>
        </p:txBody>
      </p:sp>
      <p:sp>
        <p:nvSpPr>
          <p:cNvPr id="328707" name="Rectangle 1"/>
          <p:cNvSpPr>
            <a:spLocks noGrp="1" noRot="1" noChangeAspect="1" noChangeArrowheads="1" noTextEdit="1"/>
          </p:cNvSpPr>
          <p:nvPr>
            <p:ph type="sldImg"/>
          </p:nvPr>
        </p:nvSpPr>
        <p:spPr>
          <a:xfrm>
            <a:off x="992188" y="768350"/>
            <a:ext cx="5110162" cy="3832225"/>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328708"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1592861398"/>
      </p:ext>
    </p:extLst>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29730" name="Rectangle 27"/>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1BBC1F9A-6805-4C7F-B86C-2054BF4DCF92}" type="slidenum">
              <a:rPr lang="de-DE" altLang="de-DE" sz="1300" smtClean="0"/>
              <a:pPr eaLnBrk="1" hangingPunct="1">
                <a:spcBef>
                  <a:spcPct val="0"/>
                </a:spcBef>
              </a:pPr>
              <a:t>259</a:t>
            </a:fld>
            <a:endParaRPr lang="de-DE" altLang="de-DE" sz="1300" dirty="0" smtClean="0"/>
          </a:p>
        </p:txBody>
      </p:sp>
      <p:sp>
        <p:nvSpPr>
          <p:cNvPr id="329731" name="Rectangle 1"/>
          <p:cNvSpPr>
            <a:spLocks noGrp="1" noRot="1" noChangeAspect="1" noChangeArrowheads="1" noTextEdit="1"/>
          </p:cNvSpPr>
          <p:nvPr>
            <p:ph type="sldImg"/>
          </p:nvPr>
        </p:nvSpPr>
        <p:spPr>
          <a:xfrm>
            <a:off x="992188" y="768350"/>
            <a:ext cx="5114925" cy="3836988"/>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329732"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3446482426"/>
      </p:ext>
    </p:extLst>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30754" name="Rectangle 27"/>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67EE18A5-2275-4609-B95B-4E4D59E5C656}" type="slidenum">
              <a:rPr lang="de-DE" altLang="de-DE" sz="1300" smtClean="0"/>
              <a:pPr eaLnBrk="1" hangingPunct="1">
                <a:spcBef>
                  <a:spcPct val="0"/>
                </a:spcBef>
              </a:pPr>
              <a:t>260</a:t>
            </a:fld>
            <a:endParaRPr lang="de-DE" altLang="de-DE" sz="1300" dirty="0" smtClean="0"/>
          </a:p>
        </p:txBody>
      </p:sp>
      <p:sp>
        <p:nvSpPr>
          <p:cNvPr id="330755" name="Rectangle 1"/>
          <p:cNvSpPr>
            <a:spLocks noGrp="1" noRot="1" noChangeAspect="1" noChangeArrowheads="1" noTextEdit="1"/>
          </p:cNvSpPr>
          <p:nvPr>
            <p:ph type="sldImg"/>
          </p:nvPr>
        </p:nvSpPr>
        <p:spPr>
          <a:xfrm>
            <a:off x="992188" y="768350"/>
            <a:ext cx="5114925" cy="3836988"/>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330756"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1862331771"/>
      </p:ext>
    </p:extLst>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31778" name="Rectangle 27"/>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6F224DF3-B307-476D-9606-62ECDD637200}" type="slidenum">
              <a:rPr lang="de-DE" altLang="de-DE" sz="1300" smtClean="0"/>
              <a:pPr eaLnBrk="1" hangingPunct="1">
                <a:spcBef>
                  <a:spcPct val="0"/>
                </a:spcBef>
              </a:pPr>
              <a:t>261</a:t>
            </a:fld>
            <a:endParaRPr lang="de-DE" altLang="de-DE" sz="1300" dirty="0" smtClean="0"/>
          </a:p>
        </p:txBody>
      </p:sp>
      <p:sp>
        <p:nvSpPr>
          <p:cNvPr id="331779" name="Rectangle 1"/>
          <p:cNvSpPr>
            <a:spLocks noGrp="1" noRot="1" noChangeAspect="1" noChangeArrowheads="1" noTextEdit="1"/>
          </p:cNvSpPr>
          <p:nvPr>
            <p:ph type="sldImg"/>
          </p:nvPr>
        </p:nvSpPr>
        <p:spPr>
          <a:xfrm>
            <a:off x="992188" y="768350"/>
            <a:ext cx="5114925" cy="3836988"/>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331780"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2497954971"/>
      </p:ext>
    </p:extLst>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32802" name="Rectangle 27"/>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4043F0FB-8E70-459A-871A-8E6D91AC48BB}" type="slidenum">
              <a:rPr lang="de-DE" altLang="de-DE" sz="1300" smtClean="0"/>
              <a:pPr eaLnBrk="1" hangingPunct="1">
                <a:spcBef>
                  <a:spcPct val="0"/>
                </a:spcBef>
              </a:pPr>
              <a:t>262</a:t>
            </a:fld>
            <a:endParaRPr lang="de-DE" altLang="de-DE" sz="1300" dirty="0" smtClean="0"/>
          </a:p>
        </p:txBody>
      </p:sp>
      <p:sp>
        <p:nvSpPr>
          <p:cNvPr id="332803" name="Rectangle 1"/>
          <p:cNvSpPr>
            <a:spLocks noGrp="1" noRot="1" noChangeAspect="1" noChangeArrowheads="1" noTextEdit="1"/>
          </p:cNvSpPr>
          <p:nvPr>
            <p:ph type="sldImg"/>
          </p:nvPr>
        </p:nvSpPr>
        <p:spPr>
          <a:xfrm>
            <a:off x="992188" y="768350"/>
            <a:ext cx="5114925" cy="3836988"/>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332804"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2724813620"/>
      </p:ext>
    </p:extLst>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33826" name="Rectangle 27"/>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8813C353-8952-46B1-855D-55DFA0B505F7}" type="slidenum">
              <a:rPr lang="de-DE" altLang="de-DE" sz="1300" smtClean="0"/>
              <a:pPr eaLnBrk="1" hangingPunct="1">
                <a:spcBef>
                  <a:spcPct val="0"/>
                </a:spcBef>
              </a:pPr>
              <a:t>265</a:t>
            </a:fld>
            <a:endParaRPr lang="de-DE" altLang="de-DE" sz="1300" dirty="0" smtClean="0"/>
          </a:p>
        </p:txBody>
      </p:sp>
      <p:sp>
        <p:nvSpPr>
          <p:cNvPr id="333827" name="Rectangle 1"/>
          <p:cNvSpPr>
            <a:spLocks noGrp="1" noRot="1" noChangeAspect="1" noChangeArrowheads="1" noTextEdit="1"/>
          </p:cNvSpPr>
          <p:nvPr>
            <p:ph type="sldImg"/>
          </p:nvPr>
        </p:nvSpPr>
        <p:spPr>
          <a:xfrm>
            <a:off x="992188" y="768350"/>
            <a:ext cx="5114925" cy="3836988"/>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333828"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2493603027"/>
      </p:ext>
    </p:extLst>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34850" name="Rectangle 27"/>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88E34D1C-F051-4F6B-BD74-99953C4C32CF}" type="slidenum">
              <a:rPr lang="de-DE" altLang="de-DE" sz="1300" smtClean="0"/>
              <a:pPr eaLnBrk="1" hangingPunct="1">
                <a:spcBef>
                  <a:spcPct val="0"/>
                </a:spcBef>
              </a:pPr>
              <a:t>266</a:t>
            </a:fld>
            <a:endParaRPr lang="de-DE" altLang="de-DE" sz="1300" dirty="0" smtClean="0"/>
          </a:p>
        </p:txBody>
      </p:sp>
      <p:sp>
        <p:nvSpPr>
          <p:cNvPr id="334851" name="Rectangle 1"/>
          <p:cNvSpPr>
            <a:spLocks noGrp="1" noRot="1" noChangeAspect="1" noChangeArrowheads="1" noTextEdit="1"/>
          </p:cNvSpPr>
          <p:nvPr>
            <p:ph type="sldImg"/>
          </p:nvPr>
        </p:nvSpPr>
        <p:spPr>
          <a:xfrm>
            <a:off x="992188" y="768350"/>
            <a:ext cx="5114925" cy="3836988"/>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334852"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1672970928"/>
      </p:ext>
    </p:extLst>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35874" name="Rectangle 27"/>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BA7B6E7E-3B84-42A4-B2D2-9F3EECB78619}" type="slidenum">
              <a:rPr lang="de-DE" altLang="de-DE" sz="1300" smtClean="0"/>
              <a:pPr eaLnBrk="1" hangingPunct="1">
                <a:spcBef>
                  <a:spcPct val="0"/>
                </a:spcBef>
              </a:pPr>
              <a:t>267</a:t>
            </a:fld>
            <a:endParaRPr lang="de-DE" altLang="de-DE" sz="1300" dirty="0" smtClean="0"/>
          </a:p>
        </p:txBody>
      </p:sp>
      <p:sp>
        <p:nvSpPr>
          <p:cNvPr id="335875" name="Rectangle 1"/>
          <p:cNvSpPr>
            <a:spLocks noGrp="1" noRot="1" noChangeAspect="1" noChangeArrowheads="1" noTextEdit="1"/>
          </p:cNvSpPr>
          <p:nvPr>
            <p:ph type="sldImg"/>
          </p:nvPr>
        </p:nvSpPr>
        <p:spPr>
          <a:xfrm>
            <a:off x="992188" y="768350"/>
            <a:ext cx="5114925" cy="3836988"/>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335876"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371890015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20162" name="Rectangle 27"/>
          <p:cNvSpPr>
            <a:spLocks noGrp="1" noChangeArrowheads="1"/>
          </p:cNvSpPr>
          <p:nvPr>
            <p:ph type="sldNum" sz="quarter"/>
          </p:nvPr>
        </p:nvSpPr>
        <p:spPr>
          <a:noFill/>
        </p:spPr>
        <p:txBody>
          <a:bodyPr/>
          <a:lstStyle>
            <a:lvl1pPr defTabSz="487363" eaLnBrk="0" hangingPunc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2400">
                <a:solidFill>
                  <a:schemeClr val="bg1"/>
                </a:solidFill>
                <a:latin typeface="Times New Roman" pitchFamily="18" charset="0"/>
              </a:defRPr>
            </a:lvl1pPr>
            <a:lvl2pPr defTabSz="487363" eaLnBrk="0" hangingPunc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2400">
                <a:solidFill>
                  <a:schemeClr val="bg1"/>
                </a:solidFill>
                <a:latin typeface="Times New Roman" pitchFamily="18" charset="0"/>
              </a:defRPr>
            </a:lvl2pPr>
            <a:lvl3pPr defTabSz="487363" eaLnBrk="0" hangingPunc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2400">
                <a:solidFill>
                  <a:schemeClr val="bg1"/>
                </a:solidFill>
                <a:latin typeface="Times New Roman" pitchFamily="18" charset="0"/>
              </a:defRPr>
            </a:lvl3pPr>
            <a:lvl4pPr defTabSz="487363" eaLnBrk="0" hangingPunc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2400">
                <a:solidFill>
                  <a:schemeClr val="bg1"/>
                </a:solidFill>
                <a:latin typeface="Times New Roman" pitchFamily="18" charset="0"/>
              </a:defRPr>
            </a:lvl4pPr>
            <a:lvl5pPr defTabSz="487363" eaLnBrk="0" hangingPunc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2400">
                <a:solidFill>
                  <a:schemeClr val="bg1"/>
                </a:solidFill>
                <a:latin typeface="Times New Roman" pitchFamily="18" charset="0"/>
              </a:defRPr>
            </a:lvl5pPr>
            <a:lvl6pPr marL="2514600" indent="-228600" defTabSz="487363" eaLnBrk="0" fontAlgn="base" hangingPunct="0">
              <a:spcBef>
                <a:spcPct val="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2400">
                <a:solidFill>
                  <a:schemeClr val="bg1"/>
                </a:solidFill>
                <a:latin typeface="Times New Roman" pitchFamily="18" charset="0"/>
              </a:defRPr>
            </a:lvl6pPr>
            <a:lvl7pPr marL="2971800" indent="-228600" defTabSz="487363" eaLnBrk="0" fontAlgn="base" hangingPunct="0">
              <a:spcBef>
                <a:spcPct val="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2400">
                <a:solidFill>
                  <a:schemeClr val="bg1"/>
                </a:solidFill>
                <a:latin typeface="Times New Roman" pitchFamily="18" charset="0"/>
              </a:defRPr>
            </a:lvl7pPr>
            <a:lvl8pPr marL="3429000" indent="-228600" defTabSz="487363" eaLnBrk="0" fontAlgn="base" hangingPunct="0">
              <a:spcBef>
                <a:spcPct val="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2400">
                <a:solidFill>
                  <a:schemeClr val="bg1"/>
                </a:solidFill>
                <a:latin typeface="Times New Roman" pitchFamily="18" charset="0"/>
              </a:defRPr>
            </a:lvl8pPr>
            <a:lvl9pPr marL="3886200" indent="-228600" defTabSz="487363" eaLnBrk="0" fontAlgn="base" hangingPunct="0">
              <a:spcBef>
                <a:spcPct val="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2400">
                <a:solidFill>
                  <a:schemeClr val="bg1"/>
                </a:solidFill>
                <a:latin typeface="Times New Roman" pitchFamily="18" charset="0"/>
              </a:defRPr>
            </a:lvl9pPr>
          </a:lstStyle>
          <a:p>
            <a:pPr eaLnBrk="1" hangingPunct="1"/>
            <a:fld id="{8E8E1077-7DC1-499C-8C32-C29C51F7D8A5}" type="slidenum">
              <a:rPr lang="de-DE" altLang="de-DE" sz="1300" smtClean="0">
                <a:solidFill>
                  <a:srgbClr val="000000"/>
                </a:solidFill>
              </a:rPr>
              <a:pPr eaLnBrk="1" hangingPunct="1"/>
              <a:t>32</a:t>
            </a:fld>
            <a:endParaRPr lang="de-DE" altLang="de-DE" sz="1300" dirty="0" smtClean="0">
              <a:solidFill>
                <a:srgbClr val="000000"/>
              </a:solidFill>
            </a:endParaRPr>
          </a:p>
        </p:txBody>
      </p:sp>
      <p:sp>
        <p:nvSpPr>
          <p:cNvPr id="220163" name="Rectangle 1"/>
          <p:cNvSpPr>
            <a:spLocks noGrp="1" noRot="1" noChangeAspect="1" noChangeArrowheads="1" noTextEdit="1"/>
          </p:cNvSpPr>
          <p:nvPr>
            <p:ph type="sldImg"/>
          </p:nvPr>
        </p:nvSpPr>
        <p:spPr>
          <a:xfrm>
            <a:off x="992188" y="768350"/>
            <a:ext cx="5114925" cy="3836988"/>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20164"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2612246464"/>
      </p:ext>
    </p:extLst>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36898" name="Rectangle 27"/>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F7B12D6A-834E-42F4-AF44-1778624A4B48}" type="slidenum">
              <a:rPr lang="de-DE" altLang="de-DE" sz="1300" smtClean="0"/>
              <a:pPr eaLnBrk="1" hangingPunct="1">
                <a:spcBef>
                  <a:spcPct val="0"/>
                </a:spcBef>
              </a:pPr>
              <a:t>268</a:t>
            </a:fld>
            <a:endParaRPr lang="de-DE" altLang="de-DE" sz="1300" dirty="0" smtClean="0"/>
          </a:p>
        </p:txBody>
      </p:sp>
      <p:sp>
        <p:nvSpPr>
          <p:cNvPr id="336899" name="Rectangle 1"/>
          <p:cNvSpPr>
            <a:spLocks noGrp="1" noRot="1" noChangeAspect="1" noChangeArrowheads="1" noTextEdit="1"/>
          </p:cNvSpPr>
          <p:nvPr>
            <p:ph type="sldImg"/>
          </p:nvPr>
        </p:nvSpPr>
        <p:spPr>
          <a:xfrm>
            <a:off x="992188" y="768350"/>
            <a:ext cx="5110162" cy="3832225"/>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336900"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2878686140"/>
      </p:ext>
    </p:extLst>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37922" name="Rectangle 27"/>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02D1E941-D3AB-47CA-A918-E3BCA235B26D}" type="slidenum">
              <a:rPr lang="de-DE" altLang="de-DE" sz="1300" smtClean="0"/>
              <a:pPr eaLnBrk="1" hangingPunct="1">
                <a:spcBef>
                  <a:spcPct val="0"/>
                </a:spcBef>
              </a:pPr>
              <a:t>269</a:t>
            </a:fld>
            <a:endParaRPr lang="de-DE" altLang="de-DE" sz="1300" dirty="0" smtClean="0"/>
          </a:p>
        </p:txBody>
      </p:sp>
      <p:sp>
        <p:nvSpPr>
          <p:cNvPr id="337923" name="Rectangle 1"/>
          <p:cNvSpPr>
            <a:spLocks noGrp="1" noRot="1" noChangeAspect="1" noChangeArrowheads="1" noTextEdit="1"/>
          </p:cNvSpPr>
          <p:nvPr>
            <p:ph type="sldImg"/>
          </p:nvPr>
        </p:nvSpPr>
        <p:spPr>
          <a:xfrm>
            <a:off x="992188" y="768350"/>
            <a:ext cx="5110162" cy="3832225"/>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337924"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3218148291"/>
      </p:ext>
    </p:extLst>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38946" name="Rectangle 27"/>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0F14231C-3D93-4250-9DC6-37938BECF5FC}" type="slidenum">
              <a:rPr lang="de-DE" altLang="de-DE" sz="1300" smtClean="0"/>
              <a:pPr eaLnBrk="1" hangingPunct="1">
                <a:spcBef>
                  <a:spcPct val="0"/>
                </a:spcBef>
              </a:pPr>
              <a:t>271</a:t>
            </a:fld>
            <a:endParaRPr lang="de-DE" altLang="de-DE" sz="1300" dirty="0" smtClean="0"/>
          </a:p>
        </p:txBody>
      </p:sp>
      <p:sp>
        <p:nvSpPr>
          <p:cNvPr id="338947" name="Rectangle 1"/>
          <p:cNvSpPr>
            <a:spLocks noGrp="1" noRot="1" noChangeAspect="1" noChangeArrowheads="1" noTextEdit="1"/>
          </p:cNvSpPr>
          <p:nvPr>
            <p:ph type="sldImg"/>
          </p:nvPr>
        </p:nvSpPr>
        <p:spPr>
          <a:xfrm>
            <a:off x="992188" y="768350"/>
            <a:ext cx="5114925" cy="3836988"/>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338948"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3725754153"/>
      </p:ext>
    </p:extLst>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39970" name="Rectangle 27"/>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6D160568-A51D-4E8A-B3C2-6B43C7DD47BE}" type="slidenum">
              <a:rPr lang="de-DE" altLang="de-DE" sz="1300" smtClean="0"/>
              <a:pPr eaLnBrk="1" hangingPunct="1">
                <a:spcBef>
                  <a:spcPct val="0"/>
                </a:spcBef>
              </a:pPr>
              <a:t>274</a:t>
            </a:fld>
            <a:endParaRPr lang="de-DE" altLang="de-DE" sz="1300" dirty="0" smtClean="0"/>
          </a:p>
        </p:txBody>
      </p:sp>
      <p:sp>
        <p:nvSpPr>
          <p:cNvPr id="339971" name="Rectangle 2"/>
          <p:cNvSpPr>
            <a:spLocks noGrp="1" noRot="1" noChangeAspect="1" noChangeArrowheads="1" noTextEdit="1"/>
          </p:cNvSpPr>
          <p:nvPr>
            <p:ph type="sldImg"/>
          </p:nvPr>
        </p:nvSpPr>
        <p:spPr>
          <a:xfrm>
            <a:off x="992188" y="768350"/>
            <a:ext cx="5114925" cy="3836988"/>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339972" name="Rectangle 3"/>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557234189"/>
      </p:ext>
    </p:extLst>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40994" name="Rectangle 27"/>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449DC537-1C73-4912-B6D5-D97274964D43}" type="slidenum">
              <a:rPr lang="de-DE" altLang="de-DE" sz="1300" smtClean="0"/>
              <a:pPr eaLnBrk="1" hangingPunct="1">
                <a:spcBef>
                  <a:spcPct val="0"/>
                </a:spcBef>
              </a:pPr>
              <a:t>275</a:t>
            </a:fld>
            <a:endParaRPr lang="de-DE" altLang="de-DE" sz="1300" dirty="0" smtClean="0"/>
          </a:p>
        </p:txBody>
      </p:sp>
      <p:sp>
        <p:nvSpPr>
          <p:cNvPr id="340995" name="Rectangle 2"/>
          <p:cNvSpPr>
            <a:spLocks noGrp="1" noRot="1" noChangeAspect="1" noChangeArrowheads="1" noTextEdit="1"/>
          </p:cNvSpPr>
          <p:nvPr>
            <p:ph type="sldImg"/>
          </p:nvPr>
        </p:nvSpPr>
        <p:spPr>
          <a:xfrm>
            <a:off x="992188" y="768350"/>
            <a:ext cx="5114925" cy="3836988"/>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340996" name="Rectangle 3"/>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1140601450"/>
      </p:ext>
    </p:extLst>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44066" name="Rectangle 27"/>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1BCEB2AB-7827-45D7-B341-79E60068B265}" type="slidenum">
              <a:rPr lang="de-DE" altLang="de-DE" sz="1300" smtClean="0"/>
              <a:pPr eaLnBrk="1" hangingPunct="1">
                <a:spcBef>
                  <a:spcPct val="0"/>
                </a:spcBef>
              </a:pPr>
              <a:t>277</a:t>
            </a:fld>
            <a:endParaRPr lang="de-DE" altLang="de-DE" sz="1300" dirty="0" smtClean="0"/>
          </a:p>
        </p:txBody>
      </p:sp>
      <p:sp>
        <p:nvSpPr>
          <p:cNvPr id="344067" name="Rectangle 1"/>
          <p:cNvSpPr>
            <a:spLocks noGrp="1" noRot="1" noChangeAspect="1" noChangeArrowheads="1" noTextEdit="1"/>
          </p:cNvSpPr>
          <p:nvPr>
            <p:ph type="sldImg"/>
          </p:nvPr>
        </p:nvSpPr>
        <p:spPr>
          <a:xfrm>
            <a:off x="992188" y="768350"/>
            <a:ext cx="5114925" cy="3836988"/>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344068"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3914460638"/>
      </p:ext>
    </p:extLst>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42018" name="Rectangle 27"/>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8692B9A3-9DDC-439B-8442-8A1AF661A0C3}" type="slidenum">
              <a:rPr lang="de-DE" altLang="de-DE" sz="1300" smtClean="0"/>
              <a:pPr eaLnBrk="1" hangingPunct="1">
                <a:spcBef>
                  <a:spcPct val="0"/>
                </a:spcBef>
              </a:pPr>
              <a:t>282</a:t>
            </a:fld>
            <a:endParaRPr lang="de-DE" altLang="de-DE" sz="1300" dirty="0" smtClean="0"/>
          </a:p>
        </p:txBody>
      </p:sp>
      <p:sp>
        <p:nvSpPr>
          <p:cNvPr id="342019" name="Rectangle 1"/>
          <p:cNvSpPr>
            <a:spLocks noGrp="1" noRot="1" noChangeAspect="1" noChangeArrowheads="1" noTextEdit="1"/>
          </p:cNvSpPr>
          <p:nvPr>
            <p:ph type="sldImg"/>
          </p:nvPr>
        </p:nvSpPr>
        <p:spPr>
          <a:xfrm>
            <a:off x="992188" y="768350"/>
            <a:ext cx="5114925" cy="3836988"/>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342020"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1891745156"/>
      </p:ext>
    </p:extLst>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43042" name="Rectangle 27"/>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C5661B91-0FB7-4335-9477-0F48C7670205}" type="slidenum">
              <a:rPr lang="de-DE" altLang="de-DE" sz="1300" smtClean="0"/>
              <a:pPr eaLnBrk="1" hangingPunct="1">
                <a:spcBef>
                  <a:spcPct val="0"/>
                </a:spcBef>
              </a:pPr>
              <a:t>288</a:t>
            </a:fld>
            <a:endParaRPr lang="de-DE" altLang="de-DE" sz="1300" dirty="0" smtClean="0"/>
          </a:p>
        </p:txBody>
      </p:sp>
      <p:sp>
        <p:nvSpPr>
          <p:cNvPr id="343043" name="Rectangle 1"/>
          <p:cNvSpPr>
            <a:spLocks noGrp="1" noRot="1" noChangeAspect="1" noChangeArrowheads="1" noTextEdit="1"/>
          </p:cNvSpPr>
          <p:nvPr>
            <p:ph type="sldImg"/>
          </p:nvPr>
        </p:nvSpPr>
        <p:spPr>
          <a:xfrm>
            <a:off x="992188" y="768350"/>
            <a:ext cx="5114925" cy="3836988"/>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343044"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187270863"/>
      </p:ext>
    </p:extLst>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45090" name="Rectangle 27"/>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227366D2-5AEB-4127-B690-EEE64C08A835}" type="slidenum">
              <a:rPr lang="de-DE" altLang="de-DE" sz="1300" smtClean="0"/>
              <a:pPr eaLnBrk="1" hangingPunct="1">
                <a:spcBef>
                  <a:spcPct val="0"/>
                </a:spcBef>
              </a:pPr>
              <a:t>290</a:t>
            </a:fld>
            <a:endParaRPr lang="de-DE" altLang="de-DE" sz="1300" dirty="0" smtClean="0"/>
          </a:p>
        </p:txBody>
      </p:sp>
      <p:sp>
        <p:nvSpPr>
          <p:cNvPr id="345091" name="Rectangle 1"/>
          <p:cNvSpPr>
            <a:spLocks noGrp="1" noRot="1" noChangeAspect="1" noChangeArrowheads="1" noTextEdit="1"/>
          </p:cNvSpPr>
          <p:nvPr>
            <p:ph type="sldImg"/>
          </p:nvPr>
        </p:nvSpPr>
        <p:spPr>
          <a:xfrm>
            <a:off x="992188" y="768350"/>
            <a:ext cx="5114925" cy="3836988"/>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345092"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1753990366"/>
      </p:ext>
    </p:extLst>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46114" name="Rectangle 27"/>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EDABE3C1-A309-4C42-BA19-39D696FC1936}" type="slidenum">
              <a:rPr lang="de-DE" altLang="de-DE" sz="1300" smtClean="0"/>
              <a:pPr eaLnBrk="1" hangingPunct="1">
                <a:spcBef>
                  <a:spcPct val="0"/>
                </a:spcBef>
              </a:pPr>
              <a:t>291</a:t>
            </a:fld>
            <a:endParaRPr lang="de-DE" altLang="de-DE" sz="1300" dirty="0" smtClean="0"/>
          </a:p>
        </p:txBody>
      </p:sp>
      <p:sp>
        <p:nvSpPr>
          <p:cNvPr id="346115" name="Rectangle 1"/>
          <p:cNvSpPr>
            <a:spLocks noGrp="1" noRot="1" noChangeAspect="1" noChangeArrowheads="1" noTextEdit="1"/>
          </p:cNvSpPr>
          <p:nvPr>
            <p:ph type="sldImg"/>
          </p:nvPr>
        </p:nvSpPr>
        <p:spPr>
          <a:xfrm>
            <a:off x="992188" y="768350"/>
            <a:ext cx="5114925" cy="3836988"/>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346116"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162809543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idx="10"/>
          </p:nvPr>
        </p:nvSpPr>
        <p:spPr/>
        <p:txBody>
          <a:bodyPr/>
          <a:lstStyle/>
          <a:p>
            <a:pPr>
              <a:defRPr/>
            </a:pPr>
            <a:fld id="{DA0DFEAF-7A44-4A07-80BA-6CF285C18F88}" type="slidenum">
              <a:rPr lang="de-DE" smtClean="0"/>
              <a:pPr>
                <a:defRPr/>
              </a:pPr>
              <a:t>33</a:t>
            </a:fld>
            <a:endParaRPr lang="de-DE" dirty="0"/>
          </a:p>
        </p:txBody>
      </p:sp>
    </p:spTree>
    <p:extLst>
      <p:ext uri="{BB962C8B-B14F-4D97-AF65-F5344CB8AC3E}">
        <p14:creationId xmlns:p14="http://schemas.microsoft.com/office/powerpoint/2010/main" val="1876338465"/>
      </p:ext>
    </p:extLst>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47138" name="Rectangle 27"/>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87B5A4F4-AC09-4435-8F6D-8FF26D79AD1D}" type="slidenum">
              <a:rPr lang="de-DE" altLang="de-DE" sz="1300" smtClean="0"/>
              <a:pPr eaLnBrk="1" hangingPunct="1">
                <a:spcBef>
                  <a:spcPct val="0"/>
                </a:spcBef>
              </a:pPr>
              <a:t>292</a:t>
            </a:fld>
            <a:endParaRPr lang="de-DE" altLang="de-DE" sz="1300" dirty="0" smtClean="0"/>
          </a:p>
        </p:txBody>
      </p:sp>
      <p:sp>
        <p:nvSpPr>
          <p:cNvPr id="347139" name="Rectangle 1"/>
          <p:cNvSpPr>
            <a:spLocks noGrp="1" noRot="1" noChangeAspect="1" noChangeArrowheads="1" noTextEdit="1"/>
          </p:cNvSpPr>
          <p:nvPr>
            <p:ph type="sldImg"/>
          </p:nvPr>
        </p:nvSpPr>
        <p:spPr>
          <a:xfrm>
            <a:off x="992188" y="768350"/>
            <a:ext cx="5114925" cy="3836988"/>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347140"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325494737"/>
      </p:ext>
    </p:extLst>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48162" name="Rectangle 27"/>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82CC743E-6A8E-48F6-90BF-26A34A8D8AA7}" type="slidenum">
              <a:rPr lang="de-DE" altLang="de-DE" sz="1300" smtClean="0"/>
              <a:pPr eaLnBrk="1" hangingPunct="1">
                <a:spcBef>
                  <a:spcPct val="0"/>
                </a:spcBef>
              </a:pPr>
              <a:t>293</a:t>
            </a:fld>
            <a:endParaRPr lang="de-DE" altLang="de-DE" sz="1300" dirty="0" smtClean="0"/>
          </a:p>
        </p:txBody>
      </p:sp>
      <p:sp>
        <p:nvSpPr>
          <p:cNvPr id="348163" name="Rectangle 1"/>
          <p:cNvSpPr>
            <a:spLocks noGrp="1" noRot="1" noChangeAspect="1" noChangeArrowheads="1" noTextEdit="1"/>
          </p:cNvSpPr>
          <p:nvPr>
            <p:ph type="sldImg"/>
          </p:nvPr>
        </p:nvSpPr>
        <p:spPr>
          <a:xfrm>
            <a:off x="992188" y="768350"/>
            <a:ext cx="5114925" cy="3836988"/>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348164"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188998741"/>
      </p:ext>
    </p:extLst>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49186" name="Rectangle 27"/>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D0C30E3C-DFD4-42C8-A806-1E133C1284A4}" type="slidenum">
              <a:rPr lang="de-DE" altLang="de-DE" sz="1300" smtClean="0"/>
              <a:pPr eaLnBrk="1" hangingPunct="1">
                <a:spcBef>
                  <a:spcPct val="0"/>
                </a:spcBef>
              </a:pPr>
              <a:t>294</a:t>
            </a:fld>
            <a:endParaRPr lang="de-DE" altLang="de-DE" sz="1300" dirty="0" smtClean="0"/>
          </a:p>
        </p:txBody>
      </p:sp>
      <p:sp>
        <p:nvSpPr>
          <p:cNvPr id="349187" name="Rectangle 1"/>
          <p:cNvSpPr>
            <a:spLocks noGrp="1" noRot="1" noChangeAspect="1" noChangeArrowheads="1" noTextEdit="1"/>
          </p:cNvSpPr>
          <p:nvPr>
            <p:ph type="sldImg"/>
          </p:nvPr>
        </p:nvSpPr>
        <p:spPr>
          <a:xfrm>
            <a:off x="992188" y="768350"/>
            <a:ext cx="5114925" cy="3836988"/>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349188"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2589541515"/>
      </p:ext>
    </p:extLst>
  </p:cSld>
  <p:clrMapOvr>
    <a:masterClrMapping/>
  </p:clrMapOvr>
</p:notes>
</file>

<file path=ppt/notesSlides/notesSlide14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47138" name="Rectangle 27"/>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87B5A4F4-AC09-4435-8F6D-8FF26D79AD1D}" type="slidenum">
              <a:rPr lang="de-DE" altLang="de-DE" sz="1300" smtClean="0"/>
              <a:pPr eaLnBrk="1" hangingPunct="1">
                <a:spcBef>
                  <a:spcPct val="0"/>
                </a:spcBef>
              </a:pPr>
              <a:t>295</a:t>
            </a:fld>
            <a:endParaRPr lang="de-DE" altLang="de-DE" sz="1300" dirty="0" smtClean="0"/>
          </a:p>
        </p:txBody>
      </p:sp>
      <p:sp>
        <p:nvSpPr>
          <p:cNvPr id="347139" name="Rectangle 1"/>
          <p:cNvSpPr>
            <a:spLocks noGrp="1" noRot="1" noChangeAspect="1" noChangeArrowheads="1" noTextEdit="1"/>
          </p:cNvSpPr>
          <p:nvPr>
            <p:ph type="sldImg"/>
          </p:nvPr>
        </p:nvSpPr>
        <p:spPr>
          <a:xfrm>
            <a:off x="992188" y="768350"/>
            <a:ext cx="5114925" cy="3836988"/>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347140"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674034383"/>
      </p:ext>
    </p:extLst>
  </p:cSld>
  <p:clrMapOvr>
    <a:masterClrMapping/>
  </p:clrMapOvr>
</p:notes>
</file>

<file path=ppt/notesSlides/notesSlide14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50210" name="Rectangle 27"/>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0DEAC921-18D2-47F4-9726-DB6D9E93522E}" type="slidenum">
              <a:rPr lang="de-DE" altLang="de-DE" sz="1300" smtClean="0"/>
              <a:pPr eaLnBrk="1" hangingPunct="1">
                <a:spcBef>
                  <a:spcPct val="0"/>
                </a:spcBef>
              </a:pPr>
              <a:t>296</a:t>
            </a:fld>
            <a:endParaRPr lang="de-DE" altLang="de-DE" sz="1300" dirty="0" smtClean="0"/>
          </a:p>
        </p:txBody>
      </p:sp>
      <p:sp>
        <p:nvSpPr>
          <p:cNvPr id="350211" name="Rectangle 1"/>
          <p:cNvSpPr>
            <a:spLocks noGrp="1" noRot="1" noChangeAspect="1" noChangeArrowheads="1" noTextEdit="1"/>
          </p:cNvSpPr>
          <p:nvPr>
            <p:ph type="sldImg"/>
          </p:nvPr>
        </p:nvSpPr>
        <p:spPr>
          <a:xfrm>
            <a:off x="992188" y="768350"/>
            <a:ext cx="5114925" cy="3836988"/>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350212"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118712978"/>
      </p:ext>
    </p:extLst>
  </p:cSld>
  <p:clrMapOvr>
    <a:masterClrMapping/>
  </p:clrMapOvr>
</p:notes>
</file>

<file path=ppt/notesSlides/notesSlide1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idx="10"/>
          </p:nvPr>
        </p:nvSpPr>
        <p:spPr/>
        <p:txBody>
          <a:bodyPr/>
          <a:lstStyle/>
          <a:p>
            <a:pPr>
              <a:defRPr/>
            </a:pPr>
            <a:fld id="{DA0DFEAF-7A44-4A07-80BA-6CF285C18F88}" type="slidenum">
              <a:rPr lang="de-DE" smtClean="0"/>
              <a:pPr>
                <a:defRPr/>
              </a:pPr>
              <a:t>310</a:t>
            </a:fld>
            <a:endParaRPr lang="de-DE" dirty="0"/>
          </a:p>
        </p:txBody>
      </p:sp>
    </p:spTree>
    <p:extLst>
      <p:ext uri="{BB962C8B-B14F-4D97-AF65-F5344CB8AC3E}">
        <p14:creationId xmlns:p14="http://schemas.microsoft.com/office/powerpoint/2010/main" val="2421006245"/>
      </p:ext>
    </p:extLst>
  </p:cSld>
  <p:clrMapOvr>
    <a:masterClrMapping/>
  </p:clrMapOvr>
</p:notes>
</file>

<file path=ppt/notesSlides/notesSlide1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idx="10"/>
          </p:nvPr>
        </p:nvSpPr>
        <p:spPr/>
        <p:txBody>
          <a:bodyPr/>
          <a:lstStyle/>
          <a:p>
            <a:pPr>
              <a:defRPr/>
            </a:pPr>
            <a:fld id="{DA0DFEAF-7A44-4A07-80BA-6CF285C18F88}" type="slidenum">
              <a:rPr lang="de-DE" smtClean="0"/>
              <a:pPr>
                <a:defRPr/>
              </a:pPr>
              <a:t>333</a:t>
            </a:fld>
            <a:endParaRPr lang="de-DE" dirty="0"/>
          </a:p>
        </p:txBody>
      </p:sp>
    </p:spTree>
    <p:extLst>
      <p:ext uri="{BB962C8B-B14F-4D97-AF65-F5344CB8AC3E}">
        <p14:creationId xmlns:p14="http://schemas.microsoft.com/office/powerpoint/2010/main" val="3072779713"/>
      </p:ext>
    </p:extLst>
  </p:cSld>
  <p:clrMapOvr>
    <a:masterClrMapping/>
  </p:clrMapOvr>
</p:notes>
</file>

<file path=ppt/notesSlides/notesSlide1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idx="10"/>
          </p:nvPr>
        </p:nvSpPr>
        <p:spPr/>
        <p:txBody>
          <a:bodyPr/>
          <a:lstStyle/>
          <a:p>
            <a:pPr>
              <a:defRPr/>
            </a:pPr>
            <a:fld id="{DA0DFEAF-7A44-4A07-80BA-6CF285C18F88}" type="slidenum">
              <a:rPr lang="de-DE" smtClean="0"/>
              <a:pPr>
                <a:defRPr/>
              </a:pPr>
              <a:t>334</a:t>
            </a:fld>
            <a:endParaRPr lang="de-DE" dirty="0"/>
          </a:p>
        </p:txBody>
      </p:sp>
    </p:spTree>
    <p:extLst>
      <p:ext uri="{BB962C8B-B14F-4D97-AF65-F5344CB8AC3E}">
        <p14:creationId xmlns:p14="http://schemas.microsoft.com/office/powerpoint/2010/main" val="390482047"/>
      </p:ext>
    </p:extLst>
  </p:cSld>
  <p:clrMapOvr>
    <a:masterClrMapping/>
  </p:clrMapOvr>
</p:notes>
</file>

<file path=ppt/notesSlides/notesSlide1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idx="10"/>
          </p:nvPr>
        </p:nvSpPr>
        <p:spPr/>
        <p:txBody>
          <a:bodyPr/>
          <a:lstStyle/>
          <a:p>
            <a:pPr>
              <a:defRPr/>
            </a:pPr>
            <a:fld id="{DA0DFEAF-7A44-4A07-80BA-6CF285C18F88}" type="slidenum">
              <a:rPr lang="de-DE" smtClean="0"/>
              <a:pPr>
                <a:defRPr/>
              </a:pPr>
              <a:t>341</a:t>
            </a:fld>
            <a:endParaRPr lang="de-DE" dirty="0"/>
          </a:p>
        </p:txBody>
      </p:sp>
    </p:spTree>
    <p:extLst>
      <p:ext uri="{BB962C8B-B14F-4D97-AF65-F5344CB8AC3E}">
        <p14:creationId xmlns:p14="http://schemas.microsoft.com/office/powerpoint/2010/main" val="3275858098"/>
      </p:ext>
    </p:extLst>
  </p:cSld>
  <p:clrMapOvr>
    <a:masterClrMapping/>
  </p:clrMapOvr>
</p:notes>
</file>

<file path=ppt/notesSlides/notesSlide14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51234" name="Rectangle 27"/>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3A3C0E06-5B82-445B-89AC-6B67201A5B3C}" type="slidenum">
              <a:rPr lang="de-DE" altLang="de-DE" sz="1300" smtClean="0"/>
              <a:pPr eaLnBrk="1" hangingPunct="1">
                <a:spcBef>
                  <a:spcPct val="0"/>
                </a:spcBef>
              </a:pPr>
              <a:t>392</a:t>
            </a:fld>
            <a:endParaRPr lang="de-DE" altLang="de-DE" sz="1300" dirty="0" smtClean="0"/>
          </a:p>
        </p:txBody>
      </p:sp>
      <p:sp>
        <p:nvSpPr>
          <p:cNvPr id="351235" name="Rectangle 1"/>
          <p:cNvSpPr>
            <a:spLocks noGrp="1" noRot="1" noChangeAspect="1" noChangeArrowheads="1" noTextEdit="1"/>
          </p:cNvSpPr>
          <p:nvPr>
            <p:ph type="sldImg"/>
          </p:nvPr>
        </p:nvSpPr>
        <p:spPr>
          <a:xfrm>
            <a:off x="992188" y="768350"/>
            <a:ext cx="5114925" cy="3836988"/>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351236"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401105894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21186" name="Rectangle 27"/>
          <p:cNvSpPr>
            <a:spLocks noGrp="1" noChangeArrowheads="1"/>
          </p:cNvSpPr>
          <p:nvPr>
            <p:ph type="sldNum" sz="quarter"/>
          </p:nvPr>
        </p:nvSpPr>
        <p:spPr>
          <a:noFill/>
        </p:spPr>
        <p:txBody>
          <a:bodyPr/>
          <a:lstStyle>
            <a:lvl1pPr defTabSz="487363" eaLnBrk="0" hangingPunc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2400">
                <a:solidFill>
                  <a:schemeClr val="bg1"/>
                </a:solidFill>
                <a:latin typeface="Times New Roman" pitchFamily="18" charset="0"/>
              </a:defRPr>
            </a:lvl1pPr>
            <a:lvl2pPr defTabSz="487363" eaLnBrk="0" hangingPunc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2400">
                <a:solidFill>
                  <a:schemeClr val="bg1"/>
                </a:solidFill>
                <a:latin typeface="Times New Roman" pitchFamily="18" charset="0"/>
              </a:defRPr>
            </a:lvl2pPr>
            <a:lvl3pPr defTabSz="487363" eaLnBrk="0" hangingPunc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2400">
                <a:solidFill>
                  <a:schemeClr val="bg1"/>
                </a:solidFill>
                <a:latin typeface="Times New Roman" pitchFamily="18" charset="0"/>
              </a:defRPr>
            </a:lvl3pPr>
            <a:lvl4pPr defTabSz="487363" eaLnBrk="0" hangingPunc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2400">
                <a:solidFill>
                  <a:schemeClr val="bg1"/>
                </a:solidFill>
                <a:latin typeface="Times New Roman" pitchFamily="18" charset="0"/>
              </a:defRPr>
            </a:lvl4pPr>
            <a:lvl5pPr defTabSz="487363" eaLnBrk="0" hangingPunc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2400">
                <a:solidFill>
                  <a:schemeClr val="bg1"/>
                </a:solidFill>
                <a:latin typeface="Times New Roman" pitchFamily="18" charset="0"/>
              </a:defRPr>
            </a:lvl5pPr>
            <a:lvl6pPr marL="2514600" indent="-228600" defTabSz="487363" eaLnBrk="0" fontAlgn="base" hangingPunct="0">
              <a:spcBef>
                <a:spcPct val="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2400">
                <a:solidFill>
                  <a:schemeClr val="bg1"/>
                </a:solidFill>
                <a:latin typeface="Times New Roman" pitchFamily="18" charset="0"/>
              </a:defRPr>
            </a:lvl6pPr>
            <a:lvl7pPr marL="2971800" indent="-228600" defTabSz="487363" eaLnBrk="0" fontAlgn="base" hangingPunct="0">
              <a:spcBef>
                <a:spcPct val="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2400">
                <a:solidFill>
                  <a:schemeClr val="bg1"/>
                </a:solidFill>
                <a:latin typeface="Times New Roman" pitchFamily="18" charset="0"/>
              </a:defRPr>
            </a:lvl7pPr>
            <a:lvl8pPr marL="3429000" indent="-228600" defTabSz="487363" eaLnBrk="0" fontAlgn="base" hangingPunct="0">
              <a:spcBef>
                <a:spcPct val="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2400">
                <a:solidFill>
                  <a:schemeClr val="bg1"/>
                </a:solidFill>
                <a:latin typeface="Times New Roman" pitchFamily="18" charset="0"/>
              </a:defRPr>
            </a:lvl8pPr>
            <a:lvl9pPr marL="3886200" indent="-228600" defTabSz="487363" eaLnBrk="0" fontAlgn="base" hangingPunct="0">
              <a:spcBef>
                <a:spcPct val="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2400">
                <a:solidFill>
                  <a:schemeClr val="bg1"/>
                </a:solidFill>
                <a:latin typeface="Times New Roman" pitchFamily="18" charset="0"/>
              </a:defRPr>
            </a:lvl9pPr>
          </a:lstStyle>
          <a:p>
            <a:pPr eaLnBrk="1" hangingPunct="1"/>
            <a:fld id="{B75EF3BE-5F93-4F1F-A9F4-EE9DB2B79F5A}" type="slidenum">
              <a:rPr lang="de-DE" altLang="de-DE" sz="1300" smtClean="0">
                <a:solidFill>
                  <a:srgbClr val="000000"/>
                </a:solidFill>
              </a:rPr>
              <a:pPr eaLnBrk="1" hangingPunct="1"/>
              <a:t>36</a:t>
            </a:fld>
            <a:endParaRPr lang="de-DE" altLang="de-DE" sz="1300" dirty="0" smtClean="0">
              <a:solidFill>
                <a:srgbClr val="000000"/>
              </a:solidFill>
            </a:endParaRPr>
          </a:p>
        </p:txBody>
      </p:sp>
      <p:sp>
        <p:nvSpPr>
          <p:cNvPr id="221187" name="Rectangle 1"/>
          <p:cNvSpPr>
            <a:spLocks noGrp="1" noRot="1" noChangeAspect="1" noChangeArrowheads="1" noTextEdit="1"/>
          </p:cNvSpPr>
          <p:nvPr>
            <p:ph type="sldImg"/>
          </p:nvPr>
        </p:nvSpPr>
        <p:spPr>
          <a:xfrm>
            <a:off x="992188" y="768350"/>
            <a:ext cx="5114925" cy="3836988"/>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21188"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2928931589"/>
      </p:ext>
    </p:extLst>
  </p:cSld>
  <p:clrMapOvr>
    <a:masterClrMapping/>
  </p:clrMapOvr>
</p:notes>
</file>

<file path=ppt/notesSlides/notesSlide1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idx="10"/>
          </p:nvPr>
        </p:nvSpPr>
        <p:spPr/>
        <p:txBody>
          <a:bodyPr/>
          <a:lstStyle/>
          <a:p>
            <a:pPr>
              <a:defRPr/>
            </a:pPr>
            <a:fld id="{DA0DFEAF-7A44-4A07-80BA-6CF285C18F88}" type="slidenum">
              <a:rPr lang="de-DE" smtClean="0"/>
              <a:pPr>
                <a:defRPr/>
              </a:pPr>
              <a:t>398</a:t>
            </a:fld>
            <a:endParaRPr lang="de-DE" dirty="0"/>
          </a:p>
        </p:txBody>
      </p:sp>
    </p:spTree>
    <p:extLst>
      <p:ext uri="{BB962C8B-B14F-4D97-AF65-F5344CB8AC3E}">
        <p14:creationId xmlns:p14="http://schemas.microsoft.com/office/powerpoint/2010/main" val="4070732958"/>
      </p:ext>
    </p:extLst>
  </p:cSld>
  <p:clrMapOvr>
    <a:masterClrMapping/>
  </p:clrMapOvr>
</p:notes>
</file>

<file path=ppt/notesSlides/notesSlide1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idx="10"/>
          </p:nvPr>
        </p:nvSpPr>
        <p:spPr/>
        <p:txBody>
          <a:bodyPr/>
          <a:lstStyle/>
          <a:p>
            <a:pPr>
              <a:defRPr/>
            </a:pPr>
            <a:fld id="{DA0DFEAF-7A44-4A07-80BA-6CF285C18F88}" type="slidenum">
              <a:rPr lang="de-DE" smtClean="0"/>
              <a:pPr>
                <a:defRPr/>
              </a:pPr>
              <a:t>401</a:t>
            </a:fld>
            <a:endParaRPr lang="de-DE" dirty="0"/>
          </a:p>
        </p:txBody>
      </p:sp>
    </p:spTree>
    <p:extLst>
      <p:ext uri="{BB962C8B-B14F-4D97-AF65-F5344CB8AC3E}">
        <p14:creationId xmlns:p14="http://schemas.microsoft.com/office/powerpoint/2010/main" val="615534648"/>
      </p:ext>
    </p:extLst>
  </p:cSld>
  <p:clrMapOvr>
    <a:masterClrMapping/>
  </p:clrMapOvr>
</p:notes>
</file>

<file path=ppt/notesSlides/notesSlide1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idx="10"/>
          </p:nvPr>
        </p:nvSpPr>
        <p:spPr/>
        <p:txBody>
          <a:bodyPr/>
          <a:lstStyle/>
          <a:p>
            <a:pPr>
              <a:defRPr/>
            </a:pPr>
            <a:fld id="{DA0DFEAF-7A44-4A07-80BA-6CF285C18F88}" type="slidenum">
              <a:rPr lang="de-DE" smtClean="0"/>
              <a:pPr>
                <a:defRPr/>
              </a:pPr>
              <a:t>404</a:t>
            </a:fld>
            <a:endParaRPr lang="de-DE" dirty="0"/>
          </a:p>
        </p:txBody>
      </p:sp>
    </p:spTree>
    <p:extLst>
      <p:ext uri="{BB962C8B-B14F-4D97-AF65-F5344CB8AC3E}">
        <p14:creationId xmlns:p14="http://schemas.microsoft.com/office/powerpoint/2010/main" val="349652722"/>
      </p:ext>
    </p:extLst>
  </p:cSld>
  <p:clrMapOvr>
    <a:masterClrMapping/>
  </p:clrMapOvr>
</p:notes>
</file>

<file path=ppt/notesSlides/notesSlide15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37570" name="Rectangle 27"/>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DD6F24C7-5CAE-4AFF-99A7-C3AEE73D3102}" type="slidenum">
              <a:rPr lang="de-DE" altLang="de-DE" sz="1300" smtClean="0"/>
              <a:pPr eaLnBrk="1" hangingPunct="1">
                <a:spcBef>
                  <a:spcPct val="0"/>
                </a:spcBef>
              </a:pPr>
              <a:t>416</a:t>
            </a:fld>
            <a:endParaRPr lang="de-DE" altLang="de-DE" sz="1300" dirty="0" smtClean="0"/>
          </a:p>
        </p:txBody>
      </p:sp>
      <p:sp>
        <p:nvSpPr>
          <p:cNvPr id="237571" name="Rectangle 1"/>
          <p:cNvSpPr>
            <a:spLocks noGrp="1" noRot="1" noChangeAspect="1" noChangeArrowheads="1" noTextEdit="1"/>
          </p:cNvSpPr>
          <p:nvPr>
            <p:ph type="sldImg"/>
          </p:nvPr>
        </p:nvSpPr>
        <p:spPr>
          <a:xfrm>
            <a:off x="992188" y="768350"/>
            <a:ext cx="5110162" cy="3832225"/>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37572"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3709204019"/>
      </p:ext>
    </p:extLst>
  </p:cSld>
  <p:clrMapOvr>
    <a:masterClrMapping/>
  </p:clrMapOvr>
</p:notes>
</file>

<file path=ppt/notesSlides/notesSlide15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38594" name="Rectangle 27"/>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C7A33EE0-F836-4926-910D-53362E13ECD5}" type="slidenum">
              <a:rPr lang="de-DE" altLang="de-DE" sz="1300" smtClean="0"/>
              <a:pPr eaLnBrk="1" hangingPunct="1">
                <a:spcBef>
                  <a:spcPct val="0"/>
                </a:spcBef>
              </a:pPr>
              <a:t>418</a:t>
            </a:fld>
            <a:endParaRPr lang="de-DE" altLang="de-DE" sz="1300" dirty="0" smtClean="0"/>
          </a:p>
        </p:txBody>
      </p:sp>
      <p:sp>
        <p:nvSpPr>
          <p:cNvPr id="238595" name="Rectangle 1"/>
          <p:cNvSpPr>
            <a:spLocks noGrp="1" noRot="1" noChangeAspect="1" noChangeArrowheads="1" noTextEdit="1"/>
          </p:cNvSpPr>
          <p:nvPr>
            <p:ph type="sldImg"/>
          </p:nvPr>
        </p:nvSpPr>
        <p:spPr>
          <a:xfrm>
            <a:off x="992188" y="768350"/>
            <a:ext cx="5110162" cy="3832225"/>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38596"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3268168101"/>
      </p:ext>
    </p:extLst>
  </p:cSld>
  <p:clrMapOvr>
    <a:masterClrMapping/>
  </p:clrMapOvr>
</p:notes>
</file>

<file path=ppt/notesSlides/notesSlide15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36546" name="Rectangle 27"/>
          <p:cNvSpPr>
            <a:spLocks noGrp="1" noChangeArrowheads="1"/>
          </p:cNvSpPr>
          <p:nvPr>
            <p:ph type="sldNum" sz="quarter"/>
          </p:nvPr>
        </p:nvSpPr>
        <p:spPr>
          <a:noFill/>
        </p:spPr>
        <p:txBody>
          <a:bodyPr/>
          <a:lstStyle>
            <a:lvl1pPr defTabSz="487363" eaLnBrk="0" hangingPunc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2400">
                <a:solidFill>
                  <a:schemeClr val="bg1"/>
                </a:solidFill>
                <a:latin typeface="Times New Roman" pitchFamily="18" charset="0"/>
              </a:defRPr>
            </a:lvl1pPr>
            <a:lvl2pPr defTabSz="487363" eaLnBrk="0" hangingPunc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2400">
                <a:solidFill>
                  <a:schemeClr val="bg1"/>
                </a:solidFill>
                <a:latin typeface="Times New Roman" pitchFamily="18" charset="0"/>
              </a:defRPr>
            </a:lvl2pPr>
            <a:lvl3pPr defTabSz="487363" eaLnBrk="0" hangingPunc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2400">
                <a:solidFill>
                  <a:schemeClr val="bg1"/>
                </a:solidFill>
                <a:latin typeface="Times New Roman" pitchFamily="18" charset="0"/>
              </a:defRPr>
            </a:lvl3pPr>
            <a:lvl4pPr defTabSz="487363" eaLnBrk="0" hangingPunc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2400">
                <a:solidFill>
                  <a:schemeClr val="bg1"/>
                </a:solidFill>
                <a:latin typeface="Times New Roman" pitchFamily="18" charset="0"/>
              </a:defRPr>
            </a:lvl4pPr>
            <a:lvl5pPr defTabSz="487363" eaLnBrk="0" hangingPunc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2400">
                <a:solidFill>
                  <a:schemeClr val="bg1"/>
                </a:solidFill>
                <a:latin typeface="Times New Roman" pitchFamily="18" charset="0"/>
              </a:defRPr>
            </a:lvl5pPr>
            <a:lvl6pPr marL="2514600" indent="-228600" defTabSz="487363" eaLnBrk="0" fontAlgn="base" hangingPunct="0">
              <a:spcBef>
                <a:spcPct val="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2400">
                <a:solidFill>
                  <a:schemeClr val="bg1"/>
                </a:solidFill>
                <a:latin typeface="Times New Roman" pitchFamily="18" charset="0"/>
              </a:defRPr>
            </a:lvl6pPr>
            <a:lvl7pPr marL="2971800" indent="-228600" defTabSz="487363" eaLnBrk="0" fontAlgn="base" hangingPunct="0">
              <a:spcBef>
                <a:spcPct val="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2400">
                <a:solidFill>
                  <a:schemeClr val="bg1"/>
                </a:solidFill>
                <a:latin typeface="Times New Roman" pitchFamily="18" charset="0"/>
              </a:defRPr>
            </a:lvl7pPr>
            <a:lvl8pPr marL="3429000" indent="-228600" defTabSz="487363" eaLnBrk="0" fontAlgn="base" hangingPunct="0">
              <a:spcBef>
                <a:spcPct val="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2400">
                <a:solidFill>
                  <a:schemeClr val="bg1"/>
                </a:solidFill>
                <a:latin typeface="Times New Roman" pitchFamily="18" charset="0"/>
              </a:defRPr>
            </a:lvl8pPr>
            <a:lvl9pPr marL="3886200" indent="-228600" defTabSz="487363" eaLnBrk="0" fontAlgn="base" hangingPunct="0">
              <a:spcBef>
                <a:spcPct val="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2400">
                <a:solidFill>
                  <a:schemeClr val="bg1"/>
                </a:solidFill>
                <a:latin typeface="Times New Roman" pitchFamily="18" charset="0"/>
              </a:defRPr>
            </a:lvl9pPr>
          </a:lstStyle>
          <a:p>
            <a:pPr eaLnBrk="1" hangingPunct="1"/>
            <a:fld id="{4BE7B1D3-3931-48CF-BEAE-7C51556B81F6}" type="slidenum">
              <a:rPr lang="de-DE" altLang="de-DE" sz="1300" smtClean="0">
                <a:solidFill>
                  <a:srgbClr val="000000"/>
                </a:solidFill>
              </a:rPr>
              <a:pPr eaLnBrk="1" hangingPunct="1"/>
              <a:t>419</a:t>
            </a:fld>
            <a:endParaRPr lang="de-DE" altLang="de-DE" sz="1300" dirty="0" smtClean="0">
              <a:solidFill>
                <a:srgbClr val="000000"/>
              </a:solidFill>
            </a:endParaRPr>
          </a:p>
        </p:txBody>
      </p:sp>
      <p:sp>
        <p:nvSpPr>
          <p:cNvPr id="236547" name="Rectangle 1"/>
          <p:cNvSpPr>
            <a:spLocks noGrp="1" noRot="1" noChangeAspect="1" noChangeArrowheads="1" noTextEdit="1"/>
          </p:cNvSpPr>
          <p:nvPr>
            <p:ph type="sldImg"/>
          </p:nvPr>
        </p:nvSpPr>
        <p:spPr>
          <a:xfrm>
            <a:off x="992188" y="768350"/>
            <a:ext cx="5110162" cy="3832225"/>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36548"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3493290171"/>
      </p:ext>
    </p:extLst>
  </p:cSld>
  <p:clrMapOvr>
    <a:masterClrMapping/>
  </p:clrMapOvr>
</p:notes>
</file>

<file path=ppt/notesSlides/notesSlide15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50882" name="Rectangle 27"/>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907DDD8F-FC21-45BE-A217-5AC00FBF709B}" type="slidenum">
              <a:rPr lang="de-DE" altLang="de-DE" sz="1300" smtClean="0"/>
              <a:pPr eaLnBrk="1" hangingPunct="1">
                <a:spcBef>
                  <a:spcPct val="0"/>
                </a:spcBef>
              </a:pPr>
              <a:t>421</a:t>
            </a:fld>
            <a:endParaRPr lang="de-DE" altLang="de-DE" sz="1300" dirty="0" smtClean="0"/>
          </a:p>
        </p:txBody>
      </p:sp>
      <p:sp>
        <p:nvSpPr>
          <p:cNvPr id="250883" name="Rectangle 1"/>
          <p:cNvSpPr>
            <a:spLocks noGrp="1" noRot="1" noChangeAspect="1" noChangeArrowheads="1" noTextEdit="1"/>
          </p:cNvSpPr>
          <p:nvPr>
            <p:ph type="sldImg"/>
          </p:nvPr>
        </p:nvSpPr>
        <p:spPr>
          <a:xfrm>
            <a:off x="992188" y="768350"/>
            <a:ext cx="5114925" cy="3836988"/>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50884"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2553254968"/>
      </p:ext>
    </p:extLst>
  </p:cSld>
  <p:clrMapOvr>
    <a:masterClrMapping/>
  </p:clrMapOvr>
</p:notes>
</file>

<file path=ppt/notesSlides/notesSlide15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50882" name="Rectangle 27"/>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907DDD8F-FC21-45BE-A217-5AC00FBF709B}" type="slidenum">
              <a:rPr lang="de-DE" altLang="de-DE" sz="1300" smtClean="0"/>
              <a:pPr eaLnBrk="1" hangingPunct="1">
                <a:spcBef>
                  <a:spcPct val="0"/>
                </a:spcBef>
              </a:pPr>
              <a:t>422</a:t>
            </a:fld>
            <a:endParaRPr lang="de-DE" altLang="de-DE" sz="1300" dirty="0" smtClean="0"/>
          </a:p>
        </p:txBody>
      </p:sp>
      <p:sp>
        <p:nvSpPr>
          <p:cNvPr id="250883" name="Rectangle 1"/>
          <p:cNvSpPr>
            <a:spLocks noGrp="1" noRot="1" noChangeAspect="1" noChangeArrowheads="1" noTextEdit="1"/>
          </p:cNvSpPr>
          <p:nvPr>
            <p:ph type="sldImg"/>
          </p:nvPr>
        </p:nvSpPr>
        <p:spPr>
          <a:xfrm>
            <a:off x="992188" y="768350"/>
            <a:ext cx="5114925" cy="3836988"/>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50884"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3896508084"/>
      </p:ext>
    </p:extLst>
  </p:cSld>
  <p:clrMapOvr>
    <a:masterClrMapping/>
  </p:clrMapOvr>
</p:notes>
</file>

<file path=ppt/notesSlides/notesSlide15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64194" name="Rectangle 27"/>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6EA727EC-C03F-4056-BCDA-7BC5A6ABF65F}" type="slidenum">
              <a:rPr lang="de-DE" altLang="de-DE" sz="1300" smtClean="0"/>
              <a:pPr eaLnBrk="1" hangingPunct="1">
                <a:spcBef>
                  <a:spcPct val="0"/>
                </a:spcBef>
              </a:pPr>
              <a:t>423</a:t>
            </a:fld>
            <a:endParaRPr lang="de-DE" altLang="de-DE" sz="1300" dirty="0" smtClean="0"/>
          </a:p>
        </p:txBody>
      </p:sp>
      <p:sp>
        <p:nvSpPr>
          <p:cNvPr id="264195" name="Rectangle 1"/>
          <p:cNvSpPr>
            <a:spLocks noGrp="1" noRot="1" noChangeAspect="1" noChangeArrowheads="1" noTextEdit="1"/>
          </p:cNvSpPr>
          <p:nvPr>
            <p:ph type="sldImg"/>
          </p:nvPr>
        </p:nvSpPr>
        <p:spPr>
          <a:xfrm>
            <a:off x="992188" y="768350"/>
            <a:ext cx="5114925" cy="3836988"/>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64196"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4092492535"/>
      </p:ext>
    </p:extLst>
  </p:cSld>
  <p:clrMapOvr>
    <a:masterClrMapping/>
  </p:clrMapOvr>
</p:notes>
</file>

<file path=ppt/notesSlides/notesSlide15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64194" name="Rectangle 27"/>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6EA727EC-C03F-4056-BCDA-7BC5A6ABF65F}" type="slidenum">
              <a:rPr lang="de-DE" altLang="de-DE" sz="1300" smtClean="0"/>
              <a:pPr eaLnBrk="1" hangingPunct="1">
                <a:spcBef>
                  <a:spcPct val="0"/>
                </a:spcBef>
              </a:pPr>
              <a:t>424</a:t>
            </a:fld>
            <a:endParaRPr lang="de-DE" altLang="de-DE" sz="1300" dirty="0" smtClean="0"/>
          </a:p>
        </p:txBody>
      </p:sp>
      <p:sp>
        <p:nvSpPr>
          <p:cNvPr id="264195" name="Rectangle 1"/>
          <p:cNvSpPr>
            <a:spLocks noGrp="1" noRot="1" noChangeAspect="1" noChangeArrowheads="1" noTextEdit="1"/>
          </p:cNvSpPr>
          <p:nvPr>
            <p:ph type="sldImg"/>
          </p:nvPr>
        </p:nvSpPr>
        <p:spPr>
          <a:xfrm>
            <a:off x="992188" y="768350"/>
            <a:ext cx="5114925" cy="3836988"/>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64196"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368890761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22210" name="Rectangle 27"/>
          <p:cNvSpPr>
            <a:spLocks noGrp="1" noChangeArrowheads="1"/>
          </p:cNvSpPr>
          <p:nvPr>
            <p:ph type="sldNum" sz="quarter"/>
          </p:nvPr>
        </p:nvSpPr>
        <p:spPr>
          <a:noFill/>
        </p:spPr>
        <p:txBody>
          <a:bodyPr/>
          <a:lstStyle>
            <a:lvl1pPr defTabSz="487363" eaLnBrk="0" hangingPunc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2400">
                <a:solidFill>
                  <a:schemeClr val="bg1"/>
                </a:solidFill>
                <a:latin typeface="Times New Roman" pitchFamily="18" charset="0"/>
              </a:defRPr>
            </a:lvl1pPr>
            <a:lvl2pPr defTabSz="487363" eaLnBrk="0" hangingPunc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2400">
                <a:solidFill>
                  <a:schemeClr val="bg1"/>
                </a:solidFill>
                <a:latin typeface="Times New Roman" pitchFamily="18" charset="0"/>
              </a:defRPr>
            </a:lvl2pPr>
            <a:lvl3pPr defTabSz="487363" eaLnBrk="0" hangingPunc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2400">
                <a:solidFill>
                  <a:schemeClr val="bg1"/>
                </a:solidFill>
                <a:latin typeface="Times New Roman" pitchFamily="18" charset="0"/>
              </a:defRPr>
            </a:lvl3pPr>
            <a:lvl4pPr defTabSz="487363" eaLnBrk="0" hangingPunc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2400">
                <a:solidFill>
                  <a:schemeClr val="bg1"/>
                </a:solidFill>
                <a:latin typeface="Times New Roman" pitchFamily="18" charset="0"/>
              </a:defRPr>
            </a:lvl4pPr>
            <a:lvl5pPr defTabSz="487363" eaLnBrk="0" hangingPunc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2400">
                <a:solidFill>
                  <a:schemeClr val="bg1"/>
                </a:solidFill>
                <a:latin typeface="Times New Roman" pitchFamily="18" charset="0"/>
              </a:defRPr>
            </a:lvl5pPr>
            <a:lvl6pPr marL="2514600" indent="-228600" defTabSz="487363" eaLnBrk="0" fontAlgn="base" hangingPunct="0">
              <a:spcBef>
                <a:spcPct val="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2400">
                <a:solidFill>
                  <a:schemeClr val="bg1"/>
                </a:solidFill>
                <a:latin typeface="Times New Roman" pitchFamily="18" charset="0"/>
              </a:defRPr>
            </a:lvl6pPr>
            <a:lvl7pPr marL="2971800" indent="-228600" defTabSz="487363" eaLnBrk="0" fontAlgn="base" hangingPunct="0">
              <a:spcBef>
                <a:spcPct val="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2400">
                <a:solidFill>
                  <a:schemeClr val="bg1"/>
                </a:solidFill>
                <a:latin typeface="Times New Roman" pitchFamily="18" charset="0"/>
              </a:defRPr>
            </a:lvl7pPr>
            <a:lvl8pPr marL="3429000" indent="-228600" defTabSz="487363" eaLnBrk="0" fontAlgn="base" hangingPunct="0">
              <a:spcBef>
                <a:spcPct val="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2400">
                <a:solidFill>
                  <a:schemeClr val="bg1"/>
                </a:solidFill>
                <a:latin typeface="Times New Roman" pitchFamily="18" charset="0"/>
              </a:defRPr>
            </a:lvl8pPr>
            <a:lvl9pPr marL="3886200" indent="-228600" defTabSz="487363" eaLnBrk="0" fontAlgn="base" hangingPunct="0">
              <a:spcBef>
                <a:spcPct val="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2400">
                <a:solidFill>
                  <a:schemeClr val="bg1"/>
                </a:solidFill>
                <a:latin typeface="Times New Roman" pitchFamily="18" charset="0"/>
              </a:defRPr>
            </a:lvl9pPr>
          </a:lstStyle>
          <a:p>
            <a:pPr eaLnBrk="1" hangingPunct="1"/>
            <a:fld id="{CE7D06D3-F1AB-49BF-918A-F8F808C052FA}" type="slidenum">
              <a:rPr lang="de-DE" altLang="de-DE" sz="1300" smtClean="0">
                <a:solidFill>
                  <a:srgbClr val="000000"/>
                </a:solidFill>
              </a:rPr>
              <a:pPr eaLnBrk="1" hangingPunct="1"/>
              <a:t>38</a:t>
            </a:fld>
            <a:endParaRPr lang="de-DE" altLang="de-DE" sz="1300" dirty="0" smtClean="0">
              <a:solidFill>
                <a:srgbClr val="000000"/>
              </a:solidFill>
            </a:endParaRPr>
          </a:p>
        </p:txBody>
      </p:sp>
      <p:sp>
        <p:nvSpPr>
          <p:cNvPr id="222211" name="Rectangle 1"/>
          <p:cNvSpPr>
            <a:spLocks noGrp="1" noRot="1" noChangeAspect="1" noChangeArrowheads="1" noTextEdit="1"/>
          </p:cNvSpPr>
          <p:nvPr>
            <p:ph type="sldImg"/>
          </p:nvPr>
        </p:nvSpPr>
        <p:spPr>
          <a:xfrm>
            <a:off x="992188" y="768350"/>
            <a:ext cx="5114925" cy="3836988"/>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22212"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3617660187"/>
      </p:ext>
    </p:extLst>
  </p:cSld>
  <p:clrMapOvr>
    <a:masterClrMapping/>
  </p:clrMapOvr>
</p:notes>
</file>

<file path=ppt/notesSlides/notesSlide16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71362" name="Rectangle 27"/>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49BB2686-F0CA-4804-9930-42C15B74FA81}" type="slidenum">
              <a:rPr lang="de-DE" altLang="de-DE" sz="1300" smtClean="0"/>
              <a:pPr eaLnBrk="1" hangingPunct="1">
                <a:spcBef>
                  <a:spcPct val="0"/>
                </a:spcBef>
              </a:pPr>
              <a:t>425</a:t>
            </a:fld>
            <a:endParaRPr lang="de-DE" altLang="de-DE" sz="1300" dirty="0" smtClean="0"/>
          </a:p>
        </p:txBody>
      </p:sp>
      <p:sp>
        <p:nvSpPr>
          <p:cNvPr id="271363" name="Rectangle 1"/>
          <p:cNvSpPr>
            <a:spLocks noGrp="1" noRot="1" noChangeAspect="1" noChangeArrowheads="1" noTextEdit="1"/>
          </p:cNvSpPr>
          <p:nvPr>
            <p:ph type="sldImg"/>
          </p:nvPr>
        </p:nvSpPr>
        <p:spPr>
          <a:xfrm>
            <a:off x="992188" y="768350"/>
            <a:ext cx="5114925" cy="3836988"/>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71364"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885408197"/>
      </p:ext>
    </p:extLst>
  </p:cSld>
  <p:clrMapOvr>
    <a:masterClrMapping/>
  </p:clrMapOvr>
</p:notes>
</file>

<file path=ppt/notesSlides/notesSlide16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97986" name="Rectangle 27"/>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83B06C74-F408-4834-8CCD-1589408B0CC6}" type="slidenum">
              <a:rPr lang="de-DE" altLang="de-DE" sz="1300" smtClean="0"/>
              <a:pPr eaLnBrk="1" hangingPunct="1">
                <a:spcBef>
                  <a:spcPct val="0"/>
                </a:spcBef>
              </a:pPr>
              <a:t>426</a:t>
            </a:fld>
            <a:endParaRPr lang="de-DE" altLang="de-DE" sz="1300" dirty="0" smtClean="0"/>
          </a:p>
        </p:txBody>
      </p:sp>
      <p:sp>
        <p:nvSpPr>
          <p:cNvPr id="297987" name="Rectangle 1"/>
          <p:cNvSpPr>
            <a:spLocks noGrp="1" noRot="1" noChangeAspect="1" noChangeArrowheads="1" noTextEdit="1"/>
          </p:cNvSpPr>
          <p:nvPr>
            <p:ph type="sldImg"/>
          </p:nvPr>
        </p:nvSpPr>
        <p:spPr>
          <a:xfrm>
            <a:off x="992188" y="768350"/>
            <a:ext cx="5114925" cy="3836988"/>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97988"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2751522328"/>
      </p:ext>
    </p:extLst>
  </p:cSld>
  <p:clrMapOvr>
    <a:masterClrMapping/>
  </p:clrMapOvr>
</p:notes>
</file>

<file path=ppt/notesSlides/notesSlide16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03106" name="Rectangle 27"/>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27AF7730-9C78-48C7-84A2-44743813C0B4}" type="slidenum">
              <a:rPr lang="de-DE" altLang="de-DE" sz="1300" smtClean="0"/>
              <a:pPr eaLnBrk="1" hangingPunct="1">
                <a:spcBef>
                  <a:spcPct val="0"/>
                </a:spcBef>
              </a:pPr>
              <a:t>427</a:t>
            </a:fld>
            <a:endParaRPr lang="de-DE" altLang="de-DE" sz="1300" dirty="0" smtClean="0"/>
          </a:p>
        </p:txBody>
      </p:sp>
      <p:sp>
        <p:nvSpPr>
          <p:cNvPr id="303107" name="Rectangle 1"/>
          <p:cNvSpPr>
            <a:spLocks noGrp="1" noRot="1" noChangeAspect="1" noChangeArrowheads="1" noTextEdit="1"/>
          </p:cNvSpPr>
          <p:nvPr>
            <p:ph type="sldImg"/>
          </p:nvPr>
        </p:nvSpPr>
        <p:spPr>
          <a:xfrm>
            <a:off x="992188" y="768350"/>
            <a:ext cx="5114925" cy="3836988"/>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303108"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576834960"/>
      </p:ext>
    </p:extLst>
  </p:cSld>
  <p:clrMapOvr>
    <a:masterClrMapping/>
  </p:clrMapOvr>
</p:notes>
</file>

<file path=ppt/notesSlides/notesSlide16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25634" name="Rectangle 27"/>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6841E5BC-18DA-448B-BDF5-41C01C3252E4}" type="slidenum">
              <a:rPr lang="de-DE" altLang="de-DE" sz="1300" smtClean="0"/>
              <a:pPr eaLnBrk="1" hangingPunct="1">
                <a:spcBef>
                  <a:spcPct val="0"/>
                </a:spcBef>
              </a:pPr>
              <a:t>428</a:t>
            </a:fld>
            <a:endParaRPr lang="de-DE" altLang="de-DE" sz="1300" dirty="0" smtClean="0"/>
          </a:p>
        </p:txBody>
      </p:sp>
      <p:sp>
        <p:nvSpPr>
          <p:cNvPr id="325635" name="Rectangle 1"/>
          <p:cNvSpPr>
            <a:spLocks noGrp="1" noRot="1" noChangeAspect="1" noChangeArrowheads="1" noTextEdit="1"/>
          </p:cNvSpPr>
          <p:nvPr>
            <p:ph type="sldImg"/>
          </p:nvPr>
        </p:nvSpPr>
        <p:spPr>
          <a:xfrm>
            <a:off x="992188" y="768350"/>
            <a:ext cx="5114925" cy="3836988"/>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325636"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4143780962"/>
      </p:ext>
    </p:extLst>
  </p:cSld>
  <p:clrMapOvr>
    <a:masterClrMapping/>
  </p:clrMapOvr>
</p:notes>
</file>

<file path=ppt/notesSlides/notesSlide16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47138" name="Rectangle 27"/>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87B5A4F4-AC09-4435-8F6D-8FF26D79AD1D}" type="slidenum">
              <a:rPr lang="de-DE" altLang="de-DE" sz="1300" smtClean="0"/>
              <a:pPr eaLnBrk="1" hangingPunct="1">
                <a:spcBef>
                  <a:spcPct val="0"/>
                </a:spcBef>
              </a:pPr>
              <a:t>429</a:t>
            </a:fld>
            <a:endParaRPr lang="de-DE" altLang="de-DE" sz="1300" dirty="0" smtClean="0"/>
          </a:p>
        </p:txBody>
      </p:sp>
      <p:sp>
        <p:nvSpPr>
          <p:cNvPr id="347139" name="Rectangle 1"/>
          <p:cNvSpPr>
            <a:spLocks noGrp="1" noRot="1" noChangeAspect="1" noChangeArrowheads="1" noTextEdit="1"/>
          </p:cNvSpPr>
          <p:nvPr>
            <p:ph type="sldImg"/>
          </p:nvPr>
        </p:nvSpPr>
        <p:spPr>
          <a:xfrm>
            <a:off x="992188" y="768350"/>
            <a:ext cx="5114925" cy="3836988"/>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347140"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2560471262"/>
      </p:ext>
    </p:extLst>
  </p:cSld>
  <p:clrMapOvr>
    <a:masterClrMapping/>
  </p:clrMapOvr>
</p:notes>
</file>

<file path=ppt/notesSlides/notesSlide1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idx="10"/>
          </p:nvPr>
        </p:nvSpPr>
        <p:spPr/>
        <p:txBody>
          <a:bodyPr/>
          <a:lstStyle/>
          <a:p>
            <a:pPr>
              <a:defRPr/>
            </a:pPr>
            <a:fld id="{DA0DFEAF-7A44-4A07-80BA-6CF285C18F88}" type="slidenum">
              <a:rPr lang="de-DE" smtClean="0"/>
              <a:pPr>
                <a:defRPr/>
              </a:pPr>
              <a:t>446</a:t>
            </a:fld>
            <a:endParaRPr lang="de-DE" dirty="0"/>
          </a:p>
        </p:txBody>
      </p:sp>
    </p:spTree>
    <p:extLst>
      <p:ext uri="{BB962C8B-B14F-4D97-AF65-F5344CB8AC3E}">
        <p14:creationId xmlns:p14="http://schemas.microsoft.com/office/powerpoint/2010/main" val="1628318536"/>
      </p:ext>
    </p:extLst>
  </p:cSld>
  <p:clrMapOvr>
    <a:masterClrMapping/>
  </p:clrMapOvr>
</p:notes>
</file>

<file path=ppt/notesSlides/notesSlide1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idx="10"/>
          </p:nvPr>
        </p:nvSpPr>
        <p:spPr/>
        <p:txBody>
          <a:bodyPr/>
          <a:lstStyle/>
          <a:p>
            <a:pPr>
              <a:defRPr/>
            </a:pPr>
            <a:fld id="{DA0DFEAF-7A44-4A07-80BA-6CF285C18F88}" type="slidenum">
              <a:rPr lang="de-DE" smtClean="0"/>
              <a:pPr>
                <a:defRPr/>
              </a:pPr>
              <a:t>447</a:t>
            </a:fld>
            <a:endParaRPr lang="de-DE" dirty="0"/>
          </a:p>
        </p:txBody>
      </p:sp>
    </p:spTree>
    <p:extLst>
      <p:ext uri="{BB962C8B-B14F-4D97-AF65-F5344CB8AC3E}">
        <p14:creationId xmlns:p14="http://schemas.microsoft.com/office/powerpoint/2010/main" val="459610149"/>
      </p:ext>
    </p:extLst>
  </p:cSld>
  <p:clrMapOvr>
    <a:masterClrMapping/>
  </p:clrMapOvr>
</p:notes>
</file>

<file path=ppt/notesSlides/notesSlide16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51234" name="Rectangle 27"/>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3A3C0E06-5B82-445B-89AC-6B67201A5B3C}" type="slidenum">
              <a:rPr lang="de-DE" altLang="de-DE" sz="1300" smtClean="0"/>
              <a:pPr eaLnBrk="1" hangingPunct="1">
                <a:spcBef>
                  <a:spcPct val="0"/>
                </a:spcBef>
              </a:pPr>
              <a:t>461</a:t>
            </a:fld>
            <a:endParaRPr lang="de-DE" altLang="de-DE" sz="1300" dirty="0" smtClean="0"/>
          </a:p>
        </p:txBody>
      </p:sp>
      <p:sp>
        <p:nvSpPr>
          <p:cNvPr id="351235" name="Rectangle 1"/>
          <p:cNvSpPr>
            <a:spLocks noGrp="1" noRot="1" noChangeAspect="1" noChangeArrowheads="1" noTextEdit="1"/>
          </p:cNvSpPr>
          <p:nvPr>
            <p:ph type="sldImg"/>
          </p:nvPr>
        </p:nvSpPr>
        <p:spPr>
          <a:xfrm>
            <a:off x="992188" y="768350"/>
            <a:ext cx="5114925" cy="3836988"/>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351236"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2940387061"/>
      </p:ext>
    </p:extLst>
  </p:cSld>
  <p:clrMapOvr>
    <a:masterClrMapping/>
  </p:clrMapOvr>
</p:notes>
</file>

<file path=ppt/notesSlides/notesSlide1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idx="10"/>
          </p:nvPr>
        </p:nvSpPr>
        <p:spPr/>
        <p:txBody>
          <a:bodyPr/>
          <a:lstStyle/>
          <a:p>
            <a:pPr>
              <a:defRPr/>
            </a:pPr>
            <a:fld id="{DA0DFEAF-7A44-4A07-80BA-6CF285C18F88}" type="slidenum">
              <a:rPr lang="de-DE" smtClean="0"/>
              <a:pPr>
                <a:defRPr/>
              </a:pPr>
              <a:t>462</a:t>
            </a:fld>
            <a:endParaRPr lang="de-DE" dirty="0"/>
          </a:p>
        </p:txBody>
      </p:sp>
    </p:spTree>
    <p:extLst>
      <p:ext uri="{BB962C8B-B14F-4D97-AF65-F5344CB8AC3E}">
        <p14:creationId xmlns:p14="http://schemas.microsoft.com/office/powerpoint/2010/main" val="113940104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37570" name="Rectangle 27"/>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DD6F24C7-5CAE-4AFF-99A7-C3AEE73D3102}" type="slidenum">
              <a:rPr lang="de-DE" altLang="de-DE" sz="1300" smtClean="0"/>
              <a:pPr eaLnBrk="1" hangingPunct="1">
                <a:spcBef>
                  <a:spcPct val="0"/>
                </a:spcBef>
              </a:pPr>
              <a:t>41</a:t>
            </a:fld>
            <a:endParaRPr lang="de-DE" altLang="de-DE" sz="1300" dirty="0" smtClean="0"/>
          </a:p>
        </p:txBody>
      </p:sp>
      <p:sp>
        <p:nvSpPr>
          <p:cNvPr id="237571" name="Rectangle 1"/>
          <p:cNvSpPr>
            <a:spLocks noGrp="1" noRot="1" noChangeAspect="1" noChangeArrowheads="1" noTextEdit="1"/>
          </p:cNvSpPr>
          <p:nvPr>
            <p:ph type="sldImg"/>
          </p:nvPr>
        </p:nvSpPr>
        <p:spPr>
          <a:xfrm>
            <a:off x="992188" y="768350"/>
            <a:ext cx="5110162" cy="3832225"/>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37572"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123040271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23234" name="Rectangle 27"/>
          <p:cNvSpPr>
            <a:spLocks noGrp="1" noChangeArrowheads="1"/>
          </p:cNvSpPr>
          <p:nvPr>
            <p:ph type="sldNum" sz="quarter"/>
          </p:nvPr>
        </p:nvSpPr>
        <p:spPr>
          <a:noFill/>
        </p:spPr>
        <p:txBody>
          <a:bodyPr/>
          <a:lstStyle>
            <a:lvl1pPr defTabSz="487363" eaLnBrk="0" hangingPunc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2400">
                <a:solidFill>
                  <a:schemeClr val="bg1"/>
                </a:solidFill>
                <a:latin typeface="Times New Roman" pitchFamily="18" charset="0"/>
              </a:defRPr>
            </a:lvl1pPr>
            <a:lvl2pPr defTabSz="487363" eaLnBrk="0" hangingPunc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2400">
                <a:solidFill>
                  <a:schemeClr val="bg1"/>
                </a:solidFill>
                <a:latin typeface="Times New Roman" pitchFamily="18" charset="0"/>
              </a:defRPr>
            </a:lvl2pPr>
            <a:lvl3pPr defTabSz="487363" eaLnBrk="0" hangingPunc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2400">
                <a:solidFill>
                  <a:schemeClr val="bg1"/>
                </a:solidFill>
                <a:latin typeface="Times New Roman" pitchFamily="18" charset="0"/>
              </a:defRPr>
            </a:lvl3pPr>
            <a:lvl4pPr defTabSz="487363" eaLnBrk="0" hangingPunc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2400">
                <a:solidFill>
                  <a:schemeClr val="bg1"/>
                </a:solidFill>
                <a:latin typeface="Times New Roman" pitchFamily="18" charset="0"/>
              </a:defRPr>
            </a:lvl4pPr>
            <a:lvl5pPr defTabSz="487363" eaLnBrk="0" hangingPunc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2400">
                <a:solidFill>
                  <a:schemeClr val="bg1"/>
                </a:solidFill>
                <a:latin typeface="Times New Roman" pitchFamily="18" charset="0"/>
              </a:defRPr>
            </a:lvl5pPr>
            <a:lvl6pPr marL="2514600" indent="-228600" defTabSz="487363" eaLnBrk="0" fontAlgn="base" hangingPunct="0">
              <a:spcBef>
                <a:spcPct val="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2400">
                <a:solidFill>
                  <a:schemeClr val="bg1"/>
                </a:solidFill>
                <a:latin typeface="Times New Roman" pitchFamily="18" charset="0"/>
              </a:defRPr>
            </a:lvl6pPr>
            <a:lvl7pPr marL="2971800" indent="-228600" defTabSz="487363" eaLnBrk="0" fontAlgn="base" hangingPunct="0">
              <a:spcBef>
                <a:spcPct val="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2400">
                <a:solidFill>
                  <a:schemeClr val="bg1"/>
                </a:solidFill>
                <a:latin typeface="Times New Roman" pitchFamily="18" charset="0"/>
              </a:defRPr>
            </a:lvl7pPr>
            <a:lvl8pPr marL="3429000" indent="-228600" defTabSz="487363" eaLnBrk="0" fontAlgn="base" hangingPunct="0">
              <a:spcBef>
                <a:spcPct val="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2400">
                <a:solidFill>
                  <a:schemeClr val="bg1"/>
                </a:solidFill>
                <a:latin typeface="Times New Roman" pitchFamily="18" charset="0"/>
              </a:defRPr>
            </a:lvl8pPr>
            <a:lvl9pPr marL="3886200" indent="-228600" defTabSz="487363" eaLnBrk="0" fontAlgn="base" hangingPunct="0">
              <a:spcBef>
                <a:spcPct val="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2400">
                <a:solidFill>
                  <a:schemeClr val="bg1"/>
                </a:solidFill>
                <a:latin typeface="Times New Roman" pitchFamily="18" charset="0"/>
              </a:defRPr>
            </a:lvl9pPr>
          </a:lstStyle>
          <a:p>
            <a:pPr eaLnBrk="1" hangingPunct="1"/>
            <a:fld id="{F565F17F-2029-4859-B3F6-0B6CE074F530}" type="slidenum">
              <a:rPr lang="de-DE" altLang="de-DE" sz="1300" smtClean="0">
                <a:solidFill>
                  <a:srgbClr val="000000"/>
                </a:solidFill>
              </a:rPr>
              <a:pPr eaLnBrk="1" hangingPunct="1"/>
              <a:t>43</a:t>
            </a:fld>
            <a:endParaRPr lang="de-DE" altLang="de-DE" sz="1300" dirty="0" smtClean="0">
              <a:solidFill>
                <a:srgbClr val="000000"/>
              </a:solidFill>
            </a:endParaRPr>
          </a:p>
        </p:txBody>
      </p:sp>
      <p:sp>
        <p:nvSpPr>
          <p:cNvPr id="223235" name="Rectangle 1"/>
          <p:cNvSpPr>
            <a:spLocks noGrp="1" noRot="1" noChangeAspect="1" noChangeArrowheads="1" noTextEdit="1"/>
          </p:cNvSpPr>
          <p:nvPr>
            <p:ph type="sldImg"/>
          </p:nvPr>
        </p:nvSpPr>
        <p:spPr>
          <a:xfrm>
            <a:off x="992188" y="768350"/>
            <a:ext cx="5114925" cy="3836988"/>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23236"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321492493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24258" name="Rectangle 27"/>
          <p:cNvSpPr>
            <a:spLocks noGrp="1" noChangeArrowheads="1"/>
          </p:cNvSpPr>
          <p:nvPr>
            <p:ph type="sldNum" sz="quarter"/>
          </p:nvPr>
        </p:nvSpPr>
        <p:spPr>
          <a:noFill/>
        </p:spPr>
        <p:txBody>
          <a:bodyPr/>
          <a:lstStyle>
            <a:lvl1pPr defTabSz="487363" eaLnBrk="0" hangingPunc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2400">
                <a:solidFill>
                  <a:schemeClr val="bg1"/>
                </a:solidFill>
                <a:latin typeface="Times New Roman" pitchFamily="18" charset="0"/>
              </a:defRPr>
            </a:lvl1pPr>
            <a:lvl2pPr defTabSz="487363" eaLnBrk="0" hangingPunc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2400">
                <a:solidFill>
                  <a:schemeClr val="bg1"/>
                </a:solidFill>
                <a:latin typeface="Times New Roman" pitchFamily="18" charset="0"/>
              </a:defRPr>
            </a:lvl2pPr>
            <a:lvl3pPr defTabSz="487363" eaLnBrk="0" hangingPunc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2400">
                <a:solidFill>
                  <a:schemeClr val="bg1"/>
                </a:solidFill>
                <a:latin typeface="Times New Roman" pitchFamily="18" charset="0"/>
              </a:defRPr>
            </a:lvl3pPr>
            <a:lvl4pPr defTabSz="487363" eaLnBrk="0" hangingPunc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2400">
                <a:solidFill>
                  <a:schemeClr val="bg1"/>
                </a:solidFill>
                <a:latin typeface="Times New Roman" pitchFamily="18" charset="0"/>
              </a:defRPr>
            </a:lvl4pPr>
            <a:lvl5pPr defTabSz="487363" eaLnBrk="0" hangingPunc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2400">
                <a:solidFill>
                  <a:schemeClr val="bg1"/>
                </a:solidFill>
                <a:latin typeface="Times New Roman" pitchFamily="18" charset="0"/>
              </a:defRPr>
            </a:lvl5pPr>
            <a:lvl6pPr marL="2514600" indent="-228600" defTabSz="487363" eaLnBrk="0" fontAlgn="base" hangingPunct="0">
              <a:spcBef>
                <a:spcPct val="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2400">
                <a:solidFill>
                  <a:schemeClr val="bg1"/>
                </a:solidFill>
                <a:latin typeface="Times New Roman" pitchFamily="18" charset="0"/>
              </a:defRPr>
            </a:lvl6pPr>
            <a:lvl7pPr marL="2971800" indent="-228600" defTabSz="487363" eaLnBrk="0" fontAlgn="base" hangingPunct="0">
              <a:spcBef>
                <a:spcPct val="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2400">
                <a:solidFill>
                  <a:schemeClr val="bg1"/>
                </a:solidFill>
                <a:latin typeface="Times New Roman" pitchFamily="18" charset="0"/>
              </a:defRPr>
            </a:lvl7pPr>
            <a:lvl8pPr marL="3429000" indent="-228600" defTabSz="487363" eaLnBrk="0" fontAlgn="base" hangingPunct="0">
              <a:spcBef>
                <a:spcPct val="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2400">
                <a:solidFill>
                  <a:schemeClr val="bg1"/>
                </a:solidFill>
                <a:latin typeface="Times New Roman" pitchFamily="18" charset="0"/>
              </a:defRPr>
            </a:lvl8pPr>
            <a:lvl9pPr marL="3886200" indent="-228600" defTabSz="487363" eaLnBrk="0" fontAlgn="base" hangingPunct="0">
              <a:spcBef>
                <a:spcPct val="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2400">
                <a:solidFill>
                  <a:schemeClr val="bg1"/>
                </a:solidFill>
                <a:latin typeface="Times New Roman" pitchFamily="18" charset="0"/>
              </a:defRPr>
            </a:lvl9pPr>
          </a:lstStyle>
          <a:p>
            <a:pPr eaLnBrk="1" hangingPunct="1"/>
            <a:fld id="{ABDD4236-AA69-4790-B3DB-AEA5B2F8E172}" type="slidenum">
              <a:rPr lang="de-DE" altLang="de-DE" sz="1300" smtClean="0">
                <a:solidFill>
                  <a:srgbClr val="000000"/>
                </a:solidFill>
              </a:rPr>
              <a:pPr eaLnBrk="1" hangingPunct="1"/>
              <a:t>45</a:t>
            </a:fld>
            <a:endParaRPr lang="de-DE" altLang="de-DE" sz="1300" dirty="0" smtClean="0">
              <a:solidFill>
                <a:srgbClr val="000000"/>
              </a:solidFill>
            </a:endParaRPr>
          </a:p>
        </p:txBody>
      </p:sp>
      <p:sp>
        <p:nvSpPr>
          <p:cNvPr id="224259" name="Rectangle 1"/>
          <p:cNvSpPr>
            <a:spLocks noGrp="1" noRot="1" noChangeAspect="1" noChangeArrowheads="1" noTextEdit="1"/>
          </p:cNvSpPr>
          <p:nvPr>
            <p:ph type="sldImg"/>
          </p:nvPr>
        </p:nvSpPr>
        <p:spPr>
          <a:xfrm>
            <a:off x="992188" y="768350"/>
            <a:ext cx="5114925" cy="3836988"/>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24260"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187392493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idx="10"/>
          </p:nvPr>
        </p:nvSpPr>
        <p:spPr/>
        <p:txBody>
          <a:bodyPr/>
          <a:lstStyle/>
          <a:p>
            <a:pPr>
              <a:defRPr/>
            </a:pPr>
            <a:fld id="{DA0DFEAF-7A44-4A07-80BA-6CF285C18F88}" type="slidenum">
              <a:rPr lang="de-DE" smtClean="0"/>
              <a:pPr>
                <a:defRPr/>
              </a:pPr>
              <a:t>3</a:t>
            </a:fld>
            <a:endParaRPr lang="de-DE" dirty="0"/>
          </a:p>
        </p:txBody>
      </p:sp>
    </p:spTree>
    <p:extLst>
      <p:ext uri="{BB962C8B-B14F-4D97-AF65-F5344CB8AC3E}">
        <p14:creationId xmlns:p14="http://schemas.microsoft.com/office/powerpoint/2010/main" val="379004004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25282" name="Rectangle 27"/>
          <p:cNvSpPr>
            <a:spLocks noGrp="1" noChangeArrowheads="1"/>
          </p:cNvSpPr>
          <p:nvPr>
            <p:ph type="sldNum" sz="quarter"/>
          </p:nvPr>
        </p:nvSpPr>
        <p:spPr>
          <a:noFill/>
        </p:spPr>
        <p:txBody>
          <a:bodyPr/>
          <a:lstStyle>
            <a:lvl1pPr defTabSz="487363" eaLnBrk="0" hangingPunc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2400">
                <a:solidFill>
                  <a:schemeClr val="bg1"/>
                </a:solidFill>
                <a:latin typeface="Times New Roman" pitchFamily="18" charset="0"/>
              </a:defRPr>
            </a:lvl1pPr>
            <a:lvl2pPr defTabSz="487363" eaLnBrk="0" hangingPunc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2400">
                <a:solidFill>
                  <a:schemeClr val="bg1"/>
                </a:solidFill>
                <a:latin typeface="Times New Roman" pitchFamily="18" charset="0"/>
              </a:defRPr>
            </a:lvl2pPr>
            <a:lvl3pPr defTabSz="487363" eaLnBrk="0" hangingPunc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2400">
                <a:solidFill>
                  <a:schemeClr val="bg1"/>
                </a:solidFill>
                <a:latin typeface="Times New Roman" pitchFamily="18" charset="0"/>
              </a:defRPr>
            </a:lvl3pPr>
            <a:lvl4pPr defTabSz="487363" eaLnBrk="0" hangingPunc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2400">
                <a:solidFill>
                  <a:schemeClr val="bg1"/>
                </a:solidFill>
                <a:latin typeface="Times New Roman" pitchFamily="18" charset="0"/>
              </a:defRPr>
            </a:lvl4pPr>
            <a:lvl5pPr defTabSz="487363" eaLnBrk="0" hangingPunc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2400">
                <a:solidFill>
                  <a:schemeClr val="bg1"/>
                </a:solidFill>
                <a:latin typeface="Times New Roman" pitchFamily="18" charset="0"/>
              </a:defRPr>
            </a:lvl5pPr>
            <a:lvl6pPr marL="2514600" indent="-228600" defTabSz="487363" eaLnBrk="0" fontAlgn="base" hangingPunct="0">
              <a:spcBef>
                <a:spcPct val="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2400">
                <a:solidFill>
                  <a:schemeClr val="bg1"/>
                </a:solidFill>
                <a:latin typeface="Times New Roman" pitchFamily="18" charset="0"/>
              </a:defRPr>
            </a:lvl6pPr>
            <a:lvl7pPr marL="2971800" indent="-228600" defTabSz="487363" eaLnBrk="0" fontAlgn="base" hangingPunct="0">
              <a:spcBef>
                <a:spcPct val="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2400">
                <a:solidFill>
                  <a:schemeClr val="bg1"/>
                </a:solidFill>
                <a:latin typeface="Times New Roman" pitchFamily="18" charset="0"/>
              </a:defRPr>
            </a:lvl7pPr>
            <a:lvl8pPr marL="3429000" indent="-228600" defTabSz="487363" eaLnBrk="0" fontAlgn="base" hangingPunct="0">
              <a:spcBef>
                <a:spcPct val="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2400">
                <a:solidFill>
                  <a:schemeClr val="bg1"/>
                </a:solidFill>
                <a:latin typeface="Times New Roman" pitchFamily="18" charset="0"/>
              </a:defRPr>
            </a:lvl8pPr>
            <a:lvl9pPr marL="3886200" indent="-228600" defTabSz="487363" eaLnBrk="0" fontAlgn="base" hangingPunct="0">
              <a:spcBef>
                <a:spcPct val="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2400">
                <a:solidFill>
                  <a:schemeClr val="bg1"/>
                </a:solidFill>
                <a:latin typeface="Times New Roman" pitchFamily="18" charset="0"/>
              </a:defRPr>
            </a:lvl9pPr>
          </a:lstStyle>
          <a:p>
            <a:pPr eaLnBrk="1" hangingPunct="1"/>
            <a:fld id="{6F0C4CD1-DA21-4FE3-A819-CAC489693F91}" type="slidenum">
              <a:rPr lang="de-DE" altLang="de-DE" sz="1300" smtClean="0">
                <a:solidFill>
                  <a:srgbClr val="000000"/>
                </a:solidFill>
              </a:rPr>
              <a:pPr eaLnBrk="1" hangingPunct="1"/>
              <a:t>46</a:t>
            </a:fld>
            <a:endParaRPr lang="de-DE" altLang="de-DE" sz="1300" dirty="0" smtClean="0">
              <a:solidFill>
                <a:srgbClr val="000000"/>
              </a:solidFill>
            </a:endParaRPr>
          </a:p>
        </p:txBody>
      </p:sp>
      <p:sp>
        <p:nvSpPr>
          <p:cNvPr id="225283" name="Rectangle 1"/>
          <p:cNvSpPr>
            <a:spLocks noGrp="1" noRot="1" noChangeAspect="1" noChangeArrowheads="1" noTextEdit="1"/>
          </p:cNvSpPr>
          <p:nvPr>
            <p:ph type="sldImg"/>
          </p:nvPr>
        </p:nvSpPr>
        <p:spPr>
          <a:xfrm>
            <a:off x="992188" y="768350"/>
            <a:ext cx="5114925" cy="3836988"/>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25284"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189096634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29378" name="Rectangle 27"/>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FBFB3A68-1947-488C-BCE9-FD9585B34613}" type="slidenum">
              <a:rPr lang="de-DE" altLang="de-DE" sz="1300" smtClean="0"/>
              <a:pPr eaLnBrk="1" hangingPunct="1">
                <a:spcBef>
                  <a:spcPct val="0"/>
                </a:spcBef>
              </a:pPr>
              <a:t>47</a:t>
            </a:fld>
            <a:endParaRPr lang="de-DE" altLang="de-DE" sz="1300" dirty="0" smtClean="0"/>
          </a:p>
        </p:txBody>
      </p:sp>
      <p:sp>
        <p:nvSpPr>
          <p:cNvPr id="229379" name="Rectangle 1"/>
          <p:cNvSpPr>
            <a:spLocks noGrp="1" noRot="1" noChangeAspect="1" noChangeArrowheads="1" noTextEdit="1"/>
          </p:cNvSpPr>
          <p:nvPr>
            <p:ph type="sldImg"/>
          </p:nvPr>
        </p:nvSpPr>
        <p:spPr>
          <a:xfrm>
            <a:off x="992188" y="768350"/>
            <a:ext cx="5114925" cy="3836988"/>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29380"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137500807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27330" name="Rectangle 27"/>
          <p:cNvSpPr>
            <a:spLocks noGrp="1" noChangeArrowheads="1"/>
          </p:cNvSpPr>
          <p:nvPr>
            <p:ph type="sldNum" sz="quarter"/>
          </p:nvPr>
        </p:nvSpPr>
        <p:spPr>
          <a:noFill/>
        </p:spPr>
        <p:txBody>
          <a:bodyPr/>
          <a:lstStyle>
            <a:lvl1pPr defTabSz="487363" eaLnBrk="0" hangingPunc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2400">
                <a:solidFill>
                  <a:schemeClr val="bg1"/>
                </a:solidFill>
                <a:latin typeface="Times New Roman" pitchFamily="18" charset="0"/>
              </a:defRPr>
            </a:lvl1pPr>
            <a:lvl2pPr defTabSz="487363" eaLnBrk="0" hangingPunc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2400">
                <a:solidFill>
                  <a:schemeClr val="bg1"/>
                </a:solidFill>
                <a:latin typeface="Times New Roman" pitchFamily="18" charset="0"/>
              </a:defRPr>
            </a:lvl2pPr>
            <a:lvl3pPr defTabSz="487363" eaLnBrk="0" hangingPunc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2400">
                <a:solidFill>
                  <a:schemeClr val="bg1"/>
                </a:solidFill>
                <a:latin typeface="Times New Roman" pitchFamily="18" charset="0"/>
              </a:defRPr>
            </a:lvl3pPr>
            <a:lvl4pPr defTabSz="487363" eaLnBrk="0" hangingPunc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2400">
                <a:solidFill>
                  <a:schemeClr val="bg1"/>
                </a:solidFill>
                <a:latin typeface="Times New Roman" pitchFamily="18" charset="0"/>
              </a:defRPr>
            </a:lvl4pPr>
            <a:lvl5pPr defTabSz="487363" eaLnBrk="0" hangingPunc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2400">
                <a:solidFill>
                  <a:schemeClr val="bg1"/>
                </a:solidFill>
                <a:latin typeface="Times New Roman" pitchFamily="18" charset="0"/>
              </a:defRPr>
            </a:lvl5pPr>
            <a:lvl6pPr marL="2514600" indent="-228600" defTabSz="487363" eaLnBrk="0" fontAlgn="base" hangingPunct="0">
              <a:spcBef>
                <a:spcPct val="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2400">
                <a:solidFill>
                  <a:schemeClr val="bg1"/>
                </a:solidFill>
                <a:latin typeface="Times New Roman" pitchFamily="18" charset="0"/>
              </a:defRPr>
            </a:lvl6pPr>
            <a:lvl7pPr marL="2971800" indent="-228600" defTabSz="487363" eaLnBrk="0" fontAlgn="base" hangingPunct="0">
              <a:spcBef>
                <a:spcPct val="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2400">
                <a:solidFill>
                  <a:schemeClr val="bg1"/>
                </a:solidFill>
                <a:latin typeface="Times New Roman" pitchFamily="18" charset="0"/>
              </a:defRPr>
            </a:lvl7pPr>
            <a:lvl8pPr marL="3429000" indent="-228600" defTabSz="487363" eaLnBrk="0" fontAlgn="base" hangingPunct="0">
              <a:spcBef>
                <a:spcPct val="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2400">
                <a:solidFill>
                  <a:schemeClr val="bg1"/>
                </a:solidFill>
                <a:latin typeface="Times New Roman" pitchFamily="18" charset="0"/>
              </a:defRPr>
            </a:lvl8pPr>
            <a:lvl9pPr marL="3886200" indent="-228600" defTabSz="487363" eaLnBrk="0" fontAlgn="base" hangingPunct="0">
              <a:spcBef>
                <a:spcPct val="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2400">
                <a:solidFill>
                  <a:schemeClr val="bg1"/>
                </a:solidFill>
                <a:latin typeface="Times New Roman" pitchFamily="18" charset="0"/>
              </a:defRPr>
            </a:lvl9pPr>
          </a:lstStyle>
          <a:p>
            <a:pPr eaLnBrk="1" hangingPunct="1"/>
            <a:fld id="{8B53CB91-8C45-4059-B29A-87F73C3280C8}" type="slidenum">
              <a:rPr lang="de-DE" altLang="de-DE" sz="1300" smtClean="0">
                <a:solidFill>
                  <a:srgbClr val="000000"/>
                </a:solidFill>
              </a:rPr>
              <a:pPr eaLnBrk="1" hangingPunct="1"/>
              <a:t>49</a:t>
            </a:fld>
            <a:endParaRPr lang="de-DE" altLang="de-DE" sz="1300" dirty="0" smtClean="0">
              <a:solidFill>
                <a:srgbClr val="000000"/>
              </a:solidFill>
            </a:endParaRPr>
          </a:p>
        </p:txBody>
      </p:sp>
      <p:sp>
        <p:nvSpPr>
          <p:cNvPr id="227331" name="Rectangle 1"/>
          <p:cNvSpPr>
            <a:spLocks noGrp="1" noRot="1" noChangeAspect="1" noChangeArrowheads="1" noTextEdit="1"/>
          </p:cNvSpPr>
          <p:nvPr>
            <p:ph type="sldImg"/>
          </p:nvPr>
        </p:nvSpPr>
        <p:spPr>
          <a:xfrm>
            <a:off x="992188" y="768350"/>
            <a:ext cx="5105400" cy="3829050"/>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27332"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269721866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28354" name="Rectangle 27"/>
          <p:cNvSpPr>
            <a:spLocks noGrp="1" noChangeArrowheads="1"/>
          </p:cNvSpPr>
          <p:nvPr>
            <p:ph type="sldNum" sz="quarter"/>
          </p:nvPr>
        </p:nvSpPr>
        <p:spPr>
          <a:noFill/>
        </p:spPr>
        <p:txBody>
          <a:bodyPr/>
          <a:lstStyle>
            <a:lvl1pPr defTabSz="487363" eaLnBrk="0" hangingPunc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2400">
                <a:solidFill>
                  <a:schemeClr val="bg1"/>
                </a:solidFill>
                <a:latin typeface="Times New Roman" pitchFamily="18" charset="0"/>
              </a:defRPr>
            </a:lvl1pPr>
            <a:lvl2pPr defTabSz="487363" eaLnBrk="0" hangingPunc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2400">
                <a:solidFill>
                  <a:schemeClr val="bg1"/>
                </a:solidFill>
                <a:latin typeface="Times New Roman" pitchFamily="18" charset="0"/>
              </a:defRPr>
            </a:lvl2pPr>
            <a:lvl3pPr defTabSz="487363" eaLnBrk="0" hangingPunc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2400">
                <a:solidFill>
                  <a:schemeClr val="bg1"/>
                </a:solidFill>
                <a:latin typeface="Times New Roman" pitchFamily="18" charset="0"/>
              </a:defRPr>
            </a:lvl3pPr>
            <a:lvl4pPr defTabSz="487363" eaLnBrk="0" hangingPunc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2400">
                <a:solidFill>
                  <a:schemeClr val="bg1"/>
                </a:solidFill>
                <a:latin typeface="Times New Roman" pitchFamily="18" charset="0"/>
              </a:defRPr>
            </a:lvl4pPr>
            <a:lvl5pPr defTabSz="487363" eaLnBrk="0" hangingPunc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2400">
                <a:solidFill>
                  <a:schemeClr val="bg1"/>
                </a:solidFill>
                <a:latin typeface="Times New Roman" pitchFamily="18" charset="0"/>
              </a:defRPr>
            </a:lvl5pPr>
            <a:lvl6pPr marL="2514600" indent="-228600" defTabSz="487363" eaLnBrk="0" fontAlgn="base" hangingPunct="0">
              <a:spcBef>
                <a:spcPct val="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2400">
                <a:solidFill>
                  <a:schemeClr val="bg1"/>
                </a:solidFill>
                <a:latin typeface="Times New Roman" pitchFamily="18" charset="0"/>
              </a:defRPr>
            </a:lvl6pPr>
            <a:lvl7pPr marL="2971800" indent="-228600" defTabSz="487363" eaLnBrk="0" fontAlgn="base" hangingPunct="0">
              <a:spcBef>
                <a:spcPct val="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2400">
                <a:solidFill>
                  <a:schemeClr val="bg1"/>
                </a:solidFill>
                <a:latin typeface="Times New Roman" pitchFamily="18" charset="0"/>
              </a:defRPr>
            </a:lvl7pPr>
            <a:lvl8pPr marL="3429000" indent="-228600" defTabSz="487363" eaLnBrk="0" fontAlgn="base" hangingPunct="0">
              <a:spcBef>
                <a:spcPct val="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2400">
                <a:solidFill>
                  <a:schemeClr val="bg1"/>
                </a:solidFill>
                <a:latin typeface="Times New Roman" pitchFamily="18" charset="0"/>
              </a:defRPr>
            </a:lvl8pPr>
            <a:lvl9pPr marL="3886200" indent="-228600" defTabSz="487363" eaLnBrk="0" fontAlgn="base" hangingPunct="0">
              <a:spcBef>
                <a:spcPct val="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2400">
                <a:solidFill>
                  <a:schemeClr val="bg1"/>
                </a:solidFill>
                <a:latin typeface="Times New Roman" pitchFamily="18" charset="0"/>
              </a:defRPr>
            </a:lvl9pPr>
          </a:lstStyle>
          <a:p>
            <a:pPr eaLnBrk="1" hangingPunct="1"/>
            <a:fld id="{323DC4AE-FD26-4B8B-88BD-1EBC6B4DA1A0}" type="slidenum">
              <a:rPr lang="de-DE" altLang="de-DE" sz="1300" smtClean="0">
                <a:solidFill>
                  <a:srgbClr val="000000"/>
                </a:solidFill>
              </a:rPr>
              <a:pPr eaLnBrk="1" hangingPunct="1"/>
              <a:t>50</a:t>
            </a:fld>
            <a:endParaRPr lang="de-DE" altLang="de-DE" sz="1300" dirty="0" smtClean="0">
              <a:solidFill>
                <a:srgbClr val="000000"/>
              </a:solidFill>
            </a:endParaRPr>
          </a:p>
        </p:txBody>
      </p:sp>
      <p:sp>
        <p:nvSpPr>
          <p:cNvPr id="228355" name="Rectangle 1"/>
          <p:cNvSpPr>
            <a:spLocks noGrp="1" noRot="1" noChangeAspect="1" noChangeArrowheads="1" noTextEdit="1"/>
          </p:cNvSpPr>
          <p:nvPr>
            <p:ph type="sldImg"/>
          </p:nvPr>
        </p:nvSpPr>
        <p:spPr>
          <a:xfrm>
            <a:off x="992188" y="768350"/>
            <a:ext cx="5105400" cy="3829050"/>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28356"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242996452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29378" name="Rectangle 27"/>
          <p:cNvSpPr>
            <a:spLocks noGrp="1" noChangeArrowheads="1"/>
          </p:cNvSpPr>
          <p:nvPr>
            <p:ph type="sldNum" sz="quarter"/>
          </p:nvPr>
        </p:nvSpPr>
        <p:spPr>
          <a:noFill/>
        </p:spPr>
        <p:txBody>
          <a:bodyPr/>
          <a:lstStyle>
            <a:lvl1pPr defTabSz="487363" eaLnBrk="0" hangingPunc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2400">
                <a:solidFill>
                  <a:schemeClr val="bg1"/>
                </a:solidFill>
                <a:latin typeface="Times New Roman" pitchFamily="18" charset="0"/>
              </a:defRPr>
            </a:lvl1pPr>
            <a:lvl2pPr defTabSz="487363" eaLnBrk="0" hangingPunc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2400">
                <a:solidFill>
                  <a:schemeClr val="bg1"/>
                </a:solidFill>
                <a:latin typeface="Times New Roman" pitchFamily="18" charset="0"/>
              </a:defRPr>
            </a:lvl2pPr>
            <a:lvl3pPr defTabSz="487363" eaLnBrk="0" hangingPunc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2400">
                <a:solidFill>
                  <a:schemeClr val="bg1"/>
                </a:solidFill>
                <a:latin typeface="Times New Roman" pitchFamily="18" charset="0"/>
              </a:defRPr>
            </a:lvl3pPr>
            <a:lvl4pPr defTabSz="487363" eaLnBrk="0" hangingPunc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2400">
                <a:solidFill>
                  <a:schemeClr val="bg1"/>
                </a:solidFill>
                <a:latin typeface="Times New Roman" pitchFamily="18" charset="0"/>
              </a:defRPr>
            </a:lvl4pPr>
            <a:lvl5pPr defTabSz="487363" eaLnBrk="0" hangingPunc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2400">
                <a:solidFill>
                  <a:schemeClr val="bg1"/>
                </a:solidFill>
                <a:latin typeface="Times New Roman" pitchFamily="18" charset="0"/>
              </a:defRPr>
            </a:lvl5pPr>
            <a:lvl6pPr marL="2514600" indent="-228600" defTabSz="487363" eaLnBrk="0" fontAlgn="base" hangingPunct="0">
              <a:spcBef>
                <a:spcPct val="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2400">
                <a:solidFill>
                  <a:schemeClr val="bg1"/>
                </a:solidFill>
                <a:latin typeface="Times New Roman" pitchFamily="18" charset="0"/>
              </a:defRPr>
            </a:lvl6pPr>
            <a:lvl7pPr marL="2971800" indent="-228600" defTabSz="487363" eaLnBrk="0" fontAlgn="base" hangingPunct="0">
              <a:spcBef>
                <a:spcPct val="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2400">
                <a:solidFill>
                  <a:schemeClr val="bg1"/>
                </a:solidFill>
                <a:latin typeface="Times New Roman" pitchFamily="18" charset="0"/>
              </a:defRPr>
            </a:lvl7pPr>
            <a:lvl8pPr marL="3429000" indent="-228600" defTabSz="487363" eaLnBrk="0" fontAlgn="base" hangingPunct="0">
              <a:spcBef>
                <a:spcPct val="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2400">
                <a:solidFill>
                  <a:schemeClr val="bg1"/>
                </a:solidFill>
                <a:latin typeface="Times New Roman" pitchFamily="18" charset="0"/>
              </a:defRPr>
            </a:lvl8pPr>
            <a:lvl9pPr marL="3886200" indent="-228600" defTabSz="487363" eaLnBrk="0" fontAlgn="base" hangingPunct="0">
              <a:spcBef>
                <a:spcPct val="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2400">
                <a:solidFill>
                  <a:schemeClr val="bg1"/>
                </a:solidFill>
                <a:latin typeface="Times New Roman" pitchFamily="18" charset="0"/>
              </a:defRPr>
            </a:lvl9pPr>
          </a:lstStyle>
          <a:p>
            <a:pPr eaLnBrk="1" hangingPunct="1"/>
            <a:fld id="{0591406D-9B9C-4140-9DC3-43B67CEB63AD}" type="slidenum">
              <a:rPr lang="de-DE" altLang="de-DE" sz="1300" smtClean="0">
                <a:solidFill>
                  <a:srgbClr val="000000"/>
                </a:solidFill>
              </a:rPr>
              <a:pPr eaLnBrk="1" hangingPunct="1"/>
              <a:t>51</a:t>
            </a:fld>
            <a:endParaRPr lang="de-DE" altLang="de-DE" sz="1300" dirty="0" smtClean="0">
              <a:solidFill>
                <a:srgbClr val="000000"/>
              </a:solidFill>
            </a:endParaRPr>
          </a:p>
        </p:txBody>
      </p:sp>
      <p:sp>
        <p:nvSpPr>
          <p:cNvPr id="229379" name="Rectangle 1"/>
          <p:cNvSpPr>
            <a:spLocks noGrp="1" noRot="1" noChangeAspect="1" noChangeArrowheads="1" noTextEdit="1"/>
          </p:cNvSpPr>
          <p:nvPr>
            <p:ph type="sldImg"/>
          </p:nvPr>
        </p:nvSpPr>
        <p:spPr>
          <a:xfrm>
            <a:off x="992188" y="768350"/>
            <a:ext cx="5114925" cy="3836988"/>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29380"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2943525411"/>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30402" name="Rectangle 27"/>
          <p:cNvSpPr>
            <a:spLocks noGrp="1" noChangeArrowheads="1"/>
          </p:cNvSpPr>
          <p:nvPr>
            <p:ph type="sldNum" sz="quarter"/>
          </p:nvPr>
        </p:nvSpPr>
        <p:spPr>
          <a:noFill/>
        </p:spPr>
        <p:txBody>
          <a:bodyPr/>
          <a:lstStyle>
            <a:lvl1pPr defTabSz="487363" eaLnBrk="0" hangingPunc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2400">
                <a:solidFill>
                  <a:schemeClr val="bg1"/>
                </a:solidFill>
                <a:latin typeface="Times New Roman" pitchFamily="18" charset="0"/>
              </a:defRPr>
            </a:lvl1pPr>
            <a:lvl2pPr defTabSz="487363" eaLnBrk="0" hangingPunc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2400">
                <a:solidFill>
                  <a:schemeClr val="bg1"/>
                </a:solidFill>
                <a:latin typeface="Times New Roman" pitchFamily="18" charset="0"/>
              </a:defRPr>
            </a:lvl2pPr>
            <a:lvl3pPr defTabSz="487363" eaLnBrk="0" hangingPunc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2400">
                <a:solidFill>
                  <a:schemeClr val="bg1"/>
                </a:solidFill>
                <a:latin typeface="Times New Roman" pitchFamily="18" charset="0"/>
              </a:defRPr>
            </a:lvl3pPr>
            <a:lvl4pPr defTabSz="487363" eaLnBrk="0" hangingPunc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2400">
                <a:solidFill>
                  <a:schemeClr val="bg1"/>
                </a:solidFill>
                <a:latin typeface="Times New Roman" pitchFamily="18" charset="0"/>
              </a:defRPr>
            </a:lvl4pPr>
            <a:lvl5pPr defTabSz="487363" eaLnBrk="0" hangingPunc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2400">
                <a:solidFill>
                  <a:schemeClr val="bg1"/>
                </a:solidFill>
                <a:latin typeface="Times New Roman" pitchFamily="18" charset="0"/>
              </a:defRPr>
            </a:lvl5pPr>
            <a:lvl6pPr marL="2514600" indent="-228600" defTabSz="487363" eaLnBrk="0" fontAlgn="base" hangingPunct="0">
              <a:spcBef>
                <a:spcPct val="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2400">
                <a:solidFill>
                  <a:schemeClr val="bg1"/>
                </a:solidFill>
                <a:latin typeface="Times New Roman" pitchFamily="18" charset="0"/>
              </a:defRPr>
            </a:lvl6pPr>
            <a:lvl7pPr marL="2971800" indent="-228600" defTabSz="487363" eaLnBrk="0" fontAlgn="base" hangingPunct="0">
              <a:spcBef>
                <a:spcPct val="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2400">
                <a:solidFill>
                  <a:schemeClr val="bg1"/>
                </a:solidFill>
                <a:latin typeface="Times New Roman" pitchFamily="18" charset="0"/>
              </a:defRPr>
            </a:lvl7pPr>
            <a:lvl8pPr marL="3429000" indent="-228600" defTabSz="487363" eaLnBrk="0" fontAlgn="base" hangingPunct="0">
              <a:spcBef>
                <a:spcPct val="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2400">
                <a:solidFill>
                  <a:schemeClr val="bg1"/>
                </a:solidFill>
                <a:latin typeface="Times New Roman" pitchFamily="18" charset="0"/>
              </a:defRPr>
            </a:lvl8pPr>
            <a:lvl9pPr marL="3886200" indent="-228600" defTabSz="487363" eaLnBrk="0" fontAlgn="base" hangingPunct="0">
              <a:spcBef>
                <a:spcPct val="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2400">
                <a:solidFill>
                  <a:schemeClr val="bg1"/>
                </a:solidFill>
                <a:latin typeface="Times New Roman" pitchFamily="18" charset="0"/>
              </a:defRPr>
            </a:lvl9pPr>
          </a:lstStyle>
          <a:p>
            <a:pPr eaLnBrk="1" hangingPunct="1"/>
            <a:fld id="{0183D82F-B160-4E4F-B4E9-7A6554B6B014}" type="slidenum">
              <a:rPr lang="de-DE" altLang="de-DE" sz="1300" smtClean="0">
                <a:solidFill>
                  <a:srgbClr val="000000"/>
                </a:solidFill>
              </a:rPr>
              <a:pPr eaLnBrk="1" hangingPunct="1"/>
              <a:t>52</a:t>
            </a:fld>
            <a:endParaRPr lang="de-DE" altLang="de-DE" sz="1300" dirty="0" smtClean="0">
              <a:solidFill>
                <a:srgbClr val="000000"/>
              </a:solidFill>
            </a:endParaRPr>
          </a:p>
        </p:txBody>
      </p:sp>
      <p:sp>
        <p:nvSpPr>
          <p:cNvPr id="230403" name="Rectangle 1"/>
          <p:cNvSpPr>
            <a:spLocks noGrp="1" noRot="1" noChangeAspect="1" noChangeArrowheads="1" noTextEdit="1"/>
          </p:cNvSpPr>
          <p:nvPr>
            <p:ph type="sldImg"/>
          </p:nvPr>
        </p:nvSpPr>
        <p:spPr>
          <a:xfrm>
            <a:off x="992188" y="768350"/>
            <a:ext cx="5105400" cy="3829050"/>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30404"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98845677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31426" name="Rectangle 27"/>
          <p:cNvSpPr>
            <a:spLocks noGrp="1" noChangeArrowheads="1"/>
          </p:cNvSpPr>
          <p:nvPr>
            <p:ph type="sldNum" sz="quarter"/>
          </p:nvPr>
        </p:nvSpPr>
        <p:spPr>
          <a:noFill/>
        </p:spPr>
        <p:txBody>
          <a:bodyPr/>
          <a:lstStyle>
            <a:lvl1pPr defTabSz="487363" eaLnBrk="0" hangingPunc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2400">
                <a:solidFill>
                  <a:schemeClr val="bg1"/>
                </a:solidFill>
                <a:latin typeface="Times New Roman" pitchFamily="18" charset="0"/>
              </a:defRPr>
            </a:lvl1pPr>
            <a:lvl2pPr defTabSz="487363" eaLnBrk="0" hangingPunc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2400">
                <a:solidFill>
                  <a:schemeClr val="bg1"/>
                </a:solidFill>
                <a:latin typeface="Times New Roman" pitchFamily="18" charset="0"/>
              </a:defRPr>
            </a:lvl2pPr>
            <a:lvl3pPr defTabSz="487363" eaLnBrk="0" hangingPunc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2400">
                <a:solidFill>
                  <a:schemeClr val="bg1"/>
                </a:solidFill>
                <a:latin typeface="Times New Roman" pitchFamily="18" charset="0"/>
              </a:defRPr>
            </a:lvl3pPr>
            <a:lvl4pPr defTabSz="487363" eaLnBrk="0" hangingPunc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2400">
                <a:solidFill>
                  <a:schemeClr val="bg1"/>
                </a:solidFill>
                <a:latin typeface="Times New Roman" pitchFamily="18" charset="0"/>
              </a:defRPr>
            </a:lvl4pPr>
            <a:lvl5pPr defTabSz="487363" eaLnBrk="0" hangingPunc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2400">
                <a:solidFill>
                  <a:schemeClr val="bg1"/>
                </a:solidFill>
                <a:latin typeface="Times New Roman" pitchFamily="18" charset="0"/>
              </a:defRPr>
            </a:lvl5pPr>
            <a:lvl6pPr marL="2514600" indent="-228600" defTabSz="487363" eaLnBrk="0" fontAlgn="base" hangingPunct="0">
              <a:spcBef>
                <a:spcPct val="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2400">
                <a:solidFill>
                  <a:schemeClr val="bg1"/>
                </a:solidFill>
                <a:latin typeface="Times New Roman" pitchFamily="18" charset="0"/>
              </a:defRPr>
            </a:lvl6pPr>
            <a:lvl7pPr marL="2971800" indent="-228600" defTabSz="487363" eaLnBrk="0" fontAlgn="base" hangingPunct="0">
              <a:spcBef>
                <a:spcPct val="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2400">
                <a:solidFill>
                  <a:schemeClr val="bg1"/>
                </a:solidFill>
                <a:latin typeface="Times New Roman" pitchFamily="18" charset="0"/>
              </a:defRPr>
            </a:lvl7pPr>
            <a:lvl8pPr marL="3429000" indent="-228600" defTabSz="487363" eaLnBrk="0" fontAlgn="base" hangingPunct="0">
              <a:spcBef>
                <a:spcPct val="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2400">
                <a:solidFill>
                  <a:schemeClr val="bg1"/>
                </a:solidFill>
                <a:latin typeface="Times New Roman" pitchFamily="18" charset="0"/>
              </a:defRPr>
            </a:lvl8pPr>
            <a:lvl9pPr marL="3886200" indent="-228600" defTabSz="487363" eaLnBrk="0" fontAlgn="base" hangingPunct="0">
              <a:spcBef>
                <a:spcPct val="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2400">
                <a:solidFill>
                  <a:schemeClr val="bg1"/>
                </a:solidFill>
                <a:latin typeface="Times New Roman" pitchFamily="18" charset="0"/>
              </a:defRPr>
            </a:lvl9pPr>
          </a:lstStyle>
          <a:p>
            <a:pPr eaLnBrk="1" hangingPunct="1"/>
            <a:fld id="{29820C36-6D13-42A7-901F-DCF43F36D0E3}" type="slidenum">
              <a:rPr lang="de-DE" altLang="de-DE" sz="1300" smtClean="0">
                <a:solidFill>
                  <a:srgbClr val="000000"/>
                </a:solidFill>
              </a:rPr>
              <a:pPr eaLnBrk="1" hangingPunct="1"/>
              <a:t>57</a:t>
            </a:fld>
            <a:endParaRPr lang="de-DE" altLang="de-DE" sz="1300" dirty="0" smtClean="0">
              <a:solidFill>
                <a:srgbClr val="000000"/>
              </a:solidFill>
            </a:endParaRPr>
          </a:p>
        </p:txBody>
      </p:sp>
      <p:sp>
        <p:nvSpPr>
          <p:cNvPr id="231427" name="Rectangle 1"/>
          <p:cNvSpPr>
            <a:spLocks noGrp="1" noRot="1" noChangeAspect="1" noChangeArrowheads="1" noTextEdit="1"/>
          </p:cNvSpPr>
          <p:nvPr>
            <p:ph type="sldImg"/>
          </p:nvPr>
        </p:nvSpPr>
        <p:spPr>
          <a:xfrm>
            <a:off x="992188" y="768350"/>
            <a:ext cx="5114925" cy="3836988"/>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31428"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332182474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33474" name="Rectangle 27"/>
          <p:cNvSpPr>
            <a:spLocks noGrp="1" noChangeArrowheads="1"/>
          </p:cNvSpPr>
          <p:nvPr>
            <p:ph type="sldNum" sz="quarter"/>
          </p:nvPr>
        </p:nvSpPr>
        <p:spPr>
          <a:noFill/>
        </p:spPr>
        <p:txBody>
          <a:bodyPr/>
          <a:lstStyle>
            <a:lvl1pPr defTabSz="487363" eaLnBrk="0" hangingPunc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2400">
                <a:solidFill>
                  <a:schemeClr val="bg1"/>
                </a:solidFill>
                <a:latin typeface="Times New Roman" pitchFamily="18" charset="0"/>
              </a:defRPr>
            </a:lvl1pPr>
            <a:lvl2pPr defTabSz="487363" eaLnBrk="0" hangingPunc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2400">
                <a:solidFill>
                  <a:schemeClr val="bg1"/>
                </a:solidFill>
                <a:latin typeface="Times New Roman" pitchFamily="18" charset="0"/>
              </a:defRPr>
            </a:lvl2pPr>
            <a:lvl3pPr defTabSz="487363" eaLnBrk="0" hangingPunc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2400">
                <a:solidFill>
                  <a:schemeClr val="bg1"/>
                </a:solidFill>
                <a:latin typeface="Times New Roman" pitchFamily="18" charset="0"/>
              </a:defRPr>
            </a:lvl3pPr>
            <a:lvl4pPr defTabSz="487363" eaLnBrk="0" hangingPunc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2400">
                <a:solidFill>
                  <a:schemeClr val="bg1"/>
                </a:solidFill>
                <a:latin typeface="Times New Roman" pitchFamily="18" charset="0"/>
              </a:defRPr>
            </a:lvl4pPr>
            <a:lvl5pPr defTabSz="487363" eaLnBrk="0" hangingPunc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2400">
                <a:solidFill>
                  <a:schemeClr val="bg1"/>
                </a:solidFill>
                <a:latin typeface="Times New Roman" pitchFamily="18" charset="0"/>
              </a:defRPr>
            </a:lvl5pPr>
            <a:lvl6pPr marL="2514600" indent="-228600" defTabSz="487363" eaLnBrk="0" fontAlgn="base" hangingPunct="0">
              <a:spcBef>
                <a:spcPct val="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2400">
                <a:solidFill>
                  <a:schemeClr val="bg1"/>
                </a:solidFill>
                <a:latin typeface="Times New Roman" pitchFamily="18" charset="0"/>
              </a:defRPr>
            </a:lvl6pPr>
            <a:lvl7pPr marL="2971800" indent="-228600" defTabSz="487363" eaLnBrk="0" fontAlgn="base" hangingPunct="0">
              <a:spcBef>
                <a:spcPct val="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2400">
                <a:solidFill>
                  <a:schemeClr val="bg1"/>
                </a:solidFill>
                <a:latin typeface="Times New Roman" pitchFamily="18" charset="0"/>
              </a:defRPr>
            </a:lvl7pPr>
            <a:lvl8pPr marL="3429000" indent="-228600" defTabSz="487363" eaLnBrk="0" fontAlgn="base" hangingPunct="0">
              <a:spcBef>
                <a:spcPct val="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2400">
                <a:solidFill>
                  <a:schemeClr val="bg1"/>
                </a:solidFill>
                <a:latin typeface="Times New Roman" pitchFamily="18" charset="0"/>
              </a:defRPr>
            </a:lvl8pPr>
            <a:lvl9pPr marL="3886200" indent="-228600" defTabSz="487363" eaLnBrk="0" fontAlgn="base" hangingPunct="0">
              <a:spcBef>
                <a:spcPct val="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2400">
                <a:solidFill>
                  <a:schemeClr val="bg1"/>
                </a:solidFill>
                <a:latin typeface="Times New Roman" pitchFamily="18" charset="0"/>
              </a:defRPr>
            </a:lvl9pPr>
          </a:lstStyle>
          <a:p>
            <a:pPr eaLnBrk="1" hangingPunct="1"/>
            <a:fld id="{D43854CD-6C39-4F06-A5DE-42E943F030B5}" type="slidenum">
              <a:rPr lang="de-DE" altLang="de-DE" sz="1300" smtClean="0">
                <a:solidFill>
                  <a:srgbClr val="000000"/>
                </a:solidFill>
              </a:rPr>
              <a:pPr eaLnBrk="1" hangingPunct="1"/>
              <a:t>58</a:t>
            </a:fld>
            <a:endParaRPr lang="de-DE" altLang="de-DE" sz="1300" dirty="0" smtClean="0">
              <a:solidFill>
                <a:srgbClr val="000000"/>
              </a:solidFill>
            </a:endParaRPr>
          </a:p>
        </p:txBody>
      </p:sp>
      <p:sp>
        <p:nvSpPr>
          <p:cNvPr id="233475" name="Rectangle 1"/>
          <p:cNvSpPr>
            <a:spLocks noGrp="1" noRot="1" noChangeAspect="1" noChangeArrowheads="1" noTextEdit="1"/>
          </p:cNvSpPr>
          <p:nvPr>
            <p:ph type="sldImg"/>
          </p:nvPr>
        </p:nvSpPr>
        <p:spPr>
          <a:xfrm>
            <a:off x="992188" y="768350"/>
            <a:ext cx="5114925" cy="3836988"/>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33476"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99384736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31426" name="Rectangle 27"/>
          <p:cNvSpPr>
            <a:spLocks noGrp="1" noChangeArrowheads="1"/>
          </p:cNvSpPr>
          <p:nvPr>
            <p:ph type="sldNum" sz="quarter"/>
          </p:nvPr>
        </p:nvSpPr>
        <p:spPr>
          <a:noFill/>
        </p:spPr>
        <p:txBody>
          <a:bodyPr/>
          <a:lstStyle>
            <a:lvl1pPr defTabSz="487363" eaLnBrk="0" hangingPunc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2400">
                <a:solidFill>
                  <a:schemeClr val="bg1"/>
                </a:solidFill>
                <a:latin typeface="Times New Roman" pitchFamily="18" charset="0"/>
              </a:defRPr>
            </a:lvl1pPr>
            <a:lvl2pPr defTabSz="487363" eaLnBrk="0" hangingPunc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2400">
                <a:solidFill>
                  <a:schemeClr val="bg1"/>
                </a:solidFill>
                <a:latin typeface="Times New Roman" pitchFamily="18" charset="0"/>
              </a:defRPr>
            </a:lvl2pPr>
            <a:lvl3pPr defTabSz="487363" eaLnBrk="0" hangingPunc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2400">
                <a:solidFill>
                  <a:schemeClr val="bg1"/>
                </a:solidFill>
                <a:latin typeface="Times New Roman" pitchFamily="18" charset="0"/>
              </a:defRPr>
            </a:lvl3pPr>
            <a:lvl4pPr defTabSz="487363" eaLnBrk="0" hangingPunc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2400">
                <a:solidFill>
                  <a:schemeClr val="bg1"/>
                </a:solidFill>
                <a:latin typeface="Times New Roman" pitchFamily="18" charset="0"/>
              </a:defRPr>
            </a:lvl4pPr>
            <a:lvl5pPr defTabSz="487363" eaLnBrk="0" hangingPunc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2400">
                <a:solidFill>
                  <a:schemeClr val="bg1"/>
                </a:solidFill>
                <a:latin typeface="Times New Roman" pitchFamily="18" charset="0"/>
              </a:defRPr>
            </a:lvl5pPr>
            <a:lvl6pPr marL="2514600" indent="-228600" defTabSz="487363" eaLnBrk="0" fontAlgn="base" hangingPunct="0">
              <a:spcBef>
                <a:spcPct val="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2400">
                <a:solidFill>
                  <a:schemeClr val="bg1"/>
                </a:solidFill>
                <a:latin typeface="Times New Roman" pitchFamily="18" charset="0"/>
              </a:defRPr>
            </a:lvl6pPr>
            <a:lvl7pPr marL="2971800" indent="-228600" defTabSz="487363" eaLnBrk="0" fontAlgn="base" hangingPunct="0">
              <a:spcBef>
                <a:spcPct val="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2400">
                <a:solidFill>
                  <a:schemeClr val="bg1"/>
                </a:solidFill>
                <a:latin typeface="Times New Roman" pitchFamily="18" charset="0"/>
              </a:defRPr>
            </a:lvl7pPr>
            <a:lvl8pPr marL="3429000" indent="-228600" defTabSz="487363" eaLnBrk="0" fontAlgn="base" hangingPunct="0">
              <a:spcBef>
                <a:spcPct val="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2400">
                <a:solidFill>
                  <a:schemeClr val="bg1"/>
                </a:solidFill>
                <a:latin typeface="Times New Roman" pitchFamily="18" charset="0"/>
              </a:defRPr>
            </a:lvl8pPr>
            <a:lvl9pPr marL="3886200" indent="-228600" defTabSz="487363" eaLnBrk="0" fontAlgn="base" hangingPunct="0">
              <a:spcBef>
                <a:spcPct val="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2400">
                <a:solidFill>
                  <a:schemeClr val="bg1"/>
                </a:solidFill>
                <a:latin typeface="Times New Roman" pitchFamily="18" charset="0"/>
              </a:defRPr>
            </a:lvl9pPr>
          </a:lstStyle>
          <a:p>
            <a:pPr eaLnBrk="1" hangingPunct="1"/>
            <a:fld id="{29820C36-6D13-42A7-901F-DCF43F36D0E3}" type="slidenum">
              <a:rPr lang="de-DE" altLang="de-DE" sz="1300" smtClean="0">
                <a:solidFill>
                  <a:srgbClr val="000000"/>
                </a:solidFill>
              </a:rPr>
              <a:pPr eaLnBrk="1" hangingPunct="1"/>
              <a:t>59</a:t>
            </a:fld>
            <a:endParaRPr lang="de-DE" altLang="de-DE" sz="1300" dirty="0" smtClean="0">
              <a:solidFill>
                <a:srgbClr val="000000"/>
              </a:solidFill>
            </a:endParaRPr>
          </a:p>
        </p:txBody>
      </p:sp>
      <p:sp>
        <p:nvSpPr>
          <p:cNvPr id="231427" name="Rectangle 1"/>
          <p:cNvSpPr>
            <a:spLocks noGrp="1" noRot="1" noChangeAspect="1" noChangeArrowheads="1" noTextEdit="1"/>
          </p:cNvSpPr>
          <p:nvPr>
            <p:ph type="sldImg"/>
          </p:nvPr>
        </p:nvSpPr>
        <p:spPr>
          <a:xfrm>
            <a:off x="992188" y="768350"/>
            <a:ext cx="5114925" cy="3836988"/>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31428"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79076595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32450" name="Rectangle 27"/>
          <p:cNvSpPr>
            <a:spLocks noGrp="1" noChangeArrowheads="1"/>
          </p:cNvSpPr>
          <p:nvPr>
            <p:ph type="sldNum" sz="quarter"/>
          </p:nvPr>
        </p:nvSpPr>
        <p:spPr>
          <a:noFill/>
        </p:spPr>
        <p:txBody>
          <a:bodyPr/>
          <a:lstStyle>
            <a:lvl1pPr defTabSz="487363" eaLnBrk="0" hangingPunc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2400">
                <a:solidFill>
                  <a:schemeClr val="bg1"/>
                </a:solidFill>
                <a:latin typeface="Times New Roman" pitchFamily="18" charset="0"/>
              </a:defRPr>
            </a:lvl1pPr>
            <a:lvl2pPr defTabSz="487363" eaLnBrk="0" hangingPunc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2400">
                <a:solidFill>
                  <a:schemeClr val="bg1"/>
                </a:solidFill>
                <a:latin typeface="Times New Roman" pitchFamily="18" charset="0"/>
              </a:defRPr>
            </a:lvl2pPr>
            <a:lvl3pPr defTabSz="487363" eaLnBrk="0" hangingPunc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2400">
                <a:solidFill>
                  <a:schemeClr val="bg1"/>
                </a:solidFill>
                <a:latin typeface="Times New Roman" pitchFamily="18" charset="0"/>
              </a:defRPr>
            </a:lvl3pPr>
            <a:lvl4pPr defTabSz="487363" eaLnBrk="0" hangingPunc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2400">
                <a:solidFill>
                  <a:schemeClr val="bg1"/>
                </a:solidFill>
                <a:latin typeface="Times New Roman" pitchFamily="18" charset="0"/>
              </a:defRPr>
            </a:lvl4pPr>
            <a:lvl5pPr defTabSz="487363" eaLnBrk="0" hangingPunc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2400">
                <a:solidFill>
                  <a:schemeClr val="bg1"/>
                </a:solidFill>
                <a:latin typeface="Times New Roman" pitchFamily="18" charset="0"/>
              </a:defRPr>
            </a:lvl5pPr>
            <a:lvl6pPr marL="2514600" indent="-228600" defTabSz="487363" eaLnBrk="0" fontAlgn="base" hangingPunct="0">
              <a:spcBef>
                <a:spcPct val="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2400">
                <a:solidFill>
                  <a:schemeClr val="bg1"/>
                </a:solidFill>
                <a:latin typeface="Times New Roman" pitchFamily="18" charset="0"/>
              </a:defRPr>
            </a:lvl6pPr>
            <a:lvl7pPr marL="2971800" indent="-228600" defTabSz="487363" eaLnBrk="0" fontAlgn="base" hangingPunct="0">
              <a:spcBef>
                <a:spcPct val="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2400">
                <a:solidFill>
                  <a:schemeClr val="bg1"/>
                </a:solidFill>
                <a:latin typeface="Times New Roman" pitchFamily="18" charset="0"/>
              </a:defRPr>
            </a:lvl7pPr>
            <a:lvl8pPr marL="3429000" indent="-228600" defTabSz="487363" eaLnBrk="0" fontAlgn="base" hangingPunct="0">
              <a:spcBef>
                <a:spcPct val="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2400">
                <a:solidFill>
                  <a:schemeClr val="bg1"/>
                </a:solidFill>
                <a:latin typeface="Times New Roman" pitchFamily="18" charset="0"/>
              </a:defRPr>
            </a:lvl8pPr>
            <a:lvl9pPr marL="3886200" indent="-228600" defTabSz="487363" eaLnBrk="0" fontAlgn="base" hangingPunct="0">
              <a:spcBef>
                <a:spcPct val="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2400">
                <a:solidFill>
                  <a:schemeClr val="bg1"/>
                </a:solidFill>
                <a:latin typeface="Times New Roman" pitchFamily="18" charset="0"/>
              </a:defRPr>
            </a:lvl9pPr>
          </a:lstStyle>
          <a:p>
            <a:pPr eaLnBrk="1" hangingPunct="1"/>
            <a:fld id="{E458F89A-7433-491A-A4A0-126BEB1A9A16}" type="slidenum">
              <a:rPr lang="de-DE" altLang="de-DE" sz="1300" smtClean="0">
                <a:solidFill>
                  <a:srgbClr val="000000"/>
                </a:solidFill>
              </a:rPr>
              <a:pPr eaLnBrk="1" hangingPunct="1"/>
              <a:t>60</a:t>
            </a:fld>
            <a:endParaRPr lang="de-DE" altLang="de-DE" sz="1300" dirty="0" smtClean="0">
              <a:solidFill>
                <a:srgbClr val="000000"/>
              </a:solidFill>
            </a:endParaRPr>
          </a:p>
        </p:txBody>
      </p:sp>
      <p:sp>
        <p:nvSpPr>
          <p:cNvPr id="232451" name="Rectangle 1"/>
          <p:cNvSpPr>
            <a:spLocks noGrp="1" noRot="1" noChangeAspect="1" noChangeArrowheads="1" noTextEdit="1"/>
          </p:cNvSpPr>
          <p:nvPr>
            <p:ph type="sldImg"/>
          </p:nvPr>
        </p:nvSpPr>
        <p:spPr>
          <a:xfrm>
            <a:off x="992188" y="768350"/>
            <a:ext cx="5114925" cy="3836988"/>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32452"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85760730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14018" name="Rectangle 27"/>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CAC20249-927E-4185-A624-82AD6D3A20F4}" type="slidenum">
              <a:rPr lang="de-DE" altLang="de-DE" sz="1300" smtClean="0"/>
              <a:pPr eaLnBrk="1" hangingPunct="1">
                <a:spcBef>
                  <a:spcPct val="0"/>
                </a:spcBef>
              </a:pPr>
              <a:t>5</a:t>
            </a:fld>
            <a:endParaRPr lang="de-DE" altLang="de-DE" sz="1300" dirty="0" smtClean="0"/>
          </a:p>
        </p:txBody>
      </p:sp>
      <p:sp>
        <p:nvSpPr>
          <p:cNvPr id="214019" name="Rectangle 1"/>
          <p:cNvSpPr>
            <a:spLocks noGrp="1" noRot="1" noChangeAspect="1" noChangeArrowheads="1" noTextEdit="1"/>
          </p:cNvSpPr>
          <p:nvPr>
            <p:ph type="sldImg"/>
          </p:nvPr>
        </p:nvSpPr>
        <p:spPr>
          <a:xfrm>
            <a:off x="992188" y="768350"/>
            <a:ext cx="5106987" cy="3830638"/>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14020"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151973159"/>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37570" name="Rectangle 27"/>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DD6F24C7-5CAE-4AFF-99A7-C3AEE73D3102}" type="slidenum">
              <a:rPr lang="de-DE" altLang="de-DE" sz="1300" smtClean="0"/>
              <a:pPr eaLnBrk="1" hangingPunct="1">
                <a:spcBef>
                  <a:spcPct val="0"/>
                </a:spcBef>
              </a:pPr>
              <a:t>62</a:t>
            </a:fld>
            <a:endParaRPr lang="de-DE" altLang="de-DE" sz="1300" dirty="0" smtClean="0"/>
          </a:p>
        </p:txBody>
      </p:sp>
      <p:sp>
        <p:nvSpPr>
          <p:cNvPr id="237571" name="Rectangle 1"/>
          <p:cNvSpPr>
            <a:spLocks noGrp="1" noRot="1" noChangeAspect="1" noChangeArrowheads="1" noTextEdit="1"/>
          </p:cNvSpPr>
          <p:nvPr>
            <p:ph type="sldImg"/>
          </p:nvPr>
        </p:nvSpPr>
        <p:spPr>
          <a:xfrm>
            <a:off x="992188" y="768350"/>
            <a:ext cx="5110162" cy="3832225"/>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37572"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103945608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34498" name="Rectangle 27"/>
          <p:cNvSpPr>
            <a:spLocks noGrp="1" noChangeArrowheads="1"/>
          </p:cNvSpPr>
          <p:nvPr>
            <p:ph type="sldNum" sz="quarter"/>
          </p:nvPr>
        </p:nvSpPr>
        <p:spPr>
          <a:noFill/>
        </p:spPr>
        <p:txBody>
          <a:bodyPr/>
          <a:lstStyle>
            <a:lvl1pPr defTabSz="487363" eaLnBrk="0" hangingPunc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2400">
                <a:solidFill>
                  <a:schemeClr val="bg1"/>
                </a:solidFill>
                <a:latin typeface="Times New Roman" pitchFamily="18" charset="0"/>
              </a:defRPr>
            </a:lvl1pPr>
            <a:lvl2pPr defTabSz="487363" eaLnBrk="0" hangingPunc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2400">
                <a:solidFill>
                  <a:schemeClr val="bg1"/>
                </a:solidFill>
                <a:latin typeface="Times New Roman" pitchFamily="18" charset="0"/>
              </a:defRPr>
            </a:lvl2pPr>
            <a:lvl3pPr defTabSz="487363" eaLnBrk="0" hangingPunc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2400">
                <a:solidFill>
                  <a:schemeClr val="bg1"/>
                </a:solidFill>
                <a:latin typeface="Times New Roman" pitchFamily="18" charset="0"/>
              </a:defRPr>
            </a:lvl3pPr>
            <a:lvl4pPr defTabSz="487363" eaLnBrk="0" hangingPunc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2400">
                <a:solidFill>
                  <a:schemeClr val="bg1"/>
                </a:solidFill>
                <a:latin typeface="Times New Roman" pitchFamily="18" charset="0"/>
              </a:defRPr>
            </a:lvl4pPr>
            <a:lvl5pPr defTabSz="487363" eaLnBrk="0" hangingPunc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2400">
                <a:solidFill>
                  <a:schemeClr val="bg1"/>
                </a:solidFill>
                <a:latin typeface="Times New Roman" pitchFamily="18" charset="0"/>
              </a:defRPr>
            </a:lvl5pPr>
            <a:lvl6pPr marL="2514600" indent="-228600" defTabSz="487363" eaLnBrk="0" fontAlgn="base" hangingPunct="0">
              <a:spcBef>
                <a:spcPct val="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2400">
                <a:solidFill>
                  <a:schemeClr val="bg1"/>
                </a:solidFill>
                <a:latin typeface="Times New Roman" pitchFamily="18" charset="0"/>
              </a:defRPr>
            </a:lvl6pPr>
            <a:lvl7pPr marL="2971800" indent="-228600" defTabSz="487363" eaLnBrk="0" fontAlgn="base" hangingPunct="0">
              <a:spcBef>
                <a:spcPct val="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2400">
                <a:solidFill>
                  <a:schemeClr val="bg1"/>
                </a:solidFill>
                <a:latin typeface="Times New Roman" pitchFamily="18" charset="0"/>
              </a:defRPr>
            </a:lvl7pPr>
            <a:lvl8pPr marL="3429000" indent="-228600" defTabSz="487363" eaLnBrk="0" fontAlgn="base" hangingPunct="0">
              <a:spcBef>
                <a:spcPct val="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2400">
                <a:solidFill>
                  <a:schemeClr val="bg1"/>
                </a:solidFill>
                <a:latin typeface="Times New Roman" pitchFamily="18" charset="0"/>
              </a:defRPr>
            </a:lvl8pPr>
            <a:lvl9pPr marL="3886200" indent="-228600" defTabSz="487363" eaLnBrk="0" fontAlgn="base" hangingPunct="0">
              <a:spcBef>
                <a:spcPct val="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2400">
                <a:solidFill>
                  <a:schemeClr val="bg1"/>
                </a:solidFill>
                <a:latin typeface="Times New Roman" pitchFamily="18" charset="0"/>
              </a:defRPr>
            </a:lvl9pPr>
          </a:lstStyle>
          <a:p>
            <a:pPr eaLnBrk="1" hangingPunct="1"/>
            <a:fld id="{EF20FCEF-D382-43BB-9E89-A09249170A62}" type="slidenum">
              <a:rPr lang="de-DE" altLang="de-DE" sz="1300" smtClean="0">
                <a:solidFill>
                  <a:srgbClr val="000000"/>
                </a:solidFill>
              </a:rPr>
              <a:pPr eaLnBrk="1" hangingPunct="1"/>
              <a:t>63</a:t>
            </a:fld>
            <a:endParaRPr lang="de-DE" altLang="de-DE" sz="1300" dirty="0" smtClean="0">
              <a:solidFill>
                <a:srgbClr val="000000"/>
              </a:solidFill>
            </a:endParaRPr>
          </a:p>
        </p:txBody>
      </p:sp>
      <p:sp>
        <p:nvSpPr>
          <p:cNvPr id="234499" name="Rectangle 1"/>
          <p:cNvSpPr>
            <a:spLocks noGrp="1" noRot="1" noChangeAspect="1" noChangeArrowheads="1" noTextEdit="1"/>
          </p:cNvSpPr>
          <p:nvPr>
            <p:ph type="sldImg"/>
          </p:nvPr>
        </p:nvSpPr>
        <p:spPr>
          <a:xfrm>
            <a:off x="992188" y="768350"/>
            <a:ext cx="5110162" cy="3832225"/>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34500"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58133211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35522" name="Rectangle 27"/>
          <p:cNvSpPr>
            <a:spLocks noGrp="1" noChangeArrowheads="1"/>
          </p:cNvSpPr>
          <p:nvPr>
            <p:ph type="sldNum" sz="quarter"/>
          </p:nvPr>
        </p:nvSpPr>
        <p:spPr>
          <a:noFill/>
        </p:spPr>
        <p:txBody>
          <a:bodyPr/>
          <a:lstStyle>
            <a:lvl1pPr defTabSz="487363" eaLnBrk="0" hangingPunc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2400">
                <a:solidFill>
                  <a:schemeClr val="bg1"/>
                </a:solidFill>
                <a:latin typeface="Times New Roman" pitchFamily="18" charset="0"/>
              </a:defRPr>
            </a:lvl1pPr>
            <a:lvl2pPr defTabSz="487363" eaLnBrk="0" hangingPunc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2400">
                <a:solidFill>
                  <a:schemeClr val="bg1"/>
                </a:solidFill>
                <a:latin typeface="Times New Roman" pitchFamily="18" charset="0"/>
              </a:defRPr>
            </a:lvl2pPr>
            <a:lvl3pPr defTabSz="487363" eaLnBrk="0" hangingPunc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2400">
                <a:solidFill>
                  <a:schemeClr val="bg1"/>
                </a:solidFill>
                <a:latin typeface="Times New Roman" pitchFamily="18" charset="0"/>
              </a:defRPr>
            </a:lvl3pPr>
            <a:lvl4pPr defTabSz="487363" eaLnBrk="0" hangingPunc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2400">
                <a:solidFill>
                  <a:schemeClr val="bg1"/>
                </a:solidFill>
                <a:latin typeface="Times New Roman" pitchFamily="18" charset="0"/>
              </a:defRPr>
            </a:lvl4pPr>
            <a:lvl5pPr defTabSz="487363" eaLnBrk="0" hangingPunc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2400">
                <a:solidFill>
                  <a:schemeClr val="bg1"/>
                </a:solidFill>
                <a:latin typeface="Times New Roman" pitchFamily="18" charset="0"/>
              </a:defRPr>
            </a:lvl5pPr>
            <a:lvl6pPr marL="2514600" indent="-228600" defTabSz="487363" eaLnBrk="0" fontAlgn="base" hangingPunct="0">
              <a:spcBef>
                <a:spcPct val="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2400">
                <a:solidFill>
                  <a:schemeClr val="bg1"/>
                </a:solidFill>
                <a:latin typeface="Times New Roman" pitchFamily="18" charset="0"/>
              </a:defRPr>
            </a:lvl6pPr>
            <a:lvl7pPr marL="2971800" indent="-228600" defTabSz="487363" eaLnBrk="0" fontAlgn="base" hangingPunct="0">
              <a:spcBef>
                <a:spcPct val="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2400">
                <a:solidFill>
                  <a:schemeClr val="bg1"/>
                </a:solidFill>
                <a:latin typeface="Times New Roman" pitchFamily="18" charset="0"/>
              </a:defRPr>
            </a:lvl7pPr>
            <a:lvl8pPr marL="3429000" indent="-228600" defTabSz="487363" eaLnBrk="0" fontAlgn="base" hangingPunct="0">
              <a:spcBef>
                <a:spcPct val="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2400">
                <a:solidFill>
                  <a:schemeClr val="bg1"/>
                </a:solidFill>
                <a:latin typeface="Times New Roman" pitchFamily="18" charset="0"/>
              </a:defRPr>
            </a:lvl8pPr>
            <a:lvl9pPr marL="3886200" indent="-228600" defTabSz="487363" eaLnBrk="0" fontAlgn="base" hangingPunct="0">
              <a:spcBef>
                <a:spcPct val="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2400">
                <a:solidFill>
                  <a:schemeClr val="bg1"/>
                </a:solidFill>
                <a:latin typeface="Times New Roman" pitchFamily="18" charset="0"/>
              </a:defRPr>
            </a:lvl9pPr>
          </a:lstStyle>
          <a:p>
            <a:pPr eaLnBrk="1" hangingPunct="1"/>
            <a:fld id="{DB2FE6DA-7C0D-47F5-8489-6EBF9460ABB9}" type="slidenum">
              <a:rPr lang="de-DE" altLang="de-DE" sz="1300" smtClean="0">
                <a:solidFill>
                  <a:srgbClr val="000000"/>
                </a:solidFill>
              </a:rPr>
              <a:pPr eaLnBrk="1" hangingPunct="1"/>
              <a:t>64</a:t>
            </a:fld>
            <a:endParaRPr lang="de-DE" altLang="de-DE" sz="1300" dirty="0" smtClean="0">
              <a:solidFill>
                <a:srgbClr val="000000"/>
              </a:solidFill>
            </a:endParaRPr>
          </a:p>
        </p:txBody>
      </p:sp>
      <p:sp>
        <p:nvSpPr>
          <p:cNvPr id="235523" name="Rectangle 1"/>
          <p:cNvSpPr>
            <a:spLocks noGrp="1" noRot="1" noChangeAspect="1" noChangeArrowheads="1" noTextEdit="1"/>
          </p:cNvSpPr>
          <p:nvPr>
            <p:ph type="sldImg"/>
          </p:nvPr>
        </p:nvSpPr>
        <p:spPr>
          <a:xfrm>
            <a:off x="992188" y="768350"/>
            <a:ext cx="5110162" cy="3832225"/>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35524"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230339354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41666" name="Rectangle 27"/>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E1956BF2-A6A5-45A9-B6EB-E911DCDC4635}" type="slidenum">
              <a:rPr lang="de-DE" altLang="de-DE" sz="1300" smtClean="0"/>
              <a:pPr eaLnBrk="1" hangingPunct="1">
                <a:spcBef>
                  <a:spcPct val="0"/>
                </a:spcBef>
              </a:pPr>
              <a:t>65</a:t>
            </a:fld>
            <a:endParaRPr lang="de-DE" altLang="de-DE" sz="1300" dirty="0" smtClean="0"/>
          </a:p>
        </p:txBody>
      </p:sp>
      <p:sp>
        <p:nvSpPr>
          <p:cNvPr id="241667" name="Rectangle 1"/>
          <p:cNvSpPr>
            <a:spLocks noGrp="1" noRot="1" noChangeAspect="1" noChangeArrowheads="1" noTextEdit="1"/>
          </p:cNvSpPr>
          <p:nvPr>
            <p:ph type="sldImg"/>
          </p:nvPr>
        </p:nvSpPr>
        <p:spPr>
          <a:xfrm>
            <a:off x="992188" y="768350"/>
            <a:ext cx="5110162" cy="3832225"/>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41668"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389024936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42690" name="Rectangle 27"/>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66124A76-C3C5-4C0B-9EB7-B06B3B18D572}" type="slidenum">
              <a:rPr lang="de-DE" altLang="de-DE" sz="1300" smtClean="0"/>
              <a:pPr eaLnBrk="1" hangingPunct="1">
                <a:spcBef>
                  <a:spcPct val="0"/>
                </a:spcBef>
              </a:pPr>
              <a:t>66</a:t>
            </a:fld>
            <a:endParaRPr lang="de-DE" altLang="de-DE" sz="1300" dirty="0" smtClean="0"/>
          </a:p>
        </p:txBody>
      </p:sp>
      <p:sp>
        <p:nvSpPr>
          <p:cNvPr id="242691" name="Rectangle 2"/>
          <p:cNvSpPr>
            <a:spLocks noGrp="1" noRot="1" noChangeAspect="1" noChangeArrowheads="1" noTextEdit="1"/>
          </p:cNvSpPr>
          <p:nvPr>
            <p:ph type="sldImg"/>
          </p:nvPr>
        </p:nvSpPr>
        <p:spPr>
          <a:xfrm>
            <a:off x="992188" y="768350"/>
            <a:ext cx="5110162" cy="3832225"/>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42692" name="Rectangle 3"/>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195576553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43714" name="Rectangle 27"/>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94840762-A232-4BCB-B080-BF6FE6EE77AB}" type="slidenum">
              <a:rPr lang="de-DE" altLang="de-DE" sz="1300" smtClean="0"/>
              <a:pPr eaLnBrk="1" hangingPunct="1">
                <a:spcBef>
                  <a:spcPct val="0"/>
                </a:spcBef>
              </a:pPr>
              <a:t>71</a:t>
            </a:fld>
            <a:endParaRPr lang="de-DE" altLang="de-DE" sz="1300" dirty="0" smtClean="0"/>
          </a:p>
        </p:txBody>
      </p:sp>
      <p:sp>
        <p:nvSpPr>
          <p:cNvPr id="243715" name="Rectangle 1"/>
          <p:cNvSpPr>
            <a:spLocks noGrp="1" noRot="1" noChangeAspect="1" noChangeArrowheads="1" noTextEdit="1"/>
          </p:cNvSpPr>
          <p:nvPr>
            <p:ph type="sldImg"/>
          </p:nvPr>
        </p:nvSpPr>
        <p:spPr>
          <a:xfrm>
            <a:off x="992188" y="768350"/>
            <a:ext cx="5114925" cy="3836988"/>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43716"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2841728483"/>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44738" name="Rectangle 27"/>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86B6CB9F-9893-41B5-92AD-E9A06946B36B}" type="slidenum">
              <a:rPr lang="de-DE" altLang="de-DE" sz="1300" smtClean="0"/>
              <a:pPr eaLnBrk="1" hangingPunct="1">
                <a:spcBef>
                  <a:spcPct val="0"/>
                </a:spcBef>
              </a:pPr>
              <a:t>79</a:t>
            </a:fld>
            <a:endParaRPr lang="de-DE" altLang="de-DE" sz="1300" dirty="0" smtClean="0"/>
          </a:p>
        </p:txBody>
      </p:sp>
      <p:sp>
        <p:nvSpPr>
          <p:cNvPr id="244739" name="Rectangle 1"/>
          <p:cNvSpPr>
            <a:spLocks noGrp="1" noRot="1" noChangeAspect="1" noChangeArrowheads="1" noTextEdit="1"/>
          </p:cNvSpPr>
          <p:nvPr>
            <p:ph type="sldImg"/>
          </p:nvPr>
        </p:nvSpPr>
        <p:spPr>
          <a:xfrm>
            <a:off x="992188" y="768350"/>
            <a:ext cx="5114925" cy="3836988"/>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44740"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124573445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45762" name="Rectangle 27"/>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FFCF7A72-479E-4D55-9E42-6C1C0069E94E}" type="slidenum">
              <a:rPr lang="de-DE" altLang="de-DE" sz="1300" smtClean="0"/>
              <a:pPr eaLnBrk="1" hangingPunct="1">
                <a:spcBef>
                  <a:spcPct val="0"/>
                </a:spcBef>
              </a:pPr>
              <a:t>81</a:t>
            </a:fld>
            <a:endParaRPr lang="de-DE" altLang="de-DE" sz="1300" dirty="0" smtClean="0"/>
          </a:p>
        </p:txBody>
      </p:sp>
      <p:sp>
        <p:nvSpPr>
          <p:cNvPr id="245763" name="Rectangle 1"/>
          <p:cNvSpPr>
            <a:spLocks noGrp="1" noRot="1" noChangeAspect="1" noChangeArrowheads="1" noTextEdit="1"/>
          </p:cNvSpPr>
          <p:nvPr>
            <p:ph type="sldImg"/>
          </p:nvPr>
        </p:nvSpPr>
        <p:spPr>
          <a:xfrm>
            <a:off x="992188" y="768350"/>
            <a:ext cx="5114925" cy="3836988"/>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45764"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463614145"/>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46786" name="Rectangle 27"/>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349C7FF4-A45B-4702-865C-2DF813C037DC}" type="slidenum">
              <a:rPr lang="de-DE" altLang="de-DE" sz="1300" smtClean="0"/>
              <a:pPr eaLnBrk="1" hangingPunct="1">
                <a:spcBef>
                  <a:spcPct val="0"/>
                </a:spcBef>
              </a:pPr>
              <a:t>82</a:t>
            </a:fld>
            <a:endParaRPr lang="de-DE" altLang="de-DE" sz="1300" dirty="0" smtClean="0"/>
          </a:p>
        </p:txBody>
      </p:sp>
      <p:sp>
        <p:nvSpPr>
          <p:cNvPr id="246787" name="Rectangle 2"/>
          <p:cNvSpPr>
            <a:spLocks noGrp="1" noRot="1" noChangeAspect="1" noChangeArrowheads="1" noTextEdit="1"/>
          </p:cNvSpPr>
          <p:nvPr>
            <p:ph type="sldImg"/>
          </p:nvPr>
        </p:nvSpPr>
        <p:spPr>
          <a:xfrm>
            <a:off x="992188" y="768350"/>
            <a:ext cx="5114925" cy="3836988"/>
          </a:xfrm>
          <a:ln/>
          <a:extLst>
            <a:ext uri="{91240B29-F687-4F45-9708-019B960494DF}">
              <a14:hiddenLine xmlns:a14="http://schemas.microsoft.com/office/drawing/2010/main" w="9525">
                <a:solidFill>
                  <a:srgbClr val="000000"/>
                </a:solidFill>
                <a:miter lim="800000"/>
                <a:headEnd/>
                <a:tailEnd/>
              </a14:hiddenLine>
            </a:ext>
          </a:extLst>
        </p:spPr>
      </p:sp>
      <p:sp>
        <p:nvSpPr>
          <p:cNvPr id="246788" name="Rectangle 3"/>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endParaRPr lang="de-DE" altLang="de-DE" dirty="0" smtClean="0"/>
          </a:p>
        </p:txBody>
      </p:sp>
    </p:spTree>
    <p:extLst>
      <p:ext uri="{BB962C8B-B14F-4D97-AF65-F5344CB8AC3E}">
        <p14:creationId xmlns:p14="http://schemas.microsoft.com/office/powerpoint/2010/main" val="751347299"/>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47810" name="Rectangle 27"/>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4922681A-DCC9-40DD-985F-58C7B6DBDE3A}" type="slidenum">
              <a:rPr lang="de-DE" altLang="de-DE" sz="1300" smtClean="0"/>
              <a:pPr eaLnBrk="1" hangingPunct="1">
                <a:spcBef>
                  <a:spcPct val="0"/>
                </a:spcBef>
              </a:pPr>
              <a:t>83</a:t>
            </a:fld>
            <a:endParaRPr lang="de-DE" altLang="de-DE" sz="1300" dirty="0" smtClean="0"/>
          </a:p>
        </p:txBody>
      </p:sp>
      <p:sp>
        <p:nvSpPr>
          <p:cNvPr id="247811" name="Rectangle 1"/>
          <p:cNvSpPr>
            <a:spLocks noGrp="1" noRot="1" noChangeAspect="1" noChangeArrowheads="1" noTextEdit="1"/>
          </p:cNvSpPr>
          <p:nvPr>
            <p:ph type="sldImg"/>
          </p:nvPr>
        </p:nvSpPr>
        <p:spPr>
          <a:xfrm>
            <a:off x="992188" y="768350"/>
            <a:ext cx="5114925" cy="3836988"/>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47812"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208278884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15042" name="Rectangle 27"/>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D4CD4917-8A9F-4035-BDBF-0B6F7B39CB74}" type="slidenum">
              <a:rPr lang="de-DE" altLang="de-DE" sz="1300" smtClean="0"/>
              <a:pPr eaLnBrk="1" hangingPunct="1">
                <a:spcBef>
                  <a:spcPct val="0"/>
                </a:spcBef>
              </a:pPr>
              <a:t>7</a:t>
            </a:fld>
            <a:endParaRPr lang="de-DE" altLang="de-DE" sz="1300" dirty="0" smtClean="0"/>
          </a:p>
        </p:txBody>
      </p:sp>
      <p:sp>
        <p:nvSpPr>
          <p:cNvPr id="215043" name="Rectangle 1"/>
          <p:cNvSpPr>
            <a:spLocks noGrp="1" noRot="1" noChangeAspect="1" noChangeArrowheads="1" noTextEdit="1"/>
          </p:cNvSpPr>
          <p:nvPr>
            <p:ph type="sldImg"/>
          </p:nvPr>
        </p:nvSpPr>
        <p:spPr>
          <a:xfrm>
            <a:off x="992188" y="768350"/>
            <a:ext cx="5114925" cy="3836988"/>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15044"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256946982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48834" name="Rectangle 27"/>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BBF244A0-84F3-4692-8BDF-3916E73CEB77}" type="slidenum">
              <a:rPr lang="de-DE" altLang="de-DE" sz="1300" smtClean="0"/>
              <a:pPr eaLnBrk="1" hangingPunct="1">
                <a:spcBef>
                  <a:spcPct val="0"/>
                </a:spcBef>
              </a:pPr>
              <a:t>84</a:t>
            </a:fld>
            <a:endParaRPr lang="de-DE" altLang="de-DE" sz="1300" dirty="0" smtClean="0"/>
          </a:p>
        </p:txBody>
      </p:sp>
      <p:sp>
        <p:nvSpPr>
          <p:cNvPr id="248835" name="Rectangle 1"/>
          <p:cNvSpPr>
            <a:spLocks noGrp="1" noRot="1" noChangeAspect="1" noChangeArrowheads="1" noTextEdit="1"/>
          </p:cNvSpPr>
          <p:nvPr>
            <p:ph type="sldImg"/>
          </p:nvPr>
        </p:nvSpPr>
        <p:spPr>
          <a:xfrm>
            <a:off x="992188" y="768350"/>
            <a:ext cx="5114925" cy="3836988"/>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48836"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156743504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49858" name="Rectangle 27"/>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865C780D-C993-4B3E-B199-3DFCEE6D318B}" type="slidenum">
              <a:rPr lang="de-DE" altLang="de-DE" sz="1300" smtClean="0"/>
              <a:pPr eaLnBrk="1" hangingPunct="1">
                <a:spcBef>
                  <a:spcPct val="0"/>
                </a:spcBef>
              </a:pPr>
              <a:t>86</a:t>
            </a:fld>
            <a:endParaRPr lang="de-DE" altLang="de-DE" sz="1300" dirty="0" smtClean="0"/>
          </a:p>
        </p:txBody>
      </p:sp>
      <p:sp>
        <p:nvSpPr>
          <p:cNvPr id="249859" name="Rectangle 1"/>
          <p:cNvSpPr>
            <a:spLocks noGrp="1" noRot="1" noChangeAspect="1" noChangeArrowheads="1" noTextEdit="1"/>
          </p:cNvSpPr>
          <p:nvPr>
            <p:ph type="sldImg"/>
          </p:nvPr>
        </p:nvSpPr>
        <p:spPr>
          <a:xfrm>
            <a:off x="992188" y="768350"/>
            <a:ext cx="5114925" cy="3836988"/>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49860"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419756923"/>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50882" name="Rectangle 27"/>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907DDD8F-FC21-45BE-A217-5AC00FBF709B}" type="slidenum">
              <a:rPr lang="de-DE" altLang="de-DE" sz="1300" smtClean="0"/>
              <a:pPr eaLnBrk="1" hangingPunct="1">
                <a:spcBef>
                  <a:spcPct val="0"/>
                </a:spcBef>
              </a:pPr>
              <a:t>88</a:t>
            </a:fld>
            <a:endParaRPr lang="de-DE" altLang="de-DE" sz="1300" dirty="0" smtClean="0"/>
          </a:p>
        </p:txBody>
      </p:sp>
      <p:sp>
        <p:nvSpPr>
          <p:cNvPr id="250883" name="Rectangle 1"/>
          <p:cNvSpPr>
            <a:spLocks noGrp="1" noRot="1" noChangeAspect="1" noChangeArrowheads="1" noTextEdit="1"/>
          </p:cNvSpPr>
          <p:nvPr>
            <p:ph type="sldImg"/>
          </p:nvPr>
        </p:nvSpPr>
        <p:spPr>
          <a:xfrm>
            <a:off x="992188" y="768350"/>
            <a:ext cx="5114925" cy="3836988"/>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50884"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4514099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51906" name="Rectangle 28"/>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CD6964C0-5D1F-4F70-A984-8E8610F0F9EC}" type="slidenum">
              <a:rPr lang="de-DE" altLang="de-DE" sz="1300" smtClean="0"/>
              <a:pPr eaLnBrk="1" hangingPunct="1">
                <a:spcBef>
                  <a:spcPct val="0"/>
                </a:spcBef>
              </a:pPr>
              <a:t>89</a:t>
            </a:fld>
            <a:endParaRPr lang="de-DE" altLang="de-DE" sz="1300" dirty="0" smtClean="0"/>
          </a:p>
        </p:txBody>
      </p:sp>
      <p:sp>
        <p:nvSpPr>
          <p:cNvPr id="251907" name="Text Box 1"/>
          <p:cNvSpPr txBox="1">
            <a:spLocks noChangeArrowheads="1"/>
          </p:cNvSpPr>
          <p:nvPr/>
        </p:nvSpPr>
        <p:spPr bwMode="auto">
          <a:xfrm>
            <a:off x="4022725" y="9723438"/>
            <a:ext cx="3041650" cy="4730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7488" tIns="50694" rIns="97488" bIns="50694" anchor="b"/>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algn="r" eaLnBrk="1" hangingPunct="1">
              <a:spcBef>
                <a:spcPct val="0"/>
              </a:spcBef>
              <a:buClrTx/>
              <a:buFontTx/>
              <a:buNone/>
            </a:pPr>
            <a:fld id="{02A98065-7990-4E10-A83E-22906F95272B}" type="slidenum">
              <a:rPr lang="de-DE" altLang="de-DE" sz="1300">
                <a:ea typeface="SimSun" charset="-122"/>
              </a:rPr>
              <a:pPr algn="r" eaLnBrk="1" hangingPunct="1">
                <a:spcBef>
                  <a:spcPct val="0"/>
                </a:spcBef>
                <a:buClrTx/>
                <a:buFontTx/>
                <a:buNone/>
              </a:pPr>
              <a:t>89</a:t>
            </a:fld>
            <a:endParaRPr lang="de-DE" altLang="de-DE" sz="1300" dirty="0">
              <a:ea typeface="SimSun" charset="-122"/>
            </a:endParaRPr>
          </a:p>
        </p:txBody>
      </p:sp>
      <p:sp>
        <p:nvSpPr>
          <p:cNvPr id="251908" name="Rectangle 2"/>
          <p:cNvSpPr>
            <a:spLocks noGrp="1" noRot="1" noChangeAspect="1" noChangeArrowheads="1" noTextEdit="1"/>
          </p:cNvSpPr>
          <p:nvPr>
            <p:ph type="sldImg"/>
          </p:nvPr>
        </p:nvSpPr>
        <p:spPr>
          <a:xfrm>
            <a:off x="992188" y="768350"/>
            <a:ext cx="5114925" cy="3836988"/>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51909" name="Rectangle 3"/>
          <p:cNvSpPr>
            <a:spLocks noGrp="1" noChangeArrowheads="1"/>
          </p:cNvSpPr>
          <p:nvPr>
            <p:ph type="body" idx="1"/>
          </p:nvPr>
        </p:nvSpPr>
        <p:spPr>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4181556446"/>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52930" name="Rectangle 28"/>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F2D5C343-00F0-4C61-A27C-39AACE365B7A}" type="slidenum">
              <a:rPr lang="de-DE" altLang="de-DE" sz="1300" smtClean="0"/>
              <a:pPr eaLnBrk="1" hangingPunct="1">
                <a:spcBef>
                  <a:spcPct val="0"/>
                </a:spcBef>
              </a:pPr>
              <a:t>91</a:t>
            </a:fld>
            <a:endParaRPr lang="de-DE" altLang="de-DE" sz="1300" dirty="0" smtClean="0"/>
          </a:p>
        </p:txBody>
      </p:sp>
      <p:sp>
        <p:nvSpPr>
          <p:cNvPr id="252931" name="Text Box 1"/>
          <p:cNvSpPr txBox="1">
            <a:spLocks noChangeArrowheads="1"/>
          </p:cNvSpPr>
          <p:nvPr/>
        </p:nvSpPr>
        <p:spPr bwMode="auto">
          <a:xfrm>
            <a:off x="4022725" y="9723438"/>
            <a:ext cx="3041650" cy="4730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7488" tIns="50694" rIns="97488" bIns="50694" anchor="b"/>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algn="r" eaLnBrk="1" hangingPunct="1">
              <a:spcBef>
                <a:spcPct val="0"/>
              </a:spcBef>
              <a:buClrTx/>
              <a:buFontTx/>
              <a:buNone/>
            </a:pPr>
            <a:fld id="{B9593D8E-ADF6-41F7-A49A-862FA84CF0B1}" type="slidenum">
              <a:rPr lang="de-DE" altLang="de-DE" sz="1300">
                <a:ea typeface="SimSun" charset="-122"/>
              </a:rPr>
              <a:pPr algn="r" eaLnBrk="1" hangingPunct="1">
                <a:spcBef>
                  <a:spcPct val="0"/>
                </a:spcBef>
                <a:buClrTx/>
                <a:buFontTx/>
                <a:buNone/>
              </a:pPr>
              <a:t>91</a:t>
            </a:fld>
            <a:endParaRPr lang="de-DE" altLang="de-DE" sz="1300" dirty="0">
              <a:ea typeface="SimSun" charset="-122"/>
            </a:endParaRPr>
          </a:p>
        </p:txBody>
      </p:sp>
      <p:sp>
        <p:nvSpPr>
          <p:cNvPr id="252932" name="Rectangle 2"/>
          <p:cNvSpPr>
            <a:spLocks noGrp="1" noRot="1" noChangeAspect="1" noChangeArrowheads="1" noTextEdit="1"/>
          </p:cNvSpPr>
          <p:nvPr>
            <p:ph type="sldImg"/>
          </p:nvPr>
        </p:nvSpPr>
        <p:spPr>
          <a:xfrm>
            <a:off x="992188" y="768350"/>
            <a:ext cx="5114925" cy="3836988"/>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52933" name="Rectangle 3"/>
          <p:cNvSpPr>
            <a:spLocks noGrp="1" noChangeArrowheads="1"/>
          </p:cNvSpPr>
          <p:nvPr>
            <p:ph type="body" idx="1"/>
          </p:nvPr>
        </p:nvSpPr>
        <p:spPr>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239404639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54978" name="Rectangle 27"/>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80C5C8E5-4F87-4DA5-B4DF-16B13BFF9BA7}" type="slidenum">
              <a:rPr lang="de-DE" altLang="de-DE" sz="1300" smtClean="0"/>
              <a:pPr eaLnBrk="1" hangingPunct="1">
                <a:spcBef>
                  <a:spcPct val="0"/>
                </a:spcBef>
              </a:pPr>
              <a:t>95</a:t>
            </a:fld>
            <a:endParaRPr lang="de-DE" altLang="de-DE" sz="1300" dirty="0" smtClean="0"/>
          </a:p>
        </p:txBody>
      </p:sp>
      <p:sp>
        <p:nvSpPr>
          <p:cNvPr id="254979" name="Rectangle 1"/>
          <p:cNvSpPr>
            <a:spLocks noGrp="1" noRot="1" noChangeAspect="1" noChangeArrowheads="1" noTextEdit="1"/>
          </p:cNvSpPr>
          <p:nvPr>
            <p:ph type="sldImg"/>
          </p:nvPr>
        </p:nvSpPr>
        <p:spPr>
          <a:xfrm>
            <a:off x="992188" y="768350"/>
            <a:ext cx="5114925" cy="3836988"/>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54980"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3628194048"/>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56002" name="Rectangle 27"/>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618DF56C-1FF7-4098-9908-94A41343757D}" type="slidenum">
              <a:rPr lang="de-DE" altLang="de-DE" sz="1300" smtClean="0"/>
              <a:pPr eaLnBrk="1" hangingPunct="1">
                <a:spcBef>
                  <a:spcPct val="0"/>
                </a:spcBef>
              </a:pPr>
              <a:t>98</a:t>
            </a:fld>
            <a:endParaRPr lang="de-DE" altLang="de-DE" sz="1300" dirty="0" smtClean="0"/>
          </a:p>
        </p:txBody>
      </p:sp>
      <p:sp>
        <p:nvSpPr>
          <p:cNvPr id="256003" name="Rectangle 1"/>
          <p:cNvSpPr>
            <a:spLocks noGrp="1" noRot="1" noChangeAspect="1" noChangeArrowheads="1" noTextEdit="1"/>
          </p:cNvSpPr>
          <p:nvPr>
            <p:ph type="sldImg"/>
          </p:nvPr>
        </p:nvSpPr>
        <p:spPr>
          <a:xfrm>
            <a:off x="992188" y="768350"/>
            <a:ext cx="5114925" cy="3836988"/>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56004"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3804528666"/>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57026" name="Rectangle 27"/>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BFC50670-53D6-486E-9717-AF7A0FBE5D62}" type="slidenum">
              <a:rPr lang="de-DE" altLang="de-DE" sz="1300" smtClean="0"/>
              <a:pPr eaLnBrk="1" hangingPunct="1">
                <a:spcBef>
                  <a:spcPct val="0"/>
                </a:spcBef>
              </a:pPr>
              <a:t>99</a:t>
            </a:fld>
            <a:endParaRPr lang="de-DE" altLang="de-DE" sz="1300" dirty="0" smtClean="0"/>
          </a:p>
        </p:txBody>
      </p:sp>
      <p:sp>
        <p:nvSpPr>
          <p:cNvPr id="257027" name="Rectangle 1"/>
          <p:cNvSpPr>
            <a:spLocks noGrp="1" noRot="1" noChangeAspect="1" noChangeArrowheads="1" noTextEdit="1"/>
          </p:cNvSpPr>
          <p:nvPr>
            <p:ph type="sldImg"/>
          </p:nvPr>
        </p:nvSpPr>
        <p:spPr>
          <a:xfrm>
            <a:off x="992188" y="768350"/>
            <a:ext cx="5114925" cy="3836988"/>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57028"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1747880707"/>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58050" name="Rectangle 27"/>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2C62CE8A-2008-4A10-8CF8-251C0BE7202A}" type="slidenum">
              <a:rPr lang="de-DE" altLang="de-DE" sz="1300" smtClean="0"/>
              <a:pPr eaLnBrk="1" hangingPunct="1">
                <a:spcBef>
                  <a:spcPct val="0"/>
                </a:spcBef>
              </a:pPr>
              <a:t>103</a:t>
            </a:fld>
            <a:endParaRPr lang="de-DE" altLang="de-DE" sz="1300" dirty="0" smtClean="0"/>
          </a:p>
        </p:txBody>
      </p:sp>
      <p:sp>
        <p:nvSpPr>
          <p:cNvPr id="258051" name="Rectangle 1"/>
          <p:cNvSpPr>
            <a:spLocks noGrp="1" noRot="1" noChangeAspect="1" noChangeArrowheads="1" noTextEdit="1"/>
          </p:cNvSpPr>
          <p:nvPr>
            <p:ph type="sldImg"/>
          </p:nvPr>
        </p:nvSpPr>
        <p:spPr>
          <a:xfrm>
            <a:off x="992188" y="768350"/>
            <a:ext cx="5114925" cy="3836988"/>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58052"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2553430932"/>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59074" name="Rectangle 27"/>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68C27144-2467-4C1E-9751-B6A5CAE5256D}" type="slidenum">
              <a:rPr lang="de-DE" altLang="de-DE" sz="1300" smtClean="0"/>
              <a:pPr eaLnBrk="1" hangingPunct="1">
                <a:spcBef>
                  <a:spcPct val="0"/>
                </a:spcBef>
              </a:pPr>
              <a:t>104</a:t>
            </a:fld>
            <a:endParaRPr lang="de-DE" altLang="de-DE" sz="1300" dirty="0" smtClean="0"/>
          </a:p>
        </p:txBody>
      </p:sp>
      <p:sp>
        <p:nvSpPr>
          <p:cNvPr id="259075" name="Rectangle 1"/>
          <p:cNvSpPr>
            <a:spLocks noGrp="1" noRot="1" noChangeAspect="1" noChangeArrowheads="1" noTextEdit="1"/>
          </p:cNvSpPr>
          <p:nvPr>
            <p:ph type="sldImg"/>
          </p:nvPr>
        </p:nvSpPr>
        <p:spPr>
          <a:xfrm>
            <a:off x="992188" y="768350"/>
            <a:ext cx="5114925" cy="3836988"/>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59076"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171598746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12994" name="Rectangle 27"/>
          <p:cNvSpPr>
            <a:spLocks noGrp="1" noChangeArrowheads="1"/>
          </p:cNvSpPr>
          <p:nvPr>
            <p:ph type="sldNum" sz="quarter"/>
          </p:nvPr>
        </p:nvSpPr>
        <p:spPr>
          <a:noFill/>
        </p:spPr>
        <p:txBody>
          <a:bodyPr/>
          <a:lstStyle>
            <a:lvl1pPr defTabSz="487363" eaLnBrk="0" hangingPunc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2400">
                <a:solidFill>
                  <a:schemeClr val="bg1"/>
                </a:solidFill>
                <a:latin typeface="Times New Roman" pitchFamily="18" charset="0"/>
              </a:defRPr>
            </a:lvl1pPr>
            <a:lvl2pPr defTabSz="487363" eaLnBrk="0" hangingPunc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2400">
                <a:solidFill>
                  <a:schemeClr val="bg1"/>
                </a:solidFill>
                <a:latin typeface="Times New Roman" pitchFamily="18" charset="0"/>
              </a:defRPr>
            </a:lvl2pPr>
            <a:lvl3pPr defTabSz="487363" eaLnBrk="0" hangingPunc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2400">
                <a:solidFill>
                  <a:schemeClr val="bg1"/>
                </a:solidFill>
                <a:latin typeface="Times New Roman" pitchFamily="18" charset="0"/>
              </a:defRPr>
            </a:lvl3pPr>
            <a:lvl4pPr defTabSz="487363" eaLnBrk="0" hangingPunc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2400">
                <a:solidFill>
                  <a:schemeClr val="bg1"/>
                </a:solidFill>
                <a:latin typeface="Times New Roman" pitchFamily="18" charset="0"/>
              </a:defRPr>
            </a:lvl4pPr>
            <a:lvl5pPr defTabSz="487363" eaLnBrk="0" hangingPunc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2400">
                <a:solidFill>
                  <a:schemeClr val="bg1"/>
                </a:solidFill>
                <a:latin typeface="Times New Roman" pitchFamily="18" charset="0"/>
              </a:defRPr>
            </a:lvl5pPr>
            <a:lvl6pPr marL="2514600" indent="-228600" defTabSz="487363" eaLnBrk="0" fontAlgn="base" hangingPunct="0">
              <a:spcBef>
                <a:spcPct val="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2400">
                <a:solidFill>
                  <a:schemeClr val="bg1"/>
                </a:solidFill>
                <a:latin typeface="Times New Roman" pitchFamily="18" charset="0"/>
              </a:defRPr>
            </a:lvl6pPr>
            <a:lvl7pPr marL="2971800" indent="-228600" defTabSz="487363" eaLnBrk="0" fontAlgn="base" hangingPunct="0">
              <a:spcBef>
                <a:spcPct val="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2400">
                <a:solidFill>
                  <a:schemeClr val="bg1"/>
                </a:solidFill>
                <a:latin typeface="Times New Roman" pitchFamily="18" charset="0"/>
              </a:defRPr>
            </a:lvl7pPr>
            <a:lvl8pPr marL="3429000" indent="-228600" defTabSz="487363" eaLnBrk="0" fontAlgn="base" hangingPunct="0">
              <a:spcBef>
                <a:spcPct val="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2400">
                <a:solidFill>
                  <a:schemeClr val="bg1"/>
                </a:solidFill>
                <a:latin typeface="Times New Roman" pitchFamily="18" charset="0"/>
              </a:defRPr>
            </a:lvl8pPr>
            <a:lvl9pPr marL="3886200" indent="-228600" defTabSz="487363" eaLnBrk="0" fontAlgn="base" hangingPunct="0">
              <a:spcBef>
                <a:spcPct val="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2400">
                <a:solidFill>
                  <a:schemeClr val="bg1"/>
                </a:solidFill>
                <a:latin typeface="Times New Roman" pitchFamily="18" charset="0"/>
              </a:defRPr>
            </a:lvl9pPr>
          </a:lstStyle>
          <a:p>
            <a:pPr eaLnBrk="1" hangingPunct="1"/>
            <a:fld id="{1CBE1FDF-8658-4992-AFDC-A29E53879969}" type="slidenum">
              <a:rPr lang="de-DE" altLang="de-DE" sz="1300" smtClean="0">
                <a:solidFill>
                  <a:srgbClr val="000000"/>
                </a:solidFill>
              </a:rPr>
              <a:pPr eaLnBrk="1" hangingPunct="1"/>
              <a:t>8</a:t>
            </a:fld>
            <a:endParaRPr lang="de-DE" altLang="de-DE" sz="1300" dirty="0" smtClean="0">
              <a:solidFill>
                <a:srgbClr val="000000"/>
              </a:solidFill>
            </a:endParaRPr>
          </a:p>
        </p:txBody>
      </p:sp>
      <p:sp>
        <p:nvSpPr>
          <p:cNvPr id="212995" name="Rectangle 1"/>
          <p:cNvSpPr>
            <a:spLocks noGrp="1" noRot="1" noChangeAspect="1" noChangeArrowheads="1" noTextEdit="1"/>
          </p:cNvSpPr>
          <p:nvPr>
            <p:ph type="sldImg"/>
          </p:nvPr>
        </p:nvSpPr>
        <p:spPr>
          <a:xfrm>
            <a:off x="992188" y="768350"/>
            <a:ext cx="5114925" cy="3836988"/>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12996"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4227578691"/>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60098" name="Rectangle 27"/>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D2A5F8D7-04BD-480F-8D9C-50FD40C6575B}" type="slidenum">
              <a:rPr lang="de-DE" altLang="de-DE" sz="1300" smtClean="0"/>
              <a:pPr eaLnBrk="1" hangingPunct="1">
                <a:spcBef>
                  <a:spcPct val="0"/>
                </a:spcBef>
              </a:pPr>
              <a:t>106</a:t>
            </a:fld>
            <a:endParaRPr lang="de-DE" altLang="de-DE" sz="1300" dirty="0" smtClean="0"/>
          </a:p>
        </p:txBody>
      </p:sp>
      <p:sp>
        <p:nvSpPr>
          <p:cNvPr id="260099" name="Rectangle 1"/>
          <p:cNvSpPr>
            <a:spLocks noGrp="1" noRot="1" noChangeAspect="1" noChangeArrowheads="1" noTextEdit="1"/>
          </p:cNvSpPr>
          <p:nvPr>
            <p:ph type="sldImg"/>
          </p:nvPr>
        </p:nvSpPr>
        <p:spPr>
          <a:xfrm>
            <a:off x="992188" y="768350"/>
            <a:ext cx="5114925" cy="3836988"/>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60100"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1425667790"/>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61122" name="Rectangle 27"/>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C1ABD575-97D5-4675-B59D-ED823117D9C5}" type="slidenum">
              <a:rPr lang="de-DE" altLang="de-DE" sz="1300" smtClean="0"/>
              <a:pPr eaLnBrk="1" hangingPunct="1">
                <a:spcBef>
                  <a:spcPct val="0"/>
                </a:spcBef>
              </a:pPr>
              <a:t>108</a:t>
            </a:fld>
            <a:endParaRPr lang="de-DE" altLang="de-DE" sz="1300" dirty="0" smtClean="0"/>
          </a:p>
        </p:txBody>
      </p:sp>
      <p:sp>
        <p:nvSpPr>
          <p:cNvPr id="261123" name="Rectangle 1"/>
          <p:cNvSpPr>
            <a:spLocks noGrp="1" noRot="1" noChangeAspect="1" noChangeArrowheads="1" noTextEdit="1"/>
          </p:cNvSpPr>
          <p:nvPr>
            <p:ph type="sldImg"/>
          </p:nvPr>
        </p:nvSpPr>
        <p:spPr>
          <a:xfrm>
            <a:off x="992188" y="768350"/>
            <a:ext cx="5114925" cy="3836988"/>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61124"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2116490461"/>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62146" name="Rectangle 27"/>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6A463A05-5AD5-4DC1-939F-CED54DBE2B75}" type="slidenum">
              <a:rPr lang="de-DE" altLang="de-DE" sz="1300" smtClean="0"/>
              <a:pPr eaLnBrk="1" hangingPunct="1">
                <a:spcBef>
                  <a:spcPct val="0"/>
                </a:spcBef>
              </a:pPr>
              <a:t>109</a:t>
            </a:fld>
            <a:endParaRPr lang="de-DE" altLang="de-DE" sz="1300" dirty="0" smtClean="0"/>
          </a:p>
        </p:txBody>
      </p:sp>
      <p:sp>
        <p:nvSpPr>
          <p:cNvPr id="262147" name="Rectangle 1"/>
          <p:cNvSpPr>
            <a:spLocks noGrp="1" noRot="1" noChangeAspect="1" noChangeArrowheads="1" noTextEdit="1"/>
          </p:cNvSpPr>
          <p:nvPr>
            <p:ph type="sldImg"/>
          </p:nvPr>
        </p:nvSpPr>
        <p:spPr>
          <a:xfrm>
            <a:off x="992188" y="768350"/>
            <a:ext cx="5114925" cy="3836988"/>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62148"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3946651267"/>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63170" name="Rectangle 27"/>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A091F2F5-7E62-42A9-AFF9-AE9522696E2E}" type="slidenum">
              <a:rPr lang="de-DE" altLang="de-DE" sz="1300" smtClean="0"/>
              <a:pPr eaLnBrk="1" hangingPunct="1">
                <a:spcBef>
                  <a:spcPct val="0"/>
                </a:spcBef>
              </a:pPr>
              <a:t>110</a:t>
            </a:fld>
            <a:endParaRPr lang="de-DE" altLang="de-DE" sz="1300" dirty="0" smtClean="0"/>
          </a:p>
        </p:txBody>
      </p:sp>
      <p:sp>
        <p:nvSpPr>
          <p:cNvPr id="263171" name="Rectangle 1"/>
          <p:cNvSpPr>
            <a:spLocks noGrp="1" noRot="1" noChangeAspect="1" noChangeArrowheads="1" noTextEdit="1"/>
          </p:cNvSpPr>
          <p:nvPr>
            <p:ph type="sldImg"/>
          </p:nvPr>
        </p:nvSpPr>
        <p:spPr>
          <a:xfrm>
            <a:off x="992188" y="768350"/>
            <a:ext cx="5114925" cy="3836988"/>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63172"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1332461378"/>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64194" name="Rectangle 27"/>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6EA727EC-C03F-4056-BCDA-7BC5A6ABF65F}" type="slidenum">
              <a:rPr lang="de-DE" altLang="de-DE" sz="1300" smtClean="0"/>
              <a:pPr eaLnBrk="1" hangingPunct="1">
                <a:spcBef>
                  <a:spcPct val="0"/>
                </a:spcBef>
              </a:pPr>
              <a:t>111</a:t>
            </a:fld>
            <a:endParaRPr lang="de-DE" altLang="de-DE" sz="1300" dirty="0" smtClean="0"/>
          </a:p>
        </p:txBody>
      </p:sp>
      <p:sp>
        <p:nvSpPr>
          <p:cNvPr id="264195" name="Rectangle 1"/>
          <p:cNvSpPr>
            <a:spLocks noGrp="1" noRot="1" noChangeAspect="1" noChangeArrowheads="1" noTextEdit="1"/>
          </p:cNvSpPr>
          <p:nvPr>
            <p:ph type="sldImg"/>
          </p:nvPr>
        </p:nvSpPr>
        <p:spPr>
          <a:xfrm>
            <a:off x="992188" y="768350"/>
            <a:ext cx="5114925" cy="3836988"/>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64196"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1064443092"/>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66242" name="Rectangle 27"/>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E6553427-1761-4356-847A-BE7A0AB294F2}" type="slidenum">
              <a:rPr lang="de-DE" altLang="de-DE" sz="1300" smtClean="0"/>
              <a:pPr eaLnBrk="1" hangingPunct="1">
                <a:spcBef>
                  <a:spcPct val="0"/>
                </a:spcBef>
              </a:pPr>
              <a:t>112</a:t>
            </a:fld>
            <a:endParaRPr lang="de-DE" altLang="de-DE" sz="1300" dirty="0" smtClean="0"/>
          </a:p>
        </p:txBody>
      </p:sp>
      <p:sp>
        <p:nvSpPr>
          <p:cNvPr id="266243" name="Rectangle 1"/>
          <p:cNvSpPr>
            <a:spLocks noGrp="1" noRot="1" noChangeAspect="1" noChangeArrowheads="1" noTextEdit="1"/>
          </p:cNvSpPr>
          <p:nvPr>
            <p:ph type="sldImg"/>
          </p:nvPr>
        </p:nvSpPr>
        <p:spPr>
          <a:xfrm>
            <a:off x="992188" y="768350"/>
            <a:ext cx="5114925" cy="3836988"/>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66244"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3897757592"/>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67266" name="Rectangle 27"/>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E332CFB7-94A7-4C77-8C2D-3747DF185AB0}" type="slidenum">
              <a:rPr lang="de-DE" altLang="de-DE" sz="1300" smtClean="0"/>
              <a:pPr eaLnBrk="1" hangingPunct="1">
                <a:spcBef>
                  <a:spcPct val="0"/>
                </a:spcBef>
              </a:pPr>
              <a:t>116</a:t>
            </a:fld>
            <a:endParaRPr lang="de-DE" altLang="de-DE" sz="1300" dirty="0" smtClean="0"/>
          </a:p>
        </p:txBody>
      </p:sp>
      <p:sp>
        <p:nvSpPr>
          <p:cNvPr id="267267" name="Rectangle 1"/>
          <p:cNvSpPr>
            <a:spLocks noGrp="1" noRot="1" noChangeAspect="1" noChangeArrowheads="1" noTextEdit="1"/>
          </p:cNvSpPr>
          <p:nvPr>
            <p:ph type="sldImg"/>
          </p:nvPr>
        </p:nvSpPr>
        <p:spPr>
          <a:xfrm>
            <a:off x="992188" y="768350"/>
            <a:ext cx="5114925" cy="3836988"/>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67268"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1811761337"/>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68290" name="Rectangle 27"/>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9EFBA84D-6C22-49C4-A050-104C1572F342}" type="slidenum">
              <a:rPr lang="de-DE" altLang="de-DE" sz="1300" smtClean="0"/>
              <a:pPr eaLnBrk="1" hangingPunct="1">
                <a:spcBef>
                  <a:spcPct val="0"/>
                </a:spcBef>
              </a:pPr>
              <a:t>117</a:t>
            </a:fld>
            <a:endParaRPr lang="de-DE" altLang="de-DE" sz="1300" dirty="0" smtClean="0"/>
          </a:p>
        </p:txBody>
      </p:sp>
      <p:sp>
        <p:nvSpPr>
          <p:cNvPr id="268291" name="Rectangle 1"/>
          <p:cNvSpPr>
            <a:spLocks noGrp="1" noRot="1" noChangeAspect="1" noChangeArrowheads="1" noTextEdit="1"/>
          </p:cNvSpPr>
          <p:nvPr>
            <p:ph type="sldImg"/>
          </p:nvPr>
        </p:nvSpPr>
        <p:spPr>
          <a:xfrm>
            <a:off x="992188" y="768350"/>
            <a:ext cx="5105400" cy="3829050"/>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68292"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1498916181"/>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69314" name="Rectangle 27"/>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9FB27724-00E1-4807-BD92-3EA07C601DD6}" type="slidenum">
              <a:rPr lang="de-DE" altLang="de-DE" sz="1300" smtClean="0"/>
              <a:pPr eaLnBrk="1" hangingPunct="1">
                <a:spcBef>
                  <a:spcPct val="0"/>
                </a:spcBef>
              </a:pPr>
              <a:t>118</a:t>
            </a:fld>
            <a:endParaRPr lang="de-DE" altLang="de-DE" sz="1300" dirty="0" smtClean="0"/>
          </a:p>
        </p:txBody>
      </p:sp>
      <p:sp>
        <p:nvSpPr>
          <p:cNvPr id="269315" name="Rectangle 1"/>
          <p:cNvSpPr>
            <a:spLocks noGrp="1" noRot="1" noChangeAspect="1" noChangeArrowheads="1" noTextEdit="1"/>
          </p:cNvSpPr>
          <p:nvPr>
            <p:ph type="sldImg"/>
          </p:nvPr>
        </p:nvSpPr>
        <p:spPr>
          <a:xfrm>
            <a:off x="992188" y="768350"/>
            <a:ext cx="5110162" cy="3832225"/>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69316"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586649704"/>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70338" name="Rectangle 27"/>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09BBA3B1-1FF0-411A-A3F0-9A77570C502A}" type="slidenum">
              <a:rPr lang="de-DE" altLang="de-DE" sz="1300" smtClean="0"/>
              <a:pPr eaLnBrk="1" hangingPunct="1">
                <a:spcBef>
                  <a:spcPct val="0"/>
                </a:spcBef>
              </a:pPr>
              <a:t>119</a:t>
            </a:fld>
            <a:endParaRPr lang="de-DE" altLang="de-DE" sz="1300" dirty="0" smtClean="0"/>
          </a:p>
        </p:txBody>
      </p:sp>
      <p:sp>
        <p:nvSpPr>
          <p:cNvPr id="270339" name="Rectangle 1"/>
          <p:cNvSpPr>
            <a:spLocks noGrp="1" noRot="1" noChangeAspect="1" noChangeArrowheads="1" noTextEdit="1"/>
          </p:cNvSpPr>
          <p:nvPr>
            <p:ph type="sldImg"/>
          </p:nvPr>
        </p:nvSpPr>
        <p:spPr>
          <a:xfrm>
            <a:off x="992188" y="768350"/>
            <a:ext cx="5110162" cy="3832225"/>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70340"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235314780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14018" name="Rectangle 27"/>
          <p:cNvSpPr>
            <a:spLocks noGrp="1" noChangeArrowheads="1"/>
          </p:cNvSpPr>
          <p:nvPr>
            <p:ph type="sldNum" sz="quarter"/>
          </p:nvPr>
        </p:nvSpPr>
        <p:spPr>
          <a:noFill/>
        </p:spPr>
        <p:txBody>
          <a:bodyPr/>
          <a:lstStyle>
            <a:lvl1pPr defTabSz="487363" eaLnBrk="0" hangingPunc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2400">
                <a:solidFill>
                  <a:schemeClr val="bg1"/>
                </a:solidFill>
                <a:latin typeface="Times New Roman" pitchFamily="18" charset="0"/>
              </a:defRPr>
            </a:lvl1pPr>
            <a:lvl2pPr defTabSz="487363" eaLnBrk="0" hangingPunc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2400">
                <a:solidFill>
                  <a:schemeClr val="bg1"/>
                </a:solidFill>
                <a:latin typeface="Times New Roman" pitchFamily="18" charset="0"/>
              </a:defRPr>
            </a:lvl2pPr>
            <a:lvl3pPr defTabSz="487363" eaLnBrk="0" hangingPunc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2400">
                <a:solidFill>
                  <a:schemeClr val="bg1"/>
                </a:solidFill>
                <a:latin typeface="Times New Roman" pitchFamily="18" charset="0"/>
              </a:defRPr>
            </a:lvl3pPr>
            <a:lvl4pPr defTabSz="487363" eaLnBrk="0" hangingPunc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2400">
                <a:solidFill>
                  <a:schemeClr val="bg1"/>
                </a:solidFill>
                <a:latin typeface="Times New Roman" pitchFamily="18" charset="0"/>
              </a:defRPr>
            </a:lvl4pPr>
            <a:lvl5pPr defTabSz="487363" eaLnBrk="0" hangingPunc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2400">
                <a:solidFill>
                  <a:schemeClr val="bg1"/>
                </a:solidFill>
                <a:latin typeface="Times New Roman" pitchFamily="18" charset="0"/>
              </a:defRPr>
            </a:lvl5pPr>
            <a:lvl6pPr marL="2514600" indent="-228600" defTabSz="487363" eaLnBrk="0" fontAlgn="base" hangingPunct="0">
              <a:spcBef>
                <a:spcPct val="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2400">
                <a:solidFill>
                  <a:schemeClr val="bg1"/>
                </a:solidFill>
                <a:latin typeface="Times New Roman" pitchFamily="18" charset="0"/>
              </a:defRPr>
            </a:lvl6pPr>
            <a:lvl7pPr marL="2971800" indent="-228600" defTabSz="487363" eaLnBrk="0" fontAlgn="base" hangingPunct="0">
              <a:spcBef>
                <a:spcPct val="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2400">
                <a:solidFill>
                  <a:schemeClr val="bg1"/>
                </a:solidFill>
                <a:latin typeface="Times New Roman" pitchFamily="18" charset="0"/>
              </a:defRPr>
            </a:lvl7pPr>
            <a:lvl8pPr marL="3429000" indent="-228600" defTabSz="487363" eaLnBrk="0" fontAlgn="base" hangingPunct="0">
              <a:spcBef>
                <a:spcPct val="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2400">
                <a:solidFill>
                  <a:schemeClr val="bg1"/>
                </a:solidFill>
                <a:latin typeface="Times New Roman" pitchFamily="18" charset="0"/>
              </a:defRPr>
            </a:lvl8pPr>
            <a:lvl9pPr marL="3886200" indent="-228600" defTabSz="487363" eaLnBrk="0" fontAlgn="base" hangingPunct="0">
              <a:spcBef>
                <a:spcPct val="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2400">
                <a:solidFill>
                  <a:schemeClr val="bg1"/>
                </a:solidFill>
                <a:latin typeface="Times New Roman" pitchFamily="18" charset="0"/>
              </a:defRPr>
            </a:lvl9pPr>
          </a:lstStyle>
          <a:p>
            <a:pPr eaLnBrk="1" hangingPunct="1"/>
            <a:fld id="{AEA547F4-9214-4E8F-A278-3DD678985BEA}" type="slidenum">
              <a:rPr lang="de-DE" altLang="de-DE" sz="1300" smtClean="0">
                <a:solidFill>
                  <a:srgbClr val="000000"/>
                </a:solidFill>
              </a:rPr>
              <a:pPr eaLnBrk="1" hangingPunct="1"/>
              <a:t>9</a:t>
            </a:fld>
            <a:endParaRPr lang="de-DE" altLang="de-DE" sz="1300" dirty="0" smtClean="0">
              <a:solidFill>
                <a:srgbClr val="000000"/>
              </a:solidFill>
            </a:endParaRPr>
          </a:p>
        </p:txBody>
      </p:sp>
      <p:sp>
        <p:nvSpPr>
          <p:cNvPr id="214019" name="Rectangle 1"/>
          <p:cNvSpPr>
            <a:spLocks noGrp="1" noRot="1" noChangeAspect="1" noChangeArrowheads="1" noTextEdit="1"/>
          </p:cNvSpPr>
          <p:nvPr>
            <p:ph type="sldImg"/>
          </p:nvPr>
        </p:nvSpPr>
        <p:spPr>
          <a:xfrm>
            <a:off x="992188" y="768350"/>
            <a:ext cx="5114925" cy="3836988"/>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14020"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923758481"/>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72386" name="Rectangle 27"/>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C5AE1C85-220B-465B-A5CD-E70C8D6E646F}" type="slidenum">
              <a:rPr lang="de-DE" altLang="de-DE" sz="1300" smtClean="0"/>
              <a:pPr eaLnBrk="1" hangingPunct="1">
                <a:spcBef>
                  <a:spcPct val="0"/>
                </a:spcBef>
              </a:pPr>
              <a:t>122</a:t>
            </a:fld>
            <a:endParaRPr lang="de-DE" altLang="de-DE" sz="1300" dirty="0" smtClean="0"/>
          </a:p>
        </p:txBody>
      </p:sp>
      <p:sp>
        <p:nvSpPr>
          <p:cNvPr id="272387" name="Rectangle 1"/>
          <p:cNvSpPr>
            <a:spLocks noGrp="1" noRot="1" noChangeAspect="1" noChangeArrowheads="1" noTextEdit="1"/>
          </p:cNvSpPr>
          <p:nvPr>
            <p:ph type="sldImg"/>
          </p:nvPr>
        </p:nvSpPr>
        <p:spPr>
          <a:xfrm>
            <a:off x="992188" y="768350"/>
            <a:ext cx="5114925" cy="3836988"/>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72388"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244279940"/>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73410" name="Rectangle 27"/>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D4737B65-6A21-4568-9452-7862F52BC91F}" type="slidenum">
              <a:rPr lang="de-DE" altLang="de-DE" sz="1300" smtClean="0"/>
              <a:pPr eaLnBrk="1" hangingPunct="1">
                <a:spcBef>
                  <a:spcPct val="0"/>
                </a:spcBef>
              </a:pPr>
              <a:t>123</a:t>
            </a:fld>
            <a:endParaRPr lang="de-DE" altLang="de-DE" sz="1300" dirty="0" smtClean="0"/>
          </a:p>
        </p:txBody>
      </p:sp>
      <p:sp>
        <p:nvSpPr>
          <p:cNvPr id="273411" name="Rectangle 1"/>
          <p:cNvSpPr>
            <a:spLocks noGrp="1" noRot="1" noChangeAspect="1" noChangeArrowheads="1" noTextEdit="1"/>
          </p:cNvSpPr>
          <p:nvPr>
            <p:ph type="sldImg"/>
          </p:nvPr>
        </p:nvSpPr>
        <p:spPr>
          <a:xfrm>
            <a:off x="992188" y="768350"/>
            <a:ext cx="5114925" cy="3836988"/>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73412"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1312020488"/>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idx="10"/>
          </p:nvPr>
        </p:nvSpPr>
        <p:spPr/>
        <p:txBody>
          <a:bodyPr/>
          <a:lstStyle/>
          <a:p>
            <a:pPr>
              <a:defRPr/>
            </a:pPr>
            <a:fld id="{DA0DFEAF-7A44-4A07-80BA-6CF285C18F88}" type="slidenum">
              <a:rPr lang="de-DE" smtClean="0"/>
              <a:pPr>
                <a:defRPr/>
              </a:pPr>
              <a:t>124</a:t>
            </a:fld>
            <a:endParaRPr lang="de-DE" dirty="0"/>
          </a:p>
        </p:txBody>
      </p:sp>
    </p:spTree>
    <p:extLst>
      <p:ext uri="{BB962C8B-B14F-4D97-AF65-F5344CB8AC3E}">
        <p14:creationId xmlns:p14="http://schemas.microsoft.com/office/powerpoint/2010/main" val="3640941109"/>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74434" name="Rectangle 27"/>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75D9A4C5-9DF2-4F65-ADAD-55B58FD6ABBF}" type="slidenum">
              <a:rPr lang="de-DE" altLang="de-DE" sz="1300" smtClean="0"/>
              <a:pPr eaLnBrk="1" hangingPunct="1">
                <a:spcBef>
                  <a:spcPct val="0"/>
                </a:spcBef>
              </a:pPr>
              <a:t>125</a:t>
            </a:fld>
            <a:endParaRPr lang="de-DE" altLang="de-DE" sz="1300" dirty="0" smtClean="0"/>
          </a:p>
        </p:txBody>
      </p:sp>
      <p:sp>
        <p:nvSpPr>
          <p:cNvPr id="274435" name="Rectangle 1"/>
          <p:cNvSpPr>
            <a:spLocks noGrp="1" noRot="1" noChangeAspect="1" noChangeArrowheads="1" noTextEdit="1"/>
          </p:cNvSpPr>
          <p:nvPr>
            <p:ph type="sldImg"/>
          </p:nvPr>
        </p:nvSpPr>
        <p:spPr>
          <a:xfrm>
            <a:off x="992188" y="768350"/>
            <a:ext cx="5114925" cy="3836988"/>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74436"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1037452834"/>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75458" name="Rectangle 27"/>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B2A58732-79A9-4953-B876-A005F37F989C}" type="slidenum">
              <a:rPr lang="de-DE" altLang="de-DE" sz="1300" smtClean="0"/>
              <a:pPr eaLnBrk="1" hangingPunct="1">
                <a:spcBef>
                  <a:spcPct val="0"/>
                </a:spcBef>
              </a:pPr>
              <a:t>126</a:t>
            </a:fld>
            <a:endParaRPr lang="de-DE" altLang="de-DE" sz="1300" dirty="0" smtClean="0"/>
          </a:p>
        </p:txBody>
      </p:sp>
      <p:sp>
        <p:nvSpPr>
          <p:cNvPr id="275459" name="Rectangle 1"/>
          <p:cNvSpPr>
            <a:spLocks noGrp="1" noRot="1" noChangeAspect="1" noChangeArrowheads="1" noTextEdit="1"/>
          </p:cNvSpPr>
          <p:nvPr>
            <p:ph type="sldImg"/>
          </p:nvPr>
        </p:nvSpPr>
        <p:spPr>
          <a:xfrm>
            <a:off x="992188" y="768350"/>
            <a:ext cx="5114925" cy="3836988"/>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75460"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273184532"/>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76482" name="Rectangle 27"/>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07DE7682-41A8-4C4E-802F-1789D2DD4205}" type="slidenum">
              <a:rPr lang="de-DE" altLang="de-DE" sz="1300" smtClean="0"/>
              <a:pPr eaLnBrk="1" hangingPunct="1">
                <a:spcBef>
                  <a:spcPct val="0"/>
                </a:spcBef>
              </a:pPr>
              <a:t>127</a:t>
            </a:fld>
            <a:endParaRPr lang="de-DE" altLang="de-DE" sz="1300" dirty="0" smtClean="0"/>
          </a:p>
        </p:txBody>
      </p:sp>
      <p:sp>
        <p:nvSpPr>
          <p:cNvPr id="276483" name="Rectangle 1"/>
          <p:cNvSpPr>
            <a:spLocks noGrp="1" noRot="1" noChangeAspect="1" noChangeArrowheads="1" noTextEdit="1"/>
          </p:cNvSpPr>
          <p:nvPr>
            <p:ph type="sldImg"/>
          </p:nvPr>
        </p:nvSpPr>
        <p:spPr>
          <a:xfrm>
            <a:off x="992188" y="768350"/>
            <a:ext cx="5114925" cy="3836988"/>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76484"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902273439"/>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77506" name="Rectangle 27"/>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0F7F104A-0A3E-4462-877C-9FCE4F45D2B7}" type="slidenum">
              <a:rPr lang="de-DE" altLang="de-DE" sz="1300" smtClean="0"/>
              <a:pPr eaLnBrk="1" hangingPunct="1">
                <a:spcBef>
                  <a:spcPct val="0"/>
                </a:spcBef>
              </a:pPr>
              <a:t>128</a:t>
            </a:fld>
            <a:endParaRPr lang="de-DE" altLang="de-DE" sz="1300" dirty="0" smtClean="0"/>
          </a:p>
        </p:txBody>
      </p:sp>
      <p:sp>
        <p:nvSpPr>
          <p:cNvPr id="277507" name="Rectangle 1"/>
          <p:cNvSpPr>
            <a:spLocks noGrp="1" noRot="1" noChangeAspect="1" noChangeArrowheads="1" noTextEdit="1"/>
          </p:cNvSpPr>
          <p:nvPr>
            <p:ph type="sldImg"/>
          </p:nvPr>
        </p:nvSpPr>
        <p:spPr>
          <a:xfrm>
            <a:off x="992188" y="768350"/>
            <a:ext cx="5114925" cy="3836988"/>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77508"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3312336408"/>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78530" name="Rectangle 27"/>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36DC9D6E-45D4-4B8D-8EEA-B28579DD119C}" type="slidenum">
              <a:rPr lang="de-DE" altLang="de-DE" sz="1300" smtClean="0"/>
              <a:pPr eaLnBrk="1" hangingPunct="1">
                <a:spcBef>
                  <a:spcPct val="0"/>
                </a:spcBef>
              </a:pPr>
              <a:t>129</a:t>
            </a:fld>
            <a:endParaRPr lang="de-DE" altLang="de-DE" sz="1300" dirty="0" smtClean="0"/>
          </a:p>
        </p:txBody>
      </p:sp>
      <p:sp>
        <p:nvSpPr>
          <p:cNvPr id="278531" name="Rectangle 1"/>
          <p:cNvSpPr>
            <a:spLocks noGrp="1" noRot="1" noChangeAspect="1" noChangeArrowheads="1" noTextEdit="1"/>
          </p:cNvSpPr>
          <p:nvPr>
            <p:ph type="sldImg"/>
          </p:nvPr>
        </p:nvSpPr>
        <p:spPr>
          <a:xfrm>
            <a:off x="992188" y="768350"/>
            <a:ext cx="5114925" cy="3836988"/>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78532"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3557468964"/>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79554" name="Rectangle 27"/>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96BCB3E7-B7F3-4132-853C-84BF99881045}" type="slidenum">
              <a:rPr lang="de-DE" altLang="de-DE" sz="1300" smtClean="0"/>
              <a:pPr eaLnBrk="1" hangingPunct="1">
                <a:spcBef>
                  <a:spcPct val="0"/>
                </a:spcBef>
              </a:pPr>
              <a:t>133</a:t>
            </a:fld>
            <a:endParaRPr lang="de-DE" altLang="de-DE" sz="1300" dirty="0" smtClean="0"/>
          </a:p>
        </p:txBody>
      </p:sp>
      <p:sp>
        <p:nvSpPr>
          <p:cNvPr id="279555" name="Rectangle 1"/>
          <p:cNvSpPr>
            <a:spLocks noGrp="1" noRot="1" noChangeAspect="1" noChangeArrowheads="1" noTextEdit="1"/>
          </p:cNvSpPr>
          <p:nvPr>
            <p:ph type="sldImg"/>
          </p:nvPr>
        </p:nvSpPr>
        <p:spPr>
          <a:xfrm>
            <a:off x="992188" y="768350"/>
            <a:ext cx="5114925" cy="3836988"/>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79556"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3306812904"/>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80578" name="Rectangle 27"/>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6F7F0E93-D739-4FDB-97DE-CC168B415FA8}" type="slidenum">
              <a:rPr lang="de-DE" altLang="de-DE" sz="1300" smtClean="0"/>
              <a:pPr eaLnBrk="1" hangingPunct="1">
                <a:spcBef>
                  <a:spcPct val="0"/>
                </a:spcBef>
              </a:pPr>
              <a:t>134</a:t>
            </a:fld>
            <a:endParaRPr lang="de-DE" altLang="de-DE" sz="1300" dirty="0" smtClean="0"/>
          </a:p>
        </p:txBody>
      </p:sp>
      <p:sp>
        <p:nvSpPr>
          <p:cNvPr id="280579" name="Rectangle 2"/>
          <p:cNvSpPr>
            <a:spLocks noGrp="1" noRot="1" noChangeAspect="1" noChangeArrowheads="1" noTextEdit="1"/>
          </p:cNvSpPr>
          <p:nvPr>
            <p:ph type="sldImg"/>
          </p:nvPr>
        </p:nvSpPr>
        <p:spPr>
          <a:xfrm>
            <a:off x="992188" y="768350"/>
            <a:ext cx="5114925" cy="3836988"/>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80580" name="Rectangle 3"/>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364316130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15042" name="Rectangle 27"/>
          <p:cNvSpPr>
            <a:spLocks noGrp="1" noChangeArrowheads="1"/>
          </p:cNvSpPr>
          <p:nvPr>
            <p:ph type="sldNum" sz="quarter"/>
          </p:nvPr>
        </p:nvSpPr>
        <p:spPr>
          <a:noFill/>
        </p:spPr>
        <p:txBody>
          <a:bodyPr/>
          <a:lstStyle>
            <a:lvl1pPr defTabSz="487363" eaLnBrk="0" hangingPunc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2400">
                <a:solidFill>
                  <a:schemeClr val="bg1"/>
                </a:solidFill>
                <a:latin typeface="Times New Roman" pitchFamily="18" charset="0"/>
              </a:defRPr>
            </a:lvl1pPr>
            <a:lvl2pPr defTabSz="487363" eaLnBrk="0" hangingPunc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2400">
                <a:solidFill>
                  <a:schemeClr val="bg1"/>
                </a:solidFill>
                <a:latin typeface="Times New Roman" pitchFamily="18" charset="0"/>
              </a:defRPr>
            </a:lvl2pPr>
            <a:lvl3pPr defTabSz="487363" eaLnBrk="0" hangingPunc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2400">
                <a:solidFill>
                  <a:schemeClr val="bg1"/>
                </a:solidFill>
                <a:latin typeface="Times New Roman" pitchFamily="18" charset="0"/>
              </a:defRPr>
            </a:lvl3pPr>
            <a:lvl4pPr defTabSz="487363" eaLnBrk="0" hangingPunc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2400">
                <a:solidFill>
                  <a:schemeClr val="bg1"/>
                </a:solidFill>
                <a:latin typeface="Times New Roman" pitchFamily="18" charset="0"/>
              </a:defRPr>
            </a:lvl4pPr>
            <a:lvl5pPr defTabSz="487363" eaLnBrk="0" hangingPunc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2400">
                <a:solidFill>
                  <a:schemeClr val="bg1"/>
                </a:solidFill>
                <a:latin typeface="Times New Roman" pitchFamily="18" charset="0"/>
              </a:defRPr>
            </a:lvl5pPr>
            <a:lvl6pPr marL="2514600" indent="-228600" defTabSz="487363" eaLnBrk="0" fontAlgn="base" hangingPunct="0">
              <a:spcBef>
                <a:spcPct val="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2400">
                <a:solidFill>
                  <a:schemeClr val="bg1"/>
                </a:solidFill>
                <a:latin typeface="Times New Roman" pitchFamily="18" charset="0"/>
              </a:defRPr>
            </a:lvl6pPr>
            <a:lvl7pPr marL="2971800" indent="-228600" defTabSz="487363" eaLnBrk="0" fontAlgn="base" hangingPunct="0">
              <a:spcBef>
                <a:spcPct val="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2400">
                <a:solidFill>
                  <a:schemeClr val="bg1"/>
                </a:solidFill>
                <a:latin typeface="Times New Roman" pitchFamily="18" charset="0"/>
              </a:defRPr>
            </a:lvl7pPr>
            <a:lvl8pPr marL="3429000" indent="-228600" defTabSz="487363" eaLnBrk="0" fontAlgn="base" hangingPunct="0">
              <a:spcBef>
                <a:spcPct val="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2400">
                <a:solidFill>
                  <a:schemeClr val="bg1"/>
                </a:solidFill>
                <a:latin typeface="Times New Roman" pitchFamily="18" charset="0"/>
              </a:defRPr>
            </a:lvl8pPr>
            <a:lvl9pPr marL="3886200" indent="-228600" defTabSz="487363" eaLnBrk="0" fontAlgn="base" hangingPunct="0">
              <a:spcBef>
                <a:spcPct val="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2400">
                <a:solidFill>
                  <a:schemeClr val="bg1"/>
                </a:solidFill>
                <a:latin typeface="Times New Roman" pitchFamily="18" charset="0"/>
              </a:defRPr>
            </a:lvl9pPr>
          </a:lstStyle>
          <a:p>
            <a:pPr eaLnBrk="1" hangingPunct="1"/>
            <a:fld id="{D19E7E17-B6CB-4FAA-ACF4-DDB9A358F9B7}" type="slidenum">
              <a:rPr lang="de-DE" altLang="de-DE" sz="1300" smtClean="0">
                <a:solidFill>
                  <a:srgbClr val="000000"/>
                </a:solidFill>
              </a:rPr>
              <a:pPr eaLnBrk="1" hangingPunct="1"/>
              <a:t>16</a:t>
            </a:fld>
            <a:endParaRPr lang="de-DE" altLang="de-DE" sz="1300" dirty="0" smtClean="0">
              <a:solidFill>
                <a:srgbClr val="000000"/>
              </a:solidFill>
            </a:endParaRPr>
          </a:p>
        </p:txBody>
      </p:sp>
      <p:sp>
        <p:nvSpPr>
          <p:cNvPr id="215043" name="Rectangle 1"/>
          <p:cNvSpPr>
            <a:spLocks noGrp="1" noRot="1" noChangeAspect="1" noChangeArrowheads="1" noTextEdit="1"/>
          </p:cNvSpPr>
          <p:nvPr>
            <p:ph type="sldImg"/>
          </p:nvPr>
        </p:nvSpPr>
        <p:spPr>
          <a:xfrm>
            <a:off x="992188" y="768350"/>
            <a:ext cx="5114925" cy="3836988"/>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15044"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1216104306"/>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81602" name="Rectangle 27"/>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825D608C-E3F5-4301-9D66-945A6EA6FBA0}" type="slidenum">
              <a:rPr lang="de-DE" altLang="de-DE" sz="1300" smtClean="0"/>
              <a:pPr eaLnBrk="1" hangingPunct="1">
                <a:spcBef>
                  <a:spcPct val="0"/>
                </a:spcBef>
              </a:pPr>
              <a:t>136</a:t>
            </a:fld>
            <a:endParaRPr lang="de-DE" altLang="de-DE" sz="1300" dirty="0" smtClean="0"/>
          </a:p>
        </p:txBody>
      </p:sp>
      <p:sp>
        <p:nvSpPr>
          <p:cNvPr id="281603" name="Rectangle 1"/>
          <p:cNvSpPr>
            <a:spLocks noGrp="1" noRot="1" noChangeAspect="1" noChangeArrowheads="1" noTextEdit="1"/>
          </p:cNvSpPr>
          <p:nvPr>
            <p:ph type="sldImg"/>
          </p:nvPr>
        </p:nvSpPr>
        <p:spPr>
          <a:xfrm>
            <a:off x="992188" y="768350"/>
            <a:ext cx="5114925" cy="3836988"/>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81604"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3407165768"/>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82626" name="Rectangle 27"/>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8C0B0172-F2B9-40A8-93C9-3845D907CAB1}" type="slidenum">
              <a:rPr lang="de-DE" altLang="de-DE" sz="1300" smtClean="0"/>
              <a:pPr eaLnBrk="1" hangingPunct="1">
                <a:spcBef>
                  <a:spcPct val="0"/>
                </a:spcBef>
              </a:pPr>
              <a:t>138</a:t>
            </a:fld>
            <a:endParaRPr lang="de-DE" altLang="de-DE" sz="1300" dirty="0" smtClean="0"/>
          </a:p>
        </p:txBody>
      </p:sp>
      <p:sp>
        <p:nvSpPr>
          <p:cNvPr id="282627" name="Rectangle 1"/>
          <p:cNvSpPr>
            <a:spLocks noGrp="1" noRot="1" noChangeAspect="1" noChangeArrowheads="1" noTextEdit="1"/>
          </p:cNvSpPr>
          <p:nvPr>
            <p:ph type="sldImg"/>
          </p:nvPr>
        </p:nvSpPr>
        <p:spPr>
          <a:xfrm>
            <a:off x="992188" y="768350"/>
            <a:ext cx="5114925" cy="3836988"/>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82628"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3643803488"/>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83650" name="Rectangle 27"/>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D4DE1B1A-0512-4559-A1D9-828082029D4E}" type="slidenum">
              <a:rPr lang="de-DE" altLang="de-DE" sz="1300" smtClean="0"/>
              <a:pPr eaLnBrk="1" hangingPunct="1">
                <a:spcBef>
                  <a:spcPct val="0"/>
                </a:spcBef>
              </a:pPr>
              <a:t>143</a:t>
            </a:fld>
            <a:endParaRPr lang="de-DE" altLang="de-DE" sz="1300" dirty="0" smtClean="0"/>
          </a:p>
        </p:txBody>
      </p:sp>
      <p:sp>
        <p:nvSpPr>
          <p:cNvPr id="283651" name="Rectangle 1"/>
          <p:cNvSpPr>
            <a:spLocks noGrp="1" noRot="1" noChangeAspect="1" noChangeArrowheads="1" noTextEdit="1"/>
          </p:cNvSpPr>
          <p:nvPr>
            <p:ph type="sldImg"/>
          </p:nvPr>
        </p:nvSpPr>
        <p:spPr>
          <a:xfrm>
            <a:off x="992188" y="768350"/>
            <a:ext cx="5114925" cy="3836988"/>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83652"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2526913023"/>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84674" name="Rectangle 27"/>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1FB7AEB3-5018-4DC5-850F-7CB87795B159}" type="slidenum">
              <a:rPr lang="de-DE" altLang="de-DE" sz="1300" smtClean="0"/>
              <a:pPr eaLnBrk="1" hangingPunct="1">
                <a:spcBef>
                  <a:spcPct val="0"/>
                </a:spcBef>
              </a:pPr>
              <a:t>146</a:t>
            </a:fld>
            <a:endParaRPr lang="de-DE" altLang="de-DE" sz="1300" dirty="0" smtClean="0"/>
          </a:p>
        </p:txBody>
      </p:sp>
      <p:sp>
        <p:nvSpPr>
          <p:cNvPr id="284675" name="Rectangle 1"/>
          <p:cNvSpPr>
            <a:spLocks noGrp="1" noRot="1" noChangeAspect="1" noChangeArrowheads="1" noTextEdit="1"/>
          </p:cNvSpPr>
          <p:nvPr>
            <p:ph type="sldImg"/>
          </p:nvPr>
        </p:nvSpPr>
        <p:spPr>
          <a:xfrm>
            <a:off x="992188" y="768350"/>
            <a:ext cx="5114925" cy="3836988"/>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84676"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3270112202"/>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85698" name="Rectangle 27"/>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F800533D-8391-4DD4-B70C-67052ECBF20E}" type="slidenum">
              <a:rPr lang="de-DE" altLang="de-DE" sz="1300" smtClean="0"/>
              <a:pPr eaLnBrk="1" hangingPunct="1">
                <a:spcBef>
                  <a:spcPct val="0"/>
                </a:spcBef>
              </a:pPr>
              <a:t>147</a:t>
            </a:fld>
            <a:endParaRPr lang="de-DE" altLang="de-DE" sz="1300" dirty="0" smtClean="0"/>
          </a:p>
        </p:txBody>
      </p:sp>
      <p:sp>
        <p:nvSpPr>
          <p:cNvPr id="285699" name="Rectangle 1"/>
          <p:cNvSpPr>
            <a:spLocks noGrp="1" noRot="1" noChangeAspect="1" noChangeArrowheads="1" noTextEdit="1"/>
          </p:cNvSpPr>
          <p:nvPr>
            <p:ph type="sldImg"/>
          </p:nvPr>
        </p:nvSpPr>
        <p:spPr>
          <a:xfrm>
            <a:off x="992188" y="768350"/>
            <a:ext cx="5114925" cy="3836988"/>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85700"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1138140297"/>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86722" name="Rectangle 27"/>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8486B5A9-07B8-460D-8E5F-26517BEDE37D}" type="slidenum">
              <a:rPr lang="de-DE" altLang="de-DE" sz="1300" smtClean="0"/>
              <a:pPr eaLnBrk="1" hangingPunct="1">
                <a:spcBef>
                  <a:spcPct val="0"/>
                </a:spcBef>
              </a:pPr>
              <a:t>148</a:t>
            </a:fld>
            <a:endParaRPr lang="de-DE" altLang="de-DE" sz="1300" dirty="0" smtClean="0"/>
          </a:p>
        </p:txBody>
      </p:sp>
      <p:sp>
        <p:nvSpPr>
          <p:cNvPr id="286723" name="Rectangle 1"/>
          <p:cNvSpPr>
            <a:spLocks noGrp="1" noRot="1" noChangeAspect="1" noChangeArrowheads="1" noTextEdit="1"/>
          </p:cNvSpPr>
          <p:nvPr>
            <p:ph type="sldImg"/>
          </p:nvPr>
        </p:nvSpPr>
        <p:spPr>
          <a:xfrm>
            <a:off x="992188" y="768350"/>
            <a:ext cx="5114925" cy="3836988"/>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86724"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2498838798"/>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87746" name="Rectangle 27"/>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2FA24CFD-659C-4513-88C5-F815EB11795B}" type="slidenum">
              <a:rPr lang="de-DE" altLang="de-DE" sz="1300" smtClean="0"/>
              <a:pPr eaLnBrk="1" hangingPunct="1">
                <a:spcBef>
                  <a:spcPct val="0"/>
                </a:spcBef>
              </a:pPr>
              <a:t>149</a:t>
            </a:fld>
            <a:endParaRPr lang="de-DE" altLang="de-DE" sz="1300" dirty="0" smtClean="0"/>
          </a:p>
        </p:txBody>
      </p:sp>
      <p:sp>
        <p:nvSpPr>
          <p:cNvPr id="287747" name="Rectangle 1"/>
          <p:cNvSpPr>
            <a:spLocks noGrp="1" noRot="1" noChangeAspect="1" noChangeArrowheads="1" noTextEdit="1"/>
          </p:cNvSpPr>
          <p:nvPr>
            <p:ph type="sldImg"/>
          </p:nvPr>
        </p:nvSpPr>
        <p:spPr>
          <a:xfrm>
            <a:off x="992188" y="768350"/>
            <a:ext cx="5114925" cy="3836988"/>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87748"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1769563622"/>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88770" name="Rectangle 27"/>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15DFB2DD-F3B1-40D9-82F9-E0A899623564}" type="slidenum">
              <a:rPr lang="de-DE" altLang="de-DE" sz="1300" smtClean="0"/>
              <a:pPr eaLnBrk="1" hangingPunct="1">
                <a:spcBef>
                  <a:spcPct val="0"/>
                </a:spcBef>
              </a:pPr>
              <a:t>150</a:t>
            </a:fld>
            <a:endParaRPr lang="de-DE" altLang="de-DE" sz="1300" dirty="0" smtClean="0"/>
          </a:p>
        </p:txBody>
      </p:sp>
      <p:sp>
        <p:nvSpPr>
          <p:cNvPr id="288771" name="Rectangle 1"/>
          <p:cNvSpPr>
            <a:spLocks noGrp="1" noRot="1" noChangeAspect="1" noChangeArrowheads="1" noTextEdit="1"/>
          </p:cNvSpPr>
          <p:nvPr>
            <p:ph type="sldImg"/>
          </p:nvPr>
        </p:nvSpPr>
        <p:spPr>
          <a:xfrm>
            <a:off x="992188" y="768350"/>
            <a:ext cx="5105400" cy="3829050"/>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88772"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1176797013"/>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89794" name="Rectangle 27"/>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E31FD0B1-9508-4B63-B928-4067887893D2}" type="slidenum">
              <a:rPr lang="de-DE" altLang="de-DE" sz="1300" smtClean="0"/>
              <a:pPr eaLnBrk="1" hangingPunct="1">
                <a:spcBef>
                  <a:spcPct val="0"/>
                </a:spcBef>
              </a:pPr>
              <a:t>151</a:t>
            </a:fld>
            <a:endParaRPr lang="de-DE" altLang="de-DE" sz="1300" dirty="0" smtClean="0"/>
          </a:p>
        </p:txBody>
      </p:sp>
      <p:sp>
        <p:nvSpPr>
          <p:cNvPr id="289795" name="Rectangle 1"/>
          <p:cNvSpPr>
            <a:spLocks noGrp="1" noRot="1" noChangeAspect="1" noChangeArrowheads="1" noTextEdit="1"/>
          </p:cNvSpPr>
          <p:nvPr>
            <p:ph type="sldImg"/>
          </p:nvPr>
        </p:nvSpPr>
        <p:spPr>
          <a:xfrm>
            <a:off x="992188" y="768350"/>
            <a:ext cx="5105400" cy="3829050"/>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89796"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1410246558"/>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90818" name="Rectangle 27"/>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B3BC627A-E0E5-4103-9FCF-58E6EEAA6338}" type="slidenum">
              <a:rPr lang="de-DE" altLang="de-DE" sz="1300" smtClean="0"/>
              <a:pPr eaLnBrk="1" hangingPunct="1">
                <a:spcBef>
                  <a:spcPct val="0"/>
                </a:spcBef>
              </a:pPr>
              <a:t>152</a:t>
            </a:fld>
            <a:endParaRPr lang="de-DE" altLang="de-DE" sz="1300" dirty="0" smtClean="0"/>
          </a:p>
        </p:txBody>
      </p:sp>
      <p:sp>
        <p:nvSpPr>
          <p:cNvPr id="290819" name="Rectangle 1"/>
          <p:cNvSpPr>
            <a:spLocks noGrp="1" noRot="1" noChangeAspect="1" noChangeArrowheads="1" noTextEdit="1"/>
          </p:cNvSpPr>
          <p:nvPr>
            <p:ph type="sldImg"/>
          </p:nvPr>
        </p:nvSpPr>
        <p:spPr>
          <a:xfrm>
            <a:off x="992188" y="768350"/>
            <a:ext cx="5105400" cy="3829050"/>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90820"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190543163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idx="10"/>
          </p:nvPr>
        </p:nvSpPr>
        <p:spPr/>
        <p:txBody>
          <a:bodyPr/>
          <a:lstStyle/>
          <a:p>
            <a:pPr>
              <a:defRPr/>
            </a:pPr>
            <a:fld id="{DA0DFEAF-7A44-4A07-80BA-6CF285C18F88}" type="slidenum">
              <a:rPr lang="de-DE" smtClean="0"/>
              <a:pPr>
                <a:defRPr/>
              </a:pPr>
              <a:t>19</a:t>
            </a:fld>
            <a:endParaRPr lang="de-DE" dirty="0"/>
          </a:p>
        </p:txBody>
      </p:sp>
    </p:spTree>
    <p:extLst>
      <p:ext uri="{BB962C8B-B14F-4D97-AF65-F5344CB8AC3E}">
        <p14:creationId xmlns:p14="http://schemas.microsoft.com/office/powerpoint/2010/main" val="1482196292"/>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91842" name="Rectangle 27"/>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76984DFA-4F74-40C0-94DF-9CC0C041A7F5}" type="slidenum">
              <a:rPr lang="de-DE" altLang="de-DE" sz="1300" smtClean="0"/>
              <a:pPr eaLnBrk="1" hangingPunct="1">
                <a:spcBef>
                  <a:spcPct val="0"/>
                </a:spcBef>
              </a:pPr>
              <a:t>153</a:t>
            </a:fld>
            <a:endParaRPr lang="de-DE" altLang="de-DE" sz="1300" dirty="0" smtClean="0"/>
          </a:p>
        </p:txBody>
      </p:sp>
      <p:sp>
        <p:nvSpPr>
          <p:cNvPr id="291843" name="Rectangle 1"/>
          <p:cNvSpPr>
            <a:spLocks noGrp="1" noRot="1" noChangeAspect="1" noChangeArrowheads="1" noTextEdit="1"/>
          </p:cNvSpPr>
          <p:nvPr>
            <p:ph type="sldImg"/>
          </p:nvPr>
        </p:nvSpPr>
        <p:spPr>
          <a:xfrm>
            <a:off x="992188" y="768350"/>
            <a:ext cx="5105400" cy="3829050"/>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91844"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746631523"/>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92866" name="Rectangle 27"/>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7879B1A7-B085-4722-9D77-3392CFC8553B}" type="slidenum">
              <a:rPr lang="de-DE" altLang="de-DE" sz="1300" smtClean="0"/>
              <a:pPr eaLnBrk="1" hangingPunct="1">
                <a:spcBef>
                  <a:spcPct val="0"/>
                </a:spcBef>
              </a:pPr>
              <a:t>156</a:t>
            </a:fld>
            <a:endParaRPr lang="de-DE" altLang="de-DE" sz="1300" dirty="0" smtClean="0"/>
          </a:p>
        </p:txBody>
      </p:sp>
      <p:sp>
        <p:nvSpPr>
          <p:cNvPr id="292867" name="Rectangle 1"/>
          <p:cNvSpPr>
            <a:spLocks noGrp="1" noRot="1" noChangeAspect="1" noChangeArrowheads="1" noTextEdit="1"/>
          </p:cNvSpPr>
          <p:nvPr>
            <p:ph type="sldImg"/>
          </p:nvPr>
        </p:nvSpPr>
        <p:spPr>
          <a:xfrm>
            <a:off x="992188" y="768350"/>
            <a:ext cx="5105400" cy="3829050"/>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92868"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1372064190"/>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93890" name="Rectangle 27"/>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7619B509-5E13-4C53-A6A0-CE574801A0A7}" type="slidenum">
              <a:rPr lang="de-DE" altLang="de-DE" sz="1300" smtClean="0"/>
              <a:pPr eaLnBrk="1" hangingPunct="1">
                <a:spcBef>
                  <a:spcPct val="0"/>
                </a:spcBef>
              </a:pPr>
              <a:t>159</a:t>
            </a:fld>
            <a:endParaRPr lang="de-DE" altLang="de-DE" sz="1300" dirty="0" smtClean="0"/>
          </a:p>
        </p:txBody>
      </p:sp>
      <p:sp>
        <p:nvSpPr>
          <p:cNvPr id="293891" name="Rectangle 1"/>
          <p:cNvSpPr>
            <a:spLocks noGrp="1" noRot="1" noChangeAspect="1" noChangeArrowheads="1" noTextEdit="1"/>
          </p:cNvSpPr>
          <p:nvPr>
            <p:ph type="sldImg"/>
          </p:nvPr>
        </p:nvSpPr>
        <p:spPr>
          <a:xfrm>
            <a:off x="992188" y="768350"/>
            <a:ext cx="5105400" cy="3829050"/>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93892"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1099194272"/>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13346" name="Rectangle 27"/>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82DAB2F9-D11D-4334-94D4-F5DC24E6AD7B}" type="slidenum">
              <a:rPr lang="de-DE" altLang="de-DE" sz="1300" smtClean="0"/>
              <a:pPr eaLnBrk="1" hangingPunct="1">
                <a:spcBef>
                  <a:spcPct val="0"/>
                </a:spcBef>
              </a:pPr>
              <a:t>163</a:t>
            </a:fld>
            <a:endParaRPr lang="de-DE" altLang="de-DE" sz="1300" dirty="0" smtClean="0"/>
          </a:p>
        </p:txBody>
      </p:sp>
      <p:sp>
        <p:nvSpPr>
          <p:cNvPr id="313347" name="Rectangle 1"/>
          <p:cNvSpPr>
            <a:spLocks noGrp="1" noRot="1" noChangeAspect="1" noChangeArrowheads="1" noTextEdit="1"/>
          </p:cNvSpPr>
          <p:nvPr>
            <p:ph type="sldImg"/>
          </p:nvPr>
        </p:nvSpPr>
        <p:spPr>
          <a:xfrm>
            <a:off x="992188" y="768350"/>
            <a:ext cx="5114925" cy="3836988"/>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313348"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4256722283"/>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94914" name="Rectangle 27"/>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D8BD2753-4880-472C-87DE-AF9316263144}" type="slidenum">
              <a:rPr lang="de-DE" altLang="de-DE" sz="1300" smtClean="0"/>
              <a:pPr eaLnBrk="1" hangingPunct="1">
                <a:spcBef>
                  <a:spcPct val="0"/>
                </a:spcBef>
              </a:pPr>
              <a:t>190</a:t>
            </a:fld>
            <a:endParaRPr lang="de-DE" altLang="de-DE" sz="1300" dirty="0" smtClean="0"/>
          </a:p>
        </p:txBody>
      </p:sp>
      <p:sp>
        <p:nvSpPr>
          <p:cNvPr id="294915" name="Rectangle 1"/>
          <p:cNvSpPr>
            <a:spLocks noGrp="1" noRot="1" noChangeAspect="1" noChangeArrowheads="1" noTextEdit="1"/>
          </p:cNvSpPr>
          <p:nvPr>
            <p:ph type="sldImg"/>
          </p:nvPr>
        </p:nvSpPr>
        <p:spPr>
          <a:xfrm>
            <a:off x="992188" y="768350"/>
            <a:ext cx="5114925" cy="3836988"/>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94916"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3211718652"/>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95938" name="Rectangle 27"/>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F9ADDCA6-D0C2-49ED-9211-C78E7A4A2062}" type="slidenum">
              <a:rPr lang="de-DE" altLang="de-DE" sz="1300" smtClean="0"/>
              <a:pPr eaLnBrk="1" hangingPunct="1">
                <a:spcBef>
                  <a:spcPct val="0"/>
                </a:spcBef>
              </a:pPr>
              <a:t>191</a:t>
            </a:fld>
            <a:endParaRPr lang="de-DE" altLang="de-DE" sz="1300" dirty="0" smtClean="0"/>
          </a:p>
        </p:txBody>
      </p:sp>
      <p:sp>
        <p:nvSpPr>
          <p:cNvPr id="295939" name="Rectangle 1"/>
          <p:cNvSpPr>
            <a:spLocks noGrp="1" noRot="1" noChangeAspect="1" noChangeArrowheads="1" noTextEdit="1"/>
          </p:cNvSpPr>
          <p:nvPr>
            <p:ph type="sldImg"/>
          </p:nvPr>
        </p:nvSpPr>
        <p:spPr>
          <a:xfrm>
            <a:off x="992188" y="768350"/>
            <a:ext cx="5114925" cy="3836988"/>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95940"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2568218138"/>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97986" name="Rectangle 27"/>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83B06C74-F408-4834-8CCD-1589408B0CC6}" type="slidenum">
              <a:rPr lang="de-DE" altLang="de-DE" sz="1300" smtClean="0"/>
              <a:pPr eaLnBrk="1" hangingPunct="1">
                <a:spcBef>
                  <a:spcPct val="0"/>
                </a:spcBef>
              </a:pPr>
              <a:t>192</a:t>
            </a:fld>
            <a:endParaRPr lang="de-DE" altLang="de-DE" sz="1300" dirty="0" smtClean="0"/>
          </a:p>
        </p:txBody>
      </p:sp>
      <p:sp>
        <p:nvSpPr>
          <p:cNvPr id="297987" name="Rectangle 1"/>
          <p:cNvSpPr>
            <a:spLocks noGrp="1" noRot="1" noChangeAspect="1" noChangeArrowheads="1" noTextEdit="1"/>
          </p:cNvSpPr>
          <p:nvPr>
            <p:ph type="sldImg"/>
          </p:nvPr>
        </p:nvSpPr>
        <p:spPr>
          <a:xfrm>
            <a:off x="992188" y="768350"/>
            <a:ext cx="5114925" cy="3836988"/>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97988"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1380102507"/>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96962" name="Rectangle 27"/>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96FA8E37-41A7-4AD5-8F68-14C96BCE6055}" type="slidenum">
              <a:rPr lang="de-DE" altLang="de-DE" sz="1300" smtClean="0"/>
              <a:pPr eaLnBrk="1" hangingPunct="1">
                <a:spcBef>
                  <a:spcPct val="0"/>
                </a:spcBef>
              </a:pPr>
              <a:t>193</a:t>
            </a:fld>
            <a:endParaRPr lang="de-DE" altLang="de-DE" sz="1300" dirty="0" smtClean="0"/>
          </a:p>
        </p:txBody>
      </p:sp>
      <p:sp>
        <p:nvSpPr>
          <p:cNvPr id="296963" name="Rectangle 2"/>
          <p:cNvSpPr>
            <a:spLocks noGrp="1" noRot="1" noChangeAspect="1" noChangeArrowheads="1" noTextEdit="1"/>
          </p:cNvSpPr>
          <p:nvPr>
            <p:ph type="sldImg"/>
          </p:nvPr>
        </p:nvSpPr>
        <p:spPr>
          <a:xfrm>
            <a:off x="992188" y="768350"/>
            <a:ext cx="5114925" cy="3836988"/>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96964" name="Rectangle 3"/>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3195363775"/>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99010" name="Rectangle 27"/>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8B95884D-9E20-4157-934F-F14C53ED076A}" type="slidenum">
              <a:rPr lang="de-DE" altLang="de-DE" sz="1300" smtClean="0"/>
              <a:pPr eaLnBrk="1" hangingPunct="1">
                <a:spcBef>
                  <a:spcPct val="0"/>
                </a:spcBef>
              </a:pPr>
              <a:t>197</a:t>
            </a:fld>
            <a:endParaRPr lang="de-DE" altLang="de-DE" sz="1300" dirty="0" smtClean="0"/>
          </a:p>
        </p:txBody>
      </p:sp>
      <p:sp>
        <p:nvSpPr>
          <p:cNvPr id="299011" name="Rectangle 1"/>
          <p:cNvSpPr>
            <a:spLocks noGrp="1" noRot="1" noChangeAspect="1" noChangeArrowheads="1" noTextEdit="1"/>
          </p:cNvSpPr>
          <p:nvPr>
            <p:ph type="sldImg"/>
          </p:nvPr>
        </p:nvSpPr>
        <p:spPr>
          <a:xfrm>
            <a:off x="992188" y="768350"/>
            <a:ext cx="5114925" cy="3836988"/>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99012"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2101835914"/>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00034" name="Rectangle 27"/>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BAFB0BBA-D61E-4B35-8B37-5510F938A9DA}" type="slidenum">
              <a:rPr lang="de-DE" altLang="de-DE" sz="1300" smtClean="0"/>
              <a:pPr eaLnBrk="1" hangingPunct="1">
                <a:spcBef>
                  <a:spcPct val="0"/>
                </a:spcBef>
              </a:pPr>
              <a:t>198</a:t>
            </a:fld>
            <a:endParaRPr lang="de-DE" altLang="de-DE" sz="1300" dirty="0" smtClean="0"/>
          </a:p>
        </p:txBody>
      </p:sp>
      <p:sp>
        <p:nvSpPr>
          <p:cNvPr id="300035" name="Rectangle 1"/>
          <p:cNvSpPr>
            <a:spLocks noGrp="1" noRot="1" noChangeAspect="1" noChangeArrowheads="1" noTextEdit="1"/>
          </p:cNvSpPr>
          <p:nvPr>
            <p:ph type="sldImg"/>
          </p:nvPr>
        </p:nvSpPr>
        <p:spPr>
          <a:xfrm>
            <a:off x="992188" y="768350"/>
            <a:ext cx="5114925" cy="3836988"/>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300036"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211806525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16066" name="Rectangle 27"/>
          <p:cNvSpPr>
            <a:spLocks noGrp="1" noChangeArrowheads="1"/>
          </p:cNvSpPr>
          <p:nvPr>
            <p:ph type="sldNum" sz="quarter"/>
          </p:nvPr>
        </p:nvSpPr>
        <p:spPr>
          <a:noFill/>
        </p:spPr>
        <p:txBody>
          <a:bodyPr/>
          <a:lstStyle>
            <a:lvl1pPr defTabSz="487363" eaLnBrk="0" hangingPunc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2400">
                <a:solidFill>
                  <a:schemeClr val="bg1"/>
                </a:solidFill>
                <a:latin typeface="Times New Roman" pitchFamily="18" charset="0"/>
              </a:defRPr>
            </a:lvl1pPr>
            <a:lvl2pPr defTabSz="487363" eaLnBrk="0" hangingPunc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2400">
                <a:solidFill>
                  <a:schemeClr val="bg1"/>
                </a:solidFill>
                <a:latin typeface="Times New Roman" pitchFamily="18" charset="0"/>
              </a:defRPr>
            </a:lvl2pPr>
            <a:lvl3pPr defTabSz="487363" eaLnBrk="0" hangingPunc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2400">
                <a:solidFill>
                  <a:schemeClr val="bg1"/>
                </a:solidFill>
                <a:latin typeface="Times New Roman" pitchFamily="18" charset="0"/>
              </a:defRPr>
            </a:lvl3pPr>
            <a:lvl4pPr defTabSz="487363" eaLnBrk="0" hangingPunc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2400">
                <a:solidFill>
                  <a:schemeClr val="bg1"/>
                </a:solidFill>
                <a:latin typeface="Times New Roman" pitchFamily="18" charset="0"/>
              </a:defRPr>
            </a:lvl4pPr>
            <a:lvl5pPr defTabSz="487363" eaLnBrk="0" hangingPunc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2400">
                <a:solidFill>
                  <a:schemeClr val="bg1"/>
                </a:solidFill>
                <a:latin typeface="Times New Roman" pitchFamily="18" charset="0"/>
              </a:defRPr>
            </a:lvl5pPr>
            <a:lvl6pPr marL="2514600" indent="-228600" defTabSz="487363" eaLnBrk="0" fontAlgn="base" hangingPunct="0">
              <a:spcBef>
                <a:spcPct val="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2400">
                <a:solidFill>
                  <a:schemeClr val="bg1"/>
                </a:solidFill>
                <a:latin typeface="Times New Roman" pitchFamily="18" charset="0"/>
              </a:defRPr>
            </a:lvl6pPr>
            <a:lvl7pPr marL="2971800" indent="-228600" defTabSz="487363" eaLnBrk="0" fontAlgn="base" hangingPunct="0">
              <a:spcBef>
                <a:spcPct val="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2400">
                <a:solidFill>
                  <a:schemeClr val="bg1"/>
                </a:solidFill>
                <a:latin typeface="Times New Roman" pitchFamily="18" charset="0"/>
              </a:defRPr>
            </a:lvl7pPr>
            <a:lvl8pPr marL="3429000" indent="-228600" defTabSz="487363" eaLnBrk="0" fontAlgn="base" hangingPunct="0">
              <a:spcBef>
                <a:spcPct val="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2400">
                <a:solidFill>
                  <a:schemeClr val="bg1"/>
                </a:solidFill>
                <a:latin typeface="Times New Roman" pitchFamily="18" charset="0"/>
              </a:defRPr>
            </a:lvl8pPr>
            <a:lvl9pPr marL="3886200" indent="-228600" defTabSz="487363" eaLnBrk="0" fontAlgn="base" hangingPunct="0">
              <a:spcBef>
                <a:spcPct val="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2400">
                <a:solidFill>
                  <a:schemeClr val="bg1"/>
                </a:solidFill>
                <a:latin typeface="Times New Roman" pitchFamily="18" charset="0"/>
              </a:defRPr>
            </a:lvl9pPr>
          </a:lstStyle>
          <a:p>
            <a:pPr eaLnBrk="1" hangingPunct="1"/>
            <a:fld id="{100BC3AD-A040-4813-AC9D-E2C833024156}" type="slidenum">
              <a:rPr lang="de-DE" altLang="de-DE" sz="1300" smtClean="0">
                <a:solidFill>
                  <a:srgbClr val="000000"/>
                </a:solidFill>
              </a:rPr>
              <a:pPr eaLnBrk="1" hangingPunct="1"/>
              <a:t>28</a:t>
            </a:fld>
            <a:endParaRPr lang="de-DE" altLang="de-DE" sz="1300" dirty="0" smtClean="0">
              <a:solidFill>
                <a:srgbClr val="000000"/>
              </a:solidFill>
            </a:endParaRPr>
          </a:p>
        </p:txBody>
      </p:sp>
      <p:sp>
        <p:nvSpPr>
          <p:cNvPr id="216067" name="Rectangle 1"/>
          <p:cNvSpPr>
            <a:spLocks noGrp="1" noRot="1" noChangeAspect="1" noChangeArrowheads="1" noTextEdit="1"/>
          </p:cNvSpPr>
          <p:nvPr>
            <p:ph type="sldImg"/>
          </p:nvPr>
        </p:nvSpPr>
        <p:spPr>
          <a:xfrm>
            <a:off x="992188" y="768350"/>
            <a:ext cx="5114925" cy="3836988"/>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216068"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1025245513"/>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01058" name="Rectangle 27"/>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BBBA0EDA-9B31-44DA-81AE-8B09E84A4DEB}" type="slidenum">
              <a:rPr lang="de-DE" altLang="de-DE" sz="1300" smtClean="0"/>
              <a:pPr eaLnBrk="1" hangingPunct="1">
                <a:spcBef>
                  <a:spcPct val="0"/>
                </a:spcBef>
              </a:pPr>
              <a:t>199</a:t>
            </a:fld>
            <a:endParaRPr lang="de-DE" altLang="de-DE" sz="1300" dirty="0" smtClean="0"/>
          </a:p>
        </p:txBody>
      </p:sp>
      <p:sp>
        <p:nvSpPr>
          <p:cNvPr id="301059" name="Rectangle 1"/>
          <p:cNvSpPr>
            <a:spLocks noGrp="1" noRot="1" noChangeAspect="1" noChangeArrowheads="1" noTextEdit="1"/>
          </p:cNvSpPr>
          <p:nvPr>
            <p:ph type="sldImg"/>
          </p:nvPr>
        </p:nvSpPr>
        <p:spPr>
          <a:xfrm>
            <a:off x="992188" y="768350"/>
            <a:ext cx="5114925" cy="3836988"/>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301060"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2269285902"/>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02082" name="Rectangle 27"/>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E01BBF10-490D-46D5-A287-33C770D82A09}" type="slidenum">
              <a:rPr lang="de-DE" altLang="de-DE" sz="1300" smtClean="0"/>
              <a:pPr eaLnBrk="1" hangingPunct="1">
                <a:spcBef>
                  <a:spcPct val="0"/>
                </a:spcBef>
              </a:pPr>
              <a:t>200</a:t>
            </a:fld>
            <a:endParaRPr lang="de-DE" altLang="de-DE" sz="1300" dirty="0" smtClean="0"/>
          </a:p>
        </p:txBody>
      </p:sp>
      <p:sp>
        <p:nvSpPr>
          <p:cNvPr id="302083" name="Rectangle 1"/>
          <p:cNvSpPr>
            <a:spLocks noGrp="1" noRot="1" noChangeAspect="1" noChangeArrowheads="1" noTextEdit="1"/>
          </p:cNvSpPr>
          <p:nvPr>
            <p:ph type="sldImg"/>
          </p:nvPr>
        </p:nvSpPr>
        <p:spPr>
          <a:xfrm>
            <a:off x="992188" y="768350"/>
            <a:ext cx="5114925" cy="3836988"/>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302084"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3126395297"/>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03106" name="Rectangle 27"/>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27AF7730-9C78-48C7-84A2-44743813C0B4}" type="slidenum">
              <a:rPr lang="de-DE" altLang="de-DE" sz="1300" smtClean="0"/>
              <a:pPr eaLnBrk="1" hangingPunct="1">
                <a:spcBef>
                  <a:spcPct val="0"/>
                </a:spcBef>
              </a:pPr>
              <a:t>202</a:t>
            </a:fld>
            <a:endParaRPr lang="de-DE" altLang="de-DE" sz="1300" dirty="0" smtClean="0"/>
          </a:p>
        </p:txBody>
      </p:sp>
      <p:sp>
        <p:nvSpPr>
          <p:cNvPr id="303107" name="Rectangle 1"/>
          <p:cNvSpPr>
            <a:spLocks noGrp="1" noRot="1" noChangeAspect="1" noChangeArrowheads="1" noTextEdit="1"/>
          </p:cNvSpPr>
          <p:nvPr>
            <p:ph type="sldImg"/>
          </p:nvPr>
        </p:nvSpPr>
        <p:spPr>
          <a:xfrm>
            <a:off x="992188" y="768350"/>
            <a:ext cx="5114925" cy="3836988"/>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303108"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3007411723"/>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04130" name="Rectangle 27"/>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A7E6385D-CC4E-4323-9C6F-E193C69B3C21}" type="slidenum">
              <a:rPr lang="de-DE" altLang="de-DE" sz="1300" smtClean="0"/>
              <a:pPr eaLnBrk="1" hangingPunct="1">
                <a:spcBef>
                  <a:spcPct val="0"/>
                </a:spcBef>
              </a:pPr>
              <a:t>203</a:t>
            </a:fld>
            <a:endParaRPr lang="de-DE" altLang="de-DE" sz="1300" dirty="0" smtClean="0"/>
          </a:p>
        </p:txBody>
      </p:sp>
      <p:sp>
        <p:nvSpPr>
          <p:cNvPr id="304131" name="Rectangle 1"/>
          <p:cNvSpPr>
            <a:spLocks noGrp="1" noRot="1" noChangeAspect="1" noChangeArrowheads="1" noTextEdit="1"/>
          </p:cNvSpPr>
          <p:nvPr>
            <p:ph type="sldImg"/>
          </p:nvPr>
        </p:nvSpPr>
        <p:spPr>
          <a:xfrm>
            <a:off x="992188" y="768350"/>
            <a:ext cx="5110162" cy="3832225"/>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304132"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161587588"/>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05154" name="Rectangle 27"/>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777F3121-37AD-45E7-B525-2775840B11A0}" type="slidenum">
              <a:rPr lang="de-DE" altLang="de-DE" sz="1300" smtClean="0"/>
              <a:pPr eaLnBrk="1" hangingPunct="1">
                <a:spcBef>
                  <a:spcPct val="0"/>
                </a:spcBef>
              </a:pPr>
              <a:t>204</a:t>
            </a:fld>
            <a:endParaRPr lang="de-DE" altLang="de-DE" sz="1300" dirty="0" smtClean="0"/>
          </a:p>
        </p:txBody>
      </p:sp>
      <p:sp>
        <p:nvSpPr>
          <p:cNvPr id="305155" name="Rectangle 1"/>
          <p:cNvSpPr>
            <a:spLocks noGrp="1" noRot="1" noChangeAspect="1" noChangeArrowheads="1" noTextEdit="1"/>
          </p:cNvSpPr>
          <p:nvPr>
            <p:ph type="sldImg"/>
          </p:nvPr>
        </p:nvSpPr>
        <p:spPr>
          <a:xfrm>
            <a:off x="992188" y="768350"/>
            <a:ext cx="5110162" cy="3832225"/>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305156"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2889496831"/>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06178" name="Rectangle 27"/>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1F873DE5-E4EC-4609-85B6-996F36848855}" type="slidenum">
              <a:rPr lang="de-DE" altLang="de-DE" sz="1300" smtClean="0"/>
              <a:pPr eaLnBrk="1" hangingPunct="1">
                <a:spcBef>
                  <a:spcPct val="0"/>
                </a:spcBef>
              </a:pPr>
              <a:t>205</a:t>
            </a:fld>
            <a:endParaRPr lang="de-DE" altLang="de-DE" sz="1300" dirty="0" smtClean="0"/>
          </a:p>
        </p:txBody>
      </p:sp>
      <p:sp>
        <p:nvSpPr>
          <p:cNvPr id="306179" name="Rectangle 1"/>
          <p:cNvSpPr>
            <a:spLocks noGrp="1" noRot="1" noChangeAspect="1" noChangeArrowheads="1" noTextEdit="1"/>
          </p:cNvSpPr>
          <p:nvPr>
            <p:ph type="sldImg"/>
          </p:nvPr>
        </p:nvSpPr>
        <p:spPr>
          <a:xfrm>
            <a:off x="992188" y="768350"/>
            <a:ext cx="5110162" cy="3832225"/>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306180"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1826558710"/>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07202" name="Rectangle 27"/>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7ED5AFBD-A074-4DDF-8559-BCB9D6195DC3}" type="slidenum">
              <a:rPr lang="de-DE" altLang="de-DE" sz="1300" smtClean="0"/>
              <a:pPr eaLnBrk="1" hangingPunct="1">
                <a:spcBef>
                  <a:spcPct val="0"/>
                </a:spcBef>
              </a:pPr>
              <a:t>206</a:t>
            </a:fld>
            <a:endParaRPr lang="de-DE" altLang="de-DE" sz="1300" dirty="0" smtClean="0"/>
          </a:p>
        </p:txBody>
      </p:sp>
      <p:sp>
        <p:nvSpPr>
          <p:cNvPr id="307203" name="Rectangle 1"/>
          <p:cNvSpPr>
            <a:spLocks noGrp="1" noRot="1" noChangeAspect="1" noChangeArrowheads="1" noTextEdit="1"/>
          </p:cNvSpPr>
          <p:nvPr>
            <p:ph type="sldImg"/>
          </p:nvPr>
        </p:nvSpPr>
        <p:spPr>
          <a:xfrm>
            <a:off x="992188" y="768350"/>
            <a:ext cx="5110162" cy="3832225"/>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307204"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3417424018"/>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08226" name="Rectangle 27"/>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8221C4ED-937F-4B77-AC2B-7998D96121D4}" type="slidenum">
              <a:rPr lang="de-DE" altLang="de-DE" sz="1300" smtClean="0"/>
              <a:pPr eaLnBrk="1" hangingPunct="1">
                <a:spcBef>
                  <a:spcPct val="0"/>
                </a:spcBef>
              </a:pPr>
              <a:t>207</a:t>
            </a:fld>
            <a:endParaRPr lang="de-DE" altLang="de-DE" sz="1300" dirty="0" smtClean="0"/>
          </a:p>
        </p:txBody>
      </p:sp>
      <p:sp>
        <p:nvSpPr>
          <p:cNvPr id="308227" name="Rectangle 1"/>
          <p:cNvSpPr>
            <a:spLocks noGrp="1" noRot="1" noChangeAspect="1" noChangeArrowheads="1" noTextEdit="1"/>
          </p:cNvSpPr>
          <p:nvPr>
            <p:ph type="sldImg"/>
          </p:nvPr>
        </p:nvSpPr>
        <p:spPr>
          <a:xfrm>
            <a:off x="992188" y="768350"/>
            <a:ext cx="5110162" cy="3832225"/>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308228"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1629361740"/>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07202" name="Rectangle 27"/>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7ED5AFBD-A074-4DDF-8559-BCB9D6195DC3}" type="slidenum">
              <a:rPr lang="de-DE" altLang="de-DE" sz="1300" smtClean="0"/>
              <a:pPr eaLnBrk="1" hangingPunct="1">
                <a:spcBef>
                  <a:spcPct val="0"/>
                </a:spcBef>
              </a:pPr>
              <a:t>210</a:t>
            </a:fld>
            <a:endParaRPr lang="de-DE" altLang="de-DE" sz="1300" dirty="0" smtClean="0"/>
          </a:p>
        </p:txBody>
      </p:sp>
      <p:sp>
        <p:nvSpPr>
          <p:cNvPr id="307203" name="Rectangle 1"/>
          <p:cNvSpPr>
            <a:spLocks noGrp="1" noRot="1" noChangeAspect="1" noChangeArrowheads="1" noTextEdit="1"/>
          </p:cNvSpPr>
          <p:nvPr>
            <p:ph type="sldImg"/>
          </p:nvPr>
        </p:nvSpPr>
        <p:spPr>
          <a:xfrm>
            <a:off x="992188" y="768350"/>
            <a:ext cx="5110162" cy="3832225"/>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307204"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1098884167"/>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307202" name="Rectangle 27"/>
          <p:cNvSpPr>
            <a:spLocks noGrp="1" noChangeArrowheads="1"/>
          </p:cNvSpPr>
          <p:nvPr>
            <p:ph type="sldNum" sz="quarter"/>
          </p:nvPr>
        </p:nvSpPr>
        <p:spPr>
          <a:noFill/>
        </p:spPr>
        <p:txBody>
          <a:bodyPr/>
          <a:lstStyle>
            <a:lvl1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1pPr>
            <a:lvl2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2pPr>
            <a:lvl3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3pPr>
            <a:lvl4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4pPr>
            <a:lvl5pPr defTabSz="487363" eaLnBrk="0" hangingPunct="0">
              <a:spcBef>
                <a:spcPct val="30000"/>
              </a:spcBef>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5pPr>
            <a:lvl6pPr marL="25146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6pPr>
            <a:lvl7pPr marL="29718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7pPr>
            <a:lvl8pPr marL="34290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8pPr>
            <a:lvl9pPr marL="3886200" indent="-228600" defTabSz="487363" eaLnBrk="0" fontAlgn="base" hangingPunct="0">
              <a:spcBef>
                <a:spcPct val="30000"/>
              </a:spcBef>
              <a:spcAft>
                <a:spcPct val="0"/>
              </a:spcAft>
              <a:buClr>
                <a:srgbClr val="000000"/>
              </a:buClr>
              <a:buSzPct val="100000"/>
              <a:buFont typeface="Times New Roman" pitchFamily="18" charset="0"/>
              <a:tabLst>
                <a:tab pos="0" algn="l"/>
                <a:tab pos="484188" algn="l"/>
                <a:tab pos="971550" algn="l"/>
                <a:tab pos="1458913" algn="l"/>
                <a:tab pos="1944688" algn="l"/>
                <a:tab pos="2432050" algn="l"/>
                <a:tab pos="2917825" algn="l"/>
                <a:tab pos="3405188" algn="l"/>
                <a:tab pos="3890963" algn="l"/>
                <a:tab pos="4378325" algn="l"/>
                <a:tab pos="4864100" algn="l"/>
                <a:tab pos="5351463" algn="l"/>
                <a:tab pos="5837238" algn="l"/>
                <a:tab pos="6324600" algn="l"/>
                <a:tab pos="6811963" algn="l"/>
                <a:tab pos="7297738" algn="l"/>
                <a:tab pos="7785100" algn="l"/>
                <a:tab pos="8270875" algn="l"/>
                <a:tab pos="8758238" algn="l"/>
                <a:tab pos="9244013" algn="l"/>
                <a:tab pos="9731375" algn="l"/>
              </a:tabLst>
              <a:defRPr sz="1200">
                <a:solidFill>
                  <a:srgbClr val="000000"/>
                </a:solidFill>
                <a:latin typeface="Times New Roman" pitchFamily="18" charset="0"/>
              </a:defRPr>
            </a:lvl9pPr>
          </a:lstStyle>
          <a:p>
            <a:pPr eaLnBrk="1" hangingPunct="1">
              <a:spcBef>
                <a:spcPct val="0"/>
              </a:spcBef>
            </a:pPr>
            <a:fld id="{7ED5AFBD-A074-4DDF-8559-BCB9D6195DC3}" type="slidenum">
              <a:rPr lang="de-DE" altLang="de-DE" sz="1300" smtClean="0"/>
              <a:pPr eaLnBrk="1" hangingPunct="1">
                <a:spcBef>
                  <a:spcPct val="0"/>
                </a:spcBef>
              </a:pPr>
              <a:t>211</a:t>
            </a:fld>
            <a:endParaRPr lang="de-DE" altLang="de-DE" sz="1300" dirty="0" smtClean="0"/>
          </a:p>
        </p:txBody>
      </p:sp>
      <p:sp>
        <p:nvSpPr>
          <p:cNvPr id="307203" name="Rectangle 1"/>
          <p:cNvSpPr>
            <a:spLocks noGrp="1" noRot="1" noChangeAspect="1" noChangeArrowheads="1" noTextEdit="1"/>
          </p:cNvSpPr>
          <p:nvPr>
            <p:ph type="sldImg"/>
          </p:nvPr>
        </p:nvSpPr>
        <p:spPr>
          <a:xfrm>
            <a:off x="992188" y="768350"/>
            <a:ext cx="5110162" cy="3832225"/>
          </a:xfrm>
          <a:solidFill>
            <a:srgbClr val="FFFFFF"/>
          </a:solidFill>
          <a:ln>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sp>
      <p:sp>
        <p:nvSpPr>
          <p:cNvPr id="307204" name="Rectangle 2"/>
          <p:cNvSpPr>
            <a:spLocks noGrp="1" noChangeArrowheads="1"/>
          </p:cNvSpPr>
          <p:nvPr>
            <p:ph type="body" idx="1"/>
          </p:nvPr>
        </p:nvSpPr>
        <p:spPr>
          <a:xfrm>
            <a:off x="946150" y="4860925"/>
            <a:ext cx="5173663" cy="4570413"/>
          </a:xfrm>
          <a:noFill/>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anchor="ctr"/>
          <a:lstStyle/>
          <a:p>
            <a:endParaRPr lang="de-DE" altLang="de-DE" dirty="0" smtClean="0"/>
          </a:p>
        </p:txBody>
      </p:sp>
    </p:spTree>
    <p:extLst>
      <p:ext uri="{BB962C8B-B14F-4D97-AF65-F5344CB8AC3E}">
        <p14:creationId xmlns:p14="http://schemas.microsoft.com/office/powerpoint/2010/main" val="47880809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a:solidFill>
            <a:schemeClr val="accent1"/>
          </a:solidFill>
        </p:spPr>
        <p:txBody>
          <a:bodyPr/>
          <a:lstStyle/>
          <a:p>
            <a:r>
              <a:rPr lang="de-DE" dirty="0" smtClean="0"/>
              <a:t>Titelmasterformat durch Klicken bearbeiten</a:t>
            </a:r>
            <a:endParaRPr lang="de-DE" dirty="0"/>
          </a:p>
        </p:txBody>
      </p:sp>
      <p:sp>
        <p:nvSpPr>
          <p:cNvPr id="3" name="Inhaltsplatzhalter 2"/>
          <p:cNvSpPr>
            <a:spLocks noGrp="1"/>
          </p:cNvSpPr>
          <p:nvPr>
            <p:ph idx="1"/>
          </p:nvPr>
        </p:nvSpPr>
        <p:spPr/>
        <p:txBody>
          <a:bodyPr/>
          <a:lstStyle/>
          <a:p>
            <a:pPr lvl="0"/>
            <a:r>
              <a:rPr lang="de-DE" dirty="0" smtClean="0"/>
              <a:t>Textmasterformat bearbeiten</a:t>
            </a:r>
          </a:p>
          <a:p>
            <a:pPr lvl="1"/>
            <a:r>
              <a:rPr lang="de-DE" dirty="0" smtClean="0"/>
              <a:t>Zweite Ebene</a:t>
            </a:r>
          </a:p>
          <a:p>
            <a:pPr lvl="2"/>
            <a:r>
              <a:rPr lang="de-DE" dirty="0" smtClean="0"/>
              <a:t>Dritte Ebene</a:t>
            </a:r>
          </a:p>
          <a:p>
            <a:pPr lvl="3"/>
            <a:r>
              <a:rPr lang="de-DE" dirty="0" smtClean="0"/>
              <a:t>Vierte Ebene</a:t>
            </a:r>
          </a:p>
          <a:p>
            <a:pPr lvl="4"/>
            <a:r>
              <a:rPr lang="de-DE" dirty="0" smtClean="0"/>
              <a:t>Fünfte Ebene</a:t>
            </a:r>
            <a:endParaRPr lang="de-DE" dirty="0"/>
          </a:p>
        </p:txBody>
      </p:sp>
      <p:sp>
        <p:nvSpPr>
          <p:cNvPr id="4" name="Rectangle 3"/>
          <p:cNvSpPr>
            <a:spLocks noGrp="1" noChangeArrowheads="1"/>
          </p:cNvSpPr>
          <p:nvPr>
            <p:ph type="ftr" idx="10"/>
          </p:nvPr>
        </p:nvSpPr>
        <p:spPr>
          <a:xfrm>
            <a:off x="2555875" y="6237288"/>
            <a:ext cx="4105275" cy="823912"/>
          </a:xfrm>
        </p:spPr>
        <p:txBody>
          <a:bodyPr/>
          <a:lstStyle>
            <a:lvl1pPr>
              <a:defRPr dirty="0" smtClean="0"/>
            </a:lvl1pPr>
          </a:lstStyle>
          <a:p>
            <a:pPr>
              <a:defRPr/>
            </a:pPr>
            <a:r>
              <a:rPr lang="en-US" dirty="0" smtClean="0"/>
              <a:t>Ada Basics © 2024 C.Grein</a:t>
            </a:r>
            <a:endParaRPr lang="de-DE" dirty="0"/>
          </a:p>
        </p:txBody>
      </p:sp>
      <p:sp>
        <p:nvSpPr>
          <p:cNvPr id="5" name="Rectangle 4"/>
          <p:cNvSpPr>
            <a:spLocks noGrp="1" noChangeArrowheads="1"/>
          </p:cNvSpPr>
          <p:nvPr>
            <p:ph type="sldNum" idx="11"/>
          </p:nvPr>
        </p:nvSpPr>
        <p:spPr>
          <a:xfrm>
            <a:off x="7451725" y="6248400"/>
            <a:ext cx="973138" cy="458788"/>
          </a:xfrm>
        </p:spPr>
        <p:txBody>
          <a:bodyPr/>
          <a:lstStyle>
            <a:lvl1pPr>
              <a:defRPr/>
            </a:lvl1pPr>
          </a:lstStyle>
          <a:p>
            <a:pPr>
              <a:defRPr/>
            </a:pPr>
            <a:fld id="{BD1DEB15-19F0-4B46-ACC4-5C2E329B4A2D}" type="slidenum">
              <a:rPr lang="de-DE"/>
              <a:pPr>
                <a:defRPr/>
              </a:pPr>
              <a:t>‹Nr.›</a:t>
            </a:fld>
            <a:endParaRPr lang="de-DE" dirty="0"/>
          </a:p>
        </p:txBody>
      </p:sp>
    </p:spTree>
    <p:extLst>
      <p:ext uri="{BB962C8B-B14F-4D97-AF65-F5344CB8AC3E}">
        <p14:creationId xmlns:p14="http://schemas.microsoft.com/office/powerpoint/2010/main" val="1718607821"/>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Vertikaler Textplatzhalter 2"/>
          <p:cNvSpPr>
            <a:spLocks noGrp="1"/>
          </p:cNvSpPr>
          <p:nvPr>
            <p:ph type="body" orient="vert" idx="1"/>
          </p:nvPr>
        </p:nvSpPr>
        <p:spPr/>
        <p:txBody>
          <a:bodyPr vert="eaVert"/>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Rectangle 3"/>
          <p:cNvSpPr>
            <a:spLocks noGrp="1" noChangeArrowheads="1"/>
          </p:cNvSpPr>
          <p:nvPr>
            <p:ph type="ftr" idx="10"/>
          </p:nvPr>
        </p:nvSpPr>
        <p:spPr>
          <a:ln/>
        </p:spPr>
        <p:txBody>
          <a:bodyPr/>
          <a:lstStyle>
            <a:lvl1pPr>
              <a:defRPr/>
            </a:lvl1pPr>
          </a:lstStyle>
          <a:p>
            <a:pPr>
              <a:defRPr/>
            </a:pPr>
            <a:r>
              <a:rPr lang="en-US" dirty="0" smtClean="0"/>
              <a:t>Ada Basics © 2024 C.Grein</a:t>
            </a:r>
            <a:endParaRPr lang="de-DE" dirty="0"/>
          </a:p>
        </p:txBody>
      </p:sp>
      <p:sp>
        <p:nvSpPr>
          <p:cNvPr id="5" name="Rectangle 4"/>
          <p:cNvSpPr>
            <a:spLocks noGrp="1" noChangeArrowheads="1"/>
          </p:cNvSpPr>
          <p:nvPr>
            <p:ph type="sldNum" idx="11"/>
          </p:nvPr>
        </p:nvSpPr>
        <p:spPr>
          <a:ln/>
        </p:spPr>
        <p:txBody>
          <a:bodyPr/>
          <a:lstStyle>
            <a:lvl1pPr>
              <a:defRPr/>
            </a:lvl1pPr>
          </a:lstStyle>
          <a:p>
            <a:pPr>
              <a:defRPr/>
            </a:pPr>
            <a:fld id="{A60483AF-ED8D-448A-851A-4E05774185E2}" type="slidenum">
              <a:rPr lang="de-DE"/>
              <a:pPr>
                <a:defRPr/>
              </a:pPr>
              <a:t>‹Nr.›</a:t>
            </a:fld>
            <a:endParaRPr lang="de-DE" dirty="0"/>
          </a:p>
        </p:txBody>
      </p:sp>
    </p:spTree>
    <p:extLst>
      <p:ext uri="{BB962C8B-B14F-4D97-AF65-F5344CB8AC3E}">
        <p14:creationId xmlns:p14="http://schemas.microsoft.com/office/powerpoint/2010/main" val="111954880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6491288" y="463550"/>
            <a:ext cx="1933575" cy="5751513"/>
          </a:xfrm>
        </p:spPr>
        <p:txBody>
          <a:bodyPr vert="eaVert"/>
          <a:lstStyle/>
          <a:p>
            <a:r>
              <a:rPr lang="de-DE" smtClean="0"/>
              <a:t>Titelmasterformat durch Klicken bearbeiten</a:t>
            </a:r>
            <a:endParaRPr lang="de-DE"/>
          </a:p>
        </p:txBody>
      </p:sp>
      <p:sp>
        <p:nvSpPr>
          <p:cNvPr id="3" name="Vertikaler Textplatzhalter 2"/>
          <p:cNvSpPr>
            <a:spLocks noGrp="1"/>
          </p:cNvSpPr>
          <p:nvPr>
            <p:ph type="body" orient="vert" idx="1"/>
          </p:nvPr>
        </p:nvSpPr>
        <p:spPr>
          <a:xfrm>
            <a:off x="685800" y="463550"/>
            <a:ext cx="5653088" cy="5751513"/>
          </a:xfrm>
        </p:spPr>
        <p:txBody>
          <a:bodyPr vert="eaVert"/>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Rectangle 3"/>
          <p:cNvSpPr>
            <a:spLocks noGrp="1" noChangeArrowheads="1"/>
          </p:cNvSpPr>
          <p:nvPr>
            <p:ph type="ftr" idx="10"/>
          </p:nvPr>
        </p:nvSpPr>
        <p:spPr>
          <a:ln/>
        </p:spPr>
        <p:txBody>
          <a:bodyPr/>
          <a:lstStyle>
            <a:lvl1pPr>
              <a:defRPr/>
            </a:lvl1pPr>
          </a:lstStyle>
          <a:p>
            <a:pPr>
              <a:defRPr/>
            </a:pPr>
            <a:r>
              <a:rPr lang="en-US" dirty="0" smtClean="0"/>
              <a:t>Ada Basics © 2024 C.Grein</a:t>
            </a:r>
            <a:endParaRPr lang="de-DE" dirty="0"/>
          </a:p>
        </p:txBody>
      </p:sp>
      <p:sp>
        <p:nvSpPr>
          <p:cNvPr id="5" name="Rectangle 4"/>
          <p:cNvSpPr>
            <a:spLocks noGrp="1" noChangeArrowheads="1"/>
          </p:cNvSpPr>
          <p:nvPr>
            <p:ph type="sldNum" idx="11"/>
          </p:nvPr>
        </p:nvSpPr>
        <p:spPr>
          <a:ln/>
        </p:spPr>
        <p:txBody>
          <a:bodyPr/>
          <a:lstStyle>
            <a:lvl1pPr>
              <a:defRPr/>
            </a:lvl1pPr>
          </a:lstStyle>
          <a:p>
            <a:pPr>
              <a:defRPr/>
            </a:pPr>
            <a:fld id="{79D77900-A48D-4250-921C-0BEDEDF1F117}" type="slidenum">
              <a:rPr lang="de-DE"/>
              <a:pPr>
                <a:defRPr/>
              </a:pPr>
              <a:t>‹Nr.›</a:t>
            </a:fld>
            <a:endParaRPr lang="de-DE" dirty="0"/>
          </a:p>
        </p:txBody>
      </p:sp>
    </p:spTree>
    <p:extLst>
      <p:ext uri="{BB962C8B-B14F-4D97-AF65-F5344CB8AC3E}">
        <p14:creationId xmlns:p14="http://schemas.microsoft.com/office/powerpoint/2010/main" val="278798631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Benutzerdefiniertes Layout">
    <p:spTree>
      <p:nvGrpSpPr>
        <p:cNvPr id="1" name=""/>
        <p:cNvGrpSpPr/>
        <p:nvPr/>
      </p:nvGrpSpPr>
      <p:grpSpPr>
        <a:xfrm>
          <a:off x="0" y="0"/>
          <a:ext cx="0" cy="0"/>
          <a:chOff x="0" y="0"/>
          <a:chExt cx="0" cy="0"/>
        </a:xfrm>
      </p:grpSpPr>
      <p:sp>
        <p:nvSpPr>
          <p:cNvPr id="2" name="Titel 1"/>
          <p:cNvSpPr>
            <a:spLocks noGrp="1"/>
          </p:cNvSpPr>
          <p:nvPr>
            <p:ph type="title"/>
          </p:nvPr>
        </p:nvSpPr>
        <p:spPr>
          <a:xfrm>
            <a:off x="685800" y="463550"/>
            <a:ext cx="7739063" cy="1433513"/>
          </a:xfrm>
          <a:solidFill>
            <a:schemeClr val="accent1"/>
          </a:solidFill>
        </p:spPr>
        <p:txBody>
          <a:bodyPr/>
          <a:lstStyle/>
          <a:p>
            <a:r>
              <a:rPr lang="de-DE" dirty="0" smtClean="0"/>
              <a:t>Titelmasterformat durch Klicken bearbeiten</a:t>
            </a:r>
            <a:endParaRPr lang="de-DE" dirty="0"/>
          </a:p>
        </p:txBody>
      </p:sp>
      <p:sp>
        <p:nvSpPr>
          <p:cNvPr id="3" name="Rectangle 3"/>
          <p:cNvSpPr>
            <a:spLocks noGrp="1" noChangeArrowheads="1"/>
          </p:cNvSpPr>
          <p:nvPr>
            <p:ph type="ftr" idx="10"/>
          </p:nvPr>
        </p:nvSpPr>
        <p:spPr>
          <a:xfrm>
            <a:off x="2195513" y="6248400"/>
            <a:ext cx="4176712" cy="823913"/>
          </a:xfrm>
        </p:spPr>
        <p:txBody>
          <a:bodyPr/>
          <a:lstStyle>
            <a:lvl1pPr>
              <a:defRPr smtClean="0"/>
            </a:lvl1pPr>
          </a:lstStyle>
          <a:p>
            <a:pPr>
              <a:defRPr/>
            </a:pPr>
            <a:r>
              <a:rPr lang="en-US" dirty="0" smtClean="0"/>
              <a:t>Ada Basics © 2024 C.Grein</a:t>
            </a:r>
            <a:endParaRPr lang="de-DE" dirty="0"/>
          </a:p>
        </p:txBody>
      </p:sp>
      <p:sp>
        <p:nvSpPr>
          <p:cNvPr id="4" name="Rectangle 4"/>
          <p:cNvSpPr>
            <a:spLocks noGrp="1" noChangeArrowheads="1"/>
          </p:cNvSpPr>
          <p:nvPr>
            <p:ph type="sldNum" idx="11"/>
          </p:nvPr>
        </p:nvSpPr>
        <p:spPr>
          <a:xfrm>
            <a:off x="7524750" y="6248400"/>
            <a:ext cx="900113" cy="458788"/>
          </a:xfrm>
        </p:spPr>
        <p:txBody>
          <a:bodyPr/>
          <a:lstStyle>
            <a:lvl1pPr>
              <a:defRPr/>
            </a:lvl1pPr>
          </a:lstStyle>
          <a:p>
            <a:pPr>
              <a:defRPr/>
            </a:pPr>
            <a:fld id="{9DF953BB-2499-4FA9-8882-B6B5F02EA927}" type="slidenum">
              <a:rPr lang="de-DE"/>
              <a:pPr>
                <a:defRPr/>
              </a:pPr>
              <a:t>‹Nr.›</a:t>
            </a:fld>
            <a:endParaRPr lang="de-DE" dirty="0"/>
          </a:p>
        </p:txBody>
      </p:sp>
    </p:spTree>
    <p:extLst>
      <p:ext uri="{BB962C8B-B14F-4D97-AF65-F5344CB8AC3E}">
        <p14:creationId xmlns:p14="http://schemas.microsoft.com/office/powerpoint/2010/main" val="159645632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p:cNvSpPr>
            <a:spLocks noGrp="1"/>
          </p:cNvSpPr>
          <p:nvPr>
            <p:ph type="ctrTitle"/>
          </p:nvPr>
        </p:nvSpPr>
        <p:spPr>
          <a:xfrm>
            <a:off x="685800" y="2130425"/>
            <a:ext cx="7772400" cy="1470025"/>
          </a:xfrm>
        </p:spPr>
        <p:txBody>
          <a:bodyPr/>
          <a:lstStyle/>
          <a:p>
            <a:r>
              <a:rPr lang="de-DE" smtClean="0"/>
              <a:t>Titelmasterformat durch Klicken bearbeiten</a:t>
            </a:r>
            <a:endParaRPr lang="de-DE"/>
          </a:p>
        </p:txBody>
      </p:sp>
      <p:sp>
        <p:nvSpPr>
          <p:cNvPr id="3" name="Untertitel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de-DE" smtClean="0"/>
              <a:t>Formatvorlage des Untertitelmasters durch Klicken bearbeiten</a:t>
            </a:r>
            <a:endParaRPr lang="de-DE"/>
          </a:p>
        </p:txBody>
      </p:sp>
      <p:sp>
        <p:nvSpPr>
          <p:cNvPr id="4" name="Rectangle 3"/>
          <p:cNvSpPr>
            <a:spLocks noGrp="1" noChangeArrowheads="1"/>
          </p:cNvSpPr>
          <p:nvPr>
            <p:ph type="ftr" idx="10"/>
          </p:nvPr>
        </p:nvSpPr>
        <p:spPr>
          <a:ln/>
        </p:spPr>
        <p:txBody>
          <a:bodyPr/>
          <a:lstStyle>
            <a:lvl1pPr>
              <a:defRPr/>
            </a:lvl1pPr>
          </a:lstStyle>
          <a:p>
            <a:pPr>
              <a:defRPr/>
            </a:pPr>
            <a:r>
              <a:rPr lang="en-US" dirty="0" smtClean="0"/>
              <a:t>Ada Basics © 2024 C.Grein</a:t>
            </a:r>
            <a:endParaRPr lang="de-DE" dirty="0"/>
          </a:p>
        </p:txBody>
      </p:sp>
      <p:sp>
        <p:nvSpPr>
          <p:cNvPr id="5" name="Rectangle 4"/>
          <p:cNvSpPr>
            <a:spLocks noGrp="1" noChangeArrowheads="1"/>
          </p:cNvSpPr>
          <p:nvPr>
            <p:ph type="sldNum" idx="11"/>
          </p:nvPr>
        </p:nvSpPr>
        <p:spPr>
          <a:ln/>
        </p:spPr>
        <p:txBody>
          <a:bodyPr/>
          <a:lstStyle>
            <a:lvl1pPr>
              <a:defRPr/>
            </a:lvl1pPr>
          </a:lstStyle>
          <a:p>
            <a:pPr>
              <a:defRPr/>
            </a:pPr>
            <a:fld id="{6A7BC4DC-A12A-4763-B677-CCF5762EE09E}" type="slidenum">
              <a:rPr lang="de-DE"/>
              <a:pPr>
                <a:defRPr/>
              </a:pPr>
              <a:t>‹Nr.›</a:t>
            </a:fld>
            <a:endParaRPr lang="de-DE" dirty="0"/>
          </a:p>
        </p:txBody>
      </p:sp>
    </p:spTree>
    <p:extLst>
      <p:ext uri="{BB962C8B-B14F-4D97-AF65-F5344CB8AC3E}">
        <p14:creationId xmlns:p14="http://schemas.microsoft.com/office/powerpoint/2010/main" val="259331521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722313" y="4406900"/>
            <a:ext cx="7772400" cy="1362075"/>
          </a:xfrm>
        </p:spPr>
        <p:txBody>
          <a:bodyPr anchor="t"/>
          <a:lstStyle>
            <a:lvl1pPr algn="l">
              <a:defRPr sz="4000" b="1" cap="all"/>
            </a:lvl1pPr>
          </a:lstStyle>
          <a:p>
            <a:r>
              <a:rPr lang="de-DE" smtClean="0"/>
              <a:t>Titelmasterformat durch Klicken bearbeiten</a:t>
            </a:r>
            <a:endParaRPr lang="de-DE"/>
          </a:p>
        </p:txBody>
      </p:sp>
      <p:sp>
        <p:nvSpPr>
          <p:cNvPr id="3" name="Textplatzhalt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de-DE" smtClean="0"/>
              <a:t>Textmasterformat bearbeiten</a:t>
            </a:r>
          </a:p>
        </p:txBody>
      </p:sp>
      <p:sp>
        <p:nvSpPr>
          <p:cNvPr id="4" name="Rectangle 3"/>
          <p:cNvSpPr>
            <a:spLocks noGrp="1" noChangeArrowheads="1"/>
          </p:cNvSpPr>
          <p:nvPr>
            <p:ph type="ftr" idx="10"/>
          </p:nvPr>
        </p:nvSpPr>
        <p:spPr>
          <a:ln/>
        </p:spPr>
        <p:txBody>
          <a:bodyPr/>
          <a:lstStyle>
            <a:lvl1pPr>
              <a:defRPr/>
            </a:lvl1pPr>
          </a:lstStyle>
          <a:p>
            <a:pPr>
              <a:defRPr/>
            </a:pPr>
            <a:r>
              <a:rPr lang="en-US" dirty="0" smtClean="0"/>
              <a:t>Ada Basics © 2024 C.Grein</a:t>
            </a:r>
            <a:endParaRPr lang="de-DE" dirty="0"/>
          </a:p>
        </p:txBody>
      </p:sp>
      <p:sp>
        <p:nvSpPr>
          <p:cNvPr id="5" name="Rectangle 4"/>
          <p:cNvSpPr>
            <a:spLocks noGrp="1" noChangeArrowheads="1"/>
          </p:cNvSpPr>
          <p:nvPr>
            <p:ph type="sldNum" idx="11"/>
          </p:nvPr>
        </p:nvSpPr>
        <p:spPr>
          <a:ln/>
        </p:spPr>
        <p:txBody>
          <a:bodyPr/>
          <a:lstStyle>
            <a:lvl1pPr>
              <a:defRPr/>
            </a:lvl1pPr>
          </a:lstStyle>
          <a:p>
            <a:pPr>
              <a:defRPr/>
            </a:pPr>
            <a:fld id="{5AF92AA6-14FD-4BB3-8743-645D53F097B7}" type="slidenum">
              <a:rPr lang="de-DE"/>
              <a:pPr>
                <a:defRPr/>
              </a:pPr>
              <a:t>‹Nr.›</a:t>
            </a:fld>
            <a:endParaRPr lang="de-DE" dirty="0"/>
          </a:p>
        </p:txBody>
      </p:sp>
    </p:spTree>
    <p:extLst>
      <p:ext uri="{BB962C8B-B14F-4D97-AF65-F5344CB8AC3E}">
        <p14:creationId xmlns:p14="http://schemas.microsoft.com/office/powerpoint/2010/main" val="280291945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Inhaltsplatzhalter 2"/>
          <p:cNvSpPr>
            <a:spLocks noGrp="1"/>
          </p:cNvSpPr>
          <p:nvPr>
            <p:ph sz="half" idx="1"/>
          </p:nvPr>
        </p:nvSpPr>
        <p:spPr>
          <a:xfrm>
            <a:off x="685800" y="1981200"/>
            <a:ext cx="3792538" cy="42338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dirty="0" smtClean="0"/>
              <a:t>Textmasterformat bearbeiten</a:t>
            </a:r>
          </a:p>
          <a:p>
            <a:pPr lvl="1"/>
            <a:r>
              <a:rPr lang="de-DE" dirty="0" smtClean="0"/>
              <a:t>Zweite Ebene</a:t>
            </a:r>
          </a:p>
          <a:p>
            <a:pPr lvl="2"/>
            <a:r>
              <a:rPr lang="de-DE" dirty="0" smtClean="0"/>
              <a:t>Dritte Ebene</a:t>
            </a:r>
          </a:p>
          <a:p>
            <a:pPr lvl="3"/>
            <a:r>
              <a:rPr lang="de-DE" dirty="0" smtClean="0"/>
              <a:t>Vierte Ebene</a:t>
            </a:r>
          </a:p>
          <a:p>
            <a:pPr lvl="4"/>
            <a:r>
              <a:rPr lang="de-DE" dirty="0" smtClean="0"/>
              <a:t>Fünfte Ebene</a:t>
            </a:r>
            <a:endParaRPr lang="de-DE" dirty="0"/>
          </a:p>
        </p:txBody>
      </p:sp>
      <p:sp>
        <p:nvSpPr>
          <p:cNvPr id="4" name="Inhaltsplatzhalter 3"/>
          <p:cNvSpPr>
            <a:spLocks noGrp="1"/>
          </p:cNvSpPr>
          <p:nvPr>
            <p:ph sz="half" idx="2"/>
          </p:nvPr>
        </p:nvSpPr>
        <p:spPr>
          <a:xfrm>
            <a:off x="4630738" y="1981200"/>
            <a:ext cx="3794125" cy="42338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5" name="Rectangle 3"/>
          <p:cNvSpPr>
            <a:spLocks noGrp="1" noChangeArrowheads="1"/>
          </p:cNvSpPr>
          <p:nvPr>
            <p:ph type="ftr" idx="10"/>
          </p:nvPr>
        </p:nvSpPr>
        <p:spPr/>
        <p:txBody>
          <a:bodyPr/>
          <a:lstStyle>
            <a:lvl1pPr>
              <a:defRPr smtClean="0"/>
            </a:lvl1pPr>
          </a:lstStyle>
          <a:p>
            <a:pPr>
              <a:defRPr/>
            </a:pPr>
            <a:r>
              <a:rPr lang="en-US" dirty="0" smtClean="0"/>
              <a:t>Ada Basics © 2024 C.Grein</a:t>
            </a:r>
            <a:endParaRPr lang="de-DE" dirty="0"/>
          </a:p>
        </p:txBody>
      </p:sp>
      <p:sp>
        <p:nvSpPr>
          <p:cNvPr id="6" name="Rectangle 4"/>
          <p:cNvSpPr>
            <a:spLocks noGrp="1" noChangeArrowheads="1"/>
          </p:cNvSpPr>
          <p:nvPr>
            <p:ph type="sldNum" idx="11"/>
          </p:nvPr>
        </p:nvSpPr>
        <p:spPr>
          <a:xfrm>
            <a:off x="7451725" y="6248400"/>
            <a:ext cx="973138" cy="458788"/>
          </a:xfrm>
        </p:spPr>
        <p:txBody>
          <a:bodyPr/>
          <a:lstStyle>
            <a:lvl1pPr>
              <a:defRPr/>
            </a:lvl1pPr>
          </a:lstStyle>
          <a:p>
            <a:pPr>
              <a:defRPr/>
            </a:pPr>
            <a:fld id="{26FE7B6B-6847-4D19-82C1-CACF0FD4DDA1}" type="slidenum">
              <a:rPr lang="de-DE"/>
              <a:pPr>
                <a:defRPr/>
              </a:pPr>
              <a:t>‹Nr.›</a:t>
            </a:fld>
            <a:endParaRPr lang="de-DE" dirty="0"/>
          </a:p>
        </p:txBody>
      </p:sp>
    </p:spTree>
    <p:extLst>
      <p:ext uri="{BB962C8B-B14F-4D97-AF65-F5344CB8AC3E}">
        <p14:creationId xmlns:p14="http://schemas.microsoft.com/office/powerpoint/2010/main" val="22519194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a:xfrm>
            <a:off x="457200" y="274638"/>
            <a:ext cx="8229600" cy="1143000"/>
          </a:xfrm>
        </p:spPr>
        <p:txBody>
          <a:bodyPr/>
          <a:lstStyle>
            <a:lvl1pPr>
              <a:defRPr/>
            </a:lvl1pPr>
          </a:lstStyle>
          <a:p>
            <a:r>
              <a:rPr lang="de-DE" smtClean="0"/>
              <a:t>Titelmasterformat durch Klicken bearbeiten</a:t>
            </a:r>
            <a:endParaRPr lang="de-DE"/>
          </a:p>
        </p:txBody>
      </p:sp>
      <p:sp>
        <p:nvSpPr>
          <p:cNvPr id="3" name="Textplatzhalt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 bearbeiten</a:t>
            </a:r>
          </a:p>
        </p:txBody>
      </p:sp>
      <p:sp>
        <p:nvSpPr>
          <p:cNvPr id="4" name="Inhaltsplatzhalt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5" name="Textplatzhalt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 bearbeiten</a:t>
            </a:r>
          </a:p>
        </p:txBody>
      </p:sp>
      <p:sp>
        <p:nvSpPr>
          <p:cNvPr id="6" name="Inhaltsplatzhalt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7" name="Rectangle 3"/>
          <p:cNvSpPr>
            <a:spLocks noGrp="1" noChangeArrowheads="1"/>
          </p:cNvSpPr>
          <p:nvPr>
            <p:ph type="ftr" idx="10"/>
          </p:nvPr>
        </p:nvSpPr>
        <p:spPr>
          <a:ln/>
        </p:spPr>
        <p:txBody>
          <a:bodyPr/>
          <a:lstStyle>
            <a:lvl1pPr>
              <a:defRPr/>
            </a:lvl1pPr>
          </a:lstStyle>
          <a:p>
            <a:pPr>
              <a:defRPr/>
            </a:pPr>
            <a:r>
              <a:rPr lang="en-US" dirty="0" smtClean="0"/>
              <a:t>Ada Basics © 2024 C.Grein</a:t>
            </a:r>
            <a:endParaRPr lang="de-DE" dirty="0"/>
          </a:p>
        </p:txBody>
      </p:sp>
      <p:sp>
        <p:nvSpPr>
          <p:cNvPr id="8" name="Rectangle 4"/>
          <p:cNvSpPr>
            <a:spLocks noGrp="1" noChangeArrowheads="1"/>
          </p:cNvSpPr>
          <p:nvPr>
            <p:ph type="sldNum" idx="11"/>
          </p:nvPr>
        </p:nvSpPr>
        <p:spPr>
          <a:ln/>
        </p:spPr>
        <p:txBody>
          <a:bodyPr/>
          <a:lstStyle>
            <a:lvl1pPr>
              <a:defRPr/>
            </a:lvl1pPr>
          </a:lstStyle>
          <a:p>
            <a:pPr>
              <a:defRPr/>
            </a:pPr>
            <a:fld id="{6C9B2D2F-F139-4D4B-B06A-3B85EA8E5832}" type="slidenum">
              <a:rPr lang="de-DE"/>
              <a:pPr>
                <a:defRPr/>
              </a:pPr>
              <a:t>‹Nr.›</a:t>
            </a:fld>
            <a:endParaRPr lang="de-DE" dirty="0"/>
          </a:p>
        </p:txBody>
      </p:sp>
    </p:spTree>
    <p:extLst>
      <p:ext uri="{BB962C8B-B14F-4D97-AF65-F5344CB8AC3E}">
        <p14:creationId xmlns:p14="http://schemas.microsoft.com/office/powerpoint/2010/main" val="406076910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Rectangle 3"/>
          <p:cNvSpPr>
            <a:spLocks noGrp="1" noChangeArrowheads="1"/>
          </p:cNvSpPr>
          <p:nvPr>
            <p:ph type="ftr" idx="10"/>
          </p:nvPr>
        </p:nvSpPr>
        <p:spPr>
          <a:ln/>
        </p:spPr>
        <p:txBody>
          <a:bodyPr/>
          <a:lstStyle>
            <a:lvl1pPr>
              <a:defRPr/>
            </a:lvl1pPr>
          </a:lstStyle>
          <a:p>
            <a:pPr>
              <a:defRPr/>
            </a:pPr>
            <a:r>
              <a:rPr lang="en-US" dirty="0" smtClean="0"/>
              <a:t>Ada Basics © 2024 C.Grein</a:t>
            </a:r>
            <a:endParaRPr lang="de-DE" dirty="0"/>
          </a:p>
        </p:txBody>
      </p:sp>
      <p:sp>
        <p:nvSpPr>
          <p:cNvPr id="4" name="Rectangle 4"/>
          <p:cNvSpPr>
            <a:spLocks noGrp="1" noChangeArrowheads="1"/>
          </p:cNvSpPr>
          <p:nvPr>
            <p:ph type="sldNum" idx="11"/>
          </p:nvPr>
        </p:nvSpPr>
        <p:spPr>
          <a:ln/>
        </p:spPr>
        <p:txBody>
          <a:bodyPr/>
          <a:lstStyle>
            <a:lvl1pPr>
              <a:defRPr/>
            </a:lvl1pPr>
          </a:lstStyle>
          <a:p>
            <a:pPr>
              <a:defRPr/>
            </a:pPr>
            <a:fld id="{DA1E1920-96A0-4C45-9D55-888EA03B2769}" type="slidenum">
              <a:rPr lang="de-DE"/>
              <a:pPr>
                <a:defRPr/>
              </a:pPr>
              <a:t>‹Nr.›</a:t>
            </a:fld>
            <a:endParaRPr lang="de-DE" dirty="0"/>
          </a:p>
        </p:txBody>
      </p:sp>
    </p:spTree>
    <p:extLst>
      <p:ext uri="{BB962C8B-B14F-4D97-AF65-F5344CB8AC3E}">
        <p14:creationId xmlns:p14="http://schemas.microsoft.com/office/powerpoint/2010/main" val="290904434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Rectangle 3"/>
          <p:cNvSpPr>
            <a:spLocks noGrp="1" noChangeArrowheads="1"/>
          </p:cNvSpPr>
          <p:nvPr>
            <p:ph type="ftr" idx="10"/>
          </p:nvPr>
        </p:nvSpPr>
        <p:spPr>
          <a:ln/>
        </p:spPr>
        <p:txBody>
          <a:bodyPr/>
          <a:lstStyle>
            <a:lvl1pPr>
              <a:defRPr/>
            </a:lvl1pPr>
          </a:lstStyle>
          <a:p>
            <a:pPr>
              <a:defRPr/>
            </a:pPr>
            <a:r>
              <a:rPr lang="en-US" dirty="0" smtClean="0"/>
              <a:t>Ada Basics © 2024 C.Grein</a:t>
            </a:r>
            <a:endParaRPr lang="de-DE" dirty="0"/>
          </a:p>
        </p:txBody>
      </p:sp>
      <p:sp>
        <p:nvSpPr>
          <p:cNvPr id="3" name="Rectangle 4"/>
          <p:cNvSpPr>
            <a:spLocks noGrp="1" noChangeArrowheads="1"/>
          </p:cNvSpPr>
          <p:nvPr>
            <p:ph type="sldNum" idx="11"/>
          </p:nvPr>
        </p:nvSpPr>
        <p:spPr>
          <a:ln/>
        </p:spPr>
        <p:txBody>
          <a:bodyPr/>
          <a:lstStyle>
            <a:lvl1pPr>
              <a:defRPr/>
            </a:lvl1pPr>
          </a:lstStyle>
          <a:p>
            <a:pPr>
              <a:defRPr/>
            </a:pPr>
            <a:fld id="{84D954CA-63EA-4D97-ADBC-1D894F0EA83B}" type="slidenum">
              <a:rPr lang="de-DE"/>
              <a:pPr>
                <a:defRPr/>
              </a:pPr>
              <a:t>‹Nr.›</a:t>
            </a:fld>
            <a:endParaRPr lang="de-DE" dirty="0"/>
          </a:p>
        </p:txBody>
      </p:sp>
    </p:spTree>
    <p:extLst>
      <p:ext uri="{BB962C8B-B14F-4D97-AF65-F5344CB8AC3E}">
        <p14:creationId xmlns:p14="http://schemas.microsoft.com/office/powerpoint/2010/main" val="27591329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457200" y="273050"/>
            <a:ext cx="3008313" cy="1162050"/>
          </a:xfrm>
        </p:spPr>
        <p:txBody>
          <a:bodyPr anchor="b"/>
          <a:lstStyle>
            <a:lvl1pPr algn="l">
              <a:defRPr sz="2000" b="1"/>
            </a:lvl1pPr>
          </a:lstStyle>
          <a:p>
            <a:r>
              <a:rPr lang="de-DE" smtClean="0"/>
              <a:t>Titelmasterformat durch Klicken bearbeiten</a:t>
            </a:r>
            <a:endParaRPr lang="de-DE"/>
          </a:p>
        </p:txBody>
      </p:sp>
      <p:sp>
        <p:nvSpPr>
          <p:cNvPr id="3" name="Inhaltsplatzhalt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Textplatzhalt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Textmasterformat bearbeiten</a:t>
            </a:r>
          </a:p>
        </p:txBody>
      </p:sp>
      <p:sp>
        <p:nvSpPr>
          <p:cNvPr id="5" name="Rectangle 3"/>
          <p:cNvSpPr>
            <a:spLocks noGrp="1" noChangeArrowheads="1"/>
          </p:cNvSpPr>
          <p:nvPr>
            <p:ph type="ftr" idx="10"/>
          </p:nvPr>
        </p:nvSpPr>
        <p:spPr>
          <a:ln/>
        </p:spPr>
        <p:txBody>
          <a:bodyPr/>
          <a:lstStyle>
            <a:lvl1pPr>
              <a:defRPr/>
            </a:lvl1pPr>
          </a:lstStyle>
          <a:p>
            <a:pPr>
              <a:defRPr/>
            </a:pPr>
            <a:r>
              <a:rPr lang="en-US" dirty="0" smtClean="0"/>
              <a:t>Ada Basics © 2024 C.Grein</a:t>
            </a:r>
            <a:endParaRPr lang="de-DE" dirty="0"/>
          </a:p>
        </p:txBody>
      </p:sp>
      <p:sp>
        <p:nvSpPr>
          <p:cNvPr id="6" name="Rectangle 4"/>
          <p:cNvSpPr>
            <a:spLocks noGrp="1" noChangeArrowheads="1"/>
          </p:cNvSpPr>
          <p:nvPr>
            <p:ph type="sldNum" idx="11"/>
          </p:nvPr>
        </p:nvSpPr>
        <p:spPr>
          <a:ln/>
        </p:spPr>
        <p:txBody>
          <a:bodyPr/>
          <a:lstStyle>
            <a:lvl1pPr>
              <a:defRPr/>
            </a:lvl1pPr>
          </a:lstStyle>
          <a:p>
            <a:pPr>
              <a:defRPr/>
            </a:pPr>
            <a:fld id="{9C77F37B-7E85-4B47-AAEB-2C18CE81A5FB}" type="slidenum">
              <a:rPr lang="de-DE"/>
              <a:pPr>
                <a:defRPr/>
              </a:pPr>
              <a:t>‹Nr.›</a:t>
            </a:fld>
            <a:endParaRPr lang="de-DE" dirty="0"/>
          </a:p>
        </p:txBody>
      </p:sp>
    </p:spTree>
    <p:extLst>
      <p:ext uri="{BB962C8B-B14F-4D97-AF65-F5344CB8AC3E}">
        <p14:creationId xmlns:p14="http://schemas.microsoft.com/office/powerpoint/2010/main" val="179375362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1792288" y="4800600"/>
            <a:ext cx="5486400" cy="566738"/>
          </a:xfrm>
        </p:spPr>
        <p:txBody>
          <a:bodyPr anchor="b"/>
          <a:lstStyle>
            <a:lvl1pPr algn="l">
              <a:defRPr sz="2000" b="1"/>
            </a:lvl1pPr>
          </a:lstStyle>
          <a:p>
            <a:r>
              <a:rPr lang="de-DE" smtClean="0"/>
              <a:t>Titelmasterformat durch Klicken bearbeiten</a:t>
            </a:r>
            <a:endParaRPr lang="de-DE"/>
          </a:p>
        </p:txBody>
      </p:sp>
      <p:sp>
        <p:nvSpPr>
          <p:cNvPr id="3" name="Bildplatzhalt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de-DE" noProof="0" dirty="0" smtClean="0"/>
          </a:p>
        </p:txBody>
      </p:sp>
      <p:sp>
        <p:nvSpPr>
          <p:cNvPr id="4" name="Textplatzhalt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Textmasterformat bearbeiten</a:t>
            </a:r>
          </a:p>
        </p:txBody>
      </p:sp>
      <p:sp>
        <p:nvSpPr>
          <p:cNvPr id="5" name="Rectangle 3"/>
          <p:cNvSpPr>
            <a:spLocks noGrp="1" noChangeArrowheads="1"/>
          </p:cNvSpPr>
          <p:nvPr>
            <p:ph type="ftr" idx="10"/>
          </p:nvPr>
        </p:nvSpPr>
        <p:spPr>
          <a:ln/>
        </p:spPr>
        <p:txBody>
          <a:bodyPr/>
          <a:lstStyle>
            <a:lvl1pPr>
              <a:defRPr/>
            </a:lvl1pPr>
          </a:lstStyle>
          <a:p>
            <a:pPr>
              <a:defRPr/>
            </a:pPr>
            <a:r>
              <a:rPr lang="en-US" dirty="0" smtClean="0"/>
              <a:t>Ada Basics © 2024 C.Grein</a:t>
            </a:r>
            <a:endParaRPr lang="de-DE" dirty="0"/>
          </a:p>
        </p:txBody>
      </p:sp>
      <p:sp>
        <p:nvSpPr>
          <p:cNvPr id="6" name="Rectangle 4"/>
          <p:cNvSpPr>
            <a:spLocks noGrp="1" noChangeArrowheads="1"/>
          </p:cNvSpPr>
          <p:nvPr>
            <p:ph type="sldNum" idx="11"/>
          </p:nvPr>
        </p:nvSpPr>
        <p:spPr>
          <a:ln/>
        </p:spPr>
        <p:txBody>
          <a:bodyPr/>
          <a:lstStyle>
            <a:lvl1pPr>
              <a:defRPr/>
            </a:lvl1pPr>
          </a:lstStyle>
          <a:p>
            <a:pPr>
              <a:defRPr/>
            </a:pPr>
            <a:fld id="{A75724E9-8E5B-4DD2-B85B-C0CD1A0B6AD1}" type="slidenum">
              <a:rPr lang="de-DE"/>
              <a:pPr>
                <a:defRPr/>
              </a:pPr>
              <a:t>‹Nr.›</a:t>
            </a:fld>
            <a:endParaRPr lang="de-DE" dirty="0"/>
          </a:p>
        </p:txBody>
      </p:sp>
    </p:spTree>
    <p:extLst>
      <p:ext uri="{BB962C8B-B14F-4D97-AF65-F5344CB8AC3E}">
        <p14:creationId xmlns:p14="http://schemas.microsoft.com/office/powerpoint/2010/main" val="231345545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CCFF66"/>
        </a:solidFill>
        <a:effectLst/>
      </p:bgPr>
    </p:bg>
    <p:spTree>
      <p:nvGrpSpPr>
        <p:cNvPr id="1" name=""/>
        <p:cNvGrpSpPr/>
        <p:nvPr/>
      </p:nvGrpSpPr>
      <p:grpSpPr>
        <a:xfrm>
          <a:off x="0" y="0"/>
          <a:ext cx="0" cy="0"/>
          <a:chOff x="0" y="0"/>
          <a:chExt cx="0" cy="0"/>
        </a:xfrm>
      </p:grpSpPr>
      <p:sp>
        <p:nvSpPr>
          <p:cNvPr id="1026" name="Rectangle 1"/>
          <p:cNvSpPr>
            <a:spLocks noGrp="1" noChangeArrowheads="1"/>
          </p:cNvSpPr>
          <p:nvPr>
            <p:ph type="title"/>
          </p:nvPr>
        </p:nvSpPr>
        <p:spPr bwMode="auto">
          <a:xfrm>
            <a:off x="685800" y="463550"/>
            <a:ext cx="7739063" cy="1433513"/>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0000" tIns="46800" rIns="90000" bIns="46800" numCol="1" anchor="ctr" anchorCtr="0" compatLnSpc="1">
            <a:prstTxWarp prst="textNoShape">
              <a:avLst/>
            </a:prstTxWarp>
          </a:bodyPr>
          <a:lstStyle/>
          <a:p>
            <a:pPr lvl="0"/>
            <a:r>
              <a:rPr lang="en-GB" altLang="de-DE" smtClean="0"/>
              <a:t>Klicken Sie, um das Format des Titeltextes zu bearbeiten</a:t>
            </a:r>
          </a:p>
        </p:txBody>
      </p:sp>
      <p:sp>
        <p:nvSpPr>
          <p:cNvPr id="1027" name="Rectangle 2"/>
          <p:cNvSpPr>
            <a:spLocks noGrp="1" noChangeArrowheads="1"/>
          </p:cNvSpPr>
          <p:nvPr>
            <p:ph type="body" idx="1"/>
          </p:nvPr>
        </p:nvSpPr>
        <p:spPr bwMode="auto">
          <a:xfrm>
            <a:off x="685800" y="1981200"/>
            <a:ext cx="7739063" cy="42338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000" tIns="46800" rIns="90000" bIns="46800" numCol="1" anchor="t" anchorCtr="0" compatLnSpc="1">
            <a:prstTxWarp prst="textNoShape">
              <a:avLst/>
            </a:prstTxWarp>
          </a:bodyPr>
          <a:lstStyle/>
          <a:p>
            <a:pPr lvl="0"/>
            <a:r>
              <a:rPr lang="en-GB" altLang="de-DE" smtClean="0"/>
              <a:t>Klicken Sie, um die Formate des Gliederungstextes zu bearbeiten</a:t>
            </a:r>
          </a:p>
          <a:p>
            <a:pPr lvl="1"/>
            <a:r>
              <a:rPr lang="en-GB" altLang="de-DE" smtClean="0"/>
              <a:t>Zweite Gliederungsebene</a:t>
            </a:r>
          </a:p>
          <a:p>
            <a:pPr lvl="2"/>
            <a:r>
              <a:rPr lang="en-GB" altLang="de-DE" smtClean="0"/>
              <a:t>Dritte Gliederungsebene</a:t>
            </a:r>
          </a:p>
          <a:p>
            <a:pPr lvl="3"/>
            <a:r>
              <a:rPr lang="en-GB" altLang="de-DE" smtClean="0"/>
              <a:t>Vierte Gliederungsebene</a:t>
            </a:r>
          </a:p>
          <a:p>
            <a:pPr lvl="4"/>
            <a:r>
              <a:rPr lang="en-GB" altLang="de-DE" smtClean="0"/>
              <a:t>Fünfte Gliederungsebene</a:t>
            </a:r>
          </a:p>
          <a:p>
            <a:pPr lvl="4"/>
            <a:r>
              <a:rPr lang="en-GB" altLang="de-DE" smtClean="0"/>
              <a:t>Sechste Gliederungsebene</a:t>
            </a:r>
          </a:p>
          <a:p>
            <a:pPr lvl="4"/>
            <a:r>
              <a:rPr lang="en-GB" altLang="de-DE" smtClean="0"/>
              <a:t>Siebente Gliederungsebene</a:t>
            </a:r>
          </a:p>
          <a:p>
            <a:pPr lvl="4"/>
            <a:r>
              <a:rPr lang="en-GB" altLang="de-DE" smtClean="0"/>
              <a:t>Achte Gliederungsebene</a:t>
            </a:r>
          </a:p>
          <a:p>
            <a:pPr lvl="4"/>
            <a:r>
              <a:rPr lang="en-GB" altLang="de-DE" smtClean="0"/>
              <a:t>Neunte Gliederungsebene</a:t>
            </a:r>
          </a:p>
        </p:txBody>
      </p:sp>
      <p:sp>
        <p:nvSpPr>
          <p:cNvPr id="2" name="Rectangle 3"/>
          <p:cNvSpPr>
            <a:spLocks noGrp="1" noChangeArrowheads="1"/>
          </p:cNvSpPr>
          <p:nvPr>
            <p:ph type="ftr"/>
          </p:nvPr>
        </p:nvSpPr>
        <p:spPr bwMode="auto">
          <a:xfrm>
            <a:off x="2555875" y="6248400"/>
            <a:ext cx="4176713" cy="8239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000" tIns="46800" rIns="90000" bIns="46800" numCol="1" anchor="t" anchorCtr="0" compatLnSpc="1">
            <a:prstTxWarp prst="textNoShape">
              <a:avLst/>
            </a:prstTxWarp>
          </a:bodyPr>
          <a:lstStyle>
            <a:lvl1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mtClean="0">
                <a:solidFill>
                  <a:srgbClr val="000000"/>
                </a:solidFill>
                <a:latin typeface="Times New Roman" pitchFamily="16" charset="0"/>
              </a:defRPr>
            </a:lvl1pPr>
          </a:lstStyle>
          <a:p>
            <a:pPr>
              <a:defRPr/>
            </a:pPr>
            <a:r>
              <a:rPr lang="en-US" dirty="0" smtClean="0"/>
              <a:t>Ada Basics © 2024 C.Grein</a:t>
            </a:r>
            <a:endParaRPr lang="de-DE" dirty="0"/>
          </a:p>
        </p:txBody>
      </p:sp>
      <p:sp>
        <p:nvSpPr>
          <p:cNvPr id="1028" name="Rectangle 4"/>
          <p:cNvSpPr>
            <a:spLocks noGrp="1" noChangeArrowheads="1"/>
          </p:cNvSpPr>
          <p:nvPr>
            <p:ph type="sldNum"/>
          </p:nvPr>
        </p:nvSpPr>
        <p:spPr bwMode="auto">
          <a:xfrm>
            <a:off x="7164388" y="6248400"/>
            <a:ext cx="1260475" cy="45878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000" tIns="46800" rIns="90000" bIns="46800" numCol="1" anchor="t" anchorCtr="0" compatLnSpc="1">
            <a:prstTxWarp prst="textNoShape">
              <a:avLst/>
            </a:prstTxWarp>
          </a:bodyPr>
          <a:lstStyle>
            <a:lvl1pPr>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solidFill>
                  <a:srgbClr val="000000"/>
                </a:solidFill>
                <a:latin typeface="Times New Roman" pitchFamily="18" charset="0"/>
              </a:defRPr>
            </a:lvl1pPr>
          </a:lstStyle>
          <a:p>
            <a:pPr>
              <a:defRPr/>
            </a:pPr>
            <a:fld id="{42F99982-6AE2-43FF-B808-63F90D368AC0}" type="slidenum">
              <a:rPr lang="de-DE"/>
              <a:pPr>
                <a:defRPr/>
              </a:pPr>
              <a:t>‹Nr.›</a:t>
            </a:fld>
            <a:endParaRPr lang="de-DE" dirty="0"/>
          </a:p>
        </p:txBody>
      </p:sp>
    </p:spTree>
  </p:cSld>
  <p:clrMap bg1="lt1" tx1="dk1" bg2="lt2" tx2="dk2" accent1="accent1" accent2="accent2" accent3="accent3" accent4="accent4" accent5="accent5" accent6="accent6" hlink="hlink" folHlink="folHlink"/>
  <p:sldLayoutIdLst>
    <p:sldLayoutId id="2147484167" r:id="rId1"/>
    <p:sldLayoutId id="2147484158" r:id="rId2"/>
    <p:sldLayoutId id="2147484159" r:id="rId3"/>
    <p:sldLayoutId id="2147484168" r:id="rId4"/>
    <p:sldLayoutId id="2147484160" r:id="rId5"/>
    <p:sldLayoutId id="2147484161" r:id="rId6"/>
    <p:sldLayoutId id="2147484162" r:id="rId7"/>
    <p:sldLayoutId id="2147484163" r:id="rId8"/>
    <p:sldLayoutId id="2147484164" r:id="rId9"/>
    <p:sldLayoutId id="2147484165" r:id="rId10"/>
    <p:sldLayoutId id="2147484166" r:id="rId11"/>
    <p:sldLayoutId id="2147484169" r:id="rId12"/>
  </p:sldLayoutIdLst>
  <p:timing>
    <p:tnLst>
      <p:par>
        <p:cTn id="1" dur="indefinite" restart="never" nodeType="tmRoot"/>
      </p:par>
    </p:tnLst>
  </p:timing>
  <p:hf hdr="0" dt="0"/>
  <p:txStyles>
    <p:titleStyle>
      <a:lvl1pPr algn="ctr" defTabSz="449263" rtl="0" eaLnBrk="0" fontAlgn="base" hangingPunct="0">
        <a:spcBef>
          <a:spcPct val="0"/>
        </a:spcBef>
        <a:spcAft>
          <a:spcPct val="0"/>
        </a:spcAft>
        <a:buClr>
          <a:srgbClr val="000000"/>
        </a:buClr>
        <a:buSzPct val="100000"/>
        <a:buFont typeface="Times New Roman" pitchFamily="18" charset="0"/>
        <a:defRPr sz="4400">
          <a:solidFill>
            <a:srgbClr val="000000"/>
          </a:solidFill>
          <a:latin typeface="+mj-lt"/>
          <a:ea typeface="+mj-ea"/>
          <a:cs typeface="+mj-cs"/>
        </a:defRPr>
      </a:lvl1pPr>
      <a:lvl2pPr algn="ctr" defTabSz="449263" rtl="0" eaLnBrk="0" fontAlgn="base" hangingPunct="0">
        <a:spcBef>
          <a:spcPct val="0"/>
        </a:spcBef>
        <a:spcAft>
          <a:spcPct val="0"/>
        </a:spcAft>
        <a:buClr>
          <a:srgbClr val="000000"/>
        </a:buClr>
        <a:buSzPct val="100000"/>
        <a:buFont typeface="Times New Roman" pitchFamily="18" charset="0"/>
        <a:defRPr sz="4400">
          <a:solidFill>
            <a:srgbClr val="000000"/>
          </a:solidFill>
          <a:latin typeface="Times New Roman" pitchFamily="18" charset="0"/>
        </a:defRPr>
      </a:lvl2pPr>
      <a:lvl3pPr algn="ctr" defTabSz="449263" rtl="0" eaLnBrk="0" fontAlgn="base" hangingPunct="0">
        <a:spcBef>
          <a:spcPct val="0"/>
        </a:spcBef>
        <a:spcAft>
          <a:spcPct val="0"/>
        </a:spcAft>
        <a:buClr>
          <a:srgbClr val="000000"/>
        </a:buClr>
        <a:buSzPct val="100000"/>
        <a:buFont typeface="Times New Roman" pitchFamily="18" charset="0"/>
        <a:defRPr sz="4400">
          <a:solidFill>
            <a:srgbClr val="000000"/>
          </a:solidFill>
          <a:latin typeface="Times New Roman" pitchFamily="18" charset="0"/>
        </a:defRPr>
      </a:lvl3pPr>
      <a:lvl4pPr algn="ctr" defTabSz="449263" rtl="0" eaLnBrk="0" fontAlgn="base" hangingPunct="0">
        <a:spcBef>
          <a:spcPct val="0"/>
        </a:spcBef>
        <a:spcAft>
          <a:spcPct val="0"/>
        </a:spcAft>
        <a:buClr>
          <a:srgbClr val="000000"/>
        </a:buClr>
        <a:buSzPct val="100000"/>
        <a:buFont typeface="Times New Roman" pitchFamily="18" charset="0"/>
        <a:defRPr sz="4400">
          <a:solidFill>
            <a:srgbClr val="000000"/>
          </a:solidFill>
          <a:latin typeface="Times New Roman" pitchFamily="18" charset="0"/>
        </a:defRPr>
      </a:lvl4pPr>
      <a:lvl5pPr algn="ctr" defTabSz="449263" rtl="0" eaLnBrk="0" fontAlgn="base" hangingPunct="0">
        <a:spcBef>
          <a:spcPct val="0"/>
        </a:spcBef>
        <a:spcAft>
          <a:spcPct val="0"/>
        </a:spcAft>
        <a:buClr>
          <a:srgbClr val="000000"/>
        </a:buClr>
        <a:buSzPct val="100000"/>
        <a:buFont typeface="Times New Roman" pitchFamily="18" charset="0"/>
        <a:defRPr sz="4400">
          <a:solidFill>
            <a:srgbClr val="000000"/>
          </a:solidFill>
          <a:latin typeface="Times New Roman" pitchFamily="18" charset="0"/>
        </a:defRPr>
      </a:lvl5pPr>
      <a:lvl6pPr marL="2514600" indent="-228600" algn="ctr" defTabSz="449263" rtl="0" fontAlgn="base">
        <a:spcBef>
          <a:spcPct val="0"/>
        </a:spcBef>
        <a:spcAft>
          <a:spcPct val="0"/>
        </a:spcAft>
        <a:buClr>
          <a:srgbClr val="000000"/>
        </a:buClr>
        <a:buSzPct val="100000"/>
        <a:buFont typeface="Times New Roman" pitchFamily="18" charset="0"/>
        <a:defRPr sz="4400">
          <a:solidFill>
            <a:srgbClr val="000000"/>
          </a:solidFill>
          <a:latin typeface="Times New Roman" pitchFamily="18" charset="0"/>
        </a:defRPr>
      </a:lvl6pPr>
      <a:lvl7pPr marL="2971800" indent="-228600" algn="ctr" defTabSz="449263" rtl="0" fontAlgn="base">
        <a:spcBef>
          <a:spcPct val="0"/>
        </a:spcBef>
        <a:spcAft>
          <a:spcPct val="0"/>
        </a:spcAft>
        <a:buClr>
          <a:srgbClr val="000000"/>
        </a:buClr>
        <a:buSzPct val="100000"/>
        <a:buFont typeface="Times New Roman" pitchFamily="18" charset="0"/>
        <a:defRPr sz="4400">
          <a:solidFill>
            <a:srgbClr val="000000"/>
          </a:solidFill>
          <a:latin typeface="Times New Roman" pitchFamily="18" charset="0"/>
        </a:defRPr>
      </a:lvl7pPr>
      <a:lvl8pPr marL="3429000" indent="-228600" algn="ctr" defTabSz="449263" rtl="0" fontAlgn="base">
        <a:spcBef>
          <a:spcPct val="0"/>
        </a:spcBef>
        <a:spcAft>
          <a:spcPct val="0"/>
        </a:spcAft>
        <a:buClr>
          <a:srgbClr val="000000"/>
        </a:buClr>
        <a:buSzPct val="100000"/>
        <a:buFont typeface="Times New Roman" pitchFamily="18" charset="0"/>
        <a:defRPr sz="4400">
          <a:solidFill>
            <a:srgbClr val="000000"/>
          </a:solidFill>
          <a:latin typeface="Times New Roman" pitchFamily="18" charset="0"/>
        </a:defRPr>
      </a:lvl8pPr>
      <a:lvl9pPr marL="3886200" indent="-228600" algn="ctr" defTabSz="449263" rtl="0" fontAlgn="base">
        <a:spcBef>
          <a:spcPct val="0"/>
        </a:spcBef>
        <a:spcAft>
          <a:spcPct val="0"/>
        </a:spcAft>
        <a:buClr>
          <a:srgbClr val="000000"/>
        </a:buClr>
        <a:buSzPct val="100000"/>
        <a:buFont typeface="Times New Roman" pitchFamily="18" charset="0"/>
        <a:defRPr sz="4400">
          <a:solidFill>
            <a:srgbClr val="000000"/>
          </a:solidFill>
          <a:latin typeface="Times New Roman" pitchFamily="18" charset="0"/>
        </a:defRPr>
      </a:lvl9pPr>
    </p:titleStyle>
    <p:bodyStyle>
      <a:lvl1pPr marL="342900" indent="-342900" algn="l" defTabSz="449263" rtl="0" eaLnBrk="0" fontAlgn="base" hangingPunct="0">
        <a:spcBef>
          <a:spcPts val="800"/>
        </a:spcBef>
        <a:spcAft>
          <a:spcPct val="0"/>
        </a:spcAft>
        <a:buClr>
          <a:srgbClr val="000000"/>
        </a:buClr>
        <a:buSzPct val="100000"/>
        <a:buFont typeface="Times New Roman" pitchFamily="18" charset="0"/>
        <a:defRPr sz="3200">
          <a:solidFill>
            <a:srgbClr val="000000"/>
          </a:solidFill>
          <a:latin typeface="+mn-lt"/>
          <a:ea typeface="+mn-ea"/>
          <a:cs typeface="+mn-cs"/>
        </a:defRPr>
      </a:lvl1pPr>
      <a:lvl2pPr marL="446088" indent="-266700" algn="l" defTabSz="449263" rtl="0" eaLnBrk="0" fontAlgn="base" hangingPunct="0">
        <a:spcBef>
          <a:spcPts val="700"/>
        </a:spcBef>
        <a:spcAft>
          <a:spcPct val="0"/>
        </a:spcAft>
        <a:buClr>
          <a:srgbClr val="000000"/>
        </a:buClr>
        <a:buSzPct val="100000"/>
        <a:buChar char="•"/>
        <a:defRPr sz="2800">
          <a:solidFill>
            <a:srgbClr val="000000"/>
          </a:solidFill>
          <a:latin typeface="+mn-lt"/>
        </a:defRPr>
      </a:lvl2pPr>
      <a:lvl3pPr marL="892175" indent="-173038" algn="l" defTabSz="449263" rtl="0" eaLnBrk="0" fontAlgn="base" hangingPunct="0">
        <a:spcBef>
          <a:spcPts val="600"/>
        </a:spcBef>
        <a:spcAft>
          <a:spcPct val="0"/>
        </a:spcAft>
        <a:buClr>
          <a:srgbClr val="000000"/>
        </a:buClr>
        <a:buSzPct val="100000"/>
        <a:buFont typeface="Times New Roman" pitchFamily="18" charset="0"/>
        <a:defRPr sz="2400">
          <a:solidFill>
            <a:srgbClr val="000000"/>
          </a:solidFill>
          <a:latin typeface="+mn-lt"/>
        </a:defRPr>
      </a:lvl3pPr>
      <a:lvl4pPr marL="1714500" indent="-228600" algn="l" defTabSz="449263" rtl="0" eaLnBrk="0" fontAlgn="base" hangingPunct="0">
        <a:spcBef>
          <a:spcPts val="500"/>
        </a:spcBef>
        <a:spcAft>
          <a:spcPct val="0"/>
        </a:spcAft>
        <a:buClr>
          <a:srgbClr val="000000"/>
        </a:buClr>
        <a:buSzPct val="100000"/>
        <a:buFont typeface="Times New Roman" pitchFamily="18" charset="0"/>
        <a:defRPr sz="2000">
          <a:solidFill>
            <a:srgbClr val="000000"/>
          </a:solidFill>
          <a:latin typeface="+mn-lt"/>
        </a:defRPr>
      </a:lvl4pPr>
      <a:lvl5pPr marL="2122488" indent="-228600" algn="l" defTabSz="449263" rtl="0" eaLnBrk="0" fontAlgn="base" hangingPunct="0">
        <a:spcBef>
          <a:spcPts val="500"/>
        </a:spcBef>
        <a:spcAft>
          <a:spcPct val="0"/>
        </a:spcAft>
        <a:buClr>
          <a:srgbClr val="000000"/>
        </a:buClr>
        <a:buSzPct val="100000"/>
        <a:buFont typeface="Times New Roman" pitchFamily="18" charset="0"/>
        <a:defRPr sz="2000">
          <a:solidFill>
            <a:srgbClr val="000000"/>
          </a:solidFill>
          <a:latin typeface="+mn-lt"/>
        </a:defRPr>
      </a:lvl5pPr>
      <a:lvl6pPr marL="2579688" indent="-228600" algn="l" defTabSz="449263" rtl="0" fontAlgn="base">
        <a:spcBef>
          <a:spcPts val="500"/>
        </a:spcBef>
        <a:spcAft>
          <a:spcPct val="0"/>
        </a:spcAft>
        <a:buClr>
          <a:srgbClr val="000000"/>
        </a:buClr>
        <a:buSzPct val="100000"/>
        <a:buFont typeface="Times New Roman" pitchFamily="18" charset="0"/>
        <a:defRPr sz="2000">
          <a:solidFill>
            <a:srgbClr val="000000"/>
          </a:solidFill>
          <a:latin typeface="+mn-lt"/>
        </a:defRPr>
      </a:lvl6pPr>
      <a:lvl7pPr marL="3036888" indent="-228600" algn="l" defTabSz="449263" rtl="0" fontAlgn="base">
        <a:spcBef>
          <a:spcPts val="500"/>
        </a:spcBef>
        <a:spcAft>
          <a:spcPct val="0"/>
        </a:spcAft>
        <a:buClr>
          <a:srgbClr val="000000"/>
        </a:buClr>
        <a:buSzPct val="100000"/>
        <a:buFont typeface="Times New Roman" pitchFamily="18" charset="0"/>
        <a:defRPr sz="2000">
          <a:solidFill>
            <a:srgbClr val="000000"/>
          </a:solidFill>
          <a:latin typeface="+mn-lt"/>
        </a:defRPr>
      </a:lvl7pPr>
      <a:lvl8pPr marL="3494088" indent="-228600" algn="l" defTabSz="449263" rtl="0" fontAlgn="base">
        <a:spcBef>
          <a:spcPts val="500"/>
        </a:spcBef>
        <a:spcAft>
          <a:spcPct val="0"/>
        </a:spcAft>
        <a:buClr>
          <a:srgbClr val="000000"/>
        </a:buClr>
        <a:buSzPct val="100000"/>
        <a:buFont typeface="Times New Roman" pitchFamily="18" charset="0"/>
        <a:defRPr sz="2000">
          <a:solidFill>
            <a:srgbClr val="000000"/>
          </a:solidFill>
          <a:latin typeface="+mn-lt"/>
        </a:defRPr>
      </a:lvl8pPr>
      <a:lvl9pPr marL="3951288" indent="-228600" algn="l" defTabSz="449263" rtl="0" fontAlgn="base">
        <a:spcBef>
          <a:spcPts val="500"/>
        </a:spcBef>
        <a:spcAft>
          <a:spcPct val="0"/>
        </a:spcAft>
        <a:buClr>
          <a:srgbClr val="000000"/>
        </a:buClr>
        <a:buSzPct val="100000"/>
        <a:buFont typeface="Times New Roman" pitchFamily="18" charset="0"/>
        <a:defRPr sz="2000">
          <a:solidFill>
            <a:srgbClr val="000000"/>
          </a:solidFill>
          <a:latin typeface="+mn-lt"/>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hyperlink" Target="http://www.christ-usch-grein.homepage.t-online.de/" TargetMode="External"/><Relationship Id="rId3" Type="http://schemas.openxmlformats.org/officeDocument/2006/relationships/image" Target="../media/image1.jpeg"/><Relationship Id="rId7" Type="http://schemas.openxmlformats.org/officeDocument/2006/relationships/hyperlink" Target="https://www.ada-deutschland.de/sites/default/files/AdaTourCD/AdaTourCD2004/Ada%20Magica/Contents.html" TargetMode="External"/><Relationship Id="rId2" Type="http://schemas.openxmlformats.org/officeDocument/2006/relationships/notesSlide" Target="../notesSlides/notesSlide1.xml"/><Relationship Id="rId1" Type="http://schemas.openxmlformats.org/officeDocument/2006/relationships/slideLayout" Target="../slideLayouts/slideLayout12.xml"/><Relationship Id="rId6" Type="http://schemas.openxmlformats.org/officeDocument/2006/relationships/hyperlink" Target="https://www.ada-deutschland.de/de/ada-in-deutschland/ressourcen/" TargetMode="External"/><Relationship Id="rId5" Type="http://schemas.openxmlformats.org/officeDocument/2006/relationships/hyperlink" Target="http://archive.adaic.com/tools/CKWG/CKWG.html" TargetMode="External"/><Relationship Id="rId4" Type="http://schemas.openxmlformats.org/officeDocument/2006/relationships/hyperlink" Target="https://www.adaic.org/ada-resources/tools-libraries/" TargetMode="Externa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xml"/></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1.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6.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8.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1.xml"/></Relationships>
</file>

<file path=ppt/slides/_rels/slide109.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0.xml.rels><?xml version="1.0" encoding="UTF-8" standalone="yes"?>
<Relationships xmlns="http://schemas.openxmlformats.org/package/2006/relationships"><Relationship Id="rId3" Type="http://schemas.openxmlformats.org/officeDocument/2006/relationships/hyperlink" Target="https://en.wikipedia.org/wiki/Ackermann_function" TargetMode="External"/><Relationship Id="rId2" Type="http://schemas.openxmlformats.org/officeDocument/2006/relationships/notesSlide" Target="../notesSlides/notesSlide53.xml"/><Relationship Id="rId1" Type="http://schemas.openxmlformats.org/officeDocument/2006/relationships/slideLayout" Target="../slideLayouts/slideLayout1.xml"/><Relationship Id="rId4" Type="http://schemas.openxmlformats.org/officeDocument/2006/relationships/slide" Target="slide423.xml"/></Relationships>
</file>

<file path=ppt/slides/_rels/slide111.xml.rels><?xml version="1.0" encoding="UTF-8" standalone="yes"?>
<Relationships xmlns="http://schemas.openxmlformats.org/package/2006/relationships"><Relationship Id="rId3" Type="http://schemas.openxmlformats.org/officeDocument/2006/relationships/slide" Target="slide424.xml"/><Relationship Id="rId2" Type="http://schemas.openxmlformats.org/officeDocument/2006/relationships/notesSlide" Target="../notesSlides/notesSlide54.xml"/><Relationship Id="rId1" Type="http://schemas.openxmlformats.org/officeDocument/2006/relationships/slideLayout" Target="../slideLayouts/slideLayout1.xml"/></Relationships>
</file>

<file path=ppt/slides/_rels/slide112.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1.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1.xml"/></Relationships>
</file>

<file path=ppt/slides/_rels/slide11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1.xml"/></Relationships>
</file>

<file path=ppt/slides/_rels/slide11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1.xml"/></Relationships>
</file>

<file path=ppt/slides/_rels/slide119.xml.rels><?xml version="1.0" encoding="UTF-8" standalone="yes"?>
<Relationships xmlns="http://schemas.openxmlformats.org/package/2006/relationships"><Relationship Id="rId3" Type="http://schemas.openxmlformats.org/officeDocument/2006/relationships/slide" Target="slide425.xml"/><Relationship Id="rId2" Type="http://schemas.openxmlformats.org/officeDocument/2006/relationships/notesSlide" Target="../notesSlides/notesSlide59.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2.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1.xml"/></Relationships>
</file>

<file path=ppt/slides/_rels/slide123.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1.xml"/></Relationships>
</file>

<file path=ppt/slides/_rels/slide124.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1.xml"/></Relationships>
</file>

<file path=ppt/slides/_rels/slide125.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1.xml"/></Relationships>
</file>

<file path=ppt/slides/_rels/slide126.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1.xml"/></Relationships>
</file>

<file path=ppt/slides/_rels/slide127.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1.xml"/></Relationships>
</file>

<file path=ppt/slides/_rels/slide128.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1.xml"/></Relationships>
</file>

<file path=ppt/slides/_rels/slide129.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3.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1.xml"/></Relationships>
</file>

<file path=ppt/slides/_rels/slide134.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1.xml"/></Relationships>
</file>

<file path=ppt/slides/_rels/slide13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36.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1.xml"/></Relationships>
</file>

<file path=ppt/slides/_rels/slide13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6.xml"/></Relationships>
</file>

<file path=ppt/slides/_rels/slide138.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1.xml"/></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1.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3.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1.xml"/></Relationships>
</file>

<file path=ppt/slides/_rels/slide1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6.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1.xml"/></Relationships>
</file>

<file path=ppt/slides/_rels/slide147.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1.xml"/></Relationships>
</file>

<file path=ppt/slides/_rels/slide148.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1.xml"/></Relationships>
</file>

<file path=ppt/slides/_rels/slide149.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0.xml.rels><?xml version="1.0" encoding="UTF-8" standalone="yes"?>
<Relationships xmlns="http://schemas.openxmlformats.org/package/2006/relationships"><Relationship Id="rId3" Type="http://schemas.openxmlformats.org/officeDocument/2006/relationships/slide" Target="slide458.xml"/><Relationship Id="rId2" Type="http://schemas.openxmlformats.org/officeDocument/2006/relationships/notesSlide" Target="../notesSlides/notesSlide77.xml"/><Relationship Id="rId1" Type="http://schemas.openxmlformats.org/officeDocument/2006/relationships/slideLayout" Target="../slideLayouts/slideLayout1.xml"/></Relationships>
</file>

<file path=ppt/slides/_rels/slide151.xml.rels><?xml version="1.0" encoding="UTF-8" standalone="yes"?>
<Relationships xmlns="http://schemas.openxmlformats.org/package/2006/relationships"><Relationship Id="rId2" Type="http://schemas.openxmlformats.org/officeDocument/2006/relationships/notesSlide" Target="../notesSlides/notesSlide78.xml"/><Relationship Id="rId1" Type="http://schemas.openxmlformats.org/officeDocument/2006/relationships/slideLayout" Target="../slideLayouts/slideLayout1.xml"/></Relationships>
</file>

<file path=ppt/slides/_rels/slide152.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1.xml"/></Relationships>
</file>

<file path=ppt/slides/_rels/slide153.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4.xml"/></Relationships>
</file>

<file path=ppt/slides/_rels/slide15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6.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1.xml"/></Relationships>
</file>

<file path=ppt/slides/_rels/slide15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9.xml.rels><?xml version="1.0" encoding="UTF-8" standalone="yes"?>
<Relationships xmlns="http://schemas.openxmlformats.org/package/2006/relationships"><Relationship Id="rId2" Type="http://schemas.openxmlformats.org/officeDocument/2006/relationships/notesSlide" Target="../notesSlides/notesSlide82.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16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3.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1.xml"/></Relationships>
</file>

<file path=ppt/slides/_rels/slide16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hyperlink" Target="http://electronicdesign.com/iot/comparing-ada-and-c" TargetMode="External"/><Relationship Id="rId1" Type="http://schemas.openxmlformats.org/officeDocument/2006/relationships/slideLayout" Target="../slideLayouts/slideLayout5.xml"/></Relationships>
</file>

<file path=ppt/slides/_rels/slide17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7.xml.rels><?xml version="1.0" encoding="UTF-8" standalone="yes"?>
<Relationships xmlns="http://schemas.openxmlformats.org/package/2006/relationships"><Relationship Id="rId2" Type="http://schemas.openxmlformats.org/officeDocument/2006/relationships/slide" Target="slide445.xml"/><Relationship Id="rId1" Type="http://schemas.openxmlformats.org/officeDocument/2006/relationships/slideLayout" Target="../slideLayouts/slideLayout1.xml"/></Relationships>
</file>

<file path=ppt/slides/_rels/slide17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8.xml"/><Relationship Id="rId1" Type="http://schemas.openxmlformats.org/officeDocument/2006/relationships/slideLayout" Target="../slideLayouts/slideLayout6.xml"/></Relationships>
</file>

<file path=ppt/slides/_rels/slide190.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1.xml"/></Relationships>
</file>

<file path=ppt/slides/_rels/slide191.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1.xml"/></Relationships>
</file>

<file path=ppt/slides/_rels/slide192.xml.rels><?xml version="1.0" encoding="UTF-8" standalone="yes"?>
<Relationships xmlns="http://schemas.openxmlformats.org/package/2006/relationships"><Relationship Id="rId3" Type="http://schemas.openxmlformats.org/officeDocument/2006/relationships/slide" Target="slide426.xml"/><Relationship Id="rId2" Type="http://schemas.openxmlformats.org/officeDocument/2006/relationships/notesSlide" Target="../notesSlides/notesSlide86.xml"/><Relationship Id="rId1" Type="http://schemas.openxmlformats.org/officeDocument/2006/relationships/slideLayout" Target="../slideLayouts/slideLayout1.xml"/></Relationships>
</file>

<file path=ppt/slides/_rels/slide193.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1.xml"/></Relationships>
</file>

<file path=ppt/slides/_rels/slide19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7.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1.xml"/></Relationships>
</file>

<file path=ppt/slides/_rels/slide198.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1.xml"/></Relationships>
</file>

<file path=ppt/slides/_rels/slide199.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0.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1.xml"/></Relationships>
</file>

<file path=ppt/slides/_rels/slide20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2.xml.rels><?xml version="1.0" encoding="UTF-8" standalone="yes"?>
<Relationships xmlns="http://schemas.openxmlformats.org/package/2006/relationships"><Relationship Id="rId3" Type="http://schemas.openxmlformats.org/officeDocument/2006/relationships/slide" Target="slide427.xml"/><Relationship Id="rId2" Type="http://schemas.openxmlformats.org/officeDocument/2006/relationships/notesSlide" Target="../notesSlides/notesSlide92.xml"/><Relationship Id="rId1" Type="http://schemas.openxmlformats.org/officeDocument/2006/relationships/slideLayout" Target="../slideLayouts/slideLayout1.xml"/></Relationships>
</file>

<file path=ppt/slides/_rels/slide203.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1.xml"/></Relationships>
</file>

<file path=ppt/slides/_rels/slide204.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1.xml"/></Relationships>
</file>

<file path=ppt/slides/_rels/slide205.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1.xml"/></Relationships>
</file>

<file path=ppt/slides/_rels/slide206.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1.xml"/></Relationships>
</file>

<file path=ppt/slides/_rels/slide207.xml.rels><?xml version="1.0" encoding="UTF-8" standalone="yes"?>
<Relationships xmlns="http://schemas.openxmlformats.org/package/2006/relationships"><Relationship Id="rId2" Type="http://schemas.openxmlformats.org/officeDocument/2006/relationships/notesSlide" Target="../notesSlides/notesSlide97.xml"/><Relationship Id="rId1" Type="http://schemas.openxmlformats.org/officeDocument/2006/relationships/slideLayout" Target="../slideLayouts/slideLayout1.xml"/></Relationships>
</file>

<file path=ppt/slides/_rels/slide20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0.xml.rels><?xml version="1.0" encoding="UTF-8" standalone="yes"?>
<Relationships xmlns="http://schemas.openxmlformats.org/package/2006/relationships"><Relationship Id="rId2" Type="http://schemas.openxmlformats.org/officeDocument/2006/relationships/notesSlide" Target="../notesSlides/notesSlide98.xml"/><Relationship Id="rId1" Type="http://schemas.openxmlformats.org/officeDocument/2006/relationships/slideLayout" Target="../slideLayouts/slideLayout1.xml"/></Relationships>
</file>

<file path=ppt/slides/_rels/slide211.xml.rels><?xml version="1.0" encoding="UTF-8" standalone="yes"?>
<Relationships xmlns="http://schemas.openxmlformats.org/package/2006/relationships"><Relationship Id="rId2" Type="http://schemas.openxmlformats.org/officeDocument/2006/relationships/notesSlide" Target="../notesSlides/notesSlide99.xml"/><Relationship Id="rId1" Type="http://schemas.openxmlformats.org/officeDocument/2006/relationships/slideLayout" Target="../slideLayouts/slideLayout1.xml"/></Relationships>
</file>

<file path=ppt/slides/_rels/slide212.xml.rels><?xml version="1.0" encoding="UTF-8" standalone="yes"?>
<Relationships xmlns="http://schemas.openxmlformats.org/package/2006/relationships"><Relationship Id="rId2" Type="http://schemas.openxmlformats.org/officeDocument/2006/relationships/notesSlide" Target="../notesSlides/notesSlide100.xml"/><Relationship Id="rId1" Type="http://schemas.openxmlformats.org/officeDocument/2006/relationships/slideLayout" Target="../slideLayouts/slideLayout1.xml"/></Relationships>
</file>

<file path=ppt/slides/_rels/slide2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14.xml.rels><?xml version="1.0" encoding="UTF-8" standalone="yes"?>
<Relationships xmlns="http://schemas.openxmlformats.org/package/2006/relationships"><Relationship Id="rId2" Type="http://schemas.openxmlformats.org/officeDocument/2006/relationships/notesSlide" Target="../notesSlides/notesSlide101.xml"/><Relationship Id="rId1" Type="http://schemas.openxmlformats.org/officeDocument/2006/relationships/slideLayout" Target="../slideLayouts/slideLayout1.xml"/></Relationships>
</file>

<file path=ppt/slides/_rels/slide215.xml.rels><?xml version="1.0" encoding="UTF-8" standalone="yes"?>
<Relationships xmlns="http://schemas.openxmlformats.org/package/2006/relationships"><Relationship Id="rId2" Type="http://schemas.openxmlformats.org/officeDocument/2006/relationships/notesSlide" Target="../notesSlides/notesSlide102.xml"/><Relationship Id="rId1" Type="http://schemas.openxmlformats.org/officeDocument/2006/relationships/slideLayout" Target="../slideLayouts/slideLayout1.xml"/></Relationships>
</file>

<file path=ppt/slides/_rels/slide216.xml.rels><?xml version="1.0" encoding="UTF-8" standalone="yes"?>
<Relationships xmlns="http://schemas.openxmlformats.org/package/2006/relationships"><Relationship Id="rId2" Type="http://schemas.openxmlformats.org/officeDocument/2006/relationships/notesSlide" Target="../notesSlides/notesSlide103.xml"/><Relationship Id="rId1" Type="http://schemas.openxmlformats.org/officeDocument/2006/relationships/slideLayout" Target="../slideLayouts/slideLayout1.xml"/></Relationships>
</file>

<file path=ppt/slides/_rels/slide2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8.xml.rels><?xml version="1.0" encoding="UTF-8" standalone="yes"?>
<Relationships xmlns="http://schemas.openxmlformats.org/package/2006/relationships"><Relationship Id="rId2" Type="http://schemas.openxmlformats.org/officeDocument/2006/relationships/notesSlide" Target="../notesSlides/notesSlide104.xml"/><Relationship Id="rId1" Type="http://schemas.openxmlformats.org/officeDocument/2006/relationships/slideLayout" Target="../slideLayouts/slideLayout1.xml"/></Relationships>
</file>

<file path=ppt/slides/_rels/slide219.xml.rels><?xml version="1.0" encoding="UTF-8" standalone="yes"?>
<Relationships xmlns="http://schemas.openxmlformats.org/package/2006/relationships"><Relationship Id="rId2" Type="http://schemas.openxmlformats.org/officeDocument/2006/relationships/notesSlide" Target="../notesSlides/notesSlide105.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0.xml.rels><?xml version="1.0" encoding="UTF-8" standalone="yes"?>
<Relationships xmlns="http://schemas.openxmlformats.org/package/2006/relationships"><Relationship Id="rId2" Type="http://schemas.openxmlformats.org/officeDocument/2006/relationships/notesSlide" Target="../notesSlides/notesSlide106.xml"/><Relationship Id="rId1" Type="http://schemas.openxmlformats.org/officeDocument/2006/relationships/slideLayout" Target="../slideLayouts/slideLayout1.xml"/></Relationships>
</file>

<file path=ppt/slides/_rels/slide221.xml.rels><?xml version="1.0" encoding="UTF-8" standalone="yes"?>
<Relationships xmlns="http://schemas.openxmlformats.org/package/2006/relationships"><Relationship Id="rId2" Type="http://schemas.openxmlformats.org/officeDocument/2006/relationships/notesSlide" Target="../notesSlides/notesSlide107.xml"/><Relationship Id="rId1" Type="http://schemas.openxmlformats.org/officeDocument/2006/relationships/slideLayout" Target="../slideLayouts/slideLayout1.xml"/></Relationships>
</file>

<file path=ppt/slides/_rels/slide2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6.xml.rels><?xml version="1.0" encoding="UTF-8" standalone="yes"?>
<Relationships xmlns="http://schemas.openxmlformats.org/package/2006/relationships"><Relationship Id="rId2" Type="http://schemas.openxmlformats.org/officeDocument/2006/relationships/slide" Target="slide444.xml"/><Relationship Id="rId1" Type="http://schemas.openxmlformats.org/officeDocument/2006/relationships/slideLayout" Target="../slideLayouts/slideLayout1.xml"/></Relationships>
</file>

<file path=ppt/slides/_rels/slide2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slide" Target="slide431.xml"/><Relationship Id="rId1" Type="http://schemas.openxmlformats.org/officeDocument/2006/relationships/slideLayout" Target="../slideLayouts/slideLayout1.xml"/></Relationships>
</file>

<file path=ppt/slides/_rels/slide230.xml.rels><?xml version="1.0" encoding="UTF-8" standalone="yes"?>
<Relationships xmlns="http://schemas.openxmlformats.org/package/2006/relationships"><Relationship Id="rId2" Type="http://schemas.openxmlformats.org/officeDocument/2006/relationships/notesSlide" Target="../notesSlides/notesSlide108.xml"/><Relationship Id="rId1" Type="http://schemas.openxmlformats.org/officeDocument/2006/relationships/slideLayout" Target="../slideLayouts/slideLayout1.xml"/></Relationships>
</file>

<file path=ppt/slides/_rels/slide2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2.xml.rels><?xml version="1.0" encoding="UTF-8" standalone="yes"?>
<Relationships xmlns="http://schemas.openxmlformats.org/package/2006/relationships"><Relationship Id="rId2" Type="http://schemas.openxmlformats.org/officeDocument/2006/relationships/notesSlide" Target="../notesSlides/notesSlide109.xml"/><Relationship Id="rId1" Type="http://schemas.openxmlformats.org/officeDocument/2006/relationships/slideLayout" Target="../slideLayouts/slideLayout1.xml"/></Relationships>
</file>

<file path=ppt/slides/_rels/slide2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4.xml.rels><?xml version="1.0" encoding="UTF-8" standalone="yes"?>
<Relationships xmlns="http://schemas.openxmlformats.org/package/2006/relationships"><Relationship Id="rId3" Type="http://schemas.openxmlformats.org/officeDocument/2006/relationships/slide" Target="slide438.xml"/><Relationship Id="rId2" Type="http://schemas.openxmlformats.org/officeDocument/2006/relationships/notesSlide" Target="../notesSlides/notesSlide110.xml"/><Relationship Id="rId1" Type="http://schemas.openxmlformats.org/officeDocument/2006/relationships/slideLayout" Target="../slideLayouts/slideLayout1.xml"/></Relationships>
</file>

<file path=ppt/slides/_rels/slide235.xml.rels><?xml version="1.0" encoding="UTF-8" standalone="yes"?>
<Relationships xmlns="http://schemas.openxmlformats.org/package/2006/relationships"><Relationship Id="rId2" Type="http://schemas.openxmlformats.org/officeDocument/2006/relationships/notesSlide" Target="../notesSlides/notesSlide111.xml"/><Relationship Id="rId1" Type="http://schemas.openxmlformats.org/officeDocument/2006/relationships/slideLayout" Target="../slideLayouts/slideLayout4.xml"/></Relationships>
</file>

<file path=ppt/slides/_rels/slide236.xml.rels><?xml version="1.0" encoding="UTF-8" standalone="yes"?>
<Relationships xmlns="http://schemas.openxmlformats.org/package/2006/relationships"><Relationship Id="rId2" Type="http://schemas.openxmlformats.org/officeDocument/2006/relationships/notesSlide" Target="../notesSlides/notesSlide112.xml"/><Relationship Id="rId1" Type="http://schemas.openxmlformats.org/officeDocument/2006/relationships/slideLayout" Target="../slideLayouts/slideLayout1.xml"/></Relationships>
</file>

<file path=ppt/slides/_rels/slide2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8.xml.rels><?xml version="1.0" encoding="UTF-8" standalone="yes"?>
<Relationships xmlns="http://schemas.openxmlformats.org/package/2006/relationships"><Relationship Id="rId2" Type="http://schemas.openxmlformats.org/officeDocument/2006/relationships/notesSlide" Target="../notesSlides/notesSlide113.xml"/><Relationship Id="rId1" Type="http://schemas.openxmlformats.org/officeDocument/2006/relationships/slideLayout" Target="../slideLayouts/slideLayout1.xml"/></Relationships>
</file>

<file path=ppt/slides/_rels/slide239.xml.rels><?xml version="1.0" encoding="UTF-8" standalone="yes"?>
<Relationships xmlns="http://schemas.openxmlformats.org/package/2006/relationships"><Relationship Id="rId2" Type="http://schemas.openxmlformats.org/officeDocument/2006/relationships/notesSlide" Target="../notesSlides/notesSlide114.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15.xml"/><Relationship Id="rId1" Type="http://schemas.openxmlformats.org/officeDocument/2006/relationships/slideLayout" Target="../slideLayouts/slideLayout1.xml"/><Relationship Id="rId4" Type="http://schemas.openxmlformats.org/officeDocument/2006/relationships/slide" Target="slide453.xml"/></Relationships>
</file>

<file path=ppt/slides/_rels/slide242.xml.rels><?xml version="1.0" encoding="UTF-8" standalone="yes"?>
<Relationships xmlns="http://schemas.openxmlformats.org/package/2006/relationships"><Relationship Id="rId2" Type="http://schemas.openxmlformats.org/officeDocument/2006/relationships/notesSlide" Target="../notesSlides/notesSlide116.xml"/><Relationship Id="rId1" Type="http://schemas.openxmlformats.org/officeDocument/2006/relationships/slideLayout" Target="../slideLayouts/slideLayout1.xml"/></Relationships>
</file>

<file path=ppt/slides/_rels/slide24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46.xml.rels><?xml version="1.0" encoding="UTF-8" standalone="yes"?>
<Relationships xmlns="http://schemas.openxmlformats.org/package/2006/relationships"><Relationship Id="rId2" Type="http://schemas.openxmlformats.org/officeDocument/2006/relationships/notesSlide" Target="../notesSlides/notesSlide117.xml"/><Relationship Id="rId1" Type="http://schemas.openxmlformats.org/officeDocument/2006/relationships/slideLayout" Target="../slideLayouts/slideLayout1.xml"/></Relationships>
</file>

<file path=ppt/slides/_rels/slide247.xml.rels><?xml version="1.0" encoding="UTF-8" standalone="yes"?>
<Relationships xmlns="http://schemas.openxmlformats.org/package/2006/relationships"><Relationship Id="rId2" Type="http://schemas.openxmlformats.org/officeDocument/2006/relationships/notesSlide" Target="../notesSlides/notesSlide118.xml"/><Relationship Id="rId1" Type="http://schemas.openxmlformats.org/officeDocument/2006/relationships/slideLayout" Target="../slideLayouts/slideLayout1.xml"/></Relationships>
</file>

<file path=ppt/slides/_rels/slide248.xml.rels><?xml version="1.0" encoding="UTF-8" standalone="yes"?>
<Relationships xmlns="http://schemas.openxmlformats.org/package/2006/relationships"><Relationship Id="rId3" Type="http://schemas.openxmlformats.org/officeDocument/2006/relationships/slide" Target="slide428.xml"/><Relationship Id="rId2" Type="http://schemas.openxmlformats.org/officeDocument/2006/relationships/notesSlide" Target="../notesSlides/notesSlide119.xml"/><Relationship Id="rId1" Type="http://schemas.openxmlformats.org/officeDocument/2006/relationships/slideLayout" Target="../slideLayouts/slideLayout1.xml"/></Relationships>
</file>

<file path=ppt/slides/_rels/slide24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5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56.xml.rels><?xml version="1.0" encoding="UTF-8" standalone="yes"?>
<Relationships xmlns="http://schemas.openxmlformats.org/package/2006/relationships"><Relationship Id="rId2" Type="http://schemas.openxmlformats.org/officeDocument/2006/relationships/notesSlide" Target="../notesSlides/notesSlide120.xml"/><Relationship Id="rId1" Type="http://schemas.openxmlformats.org/officeDocument/2006/relationships/slideLayout" Target="../slideLayouts/slideLayout1.xml"/></Relationships>
</file>

<file path=ppt/slides/_rels/slide257.xml.rels><?xml version="1.0" encoding="UTF-8" standalone="yes"?>
<Relationships xmlns="http://schemas.openxmlformats.org/package/2006/relationships"><Relationship Id="rId2" Type="http://schemas.openxmlformats.org/officeDocument/2006/relationships/notesSlide" Target="../notesSlides/notesSlide121.xml"/><Relationship Id="rId1" Type="http://schemas.openxmlformats.org/officeDocument/2006/relationships/slideLayout" Target="../slideLayouts/slideLayout1.xml"/></Relationships>
</file>

<file path=ppt/slides/_rels/slide258.xml.rels><?xml version="1.0" encoding="UTF-8" standalone="yes"?>
<Relationships xmlns="http://schemas.openxmlformats.org/package/2006/relationships"><Relationship Id="rId2" Type="http://schemas.openxmlformats.org/officeDocument/2006/relationships/notesSlide" Target="../notesSlides/notesSlide122.xml"/><Relationship Id="rId1" Type="http://schemas.openxmlformats.org/officeDocument/2006/relationships/slideLayout" Target="../slideLayouts/slideLayout1.xml"/></Relationships>
</file>

<file path=ppt/slides/_rels/slide259.xml.rels><?xml version="1.0" encoding="UTF-8" standalone="yes"?>
<Relationships xmlns="http://schemas.openxmlformats.org/package/2006/relationships"><Relationship Id="rId2" Type="http://schemas.openxmlformats.org/officeDocument/2006/relationships/notesSlide" Target="../notesSlides/notesSlide123.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60.xml.rels><?xml version="1.0" encoding="UTF-8" standalone="yes"?>
<Relationships xmlns="http://schemas.openxmlformats.org/package/2006/relationships"><Relationship Id="rId2" Type="http://schemas.openxmlformats.org/officeDocument/2006/relationships/notesSlide" Target="../notesSlides/notesSlide124.xml"/><Relationship Id="rId1" Type="http://schemas.openxmlformats.org/officeDocument/2006/relationships/slideLayout" Target="../slideLayouts/slideLayout1.xml"/></Relationships>
</file>

<file path=ppt/slides/_rels/slide261.xml.rels><?xml version="1.0" encoding="UTF-8" standalone="yes"?>
<Relationships xmlns="http://schemas.openxmlformats.org/package/2006/relationships"><Relationship Id="rId2" Type="http://schemas.openxmlformats.org/officeDocument/2006/relationships/notesSlide" Target="../notesSlides/notesSlide125.xml"/><Relationship Id="rId1" Type="http://schemas.openxmlformats.org/officeDocument/2006/relationships/slideLayout" Target="../slideLayouts/slideLayout1.xml"/></Relationships>
</file>

<file path=ppt/slides/_rels/slide262.xml.rels><?xml version="1.0" encoding="UTF-8" standalone="yes"?>
<Relationships xmlns="http://schemas.openxmlformats.org/package/2006/relationships"><Relationship Id="rId3" Type="http://schemas.openxmlformats.org/officeDocument/2006/relationships/slide" Target="slide446.xml"/><Relationship Id="rId2" Type="http://schemas.openxmlformats.org/officeDocument/2006/relationships/notesSlide" Target="../notesSlides/notesSlide126.xml"/><Relationship Id="rId1" Type="http://schemas.openxmlformats.org/officeDocument/2006/relationships/slideLayout" Target="../slideLayouts/slideLayout1.xml"/></Relationships>
</file>

<file path=ppt/slides/_rels/slide26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65.xml.rels><?xml version="1.0" encoding="UTF-8" standalone="yes"?>
<Relationships xmlns="http://schemas.openxmlformats.org/package/2006/relationships"><Relationship Id="rId2" Type="http://schemas.openxmlformats.org/officeDocument/2006/relationships/notesSlide" Target="../notesSlides/notesSlide127.xml"/><Relationship Id="rId1" Type="http://schemas.openxmlformats.org/officeDocument/2006/relationships/slideLayout" Target="../slideLayouts/slideLayout1.xml"/></Relationships>
</file>

<file path=ppt/slides/_rels/slide266.xml.rels><?xml version="1.0" encoding="UTF-8" standalone="yes"?>
<Relationships xmlns="http://schemas.openxmlformats.org/package/2006/relationships"><Relationship Id="rId2" Type="http://schemas.openxmlformats.org/officeDocument/2006/relationships/notesSlide" Target="../notesSlides/notesSlide128.xml"/><Relationship Id="rId1" Type="http://schemas.openxmlformats.org/officeDocument/2006/relationships/slideLayout" Target="../slideLayouts/slideLayout1.xml"/></Relationships>
</file>

<file path=ppt/slides/_rels/slide267.xml.rels><?xml version="1.0" encoding="UTF-8" standalone="yes"?>
<Relationships xmlns="http://schemas.openxmlformats.org/package/2006/relationships"><Relationship Id="rId2" Type="http://schemas.openxmlformats.org/officeDocument/2006/relationships/notesSlide" Target="../notesSlides/notesSlide129.xml"/><Relationship Id="rId1" Type="http://schemas.openxmlformats.org/officeDocument/2006/relationships/slideLayout" Target="../slideLayouts/slideLayout1.xml"/></Relationships>
</file>

<file path=ppt/slides/_rels/slide268.xml.rels><?xml version="1.0" encoding="UTF-8" standalone="yes"?>
<Relationships xmlns="http://schemas.openxmlformats.org/package/2006/relationships"><Relationship Id="rId2" Type="http://schemas.openxmlformats.org/officeDocument/2006/relationships/notesSlide" Target="../notesSlides/notesSlide130.xml"/><Relationship Id="rId1" Type="http://schemas.openxmlformats.org/officeDocument/2006/relationships/slideLayout" Target="../slideLayouts/slideLayout1.xml"/></Relationships>
</file>

<file path=ppt/slides/_rels/slide269.xml.rels><?xml version="1.0" encoding="UTF-8" standalone="yes"?>
<Relationships xmlns="http://schemas.openxmlformats.org/package/2006/relationships"><Relationship Id="rId2" Type="http://schemas.openxmlformats.org/officeDocument/2006/relationships/notesSlide" Target="../notesSlides/notesSlide131.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71.xml.rels><?xml version="1.0" encoding="UTF-8" standalone="yes"?>
<Relationships xmlns="http://schemas.openxmlformats.org/package/2006/relationships"><Relationship Id="rId2" Type="http://schemas.openxmlformats.org/officeDocument/2006/relationships/notesSlide" Target="../notesSlides/notesSlide132.xml"/><Relationship Id="rId1" Type="http://schemas.openxmlformats.org/officeDocument/2006/relationships/slideLayout" Target="../slideLayouts/slideLayout1.xml"/></Relationships>
</file>

<file path=ppt/slides/_rels/slide272.xml.rels><?xml version="1.0" encoding="UTF-8" standalone="yes"?>
<Relationships xmlns="http://schemas.openxmlformats.org/package/2006/relationships"><Relationship Id="rId2" Type="http://schemas.openxmlformats.org/officeDocument/2006/relationships/slide" Target="slide452.xml"/><Relationship Id="rId1" Type="http://schemas.openxmlformats.org/officeDocument/2006/relationships/slideLayout" Target="../slideLayouts/slideLayout1.xml"/></Relationships>
</file>

<file path=ppt/slides/_rels/slide27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4.xml.rels><?xml version="1.0" encoding="UTF-8" standalone="yes"?>
<Relationships xmlns="http://schemas.openxmlformats.org/package/2006/relationships"><Relationship Id="rId2" Type="http://schemas.openxmlformats.org/officeDocument/2006/relationships/notesSlide" Target="../notesSlides/notesSlide133.xml"/><Relationship Id="rId1" Type="http://schemas.openxmlformats.org/officeDocument/2006/relationships/slideLayout" Target="../slideLayouts/slideLayout1.xml"/></Relationships>
</file>

<file path=ppt/slides/_rels/slide275.xml.rels><?xml version="1.0" encoding="UTF-8" standalone="yes"?>
<Relationships xmlns="http://schemas.openxmlformats.org/package/2006/relationships"><Relationship Id="rId2" Type="http://schemas.openxmlformats.org/officeDocument/2006/relationships/notesSlide" Target="../notesSlides/notesSlide134.xml"/><Relationship Id="rId1" Type="http://schemas.openxmlformats.org/officeDocument/2006/relationships/slideLayout" Target="../slideLayouts/slideLayout1.xml"/></Relationships>
</file>

<file path=ppt/slides/_rels/slide27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7.xml.rels><?xml version="1.0" encoding="UTF-8" standalone="yes"?>
<Relationships xmlns="http://schemas.openxmlformats.org/package/2006/relationships"><Relationship Id="rId2" Type="http://schemas.openxmlformats.org/officeDocument/2006/relationships/notesSlide" Target="../notesSlides/notesSlide135.xml"/><Relationship Id="rId1" Type="http://schemas.openxmlformats.org/officeDocument/2006/relationships/slideLayout" Target="../slideLayouts/slideLayout1.xml"/></Relationships>
</file>

<file path=ppt/slides/_rels/slide27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7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28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2.xml.rels><?xml version="1.0" encoding="UTF-8" standalone="yes"?>
<Relationships xmlns="http://schemas.openxmlformats.org/package/2006/relationships"><Relationship Id="rId2" Type="http://schemas.openxmlformats.org/officeDocument/2006/relationships/notesSlide" Target="../notesSlides/notesSlide136.xml"/><Relationship Id="rId1" Type="http://schemas.openxmlformats.org/officeDocument/2006/relationships/slideLayout" Target="../slideLayouts/slideLayout1.xml"/></Relationships>
</file>

<file path=ppt/slides/_rels/slide28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88.xml.rels><?xml version="1.0" encoding="UTF-8" standalone="yes"?>
<Relationships xmlns="http://schemas.openxmlformats.org/package/2006/relationships"><Relationship Id="rId2" Type="http://schemas.openxmlformats.org/officeDocument/2006/relationships/notesSlide" Target="../notesSlides/notesSlide137.xml"/><Relationship Id="rId1" Type="http://schemas.openxmlformats.org/officeDocument/2006/relationships/slideLayout" Target="../slideLayouts/slideLayout1.xml"/></Relationships>
</file>

<file path=ppt/slides/_rels/slide28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290.xml.rels><?xml version="1.0" encoding="UTF-8" standalone="yes"?>
<Relationships xmlns="http://schemas.openxmlformats.org/package/2006/relationships"><Relationship Id="rId2" Type="http://schemas.openxmlformats.org/officeDocument/2006/relationships/notesSlide" Target="../notesSlides/notesSlide138.xml"/><Relationship Id="rId1" Type="http://schemas.openxmlformats.org/officeDocument/2006/relationships/slideLayout" Target="../slideLayouts/slideLayout1.xml"/></Relationships>
</file>

<file path=ppt/slides/_rels/slide291.xml.rels><?xml version="1.0" encoding="UTF-8" standalone="yes"?>
<Relationships xmlns="http://schemas.openxmlformats.org/package/2006/relationships"><Relationship Id="rId2" Type="http://schemas.openxmlformats.org/officeDocument/2006/relationships/notesSlide" Target="../notesSlides/notesSlide139.xml"/><Relationship Id="rId1" Type="http://schemas.openxmlformats.org/officeDocument/2006/relationships/slideLayout" Target="../slideLayouts/slideLayout1.xml"/></Relationships>
</file>

<file path=ppt/slides/_rels/slide292.xml.rels><?xml version="1.0" encoding="UTF-8" standalone="yes"?>
<Relationships xmlns="http://schemas.openxmlformats.org/package/2006/relationships"><Relationship Id="rId2" Type="http://schemas.openxmlformats.org/officeDocument/2006/relationships/notesSlide" Target="../notesSlides/notesSlide140.xml"/><Relationship Id="rId1" Type="http://schemas.openxmlformats.org/officeDocument/2006/relationships/slideLayout" Target="../slideLayouts/slideLayout1.xml"/></Relationships>
</file>

<file path=ppt/slides/_rels/slide293.xml.rels><?xml version="1.0" encoding="UTF-8" standalone="yes"?>
<Relationships xmlns="http://schemas.openxmlformats.org/package/2006/relationships"><Relationship Id="rId2" Type="http://schemas.openxmlformats.org/officeDocument/2006/relationships/notesSlide" Target="../notesSlides/notesSlide141.xml"/><Relationship Id="rId1" Type="http://schemas.openxmlformats.org/officeDocument/2006/relationships/slideLayout" Target="../slideLayouts/slideLayout1.xml"/></Relationships>
</file>

<file path=ppt/slides/_rels/slide294.xml.rels><?xml version="1.0" encoding="UTF-8" standalone="yes"?>
<Relationships xmlns="http://schemas.openxmlformats.org/package/2006/relationships"><Relationship Id="rId2" Type="http://schemas.openxmlformats.org/officeDocument/2006/relationships/notesSlide" Target="../notesSlides/notesSlide142.xml"/><Relationship Id="rId1" Type="http://schemas.openxmlformats.org/officeDocument/2006/relationships/slideLayout" Target="../slideLayouts/slideLayout1.xml"/></Relationships>
</file>

<file path=ppt/slides/_rels/slide295.xml.rels><?xml version="1.0" encoding="UTF-8" standalone="yes"?>
<Relationships xmlns="http://schemas.openxmlformats.org/package/2006/relationships"><Relationship Id="rId3" Type="http://schemas.openxmlformats.org/officeDocument/2006/relationships/slide" Target="slide429.xml"/><Relationship Id="rId2" Type="http://schemas.openxmlformats.org/officeDocument/2006/relationships/notesSlide" Target="../notesSlides/notesSlide143.xml"/><Relationship Id="rId1" Type="http://schemas.openxmlformats.org/officeDocument/2006/relationships/slideLayout" Target="../slideLayouts/slideLayout1.xml"/></Relationships>
</file>

<file path=ppt/slides/_rels/slide296.xml.rels><?xml version="1.0" encoding="UTF-8" standalone="yes"?>
<Relationships xmlns="http://schemas.openxmlformats.org/package/2006/relationships"><Relationship Id="rId2" Type="http://schemas.openxmlformats.org/officeDocument/2006/relationships/notesSlide" Target="../notesSlides/notesSlide144.xml"/><Relationship Id="rId1" Type="http://schemas.openxmlformats.org/officeDocument/2006/relationships/slideLayout" Target="../slideLayouts/slideLayout1.xml"/></Relationships>
</file>

<file path=ppt/slides/_rels/slide29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30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0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3.xml.rels><?xml version="1.0" encoding="UTF-8" standalone="yes"?>
<Relationships xmlns="http://schemas.openxmlformats.org/package/2006/relationships"><Relationship Id="rId3" Type="http://schemas.openxmlformats.org/officeDocument/2006/relationships/hyperlink" Target="https://en.wikibooks.org/wiki/Ada_Programming/Attributes/'Bit_Order" TargetMode="External"/><Relationship Id="rId2" Type="http://schemas.openxmlformats.org/officeDocument/2006/relationships/image" Target="../media/image9.tiff"/><Relationship Id="rId1" Type="http://schemas.openxmlformats.org/officeDocument/2006/relationships/slideLayout" Target="../slideLayouts/slideLayout1.xml"/></Relationships>
</file>

<file path=ppt/slides/_rels/slide304.xml.rels><?xml version="1.0" encoding="UTF-8" standalone="yes"?>
<Relationships xmlns="http://schemas.openxmlformats.org/package/2006/relationships"><Relationship Id="rId2" Type="http://schemas.openxmlformats.org/officeDocument/2006/relationships/slide" Target="slide451.xml"/><Relationship Id="rId1" Type="http://schemas.openxmlformats.org/officeDocument/2006/relationships/slideLayout" Target="../slideLayouts/slideLayout1.xml"/></Relationships>
</file>

<file path=ppt/slides/_rels/slide30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0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310.xml.rels><?xml version="1.0" encoding="UTF-8" standalone="yes"?>
<Relationships xmlns="http://schemas.openxmlformats.org/package/2006/relationships"><Relationship Id="rId2" Type="http://schemas.openxmlformats.org/officeDocument/2006/relationships/notesSlide" Target="../notesSlides/notesSlide145.xml"/><Relationship Id="rId1" Type="http://schemas.openxmlformats.org/officeDocument/2006/relationships/slideLayout" Target="../slideLayouts/slideLayout1.xml"/></Relationships>
</file>

<file path=ppt/slides/_rels/slide3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320.xml.rels><?xml version="1.0" encoding="UTF-8" standalone="yes"?>
<Relationships xmlns="http://schemas.openxmlformats.org/package/2006/relationships"><Relationship Id="rId2" Type="http://schemas.openxmlformats.org/officeDocument/2006/relationships/slide" Target="slide457.xml"/><Relationship Id="rId1" Type="http://schemas.openxmlformats.org/officeDocument/2006/relationships/slideLayout" Target="../slideLayouts/slideLayout1.xml"/></Relationships>
</file>

<file path=ppt/slides/_rels/slide32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5.xml.rels><?xml version="1.0" encoding="UTF-8" standalone="yes"?>
<Relationships xmlns="http://schemas.openxmlformats.org/package/2006/relationships"><Relationship Id="rId2" Type="http://schemas.openxmlformats.org/officeDocument/2006/relationships/slide" Target="slide430.xml"/><Relationship Id="rId1" Type="http://schemas.openxmlformats.org/officeDocument/2006/relationships/slideLayout" Target="../slideLayouts/slideLayout1.xml"/></Relationships>
</file>

<file path=ppt/slides/_rels/slide32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3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3.xml.rels><?xml version="1.0" encoding="UTF-8" standalone="yes"?>
<Relationships xmlns="http://schemas.openxmlformats.org/package/2006/relationships"><Relationship Id="rId2" Type="http://schemas.openxmlformats.org/officeDocument/2006/relationships/notesSlide" Target="../notesSlides/notesSlide146.xml"/><Relationship Id="rId1" Type="http://schemas.openxmlformats.org/officeDocument/2006/relationships/slideLayout" Target="../slideLayouts/slideLayout1.xml"/></Relationships>
</file>

<file path=ppt/slides/_rels/slide334.xml.rels><?xml version="1.0" encoding="UTF-8" standalone="yes"?>
<Relationships xmlns="http://schemas.openxmlformats.org/package/2006/relationships"><Relationship Id="rId2" Type="http://schemas.openxmlformats.org/officeDocument/2006/relationships/notesSlide" Target="../notesSlides/notesSlide147.xml"/><Relationship Id="rId1" Type="http://schemas.openxmlformats.org/officeDocument/2006/relationships/slideLayout" Target="../slideLayouts/slideLayout1.xml"/></Relationships>
</file>

<file path=ppt/slides/_rels/slide33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1.xml.rels><?xml version="1.0" encoding="UTF-8" standalone="yes"?>
<Relationships xmlns="http://schemas.openxmlformats.org/package/2006/relationships"><Relationship Id="rId2" Type="http://schemas.openxmlformats.org/officeDocument/2006/relationships/notesSlide" Target="../notesSlides/notesSlide148.xml"/><Relationship Id="rId1" Type="http://schemas.openxmlformats.org/officeDocument/2006/relationships/slideLayout" Target="../slideLayouts/slideLayout1.xml"/></Relationships>
</file>

<file path=ppt/slides/_rels/slide3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4.xml.rels><?xml version="1.0" encoding="UTF-8" standalone="yes"?>
<Relationships xmlns="http://schemas.openxmlformats.org/package/2006/relationships"><Relationship Id="rId3" Type="http://schemas.openxmlformats.org/officeDocument/2006/relationships/hyperlink" Target="https://www.ada-europe.org/auj/archive" TargetMode="External"/><Relationship Id="rId2" Type="http://schemas.openxmlformats.org/officeDocument/2006/relationships/hyperlink" Target="https://www.adacore.com/documentation#SPARK" TargetMode="External"/><Relationship Id="rId1" Type="http://schemas.openxmlformats.org/officeDocument/2006/relationships/slideLayout" Target="../slideLayouts/slideLayout1.xml"/></Relationships>
</file>

<file path=ppt/slides/_rels/slide34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4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4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4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5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36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1.xml"/></Relationships>
</file>

<file path=ppt/slides/_rels/slide36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7.xml.rels><?xml version="1.0" encoding="UTF-8" standalone="yes"?>
<Relationships xmlns="http://schemas.openxmlformats.org/package/2006/relationships"><Relationship Id="rId2" Type="http://schemas.openxmlformats.org/officeDocument/2006/relationships/slide" Target="slide432.xml"/><Relationship Id="rId1" Type="http://schemas.openxmlformats.org/officeDocument/2006/relationships/slideLayout" Target="../slideLayouts/slideLayout1.xml"/></Relationships>
</file>

<file path=ppt/slides/_rels/slide36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6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6.xml.rels><?xml version="1.0" encoding="UTF-8" standalone="yes"?>
<Relationships xmlns="http://schemas.openxmlformats.org/package/2006/relationships"><Relationship Id="rId2" Type="http://schemas.openxmlformats.org/officeDocument/2006/relationships/slide" Target="slide455.xml"/><Relationship Id="rId1" Type="http://schemas.openxmlformats.org/officeDocument/2006/relationships/slideLayout" Target="../slideLayouts/slideLayout1.xml"/></Relationships>
</file>

<file path=ppt/slides/_rels/slide377.xml.rels><?xml version="1.0" encoding="UTF-8" standalone="yes"?>
<Relationships xmlns="http://schemas.openxmlformats.org/package/2006/relationships"><Relationship Id="rId2" Type="http://schemas.openxmlformats.org/officeDocument/2006/relationships/image" Target="../media/image90.png"/><Relationship Id="rId1" Type="http://schemas.openxmlformats.org/officeDocument/2006/relationships/slideLayout" Target="../slideLayouts/slideLayout1.xml"/></Relationships>
</file>

<file path=ppt/slides/_rels/slide37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slide" Target="slide39.xml"/><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38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7.xml.rels><?xml version="1.0" encoding="UTF-8" standalone="yes"?>
<Relationships xmlns="http://schemas.openxmlformats.org/package/2006/relationships"><Relationship Id="rId2" Type="http://schemas.openxmlformats.org/officeDocument/2006/relationships/slide" Target="slide433.xml"/><Relationship Id="rId1" Type="http://schemas.openxmlformats.org/officeDocument/2006/relationships/slideLayout" Target="../slideLayouts/slideLayout1.xml"/></Relationships>
</file>

<file path=ppt/slides/_rels/slide38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8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hyperlink" Target="http://ada-auth.org/AI22-SUMMARY.HTML" TargetMode="External"/><Relationship Id="rId1" Type="http://schemas.openxmlformats.org/officeDocument/2006/relationships/slideLayout" Target="../slideLayouts/slideLayout1.xml"/></Relationships>
</file>

<file path=ppt/slides/_rels/slide39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2.xml.rels><?xml version="1.0" encoding="UTF-8" standalone="yes"?>
<Relationships xmlns="http://schemas.openxmlformats.org/package/2006/relationships"><Relationship Id="rId2" Type="http://schemas.openxmlformats.org/officeDocument/2006/relationships/notesSlide" Target="../notesSlides/notesSlide149.xml"/><Relationship Id="rId1" Type="http://schemas.openxmlformats.org/officeDocument/2006/relationships/slideLayout" Target="../slideLayouts/slideLayout1.xml"/></Relationships>
</file>

<file path=ppt/slides/_rels/slide39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9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97.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6.xml"/></Relationships>
</file>

<file path=ppt/slides/_rels/slide398.xml.rels><?xml version="1.0" encoding="UTF-8" standalone="yes"?>
<Relationships xmlns="http://schemas.openxmlformats.org/package/2006/relationships"><Relationship Id="rId3" Type="http://schemas.openxmlformats.org/officeDocument/2006/relationships/hyperlink" Target="https://projecteuler.net/problem=40" TargetMode="External"/><Relationship Id="rId2" Type="http://schemas.openxmlformats.org/officeDocument/2006/relationships/notesSlide" Target="../notesSlides/notesSlide150.xml"/><Relationship Id="rId1" Type="http://schemas.openxmlformats.org/officeDocument/2006/relationships/slideLayout" Target="../slideLayouts/slideLayout4.xml"/></Relationships>
</file>

<file path=ppt/slides/_rels/slide39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0.xml.rels><?xml version="1.0" encoding="UTF-8" standalone="yes"?>
<Relationships xmlns="http://schemas.openxmlformats.org/package/2006/relationships"><Relationship Id="rId2" Type="http://schemas.openxmlformats.org/officeDocument/2006/relationships/slide" Target="slide454.xml"/><Relationship Id="rId1" Type="http://schemas.openxmlformats.org/officeDocument/2006/relationships/slideLayout" Target="../slideLayouts/slideLayout1.xml"/></Relationships>
</file>

<file path=ppt/slides/_rels/slide401.xml.rels><?xml version="1.0" encoding="UTF-8" standalone="yes"?>
<Relationships xmlns="http://schemas.openxmlformats.org/package/2006/relationships"><Relationship Id="rId3" Type="http://schemas.openxmlformats.org/officeDocument/2006/relationships/hyperlink" Target="https://en.wikipedia.org/wiki/Kaprekar_number" TargetMode="External"/><Relationship Id="rId2" Type="http://schemas.openxmlformats.org/officeDocument/2006/relationships/notesSlide" Target="../notesSlides/notesSlide151.xml"/><Relationship Id="rId1" Type="http://schemas.openxmlformats.org/officeDocument/2006/relationships/slideLayout" Target="../slideLayouts/slideLayout1.xml"/><Relationship Id="rId4" Type="http://schemas.openxmlformats.org/officeDocument/2006/relationships/image" Target="../media/image70.png"/></Relationships>
</file>

<file path=ppt/slides/_rels/slide40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4.xml.rels><?xml version="1.0" encoding="UTF-8" standalone="yes"?>
<Relationships xmlns="http://schemas.openxmlformats.org/package/2006/relationships"><Relationship Id="rId2" Type="http://schemas.openxmlformats.org/officeDocument/2006/relationships/notesSlide" Target="../notesSlides/notesSlide152.xml"/><Relationship Id="rId1" Type="http://schemas.openxmlformats.org/officeDocument/2006/relationships/slideLayout" Target="../slideLayouts/slideLayout1.xml"/></Relationships>
</file>

<file path=ppt/slides/_rels/slide40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9.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ype="http://schemas.openxmlformats.org/officeDocument/2006/relationships/slide" Target="slide416.xml"/><Relationship Id="rId2" Type="http://schemas.openxmlformats.org/officeDocument/2006/relationships/notesSlide" Target="../notesSlides/notesSlide17.xml"/><Relationship Id="rId1" Type="http://schemas.openxmlformats.org/officeDocument/2006/relationships/slideLayout" Target="../slideLayouts/slideLayout1.xml"/><Relationship Id="rId4" Type="http://schemas.openxmlformats.org/officeDocument/2006/relationships/image" Target="../media/image6.JPG"/></Relationships>
</file>

<file path=ppt/slides/_rels/slide4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xml"/></Relationships>
</file>

<file path=ppt/slides/_rels/slide4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4.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4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6.xml.rels><?xml version="1.0" encoding="UTF-8" standalone="yes"?>
<Relationships xmlns="http://schemas.openxmlformats.org/package/2006/relationships"><Relationship Id="rId2" Type="http://schemas.openxmlformats.org/officeDocument/2006/relationships/notesSlide" Target="../notesSlides/notesSlide153.xml"/><Relationship Id="rId1" Type="http://schemas.openxmlformats.org/officeDocument/2006/relationships/slideLayout" Target="../slideLayouts/slideLayout1.xml"/></Relationships>
</file>

<file path=ppt/slides/_rels/slide417.xml.rels><?xml version="1.0" encoding="UTF-8" standalone="yes"?>
<Relationships xmlns="http://schemas.openxmlformats.org/package/2006/relationships"><Relationship Id="rId2" Type="http://schemas.openxmlformats.org/officeDocument/2006/relationships/slide" Target="slide42.xml"/><Relationship Id="rId1" Type="http://schemas.openxmlformats.org/officeDocument/2006/relationships/slideLayout" Target="../slideLayouts/slideLayout1.xml"/></Relationships>
</file>

<file path=ppt/slides/_rels/slide418.xml.rels><?xml version="1.0" encoding="UTF-8" standalone="yes"?>
<Relationships xmlns="http://schemas.openxmlformats.org/package/2006/relationships"><Relationship Id="rId3" Type="http://schemas.openxmlformats.org/officeDocument/2006/relationships/slide" Target="slide63.xml"/><Relationship Id="rId2" Type="http://schemas.openxmlformats.org/officeDocument/2006/relationships/notesSlide" Target="../notesSlides/notesSlide154.xml"/><Relationship Id="rId1" Type="http://schemas.openxmlformats.org/officeDocument/2006/relationships/slideLayout" Target="../slideLayouts/slideLayout1.xml"/></Relationships>
</file>

<file path=ppt/slides/_rels/slide419.xml.rels><?xml version="1.0" encoding="UTF-8" standalone="yes"?>
<Relationships xmlns="http://schemas.openxmlformats.org/package/2006/relationships"><Relationship Id="rId3" Type="http://schemas.openxmlformats.org/officeDocument/2006/relationships/slide" Target="slide66.xml"/><Relationship Id="rId2" Type="http://schemas.openxmlformats.org/officeDocument/2006/relationships/notesSlide" Target="../notesSlides/notesSlide155.xml"/><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20.xml.rels><?xml version="1.0" encoding="UTF-8" standalone="yes"?>
<Relationships xmlns="http://schemas.openxmlformats.org/package/2006/relationships"><Relationship Id="rId2" Type="http://schemas.openxmlformats.org/officeDocument/2006/relationships/slide" Target="slide69.xml"/><Relationship Id="rId1" Type="http://schemas.openxmlformats.org/officeDocument/2006/relationships/slideLayout" Target="../slideLayouts/slideLayout1.xml"/></Relationships>
</file>

<file path=ppt/slides/_rels/slide421.xml.rels><?xml version="1.0" encoding="UTF-8" standalone="yes"?>
<Relationships xmlns="http://schemas.openxmlformats.org/package/2006/relationships"><Relationship Id="rId2" Type="http://schemas.openxmlformats.org/officeDocument/2006/relationships/notesSlide" Target="../notesSlides/notesSlide156.xml"/><Relationship Id="rId1" Type="http://schemas.openxmlformats.org/officeDocument/2006/relationships/slideLayout" Target="../slideLayouts/slideLayout1.xml"/></Relationships>
</file>

<file path=ppt/slides/_rels/slide422.xml.rels><?xml version="1.0" encoding="UTF-8" standalone="yes"?>
<Relationships xmlns="http://schemas.openxmlformats.org/package/2006/relationships"><Relationship Id="rId3" Type="http://schemas.openxmlformats.org/officeDocument/2006/relationships/slide" Target="slide89.xml"/><Relationship Id="rId2" Type="http://schemas.openxmlformats.org/officeDocument/2006/relationships/notesSlide" Target="../notesSlides/notesSlide157.xml"/><Relationship Id="rId1" Type="http://schemas.openxmlformats.org/officeDocument/2006/relationships/slideLayout" Target="../slideLayouts/slideLayout1.xml"/></Relationships>
</file>

<file path=ppt/slides/_rels/slide423.xml.rels><?xml version="1.0" encoding="UTF-8" standalone="yes"?>
<Relationships xmlns="http://schemas.openxmlformats.org/package/2006/relationships"><Relationship Id="rId3" Type="http://schemas.openxmlformats.org/officeDocument/2006/relationships/slide" Target="slide111.xml"/><Relationship Id="rId2" Type="http://schemas.openxmlformats.org/officeDocument/2006/relationships/notesSlide" Target="../notesSlides/notesSlide158.xml"/><Relationship Id="rId1" Type="http://schemas.openxmlformats.org/officeDocument/2006/relationships/slideLayout" Target="../slideLayouts/slideLayout1.xml"/></Relationships>
</file>

<file path=ppt/slides/_rels/slide424.xml.rels><?xml version="1.0" encoding="UTF-8" standalone="yes"?>
<Relationships xmlns="http://schemas.openxmlformats.org/package/2006/relationships"><Relationship Id="rId3" Type="http://schemas.openxmlformats.org/officeDocument/2006/relationships/slide" Target="slide112.xml"/><Relationship Id="rId2" Type="http://schemas.openxmlformats.org/officeDocument/2006/relationships/notesSlide" Target="../notesSlides/notesSlide159.xml"/><Relationship Id="rId1" Type="http://schemas.openxmlformats.org/officeDocument/2006/relationships/slideLayout" Target="../slideLayouts/slideLayout1.xml"/></Relationships>
</file>

<file path=ppt/slides/_rels/slide425.xml.rels><?xml version="1.0" encoding="UTF-8" standalone="yes"?>
<Relationships xmlns="http://schemas.openxmlformats.org/package/2006/relationships"><Relationship Id="rId3" Type="http://schemas.openxmlformats.org/officeDocument/2006/relationships/slide" Target="slide120.xml"/><Relationship Id="rId2" Type="http://schemas.openxmlformats.org/officeDocument/2006/relationships/notesSlide" Target="../notesSlides/notesSlide160.xml"/><Relationship Id="rId1" Type="http://schemas.openxmlformats.org/officeDocument/2006/relationships/slideLayout" Target="../slideLayouts/slideLayout1.xml"/></Relationships>
</file>

<file path=ppt/slides/_rels/slide426.xml.rels><?xml version="1.0" encoding="UTF-8" standalone="yes"?>
<Relationships xmlns="http://schemas.openxmlformats.org/package/2006/relationships"><Relationship Id="rId3" Type="http://schemas.openxmlformats.org/officeDocument/2006/relationships/slide" Target="slide193.xml"/><Relationship Id="rId2" Type="http://schemas.openxmlformats.org/officeDocument/2006/relationships/notesSlide" Target="../notesSlides/notesSlide161.xml"/><Relationship Id="rId1" Type="http://schemas.openxmlformats.org/officeDocument/2006/relationships/slideLayout" Target="../slideLayouts/slideLayout1.xml"/></Relationships>
</file>

<file path=ppt/slides/_rels/slide427.xml.rels><?xml version="1.0" encoding="UTF-8" standalone="yes"?>
<Relationships xmlns="http://schemas.openxmlformats.org/package/2006/relationships"><Relationship Id="rId3" Type="http://schemas.openxmlformats.org/officeDocument/2006/relationships/slide" Target="slide203.xml"/><Relationship Id="rId2" Type="http://schemas.openxmlformats.org/officeDocument/2006/relationships/notesSlide" Target="../notesSlides/notesSlide162.xml"/><Relationship Id="rId1" Type="http://schemas.openxmlformats.org/officeDocument/2006/relationships/slideLayout" Target="../slideLayouts/slideLayout1.xml"/></Relationships>
</file>

<file path=ppt/slides/_rels/slide428.xml.rels><?xml version="1.0" encoding="UTF-8" standalone="yes"?>
<Relationships xmlns="http://schemas.openxmlformats.org/package/2006/relationships"><Relationship Id="rId3" Type="http://schemas.openxmlformats.org/officeDocument/2006/relationships/slide" Target="slide249.xml"/><Relationship Id="rId2" Type="http://schemas.openxmlformats.org/officeDocument/2006/relationships/notesSlide" Target="../notesSlides/notesSlide163.xml"/><Relationship Id="rId1" Type="http://schemas.openxmlformats.org/officeDocument/2006/relationships/slideLayout" Target="../slideLayouts/slideLayout1.xml"/></Relationships>
</file>

<file path=ppt/slides/_rels/slide429.xml.rels><?xml version="1.0" encoding="UTF-8" standalone="yes"?>
<Relationships xmlns="http://schemas.openxmlformats.org/package/2006/relationships"><Relationship Id="rId3" Type="http://schemas.openxmlformats.org/officeDocument/2006/relationships/slide" Target="slide296.xml"/><Relationship Id="rId2" Type="http://schemas.openxmlformats.org/officeDocument/2006/relationships/notesSlide" Target="../notesSlides/notesSlide164.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430.xml.rels><?xml version="1.0" encoding="UTF-8" standalone="yes"?>
<Relationships xmlns="http://schemas.openxmlformats.org/package/2006/relationships"><Relationship Id="rId2" Type="http://schemas.openxmlformats.org/officeDocument/2006/relationships/slide" Target="slide326.xml"/><Relationship Id="rId1" Type="http://schemas.openxmlformats.org/officeDocument/2006/relationships/slideLayout" Target="../slideLayouts/slideLayout1.xml"/></Relationships>
</file>

<file path=ppt/slides/_rels/slide431.xml.rels><?xml version="1.0" encoding="UTF-8" standalone="yes"?>
<Relationships xmlns="http://schemas.openxmlformats.org/package/2006/relationships"><Relationship Id="rId2" Type="http://schemas.openxmlformats.org/officeDocument/2006/relationships/slide" Target="slide23.xml"/><Relationship Id="rId1" Type="http://schemas.openxmlformats.org/officeDocument/2006/relationships/slideLayout" Target="../slideLayouts/slideLayout1.xml"/></Relationships>
</file>

<file path=ppt/slides/_rels/slide432.xml.rels><?xml version="1.0" encoding="UTF-8" standalone="yes"?>
<Relationships xmlns="http://schemas.openxmlformats.org/package/2006/relationships"><Relationship Id="rId2" Type="http://schemas.openxmlformats.org/officeDocument/2006/relationships/slide" Target="slide368.xml"/><Relationship Id="rId1" Type="http://schemas.openxmlformats.org/officeDocument/2006/relationships/slideLayout" Target="../slideLayouts/slideLayout1.xml"/></Relationships>
</file>

<file path=ppt/slides/_rels/slide43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3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3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3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slide" Target="slide388.xml"/><Relationship Id="rId1" Type="http://schemas.openxmlformats.org/officeDocument/2006/relationships/slideLayout" Target="../slideLayouts/slideLayout1.xml"/></Relationships>
</file>

<file path=ppt/slides/_rels/slide43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7.xml"/></Relationships>
</file>

<file path=ppt/slides/_rels/slide43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4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4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43.xml.rels><?xml version="1.0" encoding="UTF-8" standalone="yes"?>
<Relationships xmlns="http://schemas.openxmlformats.org/package/2006/relationships"><Relationship Id="rId2" Type="http://schemas.openxmlformats.org/officeDocument/2006/relationships/slide" Target="slide234.xml"/><Relationship Id="rId1" Type="http://schemas.openxmlformats.org/officeDocument/2006/relationships/slideLayout" Target="../slideLayouts/slideLayout1.xml"/></Relationships>
</file>

<file path=ppt/slides/_rels/slide444.xml.rels><?xml version="1.0" encoding="UTF-8" standalone="yes"?>
<Relationships xmlns="http://schemas.openxmlformats.org/package/2006/relationships"><Relationship Id="rId2" Type="http://schemas.openxmlformats.org/officeDocument/2006/relationships/slide" Target="slide226.xml"/><Relationship Id="rId1" Type="http://schemas.openxmlformats.org/officeDocument/2006/relationships/slideLayout" Target="../slideLayouts/slideLayout1.xml"/></Relationships>
</file>

<file path=ppt/slides/_rels/slide445.xml.rels><?xml version="1.0" encoding="UTF-8" standalone="yes"?>
<Relationships xmlns="http://schemas.openxmlformats.org/package/2006/relationships"><Relationship Id="rId2" Type="http://schemas.openxmlformats.org/officeDocument/2006/relationships/slide" Target="slide177.xml"/><Relationship Id="rId1" Type="http://schemas.openxmlformats.org/officeDocument/2006/relationships/slideLayout" Target="../slideLayouts/slideLayout4.xml"/></Relationships>
</file>

<file path=ppt/slides/_rels/slide446.xml.rels><?xml version="1.0" encoding="UTF-8" standalone="yes"?>
<Relationships xmlns="http://schemas.openxmlformats.org/package/2006/relationships"><Relationship Id="rId2" Type="http://schemas.openxmlformats.org/officeDocument/2006/relationships/notesSlide" Target="../notesSlides/notesSlide165.xml"/><Relationship Id="rId1" Type="http://schemas.openxmlformats.org/officeDocument/2006/relationships/slideLayout" Target="../slideLayouts/slideLayout1.xml"/></Relationships>
</file>

<file path=ppt/slides/_rels/slide447.xml.rels><?xml version="1.0" encoding="UTF-8" standalone="yes"?>
<Relationships xmlns="http://schemas.openxmlformats.org/package/2006/relationships"><Relationship Id="rId2" Type="http://schemas.openxmlformats.org/officeDocument/2006/relationships/notesSlide" Target="../notesSlides/notesSlide166.xml"/><Relationship Id="rId1" Type="http://schemas.openxmlformats.org/officeDocument/2006/relationships/slideLayout" Target="../slideLayouts/slideLayout1.xml"/></Relationships>
</file>

<file path=ppt/slides/_rels/slide44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4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3" Type="http://schemas.openxmlformats.org/officeDocument/2006/relationships/slide" Target="slide456.xml"/><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450.xml.rels><?xml version="1.0" encoding="UTF-8" standalone="yes"?>
<Relationships xmlns="http://schemas.openxmlformats.org/package/2006/relationships"><Relationship Id="rId2" Type="http://schemas.openxmlformats.org/officeDocument/2006/relationships/slide" Target="slide262.xml"/><Relationship Id="rId1" Type="http://schemas.openxmlformats.org/officeDocument/2006/relationships/slideLayout" Target="../slideLayouts/slideLayout1.xml"/></Relationships>
</file>

<file path=ppt/slides/_rels/slide451.xml.rels><?xml version="1.0" encoding="UTF-8" standalone="yes"?>
<Relationships xmlns="http://schemas.openxmlformats.org/package/2006/relationships"><Relationship Id="rId2" Type="http://schemas.openxmlformats.org/officeDocument/2006/relationships/slide" Target="slide304.xml"/><Relationship Id="rId1" Type="http://schemas.openxmlformats.org/officeDocument/2006/relationships/slideLayout" Target="../slideLayouts/slideLayout1.xml"/></Relationships>
</file>

<file path=ppt/slides/_rels/slide452.xml.rels><?xml version="1.0" encoding="UTF-8" standalone="yes"?>
<Relationships xmlns="http://schemas.openxmlformats.org/package/2006/relationships"><Relationship Id="rId2" Type="http://schemas.openxmlformats.org/officeDocument/2006/relationships/slide" Target="slide272.xml"/><Relationship Id="rId1" Type="http://schemas.openxmlformats.org/officeDocument/2006/relationships/slideLayout" Target="../slideLayouts/slideLayout1.xml"/></Relationships>
</file>

<file path=ppt/slides/_rels/slide453.xml.rels><?xml version="1.0" encoding="UTF-8" standalone="yes"?>
<Relationships xmlns="http://schemas.openxmlformats.org/package/2006/relationships"><Relationship Id="rId2" Type="http://schemas.openxmlformats.org/officeDocument/2006/relationships/slide" Target="slide241.xml"/><Relationship Id="rId1" Type="http://schemas.openxmlformats.org/officeDocument/2006/relationships/slideLayout" Target="../slideLayouts/slideLayout7.xml"/></Relationships>
</file>

<file path=ppt/slides/_rels/slide454.xml.rels><?xml version="1.0" encoding="UTF-8" standalone="yes"?>
<Relationships xmlns="http://schemas.openxmlformats.org/package/2006/relationships"><Relationship Id="rId2" Type="http://schemas.openxmlformats.org/officeDocument/2006/relationships/slide" Target="slide400.xml"/><Relationship Id="rId1" Type="http://schemas.openxmlformats.org/officeDocument/2006/relationships/slideLayout" Target="../slideLayouts/slideLayout1.xml"/></Relationships>
</file>

<file path=ppt/slides/_rels/slide455.xml.rels><?xml version="1.0" encoding="UTF-8" standalone="yes"?>
<Relationships xmlns="http://schemas.openxmlformats.org/package/2006/relationships"><Relationship Id="rId2" Type="http://schemas.openxmlformats.org/officeDocument/2006/relationships/slide" Target="slide376.xml"/><Relationship Id="rId1" Type="http://schemas.openxmlformats.org/officeDocument/2006/relationships/slideLayout" Target="../slideLayouts/slideLayout1.xml"/></Relationships>
</file>

<file path=ppt/slides/_rels/slide456.xml.rels><?xml version="1.0" encoding="UTF-8" standalone="yes"?>
<Relationships xmlns="http://schemas.openxmlformats.org/package/2006/relationships"><Relationship Id="rId3" Type="http://schemas.openxmlformats.org/officeDocument/2006/relationships/hyperlink" Target="https://oeis.org/A000043" TargetMode="External"/><Relationship Id="rId2" Type="http://schemas.openxmlformats.org/officeDocument/2006/relationships/hyperlink" Target="https://en.wikipedia.org/wiki/Mersenne_prime" TargetMode="External"/><Relationship Id="rId1" Type="http://schemas.openxmlformats.org/officeDocument/2006/relationships/slideLayout" Target="../slideLayouts/slideLayout1.xml"/><Relationship Id="rId4" Type="http://schemas.openxmlformats.org/officeDocument/2006/relationships/slide" Target="slide45.xml"/></Relationships>
</file>

<file path=ppt/slides/_rels/slide457.xml.rels><?xml version="1.0" encoding="UTF-8" standalone="yes"?>
<Relationships xmlns="http://schemas.openxmlformats.org/package/2006/relationships"><Relationship Id="rId3" Type="http://schemas.openxmlformats.org/officeDocument/2006/relationships/hyperlink" Target="https://github.com/Ada-Rapporteur-Group/User-Community-Input/issues/86" TargetMode="External"/><Relationship Id="rId2" Type="http://schemas.openxmlformats.org/officeDocument/2006/relationships/hyperlink" Target="https://github.com/Ada-Rapporteur-Group/User-Community-Input" TargetMode="External"/><Relationship Id="rId1" Type="http://schemas.openxmlformats.org/officeDocument/2006/relationships/slideLayout" Target="../slideLayouts/slideLayout1.xml"/><Relationship Id="rId4" Type="http://schemas.openxmlformats.org/officeDocument/2006/relationships/slide" Target="slide320.xml"/></Relationships>
</file>

<file path=ppt/slides/_rels/slide458.xml.rels><?xml version="1.0" encoding="UTF-8" standalone="yes"?>
<Relationships xmlns="http://schemas.openxmlformats.org/package/2006/relationships"><Relationship Id="rId2" Type="http://schemas.openxmlformats.org/officeDocument/2006/relationships/slide" Target="slide150.xml"/><Relationship Id="rId1" Type="http://schemas.openxmlformats.org/officeDocument/2006/relationships/slideLayout" Target="../slideLayouts/slideLayout1.xml"/></Relationships>
</file>

<file path=ppt/slides/_rels/slide45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46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61.xml.rels><?xml version="1.0" encoding="UTF-8" standalone="yes"?>
<Relationships xmlns="http://schemas.openxmlformats.org/package/2006/relationships"><Relationship Id="rId2" Type="http://schemas.openxmlformats.org/officeDocument/2006/relationships/notesSlide" Target="../notesSlides/notesSlide167.xml"/><Relationship Id="rId1" Type="http://schemas.openxmlformats.org/officeDocument/2006/relationships/slideLayout" Target="../slideLayouts/slideLayout1.xml"/></Relationships>
</file>

<file path=ppt/slides/_rels/slide462.xml.rels><?xml version="1.0" encoding="UTF-8" standalone="yes"?>
<Relationships xmlns="http://schemas.openxmlformats.org/package/2006/relationships"><Relationship Id="rId2" Type="http://schemas.openxmlformats.org/officeDocument/2006/relationships/notesSlide" Target="../notesSlides/notesSlide168.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hyperlink" Target="http://www.adaic.org/ada-resources/standards/" TargetMode="External"/><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openxmlformats.org/officeDocument/2006/relationships/image" Target="../media/image2.png"/></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hyperlink" Target="http://www.ada-europe.org/archive/auj/auj-41-1-withcovers.pdf" TargetMode="External"/><Relationship Id="rId2" Type="http://schemas.openxmlformats.org/officeDocument/2006/relationships/hyperlink" Target="http://www.adaic.org/learn/materials/" TargetMode="External"/><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3" Type="http://schemas.openxmlformats.org/officeDocument/2006/relationships/slide" Target="slide418.xml"/><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3" Type="http://schemas.openxmlformats.org/officeDocument/2006/relationships/slide" Target="slide419.xml"/><Relationship Id="rId2" Type="http://schemas.openxmlformats.org/officeDocument/2006/relationships/notesSlide" Target="../notesSlides/notesSlide33.xml"/><Relationship Id="rId1" Type="http://schemas.openxmlformats.org/officeDocument/2006/relationships/slideLayout" Target="../slideLayouts/slideLayout4.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2" Type="http://schemas.openxmlformats.org/officeDocument/2006/relationships/slide" Target="slide420.xml"/><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hyperlink" Target="http://archive.adaic.com/docs/reports/lawlis/3.htm" TargetMode="External"/><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1.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8.xml.rels><?xml version="1.0" encoding="UTF-8" standalone="yes"?>
<Relationships xmlns="http://schemas.openxmlformats.org/package/2006/relationships"><Relationship Id="rId3" Type="http://schemas.openxmlformats.org/officeDocument/2006/relationships/slide" Target="slide421.xml"/><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4.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1.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1"/>
          <p:cNvSpPr>
            <a:spLocks noGrp="1" noChangeArrowheads="1"/>
          </p:cNvSpPr>
          <p:nvPr>
            <p:ph type="title"/>
          </p:nvPr>
        </p:nvSpPr>
        <p:spPr>
          <a:xfrm>
            <a:off x="6084888" y="1484313"/>
            <a:ext cx="2663825" cy="1143000"/>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noProof="0" dirty="0" smtClean="0">
                <a:solidFill>
                  <a:srgbClr val="FF0000"/>
                </a:solidFill>
              </a:rPr>
              <a:t>Basics</a:t>
            </a:r>
          </a:p>
        </p:txBody>
      </p:sp>
      <p:sp>
        <p:nvSpPr>
          <p:cNvPr id="3" name="Foliennummernplatzhalter 2"/>
          <p:cNvSpPr>
            <a:spLocks noGrp="1"/>
          </p:cNvSpPr>
          <p:nvPr>
            <p:ph type="sldNum" idx="11"/>
          </p:nvPr>
        </p:nvSpPr>
        <p:spPr/>
        <p:txBody>
          <a:bodyPr/>
          <a:lstStyle/>
          <a:p>
            <a:pPr>
              <a:defRPr/>
            </a:pPr>
            <a:fld id="{BEE827AB-6A74-4767-A8BC-A5662B333302}" type="slidenum">
              <a:rPr lang="de-DE" smtClean="0"/>
              <a:pPr>
                <a:defRPr/>
              </a:pPr>
              <a:t>1</a:t>
            </a:fld>
            <a:endParaRPr lang="de-DE" dirty="0"/>
          </a:p>
        </p:txBody>
      </p:sp>
      <p:pic>
        <p:nvPicPr>
          <p:cNvPr id="5124" name="Grafik 1"/>
          <p:cNvPicPr>
            <a:picLocks noChangeAspect="1"/>
          </p:cNvPicPr>
          <p:nvPr/>
        </p:nvPicPr>
        <p:blipFill>
          <a:blip r:embed="rId3">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3289300" y="188640"/>
            <a:ext cx="2592388" cy="3097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tangle 1"/>
          <p:cNvSpPr txBox="1">
            <a:spLocks noChangeArrowheads="1"/>
          </p:cNvSpPr>
          <p:nvPr/>
        </p:nvSpPr>
        <p:spPr bwMode="auto">
          <a:xfrm>
            <a:off x="468313" y="1484313"/>
            <a:ext cx="2663825" cy="1143000"/>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lIns="90000" tIns="46800" rIns="90000" bIns="46800" anchor="ctr"/>
          <a:lstStyle>
            <a:lvl1pPr algn="ctr" defTabSz="449263" rtl="0" eaLnBrk="0" fontAlgn="base" hangingPunct="0">
              <a:spcBef>
                <a:spcPct val="0"/>
              </a:spcBef>
              <a:spcAft>
                <a:spcPct val="0"/>
              </a:spcAft>
              <a:buClr>
                <a:srgbClr val="000000"/>
              </a:buClr>
              <a:buSzPct val="100000"/>
              <a:buFont typeface="Times New Roman" pitchFamily="18" charset="0"/>
              <a:defRPr sz="4400">
                <a:solidFill>
                  <a:srgbClr val="000000"/>
                </a:solidFill>
                <a:latin typeface="+mj-lt"/>
                <a:ea typeface="+mj-ea"/>
                <a:cs typeface="+mj-cs"/>
              </a:defRPr>
            </a:lvl1pPr>
            <a:lvl2pPr algn="ctr" defTabSz="449263" rtl="0" eaLnBrk="0" fontAlgn="base" hangingPunct="0">
              <a:spcBef>
                <a:spcPct val="0"/>
              </a:spcBef>
              <a:spcAft>
                <a:spcPct val="0"/>
              </a:spcAft>
              <a:buClr>
                <a:srgbClr val="000000"/>
              </a:buClr>
              <a:buSzPct val="100000"/>
              <a:buFont typeface="Times New Roman" pitchFamily="18" charset="0"/>
              <a:defRPr sz="4400">
                <a:solidFill>
                  <a:srgbClr val="000000"/>
                </a:solidFill>
                <a:latin typeface="Times New Roman" pitchFamily="18" charset="0"/>
              </a:defRPr>
            </a:lvl2pPr>
            <a:lvl3pPr algn="ctr" defTabSz="449263" rtl="0" eaLnBrk="0" fontAlgn="base" hangingPunct="0">
              <a:spcBef>
                <a:spcPct val="0"/>
              </a:spcBef>
              <a:spcAft>
                <a:spcPct val="0"/>
              </a:spcAft>
              <a:buClr>
                <a:srgbClr val="000000"/>
              </a:buClr>
              <a:buSzPct val="100000"/>
              <a:buFont typeface="Times New Roman" pitchFamily="18" charset="0"/>
              <a:defRPr sz="4400">
                <a:solidFill>
                  <a:srgbClr val="000000"/>
                </a:solidFill>
                <a:latin typeface="Times New Roman" pitchFamily="18" charset="0"/>
              </a:defRPr>
            </a:lvl3pPr>
            <a:lvl4pPr algn="ctr" defTabSz="449263" rtl="0" eaLnBrk="0" fontAlgn="base" hangingPunct="0">
              <a:spcBef>
                <a:spcPct val="0"/>
              </a:spcBef>
              <a:spcAft>
                <a:spcPct val="0"/>
              </a:spcAft>
              <a:buClr>
                <a:srgbClr val="000000"/>
              </a:buClr>
              <a:buSzPct val="100000"/>
              <a:buFont typeface="Times New Roman" pitchFamily="18" charset="0"/>
              <a:defRPr sz="4400">
                <a:solidFill>
                  <a:srgbClr val="000000"/>
                </a:solidFill>
                <a:latin typeface="Times New Roman" pitchFamily="18" charset="0"/>
              </a:defRPr>
            </a:lvl4pPr>
            <a:lvl5pPr algn="ctr" defTabSz="449263" rtl="0" eaLnBrk="0" fontAlgn="base" hangingPunct="0">
              <a:spcBef>
                <a:spcPct val="0"/>
              </a:spcBef>
              <a:spcAft>
                <a:spcPct val="0"/>
              </a:spcAft>
              <a:buClr>
                <a:srgbClr val="000000"/>
              </a:buClr>
              <a:buSzPct val="100000"/>
              <a:buFont typeface="Times New Roman" pitchFamily="18" charset="0"/>
              <a:defRPr sz="4400">
                <a:solidFill>
                  <a:srgbClr val="000000"/>
                </a:solidFill>
                <a:latin typeface="Times New Roman" pitchFamily="18" charset="0"/>
              </a:defRPr>
            </a:lvl5pPr>
            <a:lvl6pPr marL="2514600" indent="-228600" algn="ctr" defTabSz="449263" rtl="0" fontAlgn="base">
              <a:spcBef>
                <a:spcPct val="0"/>
              </a:spcBef>
              <a:spcAft>
                <a:spcPct val="0"/>
              </a:spcAft>
              <a:buClr>
                <a:srgbClr val="000000"/>
              </a:buClr>
              <a:buSzPct val="100000"/>
              <a:buFont typeface="Times New Roman" pitchFamily="18" charset="0"/>
              <a:defRPr sz="4400">
                <a:solidFill>
                  <a:srgbClr val="000000"/>
                </a:solidFill>
                <a:latin typeface="Times New Roman" pitchFamily="18" charset="0"/>
              </a:defRPr>
            </a:lvl6pPr>
            <a:lvl7pPr marL="2971800" indent="-228600" algn="ctr" defTabSz="449263" rtl="0" fontAlgn="base">
              <a:spcBef>
                <a:spcPct val="0"/>
              </a:spcBef>
              <a:spcAft>
                <a:spcPct val="0"/>
              </a:spcAft>
              <a:buClr>
                <a:srgbClr val="000000"/>
              </a:buClr>
              <a:buSzPct val="100000"/>
              <a:buFont typeface="Times New Roman" pitchFamily="18" charset="0"/>
              <a:defRPr sz="4400">
                <a:solidFill>
                  <a:srgbClr val="000000"/>
                </a:solidFill>
                <a:latin typeface="Times New Roman" pitchFamily="18" charset="0"/>
              </a:defRPr>
            </a:lvl7pPr>
            <a:lvl8pPr marL="3429000" indent="-228600" algn="ctr" defTabSz="449263" rtl="0" fontAlgn="base">
              <a:spcBef>
                <a:spcPct val="0"/>
              </a:spcBef>
              <a:spcAft>
                <a:spcPct val="0"/>
              </a:spcAft>
              <a:buClr>
                <a:srgbClr val="000000"/>
              </a:buClr>
              <a:buSzPct val="100000"/>
              <a:buFont typeface="Times New Roman" pitchFamily="18" charset="0"/>
              <a:defRPr sz="4400">
                <a:solidFill>
                  <a:srgbClr val="000000"/>
                </a:solidFill>
                <a:latin typeface="Times New Roman" pitchFamily="18" charset="0"/>
              </a:defRPr>
            </a:lvl8pPr>
            <a:lvl9pPr marL="3886200" indent="-228600" algn="ctr" defTabSz="449263" rtl="0" fontAlgn="base">
              <a:spcBef>
                <a:spcPct val="0"/>
              </a:spcBef>
              <a:spcAft>
                <a:spcPct val="0"/>
              </a:spcAft>
              <a:buClr>
                <a:srgbClr val="000000"/>
              </a:buClr>
              <a:buSzPct val="100000"/>
              <a:buFont typeface="Times New Roman" pitchFamily="18" charset="0"/>
              <a:defRPr sz="4400">
                <a:solidFill>
                  <a:srgbClr val="000000"/>
                </a:solidFill>
                <a:latin typeface="Times New Roman" pitchFamily="18" charset="0"/>
              </a:defRPr>
            </a:lvl9p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de-DE" kern="0" dirty="0" smtClean="0">
                <a:solidFill>
                  <a:srgbClr val="FF0000"/>
                </a:solidFill>
              </a:rPr>
              <a:t>Ada</a:t>
            </a:r>
          </a:p>
        </p:txBody>
      </p:sp>
      <p:sp>
        <p:nvSpPr>
          <p:cNvPr id="2" name="Fußzeilenplatzhalter 1"/>
          <p:cNvSpPr>
            <a:spLocks noGrp="1"/>
          </p:cNvSpPr>
          <p:nvPr>
            <p:ph type="ftr" idx="10"/>
          </p:nvPr>
        </p:nvSpPr>
        <p:spPr>
          <a:xfrm>
            <a:off x="2555776" y="6248400"/>
            <a:ext cx="4176712" cy="823913"/>
          </a:xfrm>
        </p:spPr>
        <p:txBody>
          <a:bodyPr/>
          <a:lstStyle/>
          <a:p>
            <a:pPr>
              <a:defRPr/>
            </a:pPr>
            <a:r>
              <a:rPr lang="en-US" dirty="0" smtClean="0"/>
              <a:t>Ada Basics © 2024 C.Grein</a:t>
            </a:r>
            <a:endParaRPr lang="de-DE" dirty="0"/>
          </a:p>
        </p:txBody>
      </p:sp>
      <p:sp>
        <p:nvSpPr>
          <p:cNvPr id="9" name="Rectangle 2"/>
          <p:cNvSpPr txBox="1">
            <a:spLocks noChangeArrowheads="1"/>
          </p:cNvSpPr>
          <p:nvPr/>
        </p:nvSpPr>
        <p:spPr bwMode="auto">
          <a:xfrm>
            <a:off x="1115616" y="3285853"/>
            <a:ext cx="6984776" cy="289053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000" tIns="46800" rIns="90000" bIns="46800" numCol="1" anchor="t" anchorCtr="0" compatLnSpc="1">
            <a:prstTxWarp prst="textNoShape">
              <a:avLst/>
            </a:prstTxWarp>
          </a:bodyPr>
          <a:lstStyle>
            <a:lvl1pPr marL="342900" indent="-342900" algn="l" defTabSz="449263" rtl="0" eaLnBrk="0" fontAlgn="base" hangingPunct="0">
              <a:spcBef>
                <a:spcPts val="800"/>
              </a:spcBef>
              <a:spcAft>
                <a:spcPct val="0"/>
              </a:spcAft>
              <a:buClr>
                <a:srgbClr val="000000"/>
              </a:buClr>
              <a:buSzPct val="100000"/>
              <a:buFont typeface="Times New Roman" pitchFamily="18" charset="0"/>
              <a:defRPr sz="3200">
                <a:solidFill>
                  <a:srgbClr val="000000"/>
                </a:solidFill>
                <a:latin typeface="+mn-lt"/>
                <a:ea typeface="+mn-ea"/>
                <a:cs typeface="+mn-cs"/>
              </a:defRPr>
            </a:lvl1pPr>
            <a:lvl2pPr marL="446088" indent="-266700" algn="l" defTabSz="449263" rtl="0" eaLnBrk="0" fontAlgn="base" hangingPunct="0">
              <a:spcBef>
                <a:spcPts val="700"/>
              </a:spcBef>
              <a:spcAft>
                <a:spcPct val="0"/>
              </a:spcAft>
              <a:buClr>
                <a:srgbClr val="000000"/>
              </a:buClr>
              <a:buSzPct val="100000"/>
              <a:buChar char="•"/>
              <a:defRPr sz="2800">
                <a:solidFill>
                  <a:srgbClr val="000000"/>
                </a:solidFill>
                <a:latin typeface="+mn-lt"/>
              </a:defRPr>
            </a:lvl2pPr>
            <a:lvl3pPr marL="892175" indent="-173038" algn="l" defTabSz="449263" rtl="0" eaLnBrk="0" fontAlgn="base" hangingPunct="0">
              <a:spcBef>
                <a:spcPts val="600"/>
              </a:spcBef>
              <a:spcAft>
                <a:spcPct val="0"/>
              </a:spcAft>
              <a:buClr>
                <a:srgbClr val="000000"/>
              </a:buClr>
              <a:buSzPct val="100000"/>
              <a:buFont typeface="Times New Roman" pitchFamily="18" charset="0"/>
              <a:defRPr sz="2400">
                <a:solidFill>
                  <a:srgbClr val="000000"/>
                </a:solidFill>
                <a:latin typeface="+mn-lt"/>
              </a:defRPr>
            </a:lvl3pPr>
            <a:lvl4pPr marL="1714500" indent="-228600" algn="l" defTabSz="449263" rtl="0" eaLnBrk="0" fontAlgn="base" hangingPunct="0">
              <a:spcBef>
                <a:spcPts val="500"/>
              </a:spcBef>
              <a:spcAft>
                <a:spcPct val="0"/>
              </a:spcAft>
              <a:buClr>
                <a:srgbClr val="000000"/>
              </a:buClr>
              <a:buSzPct val="100000"/>
              <a:buFont typeface="Times New Roman" pitchFamily="18" charset="0"/>
              <a:defRPr sz="2000">
                <a:solidFill>
                  <a:srgbClr val="000000"/>
                </a:solidFill>
                <a:latin typeface="+mn-lt"/>
              </a:defRPr>
            </a:lvl4pPr>
            <a:lvl5pPr marL="2122488" indent="-228600" algn="l" defTabSz="449263" rtl="0" eaLnBrk="0" fontAlgn="base" hangingPunct="0">
              <a:spcBef>
                <a:spcPts val="500"/>
              </a:spcBef>
              <a:spcAft>
                <a:spcPct val="0"/>
              </a:spcAft>
              <a:buClr>
                <a:srgbClr val="000000"/>
              </a:buClr>
              <a:buSzPct val="100000"/>
              <a:buFont typeface="Times New Roman" pitchFamily="18" charset="0"/>
              <a:defRPr sz="2000">
                <a:solidFill>
                  <a:srgbClr val="000000"/>
                </a:solidFill>
                <a:latin typeface="+mn-lt"/>
              </a:defRPr>
            </a:lvl5pPr>
            <a:lvl6pPr marL="2579688" indent="-228600" algn="l" defTabSz="449263" rtl="0" fontAlgn="base">
              <a:spcBef>
                <a:spcPts val="500"/>
              </a:spcBef>
              <a:spcAft>
                <a:spcPct val="0"/>
              </a:spcAft>
              <a:buClr>
                <a:srgbClr val="000000"/>
              </a:buClr>
              <a:buSzPct val="100000"/>
              <a:buFont typeface="Times New Roman" pitchFamily="18" charset="0"/>
              <a:defRPr sz="2000">
                <a:solidFill>
                  <a:srgbClr val="000000"/>
                </a:solidFill>
                <a:latin typeface="+mn-lt"/>
              </a:defRPr>
            </a:lvl6pPr>
            <a:lvl7pPr marL="3036888" indent="-228600" algn="l" defTabSz="449263" rtl="0" fontAlgn="base">
              <a:spcBef>
                <a:spcPts val="500"/>
              </a:spcBef>
              <a:spcAft>
                <a:spcPct val="0"/>
              </a:spcAft>
              <a:buClr>
                <a:srgbClr val="000000"/>
              </a:buClr>
              <a:buSzPct val="100000"/>
              <a:buFont typeface="Times New Roman" pitchFamily="18" charset="0"/>
              <a:defRPr sz="2000">
                <a:solidFill>
                  <a:srgbClr val="000000"/>
                </a:solidFill>
                <a:latin typeface="+mn-lt"/>
              </a:defRPr>
            </a:lvl7pPr>
            <a:lvl8pPr marL="3494088" indent="-228600" algn="l" defTabSz="449263" rtl="0" fontAlgn="base">
              <a:spcBef>
                <a:spcPts val="500"/>
              </a:spcBef>
              <a:spcAft>
                <a:spcPct val="0"/>
              </a:spcAft>
              <a:buClr>
                <a:srgbClr val="000000"/>
              </a:buClr>
              <a:buSzPct val="100000"/>
              <a:buFont typeface="Times New Roman" pitchFamily="18" charset="0"/>
              <a:defRPr sz="2000">
                <a:solidFill>
                  <a:srgbClr val="000000"/>
                </a:solidFill>
                <a:latin typeface="+mn-lt"/>
              </a:defRPr>
            </a:lvl8pPr>
            <a:lvl9pPr marL="3951288" indent="-228600" algn="l" defTabSz="449263" rtl="0" fontAlgn="base">
              <a:spcBef>
                <a:spcPts val="500"/>
              </a:spcBef>
              <a:spcAft>
                <a:spcPct val="0"/>
              </a:spcAft>
              <a:buClr>
                <a:srgbClr val="000000"/>
              </a:buClr>
              <a:buSzPct val="100000"/>
              <a:buFont typeface="Times New Roman" pitchFamily="18" charset="0"/>
              <a:defRPr sz="2000">
                <a:solidFill>
                  <a:srgbClr val="000000"/>
                </a:solidFill>
                <a:latin typeface="+mn-lt"/>
              </a:defRPr>
            </a:lvl9pPr>
          </a:lstStyle>
          <a:p>
            <a:pPr marL="0" indent="0" algn="ctr"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en-US" altLang="de-DE" sz="2300" kern="0" dirty="0" smtClean="0"/>
              <a:t>Christoph Karl Walter Grein</a:t>
            </a:r>
            <a:br>
              <a:rPr lang="en-US" altLang="de-DE" sz="2300" kern="0" dirty="0" smtClean="0"/>
            </a:br>
            <a:r>
              <a:rPr lang="en-US" altLang="de-DE" sz="2300" kern="0" dirty="0" smtClean="0"/>
              <a:t>Ada Magica</a:t>
            </a:r>
          </a:p>
          <a:p>
            <a:pPr marL="0" indent="0" algn="ctr" eaLnBrk="1" hangingPunct="1">
              <a:spcBef>
                <a:spcPts val="450"/>
              </a:spcBef>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en-US" altLang="de-DE" sz="1800" kern="0" dirty="0" smtClean="0"/>
              <a:t>(for experienced programmers)</a:t>
            </a:r>
          </a:p>
          <a:p>
            <a:pPr marL="0" indent="0" algn="ctr" eaLnBrk="1" hangingPunct="1">
              <a:spcBef>
                <a:spcPts val="450"/>
              </a:spcBef>
              <a:buClrTx/>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en-US" altLang="de-DE" sz="1600" kern="0" dirty="0" smtClean="0"/>
              <a:t>Ada-Code: </a:t>
            </a:r>
            <a:r>
              <a:rPr lang="en-US" altLang="de-DE" sz="1600" kern="0" dirty="0" smtClean="0">
                <a:solidFill>
                  <a:srgbClr val="CCCCFF"/>
                </a:solidFill>
                <a:hlinkClick r:id="rId4"/>
              </a:rPr>
              <a:t>https://www.adaic.org/ada-resources/tools-libraries/</a:t>
            </a:r>
            <a:r>
              <a:rPr lang="en-US" altLang="de-DE" sz="1600" kern="0" dirty="0" smtClean="0">
                <a:solidFill>
                  <a:srgbClr val="CCCCFF"/>
                </a:solidFill>
              </a:rPr>
              <a:t/>
            </a:r>
            <a:br>
              <a:rPr lang="en-US" altLang="de-DE" sz="1600" kern="0" dirty="0" smtClean="0">
                <a:solidFill>
                  <a:srgbClr val="CCCCFF"/>
                </a:solidFill>
              </a:rPr>
            </a:br>
            <a:r>
              <a:rPr lang="en-US" altLang="de-DE" sz="1600" kern="0" dirty="0" smtClean="0"/>
              <a:t>  (see </a:t>
            </a:r>
            <a:r>
              <a:rPr lang="en-US" altLang="de-DE" sz="1600" i="1" kern="0" dirty="0" smtClean="0"/>
              <a:t>Christoph Grein’s Essentials</a:t>
            </a:r>
            <a:r>
              <a:rPr lang="en-US" altLang="de-DE" sz="1600" kern="0" dirty="0" smtClean="0"/>
              <a:t>)</a:t>
            </a:r>
            <a:br>
              <a:rPr lang="en-US" altLang="de-DE" sz="1600" kern="0" dirty="0" smtClean="0"/>
            </a:br>
            <a:r>
              <a:rPr lang="en-US" altLang="de-DE" sz="1600" kern="0" dirty="0" smtClean="0"/>
              <a:t>                 </a:t>
            </a:r>
            <a:r>
              <a:rPr lang="en-US" altLang="de-DE" sz="1600" kern="0" dirty="0" smtClean="0">
                <a:hlinkClick r:id="rId5"/>
              </a:rPr>
              <a:t>http://archive.adaic.com/tools/CKWG/CKWG.html</a:t>
            </a:r>
            <a:endParaRPr lang="en-US" altLang="de-DE" sz="1600" kern="0" dirty="0" smtClean="0"/>
          </a:p>
          <a:p>
            <a:pPr marL="0" indent="0" algn="ctr" eaLnBrk="1" hangingPunct="1">
              <a:spcBef>
                <a:spcPts val="450"/>
              </a:spcBef>
              <a:buClrTx/>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en-US" altLang="de-DE" sz="1600" kern="0" dirty="0" smtClean="0"/>
              <a:t>Ada Magica: </a:t>
            </a:r>
            <a:r>
              <a:rPr lang="de-DE" altLang="de-DE" sz="1600" dirty="0">
                <a:hlinkClick r:id="rId6"/>
              </a:rPr>
              <a:t>https://www.ada-deutschland.de/de/ada-in-deutschland/ressourcen/ </a:t>
            </a:r>
            <a:r>
              <a:rPr lang="en-US" altLang="de-DE" sz="1600" kern="0" dirty="0" smtClean="0"/>
              <a:t>(see </a:t>
            </a:r>
            <a:r>
              <a:rPr lang="de-DE" altLang="de-DE" sz="1600" i="1" kern="0" dirty="0" smtClean="0"/>
              <a:t>Ada lernen</a:t>
            </a:r>
            <a:r>
              <a:rPr lang="en-US" altLang="de-DE" sz="1600" kern="0" dirty="0" smtClean="0"/>
              <a:t>)</a:t>
            </a:r>
            <a:br>
              <a:rPr lang="en-US" altLang="de-DE" sz="1600" kern="0" dirty="0" smtClean="0"/>
            </a:br>
            <a:r>
              <a:rPr lang="en-US" altLang="de-DE" sz="1600" kern="0" dirty="0">
                <a:hlinkClick r:id="rId7"/>
              </a:rPr>
              <a:t>https://www.ada-deutschland.de/sites/default/files/AdaTourCD/AdaTourCD2004</a:t>
            </a:r>
            <a:r>
              <a:rPr lang="en-US" altLang="de-DE" sz="1600" kern="0" dirty="0" smtClean="0">
                <a:hlinkClick r:id="rId7"/>
              </a:rPr>
              <a:t>/</a:t>
            </a:r>
            <a:br>
              <a:rPr lang="en-US" altLang="de-DE" sz="1600" kern="0" dirty="0" smtClean="0">
                <a:hlinkClick r:id="rId7"/>
              </a:rPr>
            </a:br>
            <a:r>
              <a:rPr lang="en-US" altLang="de-DE" sz="1600" kern="0" dirty="0" smtClean="0">
                <a:hlinkClick r:id="rId7"/>
              </a:rPr>
              <a:t>Ada Magica/Contents.html</a:t>
            </a:r>
            <a:endParaRPr lang="en-US" altLang="de-DE" sz="1600" b="1" kern="0" dirty="0" smtClean="0">
              <a:solidFill>
                <a:srgbClr val="CCCCFF"/>
              </a:solidFill>
              <a:hlinkClick r:id="rId8"/>
            </a:endParaRPr>
          </a:p>
        </p:txBody>
      </p:sp>
    </p:spTree>
    <p:extLst>
      <p:ext uri="{BB962C8B-B14F-4D97-AF65-F5344CB8AC3E}">
        <p14:creationId xmlns:p14="http://schemas.microsoft.com/office/powerpoint/2010/main" val="3074228947"/>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el 5"/>
          <p:cNvSpPr>
            <a:spLocks noGrp="1"/>
          </p:cNvSpPr>
          <p:nvPr>
            <p:ph type="title"/>
          </p:nvPr>
        </p:nvSpPr>
        <p:spPr/>
        <p:txBody>
          <a:bodyPr/>
          <a:lstStyle/>
          <a:p>
            <a:r>
              <a:rPr lang="en-US" noProof="0" dirty="0" smtClean="0"/>
              <a:t>Industrial Design</a:t>
            </a:r>
            <a:br>
              <a:rPr lang="en-US" noProof="0" dirty="0" smtClean="0"/>
            </a:br>
            <a:r>
              <a:rPr lang="en-US" noProof="0" dirty="0" smtClean="0"/>
              <a:t>Dieter Rams (in the 70s)</a:t>
            </a:r>
            <a:endParaRPr lang="en-US" noProof="0" dirty="0"/>
          </a:p>
        </p:txBody>
      </p:sp>
      <p:pic>
        <p:nvPicPr>
          <p:cNvPr id="8" name="Inhaltsplatzhalter 7"/>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755576" y="1981200"/>
            <a:ext cx="4187131" cy="4233863"/>
          </a:xfrm>
        </p:spPr>
      </p:pic>
      <p:sp>
        <p:nvSpPr>
          <p:cNvPr id="4" name="Fußzeilenplatzhalter 3"/>
          <p:cNvSpPr>
            <a:spLocks noGrp="1"/>
          </p:cNvSpPr>
          <p:nvPr>
            <p:ph type="ftr" idx="10"/>
          </p:nvPr>
        </p:nvSpPr>
        <p:spPr/>
        <p:txBody>
          <a:bodyPr/>
          <a:lstStyle/>
          <a:p>
            <a:pPr>
              <a:defRPr/>
            </a:pPr>
            <a:r>
              <a:rPr lang="en-US" dirty="0" smtClean="0"/>
              <a:t>Ada Basics © 2024 C.Grein</a:t>
            </a:r>
            <a:endParaRPr lang="de-DE" dirty="0"/>
          </a:p>
        </p:txBody>
      </p:sp>
      <p:sp>
        <p:nvSpPr>
          <p:cNvPr id="5" name="Foliennummernplatzhalter 4"/>
          <p:cNvSpPr>
            <a:spLocks noGrp="1"/>
          </p:cNvSpPr>
          <p:nvPr>
            <p:ph type="sldNum" idx="11"/>
          </p:nvPr>
        </p:nvSpPr>
        <p:spPr/>
        <p:txBody>
          <a:bodyPr/>
          <a:lstStyle/>
          <a:p>
            <a:pPr>
              <a:defRPr/>
            </a:pPr>
            <a:fld id="{6A7BC4DC-A12A-4763-B677-CCF5762EE09E}" type="slidenum">
              <a:rPr lang="de-DE" smtClean="0"/>
              <a:pPr>
                <a:defRPr/>
              </a:pPr>
              <a:t>10</a:t>
            </a:fld>
            <a:endParaRPr lang="de-DE" dirty="0"/>
          </a:p>
        </p:txBody>
      </p:sp>
      <p:pic>
        <p:nvPicPr>
          <p:cNvPr id="3" name="Grafik 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531896" y="3273944"/>
            <a:ext cx="1856528" cy="1739232"/>
          </a:xfrm>
          <a:prstGeom prst="rect">
            <a:avLst/>
          </a:prstGeom>
        </p:spPr>
      </p:pic>
      <p:sp>
        <p:nvSpPr>
          <p:cNvPr id="2" name="Textfeld 1"/>
          <p:cNvSpPr txBox="1"/>
          <p:nvPr/>
        </p:nvSpPr>
        <p:spPr>
          <a:xfrm>
            <a:off x="4644008" y="2924944"/>
            <a:ext cx="1944216" cy="2800767"/>
          </a:xfrm>
          <a:prstGeom prst="rect">
            <a:avLst/>
          </a:prstGeom>
          <a:noFill/>
        </p:spPr>
        <p:txBody>
          <a:bodyPr wrap="square" rtlCol="0">
            <a:spAutoFit/>
          </a:bodyPr>
          <a:lstStyle/>
          <a:p>
            <a:r>
              <a:rPr lang="en-US" sz="1600" dirty="0" smtClean="0">
                <a:solidFill>
                  <a:schemeClr val="tx1"/>
                </a:solidFill>
              </a:rPr>
              <a:t>innovative</a:t>
            </a:r>
          </a:p>
          <a:p>
            <a:r>
              <a:rPr lang="en-US" sz="1600" dirty="0" smtClean="0">
                <a:solidFill>
                  <a:schemeClr val="tx1"/>
                </a:solidFill>
              </a:rPr>
              <a:t>usable</a:t>
            </a:r>
          </a:p>
          <a:p>
            <a:r>
              <a:rPr lang="en-US" sz="1600" dirty="0" smtClean="0">
                <a:solidFill>
                  <a:schemeClr val="tx1"/>
                </a:solidFill>
              </a:rPr>
              <a:t>esthetic</a:t>
            </a:r>
          </a:p>
          <a:p>
            <a:r>
              <a:rPr lang="en-US" sz="1600" dirty="0" smtClean="0">
                <a:solidFill>
                  <a:schemeClr val="tx1"/>
                </a:solidFill>
              </a:rPr>
              <a:t>understandable</a:t>
            </a:r>
          </a:p>
          <a:p>
            <a:r>
              <a:rPr lang="en-US" sz="1600" dirty="0" smtClean="0">
                <a:solidFill>
                  <a:schemeClr val="tx1"/>
                </a:solidFill>
              </a:rPr>
              <a:t>fair, honest</a:t>
            </a:r>
          </a:p>
          <a:p>
            <a:r>
              <a:rPr lang="en-US" sz="1600" dirty="0" smtClean="0">
                <a:solidFill>
                  <a:schemeClr val="tx1"/>
                </a:solidFill>
              </a:rPr>
              <a:t>unintrusive</a:t>
            </a:r>
          </a:p>
          <a:p>
            <a:r>
              <a:rPr lang="en-US" sz="1600" dirty="0" smtClean="0">
                <a:solidFill>
                  <a:schemeClr val="tx1"/>
                </a:solidFill>
              </a:rPr>
              <a:t>long-lived</a:t>
            </a:r>
          </a:p>
          <a:p>
            <a:r>
              <a:rPr lang="en-US" sz="1600" dirty="0" smtClean="0">
                <a:solidFill>
                  <a:schemeClr val="tx1"/>
                </a:solidFill>
              </a:rPr>
              <a:t>consequent</a:t>
            </a:r>
          </a:p>
          <a:p>
            <a:r>
              <a:rPr lang="en-US" sz="1600" dirty="0" smtClean="0">
                <a:solidFill>
                  <a:schemeClr val="tx1"/>
                </a:solidFill>
              </a:rPr>
              <a:t>ecologically friendly</a:t>
            </a:r>
          </a:p>
          <a:p>
            <a:r>
              <a:rPr lang="en-US" sz="1600" dirty="0" smtClean="0">
                <a:solidFill>
                  <a:schemeClr val="tx1"/>
                </a:solidFill>
              </a:rPr>
              <a:t>as little as possible</a:t>
            </a:r>
          </a:p>
          <a:p>
            <a:r>
              <a:rPr lang="en-US" sz="1600" dirty="0" smtClean="0">
                <a:solidFill>
                  <a:schemeClr val="tx1"/>
                </a:solidFill>
              </a:rPr>
              <a:t>(less but better)</a:t>
            </a:r>
            <a:endParaRPr lang="en-US" sz="1600" dirty="0">
              <a:solidFill>
                <a:schemeClr val="tx1"/>
              </a:solidFill>
            </a:endParaRPr>
          </a:p>
        </p:txBody>
      </p:sp>
      <p:sp>
        <p:nvSpPr>
          <p:cNvPr id="7" name="Textfeld 6"/>
          <p:cNvSpPr txBox="1"/>
          <p:nvPr/>
        </p:nvSpPr>
        <p:spPr>
          <a:xfrm>
            <a:off x="4644008" y="2599339"/>
            <a:ext cx="1800199" cy="400110"/>
          </a:xfrm>
          <a:prstGeom prst="rect">
            <a:avLst/>
          </a:prstGeom>
          <a:noFill/>
        </p:spPr>
        <p:txBody>
          <a:bodyPr wrap="square" rtlCol="0">
            <a:spAutoFit/>
          </a:bodyPr>
          <a:lstStyle/>
          <a:p>
            <a:r>
              <a:rPr lang="en-US" sz="2000" dirty="0" smtClean="0">
                <a:solidFill>
                  <a:schemeClr val="tx1"/>
                </a:solidFill>
              </a:rPr>
              <a:t>Good Design is</a:t>
            </a:r>
            <a:endParaRPr lang="en-US" sz="2000" dirty="0">
              <a:solidFill>
                <a:schemeClr val="tx1"/>
              </a:solidFill>
            </a:endParaRPr>
          </a:p>
        </p:txBody>
      </p:sp>
      <p:sp>
        <p:nvSpPr>
          <p:cNvPr id="9" name="Textfeld 8"/>
          <p:cNvSpPr txBox="1"/>
          <p:nvPr/>
        </p:nvSpPr>
        <p:spPr>
          <a:xfrm>
            <a:off x="6445126" y="1940639"/>
            <a:ext cx="1943298" cy="1200329"/>
          </a:xfrm>
          <a:prstGeom prst="rect">
            <a:avLst/>
          </a:prstGeom>
          <a:solidFill>
            <a:srgbClr val="FFDAA3"/>
          </a:solidFill>
          <a:ln w="19050">
            <a:solidFill>
              <a:srgbClr val="FFB64B"/>
            </a:solidFill>
          </a:ln>
        </p:spPr>
        <p:txBody>
          <a:bodyPr wrap="square" rtlCol="0">
            <a:spAutoFit/>
          </a:bodyPr>
          <a:lstStyle/>
          <a:p>
            <a:pPr algn="ctr"/>
            <a:r>
              <a:rPr lang="en-US" sz="1200" dirty="0" smtClean="0">
                <a:solidFill>
                  <a:srgbClr val="FF6600"/>
                </a:solidFill>
              </a:rPr>
              <a:t>Also see Enzo Mari, an Italian Designer who acted on similar principles:</a:t>
            </a:r>
          </a:p>
          <a:p>
            <a:pPr algn="ctr"/>
            <a:r>
              <a:rPr lang="en-US" sz="1200" dirty="0" smtClean="0">
                <a:solidFill>
                  <a:srgbClr val="FF6600"/>
                </a:solidFill>
              </a:rPr>
              <a:t>Good design is sustainable, long-lived, unpretentious and beautiful.</a:t>
            </a:r>
            <a:endParaRPr lang="en-US" sz="1200" dirty="0">
              <a:solidFill>
                <a:srgbClr val="FF6600"/>
              </a:solidFill>
            </a:endParaRPr>
          </a:p>
        </p:txBody>
      </p:sp>
      <p:sp>
        <p:nvSpPr>
          <p:cNvPr id="10" name="Textfeld 9"/>
          <p:cNvSpPr txBox="1"/>
          <p:nvPr/>
        </p:nvSpPr>
        <p:spPr>
          <a:xfrm>
            <a:off x="6444207" y="5377044"/>
            <a:ext cx="2386932" cy="646331"/>
          </a:xfrm>
          <a:prstGeom prst="rect">
            <a:avLst/>
          </a:prstGeom>
          <a:solidFill>
            <a:srgbClr val="EAB3A4"/>
          </a:solidFill>
          <a:ln w="19050">
            <a:solidFill>
              <a:srgbClr val="CC3300"/>
            </a:solidFill>
          </a:ln>
        </p:spPr>
        <p:txBody>
          <a:bodyPr wrap="square" rtlCol="0">
            <a:spAutoFit/>
          </a:bodyPr>
          <a:lstStyle/>
          <a:p>
            <a:pPr algn="ctr"/>
            <a:r>
              <a:rPr lang="en-US" sz="1200" dirty="0" smtClean="0">
                <a:solidFill>
                  <a:srgbClr val="CC3300"/>
                </a:solidFill>
              </a:rPr>
              <a:t>One of the most influential German designers in the 20th century was  Otto „</a:t>
            </a:r>
            <a:r>
              <a:rPr lang="en-US" sz="1200" b="1" dirty="0" smtClean="0">
                <a:solidFill>
                  <a:srgbClr val="CC3300"/>
                </a:solidFill>
              </a:rPr>
              <a:t>Otl“ Aicher</a:t>
            </a:r>
            <a:r>
              <a:rPr lang="en-US" sz="1200" dirty="0" smtClean="0">
                <a:solidFill>
                  <a:srgbClr val="CC3300"/>
                </a:solidFill>
              </a:rPr>
              <a:t>, </a:t>
            </a:r>
            <a:endParaRPr lang="en-US" sz="1200" dirty="0">
              <a:solidFill>
                <a:srgbClr val="CC3300"/>
              </a:solidFill>
            </a:endParaRPr>
          </a:p>
        </p:txBody>
      </p:sp>
    </p:spTree>
    <p:extLst>
      <p:ext uri="{BB962C8B-B14F-4D97-AF65-F5344CB8AC3E}">
        <p14:creationId xmlns:p14="http://schemas.microsoft.com/office/powerpoint/2010/main" val="121624238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smtClean="0"/>
              <a:t>Parameter Modes</a:t>
            </a:r>
            <a:endParaRPr lang="en-US" dirty="0"/>
          </a:p>
        </p:txBody>
      </p:sp>
      <p:sp>
        <p:nvSpPr>
          <p:cNvPr id="3" name="Inhaltsplatzhalter 2"/>
          <p:cNvSpPr>
            <a:spLocks noGrp="1"/>
          </p:cNvSpPr>
          <p:nvPr>
            <p:ph idx="1"/>
          </p:nvPr>
        </p:nvSpPr>
        <p:spPr/>
        <p:txBody>
          <a:bodyPr/>
          <a:lstStyle/>
          <a:p>
            <a:pPr marL="0" indent="0"/>
            <a:r>
              <a:rPr lang="en-US" sz="1800" dirty="0" smtClean="0"/>
              <a:t>The parameter mode is mainly thought as information for the subprogram </a:t>
            </a:r>
            <a:r>
              <a:rPr lang="en-US" sz="1800" i="1" dirty="0" smtClean="0"/>
              <a:t>caller </a:t>
            </a:r>
            <a:r>
              <a:rPr lang="en-US" sz="1800" dirty="0" smtClean="0"/>
              <a:t>about the </a:t>
            </a:r>
            <a:r>
              <a:rPr lang="en-US" sz="1800" dirty="0" smtClean="0">
                <a:solidFill>
                  <a:schemeClr val="accent2"/>
                </a:solidFill>
              </a:rPr>
              <a:t>data flow direction</a:t>
            </a:r>
            <a:r>
              <a:rPr lang="en-US" sz="1800" dirty="0" smtClean="0"/>
              <a:t>; thee is no connection to the </a:t>
            </a:r>
            <a:r>
              <a:rPr lang="en-US" sz="1800" dirty="0">
                <a:solidFill>
                  <a:srgbClr val="FF3399"/>
                </a:solidFill>
              </a:rPr>
              <a:t>transfer method </a:t>
            </a:r>
            <a:r>
              <a:rPr lang="en-US" sz="1800" dirty="0" smtClean="0"/>
              <a:t>(</a:t>
            </a:r>
            <a:r>
              <a:rPr lang="en-US" sz="1800" dirty="0"/>
              <a:t>b</a:t>
            </a:r>
            <a:r>
              <a:rPr lang="en-US" sz="1800" dirty="0" smtClean="0"/>
              <a:t>y copy or reference).</a:t>
            </a:r>
          </a:p>
          <a:p>
            <a:pPr marL="0" indent="0"/>
            <a:r>
              <a:rPr lang="en-US" sz="1800" dirty="0" smtClean="0"/>
              <a:t>From the problem view, the transfer method is absolutely unimportant; you can take for granted that the compiler choses the most sensible way.</a:t>
            </a:r>
          </a:p>
          <a:p>
            <a:pPr marL="0" indent="0"/>
            <a:r>
              <a:rPr lang="en-US" sz="1800" b="1" dirty="0" smtClean="0"/>
              <a:t>Meaning of the parameter mode</a:t>
            </a:r>
          </a:p>
          <a:p>
            <a:pPr marL="285750" indent="-285750" defTabSz="7534275">
              <a:buFont typeface="Arial" panose="020B0604020202020204" pitchFamily="34" charset="0"/>
              <a:buChar char="•"/>
              <a:tabLst>
                <a:tab pos="987425" algn="l"/>
              </a:tabLst>
            </a:pPr>
            <a:r>
              <a:rPr lang="en-US" sz="1800" b="1" dirty="0" smtClean="0"/>
              <a:t>in	</a:t>
            </a:r>
            <a:r>
              <a:rPr lang="en-US" sz="1800" dirty="0" smtClean="0"/>
              <a:t>The parameter goes into the subprogram and is a constant inside.</a:t>
            </a:r>
          </a:p>
          <a:p>
            <a:pPr marL="285750" indent="-285750" defTabSz="7534275">
              <a:buFont typeface="Arial" panose="020B0604020202020204" pitchFamily="34" charset="0"/>
              <a:buChar char="•"/>
              <a:tabLst>
                <a:tab pos="987425" algn="l"/>
              </a:tabLst>
            </a:pPr>
            <a:r>
              <a:rPr lang="en-US" sz="1800" b="1" dirty="0" smtClean="0"/>
              <a:t>out</a:t>
            </a:r>
            <a:r>
              <a:rPr lang="en-US" sz="1800" dirty="0" smtClean="0"/>
              <a:t>	The parameter value is computed within the subprogram and will be 	returned. (The initial value is irrelevant; any value is possible, even 	uninitialized, i.e. possibly invalid.)</a:t>
            </a:r>
          </a:p>
          <a:p>
            <a:pPr marL="285750" indent="-285750" defTabSz="7534275">
              <a:buFont typeface="Arial" panose="020B0604020202020204" pitchFamily="34" charset="0"/>
              <a:buChar char="•"/>
              <a:tabLst>
                <a:tab pos="987425" algn="l"/>
              </a:tabLst>
            </a:pPr>
            <a:r>
              <a:rPr lang="en-US" sz="1800" b="1" dirty="0" smtClean="0"/>
              <a:t>in out	</a:t>
            </a:r>
            <a:r>
              <a:rPr lang="en-US" sz="1800" dirty="0" smtClean="0"/>
              <a:t>The input value may be used and may be changed.</a:t>
            </a:r>
            <a:endParaRPr lang="en-US" sz="1800" dirty="0"/>
          </a:p>
        </p:txBody>
      </p:sp>
      <p:sp>
        <p:nvSpPr>
          <p:cNvPr id="4" name="Fußzeilenplatzhalter 3"/>
          <p:cNvSpPr>
            <a:spLocks noGrp="1"/>
          </p:cNvSpPr>
          <p:nvPr>
            <p:ph type="ftr" idx="10"/>
          </p:nvPr>
        </p:nvSpPr>
        <p:spPr/>
        <p:txBody>
          <a:bodyPr/>
          <a:lstStyle/>
          <a:p>
            <a:pPr>
              <a:defRPr/>
            </a:pPr>
            <a:r>
              <a:rPr lang="en-US" dirty="0" smtClean="0"/>
              <a:t>Ada Basics © 2024 C.Grein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100</a:t>
            </a:fld>
            <a:endParaRPr lang="de-DE" dirty="0"/>
          </a:p>
        </p:txBody>
      </p:sp>
    </p:spTree>
    <p:extLst>
      <p:ext uri="{BB962C8B-B14F-4D97-AF65-F5344CB8AC3E}">
        <p14:creationId xmlns:p14="http://schemas.microsoft.com/office/powerpoint/2010/main" val="3137660958"/>
      </p:ext>
    </p:extLst>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smtClean="0"/>
              <a:t>Transfer Method</a:t>
            </a:r>
            <a:endParaRPr lang="en-US" dirty="0"/>
          </a:p>
        </p:txBody>
      </p:sp>
      <p:sp>
        <p:nvSpPr>
          <p:cNvPr id="3" name="Inhaltsplatzhalter 2"/>
          <p:cNvSpPr>
            <a:spLocks noGrp="1"/>
          </p:cNvSpPr>
          <p:nvPr>
            <p:ph idx="1"/>
          </p:nvPr>
        </p:nvSpPr>
        <p:spPr/>
        <p:txBody>
          <a:bodyPr/>
          <a:lstStyle/>
          <a:p>
            <a:pPr marL="0" indent="0"/>
            <a:r>
              <a:rPr lang="en-US" dirty="0" smtClean="0"/>
              <a:t>The transfer method depends on the data type. Ada prescribes is only for some types:</a:t>
            </a:r>
          </a:p>
          <a:p>
            <a:pPr marL="0" indent="0"/>
            <a:r>
              <a:rPr lang="en-US" b="1" dirty="0" smtClean="0"/>
              <a:t>Scalar types:</a:t>
            </a:r>
            <a:r>
              <a:rPr lang="en-US" dirty="0" smtClean="0"/>
              <a:t> be copy</a:t>
            </a:r>
          </a:p>
          <a:p>
            <a:pPr marL="0" indent="0"/>
            <a:r>
              <a:rPr lang="en-US" b="1" dirty="0" smtClean="0"/>
              <a:t>Limited types:</a:t>
            </a:r>
            <a:r>
              <a:rPr lang="en-US" dirty="0" smtClean="0"/>
              <a:t> by reference</a:t>
            </a:r>
          </a:p>
          <a:p>
            <a:pPr marL="0" indent="0"/>
            <a:r>
              <a:rPr lang="en-US" b="1" dirty="0" smtClean="0">
                <a:solidFill>
                  <a:schemeClr val="bg2">
                    <a:lumMod val="75000"/>
                  </a:schemeClr>
                </a:solidFill>
              </a:rPr>
              <a:t>Tagged types: </a:t>
            </a:r>
            <a:r>
              <a:rPr lang="en-US" dirty="0" smtClean="0">
                <a:solidFill>
                  <a:schemeClr val="bg2">
                    <a:lumMod val="75000"/>
                  </a:schemeClr>
                </a:solidFill>
              </a:rPr>
              <a:t>by reference </a:t>
            </a:r>
            <a:r>
              <a:rPr lang="en-US" sz="2000" dirty="0" smtClean="0">
                <a:solidFill>
                  <a:schemeClr val="bg2">
                    <a:lumMod val="75000"/>
                  </a:schemeClr>
                </a:solidFill>
              </a:rPr>
              <a:t>(no part of this course)</a:t>
            </a:r>
          </a:p>
          <a:p>
            <a:pPr marL="0" indent="0"/>
            <a:r>
              <a:rPr lang="en-US" dirty="0" smtClean="0"/>
              <a:t>All others: The compiler will chose the most appropriate method.</a:t>
            </a:r>
            <a:endParaRPr lang="en-US" dirty="0"/>
          </a:p>
        </p:txBody>
      </p:sp>
      <p:sp>
        <p:nvSpPr>
          <p:cNvPr id="4" name="Fußzeilenplatzhalter 3"/>
          <p:cNvSpPr>
            <a:spLocks noGrp="1"/>
          </p:cNvSpPr>
          <p:nvPr>
            <p:ph type="ftr" idx="10"/>
          </p:nvPr>
        </p:nvSpPr>
        <p:spPr/>
        <p:txBody>
          <a:bodyPr/>
          <a:lstStyle/>
          <a:p>
            <a:pPr>
              <a:defRPr/>
            </a:pPr>
            <a:r>
              <a:rPr lang="en-US" dirty="0" smtClean="0"/>
              <a:t>Ada Basics © 2024 C.Grein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101</a:t>
            </a:fld>
            <a:endParaRPr lang="de-DE" dirty="0"/>
          </a:p>
        </p:txBody>
      </p:sp>
    </p:spTree>
    <p:extLst>
      <p:ext uri="{BB962C8B-B14F-4D97-AF65-F5344CB8AC3E}">
        <p14:creationId xmlns:p14="http://schemas.microsoft.com/office/powerpoint/2010/main" val="1257147379"/>
      </p:ext>
    </p:extLst>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smtClean="0"/>
              <a:t>Background</a:t>
            </a:r>
            <a:endParaRPr lang="en-US" dirty="0"/>
          </a:p>
        </p:txBody>
      </p:sp>
      <p:sp>
        <p:nvSpPr>
          <p:cNvPr id="3" name="Inhaltsplatzhalter 2"/>
          <p:cNvSpPr>
            <a:spLocks noGrp="1"/>
          </p:cNvSpPr>
          <p:nvPr>
            <p:ph idx="1"/>
          </p:nvPr>
        </p:nvSpPr>
        <p:spPr/>
        <p:txBody>
          <a:bodyPr/>
          <a:lstStyle/>
          <a:p>
            <a:pPr marL="0" indent="0"/>
            <a:r>
              <a:rPr lang="en-US" sz="1600" dirty="0" smtClean="0"/>
              <a:t>There is a complex series of rules about what is passed in for an “in” and an “in out” parameter. The basic idea is that stuff like bounds and discriminants are passed in, while other things may or may not be passed in. This may lead to surprises since </a:t>
            </a:r>
            <a:r>
              <a:rPr lang="en-US" sz="1400" b="1" dirty="0" smtClean="0">
                <a:latin typeface="Courier New" panose="02070309020205020404" pitchFamily="49" charset="0"/>
                <a:cs typeface="Courier New" panose="02070309020205020404" pitchFamily="49" charset="0"/>
              </a:rPr>
              <a:t>out</a:t>
            </a:r>
            <a:r>
              <a:rPr lang="en-US" sz="1600" dirty="0"/>
              <a:t> </a:t>
            </a:r>
            <a:r>
              <a:rPr lang="en-US" sz="1600" dirty="0" smtClean="0"/>
              <a:t>and </a:t>
            </a:r>
            <a:r>
              <a:rPr lang="en-US" sz="1400" b="1" dirty="0" smtClean="0">
                <a:latin typeface="Courier New" panose="02070309020205020404" pitchFamily="49" charset="0"/>
                <a:cs typeface="Courier New" panose="02070309020205020404" pitchFamily="49" charset="0"/>
              </a:rPr>
              <a:t>in out</a:t>
            </a:r>
            <a:r>
              <a:rPr lang="en-US" sz="1600" dirty="0" smtClean="0"/>
              <a:t> are often the same for the compiler.</a:t>
            </a:r>
          </a:p>
          <a:p>
            <a:pPr marL="0" indent="0"/>
            <a:r>
              <a:rPr lang="en-US" sz="1600" dirty="0" smtClean="0"/>
              <a:t>“out” </a:t>
            </a:r>
            <a:r>
              <a:rPr lang="en-US" sz="1600" dirty="0"/>
              <a:t>parameters are checked as little as possible on the way </a:t>
            </a:r>
            <a:r>
              <a:rPr lang="en-US" sz="1600" dirty="0" smtClean="0"/>
              <a:t>in</a:t>
            </a:r>
            <a:r>
              <a:rPr lang="en-US" sz="1600" dirty="0"/>
              <a:t>, while an </a:t>
            </a:r>
            <a:r>
              <a:rPr lang="en-US" sz="1600" dirty="0" smtClean="0"/>
              <a:t>“in out” </a:t>
            </a:r>
            <a:r>
              <a:rPr lang="en-US" sz="1600" dirty="0"/>
              <a:t>parameter has all of the checking one might expect</a:t>
            </a:r>
            <a:r>
              <a:rPr lang="en-US" sz="1600" dirty="0" smtClean="0"/>
              <a:t>.</a:t>
            </a:r>
          </a:p>
          <a:p>
            <a:pPr marL="0" indent="0"/>
            <a:r>
              <a:rPr lang="en-US" sz="1600" dirty="0" smtClean="0"/>
              <a:t>Thus, </a:t>
            </a:r>
            <a:r>
              <a:rPr lang="en-US" sz="1600" dirty="0"/>
              <a:t>if you are working with a well-designed ADT (as in the case of the </a:t>
            </a:r>
            <a:r>
              <a:rPr lang="en-US" sz="1600" dirty="0" smtClean="0"/>
              <a:t>containers</a:t>
            </a:r>
            <a:r>
              <a:rPr lang="en-US" sz="1600" dirty="0"/>
              <a:t>), the difference between an unchecked item and a fully checked </a:t>
            </a:r>
            <a:r>
              <a:rPr lang="en-US" sz="1600" dirty="0" smtClean="0"/>
              <a:t>item </a:t>
            </a:r>
            <a:r>
              <a:rPr lang="en-US" sz="1600" dirty="0"/>
              <a:t>is minimal. </a:t>
            </a:r>
            <a:r>
              <a:rPr lang="en-US" sz="1600" dirty="0" smtClean="0"/>
              <a:t>Therefore also during the design phase of an ADT, think about how the correct parameter mode influences a safe implementation.</a:t>
            </a:r>
          </a:p>
          <a:p>
            <a:pPr marL="0" indent="0"/>
            <a:r>
              <a:rPr lang="en-US" sz="1600" dirty="0" smtClean="0"/>
              <a:t>When you say </a:t>
            </a:r>
            <a:r>
              <a:rPr lang="en-US" sz="1400" b="1" dirty="0" smtClean="0">
                <a:latin typeface="Courier New" panose="02070309020205020404" pitchFamily="49" charset="0"/>
                <a:cs typeface="Courier New" panose="02070309020205020404" pitchFamily="49" charset="0"/>
              </a:rPr>
              <a:t>out</a:t>
            </a:r>
            <a:r>
              <a:rPr lang="en-US" sz="1600" dirty="0" smtClean="0"/>
              <a:t>, you are asserting that you do not care what is passed in -- it could be in any state or even uninitialized. For composite types, also no part of it will be used. </a:t>
            </a:r>
            <a:r>
              <a:rPr lang="en-US" sz="1600" dirty="0" smtClean="0">
                <a:solidFill>
                  <a:schemeClr val="accent2"/>
                </a:solidFill>
              </a:rPr>
              <a:t>With respect of discriminants, note however slides 113ff.</a:t>
            </a:r>
          </a:p>
          <a:p>
            <a:pPr marL="0" indent="0"/>
            <a:r>
              <a:rPr lang="en-US" sz="1600" dirty="0" smtClean="0"/>
              <a:t>When you say </a:t>
            </a:r>
            <a:r>
              <a:rPr lang="en-US" sz="1400" b="1" dirty="0" smtClean="0">
                <a:latin typeface="Courier New" panose="02070309020205020404" pitchFamily="49" charset="0"/>
                <a:cs typeface="Courier New" panose="02070309020205020404" pitchFamily="49" charset="0"/>
              </a:rPr>
              <a:t>in out</a:t>
            </a:r>
            <a:r>
              <a:rPr lang="en-US" sz="1600" dirty="0" smtClean="0"/>
              <a:t>, you expect a value that you can use in the subprogram, so it has to meet the constraints and other requirements. </a:t>
            </a:r>
            <a:br>
              <a:rPr lang="en-US" sz="1600" dirty="0" smtClean="0"/>
            </a:br>
            <a:r>
              <a:rPr lang="en-US" sz="1600" dirty="0" smtClean="0"/>
              <a:t/>
            </a:r>
            <a:br>
              <a:rPr lang="en-US" sz="1600" dirty="0" smtClean="0"/>
            </a:br>
            <a:endParaRPr lang="en-US" sz="1600" dirty="0"/>
          </a:p>
        </p:txBody>
      </p:sp>
      <p:sp>
        <p:nvSpPr>
          <p:cNvPr id="4" name="Fußzeilenplatzhalter 3"/>
          <p:cNvSpPr>
            <a:spLocks noGrp="1"/>
          </p:cNvSpPr>
          <p:nvPr>
            <p:ph type="ftr" idx="10"/>
          </p:nvPr>
        </p:nvSpPr>
        <p:spPr/>
        <p:txBody>
          <a:bodyPr/>
          <a:lstStyle/>
          <a:p>
            <a:pPr>
              <a:defRPr/>
            </a:pPr>
            <a:r>
              <a:rPr lang="en-US" dirty="0" smtClean="0"/>
              <a:t>Ada Basics © 2024 C.Grein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102</a:t>
            </a:fld>
            <a:endParaRPr lang="de-DE" dirty="0"/>
          </a:p>
        </p:txBody>
      </p:sp>
    </p:spTree>
    <p:extLst>
      <p:ext uri="{BB962C8B-B14F-4D97-AF65-F5344CB8AC3E}">
        <p14:creationId xmlns:p14="http://schemas.microsoft.com/office/powerpoint/2010/main" val="1060766261"/>
      </p:ext>
    </p:extLst>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4" name="Rectangle 1"/>
          <p:cNvSpPr>
            <a:spLocks noGrp="1" noChangeArrowheads="1"/>
          </p:cNvSpPr>
          <p:nvPr>
            <p:ph type="title"/>
          </p:nvPr>
        </p:nvSpPr>
        <p:spPr>
          <a:xfrm>
            <a:off x="685800" y="609600"/>
            <a:ext cx="7772400" cy="1143000"/>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dirty="0" smtClean="0"/>
              <a:t>Sub</a:t>
            </a:r>
            <a:r>
              <a:rPr lang="en-US" altLang="de-DE" noProof="0" dirty="0" smtClean="0"/>
              <a:t>program Call</a:t>
            </a:r>
          </a:p>
        </p:txBody>
      </p:sp>
      <p:sp>
        <p:nvSpPr>
          <p:cNvPr id="74755" name="Rectangle 2"/>
          <p:cNvSpPr>
            <a:spLocks noGrp="1" noChangeArrowheads="1"/>
          </p:cNvSpPr>
          <p:nvPr>
            <p:ph type="body" idx="1"/>
          </p:nvPr>
        </p:nvSpPr>
        <p:spPr>
          <a:xfrm>
            <a:off x="685800" y="1916113"/>
            <a:ext cx="7772400" cy="4177183"/>
          </a:xfrm>
        </p:spPr>
        <p:txBody>
          <a:bodyPr/>
          <a:lstStyle/>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en-US" altLang="de-DE" sz="2400" noProof="0" dirty="0" smtClean="0">
                <a:cs typeface="Times New Roman" pitchFamily="18" charset="0"/>
              </a:rPr>
              <a:t>Parameter association is positional, by name, or mixed. In the latter case, positional parameters come first. </a:t>
            </a:r>
            <a:r>
              <a:rPr lang="en-US" altLang="de-DE" sz="2400" dirty="0" smtClean="0">
                <a:cs typeface="Times New Roman" pitchFamily="18" charset="0"/>
              </a:rPr>
              <a:t>With</a:t>
            </a:r>
            <a:r>
              <a:rPr lang="en-US" altLang="de-DE" sz="2400" noProof="0" dirty="0" smtClean="0">
                <a:cs typeface="Times New Roman" pitchFamily="18" charset="0"/>
              </a:rPr>
              <a:t> named association, the order is irrelevant. Parameters with default values (like </a:t>
            </a:r>
            <a:r>
              <a:rPr lang="en-US" altLang="de-DE" sz="2200" dirty="0">
                <a:latin typeface="Courier New" pitchFamily="49" charset="0"/>
                <a:cs typeface="Times New Roman" pitchFamily="18" charset="0"/>
              </a:rPr>
              <a:t>Y</a:t>
            </a:r>
            <a:r>
              <a:rPr lang="en-US" altLang="de-DE" sz="2400" noProof="0" dirty="0" smtClean="0">
                <a:cs typeface="Times New Roman" pitchFamily="18" charset="0"/>
              </a:rPr>
              <a:t>) may be omitted.</a:t>
            </a:r>
          </a:p>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en-US" altLang="de-DE" sz="1800" b="1" noProof="0" dirty="0" smtClean="0">
                <a:latin typeface="Courier New" pitchFamily="49" charset="0"/>
                <a:cs typeface="Times New Roman" pitchFamily="18" charset="0"/>
              </a:rPr>
              <a:t>procedure</a:t>
            </a:r>
            <a:r>
              <a:rPr lang="en-US" altLang="de-DE" sz="1800" noProof="0" dirty="0" smtClean="0">
                <a:latin typeface="Courier New" pitchFamily="49" charset="0"/>
                <a:cs typeface="Times New Roman" pitchFamily="18" charset="0"/>
              </a:rPr>
              <a:t> P (X: X_Typ; Y: Y_Typ </a:t>
            </a:r>
            <a:r>
              <a:rPr lang="en-US" altLang="de-DE" sz="1800" noProof="0" dirty="0" smtClean="0">
                <a:solidFill>
                  <a:schemeClr val="accent2"/>
                </a:solidFill>
                <a:latin typeface="Courier New" pitchFamily="49" charset="0"/>
                <a:cs typeface="Times New Roman" pitchFamily="18" charset="0"/>
              </a:rPr>
              <a:t>:= Y0</a:t>
            </a:r>
            <a:r>
              <a:rPr lang="en-US" altLang="de-DE" sz="1800" noProof="0" dirty="0" smtClean="0">
                <a:latin typeface="Courier New" pitchFamily="49" charset="0"/>
                <a:cs typeface="Times New Roman" pitchFamily="18" charset="0"/>
              </a:rPr>
              <a:t>; Z: Z_Typ);</a:t>
            </a:r>
          </a:p>
          <a:p>
            <a:pPr marL="0" indent="0" eaLnBrk="1" hangingPunct="1">
              <a:buClrTx/>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en-US" altLang="de-DE" sz="1800" noProof="0" dirty="0" smtClean="0">
                <a:latin typeface="Courier New" pitchFamily="49" charset="0"/>
                <a:cs typeface="Times New Roman" pitchFamily="18" charset="0"/>
              </a:rPr>
              <a:t>P (A, B, C);                 -- </a:t>
            </a:r>
            <a:r>
              <a:rPr lang="en-US" altLang="de-DE" sz="1800" i="1" noProof="0" dirty="0" smtClean="0">
                <a:latin typeface="Courier New" pitchFamily="49" charset="0"/>
                <a:cs typeface="Times New Roman" pitchFamily="18" charset="0"/>
              </a:rPr>
              <a:t>positional</a:t>
            </a:r>
            <a:r>
              <a:rPr lang="en-US" altLang="de-DE" sz="1800" noProof="0" dirty="0" smtClean="0">
                <a:latin typeface="Courier New" pitchFamily="49" charset="0"/>
                <a:cs typeface="Times New Roman" pitchFamily="18" charset="0"/>
              </a:rPr>
              <a:t/>
            </a:r>
            <a:br>
              <a:rPr lang="en-US" altLang="de-DE" sz="1800" noProof="0" dirty="0" smtClean="0">
                <a:latin typeface="Courier New" pitchFamily="49" charset="0"/>
                <a:cs typeface="Times New Roman" pitchFamily="18" charset="0"/>
              </a:rPr>
            </a:br>
            <a:r>
              <a:rPr lang="en-US" altLang="de-DE" sz="1800" noProof="0" dirty="0" smtClean="0">
                <a:latin typeface="Courier New" pitchFamily="49" charset="0"/>
                <a:cs typeface="Times New Roman" pitchFamily="18" charset="0"/>
              </a:rPr>
              <a:t>P (Z =&gt; C, X =&gt; A, Y =&gt; B);  -- </a:t>
            </a:r>
            <a:r>
              <a:rPr lang="en-US" altLang="de-DE" sz="1800" i="1" noProof="0" dirty="0" smtClean="0">
                <a:latin typeface="Courier New" pitchFamily="49" charset="0"/>
                <a:cs typeface="Times New Roman" pitchFamily="18" charset="0"/>
              </a:rPr>
              <a:t>named, the same</a:t>
            </a:r>
            <a:r>
              <a:rPr lang="en-US" altLang="de-DE" sz="1800" noProof="0" dirty="0" smtClean="0">
                <a:latin typeface="Courier New" pitchFamily="49" charset="0"/>
                <a:cs typeface="Times New Roman" pitchFamily="18" charset="0"/>
              </a:rPr>
              <a:t/>
            </a:r>
            <a:br>
              <a:rPr lang="en-US" altLang="de-DE" sz="1800" noProof="0" dirty="0" smtClean="0">
                <a:latin typeface="Courier New" pitchFamily="49" charset="0"/>
                <a:cs typeface="Times New Roman" pitchFamily="18" charset="0"/>
              </a:rPr>
            </a:br>
            <a:r>
              <a:rPr lang="en-US" altLang="de-DE" sz="1800" noProof="0" dirty="0" smtClean="0">
                <a:latin typeface="Courier New" pitchFamily="49" charset="0"/>
                <a:cs typeface="Times New Roman" pitchFamily="18" charset="0"/>
              </a:rPr>
              <a:t>P (A, Z =&gt; C, Y =&gt; B);       -- </a:t>
            </a:r>
            <a:r>
              <a:rPr lang="en-US" altLang="de-DE" sz="1800" i="1" noProof="0" dirty="0" smtClean="0">
                <a:latin typeface="Courier New" pitchFamily="49" charset="0"/>
                <a:cs typeface="Times New Roman" pitchFamily="18" charset="0"/>
              </a:rPr>
              <a:t>mixed, the same</a:t>
            </a:r>
            <a:r>
              <a:rPr lang="en-US" altLang="de-DE" sz="1800" noProof="0" dirty="0" smtClean="0">
                <a:latin typeface="Courier New" pitchFamily="49" charset="0"/>
                <a:cs typeface="Times New Roman" pitchFamily="18" charset="0"/>
              </a:rPr>
              <a:t/>
            </a:r>
            <a:br>
              <a:rPr lang="en-US" altLang="de-DE" sz="1800" noProof="0" dirty="0" smtClean="0">
                <a:latin typeface="Courier New" pitchFamily="49" charset="0"/>
                <a:cs typeface="Times New Roman" pitchFamily="18" charset="0"/>
              </a:rPr>
            </a:br>
            <a:r>
              <a:rPr lang="en-US" altLang="de-DE" sz="1800" noProof="0" dirty="0" smtClean="0">
                <a:latin typeface="Courier New" pitchFamily="49" charset="0"/>
                <a:cs typeface="Times New Roman" pitchFamily="18" charset="0"/>
              </a:rPr>
              <a:t>P (A, Z =&gt; C);               -- </a:t>
            </a:r>
            <a:r>
              <a:rPr lang="en-US" altLang="de-DE" sz="1800" i="1" noProof="0" dirty="0" smtClean="0">
                <a:latin typeface="Courier New" pitchFamily="49" charset="0"/>
                <a:cs typeface="Times New Roman" pitchFamily="18" charset="0"/>
              </a:rPr>
              <a:t>Y omitted, value </a:t>
            </a:r>
            <a:r>
              <a:rPr lang="en-US" altLang="de-DE" sz="1800" i="1" noProof="0" dirty="0" smtClean="0">
                <a:solidFill>
                  <a:schemeClr val="accent2"/>
                </a:solidFill>
                <a:latin typeface="Courier New" pitchFamily="49" charset="0"/>
                <a:cs typeface="Times New Roman" pitchFamily="18" charset="0"/>
              </a:rPr>
              <a:t>Y0</a:t>
            </a:r>
          </a:p>
          <a:p>
            <a:pPr marL="0" indent="0" eaLnBrk="1" hangingPunct="1">
              <a:buClrTx/>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en-US" altLang="de-DE" sz="2400" noProof="0" dirty="0" smtClean="0">
                <a:cs typeface="Times New Roman" pitchFamily="18" charset="0"/>
              </a:rPr>
              <a:t>Parameters with default should come last, otherwise </a:t>
            </a:r>
            <a:r>
              <a:rPr lang="en-US" altLang="de-DE" sz="2400" dirty="0" smtClean="0">
                <a:cs typeface="Times New Roman" pitchFamily="18" charset="0"/>
              </a:rPr>
              <a:t>named notation is forced after omittance</a:t>
            </a:r>
            <a:r>
              <a:rPr lang="en-US" altLang="de-DE" sz="2400" noProof="0" dirty="0" smtClean="0">
                <a:cs typeface="Times New Roman" pitchFamily="18" charset="0"/>
              </a:rPr>
              <a:t>.</a:t>
            </a:r>
          </a:p>
        </p:txBody>
      </p:sp>
      <p:sp>
        <p:nvSpPr>
          <p:cNvPr id="74756" name="Fußzeilenplatzhalter 1"/>
          <p:cNvSpPr>
            <a:spLocks noGrp="1"/>
          </p:cNvSpPr>
          <p:nvPr>
            <p:ph type="ftr" sz="quarte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en-US" altLang="de-DE" sz="2400" dirty="0" smtClean="0"/>
              <a:t>Ada Basics © 2024 C.Grein</a:t>
            </a:r>
            <a:endParaRPr lang="de-DE" altLang="de-DE" sz="2400" dirty="0"/>
          </a:p>
        </p:txBody>
      </p:sp>
      <p:sp>
        <p:nvSpPr>
          <p:cNvPr id="74757" name="Foliennummernplatzhalter 2"/>
          <p:cNvSpPr>
            <a:spLocks noGrp="1"/>
          </p:cNvSpPr>
          <p:nvPr>
            <p:ph type="sldNum" sz="quarter"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B0B477F4-9725-47F4-9A92-D0FA0014CB5E}" type="slidenum">
              <a:rPr lang="de-DE" altLang="de-DE" sz="2400" smtClean="0"/>
              <a:pPr eaLnBrk="1" hangingPunct="1">
                <a:spcBef>
                  <a:spcPct val="0"/>
                </a:spcBef>
              </a:pPr>
              <a:t>103</a:t>
            </a:fld>
            <a:endParaRPr lang="de-DE" altLang="de-DE" sz="2400" dirty="0" smtClean="0"/>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8" name="Rectangle 1"/>
          <p:cNvSpPr>
            <a:spLocks noGrp="1" noChangeArrowheads="1"/>
          </p:cNvSpPr>
          <p:nvPr>
            <p:ph type="title"/>
          </p:nvPr>
        </p:nvSpPr>
        <p:spPr>
          <a:xfrm>
            <a:off x="684213" y="549275"/>
            <a:ext cx="7772400" cy="1306513"/>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noProof="0" dirty="0" smtClean="0"/>
              <a:t>Named Parameter Association</a:t>
            </a:r>
          </a:p>
        </p:txBody>
      </p:sp>
      <p:sp>
        <p:nvSpPr>
          <p:cNvPr id="75779" name="Rectangle 2"/>
          <p:cNvSpPr>
            <a:spLocks noGrp="1" noChangeArrowheads="1"/>
          </p:cNvSpPr>
          <p:nvPr>
            <p:ph type="body" idx="1"/>
          </p:nvPr>
        </p:nvSpPr>
        <p:spPr>
          <a:xfrm>
            <a:off x="685800" y="1981200"/>
            <a:ext cx="7772400" cy="4217988"/>
          </a:xfrm>
        </p:spPr>
        <p:txBody>
          <a:bodyPr/>
          <a:lstStyle/>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en-US" altLang="de-DE" sz="2400" noProof="0" dirty="0" smtClean="0">
                <a:cs typeface="Times New Roman" pitchFamily="18" charset="0"/>
              </a:rPr>
              <a:t>Named association should always be used when additional information is supplied.</a:t>
            </a:r>
          </a:p>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en-US" altLang="de-DE" sz="1800" dirty="0" smtClean="0">
                <a:solidFill>
                  <a:srgbClr val="FF3399"/>
                </a:solidFill>
                <a:latin typeface="Courier New" pitchFamily="49" charset="0"/>
                <a:cs typeface="Times New Roman" pitchFamily="18" charset="0"/>
              </a:rPr>
              <a:t>Read</a:t>
            </a:r>
            <a:r>
              <a:rPr lang="en-US" altLang="de-DE" sz="1800" noProof="0" dirty="0" smtClean="0">
                <a:solidFill>
                  <a:srgbClr val="FF3399"/>
                </a:solidFill>
                <a:latin typeface="Courier New" pitchFamily="49" charset="0"/>
                <a:cs typeface="Times New Roman" pitchFamily="18" charset="0"/>
              </a:rPr>
              <a:t> (42);          -- </a:t>
            </a:r>
            <a:r>
              <a:rPr lang="en-US" altLang="de-DE" sz="1800" i="1" noProof="0" dirty="0" smtClean="0">
                <a:solidFill>
                  <a:srgbClr val="FF3399"/>
                </a:solidFill>
                <a:latin typeface="Courier New" pitchFamily="49" charset="0"/>
                <a:cs typeface="Times New Roman" pitchFamily="18" charset="0"/>
              </a:rPr>
              <a:t>What’s 42?</a:t>
            </a:r>
            <a:br>
              <a:rPr lang="en-US" altLang="de-DE" sz="1800" i="1" noProof="0" dirty="0" smtClean="0">
                <a:solidFill>
                  <a:srgbClr val="FF3399"/>
                </a:solidFill>
                <a:latin typeface="Courier New" pitchFamily="49" charset="0"/>
                <a:cs typeface="Times New Roman" pitchFamily="18" charset="0"/>
              </a:rPr>
            </a:br>
            <a:r>
              <a:rPr lang="en-US" altLang="de-DE" sz="1800" dirty="0" smtClean="0">
                <a:solidFill>
                  <a:srgbClr val="002060"/>
                </a:solidFill>
                <a:latin typeface="Courier New" pitchFamily="49" charset="0"/>
                <a:cs typeface="Times New Roman" pitchFamily="18" charset="0"/>
              </a:rPr>
              <a:t>Read</a:t>
            </a:r>
            <a:r>
              <a:rPr lang="en-US" altLang="de-DE" sz="1800" noProof="0" dirty="0" smtClean="0">
                <a:solidFill>
                  <a:srgbClr val="002060"/>
                </a:solidFill>
                <a:latin typeface="Courier New" pitchFamily="49" charset="0"/>
                <a:cs typeface="Times New Roman" pitchFamily="18" charset="0"/>
              </a:rPr>
              <a:t> (Line =&gt; 42);  -- </a:t>
            </a:r>
            <a:r>
              <a:rPr lang="en-US" altLang="de-DE" sz="1800" i="1" noProof="0" dirty="0" smtClean="0">
                <a:solidFill>
                  <a:srgbClr val="002060"/>
                </a:solidFill>
                <a:latin typeface="Courier New" pitchFamily="49" charset="0"/>
                <a:cs typeface="Times New Roman" pitchFamily="18" charset="0"/>
              </a:rPr>
              <a:t>Aha!</a:t>
            </a:r>
          </a:p>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en-US" altLang="de-DE" sz="2400" noProof="0" dirty="0" smtClean="0">
                <a:solidFill>
                  <a:schemeClr val="tx1"/>
                </a:solidFill>
                <a:cs typeface="Times New Roman" pitchFamily="18" charset="0"/>
              </a:rPr>
              <a:t>With homonymy of formal </a:t>
            </a:r>
            <a:r>
              <a:rPr lang="en-US" altLang="de-DE" sz="2400" dirty="0" smtClean="0">
                <a:solidFill>
                  <a:schemeClr val="tx1"/>
                </a:solidFill>
                <a:cs typeface="Times New Roman" pitchFamily="18" charset="0"/>
              </a:rPr>
              <a:t>an</a:t>
            </a:r>
            <a:r>
              <a:rPr lang="en-US" altLang="de-DE" sz="2400" noProof="0" dirty="0" smtClean="0">
                <a:solidFill>
                  <a:schemeClr val="tx1"/>
                </a:solidFill>
                <a:cs typeface="Times New Roman" pitchFamily="18" charset="0"/>
              </a:rPr>
              <a:t>d actual parameter,  it’s generally simple noise.</a:t>
            </a:r>
          </a:p>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en-US" altLang="de-DE" sz="1800" noProof="0" dirty="0" smtClean="0">
                <a:solidFill>
                  <a:srgbClr val="FF3399"/>
                </a:solidFill>
                <a:latin typeface="Courier New" pitchFamily="49" charset="0"/>
                <a:cs typeface="Times New Roman" pitchFamily="18" charset="0"/>
              </a:rPr>
              <a:t>P (X =&gt; X);  -- </a:t>
            </a:r>
            <a:r>
              <a:rPr lang="en-US" altLang="de-DE" sz="1800" i="1" noProof="0" dirty="0" smtClean="0">
                <a:solidFill>
                  <a:srgbClr val="FF3399"/>
                </a:solidFill>
                <a:latin typeface="Courier New" pitchFamily="49" charset="0"/>
                <a:cs typeface="Times New Roman" pitchFamily="18" charset="0"/>
              </a:rPr>
              <a:t>pretty much nonsense</a:t>
            </a:r>
          </a:p>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en-US" altLang="de-DE" sz="2400" u="sng" noProof="0" dirty="0" smtClean="0">
                <a:solidFill>
                  <a:schemeClr val="tx1"/>
                </a:solidFill>
                <a:cs typeface="Times New Roman" pitchFamily="18" charset="0"/>
              </a:rPr>
              <a:t>But (of utmost importance):</a:t>
            </a:r>
          </a:p>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en-US" altLang="de-DE" sz="1800" noProof="0" dirty="0" smtClean="0">
                <a:solidFill>
                  <a:srgbClr val="FF3399"/>
                </a:solidFill>
                <a:latin typeface="Courier New" pitchFamily="49" charset="0"/>
                <a:cs typeface="Times New Roman" pitchFamily="18" charset="0"/>
              </a:rPr>
              <a:t>Arctan (A, B);            -- </a:t>
            </a:r>
            <a:r>
              <a:rPr lang="en-US" altLang="de-DE" sz="1800" i="1" noProof="0" dirty="0" smtClean="0">
                <a:solidFill>
                  <a:srgbClr val="FF3399"/>
                </a:solidFill>
                <a:latin typeface="Courier New" pitchFamily="49" charset="0"/>
                <a:cs typeface="Times New Roman" pitchFamily="18" charset="0"/>
              </a:rPr>
              <a:t>which coordinate system</a:t>
            </a:r>
            <a:r>
              <a:rPr lang="en-US" altLang="de-DE" sz="1600" i="1" noProof="0" dirty="0" smtClean="0">
                <a:solidFill>
                  <a:srgbClr val="FF3399"/>
                </a:solidFill>
                <a:latin typeface="Courier New" pitchFamily="49" charset="0"/>
                <a:cs typeface="Times New Roman" pitchFamily="18" charset="0"/>
              </a:rPr>
              <a:t>?</a:t>
            </a:r>
            <a:br>
              <a:rPr lang="en-US" altLang="de-DE" sz="1600" i="1" noProof="0" dirty="0" smtClean="0">
                <a:solidFill>
                  <a:srgbClr val="FF3399"/>
                </a:solidFill>
                <a:latin typeface="Courier New" pitchFamily="49" charset="0"/>
                <a:cs typeface="Times New Roman" pitchFamily="18" charset="0"/>
              </a:rPr>
            </a:br>
            <a:r>
              <a:rPr lang="en-US" altLang="de-DE" sz="1800" noProof="0" dirty="0" smtClean="0">
                <a:solidFill>
                  <a:srgbClr val="002060"/>
                </a:solidFill>
                <a:latin typeface="Courier New" pitchFamily="49" charset="0"/>
                <a:cs typeface="Times New Roman" pitchFamily="18" charset="0"/>
              </a:rPr>
              <a:t>Arctan (Y =&gt; A, X =&gt; B);  -- </a:t>
            </a:r>
            <a:r>
              <a:rPr lang="en-US" altLang="de-DE" sz="1800" i="1" noProof="0" dirty="0" smtClean="0">
                <a:solidFill>
                  <a:srgbClr val="002060"/>
                </a:solidFill>
                <a:latin typeface="Courier New" pitchFamily="49" charset="0"/>
                <a:cs typeface="Times New Roman" pitchFamily="18" charset="0"/>
              </a:rPr>
              <a:t>no doubt</a:t>
            </a:r>
            <a:br>
              <a:rPr lang="en-US" altLang="de-DE" sz="1800" i="1" noProof="0" dirty="0" smtClean="0">
                <a:solidFill>
                  <a:srgbClr val="002060"/>
                </a:solidFill>
                <a:latin typeface="Courier New" pitchFamily="49" charset="0"/>
                <a:cs typeface="Times New Roman" pitchFamily="18" charset="0"/>
              </a:rPr>
            </a:br>
            <a:r>
              <a:rPr lang="en-US" altLang="de-DE" sz="1800" noProof="0" dirty="0" smtClean="0">
                <a:latin typeface="Courier New" pitchFamily="49" charset="0"/>
                <a:cs typeface="Times New Roman" pitchFamily="18" charset="0"/>
              </a:rPr>
              <a:t>Arctan (Y =&gt; X, X =&gt; Y);  -- </a:t>
            </a:r>
            <a:r>
              <a:rPr lang="en-US" altLang="de-DE" sz="1800" i="1" noProof="0" dirty="0" smtClean="0">
                <a:latin typeface="Courier New" pitchFamily="49" charset="0"/>
                <a:cs typeface="Times New Roman" pitchFamily="18" charset="0"/>
              </a:rPr>
              <a:t>Arccot</a:t>
            </a:r>
          </a:p>
        </p:txBody>
      </p:sp>
      <p:sp>
        <p:nvSpPr>
          <p:cNvPr id="75780" name="Fußzeilenplatzhalter 1"/>
          <p:cNvSpPr>
            <a:spLocks noGrp="1"/>
          </p:cNvSpPr>
          <p:nvPr>
            <p:ph type="ftr" sz="quarte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en-US" altLang="de-DE" sz="2400" dirty="0" smtClean="0"/>
              <a:t>Ada Basics © 2024 C.Grein</a:t>
            </a:r>
            <a:endParaRPr lang="de-DE" altLang="de-DE" sz="2400" dirty="0"/>
          </a:p>
        </p:txBody>
      </p:sp>
      <p:sp>
        <p:nvSpPr>
          <p:cNvPr id="75781" name="Foliennummernplatzhalter 2"/>
          <p:cNvSpPr>
            <a:spLocks noGrp="1"/>
          </p:cNvSpPr>
          <p:nvPr>
            <p:ph type="sldNum" sz="quarter"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B1AFAB78-1E14-4B7E-82F6-8B89B9CDF2D1}" type="slidenum">
              <a:rPr lang="de-DE" altLang="de-DE" sz="2400" smtClean="0"/>
              <a:pPr eaLnBrk="1" hangingPunct="1">
                <a:spcBef>
                  <a:spcPct val="0"/>
                </a:spcBef>
              </a:pPr>
              <a:t>104</a:t>
            </a:fld>
            <a:endParaRPr lang="de-DE" altLang="de-DE" sz="2400" dirty="0" smtClean="0"/>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noProof="0" dirty="0" smtClean="0"/>
              <a:t>Overloading</a:t>
            </a:r>
            <a:endParaRPr lang="en-US" noProof="0" dirty="0"/>
          </a:p>
        </p:txBody>
      </p:sp>
      <p:sp>
        <p:nvSpPr>
          <p:cNvPr id="3" name="Inhaltsplatzhalter 2"/>
          <p:cNvSpPr>
            <a:spLocks noGrp="1"/>
          </p:cNvSpPr>
          <p:nvPr>
            <p:ph idx="1"/>
          </p:nvPr>
        </p:nvSpPr>
        <p:spPr>
          <a:xfrm>
            <a:off x="685800" y="1981201"/>
            <a:ext cx="7739063" cy="3896072"/>
          </a:xfrm>
        </p:spPr>
        <p:txBody>
          <a:bodyPr/>
          <a:lstStyle/>
          <a:p>
            <a:pPr marL="0" indent="0"/>
            <a:r>
              <a:rPr lang="en-US" sz="2400" dirty="0" smtClean="0"/>
              <a:t>Sub</a:t>
            </a:r>
            <a:r>
              <a:rPr lang="en-US" sz="2400" noProof="0" dirty="0" smtClean="0"/>
              <a:t>programs may be overloaded; overload resolution is done by means of the parameter profile and, for functions, </a:t>
            </a:r>
            <a:r>
              <a:rPr lang="en-US" sz="2400" dirty="0" smtClean="0"/>
              <a:t>the return value</a:t>
            </a:r>
            <a:r>
              <a:rPr lang="en-US" sz="2400" noProof="0" dirty="0" smtClean="0"/>
              <a:t>s.</a:t>
            </a:r>
          </a:p>
          <a:p>
            <a:r>
              <a:rPr lang="en-US" sz="2400" noProof="0" dirty="0" smtClean="0"/>
              <a:t>All numeric operators are overloaded.</a:t>
            </a:r>
          </a:p>
          <a:p>
            <a:endParaRPr lang="en-US" sz="2400" noProof="0" dirty="0" smtClean="0"/>
          </a:p>
          <a:p>
            <a:pPr marL="0" indent="0"/>
            <a:r>
              <a:rPr lang="en-US" sz="2000" b="1" noProof="0" dirty="0" smtClean="0">
                <a:latin typeface="Courier New" panose="02070309020205020404" pitchFamily="49" charset="0"/>
                <a:cs typeface="Courier New" panose="02070309020205020404" pitchFamily="49" charset="0"/>
              </a:rPr>
              <a:t>function</a:t>
            </a:r>
            <a:r>
              <a:rPr lang="en-US" sz="2000" noProof="0" dirty="0" smtClean="0">
                <a:latin typeface="Courier New" panose="02070309020205020404" pitchFamily="49" charset="0"/>
                <a:cs typeface="Courier New" panose="02070309020205020404" pitchFamily="49" charset="0"/>
              </a:rPr>
              <a:t> F (X: Integer) </a:t>
            </a:r>
            <a:r>
              <a:rPr lang="en-US" sz="2000" b="1" noProof="0" dirty="0" smtClean="0">
                <a:latin typeface="Courier New" panose="02070309020205020404" pitchFamily="49" charset="0"/>
                <a:cs typeface="Courier New" panose="02070309020205020404" pitchFamily="49" charset="0"/>
              </a:rPr>
              <a:t>return</a:t>
            </a:r>
            <a:r>
              <a:rPr lang="en-US" sz="2000" noProof="0" dirty="0" smtClean="0">
                <a:latin typeface="Courier New" panose="02070309020205020404" pitchFamily="49" charset="0"/>
                <a:cs typeface="Courier New" panose="02070309020205020404" pitchFamily="49" charset="0"/>
              </a:rPr>
              <a:t> Float;</a:t>
            </a:r>
            <a:br>
              <a:rPr lang="en-US" sz="2000" noProof="0" dirty="0" smtClean="0">
                <a:latin typeface="Courier New" panose="02070309020205020404" pitchFamily="49" charset="0"/>
                <a:cs typeface="Courier New" panose="02070309020205020404" pitchFamily="49" charset="0"/>
              </a:rPr>
            </a:br>
            <a:r>
              <a:rPr lang="en-US" sz="2000" b="1" noProof="0" dirty="0" smtClean="0">
                <a:latin typeface="Courier New" panose="02070309020205020404" pitchFamily="49" charset="0"/>
                <a:cs typeface="Courier New" panose="02070309020205020404" pitchFamily="49" charset="0"/>
              </a:rPr>
              <a:t>function</a:t>
            </a:r>
            <a:r>
              <a:rPr lang="en-US" sz="2000" noProof="0" dirty="0" smtClean="0">
                <a:latin typeface="Courier New" panose="02070309020205020404" pitchFamily="49" charset="0"/>
                <a:cs typeface="Courier New" panose="02070309020205020404" pitchFamily="49" charset="0"/>
              </a:rPr>
              <a:t> F (X: Integer) </a:t>
            </a:r>
            <a:r>
              <a:rPr lang="en-US" sz="2000" b="1" noProof="0" dirty="0" smtClean="0">
                <a:latin typeface="Courier New" panose="02070309020205020404" pitchFamily="49" charset="0"/>
                <a:cs typeface="Courier New" panose="02070309020205020404" pitchFamily="49" charset="0"/>
              </a:rPr>
              <a:t>return</a:t>
            </a:r>
            <a:r>
              <a:rPr lang="en-US" sz="2000" noProof="0" dirty="0" smtClean="0">
                <a:latin typeface="Courier New" panose="02070309020205020404" pitchFamily="49" charset="0"/>
                <a:cs typeface="Courier New" panose="02070309020205020404" pitchFamily="49" charset="0"/>
              </a:rPr>
              <a:t> Boolean;</a:t>
            </a:r>
          </a:p>
          <a:p>
            <a:pPr marL="0" indent="0"/>
            <a:endParaRPr lang="en-US" sz="1200" noProof="0" dirty="0" smtClean="0">
              <a:latin typeface="Courier New" panose="02070309020205020404" pitchFamily="49" charset="0"/>
              <a:cs typeface="Courier New" panose="02070309020205020404" pitchFamily="49" charset="0"/>
            </a:endParaRPr>
          </a:p>
          <a:p>
            <a:pPr marL="0" indent="0"/>
            <a:r>
              <a:rPr lang="en-US" sz="2000" b="1" noProof="0" dirty="0" smtClean="0">
                <a:latin typeface="Courier New" panose="02070309020205020404" pitchFamily="49" charset="0"/>
                <a:cs typeface="Courier New" panose="02070309020205020404" pitchFamily="49" charset="0"/>
              </a:rPr>
              <a:t>if</a:t>
            </a:r>
            <a:r>
              <a:rPr lang="en-US" sz="2000" noProof="0" dirty="0" smtClean="0">
                <a:latin typeface="Courier New" panose="02070309020205020404" pitchFamily="49" charset="0"/>
                <a:cs typeface="Courier New" panose="02070309020205020404" pitchFamily="49" charset="0"/>
              </a:rPr>
              <a:t> F (I) </a:t>
            </a:r>
            <a:r>
              <a:rPr lang="en-US" sz="2000" b="1" noProof="0" dirty="0" smtClean="0">
                <a:latin typeface="Courier New" panose="02070309020205020404" pitchFamily="49" charset="0"/>
                <a:cs typeface="Courier New" panose="02070309020205020404" pitchFamily="49" charset="0"/>
              </a:rPr>
              <a:t>then</a:t>
            </a:r>
            <a:r>
              <a:rPr lang="en-US" sz="2000" noProof="0" dirty="0" smtClean="0">
                <a:latin typeface="Courier New" panose="02070309020205020404" pitchFamily="49" charset="0"/>
                <a:cs typeface="Courier New" panose="02070309020205020404" pitchFamily="49" charset="0"/>
              </a:rPr>
              <a:t> …  -- </a:t>
            </a:r>
            <a:r>
              <a:rPr lang="en-US" sz="2000" i="1" dirty="0" smtClean="0">
                <a:latin typeface="Courier New" panose="02070309020205020404" pitchFamily="49" charset="0"/>
                <a:cs typeface="Courier New" panose="02070309020205020404" pitchFamily="49" charset="0"/>
              </a:rPr>
              <a:t>only the second is possible</a:t>
            </a:r>
          </a:p>
        </p:txBody>
      </p:sp>
      <p:sp>
        <p:nvSpPr>
          <p:cNvPr id="4" name="Fußzeilenplatzhalter 3"/>
          <p:cNvSpPr>
            <a:spLocks noGrp="1"/>
          </p:cNvSpPr>
          <p:nvPr>
            <p:ph type="ftr" idx="10"/>
          </p:nvPr>
        </p:nvSpPr>
        <p:spPr/>
        <p:txBody>
          <a:bodyPr/>
          <a:lstStyle/>
          <a:p>
            <a:pPr>
              <a:defRPr/>
            </a:pPr>
            <a:r>
              <a:rPr lang="en-US" dirty="0" smtClean="0"/>
              <a:t>Ada Basics © 2024 C.Grein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105</a:t>
            </a:fld>
            <a:endParaRPr lang="de-DE" dirty="0"/>
          </a:p>
        </p:txBody>
      </p:sp>
      <p:sp>
        <p:nvSpPr>
          <p:cNvPr id="6" name="Textfeld 5"/>
          <p:cNvSpPr txBox="1"/>
          <p:nvPr/>
        </p:nvSpPr>
        <p:spPr>
          <a:xfrm>
            <a:off x="6385277" y="3601308"/>
            <a:ext cx="1440160" cy="338554"/>
          </a:xfrm>
          <a:prstGeom prst="rect">
            <a:avLst/>
          </a:prstGeom>
          <a:solidFill>
            <a:srgbClr val="31DBE3"/>
          </a:solidFill>
          <a:ln>
            <a:solidFill>
              <a:srgbClr val="0070C0"/>
            </a:solidFill>
          </a:ln>
        </p:spPr>
        <p:txBody>
          <a:bodyPr wrap="square" rtlCol="0">
            <a:spAutoFit/>
          </a:bodyPr>
          <a:lstStyle/>
          <a:p>
            <a:r>
              <a:rPr lang="en-US" sz="1600" dirty="0" smtClean="0">
                <a:solidFill>
                  <a:schemeClr val="tx1"/>
                </a:solidFill>
              </a:rPr>
              <a:t>See slides 157f</a:t>
            </a:r>
            <a:endParaRPr lang="en-US" sz="1600" dirty="0">
              <a:solidFill>
                <a:schemeClr val="tx1"/>
              </a:solidFill>
            </a:endParaRPr>
          </a:p>
        </p:txBody>
      </p:sp>
    </p:spTree>
    <p:extLst>
      <p:ext uri="{BB962C8B-B14F-4D97-AF65-F5344CB8AC3E}">
        <p14:creationId xmlns:p14="http://schemas.microsoft.com/office/powerpoint/2010/main" val="2554906212"/>
      </p:ext>
    </p:extLst>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1"/>
          <p:cNvSpPr>
            <a:spLocks noGrp="1" noChangeArrowheads="1"/>
          </p:cNvSpPr>
          <p:nvPr>
            <p:ph type="title"/>
          </p:nvPr>
        </p:nvSpPr>
        <p:spPr>
          <a:xfrm>
            <a:off x="685800" y="609600"/>
            <a:ext cx="7772400" cy="1143000"/>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noProof="0" dirty="0" smtClean="0"/>
              <a:t>Choice of Names – Style</a:t>
            </a:r>
          </a:p>
        </p:txBody>
      </p:sp>
      <p:sp>
        <p:nvSpPr>
          <p:cNvPr id="77827" name="Rectangle 2"/>
          <p:cNvSpPr>
            <a:spLocks noGrp="1" noChangeArrowheads="1"/>
          </p:cNvSpPr>
          <p:nvPr>
            <p:ph type="body" idx="1"/>
          </p:nvPr>
        </p:nvSpPr>
        <p:spPr>
          <a:xfrm>
            <a:off x="685800" y="1773238"/>
            <a:ext cx="7772400" cy="4392612"/>
          </a:xfrm>
        </p:spPr>
        <p:txBody>
          <a:bodyPr/>
          <a:lstStyle/>
          <a:p>
            <a:pPr marL="0" indent="0">
              <a:buFont typeface="Times New Roman" pitchFamily="16" charset="0"/>
              <a:buNone/>
              <a:defRPr/>
            </a:pPr>
            <a:r>
              <a:rPr lang="en-US" sz="2000" noProof="0" dirty="0" smtClean="0">
                <a:cs typeface="Courier New" pitchFamily="49" charset="0"/>
              </a:rPr>
              <a:t>Do not use abbreviations. Good names make a program understandable. What is </a:t>
            </a:r>
            <a:r>
              <a:rPr lang="en-US" sz="1800" noProof="0" dirty="0" smtClean="0">
                <a:latin typeface="Courier New" pitchFamily="49" charset="0"/>
                <a:cs typeface="Courier New" pitchFamily="49" charset="0"/>
              </a:rPr>
              <a:t>Wpn</a:t>
            </a:r>
            <a:r>
              <a:rPr lang="en-US" sz="2000" noProof="0" dirty="0" smtClean="0">
                <a:cs typeface="Courier New" pitchFamily="49" charset="0"/>
              </a:rPr>
              <a:t>?</a:t>
            </a:r>
          </a:p>
          <a:p>
            <a:pPr marL="174625" indent="0">
              <a:buFont typeface="Times New Roman" pitchFamily="16" charset="0"/>
              <a:buNone/>
              <a:defRPr/>
            </a:pPr>
            <a:r>
              <a:rPr lang="en-US" sz="1600" b="1" noProof="0" dirty="0" smtClean="0">
                <a:latin typeface="Courier New" pitchFamily="49" charset="0"/>
                <a:cs typeface="Courier New" pitchFamily="49" charset="0"/>
              </a:rPr>
              <a:t>type</a:t>
            </a:r>
            <a:r>
              <a:rPr lang="en-US" sz="1600" noProof="0" dirty="0" smtClean="0">
                <a:latin typeface="Courier New" pitchFamily="49" charset="0"/>
                <a:cs typeface="Courier New" pitchFamily="49" charset="0"/>
              </a:rPr>
              <a:t> Weapon</a:t>
            </a:r>
            <a:r>
              <a:rPr lang="en-US" sz="1600" noProof="0" dirty="0" smtClean="0">
                <a:solidFill>
                  <a:srgbClr val="C00000"/>
                </a:solidFill>
                <a:latin typeface="Courier New" pitchFamily="49" charset="0"/>
                <a:cs typeface="Courier New" pitchFamily="49" charset="0"/>
              </a:rPr>
              <a:t>_Type</a:t>
            </a:r>
            <a:r>
              <a:rPr lang="en-US" sz="1600" noProof="0" dirty="0" smtClean="0">
                <a:latin typeface="Courier New" pitchFamily="49" charset="0"/>
                <a:cs typeface="Courier New" pitchFamily="49" charset="0"/>
              </a:rPr>
              <a:t> </a:t>
            </a:r>
            <a:r>
              <a:rPr lang="en-US" sz="1600" b="1" noProof="0" dirty="0" smtClean="0">
                <a:latin typeface="Courier New" pitchFamily="49" charset="0"/>
                <a:cs typeface="Courier New" pitchFamily="49" charset="0"/>
              </a:rPr>
              <a:t>is</a:t>
            </a:r>
            <a:r>
              <a:rPr lang="en-US" sz="1600" noProof="0" dirty="0" smtClean="0">
                <a:latin typeface="Courier New" pitchFamily="49" charset="0"/>
                <a:cs typeface="Courier New" pitchFamily="49" charset="0"/>
              </a:rPr>
              <a:t> (Broadsword, Catapult, Bow_and_Arrow);</a:t>
            </a:r>
          </a:p>
          <a:p>
            <a:pPr marL="174625" indent="0">
              <a:buFont typeface="Times New Roman" pitchFamily="16" charset="0"/>
              <a:buNone/>
              <a:defRPr/>
            </a:pPr>
            <a:r>
              <a:rPr lang="en-US" sz="1600" b="1" noProof="0" dirty="0" smtClean="0">
                <a:latin typeface="Courier New" pitchFamily="49" charset="0"/>
                <a:cs typeface="Courier New" pitchFamily="49" charset="0"/>
              </a:rPr>
              <a:t>procedure</a:t>
            </a:r>
            <a:r>
              <a:rPr lang="en-US" sz="1600" noProof="0" dirty="0" smtClean="0">
                <a:latin typeface="Courier New" pitchFamily="49" charset="0"/>
                <a:cs typeface="Courier New" pitchFamily="49" charset="0"/>
              </a:rPr>
              <a:t> Attack_Using (Weapon: Weapon</a:t>
            </a:r>
            <a:r>
              <a:rPr lang="en-US" sz="1600" noProof="0" dirty="0" smtClean="0">
                <a:solidFill>
                  <a:srgbClr val="C00000"/>
                </a:solidFill>
                <a:latin typeface="Courier New" pitchFamily="49" charset="0"/>
                <a:cs typeface="Courier New" pitchFamily="49" charset="0"/>
              </a:rPr>
              <a:t>_Type</a:t>
            </a:r>
            <a:r>
              <a:rPr lang="en-US" sz="1600" noProof="0" dirty="0" smtClean="0">
                <a:latin typeface="Courier New" pitchFamily="49" charset="0"/>
                <a:cs typeface="Courier New" pitchFamily="49" charset="0"/>
              </a:rPr>
              <a:t>);</a:t>
            </a:r>
          </a:p>
          <a:p>
            <a:pPr marL="174625" indent="0">
              <a:buFont typeface="Times New Roman" pitchFamily="16" charset="0"/>
              <a:buNone/>
              <a:defRPr/>
            </a:pPr>
            <a:r>
              <a:rPr lang="en-US" sz="1600" noProof="0" dirty="0" smtClean="0">
                <a:latin typeface="Courier New" pitchFamily="49" charset="0"/>
                <a:cs typeface="Courier New" pitchFamily="49" charset="0"/>
              </a:rPr>
              <a:t>Weapon: Weapon</a:t>
            </a:r>
            <a:r>
              <a:rPr lang="en-US" sz="1600" noProof="0" dirty="0" smtClean="0">
                <a:solidFill>
                  <a:srgbClr val="C00000"/>
                </a:solidFill>
                <a:latin typeface="Courier New" pitchFamily="49" charset="0"/>
                <a:cs typeface="Courier New" pitchFamily="49" charset="0"/>
              </a:rPr>
              <a:t>_Type</a:t>
            </a:r>
            <a:r>
              <a:rPr lang="en-US" sz="1600" noProof="0" dirty="0" smtClean="0">
                <a:latin typeface="Courier New" pitchFamily="49" charset="0"/>
                <a:cs typeface="Courier New" pitchFamily="49" charset="0"/>
              </a:rPr>
              <a:t>;</a:t>
            </a:r>
          </a:p>
          <a:p>
            <a:pPr marL="174625" indent="0">
              <a:buFont typeface="Times New Roman" pitchFamily="16" charset="0"/>
              <a:buNone/>
              <a:defRPr/>
            </a:pPr>
            <a:r>
              <a:rPr lang="en-US" sz="1600" noProof="0" dirty="0" smtClean="0">
                <a:latin typeface="Courier New" pitchFamily="49" charset="0"/>
                <a:cs typeface="Courier New" pitchFamily="49" charset="0"/>
              </a:rPr>
              <a:t>Attack_Using (Weapon =&gt; Catapult);  -- </a:t>
            </a:r>
            <a:r>
              <a:rPr lang="en-US" sz="1600" i="1" noProof="0" dirty="0" smtClean="0">
                <a:solidFill>
                  <a:srgbClr val="FF3399"/>
                </a:solidFill>
                <a:latin typeface="Courier New" pitchFamily="49" charset="0"/>
                <a:cs typeface="Courier New" pitchFamily="49" charset="0"/>
              </a:rPr>
              <a:t>a bit talkative</a:t>
            </a:r>
            <a:r>
              <a:rPr lang="en-US" sz="1600" noProof="0" dirty="0" smtClean="0">
                <a:latin typeface="Courier New" pitchFamily="49" charset="0"/>
                <a:cs typeface="Courier New" pitchFamily="49" charset="0"/>
              </a:rPr>
              <a:t/>
            </a:r>
            <a:br>
              <a:rPr lang="en-US" sz="1600" noProof="0" dirty="0" smtClean="0">
                <a:latin typeface="Courier New" pitchFamily="49" charset="0"/>
                <a:cs typeface="Courier New" pitchFamily="49" charset="0"/>
              </a:rPr>
            </a:br>
            <a:r>
              <a:rPr lang="en-US" sz="1600" noProof="0" dirty="0" smtClean="0">
                <a:latin typeface="Courier New" pitchFamily="49" charset="0"/>
                <a:cs typeface="Courier New" pitchFamily="49" charset="0"/>
              </a:rPr>
              <a:t>Attack_Using (Catapult);  -- </a:t>
            </a:r>
            <a:r>
              <a:rPr lang="en-US" sz="1600" i="1" dirty="0" smtClean="0">
                <a:solidFill>
                  <a:schemeClr val="accent2"/>
                </a:solidFill>
                <a:latin typeface="Courier New" pitchFamily="49" charset="0"/>
                <a:cs typeface="Courier New" pitchFamily="49" charset="0"/>
              </a:rPr>
              <a:t>good</a:t>
            </a:r>
            <a:r>
              <a:rPr lang="en-US" sz="1600" i="1" noProof="0" dirty="0" smtClean="0">
                <a:solidFill>
                  <a:schemeClr val="accent2"/>
                </a:solidFill>
                <a:latin typeface="Courier New" pitchFamily="49" charset="0"/>
                <a:cs typeface="Courier New" pitchFamily="49" charset="0"/>
              </a:rPr>
              <a:t> </a:t>
            </a:r>
            <a:r>
              <a:rPr lang="en-US" sz="1600" i="1" dirty="0">
                <a:solidFill>
                  <a:schemeClr val="accent2"/>
                </a:solidFill>
                <a:latin typeface="Courier New" pitchFamily="49" charset="0"/>
                <a:cs typeface="Courier New" pitchFamily="49" charset="0"/>
              </a:rPr>
              <a:t>only </a:t>
            </a:r>
            <a:r>
              <a:rPr lang="en-US" sz="1600" i="1" dirty="0" smtClean="0">
                <a:solidFill>
                  <a:schemeClr val="accent2"/>
                </a:solidFill>
                <a:latin typeface="Courier New" pitchFamily="49" charset="0"/>
                <a:cs typeface="Courier New" pitchFamily="49" charset="0"/>
              </a:rPr>
              <a:t>with</a:t>
            </a:r>
            <a:r>
              <a:rPr lang="en-US" sz="1600" i="1" noProof="0" dirty="0" smtClean="0">
                <a:solidFill>
                  <a:schemeClr val="accent2"/>
                </a:solidFill>
                <a:latin typeface="Courier New" pitchFamily="49" charset="0"/>
                <a:cs typeface="Courier New" pitchFamily="49" charset="0"/>
              </a:rPr>
              <a:t> positional ass.</a:t>
            </a:r>
          </a:p>
          <a:p>
            <a:pPr>
              <a:buFont typeface="Times New Roman" pitchFamily="16" charset="0"/>
              <a:buNone/>
              <a:defRPr/>
            </a:pPr>
            <a:r>
              <a:rPr lang="en-US" sz="2000" noProof="0" dirty="0" smtClean="0"/>
              <a:t>versus</a:t>
            </a:r>
          </a:p>
          <a:p>
            <a:pPr marL="174625" indent="0">
              <a:buFont typeface="Times New Roman" pitchFamily="16" charset="0"/>
              <a:buNone/>
              <a:tabLst>
                <a:tab pos="174625" algn="l"/>
              </a:tabLst>
              <a:defRPr/>
            </a:pPr>
            <a:r>
              <a:rPr lang="en-US" sz="1600" b="1" noProof="0" dirty="0" smtClean="0">
                <a:latin typeface="Courier New" pitchFamily="49" charset="0"/>
                <a:cs typeface="Courier New" pitchFamily="49" charset="0"/>
              </a:rPr>
              <a:t>type</a:t>
            </a:r>
            <a:r>
              <a:rPr lang="en-US" sz="1600" noProof="0" dirty="0" smtClean="0">
                <a:latin typeface="Courier New" pitchFamily="49" charset="0"/>
                <a:cs typeface="Courier New" pitchFamily="49" charset="0"/>
              </a:rPr>
              <a:t> </a:t>
            </a:r>
            <a:r>
              <a:rPr lang="en-US" sz="1600" noProof="0" dirty="0" smtClean="0">
                <a:solidFill>
                  <a:srgbClr val="C00000"/>
                </a:solidFill>
                <a:latin typeface="Courier New" pitchFamily="49" charset="0"/>
                <a:cs typeface="Courier New" pitchFamily="49" charset="0"/>
              </a:rPr>
              <a:t>Weapon</a:t>
            </a:r>
            <a:r>
              <a:rPr lang="en-US" sz="1600" noProof="0" dirty="0" smtClean="0">
                <a:latin typeface="Courier New" pitchFamily="49" charset="0"/>
                <a:cs typeface="Courier New" pitchFamily="49" charset="0"/>
              </a:rPr>
              <a:t> </a:t>
            </a:r>
            <a:r>
              <a:rPr lang="en-US" sz="1600" b="1" noProof="0" dirty="0" smtClean="0">
                <a:latin typeface="Courier New" pitchFamily="49" charset="0"/>
                <a:cs typeface="Courier New" pitchFamily="49" charset="0"/>
              </a:rPr>
              <a:t>is</a:t>
            </a:r>
            <a:r>
              <a:rPr lang="en-US" sz="1600" noProof="0" dirty="0" smtClean="0">
                <a:latin typeface="Courier New" pitchFamily="49" charset="0"/>
                <a:cs typeface="Courier New" pitchFamily="49" charset="0"/>
              </a:rPr>
              <a:t> (Broadsword, Catapult, Bow_and_Arrow);</a:t>
            </a:r>
          </a:p>
          <a:p>
            <a:pPr marL="174625" indent="0">
              <a:buFont typeface="Times New Roman" pitchFamily="16" charset="0"/>
              <a:buNone/>
              <a:tabLst>
                <a:tab pos="174625" algn="l"/>
              </a:tabLst>
              <a:defRPr/>
            </a:pPr>
            <a:r>
              <a:rPr lang="en-US" sz="1600" b="1" noProof="0" dirty="0" smtClean="0">
                <a:latin typeface="Courier New" pitchFamily="49" charset="0"/>
                <a:cs typeface="Courier New" pitchFamily="49" charset="0"/>
              </a:rPr>
              <a:t>procedure</a:t>
            </a:r>
            <a:r>
              <a:rPr lang="en-US" sz="1600" noProof="0" dirty="0" smtClean="0">
                <a:latin typeface="Courier New" pitchFamily="49" charset="0"/>
                <a:cs typeface="Courier New" pitchFamily="49" charset="0"/>
              </a:rPr>
              <a:t> Attack (Using: </a:t>
            </a:r>
            <a:r>
              <a:rPr lang="en-US" sz="1600" noProof="0" dirty="0" smtClean="0">
                <a:solidFill>
                  <a:srgbClr val="C00000"/>
                </a:solidFill>
                <a:latin typeface="Courier New" pitchFamily="49" charset="0"/>
                <a:cs typeface="Courier New" pitchFamily="49" charset="0"/>
              </a:rPr>
              <a:t>Weapon</a:t>
            </a:r>
            <a:r>
              <a:rPr lang="en-US" sz="1600" noProof="0" dirty="0" smtClean="0">
                <a:latin typeface="Courier New" pitchFamily="49" charset="0"/>
                <a:cs typeface="Courier New" pitchFamily="49" charset="0"/>
              </a:rPr>
              <a:t>);</a:t>
            </a:r>
          </a:p>
          <a:p>
            <a:pPr marL="174625" indent="0">
              <a:buFont typeface="Times New Roman" pitchFamily="16" charset="0"/>
              <a:buNone/>
              <a:tabLst>
                <a:tab pos="174625" algn="l"/>
              </a:tabLst>
              <a:defRPr/>
            </a:pPr>
            <a:r>
              <a:rPr lang="en-US" sz="1600" noProof="0" dirty="0" smtClean="0">
                <a:solidFill>
                  <a:schemeClr val="accent2"/>
                </a:solidFill>
                <a:latin typeface="Courier New" pitchFamily="49" charset="0"/>
                <a:cs typeface="Courier New" pitchFamily="49" charset="0"/>
              </a:rPr>
              <a:t>My_</a:t>
            </a:r>
            <a:r>
              <a:rPr lang="en-US" sz="1600" noProof="0" dirty="0" smtClean="0">
                <a:latin typeface="Courier New" pitchFamily="49" charset="0"/>
                <a:cs typeface="Courier New" pitchFamily="49" charset="0"/>
              </a:rPr>
              <a:t>Weapon, </a:t>
            </a:r>
            <a:r>
              <a:rPr lang="en-US" sz="1600" noProof="0" dirty="0" smtClean="0">
                <a:solidFill>
                  <a:schemeClr val="accent2"/>
                </a:solidFill>
                <a:latin typeface="Courier New" pitchFamily="49" charset="0"/>
                <a:cs typeface="Courier New" pitchFamily="49" charset="0"/>
              </a:rPr>
              <a:t>Foes_</a:t>
            </a:r>
            <a:r>
              <a:rPr lang="en-US" sz="1600" noProof="0" dirty="0" smtClean="0">
                <a:latin typeface="Courier New" pitchFamily="49" charset="0"/>
                <a:cs typeface="Courier New" pitchFamily="49" charset="0"/>
              </a:rPr>
              <a:t>Weapon: </a:t>
            </a:r>
            <a:r>
              <a:rPr lang="en-US" sz="1600" noProof="0" dirty="0" smtClean="0">
                <a:solidFill>
                  <a:srgbClr val="C00000"/>
                </a:solidFill>
                <a:latin typeface="Courier New" pitchFamily="49" charset="0"/>
                <a:cs typeface="Courier New" pitchFamily="49" charset="0"/>
              </a:rPr>
              <a:t>Weapon</a:t>
            </a:r>
            <a:r>
              <a:rPr lang="en-US" sz="1600" noProof="0" dirty="0" smtClean="0">
                <a:latin typeface="Courier New" pitchFamily="49" charset="0"/>
                <a:cs typeface="Courier New" pitchFamily="49" charset="0"/>
              </a:rPr>
              <a:t>;</a:t>
            </a:r>
          </a:p>
          <a:p>
            <a:pPr marL="174625" indent="0">
              <a:buFont typeface="Times New Roman" pitchFamily="16" charset="0"/>
              <a:buNone/>
              <a:tabLst>
                <a:tab pos="174625" algn="l"/>
              </a:tabLst>
              <a:defRPr/>
            </a:pPr>
            <a:r>
              <a:rPr lang="en-US" sz="1600" noProof="0" dirty="0" smtClean="0">
                <a:latin typeface="Courier New" pitchFamily="49" charset="0"/>
                <a:cs typeface="Courier New" pitchFamily="49" charset="0"/>
              </a:rPr>
              <a:t>Attack (Using =&gt; Catapult);  -- </a:t>
            </a:r>
            <a:r>
              <a:rPr lang="en-US" sz="1600" i="1" noProof="0" dirty="0" smtClean="0">
                <a:solidFill>
                  <a:schemeClr val="accent2"/>
                </a:solidFill>
                <a:latin typeface="Courier New" pitchFamily="49" charset="0"/>
                <a:cs typeface="Courier New" pitchFamily="49" charset="0"/>
              </a:rPr>
              <a:t>good only with named ass.</a:t>
            </a:r>
            <a:br>
              <a:rPr lang="en-US" sz="1600" i="1" noProof="0" dirty="0" smtClean="0">
                <a:solidFill>
                  <a:schemeClr val="accent2"/>
                </a:solidFill>
                <a:latin typeface="Courier New" pitchFamily="49" charset="0"/>
                <a:cs typeface="Courier New" pitchFamily="49" charset="0"/>
              </a:rPr>
            </a:br>
            <a:r>
              <a:rPr lang="en-US" sz="1600" noProof="0" dirty="0" smtClean="0">
                <a:latin typeface="Courier New" pitchFamily="49" charset="0"/>
                <a:cs typeface="Courier New" pitchFamily="49" charset="0"/>
              </a:rPr>
              <a:t>Attack (Catapult);  -- </a:t>
            </a:r>
            <a:r>
              <a:rPr lang="en-US" sz="1600" i="1" dirty="0" smtClean="0">
                <a:solidFill>
                  <a:srgbClr val="FF3399"/>
                </a:solidFill>
                <a:latin typeface="Courier New" pitchFamily="49" charset="0"/>
                <a:cs typeface="Courier New" pitchFamily="49" charset="0"/>
              </a:rPr>
              <a:t>Do we attack the</a:t>
            </a:r>
            <a:r>
              <a:rPr lang="en-US" sz="1600" i="1" noProof="0" dirty="0" smtClean="0">
                <a:solidFill>
                  <a:srgbClr val="FF3399"/>
                </a:solidFill>
                <a:latin typeface="Courier New" pitchFamily="49" charset="0"/>
                <a:cs typeface="Courier New" pitchFamily="49" charset="0"/>
              </a:rPr>
              <a:t> catapult or what?</a:t>
            </a:r>
          </a:p>
        </p:txBody>
      </p:sp>
      <p:sp>
        <p:nvSpPr>
          <p:cNvPr id="76804" name="Fußzeilenplatzhalter 1"/>
          <p:cNvSpPr>
            <a:spLocks noGrp="1"/>
          </p:cNvSpPr>
          <p:nvPr>
            <p:ph type="ftr" sz="quarte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en-US" altLang="de-DE" sz="2400" dirty="0" smtClean="0"/>
              <a:t>Ada Basics © 2024 C.Grein</a:t>
            </a:r>
            <a:endParaRPr lang="de-DE" altLang="de-DE" sz="2400" dirty="0"/>
          </a:p>
        </p:txBody>
      </p:sp>
      <p:sp>
        <p:nvSpPr>
          <p:cNvPr id="76805" name="Foliennummernplatzhalter 2"/>
          <p:cNvSpPr>
            <a:spLocks noGrp="1"/>
          </p:cNvSpPr>
          <p:nvPr>
            <p:ph type="sldNum" sz="quarter"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2D931288-E29D-4AFC-BD52-DE8E98C1CCE6}" type="slidenum">
              <a:rPr lang="de-DE" altLang="de-DE" sz="2400" smtClean="0"/>
              <a:pPr eaLnBrk="1" hangingPunct="1">
                <a:spcBef>
                  <a:spcPct val="0"/>
                </a:spcBef>
              </a:pPr>
              <a:t>106</a:t>
            </a:fld>
            <a:endParaRPr lang="de-DE" altLang="de-DE" sz="2400" dirty="0" smtClean="0"/>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6" name="Titel 1"/>
          <p:cNvSpPr>
            <a:spLocks noGrp="1"/>
          </p:cNvSpPr>
          <p:nvPr>
            <p:ph type="title"/>
          </p:nvPr>
        </p:nvSpPr>
        <p:spPr/>
        <p:txBody>
          <a:bodyPr/>
          <a:lstStyle/>
          <a:p>
            <a:r>
              <a:rPr lang="en-US" altLang="de-DE" noProof="0" dirty="0" smtClean="0"/>
              <a:t>Choice of Names (Continued)</a:t>
            </a:r>
          </a:p>
        </p:txBody>
      </p:sp>
      <p:sp>
        <p:nvSpPr>
          <p:cNvPr id="77827" name="Inhaltsplatzhalter 2"/>
          <p:cNvSpPr>
            <a:spLocks noGrp="1"/>
          </p:cNvSpPr>
          <p:nvPr>
            <p:ph idx="1"/>
          </p:nvPr>
        </p:nvSpPr>
        <p:spPr>
          <a:xfrm>
            <a:off x="685800" y="1981200"/>
            <a:ext cx="7739063" cy="4256088"/>
          </a:xfrm>
        </p:spPr>
        <p:txBody>
          <a:bodyPr/>
          <a:lstStyle/>
          <a:p>
            <a:pPr marL="0" indent="0"/>
            <a:r>
              <a:rPr lang="en-US" altLang="de-DE" sz="2400" noProof="0" dirty="0" smtClean="0"/>
              <a:t>Type names with the suffix </a:t>
            </a:r>
            <a:r>
              <a:rPr lang="en-US" altLang="de-DE" sz="2000" noProof="0" dirty="0" smtClean="0">
                <a:latin typeface="Courier New" panose="02070309020205020404" pitchFamily="49" charset="0"/>
                <a:cs typeface="Courier New" panose="02070309020205020404" pitchFamily="49" charset="0"/>
              </a:rPr>
              <a:t>_T</a:t>
            </a:r>
            <a:r>
              <a:rPr lang="en-US" altLang="de-DE" sz="2400" noProof="0" dirty="0" smtClean="0"/>
              <a:t> or </a:t>
            </a:r>
            <a:r>
              <a:rPr lang="en-US" altLang="de-DE" sz="2000" noProof="0" dirty="0" smtClean="0">
                <a:latin typeface="Courier New" panose="02070309020205020404" pitchFamily="49" charset="0"/>
                <a:cs typeface="Courier New" panose="02070309020205020404" pitchFamily="49" charset="0"/>
              </a:rPr>
              <a:t>_Type</a:t>
            </a:r>
            <a:r>
              <a:rPr lang="en-US" altLang="de-DE" sz="2000" noProof="0" dirty="0" smtClean="0"/>
              <a:t> </a:t>
            </a:r>
            <a:r>
              <a:rPr lang="en-US" altLang="de-DE" sz="2400" dirty="0" smtClean="0"/>
              <a:t>are, in my opinion</a:t>
            </a:r>
            <a:r>
              <a:rPr lang="en-US" altLang="de-DE" sz="2400" noProof="0" dirty="0" smtClean="0"/>
              <a:t>, an indication of insufficient effort to invent telling names.</a:t>
            </a:r>
          </a:p>
          <a:p>
            <a:pPr marL="0" indent="0"/>
            <a:r>
              <a:rPr lang="en-US" altLang="de-DE" sz="2400" noProof="0" dirty="0" smtClean="0"/>
              <a:t>There are similar ideas for </a:t>
            </a:r>
            <a:r>
              <a:rPr lang="en-US" altLang="de-DE" sz="2400" dirty="0" smtClean="0"/>
              <a:t>enumeration type literals </a:t>
            </a:r>
            <a:r>
              <a:rPr lang="en-US" altLang="de-DE" sz="2400" noProof="0" dirty="0" smtClean="0"/>
              <a:t>(prefix e.g. </a:t>
            </a:r>
            <a:r>
              <a:rPr lang="en-US" altLang="de-DE" sz="2000" noProof="0" dirty="0" smtClean="0">
                <a:latin typeface="Courier New" pitchFamily="49" charset="0"/>
                <a:cs typeface="Courier New" pitchFamily="49" charset="0"/>
              </a:rPr>
              <a:t>E_</a:t>
            </a:r>
            <a:r>
              <a:rPr lang="en-US" altLang="de-DE" sz="2400" dirty="0" smtClean="0"/>
              <a:t>,</a:t>
            </a:r>
            <a:r>
              <a:rPr lang="en-US" altLang="de-DE" sz="2400" noProof="0" dirty="0" smtClean="0"/>
              <a:t> </a:t>
            </a:r>
            <a:r>
              <a:rPr lang="en-US" altLang="de-DE" sz="2000" noProof="0" dirty="0" smtClean="0">
                <a:latin typeface="Courier New" pitchFamily="49" charset="0"/>
                <a:cs typeface="Courier New" pitchFamily="49" charset="0"/>
              </a:rPr>
              <a:t>E_Catapult</a:t>
            </a:r>
            <a:r>
              <a:rPr lang="en-US" altLang="de-DE" sz="2400" noProof="0" dirty="0" smtClean="0"/>
              <a:t>).</a:t>
            </a:r>
          </a:p>
          <a:p>
            <a:pPr marL="0" indent="0"/>
            <a:r>
              <a:rPr lang="en-US" altLang="de-DE" sz="2800" noProof="0" dirty="0" smtClean="0">
                <a:solidFill>
                  <a:schemeClr val="accent2"/>
                </a:solidFill>
              </a:rPr>
              <a:t>It pays off the pain to invent telling names.</a:t>
            </a:r>
          </a:p>
          <a:p>
            <a:pPr marL="0" indent="0" algn="ctr"/>
            <a:r>
              <a:rPr lang="en-US" sz="2400" noProof="0" dirty="0" smtClean="0">
                <a:solidFill>
                  <a:schemeClr val="accent2"/>
                </a:solidFill>
                <a:latin typeface="Courier New" pitchFamily="49" charset="0"/>
                <a:cs typeface="Courier New" pitchFamily="49" charset="0"/>
              </a:rPr>
              <a:t>My_</a:t>
            </a:r>
            <a:r>
              <a:rPr lang="en-US" sz="2400" noProof="0" dirty="0" smtClean="0">
                <a:solidFill>
                  <a:srgbClr val="C00000"/>
                </a:solidFill>
                <a:latin typeface="Courier New" pitchFamily="49" charset="0"/>
                <a:cs typeface="Courier New" pitchFamily="49" charset="0"/>
              </a:rPr>
              <a:t>Weapon</a:t>
            </a:r>
            <a:r>
              <a:rPr lang="en-US" sz="2400" noProof="0" dirty="0" smtClean="0">
                <a:latin typeface="Courier New" pitchFamily="49" charset="0"/>
                <a:cs typeface="Courier New" pitchFamily="49" charset="0"/>
              </a:rPr>
              <a:t>, </a:t>
            </a:r>
            <a:r>
              <a:rPr lang="en-US" sz="2400" noProof="0" dirty="0" smtClean="0">
                <a:solidFill>
                  <a:schemeClr val="accent2"/>
                </a:solidFill>
                <a:latin typeface="Courier New" pitchFamily="49" charset="0"/>
                <a:cs typeface="Courier New" pitchFamily="49" charset="0"/>
              </a:rPr>
              <a:t>Foes_</a:t>
            </a:r>
            <a:r>
              <a:rPr lang="en-US" sz="2400" noProof="0" dirty="0" smtClean="0">
                <a:solidFill>
                  <a:srgbClr val="C00000"/>
                </a:solidFill>
                <a:latin typeface="Courier New" pitchFamily="49" charset="0"/>
                <a:cs typeface="Courier New" pitchFamily="49" charset="0"/>
              </a:rPr>
              <a:t>Weapon</a:t>
            </a:r>
            <a:endParaRPr lang="en-US" altLang="de-DE" sz="2400" noProof="0" dirty="0" smtClean="0">
              <a:solidFill>
                <a:srgbClr val="C00000"/>
              </a:solidFill>
            </a:endParaRPr>
          </a:p>
          <a:p>
            <a:pPr marL="0" indent="0"/>
            <a:r>
              <a:rPr lang="en-US" altLang="de-DE" sz="2400" dirty="0" smtClean="0">
                <a:solidFill>
                  <a:schemeClr val="tx1"/>
                </a:solidFill>
              </a:rPr>
              <a:t>The</a:t>
            </a:r>
            <a:r>
              <a:rPr lang="en-US" altLang="de-DE" sz="2400" noProof="0" dirty="0" smtClean="0">
                <a:solidFill>
                  <a:schemeClr val="tx1"/>
                </a:solidFill>
              </a:rPr>
              <a:t> type gets the </a:t>
            </a:r>
            <a:r>
              <a:rPr lang="en-US" altLang="de-DE" sz="2400" dirty="0" smtClean="0">
                <a:solidFill>
                  <a:srgbClr val="C00000"/>
                </a:solidFill>
              </a:rPr>
              <a:t>genera</a:t>
            </a:r>
            <a:r>
              <a:rPr lang="en-US" altLang="de-DE" sz="2400" noProof="0" dirty="0" smtClean="0">
                <a:solidFill>
                  <a:srgbClr val="C00000"/>
                </a:solidFill>
              </a:rPr>
              <a:t>l</a:t>
            </a:r>
            <a:r>
              <a:rPr lang="en-US" altLang="de-DE" sz="2400" noProof="0" dirty="0" smtClean="0">
                <a:solidFill>
                  <a:schemeClr val="tx1"/>
                </a:solidFill>
              </a:rPr>
              <a:t> name, objects the </a:t>
            </a:r>
            <a:r>
              <a:rPr lang="en-US" altLang="de-DE" sz="2400" noProof="0" dirty="0" smtClean="0">
                <a:solidFill>
                  <a:schemeClr val="accent2"/>
                </a:solidFill>
              </a:rPr>
              <a:t>particular</a:t>
            </a:r>
            <a:r>
              <a:rPr lang="en-US" altLang="de-DE" sz="2400" noProof="0" dirty="0" smtClean="0">
                <a:solidFill>
                  <a:schemeClr val="tx1"/>
                </a:solidFill>
              </a:rPr>
              <a:t> one.</a:t>
            </a:r>
          </a:p>
          <a:p>
            <a:pPr marL="0" indent="0"/>
            <a:r>
              <a:rPr lang="en-US" altLang="de-DE" sz="2400" noProof="0" dirty="0" smtClean="0"/>
              <a:t>One-character names qualify only for very short-lived local variables.</a:t>
            </a:r>
          </a:p>
        </p:txBody>
      </p:sp>
      <p:sp>
        <p:nvSpPr>
          <p:cNvPr id="77828" name="Fußzeilenplatzhalter 3"/>
          <p:cNvSpPr>
            <a:spLocks noGrp="1"/>
          </p:cNvSpPr>
          <p:nvPr>
            <p:ph type="ftr" sz="quarte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en-US" altLang="de-DE" sz="2400" dirty="0" smtClean="0"/>
              <a:t>Ada Basics © 2024 C.Grein</a:t>
            </a:r>
            <a:endParaRPr lang="de-DE" altLang="de-DE" sz="2400" dirty="0"/>
          </a:p>
        </p:txBody>
      </p:sp>
      <p:sp>
        <p:nvSpPr>
          <p:cNvPr id="77829" name="Foliennummernplatzhalter 4"/>
          <p:cNvSpPr>
            <a:spLocks noGrp="1"/>
          </p:cNvSpPr>
          <p:nvPr>
            <p:ph type="sldNum" sz="quarter"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2E36EAE5-321E-43DF-BFA1-1076EDA2F55E}" type="slidenum">
              <a:rPr lang="de-DE" altLang="de-DE" sz="2400" smtClean="0"/>
              <a:pPr eaLnBrk="1" hangingPunct="1">
                <a:spcBef>
                  <a:spcPct val="0"/>
                </a:spcBef>
              </a:pPr>
              <a:t>107</a:t>
            </a:fld>
            <a:endParaRPr lang="de-DE" altLang="de-DE" sz="2400" dirty="0" smtClean="0"/>
          </a:p>
        </p:txBody>
      </p:sp>
    </p:spTree>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0" name="Rectangle 1"/>
          <p:cNvSpPr>
            <a:spLocks noGrp="1" noChangeArrowheads="1"/>
          </p:cNvSpPr>
          <p:nvPr>
            <p:ph type="title"/>
          </p:nvPr>
        </p:nvSpPr>
        <p:spPr>
          <a:xfrm>
            <a:off x="685800" y="463550"/>
            <a:ext cx="7772400" cy="1165225"/>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dirty="0" smtClean="0"/>
              <a:t>Early Return from</a:t>
            </a:r>
            <a:r>
              <a:rPr lang="en-US" altLang="de-DE" noProof="0" dirty="0" smtClean="0"/>
              <a:t> Procedure</a:t>
            </a:r>
          </a:p>
        </p:txBody>
      </p:sp>
      <p:sp>
        <p:nvSpPr>
          <p:cNvPr id="78851" name="Rectangle 2"/>
          <p:cNvSpPr>
            <a:spLocks noGrp="1" noChangeArrowheads="1"/>
          </p:cNvSpPr>
          <p:nvPr>
            <p:ph type="body" idx="1"/>
          </p:nvPr>
        </p:nvSpPr>
        <p:spPr>
          <a:xfrm>
            <a:off x="685800" y="1628775"/>
            <a:ext cx="7772400" cy="4518025"/>
          </a:xfrm>
        </p:spPr>
        <p:txBody>
          <a:bodyPr/>
          <a:lstStyle/>
          <a:p>
            <a:pPr marL="0" indent="0" eaLnBrk="1" hangingPunct="1">
              <a:lnSpc>
                <a:spcPct val="90000"/>
              </a:lnSpc>
              <a:spcBef>
                <a:spcPts val="500"/>
              </a:spcBef>
              <a:buClrTx/>
              <a:buFontTx/>
              <a:buNone/>
              <a:tabLst>
                <a:tab pos="265113" algn="l"/>
                <a:tab pos="638175" algn="l"/>
                <a:tab pos="1087438" algn="l"/>
                <a:tab pos="1536700" algn="l"/>
                <a:tab pos="1985963" algn="l"/>
                <a:tab pos="2435225" algn="l"/>
                <a:tab pos="2884488" algn="l"/>
                <a:tab pos="3333750" algn="l"/>
                <a:tab pos="3783013" algn="l"/>
                <a:tab pos="4232275" algn="l"/>
                <a:tab pos="4681538" algn="l"/>
                <a:tab pos="5130800" algn="l"/>
                <a:tab pos="5580063" algn="l"/>
                <a:tab pos="6029325" algn="l"/>
                <a:tab pos="6478588" algn="l"/>
                <a:tab pos="6927850" algn="l"/>
                <a:tab pos="7377113" algn="l"/>
                <a:tab pos="7826375" algn="l"/>
                <a:tab pos="8275638" algn="l"/>
                <a:tab pos="8724900" algn="l"/>
                <a:tab pos="9174163" algn="l"/>
              </a:tabLst>
            </a:pPr>
            <a:r>
              <a:rPr lang="en-US" altLang="de-DE" sz="2000" b="1" noProof="0" dirty="0" smtClean="0">
                <a:latin typeface="Courier New" pitchFamily="49" charset="0"/>
              </a:rPr>
              <a:t>procedure</a:t>
            </a:r>
            <a:r>
              <a:rPr lang="en-US" altLang="de-DE" sz="2000" noProof="0" dirty="0" smtClean="0">
                <a:latin typeface="Courier New" pitchFamily="49" charset="0"/>
              </a:rPr>
              <a:t> P (X: </a:t>
            </a:r>
            <a:r>
              <a:rPr lang="en-US" altLang="de-DE" sz="2000" b="1" noProof="0" dirty="0" smtClean="0">
                <a:latin typeface="Courier New" pitchFamily="49" charset="0"/>
              </a:rPr>
              <a:t>in out</a:t>
            </a:r>
            <a:r>
              <a:rPr lang="en-US" altLang="de-DE" sz="2000" noProof="0" dirty="0" smtClean="0">
                <a:latin typeface="Courier New" pitchFamily="49" charset="0"/>
              </a:rPr>
              <a:t> Parameter) </a:t>
            </a:r>
            <a:r>
              <a:rPr lang="en-US" altLang="de-DE" sz="2000" b="1" noProof="0" dirty="0" smtClean="0">
                <a:latin typeface="Courier New" pitchFamily="49" charset="0"/>
              </a:rPr>
              <a:t>is</a:t>
            </a:r>
          </a:p>
          <a:p>
            <a:pPr marL="0" indent="0" eaLnBrk="1" hangingPunct="1">
              <a:lnSpc>
                <a:spcPct val="90000"/>
              </a:lnSpc>
              <a:spcBef>
                <a:spcPts val="500"/>
              </a:spcBef>
              <a:buClrTx/>
              <a:buFontTx/>
              <a:buNone/>
              <a:tabLst>
                <a:tab pos="265113" algn="l"/>
                <a:tab pos="638175" algn="l"/>
                <a:tab pos="1087438" algn="l"/>
                <a:tab pos="1536700" algn="l"/>
                <a:tab pos="1985963" algn="l"/>
                <a:tab pos="2435225" algn="l"/>
                <a:tab pos="2884488" algn="l"/>
                <a:tab pos="3333750" algn="l"/>
                <a:tab pos="3783013" algn="l"/>
                <a:tab pos="4232275" algn="l"/>
                <a:tab pos="4681538" algn="l"/>
                <a:tab pos="5130800" algn="l"/>
                <a:tab pos="5580063" algn="l"/>
                <a:tab pos="6029325" algn="l"/>
                <a:tab pos="6478588" algn="l"/>
                <a:tab pos="6927850" algn="l"/>
                <a:tab pos="7377113" algn="l"/>
                <a:tab pos="7826375" algn="l"/>
                <a:tab pos="8275638" algn="l"/>
                <a:tab pos="8724900" algn="l"/>
                <a:tab pos="9174163" algn="l"/>
              </a:tabLst>
            </a:pPr>
            <a:r>
              <a:rPr lang="en-US" altLang="de-DE" sz="2000" b="1" noProof="0" dirty="0" smtClean="0">
                <a:latin typeface="Courier New" pitchFamily="49" charset="0"/>
              </a:rPr>
              <a:t>begin</a:t>
            </a:r>
          </a:p>
          <a:p>
            <a:pPr marL="0" indent="0" eaLnBrk="1" hangingPunct="1">
              <a:lnSpc>
                <a:spcPct val="90000"/>
              </a:lnSpc>
              <a:spcBef>
                <a:spcPts val="500"/>
              </a:spcBef>
              <a:buClrTx/>
              <a:buFontTx/>
              <a:buNone/>
              <a:tabLst>
                <a:tab pos="265113" algn="l"/>
                <a:tab pos="638175" algn="l"/>
                <a:tab pos="1087438" algn="l"/>
                <a:tab pos="1536700" algn="l"/>
                <a:tab pos="1985963" algn="l"/>
                <a:tab pos="2435225" algn="l"/>
                <a:tab pos="2884488" algn="l"/>
                <a:tab pos="3333750" algn="l"/>
                <a:tab pos="3783013" algn="l"/>
                <a:tab pos="4232275" algn="l"/>
                <a:tab pos="4681538" algn="l"/>
                <a:tab pos="5130800" algn="l"/>
                <a:tab pos="5580063" algn="l"/>
                <a:tab pos="6029325" algn="l"/>
                <a:tab pos="6478588" algn="l"/>
                <a:tab pos="6927850" algn="l"/>
                <a:tab pos="7377113" algn="l"/>
                <a:tab pos="7826375" algn="l"/>
                <a:tab pos="8275638" algn="l"/>
                <a:tab pos="8724900" algn="l"/>
                <a:tab pos="9174163" algn="l"/>
              </a:tabLst>
            </a:pPr>
            <a:r>
              <a:rPr lang="en-US" altLang="de-DE" sz="2000" noProof="0" dirty="0" smtClean="0">
                <a:latin typeface="Courier New" pitchFamily="49" charset="0"/>
              </a:rPr>
              <a:t>  </a:t>
            </a:r>
            <a:r>
              <a:rPr lang="en-US" altLang="de-DE" sz="2000" b="1" noProof="0" dirty="0" smtClean="0">
                <a:latin typeface="Courier New" pitchFamily="49" charset="0"/>
              </a:rPr>
              <a:t>if</a:t>
            </a:r>
            <a:r>
              <a:rPr lang="en-US" altLang="de-DE" sz="2000" noProof="0" dirty="0" smtClean="0">
                <a:latin typeface="Courier New" pitchFamily="49" charset="0"/>
              </a:rPr>
              <a:t> condition_1 </a:t>
            </a:r>
            <a:r>
              <a:rPr lang="en-US" altLang="de-DE" sz="2000" b="1" noProof="0" dirty="0" smtClean="0">
                <a:latin typeface="Courier New" pitchFamily="49" charset="0"/>
              </a:rPr>
              <a:t>then   if not </a:t>
            </a:r>
            <a:r>
              <a:rPr lang="en-US" altLang="de-DE" sz="2000" noProof="0" dirty="0" smtClean="0">
                <a:latin typeface="Courier New" pitchFamily="49" charset="0"/>
              </a:rPr>
              <a:t>condition_1</a:t>
            </a:r>
            <a:r>
              <a:rPr lang="en-US" altLang="de-DE" sz="2000" b="1" noProof="0" dirty="0" smtClean="0">
                <a:latin typeface="Courier New" pitchFamily="49" charset="0"/>
              </a:rPr>
              <a:t> then</a:t>
            </a:r>
          </a:p>
          <a:p>
            <a:pPr marL="0" indent="0" eaLnBrk="1" hangingPunct="1">
              <a:lnSpc>
                <a:spcPct val="90000"/>
              </a:lnSpc>
              <a:spcBef>
                <a:spcPts val="500"/>
              </a:spcBef>
              <a:buClrTx/>
              <a:buFontTx/>
              <a:buNone/>
              <a:tabLst>
                <a:tab pos="265113" algn="l"/>
                <a:tab pos="638175" algn="l"/>
                <a:tab pos="1087438" algn="l"/>
                <a:tab pos="1536700" algn="l"/>
                <a:tab pos="1985963" algn="l"/>
                <a:tab pos="2435225" algn="l"/>
                <a:tab pos="2884488" algn="l"/>
                <a:tab pos="3333750" algn="l"/>
                <a:tab pos="3783013" algn="l"/>
                <a:tab pos="4232275" algn="l"/>
                <a:tab pos="4681538" algn="l"/>
                <a:tab pos="5130800" algn="l"/>
                <a:tab pos="5580063" algn="l"/>
                <a:tab pos="6029325" algn="l"/>
                <a:tab pos="6478588" algn="l"/>
                <a:tab pos="6927850" algn="l"/>
                <a:tab pos="7377113" algn="l"/>
                <a:tab pos="7826375" algn="l"/>
                <a:tab pos="8275638" algn="l"/>
                <a:tab pos="8724900" algn="l"/>
                <a:tab pos="9174163" algn="l"/>
              </a:tabLst>
            </a:pPr>
            <a:r>
              <a:rPr lang="en-US" altLang="de-DE" sz="2000" noProof="0" dirty="0" smtClean="0">
                <a:latin typeface="Courier New" pitchFamily="49" charset="0"/>
              </a:rPr>
              <a:t>    </a:t>
            </a:r>
            <a:r>
              <a:rPr lang="en-US" altLang="de-DE" sz="2000" b="1" noProof="0" dirty="0" smtClean="0">
                <a:solidFill>
                  <a:schemeClr val="accent2"/>
                </a:solidFill>
                <a:latin typeface="Courier New" pitchFamily="49" charset="0"/>
              </a:rPr>
              <a:t>return</a:t>
            </a:r>
            <a:r>
              <a:rPr lang="en-US" altLang="de-DE" sz="2000" noProof="0" dirty="0" smtClean="0">
                <a:latin typeface="Courier New" pitchFamily="49" charset="0"/>
              </a:rPr>
              <a:t>;               statements_1;</a:t>
            </a:r>
          </a:p>
          <a:p>
            <a:pPr marL="0" indent="0" eaLnBrk="1" hangingPunct="1">
              <a:lnSpc>
                <a:spcPct val="90000"/>
              </a:lnSpc>
              <a:spcBef>
                <a:spcPts val="500"/>
              </a:spcBef>
              <a:buClrTx/>
              <a:buFontTx/>
              <a:buNone/>
              <a:tabLst>
                <a:tab pos="265113" algn="l"/>
                <a:tab pos="638175" algn="l"/>
                <a:tab pos="1087438" algn="l"/>
                <a:tab pos="1536700" algn="l"/>
                <a:tab pos="1985963" algn="l"/>
                <a:tab pos="2435225" algn="l"/>
                <a:tab pos="2884488" algn="l"/>
                <a:tab pos="3333750" algn="l"/>
                <a:tab pos="3783013" algn="l"/>
                <a:tab pos="4232275" algn="l"/>
                <a:tab pos="4681538" algn="l"/>
                <a:tab pos="5130800" algn="l"/>
                <a:tab pos="5580063" algn="l"/>
                <a:tab pos="6029325" algn="l"/>
                <a:tab pos="6478588" algn="l"/>
                <a:tab pos="6927850" algn="l"/>
                <a:tab pos="7377113" algn="l"/>
                <a:tab pos="7826375" algn="l"/>
                <a:tab pos="8275638" algn="l"/>
                <a:tab pos="8724900" algn="l"/>
                <a:tab pos="9174163" algn="l"/>
              </a:tabLst>
            </a:pPr>
            <a:r>
              <a:rPr lang="en-US" altLang="de-DE" sz="2000" noProof="0" dirty="0" smtClean="0">
                <a:latin typeface="Courier New" pitchFamily="49" charset="0"/>
              </a:rPr>
              <a:t>  </a:t>
            </a:r>
            <a:r>
              <a:rPr lang="en-US" altLang="de-DE" sz="2000" b="1" noProof="0" dirty="0" smtClean="0">
                <a:latin typeface="Courier New" pitchFamily="49" charset="0"/>
              </a:rPr>
              <a:t>end if</a:t>
            </a:r>
            <a:r>
              <a:rPr lang="en-US" altLang="de-DE" sz="2000" noProof="0" dirty="0" smtClean="0">
                <a:latin typeface="Courier New" pitchFamily="49" charset="0"/>
              </a:rPr>
              <a:t>;</a:t>
            </a:r>
            <a:r>
              <a:rPr lang="en-US" altLang="de-DE" sz="2000" b="1" noProof="0" dirty="0" smtClean="0">
                <a:latin typeface="Courier New" pitchFamily="49" charset="0"/>
              </a:rPr>
              <a:t>                 if not </a:t>
            </a:r>
            <a:r>
              <a:rPr lang="en-US" altLang="de-DE" sz="2000" noProof="0" dirty="0" smtClean="0">
                <a:latin typeface="Courier New" pitchFamily="49" charset="0"/>
              </a:rPr>
              <a:t>condition_2</a:t>
            </a:r>
            <a:r>
              <a:rPr lang="en-US" altLang="de-DE" sz="2000" b="1" noProof="0" dirty="0" smtClean="0">
                <a:latin typeface="Courier New" pitchFamily="49" charset="0"/>
              </a:rPr>
              <a:t> then</a:t>
            </a:r>
            <a:endParaRPr lang="en-US" altLang="de-DE" sz="2000" noProof="0" dirty="0" smtClean="0">
              <a:latin typeface="Courier New" pitchFamily="49" charset="0"/>
            </a:endParaRPr>
          </a:p>
          <a:p>
            <a:pPr marL="0" indent="0" eaLnBrk="1" hangingPunct="1">
              <a:lnSpc>
                <a:spcPct val="90000"/>
              </a:lnSpc>
              <a:spcBef>
                <a:spcPts val="500"/>
              </a:spcBef>
              <a:buClrTx/>
              <a:buFontTx/>
              <a:buNone/>
              <a:tabLst>
                <a:tab pos="265113" algn="l"/>
                <a:tab pos="638175" algn="l"/>
                <a:tab pos="1087438" algn="l"/>
                <a:tab pos="1536700" algn="l"/>
                <a:tab pos="1985963" algn="l"/>
                <a:tab pos="2435225" algn="l"/>
                <a:tab pos="2884488" algn="l"/>
                <a:tab pos="3333750" algn="l"/>
                <a:tab pos="3783013" algn="l"/>
                <a:tab pos="4232275" algn="l"/>
                <a:tab pos="4681538" algn="l"/>
                <a:tab pos="5130800" algn="l"/>
                <a:tab pos="5580063" algn="l"/>
                <a:tab pos="6029325" algn="l"/>
                <a:tab pos="6478588" algn="l"/>
                <a:tab pos="6927850" algn="l"/>
                <a:tab pos="7377113" algn="l"/>
                <a:tab pos="7826375" algn="l"/>
                <a:tab pos="8275638" algn="l"/>
                <a:tab pos="8724900" algn="l"/>
                <a:tab pos="9174163" algn="l"/>
              </a:tabLst>
            </a:pPr>
            <a:r>
              <a:rPr lang="en-US" altLang="de-DE" sz="2000" noProof="0" dirty="0" smtClean="0">
                <a:latin typeface="Courier New" pitchFamily="49" charset="0"/>
              </a:rPr>
              <a:t>  statements_1;            statements_2;</a:t>
            </a:r>
          </a:p>
          <a:p>
            <a:pPr marL="0" indent="0" eaLnBrk="1" hangingPunct="1">
              <a:lnSpc>
                <a:spcPct val="90000"/>
              </a:lnSpc>
              <a:spcBef>
                <a:spcPts val="500"/>
              </a:spcBef>
              <a:buClrTx/>
              <a:buFontTx/>
              <a:buNone/>
              <a:tabLst>
                <a:tab pos="265113" algn="l"/>
                <a:tab pos="638175" algn="l"/>
                <a:tab pos="1087438" algn="l"/>
                <a:tab pos="1536700" algn="l"/>
                <a:tab pos="1985963" algn="l"/>
                <a:tab pos="2435225" algn="l"/>
                <a:tab pos="2884488" algn="l"/>
                <a:tab pos="3333750" algn="l"/>
                <a:tab pos="3783013" algn="l"/>
                <a:tab pos="4232275" algn="l"/>
                <a:tab pos="4681538" algn="l"/>
                <a:tab pos="5130800" algn="l"/>
                <a:tab pos="5580063" algn="l"/>
                <a:tab pos="6029325" algn="l"/>
                <a:tab pos="6478588" algn="l"/>
                <a:tab pos="6927850" algn="l"/>
                <a:tab pos="7377113" algn="l"/>
                <a:tab pos="7826375" algn="l"/>
                <a:tab pos="8275638" algn="l"/>
                <a:tab pos="8724900" algn="l"/>
                <a:tab pos="9174163" algn="l"/>
              </a:tabLst>
            </a:pPr>
            <a:r>
              <a:rPr lang="en-US" altLang="de-DE" sz="2000" b="1" noProof="0" dirty="0" smtClean="0">
                <a:latin typeface="Courier New" pitchFamily="49" charset="0"/>
              </a:rPr>
              <a:t>  if </a:t>
            </a:r>
            <a:r>
              <a:rPr lang="en-US" altLang="de-DE" sz="2000" noProof="0" dirty="0" smtClean="0">
                <a:latin typeface="Courier New" pitchFamily="49" charset="0"/>
              </a:rPr>
              <a:t>condition_2</a:t>
            </a:r>
            <a:r>
              <a:rPr lang="en-US" altLang="de-DE" sz="2000" b="1" noProof="0" dirty="0" smtClean="0">
                <a:latin typeface="Courier New" pitchFamily="49" charset="0"/>
              </a:rPr>
              <a:t> then     end if</a:t>
            </a:r>
            <a:r>
              <a:rPr lang="en-US" altLang="de-DE" sz="2000" noProof="0" dirty="0" smtClean="0">
                <a:latin typeface="Courier New" pitchFamily="49" charset="0"/>
              </a:rPr>
              <a:t>;</a:t>
            </a:r>
          </a:p>
          <a:p>
            <a:pPr marL="0" indent="0" eaLnBrk="1" hangingPunct="1">
              <a:lnSpc>
                <a:spcPct val="90000"/>
              </a:lnSpc>
              <a:spcBef>
                <a:spcPts val="500"/>
              </a:spcBef>
              <a:buClrTx/>
              <a:buFontTx/>
              <a:buNone/>
              <a:tabLst>
                <a:tab pos="265113" algn="l"/>
                <a:tab pos="638175" algn="l"/>
                <a:tab pos="1087438" algn="l"/>
                <a:tab pos="1536700" algn="l"/>
                <a:tab pos="1985963" algn="l"/>
                <a:tab pos="2435225" algn="l"/>
                <a:tab pos="2884488" algn="l"/>
                <a:tab pos="3333750" algn="l"/>
                <a:tab pos="3783013" algn="l"/>
                <a:tab pos="4232275" algn="l"/>
                <a:tab pos="4681538" algn="l"/>
                <a:tab pos="5130800" algn="l"/>
                <a:tab pos="5580063" algn="l"/>
                <a:tab pos="6029325" algn="l"/>
                <a:tab pos="6478588" algn="l"/>
                <a:tab pos="6927850" algn="l"/>
                <a:tab pos="7377113" algn="l"/>
                <a:tab pos="7826375" algn="l"/>
                <a:tab pos="8275638" algn="l"/>
                <a:tab pos="8724900" algn="l"/>
                <a:tab pos="9174163" algn="l"/>
              </a:tabLst>
            </a:pPr>
            <a:r>
              <a:rPr lang="en-US" altLang="de-DE" sz="2000" noProof="0" dirty="0" smtClean="0">
                <a:latin typeface="Courier New" pitchFamily="49" charset="0"/>
              </a:rPr>
              <a:t>    </a:t>
            </a:r>
            <a:r>
              <a:rPr lang="en-US" altLang="de-DE" sz="2000" b="1" noProof="0" dirty="0" smtClean="0">
                <a:solidFill>
                  <a:schemeClr val="accent2"/>
                </a:solidFill>
                <a:latin typeface="Courier New" pitchFamily="49" charset="0"/>
              </a:rPr>
              <a:t>return</a:t>
            </a:r>
            <a:r>
              <a:rPr lang="en-US" altLang="de-DE" sz="2000" noProof="0" dirty="0" smtClean="0">
                <a:latin typeface="Courier New" pitchFamily="49" charset="0"/>
              </a:rPr>
              <a:t>;             </a:t>
            </a:r>
            <a:r>
              <a:rPr lang="en-US" altLang="de-DE" sz="2000" b="1" noProof="0" dirty="0" smtClean="0">
                <a:latin typeface="Courier New" pitchFamily="49" charset="0"/>
              </a:rPr>
              <a:t>end if</a:t>
            </a:r>
            <a:r>
              <a:rPr lang="en-US" altLang="de-DE" sz="2000" noProof="0" dirty="0" smtClean="0">
                <a:latin typeface="Courier New" pitchFamily="49" charset="0"/>
              </a:rPr>
              <a:t>;</a:t>
            </a:r>
          </a:p>
          <a:p>
            <a:pPr marL="0" indent="0" eaLnBrk="1" hangingPunct="1">
              <a:lnSpc>
                <a:spcPct val="90000"/>
              </a:lnSpc>
              <a:spcBef>
                <a:spcPts val="500"/>
              </a:spcBef>
              <a:buClrTx/>
              <a:buFontTx/>
              <a:buNone/>
              <a:tabLst>
                <a:tab pos="265113" algn="l"/>
                <a:tab pos="638175" algn="l"/>
                <a:tab pos="1087438" algn="l"/>
                <a:tab pos="1536700" algn="l"/>
                <a:tab pos="1985963" algn="l"/>
                <a:tab pos="2435225" algn="l"/>
                <a:tab pos="2884488" algn="l"/>
                <a:tab pos="3333750" algn="l"/>
                <a:tab pos="3783013" algn="l"/>
                <a:tab pos="4232275" algn="l"/>
                <a:tab pos="4681538" algn="l"/>
                <a:tab pos="5130800" algn="l"/>
                <a:tab pos="5580063" algn="l"/>
                <a:tab pos="6029325" algn="l"/>
                <a:tab pos="6478588" algn="l"/>
                <a:tab pos="6927850" algn="l"/>
                <a:tab pos="7377113" algn="l"/>
                <a:tab pos="7826375" algn="l"/>
                <a:tab pos="8275638" algn="l"/>
                <a:tab pos="8724900" algn="l"/>
                <a:tab pos="9174163" algn="l"/>
              </a:tabLst>
            </a:pPr>
            <a:r>
              <a:rPr lang="en-US" altLang="de-DE" sz="2000" noProof="0" dirty="0" smtClean="0">
                <a:latin typeface="Courier New" pitchFamily="49" charset="0"/>
              </a:rPr>
              <a:t>  </a:t>
            </a:r>
            <a:r>
              <a:rPr lang="en-US" altLang="de-DE" sz="2000" b="1" noProof="0" dirty="0" smtClean="0">
                <a:latin typeface="Courier New" pitchFamily="49" charset="0"/>
              </a:rPr>
              <a:t>end if</a:t>
            </a:r>
            <a:r>
              <a:rPr lang="en-US" altLang="de-DE" sz="2000" noProof="0" dirty="0" smtClean="0">
                <a:latin typeface="Courier New" pitchFamily="49" charset="0"/>
              </a:rPr>
              <a:t>;</a:t>
            </a:r>
          </a:p>
          <a:p>
            <a:pPr marL="0" indent="0" eaLnBrk="1" hangingPunct="1">
              <a:lnSpc>
                <a:spcPct val="90000"/>
              </a:lnSpc>
              <a:spcBef>
                <a:spcPts val="500"/>
              </a:spcBef>
              <a:buClrTx/>
              <a:buFontTx/>
              <a:buNone/>
              <a:tabLst>
                <a:tab pos="265113" algn="l"/>
                <a:tab pos="638175" algn="l"/>
                <a:tab pos="1087438" algn="l"/>
                <a:tab pos="1536700" algn="l"/>
                <a:tab pos="1985963" algn="l"/>
                <a:tab pos="2435225" algn="l"/>
                <a:tab pos="2884488" algn="l"/>
                <a:tab pos="3333750" algn="l"/>
                <a:tab pos="3783013" algn="l"/>
                <a:tab pos="4232275" algn="l"/>
                <a:tab pos="4681538" algn="l"/>
                <a:tab pos="5130800" algn="l"/>
                <a:tab pos="5580063" algn="l"/>
                <a:tab pos="6029325" algn="l"/>
                <a:tab pos="6478588" algn="l"/>
                <a:tab pos="6927850" algn="l"/>
                <a:tab pos="7377113" algn="l"/>
                <a:tab pos="7826375" algn="l"/>
                <a:tab pos="8275638" algn="l"/>
                <a:tab pos="8724900" algn="l"/>
                <a:tab pos="9174163" algn="l"/>
              </a:tabLst>
            </a:pPr>
            <a:r>
              <a:rPr lang="en-US" altLang="de-DE" sz="2000" noProof="0" dirty="0" smtClean="0">
                <a:latin typeface="Courier New" pitchFamily="49" charset="0"/>
              </a:rPr>
              <a:t>  …</a:t>
            </a:r>
          </a:p>
          <a:p>
            <a:pPr marL="0" indent="0" eaLnBrk="1" hangingPunct="1">
              <a:lnSpc>
                <a:spcPct val="90000"/>
              </a:lnSpc>
              <a:spcBef>
                <a:spcPts val="500"/>
              </a:spcBef>
              <a:buClrTx/>
              <a:buFontTx/>
              <a:buNone/>
              <a:tabLst>
                <a:tab pos="265113" algn="l"/>
                <a:tab pos="638175" algn="l"/>
                <a:tab pos="1087438" algn="l"/>
                <a:tab pos="1536700" algn="l"/>
                <a:tab pos="1985963" algn="l"/>
                <a:tab pos="2435225" algn="l"/>
                <a:tab pos="2884488" algn="l"/>
                <a:tab pos="3333750" algn="l"/>
                <a:tab pos="3783013" algn="l"/>
                <a:tab pos="4232275" algn="l"/>
                <a:tab pos="4681538" algn="l"/>
                <a:tab pos="5130800" algn="l"/>
                <a:tab pos="5580063" algn="l"/>
                <a:tab pos="6029325" algn="l"/>
                <a:tab pos="6478588" algn="l"/>
                <a:tab pos="6927850" algn="l"/>
                <a:tab pos="7377113" algn="l"/>
                <a:tab pos="7826375" algn="l"/>
                <a:tab pos="8275638" algn="l"/>
                <a:tab pos="8724900" algn="l"/>
                <a:tab pos="9174163" algn="l"/>
              </a:tabLst>
            </a:pPr>
            <a:r>
              <a:rPr lang="en-US" altLang="de-DE" sz="2000" b="1" noProof="0" dirty="0" smtClean="0">
                <a:latin typeface="Courier New" pitchFamily="49" charset="0"/>
              </a:rPr>
              <a:t>end</a:t>
            </a:r>
            <a:r>
              <a:rPr lang="en-US" altLang="de-DE" sz="2000" noProof="0" dirty="0" smtClean="0">
                <a:latin typeface="Courier New" pitchFamily="49" charset="0"/>
              </a:rPr>
              <a:t> P;</a:t>
            </a:r>
          </a:p>
          <a:p>
            <a:pPr marL="0" indent="0" eaLnBrk="1" hangingPunct="1">
              <a:lnSpc>
                <a:spcPct val="90000"/>
              </a:lnSpc>
              <a:spcBef>
                <a:spcPts val="500"/>
              </a:spcBef>
              <a:buClrTx/>
              <a:buFontTx/>
              <a:buNone/>
              <a:tabLst>
                <a:tab pos="265113" algn="l"/>
                <a:tab pos="638175" algn="l"/>
                <a:tab pos="1087438" algn="l"/>
                <a:tab pos="1536700" algn="l"/>
                <a:tab pos="1985963" algn="l"/>
                <a:tab pos="2435225" algn="l"/>
                <a:tab pos="2884488" algn="l"/>
                <a:tab pos="3333750" algn="l"/>
                <a:tab pos="3783013" algn="l"/>
                <a:tab pos="4232275" algn="l"/>
                <a:tab pos="4681538" algn="l"/>
                <a:tab pos="5130800" algn="l"/>
                <a:tab pos="5580063" algn="l"/>
                <a:tab pos="6029325" algn="l"/>
                <a:tab pos="6478588" algn="l"/>
                <a:tab pos="6927850" algn="l"/>
                <a:tab pos="7377113" algn="l"/>
                <a:tab pos="7826375" algn="l"/>
                <a:tab pos="8275638" algn="l"/>
                <a:tab pos="8724900" algn="l"/>
                <a:tab pos="9174163" algn="l"/>
              </a:tabLst>
            </a:pPr>
            <a:endParaRPr lang="en-US" altLang="de-DE" sz="100" noProof="0" dirty="0" smtClean="0">
              <a:latin typeface="Courier New" pitchFamily="49" charset="0"/>
            </a:endParaRPr>
          </a:p>
          <a:p>
            <a:pPr marL="0" indent="0" eaLnBrk="1" hangingPunct="1">
              <a:lnSpc>
                <a:spcPct val="90000"/>
              </a:lnSpc>
              <a:spcBef>
                <a:spcPts val="500"/>
              </a:spcBef>
              <a:buClrTx/>
              <a:buFontTx/>
              <a:buNone/>
              <a:tabLst>
                <a:tab pos="265113" algn="l"/>
                <a:tab pos="638175" algn="l"/>
                <a:tab pos="1087438" algn="l"/>
                <a:tab pos="1536700" algn="l"/>
                <a:tab pos="1985963" algn="l"/>
                <a:tab pos="2435225" algn="l"/>
                <a:tab pos="2884488" algn="l"/>
                <a:tab pos="3333750" algn="l"/>
                <a:tab pos="3783013" algn="l"/>
                <a:tab pos="4232275" algn="l"/>
                <a:tab pos="4681538" algn="l"/>
                <a:tab pos="5130800" algn="l"/>
                <a:tab pos="5580063" algn="l"/>
                <a:tab pos="6029325" algn="l"/>
                <a:tab pos="6478588" algn="l"/>
                <a:tab pos="6927850" algn="l"/>
                <a:tab pos="7377113" algn="l"/>
                <a:tab pos="7826375" algn="l"/>
                <a:tab pos="8275638" algn="l"/>
                <a:tab pos="8724900" algn="l"/>
                <a:tab pos="9174163" algn="l"/>
              </a:tabLst>
            </a:pPr>
            <a:r>
              <a:rPr lang="en-US" altLang="de-DE" sz="2400" noProof="0" dirty="0" smtClean="0"/>
              <a:t>This corresponds to the </a:t>
            </a:r>
            <a:r>
              <a:rPr lang="en-US" altLang="de-DE" sz="2000" b="1" noProof="0" dirty="0" smtClean="0">
                <a:latin typeface="Courier New" panose="02070309020205020404" pitchFamily="49" charset="0"/>
                <a:cs typeface="Courier New" panose="02070309020205020404" pitchFamily="49" charset="0"/>
              </a:rPr>
              <a:t>goto</a:t>
            </a:r>
            <a:r>
              <a:rPr lang="en-US" altLang="de-DE" sz="2400" noProof="0" dirty="0" smtClean="0"/>
              <a:t> </a:t>
            </a:r>
            <a:r>
              <a:rPr lang="de-DE" altLang="de-DE" sz="2400" dirty="0" smtClean="0"/>
              <a:t>(</a:t>
            </a:r>
            <a:r>
              <a:rPr lang="en-US" altLang="de-DE" sz="2400" dirty="0" smtClean="0"/>
              <a:t>slides</a:t>
            </a:r>
            <a:r>
              <a:rPr lang="de-DE" altLang="de-DE" sz="2400" dirty="0" smtClean="0"/>
              <a:t> 89-91) </a:t>
            </a:r>
            <a:r>
              <a:rPr lang="en-US" altLang="de-DE" sz="2400" noProof="0" dirty="0" smtClean="0"/>
              <a:t>resp. </a:t>
            </a:r>
            <a:r>
              <a:rPr lang="en-US" altLang="de-DE" sz="2000" b="1" noProof="0" dirty="0" smtClean="0">
                <a:latin typeface="Courier New" panose="02070309020205020404" pitchFamily="49" charset="0"/>
                <a:cs typeface="Courier New" panose="02070309020205020404" pitchFamily="49" charset="0"/>
              </a:rPr>
              <a:t>exit</a:t>
            </a:r>
            <a:r>
              <a:rPr lang="en-US" altLang="de-DE" sz="2400" noProof="0" dirty="0" smtClean="0"/>
              <a:t> </a:t>
            </a:r>
            <a:r>
              <a:rPr lang="de-DE" altLang="de-DE" sz="2400" dirty="0" smtClean="0"/>
              <a:t>(</a:t>
            </a:r>
            <a:r>
              <a:rPr lang="en-US" altLang="de-DE" sz="2400" dirty="0" smtClean="0"/>
              <a:t>slide</a:t>
            </a:r>
            <a:r>
              <a:rPr lang="de-DE" altLang="de-DE" sz="2400" dirty="0" smtClean="0"/>
              <a:t> 84) </a:t>
            </a:r>
            <a:r>
              <a:rPr lang="en-US" altLang="de-DE" sz="2400" noProof="0" dirty="0" smtClean="0"/>
              <a:t>in a loop.</a:t>
            </a:r>
          </a:p>
        </p:txBody>
      </p:sp>
      <p:cxnSp>
        <p:nvCxnSpPr>
          <p:cNvPr id="78852" name="Gerade Verbindung 2"/>
          <p:cNvCxnSpPr>
            <a:cxnSpLocks noChangeShapeType="1"/>
          </p:cNvCxnSpPr>
          <p:nvPr/>
        </p:nvCxnSpPr>
        <p:spPr bwMode="auto">
          <a:xfrm flipH="1">
            <a:off x="4211638" y="2348880"/>
            <a:ext cx="322" cy="2232645"/>
          </a:xfrm>
          <a:prstGeom prst="line">
            <a:avLst/>
          </a:prstGeom>
          <a:noFill/>
          <a:ln w="9525" algn="ctr">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78853" name="Fußzeilenplatzhalter 1"/>
          <p:cNvSpPr>
            <a:spLocks noGrp="1"/>
          </p:cNvSpPr>
          <p:nvPr>
            <p:ph type="ftr" sz="quarte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en-US" altLang="de-DE" sz="2400" dirty="0" smtClean="0"/>
              <a:t>Ada Basics © 2024 C.Grein</a:t>
            </a:r>
            <a:endParaRPr lang="de-DE" altLang="de-DE" sz="2400" dirty="0"/>
          </a:p>
        </p:txBody>
      </p:sp>
      <p:sp>
        <p:nvSpPr>
          <p:cNvPr id="78854" name="Foliennummernplatzhalter 2"/>
          <p:cNvSpPr>
            <a:spLocks noGrp="1"/>
          </p:cNvSpPr>
          <p:nvPr>
            <p:ph type="sldNum" sz="quarter"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071BC719-C22C-40D7-92F7-B7F766044AE0}" type="slidenum">
              <a:rPr lang="de-DE" altLang="de-DE" sz="2400" smtClean="0"/>
              <a:pPr eaLnBrk="1" hangingPunct="1">
                <a:spcBef>
                  <a:spcPct val="0"/>
                </a:spcBef>
              </a:pPr>
              <a:t>108</a:t>
            </a:fld>
            <a:endParaRPr lang="de-DE" altLang="de-DE" sz="2400" dirty="0" smtClean="0"/>
          </a:p>
        </p:txBody>
      </p:sp>
      <p:sp>
        <p:nvSpPr>
          <p:cNvPr id="2" name="Textfeld 1"/>
          <p:cNvSpPr txBox="1"/>
          <p:nvPr/>
        </p:nvSpPr>
        <p:spPr>
          <a:xfrm>
            <a:off x="2987824" y="4829090"/>
            <a:ext cx="3958208" cy="400110"/>
          </a:xfrm>
          <a:prstGeom prst="rect">
            <a:avLst/>
          </a:prstGeom>
          <a:noFill/>
        </p:spPr>
        <p:txBody>
          <a:bodyPr wrap="square" rtlCol="0">
            <a:spAutoFit/>
          </a:bodyPr>
          <a:lstStyle/>
          <a:p>
            <a:r>
              <a:rPr lang="en-US" sz="2000" dirty="0">
                <a:solidFill>
                  <a:srgbClr val="CC3300"/>
                </a:solidFill>
              </a:rPr>
              <a:t>Which code is more clearly laid out</a:t>
            </a:r>
            <a:r>
              <a:rPr lang="en-US" altLang="de-DE" sz="2000" dirty="0" smtClean="0">
                <a:solidFill>
                  <a:srgbClr val="CC3300"/>
                </a:solidFill>
              </a:rPr>
              <a:t>?</a:t>
            </a:r>
            <a:endParaRPr lang="de-DE" sz="2000" dirty="0">
              <a:solidFill>
                <a:srgbClr val="CC3300"/>
              </a:solidFill>
            </a:endParaRPr>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4" name="Rectangle 1"/>
          <p:cNvSpPr>
            <a:spLocks noGrp="1" noChangeArrowheads="1"/>
          </p:cNvSpPr>
          <p:nvPr>
            <p:ph type="title"/>
          </p:nvPr>
        </p:nvSpPr>
        <p:spPr>
          <a:xfrm>
            <a:off x="685800" y="463550"/>
            <a:ext cx="7772400" cy="1165225"/>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dirty="0"/>
              <a:t>Early Return from </a:t>
            </a:r>
            <a:r>
              <a:rPr lang="en-US" altLang="de-DE" dirty="0" smtClean="0"/>
              <a:t>Function</a:t>
            </a:r>
            <a:endParaRPr lang="en-US" altLang="de-DE" noProof="0" dirty="0" smtClean="0"/>
          </a:p>
        </p:txBody>
      </p:sp>
      <p:sp>
        <p:nvSpPr>
          <p:cNvPr id="79875" name="Rectangle 2"/>
          <p:cNvSpPr>
            <a:spLocks noGrp="1" noChangeArrowheads="1"/>
          </p:cNvSpPr>
          <p:nvPr>
            <p:ph type="body" idx="1"/>
          </p:nvPr>
        </p:nvSpPr>
        <p:spPr>
          <a:xfrm>
            <a:off x="685800" y="1981200"/>
            <a:ext cx="7772400" cy="4165600"/>
          </a:xfrm>
        </p:spPr>
        <p:txBody>
          <a:bodyPr/>
          <a:lstStyle/>
          <a:p>
            <a:pPr marL="0" indent="0" eaLnBrk="1" hangingPunct="1">
              <a:lnSpc>
                <a:spcPct val="90000"/>
              </a:lnSpc>
              <a:spcBef>
                <a:spcPts val="500"/>
              </a:spcBef>
              <a:buClrTx/>
              <a:buFontTx/>
              <a:buNone/>
              <a:tabLst>
                <a:tab pos="265113" algn="l"/>
                <a:tab pos="638175" algn="l"/>
                <a:tab pos="1087438" algn="l"/>
                <a:tab pos="1536700" algn="l"/>
                <a:tab pos="1985963" algn="l"/>
                <a:tab pos="2435225" algn="l"/>
                <a:tab pos="2884488" algn="l"/>
                <a:tab pos="3333750" algn="l"/>
                <a:tab pos="3783013" algn="l"/>
                <a:tab pos="4232275" algn="l"/>
                <a:tab pos="4681538" algn="l"/>
                <a:tab pos="5130800" algn="l"/>
                <a:tab pos="5580063" algn="l"/>
                <a:tab pos="6029325" algn="l"/>
                <a:tab pos="6478588" algn="l"/>
                <a:tab pos="6927850" algn="l"/>
                <a:tab pos="7377113" algn="l"/>
                <a:tab pos="7826375" algn="l"/>
                <a:tab pos="8275638" algn="l"/>
                <a:tab pos="8724900" algn="l"/>
                <a:tab pos="9174163" algn="l"/>
              </a:tabLst>
            </a:pPr>
            <a:r>
              <a:rPr lang="en-US" altLang="de-DE" sz="2000" b="1" noProof="0" dirty="0" smtClean="0">
                <a:latin typeface="Courier New" pitchFamily="49" charset="0"/>
              </a:rPr>
              <a:t>function </a:t>
            </a:r>
            <a:r>
              <a:rPr lang="en-US" altLang="de-DE" sz="2000" noProof="0" dirty="0" smtClean="0">
                <a:latin typeface="Courier New" pitchFamily="49" charset="0"/>
              </a:rPr>
              <a:t>F (X: Parameter) </a:t>
            </a:r>
            <a:r>
              <a:rPr lang="en-US" altLang="de-DE" sz="2000" b="1" noProof="0" dirty="0" smtClean="0">
                <a:latin typeface="Courier New" pitchFamily="49" charset="0"/>
              </a:rPr>
              <a:t>return</a:t>
            </a:r>
            <a:r>
              <a:rPr lang="en-US" altLang="de-DE" sz="2000" noProof="0" dirty="0" smtClean="0">
                <a:latin typeface="Courier New" pitchFamily="49" charset="0"/>
              </a:rPr>
              <a:t> Some_Type </a:t>
            </a:r>
            <a:r>
              <a:rPr lang="en-US" altLang="de-DE" sz="2000" b="1" noProof="0" dirty="0" smtClean="0">
                <a:latin typeface="Courier New" pitchFamily="49" charset="0"/>
              </a:rPr>
              <a:t>is</a:t>
            </a:r>
          </a:p>
          <a:p>
            <a:pPr marL="0" indent="0" eaLnBrk="1" hangingPunct="1">
              <a:lnSpc>
                <a:spcPct val="90000"/>
              </a:lnSpc>
              <a:spcBef>
                <a:spcPts val="500"/>
              </a:spcBef>
              <a:buClrTx/>
              <a:buFontTx/>
              <a:buNone/>
              <a:tabLst>
                <a:tab pos="265113" algn="l"/>
                <a:tab pos="638175" algn="l"/>
                <a:tab pos="1087438" algn="l"/>
                <a:tab pos="1536700" algn="l"/>
                <a:tab pos="1985963" algn="l"/>
                <a:tab pos="2435225" algn="l"/>
                <a:tab pos="2884488" algn="l"/>
                <a:tab pos="3333750" algn="l"/>
                <a:tab pos="3783013" algn="l"/>
                <a:tab pos="4232275" algn="l"/>
                <a:tab pos="4681538" algn="l"/>
                <a:tab pos="5130800" algn="l"/>
                <a:tab pos="5580063" algn="l"/>
                <a:tab pos="6029325" algn="l"/>
                <a:tab pos="6478588" algn="l"/>
                <a:tab pos="6927850" algn="l"/>
                <a:tab pos="7377113" algn="l"/>
                <a:tab pos="7826375" algn="l"/>
                <a:tab pos="8275638" algn="l"/>
                <a:tab pos="8724900" algn="l"/>
                <a:tab pos="9174163" algn="l"/>
              </a:tabLst>
            </a:pPr>
            <a:r>
              <a:rPr lang="en-US" altLang="de-DE" sz="2000" b="1" noProof="0" dirty="0" smtClean="0">
                <a:latin typeface="Courier New" pitchFamily="49" charset="0"/>
              </a:rPr>
              <a:t>begin</a:t>
            </a:r>
          </a:p>
          <a:p>
            <a:pPr marL="0" indent="0" eaLnBrk="1" hangingPunct="1">
              <a:lnSpc>
                <a:spcPct val="90000"/>
              </a:lnSpc>
              <a:spcBef>
                <a:spcPts val="500"/>
              </a:spcBef>
              <a:buClrTx/>
              <a:buFontTx/>
              <a:buNone/>
              <a:tabLst>
                <a:tab pos="265113" algn="l"/>
                <a:tab pos="638175" algn="l"/>
                <a:tab pos="1087438" algn="l"/>
                <a:tab pos="1536700" algn="l"/>
                <a:tab pos="1985963" algn="l"/>
                <a:tab pos="2435225" algn="l"/>
                <a:tab pos="2884488" algn="l"/>
                <a:tab pos="3333750" algn="l"/>
                <a:tab pos="3783013" algn="l"/>
                <a:tab pos="4232275" algn="l"/>
                <a:tab pos="4681538" algn="l"/>
                <a:tab pos="5130800" algn="l"/>
                <a:tab pos="5580063" algn="l"/>
                <a:tab pos="6029325" algn="l"/>
                <a:tab pos="6478588" algn="l"/>
                <a:tab pos="6927850" algn="l"/>
                <a:tab pos="7377113" algn="l"/>
                <a:tab pos="7826375" algn="l"/>
                <a:tab pos="8275638" algn="l"/>
                <a:tab pos="8724900" algn="l"/>
                <a:tab pos="9174163" algn="l"/>
              </a:tabLst>
            </a:pPr>
            <a:r>
              <a:rPr lang="en-US" altLang="de-DE" sz="2000" noProof="0" dirty="0" smtClean="0">
                <a:latin typeface="Courier New" pitchFamily="49" charset="0"/>
              </a:rPr>
              <a:t>  </a:t>
            </a:r>
            <a:r>
              <a:rPr lang="en-US" altLang="de-DE" sz="2000" b="1" noProof="0" dirty="0" smtClean="0">
                <a:latin typeface="Courier New" pitchFamily="49" charset="0"/>
              </a:rPr>
              <a:t>if</a:t>
            </a:r>
            <a:r>
              <a:rPr lang="en-US" altLang="de-DE" sz="2000" noProof="0" dirty="0" smtClean="0">
                <a:latin typeface="Courier New" pitchFamily="49" charset="0"/>
              </a:rPr>
              <a:t> condition </a:t>
            </a:r>
            <a:r>
              <a:rPr lang="en-US" altLang="de-DE" sz="2000" b="1" noProof="0" dirty="0" smtClean="0">
                <a:latin typeface="Courier New" pitchFamily="49" charset="0"/>
              </a:rPr>
              <a:t>then      if </a:t>
            </a:r>
            <a:r>
              <a:rPr lang="en-US" altLang="de-DE" sz="2000" noProof="0" dirty="0" smtClean="0">
                <a:latin typeface="Courier New" pitchFamily="49" charset="0"/>
              </a:rPr>
              <a:t>condition_1</a:t>
            </a:r>
            <a:r>
              <a:rPr lang="en-US" altLang="de-DE" sz="2000" b="1" noProof="0" dirty="0" smtClean="0">
                <a:latin typeface="Courier New" pitchFamily="49" charset="0"/>
              </a:rPr>
              <a:t> then</a:t>
            </a:r>
          </a:p>
          <a:p>
            <a:pPr marL="0" indent="0" eaLnBrk="1" hangingPunct="1">
              <a:lnSpc>
                <a:spcPct val="90000"/>
              </a:lnSpc>
              <a:spcBef>
                <a:spcPts val="500"/>
              </a:spcBef>
              <a:buClrTx/>
              <a:buFontTx/>
              <a:buNone/>
              <a:tabLst>
                <a:tab pos="265113" algn="l"/>
                <a:tab pos="638175" algn="l"/>
                <a:tab pos="1087438" algn="l"/>
                <a:tab pos="1536700" algn="l"/>
                <a:tab pos="1985963" algn="l"/>
                <a:tab pos="2435225" algn="l"/>
                <a:tab pos="2884488" algn="l"/>
                <a:tab pos="3333750" algn="l"/>
                <a:tab pos="3783013" algn="l"/>
                <a:tab pos="4232275" algn="l"/>
                <a:tab pos="4681538" algn="l"/>
                <a:tab pos="5130800" algn="l"/>
                <a:tab pos="5580063" algn="l"/>
                <a:tab pos="6029325" algn="l"/>
                <a:tab pos="6478588" algn="l"/>
                <a:tab pos="6927850" algn="l"/>
                <a:tab pos="7377113" algn="l"/>
                <a:tab pos="7826375" algn="l"/>
                <a:tab pos="8275638" algn="l"/>
                <a:tab pos="8724900" algn="l"/>
                <a:tab pos="9174163" algn="l"/>
              </a:tabLst>
            </a:pPr>
            <a:r>
              <a:rPr lang="en-US" altLang="de-DE" sz="2000" noProof="0" dirty="0" smtClean="0">
                <a:latin typeface="Courier New" pitchFamily="49" charset="0"/>
              </a:rPr>
              <a:t>    </a:t>
            </a:r>
            <a:r>
              <a:rPr lang="en-US" altLang="de-DE" sz="2000" b="1" noProof="0" dirty="0" smtClean="0">
                <a:solidFill>
                  <a:schemeClr val="accent2"/>
                </a:solidFill>
                <a:latin typeface="Courier New" pitchFamily="49" charset="0"/>
              </a:rPr>
              <a:t>return</a:t>
            </a:r>
            <a:r>
              <a:rPr lang="en-US" altLang="de-DE" sz="2000" noProof="0" dirty="0" smtClean="0">
                <a:solidFill>
                  <a:schemeClr val="accent2"/>
                </a:solidFill>
                <a:latin typeface="Courier New" pitchFamily="49" charset="0"/>
              </a:rPr>
              <a:t> </a:t>
            </a:r>
            <a:r>
              <a:rPr lang="en-US" altLang="de-DE" sz="2000" noProof="0" dirty="0" smtClean="0">
                <a:latin typeface="Courier New" pitchFamily="49" charset="0"/>
              </a:rPr>
              <a:t>value;          value := expression;</a:t>
            </a:r>
          </a:p>
          <a:p>
            <a:pPr marL="0" indent="0" eaLnBrk="1" hangingPunct="1">
              <a:lnSpc>
                <a:spcPct val="90000"/>
              </a:lnSpc>
              <a:spcBef>
                <a:spcPts val="500"/>
              </a:spcBef>
              <a:buClrTx/>
              <a:buFontTx/>
              <a:buNone/>
              <a:tabLst>
                <a:tab pos="265113" algn="l"/>
                <a:tab pos="638175" algn="l"/>
                <a:tab pos="1087438" algn="l"/>
                <a:tab pos="1536700" algn="l"/>
                <a:tab pos="1985963" algn="l"/>
                <a:tab pos="2435225" algn="l"/>
                <a:tab pos="2884488" algn="l"/>
                <a:tab pos="3333750" algn="l"/>
                <a:tab pos="3783013" algn="l"/>
                <a:tab pos="4232275" algn="l"/>
                <a:tab pos="4681538" algn="l"/>
                <a:tab pos="5130800" algn="l"/>
                <a:tab pos="5580063" algn="l"/>
                <a:tab pos="6029325" algn="l"/>
                <a:tab pos="6478588" algn="l"/>
                <a:tab pos="6927850" algn="l"/>
                <a:tab pos="7377113" algn="l"/>
                <a:tab pos="7826375" algn="l"/>
                <a:tab pos="8275638" algn="l"/>
                <a:tab pos="8724900" algn="l"/>
                <a:tab pos="9174163" algn="l"/>
              </a:tabLst>
            </a:pPr>
            <a:r>
              <a:rPr lang="en-US" altLang="de-DE" sz="2000" noProof="0" dirty="0" smtClean="0">
                <a:latin typeface="Courier New" pitchFamily="49" charset="0"/>
              </a:rPr>
              <a:t>  </a:t>
            </a:r>
            <a:r>
              <a:rPr lang="en-US" altLang="de-DE" sz="2000" b="1" noProof="0" dirty="0" smtClean="0">
                <a:latin typeface="Courier New" pitchFamily="49" charset="0"/>
              </a:rPr>
              <a:t>end if</a:t>
            </a:r>
            <a:r>
              <a:rPr lang="en-US" altLang="de-DE" sz="2000" noProof="0" dirty="0" smtClean="0">
                <a:latin typeface="Courier New" pitchFamily="49" charset="0"/>
              </a:rPr>
              <a:t>;</a:t>
            </a:r>
            <a:r>
              <a:rPr lang="en-US" altLang="de-DE" sz="2000" b="1" noProof="0" dirty="0" smtClean="0">
                <a:latin typeface="Courier New" pitchFamily="49" charset="0"/>
              </a:rPr>
              <a:t>                  if </a:t>
            </a:r>
            <a:r>
              <a:rPr lang="en-US" altLang="de-DE" sz="2000" noProof="0" dirty="0" smtClean="0">
                <a:latin typeface="Courier New" pitchFamily="49" charset="0"/>
              </a:rPr>
              <a:t>condition_2</a:t>
            </a:r>
            <a:r>
              <a:rPr lang="en-US" altLang="de-DE" sz="2000" b="1" noProof="0" dirty="0" smtClean="0">
                <a:latin typeface="Courier New" pitchFamily="49" charset="0"/>
              </a:rPr>
              <a:t> then</a:t>
            </a:r>
            <a:endParaRPr lang="en-US" altLang="de-DE" sz="2000" noProof="0" dirty="0" smtClean="0">
              <a:latin typeface="Courier New" pitchFamily="49" charset="0"/>
            </a:endParaRPr>
          </a:p>
          <a:p>
            <a:pPr marL="0" indent="0" eaLnBrk="1" hangingPunct="1">
              <a:lnSpc>
                <a:spcPct val="90000"/>
              </a:lnSpc>
              <a:spcBef>
                <a:spcPts val="500"/>
              </a:spcBef>
              <a:buClrTx/>
              <a:tabLst>
                <a:tab pos="265113" algn="l"/>
                <a:tab pos="638175" algn="l"/>
                <a:tab pos="1087438" algn="l"/>
                <a:tab pos="1536700" algn="l"/>
                <a:tab pos="1985963" algn="l"/>
                <a:tab pos="2435225" algn="l"/>
                <a:tab pos="2884488" algn="l"/>
                <a:tab pos="3333750" algn="l"/>
                <a:tab pos="3783013" algn="l"/>
                <a:tab pos="4232275" algn="l"/>
                <a:tab pos="4681538" algn="l"/>
                <a:tab pos="5130800" algn="l"/>
                <a:tab pos="5580063" algn="l"/>
                <a:tab pos="6029325" algn="l"/>
                <a:tab pos="6478588" algn="l"/>
                <a:tab pos="6927850" algn="l"/>
                <a:tab pos="7377113" algn="l"/>
                <a:tab pos="7826375" algn="l"/>
                <a:tab pos="8275638" algn="l"/>
                <a:tab pos="8724900" algn="l"/>
                <a:tab pos="9174163" algn="l"/>
              </a:tabLst>
            </a:pPr>
            <a:r>
              <a:rPr lang="en-US" altLang="de-DE" sz="2000" noProof="0" dirty="0" smtClean="0">
                <a:latin typeface="Courier New" pitchFamily="49" charset="0"/>
              </a:rPr>
              <a:t>  statements;                </a:t>
            </a:r>
            <a:r>
              <a:rPr lang="en-US" altLang="de-DE" sz="2000" dirty="0">
                <a:latin typeface="Courier New" pitchFamily="49" charset="0"/>
              </a:rPr>
              <a:t>value </a:t>
            </a:r>
            <a:r>
              <a:rPr lang="en-US" altLang="de-DE" sz="2000" dirty="0" smtClean="0">
                <a:latin typeface="Courier New" pitchFamily="49" charset="0"/>
              </a:rPr>
              <a:t>:= expression</a:t>
            </a:r>
            <a:r>
              <a:rPr lang="en-US" altLang="de-DE" sz="2000" dirty="0">
                <a:latin typeface="Courier New" pitchFamily="49" charset="0"/>
              </a:rPr>
              <a:t>;</a:t>
            </a:r>
            <a:endParaRPr lang="en-US" altLang="de-DE" sz="2000" noProof="0" dirty="0" smtClean="0">
              <a:latin typeface="Courier New" pitchFamily="49" charset="0"/>
            </a:endParaRPr>
          </a:p>
          <a:p>
            <a:pPr marL="0" indent="0" eaLnBrk="1" hangingPunct="1">
              <a:lnSpc>
                <a:spcPct val="90000"/>
              </a:lnSpc>
              <a:spcBef>
                <a:spcPts val="500"/>
              </a:spcBef>
              <a:buClrTx/>
              <a:buFontTx/>
              <a:buNone/>
              <a:tabLst>
                <a:tab pos="265113" algn="l"/>
                <a:tab pos="638175" algn="l"/>
                <a:tab pos="1087438" algn="l"/>
                <a:tab pos="1536700" algn="l"/>
                <a:tab pos="1985963" algn="l"/>
                <a:tab pos="2435225" algn="l"/>
                <a:tab pos="2884488" algn="l"/>
                <a:tab pos="3333750" algn="l"/>
                <a:tab pos="3783013" algn="l"/>
                <a:tab pos="4232275" algn="l"/>
                <a:tab pos="4681538" algn="l"/>
                <a:tab pos="5130800" algn="l"/>
                <a:tab pos="5580063" algn="l"/>
                <a:tab pos="6029325" algn="l"/>
                <a:tab pos="6478588" algn="l"/>
                <a:tab pos="6927850" algn="l"/>
                <a:tab pos="7377113" algn="l"/>
                <a:tab pos="7826375" algn="l"/>
                <a:tab pos="8275638" algn="l"/>
                <a:tab pos="8724900" algn="l"/>
                <a:tab pos="9174163" algn="l"/>
              </a:tabLst>
            </a:pPr>
            <a:r>
              <a:rPr lang="en-US" altLang="de-DE" sz="2000" b="1" noProof="0" dirty="0" smtClean="0">
                <a:latin typeface="Courier New" pitchFamily="49" charset="0"/>
              </a:rPr>
              <a:t>                           end if</a:t>
            </a:r>
            <a:r>
              <a:rPr lang="en-US" altLang="de-DE" sz="2000" noProof="0" dirty="0" smtClean="0">
                <a:latin typeface="Courier New" pitchFamily="49" charset="0"/>
              </a:rPr>
              <a:t>;</a:t>
            </a:r>
          </a:p>
          <a:p>
            <a:pPr marL="0" indent="0" eaLnBrk="1" hangingPunct="1">
              <a:lnSpc>
                <a:spcPct val="90000"/>
              </a:lnSpc>
              <a:spcBef>
                <a:spcPts val="500"/>
              </a:spcBef>
              <a:buClrTx/>
              <a:tabLst>
                <a:tab pos="265113" algn="l"/>
                <a:tab pos="638175" algn="l"/>
                <a:tab pos="1087438" algn="l"/>
                <a:tab pos="1536700" algn="l"/>
                <a:tab pos="1985963" algn="l"/>
                <a:tab pos="2435225" algn="l"/>
                <a:tab pos="2884488" algn="l"/>
                <a:tab pos="3333750" algn="l"/>
                <a:tab pos="3783013" algn="l"/>
                <a:tab pos="4232275" algn="l"/>
                <a:tab pos="4681538" algn="l"/>
                <a:tab pos="5130800" algn="l"/>
                <a:tab pos="5580063" algn="l"/>
                <a:tab pos="6029325" algn="l"/>
                <a:tab pos="6478588" algn="l"/>
                <a:tab pos="6927850" algn="l"/>
                <a:tab pos="7377113" algn="l"/>
                <a:tab pos="7826375" algn="l"/>
                <a:tab pos="8275638" algn="l"/>
                <a:tab pos="8724900" algn="l"/>
                <a:tab pos="9174163" algn="l"/>
              </a:tabLst>
            </a:pPr>
            <a:r>
              <a:rPr lang="en-US" altLang="de-DE" sz="2000" b="1" noProof="0" dirty="0" smtClean="0">
                <a:latin typeface="Courier New" pitchFamily="49" charset="0"/>
              </a:rPr>
              <a:t>                         end if</a:t>
            </a:r>
            <a:r>
              <a:rPr lang="en-US" altLang="de-DE" sz="2000" noProof="0" dirty="0" smtClean="0">
                <a:latin typeface="Courier New" pitchFamily="49" charset="0"/>
              </a:rPr>
              <a:t>;</a:t>
            </a:r>
          </a:p>
          <a:p>
            <a:pPr marL="0" indent="0" eaLnBrk="1" hangingPunct="1">
              <a:lnSpc>
                <a:spcPct val="90000"/>
              </a:lnSpc>
              <a:spcBef>
                <a:spcPts val="500"/>
              </a:spcBef>
              <a:buClrTx/>
              <a:buFontTx/>
              <a:buNone/>
              <a:tabLst>
                <a:tab pos="265113" algn="l"/>
                <a:tab pos="638175" algn="l"/>
                <a:tab pos="1087438" algn="l"/>
                <a:tab pos="1536700" algn="l"/>
                <a:tab pos="1985963" algn="l"/>
                <a:tab pos="2435225" algn="l"/>
                <a:tab pos="2884488" algn="l"/>
                <a:tab pos="3333750" algn="l"/>
                <a:tab pos="3783013" algn="l"/>
                <a:tab pos="4232275" algn="l"/>
                <a:tab pos="4681538" algn="l"/>
                <a:tab pos="5130800" algn="l"/>
                <a:tab pos="5580063" algn="l"/>
                <a:tab pos="6029325" algn="l"/>
                <a:tab pos="6478588" algn="l"/>
                <a:tab pos="6927850" algn="l"/>
                <a:tab pos="7377113" algn="l"/>
                <a:tab pos="7826375" algn="l"/>
                <a:tab pos="8275638" algn="l"/>
                <a:tab pos="8724900" algn="l"/>
                <a:tab pos="9174163" algn="l"/>
              </a:tabLst>
            </a:pPr>
            <a:r>
              <a:rPr lang="en-US" altLang="de-DE" sz="2000" noProof="0" dirty="0" smtClean="0">
                <a:latin typeface="Courier New" pitchFamily="49" charset="0"/>
              </a:rPr>
              <a:t>  </a:t>
            </a:r>
            <a:r>
              <a:rPr lang="en-US" altLang="de-DE" sz="2000" b="1" noProof="0" dirty="0" smtClean="0">
                <a:latin typeface="Courier New" pitchFamily="49" charset="0"/>
              </a:rPr>
              <a:t>return</a:t>
            </a:r>
            <a:r>
              <a:rPr lang="en-US" altLang="de-DE" sz="2000" noProof="0" dirty="0" smtClean="0">
                <a:latin typeface="Courier New" pitchFamily="49" charset="0"/>
              </a:rPr>
              <a:t> value;</a:t>
            </a:r>
          </a:p>
          <a:p>
            <a:pPr marL="0" indent="0" eaLnBrk="1" hangingPunct="1">
              <a:lnSpc>
                <a:spcPct val="90000"/>
              </a:lnSpc>
              <a:spcBef>
                <a:spcPts val="500"/>
              </a:spcBef>
              <a:buClrTx/>
              <a:buFontTx/>
              <a:buNone/>
              <a:tabLst>
                <a:tab pos="265113" algn="l"/>
                <a:tab pos="638175" algn="l"/>
                <a:tab pos="1087438" algn="l"/>
                <a:tab pos="1536700" algn="l"/>
                <a:tab pos="1985963" algn="l"/>
                <a:tab pos="2435225" algn="l"/>
                <a:tab pos="2884488" algn="l"/>
                <a:tab pos="3333750" algn="l"/>
                <a:tab pos="3783013" algn="l"/>
                <a:tab pos="4232275" algn="l"/>
                <a:tab pos="4681538" algn="l"/>
                <a:tab pos="5130800" algn="l"/>
                <a:tab pos="5580063" algn="l"/>
                <a:tab pos="6029325" algn="l"/>
                <a:tab pos="6478588" algn="l"/>
                <a:tab pos="6927850" algn="l"/>
                <a:tab pos="7377113" algn="l"/>
                <a:tab pos="7826375" algn="l"/>
                <a:tab pos="8275638" algn="l"/>
                <a:tab pos="8724900" algn="l"/>
                <a:tab pos="9174163" algn="l"/>
              </a:tabLst>
            </a:pPr>
            <a:r>
              <a:rPr lang="en-US" altLang="de-DE" sz="2000" b="1" noProof="0" dirty="0" smtClean="0">
                <a:latin typeface="Courier New" pitchFamily="49" charset="0"/>
              </a:rPr>
              <a:t>end</a:t>
            </a:r>
            <a:r>
              <a:rPr lang="en-US" altLang="de-DE" sz="2000" noProof="0" dirty="0" smtClean="0">
                <a:latin typeface="Courier New" pitchFamily="49" charset="0"/>
              </a:rPr>
              <a:t> F;</a:t>
            </a:r>
          </a:p>
          <a:p>
            <a:pPr marL="0" indent="0" eaLnBrk="1" hangingPunct="1">
              <a:lnSpc>
                <a:spcPct val="90000"/>
              </a:lnSpc>
              <a:spcBef>
                <a:spcPts val="500"/>
              </a:spcBef>
              <a:buClrTx/>
              <a:buFontTx/>
              <a:buNone/>
              <a:tabLst>
                <a:tab pos="265113" algn="l"/>
                <a:tab pos="638175" algn="l"/>
                <a:tab pos="1087438" algn="l"/>
                <a:tab pos="1536700" algn="l"/>
                <a:tab pos="1985963" algn="l"/>
                <a:tab pos="2435225" algn="l"/>
                <a:tab pos="2884488" algn="l"/>
                <a:tab pos="3333750" algn="l"/>
                <a:tab pos="3783013" algn="l"/>
                <a:tab pos="4232275" algn="l"/>
                <a:tab pos="4681538" algn="l"/>
                <a:tab pos="5130800" algn="l"/>
                <a:tab pos="5580063" algn="l"/>
                <a:tab pos="6029325" algn="l"/>
                <a:tab pos="6478588" algn="l"/>
                <a:tab pos="6927850" algn="l"/>
                <a:tab pos="7377113" algn="l"/>
                <a:tab pos="7826375" algn="l"/>
                <a:tab pos="8275638" algn="l"/>
                <a:tab pos="8724900" algn="l"/>
                <a:tab pos="9174163" algn="l"/>
              </a:tabLst>
            </a:pPr>
            <a:endParaRPr lang="en-US" altLang="de-DE" sz="800" noProof="0" dirty="0" smtClean="0">
              <a:latin typeface="Courier New" pitchFamily="49" charset="0"/>
            </a:endParaRPr>
          </a:p>
          <a:p>
            <a:pPr marL="0" indent="0" eaLnBrk="1" hangingPunct="1">
              <a:lnSpc>
                <a:spcPct val="90000"/>
              </a:lnSpc>
              <a:spcBef>
                <a:spcPts val="500"/>
              </a:spcBef>
              <a:buClrTx/>
              <a:buFontTx/>
              <a:buNone/>
              <a:tabLst>
                <a:tab pos="265113" algn="l"/>
                <a:tab pos="638175" algn="l"/>
                <a:tab pos="1087438" algn="l"/>
                <a:tab pos="1536700" algn="l"/>
                <a:tab pos="1985963" algn="l"/>
                <a:tab pos="2435225" algn="l"/>
                <a:tab pos="2884488" algn="l"/>
                <a:tab pos="3333750" algn="l"/>
                <a:tab pos="3783013" algn="l"/>
                <a:tab pos="4232275" algn="l"/>
                <a:tab pos="4681538" algn="l"/>
                <a:tab pos="5130800" algn="l"/>
                <a:tab pos="5580063" algn="l"/>
                <a:tab pos="6029325" algn="l"/>
                <a:tab pos="6478588" algn="l"/>
                <a:tab pos="6927850" algn="l"/>
                <a:tab pos="7377113" algn="l"/>
                <a:tab pos="7826375" algn="l"/>
                <a:tab pos="8275638" algn="l"/>
                <a:tab pos="8724900" algn="l"/>
                <a:tab pos="9174163" algn="l"/>
              </a:tabLst>
            </a:pPr>
            <a:r>
              <a:rPr lang="en-US" sz="2400" dirty="0">
                <a:solidFill>
                  <a:srgbClr val="CC3300"/>
                </a:solidFill>
              </a:rPr>
              <a:t>Which code is more clearly laid out</a:t>
            </a:r>
            <a:r>
              <a:rPr lang="en-US" altLang="de-DE" sz="2400" noProof="0" dirty="0" smtClean="0">
                <a:solidFill>
                  <a:srgbClr val="CC3300"/>
                </a:solidFill>
              </a:rPr>
              <a:t>?</a:t>
            </a:r>
          </a:p>
        </p:txBody>
      </p:sp>
      <p:cxnSp>
        <p:nvCxnSpPr>
          <p:cNvPr id="79876" name="Gerade Verbindung 2"/>
          <p:cNvCxnSpPr>
            <a:cxnSpLocks noChangeShapeType="1"/>
          </p:cNvCxnSpPr>
          <p:nvPr/>
        </p:nvCxnSpPr>
        <p:spPr bwMode="auto">
          <a:xfrm>
            <a:off x="4211638" y="2781300"/>
            <a:ext cx="0" cy="1871663"/>
          </a:xfrm>
          <a:prstGeom prst="line">
            <a:avLst/>
          </a:prstGeom>
          <a:noFill/>
          <a:ln w="9525" algn="ctr">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79877" name="Fußzeilenplatzhalter 1"/>
          <p:cNvSpPr>
            <a:spLocks noGrp="1"/>
          </p:cNvSpPr>
          <p:nvPr>
            <p:ph type="ftr" sz="quarte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en-US" altLang="de-DE" sz="2400" dirty="0" smtClean="0"/>
              <a:t>Ada Basics © 2024 C.Grein</a:t>
            </a:r>
            <a:endParaRPr lang="de-DE" altLang="de-DE" sz="2400" dirty="0"/>
          </a:p>
        </p:txBody>
      </p:sp>
      <p:sp>
        <p:nvSpPr>
          <p:cNvPr id="79878" name="Foliennummernplatzhalter 2"/>
          <p:cNvSpPr>
            <a:spLocks noGrp="1"/>
          </p:cNvSpPr>
          <p:nvPr>
            <p:ph type="sldNum" sz="quarter"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D2F12032-E15F-4D3F-B9AB-6966BD835014}" type="slidenum">
              <a:rPr lang="de-DE" altLang="de-DE" sz="2400" smtClean="0"/>
              <a:pPr eaLnBrk="1" hangingPunct="1">
                <a:spcBef>
                  <a:spcPct val="0"/>
                </a:spcBef>
              </a:pPr>
              <a:t>109</a:t>
            </a:fld>
            <a:endParaRPr lang="de-DE" altLang="de-DE" sz="2400" dirty="0" smtClean="0"/>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685800" y="332656"/>
            <a:ext cx="7739063" cy="1165250"/>
          </a:xfrm>
        </p:spPr>
        <p:txBody>
          <a:bodyPr/>
          <a:lstStyle/>
          <a:p>
            <a:r>
              <a:rPr lang="en-US" dirty="0"/>
              <a:t>Quotations</a:t>
            </a:r>
            <a:endParaRPr lang="de-DE" dirty="0"/>
          </a:p>
        </p:txBody>
      </p:sp>
      <p:sp>
        <p:nvSpPr>
          <p:cNvPr id="3" name="Inhaltsplatzhalter 2"/>
          <p:cNvSpPr>
            <a:spLocks noGrp="1"/>
          </p:cNvSpPr>
          <p:nvPr>
            <p:ph idx="1"/>
          </p:nvPr>
        </p:nvSpPr>
        <p:spPr>
          <a:xfrm>
            <a:off x="685800" y="1484784"/>
            <a:ext cx="7739063" cy="4752504"/>
          </a:xfrm>
        </p:spPr>
        <p:txBody>
          <a:bodyPr/>
          <a:lstStyle/>
          <a:p>
            <a:pPr marL="0" indent="0"/>
            <a:r>
              <a:rPr lang="en-US" sz="2000" dirty="0" smtClean="0"/>
              <a:t>C.A.R</a:t>
            </a:r>
            <a:r>
              <a:rPr lang="en-US" sz="2000" dirty="0"/>
              <a:t>. </a:t>
            </a:r>
            <a:r>
              <a:rPr lang="en-US" sz="2000" dirty="0" smtClean="0"/>
              <a:t>Hoare about Design</a:t>
            </a:r>
          </a:p>
          <a:p>
            <a:pPr marL="363538" indent="0"/>
            <a:r>
              <a:rPr lang="en-US" sz="1800" dirty="0" smtClean="0"/>
              <a:t>There </a:t>
            </a:r>
            <a:r>
              <a:rPr lang="en-US" sz="1800" dirty="0"/>
              <a:t>are two ways of constructing a software </a:t>
            </a:r>
            <a:r>
              <a:rPr lang="en-US" sz="1800" dirty="0" smtClean="0"/>
              <a:t>design.</a:t>
            </a:r>
            <a:br>
              <a:rPr lang="en-US" sz="1800" dirty="0" smtClean="0"/>
            </a:br>
            <a:r>
              <a:rPr lang="en-US" sz="1800" dirty="0" smtClean="0"/>
              <a:t>One </a:t>
            </a:r>
            <a:r>
              <a:rPr lang="en-US" sz="1800" dirty="0"/>
              <a:t>way is to make it so simple that there are obviously no </a:t>
            </a:r>
            <a:r>
              <a:rPr lang="en-US" sz="1800" dirty="0" smtClean="0"/>
              <a:t>deficiencies.</a:t>
            </a:r>
            <a:br>
              <a:rPr lang="en-US" sz="1800" dirty="0" smtClean="0"/>
            </a:br>
            <a:r>
              <a:rPr lang="en-US" sz="1800" dirty="0" smtClean="0"/>
              <a:t>The </a:t>
            </a:r>
            <a:r>
              <a:rPr lang="en-US" sz="1800" dirty="0"/>
              <a:t>other way is to make it so complicated that there are no obvious </a:t>
            </a:r>
            <a:r>
              <a:rPr lang="en-US" sz="1800" dirty="0" smtClean="0"/>
              <a:t>deficiencies.</a:t>
            </a:r>
            <a:br>
              <a:rPr lang="en-US" sz="1800" dirty="0" smtClean="0"/>
            </a:br>
            <a:r>
              <a:rPr lang="en-US" sz="1800" dirty="0" smtClean="0"/>
              <a:t>The </a:t>
            </a:r>
            <a:r>
              <a:rPr lang="en-US" sz="1800" dirty="0"/>
              <a:t>first method is far more difficult</a:t>
            </a:r>
            <a:r>
              <a:rPr lang="en-US" sz="1800" dirty="0" smtClean="0"/>
              <a:t>.</a:t>
            </a:r>
          </a:p>
          <a:p>
            <a:pPr marL="0" indent="0"/>
            <a:r>
              <a:rPr lang="en-US" sz="2000" dirty="0"/>
              <a:t>Edsger </a:t>
            </a:r>
            <a:r>
              <a:rPr lang="en-US" sz="2000" dirty="0" smtClean="0"/>
              <a:t>Dijkstra about Debugging</a:t>
            </a:r>
          </a:p>
          <a:p>
            <a:pPr marL="363538" indent="0"/>
            <a:r>
              <a:rPr lang="en-US" sz="1800" dirty="0" smtClean="0"/>
              <a:t>If </a:t>
            </a:r>
            <a:r>
              <a:rPr lang="en-US" sz="1800" dirty="0"/>
              <a:t>debugging is the process of removing software bugs, then programming must be the process of putting them in</a:t>
            </a:r>
            <a:r>
              <a:rPr lang="en-US" sz="1800" dirty="0" smtClean="0"/>
              <a:t>.</a:t>
            </a:r>
          </a:p>
          <a:p>
            <a:pPr marL="0" indent="0"/>
            <a:r>
              <a:rPr lang="en-US" sz="2000" dirty="0"/>
              <a:t>Niels </a:t>
            </a:r>
            <a:r>
              <a:rPr lang="en-US" sz="2000" dirty="0" smtClean="0"/>
              <a:t>Bohr</a:t>
            </a:r>
          </a:p>
          <a:p>
            <a:pPr marL="357188" indent="0"/>
            <a:r>
              <a:rPr lang="en-US" sz="1800" dirty="0" smtClean="0"/>
              <a:t>An </a:t>
            </a:r>
            <a:r>
              <a:rPr lang="en-US" sz="1800" dirty="0"/>
              <a:t>expert is a man who has made all the mistakes which can be made in a very narrow field</a:t>
            </a:r>
            <a:r>
              <a:rPr lang="en-US" sz="1800" dirty="0" smtClean="0"/>
              <a:t>.</a:t>
            </a:r>
          </a:p>
          <a:p>
            <a:pPr marL="0" indent="0"/>
            <a:r>
              <a:rPr lang="en-US" sz="2000" dirty="0" smtClean="0"/>
              <a:t>Anonymous</a:t>
            </a:r>
          </a:p>
          <a:p>
            <a:pPr marL="357188" indent="0"/>
            <a:r>
              <a:rPr lang="en-US" sz="1800" dirty="0"/>
              <a:t>Experience is the comb life gives you after you have lost your hair</a:t>
            </a:r>
            <a:r>
              <a:rPr lang="en-US" sz="1800" dirty="0" smtClean="0"/>
              <a:t>.</a:t>
            </a:r>
            <a:endParaRPr lang="en-US" sz="2000" dirty="0"/>
          </a:p>
        </p:txBody>
      </p:sp>
      <p:sp>
        <p:nvSpPr>
          <p:cNvPr id="4" name="Fußzeilenplatzhalter 3"/>
          <p:cNvSpPr>
            <a:spLocks noGrp="1"/>
          </p:cNvSpPr>
          <p:nvPr>
            <p:ph type="ftr" idx="10"/>
          </p:nvPr>
        </p:nvSpPr>
        <p:spPr/>
        <p:txBody>
          <a:bodyPr/>
          <a:lstStyle/>
          <a:p>
            <a:pPr>
              <a:defRPr/>
            </a:pPr>
            <a:r>
              <a:rPr lang="en-US" dirty="0" smtClean="0"/>
              <a:t>Ada Basics © 2024 C.Grein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11</a:t>
            </a:fld>
            <a:endParaRPr lang="de-DE" dirty="0"/>
          </a:p>
        </p:txBody>
      </p:sp>
      <p:sp>
        <p:nvSpPr>
          <p:cNvPr id="6" name="Textfeld 5"/>
          <p:cNvSpPr txBox="1"/>
          <p:nvPr/>
        </p:nvSpPr>
        <p:spPr>
          <a:xfrm>
            <a:off x="6695343" y="2780928"/>
            <a:ext cx="1621073" cy="1015663"/>
          </a:xfrm>
          <a:prstGeom prst="rect">
            <a:avLst/>
          </a:prstGeom>
          <a:solidFill>
            <a:srgbClr val="FFEFFF"/>
          </a:solidFill>
          <a:ln>
            <a:solidFill>
              <a:srgbClr val="FF9900"/>
            </a:solidFill>
          </a:ln>
        </p:spPr>
        <p:txBody>
          <a:bodyPr wrap="square" rtlCol="0">
            <a:spAutoFit/>
          </a:bodyPr>
          <a:lstStyle/>
          <a:p>
            <a:pPr algn="ctr"/>
            <a:r>
              <a:rPr lang="en-GB" sz="2000" dirty="0" smtClean="0">
                <a:solidFill>
                  <a:srgbClr val="C00000"/>
                </a:solidFill>
              </a:rPr>
              <a:t>Design a little</a:t>
            </a:r>
          </a:p>
          <a:p>
            <a:pPr algn="ctr"/>
            <a:r>
              <a:rPr lang="en-GB" sz="2000" dirty="0" smtClean="0">
                <a:solidFill>
                  <a:srgbClr val="C00000"/>
                </a:solidFill>
              </a:rPr>
              <a:t>Code a little</a:t>
            </a:r>
          </a:p>
          <a:p>
            <a:pPr algn="ctr"/>
            <a:r>
              <a:rPr lang="en-GB" sz="2000" dirty="0" smtClean="0">
                <a:solidFill>
                  <a:srgbClr val="C00000"/>
                </a:solidFill>
              </a:rPr>
              <a:t>Test a little</a:t>
            </a:r>
            <a:endParaRPr lang="en-GB" sz="2000" dirty="0">
              <a:solidFill>
                <a:srgbClr val="C00000"/>
              </a:solidFill>
            </a:endParaRPr>
          </a:p>
        </p:txBody>
      </p:sp>
      <p:sp>
        <p:nvSpPr>
          <p:cNvPr id="7" name="Textfeld 6"/>
          <p:cNvSpPr txBox="1"/>
          <p:nvPr/>
        </p:nvSpPr>
        <p:spPr>
          <a:xfrm>
            <a:off x="6516216" y="1556792"/>
            <a:ext cx="1774440" cy="584775"/>
          </a:xfrm>
          <a:prstGeom prst="rect">
            <a:avLst/>
          </a:prstGeom>
          <a:solidFill>
            <a:srgbClr val="31DBE3"/>
          </a:solidFill>
          <a:ln>
            <a:solidFill>
              <a:srgbClr val="0070C0"/>
            </a:solidFill>
          </a:ln>
        </p:spPr>
        <p:txBody>
          <a:bodyPr wrap="square" rtlCol="0">
            <a:spAutoFit/>
          </a:bodyPr>
          <a:lstStyle/>
          <a:p>
            <a:pPr algn="ctr"/>
            <a:r>
              <a:rPr lang="en-US" altLang="de-DE" sz="1600" dirty="0" smtClean="0">
                <a:solidFill>
                  <a:schemeClr val="accent2"/>
                </a:solidFill>
              </a:rPr>
              <a:t>See Documents:</a:t>
            </a:r>
          </a:p>
          <a:p>
            <a:pPr algn="ctr"/>
            <a:r>
              <a:rPr lang="en-US" altLang="de-DE" sz="1600" dirty="0" smtClean="0">
                <a:solidFill>
                  <a:schemeClr val="accent2"/>
                </a:solidFill>
              </a:rPr>
              <a:t>Dijkstra, Hoare</a:t>
            </a:r>
            <a:endParaRPr lang="en-US" altLang="de-DE" sz="1400" dirty="0">
              <a:solidFill>
                <a:schemeClr val="accent2"/>
              </a:solidFill>
            </a:endParaRPr>
          </a:p>
        </p:txBody>
      </p:sp>
      <p:sp>
        <p:nvSpPr>
          <p:cNvPr id="8" name="Textfeld 7"/>
          <p:cNvSpPr txBox="1"/>
          <p:nvPr/>
        </p:nvSpPr>
        <p:spPr>
          <a:xfrm>
            <a:off x="3707905" y="5178128"/>
            <a:ext cx="4968552" cy="784830"/>
          </a:xfrm>
          <a:prstGeom prst="rect">
            <a:avLst/>
          </a:prstGeom>
          <a:solidFill>
            <a:srgbClr val="31DBE3"/>
          </a:solidFill>
          <a:ln>
            <a:solidFill>
              <a:srgbClr val="0070C0"/>
            </a:solidFill>
          </a:ln>
        </p:spPr>
        <p:txBody>
          <a:bodyPr wrap="square" rtlCol="0" anchor="ctr">
            <a:spAutoFit/>
          </a:bodyPr>
          <a:lstStyle/>
          <a:p>
            <a:pPr algn="ctr"/>
            <a:r>
              <a:rPr lang="en-US" altLang="de-DE" sz="1500" dirty="0" smtClean="0">
                <a:solidFill>
                  <a:schemeClr val="accent2"/>
                </a:solidFill>
              </a:rPr>
              <a:t>Dijkstra and Hoare</a:t>
            </a:r>
            <a:r>
              <a:rPr lang="en-US" altLang="de-DE" sz="1500" dirty="0">
                <a:solidFill>
                  <a:schemeClr val="accent2"/>
                </a:solidFill>
              </a:rPr>
              <a:t>, </a:t>
            </a:r>
            <a:r>
              <a:rPr lang="en-US" altLang="de-DE" sz="1500" dirty="0" smtClean="0">
                <a:solidFill>
                  <a:schemeClr val="accent2"/>
                </a:solidFill>
              </a:rPr>
              <a:t>both experts of high renown, passed scathing judgments on Ada. They were outright wrong as experience has shown, but Ada still suffers from the aftermath.</a:t>
            </a:r>
            <a:endParaRPr lang="en-US" altLang="de-DE" sz="1500" dirty="0">
              <a:solidFill>
                <a:schemeClr val="accent2"/>
              </a:solidFill>
            </a:endParaRPr>
          </a:p>
        </p:txBody>
      </p:sp>
    </p:spTree>
    <p:extLst>
      <p:ext uri="{BB962C8B-B14F-4D97-AF65-F5344CB8AC3E}">
        <p14:creationId xmlns:p14="http://schemas.microsoft.com/office/powerpoint/2010/main" val="32045729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8" name="Rectangle 1"/>
          <p:cNvSpPr>
            <a:spLocks noGrp="1" noChangeArrowheads="1"/>
          </p:cNvSpPr>
          <p:nvPr>
            <p:ph type="title"/>
          </p:nvPr>
        </p:nvSpPr>
        <p:spPr>
          <a:xfrm>
            <a:off x="685800" y="463550"/>
            <a:ext cx="7772400" cy="1155700"/>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noProof="0" dirty="0" smtClean="0"/>
              <a:t>Recursion</a:t>
            </a:r>
          </a:p>
        </p:txBody>
      </p:sp>
      <p:sp>
        <p:nvSpPr>
          <p:cNvPr id="80899" name="Rectangle 2"/>
          <p:cNvSpPr>
            <a:spLocks noGrp="1" noChangeArrowheads="1"/>
          </p:cNvSpPr>
          <p:nvPr>
            <p:ph type="body" idx="1"/>
          </p:nvPr>
        </p:nvSpPr>
        <p:spPr>
          <a:xfrm>
            <a:off x="685800" y="1772816"/>
            <a:ext cx="7772400" cy="4320480"/>
          </a:xfrm>
        </p:spPr>
        <p:txBody>
          <a:bodyPr/>
          <a:lstStyle/>
          <a:p>
            <a:pPr marL="0" indent="0" eaLnBrk="1" hangingPunct="1">
              <a:lnSpc>
                <a:spcPct val="90000"/>
              </a:lnSpc>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2600" noProof="0" dirty="0" smtClean="0"/>
              <a:t>Write the Ackermann </a:t>
            </a:r>
            <a:r>
              <a:rPr lang="en-US" altLang="de-DE" sz="2600" dirty="0" smtClean="0"/>
              <a:t>f</a:t>
            </a:r>
            <a:r>
              <a:rPr lang="en-US" altLang="de-DE" sz="2600" noProof="0" dirty="0" smtClean="0"/>
              <a:t>unction:</a:t>
            </a:r>
          </a:p>
          <a:p>
            <a:pPr marL="0" indent="0" eaLnBrk="1" hangingPunct="1">
              <a:lnSpc>
                <a:spcPct val="90000"/>
              </a:lnSpc>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US" altLang="de-DE" sz="600" noProof="0" dirty="0" smtClean="0"/>
          </a:p>
          <a:p>
            <a:pPr marL="363538" indent="0" eaLnBrk="1" hangingPunct="1">
              <a:lnSpc>
                <a:spcPct val="90000"/>
              </a:lnSpc>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2400" noProof="0" dirty="0" smtClean="0"/>
              <a:t>Let n, m be </a:t>
            </a:r>
            <a:r>
              <a:rPr lang="en-US" altLang="de-DE" sz="2400" noProof="0" dirty="0" smtClean="0">
                <a:cs typeface="Times New Roman" pitchFamily="18" charset="0"/>
              </a:rPr>
              <a:t>non-negative.</a:t>
            </a:r>
          </a:p>
          <a:p>
            <a:pPr marL="363538" indent="0" eaLnBrk="1" hangingPunct="1">
              <a:lnSpc>
                <a:spcPct val="90000"/>
              </a:lnSpc>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US" altLang="de-DE" sz="600" noProof="0" dirty="0" smtClean="0"/>
          </a:p>
          <a:p>
            <a:pPr marL="363538" indent="0" eaLnBrk="1" hangingPunct="1">
              <a:lnSpc>
                <a:spcPct val="90000"/>
              </a:lnSpc>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2400" noProof="0" dirty="0" smtClean="0"/>
              <a:t>Ack (     0,     n) := n + 1</a:t>
            </a:r>
          </a:p>
          <a:p>
            <a:pPr marL="363538" indent="0" eaLnBrk="1" hangingPunct="1">
              <a:lnSpc>
                <a:spcPct val="90000"/>
              </a:lnSpc>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2400" noProof="0" dirty="0" smtClean="0"/>
              <a:t>Ack (m+1,     0) := Ack (m, 1)</a:t>
            </a:r>
          </a:p>
          <a:p>
            <a:pPr marL="363538" indent="0" eaLnBrk="1" hangingPunct="1">
              <a:lnSpc>
                <a:spcPct val="90000"/>
              </a:lnSpc>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2400" noProof="0" dirty="0" smtClean="0"/>
              <a:t>Ack (m+1, n+1) := Ack (m, Ack (m+1, n))</a:t>
            </a:r>
          </a:p>
          <a:p>
            <a:pPr marL="0" indent="0" eaLnBrk="1" hangingPunct="1">
              <a:lnSpc>
                <a:spcPct val="90000"/>
              </a:lnSpc>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US" altLang="de-DE" sz="2000" noProof="0" dirty="0" smtClean="0"/>
          </a:p>
          <a:p>
            <a:pPr marL="0" indent="0" eaLnBrk="1" hangingPunct="1">
              <a:lnSpc>
                <a:spcPct val="90000"/>
              </a:lnSpc>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2400" noProof="0" dirty="0" smtClean="0">
                <a:latin typeface="Courier New" pitchFamily="49" charset="0"/>
              </a:rPr>
              <a:t>Put_Line (Integer</a:t>
            </a:r>
            <a:r>
              <a:rPr lang="en-US" altLang="de-DE" sz="2400" noProof="0" dirty="0" smtClean="0">
                <a:solidFill>
                  <a:srgbClr val="C00000"/>
                </a:solidFill>
                <a:latin typeface="Courier New" pitchFamily="49" charset="0"/>
              </a:rPr>
              <a:t>'Image</a:t>
            </a:r>
            <a:r>
              <a:rPr lang="en-US" altLang="de-DE" sz="2400" noProof="0" dirty="0" smtClean="0">
                <a:latin typeface="Courier New" pitchFamily="49" charset="0"/>
              </a:rPr>
              <a:t> (Ack (2, 3)));</a:t>
            </a:r>
          </a:p>
          <a:p>
            <a:pPr marL="0" indent="0" eaLnBrk="1" hangingPunct="1">
              <a:lnSpc>
                <a:spcPct val="90000"/>
              </a:lnSpc>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US" altLang="de-DE" sz="2000" noProof="0" dirty="0" smtClean="0">
              <a:latin typeface="Courier New" pitchFamily="49" charset="0"/>
            </a:endParaRPr>
          </a:p>
          <a:p>
            <a:pPr marL="0" lvl="0" indent="0" algn="ctr" eaLnBrk="1" hangingPunct="1">
              <a:lnSpc>
                <a:spcPct val="90000"/>
              </a:lnSpc>
              <a:spcBef>
                <a:spcPts val="500"/>
              </a:spcBef>
              <a:buClrTx/>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2600" noProof="0" dirty="0" smtClean="0">
                <a:solidFill>
                  <a:srgbClr val="FF3399"/>
                </a:solidFill>
              </a:rPr>
              <a:t>Beware of too big first argument!</a:t>
            </a:r>
            <a:endParaRPr lang="de-DE" altLang="de-DE" sz="2600" dirty="0">
              <a:solidFill>
                <a:srgbClr val="FF3399"/>
              </a:solidFill>
            </a:endParaRPr>
          </a:p>
          <a:p>
            <a:pPr marL="0" lvl="0" indent="0" algn="ctr" eaLnBrk="1" hangingPunct="1">
              <a:lnSpc>
                <a:spcPct val="90000"/>
              </a:lnSpc>
              <a:spcBef>
                <a:spcPts val="500"/>
              </a:spcBef>
              <a:buClrTx/>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de-DE" altLang="de-DE" sz="800" dirty="0">
              <a:solidFill>
                <a:srgbClr val="FF3399"/>
              </a:solidFill>
            </a:endParaRPr>
          </a:p>
          <a:p>
            <a:pPr marL="0" lvl="0" indent="0" algn="ctr" eaLnBrk="1" hangingPunct="1">
              <a:lnSpc>
                <a:spcPct val="90000"/>
              </a:lnSpc>
              <a:spcBef>
                <a:spcPts val="500"/>
              </a:spcBef>
              <a:buClrTx/>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800" dirty="0">
                <a:hlinkClick r:id="rId3"/>
              </a:rPr>
              <a:t>https://en.wikipedia.org/wiki/Ackermann_function</a:t>
            </a:r>
            <a:endParaRPr lang="de-DE" altLang="de-DE" sz="1800" dirty="0"/>
          </a:p>
          <a:p>
            <a:pPr marL="0" indent="0" algn="ctr" eaLnBrk="1" hangingPunct="1">
              <a:lnSpc>
                <a:spcPct val="90000"/>
              </a:lnSpc>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US" altLang="de-DE" sz="2600" noProof="0" dirty="0" smtClean="0">
              <a:solidFill>
                <a:srgbClr val="FF3399"/>
              </a:solidFill>
            </a:endParaRPr>
          </a:p>
        </p:txBody>
      </p:sp>
      <p:sp>
        <p:nvSpPr>
          <p:cNvPr id="80900" name="Fußzeilenplatzhalter 1"/>
          <p:cNvSpPr>
            <a:spLocks noGrp="1"/>
          </p:cNvSpPr>
          <p:nvPr>
            <p:ph type="ftr" sz="quarte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en-US" altLang="de-DE" sz="2400" dirty="0" smtClean="0"/>
              <a:t>Ada Basics © 2024 C.Grein</a:t>
            </a:r>
            <a:endParaRPr lang="de-DE" altLang="de-DE" sz="2400" dirty="0"/>
          </a:p>
        </p:txBody>
      </p:sp>
      <p:sp>
        <p:nvSpPr>
          <p:cNvPr id="80901" name="Foliennummernplatzhalter 2"/>
          <p:cNvSpPr>
            <a:spLocks noGrp="1"/>
          </p:cNvSpPr>
          <p:nvPr>
            <p:ph type="sldNum" sz="quarter"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FA4A7CF4-654B-4FFC-9639-2129ECCC8107}" type="slidenum">
              <a:rPr lang="de-DE" altLang="de-DE" sz="2400" smtClean="0"/>
              <a:pPr eaLnBrk="1" hangingPunct="1">
                <a:spcBef>
                  <a:spcPct val="0"/>
                </a:spcBef>
              </a:pPr>
              <a:t>110</a:t>
            </a:fld>
            <a:endParaRPr lang="de-DE" altLang="de-DE" sz="2400" dirty="0" smtClean="0"/>
          </a:p>
        </p:txBody>
      </p:sp>
      <p:sp>
        <p:nvSpPr>
          <p:cNvPr id="2" name="Textfeld 1"/>
          <p:cNvSpPr txBox="1"/>
          <p:nvPr/>
        </p:nvSpPr>
        <p:spPr>
          <a:xfrm>
            <a:off x="6924280" y="5229200"/>
            <a:ext cx="1512168" cy="523220"/>
          </a:xfrm>
          <a:prstGeom prst="rect">
            <a:avLst/>
          </a:prstGeom>
          <a:noFill/>
        </p:spPr>
        <p:txBody>
          <a:bodyPr wrap="square" rtlCol="0">
            <a:spAutoFit/>
          </a:bodyPr>
          <a:lstStyle/>
          <a:p>
            <a:pPr algn="ctr"/>
            <a:r>
              <a:rPr lang="de-DE" sz="2800" dirty="0">
                <a:hlinkClick r:id="rId4" action="ppaction://hlinksldjump"/>
              </a:rPr>
              <a:t>S</a:t>
            </a:r>
            <a:r>
              <a:rPr lang="de-DE" sz="2800" dirty="0" smtClean="0">
                <a:hlinkClick r:id="rId4" action="ppaction://hlinksldjump"/>
              </a:rPr>
              <a:t>olution</a:t>
            </a:r>
            <a:endParaRPr lang="de-DE" sz="2800" dirty="0"/>
          </a:p>
        </p:txBody>
      </p:sp>
      <p:sp>
        <p:nvSpPr>
          <p:cNvPr id="7" name="Textfeld 6"/>
          <p:cNvSpPr txBox="1"/>
          <p:nvPr/>
        </p:nvSpPr>
        <p:spPr>
          <a:xfrm>
            <a:off x="6156176" y="2545740"/>
            <a:ext cx="2268687" cy="523220"/>
          </a:xfrm>
          <a:prstGeom prst="rect">
            <a:avLst/>
          </a:prstGeom>
          <a:solidFill>
            <a:srgbClr val="F5E0DF"/>
          </a:solidFill>
          <a:ln>
            <a:solidFill>
              <a:srgbClr val="C00000"/>
            </a:solidFill>
          </a:ln>
        </p:spPr>
        <p:txBody>
          <a:bodyPr wrap="square" rtlCol="0">
            <a:spAutoFit/>
          </a:bodyPr>
          <a:lstStyle/>
          <a:p>
            <a:pPr algn="ctr"/>
            <a:r>
              <a:rPr lang="en-US" sz="1400" dirty="0" smtClean="0">
                <a:solidFill>
                  <a:srgbClr val="C00000"/>
                </a:solidFill>
              </a:rPr>
              <a:t>See code for Robert Dewar‘s opinion on this example</a:t>
            </a:r>
            <a:r>
              <a:rPr lang="de-DE" sz="1400" dirty="0" smtClean="0">
                <a:solidFill>
                  <a:srgbClr val="C00000"/>
                </a:solidFill>
              </a:rPr>
              <a:t>.</a:t>
            </a:r>
            <a:endParaRPr lang="de-DE" sz="1400" dirty="0">
              <a:solidFill>
                <a:srgbClr val="C00000"/>
              </a:solidFill>
            </a:endParaRPr>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1"/>
          <p:cNvSpPr>
            <a:spLocks noGrp="1" noChangeArrowheads="1"/>
          </p:cNvSpPr>
          <p:nvPr>
            <p:ph type="title"/>
          </p:nvPr>
        </p:nvSpPr>
        <p:spPr>
          <a:xfrm>
            <a:off x="685800" y="476672"/>
            <a:ext cx="7772400" cy="1275928"/>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noProof="0" dirty="0" smtClean="0"/>
              <a:t>Ackermann Function</a:t>
            </a:r>
            <a:br>
              <a:rPr lang="en-US" altLang="de-DE" noProof="0" dirty="0" smtClean="0"/>
            </a:br>
            <a:r>
              <a:rPr lang="en-US" altLang="de-DE" noProof="0" dirty="0" smtClean="0"/>
              <a:t>with Recursion Depth</a:t>
            </a:r>
          </a:p>
        </p:txBody>
      </p:sp>
      <p:sp>
        <p:nvSpPr>
          <p:cNvPr id="16387" name="Rectangle 2"/>
          <p:cNvSpPr>
            <a:spLocks noGrp="1" noChangeArrowheads="1"/>
          </p:cNvSpPr>
          <p:nvPr>
            <p:ph type="body" idx="1"/>
          </p:nvPr>
        </p:nvSpPr>
        <p:spPr>
          <a:xfrm>
            <a:off x="685800" y="1772816"/>
            <a:ext cx="7772400" cy="4464496"/>
          </a:xfrm>
        </p:spPr>
        <p:txBody>
          <a:bodyPr/>
          <a:lstStyle/>
          <a:p>
            <a:pPr marL="0" indent="33338" eaLnBrk="1" hangingPunct="1">
              <a:lnSpc>
                <a:spcPct val="90000"/>
              </a:lnSpc>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800" noProof="0" dirty="0" smtClean="0"/>
              <a:t>Change the code in such a way that you can query the recursion depth:</a:t>
            </a:r>
          </a:p>
          <a:p>
            <a:pPr marL="0" indent="33338" eaLnBrk="1" hangingPunct="1">
              <a:lnSpc>
                <a:spcPct val="90000"/>
              </a:lnSpc>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800" noProof="0" dirty="0" smtClean="0">
                <a:latin typeface="Courier New" pitchFamily="49" charset="0"/>
              </a:rPr>
              <a:t>Put_Line (Integer'Image (Ack (2, 3)) &amp;</a:t>
            </a:r>
          </a:p>
          <a:p>
            <a:pPr marL="0" indent="33338" eaLnBrk="1" hangingPunct="1">
              <a:lnSpc>
                <a:spcPct val="90000"/>
              </a:lnSpc>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800" noProof="0" dirty="0" smtClean="0">
                <a:latin typeface="Courier New" pitchFamily="49" charset="0"/>
              </a:rPr>
              <a:t>          Integer'Image (</a:t>
            </a:r>
            <a:r>
              <a:rPr lang="en-US" altLang="de-DE" sz="1800" noProof="0" dirty="0" smtClean="0">
                <a:solidFill>
                  <a:srgbClr val="FF3399"/>
                </a:solidFill>
                <a:latin typeface="Courier New" pitchFamily="49" charset="0"/>
              </a:rPr>
              <a:t>Recursion_Depth</a:t>
            </a:r>
            <a:r>
              <a:rPr lang="en-US" altLang="de-DE" sz="1800" noProof="0" dirty="0" smtClean="0">
                <a:latin typeface="Courier New" pitchFamily="49" charset="0"/>
              </a:rPr>
              <a:t>)));</a:t>
            </a:r>
          </a:p>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endParaRPr lang="en-US" altLang="de-DE" sz="1000" noProof="0" dirty="0" smtClean="0">
              <a:latin typeface="Courier New" pitchFamily="49" charset="0"/>
              <a:cs typeface="Times New Roman" pitchFamily="18" charset="0"/>
            </a:endParaRPr>
          </a:p>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endParaRPr lang="en-US" altLang="de-DE" sz="1600" noProof="0" dirty="0" smtClean="0">
              <a:latin typeface="Courier New" pitchFamily="49" charset="0"/>
              <a:cs typeface="Times New Roman" pitchFamily="18" charset="0"/>
            </a:endParaRPr>
          </a:p>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en-US" altLang="de-DE" sz="1600" b="1" noProof="0" dirty="0" smtClean="0">
                <a:latin typeface="Courier New" pitchFamily="49" charset="0"/>
                <a:cs typeface="Times New Roman" pitchFamily="18" charset="0"/>
              </a:rPr>
              <a:t>function</a:t>
            </a:r>
            <a:r>
              <a:rPr lang="en-US" altLang="de-DE" sz="1600" noProof="0" dirty="0" smtClean="0">
                <a:latin typeface="Courier New" pitchFamily="49" charset="0"/>
                <a:cs typeface="Times New Roman" pitchFamily="18" charset="0"/>
              </a:rPr>
              <a:t> Ackermann (M, N: Natural) </a:t>
            </a:r>
            <a:r>
              <a:rPr lang="en-US" altLang="de-DE" sz="1600" b="1" noProof="0" dirty="0" smtClean="0">
                <a:latin typeface="Courier New" pitchFamily="49" charset="0"/>
                <a:cs typeface="Times New Roman" pitchFamily="18" charset="0"/>
              </a:rPr>
              <a:t>return</a:t>
            </a:r>
            <a:r>
              <a:rPr lang="en-US" altLang="de-DE" sz="1600" noProof="0" dirty="0" smtClean="0">
                <a:latin typeface="Courier New" pitchFamily="49" charset="0"/>
                <a:cs typeface="Times New Roman" pitchFamily="18" charset="0"/>
              </a:rPr>
              <a:t> Natural </a:t>
            </a:r>
            <a:r>
              <a:rPr lang="en-US" altLang="de-DE" sz="1600" b="1" noProof="0" dirty="0" smtClean="0">
                <a:latin typeface="Courier New" pitchFamily="49" charset="0"/>
                <a:cs typeface="Times New Roman" pitchFamily="18" charset="0"/>
              </a:rPr>
              <a:t>is</a:t>
            </a:r>
            <a:br>
              <a:rPr lang="en-US" altLang="de-DE" sz="1600" b="1" noProof="0" dirty="0" smtClean="0">
                <a:latin typeface="Courier New" pitchFamily="49" charset="0"/>
                <a:cs typeface="Times New Roman" pitchFamily="18" charset="0"/>
              </a:rPr>
            </a:br>
            <a:r>
              <a:rPr lang="en-US" altLang="de-DE" sz="1600" b="1" noProof="0" dirty="0" smtClean="0">
                <a:latin typeface="Courier New" pitchFamily="49" charset="0"/>
                <a:cs typeface="Times New Roman" pitchFamily="18" charset="0"/>
              </a:rPr>
              <a:t>begin</a:t>
            </a:r>
          </a:p>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endParaRPr lang="en-US" altLang="de-DE" sz="1600" noProof="0" dirty="0" smtClean="0">
              <a:solidFill>
                <a:srgbClr val="FF3399"/>
              </a:solidFill>
              <a:latin typeface="Courier New" pitchFamily="49" charset="0"/>
              <a:cs typeface="Times New Roman" pitchFamily="18" charset="0"/>
            </a:endParaRPr>
          </a:p>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en-US" altLang="de-DE" sz="1600" b="1" noProof="0" dirty="0" smtClean="0">
                <a:latin typeface="Courier New" pitchFamily="49" charset="0"/>
                <a:cs typeface="Times New Roman" pitchFamily="18" charset="0"/>
              </a:rPr>
              <a:t/>
            </a:r>
            <a:br>
              <a:rPr lang="en-US" altLang="de-DE" sz="1600" b="1" noProof="0" dirty="0" smtClean="0">
                <a:latin typeface="Courier New" pitchFamily="49" charset="0"/>
                <a:cs typeface="Times New Roman" pitchFamily="18" charset="0"/>
              </a:rPr>
            </a:br>
            <a:r>
              <a:rPr lang="en-US" altLang="de-DE" sz="1600" noProof="0" dirty="0" smtClean="0">
                <a:latin typeface="Courier New" pitchFamily="49" charset="0"/>
                <a:cs typeface="Times New Roman" pitchFamily="18" charset="0"/>
              </a:rPr>
              <a:t/>
            </a:r>
            <a:br>
              <a:rPr lang="en-US" altLang="de-DE" sz="1600" noProof="0" dirty="0" smtClean="0">
                <a:latin typeface="Courier New" pitchFamily="49" charset="0"/>
                <a:cs typeface="Times New Roman" pitchFamily="18" charset="0"/>
              </a:rPr>
            </a:br>
            <a:r>
              <a:rPr lang="en-US" altLang="de-DE" sz="1600" b="1" noProof="0" dirty="0" smtClean="0">
                <a:latin typeface="Courier New" pitchFamily="49" charset="0"/>
                <a:cs typeface="Times New Roman" pitchFamily="18" charset="0"/>
              </a:rPr>
              <a:t/>
            </a:r>
            <a:br>
              <a:rPr lang="en-US" altLang="de-DE" sz="1600" b="1" noProof="0" dirty="0" smtClean="0">
                <a:latin typeface="Courier New" pitchFamily="49" charset="0"/>
                <a:cs typeface="Times New Roman" pitchFamily="18" charset="0"/>
              </a:rPr>
            </a:br>
            <a:r>
              <a:rPr lang="en-US" altLang="de-DE" sz="1600" noProof="0" dirty="0" smtClean="0">
                <a:latin typeface="Courier New" pitchFamily="49" charset="0"/>
                <a:cs typeface="Times New Roman" pitchFamily="18" charset="0"/>
              </a:rPr>
              <a:t/>
            </a:r>
            <a:br>
              <a:rPr lang="en-US" altLang="de-DE" sz="1600" noProof="0" dirty="0" smtClean="0">
                <a:latin typeface="Courier New" pitchFamily="49" charset="0"/>
                <a:cs typeface="Times New Roman" pitchFamily="18" charset="0"/>
              </a:rPr>
            </a:br>
            <a:r>
              <a:rPr lang="en-US" altLang="de-DE" sz="1600" b="1" noProof="0" dirty="0" smtClean="0">
                <a:latin typeface="Courier New" pitchFamily="49" charset="0"/>
                <a:cs typeface="Times New Roman" pitchFamily="18" charset="0"/>
              </a:rPr>
              <a:t/>
            </a:r>
            <a:br>
              <a:rPr lang="en-US" altLang="de-DE" sz="1600" b="1" noProof="0" dirty="0" smtClean="0">
                <a:latin typeface="Courier New" pitchFamily="49" charset="0"/>
                <a:cs typeface="Times New Roman" pitchFamily="18" charset="0"/>
              </a:rPr>
            </a:br>
            <a:r>
              <a:rPr lang="en-US" altLang="de-DE" sz="1600" noProof="0" dirty="0" smtClean="0">
                <a:latin typeface="Courier New" pitchFamily="49" charset="0"/>
                <a:cs typeface="Times New Roman" pitchFamily="18" charset="0"/>
              </a:rPr>
              <a:t/>
            </a:r>
            <a:br>
              <a:rPr lang="en-US" altLang="de-DE" sz="1600" noProof="0" dirty="0" smtClean="0">
                <a:latin typeface="Courier New" pitchFamily="49" charset="0"/>
                <a:cs typeface="Times New Roman" pitchFamily="18" charset="0"/>
              </a:rPr>
            </a:br>
            <a:r>
              <a:rPr lang="en-US" altLang="de-DE" sz="1600" noProof="0" dirty="0" smtClean="0">
                <a:latin typeface="Courier New" pitchFamily="49" charset="0"/>
                <a:cs typeface="Times New Roman" pitchFamily="18" charset="0"/>
              </a:rPr>
              <a:t/>
            </a:r>
            <a:br>
              <a:rPr lang="en-US" altLang="de-DE" sz="1600" noProof="0" dirty="0" smtClean="0">
                <a:latin typeface="Courier New" pitchFamily="49" charset="0"/>
                <a:cs typeface="Times New Roman" pitchFamily="18" charset="0"/>
              </a:rPr>
            </a:br>
            <a:r>
              <a:rPr lang="en-US" altLang="de-DE" sz="1800" b="1" noProof="0" dirty="0" smtClean="0">
                <a:latin typeface="Courier New" pitchFamily="49" charset="0"/>
                <a:cs typeface="Times New Roman" pitchFamily="18" charset="0"/>
              </a:rPr>
              <a:t>end</a:t>
            </a:r>
            <a:r>
              <a:rPr lang="en-US" altLang="de-DE" sz="1800" noProof="0" dirty="0" smtClean="0">
                <a:latin typeface="Courier New" pitchFamily="49" charset="0"/>
                <a:cs typeface="Times New Roman" pitchFamily="18" charset="0"/>
              </a:rPr>
              <a:t> Ackermann;</a:t>
            </a:r>
          </a:p>
        </p:txBody>
      </p:sp>
      <p:sp>
        <p:nvSpPr>
          <p:cNvPr id="81924" name="Fußzeilenplatzhalter 1"/>
          <p:cNvSpPr>
            <a:spLocks noGrp="1"/>
          </p:cNvSpPr>
          <p:nvPr>
            <p:ph type="ftr" sz="quarte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en-US" altLang="de-DE" sz="2400" dirty="0" smtClean="0"/>
              <a:t>Ada Basics © 2024 C.Grein</a:t>
            </a:r>
            <a:endParaRPr lang="de-DE" altLang="de-DE" sz="2400" dirty="0"/>
          </a:p>
        </p:txBody>
      </p:sp>
      <p:sp>
        <p:nvSpPr>
          <p:cNvPr id="81925" name="Foliennummernplatzhalter 2"/>
          <p:cNvSpPr>
            <a:spLocks noGrp="1"/>
          </p:cNvSpPr>
          <p:nvPr>
            <p:ph type="sldNum" sz="quarter"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85368199-1E43-4B95-947B-FE4895DDA174}" type="slidenum">
              <a:rPr lang="de-DE" altLang="de-DE" sz="2400" smtClean="0"/>
              <a:pPr eaLnBrk="1" hangingPunct="1">
                <a:spcBef>
                  <a:spcPct val="0"/>
                </a:spcBef>
              </a:pPr>
              <a:t>111</a:t>
            </a:fld>
            <a:endParaRPr lang="de-DE" altLang="de-DE" sz="2400" dirty="0" smtClean="0"/>
          </a:p>
        </p:txBody>
      </p:sp>
      <p:cxnSp>
        <p:nvCxnSpPr>
          <p:cNvPr id="3" name="Gerade Verbindung 2"/>
          <p:cNvCxnSpPr/>
          <p:nvPr/>
        </p:nvCxnSpPr>
        <p:spPr bwMode="auto">
          <a:xfrm>
            <a:off x="827584" y="2852936"/>
            <a:ext cx="7344816" cy="0"/>
          </a:xfrm>
          <a:prstGeom prst="lin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 name="Abgerundetes Rechteck 1"/>
          <p:cNvSpPr/>
          <p:nvPr/>
        </p:nvSpPr>
        <p:spPr bwMode="auto">
          <a:xfrm>
            <a:off x="5796136" y="4293096"/>
            <a:ext cx="1512167" cy="576064"/>
          </a:xfrm>
          <a:prstGeom prst="roundRect">
            <a:avLst/>
          </a:prstGeom>
          <a:no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8" charset="0"/>
              <a:buNone/>
              <a:tabLst/>
            </a:pPr>
            <a:r>
              <a:rPr lang="de-DE" sz="2800" dirty="0" smtClean="0">
                <a:solidFill>
                  <a:schemeClr val="tx1"/>
                </a:solidFill>
                <a:hlinkClick r:id="rId3" action="ppaction://hlinksldjump"/>
              </a:rPr>
              <a:t>Solution</a:t>
            </a:r>
            <a:endParaRPr kumimoji="0" lang="de-DE" sz="1800" b="0" i="0" u="none" strike="noStrike" cap="none" normalizeH="0" baseline="0" dirty="0" smtClean="0">
              <a:ln>
                <a:noFill/>
              </a:ln>
              <a:solidFill>
                <a:schemeClr val="tx1"/>
              </a:solidFill>
              <a:effectLst/>
              <a:latin typeface="Times New Roman" pitchFamily="18" charset="0"/>
            </a:endParaRPr>
          </a:p>
        </p:txBody>
      </p:sp>
    </p:spTree>
    <p:extLst>
      <p:ext uri="{BB962C8B-B14F-4D97-AF65-F5344CB8AC3E}">
        <p14:creationId xmlns:p14="http://schemas.microsoft.com/office/powerpoint/2010/main" val="1484747657"/>
      </p:ext>
    </p:extLst>
  </p:cSld>
  <p:clrMapOvr>
    <a:masterClrMapping/>
  </p:clrMapOvr>
  <p:transition spd="med"/>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70" name="Rectangle 1"/>
          <p:cNvSpPr>
            <a:spLocks noGrp="1" noChangeArrowheads="1"/>
          </p:cNvSpPr>
          <p:nvPr>
            <p:ph type="title"/>
          </p:nvPr>
        </p:nvSpPr>
        <p:spPr>
          <a:xfrm>
            <a:off x="685800" y="463550"/>
            <a:ext cx="7772400" cy="1435100"/>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noProof="0" dirty="0" smtClean="0"/>
              <a:t>Type Conversion and</a:t>
            </a:r>
            <a:br>
              <a:rPr lang="en-US" altLang="de-DE" noProof="0" dirty="0" smtClean="0"/>
            </a:br>
            <a:r>
              <a:rPr lang="en-US" altLang="de-DE" noProof="0" dirty="0" smtClean="0"/>
              <a:t>out Parameter</a:t>
            </a:r>
          </a:p>
        </p:txBody>
      </p:sp>
      <p:sp>
        <p:nvSpPr>
          <p:cNvPr id="83971" name="Rectangle 2"/>
          <p:cNvSpPr>
            <a:spLocks noGrp="1" noChangeArrowheads="1"/>
          </p:cNvSpPr>
          <p:nvPr>
            <p:ph type="body" idx="1"/>
          </p:nvPr>
        </p:nvSpPr>
        <p:spPr>
          <a:xfrm>
            <a:off x="685800" y="1988841"/>
            <a:ext cx="7772400" cy="2952328"/>
          </a:xfrm>
        </p:spPr>
        <p:txBody>
          <a:bodyPr/>
          <a:lstStyle/>
          <a:p>
            <a:pPr marL="0" indent="0" eaLnBrk="1" hangingPunct="1">
              <a:lnSpc>
                <a:spcPct val="90000"/>
              </a:lnSpc>
              <a:spcBef>
                <a:spcPts val="500"/>
              </a:spcBef>
              <a:buClrTx/>
              <a:buFontTx/>
              <a:buNone/>
              <a:tabLst>
                <a:tab pos="638175" algn="l"/>
                <a:tab pos="1087438" algn="l"/>
                <a:tab pos="1536700" algn="l"/>
                <a:tab pos="1985963" algn="l"/>
                <a:tab pos="2435225" algn="l"/>
                <a:tab pos="2884488" algn="l"/>
                <a:tab pos="3333750" algn="l"/>
                <a:tab pos="3783013" algn="l"/>
                <a:tab pos="4232275" algn="l"/>
                <a:tab pos="4681538" algn="l"/>
                <a:tab pos="5130800" algn="l"/>
                <a:tab pos="5580063" algn="l"/>
                <a:tab pos="6029325" algn="l"/>
                <a:tab pos="6478588" algn="l"/>
                <a:tab pos="6927850" algn="l"/>
                <a:tab pos="7377113" algn="l"/>
                <a:tab pos="7826375" algn="l"/>
                <a:tab pos="8275638" algn="l"/>
                <a:tab pos="8724900" algn="l"/>
                <a:tab pos="9174163" algn="l"/>
              </a:tabLst>
            </a:pPr>
            <a:r>
              <a:rPr lang="en-US" altLang="de-DE" sz="2400" noProof="0" dirty="0" smtClean="0"/>
              <a:t>Imagine you’ve got two access operations for a real value, but you need it as an integer value.</a:t>
            </a:r>
          </a:p>
          <a:p>
            <a:pPr marL="438150" indent="0" eaLnBrk="1" hangingPunct="1">
              <a:lnSpc>
                <a:spcPct val="90000"/>
              </a:lnSpc>
              <a:spcBef>
                <a:spcPts val="500"/>
              </a:spcBef>
              <a:buClrTx/>
              <a:buFontTx/>
              <a:buNone/>
              <a:tabLst>
                <a:tab pos="638175" algn="l"/>
                <a:tab pos="1087438" algn="l"/>
                <a:tab pos="1536700" algn="l"/>
                <a:tab pos="1985963" algn="l"/>
                <a:tab pos="2435225" algn="l"/>
                <a:tab pos="2884488" algn="l"/>
                <a:tab pos="3333750" algn="l"/>
                <a:tab pos="3783013" algn="l"/>
                <a:tab pos="4232275" algn="l"/>
                <a:tab pos="4681538" algn="l"/>
                <a:tab pos="5130800" algn="l"/>
                <a:tab pos="5580063" algn="l"/>
                <a:tab pos="6029325" algn="l"/>
                <a:tab pos="6478588" algn="l"/>
                <a:tab pos="6927850" algn="l"/>
                <a:tab pos="7377113" algn="l"/>
                <a:tab pos="7826375" algn="l"/>
                <a:tab pos="8275638" algn="l"/>
                <a:tab pos="8724900" algn="l"/>
                <a:tab pos="9174163" algn="l"/>
              </a:tabLst>
            </a:pPr>
            <a:r>
              <a:rPr lang="en-US" altLang="de-DE" sz="2000" b="1" noProof="0" dirty="0" smtClean="0">
                <a:latin typeface="Courier New" pitchFamily="49" charset="0"/>
              </a:rPr>
              <a:t>procedure</a:t>
            </a:r>
            <a:r>
              <a:rPr lang="en-US" altLang="de-DE" sz="2000" noProof="0" dirty="0" smtClean="0">
                <a:latin typeface="Courier New" pitchFamily="49" charset="0"/>
              </a:rPr>
              <a:t> Put (X: </a:t>
            </a:r>
            <a:r>
              <a:rPr lang="en-US" altLang="de-DE" sz="2000" b="1" noProof="0" dirty="0" smtClean="0">
                <a:latin typeface="Courier New" pitchFamily="49" charset="0"/>
              </a:rPr>
              <a:t>in</a:t>
            </a:r>
            <a:r>
              <a:rPr lang="en-US" altLang="de-DE" sz="2000" noProof="0" dirty="0" smtClean="0">
                <a:latin typeface="Courier New" pitchFamily="49" charset="0"/>
              </a:rPr>
              <a:t>  Float);</a:t>
            </a:r>
          </a:p>
          <a:p>
            <a:pPr marL="438150" indent="0" eaLnBrk="1" hangingPunct="1">
              <a:lnSpc>
                <a:spcPct val="90000"/>
              </a:lnSpc>
              <a:spcBef>
                <a:spcPts val="500"/>
              </a:spcBef>
              <a:buClrTx/>
              <a:buFontTx/>
              <a:buNone/>
              <a:tabLst>
                <a:tab pos="638175" algn="l"/>
                <a:tab pos="1087438" algn="l"/>
                <a:tab pos="1536700" algn="l"/>
                <a:tab pos="1985963" algn="l"/>
                <a:tab pos="2435225" algn="l"/>
                <a:tab pos="2884488" algn="l"/>
                <a:tab pos="3333750" algn="l"/>
                <a:tab pos="3783013" algn="l"/>
                <a:tab pos="4232275" algn="l"/>
                <a:tab pos="4681538" algn="l"/>
                <a:tab pos="5130800" algn="l"/>
                <a:tab pos="5580063" algn="l"/>
                <a:tab pos="6029325" algn="l"/>
                <a:tab pos="6478588" algn="l"/>
                <a:tab pos="6927850" algn="l"/>
                <a:tab pos="7377113" algn="l"/>
                <a:tab pos="7826375" algn="l"/>
                <a:tab pos="8275638" algn="l"/>
                <a:tab pos="8724900" algn="l"/>
                <a:tab pos="9174163" algn="l"/>
              </a:tabLst>
            </a:pPr>
            <a:r>
              <a:rPr lang="en-US" altLang="de-DE" sz="2000" b="1" noProof="0" dirty="0" smtClean="0">
                <a:latin typeface="Courier New" pitchFamily="49" charset="0"/>
              </a:rPr>
              <a:t>procedure</a:t>
            </a:r>
            <a:r>
              <a:rPr lang="en-US" altLang="de-DE" sz="2000" noProof="0" dirty="0" smtClean="0">
                <a:latin typeface="Courier New" pitchFamily="49" charset="0"/>
              </a:rPr>
              <a:t> Get (X: </a:t>
            </a:r>
            <a:r>
              <a:rPr lang="en-US" altLang="de-DE" sz="2000" b="1" noProof="0" dirty="0" smtClean="0">
                <a:latin typeface="Courier New" pitchFamily="49" charset="0"/>
              </a:rPr>
              <a:t>out</a:t>
            </a:r>
            <a:r>
              <a:rPr lang="en-US" altLang="de-DE" sz="2000" noProof="0" dirty="0" smtClean="0">
                <a:latin typeface="Courier New" pitchFamily="49" charset="0"/>
              </a:rPr>
              <a:t> Float);</a:t>
            </a:r>
          </a:p>
          <a:p>
            <a:pPr marL="0" indent="0" eaLnBrk="1" hangingPunct="1">
              <a:lnSpc>
                <a:spcPct val="90000"/>
              </a:lnSpc>
              <a:spcBef>
                <a:spcPts val="500"/>
              </a:spcBef>
              <a:buClrTx/>
              <a:buFontTx/>
              <a:buNone/>
              <a:tabLst>
                <a:tab pos="638175" algn="l"/>
                <a:tab pos="1087438" algn="l"/>
                <a:tab pos="1536700" algn="l"/>
                <a:tab pos="1985963" algn="l"/>
                <a:tab pos="2435225" algn="l"/>
                <a:tab pos="2884488" algn="l"/>
                <a:tab pos="3333750" algn="l"/>
                <a:tab pos="3783013" algn="l"/>
                <a:tab pos="4232275" algn="l"/>
                <a:tab pos="4681538" algn="l"/>
                <a:tab pos="5130800" algn="l"/>
                <a:tab pos="5580063" algn="l"/>
                <a:tab pos="6029325" algn="l"/>
                <a:tab pos="6478588" algn="l"/>
                <a:tab pos="6927850" algn="l"/>
                <a:tab pos="7377113" algn="l"/>
                <a:tab pos="7826375" algn="l"/>
                <a:tab pos="8275638" algn="l"/>
                <a:tab pos="8724900" algn="l"/>
                <a:tab pos="9174163" algn="l"/>
              </a:tabLst>
            </a:pPr>
            <a:endParaRPr lang="en-US" altLang="de-DE" sz="2000" noProof="0" dirty="0" smtClean="0">
              <a:latin typeface="Courier New" pitchFamily="49" charset="0"/>
            </a:endParaRPr>
          </a:p>
          <a:p>
            <a:pPr marL="0" indent="0" eaLnBrk="1" hangingPunct="1">
              <a:lnSpc>
                <a:spcPct val="90000"/>
              </a:lnSpc>
              <a:spcBef>
                <a:spcPts val="500"/>
              </a:spcBef>
              <a:buClrTx/>
              <a:buFontTx/>
              <a:buNone/>
              <a:tabLst>
                <a:tab pos="638175" algn="l"/>
                <a:tab pos="1087438" algn="l"/>
                <a:tab pos="1536700" algn="l"/>
                <a:tab pos="1985963" algn="l"/>
                <a:tab pos="2435225" algn="l"/>
                <a:tab pos="2884488" algn="l"/>
                <a:tab pos="3333750" algn="l"/>
                <a:tab pos="3783013" algn="l"/>
                <a:tab pos="4232275" algn="l"/>
                <a:tab pos="4681538" algn="l"/>
                <a:tab pos="5130800" algn="l"/>
                <a:tab pos="5580063" algn="l"/>
                <a:tab pos="6029325" algn="l"/>
                <a:tab pos="6478588" algn="l"/>
                <a:tab pos="6927850" algn="l"/>
                <a:tab pos="7377113" algn="l"/>
                <a:tab pos="7826375" algn="l"/>
                <a:tab pos="8275638" algn="l"/>
                <a:tab pos="8724900" algn="l"/>
                <a:tab pos="9174163" algn="l"/>
              </a:tabLst>
            </a:pPr>
            <a:r>
              <a:rPr lang="en-US" altLang="de-DE" sz="2000" noProof="0" dirty="0" smtClean="0">
                <a:latin typeface="Courier New" pitchFamily="49" charset="0"/>
              </a:rPr>
              <a:t>I: Integer := 42;</a:t>
            </a:r>
          </a:p>
          <a:p>
            <a:pPr marL="0" indent="0" eaLnBrk="1" hangingPunct="1">
              <a:lnSpc>
                <a:spcPct val="90000"/>
              </a:lnSpc>
              <a:spcBef>
                <a:spcPts val="500"/>
              </a:spcBef>
              <a:buClrTx/>
              <a:buFontTx/>
              <a:buNone/>
              <a:tabLst>
                <a:tab pos="638175" algn="l"/>
                <a:tab pos="1087438" algn="l"/>
                <a:tab pos="1536700" algn="l"/>
                <a:tab pos="1985963" algn="l"/>
                <a:tab pos="2435225" algn="l"/>
                <a:tab pos="2884488" algn="l"/>
                <a:tab pos="3333750" algn="l"/>
                <a:tab pos="3783013" algn="l"/>
                <a:tab pos="4232275" algn="l"/>
                <a:tab pos="4681538" algn="l"/>
                <a:tab pos="5130800" algn="l"/>
                <a:tab pos="5580063" algn="l"/>
                <a:tab pos="6029325" algn="l"/>
                <a:tab pos="6478588" algn="l"/>
                <a:tab pos="6927850" algn="l"/>
                <a:tab pos="7377113" algn="l"/>
                <a:tab pos="7826375" algn="l"/>
                <a:tab pos="8275638" algn="l"/>
                <a:tab pos="8724900" algn="l"/>
                <a:tab pos="9174163" algn="l"/>
              </a:tabLst>
            </a:pPr>
            <a:r>
              <a:rPr lang="en-US" altLang="de-DE" sz="2000" noProof="0" dirty="0" smtClean="0">
                <a:solidFill>
                  <a:srgbClr val="FF0000"/>
                </a:solidFill>
                <a:latin typeface="Courier New" pitchFamily="49" charset="0"/>
              </a:rPr>
              <a:t>F: Float;</a:t>
            </a:r>
          </a:p>
          <a:p>
            <a:pPr marL="0" indent="0" eaLnBrk="1" hangingPunct="1">
              <a:lnSpc>
                <a:spcPct val="90000"/>
              </a:lnSpc>
              <a:spcBef>
                <a:spcPts val="500"/>
              </a:spcBef>
              <a:buClrTx/>
              <a:buFontTx/>
              <a:buNone/>
              <a:tabLst>
                <a:tab pos="638175" algn="l"/>
                <a:tab pos="1087438" algn="l"/>
                <a:tab pos="1536700" algn="l"/>
                <a:tab pos="1985963" algn="l"/>
                <a:tab pos="2435225" algn="l"/>
                <a:tab pos="2884488" algn="l"/>
                <a:tab pos="3333750" algn="l"/>
                <a:tab pos="3783013" algn="l"/>
                <a:tab pos="4232275" algn="l"/>
                <a:tab pos="4681538" algn="l"/>
                <a:tab pos="5130800" algn="l"/>
                <a:tab pos="5580063" algn="l"/>
                <a:tab pos="6029325" algn="l"/>
                <a:tab pos="6478588" algn="l"/>
                <a:tab pos="6927850" algn="l"/>
                <a:tab pos="7377113" algn="l"/>
                <a:tab pos="7826375" algn="l"/>
                <a:tab pos="8275638" algn="l"/>
                <a:tab pos="8724900" algn="l"/>
                <a:tab pos="9174163" algn="l"/>
              </a:tabLst>
            </a:pPr>
            <a:endParaRPr lang="en-US" altLang="de-DE" sz="600" noProof="0" dirty="0" smtClean="0">
              <a:latin typeface="Courier New" pitchFamily="49" charset="0"/>
            </a:endParaRPr>
          </a:p>
          <a:p>
            <a:pPr marL="0" indent="0" eaLnBrk="1" hangingPunct="1">
              <a:lnSpc>
                <a:spcPct val="90000"/>
              </a:lnSpc>
              <a:spcBef>
                <a:spcPts val="500"/>
              </a:spcBef>
              <a:buClrTx/>
              <a:buFontTx/>
              <a:buNone/>
              <a:tabLst>
                <a:tab pos="638175" algn="l"/>
                <a:tab pos="1087438" algn="l"/>
                <a:tab pos="1536700" algn="l"/>
                <a:tab pos="1985963" algn="l"/>
                <a:tab pos="2435225" algn="l"/>
                <a:tab pos="2884488" algn="l"/>
                <a:tab pos="3333750" algn="l"/>
                <a:tab pos="3783013" algn="l"/>
                <a:tab pos="4232275" algn="l"/>
                <a:tab pos="4681538" algn="l"/>
                <a:tab pos="5130800" algn="l"/>
                <a:tab pos="5580063" algn="l"/>
                <a:tab pos="6029325" algn="l"/>
                <a:tab pos="6478588" algn="l"/>
                <a:tab pos="6927850" algn="l"/>
                <a:tab pos="7377113" algn="l"/>
                <a:tab pos="7826375" algn="l"/>
                <a:tab pos="8275638" algn="l"/>
                <a:tab pos="8724900" algn="l"/>
                <a:tab pos="9174163" algn="l"/>
              </a:tabLst>
            </a:pPr>
            <a:r>
              <a:rPr lang="en-US" altLang="de-DE" sz="2000" noProof="0" dirty="0" smtClean="0">
                <a:latin typeface="Courier New" pitchFamily="49" charset="0"/>
              </a:rPr>
              <a:t>Put (Float (I));  -- </a:t>
            </a:r>
            <a:r>
              <a:rPr lang="en-US" altLang="de-DE" sz="2000" i="1" noProof="0" dirty="0" smtClean="0">
                <a:latin typeface="Courier New" pitchFamily="49" charset="0"/>
              </a:rPr>
              <a:t>store</a:t>
            </a:r>
          </a:p>
        </p:txBody>
      </p:sp>
      <p:sp>
        <p:nvSpPr>
          <p:cNvPr id="83973" name="Fußzeilenplatzhalter 1"/>
          <p:cNvSpPr>
            <a:spLocks noGrp="1"/>
          </p:cNvSpPr>
          <p:nvPr>
            <p:ph type="ftr" sz="quarte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en-US" altLang="de-DE" sz="2400" dirty="0" smtClean="0"/>
              <a:t>Ada Basics © 2024 C.Grein</a:t>
            </a:r>
            <a:endParaRPr lang="de-DE" altLang="de-DE" sz="2400" dirty="0"/>
          </a:p>
        </p:txBody>
      </p:sp>
      <p:sp>
        <p:nvSpPr>
          <p:cNvPr id="83974" name="Foliennummernplatzhalter 2"/>
          <p:cNvSpPr>
            <a:spLocks noGrp="1"/>
          </p:cNvSpPr>
          <p:nvPr>
            <p:ph type="sldNum" sz="quarter"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FD60CDF7-B590-456B-AAE6-82E68A54BFE2}" type="slidenum">
              <a:rPr lang="de-DE" altLang="de-DE" sz="2400" smtClean="0"/>
              <a:pPr eaLnBrk="1" hangingPunct="1">
                <a:spcBef>
                  <a:spcPct val="0"/>
                </a:spcBef>
              </a:pPr>
              <a:t>112</a:t>
            </a:fld>
            <a:endParaRPr lang="de-DE" altLang="de-DE" sz="2400" dirty="0" smtClean="0"/>
          </a:p>
        </p:txBody>
      </p:sp>
      <p:sp>
        <p:nvSpPr>
          <p:cNvPr id="2" name="Abgerundete rechteckige Legende 1"/>
          <p:cNvSpPr/>
          <p:nvPr/>
        </p:nvSpPr>
        <p:spPr bwMode="auto">
          <a:xfrm>
            <a:off x="3809075" y="3501008"/>
            <a:ext cx="1771037" cy="936104"/>
          </a:xfrm>
          <a:prstGeom prst="wedgeRoundRectCallout">
            <a:avLst>
              <a:gd name="adj1" fmla="val -140529"/>
              <a:gd name="adj2" fmla="val 66911"/>
              <a:gd name="adj3" fmla="val 16667"/>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ctr" defTabSz="449263" rtl="0" eaLnBrk="1" fontAlgn="base" latinLnBrk="0" hangingPunct="1">
              <a:lnSpc>
                <a:spcPct val="100000"/>
              </a:lnSpc>
              <a:spcBef>
                <a:spcPct val="0"/>
              </a:spcBef>
              <a:spcAft>
                <a:spcPct val="0"/>
              </a:spcAft>
              <a:buClr>
                <a:srgbClr val="000000"/>
              </a:buClr>
              <a:buSzPct val="100000"/>
              <a:buFont typeface="Times New Roman" pitchFamily="18" charset="0"/>
              <a:buNone/>
              <a:tabLst/>
            </a:pPr>
            <a:r>
              <a:rPr kumimoji="0" lang="en-US" sz="1800" b="0" i="0" u="none" strike="noStrike" cap="none" normalizeH="0" baseline="0" dirty="0" smtClean="0">
                <a:ln>
                  <a:noFill/>
                </a:ln>
                <a:solidFill>
                  <a:schemeClr val="tx1"/>
                </a:solidFill>
                <a:effectLst/>
              </a:rPr>
              <a:t>Conversion from </a:t>
            </a:r>
            <a:r>
              <a:rPr kumimoji="0" lang="en-US" sz="1800" b="0" i="0" u="none" strike="noStrike" cap="none" normalizeH="0" baseline="0" dirty="0" smtClean="0">
                <a:ln>
                  <a:noFill/>
                </a:ln>
                <a:solidFill>
                  <a:schemeClr val="tx1"/>
                </a:solidFill>
                <a:effectLst/>
                <a:latin typeface="Courier New" panose="02070309020205020404" pitchFamily="49" charset="0"/>
                <a:cs typeface="Courier New" panose="02070309020205020404" pitchFamily="49" charset="0"/>
              </a:rPr>
              <a:t>Integer</a:t>
            </a:r>
            <a:r>
              <a:rPr kumimoji="0" lang="en-US" sz="1800" b="0" i="0" u="none" strike="noStrike" cap="none" normalizeH="0" baseline="0" dirty="0" smtClean="0">
                <a:ln>
                  <a:noFill/>
                </a:ln>
                <a:solidFill>
                  <a:schemeClr val="tx1"/>
                </a:solidFill>
                <a:effectLst/>
              </a:rPr>
              <a:t> to </a:t>
            </a:r>
            <a:r>
              <a:rPr kumimoji="0" lang="en-US" sz="1800" b="0" i="0" u="none" strike="noStrike" cap="none" normalizeH="0" baseline="0" dirty="0" smtClean="0">
                <a:ln>
                  <a:noFill/>
                </a:ln>
                <a:solidFill>
                  <a:schemeClr val="tx1"/>
                </a:solidFill>
                <a:effectLst/>
                <a:latin typeface="Courier New" panose="02070309020205020404" pitchFamily="49" charset="0"/>
                <a:cs typeface="Courier New" panose="02070309020205020404" pitchFamily="49" charset="0"/>
              </a:rPr>
              <a:t>Float</a:t>
            </a:r>
          </a:p>
        </p:txBody>
      </p:sp>
      <p:sp>
        <p:nvSpPr>
          <p:cNvPr id="3" name="Abgerundete rechteckige Legende 2"/>
          <p:cNvSpPr/>
          <p:nvPr/>
        </p:nvSpPr>
        <p:spPr bwMode="auto">
          <a:xfrm>
            <a:off x="6516216" y="2996952"/>
            <a:ext cx="1656184" cy="1584176"/>
          </a:xfrm>
          <a:prstGeom prst="wedgeRoundRectCallout">
            <a:avLst>
              <a:gd name="adj1" fmla="val -56412"/>
              <a:gd name="adj2" fmla="val 108032"/>
              <a:gd name="adj3" fmla="val 16667"/>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ctr" defTabSz="449263" rtl="0" eaLnBrk="1" fontAlgn="base" latinLnBrk="0" hangingPunct="1">
              <a:lnSpc>
                <a:spcPct val="100000"/>
              </a:lnSpc>
              <a:spcBef>
                <a:spcPct val="0"/>
              </a:spcBef>
              <a:spcAft>
                <a:spcPct val="0"/>
              </a:spcAft>
              <a:buClr>
                <a:srgbClr val="000000"/>
              </a:buClr>
              <a:buSzPct val="100000"/>
              <a:buFont typeface="Times New Roman" pitchFamily="18" charset="0"/>
              <a:buNone/>
              <a:tabLst/>
            </a:pPr>
            <a:r>
              <a:rPr kumimoji="0" lang="en-US" sz="1800" b="0" i="0" u="none" strike="noStrike" cap="none" normalizeH="0" baseline="0" dirty="0" smtClean="0">
                <a:ln>
                  <a:noFill/>
                </a:ln>
                <a:solidFill>
                  <a:schemeClr val="tx1"/>
                </a:solidFill>
                <a:effectLst/>
              </a:rPr>
              <a:t>Conversion in the </a:t>
            </a:r>
            <a:r>
              <a:rPr lang="en-US" sz="1800" b="1" dirty="0" smtClean="0">
                <a:solidFill>
                  <a:schemeClr val="tx1"/>
                </a:solidFill>
              </a:rPr>
              <a:t>opposite</a:t>
            </a:r>
            <a:r>
              <a:rPr kumimoji="0" lang="en-US" sz="1800" b="1" u="none" strike="noStrike" cap="none" normalizeH="0" dirty="0" smtClean="0">
                <a:ln>
                  <a:noFill/>
                </a:ln>
                <a:solidFill>
                  <a:schemeClr val="tx1"/>
                </a:solidFill>
                <a:effectLst/>
              </a:rPr>
              <a:t> direction</a:t>
            </a:r>
            <a:r>
              <a:rPr kumimoji="0" lang="en-US" sz="1800" b="0" i="0" u="none" strike="noStrike" cap="none" normalizeH="0" dirty="0" smtClean="0">
                <a:ln>
                  <a:noFill/>
                </a:ln>
                <a:solidFill>
                  <a:schemeClr val="tx1"/>
                </a:solidFill>
                <a:effectLst/>
              </a:rPr>
              <a:t>: from </a:t>
            </a:r>
            <a:r>
              <a:rPr kumimoji="0" lang="en-US" sz="1800" b="0" i="0" u="none" strike="noStrike" cap="none" normalizeH="0" dirty="0" smtClean="0">
                <a:ln>
                  <a:noFill/>
                </a:ln>
                <a:solidFill>
                  <a:schemeClr val="tx1"/>
                </a:solidFill>
                <a:effectLst/>
                <a:latin typeface="Courier New" panose="02070309020205020404" pitchFamily="49" charset="0"/>
                <a:cs typeface="Courier New" panose="02070309020205020404" pitchFamily="49" charset="0"/>
              </a:rPr>
              <a:t>Float</a:t>
            </a:r>
            <a:r>
              <a:rPr kumimoji="0" lang="en-US" sz="1800" b="0" i="0" u="none" strike="noStrike" cap="none" normalizeH="0" dirty="0" smtClean="0">
                <a:ln>
                  <a:noFill/>
                </a:ln>
                <a:solidFill>
                  <a:schemeClr val="tx1"/>
                </a:solidFill>
                <a:effectLst/>
              </a:rPr>
              <a:t> to </a:t>
            </a:r>
            <a:r>
              <a:rPr kumimoji="0" lang="en-US" sz="1800" b="0" i="0" u="none" strike="noStrike" cap="none" normalizeH="0" dirty="0" smtClean="0">
                <a:ln>
                  <a:noFill/>
                </a:ln>
                <a:solidFill>
                  <a:schemeClr val="tx1"/>
                </a:solidFill>
                <a:effectLst/>
                <a:latin typeface="Courier New" panose="02070309020205020404" pitchFamily="49" charset="0"/>
                <a:cs typeface="Courier New" panose="02070309020205020404" pitchFamily="49" charset="0"/>
              </a:rPr>
              <a:t>Integer</a:t>
            </a:r>
            <a:endParaRPr kumimoji="0" lang="en-US" sz="1800" b="0" i="0" u="none" strike="noStrike" cap="none" normalizeH="0" baseline="0" dirty="0" smtClean="0">
              <a:ln>
                <a:noFill/>
              </a:ln>
              <a:solidFill>
                <a:schemeClr val="tx1"/>
              </a:solidFill>
              <a:effectLst/>
              <a:latin typeface="Courier New" panose="02070309020205020404" pitchFamily="49" charset="0"/>
              <a:cs typeface="Courier New" panose="02070309020205020404" pitchFamily="49" charset="0"/>
            </a:endParaRPr>
          </a:p>
        </p:txBody>
      </p:sp>
      <p:sp>
        <p:nvSpPr>
          <p:cNvPr id="4" name="Textfeld 3"/>
          <p:cNvSpPr txBox="1"/>
          <p:nvPr/>
        </p:nvSpPr>
        <p:spPr>
          <a:xfrm>
            <a:off x="755576" y="5085184"/>
            <a:ext cx="3240360" cy="1051570"/>
          </a:xfrm>
          <a:prstGeom prst="rect">
            <a:avLst/>
          </a:prstGeom>
          <a:noFill/>
        </p:spPr>
        <p:txBody>
          <a:bodyPr wrap="square" rtlCol="0">
            <a:spAutoFit/>
          </a:bodyPr>
          <a:lstStyle/>
          <a:p>
            <a:pPr eaLnBrk="1" hangingPunct="1">
              <a:lnSpc>
                <a:spcPct val="90000"/>
              </a:lnSpc>
              <a:spcBef>
                <a:spcPts val="500"/>
              </a:spcBef>
              <a:buClrTx/>
              <a:buFontTx/>
              <a:buNone/>
              <a:tabLst>
                <a:tab pos="638175" algn="l"/>
                <a:tab pos="1087438" algn="l"/>
                <a:tab pos="1536700" algn="l"/>
                <a:tab pos="1985963" algn="l"/>
                <a:tab pos="2435225" algn="l"/>
                <a:tab pos="2884488" algn="l"/>
                <a:tab pos="3333750" algn="l"/>
                <a:tab pos="3783013" algn="l"/>
                <a:tab pos="4232275" algn="l"/>
                <a:tab pos="4681538" algn="l"/>
                <a:tab pos="5130800" algn="l"/>
                <a:tab pos="5580063" algn="l"/>
                <a:tab pos="6029325" algn="l"/>
                <a:tab pos="6478588" algn="l"/>
                <a:tab pos="6927850" algn="l"/>
                <a:tab pos="7377113" algn="l"/>
                <a:tab pos="7826375" algn="l"/>
                <a:tab pos="8275638" algn="l"/>
                <a:tab pos="8724900" algn="l"/>
                <a:tab pos="9174163" algn="l"/>
              </a:tabLst>
            </a:pPr>
            <a:r>
              <a:rPr lang="en-US" altLang="de-DE" sz="2000" dirty="0">
                <a:solidFill>
                  <a:srgbClr val="FF0000"/>
                </a:solidFill>
                <a:latin typeface="Courier New" pitchFamily="49" charset="0"/>
              </a:rPr>
              <a:t>-- </a:t>
            </a:r>
            <a:r>
              <a:rPr lang="en-US" altLang="de-DE" sz="2000" i="1" dirty="0">
                <a:solidFill>
                  <a:srgbClr val="FF0000"/>
                </a:solidFill>
                <a:latin typeface="Courier New" pitchFamily="49" charset="0"/>
              </a:rPr>
              <a:t>read (</a:t>
            </a:r>
            <a:r>
              <a:rPr lang="en-US" altLang="de-DE" sz="2000" i="1" dirty="0" smtClean="0">
                <a:solidFill>
                  <a:srgbClr val="FF0000"/>
                </a:solidFill>
                <a:latin typeface="Courier New" pitchFamily="49" charset="0"/>
              </a:rPr>
              <a:t>cumbersome)</a:t>
            </a:r>
          </a:p>
          <a:p>
            <a:pPr eaLnBrk="1" hangingPunct="1">
              <a:lnSpc>
                <a:spcPct val="90000"/>
              </a:lnSpc>
              <a:spcBef>
                <a:spcPts val="500"/>
              </a:spcBef>
              <a:buClrTx/>
              <a:buFontTx/>
              <a:buNone/>
              <a:tabLst>
                <a:tab pos="638175" algn="l"/>
                <a:tab pos="1087438" algn="l"/>
                <a:tab pos="1536700" algn="l"/>
                <a:tab pos="1985963" algn="l"/>
                <a:tab pos="2435225" algn="l"/>
                <a:tab pos="2884488" algn="l"/>
                <a:tab pos="3333750" algn="l"/>
                <a:tab pos="3783013" algn="l"/>
                <a:tab pos="4232275" algn="l"/>
                <a:tab pos="4681538" algn="l"/>
                <a:tab pos="5130800" algn="l"/>
                <a:tab pos="5580063" algn="l"/>
                <a:tab pos="6029325" algn="l"/>
                <a:tab pos="6478588" algn="l"/>
                <a:tab pos="6927850" algn="l"/>
                <a:tab pos="7377113" algn="l"/>
                <a:tab pos="7826375" algn="l"/>
                <a:tab pos="8275638" algn="l"/>
                <a:tab pos="8724900" algn="l"/>
                <a:tab pos="9174163" algn="l"/>
              </a:tabLst>
            </a:pPr>
            <a:r>
              <a:rPr lang="en-US" altLang="de-DE" sz="2000" dirty="0" smtClean="0">
                <a:solidFill>
                  <a:srgbClr val="FF0000"/>
                </a:solidFill>
                <a:latin typeface="Courier New" pitchFamily="49" charset="0"/>
              </a:rPr>
              <a:t>Get </a:t>
            </a:r>
            <a:r>
              <a:rPr lang="en-US" altLang="de-DE" sz="2000" dirty="0">
                <a:solidFill>
                  <a:srgbClr val="FF0000"/>
                </a:solidFill>
                <a:latin typeface="Courier New" pitchFamily="49" charset="0"/>
              </a:rPr>
              <a:t>(F</a:t>
            </a:r>
            <a:r>
              <a:rPr lang="en-US" altLang="de-DE" sz="2000" dirty="0" smtClean="0">
                <a:solidFill>
                  <a:srgbClr val="FF0000"/>
                </a:solidFill>
                <a:latin typeface="Courier New" pitchFamily="49" charset="0"/>
              </a:rPr>
              <a:t>);</a:t>
            </a:r>
            <a:endParaRPr lang="en-US" altLang="de-DE" sz="2000" dirty="0">
              <a:solidFill>
                <a:srgbClr val="0000FF"/>
              </a:solidFill>
              <a:latin typeface="Courier New" pitchFamily="49" charset="0"/>
            </a:endParaRPr>
          </a:p>
          <a:p>
            <a:pPr eaLnBrk="1" hangingPunct="1">
              <a:lnSpc>
                <a:spcPct val="90000"/>
              </a:lnSpc>
              <a:spcBef>
                <a:spcPts val="500"/>
              </a:spcBef>
              <a:buClrTx/>
              <a:buFontTx/>
              <a:buNone/>
              <a:tabLst>
                <a:tab pos="638175" algn="l"/>
                <a:tab pos="1087438" algn="l"/>
                <a:tab pos="1536700" algn="l"/>
                <a:tab pos="1985963" algn="l"/>
                <a:tab pos="2435225" algn="l"/>
                <a:tab pos="2884488" algn="l"/>
                <a:tab pos="3333750" algn="l"/>
                <a:tab pos="3783013" algn="l"/>
                <a:tab pos="4232275" algn="l"/>
                <a:tab pos="4681538" algn="l"/>
                <a:tab pos="5130800" algn="l"/>
                <a:tab pos="5580063" algn="l"/>
                <a:tab pos="6029325" algn="l"/>
                <a:tab pos="6478588" algn="l"/>
                <a:tab pos="6927850" algn="l"/>
                <a:tab pos="7377113" algn="l"/>
                <a:tab pos="7826375" algn="l"/>
                <a:tab pos="8275638" algn="l"/>
                <a:tab pos="8724900" algn="l"/>
                <a:tab pos="9174163" algn="l"/>
              </a:tabLst>
            </a:pPr>
            <a:r>
              <a:rPr lang="en-US" altLang="de-DE" sz="2000" dirty="0">
                <a:solidFill>
                  <a:srgbClr val="FF0000"/>
                </a:solidFill>
                <a:latin typeface="Courier New" pitchFamily="49" charset="0"/>
              </a:rPr>
              <a:t>I := Integer (F</a:t>
            </a:r>
            <a:r>
              <a:rPr lang="en-US" altLang="de-DE" sz="2000" dirty="0" smtClean="0">
                <a:solidFill>
                  <a:srgbClr val="FF0000"/>
                </a:solidFill>
                <a:latin typeface="Courier New" pitchFamily="49" charset="0"/>
              </a:rPr>
              <a:t>);</a:t>
            </a:r>
            <a:endParaRPr lang="en-US" altLang="de-DE" sz="2000" dirty="0">
              <a:solidFill>
                <a:srgbClr val="FF0000"/>
              </a:solidFill>
              <a:latin typeface="Courier New" pitchFamily="49" charset="0"/>
            </a:endParaRPr>
          </a:p>
        </p:txBody>
      </p:sp>
      <p:sp>
        <p:nvSpPr>
          <p:cNvPr id="5" name="Textfeld 4"/>
          <p:cNvSpPr txBox="1"/>
          <p:nvPr/>
        </p:nvSpPr>
        <p:spPr>
          <a:xfrm>
            <a:off x="4716016" y="5085184"/>
            <a:ext cx="2736304" cy="717440"/>
          </a:xfrm>
          <a:prstGeom prst="rect">
            <a:avLst/>
          </a:prstGeom>
          <a:noFill/>
        </p:spPr>
        <p:txBody>
          <a:bodyPr wrap="square" rtlCol="0">
            <a:spAutoFit/>
          </a:bodyPr>
          <a:lstStyle/>
          <a:p>
            <a:pPr eaLnBrk="1" hangingPunct="1">
              <a:lnSpc>
                <a:spcPct val="90000"/>
              </a:lnSpc>
              <a:spcBef>
                <a:spcPts val="500"/>
              </a:spcBef>
              <a:buClrTx/>
              <a:buFontTx/>
              <a:buNone/>
              <a:tabLst>
                <a:tab pos="638175" algn="l"/>
                <a:tab pos="1087438" algn="l"/>
                <a:tab pos="1536700" algn="l"/>
                <a:tab pos="1985963" algn="l"/>
                <a:tab pos="2435225" algn="l"/>
                <a:tab pos="2884488" algn="l"/>
                <a:tab pos="3333750" algn="l"/>
                <a:tab pos="3783013" algn="l"/>
                <a:tab pos="4232275" algn="l"/>
                <a:tab pos="4681538" algn="l"/>
                <a:tab pos="5130800" algn="l"/>
                <a:tab pos="5580063" algn="l"/>
                <a:tab pos="6029325" algn="l"/>
                <a:tab pos="6478588" algn="l"/>
                <a:tab pos="6927850" algn="l"/>
                <a:tab pos="7377113" algn="l"/>
                <a:tab pos="7826375" algn="l"/>
                <a:tab pos="8275638" algn="l"/>
                <a:tab pos="8724900" algn="l"/>
                <a:tab pos="9174163" algn="l"/>
              </a:tabLst>
            </a:pPr>
            <a:r>
              <a:rPr lang="en-US" altLang="de-DE" sz="2000" dirty="0" smtClean="0">
                <a:solidFill>
                  <a:srgbClr val="0000FF"/>
                </a:solidFill>
                <a:latin typeface="Courier New" pitchFamily="49" charset="0"/>
              </a:rPr>
              <a:t>-- </a:t>
            </a:r>
            <a:r>
              <a:rPr lang="en-US" altLang="de-DE" sz="2000" i="1" dirty="0">
                <a:solidFill>
                  <a:srgbClr val="0000FF"/>
                </a:solidFill>
                <a:latin typeface="Courier New" pitchFamily="49" charset="0"/>
              </a:rPr>
              <a:t>elegant</a:t>
            </a:r>
          </a:p>
          <a:p>
            <a:pPr eaLnBrk="1" hangingPunct="1">
              <a:lnSpc>
                <a:spcPct val="90000"/>
              </a:lnSpc>
              <a:spcBef>
                <a:spcPts val="500"/>
              </a:spcBef>
              <a:buClrTx/>
              <a:buFontTx/>
              <a:buNone/>
              <a:tabLst>
                <a:tab pos="638175" algn="l"/>
                <a:tab pos="1087438" algn="l"/>
                <a:tab pos="1536700" algn="l"/>
                <a:tab pos="1985963" algn="l"/>
                <a:tab pos="2435225" algn="l"/>
                <a:tab pos="2884488" algn="l"/>
                <a:tab pos="3333750" algn="l"/>
                <a:tab pos="3783013" algn="l"/>
                <a:tab pos="4232275" algn="l"/>
                <a:tab pos="4681538" algn="l"/>
                <a:tab pos="5130800" algn="l"/>
                <a:tab pos="5580063" algn="l"/>
                <a:tab pos="6029325" algn="l"/>
                <a:tab pos="6478588" algn="l"/>
                <a:tab pos="6927850" algn="l"/>
                <a:tab pos="7377113" algn="l"/>
                <a:tab pos="7826375" algn="l"/>
                <a:tab pos="8275638" algn="l"/>
                <a:tab pos="8724900" algn="l"/>
                <a:tab pos="9174163" algn="l"/>
              </a:tabLst>
            </a:pPr>
            <a:r>
              <a:rPr lang="en-US" altLang="de-DE" sz="2000" dirty="0" smtClean="0">
                <a:solidFill>
                  <a:srgbClr val="0000FF"/>
                </a:solidFill>
                <a:latin typeface="Courier New" pitchFamily="49" charset="0"/>
              </a:rPr>
              <a:t>Get </a:t>
            </a:r>
            <a:r>
              <a:rPr lang="en-US" altLang="de-DE" sz="2000" dirty="0">
                <a:solidFill>
                  <a:srgbClr val="0000FF"/>
                </a:solidFill>
                <a:latin typeface="Courier New" pitchFamily="49" charset="0"/>
              </a:rPr>
              <a:t>(Float (I</a:t>
            </a:r>
            <a:r>
              <a:rPr lang="en-US" altLang="de-DE" sz="2000" dirty="0" smtClean="0">
                <a:solidFill>
                  <a:srgbClr val="0000FF"/>
                </a:solidFill>
                <a:latin typeface="Courier New" pitchFamily="49" charset="0"/>
              </a:rPr>
              <a:t>));</a:t>
            </a:r>
            <a:endParaRPr lang="de-DE" sz="2000" dirty="0"/>
          </a:p>
        </p:txBody>
      </p:sp>
      <p:cxnSp>
        <p:nvCxnSpPr>
          <p:cNvPr id="10" name="Gerader Verbinder 9"/>
          <p:cNvCxnSpPr/>
          <p:nvPr/>
        </p:nvCxnSpPr>
        <p:spPr bwMode="auto">
          <a:xfrm>
            <a:off x="4283968" y="5060960"/>
            <a:ext cx="0" cy="1043767"/>
          </a:xfrm>
          <a:prstGeom prst="lin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3971">
                                            <p:txEl>
                                              <p:pRg st="5" end="5"/>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5"/>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p:bldP spid="5" grpId="0"/>
    </p:bld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2754" name="Rectangle 2"/>
          <p:cNvSpPr>
            <a:spLocks noGrp="1" noChangeArrowheads="1"/>
          </p:cNvSpPr>
          <p:nvPr>
            <p:ph type="title"/>
          </p:nvPr>
        </p:nvSpPr>
        <p:spPr>
          <a:xfrm>
            <a:off x="685800" y="463550"/>
            <a:ext cx="7739063" cy="1302369"/>
          </a:xfrm>
        </p:spPr>
        <p:txBody>
          <a:bodyPr/>
          <a:lstStyle/>
          <a:p>
            <a:pPr eaLnBrk="1" hangingPunct="1"/>
            <a:r>
              <a:rPr lang="en-US" altLang="de-DE" noProof="0" dirty="0" smtClean="0">
                <a:solidFill>
                  <a:schemeClr val="bg2">
                    <a:lumMod val="75000"/>
                  </a:schemeClr>
                </a:solidFill>
              </a:rPr>
              <a:t>Out Parameters in Ada 83</a:t>
            </a:r>
          </a:p>
        </p:txBody>
      </p:sp>
      <p:sp>
        <p:nvSpPr>
          <p:cNvPr id="202755" name="Rectangle 3"/>
          <p:cNvSpPr>
            <a:spLocks noGrp="1" noChangeArrowheads="1"/>
          </p:cNvSpPr>
          <p:nvPr>
            <p:ph type="body" idx="1"/>
          </p:nvPr>
        </p:nvSpPr>
        <p:spPr>
          <a:xfrm>
            <a:off x="685800" y="1765919"/>
            <a:ext cx="7739063" cy="3116959"/>
          </a:xfrm>
        </p:spPr>
        <p:txBody>
          <a:bodyPr/>
          <a:lstStyle/>
          <a:p>
            <a:pPr marL="0" indent="0" eaLnBrk="1" hangingPunct="1">
              <a:lnSpc>
                <a:spcPct val="80000"/>
              </a:lnSpc>
            </a:pPr>
            <a:r>
              <a:rPr lang="en-US" altLang="de-DE" sz="2000" dirty="0" smtClean="0"/>
              <a:t>For </a:t>
            </a:r>
            <a:r>
              <a:rPr lang="en-US" altLang="de-DE" sz="2000" dirty="0"/>
              <a:t>out </a:t>
            </a:r>
            <a:r>
              <a:rPr lang="en-US" altLang="de-DE" sz="2000" dirty="0" smtClean="0"/>
              <a:t>parameters, </a:t>
            </a:r>
            <a:r>
              <a:rPr lang="en-US" altLang="de-DE" sz="2000" dirty="0"/>
              <a:t>Ada </a:t>
            </a:r>
            <a:r>
              <a:rPr lang="en-US" altLang="de-DE" sz="2000" noProof="0" dirty="0" smtClean="0"/>
              <a:t>83 allows only write access, i.e. they may not be read.</a:t>
            </a:r>
          </a:p>
          <a:p>
            <a:pPr marL="0" indent="0" eaLnBrk="1" hangingPunct="1">
              <a:lnSpc>
                <a:spcPct val="80000"/>
              </a:lnSpc>
            </a:pPr>
            <a:r>
              <a:rPr lang="en-US" altLang="de-DE" sz="2000" noProof="0" dirty="0" smtClean="0"/>
              <a:t>Therefore some programmers </a:t>
            </a:r>
            <a:r>
              <a:rPr lang="en-US" altLang="de-DE" sz="2000" dirty="0" smtClean="0"/>
              <a:t>see </a:t>
            </a:r>
            <a:r>
              <a:rPr lang="en-US" altLang="de-DE" sz="2000" noProof="0" dirty="0" smtClean="0"/>
              <a:t>problems where there are none.</a:t>
            </a:r>
            <a:endParaRPr lang="en-US" altLang="de-DE" sz="1400" noProof="0" dirty="0" smtClean="0">
              <a:latin typeface="Courier New" pitchFamily="49" charset="0"/>
            </a:endParaRPr>
          </a:p>
          <a:p>
            <a:pPr marL="0" indent="0" eaLnBrk="1" hangingPunct="1">
              <a:lnSpc>
                <a:spcPct val="80000"/>
              </a:lnSpc>
            </a:pPr>
            <a:r>
              <a:rPr lang="en-US" altLang="de-DE" sz="1400" b="1" noProof="0" dirty="0" smtClean="0">
                <a:latin typeface="Courier New" pitchFamily="49" charset="0"/>
              </a:rPr>
              <a:t>package</a:t>
            </a:r>
            <a:r>
              <a:rPr lang="en-US" altLang="de-DE" sz="1400" noProof="0" dirty="0" smtClean="0">
                <a:latin typeface="Courier New" pitchFamily="49" charset="0"/>
              </a:rPr>
              <a:t> Archive </a:t>
            </a:r>
            <a:r>
              <a:rPr lang="en-US" altLang="de-DE" sz="1400" b="1" noProof="0" dirty="0" smtClean="0">
                <a:latin typeface="Courier New" pitchFamily="49" charset="0"/>
              </a:rPr>
              <a:t>is</a:t>
            </a:r>
          </a:p>
          <a:p>
            <a:pPr marL="0" indent="0" eaLnBrk="1" hangingPunct="1">
              <a:lnSpc>
                <a:spcPct val="80000"/>
              </a:lnSpc>
            </a:pPr>
            <a:r>
              <a:rPr lang="en-US" altLang="de-DE" sz="1400" noProof="0" dirty="0" smtClean="0">
                <a:latin typeface="Courier New" pitchFamily="49" charset="0"/>
              </a:rPr>
              <a:t>  </a:t>
            </a:r>
            <a:r>
              <a:rPr lang="en-US" altLang="de-DE" sz="1400" b="1" noProof="0" dirty="0" smtClean="0">
                <a:latin typeface="Courier New" pitchFamily="49" charset="0"/>
              </a:rPr>
              <a:t>type</a:t>
            </a:r>
            <a:r>
              <a:rPr lang="en-US" altLang="de-DE" sz="1400" noProof="0" dirty="0" smtClean="0">
                <a:latin typeface="Courier New" pitchFamily="49" charset="0"/>
              </a:rPr>
              <a:t> Key_Pattern </a:t>
            </a:r>
            <a:r>
              <a:rPr lang="en-US" altLang="de-DE" sz="1400" b="1" noProof="0" dirty="0" smtClean="0">
                <a:latin typeface="Courier New" pitchFamily="49" charset="0"/>
              </a:rPr>
              <a:t>is</a:t>
            </a:r>
            <a:r>
              <a:rPr lang="en-US" altLang="de-DE" sz="1400" noProof="0" dirty="0" smtClean="0">
                <a:latin typeface="Courier New" pitchFamily="49" charset="0"/>
              </a:rPr>
              <a:t> (Desk, Safe, ...);</a:t>
            </a:r>
          </a:p>
          <a:p>
            <a:pPr marL="0" indent="0" eaLnBrk="1" hangingPunct="1">
              <a:lnSpc>
                <a:spcPct val="80000"/>
              </a:lnSpc>
            </a:pPr>
            <a:r>
              <a:rPr lang="en-US" altLang="de-DE" sz="1400" noProof="0" dirty="0" smtClean="0">
                <a:latin typeface="Courier New" pitchFamily="49" charset="0"/>
              </a:rPr>
              <a:t>  </a:t>
            </a:r>
            <a:r>
              <a:rPr lang="en-US" altLang="de-DE" sz="1400" b="1" noProof="0" dirty="0" smtClean="0">
                <a:latin typeface="Courier New" pitchFamily="49" charset="0"/>
              </a:rPr>
              <a:t>type</a:t>
            </a:r>
            <a:r>
              <a:rPr lang="en-US" altLang="de-DE" sz="1400" noProof="0" dirty="0" smtClean="0">
                <a:latin typeface="Courier New" pitchFamily="49" charset="0"/>
              </a:rPr>
              <a:t> Dossiers (Key: </a:t>
            </a:r>
            <a:r>
              <a:rPr lang="en-US" altLang="de-DE" sz="1400" dirty="0">
                <a:latin typeface="Courier New" pitchFamily="49" charset="0"/>
              </a:rPr>
              <a:t>Key_Pattern := </a:t>
            </a:r>
            <a:r>
              <a:rPr lang="en-US" altLang="de-DE" sz="1400" noProof="0" dirty="0" smtClean="0">
                <a:latin typeface="Courier New" pitchFamily="49" charset="0"/>
              </a:rPr>
              <a:t>Desk) </a:t>
            </a:r>
            <a:r>
              <a:rPr lang="en-US" altLang="de-DE" sz="1400" b="1" noProof="0" dirty="0" smtClean="0">
                <a:latin typeface="Courier New" pitchFamily="49" charset="0"/>
              </a:rPr>
              <a:t>is record</a:t>
            </a:r>
            <a:br>
              <a:rPr lang="en-US" altLang="de-DE" sz="1400" b="1" noProof="0" dirty="0" smtClean="0">
                <a:latin typeface="Courier New" pitchFamily="49" charset="0"/>
              </a:rPr>
            </a:br>
            <a:r>
              <a:rPr lang="en-US" altLang="de-DE" sz="1400" noProof="0" dirty="0" smtClean="0">
                <a:latin typeface="Courier New" pitchFamily="49" charset="0"/>
              </a:rPr>
              <a:t>    </a:t>
            </a:r>
            <a:r>
              <a:rPr lang="en-US" altLang="de-DE" sz="1400" b="1" noProof="0" dirty="0" smtClean="0">
                <a:latin typeface="Courier New" pitchFamily="49" charset="0"/>
              </a:rPr>
              <a:t>case</a:t>
            </a:r>
            <a:r>
              <a:rPr lang="en-US" altLang="de-DE" sz="1400" noProof="0" dirty="0" smtClean="0">
                <a:latin typeface="Courier New" pitchFamily="49" charset="0"/>
              </a:rPr>
              <a:t> Key </a:t>
            </a:r>
            <a:r>
              <a:rPr lang="en-US" altLang="de-DE" sz="1400" b="1" noProof="0" dirty="0" smtClean="0">
                <a:latin typeface="Courier New" pitchFamily="49" charset="0"/>
              </a:rPr>
              <a:t>is</a:t>
            </a:r>
            <a:br>
              <a:rPr lang="en-US" altLang="de-DE" sz="1400" b="1" noProof="0" dirty="0" smtClean="0">
                <a:latin typeface="Courier New" pitchFamily="49" charset="0"/>
              </a:rPr>
            </a:br>
            <a:r>
              <a:rPr lang="en-US" altLang="de-DE" sz="1400" noProof="0" dirty="0" smtClean="0">
                <a:latin typeface="Courier New" pitchFamily="49" charset="0"/>
              </a:rPr>
              <a:t>      </a:t>
            </a:r>
            <a:r>
              <a:rPr lang="en-US" altLang="de-DE" sz="1400" b="1" noProof="0" dirty="0" smtClean="0">
                <a:latin typeface="Courier New" pitchFamily="49" charset="0"/>
              </a:rPr>
              <a:t>when</a:t>
            </a:r>
            <a:r>
              <a:rPr lang="en-US" altLang="de-DE" sz="1400" noProof="0" dirty="0" smtClean="0">
                <a:latin typeface="Courier New" pitchFamily="49" charset="0"/>
              </a:rPr>
              <a:t> Desk =&gt; Confidential: ...;</a:t>
            </a:r>
            <a:br>
              <a:rPr lang="en-US" altLang="de-DE" sz="1400" noProof="0" dirty="0" smtClean="0">
                <a:latin typeface="Courier New" pitchFamily="49" charset="0"/>
              </a:rPr>
            </a:br>
            <a:r>
              <a:rPr lang="en-US" altLang="de-DE" sz="1400" noProof="0" dirty="0" smtClean="0">
                <a:latin typeface="Courier New" pitchFamily="49" charset="0"/>
              </a:rPr>
              <a:t>      </a:t>
            </a:r>
            <a:r>
              <a:rPr lang="en-US" altLang="de-DE" sz="1400" b="1" noProof="0" dirty="0" smtClean="0">
                <a:latin typeface="Courier New" pitchFamily="49" charset="0"/>
              </a:rPr>
              <a:t>when</a:t>
            </a:r>
            <a:r>
              <a:rPr lang="en-US" altLang="de-DE" sz="1400" noProof="0" dirty="0" smtClean="0">
                <a:latin typeface="Courier New" pitchFamily="49" charset="0"/>
              </a:rPr>
              <a:t> Safe =&gt; Secret      : ...;</a:t>
            </a:r>
            <a:br>
              <a:rPr lang="en-US" altLang="de-DE" sz="1400" noProof="0" dirty="0" smtClean="0">
                <a:latin typeface="Courier New" pitchFamily="49" charset="0"/>
              </a:rPr>
            </a:br>
            <a:r>
              <a:rPr lang="en-US" altLang="de-DE" sz="1400" noProof="0" dirty="0" smtClean="0">
                <a:latin typeface="Courier New" pitchFamily="49" charset="0"/>
              </a:rPr>
              <a:t>      </a:t>
            </a:r>
            <a:r>
              <a:rPr lang="en-US" altLang="de-DE" sz="1400" b="1" noProof="0" dirty="0" smtClean="0">
                <a:latin typeface="Courier New" pitchFamily="49" charset="0"/>
              </a:rPr>
              <a:t>when</a:t>
            </a:r>
            <a:r>
              <a:rPr lang="en-US" altLang="de-DE" sz="1400" noProof="0" dirty="0" smtClean="0">
                <a:latin typeface="Courier New" pitchFamily="49" charset="0"/>
              </a:rPr>
              <a:t> ...</a:t>
            </a:r>
            <a:br>
              <a:rPr lang="en-US" altLang="de-DE" sz="1400" noProof="0" dirty="0" smtClean="0">
                <a:latin typeface="Courier New" pitchFamily="49" charset="0"/>
              </a:rPr>
            </a:br>
            <a:r>
              <a:rPr lang="en-US" altLang="de-DE" sz="1400" noProof="0" dirty="0" smtClean="0">
                <a:latin typeface="Courier New" pitchFamily="49" charset="0"/>
              </a:rPr>
              <a:t>    </a:t>
            </a:r>
            <a:r>
              <a:rPr lang="en-US" altLang="de-DE" sz="1400" b="1" noProof="0" dirty="0" smtClean="0">
                <a:latin typeface="Courier New" pitchFamily="49" charset="0"/>
              </a:rPr>
              <a:t>end case</a:t>
            </a:r>
            <a:r>
              <a:rPr lang="en-US" altLang="de-DE" sz="1400" noProof="0" dirty="0" smtClean="0">
                <a:latin typeface="Courier New" pitchFamily="49" charset="0"/>
              </a:rPr>
              <a:t>;</a:t>
            </a:r>
            <a:br>
              <a:rPr lang="en-US" altLang="de-DE" sz="1400" noProof="0" dirty="0" smtClean="0">
                <a:latin typeface="Courier New" pitchFamily="49" charset="0"/>
              </a:rPr>
            </a:br>
            <a:r>
              <a:rPr lang="en-US" altLang="de-DE" sz="1400" noProof="0" dirty="0" smtClean="0">
                <a:latin typeface="Courier New" pitchFamily="49" charset="0"/>
              </a:rPr>
              <a:t>  </a:t>
            </a:r>
            <a:r>
              <a:rPr lang="en-US" altLang="de-DE" sz="1400" b="1" noProof="0" dirty="0" smtClean="0">
                <a:latin typeface="Courier New" pitchFamily="49" charset="0"/>
              </a:rPr>
              <a:t>end record</a:t>
            </a:r>
            <a:r>
              <a:rPr lang="en-US" altLang="de-DE" sz="1400" noProof="0" dirty="0" smtClean="0">
                <a:latin typeface="Courier New" pitchFamily="49" charset="0"/>
              </a:rPr>
              <a:t>;</a:t>
            </a:r>
          </a:p>
          <a:p>
            <a:pPr marL="0" indent="0" eaLnBrk="1" hangingPunct="1">
              <a:lnSpc>
                <a:spcPct val="80000"/>
              </a:lnSpc>
            </a:pPr>
            <a:r>
              <a:rPr lang="en-US" altLang="de-DE" sz="1400" noProof="0" dirty="0" smtClean="0">
                <a:latin typeface="Courier New" pitchFamily="49" charset="0"/>
              </a:rPr>
              <a:t>  </a:t>
            </a:r>
            <a:r>
              <a:rPr lang="en-US" altLang="de-DE" sz="1400" b="1" noProof="0" dirty="0" smtClean="0">
                <a:latin typeface="Courier New" pitchFamily="49" charset="0"/>
              </a:rPr>
              <a:t>procedure</a:t>
            </a:r>
            <a:r>
              <a:rPr lang="en-US" altLang="de-DE" sz="1400" noProof="0" dirty="0" smtClean="0">
                <a:latin typeface="Courier New" pitchFamily="49" charset="0"/>
              </a:rPr>
              <a:t> Enclose (Dos: </a:t>
            </a:r>
            <a:r>
              <a:rPr lang="en-US" altLang="de-DE" sz="1400" b="1" noProof="0" dirty="0" smtClean="0">
                <a:latin typeface="Courier New" pitchFamily="49" charset="0"/>
              </a:rPr>
              <a:t>in</a:t>
            </a:r>
            <a:r>
              <a:rPr lang="en-US" altLang="de-DE" sz="1400" noProof="0" dirty="0" smtClean="0">
                <a:latin typeface="Courier New" pitchFamily="49" charset="0"/>
              </a:rPr>
              <a:t>     Dossiers);</a:t>
            </a:r>
          </a:p>
        </p:txBody>
      </p:sp>
      <p:sp>
        <p:nvSpPr>
          <p:cNvPr id="226308" name="Text Box 4"/>
          <p:cNvSpPr txBox="1">
            <a:spLocks noChangeArrowheads="1"/>
          </p:cNvSpPr>
          <p:nvPr/>
        </p:nvSpPr>
        <p:spPr bwMode="auto">
          <a:xfrm>
            <a:off x="684213" y="4724400"/>
            <a:ext cx="5616575" cy="1444498"/>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r>
              <a:rPr lang="en-US" altLang="de-DE" sz="1400" b="1" dirty="0" smtClean="0">
                <a:solidFill>
                  <a:schemeClr val="hlink"/>
                </a:solidFill>
                <a:latin typeface="Courier New" pitchFamily="49" charset="0"/>
              </a:rPr>
              <a:t>  procedure</a:t>
            </a:r>
            <a:r>
              <a:rPr lang="en-US" altLang="de-DE" sz="1400" dirty="0" smtClean="0">
                <a:solidFill>
                  <a:schemeClr val="hlink"/>
                </a:solidFill>
                <a:latin typeface="Courier New" pitchFamily="49" charset="0"/>
              </a:rPr>
              <a:t> Unclose (Dos:    </a:t>
            </a:r>
            <a:r>
              <a:rPr lang="en-US" altLang="de-DE" sz="1400" b="1" dirty="0" smtClean="0">
                <a:solidFill>
                  <a:schemeClr val="hlink"/>
                </a:solidFill>
                <a:latin typeface="Courier New" pitchFamily="49" charset="0"/>
              </a:rPr>
              <a:t>out</a:t>
            </a:r>
            <a:r>
              <a:rPr lang="en-US" altLang="de-DE" sz="1400" dirty="0" smtClean="0">
                <a:solidFill>
                  <a:schemeClr val="hlink"/>
                </a:solidFill>
                <a:latin typeface="Courier New" pitchFamily="49" charset="0"/>
              </a:rPr>
              <a:t> Dossiers);</a:t>
            </a:r>
            <a:endParaRPr lang="en-US" altLang="de-DE" sz="1400" i="1" dirty="0" smtClean="0">
              <a:solidFill>
                <a:schemeClr val="hlink"/>
              </a:solidFill>
              <a:latin typeface="Courier New" pitchFamily="49" charset="0"/>
            </a:endParaRPr>
          </a:p>
          <a:p>
            <a:r>
              <a:rPr lang="en-US" altLang="de-DE" sz="1400" dirty="0" smtClean="0">
                <a:solidFill>
                  <a:srgbClr val="000000"/>
                </a:solidFill>
                <a:latin typeface="Courier New" pitchFamily="49" charset="0"/>
              </a:rPr>
              <a:t>  </a:t>
            </a:r>
            <a:r>
              <a:rPr lang="en-US" altLang="de-DE" sz="1400" b="1" dirty="0" smtClean="0">
                <a:solidFill>
                  <a:srgbClr val="FF0000"/>
                </a:solidFill>
                <a:latin typeface="Courier New" pitchFamily="49" charset="0"/>
              </a:rPr>
              <a:t>procedure</a:t>
            </a:r>
            <a:r>
              <a:rPr lang="en-US" altLang="de-DE" sz="1400" dirty="0" smtClean="0">
                <a:solidFill>
                  <a:srgbClr val="FF0000"/>
                </a:solidFill>
                <a:latin typeface="Courier New" pitchFamily="49" charset="0"/>
              </a:rPr>
              <a:t> Unclose (Dos: </a:t>
            </a:r>
            <a:r>
              <a:rPr lang="en-US" altLang="de-DE" sz="1400" b="1" dirty="0" smtClean="0">
                <a:solidFill>
                  <a:srgbClr val="FF0000"/>
                </a:solidFill>
                <a:latin typeface="Courier New" pitchFamily="49" charset="0"/>
              </a:rPr>
              <a:t>in out</a:t>
            </a:r>
            <a:r>
              <a:rPr lang="en-US" altLang="de-DE" sz="1400" dirty="0" smtClean="0">
                <a:solidFill>
                  <a:srgbClr val="FF0000"/>
                </a:solidFill>
                <a:latin typeface="Courier New" pitchFamily="49" charset="0"/>
              </a:rPr>
              <a:t> Dossiers);</a:t>
            </a:r>
            <a:endParaRPr lang="en-US" altLang="de-DE" sz="1400" i="1" dirty="0" smtClean="0">
              <a:solidFill>
                <a:srgbClr val="FF0000"/>
              </a:solidFill>
              <a:latin typeface="Courier New" pitchFamily="49" charset="0"/>
            </a:endParaRPr>
          </a:p>
          <a:p>
            <a:r>
              <a:rPr lang="en-US" altLang="de-DE" sz="1400" dirty="0" smtClean="0">
                <a:solidFill>
                  <a:srgbClr val="000000"/>
                </a:solidFill>
                <a:latin typeface="Courier New" pitchFamily="49" charset="0"/>
              </a:rPr>
              <a:t>  </a:t>
            </a:r>
            <a:r>
              <a:rPr lang="en-US" altLang="de-DE" sz="1400" b="1" dirty="0" smtClean="0">
                <a:solidFill>
                  <a:srgbClr val="FF3399"/>
                </a:solidFill>
                <a:latin typeface="Courier New" pitchFamily="49" charset="0"/>
              </a:rPr>
              <a:t>procedure</a:t>
            </a:r>
            <a:r>
              <a:rPr lang="en-US" altLang="de-DE" sz="1400" dirty="0" smtClean="0">
                <a:solidFill>
                  <a:srgbClr val="FF3399"/>
                </a:solidFill>
                <a:latin typeface="Courier New" pitchFamily="49" charset="0"/>
              </a:rPr>
              <a:t> Unclose (Key: </a:t>
            </a:r>
            <a:r>
              <a:rPr lang="en-US" altLang="de-DE" sz="1400" b="1" dirty="0" smtClean="0">
                <a:solidFill>
                  <a:srgbClr val="FF3399"/>
                </a:solidFill>
                <a:latin typeface="Courier New" pitchFamily="49" charset="0"/>
              </a:rPr>
              <a:t>in</a:t>
            </a:r>
            <a:r>
              <a:rPr lang="en-US" altLang="de-DE" sz="1400" dirty="0" smtClean="0">
                <a:solidFill>
                  <a:srgbClr val="FF3399"/>
                </a:solidFill>
                <a:latin typeface="Courier New" pitchFamily="49" charset="0"/>
              </a:rPr>
              <a:t>     Key_Pattern; </a:t>
            </a:r>
            <a:br>
              <a:rPr lang="en-US" altLang="de-DE" sz="1400" dirty="0" smtClean="0">
                <a:solidFill>
                  <a:srgbClr val="FF3399"/>
                </a:solidFill>
                <a:latin typeface="Courier New" pitchFamily="49" charset="0"/>
              </a:rPr>
            </a:br>
            <a:r>
              <a:rPr lang="en-US" altLang="de-DE" sz="1400" dirty="0" smtClean="0">
                <a:solidFill>
                  <a:srgbClr val="FF3399"/>
                </a:solidFill>
                <a:latin typeface="Courier New" pitchFamily="49" charset="0"/>
              </a:rPr>
              <a:t>                     Dos:    </a:t>
            </a:r>
            <a:r>
              <a:rPr lang="en-US" altLang="de-DE" sz="1400" b="1" dirty="0" smtClean="0">
                <a:solidFill>
                  <a:srgbClr val="FF3399"/>
                </a:solidFill>
                <a:latin typeface="Courier New" pitchFamily="49" charset="0"/>
              </a:rPr>
              <a:t>out</a:t>
            </a:r>
            <a:r>
              <a:rPr lang="en-US" altLang="de-DE" sz="1400" dirty="0" smtClean="0">
                <a:solidFill>
                  <a:srgbClr val="FF3399"/>
                </a:solidFill>
                <a:latin typeface="Courier New" pitchFamily="49" charset="0"/>
              </a:rPr>
              <a:t> Dossiers);</a:t>
            </a:r>
          </a:p>
          <a:p>
            <a:pPr>
              <a:lnSpc>
                <a:spcPct val="80000"/>
              </a:lnSpc>
              <a:spcBef>
                <a:spcPts val="800"/>
              </a:spcBef>
            </a:pPr>
            <a:r>
              <a:rPr lang="en-US" altLang="de-DE" sz="1400" b="1" dirty="0" smtClean="0">
                <a:solidFill>
                  <a:srgbClr val="000000"/>
                </a:solidFill>
                <a:latin typeface="Courier New" pitchFamily="49" charset="0"/>
              </a:rPr>
              <a:t>end</a:t>
            </a:r>
            <a:r>
              <a:rPr lang="en-US" altLang="de-DE" sz="1400" dirty="0" smtClean="0">
                <a:solidFill>
                  <a:srgbClr val="000000"/>
                </a:solidFill>
                <a:latin typeface="Courier New" pitchFamily="49" charset="0"/>
              </a:rPr>
              <a:t> Archive;</a:t>
            </a:r>
          </a:p>
          <a:p>
            <a:endParaRPr lang="en-US" altLang="de-DE" sz="1400" dirty="0">
              <a:solidFill>
                <a:srgbClr val="FF3399"/>
              </a:solidFill>
              <a:latin typeface="Courier New" pitchFamily="49" charset="0"/>
            </a:endParaRPr>
          </a:p>
        </p:txBody>
      </p:sp>
      <p:sp>
        <p:nvSpPr>
          <p:cNvPr id="226309" name="Text Box 5"/>
          <p:cNvSpPr txBox="1">
            <a:spLocks noChangeArrowheads="1"/>
          </p:cNvSpPr>
          <p:nvPr/>
        </p:nvSpPr>
        <p:spPr bwMode="auto">
          <a:xfrm>
            <a:off x="5580112" y="4724400"/>
            <a:ext cx="2700984" cy="738664"/>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r>
              <a:rPr lang="en-US" altLang="de-DE" sz="1400" dirty="0" smtClean="0">
                <a:solidFill>
                  <a:schemeClr val="hlink"/>
                </a:solidFill>
                <a:latin typeface="Courier New" pitchFamily="49" charset="0"/>
              </a:rPr>
              <a:t>-- </a:t>
            </a:r>
            <a:r>
              <a:rPr lang="en-US" altLang="de-DE" sz="1400" i="1" dirty="0" smtClean="0">
                <a:solidFill>
                  <a:schemeClr val="hlink"/>
                </a:solidFill>
                <a:latin typeface="Courier New" pitchFamily="49" charset="0"/>
              </a:rPr>
              <a:t>correct</a:t>
            </a:r>
          </a:p>
          <a:p>
            <a:r>
              <a:rPr lang="en-US" altLang="de-DE" sz="1400" dirty="0" smtClean="0">
                <a:solidFill>
                  <a:srgbClr val="FF0000"/>
                </a:solidFill>
                <a:latin typeface="Courier New" pitchFamily="49" charset="0"/>
              </a:rPr>
              <a:t>-- </a:t>
            </a:r>
            <a:r>
              <a:rPr lang="en-US" altLang="de-DE" sz="1400" i="1" dirty="0" smtClean="0">
                <a:solidFill>
                  <a:srgbClr val="FF0000"/>
                </a:solidFill>
                <a:latin typeface="Courier New" pitchFamily="49" charset="0"/>
              </a:rPr>
              <a:t>wrong mode; or</a:t>
            </a:r>
          </a:p>
          <a:p>
            <a:r>
              <a:rPr lang="en-US" altLang="de-DE" sz="1400" dirty="0" smtClean="0">
                <a:solidFill>
                  <a:srgbClr val="FF3399"/>
                </a:solidFill>
                <a:latin typeface="Courier New" pitchFamily="49" charset="0"/>
              </a:rPr>
              <a:t>-- even more cumbersome</a:t>
            </a:r>
            <a:endParaRPr lang="en-US" altLang="de-DE" sz="1400" i="1" dirty="0">
              <a:solidFill>
                <a:srgbClr val="FF3399"/>
              </a:solidFill>
              <a:latin typeface="Courier New" pitchFamily="49" charset="0"/>
            </a:endParaRPr>
          </a:p>
        </p:txBody>
      </p:sp>
      <p:sp>
        <p:nvSpPr>
          <p:cNvPr id="202758" name="Fußzeilenplatzhalter 1"/>
          <p:cNvSpPr>
            <a:spLocks noGrp="1"/>
          </p:cNvSpPr>
          <p:nvPr>
            <p:ph type="ftr" sz="quarte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en-US" altLang="de-DE" sz="2400" dirty="0" smtClean="0"/>
              <a:t>Ada Basics © 2024 C.Grein</a:t>
            </a:r>
            <a:endParaRPr lang="de-DE" altLang="de-DE" sz="2400" dirty="0"/>
          </a:p>
        </p:txBody>
      </p:sp>
      <p:sp>
        <p:nvSpPr>
          <p:cNvPr id="202759" name="Foliennummernplatzhalter 2"/>
          <p:cNvSpPr>
            <a:spLocks noGrp="1"/>
          </p:cNvSpPr>
          <p:nvPr>
            <p:ph type="sldNum" sz="quarter"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BD72F72D-19C9-46C4-B216-4B9F5CEA4D2F}" type="slidenum">
              <a:rPr lang="de-DE" altLang="de-DE" sz="2400" smtClean="0"/>
              <a:pPr eaLnBrk="1" hangingPunct="1">
                <a:spcBef>
                  <a:spcPct val="0"/>
                </a:spcBef>
              </a:pPr>
              <a:t>113</a:t>
            </a:fld>
            <a:endParaRPr lang="de-DE" altLang="de-DE" sz="2400" dirty="0" smtClean="0"/>
          </a:p>
        </p:txBody>
      </p:sp>
      <p:cxnSp>
        <p:nvCxnSpPr>
          <p:cNvPr id="5" name="Gerade Verbindung mit Pfeil 4"/>
          <p:cNvCxnSpPr/>
          <p:nvPr/>
        </p:nvCxnSpPr>
        <p:spPr bwMode="auto">
          <a:xfrm flipH="1">
            <a:off x="5436096" y="4509119"/>
            <a:ext cx="432048" cy="360041"/>
          </a:xfrm>
          <a:prstGeom prst="straightConnector1">
            <a:avLst/>
          </a:prstGeom>
          <a:solidFill>
            <a:srgbClr val="00B8FF"/>
          </a:solidFill>
          <a:ln w="19050" cap="flat" cmpd="sng" algn="ctr">
            <a:solidFill>
              <a:schemeClr val="accent2"/>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6" name="Abgerundetes Rechteck 5"/>
          <p:cNvSpPr/>
          <p:nvPr/>
        </p:nvSpPr>
        <p:spPr bwMode="auto">
          <a:xfrm>
            <a:off x="5977436" y="3501008"/>
            <a:ext cx="2343604" cy="1008111"/>
          </a:xfrm>
          <a:prstGeom prst="roundRect">
            <a:avLst/>
          </a:prstGeom>
          <a:solidFill>
            <a:srgbClr val="00B8FF"/>
          </a:solidFill>
          <a:ln w="12700" cap="flat" cmpd="sng" algn="ctr">
            <a:solidFill>
              <a:schemeClr val="accent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8" charset="0"/>
              <a:buNone/>
              <a:tabLst/>
            </a:pPr>
            <a:r>
              <a:rPr kumimoji="0" lang="en-US" sz="1600" b="0" i="0" u="sng" strike="noStrike" cap="none" normalizeH="0" baseline="0" dirty="0" smtClean="0">
                <a:ln>
                  <a:noFill/>
                </a:ln>
                <a:solidFill>
                  <a:schemeClr val="accent2"/>
                </a:solidFill>
                <a:effectLst/>
                <a:latin typeface="Times New Roman" pitchFamily="18" charset="0"/>
              </a:rPr>
              <a:t>Problem:</a:t>
            </a:r>
            <a:r>
              <a:rPr kumimoji="0" lang="en-US" sz="1600" b="0" i="0" u="none" strike="noStrike" cap="none" normalizeH="0" dirty="0" smtClean="0">
                <a:ln>
                  <a:noFill/>
                </a:ln>
                <a:solidFill>
                  <a:schemeClr val="accent2"/>
                </a:solidFill>
                <a:effectLst/>
                <a:latin typeface="Times New Roman" pitchFamily="18" charset="0"/>
              </a:rPr>
              <a:t> I may not read the out parameter</a:t>
            </a:r>
            <a:r>
              <a:rPr kumimoji="0" lang="en-US" sz="1600" b="0" i="0" u="none" strike="noStrike" cap="none" normalizeH="0" baseline="0" dirty="0" smtClean="0">
                <a:ln>
                  <a:noFill/>
                </a:ln>
                <a:solidFill>
                  <a:schemeClr val="accent2"/>
                </a:solidFill>
                <a:effectLst/>
                <a:latin typeface="Times New Roman" pitchFamily="18" charset="0"/>
              </a:rPr>
              <a:t>; so I have to use the </a:t>
            </a:r>
            <a:r>
              <a:rPr kumimoji="0" lang="en-US" sz="1600" b="0" i="0" u="none" strike="noStrike" cap="none" normalizeH="0" baseline="0" dirty="0" smtClean="0">
                <a:ln>
                  <a:noFill/>
                </a:ln>
                <a:solidFill>
                  <a:srgbClr val="FF0000"/>
                </a:solidFill>
                <a:effectLst/>
                <a:latin typeface="Times New Roman" pitchFamily="18" charset="0"/>
              </a:rPr>
              <a:t>wrong mode </a:t>
            </a:r>
            <a:r>
              <a:rPr kumimoji="0" lang="en-US" sz="1500" b="1" i="0" u="none" strike="noStrike" cap="none" normalizeH="0" baseline="0" dirty="0" smtClean="0">
                <a:ln>
                  <a:noFill/>
                </a:ln>
                <a:solidFill>
                  <a:srgbClr val="FF0000"/>
                </a:solidFill>
                <a:effectLst/>
                <a:latin typeface="Courier New" panose="02070309020205020404" pitchFamily="49" charset="0"/>
                <a:cs typeface="Courier New" panose="02070309020205020404" pitchFamily="49" charset="0"/>
              </a:rPr>
              <a:t>in out</a:t>
            </a:r>
            <a:r>
              <a:rPr kumimoji="0" lang="en-US" sz="1600" b="0" i="0" u="none" strike="noStrike" cap="none" normalizeH="0" baseline="0" dirty="0" smtClean="0">
                <a:ln>
                  <a:noFill/>
                </a:ln>
                <a:solidFill>
                  <a:schemeClr val="accent2"/>
                </a:solidFill>
                <a:effectLst/>
                <a:latin typeface="Times New Roman" pitchFamily="18" charset="0"/>
              </a:rPr>
              <a:t>.</a:t>
            </a:r>
          </a:p>
        </p:txBody>
      </p:sp>
      <p:sp>
        <p:nvSpPr>
          <p:cNvPr id="4" name="Abgerundetes Rechteck 3"/>
          <p:cNvSpPr/>
          <p:nvPr/>
        </p:nvSpPr>
        <p:spPr bwMode="auto">
          <a:xfrm>
            <a:off x="2771800" y="5678345"/>
            <a:ext cx="5328592" cy="587389"/>
          </a:xfrm>
          <a:prstGeom prst="roundRect">
            <a:avLst/>
          </a:prstGeom>
          <a:solidFill>
            <a:srgbClr val="00B8FF"/>
          </a:solidFill>
          <a:ln w="9525" cap="flat" cmpd="sng" algn="ctr">
            <a:solidFill>
              <a:schemeClr val="accent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algn="ctr"/>
            <a:r>
              <a:rPr lang="en-US" sz="2000" dirty="0">
                <a:solidFill>
                  <a:schemeClr val="accent2"/>
                </a:solidFill>
              </a:rPr>
              <a:t>You may read </a:t>
            </a:r>
            <a:r>
              <a:rPr lang="en-US" sz="2000" i="1" dirty="0">
                <a:solidFill>
                  <a:schemeClr val="accent2"/>
                </a:solidFill>
              </a:rPr>
              <a:t>discriminants</a:t>
            </a:r>
            <a:r>
              <a:rPr lang="en-US" sz="2000" dirty="0">
                <a:solidFill>
                  <a:schemeClr val="accent2"/>
                </a:solidFill>
              </a:rPr>
              <a:t> and </a:t>
            </a:r>
            <a:r>
              <a:rPr lang="en-US" sz="2000" i="1" dirty="0">
                <a:solidFill>
                  <a:schemeClr val="accent2"/>
                </a:solidFill>
              </a:rPr>
              <a:t>bounds of arrays </a:t>
            </a:r>
            <a:r>
              <a:rPr lang="en-US" sz="2000" dirty="0">
                <a:solidFill>
                  <a:schemeClr val="accent2"/>
                </a:solidFill>
              </a:rPr>
              <a:t>of out parameters </a:t>
            </a:r>
            <a:r>
              <a:rPr lang="en-US" sz="1400" dirty="0">
                <a:solidFill>
                  <a:schemeClr val="accent2"/>
                </a:solidFill>
              </a:rPr>
              <a:t>(i.e. the object’s actual subtype)</a:t>
            </a:r>
            <a:r>
              <a:rPr lang="en-US" sz="2000" dirty="0">
                <a:solidFill>
                  <a:schemeClr val="accent2"/>
                </a:solidFill>
              </a:rPr>
              <a:t>!</a:t>
            </a:r>
          </a:p>
        </p:txBody>
      </p:sp>
      <p:grpSp>
        <p:nvGrpSpPr>
          <p:cNvPr id="12" name="Gruppieren 11"/>
          <p:cNvGrpSpPr/>
          <p:nvPr/>
        </p:nvGrpSpPr>
        <p:grpSpPr>
          <a:xfrm>
            <a:off x="6300788" y="3356992"/>
            <a:ext cx="1511572" cy="1367408"/>
            <a:chOff x="6300788" y="3356992"/>
            <a:chExt cx="1511572" cy="1367408"/>
          </a:xfrm>
        </p:grpSpPr>
        <p:cxnSp>
          <p:nvCxnSpPr>
            <p:cNvPr id="10" name="Gerader Verbinder 9"/>
            <p:cNvCxnSpPr/>
            <p:nvPr/>
          </p:nvCxnSpPr>
          <p:spPr bwMode="auto">
            <a:xfrm flipH="1">
              <a:off x="6300788" y="3356992"/>
              <a:ext cx="1511572" cy="1367408"/>
            </a:xfrm>
            <a:prstGeom prst="line">
              <a:avLst/>
            </a:prstGeom>
            <a:solidFill>
              <a:srgbClr val="00B8FF"/>
            </a:solidFill>
            <a:ln w="57150"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7" name="Gerader Verbinder 16"/>
            <p:cNvCxnSpPr/>
            <p:nvPr/>
          </p:nvCxnSpPr>
          <p:spPr bwMode="auto">
            <a:xfrm>
              <a:off x="6444804" y="3356992"/>
              <a:ext cx="1367556" cy="1367408"/>
            </a:xfrm>
            <a:prstGeom prst="line">
              <a:avLst/>
            </a:prstGeom>
            <a:solidFill>
              <a:srgbClr val="00B8FF"/>
            </a:solidFill>
            <a:ln w="57150"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cxnSp>
        <p:nvCxnSpPr>
          <p:cNvPr id="3" name="Gerader Verbinder 2"/>
          <p:cNvCxnSpPr>
            <a:endCxn id="226309" idx="3"/>
          </p:cNvCxnSpPr>
          <p:nvPr/>
        </p:nvCxnSpPr>
        <p:spPr bwMode="auto">
          <a:xfrm>
            <a:off x="971600" y="5085184"/>
            <a:ext cx="7309496" cy="8548"/>
          </a:xfrm>
          <a:prstGeom prst="line">
            <a:avLst/>
          </a:prstGeom>
          <a:solidFill>
            <a:srgbClr val="00B8FF"/>
          </a:solidFill>
          <a:ln w="28575"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6" name="Gerader Verbinder 15"/>
          <p:cNvCxnSpPr/>
          <p:nvPr/>
        </p:nvCxnSpPr>
        <p:spPr bwMode="auto">
          <a:xfrm>
            <a:off x="985312" y="5317911"/>
            <a:ext cx="7309496" cy="8548"/>
          </a:xfrm>
          <a:prstGeom prst="line">
            <a:avLst/>
          </a:prstGeom>
          <a:solidFill>
            <a:srgbClr val="00B8FF"/>
          </a:solidFill>
          <a:ln w="28575"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8" name="Gerader Verbinder 17"/>
          <p:cNvCxnSpPr/>
          <p:nvPr/>
        </p:nvCxnSpPr>
        <p:spPr bwMode="auto">
          <a:xfrm>
            <a:off x="971600" y="5520217"/>
            <a:ext cx="7309496" cy="8548"/>
          </a:xfrm>
          <a:prstGeom prst="line">
            <a:avLst/>
          </a:prstGeom>
          <a:solidFill>
            <a:srgbClr val="00B8FF"/>
          </a:solidFill>
          <a:ln w="28575"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26308">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nodeType="clickEffect">
                                  <p:stCondLst>
                                    <p:cond delay="0"/>
                                  </p:stCondLst>
                                  <p:childTnLst>
                                    <p:set>
                                      <p:cBhvr>
                                        <p:cTn id="14" dur="1" fill="hold">
                                          <p:stCondLst>
                                            <p:cond delay="0"/>
                                          </p:stCondLst>
                                        </p:cTn>
                                        <p:tgtEl>
                                          <p:spTgt spid="226308">
                                            <p:txEl>
                                              <p:pRg st="0" end="0"/>
                                            </p:txEl>
                                          </p:spTgt>
                                        </p:tgtEl>
                                        <p:attrNameLst>
                                          <p:attrName>style.visibility</p:attrName>
                                        </p:attrNameLst>
                                      </p:cBhvr>
                                      <p:to>
                                        <p:strVal val="hidden"/>
                                      </p:to>
                                    </p:set>
                                  </p:childTnLst>
                                </p:cTn>
                              </p:par>
                              <p:par>
                                <p:cTn id="15" presetID="1" presetClass="exit" presetSubtype="0" fill="hold" nodeType="withEffect">
                                  <p:stCondLst>
                                    <p:cond delay="0"/>
                                  </p:stCondLst>
                                  <p:childTnLst>
                                    <p:set>
                                      <p:cBhvr>
                                        <p:cTn id="16" dur="1" fill="hold">
                                          <p:stCondLst>
                                            <p:cond delay="0"/>
                                          </p:stCondLst>
                                        </p:cTn>
                                        <p:tgtEl>
                                          <p:spTgt spid="5"/>
                                        </p:tgtEl>
                                        <p:attrNameLst>
                                          <p:attrName>style.visibility</p:attrName>
                                        </p:attrNameLst>
                                      </p:cBhvr>
                                      <p:to>
                                        <p:strVal val="hidden"/>
                                      </p:to>
                                    </p:set>
                                  </p:childTnLst>
                                </p:cTn>
                              </p:par>
                              <p:par>
                                <p:cTn id="17" presetID="1" presetClass="entr" presetSubtype="0" fill="hold" nodeType="withEffect">
                                  <p:stCondLst>
                                    <p:cond delay="0"/>
                                  </p:stCondLst>
                                  <p:childTnLst>
                                    <p:set>
                                      <p:cBhvr>
                                        <p:cTn id="18" dur="1" fill="hold">
                                          <p:stCondLst>
                                            <p:cond delay="0"/>
                                          </p:stCondLst>
                                        </p:cTn>
                                        <p:tgtEl>
                                          <p:spTgt spid="226308">
                                            <p:txEl>
                                              <p:pRg st="1" end="1"/>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226309">
                                            <p:txEl>
                                              <p:pRg st="1" end="1"/>
                                            </p:txEl>
                                          </p:spTgt>
                                        </p:tgtEl>
                                        <p:attrNameLst>
                                          <p:attrName>style.visibility</p:attrName>
                                        </p:attrNameLst>
                                      </p:cBhvr>
                                      <p:to>
                                        <p:strVal val="visible"/>
                                      </p:to>
                                    </p:set>
                                  </p:childTnLst>
                                </p:cTn>
                              </p:par>
                            </p:childTnLst>
                          </p:cTn>
                        </p:par>
                      </p:childTnLst>
                    </p:cTn>
                  </p:par>
                  <p:par>
                    <p:cTn id="21" fill="hold" nodeType="clickPar">
                      <p:stCondLst>
                        <p:cond delay="indefinite"/>
                      </p:stCondLst>
                      <p:childTnLst>
                        <p:par>
                          <p:cTn id="22" fill="hold" nodeType="withGroup">
                            <p:stCondLst>
                              <p:cond delay="0"/>
                            </p:stCondLst>
                            <p:childTnLst>
                              <p:par>
                                <p:cTn id="23" presetID="1" presetClass="entr" presetSubtype="0" fill="hold" nodeType="clickEffect">
                                  <p:stCondLst>
                                    <p:cond delay="0"/>
                                  </p:stCondLst>
                                  <p:childTnLst>
                                    <p:set>
                                      <p:cBhvr>
                                        <p:cTn id="24" dur="1" fill="hold">
                                          <p:stCondLst>
                                            <p:cond delay="0"/>
                                          </p:stCondLst>
                                        </p:cTn>
                                        <p:tgtEl>
                                          <p:spTgt spid="226308">
                                            <p:txEl>
                                              <p:pRg st="2" end="2"/>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226309">
                                            <p:txEl>
                                              <p:pRg st="2" end="2"/>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226308">
                                            <p:txEl>
                                              <p:pRg st="0" end="0"/>
                                            </p:txEl>
                                          </p:spTgt>
                                        </p:tgtEl>
                                        <p:attrNameLst>
                                          <p:attrName>style.visibility</p:attrName>
                                        </p:attrNameLst>
                                      </p:cBhvr>
                                      <p:to>
                                        <p:strVal val="visible"/>
                                      </p:to>
                                    </p:set>
                                  </p:childTnLst>
                                </p:cTn>
                              </p:par>
                              <p:par>
                                <p:cTn id="31" presetID="1" presetClass="entr" presetSubtype="0" fill="hold" nodeType="withEffect">
                                  <p:stCondLst>
                                    <p:cond delay="0"/>
                                  </p:stCondLst>
                                  <p:childTnLst>
                                    <p:set>
                                      <p:cBhvr>
                                        <p:cTn id="32" dur="1" fill="hold">
                                          <p:stCondLst>
                                            <p:cond delay="0"/>
                                          </p:stCondLst>
                                        </p:cTn>
                                        <p:tgtEl>
                                          <p:spTgt spid="226309">
                                            <p:txEl>
                                              <p:pRg st="0" end="0"/>
                                            </p:txEl>
                                          </p:spTgt>
                                        </p:tgtEl>
                                        <p:attrNameLst>
                                          <p:attrName>style.visibility</p:attrName>
                                        </p:attrNameLst>
                                      </p:cBhvr>
                                      <p:to>
                                        <p:strVal val="visible"/>
                                      </p:to>
                                    </p:set>
                                  </p:childTnLst>
                                </p:cTn>
                              </p:par>
                              <p:par>
                                <p:cTn id="33" presetID="1" presetClass="entr" presetSubtype="0" fill="hold" grpId="0" nodeType="withEffect">
                                  <p:stCondLst>
                                    <p:cond delay="0"/>
                                  </p:stCondLst>
                                  <p:childTnLst>
                                    <p:set>
                                      <p:cBhvr>
                                        <p:cTn id="34" dur="1" fill="hold">
                                          <p:stCondLst>
                                            <p:cond delay="0"/>
                                          </p:stCondLst>
                                        </p:cTn>
                                        <p:tgtEl>
                                          <p:spTgt spid="4"/>
                                        </p:tgtEl>
                                        <p:attrNameLst>
                                          <p:attrName>style.visibility</p:attrName>
                                        </p:attrNameLst>
                                      </p:cBhvr>
                                      <p:to>
                                        <p:strVal val="visible"/>
                                      </p:to>
                                    </p:set>
                                  </p:childTnLst>
                                </p:cTn>
                              </p:par>
                              <p:par>
                                <p:cTn id="35" presetID="1" presetClass="entr" presetSubtype="0" fill="hold" nodeType="withEffect">
                                  <p:stCondLst>
                                    <p:cond delay="0"/>
                                  </p:stCondLst>
                                  <p:childTnLst>
                                    <p:set>
                                      <p:cBhvr>
                                        <p:cTn id="36" dur="1" fill="hold">
                                          <p:stCondLst>
                                            <p:cond delay="0"/>
                                          </p:stCondLst>
                                        </p:cTn>
                                        <p:tgtEl>
                                          <p:spTgt spid="12"/>
                                        </p:tgtEl>
                                        <p:attrNameLst>
                                          <p:attrName>style.visibility</p:attrName>
                                        </p:attrNameLst>
                                      </p:cBhvr>
                                      <p:to>
                                        <p:strVal val="visible"/>
                                      </p:to>
                                    </p:set>
                                  </p:childTnLst>
                                </p:cTn>
                              </p:par>
                              <p:par>
                                <p:cTn id="37" presetID="1" presetClass="entr" presetSubtype="0" fill="hold" nodeType="withEffect">
                                  <p:stCondLst>
                                    <p:cond delay="0"/>
                                  </p:stCondLst>
                                  <p:childTnLst>
                                    <p:set>
                                      <p:cBhvr>
                                        <p:cTn id="38" dur="1" fill="hold">
                                          <p:stCondLst>
                                            <p:cond delay="0"/>
                                          </p:stCondLst>
                                        </p:cTn>
                                        <p:tgtEl>
                                          <p:spTgt spid="3"/>
                                        </p:tgtEl>
                                        <p:attrNameLst>
                                          <p:attrName>style.visibility</p:attrName>
                                        </p:attrNameLst>
                                      </p:cBhvr>
                                      <p:to>
                                        <p:strVal val="visible"/>
                                      </p:to>
                                    </p:set>
                                  </p:childTnLst>
                                </p:cTn>
                              </p:par>
                              <p:par>
                                <p:cTn id="39" presetID="1" presetClass="entr" presetSubtype="0" fill="hold" nodeType="withEffect">
                                  <p:stCondLst>
                                    <p:cond delay="0"/>
                                  </p:stCondLst>
                                  <p:childTnLst>
                                    <p:set>
                                      <p:cBhvr>
                                        <p:cTn id="40" dur="1" fill="hold">
                                          <p:stCondLst>
                                            <p:cond delay="0"/>
                                          </p:stCondLst>
                                        </p:cTn>
                                        <p:tgtEl>
                                          <p:spTgt spid="16"/>
                                        </p:tgtEl>
                                        <p:attrNameLst>
                                          <p:attrName>style.visibility</p:attrName>
                                        </p:attrNameLst>
                                      </p:cBhvr>
                                      <p:to>
                                        <p:strVal val="visible"/>
                                      </p:to>
                                    </p:set>
                                  </p:childTnLst>
                                </p:cTn>
                              </p:par>
                              <p:par>
                                <p:cTn id="41" presetID="1" presetClass="entr" presetSubtype="0" fill="hold" nodeType="withEffect">
                                  <p:stCondLst>
                                    <p:cond delay="0"/>
                                  </p:stCondLst>
                                  <p:childTnLst>
                                    <p:set>
                                      <p:cBhvr>
                                        <p:cTn id="42"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4" grpId="0" animBg="1"/>
    </p:bld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778" name="Rectangle 2"/>
          <p:cNvSpPr>
            <a:spLocks noGrp="1" noChangeArrowheads="1"/>
          </p:cNvSpPr>
          <p:nvPr>
            <p:ph type="title"/>
          </p:nvPr>
        </p:nvSpPr>
        <p:spPr>
          <a:xfrm>
            <a:off x="685800" y="463551"/>
            <a:ext cx="7739063" cy="1226170"/>
          </a:xfrm>
        </p:spPr>
        <p:txBody>
          <a:bodyPr/>
          <a:lstStyle/>
          <a:p>
            <a:pPr eaLnBrk="1" hangingPunct="1"/>
            <a:r>
              <a:rPr lang="en-US" altLang="de-DE" noProof="0" dirty="0" smtClean="0"/>
              <a:t>Archive </a:t>
            </a:r>
            <a:r>
              <a:rPr lang="en-US" altLang="de-DE" noProof="0" dirty="0" smtClean="0">
                <a:cs typeface="Times New Roman" pitchFamily="18" charset="0"/>
              </a:rPr>
              <a:t>– </a:t>
            </a:r>
            <a:r>
              <a:rPr lang="en-US" altLang="de-DE" noProof="0" dirty="0" smtClean="0"/>
              <a:t>Package Body</a:t>
            </a:r>
          </a:p>
        </p:txBody>
      </p:sp>
      <p:sp>
        <p:nvSpPr>
          <p:cNvPr id="203779" name="Rectangle 3"/>
          <p:cNvSpPr>
            <a:spLocks noGrp="1" noChangeArrowheads="1"/>
          </p:cNvSpPr>
          <p:nvPr>
            <p:ph type="body" idx="1"/>
          </p:nvPr>
        </p:nvSpPr>
        <p:spPr>
          <a:xfrm>
            <a:off x="685800" y="1981200"/>
            <a:ext cx="7739063" cy="3608040"/>
          </a:xfrm>
        </p:spPr>
        <p:txBody>
          <a:bodyPr/>
          <a:lstStyle/>
          <a:p>
            <a:pPr marL="0" indent="0" eaLnBrk="1" hangingPunct="1">
              <a:lnSpc>
                <a:spcPct val="80000"/>
              </a:lnSpc>
            </a:pPr>
            <a:r>
              <a:rPr lang="en-US" altLang="de-DE" sz="1800" b="1" noProof="0" dirty="0" smtClean="0">
                <a:latin typeface="Courier New" pitchFamily="49" charset="0"/>
              </a:rPr>
              <a:t>package</a:t>
            </a:r>
            <a:r>
              <a:rPr lang="en-US" altLang="de-DE" sz="1800" noProof="0" dirty="0" smtClean="0">
                <a:latin typeface="Courier New" pitchFamily="49" charset="0"/>
              </a:rPr>
              <a:t> </a:t>
            </a:r>
            <a:r>
              <a:rPr lang="en-US" altLang="de-DE" sz="1800" b="1" noProof="0" dirty="0" smtClean="0">
                <a:latin typeface="Courier New" pitchFamily="49" charset="0"/>
              </a:rPr>
              <a:t>body</a:t>
            </a:r>
            <a:r>
              <a:rPr lang="en-US" altLang="de-DE" sz="1800" noProof="0" dirty="0" smtClean="0">
                <a:latin typeface="Courier New" pitchFamily="49" charset="0"/>
              </a:rPr>
              <a:t> Archive </a:t>
            </a:r>
            <a:r>
              <a:rPr lang="en-US" altLang="de-DE" sz="1800" b="1" noProof="0" dirty="0" smtClean="0">
                <a:latin typeface="Courier New" pitchFamily="49" charset="0"/>
              </a:rPr>
              <a:t>is</a:t>
            </a:r>
          </a:p>
          <a:p>
            <a:pPr marL="0" indent="0" eaLnBrk="1" hangingPunct="1">
              <a:lnSpc>
                <a:spcPct val="80000"/>
              </a:lnSpc>
            </a:pPr>
            <a:endParaRPr lang="en-US" altLang="de-DE" sz="600" b="1" noProof="0" dirty="0" smtClean="0">
              <a:latin typeface="Courier New" pitchFamily="49" charset="0"/>
            </a:endParaRPr>
          </a:p>
          <a:p>
            <a:pPr marL="0" indent="0" eaLnBrk="1" hangingPunct="1">
              <a:lnSpc>
                <a:spcPct val="80000"/>
              </a:lnSpc>
            </a:pPr>
            <a:r>
              <a:rPr lang="en-US" altLang="de-DE" sz="1800" noProof="0" dirty="0" smtClean="0">
                <a:latin typeface="Courier New" pitchFamily="49" charset="0"/>
              </a:rPr>
              <a:t>  Storage: </a:t>
            </a:r>
            <a:r>
              <a:rPr lang="en-US" altLang="de-DE" sz="1800" b="1" noProof="0" dirty="0" smtClean="0">
                <a:latin typeface="Courier New" pitchFamily="49" charset="0"/>
              </a:rPr>
              <a:t>array</a:t>
            </a:r>
            <a:r>
              <a:rPr lang="en-US" altLang="de-DE" sz="1800" noProof="0" dirty="0" smtClean="0">
                <a:latin typeface="Courier New" pitchFamily="49" charset="0"/>
              </a:rPr>
              <a:t> (Key_Pattern) </a:t>
            </a:r>
            <a:r>
              <a:rPr lang="en-US" altLang="de-DE" sz="1800" b="1" noProof="0" dirty="0" smtClean="0">
                <a:latin typeface="Courier New" pitchFamily="49" charset="0"/>
              </a:rPr>
              <a:t>of</a:t>
            </a:r>
            <a:r>
              <a:rPr lang="en-US" altLang="de-DE" sz="1800" noProof="0" dirty="0" smtClean="0">
                <a:latin typeface="Courier New" pitchFamily="49" charset="0"/>
              </a:rPr>
              <a:t> Dossiers;</a:t>
            </a:r>
          </a:p>
          <a:p>
            <a:pPr marL="0" indent="0" eaLnBrk="1" hangingPunct="1">
              <a:lnSpc>
                <a:spcPct val="80000"/>
              </a:lnSpc>
            </a:pPr>
            <a:endParaRPr lang="en-US" altLang="de-DE" sz="600" noProof="0" dirty="0" smtClean="0">
              <a:latin typeface="Courier New" pitchFamily="49" charset="0"/>
            </a:endParaRPr>
          </a:p>
          <a:p>
            <a:pPr marL="0" indent="0" eaLnBrk="1" hangingPunct="1">
              <a:lnSpc>
                <a:spcPct val="80000"/>
              </a:lnSpc>
            </a:pPr>
            <a:r>
              <a:rPr lang="en-US" altLang="de-DE" sz="1800" noProof="0" dirty="0" smtClean="0">
                <a:latin typeface="Courier New" pitchFamily="49" charset="0"/>
              </a:rPr>
              <a:t>  </a:t>
            </a:r>
            <a:r>
              <a:rPr lang="en-US" altLang="de-DE" sz="1800" b="1" noProof="0" dirty="0" smtClean="0">
                <a:latin typeface="Courier New" pitchFamily="49" charset="0"/>
              </a:rPr>
              <a:t>procedure</a:t>
            </a:r>
            <a:r>
              <a:rPr lang="en-US" altLang="de-DE" sz="1800" noProof="0" dirty="0" smtClean="0">
                <a:latin typeface="Courier New" pitchFamily="49" charset="0"/>
              </a:rPr>
              <a:t> Enclose (Dos: </a:t>
            </a:r>
            <a:r>
              <a:rPr lang="en-US" altLang="de-DE" sz="1800" b="1" noProof="0" dirty="0" smtClean="0">
                <a:latin typeface="Courier New" pitchFamily="49" charset="0"/>
              </a:rPr>
              <a:t>in</a:t>
            </a:r>
            <a:r>
              <a:rPr lang="en-US" altLang="de-DE" sz="1800" noProof="0" dirty="0" smtClean="0">
                <a:latin typeface="Courier New" pitchFamily="49" charset="0"/>
              </a:rPr>
              <a:t> Dossiers) </a:t>
            </a:r>
            <a:r>
              <a:rPr lang="en-US" altLang="de-DE" sz="1800" b="1" noProof="0" dirty="0" smtClean="0">
                <a:latin typeface="Courier New" pitchFamily="49" charset="0"/>
              </a:rPr>
              <a:t>is</a:t>
            </a:r>
            <a:r>
              <a:rPr lang="en-US" altLang="de-DE" sz="1800" noProof="0" dirty="0" smtClean="0">
                <a:latin typeface="Courier New" pitchFamily="49" charset="0"/>
              </a:rPr>
              <a:t/>
            </a:r>
            <a:br>
              <a:rPr lang="en-US" altLang="de-DE" sz="1800" noProof="0" dirty="0" smtClean="0">
                <a:latin typeface="Courier New" pitchFamily="49" charset="0"/>
              </a:rPr>
            </a:br>
            <a:r>
              <a:rPr lang="en-US" altLang="de-DE" sz="1800" noProof="0" dirty="0" smtClean="0">
                <a:latin typeface="Courier New" pitchFamily="49" charset="0"/>
              </a:rPr>
              <a:t>  </a:t>
            </a:r>
            <a:r>
              <a:rPr lang="en-US" altLang="de-DE" sz="1800" b="1" noProof="0" dirty="0" smtClean="0">
                <a:latin typeface="Courier New" pitchFamily="49" charset="0"/>
              </a:rPr>
              <a:t>begin</a:t>
            </a:r>
            <a:r>
              <a:rPr lang="en-US" altLang="de-DE" sz="1800" noProof="0" dirty="0" smtClean="0">
                <a:latin typeface="Courier New" pitchFamily="49" charset="0"/>
              </a:rPr>
              <a:t/>
            </a:r>
            <a:br>
              <a:rPr lang="en-US" altLang="de-DE" sz="1800" noProof="0" dirty="0" smtClean="0">
                <a:latin typeface="Courier New" pitchFamily="49" charset="0"/>
              </a:rPr>
            </a:br>
            <a:r>
              <a:rPr lang="en-US" altLang="de-DE" sz="1800" noProof="0" dirty="0" smtClean="0">
                <a:latin typeface="Courier New" pitchFamily="49" charset="0"/>
              </a:rPr>
              <a:t>   Storage (Dos.Key) := Dos;</a:t>
            </a:r>
            <a:br>
              <a:rPr lang="en-US" altLang="de-DE" sz="1800" noProof="0" dirty="0" smtClean="0">
                <a:latin typeface="Courier New" pitchFamily="49" charset="0"/>
              </a:rPr>
            </a:br>
            <a:r>
              <a:rPr lang="en-US" altLang="de-DE" sz="1800" noProof="0" dirty="0" smtClean="0">
                <a:latin typeface="Courier New" pitchFamily="49" charset="0"/>
              </a:rPr>
              <a:t>  </a:t>
            </a:r>
            <a:r>
              <a:rPr lang="en-US" altLang="de-DE" sz="1800" b="1" noProof="0" dirty="0" smtClean="0">
                <a:latin typeface="Courier New" pitchFamily="49" charset="0"/>
              </a:rPr>
              <a:t>end </a:t>
            </a:r>
            <a:r>
              <a:rPr lang="en-US" altLang="de-DE" sz="1800" noProof="0" dirty="0" smtClean="0">
                <a:latin typeface="Courier New" pitchFamily="49" charset="0"/>
              </a:rPr>
              <a:t>Enclose;</a:t>
            </a:r>
          </a:p>
          <a:p>
            <a:pPr marL="0" indent="0" eaLnBrk="1" hangingPunct="1">
              <a:lnSpc>
                <a:spcPct val="80000"/>
              </a:lnSpc>
            </a:pPr>
            <a:endParaRPr lang="en-US" altLang="de-DE" sz="600" noProof="0" dirty="0" smtClean="0">
              <a:latin typeface="Courier New" pitchFamily="49" charset="0"/>
            </a:endParaRPr>
          </a:p>
          <a:p>
            <a:pPr marL="0" indent="0" eaLnBrk="1" hangingPunct="1">
              <a:lnSpc>
                <a:spcPct val="80000"/>
              </a:lnSpc>
            </a:pPr>
            <a:r>
              <a:rPr lang="en-US" altLang="de-DE" sz="1800" noProof="0" dirty="0" smtClean="0">
                <a:latin typeface="Courier New" pitchFamily="49" charset="0"/>
              </a:rPr>
              <a:t>  </a:t>
            </a:r>
            <a:r>
              <a:rPr lang="en-US" altLang="de-DE" sz="1800" b="1" noProof="0" dirty="0" smtClean="0">
                <a:latin typeface="Courier New" pitchFamily="49" charset="0"/>
              </a:rPr>
              <a:t>procedure</a:t>
            </a:r>
            <a:r>
              <a:rPr lang="en-US" altLang="de-DE" sz="1800" noProof="0" dirty="0" smtClean="0">
                <a:latin typeface="Courier New" pitchFamily="49" charset="0"/>
              </a:rPr>
              <a:t> Unclose (Dos: </a:t>
            </a:r>
            <a:r>
              <a:rPr lang="en-US" altLang="de-DE" sz="1800" b="1" noProof="0" dirty="0" smtClean="0">
                <a:solidFill>
                  <a:schemeClr val="accent2"/>
                </a:solidFill>
                <a:latin typeface="Courier New" pitchFamily="49" charset="0"/>
              </a:rPr>
              <a:t>out</a:t>
            </a:r>
            <a:r>
              <a:rPr lang="en-US" altLang="de-DE" sz="1800" noProof="0" dirty="0" smtClean="0">
                <a:solidFill>
                  <a:schemeClr val="accent2"/>
                </a:solidFill>
                <a:latin typeface="Courier New" pitchFamily="49" charset="0"/>
              </a:rPr>
              <a:t> </a:t>
            </a:r>
            <a:r>
              <a:rPr lang="en-US" altLang="de-DE" sz="1800" noProof="0" dirty="0" smtClean="0">
                <a:latin typeface="Courier New" pitchFamily="49" charset="0"/>
              </a:rPr>
              <a:t>Dossiers) </a:t>
            </a:r>
            <a:r>
              <a:rPr lang="en-US" altLang="de-DE" sz="1800" b="1" noProof="0" dirty="0" smtClean="0">
                <a:latin typeface="Courier New" pitchFamily="49" charset="0"/>
              </a:rPr>
              <a:t>is</a:t>
            </a:r>
            <a:r>
              <a:rPr lang="en-US" altLang="de-DE" sz="1800" noProof="0" dirty="0" smtClean="0">
                <a:latin typeface="Courier New" pitchFamily="49" charset="0"/>
              </a:rPr>
              <a:t>  -- </a:t>
            </a:r>
            <a:r>
              <a:rPr lang="en-US" altLang="de-DE" sz="1800" i="1" noProof="0" dirty="0" smtClean="0">
                <a:solidFill>
                  <a:schemeClr val="accent2"/>
                </a:solidFill>
                <a:latin typeface="Courier New" pitchFamily="49" charset="0"/>
              </a:rPr>
              <a:t>good so</a:t>
            </a:r>
            <a:r>
              <a:rPr lang="en-US" altLang="de-DE" sz="1800" noProof="0" dirty="0" smtClean="0">
                <a:latin typeface="Courier New" pitchFamily="49" charset="0"/>
              </a:rPr>
              <a:t/>
            </a:r>
            <a:br>
              <a:rPr lang="en-US" altLang="de-DE" sz="1800" noProof="0" dirty="0" smtClean="0">
                <a:latin typeface="Courier New" pitchFamily="49" charset="0"/>
              </a:rPr>
            </a:br>
            <a:r>
              <a:rPr lang="en-US" altLang="de-DE" sz="1800" noProof="0" dirty="0" smtClean="0">
                <a:latin typeface="Courier New" pitchFamily="49" charset="0"/>
              </a:rPr>
              <a:t>  </a:t>
            </a:r>
            <a:r>
              <a:rPr lang="en-US" altLang="de-DE" sz="1800" b="1" noProof="0" dirty="0" smtClean="0">
                <a:latin typeface="Courier New" pitchFamily="49" charset="0"/>
              </a:rPr>
              <a:t>begin</a:t>
            </a:r>
            <a:r>
              <a:rPr lang="en-US" altLang="de-DE" sz="1800" noProof="0" dirty="0" smtClean="0">
                <a:latin typeface="Courier New" pitchFamily="49" charset="0"/>
              </a:rPr>
              <a:t>                                 --</a:t>
            </a:r>
            <a:r>
              <a:rPr lang="en-US" altLang="de-DE" sz="1800" i="1" noProof="0" dirty="0" smtClean="0">
                <a:latin typeface="Courier New" pitchFamily="49" charset="0"/>
              </a:rPr>
              <a:t> </a:t>
            </a:r>
            <a:r>
              <a:rPr lang="en-US" altLang="de-DE" sz="1800" i="1" noProof="0" dirty="0" smtClean="0">
                <a:solidFill>
                  <a:schemeClr val="accent2"/>
                </a:solidFill>
                <a:latin typeface="Courier New" pitchFamily="49" charset="0"/>
              </a:rPr>
              <a:t>with</a:t>
            </a:r>
            <a:r>
              <a:rPr lang="en-US" altLang="de-DE" sz="1800" i="1" noProof="0" dirty="0" smtClean="0">
                <a:latin typeface="Courier New" pitchFamily="49" charset="0"/>
              </a:rPr>
              <a:t> </a:t>
            </a:r>
            <a:r>
              <a:rPr lang="en-US" altLang="de-DE" sz="1800" i="1" dirty="0" smtClean="0">
                <a:solidFill>
                  <a:schemeClr val="accent2"/>
                </a:solidFill>
                <a:latin typeface="Courier New" pitchFamily="49" charset="0"/>
              </a:rPr>
              <a:t>correct</a:t>
            </a:r>
            <a:r>
              <a:rPr lang="en-US" altLang="de-DE" sz="1800" i="1" noProof="0" dirty="0" smtClean="0">
                <a:latin typeface="Courier New" pitchFamily="49" charset="0"/>
              </a:rPr>
              <a:t> </a:t>
            </a:r>
            <a:r>
              <a:rPr lang="en-US" altLang="de-DE" sz="1800" noProof="0" dirty="0" smtClean="0">
                <a:latin typeface="Courier New" pitchFamily="49" charset="0"/>
              </a:rPr>
              <a:t/>
            </a:r>
            <a:br>
              <a:rPr lang="en-US" altLang="de-DE" sz="1800" noProof="0" dirty="0" smtClean="0">
                <a:latin typeface="Courier New" pitchFamily="49" charset="0"/>
              </a:rPr>
            </a:br>
            <a:r>
              <a:rPr lang="en-US" altLang="de-DE" sz="1800" noProof="0" dirty="0" smtClean="0">
                <a:latin typeface="Courier New" pitchFamily="49" charset="0"/>
              </a:rPr>
              <a:t>    Dos := Storage (Dos.</a:t>
            </a:r>
            <a:r>
              <a:rPr lang="en-US" altLang="de-DE" sz="1800" dirty="0" smtClean="0">
                <a:solidFill>
                  <a:schemeClr val="accent2"/>
                </a:solidFill>
                <a:latin typeface="Courier New" pitchFamily="49" charset="0"/>
              </a:rPr>
              <a:t>Key</a:t>
            </a:r>
            <a:r>
              <a:rPr lang="en-US" altLang="de-DE" sz="1800" noProof="0" dirty="0" smtClean="0">
                <a:latin typeface="Courier New" pitchFamily="49" charset="0"/>
              </a:rPr>
              <a:t>); </a:t>
            </a:r>
            <a:r>
              <a:rPr lang="en-US" altLang="de-DE" sz="1800" i="1" noProof="0" dirty="0" smtClean="0">
                <a:latin typeface="Courier New" pitchFamily="49" charset="0"/>
              </a:rPr>
              <a:t>          -- </a:t>
            </a:r>
            <a:r>
              <a:rPr lang="en-US" altLang="de-DE" sz="1800" i="1" noProof="0" dirty="0" smtClean="0">
                <a:solidFill>
                  <a:schemeClr val="accent2"/>
                </a:solidFill>
                <a:latin typeface="Courier New" pitchFamily="49" charset="0"/>
              </a:rPr>
              <a:t>mode and</a:t>
            </a:r>
            <a:br>
              <a:rPr lang="en-US" altLang="de-DE" sz="1800" i="1" noProof="0" dirty="0" smtClean="0">
                <a:solidFill>
                  <a:schemeClr val="accent2"/>
                </a:solidFill>
                <a:latin typeface="Courier New" pitchFamily="49" charset="0"/>
              </a:rPr>
            </a:br>
            <a:r>
              <a:rPr lang="en-US" altLang="de-DE" sz="1800" i="1" noProof="0" dirty="0" smtClean="0">
                <a:latin typeface="Courier New" pitchFamily="49" charset="0"/>
              </a:rPr>
              <a:t>  </a:t>
            </a:r>
            <a:r>
              <a:rPr lang="en-US" altLang="de-DE" sz="1800" b="1" noProof="0" dirty="0" smtClean="0">
                <a:latin typeface="Courier New" pitchFamily="49" charset="0"/>
              </a:rPr>
              <a:t>end </a:t>
            </a:r>
            <a:r>
              <a:rPr lang="en-US" altLang="de-DE" sz="1800" noProof="0" dirty="0" smtClean="0">
                <a:latin typeface="Courier New" pitchFamily="49" charset="0"/>
              </a:rPr>
              <a:t>Unclose;                          -- </a:t>
            </a:r>
            <a:r>
              <a:rPr lang="en-US" altLang="de-DE" sz="1800" i="1" noProof="0" dirty="0" smtClean="0">
                <a:solidFill>
                  <a:schemeClr val="accent2"/>
                </a:solidFill>
                <a:latin typeface="Courier New" pitchFamily="49" charset="0"/>
              </a:rPr>
              <a:t>reading the</a:t>
            </a:r>
            <a:r>
              <a:rPr lang="en-US" altLang="de-DE" sz="1800" noProof="0" dirty="0" smtClean="0">
                <a:latin typeface="Courier New" pitchFamily="49" charset="0"/>
              </a:rPr>
              <a:t/>
            </a:r>
            <a:br>
              <a:rPr lang="en-US" altLang="de-DE" sz="1800" noProof="0" dirty="0" smtClean="0">
                <a:latin typeface="Courier New" pitchFamily="49" charset="0"/>
              </a:rPr>
            </a:br>
            <a:r>
              <a:rPr lang="en-US" altLang="de-DE" sz="1800" noProof="0" dirty="0" smtClean="0">
                <a:latin typeface="Courier New" pitchFamily="49" charset="0"/>
              </a:rPr>
              <a:t>                                        -- </a:t>
            </a:r>
            <a:r>
              <a:rPr lang="en-US" altLang="de-DE" sz="1800" i="1" noProof="0" dirty="0" smtClean="0">
                <a:solidFill>
                  <a:schemeClr val="accent2"/>
                </a:solidFill>
                <a:latin typeface="Courier New" pitchFamily="49" charset="0"/>
              </a:rPr>
              <a:t>discriminant</a:t>
            </a:r>
            <a:endParaRPr lang="en-US" altLang="de-DE" sz="1800" noProof="0" dirty="0" smtClean="0">
              <a:solidFill>
                <a:schemeClr val="accent2"/>
              </a:solidFill>
              <a:latin typeface="Courier New" pitchFamily="49" charset="0"/>
            </a:endParaRPr>
          </a:p>
          <a:p>
            <a:pPr marL="0" indent="0" eaLnBrk="1" hangingPunct="1">
              <a:lnSpc>
                <a:spcPct val="80000"/>
              </a:lnSpc>
            </a:pPr>
            <a:r>
              <a:rPr lang="en-US" altLang="de-DE" sz="1800" b="1" noProof="0" dirty="0" smtClean="0">
                <a:latin typeface="Courier New" pitchFamily="49" charset="0"/>
              </a:rPr>
              <a:t>end</a:t>
            </a:r>
            <a:r>
              <a:rPr lang="en-US" altLang="de-DE" sz="1800" noProof="0" dirty="0" smtClean="0">
                <a:latin typeface="Courier New" pitchFamily="49" charset="0"/>
              </a:rPr>
              <a:t> Archive;</a:t>
            </a:r>
          </a:p>
        </p:txBody>
      </p:sp>
      <p:sp>
        <p:nvSpPr>
          <p:cNvPr id="203780" name="Fußzeilenplatzhalter 1"/>
          <p:cNvSpPr>
            <a:spLocks noGrp="1"/>
          </p:cNvSpPr>
          <p:nvPr>
            <p:ph type="ftr" sz="quarte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en-US" altLang="de-DE" sz="2400" dirty="0" smtClean="0"/>
              <a:t>Ada Basics © 2024 C.Grein</a:t>
            </a:r>
            <a:endParaRPr lang="de-DE" altLang="de-DE" sz="2400" dirty="0"/>
          </a:p>
        </p:txBody>
      </p:sp>
      <p:sp>
        <p:nvSpPr>
          <p:cNvPr id="203781" name="Foliennummernplatzhalter 2"/>
          <p:cNvSpPr>
            <a:spLocks noGrp="1"/>
          </p:cNvSpPr>
          <p:nvPr>
            <p:ph type="sldNum" sz="quarter"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57F74155-2C62-4EE4-9009-A1EBE11B4B20}" type="slidenum">
              <a:rPr lang="de-DE" altLang="de-DE" sz="2400" smtClean="0"/>
              <a:pPr eaLnBrk="1" hangingPunct="1">
                <a:spcBef>
                  <a:spcPct val="0"/>
                </a:spcBef>
              </a:pPr>
              <a:t>114</a:t>
            </a:fld>
            <a:endParaRPr lang="de-DE" altLang="de-DE" sz="2400" dirty="0" smtClean="0"/>
          </a:p>
        </p:txBody>
      </p:sp>
      <p:sp>
        <p:nvSpPr>
          <p:cNvPr id="8" name="Textfeld 7"/>
          <p:cNvSpPr txBox="1"/>
          <p:nvPr/>
        </p:nvSpPr>
        <p:spPr>
          <a:xfrm>
            <a:off x="5940152" y="5661248"/>
            <a:ext cx="2376264" cy="338554"/>
          </a:xfrm>
          <a:prstGeom prst="rect">
            <a:avLst/>
          </a:prstGeom>
          <a:solidFill>
            <a:srgbClr val="31DBE3"/>
          </a:solidFill>
          <a:ln>
            <a:solidFill>
              <a:srgbClr val="0070C0"/>
            </a:solidFill>
          </a:ln>
        </p:spPr>
        <p:txBody>
          <a:bodyPr wrap="square" rtlCol="0">
            <a:spAutoFit/>
          </a:bodyPr>
          <a:lstStyle/>
          <a:p>
            <a:r>
              <a:rPr lang="en-US" altLang="de-DE" sz="1600" dirty="0" smtClean="0">
                <a:solidFill>
                  <a:schemeClr val="accent2"/>
                </a:solidFill>
              </a:rPr>
              <a:t>See code archive.ads/adb</a:t>
            </a:r>
            <a:endParaRPr lang="en-US" altLang="de-DE" sz="1600" dirty="0">
              <a:solidFill>
                <a:schemeClr val="accent2"/>
              </a:solidFill>
            </a:endParaRPr>
          </a:p>
        </p:txBody>
      </p:sp>
    </p:spTree>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02" name="Rectangle 2"/>
          <p:cNvSpPr>
            <a:spLocks noGrp="1" noChangeArrowheads="1"/>
          </p:cNvSpPr>
          <p:nvPr>
            <p:ph type="title"/>
          </p:nvPr>
        </p:nvSpPr>
        <p:spPr>
          <a:xfrm>
            <a:off x="685800" y="463550"/>
            <a:ext cx="7739063" cy="1165225"/>
          </a:xfrm>
        </p:spPr>
        <p:txBody>
          <a:bodyPr/>
          <a:lstStyle/>
          <a:p>
            <a:pPr eaLnBrk="1" hangingPunct="1"/>
            <a:r>
              <a:rPr lang="en-US" altLang="de-DE" noProof="0" dirty="0" smtClean="0"/>
              <a:t>Archive </a:t>
            </a:r>
            <a:r>
              <a:rPr lang="en-US" altLang="de-DE" noProof="0" dirty="0" smtClean="0">
                <a:cs typeface="Times New Roman" pitchFamily="18" charset="0"/>
              </a:rPr>
              <a:t>– </a:t>
            </a:r>
            <a:r>
              <a:rPr lang="en-US" altLang="de-DE" noProof="0" dirty="0" smtClean="0"/>
              <a:t>Deplete the Safe</a:t>
            </a:r>
          </a:p>
        </p:txBody>
      </p:sp>
      <p:sp>
        <p:nvSpPr>
          <p:cNvPr id="204803" name="Rectangle 3"/>
          <p:cNvSpPr>
            <a:spLocks noGrp="1" noChangeArrowheads="1"/>
          </p:cNvSpPr>
          <p:nvPr>
            <p:ph type="body" idx="1"/>
          </p:nvPr>
        </p:nvSpPr>
        <p:spPr>
          <a:xfrm>
            <a:off x="684213" y="1844824"/>
            <a:ext cx="7739062" cy="4248472"/>
          </a:xfrm>
        </p:spPr>
        <p:txBody>
          <a:bodyPr/>
          <a:lstStyle/>
          <a:p>
            <a:pPr marL="0" indent="0" eaLnBrk="1" hangingPunct="1">
              <a:lnSpc>
                <a:spcPct val="80000"/>
              </a:lnSpc>
            </a:pPr>
            <a:r>
              <a:rPr lang="en-US" altLang="de-DE" sz="2400" noProof="0" dirty="0"/>
              <a:t>P</a:t>
            </a:r>
            <a:r>
              <a:rPr lang="en-US" altLang="de-DE" sz="2400" noProof="0" dirty="0" smtClean="0"/>
              <a:t>icklocks depleting the safe if they get hold of the key:</a:t>
            </a:r>
          </a:p>
          <a:p>
            <a:pPr marL="0" indent="0" eaLnBrk="1" hangingPunct="1">
              <a:lnSpc>
                <a:spcPct val="80000"/>
              </a:lnSpc>
            </a:pPr>
            <a:endParaRPr lang="en-US" altLang="de-DE" sz="800" noProof="0" dirty="0" smtClean="0">
              <a:latin typeface="Courier New" pitchFamily="49" charset="0"/>
            </a:endParaRPr>
          </a:p>
          <a:p>
            <a:pPr marL="0" indent="0" eaLnBrk="1" hangingPunct="1">
              <a:lnSpc>
                <a:spcPct val="80000"/>
              </a:lnSpc>
            </a:pPr>
            <a:r>
              <a:rPr lang="en-US" altLang="de-DE" sz="1800" noProof="0" dirty="0" smtClean="0">
                <a:latin typeface="Courier New" pitchFamily="49" charset="0"/>
              </a:rPr>
              <a:t>  </a:t>
            </a:r>
            <a:r>
              <a:rPr lang="en-US" altLang="de-DE" sz="1800" b="1" noProof="0" dirty="0" smtClean="0">
                <a:latin typeface="Courier New" pitchFamily="49" charset="0"/>
              </a:rPr>
              <a:t>with</a:t>
            </a:r>
            <a:r>
              <a:rPr lang="en-US" altLang="de-DE" sz="1800" noProof="0" dirty="0" smtClean="0">
                <a:latin typeface="Courier New" pitchFamily="49" charset="0"/>
              </a:rPr>
              <a:t> Archive;</a:t>
            </a:r>
            <a:br>
              <a:rPr lang="en-US" altLang="de-DE" sz="1800" noProof="0" dirty="0" smtClean="0">
                <a:latin typeface="Courier New" pitchFamily="49" charset="0"/>
              </a:rPr>
            </a:br>
            <a:r>
              <a:rPr lang="en-US" altLang="de-DE" sz="1800" noProof="0" dirty="0" smtClean="0">
                <a:latin typeface="Courier New" pitchFamily="49" charset="0"/>
              </a:rPr>
              <a:t>  </a:t>
            </a:r>
            <a:r>
              <a:rPr lang="en-US" altLang="de-DE" sz="1800" b="1" noProof="0" dirty="0" smtClean="0">
                <a:latin typeface="Courier New" pitchFamily="49" charset="0"/>
              </a:rPr>
              <a:t>use</a:t>
            </a:r>
            <a:r>
              <a:rPr lang="en-US" altLang="de-DE" sz="1800" noProof="0" dirty="0" smtClean="0">
                <a:latin typeface="Courier New" pitchFamily="49" charset="0"/>
              </a:rPr>
              <a:t>  Archive;</a:t>
            </a:r>
          </a:p>
          <a:p>
            <a:pPr marL="0" indent="0" eaLnBrk="1" hangingPunct="1">
              <a:lnSpc>
                <a:spcPct val="80000"/>
              </a:lnSpc>
            </a:pPr>
            <a:r>
              <a:rPr lang="en-US" altLang="de-DE" sz="1800" b="1" noProof="0" dirty="0" smtClean="0">
                <a:latin typeface="Courier New" pitchFamily="49" charset="0"/>
              </a:rPr>
              <a:t>  procedure</a:t>
            </a:r>
            <a:r>
              <a:rPr lang="en-US" altLang="de-DE" sz="1800" noProof="0" dirty="0" smtClean="0">
                <a:latin typeface="Courier New" pitchFamily="49" charset="0"/>
              </a:rPr>
              <a:t> Burglary </a:t>
            </a:r>
            <a:r>
              <a:rPr lang="en-US" altLang="de-DE" sz="1800" b="1" noProof="0" dirty="0" smtClean="0">
                <a:latin typeface="Courier New" pitchFamily="49" charset="0"/>
              </a:rPr>
              <a:t>is</a:t>
            </a:r>
          </a:p>
          <a:p>
            <a:pPr marL="0" indent="0" eaLnBrk="1" hangingPunct="1">
              <a:lnSpc>
                <a:spcPct val="80000"/>
              </a:lnSpc>
            </a:pPr>
            <a:r>
              <a:rPr lang="en-US" altLang="de-DE" sz="1800" noProof="0" dirty="0" smtClean="0">
                <a:latin typeface="Courier New" pitchFamily="49" charset="0"/>
              </a:rPr>
              <a:t>    Contents: Dossiers (Safe);</a:t>
            </a:r>
          </a:p>
          <a:p>
            <a:pPr marL="0" indent="0" eaLnBrk="1" hangingPunct="1">
              <a:lnSpc>
                <a:spcPct val="80000"/>
              </a:lnSpc>
            </a:pPr>
            <a:r>
              <a:rPr lang="en-US" altLang="de-DE" sz="1800" noProof="0" dirty="0" smtClean="0">
                <a:latin typeface="Courier New" pitchFamily="49" charset="0"/>
              </a:rPr>
              <a:t>  </a:t>
            </a:r>
            <a:r>
              <a:rPr lang="en-US" altLang="de-DE" sz="1800" b="1" noProof="0" dirty="0" smtClean="0">
                <a:latin typeface="Courier New" pitchFamily="49" charset="0"/>
              </a:rPr>
              <a:t>begin</a:t>
            </a:r>
          </a:p>
          <a:p>
            <a:pPr marL="0" indent="0" eaLnBrk="1" hangingPunct="1">
              <a:lnSpc>
                <a:spcPct val="80000"/>
              </a:lnSpc>
            </a:pPr>
            <a:r>
              <a:rPr lang="en-US" altLang="de-DE" sz="1800" noProof="0" dirty="0" smtClean="0">
                <a:latin typeface="Courier New" pitchFamily="49" charset="0"/>
              </a:rPr>
              <a:t>    Unclose (Contents);</a:t>
            </a:r>
          </a:p>
          <a:p>
            <a:pPr marL="0" indent="0" eaLnBrk="1" hangingPunct="1">
              <a:lnSpc>
                <a:spcPct val="80000"/>
              </a:lnSpc>
            </a:pPr>
            <a:r>
              <a:rPr lang="en-US" altLang="de-DE" sz="1800" noProof="0" dirty="0" smtClean="0">
                <a:latin typeface="Courier New" pitchFamily="49" charset="0"/>
              </a:rPr>
              <a:t>  </a:t>
            </a:r>
            <a:r>
              <a:rPr lang="en-US" altLang="de-DE" sz="1800" b="1" noProof="0" dirty="0" smtClean="0">
                <a:latin typeface="Courier New" pitchFamily="49" charset="0"/>
              </a:rPr>
              <a:t>end </a:t>
            </a:r>
            <a:r>
              <a:rPr lang="en-US" altLang="de-DE" sz="1800" noProof="0" dirty="0" smtClean="0">
                <a:latin typeface="Courier New" pitchFamily="49" charset="0"/>
              </a:rPr>
              <a:t>Burglary;</a:t>
            </a:r>
          </a:p>
          <a:p>
            <a:pPr marL="0" indent="0" eaLnBrk="1" hangingPunct="1">
              <a:lnSpc>
                <a:spcPct val="80000"/>
              </a:lnSpc>
            </a:pPr>
            <a:endParaRPr lang="en-US" altLang="de-DE" sz="800" noProof="0" dirty="0" smtClean="0">
              <a:latin typeface="Courier New" pitchFamily="49" charset="0"/>
            </a:endParaRPr>
          </a:p>
          <a:p>
            <a:pPr marL="0" indent="0" eaLnBrk="1" hangingPunct="1">
              <a:lnSpc>
                <a:spcPct val="80000"/>
              </a:lnSpc>
            </a:pPr>
            <a:r>
              <a:rPr lang="en-US" altLang="de-DE" sz="2200" dirty="0" smtClean="0"/>
              <a:t>Copy</a:t>
            </a:r>
            <a:r>
              <a:rPr lang="en-US" altLang="de-DE" sz="2200" noProof="0" dirty="0" smtClean="0"/>
              <a:t> this program and let it run. Of course the safe is still empty so that the joint endeavors of the picklocks are in vain.</a:t>
            </a:r>
          </a:p>
          <a:p>
            <a:pPr marL="0" indent="0" eaLnBrk="1" hangingPunct="1">
              <a:lnSpc>
                <a:spcPct val="80000"/>
              </a:lnSpc>
            </a:pPr>
            <a:r>
              <a:rPr lang="en-US" altLang="de-DE" sz="2200" noProof="0" dirty="0" smtClean="0"/>
              <a:t>What happens with your program in this case?</a:t>
            </a:r>
          </a:p>
        </p:txBody>
      </p:sp>
      <p:sp>
        <p:nvSpPr>
          <p:cNvPr id="204804" name="Fußzeilenplatzhalter 1"/>
          <p:cNvSpPr>
            <a:spLocks noGrp="1"/>
          </p:cNvSpPr>
          <p:nvPr>
            <p:ph type="ftr" sz="quarte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en-US" altLang="de-DE" sz="2400" dirty="0" smtClean="0"/>
              <a:t>Ada Basics © 2024 C.Grein</a:t>
            </a:r>
            <a:endParaRPr lang="de-DE" altLang="de-DE" sz="2400" dirty="0"/>
          </a:p>
        </p:txBody>
      </p:sp>
      <p:sp>
        <p:nvSpPr>
          <p:cNvPr id="204805" name="Foliennummernplatzhalter 2"/>
          <p:cNvSpPr>
            <a:spLocks noGrp="1"/>
          </p:cNvSpPr>
          <p:nvPr>
            <p:ph type="sldNum" sz="quarter"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32182C1C-DAB7-4E7C-80EC-D65B59B915FB}" type="slidenum">
              <a:rPr lang="de-DE" altLang="de-DE" sz="2400" smtClean="0"/>
              <a:pPr eaLnBrk="1" hangingPunct="1">
                <a:spcBef>
                  <a:spcPct val="0"/>
                </a:spcBef>
              </a:pPr>
              <a:t>115</a:t>
            </a:fld>
            <a:endParaRPr lang="de-DE" altLang="de-DE" sz="2400" dirty="0" smtClean="0"/>
          </a:p>
        </p:txBody>
      </p:sp>
      <p:sp>
        <p:nvSpPr>
          <p:cNvPr id="6" name="Textfeld 5"/>
          <p:cNvSpPr txBox="1"/>
          <p:nvPr/>
        </p:nvSpPr>
        <p:spPr>
          <a:xfrm>
            <a:off x="4572000" y="5805264"/>
            <a:ext cx="3600400" cy="338554"/>
          </a:xfrm>
          <a:prstGeom prst="rect">
            <a:avLst/>
          </a:prstGeom>
          <a:solidFill>
            <a:srgbClr val="31DBE3"/>
          </a:solidFill>
          <a:ln>
            <a:solidFill>
              <a:srgbClr val="0070C0"/>
            </a:solidFill>
          </a:ln>
        </p:spPr>
        <p:txBody>
          <a:bodyPr wrap="square" rtlCol="0">
            <a:spAutoFit/>
          </a:bodyPr>
          <a:lstStyle/>
          <a:p>
            <a:r>
              <a:rPr lang="en-US" altLang="de-DE" sz="1600" dirty="0">
                <a:solidFill>
                  <a:schemeClr val="accent2"/>
                </a:solidFill>
              </a:rPr>
              <a:t>See </a:t>
            </a:r>
            <a:r>
              <a:rPr lang="en-US" altLang="de-DE" sz="1600" dirty="0" smtClean="0">
                <a:solidFill>
                  <a:schemeClr val="accent2"/>
                </a:solidFill>
              </a:rPr>
              <a:t>Ada Magica (slide 1): OutParameters</a:t>
            </a:r>
            <a:endParaRPr lang="en-US" altLang="de-DE" sz="1600" dirty="0">
              <a:solidFill>
                <a:schemeClr val="accent2"/>
              </a:solidFill>
            </a:endParaRPr>
          </a:p>
        </p:txBody>
      </p:sp>
      <p:grpSp>
        <p:nvGrpSpPr>
          <p:cNvPr id="8" name="Gruppieren 7"/>
          <p:cNvGrpSpPr/>
          <p:nvPr/>
        </p:nvGrpSpPr>
        <p:grpSpPr>
          <a:xfrm>
            <a:off x="2843808" y="2348880"/>
            <a:ext cx="2520280" cy="646331"/>
            <a:chOff x="2771800" y="2566645"/>
            <a:chExt cx="2520280" cy="646331"/>
          </a:xfrm>
        </p:grpSpPr>
        <p:sp>
          <p:nvSpPr>
            <p:cNvPr id="9" name="Geschweifte Klammer rechts 8"/>
            <p:cNvSpPr/>
            <p:nvPr/>
          </p:nvSpPr>
          <p:spPr bwMode="auto">
            <a:xfrm>
              <a:off x="2771800" y="2636912"/>
              <a:ext cx="216024" cy="504056"/>
            </a:xfrm>
            <a:prstGeom prst="rightBrace">
              <a:avLst/>
            </a:prstGeom>
            <a:noFill/>
            <a:ln w="9525" cap="flat" cmpd="sng" algn="ctr">
              <a:solidFill>
                <a:schemeClr val="accent6"/>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8" charset="0"/>
                <a:buNone/>
                <a:tabLst/>
              </a:pPr>
              <a:endParaRPr kumimoji="0" lang="de-DE" sz="2400" b="0" i="0" u="none" strike="noStrike" cap="none" normalizeH="0" baseline="0" dirty="0" smtClean="0">
                <a:ln>
                  <a:noFill/>
                </a:ln>
                <a:solidFill>
                  <a:schemeClr val="bg1"/>
                </a:solidFill>
                <a:effectLst/>
                <a:latin typeface="Times New Roman" pitchFamily="18" charset="0"/>
              </a:endParaRPr>
            </a:p>
          </p:txBody>
        </p:sp>
        <p:sp>
          <p:nvSpPr>
            <p:cNvPr id="10" name="Textfeld 9"/>
            <p:cNvSpPr txBox="1"/>
            <p:nvPr/>
          </p:nvSpPr>
          <p:spPr>
            <a:xfrm>
              <a:off x="3134718" y="2566645"/>
              <a:ext cx="2157362" cy="646331"/>
            </a:xfrm>
            <a:prstGeom prst="rect">
              <a:avLst/>
            </a:prstGeom>
            <a:solidFill>
              <a:schemeClr val="accent6">
                <a:lumMod val="20000"/>
                <a:lumOff val="80000"/>
              </a:schemeClr>
            </a:solidFill>
            <a:ln>
              <a:solidFill>
                <a:schemeClr val="accent6"/>
              </a:solidFill>
            </a:ln>
          </p:spPr>
          <p:txBody>
            <a:bodyPr wrap="square" rtlCol="0">
              <a:spAutoFit/>
            </a:bodyPr>
            <a:lstStyle/>
            <a:p>
              <a:r>
                <a:rPr lang="en-US" altLang="de-DE" sz="1200" i="1" dirty="0" smtClean="0">
                  <a:solidFill>
                    <a:schemeClr val="accent6"/>
                  </a:solidFill>
                  <a:latin typeface="+mn-lt"/>
                </a:rPr>
                <a:t>Context clauses and visibility: later.</a:t>
              </a:r>
            </a:p>
            <a:p>
              <a:r>
                <a:rPr lang="en-US" altLang="de-DE" sz="1200" i="1" dirty="0" smtClean="0">
                  <a:solidFill>
                    <a:schemeClr val="accent6"/>
                  </a:solidFill>
                  <a:latin typeface="+mn-lt"/>
                </a:rPr>
                <a:t>They make the contents visible.</a:t>
              </a:r>
              <a:endParaRPr lang="en-US" sz="1200" dirty="0">
                <a:solidFill>
                  <a:schemeClr val="accent6"/>
                </a:solidFill>
                <a:latin typeface="+mn-lt"/>
              </a:endParaRPr>
            </a:p>
          </p:txBody>
        </p:sp>
      </p:grpSp>
    </p:spTree>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4" name="Rectangle 1"/>
          <p:cNvSpPr>
            <a:spLocks noGrp="1" noChangeArrowheads="1"/>
          </p:cNvSpPr>
          <p:nvPr>
            <p:ph type="title"/>
          </p:nvPr>
        </p:nvSpPr>
        <p:spPr>
          <a:xfrm>
            <a:off x="685800" y="609600"/>
            <a:ext cx="7772400" cy="1143000"/>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noProof="0" dirty="0" smtClean="0"/>
              <a:t>Blocks </a:t>
            </a:r>
            <a:r>
              <a:rPr lang="en-US" altLang="de-DE" dirty="0" smtClean="0"/>
              <a:t>and</a:t>
            </a:r>
            <a:r>
              <a:rPr lang="en-US" altLang="de-DE" noProof="0" dirty="0" smtClean="0"/>
              <a:t> Visibility</a:t>
            </a:r>
          </a:p>
        </p:txBody>
      </p:sp>
      <p:sp>
        <p:nvSpPr>
          <p:cNvPr id="84995" name="Rectangle 2"/>
          <p:cNvSpPr>
            <a:spLocks noGrp="1" noChangeArrowheads="1"/>
          </p:cNvSpPr>
          <p:nvPr>
            <p:ph type="body" idx="1"/>
          </p:nvPr>
        </p:nvSpPr>
        <p:spPr>
          <a:xfrm>
            <a:off x="736968" y="1804834"/>
            <a:ext cx="7772400" cy="4432454"/>
          </a:xfrm>
        </p:spPr>
        <p:txBody>
          <a:bodyPr/>
          <a:lstStyle/>
          <a:p>
            <a:pPr marL="0" indent="0" eaLnBrk="1" hangingPunct="1">
              <a:lnSpc>
                <a:spcPct val="80000"/>
              </a:lnSpc>
              <a:spcBef>
                <a:spcPts val="700"/>
              </a:spcBef>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en-US" altLang="de-DE" sz="1800" b="1" noProof="0" dirty="0" smtClean="0">
                <a:latin typeface="Courier New" pitchFamily="49" charset="0"/>
              </a:rPr>
              <a:t>procedure</a:t>
            </a:r>
            <a:r>
              <a:rPr lang="en-US" altLang="de-DE" sz="1800" noProof="0" dirty="0" smtClean="0">
                <a:latin typeface="Courier New" pitchFamily="49" charset="0"/>
              </a:rPr>
              <a:t> P </a:t>
            </a:r>
            <a:r>
              <a:rPr lang="en-US" altLang="de-DE" sz="1800" b="1" noProof="0" dirty="0" smtClean="0">
                <a:latin typeface="Courier New" pitchFamily="49" charset="0"/>
              </a:rPr>
              <a:t>is</a:t>
            </a:r>
          </a:p>
          <a:p>
            <a:pPr marL="0" indent="0" eaLnBrk="1" hangingPunct="1">
              <a:lnSpc>
                <a:spcPct val="80000"/>
              </a:lnSpc>
              <a:spcBef>
                <a:spcPts val="700"/>
              </a:spcBef>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en-US" altLang="de-DE" sz="1800" noProof="0" dirty="0" smtClean="0">
                <a:latin typeface="Courier New" pitchFamily="49" charset="0"/>
              </a:rPr>
              <a:t>  </a:t>
            </a:r>
            <a:r>
              <a:rPr lang="en-US" altLang="de-DE" sz="1800" noProof="0" dirty="0" smtClean="0">
                <a:solidFill>
                  <a:srgbClr val="00B050"/>
                </a:solidFill>
                <a:latin typeface="Courier New" pitchFamily="49" charset="0"/>
              </a:rPr>
              <a:t>I</a:t>
            </a:r>
            <a:r>
              <a:rPr lang="en-US" altLang="de-DE" sz="1800" noProof="0" dirty="0" smtClean="0">
                <a:latin typeface="Courier New" pitchFamily="49" charset="0"/>
              </a:rPr>
              <a:t>: Integer;  -- </a:t>
            </a:r>
            <a:r>
              <a:rPr lang="en-US" altLang="de-DE" sz="1800" i="1" noProof="0" dirty="0" smtClean="0">
                <a:solidFill>
                  <a:srgbClr val="00B050"/>
                </a:solidFill>
                <a:latin typeface="Courier New" pitchFamily="49" charset="0"/>
              </a:rPr>
              <a:t>(1)</a:t>
            </a:r>
          </a:p>
          <a:p>
            <a:pPr marL="0" indent="0" eaLnBrk="1" hangingPunct="1">
              <a:lnSpc>
                <a:spcPct val="80000"/>
              </a:lnSpc>
              <a:spcBef>
                <a:spcPts val="700"/>
              </a:spcBef>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en-US" altLang="de-DE" sz="1800" noProof="0" dirty="0" smtClean="0">
                <a:latin typeface="Courier New" pitchFamily="49" charset="0"/>
              </a:rPr>
              <a:t>  </a:t>
            </a:r>
            <a:r>
              <a:rPr lang="en-US" altLang="de-DE" sz="1800" b="1" noProof="0" dirty="0" smtClean="0">
                <a:latin typeface="Courier New" pitchFamily="49" charset="0"/>
              </a:rPr>
              <a:t>function</a:t>
            </a:r>
            <a:r>
              <a:rPr lang="en-US" altLang="de-DE" sz="1800" noProof="0" dirty="0" smtClean="0">
                <a:latin typeface="Courier New" pitchFamily="49" charset="0"/>
              </a:rPr>
              <a:t> </a:t>
            </a:r>
            <a:r>
              <a:rPr lang="en-US" altLang="de-DE" sz="1800" noProof="0" dirty="0" smtClean="0">
                <a:solidFill>
                  <a:srgbClr val="FF3399"/>
                </a:solidFill>
                <a:latin typeface="Courier New" pitchFamily="49" charset="0"/>
              </a:rPr>
              <a:t>F</a:t>
            </a:r>
            <a:r>
              <a:rPr lang="en-US" altLang="de-DE" sz="1800" noProof="0" dirty="0" smtClean="0">
                <a:latin typeface="Courier New" pitchFamily="49" charset="0"/>
              </a:rPr>
              <a:t> </a:t>
            </a:r>
            <a:r>
              <a:rPr lang="en-US" altLang="de-DE" sz="1800" b="1" noProof="0" dirty="0" smtClean="0">
                <a:latin typeface="Courier New" pitchFamily="49" charset="0"/>
              </a:rPr>
              <a:t>return</a:t>
            </a:r>
            <a:r>
              <a:rPr lang="en-US" altLang="de-DE" sz="1800" noProof="0" dirty="0" smtClean="0">
                <a:latin typeface="Courier New" pitchFamily="49" charset="0"/>
              </a:rPr>
              <a:t> Integer </a:t>
            </a:r>
            <a:r>
              <a:rPr lang="en-US" altLang="de-DE" sz="1800" b="1" noProof="0" dirty="0" smtClean="0">
                <a:latin typeface="Courier New" pitchFamily="49" charset="0"/>
              </a:rPr>
              <a:t>is</a:t>
            </a:r>
            <a:r>
              <a:rPr lang="en-US" altLang="de-DE" sz="1800" noProof="0" dirty="0" smtClean="0">
                <a:latin typeface="Courier New" pitchFamily="49" charset="0"/>
              </a:rPr>
              <a:t> …;  -- </a:t>
            </a:r>
            <a:r>
              <a:rPr lang="en-US" altLang="de-DE" sz="1800" i="1" noProof="0" dirty="0" smtClean="0">
                <a:solidFill>
                  <a:srgbClr val="FF3399"/>
                </a:solidFill>
                <a:latin typeface="Courier New" pitchFamily="49" charset="0"/>
              </a:rPr>
              <a:t>(a)</a:t>
            </a:r>
          </a:p>
          <a:p>
            <a:pPr marL="0" indent="0" eaLnBrk="1" hangingPunct="1">
              <a:lnSpc>
                <a:spcPct val="80000"/>
              </a:lnSpc>
              <a:spcBef>
                <a:spcPts val="700"/>
              </a:spcBef>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en-US" altLang="de-DE" sz="1800" b="1" noProof="0" dirty="0" smtClean="0">
                <a:latin typeface="Courier New" pitchFamily="49" charset="0"/>
              </a:rPr>
              <a:t>begin</a:t>
            </a:r>
          </a:p>
          <a:p>
            <a:pPr marL="0" indent="0" eaLnBrk="1" hangingPunct="1">
              <a:lnSpc>
                <a:spcPct val="80000"/>
              </a:lnSpc>
              <a:spcBef>
                <a:spcPts val="700"/>
              </a:spcBef>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en-US" altLang="de-DE" sz="1800" b="1" noProof="0" dirty="0" smtClean="0">
                <a:latin typeface="Courier New" pitchFamily="49" charset="0"/>
              </a:rPr>
              <a:t>  </a:t>
            </a:r>
            <a:r>
              <a:rPr lang="en-US" altLang="de-DE" sz="1800" noProof="0" dirty="0" smtClean="0">
                <a:latin typeface="Courier New" pitchFamily="49" charset="0"/>
              </a:rPr>
              <a:t>B:</a:t>
            </a:r>
          </a:p>
          <a:p>
            <a:pPr marL="0" indent="0" eaLnBrk="1" hangingPunct="1">
              <a:lnSpc>
                <a:spcPct val="80000"/>
              </a:lnSpc>
              <a:spcBef>
                <a:spcPts val="700"/>
              </a:spcBef>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en-US" altLang="de-DE" sz="1800" b="1" noProof="0" dirty="0" smtClean="0">
                <a:latin typeface="Courier New" pitchFamily="49" charset="0"/>
              </a:rPr>
              <a:t>  declare</a:t>
            </a:r>
          </a:p>
          <a:p>
            <a:pPr marL="0" indent="0" eaLnBrk="1" hangingPunct="1">
              <a:lnSpc>
                <a:spcPct val="80000"/>
              </a:lnSpc>
              <a:spcBef>
                <a:spcPts val="500"/>
              </a:spcBef>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en-US" altLang="de-DE" sz="1800" noProof="0" dirty="0" smtClean="0">
                <a:latin typeface="Courier New" pitchFamily="49" charset="0"/>
              </a:rPr>
              <a:t>    </a:t>
            </a:r>
            <a:r>
              <a:rPr lang="en-US" altLang="de-DE" sz="1800" noProof="0" dirty="0" smtClean="0">
                <a:solidFill>
                  <a:srgbClr val="002060"/>
                </a:solidFill>
                <a:latin typeface="Courier New" pitchFamily="49" charset="0"/>
              </a:rPr>
              <a:t>I</a:t>
            </a:r>
            <a:r>
              <a:rPr lang="en-US" altLang="de-DE" sz="1800" noProof="0" dirty="0" smtClean="0">
                <a:latin typeface="Courier New" pitchFamily="49" charset="0"/>
              </a:rPr>
              <a:t>: Integer;  -- </a:t>
            </a:r>
            <a:r>
              <a:rPr lang="en-US" altLang="de-DE" sz="1800" i="1" noProof="0" dirty="0" smtClean="0">
                <a:solidFill>
                  <a:srgbClr val="002060"/>
                </a:solidFill>
                <a:latin typeface="Courier New" pitchFamily="49" charset="0"/>
              </a:rPr>
              <a:t>(2)</a:t>
            </a:r>
            <a:r>
              <a:rPr lang="en-US" altLang="de-DE" sz="1800" i="1" noProof="0" dirty="0" smtClean="0">
                <a:latin typeface="Courier New" pitchFamily="49" charset="0"/>
              </a:rPr>
              <a:t> </a:t>
            </a:r>
            <a:r>
              <a:rPr lang="en-US" altLang="de-DE" sz="1800" i="1" dirty="0" smtClean="0">
                <a:latin typeface="Courier New" pitchFamily="49" charset="0"/>
              </a:rPr>
              <a:t>hides</a:t>
            </a:r>
            <a:r>
              <a:rPr lang="en-US" altLang="de-DE" sz="1800" i="1" noProof="0" dirty="0" smtClean="0">
                <a:latin typeface="Courier New" pitchFamily="49" charset="0"/>
              </a:rPr>
              <a:t> </a:t>
            </a:r>
            <a:r>
              <a:rPr lang="en-US" altLang="de-DE" sz="1800" i="1" noProof="0" dirty="0" smtClean="0">
                <a:solidFill>
                  <a:srgbClr val="00B050"/>
                </a:solidFill>
                <a:latin typeface="Courier New" pitchFamily="49" charset="0"/>
              </a:rPr>
              <a:t>(1)</a:t>
            </a:r>
          </a:p>
          <a:p>
            <a:pPr marL="0" indent="0" eaLnBrk="1" hangingPunct="1">
              <a:lnSpc>
                <a:spcPct val="80000"/>
              </a:lnSpc>
              <a:spcBef>
                <a:spcPts val="500"/>
              </a:spcBef>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en-US" altLang="de-DE" sz="1800" noProof="0" dirty="0" smtClean="0">
                <a:latin typeface="Courier New" pitchFamily="49" charset="0"/>
              </a:rPr>
              <a:t>    </a:t>
            </a:r>
            <a:r>
              <a:rPr lang="en-US" altLang="de-DE" sz="1800" b="1" noProof="0" dirty="0" smtClean="0">
                <a:latin typeface="Courier New" pitchFamily="49" charset="0"/>
              </a:rPr>
              <a:t>function</a:t>
            </a:r>
            <a:r>
              <a:rPr lang="en-US" altLang="de-DE" sz="1800" noProof="0" dirty="0" smtClean="0">
                <a:latin typeface="Courier New" pitchFamily="49" charset="0"/>
              </a:rPr>
              <a:t> </a:t>
            </a:r>
            <a:r>
              <a:rPr lang="en-US" altLang="de-DE" sz="1800" noProof="0" dirty="0" smtClean="0">
                <a:solidFill>
                  <a:srgbClr val="CC3300"/>
                </a:solidFill>
                <a:latin typeface="Courier New" pitchFamily="49" charset="0"/>
              </a:rPr>
              <a:t>F</a:t>
            </a:r>
            <a:r>
              <a:rPr lang="en-US" altLang="de-DE" sz="1800" noProof="0" dirty="0" smtClean="0">
                <a:latin typeface="Courier New" pitchFamily="49" charset="0"/>
              </a:rPr>
              <a:t> </a:t>
            </a:r>
            <a:r>
              <a:rPr lang="en-US" altLang="de-DE" sz="1800" b="1" noProof="0" dirty="0" smtClean="0">
                <a:latin typeface="Courier New" pitchFamily="49" charset="0"/>
              </a:rPr>
              <a:t>return</a:t>
            </a:r>
            <a:r>
              <a:rPr lang="en-US" altLang="de-DE" sz="1800" noProof="0" dirty="0" smtClean="0">
                <a:latin typeface="Courier New" pitchFamily="49" charset="0"/>
              </a:rPr>
              <a:t> Float </a:t>
            </a:r>
            <a:r>
              <a:rPr lang="en-US" altLang="de-DE" sz="1800" b="1" noProof="0" dirty="0" smtClean="0">
                <a:latin typeface="Courier New" pitchFamily="49" charset="0"/>
              </a:rPr>
              <a:t>is</a:t>
            </a:r>
            <a:r>
              <a:rPr lang="en-US" altLang="de-DE" sz="1800" noProof="0" dirty="0" smtClean="0">
                <a:latin typeface="Courier New" pitchFamily="49" charset="0"/>
              </a:rPr>
              <a:t> …;  -- </a:t>
            </a:r>
            <a:r>
              <a:rPr lang="en-US" altLang="de-DE" sz="1800" i="1" noProof="0" dirty="0" smtClean="0">
                <a:solidFill>
                  <a:srgbClr val="CC3300"/>
                </a:solidFill>
                <a:latin typeface="Courier New" pitchFamily="49" charset="0"/>
              </a:rPr>
              <a:t>(b)</a:t>
            </a:r>
            <a:r>
              <a:rPr lang="en-US" altLang="de-DE" sz="1800" i="1" noProof="0" dirty="0" smtClean="0">
                <a:latin typeface="Courier New" pitchFamily="49" charset="0"/>
              </a:rPr>
              <a:t> overloads </a:t>
            </a:r>
            <a:r>
              <a:rPr lang="en-US" altLang="de-DE" sz="1800" i="1" noProof="0" dirty="0" smtClean="0">
                <a:solidFill>
                  <a:srgbClr val="FF3399"/>
                </a:solidFill>
                <a:latin typeface="Courier New" pitchFamily="49" charset="0"/>
              </a:rPr>
              <a:t>(a)</a:t>
            </a:r>
          </a:p>
          <a:p>
            <a:pPr marL="0" indent="0" eaLnBrk="1" hangingPunct="1">
              <a:lnSpc>
                <a:spcPct val="80000"/>
              </a:lnSpc>
              <a:spcBef>
                <a:spcPts val="500"/>
              </a:spcBef>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en-US" altLang="de-DE" sz="1800" b="1" noProof="0" dirty="0" smtClean="0">
                <a:latin typeface="Courier New" pitchFamily="49" charset="0"/>
              </a:rPr>
              <a:t>  begin</a:t>
            </a:r>
          </a:p>
          <a:p>
            <a:pPr marL="0" indent="0" eaLnBrk="1" hangingPunct="1">
              <a:lnSpc>
                <a:spcPct val="80000"/>
              </a:lnSpc>
              <a:spcBef>
                <a:spcPts val="500"/>
              </a:spcBef>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en-US" altLang="de-DE" sz="1800" noProof="0" dirty="0" smtClean="0">
                <a:latin typeface="Courier New" pitchFamily="49" charset="0"/>
              </a:rPr>
              <a:t>    </a:t>
            </a:r>
            <a:r>
              <a:rPr lang="en-US" altLang="de-DE" sz="1800" noProof="0" dirty="0" smtClean="0">
                <a:solidFill>
                  <a:srgbClr val="002060"/>
                </a:solidFill>
                <a:latin typeface="Courier New" pitchFamily="49" charset="0"/>
              </a:rPr>
              <a:t>I := I + 1;  -- </a:t>
            </a:r>
            <a:r>
              <a:rPr lang="en-US" altLang="de-DE" sz="1800" i="1" noProof="0" dirty="0" smtClean="0">
                <a:solidFill>
                  <a:srgbClr val="002060"/>
                </a:solidFill>
                <a:latin typeface="Courier New" pitchFamily="49" charset="0"/>
              </a:rPr>
              <a:t>(2)</a:t>
            </a:r>
          </a:p>
          <a:p>
            <a:pPr marL="0" indent="0" eaLnBrk="1" hangingPunct="1">
              <a:lnSpc>
                <a:spcPct val="80000"/>
              </a:lnSpc>
              <a:spcBef>
                <a:spcPts val="500"/>
              </a:spcBef>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en-US" altLang="de-DE" sz="1800" noProof="0" dirty="0" smtClean="0">
                <a:latin typeface="Courier New" pitchFamily="49" charset="0"/>
              </a:rPr>
              <a:t>    </a:t>
            </a:r>
            <a:r>
              <a:rPr lang="en-US" altLang="de-DE" sz="1800" noProof="0" dirty="0" smtClean="0">
                <a:solidFill>
                  <a:srgbClr val="002060"/>
                </a:solidFill>
                <a:latin typeface="Courier New" pitchFamily="49" charset="0"/>
              </a:rPr>
              <a:t>I</a:t>
            </a:r>
            <a:r>
              <a:rPr lang="en-US" altLang="de-DE" sz="1800" noProof="0" dirty="0" smtClean="0">
                <a:latin typeface="Courier New" pitchFamily="49" charset="0"/>
              </a:rPr>
              <a:t> := </a:t>
            </a:r>
            <a:r>
              <a:rPr lang="en-US" altLang="de-DE" sz="1800" noProof="0" dirty="0" smtClean="0">
                <a:solidFill>
                  <a:srgbClr val="00B050"/>
                </a:solidFill>
                <a:latin typeface="Courier New" pitchFamily="49" charset="0"/>
              </a:rPr>
              <a:t>P.I</a:t>
            </a:r>
            <a:r>
              <a:rPr lang="en-US" altLang="de-DE" sz="1800" noProof="0" dirty="0" smtClean="0">
                <a:latin typeface="Courier New" pitchFamily="49" charset="0"/>
              </a:rPr>
              <a:t> + </a:t>
            </a:r>
            <a:r>
              <a:rPr lang="en-US" altLang="de-DE" sz="1800" noProof="0" dirty="0" smtClean="0">
                <a:solidFill>
                  <a:srgbClr val="002060"/>
                </a:solidFill>
                <a:latin typeface="Courier New" pitchFamily="49" charset="0"/>
              </a:rPr>
              <a:t>B.I</a:t>
            </a:r>
            <a:r>
              <a:rPr lang="en-US" altLang="de-DE" sz="1800" noProof="0" dirty="0" smtClean="0">
                <a:latin typeface="Courier New" pitchFamily="49" charset="0"/>
              </a:rPr>
              <a:t>;  -- </a:t>
            </a:r>
            <a:r>
              <a:rPr lang="en-US" altLang="de-DE" sz="1800" i="1" noProof="0" dirty="0" smtClean="0">
                <a:solidFill>
                  <a:srgbClr val="002060"/>
                </a:solidFill>
                <a:latin typeface="Courier New" pitchFamily="49" charset="0"/>
              </a:rPr>
              <a:t>(2)</a:t>
            </a:r>
            <a:r>
              <a:rPr lang="en-US" altLang="de-DE" sz="1800" i="1" noProof="0" dirty="0" smtClean="0">
                <a:latin typeface="Courier New" pitchFamily="49" charset="0"/>
              </a:rPr>
              <a:t> := </a:t>
            </a:r>
            <a:r>
              <a:rPr lang="en-US" altLang="de-DE" sz="1800" i="1" noProof="0" dirty="0" smtClean="0">
                <a:solidFill>
                  <a:srgbClr val="00B050"/>
                </a:solidFill>
                <a:latin typeface="Courier New" pitchFamily="49" charset="0"/>
              </a:rPr>
              <a:t>(1)</a:t>
            </a:r>
            <a:r>
              <a:rPr lang="en-US" altLang="de-DE" sz="1800" i="1" noProof="0" dirty="0" smtClean="0">
                <a:latin typeface="Courier New" pitchFamily="49" charset="0"/>
              </a:rPr>
              <a:t> + </a:t>
            </a:r>
            <a:r>
              <a:rPr lang="en-US" altLang="de-DE" sz="1800" i="1" noProof="0" dirty="0" smtClean="0">
                <a:solidFill>
                  <a:srgbClr val="002060"/>
                </a:solidFill>
                <a:latin typeface="Courier New" pitchFamily="49" charset="0"/>
              </a:rPr>
              <a:t>(2)</a:t>
            </a:r>
            <a:r>
              <a:rPr lang="en-US" altLang="de-DE" sz="1800" i="1" noProof="0" dirty="0" smtClean="0">
                <a:latin typeface="Courier New" pitchFamily="49" charset="0"/>
              </a:rPr>
              <a:t>;</a:t>
            </a:r>
          </a:p>
          <a:p>
            <a:pPr marL="0" indent="0" eaLnBrk="1" hangingPunct="1">
              <a:lnSpc>
                <a:spcPct val="80000"/>
              </a:lnSpc>
              <a:spcBef>
                <a:spcPts val="500"/>
              </a:spcBef>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en-US" altLang="de-DE" sz="1800" noProof="0" dirty="0" smtClean="0">
                <a:latin typeface="Courier New" pitchFamily="49" charset="0"/>
              </a:rPr>
              <a:t>    I := </a:t>
            </a:r>
            <a:r>
              <a:rPr lang="en-US" altLang="de-DE" sz="1800" noProof="0" dirty="0" smtClean="0">
                <a:solidFill>
                  <a:srgbClr val="FF3399"/>
                </a:solidFill>
                <a:latin typeface="Courier New" pitchFamily="49" charset="0"/>
              </a:rPr>
              <a:t>F</a:t>
            </a:r>
            <a:r>
              <a:rPr lang="en-US" altLang="de-DE" sz="1800" noProof="0" dirty="0" smtClean="0">
                <a:latin typeface="Courier New" pitchFamily="49" charset="0"/>
              </a:rPr>
              <a:t>;  -- </a:t>
            </a:r>
            <a:r>
              <a:rPr lang="en-US" altLang="de-DE" sz="1800" i="1" noProof="0" dirty="0" smtClean="0">
                <a:solidFill>
                  <a:srgbClr val="FF3399"/>
                </a:solidFill>
                <a:latin typeface="Courier New" pitchFamily="49" charset="0"/>
              </a:rPr>
              <a:t>(a)</a:t>
            </a:r>
          </a:p>
          <a:p>
            <a:pPr marL="0" indent="0" eaLnBrk="1" hangingPunct="1">
              <a:lnSpc>
                <a:spcPct val="80000"/>
              </a:lnSpc>
              <a:spcBef>
                <a:spcPts val="500"/>
              </a:spcBef>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en-US" altLang="de-DE" sz="1800" dirty="0" smtClean="0">
                <a:latin typeface="Courier New" pitchFamily="49" charset="0"/>
              </a:rPr>
              <a:t>    I </a:t>
            </a:r>
            <a:r>
              <a:rPr lang="en-US" altLang="de-DE" sz="1800" dirty="0">
                <a:latin typeface="Courier New" pitchFamily="49" charset="0"/>
              </a:rPr>
              <a:t>:= Integer </a:t>
            </a:r>
            <a:r>
              <a:rPr lang="en-US" altLang="de-DE" sz="1800" dirty="0" smtClean="0">
                <a:latin typeface="Courier New" pitchFamily="49" charset="0"/>
              </a:rPr>
              <a:t>(</a:t>
            </a:r>
            <a:r>
              <a:rPr lang="en-US" altLang="de-DE" sz="1800" dirty="0" smtClean="0">
                <a:solidFill>
                  <a:srgbClr val="CC3300"/>
                </a:solidFill>
                <a:latin typeface="Courier New" pitchFamily="49" charset="0"/>
              </a:rPr>
              <a:t>B.F</a:t>
            </a:r>
            <a:r>
              <a:rPr lang="en-US" altLang="de-DE" sz="1800" dirty="0" smtClean="0">
                <a:latin typeface="Courier New" pitchFamily="49" charset="0"/>
              </a:rPr>
              <a:t>));  </a:t>
            </a:r>
            <a:r>
              <a:rPr lang="en-US" altLang="de-DE" sz="1800" dirty="0">
                <a:latin typeface="Courier New" pitchFamily="49" charset="0"/>
              </a:rPr>
              <a:t>-- </a:t>
            </a:r>
            <a:r>
              <a:rPr lang="en-US" altLang="de-DE" sz="1800" i="1" dirty="0">
                <a:solidFill>
                  <a:srgbClr val="CC3300"/>
                </a:solidFill>
                <a:latin typeface="Courier New" pitchFamily="49" charset="0"/>
              </a:rPr>
              <a:t>(b)</a:t>
            </a:r>
            <a:endParaRPr lang="en-US" altLang="de-DE" sz="1800" i="1" noProof="0" dirty="0" smtClean="0">
              <a:solidFill>
                <a:srgbClr val="FF3399"/>
              </a:solidFill>
              <a:latin typeface="Courier New" pitchFamily="49" charset="0"/>
            </a:endParaRPr>
          </a:p>
          <a:p>
            <a:pPr marL="0" indent="0" eaLnBrk="1" hangingPunct="1">
              <a:lnSpc>
                <a:spcPct val="80000"/>
              </a:lnSpc>
              <a:spcBef>
                <a:spcPts val="500"/>
              </a:spcBef>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en-US" altLang="de-DE" sz="1800" i="1" noProof="0" dirty="0" smtClean="0">
                <a:latin typeface="Courier New" pitchFamily="49" charset="0"/>
              </a:rPr>
              <a:t>  </a:t>
            </a:r>
            <a:r>
              <a:rPr lang="en-US" altLang="de-DE" sz="1800" noProof="0" dirty="0" smtClean="0">
                <a:latin typeface="Courier New" pitchFamily="49" charset="0"/>
              </a:rPr>
              <a:t>  I := Integer (Float'(</a:t>
            </a:r>
            <a:r>
              <a:rPr lang="en-US" altLang="de-DE" sz="1800" noProof="0" dirty="0" smtClean="0">
                <a:solidFill>
                  <a:srgbClr val="CC3300"/>
                </a:solidFill>
                <a:latin typeface="Courier New" pitchFamily="49" charset="0"/>
              </a:rPr>
              <a:t>F</a:t>
            </a:r>
            <a:r>
              <a:rPr lang="en-US" altLang="de-DE" sz="1800" noProof="0" dirty="0" smtClean="0">
                <a:latin typeface="Courier New" pitchFamily="49" charset="0"/>
              </a:rPr>
              <a:t>)));  -- </a:t>
            </a:r>
            <a:r>
              <a:rPr lang="en-US" altLang="de-DE" sz="1800" i="1" noProof="0" dirty="0" smtClean="0">
                <a:solidFill>
                  <a:srgbClr val="CC3300"/>
                </a:solidFill>
                <a:latin typeface="Courier New" pitchFamily="49" charset="0"/>
              </a:rPr>
              <a:t>(b)</a:t>
            </a:r>
          </a:p>
          <a:p>
            <a:pPr marL="0" indent="0" eaLnBrk="1" hangingPunct="1">
              <a:lnSpc>
                <a:spcPct val="80000"/>
              </a:lnSpc>
              <a:spcBef>
                <a:spcPts val="500"/>
              </a:spcBef>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en-US" altLang="de-DE" sz="1800" b="1" noProof="0" dirty="0" smtClean="0">
                <a:latin typeface="Courier New" pitchFamily="49" charset="0"/>
              </a:rPr>
              <a:t>  end</a:t>
            </a:r>
            <a:r>
              <a:rPr lang="en-US" altLang="de-DE" sz="1800" noProof="0" dirty="0" smtClean="0">
                <a:latin typeface="Courier New" pitchFamily="49" charset="0"/>
              </a:rPr>
              <a:t> B;</a:t>
            </a:r>
          </a:p>
        </p:txBody>
      </p:sp>
      <p:sp>
        <p:nvSpPr>
          <p:cNvPr id="84996" name="Fußzeilenplatzhalter 1"/>
          <p:cNvSpPr>
            <a:spLocks noGrp="1"/>
          </p:cNvSpPr>
          <p:nvPr>
            <p:ph type="ftr" sz="quarte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en-US" altLang="de-DE" sz="2400" dirty="0" smtClean="0"/>
              <a:t>Ada Basics © 2024 C.Grein</a:t>
            </a:r>
            <a:endParaRPr lang="de-DE" altLang="de-DE" sz="2400" dirty="0"/>
          </a:p>
        </p:txBody>
      </p:sp>
      <p:sp>
        <p:nvSpPr>
          <p:cNvPr id="84997" name="Foliennummernplatzhalter 2"/>
          <p:cNvSpPr>
            <a:spLocks noGrp="1"/>
          </p:cNvSpPr>
          <p:nvPr>
            <p:ph type="sldNum" sz="quarter"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27447735-6CC8-4919-B082-5E1C36491692}" type="slidenum">
              <a:rPr lang="de-DE" altLang="de-DE" sz="2400" smtClean="0"/>
              <a:pPr eaLnBrk="1" hangingPunct="1">
                <a:spcBef>
                  <a:spcPct val="0"/>
                </a:spcBef>
              </a:pPr>
              <a:t>116</a:t>
            </a:fld>
            <a:endParaRPr lang="de-DE" altLang="de-DE" sz="2400" dirty="0" smtClean="0"/>
          </a:p>
        </p:txBody>
      </p:sp>
      <p:sp>
        <p:nvSpPr>
          <p:cNvPr id="2" name="Abgerundete rechteckige Legende 1"/>
          <p:cNvSpPr/>
          <p:nvPr/>
        </p:nvSpPr>
        <p:spPr bwMode="auto">
          <a:xfrm>
            <a:off x="6840687" y="5085184"/>
            <a:ext cx="1403721" cy="360040"/>
          </a:xfrm>
          <a:prstGeom prst="wedgeRoundRectCallout">
            <a:avLst>
              <a:gd name="adj1" fmla="val -246421"/>
              <a:gd name="adj2" fmla="val 102938"/>
              <a:gd name="adj3" fmla="val 16667"/>
            </a:avLst>
          </a:prstGeom>
          <a:solidFill>
            <a:srgbClr val="00B8FF"/>
          </a:solidFill>
          <a:ln w="9525" cap="flat" cmpd="sng" algn="ctr">
            <a:solidFill>
              <a:schemeClr val="accent2">
                <a:lumMod val="50000"/>
              </a:scheme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8" charset="0"/>
              <a:buNone/>
              <a:tabLst/>
            </a:pPr>
            <a:r>
              <a:rPr lang="en-US" sz="1800" dirty="0" smtClean="0">
                <a:solidFill>
                  <a:schemeClr val="tx1"/>
                </a:solidFill>
              </a:rPr>
              <a:t>q</a:t>
            </a:r>
            <a:r>
              <a:rPr kumimoji="0" lang="en-US" sz="1800" b="0" i="0" u="none" strike="noStrike" cap="none" normalizeH="0" baseline="0" dirty="0" smtClean="0">
                <a:ln>
                  <a:noFill/>
                </a:ln>
                <a:solidFill>
                  <a:schemeClr val="tx1"/>
                </a:solidFill>
                <a:effectLst/>
              </a:rPr>
              <a:t>ualification</a:t>
            </a:r>
          </a:p>
        </p:txBody>
      </p:sp>
      <p:sp>
        <p:nvSpPr>
          <p:cNvPr id="3" name="Abgerundete rechteckige Legende 2"/>
          <p:cNvSpPr/>
          <p:nvPr/>
        </p:nvSpPr>
        <p:spPr bwMode="auto">
          <a:xfrm>
            <a:off x="4798070" y="5949280"/>
            <a:ext cx="1718146" cy="360040"/>
          </a:xfrm>
          <a:prstGeom prst="wedgeRoundRectCallout">
            <a:avLst>
              <a:gd name="adj1" fmla="val -159096"/>
              <a:gd name="adj2" fmla="val -78532"/>
              <a:gd name="adj3" fmla="val 16667"/>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8" charset="0"/>
              <a:buNone/>
              <a:tabLst/>
            </a:pPr>
            <a:r>
              <a:rPr lang="en-US" sz="1800" dirty="0" smtClean="0">
                <a:solidFill>
                  <a:schemeClr val="tx1"/>
                </a:solidFill>
              </a:rPr>
              <a:t>t</a:t>
            </a:r>
            <a:r>
              <a:rPr kumimoji="0" lang="en-US" sz="1800" b="0" i="0" u="none" strike="noStrike" cap="none" normalizeH="0" baseline="0" dirty="0" smtClean="0">
                <a:ln>
                  <a:noFill/>
                </a:ln>
                <a:solidFill>
                  <a:schemeClr val="tx1"/>
                </a:solidFill>
                <a:effectLst/>
              </a:rPr>
              <a:t>ype conversion</a:t>
            </a:r>
          </a:p>
        </p:txBody>
      </p:sp>
      <p:sp>
        <p:nvSpPr>
          <p:cNvPr id="4" name="Rechteckige Legende 3"/>
          <p:cNvSpPr/>
          <p:nvPr/>
        </p:nvSpPr>
        <p:spPr bwMode="auto">
          <a:xfrm>
            <a:off x="2555776" y="2760712"/>
            <a:ext cx="4104456" cy="812304"/>
          </a:xfrm>
          <a:prstGeom prst="wedgeRectCallout">
            <a:avLst>
              <a:gd name="adj1" fmla="val -78850"/>
              <a:gd name="adj2" fmla="val -1398"/>
            </a:avLst>
          </a:prstGeom>
          <a:solidFill>
            <a:srgbClr val="FFE2A7"/>
          </a:solidFill>
          <a:ln w="9525" cap="flat" cmpd="sng" algn="ctr">
            <a:solidFill>
              <a:srgbClr val="FF99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r>
              <a:rPr kumimoji="0" lang="en-US" sz="1600" b="0" i="0" u="none" strike="noStrike" cap="none" normalizeH="0" baseline="0" dirty="0" smtClean="0">
                <a:ln>
                  <a:noFill/>
                </a:ln>
                <a:solidFill>
                  <a:srgbClr val="996600"/>
                </a:solidFill>
                <a:effectLst/>
                <a:latin typeface="Times New Roman" pitchFamily="18" charset="0"/>
              </a:rPr>
              <a:t>A named block. Names of enclosing structures like </a:t>
            </a:r>
            <a:r>
              <a:rPr kumimoji="0" lang="en-US" sz="1600" b="0" i="0" u="none" strike="noStrike" cap="none" normalizeH="0" baseline="0" dirty="0" smtClean="0">
                <a:ln>
                  <a:noFill/>
                </a:ln>
                <a:solidFill>
                  <a:srgbClr val="996600"/>
                </a:solidFill>
                <a:effectLst/>
                <a:latin typeface="Courier New" panose="02070309020205020404" pitchFamily="49" charset="0"/>
                <a:cs typeface="Courier New" panose="02070309020205020404" pitchFamily="49" charset="0"/>
              </a:rPr>
              <a:t>P</a:t>
            </a:r>
            <a:r>
              <a:rPr kumimoji="0" lang="en-US" sz="1600" b="0" i="0" u="none" strike="noStrike" cap="none" normalizeH="0" baseline="0" dirty="0" smtClean="0">
                <a:ln>
                  <a:noFill/>
                </a:ln>
                <a:solidFill>
                  <a:srgbClr val="996600"/>
                </a:solidFill>
                <a:effectLst/>
                <a:latin typeface="Times New Roman" pitchFamily="18" charset="0"/>
              </a:rPr>
              <a:t> and </a:t>
            </a:r>
            <a:r>
              <a:rPr kumimoji="0" lang="en-US" sz="1600" b="0" i="0" u="none" strike="noStrike" cap="none" normalizeH="0" baseline="0" dirty="0" smtClean="0">
                <a:ln>
                  <a:noFill/>
                </a:ln>
                <a:solidFill>
                  <a:srgbClr val="996600"/>
                </a:solidFill>
                <a:effectLst/>
                <a:latin typeface="Courier New" panose="02070309020205020404" pitchFamily="49" charset="0"/>
                <a:cs typeface="Courier New" panose="02070309020205020404" pitchFamily="49" charset="0"/>
              </a:rPr>
              <a:t>B</a:t>
            </a:r>
            <a:r>
              <a:rPr kumimoji="0" lang="en-US" sz="1600" b="0" i="0" u="none" strike="noStrike" cap="none" normalizeH="0" baseline="0" dirty="0" smtClean="0">
                <a:ln>
                  <a:noFill/>
                </a:ln>
                <a:solidFill>
                  <a:srgbClr val="996600"/>
                </a:solidFill>
                <a:effectLst/>
                <a:latin typeface="Times New Roman" pitchFamily="18" charset="0"/>
              </a:rPr>
              <a:t> used as selectors furnish a notation for </a:t>
            </a:r>
            <a:r>
              <a:rPr lang="en-US" sz="1600" dirty="0">
                <a:solidFill>
                  <a:srgbClr val="996600"/>
                </a:solidFill>
              </a:rPr>
              <a:t>items </a:t>
            </a:r>
            <a:r>
              <a:rPr kumimoji="0" lang="en-US" sz="1600" b="0" i="0" u="none" strike="noStrike" cap="none" normalizeH="0" baseline="0" dirty="0" smtClean="0">
                <a:ln>
                  <a:noFill/>
                </a:ln>
                <a:solidFill>
                  <a:srgbClr val="996600"/>
                </a:solidFill>
                <a:effectLst/>
                <a:latin typeface="Times New Roman" pitchFamily="18" charset="0"/>
              </a:rPr>
              <a:t>hidden from direct visibility</a:t>
            </a:r>
            <a:r>
              <a:rPr kumimoji="0" lang="en-US" sz="1600" b="0" i="0" u="none" strike="noStrike" cap="none" normalizeH="0" dirty="0" smtClean="0">
                <a:ln>
                  <a:noFill/>
                </a:ln>
                <a:solidFill>
                  <a:srgbClr val="996600"/>
                </a:solidFill>
                <a:effectLst/>
                <a:latin typeface="Times New Roman" pitchFamily="18" charset="0"/>
              </a:rPr>
              <a:t>.</a:t>
            </a:r>
            <a:endParaRPr kumimoji="0" lang="en-US" sz="1600" b="0" i="0" u="none" strike="noStrike" cap="none" normalizeH="0" baseline="0" dirty="0" smtClean="0">
              <a:ln>
                <a:noFill/>
              </a:ln>
              <a:solidFill>
                <a:srgbClr val="996600"/>
              </a:solidFill>
              <a:effectLst/>
              <a:latin typeface="Times New Roman" pitchFamily="18" charset="0"/>
            </a:endParaRPr>
          </a:p>
        </p:txBody>
      </p:sp>
      <p:sp>
        <p:nvSpPr>
          <p:cNvPr id="5" name="Abgerundetes Rechteck 4"/>
          <p:cNvSpPr/>
          <p:nvPr/>
        </p:nvSpPr>
        <p:spPr bwMode="auto">
          <a:xfrm>
            <a:off x="7164288" y="1842517"/>
            <a:ext cx="1656184" cy="1946523"/>
          </a:xfrm>
          <a:prstGeom prst="roundRect">
            <a:avLst/>
          </a:prstGeom>
          <a:solidFill>
            <a:srgbClr val="FFE2A7"/>
          </a:solidFill>
          <a:ln w="9525" cap="flat" cmpd="sng" algn="ctr">
            <a:solidFill>
              <a:srgbClr val="FF99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R="0" algn="l" defTabSz="449263" rtl="0" eaLnBrk="1" fontAlgn="base" latinLnBrk="0" hangingPunct="1">
              <a:lnSpc>
                <a:spcPct val="100000"/>
              </a:lnSpc>
              <a:spcBef>
                <a:spcPct val="0"/>
              </a:spcBef>
              <a:spcAft>
                <a:spcPct val="0"/>
              </a:spcAft>
              <a:buClr>
                <a:srgbClr val="000000"/>
              </a:buClr>
              <a:buSzPct val="100000"/>
              <a:buFont typeface="Times New Roman" pitchFamily="18" charset="0"/>
              <a:buNone/>
              <a:tabLst/>
            </a:pPr>
            <a:r>
              <a:rPr lang="en-US" sz="1600" dirty="0" smtClean="0">
                <a:solidFill>
                  <a:srgbClr val="996600"/>
                </a:solidFill>
                <a:latin typeface="+mn-lt"/>
                <a:cs typeface="Courier New" panose="02070309020205020404" pitchFamily="49" charset="0"/>
              </a:rPr>
              <a:t>Names with selectors may always be used:</a:t>
            </a:r>
          </a:p>
          <a:p>
            <a:pPr marL="271463" marR="0" algn="l" defTabSz="449263" rtl="0" eaLnBrk="1" fontAlgn="base" latinLnBrk="0" hangingPunct="1">
              <a:lnSpc>
                <a:spcPct val="100000"/>
              </a:lnSpc>
              <a:spcBef>
                <a:spcPct val="0"/>
              </a:spcBef>
              <a:spcAft>
                <a:spcPct val="0"/>
              </a:spcAft>
              <a:buClr>
                <a:srgbClr val="000000"/>
              </a:buClr>
              <a:buSzPct val="100000"/>
              <a:buFont typeface="Times New Roman" pitchFamily="18" charset="0"/>
              <a:buNone/>
              <a:tabLst/>
            </a:pPr>
            <a:r>
              <a:rPr lang="en-US" sz="1600" dirty="0" smtClean="0">
                <a:solidFill>
                  <a:srgbClr val="996600"/>
                </a:solidFill>
                <a:latin typeface="Courier New" panose="02070309020205020404" pitchFamily="49" charset="0"/>
                <a:cs typeface="Courier New" panose="02070309020205020404" pitchFamily="49" charset="0"/>
              </a:rPr>
              <a:t>P.I</a:t>
            </a:r>
          </a:p>
          <a:p>
            <a:pPr marL="271463" marR="0" algn="l" defTabSz="449263" rtl="0" eaLnBrk="1" fontAlgn="base" latinLnBrk="0" hangingPunct="1">
              <a:lnSpc>
                <a:spcPct val="100000"/>
              </a:lnSpc>
              <a:spcBef>
                <a:spcPct val="0"/>
              </a:spcBef>
              <a:spcAft>
                <a:spcPct val="0"/>
              </a:spcAft>
              <a:buClr>
                <a:srgbClr val="000000"/>
              </a:buClr>
              <a:buSzPct val="100000"/>
              <a:buFont typeface="Times New Roman" pitchFamily="18" charset="0"/>
              <a:buNone/>
              <a:tabLst/>
            </a:pPr>
            <a:r>
              <a:rPr kumimoji="0" lang="en-US" sz="1600" b="0" i="0" u="none" strike="noStrike" cap="none" normalizeH="0" baseline="0" dirty="0" smtClean="0">
                <a:ln>
                  <a:noFill/>
                </a:ln>
                <a:solidFill>
                  <a:srgbClr val="996600"/>
                </a:solidFill>
                <a:effectLst/>
                <a:latin typeface="Courier New" panose="02070309020205020404" pitchFamily="49" charset="0"/>
                <a:cs typeface="Courier New" panose="02070309020205020404" pitchFamily="49" charset="0"/>
              </a:rPr>
              <a:t>P.F</a:t>
            </a:r>
          </a:p>
          <a:p>
            <a:pPr marL="271463" marR="0" algn="l" defTabSz="449263" rtl="0" eaLnBrk="1" fontAlgn="base" latinLnBrk="0" hangingPunct="1">
              <a:lnSpc>
                <a:spcPct val="100000"/>
              </a:lnSpc>
              <a:spcBef>
                <a:spcPct val="0"/>
              </a:spcBef>
              <a:spcAft>
                <a:spcPct val="0"/>
              </a:spcAft>
              <a:buClr>
                <a:srgbClr val="000000"/>
              </a:buClr>
              <a:buSzPct val="100000"/>
              <a:buFont typeface="Times New Roman" pitchFamily="18" charset="0"/>
              <a:buNone/>
              <a:tabLst/>
            </a:pPr>
            <a:r>
              <a:rPr lang="en-US" sz="1600" dirty="0" smtClean="0">
                <a:solidFill>
                  <a:srgbClr val="996600"/>
                </a:solidFill>
                <a:latin typeface="Courier New" panose="02070309020205020404" pitchFamily="49" charset="0"/>
                <a:cs typeface="Courier New" panose="02070309020205020404" pitchFamily="49" charset="0"/>
              </a:rPr>
              <a:t>P.B.I</a:t>
            </a:r>
          </a:p>
          <a:p>
            <a:pPr marL="271463" marR="0" algn="l" defTabSz="449263" rtl="0" eaLnBrk="1" fontAlgn="base" latinLnBrk="0" hangingPunct="1">
              <a:lnSpc>
                <a:spcPct val="100000"/>
              </a:lnSpc>
              <a:spcBef>
                <a:spcPct val="0"/>
              </a:spcBef>
              <a:spcAft>
                <a:spcPct val="0"/>
              </a:spcAft>
              <a:buClr>
                <a:srgbClr val="000000"/>
              </a:buClr>
              <a:buSzPct val="100000"/>
              <a:buFont typeface="Times New Roman" pitchFamily="18" charset="0"/>
              <a:buNone/>
              <a:tabLst/>
            </a:pPr>
            <a:r>
              <a:rPr kumimoji="0" lang="en-US" sz="1600" b="0" i="0" u="none" strike="noStrike" cap="none" normalizeH="0" baseline="0" dirty="0" smtClean="0">
                <a:ln>
                  <a:noFill/>
                </a:ln>
                <a:solidFill>
                  <a:srgbClr val="996600"/>
                </a:solidFill>
                <a:effectLst/>
                <a:latin typeface="Courier New" panose="02070309020205020404" pitchFamily="49" charset="0"/>
                <a:cs typeface="Courier New" panose="02070309020205020404" pitchFamily="49" charset="0"/>
              </a:rPr>
              <a:t>P.B.F</a:t>
            </a: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8" name="Rectangle 1"/>
          <p:cNvSpPr>
            <a:spLocks noGrp="1" noChangeArrowheads="1"/>
          </p:cNvSpPr>
          <p:nvPr>
            <p:ph type="title"/>
          </p:nvPr>
        </p:nvSpPr>
        <p:spPr>
          <a:xfrm>
            <a:off x="685800" y="461963"/>
            <a:ext cx="7764463" cy="1158875"/>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noProof="0" dirty="0" smtClean="0"/>
              <a:t>Declaration Style</a:t>
            </a:r>
          </a:p>
        </p:txBody>
      </p:sp>
      <p:sp>
        <p:nvSpPr>
          <p:cNvPr id="86019" name="Rectangle 2"/>
          <p:cNvSpPr>
            <a:spLocks noGrp="1" noChangeArrowheads="1"/>
          </p:cNvSpPr>
          <p:nvPr>
            <p:ph type="body" idx="1"/>
          </p:nvPr>
        </p:nvSpPr>
        <p:spPr>
          <a:xfrm>
            <a:off x="685800" y="1764854"/>
            <a:ext cx="7764463" cy="4256434"/>
          </a:xfrm>
        </p:spPr>
        <p:txBody>
          <a:bodyPr/>
          <a:lstStyle/>
          <a:p>
            <a:pPr marL="0" indent="0" eaLnBrk="1" hangingPunct="1">
              <a:buClrTx/>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en-US" altLang="de-DE" sz="2800" dirty="0" smtClean="0"/>
              <a:t>In </a:t>
            </a:r>
            <a:r>
              <a:rPr lang="en-US" altLang="de-DE" sz="2800" dirty="0"/>
              <a:t>the declaration part of a </a:t>
            </a:r>
            <a:r>
              <a:rPr lang="en-US" altLang="de-DE" sz="2800" dirty="0" smtClean="0"/>
              <a:t>subprogram, do </a:t>
            </a:r>
            <a:r>
              <a:rPr lang="en-US" altLang="de-DE" sz="2800" dirty="0"/>
              <a:t>not </a:t>
            </a:r>
            <a:r>
              <a:rPr lang="en-US" altLang="de-DE" sz="2800" dirty="0" smtClean="0"/>
              <a:t>indiscriminately declare </a:t>
            </a:r>
            <a:r>
              <a:rPr lang="en-US" altLang="de-DE" sz="2800" dirty="0"/>
              <a:t>any and all </a:t>
            </a:r>
            <a:r>
              <a:rPr lang="en-US" altLang="de-DE" sz="2800" dirty="0" smtClean="0"/>
              <a:t>items needed in the body.</a:t>
            </a:r>
          </a:p>
          <a:p>
            <a:pPr marL="0" indent="0" eaLnBrk="1" hangingPunct="1">
              <a:buClrTx/>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en-US" altLang="de-DE" sz="2800" dirty="0" smtClean="0"/>
              <a:t>Use </a:t>
            </a:r>
            <a:r>
              <a:rPr lang="en-US" altLang="de-DE" sz="2800" dirty="0"/>
              <a:t>local declare blocks </a:t>
            </a:r>
            <a:r>
              <a:rPr lang="en-US" altLang="de-DE" sz="2800" dirty="0" smtClean="0"/>
              <a:t>instead for items needed only transiently or very late in the body.</a:t>
            </a:r>
          </a:p>
          <a:p>
            <a:pPr marL="0" indent="0" eaLnBrk="1" hangingPunct="1">
              <a:buClrTx/>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en-US" altLang="de-DE" sz="2800" noProof="0" dirty="0" smtClean="0"/>
              <a:t>The benefit:</a:t>
            </a:r>
          </a:p>
          <a:p>
            <a:pPr marL="0" indent="0" eaLnBrk="1" hangingPunct="1">
              <a:buClrTx/>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en-US" altLang="de-DE" sz="2800" noProof="0" dirty="0" smtClean="0"/>
              <a:t>Values computed meanwhile </a:t>
            </a:r>
            <a:r>
              <a:rPr lang="en-US" altLang="de-DE" sz="2800" dirty="0" smtClean="0"/>
              <a:t>may </a:t>
            </a:r>
            <a:r>
              <a:rPr lang="en-US" altLang="de-DE" sz="2800" dirty="0"/>
              <a:t>be </a:t>
            </a:r>
            <a:r>
              <a:rPr lang="en-US" altLang="de-DE" sz="2800" dirty="0" smtClean="0"/>
              <a:t>used to initialize variables and</a:t>
            </a:r>
            <a:r>
              <a:rPr lang="en-US" altLang="de-DE" sz="2800" noProof="0" dirty="0" smtClean="0"/>
              <a:t> </a:t>
            </a:r>
            <a:r>
              <a:rPr lang="en-US" altLang="de-DE" sz="2800" u="sng" noProof="0" dirty="0" smtClean="0"/>
              <a:t>constants</a:t>
            </a:r>
            <a:r>
              <a:rPr lang="en-US" altLang="de-DE" sz="2800" noProof="0" dirty="0" smtClean="0"/>
              <a:t> (which otherwise would have had to be declared as variables).</a:t>
            </a:r>
          </a:p>
        </p:txBody>
      </p:sp>
      <p:sp>
        <p:nvSpPr>
          <p:cNvPr id="86020" name="Fußzeilenplatzhalter 1"/>
          <p:cNvSpPr>
            <a:spLocks noGrp="1"/>
          </p:cNvSpPr>
          <p:nvPr>
            <p:ph type="ftr" sz="quarte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en-US" altLang="de-DE" sz="2400" dirty="0" smtClean="0"/>
              <a:t>Ada Basics © 2024 C.Grein</a:t>
            </a:r>
            <a:endParaRPr lang="de-DE" altLang="de-DE" sz="2400" dirty="0"/>
          </a:p>
        </p:txBody>
      </p:sp>
      <p:sp>
        <p:nvSpPr>
          <p:cNvPr id="86021" name="Foliennummernplatzhalter 2"/>
          <p:cNvSpPr>
            <a:spLocks noGrp="1"/>
          </p:cNvSpPr>
          <p:nvPr>
            <p:ph type="sldNum" sz="quarter"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0E2B9EAC-7024-4C2F-BDE9-24E0AD7BDA2E}" type="slidenum">
              <a:rPr lang="de-DE" altLang="de-DE" sz="2400" smtClean="0"/>
              <a:pPr eaLnBrk="1" hangingPunct="1">
                <a:spcBef>
                  <a:spcPct val="0"/>
                </a:spcBef>
              </a:pPr>
              <a:t>117</a:t>
            </a:fld>
            <a:endParaRPr lang="de-DE" altLang="de-DE" sz="2400" dirty="0" smtClean="0"/>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2" name="Rectangle 1"/>
          <p:cNvSpPr>
            <a:spLocks noGrp="1" noChangeArrowheads="1"/>
          </p:cNvSpPr>
          <p:nvPr>
            <p:ph type="title"/>
          </p:nvPr>
        </p:nvSpPr>
        <p:spPr>
          <a:xfrm>
            <a:off x="685800" y="461963"/>
            <a:ext cx="7767638" cy="1438275"/>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noProof="0" dirty="0" smtClean="0"/>
              <a:t>Exercise with Attributes</a:t>
            </a:r>
          </a:p>
        </p:txBody>
      </p:sp>
      <p:sp>
        <p:nvSpPr>
          <p:cNvPr id="87043" name="Rectangle 2"/>
          <p:cNvSpPr>
            <a:spLocks noGrp="1" noChangeArrowheads="1"/>
          </p:cNvSpPr>
          <p:nvPr>
            <p:ph type="body" idx="1"/>
          </p:nvPr>
        </p:nvSpPr>
        <p:spPr>
          <a:xfrm>
            <a:off x="685800" y="2276872"/>
            <a:ext cx="7767638" cy="3942953"/>
          </a:xfrm>
        </p:spPr>
        <p:txBody>
          <a:bodyPr/>
          <a:lstStyle/>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en-US" altLang="de-DE" sz="2400" noProof="0" dirty="0" smtClean="0"/>
              <a:t>Write a procedure resp. a function to compute the minimal and </a:t>
            </a:r>
            <a:r>
              <a:rPr lang="en-US" altLang="de-DE" sz="2400" dirty="0" smtClean="0"/>
              <a:t>and</a:t>
            </a:r>
            <a:r>
              <a:rPr lang="en-US" altLang="de-DE" sz="2400" noProof="0" dirty="0" smtClean="0"/>
              <a:t> maximal values of the </a:t>
            </a:r>
            <a:r>
              <a:rPr lang="en-US" altLang="de-DE" sz="2400" dirty="0" smtClean="0"/>
              <a:t>reaction rate</a:t>
            </a:r>
            <a:r>
              <a:rPr lang="en-US" altLang="de-DE" sz="2400" noProof="0" dirty="0" smtClean="0"/>
              <a:t>s (see slide </a:t>
            </a:r>
            <a:r>
              <a:rPr lang="en-US" altLang="de-DE" sz="2400" dirty="0" smtClean="0"/>
              <a:t>62</a:t>
            </a:r>
            <a:r>
              <a:rPr lang="en-US" altLang="de-DE" sz="2400" noProof="0" dirty="0" smtClean="0"/>
              <a:t>).</a:t>
            </a:r>
          </a:p>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endParaRPr lang="en-US" altLang="de-DE" sz="2400" noProof="0" dirty="0" smtClean="0">
              <a:latin typeface="Courier New" pitchFamily="49" charset="0"/>
            </a:endParaRPr>
          </a:p>
          <a:p>
            <a:pPr marL="442913"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en-US" altLang="de-DE" sz="2400" dirty="0" smtClean="0">
                <a:latin typeface="Courier New" pitchFamily="49" charset="0"/>
              </a:rPr>
              <a:t>My_Rates</a:t>
            </a:r>
            <a:r>
              <a:rPr lang="en-US" altLang="de-DE" sz="2400" dirty="0">
                <a:latin typeface="Courier New" pitchFamily="49" charset="0"/>
              </a:rPr>
              <a:t>: Reaction_Rate (-5 .. +5);</a:t>
            </a:r>
          </a:p>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endParaRPr lang="en-US" altLang="de-DE" sz="2400" noProof="0" dirty="0" smtClean="0">
              <a:latin typeface="Courier New" pitchFamily="49" charset="0"/>
            </a:endParaRPr>
          </a:p>
          <a:p>
            <a:pPr marL="0" indent="0" algn="ctr"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en-US" altLang="de-DE" sz="2400" noProof="0" dirty="0" smtClean="0"/>
              <a:t>For appropriate attributes, see RM chapter K!</a:t>
            </a:r>
          </a:p>
        </p:txBody>
      </p:sp>
      <p:sp>
        <p:nvSpPr>
          <p:cNvPr id="87044" name="Fußzeilenplatzhalter 1"/>
          <p:cNvSpPr>
            <a:spLocks noGrp="1"/>
          </p:cNvSpPr>
          <p:nvPr>
            <p:ph type="ftr" sz="quarte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en-US" altLang="de-DE" sz="2400" dirty="0" smtClean="0"/>
              <a:t>Ada Basics © 2024 C.Grein</a:t>
            </a:r>
            <a:endParaRPr lang="de-DE" altLang="de-DE" sz="2400" dirty="0"/>
          </a:p>
        </p:txBody>
      </p:sp>
      <p:sp>
        <p:nvSpPr>
          <p:cNvPr id="87045" name="Foliennummernplatzhalter 2"/>
          <p:cNvSpPr>
            <a:spLocks noGrp="1"/>
          </p:cNvSpPr>
          <p:nvPr>
            <p:ph type="sldNum" sz="quarter"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A655248F-DECD-4A7E-BE4D-25B96B68D634}" type="slidenum">
              <a:rPr lang="de-DE" altLang="de-DE" sz="2400" smtClean="0"/>
              <a:pPr eaLnBrk="1" hangingPunct="1">
                <a:spcBef>
                  <a:spcPct val="0"/>
                </a:spcBef>
              </a:pPr>
              <a:t>118</a:t>
            </a:fld>
            <a:endParaRPr lang="de-DE" altLang="de-DE" sz="2400" dirty="0" smtClean="0"/>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1"/>
          <p:cNvSpPr>
            <a:spLocks noGrp="1" noChangeArrowheads="1"/>
          </p:cNvSpPr>
          <p:nvPr>
            <p:ph type="title"/>
          </p:nvPr>
        </p:nvSpPr>
        <p:spPr>
          <a:xfrm>
            <a:off x="685800" y="461963"/>
            <a:ext cx="7767638" cy="1438275"/>
          </a:xfrm>
          <a:effectLst>
            <a:outerShdw algn="ctr" rotWithShape="0">
              <a:srgbClr val="000000"/>
            </a:outerShdw>
          </a:effectLst>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noProof="0" dirty="0" smtClean="0"/>
              <a:t>Attributes</a:t>
            </a:r>
          </a:p>
        </p:txBody>
      </p:sp>
      <p:sp>
        <p:nvSpPr>
          <p:cNvPr id="88067" name="Rectangle 2"/>
          <p:cNvSpPr>
            <a:spLocks noGrp="1" noChangeArrowheads="1"/>
          </p:cNvSpPr>
          <p:nvPr>
            <p:ph type="body" idx="1"/>
          </p:nvPr>
        </p:nvSpPr>
        <p:spPr>
          <a:xfrm>
            <a:off x="685800" y="1981200"/>
            <a:ext cx="7767638" cy="4238625"/>
          </a:xfrm>
        </p:spPr>
        <p:txBody>
          <a:bodyPr/>
          <a:lstStyle/>
          <a:p>
            <a:pPr marL="0" indent="0" eaLnBrk="1" hangingPunct="1">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2400" noProof="0" dirty="0" smtClean="0">
                <a:latin typeface="Courier New" pitchFamily="49" charset="0"/>
              </a:rPr>
              <a:t>X'</a:t>
            </a:r>
            <a:r>
              <a:rPr lang="en-US" altLang="de-DE" sz="2400" b="1" noProof="0" dirty="0" smtClean="0">
                <a:latin typeface="Courier New" pitchFamily="49" charset="0"/>
              </a:rPr>
              <a:t>Range   </a:t>
            </a:r>
            <a:r>
              <a:rPr lang="en-US" altLang="de-DE" sz="2400" i="1" noProof="0" dirty="0" smtClean="0"/>
              <a:t>Prefix X an array:</a:t>
            </a:r>
            <a:r>
              <a:rPr lang="en-US" altLang="de-DE" sz="2400" noProof="0" dirty="0" smtClean="0"/>
              <a:t> </a:t>
            </a:r>
            <a:r>
              <a:rPr lang="en-US" altLang="de-DE" sz="2400" dirty="0" smtClean="0"/>
              <a:t>the</a:t>
            </a:r>
            <a:r>
              <a:rPr lang="en-US" altLang="de-DE" sz="2400" noProof="0" dirty="0" smtClean="0"/>
              <a:t> index range</a:t>
            </a:r>
          </a:p>
          <a:p>
            <a:pPr marL="0" indent="0" eaLnBrk="1" hangingPunct="1">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2400" noProof="0" dirty="0" smtClean="0">
                <a:latin typeface="Courier New" pitchFamily="49" charset="0"/>
              </a:rPr>
              <a:t>X'First   </a:t>
            </a:r>
            <a:r>
              <a:rPr lang="en-US" altLang="de-DE" sz="2400" i="1" noProof="0" dirty="0" smtClean="0"/>
              <a:t>Prefix X </a:t>
            </a:r>
            <a:r>
              <a:rPr lang="en-US" altLang="de-DE" sz="2400" i="1" dirty="0" smtClean="0"/>
              <a:t>a</a:t>
            </a:r>
            <a:r>
              <a:rPr lang="en-US" altLang="de-DE" sz="2400" i="1" noProof="0" dirty="0" smtClean="0"/>
              <a:t>n array:</a:t>
            </a:r>
            <a:r>
              <a:rPr lang="en-US" altLang="de-DE" sz="2400" noProof="0" dirty="0" smtClean="0"/>
              <a:t> </a:t>
            </a:r>
            <a:r>
              <a:rPr lang="en-US" altLang="de-DE" sz="2400" dirty="0" smtClean="0"/>
              <a:t>the</a:t>
            </a:r>
            <a:r>
              <a:rPr lang="en-US" altLang="de-DE" sz="2400" noProof="0" dirty="0" smtClean="0"/>
              <a:t> lowest resp.</a:t>
            </a:r>
            <a:br>
              <a:rPr lang="en-US" altLang="de-DE" sz="2400" noProof="0" dirty="0" smtClean="0"/>
            </a:br>
            <a:r>
              <a:rPr lang="en-US" altLang="de-DE" sz="2400" noProof="0" dirty="0" smtClean="0">
                <a:latin typeface="Courier New" pitchFamily="49" charset="0"/>
              </a:rPr>
              <a:t>X'Last    </a:t>
            </a:r>
            <a:r>
              <a:rPr lang="en-US" altLang="de-DE" sz="2400" noProof="0" dirty="0" smtClean="0"/>
              <a:t>largest index; </a:t>
            </a:r>
            <a:r>
              <a:rPr lang="en-US" altLang="de-DE" sz="2400" i="1" noProof="0" dirty="0" smtClean="0"/>
              <a:t>prefix X a subtype:</a:t>
            </a:r>
            <a:r>
              <a:rPr lang="en-US" altLang="de-DE" sz="2400" noProof="0" dirty="0" smtClean="0"/>
              <a:t> t</a:t>
            </a:r>
            <a:r>
              <a:rPr lang="en-US" altLang="de-DE" sz="2400" dirty="0" smtClean="0"/>
              <a:t>h</a:t>
            </a:r>
            <a:r>
              <a:rPr lang="en-US" altLang="de-DE" sz="2400" noProof="0" dirty="0" smtClean="0"/>
              <a:t>e</a:t>
            </a:r>
            <a:br>
              <a:rPr lang="en-US" altLang="de-DE" sz="2400" noProof="0" dirty="0" smtClean="0"/>
            </a:br>
            <a:r>
              <a:rPr lang="en-US" altLang="de-DE" sz="2400" noProof="0" dirty="0" smtClean="0">
                <a:latin typeface="Courier New" panose="02070309020205020404" pitchFamily="49" charset="0"/>
                <a:cs typeface="Courier New" panose="02070309020205020404" pitchFamily="49" charset="0"/>
              </a:rPr>
              <a:t>          </a:t>
            </a:r>
            <a:r>
              <a:rPr lang="en-US" altLang="de-DE" sz="2400" noProof="0" dirty="0" smtClean="0"/>
              <a:t>lowest resp. largest value in the subtype</a:t>
            </a:r>
          </a:p>
          <a:p>
            <a:pPr marL="0" indent="0" eaLnBrk="1" hangingPunct="1">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2400" noProof="0" dirty="0" smtClean="0">
                <a:latin typeface="Courier New" pitchFamily="49" charset="0"/>
              </a:rPr>
              <a:t>X'Min     </a:t>
            </a:r>
            <a:r>
              <a:rPr lang="en-US" altLang="de-DE" sz="2400" i="1" noProof="0" dirty="0" smtClean="0"/>
              <a:t>Prefix X a scalar type:</a:t>
            </a:r>
            <a:r>
              <a:rPr lang="en-US" altLang="de-DE" sz="2400" noProof="0" dirty="0" smtClean="0"/>
              <a:t> a function with</a:t>
            </a:r>
            <a:br>
              <a:rPr lang="en-US" altLang="de-DE" sz="2400" noProof="0" dirty="0" smtClean="0"/>
            </a:br>
            <a:r>
              <a:rPr lang="en-US" altLang="de-DE" sz="2400" noProof="0" dirty="0" smtClean="0">
                <a:latin typeface="Courier New" pitchFamily="49" charset="0"/>
              </a:rPr>
              <a:t>X'Max     </a:t>
            </a:r>
            <a:r>
              <a:rPr lang="en-US" altLang="de-DE" sz="2400" noProof="0" dirty="0" smtClean="0"/>
              <a:t>two parameters</a:t>
            </a:r>
          </a:p>
          <a:p>
            <a:pPr marL="0" indent="0" eaLnBrk="1" hangingPunct="1">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US" altLang="de-DE" sz="800" noProof="0" dirty="0" smtClean="0"/>
          </a:p>
          <a:p>
            <a:pPr marL="0" indent="0" eaLnBrk="1" hangingPunct="1">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2400" noProof="0" dirty="0" smtClean="0"/>
              <a:t>Use these attributes in the exercise.</a:t>
            </a:r>
          </a:p>
          <a:p>
            <a:pPr marL="0" indent="0" eaLnBrk="1" hangingPunct="1">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2000" dirty="0" smtClean="0"/>
              <a:t>All attributes are to be found in RM K.2.</a:t>
            </a:r>
            <a:endParaRPr lang="en-US" altLang="de-DE" sz="2000" noProof="0" dirty="0" smtClean="0"/>
          </a:p>
        </p:txBody>
      </p:sp>
      <p:sp>
        <p:nvSpPr>
          <p:cNvPr id="88068" name="Fußzeilenplatzhalter 1"/>
          <p:cNvSpPr>
            <a:spLocks noGrp="1"/>
          </p:cNvSpPr>
          <p:nvPr>
            <p:ph type="ftr" sz="quarte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en-US" altLang="de-DE" sz="2400" dirty="0" smtClean="0"/>
              <a:t>Ada Basics © 2024 C.Grein</a:t>
            </a:r>
            <a:endParaRPr lang="de-DE" altLang="de-DE" sz="2400" dirty="0"/>
          </a:p>
        </p:txBody>
      </p:sp>
      <p:sp>
        <p:nvSpPr>
          <p:cNvPr id="88069" name="Foliennummernplatzhalter 2"/>
          <p:cNvSpPr>
            <a:spLocks noGrp="1"/>
          </p:cNvSpPr>
          <p:nvPr>
            <p:ph type="sldNum" sz="quarter"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CEA9C5FD-DA16-444D-A2AF-08F75887F633}" type="slidenum">
              <a:rPr lang="de-DE" altLang="de-DE" sz="2400" smtClean="0"/>
              <a:pPr eaLnBrk="1" hangingPunct="1">
                <a:spcBef>
                  <a:spcPct val="0"/>
                </a:spcBef>
              </a:pPr>
              <a:t>119</a:t>
            </a:fld>
            <a:endParaRPr lang="de-DE" altLang="de-DE" sz="2400" dirty="0" smtClean="0"/>
          </a:p>
        </p:txBody>
      </p:sp>
      <p:sp>
        <p:nvSpPr>
          <p:cNvPr id="2" name="Textfeld 1"/>
          <p:cNvSpPr txBox="1"/>
          <p:nvPr/>
        </p:nvSpPr>
        <p:spPr>
          <a:xfrm>
            <a:off x="3960898" y="5517232"/>
            <a:ext cx="1403189" cy="523220"/>
          </a:xfrm>
          <a:prstGeom prst="rect">
            <a:avLst/>
          </a:prstGeom>
          <a:noFill/>
        </p:spPr>
        <p:txBody>
          <a:bodyPr wrap="square" rtlCol="0">
            <a:spAutoFit/>
          </a:bodyPr>
          <a:lstStyle/>
          <a:p>
            <a:r>
              <a:rPr lang="de-DE" sz="2800" dirty="0" smtClean="0">
                <a:hlinkClick r:id="rId3" action="ppaction://hlinksldjump"/>
              </a:rPr>
              <a:t>Solution</a:t>
            </a:r>
            <a:endParaRPr lang="de-DE" sz="2800" dirty="0"/>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685800" y="463550"/>
            <a:ext cx="7739063" cy="1093241"/>
          </a:xfrm>
        </p:spPr>
        <p:txBody>
          <a:bodyPr/>
          <a:lstStyle/>
          <a:p>
            <a:r>
              <a:rPr lang="en-US" noProof="0" dirty="0" smtClean="0"/>
              <a:t>Efficiency</a:t>
            </a:r>
            <a:endParaRPr lang="en-US" noProof="0" dirty="0"/>
          </a:p>
        </p:txBody>
      </p:sp>
      <p:sp>
        <p:nvSpPr>
          <p:cNvPr id="3" name="Inhaltsplatzhalter 2"/>
          <p:cNvSpPr>
            <a:spLocks noGrp="1"/>
          </p:cNvSpPr>
          <p:nvPr>
            <p:ph idx="1"/>
          </p:nvPr>
        </p:nvSpPr>
        <p:spPr>
          <a:xfrm>
            <a:off x="685800" y="1556792"/>
            <a:ext cx="7739063" cy="4747072"/>
          </a:xfrm>
        </p:spPr>
        <p:txBody>
          <a:bodyPr/>
          <a:lstStyle/>
          <a:p>
            <a:pPr marL="0" indent="0"/>
            <a:r>
              <a:rPr lang="en-US" sz="1250" b="1" noProof="0" dirty="0" smtClean="0"/>
              <a:t>Ledgard, Nagin, Hueras, 1979. Pascal with Style: Programming Proverbs:</a:t>
            </a:r>
            <a:r>
              <a:rPr lang="en-US" sz="1250" noProof="0" dirty="0" smtClean="0"/>
              <a:t/>
            </a:r>
            <a:br>
              <a:rPr lang="en-US" sz="1250" noProof="0" dirty="0" smtClean="0"/>
            </a:br>
            <a:r>
              <a:rPr lang="en-US" sz="1250" noProof="0" dirty="0" smtClean="0"/>
              <a:t>Shortening the code, running the program faster, or using fewer variables are all popular pastimes. Not mentioning ... the extra testing time needed to check the new and often subtle boundary conditions, are you sure that fewer machine instructions or faster machine execution is likely?</a:t>
            </a:r>
          </a:p>
          <a:p>
            <a:pPr marL="0" indent="0"/>
            <a:r>
              <a:rPr lang="en-US" sz="1250" b="1" noProof="0" dirty="0" smtClean="0"/>
              <a:t>M. A. Jackson</a:t>
            </a:r>
            <a:r>
              <a:rPr lang="en-US" sz="1250" noProof="0" dirty="0" smtClean="0"/>
              <a:t/>
            </a:r>
            <a:br>
              <a:rPr lang="en-US" sz="1250" noProof="0" dirty="0" smtClean="0"/>
            </a:br>
            <a:r>
              <a:rPr lang="en-US" sz="1250" noProof="0" dirty="0" smtClean="0"/>
              <a:t>Rules of Optimization:</a:t>
            </a:r>
            <a:br>
              <a:rPr lang="en-US" sz="1250" noProof="0" dirty="0" smtClean="0"/>
            </a:br>
            <a:r>
              <a:rPr lang="en-US" sz="1250" noProof="0" dirty="0" smtClean="0"/>
              <a:t>- Rule 1: Don't do it.</a:t>
            </a:r>
            <a:br>
              <a:rPr lang="en-US" sz="1250" noProof="0" dirty="0" smtClean="0"/>
            </a:br>
            <a:r>
              <a:rPr lang="en-US" sz="1250" noProof="0" dirty="0" smtClean="0"/>
              <a:t>- Rule 2 (for experts only): Don't do it yet.</a:t>
            </a:r>
          </a:p>
          <a:p>
            <a:pPr marL="0" indent="0"/>
            <a:r>
              <a:rPr lang="en-US" sz="1250" b="1" noProof="0" dirty="0" smtClean="0"/>
              <a:t>W. A. Wulf</a:t>
            </a:r>
            <a:r>
              <a:rPr lang="en-US" sz="1250" noProof="0" dirty="0" smtClean="0"/>
              <a:t/>
            </a:r>
            <a:br>
              <a:rPr lang="en-US" sz="1250" noProof="0" dirty="0" smtClean="0"/>
            </a:br>
            <a:r>
              <a:rPr lang="en-US" sz="1250" noProof="0" dirty="0" smtClean="0"/>
              <a:t>More computing sins are committed in the name of efficiency (without necessarily achieving it) than for any other single reason - including blind stupidity.</a:t>
            </a:r>
          </a:p>
          <a:p>
            <a:pPr marL="0" indent="0"/>
            <a:r>
              <a:rPr lang="en-US" sz="1250" b="1" noProof="0" dirty="0" smtClean="0"/>
              <a:t>Donald Knuth</a:t>
            </a:r>
            <a:r>
              <a:rPr lang="en-US" sz="1250" noProof="0" dirty="0" smtClean="0"/>
              <a:t/>
            </a:r>
            <a:br>
              <a:rPr lang="en-US" sz="1250" noProof="0" dirty="0" smtClean="0"/>
            </a:br>
            <a:r>
              <a:rPr lang="en-US" sz="1250" noProof="0" dirty="0" smtClean="0"/>
              <a:t>We should forget about small efficiencies, say about 97% of the time: </a:t>
            </a:r>
            <a:r>
              <a:rPr lang="en-US" sz="1250" noProof="0" dirty="0" smtClean="0">
                <a:solidFill>
                  <a:srgbClr val="FF3399"/>
                </a:solidFill>
              </a:rPr>
              <a:t>Premature optimization is the root of all evil.</a:t>
            </a:r>
          </a:p>
          <a:p>
            <a:pPr marL="0" indent="0"/>
            <a:r>
              <a:rPr lang="en-US" sz="1250" b="1" noProof="0" dirty="0" smtClean="0"/>
              <a:t>Kernighan &amp; Plauger, 1974.  Elements of Programming Style:</a:t>
            </a:r>
            <a:r>
              <a:rPr lang="en-US" sz="1250" noProof="0" dirty="0" smtClean="0"/>
              <a:t/>
            </a:r>
            <a:br>
              <a:rPr lang="en-US" sz="1250" noProof="0" dirty="0" smtClean="0"/>
            </a:br>
            <a:r>
              <a:rPr lang="en-US" sz="1250" noProof="0" dirty="0" smtClean="0"/>
              <a:t>- Make it right before you make it faster.</a:t>
            </a:r>
            <a:br>
              <a:rPr lang="en-US" sz="1250" noProof="0" dirty="0" smtClean="0"/>
            </a:br>
            <a:r>
              <a:rPr lang="en-US" sz="1250" noProof="0" dirty="0" smtClean="0"/>
              <a:t>- Keep it right when you make it faster.</a:t>
            </a:r>
            <a:br>
              <a:rPr lang="en-US" sz="1250" noProof="0" dirty="0" smtClean="0"/>
            </a:br>
            <a:r>
              <a:rPr lang="en-US" sz="1250" noProof="0" dirty="0" smtClean="0"/>
              <a:t>- Make it clear before you make it faster.</a:t>
            </a:r>
            <a:br>
              <a:rPr lang="en-US" sz="1250" noProof="0" dirty="0" smtClean="0"/>
            </a:br>
            <a:r>
              <a:rPr lang="en-US" sz="1250" noProof="0" dirty="0" smtClean="0"/>
              <a:t>- Don't sacrifice clarity for small gains in "efficiency."</a:t>
            </a:r>
            <a:br>
              <a:rPr lang="en-US" sz="1250" noProof="0" dirty="0" smtClean="0"/>
            </a:br>
            <a:r>
              <a:rPr lang="en-US" sz="1250" noProof="0" dirty="0" smtClean="0"/>
              <a:t>- Let your compiler do the simple optimizations.</a:t>
            </a:r>
            <a:br>
              <a:rPr lang="en-US" sz="1250" noProof="0" dirty="0" smtClean="0"/>
            </a:br>
            <a:r>
              <a:rPr lang="en-US" sz="1250" noProof="0" dirty="0" smtClean="0"/>
              <a:t>- Keep it simple to make it faster.</a:t>
            </a:r>
            <a:br>
              <a:rPr lang="en-US" sz="1250" noProof="0" dirty="0" smtClean="0"/>
            </a:br>
            <a:r>
              <a:rPr lang="en-US" sz="1250" noProof="0" dirty="0" smtClean="0"/>
              <a:t>- Don't diddle code to make it faster - find a better algorithm.</a:t>
            </a:r>
            <a:br>
              <a:rPr lang="en-US" sz="1250" noProof="0" dirty="0" smtClean="0"/>
            </a:br>
            <a:r>
              <a:rPr lang="en-US" sz="1250" noProof="0" dirty="0" smtClean="0"/>
              <a:t>- Instrument your programs.  </a:t>
            </a:r>
            <a:r>
              <a:rPr lang="en-US" sz="1250" noProof="0" dirty="0" smtClean="0">
                <a:solidFill>
                  <a:srgbClr val="FF3399"/>
                </a:solidFill>
              </a:rPr>
              <a:t>Measure before making "efficiency" changes.</a:t>
            </a:r>
            <a:endParaRPr lang="en-US" sz="1250" noProof="0" dirty="0">
              <a:solidFill>
                <a:srgbClr val="FF3399"/>
              </a:solidFill>
            </a:endParaRPr>
          </a:p>
        </p:txBody>
      </p:sp>
      <p:sp>
        <p:nvSpPr>
          <p:cNvPr id="4" name="Fußzeilenplatzhalter 3"/>
          <p:cNvSpPr>
            <a:spLocks noGrp="1"/>
          </p:cNvSpPr>
          <p:nvPr>
            <p:ph type="ftr" idx="10"/>
          </p:nvPr>
        </p:nvSpPr>
        <p:spPr/>
        <p:txBody>
          <a:bodyPr/>
          <a:lstStyle/>
          <a:p>
            <a:pPr>
              <a:defRPr/>
            </a:pPr>
            <a:r>
              <a:rPr lang="en-US" dirty="0" smtClean="0"/>
              <a:t>Ada Basics © 2024 C.Grein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12</a:t>
            </a:fld>
            <a:endParaRPr lang="de-DE" dirty="0"/>
          </a:p>
        </p:txBody>
      </p:sp>
      <p:sp>
        <p:nvSpPr>
          <p:cNvPr id="6" name="Textfeld 5"/>
          <p:cNvSpPr txBox="1"/>
          <p:nvPr/>
        </p:nvSpPr>
        <p:spPr>
          <a:xfrm>
            <a:off x="5724128" y="2474312"/>
            <a:ext cx="2412703" cy="738664"/>
          </a:xfrm>
          <a:prstGeom prst="rect">
            <a:avLst/>
          </a:prstGeom>
          <a:solidFill>
            <a:schemeClr val="accent2">
              <a:lumMod val="20000"/>
              <a:lumOff val="80000"/>
            </a:schemeClr>
          </a:solidFill>
          <a:ln>
            <a:solidFill>
              <a:schemeClr val="accent2">
                <a:lumMod val="75000"/>
              </a:schemeClr>
            </a:solidFill>
          </a:ln>
        </p:spPr>
        <p:txBody>
          <a:bodyPr wrap="square" rtlCol="0">
            <a:spAutoFit/>
          </a:bodyPr>
          <a:lstStyle/>
          <a:p>
            <a:pPr algn="ctr"/>
            <a:r>
              <a:rPr lang="en-US" sz="1400" dirty="0" smtClean="0">
                <a:solidFill>
                  <a:schemeClr val="accent2"/>
                </a:solidFill>
              </a:rPr>
              <a:t>It is easier to make a correct program efficient than to make an efficient one correct.</a:t>
            </a:r>
            <a:endParaRPr lang="en-US" sz="1400" dirty="0">
              <a:solidFill>
                <a:schemeClr val="accent2"/>
              </a:solidFill>
            </a:endParaRPr>
          </a:p>
        </p:txBody>
      </p:sp>
      <p:sp>
        <p:nvSpPr>
          <p:cNvPr id="7" name="Textfeld 6"/>
          <p:cNvSpPr txBox="1"/>
          <p:nvPr/>
        </p:nvSpPr>
        <p:spPr>
          <a:xfrm>
            <a:off x="5976590" y="4614143"/>
            <a:ext cx="2448273" cy="1169551"/>
          </a:xfrm>
          <a:prstGeom prst="rect">
            <a:avLst/>
          </a:prstGeom>
          <a:solidFill>
            <a:srgbClr val="FFD1D1"/>
          </a:solidFill>
          <a:ln>
            <a:solidFill>
              <a:srgbClr val="FF3399"/>
            </a:solidFill>
          </a:ln>
        </p:spPr>
        <p:txBody>
          <a:bodyPr wrap="square" rtlCol="0">
            <a:spAutoFit/>
          </a:bodyPr>
          <a:lstStyle/>
          <a:p>
            <a:r>
              <a:rPr lang="en-US" sz="1400" b="1" u="sng" dirty="0" smtClean="0">
                <a:solidFill>
                  <a:schemeClr val="tx1"/>
                </a:solidFill>
              </a:rPr>
              <a:t>But:</a:t>
            </a:r>
            <a:r>
              <a:rPr lang="en-US" sz="1400" dirty="0" smtClean="0">
                <a:solidFill>
                  <a:schemeClr val="tx1"/>
                </a:solidFill>
              </a:rPr>
              <a:t> The structures offered by a language with an application range like Ada must be implementable efficiently.</a:t>
            </a:r>
          </a:p>
          <a:p>
            <a:r>
              <a:rPr lang="en-US" sz="1400" dirty="0" smtClean="0">
                <a:solidFill>
                  <a:schemeClr val="tx1"/>
                </a:solidFill>
              </a:rPr>
              <a:t>(See slide 8.)</a:t>
            </a:r>
            <a:endParaRPr lang="en-US" sz="1400" dirty="0">
              <a:solidFill>
                <a:schemeClr val="tx1"/>
              </a:solidFill>
            </a:endParaRPr>
          </a:p>
        </p:txBody>
      </p:sp>
    </p:spTree>
    <p:extLst>
      <p:ext uri="{BB962C8B-B14F-4D97-AF65-F5344CB8AC3E}">
        <p14:creationId xmlns:p14="http://schemas.microsoft.com/office/powerpoint/2010/main" val="18173392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6" name="Rectangle 2"/>
          <p:cNvSpPr>
            <a:spLocks noGrp="1" noChangeArrowheads="1"/>
          </p:cNvSpPr>
          <p:nvPr>
            <p:ph type="title"/>
          </p:nvPr>
        </p:nvSpPr>
        <p:spPr/>
        <p:txBody>
          <a:bodyPr/>
          <a:lstStyle/>
          <a:p>
            <a:pPr eaLnBrk="1" hangingPunct="1"/>
            <a:r>
              <a:rPr lang="en-US" altLang="de-DE" noProof="0" dirty="0" smtClean="0">
                <a:solidFill>
                  <a:srgbClr val="FF0000"/>
                </a:solidFill>
              </a:rPr>
              <a:t>Contents</a:t>
            </a:r>
          </a:p>
        </p:txBody>
      </p:sp>
      <p:sp>
        <p:nvSpPr>
          <p:cNvPr id="13317" name="Rectangle 3"/>
          <p:cNvSpPr>
            <a:spLocks noGrp="1" noChangeArrowheads="1"/>
          </p:cNvSpPr>
          <p:nvPr>
            <p:ph sz="half" idx="1"/>
          </p:nvPr>
        </p:nvSpPr>
        <p:spPr>
          <a:xfrm>
            <a:off x="684213" y="2205038"/>
            <a:ext cx="3792537" cy="4043361"/>
          </a:xfrm>
        </p:spPr>
        <p:txBody>
          <a:bodyPr/>
          <a:lstStyle/>
          <a:p>
            <a:pPr marL="266700" indent="-266700" eaLnBrk="1" hangingPunct="1">
              <a:lnSpc>
                <a:spcPct val="90000"/>
              </a:lnSpc>
              <a:spcBef>
                <a:spcPct val="20000"/>
              </a:spcBef>
              <a:buFont typeface="Times New Roman" pitchFamily="18" charset="0"/>
              <a:buChar char="•"/>
            </a:pPr>
            <a:r>
              <a:rPr lang="en-US" altLang="de-DE" noProof="0" dirty="0" smtClean="0"/>
              <a:t>Type concept by means of whole numbers</a:t>
            </a:r>
          </a:p>
          <a:p>
            <a:pPr marL="266700" indent="-266700" eaLnBrk="1" hangingPunct="1">
              <a:lnSpc>
                <a:spcPct val="90000"/>
              </a:lnSpc>
              <a:spcBef>
                <a:spcPct val="20000"/>
              </a:spcBef>
              <a:buFont typeface="Times New Roman" pitchFamily="18" charset="0"/>
              <a:buChar char="•"/>
            </a:pPr>
            <a:r>
              <a:rPr lang="en-US" altLang="de-DE" noProof="0" dirty="0" smtClean="0"/>
              <a:t>Composite types</a:t>
            </a:r>
          </a:p>
          <a:p>
            <a:pPr marL="266700" indent="-266700" eaLnBrk="1" hangingPunct="1">
              <a:lnSpc>
                <a:spcPct val="90000"/>
              </a:lnSpc>
              <a:spcBef>
                <a:spcPct val="20000"/>
              </a:spcBef>
              <a:buFont typeface="Times New Roman" pitchFamily="18" charset="0"/>
              <a:buChar char="•"/>
            </a:pPr>
            <a:r>
              <a:rPr lang="en-US" altLang="de-DE" noProof="0" dirty="0" smtClean="0"/>
              <a:t>Expressions</a:t>
            </a:r>
          </a:p>
          <a:p>
            <a:pPr marL="266700" indent="-266700" eaLnBrk="1" hangingPunct="1">
              <a:lnSpc>
                <a:spcPct val="90000"/>
              </a:lnSpc>
              <a:spcBef>
                <a:spcPct val="20000"/>
              </a:spcBef>
              <a:buFont typeface="Times New Roman" pitchFamily="18" charset="0"/>
              <a:buChar char="•"/>
            </a:pPr>
            <a:r>
              <a:rPr lang="en-US" altLang="de-DE" noProof="0" dirty="0" smtClean="0"/>
              <a:t>Control structures</a:t>
            </a:r>
          </a:p>
          <a:p>
            <a:pPr marL="266700" indent="-266700" eaLnBrk="1" hangingPunct="1">
              <a:lnSpc>
                <a:spcPct val="90000"/>
              </a:lnSpc>
              <a:spcBef>
                <a:spcPct val="20000"/>
              </a:spcBef>
              <a:buFont typeface="Times New Roman" pitchFamily="18" charset="0"/>
              <a:buChar char="•"/>
            </a:pPr>
            <a:r>
              <a:rPr lang="en-US" altLang="de-DE" noProof="0" dirty="0" smtClean="0"/>
              <a:t>Subprograms</a:t>
            </a:r>
          </a:p>
          <a:p>
            <a:pPr marL="266700" indent="-266700" eaLnBrk="1" hangingPunct="1">
              <a:lnSpc>
                <a:spcPct val="90000"/>
              </a:lnSpc>
              <a:spcBef>
                <a:spcPct val="20000"/>
              </a:spcBef>
              <a:buFont typeface="Times New Roman" pitchFamily="18" charset="0"/>
              <a:buChar char="•"/>
            </a:pPr>
            <a:r>
              <a:rPr lang="en-US" altLang="de-DE" b="1" noProof="0" dirty="0" smtClean="0"/>
              <a:t>Enumerations</a:t>
            </a:r>
          </a:p>
          <a:p>
            <a:pPr marL="266700" indent="-266700" eaLnBrk="1" hangingPunct="1">
              <a:lnSpc>
                <a:spcPct val="90000"/>
              </a:lnSpc>
              <a:spcBef>
                <a:spcPct val="20000"/>
              </a:spcBef>
              <a:buFont typeface="Times New Roman" pitchFamily="18" charset="0"/>
              <a:buChar char="•"/>
            </a:pPr>
            <a:r>
              <a:rPr lang="en-US" altLang="de-DE" dirty="0" smtClean="0"/>
              <a:t>Packages</a:t>
            </a:r>
            <a:endParaRPr lang="en-US" altLang="de-DE" dirty="0"/>
          </a:p>
        </p:txBody>
      </p:sp>
      <p:sp>
        <p:nvSpPr>
          <p:cNvPr id="13318" name="Rectangle 4"/>
          <p:cNvSpPr>
            <a:spLocks noGrp="1" noChangeArrowheads="1"/>
          </p:cNvSpPr>
          <p:nvPr>
            <p:ph sz="half" idx="2"/>
          </p:nvPr>
        </p:nvSpPr>
        <p:spPr>
          <a:xfrm>
            <a:off x="4572000" y="2060848"/>
            <a:ext cx="3794125" cy="4176289"/>
          </a:xfrm>
        </p:spPr>
        <p:txBody>
          <a:bodyPr/>
          <a:lstStyle/>
          <a:p>
            <a:pPr marL="266700" indent="-266700" eaLnBrk="1" hangingPunct="1">
              <a:lnSpc>
                <a:spcPct val="90000"/>
              </a:lnSpc>
              <a:spcBef>
                <a:spcPct val="20000"/>
              </a:spcBef>
              <a:buFont typeface="Times New Roman" pitchFamily="18" charset="0"/>
              <a:buChar char="•"/>
            </a:pPr>
            <a:r>
              <a:rPr lang="en-US" altLang="de-DE" noProof="0" dirty="0" smtClean="0"/>
              <a:t>Input/Output</a:t>
            </a:r>
          </a:p>
          <a:p>
            <a:pPr marL="266700" indent="-266700" eaLnBrk="1" hangingPunct="1">
              <a:lnSpc>
                <a:spcPct val="90000"/>
              </a:lnSpc>
              <a:spcBef>
                <a:spcPct val="20000"/>
              </a:spcBef>
              <a:buFont typeface="Times New Roman" pitchFamily="18" charset="0"/>
              <a:buChar char="•"/>
            </a:pPr>
            <a:r>
              <a:rPr lang="en-US" altLang="de-DE" dirty="0"/>
              <a:t>Inheritance Ada </a:t>
            </a:r>
            <a:r>
              <a:rPr lang="en-US" altLang="de-DE" dirty="0" smtClean="0"/>
              <a:t>83</a:t>
            </a:r>
            <a:endParaRPr lang="en-US" altLang="de-DE" noProof="0" dirty="0" smtClean="0"/>
          </a:p>
          <a:p>
            <a:pPr marL="266700" indent="-266700" eaLnBrk="1" hangingPunct="1">
              <a:lnSpc>
                <a:spcPct val="90000"/>
              </a:lnSpc>
              <a:spcBef>
                <a:spcPct val="20000"/>
              </a:spcBef>
              <a:buFont typeface="Times New Roman" pitchFamily="18" charset="0"/>
              <a:buChar char="•"/>
            </a:pPr>
            <a:r>
              <a:rPr lang="en-US" altLang="de-DE" noProof="0" dirty="0" smtClean="0"/>
              <a:t>Generics</a:t>
            </a:r>
          </a:p>
          <a:p>
            <a:pPr marL="266700" indent="-266700" eaLnBrk="1" hangingPunct="1">
              <a:lnSpc>
                <a:spcPct val="90000"/>
              </a:lnSpc>
              <a:spcBef>
                <a:spcPct val="20000"/>
              </a:spcBef>
              <a:buFont typeface="Times New Roman" pitchFamily="18" charset="0"/>
              <a:buChar char="•"/>
            </a:pPr>
            <a:r>
              <a:rPr lang="en-US" altLang="de-DE" noProof="0" dirty="0" smtClean="0"/>
              <a:t>Exceptions</a:t>
            </a:r>
          </a:p>
          <a:p>
            <a:pPr marL="266700" indent="-266700" eaLnBrk="1" hangingPunct="1">
              <a:lnSpc>
                <a:spcPct val="90000"/>
              </a:lnSpc>
              <a:spcBef>
                <a:spcPct val="20000"/>
              </a:spcBef>
              <a:buFont typeface="Times New Roman" pitchFamily="18" charset="0"/>
              <a:buChar char="•"/>
            </a:pPr>
            <a:r>
              <a:rPr lang="en-US" altLang="de-DE" noProof="0" dirty="0" smtClean="0"/>
              <a:t>Elaboration</a:t>
            </a:r>
          </a:p>
          <a:p>
            <a:pPr marL="266700" indent="-266700" eaLnBrk="1" hangingPunct="1">
              <a:lnSpc>
                <a:spcPct val="90000"/>
              </a:lnSpc>
              <a:spcBef>
                <a:spcPct val="20000"/>
              </a:spcBef>
              <a:buFont typeface="Times New Roman" pitchFamily="18" charset="0"/>
              <a:buChar char="•"/>
            </a:pPr>
            <a:r>
              <a:rPr lang="en-US" altLang="de-DE" noProof="0" dirty="0" smtClean="0"/>
              <a:t>Access types</a:t>
            </a:r>
          </a:p>
          <a:p>
            <a:pPr marL="266700" indent="-266700" eaLnBrk="1" hangingPunct="1">
              <a:lnSpc>
                <a:spcPct val="90000"/>
              </a:lnSpc>
              <a:spcBef>
                <a:spcPct val="20000"/>
              </a:spcBef>
              <a:buFont typeface="Times New Roman" pitchFamily="18" charset="0"/>
              <a:buChar char="•"/>
            </a:pPr>
            <a:r>
              <a:rPr lang="en-US" altLang="de-DE" dirty="0" smtClean="0"/>
              <a:t>Representation Clauses</a:t>
            </a:r>
            <a:endParaRPr lang="en-US" altLang="de-DE" noProof="0" dirty="0" smtClean="0"/>
          </a:p>
          <a:p>
            <a:pPr marL="266700" indent="-266700" eaLnBrk="1" hangingPunct="1">
              <a:lnSpc>
                <a:spcPct val="90000"/>
              </a:lnSpc>
              <a:spcBef>
                <a:spcPct val="20000"/>
              </a:spcBef>
              <a:buFont typeface="Times New Roman" pitchFamily="18" charset="0"/>
              <a:buChar char="•"/>
            </a:pPr>
            <a:r>
              <a:rPr lang="en-US" altLang="de-DE" dirty="0"/>
              <a:t>Ada 2012: Contracts</a:t>
            </a:r>
          </a:p>
          <a:p>
            <a:pPr marL="266700" indent="-266700" eaLnBrk="1" hangingPunct="1">
              <a:lnSpc>
                <a:spcPct val="90000"/>
              </a:lnSpc>
              <a:spcBef>
                <a:spcPct val="20000"/>
              </a:spcBef>
              <a:buFont typeface="Times New Roman" pitchFamily="18" charset="0"/>
              <a:buChar char="•"/>
            </a:pPr>
            <a:r>
              <a:rPr lang="en-US" altLang="de-DE" noProof="0" dirty="0" smtClean="0"/>
              <a:t>Annexes</a:t>
            </a:r>
          </a:p>
        </p:txBody>
      </p:sp>
      <p:sp>
        <p:nvSpPr>
          <p:cNvPr id="13314" name="Fußzeilenplatzhalter 4"/>
          <p:cNvSpPr>
            <a:spLocks noGrp="1"/>
          </p:cNvSpPr>
          <p:nvPr>
            <p:ph type="ftr" idx="10"/>
          </p:nvPr>
        </p:nvSpPr>
        <p:spPr>
          <a:noFill/>
        </p:spPr>
        <p:txBody>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9pPr>
          </a:lstStyle>
          <a:p>
            <a:pPr eaLnBrk="1" hangingPunct="1"/>
            <a:r>
              <a:rPr lang="en-US" altLang="de-DE" dirty="0" smtClean="0">
                <a:solidFill>
                  <a:srgbClr val="000000"/>
                </a:solidFill>
              </a:rPr>
              <a:t>Ada Basics © 2024 C.Grein</a:t>
            </a:r>
            <a:endParaRPr lang="de-DE" altLang="de-DE" dirty="0" smtClean="0">
              <a:solidFill>
                <a:srgbClr val="000000"/>
              </a:solidFill>
            </a:endParaRPr>
          </a:p>
        </p:txBody>
      </p:sp>
      <p:sp>
        <p:nvSpPr>
          <p:cNvPr id="13315" name="Foliennummernplatzhalter 5"/>
          <p:cNvSpPr>
            <a:spLocks noGrp="1"/>
          </p:cNvSpPr>
          <p:nvPr>
            <p:ph type="sldNum" idx="11"/>
          </p:nvPr>
        </p:nvSpPr>
        <p:spPr>
          <a:noFill/>
        </p:spPr>
        <p:txBody>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9pPr>
          </a:lstStyle>
          <a:p>
            <a:pPr eaLnBrk="1" hangingPunct="1"/>
            <a:fld id="{E9EFEE1C-C198-4851-BB3D-B7A731250132}" type="slidenum">
              <a:rPr lang="de-DE" altLang="de-DE" smtClean="0">
                <a:solidFill>
                  <a:srgbClr val="000000"/>
                </a:solidFill>
              </a:rPr>
              <a:pPr eaLnBrk="1" hangingPunct="1"/>
              <a:t>120</a:t>
            </a:fld>
            <a:endParaRPr lang="de-DE" altLang="de-DE" dirty="0" smtClean="0">
              <a:solidFill>
                <a:srgbClr val="000000"/>
              </a:solidFill>
            </a:endParaRPr>
          </a:p>
        </p:txBody>
      </p:sp>
    </p:spTree>
    <p:extLst>
      <p:ext uri="{BB962C8B-B14F-4D97-AF65-F5344CB8AC3E}">
        <p14:creationId xmlns:p14="http://schemas.microsoft.com/office/powerpoint/2010/main" val="4266292179"/>
      </p:ext>
    </p:extLst>
  </p:cSld>
  <p:clrMapOvr>
    <a:masterClrMapping/>
  </p:clrMapOvr>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el 5"/>
          <p:cNvSpPr>
            <a:spLocks noGrp="1"/>
          </p:cNvSpPr>
          <p:nvPr>
            <p:ph type="title"/>
          </p:nvPr>
        </p:nvSpPr>
        <p:spPr>
          <a:xfrm>
            <a:off x="683568" y="1340768"/>
            <a:ext cx="7739063" cy="1957338"/>
          </a:xfrm>
        </p:spPr>
        <p:txBody>
          <a:bodyPr/>
          <a:lstStyle/>
          <a:p>
            <a:r>
              <a:rPr lang="en-US" noProof="0" dirty="0" smtClean="0"/>
              <a:t>Time flies like an arrow.</a:t>
            </a:r>
            <a:br>
              <a:rPr lang="en-US" noProof="0" dirty="0" smtClean="0"/>
            </a:br>
            <a:r>
              <a:rPr lang="en-US" noProof="0" dirty="0" smtClean="0"/>
              <a:t>Fruit flies like a banana.</a:t>
            </a:r>
            <a:endParaRPr lang="en-US" noProof="0" dirty="0"/>
          </a:p>
        </p:txBody>
      </p:sp>
      <p:sp>
        <p:nvSpPr>
          <p:cNvPr id="4" name="Fußzeilenplatzhalter 3"/>
          <p:cNvSpPr>
            <a:spLocks noGrp="1"/>
          </p:cNvSpPr>
          <p:nvPr>
            <p:ph type="ftr" idx="10"/>
          </p:nvPr>
        </p:nvSpPr>
        <p:spPr/>
        <p:txBody>
          <a:bodyPr/>
          <a:lstStyle/>
          <a:p>
            <a:pPr>
              <a:defRPr/>
            </a:pPr>
            <a:r>
              <a:rPr lang="en-US" dirty="0" smtClean="0"/>
              <a:t>Ada Basics © 2024 C.Grein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121</a:t>
            </a:fld>
            <a:endParaRPr lang="de-DE" dirty="0"/>
          </a:p>
        </p:txBody>
      </p:sp>
      <p:sp>
        <p:nvSpPr>
          <p:cNvPr id="7" name="Textfeld 6"/>
          <p:cNvSpPr txBox="1"/>
          <p:nvPr/>
        </p:nvSpPr>
        <p:spPr>
          <a:xfrm>
            <a:off x="1403648" y="3717032"/>
            <a:ext cx="6264696" cy="1446550"/>
          </a:xfrm>
          <a:prstGeom prst="rect">
            <a:avLst/>
          </a:prstGeom>
          <a:solidFill>
            <a:schemeClr val="accent1"/>
          </a:solidFill>
        </p:spPr>
        <p:txBody>
          <a:bodyPr wrap="square" rtlCol="0">
            <a:spAutoFit/>
          </a:bodyPr>
          <a:lstStyle/>
          <a:p>
            <a:pPr algn="ctr"/>
            <a:r>
              <a:rPr lang="en-US" sz="4400" dirty="0" smtClean="0">
                <a:solidFill>
                  <a:schemeClr val="tx1"/>
                </a:solidFill>
              </a:rPr>
              <a:t>Arms are not for killing.</a:t>
            </a:r>
          </a:p>
          <a:p>
            <a:pPr algn="ctr"/>
            <a:r>
              <a:rPr lang="en-US" sz="4400" dirty="0" smtClean="0">
                <a:solidFill>
                  <a:schemeClr val="tx1"/>
                </a:solidFill>
              </a:rPr>
              <a:t>Arms are for hugging.</a:t>
            </a:r>
            <a:endParaRPr lang="en-US" sz="4400" dirty="0">
              <a:solidFill>
                <a:schemeClr val="tx1"/>
              </a:solidFill>
            </a:endParaRPr>
          </a:p>
        </p:txBody>
      </p:sp>
      <p:grpSp>
        <p:nvGrpSpPr>
          <p:cNvPr id="8" name="Gruppieren 7"/>
          <p:cNvGrpSpPr/>
          <p:nvPr/>
        </p:nvGrpSpPr>
        <p:grpSpPr>
          <a:xfrm>
            <a:off x="3851920" y="3212976"/>
            <a:ext cx="1439347" cy="576065"/>
            <a:chOff x="5293241" y="116632"/>
            <a:chExt cx="1439347" cy="576065"/>
          </a:xfrm>
        </p:grpSpPr>
        <p:sp>
          <p:nvSpPr>
            <p:cNvPr id="9" name="Textfeld 8"/>
            <p:cNvSpPr txBox="1"/>
            <p:nvPr/>
          </p:nvSpPr>
          <p:spPr>
            <a:xfrm>
              <a:off x="5293241" y="476672"/>
              <a:ext cx="430887" cy="216025"/>
            </a:xfrm>
            <a:prstGeom prst="rect">
              <a:avLst/>
            </a:prstGeom>
            <a:noFill/>
          </p:spPr>
          <p:txBody>
            <a:bodyPr vert="vert" wrap="square" rtlCol="0">
              <a:spAutoFit/>
            </a:bodyPr>
            <a:lstStyle/>
            <a:p>
              <a:r>
                <a:rPr lang="de-DE" sz="1600" dirty="0" smtClean="0">
                  <a:solidFill>
                    <a:schemeClr val="tx1"/>
                  </a:solidFill>
                </a:rPr>
                <a:t>3</a:t>
              </a:r>
              <a:endParaRPr lang="de-DE" sz="1600" dirty="0">
                <a:solidFill>
                  <a:schemeClr val="tx1"/>
                </a:solidFill>
              </a:endParaRPr>
            </a:p>
          </p:txBody>
        </p:sp>
        <p:sp>
          <p:nvSpPr>
            <p:cNvPr id="10" name="Textfeld 9"/>
            <p:cNvSpPr txBox="1"/>
            <p:nvPr/>
          </p:nvSpPr>
          <p:spPr>
            <a:xfrm>
              <a:off x="5652120" y="476672"/>
              <a:ext cx="430887" cy="216025"/>
            </a:xfrm>
            <a:prstGeom prst="rect">
              <a:avLst/>
            </a:prstGeom>
            <a:noFill/>
          </p:spPr>
          <p:txBody>
            <a:bodyPr vert="vert" wrap="square" rtlCol="0">
              <a:spAutoFit/>
            </a:bodyPr>
            <a:lstStyle/>
            <a:p>
              <a:r>
                <a:rPr lang="de-DE" sz="1600" dirty="0" smtClean="0">
                  <a:solidFill>
                    <a:schemeClr val="tx1"/>
                  </a:solidFill>
                </a:rPr>
                <a:t>8</a:t>
              </a:r>
              <a:endParaRPr lang="de-DE" sz="1600" dirty="0">
                <a:solidFill>
                  <a:schemeClr val="tx1"/>
                </a:solidFill>
              </a:endParaRPr>
            </a:p>
          </p:txBody>
        </p:sp>
        <p:cxnSp>
          <p:nvCxnSpPr>
            <p:cNvPr id="11" name="Gerade Verbindung mit Pfeil 10"/>
            <p:cNvCxnSpPr/>
            <p:nvPr/>
          </p:nvCxnSpPr>
          <p:spPr bwMode="auto">
            <a:xfrm flipV="1">
              <a:off x="5580112" y="578298"/>
              <a:ext cx="144016" cy="8446"/>
            </a:xfrm>
            <a:prstGeom prst="straightConnector1">
              <a:avLst/>
            </a:prstGeom>
            <a:solidFill>
              <a:srgbClr val="00B8FF"/>
            </a:solidFill>
            <a:ln w="9525" cap="flat" cmpd="sng" algn="ctr">
              <a:solidFill>
                <a:schemeClr val="tx1"/>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2" name="Textfeld 11"/>
            <p:cNvSpPr txBox="1"/>
            <p:nvPr/>
          </p:nvSpPr>
          <p:spPr>
            <a:xfrm>
              <a:off x="5364088" y="116632"/>
              <a:ext cx="1368500" cy="461665"/>
            </a:xfrm>
            <a:prstGeom prst="rect">
              <a:avLst/>
            </a:prstGeom>
            <a:noFill/>
          </p:spPr>
          <p:txBody>
            <a:bodyPr wrap="square" rtlCol="0">
              <a:spAutoFit/>
            </a:bodyPr>
            <a:lstStyle/>
            <a:p>
              <a:r>
                <a:rPr lang="de-DE" dirty="0" smtClean="0">
                  <a:solidFill>
                    <a:schemeClr val="tx1"/>
                  </a:solidFill>
                </a:rPr>
                <a:t>lim 3 = 8</a:t>
              </a:r>
              <a:endParaRPr lang="de-DE" dirty="0">
                <a:solidFill>
                  <a:schemeClr val="tx1"/>
                </a:solidFill>
              </a:endParaRPr>
            </a:p>
          </p:txBody>
        </p:sp>
      </p:grpSp>
    </p:spTree>
    <p:extLst>
      <p:ext uri="{BB962C8B-B14F-4D97-AF65-F5344CB8AC3E}">
        <p14:creationId xmlns:p14="http://schemas.microsoft.com/office/powerpoint/2010/main" val="2559871729"/>
      </p:ext>
    </p:extLst>
  </p:cSld>
  <p:clrMapOvr>
    <a:masterClrMapping/>
  </p:clrMapOvr>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8" name="Rectangle 1"/>
          <p:cNvSpPr>
            <a:spLocks noGrp="1" noChangeArrowheads="1"/>
          </p:cNvSpPr>
          <p:nvPr>
            <p:ph type="title"/>
          </p:nvPr>
        </p:nvSpPr>
        <p:spPr>
          <a:xfrm>
            <a:off x="685800" y="609600"/>
            <a:ext cx="7772400" cy="1143000"/>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noProof="0" dirty="0" smtClean="0"/>
              <a:t>Enumerations</a:t>
            </a:r>
          </a:p>
        </p:txBody>
      </p:sp>
      <p:sp>
        <p:nvSpPr>
          <p:cNvPr id="91139" name="Rectangle 2"/>
          <p:cNvSpPr>
            <a:spLocks noGrp="1" noChangeArrowheads="1"/>
          </p:cNvSpPr>
          <p:nvPr>
            <p:ph type="body" idx="1"/>
          </p:nvPr>
        </p:nvSpPr>
        <p:spPr>
          <a:xfrm>
            <a:off x="467544" y="1981200"/>
            <a:ext cx="8352928" cy="4114800"/>
          </a:xfrm>
        </p:spPr>
        <p:txBody>
          <a:bodyPr/>
          <a:lstStyle/>
          <a:p>
            <a:pPr marL="0" indent="0" eaLnBrk="1" hangingPunct="1">
              <a:lnSpc>
                <a:spcPct val="90000"/>
              </a:lnSpc>
              <a:spcBef>
                <a:spcPts val="6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2400" b="1" dirty="0" smtClean="0"/>
              <a:t>Pre</a:t>
            </a:r>
            <a:r>
              <a:rPr lang="en-US" altLang="de-DE" sz="2400" b="1" noProof="0" dirty="0" smtClean="0"/>
              <a:t>defined:</a:t>
            </a:r>
          </a:p>
          <a:p>
            <a:pPr marL="0" indent="0" eaLnBrk="1" hangingPunct="1">
              <a:lnSpc>
                <a:spcPct val="90000"/>
              </a:lnSpc>
              <a:spcBef>
                <a:spcPts val="6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2400" b="1" noProof="0" dirty="0" smtClean="0">
                <a:latin typeface="Courier New" pitchFamily="49" charset="0"/>
              </a:rPr>
              <a:t>  type</a:t>
            </a:r>
            <a:r>
              <a:rPr lang="en-US" altLang="de-DE" sz="2400" noProof="0" dirty="0" smtClean="0">
                <a:latin typeface="Courier New" pitchFamily="49" charset="0"/>
              </a:rPr>
              <a:t> Boolean </a:t>
            </a:r>
            <a:r>
              <a:rPr lang="en-US" altLang="de-DE" sz="2400" b="1" noProof="0" dirty="0" smtClean="0">
                <a:latin typeface="Courier New" pitchFamily="49" charset="0"/>
              </a:rPr>
              <a:t>is</a:t>
            </a:r>
            <a:r>
              <a:rPr lang="en-US" altLang="de-DE" sz="2400" noProof="0" dirty="0" smtClean="0">
                <a:latin typeface="Courier New" pitchFamily="49" charset="0"/>
              </a:rPr>
              <a:t> (False, True);</a:t>
            </a:r>
          </a:p>
          <a:p>
            <a:pPr marL="0" indent="0" eaLnBrk="1" hangingPunct="1">
              <a:lnSpc>
                <a:spcPct val="90000"/>
              </a:lnSpc>
              <a:spcBef>
                <a:spcPts val="6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2400" b="1" noProof="0" dirty="0" smtClean="0">
                <a:latin typeface="Courier New" pitchFamily="49" charset="0"/>
              </a:rPr>
              <a:t>  type</a:t>
            </a:r>
            <a:r>
              <a:rPr lang="en-US" altLang="de-DE" sz="2400" noProof="0" dirty="0" smtClean="0">
                <a:latin typeface="Courier New" pitchFamily="49" charset="0"/>
              </a:rPr>
              <a:t> Character </a:t>
            </a:r>
            <a:r>
              <a:rPr lang="en-US" altLang="de-DE" sz="2400" b="1" noProof="0" dirty="0" smtClean="0">
                <a:latin typeface="Courier New" pitchFamily="49" charset="0"/>
              </a:rPr>
              <a:t>is</a:t>
            </a:r>
            <a:r>
              <a:rPr lang="en-US" altLang="de-DE" sz="2400" noProof="0" dirty="0" smtClean="0">
                <a:latin typeface="Courier New" pitchFamily="49" charset="0"/>
              </a:rPr>
              <a:t> (..., </a:t>
            </a:r>
            <a:r>
              <a:rPr lang="en-US" altLang="de-DE" sz="2400" noProof="0" dirty="0" smtClean="0">
                <a:latin typeface="Courier New" pitchFamily="49" charset="0"/>
                <a:cs typeface="Courier New" pitchFamily="49" charset="0"/>
              </a:rPr>
              <a:t>'A', 'B', ...</a:t>
            </a:r>
            <a:r>
              <a:rPr lang="en-US" altLang="de-DE" sz="2400" noProof="0" dirty="0" smtClean="0">
                <a:latin typeface="Courier New" pitchFamily="49" charset="0"/>
              </a:rPr>
              <a:t>);</a:t>
            </a:r>
          </a:p>
          <a:p>
            <a:pPr marL="0" indent="0" eaLnBrk="1" hangingPunct="1">
              <a:lnSpc>
                <a:spcPct val="90000"/>
              </a:lnSpc>
              <a:spcBef>
                <a:spcPts val="6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2400" b="1" dirty="0" smtClean="0"/>
              <a:t>User-</a:t>
            </a:r>
            <a:r>
              <a:rPr lang="en-US" altLang="de-DE" sz="2400" b="1" noProof="0" dirty="0" smtClean="0"/>
              <a:t>defined:</a:t>
            </a:r>
          </a:p>
          <a:p>
            <a:pPr marL="0" indent="0" eaLnBrk="1" hangingPunct="1">
              <a:lnSpc>
                <a:spcPct val="90000"/>
              </a:lnSpc>
              <a:spcBef>
                <a:spcPts val="6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2400" b="1" noProof="0" dirty="0" smtClean="0">
                <a:latin typeface="Courier New" pitchFamily="49" charset="0"/>
              </a:rPr>
              <a:t>  type</a:t>
            </a:r>
            <a:r>
              <a:rPr lang="en-US" altLang="de-DE" sz="2400" noProof="0" dirty="0" smtClean="0">
                <a:latin typeface="Courier New" pitchFamily="49" charset="0"/>
              </a:rPr>
              <a:t> Color </a:t>
            </a:r>
            <a:r>
              <a:rPr lang="en-US" altLang="de-DE" sz="2400" b="1" noProof="0" dirty="0" smtClean="0">
                <a:latin typeface="Courier New" pitchFamily="49" charset="0"/>
              </a:rPr>
              <a:t>is </a:t>
            </a:r>
            <a:r>
              <a:rPr lang="en-US" altLang="de-DE" sz="2400" noProof="0" dirty="0" smtClean="0">
                <a:latin typeface="Courier New" pitchFamily="49" charset="0"/>
              </a:rPr>
              <a:t>(</a:t>
            </a:r>
            <a:r>
              <a:rPr lang="en-US" altLang="de-DE" sz="2400" noProof="0" dirty="0" smtClean="0">
                <a:solidFill>
                  <a:srgbClr val="3333CC"/>
                </a:solidFill>
                <a:latin typeface="Courier New" pitchFamily="49" charset="0"/>
              </a:rPr>
              <a:t>Red</a:t>
            </a:r>
            <a:r>
              <a:rPr lang="en-US" altLang="de-DE" sz="2400" noProof="0" dirty="0" smtClean="0">
                <a:latin typeface="Courier New" pitchFamily="49" charset="0"/>
              </a:rPr>
              <a:t>, </a:t>
            </a:r>
            <a:r>
              <a:rPr lang="en-US" altLang="de-DE" sz="2400" dirty="0" smtClean="0">
                <a:solidFill>
                  <a:srgbClr val="3333CC"/>
                </a:solidFill>
                <a:latin typeface="Courier New" pitchFamily="49" charset="0"/>
              </a:rPr>
              <a:t>Yellow</a:t>
            </a:r>
            <a:r>
              <a:rPr lang="en-US" altLang="de-DE" sz="2400" noProof="0" dirty="0" smtClean="0">
                <a:latin typeface="Courier New" pitchFamily="49" charset="0"/>
              </a:rPr>
              <a:t>, Blue, Pink);</a:t>
            </a:r>
          </a:p>
          <a:p>
            <a:pPr marL="0" indent="0" eaLnBrk="1" hangingPunct="1">
              <a:lnSpc>
                <a:spcPct val="90000"/>
              </a:lnSpc>
              <a:spcBef>
                <a:spcPts val="6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2400" b="1" noProof="0" dirty="0" smtClean="0">
                <a:latin typeface="Courier New" pitchFamily="49" charset="0"/>
              </a:rPr>
              <a:t>  type</a:t>
            </a:r>
            <a:r>
              <a:rPr lang="en-US" altLang="de-DE" sz="2400" noProof="0" dirty="0" smtClean="0">
                <a:latin typeface="Courier New" pitchFamily="49" charset="0"/>
              </a:rPr>
              <a:t> TrafficLight </a:t>
            </a:r>
            <a:r>
              <a:rPr lang="en-US" altLang="de-DE" sz="2400" b="1" noProof="0" dirty="0" smtClean="0">
                <a:latin typeface="Courier New" pitchFamily="49" charset="0"/>
              </a:rPr>
              <a:t>is </a:t>
            </a:r>
            <a:r>
              <a:rPr lang="en-US" altLang="de-DE" sz="2400" noProof="0" dirty="0" smtClean="0">
                <a:latin typeface="Courier New" pitchFamily="49" charset="0"/>
              </a:rPr>
              <a:t>(</a:t>
            </a:r>
            <a:r>
              <a:rPr lang="en-US" altLang="de-DE" sz="2400" noProof="0" dirty="0" smtClean="0">
                <a:solidFill>
                  <a:srgbClr val="3333CC"/>
                </a:solidFill>
                <a:latin typeface="Courier New" pitchFamily="49" charset="0"/>
              </a:rPr>
              <a:t>Red</a:t>
            </a:r>
            <a:r>
              <a:rPr lang="en-US" altLang="de-DE" sz="2400" noProof="0" dirty="0" smtClean="0">
                <a:latin typeface="Courier New" pitchFamily="49" charset="0"/>
              </a:rPr>
              <a:t>, </a:t>
            </a:r>
            <a:r>
              <a:rPr lang="en-US" altLang="de-DE" sz="2400" noProof="0" dirty="0" smtClean="0">
                <a:solidFill>
                  <a:srgbClr val="3333CC"/>
                </a:solidFill>
                <a:latin typeface="Courier New" pitchFamily="49" charset="0"/>
              </a:rPr>
              <a:t>Yellow</a:t>
            </a:r>
            <a:r>
              <a:rPr lang="en-US" altLang="de-DE" sz="2400" noProof="0" dirty="0" smtClean="0">
                <a:latin typeface="Courier New" pitchFamily="49" charset="0"/>
              </a:rPr>
              <a:t>, Green);</a:t>
            </a:r>
          </a:p>
          <a:p>
            <a:pPr marL="0" indent="0" eaLnBrk="1" hangingPunct="1">
              <a:lnSpc>
                <a:spcPct val="90000"/>
              </a:lnSpc>
              <a:spcBef>
                <a:spcPts val="6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2400" noProof="0" dirty="0" smtClean="0">
                <a:solidFill>
                  <a:srgbClr val="FF0000"/>
                </a:solidFill>
                <a:latin typeface="Courier New" pitchFamily="49" charset="0"/>
              </a:rPr>
              <a:t>-- </a:t>
            </a:r>
            <a:r>
              <a:rPr lang="en-US" altLang="de-DE" sz="2400" i="1" noProof="0" dirty="0" smtClean="0">
                <a:solidFill>
                  <a:srgbClr val="FF0000"/>
                </a:solidFill>
                <a:latin typeface="Courier New" pitchFamily="49" charset="0"/>
              </a:rPr>
              <a:t>These are not numbers:</a:t>
            </a:r>
          </a:p>
          <a:p>
            <a:pPr marL="0" indent="0" eaLnBrk="1" hangingPunct="1">
              <a:lnSpc>
                <a:spcPct val="90000"/>
              </a:lnSpc>
              <a:spcBef>
                <a:spcPts val="6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2400" noProof="0" dirty="0" smtClean="0">
                <a:latin typeface="Courier New" pitchFamily="49" charset="0"/>
                <a:cs typeface="Courier New" pitchFamily="49" charset="0"/>
              </a:rPr>
              <a:t>Letter: Character := 'A' </a:t>
            </a:r>
            <a:r>
              <a:rPr lang="en-US" altLang="de-DE" sz="2400" noProof="0" dirty="0" smtClean="0">
                <a:solidFill>
                  <a:srgbClr val="FF0000"/>
                </a:solidFill>
                <a:latin typeface="Courier New" pitchFamily="49" charset="0"/>
                <a:cs typeface="Courier New" pitchFamily="49" charset="0"/>
              </a:rPr>
              <a:t>+</a:t>
            </a:r>
            <a:r>
              <a:rPr lang="en-US" altLang="de-DE" sz="2400" noProof="0" dirty="0" smtClean="0">
                <a:latin typeface="Courier New" pitchFamily="49" charset="0"/>
                <a:cs typeface="Courier New" pitchFamily="49" charset="0"/>
              </a:rPr>
              <a:t> 'B';  </a:t>
            </a:r>
            <a:r>
              <a:rPr lang="en-US" altLang="de-DE" sz="2400" noProof="0" dirty="0" smtClean="0">
                <a:latin typeface="Courier New" pitchFamily="49" charset="0"/>
              </a:rPr>
              <a:t>-- </a:t>
            </a:r>
            <a:r>
              <a:rPr lang="en-US" altLang="de-DE" sz="2400" noProof="0" dirty="0" smtClean="0">
                <a:solidFill>
                  <a:srgbClr val="FF0000"/>
                </a:solidFill>
                <a:latin typeface="Wingdings" pitchFamily="2" charset="2"/>
              </a:rPr>
              <a:t></a:t>
            </a:r>
          </a:p>
          <a:p>
            <a:pPr marL="0" indent="0" eaLnBrk="1" hangingPunct="1">
              <a:lnSpc>
                <a:spcPct val="90000"/>
              </a:lnSpc>
              <a:spcBef>
                <a:spcPts val="6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2400" noProof="0" dirty="0" smtClean="0">
                <a:latin typeface="Courier New" pitchFamily="49" charset="0"/>
              </a:rPr>
              <a:t>-- </a:t>
            </a:r>
            <a:r>
              <a:rPr lang="en-US" altLang="de-DE" sz="2400" i="1" noProof="0" dirty="0" smtClean="0">
                <a:latin typeface="Courier New" pitchFamily="49" charset="0"/>
              </a:rPr>
              <a:t>But they are ordered:</a:t>
            </a:r>
          </a:p>
          <a:p>
            <a:pPr marL="0" indent="0" eaLnBrk="1" hangingPunct="1">
              <a:lnSpc>
                <a:spcPct val="90000"/>
              </a:lnSpc>
              <a:spcBef>
                <a:spcPts val="6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2400" dirty="0" smtClean="0">
                <a:latin typeface="Courier New" pitchFamily="49" charset="0"/>
                <a:cs typeface="Courier New" pitchFamily="49" charset="0"/>
              </a:rPr>
              <a:t>Correct</a:t>
            </a:r>
            <a:r>
              <a:rPr lang="en-US" altLang="de-DE" sz="2400" noProof="0" dirty="0" smtClean="0">
                <a:latin typeface="Courier New" pitchFamily="49" charset="0"/>
                <a:cs typeface="Courier New" pitchFamily="49" charset="0"/>
              </a:rPr>
              <a:t>: </a:t>
            </a:r>
            <a:r>
              <a:rPr lang="en-US" altLang="de-DE" sz="2400" b="1" noProof="0" dirty="0" smtClean="0">
                <a:latin typeface="Courier New" pitchFamily="49" charset="0"/>
                <a:cs typeface="Courier New" pitchFamily="49" charset="0"/>
              </a:rPr>
              <a:t>constant</a:t>
            </a:r>
            <a:r>
              <a:rPr lang="en-US" altLang="de-DE" sz="2400" noProof="0" dirty="0" smtClean="0">
                <a:latin typeface="Courier New" pitchFamily="49" charset="0"/>
                <a:cs typeface="Courier New" pitchFamily="49" charset="0"/>
              </a:rPr>
              <a:t> Boolean := 'A' </a:t>
            </a:r>
            <a:r>
              <a:rPr lang="en-US" altLang="de-DE" sz="2400" noProof="0" dirty="0" smtClean="0">
                <a:solidFill>
                  <a:schemeClr val="accent2"/>
                </a:solidFill>
                <a:latin typeface="Courier New" pitchFamily="49" charset="0"/>
                <a:cs typeface="Courier New" pitchFamily="49" charset="0"/>
              </a:rPr>
              <a:t>&lt;</a:t>
            </a:r>
            <a:r>
              <a:rPr lang="en-US" altLang="de-DE" sz="2400" noProof="0" dirty="0" smtClean="0">
                <a:latin typeface="Courier New" pitchFamily="49" charset="0"/>
                <a:cs typeface="Courier New" pitchFamily="49" charset="0"/>
              </a:rPr>
              <a:t> 'B';</a:t>
            </a:r>
          </a:p>
        </p:txBody>
      </p:sp>
      <p:sp>
        <p:nvSpPr>
          <p:cNvPr id="91140" name="Fußzeilenplatzhalter 1"/>
          <p:cNvSpPr>
            <a:spLocks noGrp="1"/>
          </p:cNvSpPr>
          <p:nvPr>
            <p:ph type="ftr" sz="quarte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en-US" altLang="de-DE" sz="2400" dirty="0" smtClean="0"/>
              <a:t>Ada Basics © 2024 C.Grein</a:t>
            </a:r>
            <a:endParaRPr lang="de-DE" altLang="de-DE" sz="2400" dirty="0"/>
          </a:p>
        </p:txBody>
      </p:sp>
      <p:sp>
        <p:nvSpPr>
          <p:cNvPr id="91141" name="Foliennummernplatzhalter 2"/>
          <p:cNvSpPr>
            <a:spLocks noGrp="1"/>
          </p:cNvSpPr>
          <p:nvPr>
            <p:ph type="sldNum" sz="quarter"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76D9FE54-F83E-4BA1-A91E-2C90C57EFC9E}" type="slidenum">
              <a:rPr lang="de-DE" altLang="de-DE" sz="2400" smtClean="0"/>
              <a:pPr eaLnBrk="1" hangingPunct="1">
                <a:spcBef>
                  <a:spcPct val="0"/>
                </a:spcBef>
              </a:pPr>
              <a:t>122</a:t>
            </a:fld>
            <a:endParaRPr lang="de-DE" altLang="de-DE" sz="2400" dirty="0" smtClean="0"/>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2" name="Rectangle 1"/>
          <p:cNvSpPr>
            <a:spLocks noGrp="1" noChangeArrowheads="1"/>
          </p:cNvSpPr>
          <p:nvPr>
            <p:ph type="title"/>
          </p:nvPr>
        </p:nvSpPr>
        <p:spPr>
          <a:xfrm>
            <a:off x="685800" y="609600"/>
            <a:ext cx="7772400" cy="1143000"/>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dirty="0" smtClean="0"/>
              <a:t>Over</a:t>
            </a:r>
            <a:r>
              <a:rPr lang="en-US" altLang="de-DE" noProof="0" dirty="0" smtClean="0"/>
              <a:t>loading</a:t>
            </a:r>
          </a:p>
        </p:txBody>
      </p:sp>
      <p:sp>
        <p:nvSpPr>
          <p:cNvPr id="92163" name="Rectangle 2"/>
          <p:cNvSpPr>
            <a:spLocks noGrp="1" noChangeArrowheads="1"/>
          </p:cNvSpPr>
          <p:nvPr>
            <p:ph type="body" idx="1"/>
          </p:nvPr>
        </p:nvSpPr>
        <p:spPr>
          <a:xfrm>
            <a:off x="685800" y="1981200"/>
            <a:ext cx="7772400" cy="4114800"/>
          </a:xfrm>
        </p:spPr>
        <p:txBody>
          <a:bodyPr/>
          <a:lstStyle/>
          <a:p>
            <a:pPr marL="0" indent="0" eaLnBrk="1" hangingPunct="1">
              <a:lnSpc>
                <a:spcPct val="90000"/>
              </a:lnSpc>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en-US" altLang="de-DE" noProof="0" dirty="0" smtClean="0"/>
              <a:t>The colors </a:t>
            </a:r>
            <a:r>
              <a:rPr lang="en-US" altLang="de-DE" noProof="0" dirty="0" smtClean="0">
                <a:latin typeface="Courier New" pitchFamily="49" charset="0"/>
              </a:rPr>
              <a:t>Red</a:t>
            </a:r>
            <a:r>
              <a:rPr lang="en-US" altLang="de-DE" noProof="0" dirty="0" smtClean="0"/>
              <a:t> </a:t>
            </a:r>
            <a:r>
              <a:rPr lang="en-US" altLang="de-DE" dirty="0" smtClean="0"/>
              <a:t>and</a:t>
            </a:r>
            <a:r>
              <a:rPr lang="en-US" altLang="de-DE" noProof="0" dirty="0" smtClean="0"/>
              <a:t> </a:t>
            </a:r>
            <a:r>
              <a:rPr lang="en-US" altLang="de-DE" dirty="0" smtClean="0">
                <a:latin typeface="Courier New" pitchFamily="49" charset="0"/>
              </a:rPr>
              <a:t>Yellow</a:t>
            </a:r>
            <a:r>
              <a:rPr lang="en-US" altLang="de-DE" noProof="0" dirty="0" smtClean="0"/>
              <a:t> are overloaded. Which one is meant is generally resolved from the context.</a:t>
            </a:r>
          </a:p>
          <a:p>
            <a:pPr marL="0" indent="0" eaLnBrk="1" hangingPunct="1">
              <a:lnSpc>
                <a:spcPct val="90000"/>
              </a:lnSpc>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en-US" altLang="de-DE" dirty="0" smtClean="0"/>
              <a:t>If this is impossible</a:t>
            </a:r>
            <a:r>
              <a:rPr lang="en-US" altLang="de-DE" noProof="0" dirty="0" smtClean="0"/>
              <a:t>, qualification </a:t>
            </a:r>
            <a:r>
              <a:rPr lang="en-US" altLang="de-DE" dirty="0"/>
              <a:t>can </a:t>
            </a:r>
            <a:r>
              <a:rPr lang="en-US" altLang="de-DE" dirty="0" smtClean="0"/>
              <a:t>(and must) be used</a:t>
            </a:r>
            <a:r>
              <a:rPr lang="en-US" altLang="de-DE" noProof="0" dirty="0" smtClean="0"/>
              <a:t>:</a:t>
            </a:r>
          </a:p>
          <a:p>
            <a:pPr marL="0" indent="0" eaLnBrk="1" hangingPunct="1">
              <a:lnSpc>
                <a:spcPct val="90000"/>
              </a:lnSpc>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en-US" altLang="de-DE" noProof="0" dirty="0" smtClean="0">
                <a:latin typeface="Courier New" pitchFamily="49" charset="0"/>
                <a:cs typeface="Courier New" pitchFamily="49" charset="0"/>
              </a:rPr>
              <a:t>      TrafficLight</a:t>
            </a:r>
            <a:r>
              <a:rPr lang="en-US" altLang="de-DE" noProof="0" dirty="0" smtClean="0">
                <a:solidFill>
                  <a:schemeClr val="accent2"/>
                </a:solidFill>
                <a:latin typeface="Courier New" pitchFamily="49" charset="0"/>
                <a:cs typeface="Courier New" pitchFamily="49" charset="0"/>
              </a:rPr>
              <a:t>'(</a:t>
            </a:r>
            <a:r>
              <a:rPr lang="en-US" altLang="de-DE" noProof="0" dirty="0" smtClean="0">
                <a:latin typeface="Courier New" pitchFamily="49" charset="0"/>
                <a:cs typeface="Courier New" pitchFamily="49" charset="0"/>
              </a:rPr>
              <a:t>Red</a:t>
            </a:r>
            <a:r>
              <a:rPr lang="en-US" altLang="de-DE" noProof="0" dirty="0" smtClean="0">
                <a:solidFill>
                  <a:schemeClr val="accent2"/>
                </a:solidFill>
                <a:latin typeface="Courier New" pitchFamily="49" charset="0"/>
                <a:cs typeface="Courier New" pitchFamily="49" charset="0"/>
              </a:rPr>
              <a:t>)</a:t>
            </a:r>
          </a:p>
          <a:p>
            <a:pPr marL="0" indent="0" eaLnBrk="1" hangingPunct="1">
              <a:lnSpc>
                <a:spcPct val="90000"/>
              </a:lnSpc>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en-US" altLang="de-DE" dirty="0" smtClean="0">
                <a:cs typeface="Courier New" pitchFamily="49" charset="0"/>
              </a:rPr>
              <a:t>Enumeration </a:t>
            </a:r>
            <a:r>
              <a:rPr lang="en-US" altLang="de-DE" noProof="0" dirty="0" smtClean="0">
                <a:cs typeface="Courier New" pitchFamily="49" charset="0"/>
              </a:rPr>
              <a:t>literals are considered as parameterless functions.</a:t>
            </a:r>
          </a:p>
        </p:txBody>
      </p:sp>
      <p:sp>
        <p:nvSpPr>
          <p:cNvPr id="92164" name="Fußzeilenplatzhalter 1"/>
          <p:cNvSpPr>
            <a:spLocks noGrp="1"/>
          </p:cNvSpPr>
          <p:nvPr>
            <p:ph type="ftr" sz="quarte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en-US" altLang="de-DE" sz="2400" dirty="0" smtClean="0"/>
              <a:t>Ada Basics © 2024 C.Grein</a:t>
            </a:r>
            <a:endParaRPr lang="de-DE" altLang="de-DE" sz="2400" dirty="0"/>
          </a:p>
        </p:txBody>
      </p:sp>
      <p:sp>
        <p:nvSpPr>
          <p:cNvPr id="92165" name="Foliennummernplatzhalter 2"/>
          <p:cNvSpPr>
            <a:spLocks noGrp="1"/>
          </p:cNvSpPr>
          <p:nvPr>
            <p:ph type="sldNum" sz="quarter"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31489414-CF37-47ED-B753-96D0B809C5B6}" type="slidenum">
              <a:rPr lang="de-DE" altLang="de-DE" sz="2400" smtClean="0"/>
              <a:pPr eaLnBrk="1" hangingPunct="1">
                <a:spcBef>
                  <a:spcPct val="0"/>
                </a:spcBef>
              </a:pPr>
              <a:t>123</a:t>
            </a:fld>
            <a:endParaRPr lang="de-DE" altLang="de-DE" sz="2400" dirty="0" smtClean="0"/>
          </a:p>
        </p:txBody>
      </p:sp>
      <p:sp>
        <p:nvSpPr>
          <p:cNvPr id="2" name="Textfeld 1"/>
          <p:cNvSpPr txBox="1"/>
          <p:nvPr/>
        </p:nvSpPr>
        <p:spPr>
          <a:xfrm>
            <a:off x="7092280" y="4427820"/>
            <a:ext cx="1365920" cy="369332"/>
          </a:xfrm>
          <a:prstGeom prst="rect">
            <a:avLst/>
          </a:prstGeom>
          <a:solidFill>
            <a:srgbClr val="31DBE3"/>
          </a:solidFill>
          <a:ln>
            <a:solidFill>
              <a:srgbClr val="0070C0"/>
            </a:solidFill>
          </a:ln>
        </p:spPr>
        <p:txBody>
          <a:bodyPr wrap="square" rtlCol="0">
            <a:spAutoFit/>
          </a:bodyPr>
          <a:lstStyle/>
          <a:p>
            <a:r>
              <a:rPr lang="en-US" sz="1800" dirty="0" smtClean="0">
                <a:solidFill>
                  <a:schemeClr val="tx1"/>
                </a:solidFill>
              </a:rPr>
              <a:t>See slide 33.</a:t>
            </a:r>
            <a:endParaRPr lang="en-US" sz="1800" dirty="0">
              <a:solidFill>
                <a:schemeClr val="tx1"/>
              </a:solidFill>
            </a:endParaRPr>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685800" y="463551"/>
            <a:ext cx="7739063" cy="1165250"/>
          </a:xfrm>
        </p:spPr>
        <p:txBody>
          <a:bodyPr/>
          <a:lstStyle/>
          <a:p>
            <a:r>
              <a:rPr lang="en-US" dirty="0" smtClean="0"/>
              <a:t>Operations</a:t>
            </a:r>
            <a:endParaRPr lang="en-US" dirty="0"/>
          </a:p>
        </p:txBody>
      </p:sp>
      <p:sp>
        <p:nvSpPr>
          <p:cNvPr id="4" name="Fußzeilenplatzhalter 3"/>
          <p:cNvSpPr>
            <a:spLocks noGrp="1"/>
          </p:cNvSpPr>
          <p:nvPr>
            <p:ph type="ftr" idx="10"/>
          </p:nvPr>
        </p:nvSpPr>
        <p:spPr/>
        <p:txBody>
          <a:bodyPr/>
          <a:lstStyle/>
          <a:p>
            <a:pPr>
              <a:defRPr/>
            </a:pPr>
            <a:r>
              <a:rPr lang="en-US" dirty="0" smtClean="0"/>
              <a:t>Ada Basics © 2024 C.Grein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124</a:t>
            </a:fld>
            <a:endParaRPr lang="de-DE" dirty="0"/>
          </a:p>
        </p:txBody>
      </p:sp>
      <p:grpSp>
        <p:nvGrpSpPr>
          <p:cNvPr id="12" name="Gruppieren 11"/>
          <p:cNvGrpSpPr/>
          <p:nvPr/>
        </p:nvGrpSpPr>
        <p:grpSpPr>
          <a:xfrm>
            <a:off x="4860032" y="3388930"/>
            <a:ext cx="3960440" cy="1945615"/>
            <a:chOff x="4860032" y="3388930"/>
            <a:chExt cx="3960440" cy="1945615"/>
          </a:xfrm>
        </p:grpSpPr>
        <p:cxnSp>
          <p:nvCxnSpPr>
            <p:cNvPr id="10" name="Gerade Verbindung mit Pfeil 9"/>
            <p:cNvCxnSpPr/>
            <p:nvPr/>
          </p:nvCxnSpPr>
          <p:spPr bwMode="auto">
            <a:xfrm flipH="1">
              <a:off x="4860032" y="3822376"/>
              <a:ext cx="2916783" cy="1512169"/>
            </a:xfrm>
            <a:prstGeom prst="straightConnector1">
              <a:avLst/>
            </a:prstGeom>
            <a:solidFill>
              <a:srgbClr val="00B8FF"/>
            </a:solidFill>
            <a:ln w="9525" cap="flat" cmpd="sng" algn="ctr">
              <a:solidFill>
                <a:srgbClr val="FF0000"/>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3" name="Textfeld 12"/>
            <p:cNvSpPr txBox="1"/>
            <p:nvPr/>
          </p:nvSpPr>
          <p:spPr>
            <a:xfrm>
              <a:off x="6733158" y="3388930"/>
              <a:ext cx="2087314" cy="400110"/>
            </a:xfrm>
            <a:prstGeom prst="rect">
              <a:avLst/>
            </a:prstGeom>
            <a:noFill/>
          </p:spPr>
          <p:txBody>
            <a:bodyPr wrap="square" rtlCol="0">
              <a:spAutoFit/>
            </a:bodyPr>
            <a:lstStyle/>
            <a:p>
              <a:r>
                <a:rPr lang="de-DE" sz="2000" i="1" dirty="0">
                  <a:solidFill>
                    <a:srgbClr val="FF0000"/>
                  </a:solidFill>
                  <a:cs typeface="Courier New" panose="02070309020205020404" pitchFamily="49" charset="0"/>
                </a:rPr>
                <a:t>universal_integer</a:t>
              </a:r>
              <a:endParaRPr lang="de-DE" sz="2000" dirty="0">
                <a:solidFill>
                  <a:srgbClr val="FF0000"/>
                </a:solidFill>
              </a:endParaRPr>
            </a:p>
          </p:txBody>
        </p:sp>
      </p:grpSp>
      <p:grpSp>
        <p:nvGrpSpPr>
          <p:cNvPr id="8" name="Gruppieren 7"/>
          <p:cNvGrpSpPr/>
          <p:nvPr/>
        </p:nvGrpSpPr>
        <p:grpSpPr>
          <a:xfrm>
            <a:off x="4017070" y="3419708"/>
            <a:ext cx="2643162" cy="1881500"/>
            <a:chOff x="4017070" y="3419708"/>
            <a:chExt cx="2643162" cy="1881500"/>
          </a:xfrm>
        </p:grpSpPr>
        <p:cxnSp>
          <p:nvCxnSpPr>
            <p:cNvPr id="9" name="Gerade Verbindung mit Pfeil 8"/>
            <p:cNvCxnSpPr/>
            <p:nvPr/>
          </p:nvCxnSpPr>
          <p:spPr bwMode="auto">
            <a:xfrm flipH="1">
              <a:off x="4017070" y="3773071"/>
              <a:ext cx="1968127" cy="1528137"/>
            </a:xfrm>
            <a:prstGeom prst="straightConnector1">
              <a:avLst/>
            </a:prstGeom>
            <a:solidFill>
              <a:srgbClr val="00B8FF"/>
            </a:solidFill>
            <a:ln w="9525" cap="flat" cmpd="sng" algn="ctr">
              <a:solidFill>
                <a:srgbClr val="FF0000"/>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4" name="Textfeld 13"/>
            <p:cNvSpPr txBox="1"/>
            <p:nvPr/>
          </p:nvSpPr>
          <p:spPr>
            <a:xfrm>
              <a:off x="5500440" y="3419708"/>
              <a:ext cx="1159792" cy="369332"/>
            </a:xfrm>
            <a:prstGeom prst="rect">
              <a:avLst/>
            </a:prstGeom>
            <a:noFill/>
          </p:spPr>
          <p:txBody>
            <a:bodyPr wrap="square" rtlCol="0">
              <a:spAutoFit/>
            </a:bodyPr>
            <a:lstStyle/>
            <a:p>
              <a:r>
                <a:rPr lang="de-DE" sz="1800" dirty="0">
                  <a:solidFill>
                    <a:srgbClr val="FF0000"/>
                  </a:solidFill>
                  <a:latin typeface="Courier New" panose="02070309020205020404" pitchFamily="49" charset="0"/>
                  <a:cs typeface="Courier New" panose="02070309020205020404" pitchFamily="49" charset="0"/>
                </a:rPr>
                <a:t>I</a:t>
              </a:r>
              <a:r>
                <a:rPr lang="de-DE" sz="1800" dirty="0" smtClean="0">
                  <a:solidFill>
                    <a:srgbClr val="FF0000"/>
                  </a:solidFill>
                  <a:latin typeface="Courier New" panose="02070309020205020404" pitchFamily="49" charset="0"/>
                  <a:cs typeface="Courier New" panose="02070309020205020404" pitchFamily="49" charset="0"/>
                </a:rPr>
                <a:t>nteger</a:t>
              </a:r>
              <a:endParaRPr lang="de-DE" sz="1800" dirty="0">
                <a:solidFill>
                  <a:srgbClr val="FF0000"/>
                </a:solidFill>
                <a:latin typeface="Courier New" panose="02070309020205020404" pitchFamily="49" charset="0"/>
                <a:cs typeface="Courier New" panose="02070309020205020404" pitchFamily="49" charset="0"/>
              </a:endParaRPr>
            </a:p>
          </p:txBody>
        </p:sp>
      </p:grpSp>
      <p:sp>
        <p:nvSpPr>
          <p:cNvPr id="3" name="Inhaltsplatzhalter 2"/>
          <p:cNvSpPr>
            <a:spLocks noGrp="1"/>
          </p:cNvSpPr>
          <p:nvPr>
            <p:ph idx="1"/>
          </p:nvPr>
        </p:nvSpPr>
        <p:spPr>
          <a:xfrm>
            <a:off x="685800" y="1628802"/>
            <a:ext cx="7918648" cy="4586262"/>
          </a:xfrm>
        </p:spPr>
        <p:txBody>
          <a:bodyPr/>
          <a:lstStyle/>
          <a:p>
            <a:pPr marL="457200" indent="-457200">
              <a:buFont typeface="Arial" panose="020B0604020202020204" pitchFamily="34" charset="0"/>
              <a:buChar char="•"/>
            </a:pPr>
            <a:r>
              <a:rPr lang="en-US" sz="2400" dirty="0" smtClean="0"/>
              <a:t>Ordering </a:t>
            </a:r>
            <a:r>
              <a:rPr lang="en-US" sz="2200" dirty="0" smtClean="0">
                <a:solidFill>
                  <a:schemeClr val="tx1"/>
                </a:solidFill>
                <a:latin typeface="Courier New" panose="02070309020205020404" pitchFamily="49" charset="0"/>
                <a:cs typeface="Courier New" pitchFamily="49" charset="0"/>
              </a:rPr>
              <a:t>"</a:t>
            </a:r>
            <a:r>
              <a:rPr lang="en-US" sz="2200" dirty="0" smtClean="0">
                <a:latin typeface="Courier New" panose="02070309020205020404" pitchFamily="49" charset="0"/>
                <a:cs typeface="Courier New" panose="02070309020205020404" pitchFamily="49" charset="0"/>
              </a:rPr>
              <a:t>&lt;</a:t>
            </a:r>
            <a:r>
              <a:rPr lang="en-US" sz="2200" dirty="0" smtClean="0">
                <a:solidFill>
                  <a:schemeClr val="tx1"/>
                </a:solidFill>
                <a:latin typeface="Courier New" pitchFamily="49" charset="0"/>
                <a:cs typeface="Courier New" pitchFamily="49" charset="0"/>
              </a:rPr>
              <a:t>"</a:t>
            </a:r>
            <a:r>
              <a:rPr lang="en-US" sz="2400" dirty="0" smtClean="0"/>
              <a:t> etc.</a:t>
            </a:r>
          </a:p>
          <a:p>
            <a:pPr marL="457200" indent="-457200">
              <a:buFont typeface="Arial" panose="020B0604020202020204" pitchFamily="34" charset="0"/>
              <a:buChar char="•"/>
            </a:pPr>
            <a:r>
              <a:rPr lang="en-US" sz="2400" dirty="0" smtClean="0"/>
              <a:t>Attributes </a:t>
            </a:r>
            <a:r>
              <a:rPr lang="en-US" altLang="de-DE" sz="2200" dirty="0" smtClean="0">
                <a:latin typeface="Courier New" pitchFamily="49" charset="0"/>
                <a:cs typeface="Courier New" panose="02070309020205020404" pitchFamily="49" charset="0"/>
              </a:rPr>
              <a:t>'</a:t>
            </a:r>
            <a:r>
              <a:rPr lang="en-US" sz="2200" dirty="0" smtClean="0">
                <a:latin typeface="Courier New" panose="02070309020205020404" pitchFamily="49" charset="0"/>
                <a:cs typeface="Courier New" panose="02070309020205020404" pitchFamily="49" charset="0"/>
              </a:rPr>
              <a:t>Pos</a:t>
            </a:r>
            <a:r>
              <a:rPr lang="en-US" sz="2400" dirty="0" smtClean="0"/>
              <a:t> and </a:t>
            </a:r>
            <a:r>
              <a:rPr lang="en-US" altLang="de-DE" sz="2200" dirty="0" smtClean="0">
                <a:latin typeface="Courier New" pitchFamily="49" charset="0"/>
                <a:cs typeface="Courier New" panose="02070309020205020404" pitchFamily="49" charset="0"/>
              </a:rPr>
              <a:t>'</a:t>
            </a:r>
            <a:r>
              <a:rPr lang="en-US" sz="2200" dirty="0" smtClean="0">
                <a:latin typeface="Courier New" panose="02070309020205020404" pitchFamily="49" charset="0"/>
                <a:cs typeface="Courier New" panose="02070309020205020404" pitchFamily="49" charset="0"/>
              </a:rPr>
              <a:t>Val</a:t>
            </a:r>
            <a:br>
              <a:rPr lang="en-US" sz="2200" dirty="0" smtClean="0">
                <a:latin typeface="Courier New" panose="02070309020205020404" pitchFamily="49" charset="0"/>
                <a:cs typeface="Courier New" panose="02070309020205020404" pitchFamily="49" charset="0"/>
              </a:rPr>
            </a:br>
            <a:r>
              <a:rPr lang="en-US" altLang="de-DE" sz="2000" dirty="0" smtClean="0">
                <a:latin typeface="Courier New" pitchFamily="49" charset="0"/>
                <a:cs typeface="Courier New" panose="02070309020205020404" pitchFamily="49" charset="0"/>
              </a:rPr>
              <a:t>'</a:t>
            </a:r>
            <a:r>
              <a:rPr lang="en-US" sz="2000" dirty="0" smtClean="0">
                <a:latin typeface="Courier New" panose="02070309020205020404" pitchFamily="49" charset="0"/>
                <a:cs typeface="Courier New" panose="02070309020205020404" pitchFamily="49" charset="0"/>
              </a:rPr>
              <a:t>Pos</a:t>
            </a:r>
            <a:r>
              <a:rPr lang="en-US" sz="2000" dirty="0" smtClean="0"/>
              <a:t> delivers </a:t>
            </a:r>
            <a:r>
              <a:rPr lang="en-US" sz="2000" i="1" dirty="0" smtClean="0">
                <a:cs typeface="Courier New" panose="02070309020205020404" pitchFamily="49" charset="0"/>
              </a:rPr>
              <a:t>universal_integer</a:t>
            </a:r>
            <a:r>
              <a:rPr lang="en-US" sz="2000" dirty="0" smtClean="0"/>
              <a:t>, starting with 0 in steps of 1; argument of </a:t>
            </a:r>
            <a:r>
              <a:rPr lang="en-US" altLang="de-DE" sz="2000" dirty="0" smtClean="0">
                <a:latin typeface="Courier New" pitchFamily="49" charset="0"/>
                <a:cs typeface="Courier New" panose="02070309020205020404" pitchFamily="49" charset="0"/>
              </a:rPr>
              <a:t>'</a:t>
            </a:r>
            <a:r>
              <a:rPr lang="en-US" sz="2000" dirty="0" smtClean="0">
                <a:latin typeface="Courier New" panose="02070309020205020404" pitchFamily="49" charset="0"/>
                <a:cs typeface="Courier New" panose="02070309020205020404" pitchFamily="49" charset="0"/>
              </a:rPr>
              <a:t>Val</a:t>
            </a:r>
            <a:r>
              <a:rPr lang="en-US" sz="2000" dirty="0" smtClean="0"/>
              <a:t> is </a:t>
            </a:r>
            <a:r>
              <a:rPr lang="en-US" sz="2000" i="1" dirty="0" smtClean="0">
                <a:cs typeface="Courier New" panose="02070309020205020404" pitchFamily="49" charset="0"/>
              </a:rPr>
              <a:t>universal_integer</a:t>
            </a:r>
            <a:r>
              <a:rPr lang="en-US" sz="2000" dirty="0" smtClean="0">
                <a:cs typeface="Courier New" panose="02070309020205020404" pitchFamily="49" charset="0"/>
              </a:rPr>
              <a:t>. See slides 362ff.</a:t>
            </a:r>
            <a:endParaRPr lang="en-US" sz="2400" dirty="0" smtClean="0">
              <a:cs typeface="Courier New" panose="02070309020205020404" pitchFamily="49" charset="0"/>
            </a:endParaRPr>
          </a:p>
          <a:p>
            <a:pPr marL="457200" indent="-457200">
              <a:buFont typeface="Arial" panose="020B0604020202020204" pitchFamily="34" charset="0"/>
              <a:buChar char="•"/>
            </a:pPr>
            <a:r>
              <a:rPr lang="en-US" sz="2400" dirty="0" smtClean="0"/>
              <a:t>Attributes </a:t>
            </a:r>
            <a:r>
              <a:rPr lang="en-US" altLang="de-DE" sz="2200" dirty="0" smtClean="0">
                <a:latin typeface="Courier New" pitchFamily="49" charset="0"/>
                <a:cs typeface="Courier New" panose="02070309020205020404" pitchFamily="49" charset="0"/>
              </a:rPr>
              <a:t>'</a:t>
            </a:r>
            <a:r>
              <a:rPr lang="en-US" sz="2200" dirty="0" smtClean="0">
                <a:latin typeface="Courier New" panose="02070309020205020404" pitchFamily="49" charset="0"/>
                <a:cs typeface="Courier New" panose="02070309020205020404" pitchFamily="49" charset="0"/>
              </a:rPr>
              <a:t>Succ</a:t>
            </a:r>
            <a:r>
              <a:rPr lang="en-US" sz="2400" dirty="0" smtClean="0"/>
              <a:t> and </a:t>
            </a:r>
            <a:r>
              <a:rPr lang="en-US" altLang="de-DE" sz="2200" dirty="0" smtClean="0">
                <a:latin typeface="Courier New" pitchFamily="49" charset="0"/>
                <a:cs typeface="Courier New" panose="02070309020205020404" pitchFamily="49" charset="0"/>
              </a:rPr>
              <a:t>'</a:t>
            </a:r>
            <a:r>
              <a:rPr lang="en-US" sz="2200" dirty="0" smtClean="0">
                <a:latin typeface="Courier New" panose="02070309020205020404" pitchFamily="49" charset="0"/>
                <a:cs typeface="Courier New" panose="02070309020205020404" pitchFamily="49" charset="0"/>
              </a:rPr>
              <a:t>Pred</a:t>
            </a:r>
          </a:p>
          <a:p>
            <a:pPr marL="447675" indent="0"/>
            <a:r>
              <a:rPr lang="en-US" altLang="de-DE" sz="2200" dirty="0" smtClean="0">
                <a:latin typeface="Courier New" pitchFamily="49" charset="0"/>
              </a:rPr>
              <a:t>Color'</a:t>
            </a:r>
            <a:r>
              <a:rPr lang="en-US" sz="2200" dirty="0" smtClean="0">
                <a:latin typeface="Courier New" panose="02070309020205020404" pitchFamily="49" charset="0"/>
                <a:cs typeface="Courier New" panose="02070309020205020404" pitchFamily="49" charset="0"/>
              </a:rPr>
              <a:t>Pos</a:t>
            </a:r>
            <a:r>
              <a:rPr lang="en-US" sz="2200" dirty="0" smtClean="0"/>
              <a:t> </a:t>
            </a:r>
            <a:r>
              <a:rPr lang="en-US" altLang="de-DE" sz="2200" dirty="0" smtClean="0">
                <a:latin typeface="Courier New" pitchFamily="49" charset="0"/>
              </a:rPr>
              <a:t>(</a:t>
            </a:r>
            <a:r>
              <a:rPr lang="en-US" altLang="de-DE" sz="2200" dirty="0" smtClean="0">
                <a:solidFill>
                  <a:schemeClr val="tx1"/>
                </a:solidFill>
                <a:latin typeface="Courier New" pitchFamily="49" charset="0"/>
              </a:rPr>
              <a:t>Color</a:t>
            </a:r>
            <a:r>
              <a:rPr lang="en-US" altLang="de-DE" sz="2200" dirty="0" smtClean="0">
                <a:latin typeface="Courier New" pitchFamily="49" charset="0"/>
              </a:rPr>
              <a:t>'</a:t>
            </a:r>
            <a:r>
              <a:rPr lang="en-US" altLang="de-DE" sz="2200" dirty="0" smtClean="0">
                <a:solidFill>
                  <a:schemeClr val="tx1"/>
                </a:solidFill>
                <a:latin typeface="Courier New" pitchFamily="49" charset="0"/>
              </a:rPr>
              <a:t>First) = 0</a:t>
            </a:r>
            <a:br>
              <a:rPr lang="en-US" altLang="de-DE" sz="2200" dirty="0" smtClean="0">
                <a:solidFill>
                  <a:schemeClr val="tx1"/>
                </a:solidFill>
                <a:latin typeface="Courier New" pitchFamily="49" charset="0"/>
              </a:rPr>
            </a:br>
            <a:r>
              <a:rPr lang="en-US" altLang="de-DE" sz="2200" dirty="0" smtClean="0">
                <a:latin typeface="Courier New" pitchFamily="49" charset="0"/>
              </a:rPr>
              <a:t>Color'</a:t>
            </a:r>
            <a:r>
              <a:rPr lang="en-US" sz="2200" dirty="0" smtClean="0">
                <a:latin typeface="Courier New" panose="02070309020205020404" pitchFamily="49" charset="0"/>
                <a:cs typeface="Courier New" panose="02070309020205020404" pitchFamily="49" charset="0"/>
              </a:rPr>
              <a:t>Pos</a:t>
            </a:r>
            <a:r>
              <a:rPr lang="en-US" sz="2200" dirty="0" smtClean="0"/>
              <a:t> </a:t>
            </a:r>
            <a:r>
              <a:rPr lang="en-US" altLang="de-DE" sz="2200" dirty="0" smtClean="0">
                <a:latin typeface="Courier New" pitchFamily="49" charset="0"/>
              </a:rPr>
              <a:t>(Color'Succ (</a:t>
            </a:r>
            <a:r>
              <a:rPr lang="en-US" altLang="de-DE" sz="2200" dirty="0" smtClean="0">
                <a:solidFill>
                  <a:schemeClr val="tx1"/>
                </a:solidFill>
                <a:latin typeface="Courier New" pitchFamily="49" charset="0"/>
              </a:rPr>
              <a:t>Color</a:t>
            </a:r>
            <a:r>
              <a:rPr lang="en-US" altLang="de-DE" sz="2200" dirty="0" smtClean="0">
                <a:latin typeface="Courier New" pitchFamily="49" charset="0"/>
              </a:rPr>
              <a:t>'</a:t>
            </a:r>
            <a:r>
              <a:rPr lang="en-US" altLang="de-DE" sz="2200" dirty="0" smtClean="0">
                <a:solidFill>
                  <a:schemeClr val="tx1"/>
                </a:solidFill>
                <a:latin typeface="Courier New" pitchFamily="49" charset="0"/>
              </a:rPr>
              <a:t>First)) = 1</a:t>
            </a:r>
            <a:br>
              <a:rPr lang="en-US" altLang="de-DE" sz="2200" dirty="0" smtClean="0">
                <a:solidFill>
                  <a:schemeClr val="tx1"/>
                </a:solidFill>
                <a:latin typeface="Courier New" pitchFamily="49" charset="0"/>
              </a:rPr>
            </a:br>
            <a:r>
              <a:rPr lang="en-US" altLang="de-DE" sz="2200" dirty="0" smtClean="0">
                <a:latin typeface="Courier New" pitchFamily="49" charset="0"/>
              </a:rPr>
              <a:t>Color'Pred (</a:t>
            </a:r>
            <a:r>
              <a:rPr lang="en-US" altLang="de-DE" sz="2200" dirty="0" smtClean="0">
                <a:solidFill>
                  <a:schemeClr val="tx1"/>
                </a:solidFill>
                <a:latin typeface="Courier New" pitchFamily="49" charset="0"/>
              </a:rPr>
              <a:t>Color</a:t>
            </a:r>
            <a:r>
              <a:rPr lang="en-US" altLang="de-DE" sz="2200" dirty="0" smtClean="0">
                <a:latin typeface="Courier New" pitchFamily="49" charset="0"/>
              </a:rPr>
              <a:t>'</a:t>
            </a:r>
            <a:r>
              <a:rPr lang="en-US" altLang="de-DE" sz="2200" dirty="0" smtClean="0">
                <a:solidFill>
                  <a:schemeClr val="tx1"/>
                </a:solidFill>
                <a:latin typeface="Courier New" pitchFamily="49" charset="0"/>
              </a:rPr>
              <a:t>Val (1)) = Color</a:t>
            </a:r>
            <a:r>
              <a:rPr lang="en-US" altLang="de-DE" sz="2200" dirty="0" smtClean="0">
                <a:latin typeface="Courier New" pitchFamily="49" charset="0"/>
              </a:rPr>
              <a:t>'</a:t>
            </a:r>
            <a:r>
              <a:rPr lang="en-US" altLang="de-DE" sz="2200" dirty="0" smtClean="0">
                <a:solidFill>
                  <a:schemeClr val="tx1"/>
                </a:solidFill>
                <a:latin typeface="Courier New" pitchFamily="49" charset="0"/>
              </a:rPr>
              <a:t>First</a:t>
            </a:r>
            <a:endParaRPr lang="en-US" sz="2200" dirty="0" smtClean="0"/>
          </a:p>
          <a:p>
            <a:pPr marL="0" indent="0"/>
            <a:r>
              <a:rPr lang="en-US" sz="2400" dirty="0" smtClean="0"/>
              <a:t>These attributes also exist for integer types with the expected results (</a:t>
            </a:r>
            <a:r>
              <a:rPr lang="en-US" sz="2200" dirty="0" smtClean="0">
                <a:latin typeface="Courier New" panose="02070309020205020404" pitchFamily="49" charset="0"/>
                <a:cs typeface="Courier New" panose="02070309020205020404" pitchFamily="49" charset="0"/>
              </a:rPr>
              <a:t>Integer</a:t>
            </a:r>
            <a:r>
              <a:rPr lang="en-US" altLang="de-DE" sz="2200" dirty="0" smtClean="0">
                <a:latin typeface="Courier New" pitchFamily="49" charset="0"/>
                <a:cs typeface="Courier New" panose="02070309020205020404" pitchFamily="49" charset="0"/>
              </a:rPr>
              <a:t>'</a:t>
            </a:r>
            <a:r>
              <a:rPr lang="en-US" sz="2200" dirty="0" smtClean="0">
                <a:latin typeface="Courier New" panose="02070309020205020404" pitchFamily="49" charset="0"/>
                <a:cs typeface="Courier New" panose="02070309020205020404" pitchFamily="49" charset="0"/>
              </a:rPr>
              <a:t>Pos (0) = 0</a:t>
            </a:r>
            <a:r>
              <a:rPr lang="en-US" sz="2000" dirty="0" smtClean="0"/>
              <a:t>).</a:t>
            </a:r>
          </a:p>
          <a:p>
            <a:pPr marL="0" indent="0"/>
            <a:r>
              <a:rPr lang="en-US" sz="1800" dirty="0" smtClean="0"/>
              <a:t>For floating point types, </a:t>
            </a:r>
            <a:r>
              <a:rPr lang="en-US" altLang="de-DE" sz="1600" dirty="0" smtClean="0">
                <a:latin typeface="Courier New" pitchFamily="49" charset="0"/>
                <a:cs typeface="Courier New" panose="02070309020205020404" pitchFamily="49" charset="0"/>
              </a:rPr>
              <a:t>'</a:t>
            </a:r>
            <a:r>
              <a:rPr lang="en-US" sz="1600" dirty="0" smtClean="0">
                <a:latin typeface="Courier New" panose="02070309020205020404" pitchFamily="49" charset="0"/>
                <a:cs typeface="Courier New" panose="02070309020205020404" pitchFamily="49" charset="0"/>
              </a:rPr>
              <a:t>Succ</a:t>
            </a:r>
            <a:r>
              <a:rPr lang="en-US" sz="1800" dirty="0" smtClean="0"/>
              <a:t> </a:t>
            </a:r>
            <a:r>
              <a:rPr lang="en-US" sz="1800" dirty="0"/>
              <a:t>and </a:t>
            </a:r>
            <a:r>
              <a:rPr lang="en-US" altLang="de-DE" sz="1600" dirty="0" smtClean="0">
                <a:latin typeface="Courier New" pitchFamily="49" charset="0"/>
                <a:cs typeface="Courier New" panose="02070309020205020404" pitchFamily="49" charset="0"/>
              </a:rPr>
              <a:t>'</a:t>
            </a:r>
            <a:r>
              <a:rPr lang="en-US" sz="1600" dirty="0" smtClean="0">
                <a:latin typeface="Courier New" panose="02070309020205020404" pitchFamily="49" charset="0"/>
                <a:cs typeface="Courier New" panose="02070309020205020404" pitchFamily="49" charset="0"/>
              </a:rPr>
              <a:t>Pred</a:t>
            </a:r>
            <a:r>
              <a:rPr lang="en-US" sz="1800" dirty="0" smtClean="0">
                <a:cs typeface="Courier New" panose="02070309020205020404" pitchFamily="49" charset="0"/>
              </a:rPr>
              <a:t> return the machine numbers directly above or below (RM 3.5).</a:t>
            </a:r>
            <a:endParaRPr lang="en-US" sz="1800" dirty="0">
              <a:latin typeface="Courier New" panose="02070309020205020404" pitchFamily="49" charset="0"/>
              <a:cs typeface="Courier New" panose="02070309020205020404" pitchFamily="49" charset="0"/>
            </a:endParaRPr>
          </a:p>
        </p:txBody>
      </p:sp>
    </p:spTree>
    <p:extLst>
      <p:ext uri="{BB962C8B-B14F-4D97-AF65-F5344CB8AC3E}">
        <p14:creationId xmlns:p14="http://schemas.microsoft.com/office/powerpoint/2010/main" val="2954974110"/>
      </p:ext>
    </p:extLst>
  </p:cSld>
  <p:clrMapOvr>
    <a:masterClrMapping/>
  </p:clrMapOvr>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86" name="Rectangle 1"/>
          <p:cNvSpPr>
            <a:spLocks noGrp="1" noChangeArrowheads="1"/>
          </p:cNvSpPr>
          <p:nvPr>
            <p:ph type="title"/>
          </p:nvPr>
        </p:nvSpPr>
        <p:spPr>
          <a:xfrm>
            <a:off x="685800" y="609600"/>
            <a:ext cx="7772400" cy="1143000"/>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noProof="0" dirty="0" smtClean="0"/>
              <a:t>Character and Strings</a:t>
            </a:r>
          </a:p>
        </p:txBody>
      </p:sp>
      <p:sp>
        <p:nvSpPr>
          <p:cNvPr id="93187" name="Rectangle 2"/>
          <p:cNvSpPr>
            <a:spLocks noGrp="1" noChangeArrowheads="1"/>
          </p:cNvSpPr>
          <p:nvPr>
            <p:ph type="body" idx="1"/>
          </p:nvPr>
        </p:nvSpPr>
        <p:spPr>
          <a:xfrm>
            <a:off x="685800" y="1752600"/>
            <a:ext cx="7772400" cy="4495800"/>
          </a:xfrm>
          <a:ln w="19050"/>
        </p:spPr>
        <p:txBody>
          <a:bodyPr/>
          <a:lstStyle/>
          <a:p>
            <a:pPr marL="0" indent="0" eaLnBrk="1" hangingPunct="1">
              <a:lnSpc>
                <a:spcPct val="90000"/>
              </a:lnSpc>
              <a:spcBef>
                <a:spcPts val="7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2000" noProof="0" dirty="0" smtClean="0"/>
              <a:t>Predefined enumeration type </a:t>
            </a:r>
            <a:r>
              <a:rPr lang="en-US" altLang="de-DE" sz="1800" noProof="0" dirty="0" smtClean="0">
                <a:latin typeface="Courier New" pitchFamily="49" charset="0"/>
              </a:rPr>
              <a:t>Character</a:t>
            </a:r>
            <a:r>
              <a:rPr lang="en-US" altLang="de-DE" sz="2000" noProof="0" dirty="0" smtClean="0"/>
              <a:t>.</a:t>
            </a:r>
          </a:p>
          <a:p>
            <a:pPr marL="0" indent="0" eaLnBrk="1" hangingPunct="1">
              <a:lnSpc>
                <a:spcPct val="90000"/>
              </a:lnSpc>
              <a:spcBef>
                <a:spcPts val="7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2000" noProof="0" dirty="0" smtClean="0"/>
              <a:t>Strings are a special case of unconstrained arrays:</a:t>
            </a:r>
          </a:p>
          <a:p>
            <a:pPr marL="0" indent="0" eaLnBrk="1" hangingPunct="1">
              <a:lnSpc>
                <a:spcPct val="90000"/>
              </a:lnSpc>
              <a:spcBef>
                <a:spcPts val="7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US" altLang="de-DE" sz="200" b="1" noProof="0" dirty="0" smtClean="0">
              <a:latin typeface="Courier New" pitchFamily="49" charset="0"/>
            </a:endParaRPr>
          </a:p>
          <a:p>
            <a:pPr marL="185738" indent="0" eaLnBrk="1" hangingPunct="1">
              <a:lnSpc>
                <a:spcPct val="90000"/>
              </a:lnSpc>
              <a:spcBef>
                <a:spcPts val="7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800" b="1" noProof="0" dirty="0" smtClean="0">
                <a:latin typeface="Courier New" pitchFamily="49" charset="0"/>
              </a:rPr>
              <a:t>type</a:t>
            </a:r>
            <a:r>
              <a:rPr lang="en-US" altLang="de-DE" sz="1800" noProof="0" dirty="0" smtClean="0">
                <a:latin typeface="Courier New" pitchFamily="49" charset="0"/>
              </a:rPr>
              <a:t> String </a:t>
            </a:r>
            <a:r>
              <a:rPr lang="en-US" altLang="de-DE" sz="1800" b="1" noProof="0" dirty="0" smtClean="0">
                <a:latin typeface="Courier New" pitchFamily="49" charset="0"/>
              </a:rPr>
              <a:t>is array</a:t>
            </a:r>
            <a:r>
              <a:rPr lang="en-US" altLang="de-DE" sz="1800" noProof="0" dirty="0" smtClean="0">
                <a:latin typeface="Courier New" pitchFamily="49" charset="0"/>
              </a:rPr>
              <a:t> (</a:t>
            </a:r>
            <a:r>
              <a:rPr lang="en-US" altLang="de-DE" sz="1800" noProof="0" dirty="0" smtClean="0">
                <a:solidFill>
                  <a:schemeClr val="accent2"/>
                </a:solidFill>
                <a:latin typeface="Courier New" pitchFamily="49" charset="0"/>
              </a:rPr>
              <a:t>Positive</a:t>
            </a:r>
            <a:r>
              <a:rPr lang="en-US" altLang="de-DE" sz="1800" noProof="0" dirty="0" smtClean="0">
                <a:latin typeface="Courier New" pitchFamily="49" charset="0"/>
              </a:rPr>
              <a:t> </a:t>
            </a:r>
            <a:r>
              <a:rPr lang="en-US" altLang="de-DE" sz="1800" b="1" noProof="0" dirty="0" smtClean="0">
                <a:latin typeface="Courier New" pitchFamily="49" charset="0"/>
              </a:rPr>
              <a:t>range</a:t>
            </a:r>
            <a:r>
              <a:rPr lang="en-US" altLang="de-DE" sz="1800" noProof="0" dirty="0" smtClean="0">
                <a:latin typeface="Courier New" pitchFamily="49" charset="0"/>
              </a:rPr>
              <a:t> &lt;&gt;)</a:t>
            </a:r>
            <a:br>
              <a:rPr lang="en-US" altLang="de-DE" sz="1800" noProof="0" dirty="0" smtClean="0">
                <a:latin typeface="Courier New" pitchFamily="49" charset="0"/>
              </a:rPr>
            </a:br>
            <a:r>
              <a:rPr lang="en-US" altLang="de-DE" sz="1800" noProof="0" dirty="0" smtClean="0">
                <a:latin typeface="Courier New" pitchFamily="49" charset="0"/>
              </a:rPr>
              <a:t>        </a:t>
            </a:r>
            <a:r>
              <a:rPr lang="en-US" altLang="de-DE" sz="1800" b="1" noProof="0" dirty="0" smtClean="0">
                <a:latin typeface="Courier New" pitchFamily="49" charset="0"/>
              </a:rPr>
              <a:t>of</a:t>
            </a:r>
            <a:r>
              <a:rPr lang="en-US" altLang="de-DE" sz="1800" noProof="0" dirty="0" smtClean="0">
                <a:latin typeface="Courier New" pitchFamily="49" charset="0"/>
              </a:rPr>
              <a:t> Character </a:t>
            </a:r>
            <a:r>
              <a:rPr lang="en-US" altLang="de-DE" sz="1800" b="1" noProof="0" dirty="0" smtClean="0">
                <a:solidFill>
                  <a:srgbClr val="FF3399"/>
                </a:solidFill>
                <a:latin typeface="Courier New" pitchFamily="49" charset="0"/>
              </a:rPr>
              <a:t>with</a:t>
            </a:r>
            <a:r>
              <a:rPr lang="en-US" altLang="de-DE" sz="1800" noProof="0" dirty="0" smtClean="0">
                <a:solidFill>
                  <a:srgbClr val="FF3399"/>
                </a:solidFill>
                <a:latin typeface="Courier New" pitchFamily="49" charset="0"/>
              </a:rPr>
              <a:t> Pack</a:t>
            </a:r>
            <a:r>
              <a:rPr lang="en-US" altLang="de-DE" sz="1800" noProof="0" dirty="0" smtClean="0">
                <a:latin typeface="Courier New" pitchFamily="49" charset="0"/>
              </a:rPr>
              <a:t>;</a:t>
            </a:r>
          </a:p>
          <a:p>
            <a:pPr marL="185738" indent="0" eaLnBrk="1" hangingPunct="1">
              <a:lnSpc>
                <a:spcPct val="90000"/>
              </a:lnSpc>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800" noProof="0" dirty="0" smtClean="0">
                <a:latin typeface="Courier New" pitchFamily="49" charset="0"/>
              </a:rPr>
              <a:t>Text: String := </a:t>
            </a:r>
            <a:r>
              <a:rPr lang="en-US" altLang="de-DE" sz="1800" dirty="0">
                <a:latin typeface="Courier New" pitchFamily="49" charset="0"/>
                <a:cs typeface="Courier New" pitchFamily="49" charset="0"/>
              </a:rPr>
              <a:t>"This </a:t>
            </a:r>
            <a:r>
              <a:rPr lang="en-US" altLang="de-DE" sz="1800" noProof="0" dirty="0" smtClean="0">
                <a:latin typeface="Courier New" pitchFamily="49" charset="0"/>
                <a:cs typeface="Courier New" pitchFamily="49" charset="0"/>
              </a:rPr>
              <a:t>is a String " &amp;</a:t>
            </a:r>
            <a:br>
              <a:rPr lang="en-US" altLang="de-DE" sz="1800" noProof="0" dirty="0" smtClean="0">
                <a:latin typeface="Courier New" pitchFamily="49" charset="0"/>
                <a:cs typeface="Courier New" pitchFamily="49" charset="0"/>
              </a:rPr>
            </a:br>
            <a:r>
              <a:rPr lang="en-US" altLang="de-DE" sz="1800" noProof="0" dirty="0" smtClean="0">
                <a:latin typeface="Courier New" pitchFamily="49" charset="0"/>
                <a:cs typeface="Courier New" pitchFamily="49" charset="0"/>
              </a:rPr>
              <a:t>                </a:t>
            </a:r>
            <a:r>
              <a:rPr lang="en-US" altLang="de-DE" sz="1800" dirty="0">
                <a:latin typeface="Courier New" pitchFamily="49" charset="0"/>
                <a:cs typeface="Courier New" pitchFamily="49" charset="0"/>
              </a:rPr>
              <a:t>"</a:t>
            </a:r>
            <a:r>
              <a:rPr lang="en-US" altLang="de-DE" sz="1800" noProof="0" dirty="0" smtClean="0">
                <a:latin typeface="Courier New" pitchFamily="49" charset="0"/>
                <a:cs typeface="Courier New" pitchFamily="49" charset="0"/>
              </a:rPr>
              <a:t>which is longer than a line";</a:t>
            </a:r>
          </a:p>
          <a:p>
            <a:pPr marL="0" indent="0" eaLnBrk="1" hangingPunct="1">
              <a:lnSpc>
                <a:spcPct val="90000"/>
              </a:lnSpc>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2000" dirty="0" smtClean="0">
                <a:cs typeface="Courier New" pitchFamily="49" charset="0"/>
              </a:rPr>
              <a:t>What are the bounds of </a:t>
            </a:r>
            <a:r>
              <a:rPr lang="en-US" altLang="de-DE" sz="1800" dirty="0" smtClean="0">
                <a:latin typeface="Courier New" panose="02070309020205020404" pitchFamily="49" charset="0"/>
                <a:cs typeface="Courier New" panose="02070309020205020404" pitchFamily="49" charset="0"/>
              </a:rPr>
              <a:t>Text</a:t>
            </a:r>
            <a:r>
              <a:rPr lang="en-US" altLang="de-DE" sz="2000" dirty="0" smtClean="0">
                <a:cs typeface="Courier New" pitchFamily="49" charset="0"/>
              </a:rPr>
              <a:t>?</a:t>
            </a:r>
          </a:p>
          <a:p>
            <a:pPr marL="0" indent="0" eaLnBrk="1" hangingPunct="1">
              <a:lnSpc>
                <a:spcPct val="90000"/>
              </a:lnSpc>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2000" dirty="0" smtClean="0">
                <a:cs typeface="Courier New" pitchFamily="49" charset="0"/>
              </a:rPr>
              <a:t>The </a:t>
            </a:r>
            <a:r>
              <a:rPr lang="en-US" altLang="de-DE" sz="2000" noProof="0" dirty="0" smtClean="0">
                <a:cs typeface="Courier New" pitchFamily="49" charset="0"/>
              </a:rPr>
              <a:t>empty string </a:t>
            </a:r>
            <a:r>
              <a:rPr lang="en-US" altLang="de-DE" sz="1800" noProof="0" dirty="0" smtClean="0">
                <a:latin typeface="Courier New" pitchFamily="49" charset="0"/>
                <a:cs typeface="Courier New" pitchFamily="49" charset="0"/>
              </a:rPr>
              <a:t>"" </a:t>
            </a:r>
            <a:r>
              <a:rPr lang="en-US" altLang="de-DE" sz="2000" noProof="0" dirty="0" smtClean="0">
                <a:cs typeface="Courier New" pitchFamily="49" charset="0"/>
              </a:rPr>
              <a:t>has the bounds </a:t>
            </a:r>
            <a:r>
              <a:rPr lang="en-US" altLang="de-DE" sz="1800" noProof="0" dirty="0" smtClean="0">
                <a:latin typeface="Courier New" pitchFamily="49" charset="0"/>
                <a:cs typeface="Courier New" pitchFamily="49" charset="0"/>
              </a:rPr>
              <a:t>1 .. 0</a:t>
            </a:r>
            <a:r>
              <a:rPr lang="en-US" altLang="de-DE" sz="2000" noProof="0" dirty="0" smtClean="0">
                <a:cs typeface="Courier New" pitchFamily="49" charset="0"/>
              </a:rPr>
              <a:t> (compare slide </a:t>
            </a:r>
            <a:r>
              <a:rPr lang="en-US" altLang="de-DE" sz="2000" dirty="0" smtClean="0">
                <a:cs typeface="Courier New" pitchFamily="49" charset="0"/>
              </a:rPr>
              <a:t>61</a:t>
            </a:r>
            <a:r>
              <a:rPr lang="en-US" altLang="de-DE" sz="2000" noProof="0" dirty="0" smtClean="0">
                <a:cs typeface="Courier New" pitchFamily="49" charset="0"/>
              </a:rPr>
              <a:t>).</a:t>
            </a:r>
          </a:p>
          <a:p>
            <a:pPr marL="0" indent="0" eaLnBrk="1" hangingPunct="1">
              <a:lnSpc>
                <a:spcPct val="90000"/>
              </a:lnSpc>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US" altLang="de-DE" sz="400" noProof="0" dirty="0" smtClean="0">
              <a:cs typeface="Courier New" pitchFamily="49" charset="0"/>
            </a:endParaRPr>
          </a:p>
          <a:p>
            <a:pPr marL="0" indent="0" eaLnBrk="1" hangingPunct="1">
              <a:lnSpc>
                <a:spcPct val="90000"/>
              </a:lnSpc>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2000" noProof="0" dirty="0" smtClean="0">
                <a:cs typeface="Courier New" pitchFamily="49" charset="0"/>
              </a:rPr>
              <a:t>The concatenation operator </a:t>
            </a:r>
            <a:r>
              <a:rPr lang="en-US" altLang="de-DE" sz="1800" noProof="0" dirty="0" smtClean="0">
                <a:latin typeface="Courier New" pitchFamily="49" charset="0"/>
                <a:cs typeface="Courier New" pitchFamily="49" charset="0"/>
              </a:rPr>
              <a:t>"&amp;"</a:t>
            </a:r>
            <a:r>
              <a:rPr lang="en-US" altLang="de-DE" sz="2000" noProof="0" dirty="0" smtClean="0">
                <a:cs typeface="Courier New" pitchFamily="49" charset="0"/>
              </a:rPr>
              <a:t> exists for all one-dimensional unlimited arrays. The result has indices</a:t>
            </a:r>
          </a:p>
          <a:p>
            <a:pPr marL="271463" indent="0" algn="l" eaLnBrk="1" hangingPunct="1">
              <a:lnSpc>
                <a:spcPct val="90000"/>
              </a:lnSpc>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800" dirty="0" smtClean="0">
                <a:latin typeface="Courier New" panose="02070309020205020404" pitchFamily="49" charset="0"/>
                <a:cs typeface="Courier New" panose="02070309020205020404" pitchFamily="49" charset="0"/>
              </a:rPr>
              <a:t>Left'First .. Left'First + Left'Length +</a:t>
            </a:r>
            <a:br>
              <a:rPr lang="en-US" altLang="de-DE" sz="1800" dirty="0" smtClean="0">
                <a:latin typeface="Courier New" panose="02070309020205020404" pitchFamily="49" charset="0"/>
                <a:cs typeface="Courier New" panose="02070309020205020404" pitchFamily="49" charset="0"/>
              </a:rPr>
            </a:br>
            <a:r>
              <a:rPr lang="en-US" altLang="de-DE" sz="1800" dirty="0" smtClean="0">
                <a:latin typeface="Courier New" panose="02070309020205020404" pitchFamily="49" charset="0"/>
                <a:cs typeface="Courier New" panose="02070309020205020404" pitchFamily="49" charset="0"/>
              </a:rPr>
              <a:t>              Right'Length – 1</a:t>
            </a:r>
          </a:p>
          <a:p>
            <a:pPr marL="0" indent="0" eaLnBrk="1" hangingPunct="1">
              <a:lnSpc>
                <a:spcPct val="90000"/>
              </a:lnSpc>
              <a:spcBef>
                <a:spcPts val="500"/>
              </a:spcBef>
              <a:buClrTx/>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2000" u="sng" dirty="0" smtClean="0">
                <a:cs typeface="Courier New" pitchFamily="49" charset="0"/>
              </a:rPr>
              <a:t>Special rule: </a:t>
            </a:r>
            <a:r>
              <a:rPr lang="en-US" altLang="de-DE" sz="2000" dirty="0" smtClean="0">
                <a:cs typeface="Courier New" pitchFamily="49" charset="0"/>
              </a:rPr>
              <a:t>What’s the result of this expression, especially the bounds?</a:t>
            </a:r>
          </a:p>
          <a:p>
            <a:pPr marL="271463" indent="0" eaLnBrk="1" hangingPunct="1">
              <a:lnSpc>
                <a:spcPct val="90000"/>
              </a:lnSpc>
              <a:spcBef>
                <a:spcPts val="500"/>
              </a:spcBef>
              <a:buClrTx/>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800" dirty="0" smtClean="0">
                <a:latin typeface="Courier New" pitchFamily="49" charset="0"/>
                <a:cs typeface="Courier New" pitchFamily="49" charset="0"/>
              </a:rPr>
              <a:t>"" &amp; Text (9 .. 16)</a:t>
            </a:r>
            <a:endParaRPr lang="en-US" altLang="de-DE" sz="1800" noProof="0" dirty="0" smtClean="0">
              <a:latin typeface="Courier New" panose="02070309020205020404" pitchFamily="49" charset="0"/>
              <a:cs typeface="Courier New" panose="02070309020205020404" pitchFamily="49" charset="0"/>
            </a:endParaRPr>
          </a:p>
        </p:txBody>
      </p:sp>
      <p:sp>
        <p:nvSpPr>
          <p:cNvPr id="93188" name="Fußzeilenplatzhalter 1"/>
          <p:cNvSpPr>
            <a:spLocks noGrp="1"/>
          </p:cNvSpPr>
          <p:nvPr>
            <p:ph type="ftr" sz="quarte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en-US" altLang="de-DE" sz="2400" dirty="0" smtClean="0"/>
              <a:t>Ada Basics © 2024 C.Grein</a:t>
            </a:r>
            <a:endParaRPr lang="de-DE" altLang="de-DE" sz="2400" dirty="0"/>
          </a:p>
        </p:txBody>
      </p:sp>
      <p:sp>
        <p:nvSpPr>
          <p:cNvPr id="93189" name="Foliennummernplatzhalter 2"/>
          <p:cNvSpPr>
            <a:spLocks noGrp="1"/>
          </p:cNvSpPr>
          <p:nvPr>
            <p:ph type="sldNum" sz="quarter"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DAD84881-78C5-40F9-AE6F-2A70F6669804}" type="slidenum">
              <a:rPr lang="de-DE" altLang="de-DE" sz="2400" smtClean="0"/>
              <a:pPr eaLnBrk="1" hangingPunct="1">
                <a:spcBef>
                  <a:spcPct val="0"/>
                </a:spcBef>
              </a:pPr>
              <a:t>125</a:t>
            </a:fld>
            <a:endParaRPr lang="de-DE" altLang="de-DE" sz="2400" dirty="0" smtClean="0"/>
          </a:p>
        </p:txBody>
      </p:sp>
      <p:sp>
        <p:nvSpPr>
          <p:cNvPr id="2" name="Abgerundete rechteckige Legende 1"/>
          <p:cNvSpPr/>
          <p:nvPr/>
        </p:nvSpPr>
        <p:spPr bwMode="auto">
          <a:xfrm>
            <a:off x="6732240" y="2924944"/>
            <a:ext cx="1489919" cy="288032"/>
          </a:xfrm>
          <a:prstGeom prst="wedgeRoundRectCallout">
            <a:avLst>
              <a:gd name="adj1" fmla="val -153636"/>
              <a:gd name="adj2" fmla="val -21827"/>
              <a:gd name="adj3" fmla="val 16667"/>
            </a:avLst>
          </a:prstGeom>
          <a:solidFill>
            <a:srgbClr val="FFD1D1"/>
          </a:solidFill>
          <a:ln w="12700" cap="flat" cmpd="sng" algn="ctr">
            <a:solidFill>
              <a:srgbClr val="FF3399"/>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r>
              <a:rPr lang="de-DE" sz="1400" dirty="0" smtClean="0">
                <a:solidFill>
                  <a:srgbClr val="FF3399"/>
                </a:solidFill>
              </a:rPr>
              <a:t>Syntax Ada 2012</a:t>
            </a:r>
            <a:endParaRPr kumimoji="0" lang="de-DE" sz="1400" b="0" i="0" u="none" strike="noStrike" cap="none" normalizeH="0" baseline="0" dirty="0" smtClean="0">
              <a:ln>
                <a:noFill/>
              </a:ln>
              <a:solidFill>
                <a:srgbClr val="FF3399"/>
              </a:solidFill>
              <a:effectLst/>
              <a:latin typeface="Times New Roman" pitchFamily="18" charset="0"/>
            </a:endParaRPr>
          </a:p>
        </p:txBody>
      </p:sp>
      <p:sp>
        <p:nvSpPr>
          <p:cNvPr id="3" name="Textfeld 2"/>
          <p:cNvSpPr txBox="1"/>
          <p:nvPr/>
        </p:nvSpPr>
        <p:spPr>
          <a:xfrm>
            <a:off x="4355975" y="3676962"/>
            <a:ext cx="3456385" cy="369332"/>
          </a:xfrm>
          <a:prstGeom prst="rect">
            <a:avLst/>
          </a:prstGeom>
          <a:solidFill>
            <a:schemeClr val="accent1">
              <a:lumMod val="40000"/>
              <a:lumOff val="60000"/>
            </a:schemeClr>
          </a:solidFill>
        </p:spPr>
        <p:txBody>
          <a:bodyPr wrap="square" rtlCol="0">
            <a:spAutoFit/>
          </a:bodyPr>
          <a:lstStyle/>
          <a:p>
            <a:r>
              <a:rPr lang="en-US" sz="1800" dirty="0" smtClean="0">
                <a:solidFill>
                  <a:schemeClr val="tx1"/>
                </a:solidFill>
                <a:latin typeface="+mn-lt"/>
                <a:cs typeface="Courier New" panose="02070309020205020404" pitchFamily="49" charset="0"/>
              </a:rPr>
              <a:t>Lower bound is </a:t>
            </a:r>
            <a:r>
              <a:rPr lang="en-US" sz="1600" dirty="0" smtClean="0">
                <a:solidFill>
                  <a:schemeClr val="accent2"/>
                </a:solidFill>
                <a:latin typeface="Courier New" panose="02070309020205020404" pitchFamily="49" charset="0"/>
                <a:cs typeface="Courier New" panose="02070309020205020404" pitchFamily="49" charset="0"/>
              </a:rPr>
              <a:t>Positive</a:t>
            </a:r>
            <a:r>
              <a:rPr lang="en-US" altLang="de-DE" sz="1600" dirty="0" smtClean="0">
                <a:solidFill>
                  <a:schemeClr val="tx1"/>
                </a:solidFill>
                <a:latin typeface="Courier New" panose="02070309020205020404" pitchFamily="49" charset="0"/>
                <a:cs typeface="Courier New" panose="02070309020205020404" pitchFamily="49" charset="0"/>
              </a:rPr>
              <a:t>'</a:t>
            </a:r>
            <a:r>
              <a:rPr lang="en-US" sz="1600" dirty="0" smtClean="0">
                <a:solidFill>
                  <a:schemeClr val="tx1"/>
                </a:solidFill>
                <a:latin typeface="Courier New" panose="02070309020205020404" pitchFamily="49" charset="0"/>
                <a:cs typeface="Courier New" panose="02070309020205020404" pitchFamily="49" charset="0"/>
              </a:rPr>
              <a:t>First</a:t>
            </a:r>
            <a:endParaRPr lang="en-US" sz="1600" dirty="0">
              <a:solidFill>
                <a:schemeClr val="tx1"/>
              </a:solidFill>
              <a:latin typeface="Courier New" panose="02070309020205020404" pitchFamily="49" charset="0"/>
              <a:cs typeface="Courier New" panose="02070309020205020404" pitchFamily="49" charset="0"/>
            </a:endParaRPr>
          </a:p>
        </p:txBody>
      </p:sp>
      <p:sp>
        <p:nvSpPr>
          <p:cNvPr id="8" name="Textfeld 7"/>
          <p:cNvSpPr txBox="1"/>
          <p:nvPr/>
        </p:nvSpPr>
        <p:spPr>
          <a:xfrm>
            <a:off x="3712070" y="5981218"/>
            <a:ext cx="4748362" cy="369332"/>
          </a:xfrm>
          <a:prstGeom prst="rect">
            <a:avLst/>
          </a:prstGeom>
          <a:solidFill>
            <a:schemeClr val="accent1">
              <a:lumMod val="40000"/>
              <a:lumOff val="60000"/>
            </a:schemeClr>
          </a:solidFill>
        </p:spPr>
        <p:txBody>
          <a:bodyPr wrap="square" rtlCol="0">
            <a:spAutoFit/>
          </a:bodyPr>
          <a:lstStyle/>
          <a:p>
            <a:r>
              <a:rPr lang="en-US" sz="1800" dirty="0" smtClean="0">
                <a:solidFill>
                  <a:schemeClr val="tx1"/>
                </a:solidFill>
                <a:latin typeface="+mn-lt"/>
                <a:cs typeface="Courier New" panose="02070309020205020404" pitchFamily="49" charset="0"/>
              </a:rPr>
              <a:t>Lower bound is 9, not </a:t>
            </a:r>
            <a:r>
              <a:rPr lang="en-US" sz="1600" dirty="0" smtClean="0">
                <a:solidFill>
                  <a:schemeClr val="tx1"/>
                </a:solidFill>
                <a:latin typeface="Courier New" panose="02070309020205020404" pitchFamily="49" charset="0"/>
                <a:cs typeface="Courier New" panose="02070309020205020404" pitchFamily="49" charset="0"/>
              </a:rPr>
              <a:t>Left</a:t>
            </a:r>
            <a:r>
              <a:rPr lang="en-US" altLang="de-DE" sz="1600" dirty="0" smtClean="0">
                <a:solidFill>
                  <a:schemeClr val="tx1"/>
                </a:solidFill>
                <a:latin typeface="Courier New" panose="02070309020205020404" pitchFamily="49" charset="0"/>
                <a:cs typeface="Courier New" panose="02070309020205020404" pitchFamily="49" charset="0"/>
              </a:rPr>
              <a:t>'</a:t>
            </a:r>
            <a:r>
              <a:rPr lang="en-US" sz="1600" dirty="0" smtClean="0">
                <a:solidFill>
                  <a:schemeClr val="tx1"/>
                </a:solidFill>
                <a:latin typeface="Courier New" panose="02070309020205020404" pitchFamily="49" charset="0"/>
                <a:cs typeface="Courier New" panose="02070309020205020404" pitchFamily="49" charset="0"/>
              </a:rPr>
              <a:t>First</a:t>
            </a:r>
            <a:r>
              <a:rPr lang="en-US" sz="1800" dirty="0" smtClean="0">
                <a:solidFill>
                  <a:schemeClr val="tx1"/>
                </a:solidFill>
                <a:latin typeface="+mn-lt"/>
                <a:cs typeface="Courier New" panose="02070309020205020404" pitchFamily="49" charset="0"/>
              </a:rPr>
              <a:t>, </a:t>
            </a:r>
            <a:r>
              <a:rPr lang="de-DE" sz="1800" dirty="0" smtClean="0">
                <a:solidFill>
                  <a:schemeClr val="tx1"/>
                </a:solidFill>
                <a:cs typeface="Courier New" panose="02070309020205020404" pitchFamily="49" charset="0"/>
              </a:rPr>
              <a:t>RM </a:t>
            </a:r>
            <a:r>
              <a:rPr lang="de-DE" sz="1800" dirty="0">
                <a:solidFill>
                  <a:schemeClr val="tx1"/>
                </a:solidFill>
                <a:cs typeface="Courier New" panose="02070309020205020404" pitchFamily="49" charset="0"/>
              </a:rPr>
              <a:t>4.5.3(5</a:t>
            </a:r>
            <a:r>
              <a:rPr lang="de-DE" sz="1800" dirty="0" smtClean="0">
                <a:solidFill>
                  <a:schemeClr val="tx1"/>
                </a:solidFill>
                <a:cs typeface="Courier New" panose="02070309020205020404" pitchFamily="49" charset="0"/>
              </a:rPr>
              <a:t>)</a:t>
            </a:r>
            <a:endParaRPr lang="en-US" sz="1600" dirty="0">
              <a:solidFill>
                <a:schemeClr val="tx1"/>
              </a:solidFill>
              <a:latin typeface="Courier New" panose="02070309020205020404" pitchFamily="49" charset="0"/>
              <a:cs typeface="Courier New" panose="02070309020205020404" pitchFamily="49" charset="0"/>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8" grpId="0" animBg="1"/>
    </p:bld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0" name="Rectangle 1"/>
          <p:cNvSpPr>
            <a:spLocks noGrp="1" noChangeArrowheads="1"/>
          </p:cNvSpPr>
          <p:nvPr>
            <p:ph type="title"/>
          </p:nvPr>
        </p:nvSpPr>
        <p:spPr>
          <a:xfrm>
            <a:off x="685800" y="609600"/>
            <a:ext cx="7772400" cy="1143000"/>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noProof="0" dirty="0" smtClean="0"/>
              <a:t>Literals</a:t>
            </a:r>
          </a:p>
        </p:txBody>
      </p:sp>
      <p:sp>
        <p:nvSpPr>
          <p:cNvPr id="94211" name="Rectangle 2"/>
          <p:cNvSpPr>
            <a:spLocks noGrp="1" noChangeArrowheads="1"/>
          </p:cNvSpPr>
          <p:nvPr>
            <p:ph type="body" idx="1"/>
          </p:nvPr>
        </p:nvSpPr>
        <p:spPr>
          <a:xfrm>
            <a:off x="685800" y="1844824"/>
            <a:ext cx="7772400" cy="4306739"/>
          </a:xfrm>
        </p:spPr>
        <p:txBody>
          <a:bodyPr/>
          <a:lstStyle/>
          <a:p>
            <a:pPr marL="0" indent="0" eaLnBrk="1" hangingPunct="1">
              <a:lnSpc>
                <a:spcPct val="90000"/>
              </a:lnSpc>
              <a:spcBef>
                <a:spcPts val="600"/>
              </a:spcBef>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en-US" altLang="de-DE" sz="2400" noProof="0" dirty="0" smtClean="0"/>
              <a:t>The values of enumeration types are defined to be parameterless functions. Here renaming the literal </a:t>
            </a:r>
            <a:r>
              <a:rPr lang="en-US" altLang="de-DE" sz="2000" noProof="0" dirty="0" smtClean="0">
                <a:latin typeface="Courier New" panose="02070309020205020404" pitchFamily="49" charset="0"/>
                <a:cs typeface="Courier New" panose="02070309020205020404" pitchFamily="49" charset="0"/>
              </a:rPr>
              <a:t>False</a:t>
            </a:r>
            <a:r>
              <a:rPr lang="en-US" altLang="de-DE" sz="2400" noProof="0" dirty="0" smtClean="0"/>
              <a:t> via a function (see slide </a:t>
            </a:r>
            <a:r>
              <a:rPr lang="en-US" altLang="de-DE" sz="2400" dirty="0" smtClean="0"/>
              <a:t>35</a:t>
            </a:r>
            <a:r>
              <a:rPr lang="en-US" altLang="de-DE" sz="2400" noProof="0" dirty="0" smtClean="0"/>
              <a:t>7):</a:t>
            </a:r>
          </a:p>
          <a:p>
            <a:pPr marL="0" indent="0" eaLnBrk="1" hangingPunct="1">
              <a:lnSpc>
                <a:spcPct val="90000"/>
              </a:lnSpc>
              <a:spcBef>
                <a:spcPts val="600"/>
              </a:spcBef>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en-US" altLang="de-DE" sz="2000" noProof="0" dirty="0" smtClean="0">
                <a:latin typeface="Courier New" pitchFamily="49" charset="0"/>
              </a:rPr>
              <a:t>  </a:t>
            </a:r>
            <a:r>
              <a:rPr lang="en-US" altLang="de-DE" sz="2000" b="1" noProof="0" dirty="0" smtClean="0">
                <a:latin typeface="Courier New" pitchFamily="49" charset="0"/>
              </a:rPr>
              <a:t>function</a:t>
            </a:r>
            <a:r>
              <a:rPr lang="en-US" altLang="de-DE" sz="2000" noProof="0" dirty="0" smtClean="0">
                <a:latin typeface="Courier New" pitchFamily="49" charset="0"/>
              </a:rPr>
              <a:t> Untrue </a:t>
            </a:r>
            <a:r>
              <a:rPr lang="en-US" altLang="de-DE" sz="2000" b="1" noProof="0" dirty="0" smtClean="0">
                <a:latin typeface="Courier New" pitchFamily="49" charset="0"/>
              </a:rPr>
              <a:t>return</a:t>
            </a:r>
            <a:r>
              <a:rPr lang="en-US" altLang="de-DE" sz="2000" noProof="0" dirty="0" smtClean="0">
                <a:latin typeface="Courier New" pitchFamily="49" charset="0"/>
              </a:rPr>
              <a:t> Boolean </a:t>
            </a:r>
            <a:r>
              <a:rPr lang="en-US" altLang="de-DE" sz="2000" b="1" noProof="0" dirty="0" smtClean="0">
                <a:latin typeface="Courier New" pitchFamily="49" charset="0"/>
              </a:rPr>
              <a:t>renames</a:t>
            </a:r>
            <a:r>
              <a:rPr lang="en-US" altLang="de-DE" sz="2000" noProof="0" dirty="0" smtClean="0">
                <a:latin typeface="Courier New" pitchFamily="49" charset="0"/>
              </a:rPr>
              <a:t> False;</a:t>
            </a:r>
          </a:p>
          <a:p>
            <a:pPr marL="0" indent="0" eaLnBrk="1" hangingPunct="1">
              <a:lnSpc>
                <a:spcPct val="90000"/>
              </a:lnSpc>
              <a:spcBef>
                <a:spcPts val="600"/>
              </a:spcBef>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endParaRPr lang="en-US" altLang="de-DE" sz="600" noProof="0" dirty="0" smtClean="0">
              <a:latin typeface="Courier New" pitchFamily="49" charset="0"/>
            </a:endParaRPr>
          </a:p>
          <a:p>
            <a:pPr marL="0" indent="0" eaLnBrk="1" hangingPunct="1">
              <a:lnSpc>
                <a:spcPct val="90000"/>
              </a:lnSpc>
              <a:spcBef>
                <a:spcPts val="600"/>
              </a:spcBef>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en-US" altLang="de-DE" sz="2400" noProof="0" dirty="0" smtClean="0"/>
              <a:t>Every type with a least one </a:t>
            </a:r>
            <a:r>
              <a:rPr lang="en-US" altLang="de-DE" sz="2400" dirty="0" smtClean="0"/>
              <a:t>literal of the </a:t>
            </a:r>
            <a:r>
              <a:rPr lang="en-US" altLang="de-DE" sz="2400" dirty="0"/>
              <a:t>form </a:t>
            </a:r>
            <a:r>
              <a:rPr lang="en-US" altLang="de-DE" sz="2400" dirty="0" smtClean="0">
                <a:latin typeface="Courier New" pitchFamily="49" charset="0"/>
                <a:cs typeface="Courier New" pitchFamily="49" charset="0"/>
              </a:rPr>
              <a:t>'A'</a:t>
            </a:r>
            <a:r>
              <a:rPr lang="en-US" altLang="de-DE" sz="2400" dirty="0" smtClean="0"/>
              <a:t> is a </a:t>
            </a:r>
            <a:r>
              <a:rPr lang="en-US" altLang="de-DE" sz="2400" i="1" dirty="0" smtClean="0"/>
              <a:t>character type</a:t>
            </a:r>
            <a:r>
              <a:rPr lang="en-US" altLang="de-DE" sz="2400" noProof="0" dirty="0" smtClean="0"/>
              <a:t>:</a:t>
            </a:r>
          </a:p>
          <a:p>
            <a:pPr marL="0" indent="0" eaLnBrk="1" hangingPunct="1">
              <a:lnSpc>
                <a:spcPct val="90000"/>
              </a:lnSpc>
              <a:spcBef>
                <a:spcPts val="600"/>
              </a:spcBef>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en-US" altLang="de-DE" sz="2000" noProof="0" dirty="0" smtClean="0">
                <a:latin typeface="Courier New" pitchFamily="49" charset="0"/>
              </a:rPr>
              <a:t>  </a:t>
            </a:r>
            <a:r>
              <a:rPr lang="en-US" altLang="de-DE" sz="2000" b="1" noProof="0" dirty="0" smtClean="0">
                <a:latin typeface="Courier New" pitchFamily="49" charset="0"/>
              </a:rPr>
              <a:t>type</a:t>
            </a:r>
            <a:r>
              <a:rPr lang="en-US" altLang="de-DE" sz="2000" noProof="0" dirty="0" smtClean="0">
                <a:latin typeface="Courier New" pitchFamily="49" charset="0"/>
              </a:rPr>
              <a:t> Roman_Numeral </a:t>
            </a:r>
            <a:r>
              <a:rPr lang="en-US" altLang="de-DE" sz="2000" b="1" noProof="0" dirty="0" smtClean="0">
                <a:latin typeface="Courier New" pitchFamily="49" charset="0"/>
              </a:rPr>
              <a:t>is</a:t>
            </a:r>
            <a:br>
              <a:rPr lang="en-US" altLang="de-DE" sz="2000" b="1" noProof="0" dirty="0" smtClean="0">
                <a:latin typeface="Courier New" pitchFamily="49" charset="0"/>
              </a:rPr>
            </a:br>
            <a:r>
              <a:rPr lang="en-US" altLang="de-DE" sz="2000" noProof="0" dirty="0" smtClean="0">
                <a:latin typeface="Courier New" pitchFamily="49" charset="0"/>
              </a:rPr>
              <a:t>   (</a:t>
            </a:r>
            <a:r>
              <a:rPr lang="en-US" altLang="de-DE" sz="2000" noProof="0" dirty="0" smtClean="0">
                <a:latin typeface="Courier New" pitchFamily="49" charset="0"/>
                <a:cs typeface="Courier New" pitchFamily="49" charset="0"/>
              </a:rPr>
              <a:t>'I', 'V', 'X', 'L', 'C', 'D', 'M', invalid</a:t>
            </a:r>
            <a:r>
              <a:rPr lang="en-US" altLang="de-DE" sz="2000" noProof="0" dirty="0" smtClean="0">
                <a:latin typeface="Courier New" pitchFamily="49" charset="0"/>
              </a:rPr>
              <a:t>);</a:t>
            </a:r>
          </a:p>
          <a:p>
            <a:pPr marL="0" indent="0" eaLnBrk="1" hangingPunct="1">
              <a:lnSpc>
                <a:spcPct val="90000"/>
              </a:lnSpc>
              <a:spcBef>
                <a:spcPts val="600"/>
              </a:spcBef>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en-US" altLang="de-DE" sz="2400" noProof="0" dirty="0" smtClean="0">
                <a:cs typeface="Courier New" pitchFamily="49" charset="0"/>
              </a:rPr>
              <a:t>Every array type with a character </a:t>
            </a:r>
            <a:r>
              <a:rPr lang="en-US" altLang="de-DE" sz="2400" dirty="0">
                <a:cs typeface="Courier New" pitchFamily="49" charset="0"/>
              </a:rPr>
              <a:t>type </a:t>
            </a:r>
            <a:r>
              <a:rPr lang="en-US" altLang="de-DE" sz="2400" dirty="0" smtClean="0">
                <a:cs typeface="Courier New" pitchFamily="49" charset="0"/>
              </a:rPr>
              <a:t>as component type is a </a:t>
            </a:r>
            <a:r>
              <a:rPr lang="en-US" altLang="de-DE" sz="2400" i="1" dirty="0" smtClean="0">
                <a:cs typeface="Courier New" pitchFamily="49" charset="0"/>
              </a:rPr>
              <a:t>string type</a:t>
            </a:r>
            <a:r>
              <a:rPr lang="en-US" altLang="de-DE" sz="2400" noProof="0" dirty="0" smtClean="0">
                <a:cs typeface="Courier New" pitchFamily="49" charset="0"/>
              </a:rPr>
              <a:t>.</a:t>
            </a:r>
          </a:p>
          <a:p>
            <a:pPr marL="0" indent="0" eaLnBrk="1" hangingPunct="1">
              <a:lnSpc>
                <a:spcPct val="90000"/>
              </a:lnSpc>
              <a:spcBef>
                <a:spcPts val="600"/>
              </a:spcBef>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en-US" altLang="de-DE" sz="2000" noProof="0" dirty="0" smtClean="0">
                <a:latin typeface="Courier New" pitchFamily="49" charset="0"/>
                <a:cs typeface="Courier New" pitchFamily="49" charset="0"/>
              </a:rPr>
              <a:t>"MCMXCIX" &amp; invalid &amp; "MMXIII"  -- </a:t>
            </a:r>
            <a:r>
              <a:rPr lang="en-US" altLang="de-DE" sz="2000" i="1" noProof="0" dirty="0" smtClean="0">
                <a:latin typeface="Courier New" pitchFamily="49" charset="0"/>
                <a:cs typeface="Courier New" pitchFamily="49" charset="0"/>
              </a:rPr>
              <a:t>1999 und 2013</a:t>
            </a:r>
          </a:p>
          <a:p>
            <a:pPr marL="0" indent="0" eaLnBrk="1" hangingPunct="1">
              <a:lnSpc>
                <a:spcPct val="90000"/>
              </a:lnSpc>
              <a:spcBef>
                <a:spcPts val="600"/>
              </a:spcBef>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en-US" altLang="de-DE" sz="2000" noProof="0" dirty="0" smtClean="0">
                <a:latin typeface="Courier New" pitchFamily="49" charset="0"/>
                <a:cs typeface="Courier New" pitchFamily="49" charset="0"/>
              </a:rPr>
              <a:t>"IM"  -- </a:t>
            </a:r>
            <a:r>
              <a:rPr lang="en-US" altLang="de-DE" sz="2000" i="1" noProof="0" dirty="0" smtClean="0">
                <a:latin typeface="Courier New" pitchFamily="49" charset="0"/>
                <a:cs typeface="Courier New" pitchFamily="49" charset="0"/>
              </a:rPr>
              <a:t>invalid roman numeral (but valid string)</a:t>
            </a:r>
          </a:p>
        </p:txBody>
      </p:sp>
      <p:sp>
        <p:nvSpPr>
          <p:cNvPr id="94212" name="Fußzeilenplatzhalter 1"/>
          <p:cNvSpPr>
            <a:spLocks noGrp="1"/>
          </p:cNvSpPr>
          <p:nvPr>
            <p:ph type="ftr" sz="quarte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en-US" altLang="de-DE" sz="2400" dirty="0" smtClean="0"/>
              <a:t>Ada Basics © 2024 C.Grein</a:t>
            </a:r>
            <a:endParaRPr lang="de-DE" altLang="de-DE" sz="2400" dirty="0"/>
          </a:p>
        </p:txBody>
      </p:sp>
      <p:sp>
        <p:nvSpPr>
          <p:cNvPr id="94213" name="Foliennummernplatzhalter 2"/>
          <p:cNvSpPr>
            <a:spLocks noGrp="1"/>
          </p:cNvSpPr>
          <p:nvPr>
            <p:ph type="sldNum" sz="quarter"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DAA95F76-2E02-4B27-AD0A-1423909E6129}" type="slidenum">
              <a:rPr lang="de-DE" altLang="de-DE" sz="2400" smtClean="0"/>
              <a:pPr eaLnBrk="1" hangingPunct="1">
                <a:spcBef>
                  <a:spcPct val="0"/>
                </a:spcBef>
              </a:pPr>
              <a:t>126</a:t>
            </a:fld>
            <a:endParaRPr lang="de-DE" altLang="de-DE" sz="2400" dirty="0" smtClean="0"/>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4" name="Rectangle 1"/>
          <p:cNvSpPr>
            <a:spLocks noGrp="1" noChangeArrowheads="1"/>
          </p:cNvSpPr>
          <p:nvPr>
            <p:ph type="title"/>
          </p:nvPr>
        </p:nvSpPr>
        <p:spPr>
          <a:xfrm>
            <a:off x="685800" y="609600"/>
            <a:ext cx="7772400" cy="1143000"/>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dirty="0" smtClean="0"/>
              <a:t>Renaming</a:t>
            </a:r>
            <a:r>
              <a:rPr lang="en-US" altLang="de-DE" noProof="0" dirty="0" smtClean="0"/>
              <a:t> of Literals</a:t>
            </a:r>
          </a:p>
        </p:txBody>
      </p:sp>
      <p:sp>
        <p:nvSpPr>
          <p:cNvPr id="95235" name="Rectangle 2"/>
          <p:cNvSpPr>
            <a:spLocks noGrp="1" noChangeArrowheads="1"/>
          </p:cNvSpPr>
          <p:nvPr>
            <p:ph type="body" idx="1"/>
          </p:nvPr>
        </p:nvSpPr>
        <p:spPr>
          <a:xfrm>
            <a:off x="684213" y="2276872"/>
            <a:ext cx="7772400" cy="3679825"/>
          </a:xfrm>
        </p:spPr>
        <p:txBody>
          <a:bodyPr/>
          <a:lstStyle/>
          <a:p>
            <a:pPr marL="0" indent="0" eaLnBrk="1" hangingPunct="1">
              <a:lnSpc>
                <a:spcPct val="90000"/>
              </a:lnSpc>
              <a:spcBef>
                <a:spcPts val="600"/>
              </a:spcBef>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en-US" altLang="de-DE" sz="2400" noProof="0" dirty="0" smtClean="0"/>
              <a:t>A renaming as function preserves the possibility of over-loading:</a:t>
            </a:r>
          </a:p>
          <a:p>
            <a:pPr marL="0" indent="0" eaLnBrk="1" hangingPunct="1">
              <a:lnSpc>
                <a:spcPct val="90000"/>
              </a:lnSpc>
              <a:spcBef>
                <a:spcPts val="600"/>
              </a:spcBef>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endParaRPr lang="en-US" altLang="de-DE" sz="1400" noProof="0" dirty="0" smtClean="0"/>
          </a:p>
          <a:p>
            <a:pPr marL="0" indent="0" eaLnBrk="1" hangingPunct="1">
              <a:lnSpc>
                <a:spcPct val="90000"/>
              </a:lnSpc>
              <a:spcBef>
                <a:spcPts val="600"/>
              </a:spcBef>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en-US" altLang="de-DE" sz="2000" noProof="0" dirty="0" smtClean="0">
                <a:latin typeface="Courier New" pitchFamily="49" charset="0"/>
              </a:rPr>
              <a:t>  </a:t>
            </a:r>
            <a:r>
              <a:rPr lang="en-US" altLang="de-DE" sz="2000" b="1" noProof="0" dirty="0" smtClean="0">
                <a:latin typeface="Courier New" pitchFamily="49" charset="0"/>
              </a:rPr>
              <a:t>function</a:t>
            </a:r>
            <a:r>
              <a:rPr lang="en-US" altLang="de-DE" sz="2000" noProof="0" dirty="0" smtClean="0">
                <a:latin typeface="Courier New" pitchFamily="49" charset="0"/>
              </a:rPr>
              <a:t> Untrue </a:t>
            </a:r>
            <a:r>
              <a:rPr lang="en-US" altLang="de-DE" sz="2000" b="1" noProof="0" dirty="0" smtClean="0">
                <a:latin typeface="Courier New" pitchFamily="49" charset="0"/>
              </a:rPr>
              <a:t>return</a:t>
            </a:r>
            <a:r>
              <a:rPr lang="en-US" altLang="de-DE" sz="2000" noProof="0" dirty="0" smtClean="0">
                <a:latin typeface="Courier New" pitchFamily="49" charset="0"/>
              </a:rPr>
              <a:t> Boolean </a:t>
            </a:r>
            <a:r>
              <a:rPr lang="en-US" altLang="de-DE" sz="2000" b="1" noProof="0" dirty="0" smtClean="0">
                <a:latin typeface="Courier New" pitchFamily="49" charset="0"/>
              </a:rPr>
              <a:t>renames</a:t>
            </a:r>
            <a:r>
              <a:rPr lang="en-US" altLang="de-DE" sz="2000" noProof="0" dirty="0" smtClean="0">
                <a:latin typeface="Courier New" pitchFamily="49" charset="0"/>
              </a:rPr>
              <a:t> False;</a:t>
            </a:r>
          </a:p>
          <a:p>
            <a:pPr marL="0" indent="0" eaLnBrk="1" hangingPunct="1">
              <a:lnSpc>
                <a:spcPct val="90000"/>
              </a:lnSpc>
              <a:spcBef>
                <a:spcPts val="600"/>
              </a:spcBef>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endParaRPr lang="en-US" altLang="de-DE" sz="2400" noProof="0" dirty="0" smtClean="0">
              <a:latin typeface="Courier New" pitchFamily="49" charset="0"/>
            </a:endParaRPr>
          </a:p>
          <a:p>
            <a:pPr marL="0" indent="0" eaLnBrk="1" hangingPunct="1">
              <a:lnSpc>
                <a:spcPct val="90000"/>
              </a:lnSpc>
              <a:spcBef>
                <a:spcPts val="600"/>
              </a:spcBef>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en-US" altLang="de-DE" sz="2400" noProof="0" dirty="0" smtClean="0"/>
              <a:t>A redefinition as a constant is no longer overloadable:</a:t>
            </a:r>
          </a:p>
          <a:p>
            <a:pPr marL="0" indent="0" eaLnBrk="1" hangingPunct="1">
              <a:lnSpc>
                <a:spcPct val="90000"/>
              </a:lnSpc>
              <a:spcBef>
                <a:spcPts val="600"/>
              </a:spcBef>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endParaRPr lang="en-US" altLang="de-DE" sz="1400" noProof="0" dirty="0" smtClean="0"/>
          </a:p>
          <a:p>
            <a:pPr marL="0" indent="0" eaLnBrk="1" hangingPunct="1">
              <a:lnSpc>
                <a:spcPct val="90000"/>
              </a:lnSpc>
              <a:spcBef>
                <a:spcPts val="600"/>
              </a:spcBef>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en-US" altLang="de-DE" sz="2000" noProof="0" dirty="0" smtClean="0">
                <a:latin typeface="Courier New" pitchFamily="49" charset="0"/>
              </a:rPr>
              <a:t>  Untrue: </a:t>
            </a:r>
            <a:r>
              <a:rPr lang="en-US" altLang="de-DE" sz="2000" b="1" noProof="0" dirty="0" smtClean="0">
                <a:latin typeface="Courier New" pitchFamily="49" charset="0"/>
              </a:rPr>
              <a:t>constant</a:t>
            </a:r>
            <a:r>
              <a:rPr lang="en-US" altLang="de-DE" sz="2000" noProof="0" dirty="0" smtClean="0">
                <a:latin typeface="Courier New" pitchFamily="49" charset="0"/>
              </a:rPr>
              <a:t> Boolean := False;</a:t>
            </a:r>
          </a:p>
        </p:txBody>
      </p:sp>
      <p:sp>
        <p:nvSpPr>
          <p:cNvPr id="95236" name="Fußzeilenplatzhalter 1"/>
          <p:cNvSpPr>
            <a:spLocks noGrp="1"/>
          </p:cNvSpPr>
          <p:nvPr>
            <p:ph type="ftr" sz="quarte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en-US" altLang="de-DE" sz="2400" dirty="0" smtClean="0"/>
              <a:t>Ada Basics © 2024 C.Grein</a:t>
            </a:r>
            <a:endParaRPr lang="de-DE" altLang="de-DE" sz="2400" dirty="0"/>
          </a:p>
        </p:txBody>
      </p:sp>
      <p:sp>
        <p:nvSpPr>
          <p:cNvPr id="95237" name="Foliennummernplatzhalter 2"/>
          <p:cNvSpPr>
            <a:spLocks noGrp="1"/>
          </p:cNvSpPr>
          <p:nvPr>
            <p:ph type="sldNum" sz="quarter"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1273C0F8-5544-46A7-B132-B63D1D985750}" type="slidenum">
              <a:rPr lang="de-DE" altLang="de-DE" sz="2400" smtClean="0"/>
              <a:pPr eaLnBrk="1" hangingPunct="1">
                <a:spcBef>
                  <a:spcPct val="0"/>
                </a:spcBef>
              </a:pPr>
              <a:t>127</a:t>
            </a:fld>
            <a:endParaRPr lang="de-DE" altLang="de-DE" sz="2400" dirty="0" smtClean="0"/>
          </a:p>
        </p:txBody>
      </p:sp>
      <p:sp>
        <p:nvSpPr>
          <p:cNvPr id="2" name="Textfeld 1"/>
          <p:cNvSpPr txBox="1"/>
          <p:nvPr/>
        </p:nvSpPr>
        <p:spPr>
          <a:xfrm>
            <a:off x="2050133" y="5264158"/>
            <a:ext cx="5040560" cy="757130"/>
          </a:xfrm>
          <a:prstGeom prst="rect">
            <a:avLst/>
          </a:prstGeom>
          <a:solidFill>
            <a:srgbClr val="FFCC66"/>
          </a:solidFill>
          <a:ln>
            <a:solidFill>
              <a:srgbClr val="C00000"/>
            </a:solidFill>
          </a:ln>
        </p:spPr>
        <p:txBody>
          <a:bodyPr wrap="square" rtlCol="0">
            <a:spAutoFit/>
          </a:bodyPr>
          <a:lstStyle/>
          <a:p>
            <a:pPr marL="0" indent="0" algn="ctr" eaLnBrk="1" hangingPunct="1">
              <a:lnSpc>
                <a:spcPct val="90000"/>
              </a:lnSpc>
              <a:spcBef>
                <a:spcPts val="600"/>
              </a:spcBef>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en-US" altLang="de-DE" dirty="0" smtClean="0">
                <a:solidFill>
                  <a:srgbClr val="C00000"/>
                </a:solidFill>
              </a:rPr>
              <a:t>For more examples of renaming see</a:t>
            </a:r>
            <a:br>
              <a:rPr lang="en-US" altLang="de-DE" dirty="0" smtClean="0">
                <a:solidFill>
                  <a:srgbClr val="C00000"/>
                </a:solidFill>
              </a:rPr>
            </a:br>
            <a:r>
              <a:rPr lang="en-US" altLang="de-DE" dirty="0" smtClean="0">
                <a:solidFill>
                  <a:srgbClr val="C00000"/>
                </a:solidFill>
              </a:rPr>
              <a:t>slides 350ff.</a:t>
            </a:r>
            <a:endParaRPr lang="en-US" altLang="de-DE" dirty="0">
              <a:solidFill>
                <a:srgbClr val="C00000"/>
              </a:solidFill>
            </a:endParaRPr>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8" name="Rectangle 1"/>
          <p:cNvSpPr>
            <a:spLocks noGrp="1" noChangeArrowheads="1"/>
          </p:cNvSpPr>
          <p:nvPr>
            <p:ph type="title"/>
          </p:nvPr>
        </p:nvSpPr>
        <p:spPr>
          <a:xfrm>
            <a:off x="685800" y="609600"/>
            <a:ext cx="7772400" cy="1143000"/>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noProof="0" dirty="0" smtClean="0"/>
              <a:t>Character Type</a:t>
            </a:r>
          </a:p>
        </p:txBody>
      </p:sp>
      <p:sp>
        <p:nvSpPr>
          <p:cNvPr id="83971" name="Rectangle 2"/>
          <p:cNvSpPr>
            <a:spLocks noGrp="1" noChangeArrowheads="1"/>
          </p:cNvSpPr>
          <p:nvPr>
            <p:ph type="body" idx="1"/>
          </p:nvPr>
        </p:nvSpPr>
        <p:spPr>
          <a:xfrm>
            <a:off x="685800" y="1981200"/>
            <a:ext cx="7772400" cy="4170363"/>
          </a:xfrm>
        </p:spPr>
        <p:txBody>
          <a:bodyPr/>
          <a:lstStyle/>
          <a:p>
            <a:pPr marL="0" indent="0" eaLnBrk="1" hangingPunct="1">
              <a:lnSpc>
                <a:spcPct val="90000"/>
              </a:lnSpc>
              <a:spcBef>
                <a:spcPts val="600"/>
              </a:spcBef>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defRPr/>
            </a:pPr>
            <a:endParaRPr lang="en-US" sz="600" noProof="0" dirty="0" smtClean="0">
              <a:latin typeface="Courier New" pitchFamily="49" charset="0"/>
            </a:endParaRPr>
          </a:p>
          <a:p>
            <a:pPr marL="0" indent="0" eaLnBrk="1" hangingPunct="1">
              <a:lnSpc>
                <a:spcPct val="90000"/>
              </a:lnSpc>
              <a:spcBef>
                <a:spcPts val="600"/>
              </a:spcBef>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defRPr/>
            </a:pPr>
            <a:r>
              <a:rPr lang="en-US" sz="2000" b="1" noProof="0" dirty="0" smtClean="0">
                <a:latin typeface="Courier New" pitchFamily="49" charset="0"/>
              </a:rPr>
              <a:t>type</a:t>
            </a:r>
            <a:r>
              <a:rPr lang="en-US" sz="2000" noProof="0" dirty="0" smtClean="0">
                <a:latin typeface="Courier New" pitchFamily="49" charset="0"/>
              </a:rPr>
              <a:t> Roman_Numeral </a:t>
            </a:r>
            <a:r>
              <a:rPr lang="en-US" sz="2000" b="1" noProof="0" dirty="0" smtClean="0">
                <a:latin typeface="Courier New" pitchFamily="49" charset="0"/>
              </a:rPr>
              <a:t>is</a:t>
            </a:r>
            <a:br>
              <a:rPr lang="en-US" sz="2000" b="1" noProof="0" dirty="0" smtClean="0">
                <a:latin typeface="Courier New" pitchFamily="49" charset="0"/>
              </a:rPr>
            </a:br>
            <a:r>
              <a:rPr lang="en-US" sz="2000" noProof="0" dirty="0" smtClean="0">
                <a:latin typeface="Courier New" pitchFamily="49" charset="0"/>
              </a:rPr>
              <a:t>   (</a:t>
            </a:r>
            <a:r>
              <a:rPr lang="en-US" sz="2000" noProof="0" dirty="0" smtClean="0">
                <a:latin typeface="Courier New" pitchFamily="49" charset="0"/>
                <a:cs typeface="Courier New" pitchFamily="49" charset="0"/>
              </a:rPr>
              <a:t>'I', 'V', 'X', 'L', 'C', 'D', 'M', </a:t>
            </a:r>
            <a:r>
              <a:rPr lang="en-US" sz="2000" noProof="0" dirty="0">
                <a:latin typeface="Courier New" pitchFamily="49" charset="0"/>
                <a:cs typeface="Courier New" pitchFamily="49" charset="0"/>
              </a:rPr>
              <a:t>I</a:t>
            </a:r>
            <a:r>
              <a:rPr lang="en-US" sz="2000" noProof="0" dirty="0" smtClean="0">
                <a:latin typeface="Courier New" pitchFamily="49" charset="0"/>
                <a:cs typeface="Courier New" pitchFamily="49" charset="0"/>
              </a:rPr>
              <a:t>nvalid</a:t>
            </a:r>
            <a:r>
              <a:rPr lang="en-US" sz="2000" noProof="0" dirty="0" smtClean="0">
                <a:latin typeface="Courier New" pitchFamily="49" charset="0"/>
              </a:rPr>
              <a:t>);</a:t>
            </a:r>
          </a:p>
          <a:p>
            <a:pPr marL="0" indent="0" eaLnBrk="1" hangingPunct="1">
              <a:lnSpc>
                <a:spcPct val="90000"/>
              </a:lnSpc>
              <a:spcBef>
                <a:spcPts val="600"/>
              </a:spcBef>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defRPr/>
            </a:pPr>
            <a:endParaRPr lang="en-US" sz="2400" noProof="0" dirty="0" smtClean="0"/>
          </a:p>
          <a:p>
            <a:pPr marL="0" indent="0" eaLnBrk="1" hangingPunct="1">
              <a:lnSpc>
                <a:spcPct val="90000"/>
              </a:lnSpc>
              <a:spcBef>
                <a:spcPts val="600"/>
              </a:spcBef>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defRPr/>
            </a:pPr>
            <a:r>
              <a:rPr lang="en-US" sz="2400" dirty="0" smtClean="0"/>
              <a:t>The </a:t>
            </a:r>
            <a:r>
              <a:rPr lang="en-US" sz="2400" noProof="0" dirty="0" smtClean="0"/>
              <a:t>literals in this definition have </a:t>
            </a:r>
            <a:r>
              <a:rPr lang="en-US" sz="2400" i="1" noProof="0" dirty="0" smtClean="0"/>
              <a:t>nothing</a:t>
            </a:r>
            <a:r>
              <a:rPr lang="en-US" sz="2400" noProof="0" dirty="0" smtClean="0"/>
              <a:t> to do with the literals of type </a:t>
            </a:r>
            <a:r>
              <a:rPr lang="en-US" sz="2000" noProof="0" dirty="0" smtClean="0">
                <a:latin typeface="Courier New" pitchFamily="49" charset="0"/>
                <a:cs typeface="Courier New" pitchFamily="49" charset="0"/>
              </a:rPr>
              <a:t>Character</a:t>
            </a:r>
            <a:r>
              <a:rPr lang="en-US" sz="2400" noProof="0" dirty="0" smtClean="0"/>
              <a:t>. The following expression is illegal, i.e. it cannot even be compiled:</a:t>
            </a:r>
          </a:p>
          <a:p>
            <a:pPr marL="0" indent="0" eaLnBrk="1" hangingPunct="1">
              <a:lnSpc>
                <a:spcPct val="90000"/>
              </a:lnSpc>
              <a:spcBef>
                <a:spcPts val="600"/>
              </a:spcBef>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defRPr/>
            </a:pPr>
            <a:r>
              <a:rPr lang="en-US" sz="2000" noProof="0" dirty="0" smtClean="0">
                <a:solidFill>
                  <a:srgbClr val="FF0000"/>
                </a:solidFill>
                <a:latin typeface="Courier New" pitchFamily="49" charset="0"/>
              </a:rPr>
              <a:t>  Roman_Numeral'(</a:t>
            </a:r>
            <a:r>
              <a:rPr lang="en-US" sz="2000" noProof="0" dirty="0" smtClean="0">
                <a:solidFill>
                  <a:srgbClr val="FF0000"/>
                </a:solidFill>
                <a:latin typeface="Courier New" pitchFamily="49" charset="0"/>
                <a:cs typeface="Courier New" pitchFamily="49" charset="0"/>
              </a:rPr>
              <a:t>'I') /= Character</a:t>
            </a:r>
            <a:r>
              <a:rPr lang="en-US" sz="2000" noProof="0" dirty="0" smtClean="0">
                <a:solidFill>
                  <a:srgbClr val="FF0000"/>
                </a:solidFill>
                <a:latin typeface="Courier New" pitchFamily="49" charset="0"/>
              </a:rPr>
              <a:t>'(</a:t>
            </a:r>
            <a:r>
              <a:rPr lang="en-US" sz="2000" noProof="0" dirty="0" smtClean="0">
                <a:solidFill>
                  <a:srgbClr val="FF0000"/>
                </a:solidFill>
                <a:latin typeface="Courier New" pitchFamily="49" charset="0"/>
                <a:cs typeface="Courier New" pitchFamily="49" charset="0"/>
              </a:rPr>
              <a:t>'I')</a:t>
            </a:r>
          </a:p>
          <a:p>
            <a:pPr marL="0" indent="0" eaLnBrk="1" hangingPunct="1">
              <a:lnSpc>
                <a:spcPct val="90000"/>
              </a:lnSpc>
              <a:spcBef>
                <a:spcPts val="600"/>
              </a:spcBef>
              <a:buClrTx/>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defRPr/>
            </a:pPr>
            <a:endParaRPr lang="en-US" sz="2400" noProof="0" dirty="0" smtClean="0"/>
          </a:p>
          <a:p>
            <a:pPr marL="0" indent="0" eaLnBrk="1" hangingPunct="1">
              <a:lnSpc>
                <a:spcPct val="90000"/>
              </a:lnSpc>
              <a:spcBef>
                <a:spcPts val="600"/>
              </a:spcBef>
              <a:buClrTx/>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defRPr/>
            </a:pPr>
            <a:r>
              <a:rPr lang="en-US" sz="2400" dirty="0" smtClean="0"/>
              <a:t>Also t</a:t>
            </a:r>
            <a:r>
              <a:rPr lang="en-US" sz="2400" noProof="0" dirty="0" smtClean="0"/>
              <a:t>he position number (</a:t>
            </a:r>
            <a:r>
              <a:rPr lang="en-US" sz="2400" i="1" noProof="0" dirty="0" smtClean="0"/>
              <a:t>universal_integer</a:t>
            </a:r>
            <a:r>
              <a:rPr lang="en-US" sz="2400" noProof="0" dirty="0" smtClean="0"/>
              <a:t>) is different:</a:t>
            </a:r>
          </a:p>
          <a:p>
            <a:pPr marL="0" indent="0" eaLnBrk="1" hangingPunct="1">
              <a:lnSpc>
                <a:spcPct val="90000"/>
              </a:lnSpc>
              <a:spcBef>
                <a:spcPts val="600"/>
              </a:spcBef>
              <a:buClrTx/>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defRPr/>
            </a:pPr>
            <a:r>
              <a:rPr lang="en-US" sz="2000" noProof="0" dirty="0" smtClean="0">
                <a:solidFill>
                  <a:schemeClr val="tx1"/>
                </a:solidFill>
                <a:latin typeface="Courier New" pitchFamily="49" charset="0"/>
              </a:rPr>
              <a:t>  </a:t>
            </a:r>
            <a:r>
              <a:rPr lang="en-US" sz="2000" noProof="0" dirty="0" smtClean="0">
                <a:solidFill>
                  <a:schemeClr val="accent2">
                    <a:lumMod val="50000"/>
                  </a:schemeClr>
                </a:solidFill>
                <a:latin typeface="Courier New" pitchFamily="49" charset="0"/>
              </a:rPr>
              <a:t>Roman_Numeral</a:t>
            </a:r>
            <a:r>
              <a:rPr lang="en-US" sz="2000" noProof="0" dirty="0" smtClean="0">
                <a:solidFill>
                  <a:srgbClr val="FF3399"/>
                </a:solidFill>
                <a:latin typeface="Courier New" pitchFamily="49" charset="0"/>
              </a:rPr>
              <a:t>'Pos</a:t>
            </a:r>
            <a:r>
              <a:rPr lang="en-US" sz="2000" noProof="0" dirty="0" smtClean="0">
                <a:solidFill>
                  <a:schemeClr val="accent2">
                    <a:lumMod val="50000"/>
                  </a:schemeClr>
                </a:solidFill>
                <a:latin typeface="Courier New" pitchFamily="49" charset="0"/>
              </a:rPr>
              <a:t>(</a:t>
            </a:r>
            <a:r>
              <a:rPr lang="en-US" sz="2000" noProof="0" dirty="0" smtClean="0">
                <a:solidFill>
                  <a:schemeClr val="accent2">
                    <a:lumMod val="50000"/>
                  </a:schemeClr>
                </a:solidFill>
                <a:latin typeface="Courier New" pitchFamily="49" charset="0"/>
                <a:cs typeface="Courier New" pitchFamily="49" charset="0"/>
              </a:rPr>
              <a:t>'I') /= Character</a:t>
            </a:r>
            <a:r>
              <a:rPr lang="en-US" sz="2000" noProof="0" dirty="0" smtClean="0">
                <a:solidFill>
                  <a:srgbClr val="FF3399"/>
                </a:solidFill>
                <a:latin typeface="Courier New" pitchFamily="49" charset="0"/>
              </a:rPr>
              <a:t>'Pos</a:t>
            </a:r>
            <a:r>
              <a:rPr lang="en-US" sz="2000" noProof="0" dirty="0" smtClean="0">
                <a:solidFill>
                  <a:schemeClr val="accent2">
                    <a:lumMod val="50000"/>
                  </a:schemeClr>
                </a:solidFill>
                <a:latin typeface="Courier New" pitchFamily="49" charset="0"/>
              </a:rPr>
              <a:t>(</a:t>
            </a:r>
            <a:r>
              <a:rPr lang="en-US" sz="2000" noProof="0" dirty="0" smtClean="0">
                <a:solidFill>
                  <a:schemeClr val="accent2">
                    <a:lumMod val="50000"/>
                  </a:schemeClr>
                </a:solidFill>
                <a:latin typeface="Courier New" pitchFamily="49" charset="0"/>
                <a:cs typeface="Courier New" pitchFamily="49" charset="0"/>
              </a:rPr>
              <a:t>'I')</a:t>
            </a:r>
          </a:p>
        </p:txBody>
      </p:sp>
      <p:sp>
        <p:nvSpPr>
          <p:cNvPr id="96260" name="Fußzeilenplatzhalter 1"/>
          <p:cNvSpPr>
            <a:spLocks noGrp="1"/>
          </p:cNvSpPr>
          <p:nvPr>
            <p:ph type="ftr" sz="quarte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en-US" altLang="de-DE" sz="2400" dirty="0" smtClean="0"/>
              <a:t>Ada Basics © 2024 C.Grein</a:t>
            </a:r>
            <a:endParaRPr lang="de-DE" altLang="de-DE" sz="2400" dirty="0"/>
          </a:p>
        </p:txBody>
      </p:sp>
      <p:sp>
        <p:nvSpPr>
          <p:cNvPr id="96261" name="Foliennummernplatzhalter 2"/>
          <p:cNvSpPr>
            <a:spLocks noGrp="1"/>
          </p:cNvSpPr>
          <p:nvPr>
            <p:ph type="sldNum" sz="quarter"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47C38D13-A0C7-498A-944C-C20E45568360}" type="slidenum">
              <a:rPr lang="de-DE" altLang="de-DE" sz="2400" smtClean="0"/>
              <a:pPr eaLnBrk="1" hangingPunct="1">
                <a:spcBef>
                  <a:spcPct val="0"/>
                </a:spcBef>
              </a:pPr>
              <a:t>128</a:t>
            </a:fld>
            <a:endParaRPr lang="de-DE" altLang="de-DE" sz="2400" dirty="0" smtClean="0"/>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2" name="Rectangle 1"/>
          <p:cNvSpPr>
            <a:spLocks noGrp="1" noChangeArrowheads="1"/>
          </p:cNvSpPr>
          <p:nvPr>
            <p:ph type="title"/>
          </p:nvPr>
        </p:nvSpPr>
        <p:spPr>
          <a:xfrm>
            <a:off x="685800" y="609600"/>
            <a:ext cx="7772400" cy="1143000"/>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noProof="0" dirty="0" smtClean="0"/>
              <a:t>Strings</a:t>
            </a:r>
          </a:p>
        </p:txBody>
      </p:sp>
      <p:sp>
        <p:nvSpPr>
          <p:cNvPr id="90115" name="Rectangle 2"/>
          <p:cNvSpPr>
            <a:spLocks noGrp="1" noChangeArrowheads="1"/>
          </p:cNvSpPr>
          <p:nvPr>
            <p:ph type="body" idx="1"/>
          </p:nvPr>
        </p:nvSpPr>
        <p:spPr>
          <a:xfrm>
            <a:off x="685800" y="1916113"/>
            <a:ext cx="7772400" cy="4176712"/>
          </a:xfrm>
        </p:spPr>
        <p:txBody>
          <a:bodyPr/>
          <a:lstStyle/>
          <a:p>
            <a:pPr marL="0" indent="0" eaLnBrk="1" hangingPunct="1">
              <a:lnSpc>
                <a:spcPct val="90000"/>
              </a:lnSpc>
              <a:spcBef>
                <a:spcPts val="600"/>
              </a:spcBef>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defRPr/>
            </a:pPr>
            <a:r>
              <a:rPr lang="en-US" sz="2000" noProof="0" dirty="0" smtClean="0">
                <a:cs typeface="Courier New" pitchFamily="49" charset="0"/>
              </a:rPr>
              <a:t>String processing in Ada is quite onerous since </a:t>
            </a:r>
            <a:r>
              <a:rPr lang="en-US" sz="2000" dirty="0">
                <a:latin typeface="Courier New" pitchFamily="49" charset="0"/>
                <a:cs typeface="Courier New" pitchFamily="49" charset="0"/>
              </a:rPr>
              <a:t>String</a:t>
            </a:r>
            <a:r>
              <a:rPr lang="en-US" sz="2400" dirty="0">
                <a:cs typeface="Courier New" pitchFamily="49" charset="0"/>
              </a:rPr>
              <a:t> </a:t>
            </a:r>
            <a:r>
              <a:rPr lang="en-US" sz="2000" noProof="0" dirty="0" smtClean="0">
                <a:cs typeface="Courier New" pitchFamily="49" charset="0"/>
              </a:rPr>
              <a:t>objects (like all arrays) cannot grow nor shrink.</a:t>
            </a:r>
          </a:p>
          <a:p>
            <a:pPr marL="0" indent="0" eaLnBrk="1" hangingPunct="1">
              <a:lnSpc>
                <a:spcPct val="90000"/>
              </a:lnSpc>
              <a:spcBef>
                <a:spcPts val="600"/>
              </a:spcBef>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defRPr/>
            </a:pPr>
            <a:r>
              <a:rPr lang="en-US" sz="2000" noProof="0" dirty="0" smtClean="0">
                <a:cs typeface="Courier New" pitchFamily="49" charset="0"/>
              </a:rPr>
              <a:t>Definition </a:t>
            </a:r>
            <a:r>
              <a:rPr lang="en-US" sz="2000" dirty="0" smtClean="0">
                <a:cs typeface="Courier New" pitchFamily="49" charset="0"/>
              </a:rPr>
              <a:t>of a variable</a:t>
            </a:r>
            <a:r>
              <a:rPr lang="en-US" sz="2000" noProof="0" dirty="0" smtClean="0">
                <a:cs typeface="Courier New" pitchFamily="49" charset="0"/>
              </a:rPr>
              <a:t> with unknown length:</a:t>
            </a:r>
          </a:p>
          <a:p>
            <a:pPr eaLnBrk="1" hangingPunct="1">
              <a:lnSpc>
                <a:spcPct val="90000"/>
              </a:lnSpc>
              <a:spcBef>
                <a:spcPts val="600"/>
              </a:spcBef>
              <a:buClrTx/>
              <a:buFont typeface="Arial" pitchFamily="34" charset="0"/>
              <a:buChar char="•"/>
              <a:tabLst>
                <a:tab pos="16986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defRPr/>
            </a:pPr>
            <a:r>
              <a:rPr lang="en-US" sz="2000" noProof="0" dirty="0" smtClean="0">
                <a:cs typeface="Courier New" pitchFamily="49" charset="0"/>
              </a:rPr>
              <a:t>Ada 83	</a:t>
            </a:r>
            <a:r>
              <a:rPr lang="en-US" sz="1800" noProof="0" dirty="0" smtClean="0">
                <a:latin typeface="Courier New" pitchFamily="49" charset="0"/>
                <a:cs typeface="Courier New" pitchFamily="49" charset="0"/>
              </a:rPr>
              <a:t>C: </a:t>
            </a:r>
            <a:r>
              <a:rPr lang="en-US" sz="1800" b="1" noProof="0" dirty="0" smtClean="0">
                <a:latin typeface="Courier New" pitchFamily="49" charset="0"/>
                <a:cs typeface="Courier New" pitchFamily="49" charset="0"/>
              </a:rPr>
              <a:t>constant</a:t>
            </a:r>
            <a:r>
              <a:rPr lang="en-US" sz="1800" noProof="0" dirty="0" smtClean="0">
                <a:latin typeface="Courier New" pitchFamily="49" charset="0"/>
                <a:cs typeface="Courier New" pitchFamily="49" charset="0"/>
              </a:rPr>
              <a:t> String := expression;</a:t>
            </a:r>
            <a:r>
              <a:rPr lang="en-US" sz="1800" noProof="0" dirty="0" smtClean="0">
                <a:solidFill>
                  <a:schemeClr val="tx1"/>
                </a:solidFill>
                <a:latin typeface="Courier New" pitchFamily="49" charset="0"/>
                <a:cs typeface="Courier New" pitchFamily="49" charset="0"/>
              </a:rPr>
              <a:t/>
            </a:r>
            <a:br>
              <a:rPr lang="en-US" sz="1800" noProof="0" dirty="0" smtClean="0">
                <a:solidFill>
                  <a:schemeClr val="tx1"/>
                </a:solidFill>
                <a:latin typeface="Courier New" pitchFamily="49" charset="0"/>
                <a:cs typeface="Courier New" pitchFamily="49" charset="0"/>
              </a:rPr>
            </a:br>
            <a:r>
              <a:rPr lang="en-US" sz="1800" noProof="0" dirty="0" smtClean="0">
                <a:solidFill>
                  <a:schemeClr val="tx1"/>
                </a:solidFill>
                <a:latin typeface="Courier New" pitchFamily="49" charset="0"/>
                <a:cs typeface="Courier New" pitchFamily="49" charset="0"/>
              </a:rPr>
              <a:t>	V: String (C'Range);</a:t>
            </a:r>
          </a:p>
          <a:p>
            <a:pPr eaLnBrk="1" hangingPunct="1">
              <a:lnSpc>
                <a:spcPct val="90000"/>
              </a:lnSpc>
              <a:spcBef>
                <a:spcPts val="600"/>
              </a:spcBef>
              <a:buClrTx/>
              <a:buFont typeface="Arial" pitchFamily="34" charset="0"/>
              <a:buChar char="•"/>
              <a:tabLst>
                <a:tab pos="16986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defRPr/>
            </a:pPr>
            <a:r>
              <a:rPr lang="en-US" sz="2000" noProof="0" dirty="0" smtClean="0">
                <a:solidFill>
                  <a:schemeClr val="tx1"/>
                </a:solidFill>
                <a:cs typeface="Courier New" pitchFamily="49" charset="0"/>
              </a:rPr>
              <a:t>Ada 95	</a:t>
            </a:r>
            <a:r>
              <a:rPr lang="en-US" sz="1800" noProof="0" dirty="0" smtClean="0">
                <a:latin typeface="Courier New" pitchFamily="49" charset="0"/>
                <a:cs typeface="Courier New" pitchFamily="49" charset="0"/>
              </a:rPr>
              <a:t>V: String := expression;</a:t>
            </a:r>
          </a:p>
          <a:p>
            <a:pPr marL="0" indent="0" eaLnBrk="1" hangingPunct="1">
              <a:lnSpc>
                <a:spcPct val="90000"/>
              </a:lnSpc>
              <a:spcBef>
                <a:spcPts val="600"/>
              </a:spcBef>
              <a:buClrTx/>
              <a:tabLst>
                <a:tab pos="16986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defRPr/>
            </a:pPr>
            <a:r>
              <a:rPr lang="en-US" sz="2000" noProof="0" dirty="0" smtClean="0">
                <a:solidFill>
                  <a:schemeClr val="tx1"/>
                </a:solidFill>
                <a:cs typeface="Courier New" pitchFamily="49" charset="0"/>
              </a:rPr>
              <a:t>The constant takes its bounds from the expression.</a:t>
            </a:r>
          </a:p>
          <a:p>
            <a:pPr marL="0" indent="0" eaLnBrk="1" hangingPunct="1">
              <a:lnSpc>
                <a:spcPct val="90000"/>
              </a:lnSpc>
              <a:spcBef>
                <a:spcPts val="600"/>
              </a:spcBef>
              <a:buClrTx/>
              <a:tabLst>
                <a:tab pos="16986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defRPr/>
            </a:pPr>
            <a:r>
              <a:rPr lang="en-US" sz="2000" noProof="0" dirty="0" smtClean="0">
                <a:solidFill>
                  <a:schemeClr val="tx1"/>
                </a:solidFill>
                <a:cs typeface="Courier New" pitchFamily="49" charset="0"/>
              </a:rPr>
              <a:t>In Ada 95, this is also possible for variables.</a:t>
            </a:r>
          </a:p>
          <a:p>
            <a:pPr marL="0" indent="0" eaLnBrk="1" hangingPunct="1">
              <a:lnSpc>
                <a:spcPct val="90000"/>
              </a:lnSpc>
              <a:spcBef>
                <a:spcPts val="600"/>
              </a:spcBef>
              <a:buClrTx/>
              <a:tabLst>
                <a:tab pos="16986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defRPr/>
            </a:pPr>
            <a:endParaRPr lang="en-US" sz="400" noProof="0" dirty="0" smtClean="0">
              <a:solidFill>
                <a:schemeClr val="tx1"/>
              </a:solidFill>
              <a:cs typeface="Courier New" pitchFamily="49" charset="0"/>
            </a:endParaRPr>
          </a:p>
          <a:p>
            <a:pPr marL="0" indent="0" eaLnBrk="1" hangingPunct="1">
              <a:lnSpc>
                <a:spcPct val="90000"/>
              </a:lnSpc>
              <a:spcBef>
                <a:spcPts val="600"/>
              </a:spcBef>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defRPr/>
            </a:pPr>
            <a:r>
              <a:rPr lang="en-US" sz="1800" noProof="0" dirty="0" smtClean="0">
                <a:latin typeface="Courier New" pitchFamily="49" charset="0"/>
                <a:cs typeface="Courier New" pitchFamily="49" charset="0"/>
              </a:rPr>
              <a:t>  S: String := "Ada";  -- </a:t>
            </a:r>
            <a:r>
              <a:rPr lang="en-US" sz="1800" i="1" noProof="0" dirty="0" smtClean="0">
                <a:latin typeface="Courier New" pitchFamily="49" charset="0"/>
                <a:cs typeface="Courier New" pitchFamily="49" charset="0"/>
              </a:rPr>
              <a:t>has bounds 1 and 3</a:t>
            </a:r>
          </a:p>
          <a:p>
            <a:pPr marL="0" indent="0" eaLnBrk="1" hangingPunct="1">
              <a:lnSpc>
                <a:spcPct val="90000"/>
              </a:lnSpc>
              <a:spcBef>
                <a:spcPts val="600"/>
              </a:spcBef>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defRPr/>
            </a:pPr>
            <a:endParaRPr lang="en-US" sz="400" i="1" noProof="0" dirty="0" smtClean="0">
              <a:latin typeface="Courier New" pitchFamily="49" charset="0"/>
              <a:cs typeface="Courier New" pitchFamily="49" charset="0"/>
            </a:endParaRPr>
          </a:p>
          <a:p>
            <a:pPr marL="0" indent="0" eaLnBrk="1" hangingPunct="1">
              <a:lnSpc>
                <a:spcPct val="90000"/>
              </a:lnSpc>
              <a:spcBef>
                <a:spcPts val="600"/>
              </a:spcBef>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defRPr/>
            </a:pPr>
            <a:r>
              <a:rPr lang="en-US" sz="1800" noProof="0" dirty="0" smtClean="0">
                <a:solidFill>
                  <a:srgbClr val="FF0000"/>
                </a:solidFill>
                <a:latin typeface="Courier New" pitchFamily="49" charset="0"/>
                <a:cs typeface="Courier New" pitchFamily="49" charset="0"/>
              </a:rPr>
              <a:t>  </a:t>
            </a:r>
            <a:r>
              <a:rPr lang="en-US" sz="1800" noProof="0" dirty="0" smtClean="0">
                <a:solidFill>
                  <a:srgbClr val="FF3399"/>
                </a:solidFill>
                <a:latin typeface="Courier New" pitchFamily="49" charset="0"/>
                <a:cs typeface="Courier New" pitchFamily="49" charset="0"/>
              </a:rPr>
              <a:t>S := "Lady " &amp; S;    -- </a:t>
            </a:r>
            <a:r>
              <a:rPr lang="en-US" sz="1800" i="1" noProof="0" dirty="0" smtClean="0">
                <a:solidFill>
                  <a:srgbClr val="FF3399"/>
                </a:solidFill>
                <a:latin typeface="Courier New" pitchFamily="49" charset="0"/>
                <a:cs typeface="Courier New" pitchFamily="49" charset="0"/>
              </a:rPr>
              <a:t>Constraint_Error</a:t>
            </a:r>
          </a:p>
          <a:p>
            <a:pPr marL="0" indent="0" eaLnBrk="1" hangingPunct="1">
              <a:lnSpc>
                <a:spcPct val="90000"/>
              </a:lnSpc>
              <a:spcBef>
                <a:spcPts val="600"/>
              </a:spcBef>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defRPr/>
            </a:pPr>
            <a:r>
              <a:rPr lang="en-US" sz="1800" noProof="0" dirty="0" smtClean="0">
                <a:solidFill>
                  <a:schemeClr val="tx1"/>
                </a:solidFill>
                <a:latin typeface="Courier New" pitchFamily="49" charset="0"/>
                <a:cs typeface="Courier New" pitchFamily="49" charset="0"/>
              </a:rPr>
              <a:t>  S := "Aga";          -- </a:t>
            </a:r>
            <a:r>
              <a:rPr lang="en-US" sz="1800" i="1" noProof="0" dirty="0" smtClean="0">
                <a:solidFill>
                  <a:schemeClr val="tx1"/>
                </a:solidFill>
                <a:latin typeface="Courier New" pitchFamily="49" charset="0"/>
                <a:cs typeface="Courier New" pitchFamily="49" charset="0"/>
              </a:rPr>
              <a:t>OK (length fits)</a:t>
            </a:r>
          </a:p>
          <a:p>
            <a:pPr marL="0" indent="0" eaLnBrk="1" hangingPunct="1">
              <a:lnSpc>
                <a:spcPct val="90000"/>
              </a:lnSpc>
              <a:spcBef>
                <a:spcPts val="600"/>
              </a:spcBef>
              <a:buClrTx/>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defRPr/>
            </a:pPr>
            <a:r>
              <a:rPr lang="en-US" sz="1800" noProof="0" dirty="0" smtClean="0">
                <a:solidFill>
                  <a:schemeClr val="tx1"/>
                </a:solidFill>
                <a:latin typeface="Courier New" pitchFamily="49" charset="0"/>
                <a:cs typeface="Courier New" pitchFamily="49" charset="0"/>
              </a:rPr>
              <a:t>  S (2) := 'r';        -- </a:t>
            </a:r>
            <a:r>
              <a:rPr lang="en-US" sz="1800" i="1" noProof="0" dirty="0" smtClean="0">
                <a:solidFill>
                  <a:schemeClr val="tx1"/>
                </a:solidFill>
                <a:latin typeface="Courier New" pitchFamily="49" charset="0"/>
                <a:cs typeface="Courier New" pitchFamily="49" charset="0"/>
              </a:rPr>
              <a:t>OK</a:t>
            </a:r>
          </a:p>
        </p:txBody>
      </p:sp>
      <p:sp>
        <p:nvSpPr>
          <p:cNvPr id="97284" name="Fußzeilenplatzhalter 1"/>
          <p:cNvSpPr>
            <a:spLocks noGrp="1"/>
          </p:cNvSpPr>
          <p:nvPr>
            <p:ph type="ftr" sz="quarte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en-US" altLang="de-DE" sz="2400" dirty="0" smtClean="0"/>
              <a:t>Ada Basics © 2024 C.Grein</a:t>
            </a:r>
            <a:endParaRPr lang="de-DE" altLang="de-DE" sz="2400" dirty="0"/>
          </a:p>
        </p:txBody>
      </p:sp>
      <p:sp>
        <p:nvSpPr>
          <p:cNvPr id="97285" name="Foliennummernplatzhalter 2"/>
          <p:cNvSpPr>
            <a:spLocks noGrp="1"/>
          </p:cNvSpPr>
          <p:nvPr>
            <p:ph type="sldNum" sz="quarter"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AEF574EB-6686-4A84-8967-9306DB794F28}" type="slidenum">
              <a:rPr lang="de-DE" altLang="de-DE" sz="2400" smtClean="0"/>
              <a:pPr eaLnBrk="1" hangingPunct="1">
                <a:spcBef>
                  <a:spcPct val="0"/>
                </a:spcBef>
              </a:pPr>
              <a:t>129</a:t>
            </a:fld>
            <a:endParaRPr lang="de-DE" altLang="de-DE" sz="2400" dirty="0" smtClean="0"/>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GB" dirty="0">
                <a:solidFill>
                  <a:srgbClr val="FF3399"/>
                </a:solidFill>
              </a:rPr>
              <a:t>A Word on Efficiency</a:t>
            </a:r>
            <a:endParaRPr lang="de-DE" dirty="0">
              <a:solidFill>
                <a:srgbClr val="FF3399"/>
              </a:solidFill>
            </a:endParaRPr>
          </a:p>
        </p:txBody>
      </p:sp>
      <p:sp>
        <p:nvSpPr>
          <p:cNvPr id="3" name="Inhaltsplatzhalter 2"/>
          <p:cNvSpPr>
            <a:spLocks noGrp="1"/>
          </p:cNvSpPr>
          <p:nvPr>
            <p:ph idx="1"/>
          </p:nvPr>
        </p:nvSpPr>
        <p:spPr>
          <a:xfrm>
            <a:off x="685800" y="2132856"/>
            <a:ext cx="7739063" cy="4082207"/>
          </a:xfrm>
        </p:spPr>
        <p:txBody>
          <a:bodyPr/>
          <a:lstStyle/>
          <a:p>
            <a:pPr marL="0" indent="0"/>
            <a:r>
              <a:rPr lang="en-GB" sz="2200" dirty="0"/>
              <a:t>Efficiency is only meaningful in the context of a project's quantitative timing requirements: An efficient </a:t>
            </a:r>
            <a:r>
              <a:rPr lang="en-GB" sz="2200" dirty="0" smtClean="0"/>
              <a:t>implementation </a:t>
            </a:r>
            <a:r>
              <a:rPr lang="en-GB" sz="2200" dirty="0"/>
              <a:t>meets those requirements, while an inefficient one does not</a:t>
            </a:r>
            <a:r>
              <a:rPr lang="en-GB" sz="2200" dirty="0" smtClean="0"/>
              <a:t>. The degree of fulfilment is rather irrelevant. If for instance the reaction of some system to an input has to occur within half a second, it is not of great importance if it occurs within a quarter of a second.</a:t>
            </a:r>
          </a:p>
          <a:p>
            <a:pPr marL="0" indent="0"/>
            <a:r>
              <a:rPr lang="en-GB" sz="2200" dirty="0"/>
              <a:t>Consider a problem for which you have a choice between an algorithm with O(N) and one with O(logN). </a:t>
            </a:r>
            <a:r>
              <a:rPr lang="en-GB" sz="2200" dirty="0" smtClean="0"/>
              <a:t>The claim the latter implementation is faster, therefore more efficient is premature. </a:t>
            </a:r>
            <a:r>
              <a:rPr lang="en-GB" sz="2200" dirty="0"/>
              <a:t>Both have their </a:t>
            </a:r>
            <a:r>
              <a:rPr lang="en-GB" sz="2200" dirty="0" smtClean="0"/>
              <a:t>uses, the choice depends on several factors.</a:t>
            </a:r>
            <a:endParaRPr lang="de-DE" sz="2200" dirty="0"/>
          </a:p>
        </p:txBody>
      </p:sp>
      <p:sp>
        <p:nvSpPr>
          <p:cNvPr id="4" name="Fußzeilenplatzhalter 3"/>
          <p:cNvSpPr>
            <a:spLocks noGrp="1"/>
          </p:cNvSpPr>
          <p:nvPr>
            <p:ph type="ftr" idx="10"/>
          </p:nvPr>
        </p:nvSpPr>
        <p:spPr/>
        <p:txBody>
          <a:bodyPr/>
          <a:lstStyle/>
          <a:p>
            <a:pPr>
              <a:defRPr/>
            </a:pPr>
            <a:r>
              <a:rPr lang="en-US" dirty="0" smtClean="0"/>
              <a:t>Ada Basics © 2024 C.Grein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13</a:t>
            </a:fld>
            <a:endParaRPr lang="de-DE" dirty="0"/>
          </a:p>
        </p:txBody>
      </p:sp>
    </p:spTree>
    <p:extLst>
      <p:ext uri="{BB962C8B-B14F-4D97-AF65-F5344CB8AC3E}">
        <p14:creationId xmlns:p14="http://schemas.microsoft.com/office/powerpoint/2010/main" val="2553153971"/>
      </p:ext>
    </p:extLst>
  </p:cSld>
  <p:clrMapOvr>
    <a:masterClrMapping/>
  </p:clrMapOvr>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6" name="Titel 1"/>
          <p:cNvSpPr>
            <a:spLocks noGrp="1"/>
          </p:cNvSpPr>
          <p:nvPr>
            <p:ph type="title"/>
          </p:nvPr>
        </p:nvSpPr>
        <p:spPr>
          <a:xfrm>
            <a:off x="685800" y="463551"/>
            <a:ext cx="7739063" cy="1309266"/>
          </a:xfrm>
        </p:spPr>
        <p:txBody>
          <a:bodyPr/>
          <a:lstStyle/>
          <a:p>
            <a:r>
              <a:rPr lang="en-US" altLang="de-DE" noProof="0" dirty="0" smtClean="0"/>
              <a:t>Control Characters</a:t>
            </a:r>
          </a:p>
        </p:txBody>
      </p:sp>
      <p:sp>
        <p:nvSpPr>
          <p:cNvPr id="3" name="Inhaltsplatzhalter 2"/>
          <p:cNvSpPr>
            <a:spLocks noGrp="1"/>
          </p:cNvSpPr>
          <p:nvPr>
            <p:ph idx="1"/>
          </p:nvPr>
        </p:nvSpPr>
        <p:spPr>
          <a:xfrm>
            <a:off x="685800" y="1916832"/>
            <a:ext cx="7739063" cy="4298231"/>
          </a:xfrm>
        </p:spPr>
        <p:txBody>
          <a:bodyPr/>
          <a:lstStyle/>
          <a:p>
            <a:pPr marL="0" indent="0">
              <a:defRPr/>
            </a:pPr>
            <a:r>
              <a:rPr lang="en-US" sz="2000" noProof="0" dirty="0" smtClean="0"/>
              <a:t>The type </a:t>
            </a:r>
            <a:r>
              <a:rPr lang="en-US" sz="1800" noProof="0" dirty="0" smtClean="0">
                <a:latin typeface="Courier New" pitchFamily="49" charset="0"/>
                <a:cs typeface="Courier New" pitchFamily="49" charset="0"/>
              </a:rPr>
              <a:t>Character</a:t>
            </a:r>
            <a:r>
              <a:rPr lang="en-US" sz="2000" noProof="0" dirty="0" smtClean="0"/>
              <a:t> contains control characters dating back to the times of telex</a:t>
            </a:r>
            <a:r>
              <a:rPr lang="en-US" sz="2000" noProof="0" dirty="0" smtClean="0">
                <a:cs typeface="Courier New" pitchFamily="49" charset="0"/>
              </a:rPr>
              <a:t> </a:t>
            </a:r>
            <a:r>
              <a:rPr lang="en-US" sz="2000" noProof="0" dirty="0" smtClean="0"/>
              <a:t>(paper tape</a:t>
            </a:r>
            <a:r>
              <a:rPr lang="en-US" sz="2000" dirty="0"/>
              <a:t>); </a:t>
            </a:r>
            <a:r>
              <a:rPr lang="en-US" sz="2000" dirty="0" smtClean="0"/>
              <a:t>most of them </a:t>
            </a:r>
            <a:r>
              <a:rPr lang="en-US" sz="2000" dirty="0"/>
              <a:t>have lost </a:t>
            </a:r>
            <a:r>
              <a:rPr lang="en-US" sz="2000" noProof="0" dirty="0" smtClean="0"/>
              <a:t>their original meaning</a:t>
            </a:r>
            <a:r>
              <a:rPr lang="en-US" sz="2000" dirty="0">
                <a:cs typeface="Courier New" pitchFamily="49" charset="0"/>
              </a:rPr>
              <a:t> </a:t>
            </a:r>
            <a:r>
              <a:rPr lang="en-US" sz="2000" dirty="0" smtClean="0">
                <a:cs typeface="Courier New" pitchFamily="49" charset="0"/>
              </a:rPr>
              <a:t>and </a:t>
            </a:r>
            <a:r>
              <a:rPr lang="en-US" sz="2000" dirty="0" smtClean="0"/>
              <a:t>are written in italics in the RM since they are nameless (you cannot use their pseudo-names)</a:t>
            </a:r>
            <a:r>
              <a:rPr lang="en-US" sz="2000" noProof="0" dirty="0" smtClean="0"/>
              <a:t>.</a:t>
            </a:r>
          </a:p>
          <a:p>
            <a:pPr marL="0" indent="0">
              <a:defRPr/>
            </a:pPr>
            <a:r>
              <a:rPr lang="en-US" sz="1800" b="1" noProof="0" dirty="0" smtClean="0">
                <a:latin typeface="Courier New" pitchFamily="49" charset="0"/>
                <a:cs typeface="Courier New" pitchFamily="49" charset="0"/>
              </a:rPr>
              <a:t>type</a:t>
            </a:r>
            <a:r>
              <a:rPr lang="en-US" sz="1800" noProof="0" dirty="0" smtClean="0">
                <a:latin typeface="Courier New" pitchFamily="49" charset="0"/>
                <a:cs typeface="Courier New" pitchFamily="49" charset="0"/>
              </a:rPr>
              <a:t> Character </a:t>
            </a:r>
            <a:r>
              <a:rPr lang="en-US" sz="1800" b="1" noProof="0" dirty="0" smtClean="0">
                <a:latin typeface="Courier New" pitchFamily="49" charset="0"/>
                <a:cs typeface="Courier New" pitchFamily="49" charset="0"/>
              </a:rPr>
              <a:t>is</a:t>
            </a:r>
            <a:r>
              <a:rPr lang="en-US" sz="1800" noProof="0" dirty="0" smtClean="0">
                <a:latin typeface="Courier New" pitchFamily="49" charset="0"/>
                <a:cs typeface="Courier New" pitchFamily="49" charset="0"/>
              </a:rPr>
              <a:t> (</a:t>
            </a:r>
            <a:r>
              <a:rPr lang="en-US" sz="1800" i="1" noProof="0" dirty="0" smtClean="0">
                <a:latin typeface="Courier New" pitchFamily="49" charset="0"/>
                <a:cs typeface="Courier New" pitchFamily="49" charset="0"/>
              </a:rPr>
              <a:t>nul</a:t>
            </a:r>
            <a:r>
              <a:rPr lang="en-US" sz="1800" noProof="0" dirty="0" smtClean="0">
                <a:latin typeface="Courier New" pitchFamily="49" charset="0"/>
                <a:cs typeface="Courier New" pitchFamily="49" charset="0"/>
              </a:rPr>
              <a:t>, … </a:t>
            </a:r>
            <a:r>
              <a:rPr lang="en-US" sz="1800" i="1" noProof="0" dirty="0" smtClean="0">
                <a:latin typeface="Courier New" pitchFamily="49" charset="0"/>
                <a:cs typeface="Courier New" pitchFamily="49" charset="0"/>
              </a:rPr>
              <a:t>lf</a:t>
            </a:r>
            <a:r>
              <a:rPr lang="en-US" sz="1800" noProof="0" dirty="0" smtClean="0">
                <a:latin typeface="Courier New" pitchFamily="49" charset="0"/>
                <a:cs typeface="Courier New" pitchFamily="49" charset="0"/>
              </a:rPr>
              <a:t>, … </a:t>
            </a:r>
            <a:r>
              <a:rPr lang="en-US" sz="1800" i="1" noProof="0" dirty="0" smtClean="0">
                <a:latin typeface="Courier New" pitchFamily="49" charset="0"/>
                <a:cs typeface="Courier New" pitchFamily="49" charset="0"/>
              </a:rPr>
              <a:t>cr</a:t>
            </a:r>
            <a:r>
              <a:rPr lang="en-US" sz="1800" noProof="0" dirty="0" smtClean="0">
                <a:latin typeface="Courier New" pitchFamily="49" charset="0"/>
                <a:cs typeface="Courier New" pitchFamily="49" charset="0"/>
              </a:rPr>
              <a:t>, … ' ', '!', …);</a:t>
            </a:r>
          </a:p>
          <a:p>
            <a:pPr marL="0" indent="0">
              <a:defRPr/>
            </a:pPr>
            <a:r>
              <a:rPr lang="en-US" sz="2000" noProof="0" dirty="0" smtClean="0"/>
              <a:t>How do you get those characters into a string?</a:t>
            </a:r>
          </a:p>
          <a:p>
            <a:pPr marL="261938" indent="-261938">
              <a:buFont typeface="Arial" pitchFamily="34" charset="0"/>
              <a:buChar char="•"/>
              <a:tabLst>
                <a:tab pos="1262063" algn="l"/>
              </a:tabLst>
              <a:defRPr/>
            </a:pPr>
            <a:r>
              <a:rPr lang="en-US" sz="2000" noProof="0" dirty="0" smtClean="0">
                <a:cs typeface="Courier New" pitchFamily="49" charset="0"/>
              </a:rPr>
              <a:t>Ada 83:	</a:t>
            </a:r>
            <a:r>
              <a:rPr lang="en-US" sz="1800" b="1" noProof="0" dirty="0" smtClean="0">
                <a:latin typeface="Courier New" pitchFamily="49" charset="0"/>
                <a:cs typeface="Courier New" pitchFamily="49" charset="0"/>
              </a:rPr>
              <a:t>package</a:t>
            </a:r>
            <a:r>
              <a:rPr lang="en-US" sz="1800" noProof="0" dirty="0" smtClean="0">
                <a:latin typeface="Courier New" pitchFamily="49" charset="0"/>
                <a:cs typeface="Courier New" pitchFamily="49" charset="0"/>
              </a:rPr>
              <a:t> ASCII </a:t>
            </a:r>
            <a:r>
              <a:rPr lang="en-US" sz="1800" b="1" noProof="0" dirty="0" smtClean="0">
                <a:latin typeface="Courier New" pitchFamily="49" charset="0"/>
                <a:cs typeface="Courier New" pitchFamily="49" charset="0"/>
              </a:rPr>
              <a:t>is  -- </a:t>
            </a:r>
            <a:r>
              <a:rPr lang="en-US" sz="1800" b="1" i="1" noProof="0" dirty="0" smtClean="0">
                <a:latin typeface="Courier New" pitchFamily="49" charset="0"/>
                <a:cs typeface="Courier New" pitchFamily="49" charset="0"/>
              </a:rPr>
              <a:t>7 bit</a:t>
            </a:r>
            <a:r>
              <a:rPr lang="en-US" sz="1800" b="1" noProof="0" dirty="0" smtClean="0">
                <a:latin typeface="Courier New" pitchFamily="49" charset="0"/>
                <a:cs typeface="Courier New" pitchFamily="49" charset="0"/>
              </a:rPr>
              <a:t/>
            </a:r>
            <a:br>
              <a:rPr lang="en-US" sz="1800" b="1" noProof="0" dirty="0" smtClean="0">
                <a:latin typeface="Courier New" pitchFamily="49" charset="0"/>
                <a:cs typeface="Courier New" pitchFamily="49" charset="0"/>
              </a:rPr>
            </a:br>
            <a:r>
              <a:rPr lang="en-US" sz="1800" b="1" noProof="0" dirty="0" smtClean="0">
                <a:latin typeface="Courier New" pitchFamily="49" charset="0"/>
                <a:cs typeface="Courier New" pitchFamily="49" charset="0"/>
              </a:rPr>
              <a:t>	</a:t>
            </a:r>
            <a:r>
              <a:rPr lang="en-US" sz="1800" noProof="0" dirty="0" smtClean="0">
                <a:latin typeface="Courier New" pitchFamily="49" charset="0"/>
                <a:cs typeface="Courier New" pitchFamily="49" charset="0"/>
              </a:rPr>
              <a:t>  NUL   : </a:t>
            </a:r>
            <a:r>
              <a:rPr lang="en-US" sz="1800" b="1" noProof="0" dirty="0" smtClean="0">
                <a:latin typeface="Courier New" pitchFamily="49" charset="0"/>
                <a:cs typeface="Courier New" pitchFamily="49" charset="0"/>
              </a:rPr>
              <a:t>constant</a:t>
            </a:r>
            <a:r>
              <a:rPr lang="en-US" sz="1800" noProof="0" dirty="0" smtClean="0">
                <a:latin typeface="Courier New" pitchFamily="49" charset="0"/>
                <a:cs typeface="Courier New" pitchFamily="49" charset="0"/>
              </a:rPr>
              <a:t> Character := </a:t>
            </a:r>
            <a:r>
              <a:rPr lang="en-US" sz="1800" i="1" noProof="0" dirty="0" smtClean="0">
                <a:latin typeface="Courier New" pitchFamily="49" charset="0"/>
                <a:cs typeface="Courier New" pitchFamily="49" charset="0"/>
              </a:rPr>
              <a:t>nul</a:t>
            </a:r>
            <a:r>
              <a:rPr lang="en-US" sz="1800" noProof="0" dirty="0" smtClean="0">
                <a:latin typeface="Courier New" pitchFamily="49" charset="0"/>
                <a:cs typeface="Courier New" pitchFamily="49" charset="0"/>
              </a:rPr>
              <a:t>;</a:t>
            </a:r>
            <a:br>
              <a:rPr lang="en-US" sz="1800" noProof="0" dirty="0" smtClean="0">
                <a:latin typeface="Courier New" pitchFamily="49" charset="0"/>
                <a:cs typeface="Courier New" pitchFamily="49" charset="0"/>
              </a:rPr>
            </a:br>
            <a:r>
              <a:rPr lang="en-US" sz="1800" noProof="0" dirty="0" smtClean="0">
                <a:latin typeface="Courier New" pitchFamily="49" charset="0"/>
                <a:cs typeface="Courier New" pitchFamily="49" charset="0"/>
              </a:rPr>
              <a:t>	  LF    : </a:t>
            </a:r>
            <a:r>
              <a:rPr lang="en-US" sz="1800" b="1" noProof="0" dirty="0" smtClean="0">
                <a:latin typeface="Courier New" pitchFamily="49" charset="0"/>
                <a:cs typeface="Courier New" pitchFamily="49" charset="0"/>
              </a:rPr>
              <a:t>constant</a:t>
            </a:r>
            <a:r>
              <a:rPr lang="en-US" sz="1800" noProof="0" dirty="0" smtClean="0">
                <a:latin typeface="Courier New" pitchFamily="49" charset="0"/>
                <a:cs typeface="Courier New" pitchFamily="49" charset="0"/>
              </a:rPr>
              <a:t> Character := </a:t>
            </a:r>
            <a:r>
              <a:rPr lang="en-US" sz="1800" i="1" noProof="0" dirty="0" smtClean="0">
                <a:latin typeface="Courier New" pitchFamily="49" charset="0"/>
                <a:cs typeface="Courier New" pitchFamily="49" charset="0"/>
              </a:rPr>
              <a:t>lf</a:t>
            </a:r>
            <a:r>
              <a:rPr lang="en-US" sz="1800" noProof="0" dirty="0" smtClean="0">
                <a:latin typeface="Courier New" pitchFamily="49" charset="0"/>
                <a:cs typeface="Courier New" pitchFamily="49" charset="0"/>
              </a:rPr>
              <a:t>;</a:t>
            </a:r>
            <a:br>
              <a:rPr lang="en-US" sz="1800" noProof="0" dirty="0" smtClean="0">
                <a:latin typeface="Courier New" pitchFamily="49" charset="0"/>
                <a:cs typeface="Courier New" pitchFamily="49" charset="0"/>
              </a:rPr>
            </a:br>
            <a:r>
              <a:rPr lang="en-US" sz="1800" noProof="0" dirty="0" smtClean="0">
                <a:latin typeface="Courier New" pitchFamily="49" charset="0"/>
                <a:cs typeface="Courier New" pitchFamily="49" charset="0"/>
              </a:rPr>
              <a:t>	  Exclam: </a:t>
            </a:r>
            <a:r>
              <a:rPr lang="en-US" sz="1800" b="1" noProof="0" dirty="0" smtClean="0">
                <a:latin typeface="Courier New" pitchFamily="49" charset="0"/>
                <a:cs typeface="Courier New" pitchFamily="49" charset="0"/>
              </a:rPr>
              <a:t>constant</a:t>
            </a:r>
            <a:r>
              <a:rPr lang="en-US" sz="1800" noProof="0" dirty="0" smtClean="0">
                <a:latin typeface="Courier New" pitchFamily="49" charset="0"/>
                <a:cs typeface="Courier New" pitchFamily="49" charset="0"/>
              </a:rPr>
              <a:t> Character := '!';</a:t>
            </a:r>
          </a:p>
          <a:p>
            <a:pPr marL="261938" indent="-261938">
              <a:buFont typeface="Arial" pitchFamily="34" charset="0"/>
              <a:buChar char="•"/>
              <a:tabLst>
                <a:tab pos="1262063" algn="l"/>
              </a:tabLst>
              <a:defRPr/>
            </a:pPr>
            <a:r>
              <a:rPr lang="en-US" sz="2000" noProof="0" dirty="0" smtClean="0">
                <a:cs typeface="Courier New" pitchFamily="49" charset="0"/>
              </a:rPr>
              <a:t>Ada 95:	</a:t>
            </a:r>
            <a:r>
              <a:rPr lang="en-US" sz="1800" b="1" noProof="0" dirty="0" smtClean="0">
                <a:latin typeface="Courier New" pitchFamily="49" charset="0"/>
                <a:cs typeface="Courier New" pitchFamily="49" charset="0"/>
              </a:rPr>
              <a:t>package</a:t>
            </a:r>
            <a:r>
              <a:rPr lang="en-US" sz="1800" noProof="0" dirty="0" smtClean="0">
                <a:latin typeface="Courier New" pitchFamily="49" charset="0"/>
                <a:cs typeface="Courier New" pitchFamily="49" charset="0"/>
              </a:rPr>
              <a:t> Ada.Characters.Latin_1 </a:t>
            </a:r>
            <a:r>
              <a:rPr lang="en-US" sz="1800" b="1" noProof="0" dirty="0" smtClean="0">
                <a:latin typeface="Courier New" pitchFamily="49" charset="0"/>
                <a:cs typeface="Courier New" pitchFamily="49" charset="0"/>
              </a:rPr>
              <a:t>is  -- </a:t>
            </a:r>
            <a:r>
              <a:rPr lang="en-US" sz="1800" b="1" i="1" noProof="0" dirty="0" smtClean="0">
                <a:latin typeface="Courier New" pitchFamily="49" charset="0"/>
                <a:cs typeface="Courier New" pitchFamily="49" charset="0"/>
              </a:rPr>
              <a:t>8 bit</a:t>
            </a:r>
            <a:r>
              <a:rPr lang="en-US" sz="1800" b="1" noProof="0" dirty="0" smtClean="0">
                <a:latin typeface="Courier New" pitchFamily="49" charset="0"/>
                <a:cs typeface="Courier New" pitchFamily="49" charset="0"/>
              </a:rPr>
              <a:t/>
            </a:r>
            <a:br>
              <a:rPr lang="en-US" sz="1800" b="1" noProof="0" dirty="0" smtClean="0">
                <a:latin typeface="Courier New" pitchFamily="49" charset="0"/>
                <a:cs typeface="Courier New" pitchFamily="49" charset="0"/>
              </a:rPr>
            </a:br>
            <a:r>
              <a:rPr lang="en-US" sz="1800" b="1" noProof="0" dirty="0" smtClean="0">
                <a:latin typeface="Courier New" pitchFamily="49" charset="0"/>
                <a:cs typeface="Courier New" pitchFamily="49" charset="0"/>
              </a:rPr>
              <a:t>	</a:t>
            </a:r>
            <a:r>
              <a:rPr lang="en-US" sz="1800" noProof="0" dirty="0" smtClean="0">
                <a:latin typeface="Courier New" pitchFamily="49" charset="0"/>
                <a:cs typeface="Courier New" pitchFamily="49" charset="0"/>
              </a:rPr>
              <a:t>  NUL: </a:t>
            </a:r>
            <a:r>
              <a:rPr lang="en-US" sz="1800" b="1" noProof="0" dirty="0" smtClean="0">
                <a:latin typeface="Courier New" pitchFamily="49" charset="0"/>
                <a:cs typeface="Courier New" pitchFamily="49" charset="0"/>
              </a:rPr>
              <a:t>constant</a:t>
            </a:r>
            <a:r>
              <a:rPr lang="en-US" sz="1800" noProof="0" dirty="0" smtClean="0">
                <a:latin typeface="Courier New" pitchFamily="49" charset="0"/>
                <a:cs typeface="Courier New" pitchFamily="49" charset="0"/>
              </a:rPr>
              <a:t> Character := Character'Val(0);</a:t>
            </a:r>
            <a:endParaRPr lang="en-US" sz="2000" noProof="0" dirty="0" smtClean="0"/>
          </a:p>
          <a:p>
            <a:pPr marL="0" indent="0">
              <a:tabLst>
                <a:tab pos="1611313" algn="l"/>
              </a:tabLst>
              <a:defRPr/>
            </a:pPr>
            <a:r>
              <a:rPr lang="en-US" sz="1800" noProof="0" dirty="0" smtClean="0">
                <a:solidFill>
                  <a:srgbClr val="FF3399"/>
                </a:solidFill>
                <a:latin typeface="Courier New" pitchFamily="49" charset="0"/>
                <a:cs typeface="Courier New" pitchFamily="49" charset="0"/>
              </a:rPr>
              <a:t>ASCII</a:t>
            </a:r>
            <a:r>
              <a:rPr lang="en-US" sz="2000" noProof="0" dirty="0" smtClean="0">
                <a:solidFill>
                  <a:srgbClr val="FF3399"/>
                </a:solidFill>
                <a:cs typeface="Courier New" pitchFamily="49" charset="0"/>
              </a:rPr>
              <a:t> is obsolescent, so do not use.</a:t>
            </a:r>
          </a:p>
        </p:txBody>
      </p:sp>
      <p:sp>
        <p:nvSpPr>
          <p:cNvPr id="98308" name="Fußzeilenplatzhalter 3"/>
          <p:cNvSpPr>
            <a:spLocks noGrp="1"/>
          </p:cNvSpPr>
          <p:nvPr>
            <p:ph type="ftr" sz="quarte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en-US" altLang="de-DE" sz="2400" dirty="0" smtClean="0"/>
              <a:t>Ada Basics © 2024 C.Grein</a:t>
            </a:r>
            <a:endParaRPr lang="de-DE" altLang="de-DE" sz="2400" dirty="0"/>
          </a:p>
        </p:txBody>
      </p:sp>
      <p:sp>
        <p:nvSpPr>
          <p:cNvPr id="98309" name="Foliennummernplatzhalter 4"/>
          <p:cNvSpPr>
            <a:spLocks noGrp="1"/>
          </p:cNvSpPr>
          <p:nvPr>
            <p:ph type="sldNum" sz="quarter"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0A82435B-1919-41A0-B8AD-E77E16208CFC}" type="slidenum">
              <a:rPr lang="de-DE" altLang="de-DE" sz="2400" smtClean="0"/>
              <a:pPr eaLnBrk="1" hangingPunct="1">
                <a:spcBef>
                  <a:spcPct val="0"/>
                </a:spcBef>
              </a:pPr>
              <a:t>130</a:t>
            </a:fld>
            <a:endParaRPr lang="de-DE" altLang="de-DE" sz="2400" dirty="0" smtClean="0"/>
          </a:p>
        </p:txBody>
      </p:sp>
    </p:spTree>
  </p:cSld>
  <p:clrMapOvr>
    <a:masterClrMapping/>
  </p:clrMapOvr>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0" name="Titel 1"/>
          <p:cNvSpPr>
            <a:spLocks noGrp="1"/>
          </p:cNvSpPr>
          <p:nvPr>
            <p:ph type="title"/>
          </p:nvPr>
        </p:nvSpPr>
        <p:spPr>
          <a:xfrm>
            <a:off x="685800" y="463551"/>
            <a:ext cx="7739063" cy="1237258"/>
          </a:xfrm>
        </p:spPr>
        <p:txBody>
          <a:bodyPr/>
          <a:lstStyle/>
          <a:p>
            <a:r>
              <a:rPr lang="en-US" altLang="de-DE" noProof="0" dirty="0" smtClean="0"/>
              <a:t>Control Characters in Strings</a:t>
            </a:r>
          </a:p>
        </p:txBody>
      </p:sp>
      <p:sp>
        <p:nvSpPr>
          <p:cNvPr id="99331" name="Inhaltsplatzhalter 2"/>
          <p:cNvSpPr>
            <a:spLocks noGrp="1"/>
          </p:cNvSpPr>
          <p:nvPr>
            <p:ph idx="1"/>
          </p:nvPr>
        </p:nvSpPr>
        <p:spPr>
          <a:xfrm>
            <a:off x="685800" y="1772817"/>
            <a:ext cx="7847013" cy="4392487"/>
          </a:xfrm>
        </p:spPr>
        <p:txBody>
          <a:bodyPr/>
          <a:lstStyle/>
          <a:p>
            <a:pPr marL="0" indent="0"/>
            <a:r>
              <a:rPr lang="en-US" altLang="de-DE" sz="2400" noProof="0" dirty="0" smtClean="0"/>
              <a:t>There are no escape symbols for control characters (like e.g. in C </a:t>
            </a:r>
            <a:r>
              <a:rPr lang="en-US" altLang="de-DE" sz="2000" noProof="0" dirty="0" smtClean="0">
                <a:latin typeface="Courier New" pitchFamily="49" charset="0"/>
                <a:cs typeface="Courier New" pitchFamily="49" charset="0"/>
              </a:rPr>
              <a:t>"/n"</a:t>
            </a:r>
            <a:r>
              <a:rPr lang="en-US" altLang="de-DE" sz="2400" noProof="0" dirty="0" smtClean="0"/>
              <a:t>).</a:t>
            </a:r>
          </a:p>
          <a:p>
            <a:pPr marL="0" indent="0"/>
            <a:r>
              <a:rPr lang="en-US" altLang="de-DE" sz="2400" noProof="0" dirty="0" smtClean="0"/>
              <a:t>Only exception is the quotation mark </a:t>
            </a:r>
            <a:r>
              <a:rPr lang="en-US" altLang="de-DE" sz="2000" noProof="0" dirty="0" smtClean="0">
                <a:latin typeface="Courier New" pitchFamily="49" charset="0"/>
                <a:cs typeface="Courier New" pitchFamily="49" charset="0"/>
              </a:rPr>
              <a:t>'</a:t>
            </a:r>
            <a:r>
              <a:rPr lang="en-US" altLang="de-DE" sz="2000" noProof="0" dirty="0" smtClean="0">
                <a:solidFill>
                  <a:schemeClr val="accent2"/>
                </a:solidFill>
                <a:latin typeface="Courier New" pitchFamily="49" charset="0"/>
                <a:cs typeface="Courier New" pitchFamily="49" charset="0"/>
              </a:rPr>
              <a:t>"</a:t>
            </a:r>
            <a:r>
              <a:rPr lang="en-US" altLang="de-DE" sz="2000" noProof="0" dirty="0" smtClean="0">
                <a:latin typeface="Courier New" pitchFamily="49" charset="0"/>
                <a:cs typeface="Courier New" pitchFamily="49" charset="0"/>
              </a:rPr>
              <a:t>'</a:t>
            </a:r>
            <a:r>
              <a:rPr lang="en-US" altLang="de-DE" sz="2400" noProof="0" dirty="0" smtClean="0"/>
              <a:t>:</a:t>
            </a:r>
            <a:br>
              <a:rPr lang="en-US" altLang="de-DE" sz="2400" noProof="0" dirty="0" smtClean="0"/>
            </a:br>
            <a:r>
              <a:rPr lang="en-US" altLang="de-DE" sz="2400" noProof="0" dirty="0" smtClean="0"/>
              <a:t>Within a string, it is written twice </a:t>
            </a:r>
            <a:r>
              <a:rPr lang="en-US" altLang="de-DE" sz="2000" noProof="0" dirty="0" smtClean="0">
                <a:latin typeface="Courier New" pitchFamily="49" charset="0"/>
                <a:cs typeface="Courier New" pitchFamily="49" charset="0"/>
              </a:rPr>
              <a:t>"</a:t>
            </a:r>
            <a:r>
              <a:rPr lang="en-US" altLang="de-DE" sz="2000" noProof="0" dirty="0" smtClean="0">
                <a:solidFill>
                  <a:schemeClr val="accent2"/>
                </a:solidFill>
                <a:latin typeface="Courier New" pitchFamily="49" charset="0"/>
                <a:cs typeface="Courier New" pitchFamily="49" charset="0"/>
              </a:rPr>
              <a:t>""</a:t>
            </a:r>
            <a:r>
              <a:rPr lang="en-US" altLang="de-DE" sz="2000" noProof="0" dirty="0" smtClean="0">
                <a:latin typeface="Courier New" pitchFamily="49" charset="0"/>
                <a:cs typeface="Courier New" pitchFamily="49" charset="0"/>
              </a:rPr>
              <a:t>"</a:t>
            </a:r>
            <a:r>
              <a:rPr lang="en-US" altLang="de-DE" sz="2400" noProof="0" dirty="0" smtClean="0"/>
              <a:t>.</a:t>
            </a:r>
          </a:p>
          <a:p>
            <a:pPr marL="0" indent="0"/>
            <a:r>
              <a:rPr lang="en-US" altLang="de-DE" sz="2000" b="1" noProof="0" dirty="0" smtClean="0">
                <a:latin typeface="Courier New" pitchFamily="49" charset="0"/>
                <a:cs typeface="Courier New" pitchFamily="49" charset="0"/>
              </a:rPr>
              <a:t>  use </a:t>
            </a:r>
            <a:r>
              <a:rPr lang="en-US" altLang="de-DE" sz="2000" noProof="0" dirty="0" smtClean="0">
                <a:latin typeface="Courier New" pitchFamily="49" charset="0"/>
                <a:cs typeface="Courier New" pitchFamily="49" charset="0"/>
              </a:rPr>
              <a:t>Ada.Characters;</a:t>
            </a:r>
          </a:p>
          <a:p>
            <a:pPr marL="0" indent="0"/>
            <a:r>
              <a:rPr lang="en-US" altLang="de-DE" sz="2000" noProof="0" dirty="0" smtClean="0">
                <a:latin typeface="Courier New" pitchFamily="49" charset="0"/>
                <a:cs typeface="Courier New" pitchFamily="49" charset="0"/>
              </a:rPr>
              <a:t>  Text_with_Control_Character: String :=</a:t>
            </a:r>
            <a:br>
              <a:rPr lang="en-US" altLang="de-DE" sz="2000" noProof="0" dirty="0" smtClean="0">
                <a:latin typeface="Courier New" pitchFamily="49" charset="0"/>
                <a:cs typeface="Courier New" pitchFamily="49" charset="0"/>
              </a:rPr>
            </a:br>
            <a:r>
              <a:rPr lang="en-US" altLang="de-DE" sz="2000" noProof="0" dirty="0" smtClean="0">
                <a:latin typeface="Courier New" pitchFamily="49" charset="0"/>
                <a:cs typeface="Courier New" pitchFamily="49" charset="0"/>
              </a:rPr>
              <a:t>    "Lady Ada" &amp; </a:t>
            </a:r>
            <a:r>
              <a:rPr lang="en-US" altLang="de-DE" sz="2000" noProof="0" dirty="0" smtClean="0">
                <a:solidFill>
                  <a:schemeClr val="accent2"/>
                </a:solidFill>
                <a:latin typeface="Courier New" pitchFamily="49" charset="0"/>
                <a:cs typeface="Courier New" pitchFamily="49" charset="0"/>
              </a:rPr>
              <a:t>Latin_1.LF</a:t>
            </a:r>
            <a:r>
              <a:rPr lang="en-US" altLang="de-DE" sz="2000" noProof="0" dirty="0" smtClean="0">
                <a:latin typeface="Courier New" pitchFamily="49" charset="0"/>
                <a:cs typeface="Courier New" pitchFamily="49" charset="0"/>
              </a:rPr>
              <a:t> &amp; "</a:t>
            </a:r>
            <a:r>
              <a:rPr lang="en-US" altLang="de-DE" sz="2000" noProof="0" dirty="0" smtClean="0">
                <a:solidFill>
                  <a:schemeClr val="accent2"/>
                </a:solidFill>
                <a:latin typeface="Courier New" pitchFamily="49" charset="0"/>
                <a:cs typeface="Courier New" pitchFamily="49" charset="0"/>
              </a:rPr>
              <a:t>""</a:t>
            </a:r>
            <a:r>
              <a:rPr lang="en-US" altLang="de-DE" sz="2000" noProof="0" dirty="0" smtClean="0">
                <a:latin typeface="Courier New" pitchFamily="49" charset="0"/>
                <a:cs typeface="Courier New" pitchFamily="49" charset="0"/>
              </a:rPr>
              <a:t>Ada 2012</a:t>
            </a:r>
            <a:r>
              <a:rPr lang="en-US" altLang="de-DE" sz="2000" noProof="0" dirty="0" smtClean="0">
                <a:solidFill>
                  <a:schemeClr val="accent2"/>
                </a:solidFill>
                <a:latin typeface="Courier New" pitchFamily="49" charset="0"/>
                <a:cs typeface="Courier New" pitchFamily="49" charset="0"/>
              </a:rPr>
              <a:t>""</a:t>
            </a:r>
            <a:r>
              <a:rPr lang="en-US" altLang="de-DE" sz="2000" noProof="0" dirty="0" smtClean="0">
                <a:latin typeface="Courier New" pitchFamily="49" charset="0"/>
                <a:cs typeface="Courier New" pitchFamily="49" charset="0"/>
              </a:rPr>
              <a:t>.";</a:t>
            </a:r>
          </a:p>
          <a:p>
            <a:pPr marL="0" indent="0"/>
            <a:r>
              <a:rPr lang="en-US" altLang="de-DE" sz="2000" u="sng" noProof="0" dirty="0" smtClean="0">
                <a:cs typeface="Courier New" pitchFamily="49" charset="0"/>
              </a:rPr>
              <a:t>But note:</a:t>
            </a:r>
            <a:r>
              <a:rPr lang="en-US" altLang="de-DE" sz="2000" noProof="0" dirty="0" smtClean="0">
                <a:cs typeface="Courier New" pitchFamily="49" charset="0"/>
              </a:rPr>
              <a:t> The result of control characters with </a:t>
            </a:r>
            <a:r>
              <a:rPr lang="en-US" altLang="de-DE" sz="1800" dirty="0">
                <a:latin typeface="Courier New" pitchFamily="49" charset="0"/>
                <a:cs typeface="Courier New" pitchFamily="49" charset="0"/>
              </a:rPr>
              <a:t>Text_IO</a:t>
            </a:r>
            <a:r>
              <a:rPr lang="en-US" altLang="de-DE" sz="2000" noProof="0" dirty="0" smtClean="0">
                <a:cs typeface="Courier New" pitchFamily="49" charset="0"/>
              </a:rPr>
              <a:t>, especially here </a:t>
            </a:r>
            <a:r>
              <a:rPr lang="en-US" altLang="de-DE" sz="2000" noProof="0" dirty="0" smtClean="0">
                <a:latin typeface="Calibri" panose="020F0502020204030204" pitchFamily="34" charset="0"/>
                <a:cs typeface="Courier New" pitchFamily="49" charset="0"/>
              </a:rPr>
              <a:t>Linefeed</a:t>
            </a:r>
            <a:r>
              <a:rPr lang="en-US" altLang="de-DE" sz="2000" noProof="0" dirty="0" smtClean="0">
                <a:cs typeface="Courier New" pitchFamily="49" charset="0"/>
              </a:rPr>
              <a:t> is implementation defined or even undefined (please check the RM). In some OSs, there is no symbol for it; lines are represented in a completely different way. The Package </a:t>
            </a:r>
            <a:r>
              <a:rPr lang="en-US" altLang="de-DE" sz="1800" noProof="0" dirty="0" smtClean="0">
                <a:latin typeface="Courier New" pitchFamily="49" charset="0"/>
                <a:cs typeface="Courier New" pitchFamily="49" charset="0"/>
              </a:rPr>
              <a:t>Text_IO</a:t>
            </a:r>
            <a:r>
              <a:rPr lang="en-US" altLang="de-DE" sz="2000" noProof="0" dirty="0" smtClean="0">
                <a:cs typeface="Courier New" pitchFamily="49" charset="0"/>
              </a:rPr>
              <a:t> takes care of this.</a:t>
            </a:r>
            <a:endParaRPr lang="en-US" altLang="de-DE" sz="2000" noProof="0" dirty="0" smtClean="0"/>
          </a:p>
        </p:txBody>
      </p:sp>
      <p:sp>
        <p:nvSpPr>
          <p:cNvPr id="99332" name="Fußzeilenplatzhalter 3"/>
          <p:cNvSpPr>
            <a:spLocks noGrp="1"/>
          </p:cNvSpPr>
          <p:nvPr>
            <p:ph type="ftr" sz="quarte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en-US" altLang="de-DE" sz="2400" dirty="0" smtClean="0"/>
              <a:t>Ada Basics © 2024 C.Grein</a:t>
            </a:r>
            <a:endParaRPr lang="de-DE" altLang="de-DE" sz="2400" dirty="0"/>
          </a:p>
        </p:txBody>
      </p:sp>
      <p:sp>
        <p:nvSpPr>
          <p:cNvPr id="99333" name="Foliennummernplatzhalter 4"/>
          <p:cNvSpPr>
            <a:spLocks noGrp="1"/>
          </p:cNvSpPr>
          <p:nvPr>
            <p:ph type="sldNum" sz="quarter"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79019385-4E44-45D8-8D5E-D0C037657067}" type="slidenum">
              <a:rPr lang="de-DE" altLang="de-DE" sz="2400" smtClean="0"/>
              <a:pPr eaLnBrk="1" hangingPunct="1">
                <a:spcBef>
                  <a:spcPct val="0"/>
                </a:spcBef>
              </a:pPr>
              <a:t>131</a:t>
            </a:fld>
            <a:endParaRPr lang="de-DE" altLang="de-DE" sz="2400" dirty="0" smtClean="0"/>
          </a:p>
        </p:txBody>
      </p:sp>
      <p:sp>
        <p:nvSpPr>
          <p:cNvPr id="6" name="Rechteckige Legende 5"/>
          <p:cNvSpPr/>
          <p:nvPr/>
        </p:nvSpPr>
        <p:spPr bwMode="auto">
          <a:xfrm>
            <a:off x="6249441" y="2492896"/>
            <a:ext cx="1224509" cy="648072"/>
          </a:xfrm>
          <a:prstGeom prst="wedgeRectCallout">
            <a:avLst>
              <a:gd name="adj1" fmla="val -104252"/>
              <a:gd name="adj2" fmla="val 53606"/>
            </a:avLst>
          </a:prstGeom>
          <a:solidFill>
            <a:schemeClr val="accent6">
              <a:lumMod val="20000"/>
              <a:lumOff val="80000"/>
            </a:schemeClr>
          </a:solidFill>
          <a:ln w="9525" cap="flat" cmpd="sng" algn="ctr">
            <a:solidFill>
              <a:schemeClr val="accent6"/>
            </a:solidFill>
            <a:prstDash val="solid"/>
            <a:round/>
            <a:headEnd type="none" w="med" len="med"/>
            <a:tailEnd type="none" w="med" len="med"/>
          </a:ln>
          <a:effectLst/>
          <a:extLst/>
        </p:spPr>
        <p:txBody>
          <a:bodyPr vert="horz" wrap="square" lIns="91440" tIns="45720" rIns="91440" bIns="45720" numCol="1" rtlCol="0" anchor="b" anchorCtr="0" compatLnSpc="1">
            <a:prstTxWarp prst="textNoShape">
              <a:avLst/>
            </a:prstTxWarp>
          </a:bodyPr>
          <a:lstStyle/>
          <a:p>
            <a:pPr marL="0" marR="0" indent="0" algn="ctr" defTabSz="449263" rtl="0" eaLnBrk="1" fontAlgn="base" latinLnBrk="0" hangingPunct="1">
              <a:lnSpc>
                <a:spcPct val="100000"/>
              </a:lnSpc>
              <a:spcBef>
                <a:spcPct val="0"/>
              </a:spcBef>
              <a:spcAft>
                <a:spcPct val="0"/>
              </a:spcAft>
              <a:buClr>
                <a:srgbClr val="000000"/>
              </a:buClr>
              <a:buSzPct val="100000"/>
              <a:buFont typeface="Times New Roman" pitchFamily="18" charset="0"/>
              <a:buNone/>
              <a:tabLst/>
            </a:pPr>
            <a:r>
              <a:rPr lang="en-US" sz="1200" dirty="0" smtClean="0">
                <a:solidFill>
                  <a:schemeClr val="accent6"/>
                </a:solidFill>
              </a:rPr>
              <a:t>Nevertheless it counts as one character only.</a:t>
            </a:r>
            <a:endParaRPr kumimoji="0" lang="en-US" sz="1200" b="0" i="0" u="none" strike="noStrike" cap="none" normalizeH="0" baseline="0" dirty="0" smtClean="0">
              <a:ln>
                <a:noFill/>
              </a:ln>
              <a:solidFill>
                <a:schemeClr val="accent6"/>
              </a:solidFill>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4" name="Titel 1"/>
          <p:cNvSpPr>
            <a:spLocks noGrp="1"/>
          </p:cNvSpPr>
          <p:nvPr>
            <p:ph type="title"/>
          </p:nvPr>
        </p:nvSpPr>
        <p:spPr/>
        <p:txBody>
          <a:bodyPr/>
          <a:lstStyle/>
          <a:p>
            <a:r>
              <a:rPr lang="en-US" altLang="de-DE" noProof="0" dirty="0" smtClean="0"/>
              <a:t>Strings of Variable Length</a:t>
            </a:r>
          </a:p>
        </p:txBody>
      </p:sp>
      <p:sp>
        <p:nvSpPr>
          <p:cNvPr id="100355" name="Inhaltsplatzhalter 2"/>
          <p:cNvSpPr>
            <a:spLocks noGrp="1"/>
          </p:cNvSpPr>
          <p:nvPr>
            <p:ph idx="1"/>
          </p:nvPr>
        </p:nvSpPr>
        <p:spPr>
          <a:xfrm>
            <a:off x="684213" y="2276475"/>
            <a:ext cx="7739062" cy="3608388"/>
          </a:xfrm>
        </p:spPr>
        <p:txBody>
          <a:bodyPr/>
          <a:lstStyle/>
          <a:p>
            <a:pPr marL="457200" indent="-457200" defTabSz="450850">
              <a:buFont typeface="Arial" charset="0"/>
              <a:buChar char="•"/>
              <a:tabLst>
                <a:tab pos="1800225" algn="l"/>
              </a:tabLst>
            </a:pPr>
            <a:r>
              <a:rPr lang="en-US" altLang="de-DE" sz="2800" noProof="0" dirty="0" smtClean="0"/>
              <a:t>Ada 83:	Do it yourself with a discriminated 	</a:t>
            </a:r>
            <a:r>
              <a:rPr lang="en-US" altLang="de-DE" sz="2800" dirty="0" smtClean="0"/>
              <a:t>record, </a:t>
            </a:r>
            <a:r>
              <a:rPr lang="en-US" altLang="de-DE" sz="2800" noProof="0" dirty="0" smtClean="0"/>
              <a:t>best with the example in 	RM_83 7.6 </a:t>
            </a:r>
            <a:r>
              <a:rPr lang="en-US" altLang="de-DE" sz="2600" noProof="0" dirty="0" smtClean="0">
                <a:latin typeface="Courier New" pitchFamily="49" charset="0"/>
                <a:cs typeface="Courier New" pitchFamily="49" charset="0"/>
              </a:rPr>
              <a:t>Text_Handler</a:t>
            </a:r>
            <a:br>
              <a:rPr lang="en-US" altLang="de-DE" sz="2600" noProof="0" dirty="0" smtClean="0">
                <a:latin typeface="Courier New" pitchFamily="49" charset="0"/>
                <a:cs typeface="Courier New" pitchFamily="49" charset="0"/>
              </a:rPr>
            </a:br>
            <a:r>
              <a:rPr lang="en-US" altLang="de-DE" sz="2600" noProof="0" dirty="0" smtClean="0">
                <a:latin typeface="Courier New" pitchFamily="49" charset="0"/>
                <a:cs typeface="Courier New" pitchFamily="49" charset="0"/>
              </a:rPr>
              <a:t>	</a:t>
            </a:r>
            <a:r>
              <a:rPr lang="en-US" altLang="de-DE" sz="2800" noProof="0" dirty="0" smtClean="0"/>
              <a:t>(no implementation given in the RM).</a:t>
            </a:r>
          </a:p>
          <a:p>
            <a:pPr marL="457200" indent="-457200" defTabSz="450850">
              <a:buFont typeface="Arial" charset="0"/>
              <a:buChar char="•"/>
              <a:tabLst>
                <a:tab pos="1800225" algn="l"/>
              </a:tabLst>
            </a:pPr>
            <a:r>
              <a:rPr lang="en-US" altLang="de-DE" sz="2800" noProof="0" dirty="0" smtClean="0"/>
              <a:t>Ada 95:	RM A.4.3 </a:t>
            </a:r>
            <a:r>
              <a:rPr lang="en-US" altLang="de-DE" sz="2600" noProof="0" dirty="0" smtClean="0">
                <a:latin typeface="Courier New" pitchFamily="49" charset="0"/>
                <a:cs typeface="Courier New" pitchFamily="49" charset="0"/>
              </a:rPr>
              <a:t>Ada.Strings.Fixed</a:t>
            </a:r>
            <a:r>
              <a:rPr lang="en-US" altLang="de-DE" sz="2800" noProof="0" dirty="0" smtClean="0"/>
              <a:t>,</a:t>
            </a:r>
            <a:r>
              <a:rPr lang="en-US" altLang="de-DE" sz="2400" noProof="0" dirty="0" smtClean="0"/>
              <a:t/>
            </a:r>
            <a:br>
              <a:rPr lang="en-US" altLang="de-DE" sz="2400" noProof="0" dirty="0" smtClean="0"/>
            </a:br>
            <a:r>
              <a:rPr lang="en-US" altLang="de-DE" sz="2400" noProof="0" dirty="0" smtClean="0"/>
              <a:t>	</a:t>
            </a:r>
            <a:r>
              <a:rPr lang="en-US" altLang="de-DE" sz="2800" noProof="0" dirty="0" smtClean="0"/>
              <a:t>RM A.4.4 </a:t>
            </a:r>
            <a:r>
              <a:rPr lang="en-US" altLang="de-DE" sz="2600" noProof="0" dirty="0" smtClean="0">
                <a:latin typeface="Courier New" pitchFamily="49" charset="0"/>
                <a:cs typeface="Courier New" pitchFamily="49" charset="0"/>
              </a:rPr>
              <a:t>Ada.Strings.Bounded</a:t>
            </a:r>
            <a:r>
              <a:rPr lang="en-US" altLang="de-DE" sz="2800" noProof="0" dirty="0" smtClean="0"/>
              <a:t>,</a:t>
            </a:r>
            <a:br>
              <a:rPr lang="en-US" altLang="de-DE" sz="2800" noProof="0" dirty="0" smtClean="0"/>
            </a:br>
            <a:r>
              <a:rPr lang="en-US" altLang="de-DE" sz="2800" noProof="0" dirty="0" smtClean="0"/>
              <a:t>	RM A.4.5 </a:t>
            </a:r>
            <a:r>
              <a:rPr lang="en-US" altLang="de-DE" sz="2600" noProof="0" dirty="0" smtClean="0">
                <a:latin typeface="Courier New" pitchFamily="49" charset="0"/>
                <a:cs typeface="Courier New" pitchFamily="49" charset="0"/>
              </a:rPr>
              <a:t>Ada.Strings.Unbounded</a:t>
            </a:r>
          </a:p>
        </p:txBody>
      </p:sp>
      <p:sp>
        <p:nvSpPr>
          <p:cNvPr id="100356" name="Fußzeilenplatzhalter 3"/>
          <p:cNvSpPr>
            <a:spLocks noGrp="1"/>
          </p:cNvSpPr>
          <p:nvPr>
            <p:ph type="ftr" sz="quarte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en-US" altLang="de-DE" sz="2400" dirty="0" smtClean="0"/>
              <a:t>Ada Basics © 2024 C.Grein</a:t>
            </a:r>
            <a:endParaRPr lang="de-DE" altLang="de-DE" sz="2400" dirty="0"/>
          </a:p>
        </p:txBody>
      </p:sp>
      <p:sp>
        <p:nvSpPr>
          <p:cNvPr id="100357" name="Foliennummernplatzhalter 4"/>
          <p:cNvSpPr>
            <a:spLocks noGrp="1"/>
          </p:cNvSpPr>
          <p:nvPr>
            <p:ph type="sldNum" sz="quarter"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572C750F-D3FF-4C6A-9E55-2C79D6D29666}" type="slidenum">
              <a:rPr lang="de-DE" altLang="de-DE" sz="2400" smtClean="0"/>
              <a:pPr eaLnBrk="1" hangingPunct="1">
                <a:spcBef>
                  <a:spcPct val="0"/>
                </a:spcBef>
              </a:pPr>
              <a:t>132</a:t>
            </a:fld>
            <a:endParaRPr lang="de-DE" altLang="de-DE" sz="2400" dirty="0" smtClean="0"/>
          </a:p>
        </p:txBody>
      </p:sp>
    </p:spTree>
  </p:cSld>
  <p:clrMapOvr>
    <a:masterClrMapping/>
  </p:clrMapOvr>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8" name="Rectangle 1"/>
          <p:cNvSpPr>
            <a:spLocks noGrp="1" noChangeArrowheads="1"/>
          </p:cNvSpPr>
          <p:nvPr>
            <p:ph type="title"/>
          </p:nvPr>
        </p:nvSpPr>
        <p:spPr>
          <a:xfrm>
            <a:off x="684213" y="549275"/>
            <a:ext cx="7772400" cy="1306513"/>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noProof="0" dirty="0" smtClean="0"/>
              <a:t>Strings (Arrays):</a:t>
            </a:r>
            <a:br>
              <a:rPr lang="en-US" altLang="de-DE" noProof="0" dirty="0" smtClean="0"/>
            </a:br>
            <a:r>
              <a:rPr lang="en-US" altLang="de-DE" noProof="0" dirty="0" smtClean="0"/>
              <a:t>Nominal and Actual Type</a:t>
            </a:r>
          </a:p>
        </p:txBody>
      </p:sp>
      <p:sp>
        <p:nvSpPr>
          <p:cNvPr id="90115" name="Rectangle 2"/>
          <p:cNvSpPr>
            <a:spLocks noGrp="1" noChangeArrowheads="1"/>
          </p:cNvSpPr>
          <p:nvPr>
            <p:ph type="body" idx="1"/>
          </p:nvPr>
        </p:nvSpPr>
        <p:spPr>
          <a:xfrm>
            <a:off x="685800" y="1855788"/>
            <a:ext cx="7772400" cy="4295775"/>
          </a:xfrm>
        </p:spPr>
        <p:txBody>
          <a:bodyPr/>
          <a:lstStyle/>
          <a:p>
            <a:pPr marL="0" indent="0" eaLnBrk="1" hangingPunct="1">
              <a:lnSpc>
                <a:spcPct val="90000"/>
              </a:lnSpc>
              <a:spcBef>
                <a:spcPts val="600"/>
              </a:spcBef>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defRPr/>
            </a:pPr>
            <a:r>
              <a:rPr lang="en-US" sz="2400" noProof="0" dirty="0" smtClean="0">
                <a:solidFill>
                  <a:schemeClr val="tx1"/>
                </a:solidFill>
                <a:cs typeface="Courier New" pitchFamily="49" charset="0"/>
              </a:rPr>
              <a:t>What is the difference between these declarations?</a:t>
            </a:r>
          </a:p>
          <a:p>
            <a:pPr marL="0" indent="0" eaLnBrk="1" hangingPunct="1">
              <a:lnSpc>
                <a:spcPct val="90000"/>
              </a:lnSpc>
              <a:spcBef>
                <a:spcPts val="600"/>
              </a:spcBef>
              <a:buClrTx/>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defRPr/>
            </a:pPr>
            <a:r>
              <a:rPr lang="en-US" sz="2000" noProof="0" dirty="0" smtClean="0">
                <a:solidFill>
                  <a:schemeClr val="tx1"/>
                </a:solidFill>
                <a:latin typeface="Courier New" pitchFamily="49" charset="0"/>
                <a:cs typeface="Courier New" pitchFamily="49" charset="0"/>
              </a:rPr>
              <a:t>  T1: </a:t>
            </a:r>
            <a:r>
              <a:rPr lang="en-US" sz="2000" noProof="0" dirty="0" smtClean="0">
                <a:solidFill>
                  <a:schemeClr val="accent2"/>
                </a:solidFill>
                <a:latin typeface="Courier New" pitchFamily="49" charset="0"/>
                <a:cs typeface="Courier New" pitchFamily="49" charset="0"/>
              </a:rPr>
              <a:t>String</a:t>
            </a:r>
            <a:r>
              <a:rPr lang="en-US" sz="2000" noProof="0" dirty="0" smtClean="0">
                <a:solidFill>
                  <a:schemeClr val="tx1"/>
                </a:solidFill>
                <a:latin typeface="Courier New" pitchFamily="49" charset="0"/>
                <a:cs typeface="Courier New" pitchFamily="49" charset="0"/>
              </a:rPr>
              <a:t>                    := Text;</a:t>
            </a:r>
            <a:br>
              <a:rPr lang="en-US" sz="2000" noProof="0" dirty="0" smtClean="0">
                <a:solidFill>
                  <a:schemeClr val="tx1"/>
                </a:solidFill>
                <a:latin typeface="Courier New" pitchFamily="49" charset="0"/>
                <a:cs typeface="Courier New" pitchFamily="49" charset="0"/>
              </a:rPr>
            </a:br>
            <a:r>
              <a:rPr lang="en-US" sz="2000" noProof="0" dirty="0" smtClean="0">
                <a:solidFill>
                  <a:schemeClr val="tx1"/>
                </a:solidFill>
                <a:latin typeface="Courier New" pitchFamily="49" charset="0"/>
                <a:cs typeface="Courier New" pitchFamily="49" charset="0"/>
              </a:rPr>
              <a:t>  T2: </a:t>
            </a:r>
            <a:r>
              <a:rPr lang="en-US" sz="2000" noProof="0" dirty="0" smtClean="0">
                <a:solidFill>
                  <a:srgbClr val="C00000"/>
                </a:solidFill>
                <a:latin typeface="Courier New" pitchFamily="49" charset="0"/>
                <a:cs typeface="Courier New" pitchFamily="49" charset="0"/>
              </a:rPr>
              <a:t>String (Text'Range)       </a:t>
            </a:r>
            <a:r>
              <a:rPr lang="en-US" sz="2000" noProof="0" dirty="0" smtClean="0">
                <a:solidFill>
                  <a:schemeClr val="tx1"/>
                </a:solidFill>
                <a:latin typeface="Courier New" pitchFamily="49" charset="0"/>
                <a:cs typeface="Courier New" pitchFamily="49" charset="0"/>
              </a:rPr>
              <a:t>:= Text;</a:t>
            </a:r>
            <a:br>
              <a:rPr lang="en-US" sz="2000" noProof="0" dirty="0" smtClean="0">
                <a:solidFill>
                  <a:schemeClr val="tx1"/>
                </a:solidFill>
                <a:latin typeface="Courier New" pitchFamily="49" charset="0"/>
                <a:cs typeface="Courier New" pitchFamily="49" charset="0"/>
              </a:rPr>
            </a:br>
            <a:r>
              <a:rPr lang="en-US" sz="2000" noProof="0" dirty="0" smtClean="0">
                <a:solidFill>
                  <a:schemeClr val="tx1"/>
                </a:solidFill>
                <a:latin typeface="Courier New" pitchFamily="49" charset="0"/>
                <a:cs typeface="Courier New" pitchFamily="49" charset="0"/>
              </a:rPr>
              <a:t>  T3: </a:t>
            </a:r>
            <a:r>
              <a:rPr lang="en-US" sz="2000" noProof="0" dirty="0" smtClean="0">
                <a:solidFill>
                  <a:srgbClr val="C00000"/>
                </a:solidFill>
                <a:latin typeface="Courier New" pitchFamily="49" charset="0"/>
                <a:cs typeface="Courier New" pitchFamily="49" charset="0"/>
              </a:rPr>
              <a:t>String (1 .. Text'Length) </a:t>
            </a:r>
            <a:r>
              <a:rPr lang="en-US" sz="2000" noProof="0" dirty="0" smtClean="0">
                <a:solidFill>
                  <a:schemeClr val="tx1"/>
                </a:solidFill>
                <a:latin typeface="Courier New" pitchFamily="49" charset="0"/>
                <a:cs typeface="Courier New" pitchFamily="49" charset="0"/>
              </a:rPr>
              <a:t>:= Text;</a:t>
            </a:r>
          </a:p>
          <a:p>
            <a:pPr marL="0" indent="0" eaLnBrk="1" hangingPunct="1">
              <a:lnSpc>
                <a:spcPct val="90000"/>
              </a:lnSpc>
              <a:spcBef>
                <a:spcPts val="600"/>
              </a:spcBef>
              <a:buClrTx/>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defRPr/>
            </a:pPr>
            <a:r>
              <a:rPr lang="en-US" sz="2400" noProof="0" dirty="0" smtClean="0">
                <a:solidFill>
                  <a:schemeClr val="tx1"/>
                </a:solidFill>
                <a:cs typeface="Courier New" pitchFamily="49" charset="0"/>
              </a:rPr>
              <a:t>The difference between </a:t>
            </a:r>
            <a:r>
              <a:rPr lang="en-US" sz="2000" noProof="0" dirty="0" smtClean="0">
                <a:solidFill>
                  <a:schemeClr val="tx1"/>
                </a:solidFill>
                <a:latin typeface="Courier New" pitchFamily="49" charset="0"/>
                <a:cs typeface="Courier New" pitchFamily="49" charset="0"/>
              </a:rPr>
              <a:t>T1</a:t>
            </a:r>
            <a:r>
              <a:rPr lang="en-US" sz="2400" noProof="0" dirty="0" smtClean="0">
                <a:solidFill>
                  <a:schemeClr val="tx1"/>
                </a:solidFill>
                <a:cs typeface="Courier New" pitchFamily="49" charset="0"/>
              </a:rPr>
              <a:t> on the one hand and </a:t>
            </a:r>
            <a:r>
              <a:rPr lang="en-US" sz="2000" noProof="0" dirty="0" smtClean="0">
                <a:solidFill>
                  <a:schemeClr val="tx1"/>
                </a:solidFill>
                <a:latin typeface="Courier New" pitchFamily="49" charset="0"/>
                <a:cs typeface="Courier New" pitchFamily="49" charset="0"/>
              </a:rPr>
              <a:t>T2</a:t>
            </a:r>
            <a:r>
              <a:rPr lang="en-US" sz="2400" noProof="0" dirty="0" smtClean="0">
                <a:solidFill>
                  <a:schemeClr val="tx1"/>
                </a:solidFill>
                <a:cs typeface="Courier New" pitchFamily="49" charset="0"/>
              </a:rPr>
              <a:t> and </a:t>
            </a:r>
            <a:r>
              <a:rPr lang="en-US" sz="2000" noProof="0" dirty="0" smtClean="0">
                <a:solidFill>
                  <a:schemeClr val="tx1"/>
                </a:solidFill>
                <a:latin typeface="Courier New" pitchFamily="49" charset="0"/>
                <a:cs typeface="Courier New" pitchFamily="49" charset="0"/>
              </a:rPr>
              <a:t>T3</a:t>
            </a:r>
            <a:r>
              <a:rPr lang="en-US" sz="2400" noProof="0" dirty="0" smtClean="0">
                <a:solidFill>
                  <a:schemeClr val="tx1"/>
                </a:solidFill>
                <a:cs typeface="Courier New" pitchFamily="49" charset="0"/>
              </a:rPr>
              <a:t> on the other is important for access types (see later):</a:t>
            </a:r>
          </a:p>
          <a:p>
            <a:pPr eaLnBrk="1" hangingPunct="1">
              <a:lnSpc>
                <a:spcPct val="90000"/>
              </a:lnSpc>
              <a:spcBef>
                <a:spcPts val="600"/>
              </a:spcBef>
              <a:buClrTx/>
              <a:buFont typeface="Arial" pitchFamily="34" charset="0"/>
              <a:buChar char="•"/>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defRPr/>
            </a:pPr>
            <a:r>
              <a:rPr lang="en-US" sz="2400" noProof="0" dirty="0" smtClean="0">
                <a:solidFill>
                  <a:schemeClr val="tx1"/>
                </a:solidFill>
                <a:cs typeface="Courier New" pitchFamily="49" charset="0"/>
              </a:rPr>
              <a:t>The </a:t>
            </a:r>
            <a:r>
              <a:rPr lang="en-US" sz="2400" i="1" noProof="0" dirty="0" smtClean="0">
                <a:solidFill>
                  <a:schemeClr val="accent2"/>
                </a:solidFill>
                <a:cs typeface="Courier New" pitchFamily="49" charset="0"/>
              </a:rPr>
              <a:t>nominal</a:t>
            </a:r>
            <a:r>
              <a:rPr lang="en-US" sz="2400" noProof="0" dirty="0" smtClean="0">
                <a:solidFill>
                  <a:schemeClr val="accent2"/>
                </a:solidFill>
                <a:cs typeface="Courier New" pitchFamily="49" charset="0"/>
              </a:rPr>
              <a:t> </a:t>
            </a:r>
            <a:r>
              <a:rPr lang="en-US" sz="2400" dirty="0" smtClean="0">
                <a:solidFill>
                  <a:schemeClr val="tx1"/>
                </a:solidFill>
                <a:cs typeface="Courier New" pitchFamily="49" charset="0"/>
              </a:rPr>
              <a:t>sub</a:t>
            </a:r>
            <a:r>
              <a:rPr lang="en-US" sz="2400" noProof="0" dirty="0" smtClean="0">
                <a:solidFill>
                  <a:schemeClr val="tx1"/>
                </a:solidFill>
                <a:cs typeface="Courier New" pitchFamily="49" charset="0"/>
              </a:rPr>
              <a:t>type of </a:t>
            </a:r>
            <a:r>
              <a:rPr lang="en-US" sz="2000" noProof="0" dirty="0" smtClean="0">
                <a:solidFill>
                  <a:schemeClr val="tx1"/>
                </a:solidFill>
                <a:latin typeface="Courier New" pitchFamily="49" charset="0"/>
                <a:cs typeface="Courier New" pitchFamily="49" charset="0"/>
              </a:rPr>
              <a:t>T1</a:t>
            </a:r>
            <a:r>
              <a:rPr lang="en-US" sz="2400" noProof="0" dirty="0" smtClean="0">
                <a:solidFill>
                  <a:schemeClr val="tx1"/>
                </a:solidFill>
                <a:cs typeface="Courier New" pitchFamily="49" charset="0"/>
              </a:rPr>
              <a:t> is unconstrained, the </a:t>
            </a:r>
            <a:r>
              <a:rPr lang="en-US" sz="2400" i="1" noProof="0" dirty="0" smtClean="0">
                <a:solidFill>
                  <a:schemeClr val="tx1"/>
                </a:solidFill>
                <a:cs typeface="Courier New" pitchFamily="49" charset="0"/>
              </a:rPr>
              <a:t>actual</a:t>
            </a:r>
            <a:r>
              <a:rPr lang="en-US" sz="2400" noProof="0" dirty="0" smtClean="0">
                <a:solidFill>
                  <a:schemeClr val="tx1"/>
                </a:solidFill>
                <a:cs typeface="Courier New" pitchFamily="49" charset="0"/>
              </a:rPr>
              <a:t> is constrained (to the bounds of the initial expression).</a:t>
            </a:r>
          </a:p>
          <a:p>
            <a:pPr eaLnBrk="1" hangingPunct="1">
              <a:lnSpc>
                <a:spcPct val="90000"/>
              </a:lnSpc>
              <a:spcBef>
                <a:spcPts val="600"/>
              </a:spcBef>
              <a:buClrTx/>
              <a:buFont typeface="Arial" pitchFamily="34" charset="0"/>
              <a:buChar char="•"/>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defRPr/>
            </a:pPr>
            <a:r>
              <a:rPr lang="en-US" sz="2400" noProof="0" dirty="0" smtClean="0">
                <a:solidFill>
                  <a:schemeClr val="tx1"/>
                </a:solidFill>
                <a:cs typeface="Courier New" pitchFamily="49" charset="0"/>
              </a:rPr>
              <a:t>For </a:t>
            </a:r>
            <a:r>
              <a:rPr lang="en-US" sz="2000" noProof="0" dirty="0" smtClean="0">
                <a:solidFill>
                  <a:schemeClr val="tx1"/>
                </a:solidFill>
                <a:latin typeface="Courier New" pitchFamily="49" charset="0"/>
                <a:cs typeface="Courier New" pitchFamily="49" charset="0"/>
              </a:rPr>
              <a:t>T2</a:t>
            </a:r>
            <a:r>
              <a:rPr lang="en-US" sz="2400" noProof="0" dirty="0" smtClean="0">
                <a:solidFill>
                  <a:schemeClr val="tx1"/>
                </a:solidFill>
                <a:cs typeface="Courier New" pitchFamily="49" charset="0"/>
              </a:rPr>
              <a:t> and </a:t>
            </a:r>
            <a:r>
              <a:rPr lang="en-US" sz="2000" noProof="0" dirty="0" smtClean="0">
                <a:solidFill>
                  <a:schemeClr val="tx1"/>
                </a:solidFill>
                <a:latin typeface="Courier New" pitchFamily="49" charset="0"/>
                <a:cs typeface="Courier New" pitchFamily="49" charset="0"/>
              </a:rPr>
              <a:t>T3</a:t>
            </a:r>
            <a:r>
              <a:rPr lang="en-US" sz="2400" noProof="0" dirty="0" smtClean="0">
                <a:solidFill>
                  <a:schemeClr val="tx1"/>
                </a:solidFill>
                <a:cs typeface="Courier New" pitchFamily="49" charset="0"/>
              </a:rPr>
              <a:t>, also the </a:t>
            </a:r>
            <a:r>
              <a:rPr lang="en-US" sz="2400" i="1" noProof="0" dirty="0" smtClean="0">
                <a:solidFill>
                  <a:srgbClr val="C00000"/>
                </a:solidFill>
                <a:cs typeface="Courier New" pitchFamily="49" charset="0"/>
              </a:rPr>
              <a:t>nominal</a:t>
            </a:r>
            <a:r>
              <a:rPr lang="en-US" sz="2400" noProof="0" dirty="0" smtClean="0">
                <a:solidFill>
                  <a:srgbClr val="C00000"/>
                </a:solidFill>
                <a:cs typeface="Courier New" pitchFamily="49" charset="0"/>
              </a:rPr>
              <a:t> </a:t>
            </a:r>
            <a:r>
              <a:rPr lang="en-US" sz="2400" noProof="0" dirty="0" smtClean="0">
                <a:solidFill>
                  <a:schemeClr val="tx1"/>
                </a:solidFill>
                <a:cs typeface="Courier New" pitchFamily="49" charset="0"/>
              </a:rPr>
              <a:t>subtype is constrained.</a:t>
            </a:r>
          </a:p>
          <a:p>
            <a:pPr eaLnBrk="1" hangingPunct="1">
              <a:lnSpc>
                <a:spcPct val="90000"/>
              </a:lnSpc>
              <a:spcBef>
                <a:spcPts val="600"/>
              </a:spcBef>
              <a:buClrTx/>
              <a:buFont typeface="Arial" pitchFamily="34" charset="0"/>
              <a:buChar char="•"/>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defRPr/>
            </a:pPr>
            <a:r>
              <a:rPr lang="en-US" sz="2000" noProof="0" dirty="0" smtClean="0">
                <a:solidFill>
                  <a:schemeClr val="tx1"/>
                </a:solidFill>
                <a:latin typeface="Courier New" pitchFamily="49" charset="0"/>
                <a:cs typeface="Courier New" pitchFamily="49" charset="0"/>
              </a:rPr>
              <a:t>T2</a:t>
            </a:r>
            <a:r>
              <a:rPr lang="en-US" sz="2400" noProof="0" dirty="0" smtClean="0">
                <a:solidFill>
                  <a:schemeClr val="tx1"/>
                </a:solidFill>
                <a:cs typeface="Courier New" pitchFamily="49" charset="0"/>
              </a:rPr>
              <a:t> takes its bounds from the initial expression.</a:t>
            </a:r>
          </a:p>
          <a:p>
            <a:pPr eaLnBrk="1" hangingPunct="1">
              <a:lnSpc>
                <a:spcPct val="90000"/>
              </a:lnSpc>
              <a:spcBef>
                <a:spcPts val="600"/>
              </a:spcBef>
              <a:buClrTx/>
              <a:buFont typeface="Arial" pitchFamily="34" charset="0"/>
              <a:buChar char="•"/>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defRPr/>
            </a:pPr>
            <a:r>
              <a:rPr lang="en-US" sz="2000" noProof="0" dirty="0" smtClean="0">
                <a:solidFill>
                  <a:schemeClr val="tx1"/>
                </a:solidFill>
                <a:latin typeface="Courier New" pitchFamily="49" charset="0"/>
                <a:cs typeface="Courier New" pitchFamily="49" charset="0"/>
              </a:rPr>
              <a:t>T3</a:t>
            </a:r>
            <a:r>
              <a:rPr lang="en-US" sz="2400" noProof="0" dirty="0" smtClean="0">
                <a:solidFill>
                  <a:schemeClr val="tx1"/>
                </a:solidFill>
                <a:cs typeface="Courier New" pitchFamily="49" charset="0"/>
              </a:rPr>
              <a:t> starts with 1 and takes its length from the initial expression (it glides).</a:t>
            </a:r>
          </a:p>
        </p:txBody>
      </p:sp>
      <p:sp>
        <p:nvSpPr>
          <p:cNvPr id="101380" name="Fußzeilenplatzhalter 1"/>
          <p:cNvSpPr>
            <a:spLocks noGrp="1"/>
          </p:cNvSpPr>
          <p:nvPr>
            <p:ph type="ftr" sz="quarte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en-US" altLang="de-DE" sz="2400" dirty="0" smtClean="0"/>
              <a:t>Ada Basics © 2024 C.Grein</a:t>
            </a:r>
            <a:endParaRPr lang="de-DE" altLang="de-DE" sz="2400" dirty="0"/>
          </a:p>
        </p:txBody>
      </p:sp>
      <p:sp>
        <p:nvSpPr>
          <p:cNvPr id="101381" name="Foliennummernplatzhalter 2"/>
          <p:cNvSpPr>
            <a:spLocks noGrp="1"/>
          </p:cNvSpPr>
          <p:nvPr>
            <p:ph type="sldNum" sz="quarter"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38DEA9DA-0050-4684-A2B7-E926336AA9E5}" type="slidenum">
              <a:rPr lang="de-DE" altLang="de-DE" sz="2400" smtClean="0"/>
              <a:pPr eaLnBrk="1" hangingPunct="1">
                <a:spcBef>
                  <a:spcPct val="0"/>
                </a:spcBef>
              </a:pPr>
              <a:t>133</a:t>
            </a:fld>
            <a:endParaRPr lang="de-DE" altLang="de-DE" sz="2400" dirty="0" smtClean="0"/>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2" name="Rectangle 2"/>
          <p:cNvSpPr>
            <a:spLocks noGrp="1" noChangeArrowheads="1"/>
          </p:cNvSpPr>
          <p:nvPr>
            <p:ph type="title"/>
          </p:nvPr>
        </p:nvSpPr>
        <p:spPr>
          <a:xfrm>
            <a:off x="685800" y="609600"/>
            <a:ext cx="7772400" cy="1143000"/>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noProof="0" dirty="0" smtClean="0"/>
              <a:t>Base Attribute</a:t>
            </a:r>
          </a:p>
        </p:txBody>
      </p:sp>
      <p:sp>
        <p:nvSpPr>
          <p:cNvPr id="102403" name="Rectangle 3"/>
          <p:cNvSpPr>
            <a:spLocks noGrp="1" noChangeArrowheads="1"/>
          </p:cNvSpPr>
          <p:nvPr>
            <p:ph type="body" idx="1"/>
          </p:nvPr>
        </p:nvSpPr>
        <p:spPr>
          <a:xfrm>
            <a:off x="628650" y="1844675"/>
            <a:ext cx="7829550" cy="4392613"/>
          </a:xfrm>
        </p:spPr>
        <p:txBody>
          <a:bodyPr/>
          <a:lstStyle/>
          <a:p>
            <a:pPr marL="0" indent="0" eaLnBrk="1" hangingPunct="1">
              <a:lnSpc>
                <a:spcPct val="80000"/>
              </a:lnSpc>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en-US" altLang="de-DE" sz="2000" b="1" noProof="0" dirty="0" smtClean="0">
                <a:latin typeface="Courier New" pitchFamily="49" charset="0"/>
              </a:rPr>
              <a:t>type</a:t>
            </a:r>
            <a:r>
              <a:rPr lang="en-US" altLang="de-DE" sz="2000" noProof="0" dirty="0" smtClean="0">
                <a:latin typeface="Courier New" pitchFamily="49" charset="0"/>
              </a:rPr>
              <a:t> Color </a:t>
            </a:r>
            <a:r>
              <a:rPr lang="en-US" altLang="de-DE" sz="2000" b="1" noProof="0" dirty="0" smtClean="0">
                <a:latin typeface="Courier New" pitchFamily="49" charset="0"/>
              </a:rPr>
              <a:t>is</a:t>
            </a:r>
            <a:r>
              <a:rPr lang="en-US" altLang="de-DE" sz="2000" noProof="0" dirty="0" smtClean="0">
                <a:latin typeface="Courier New" pitchFamily="49" charset="0"/>
              </a:rPr>
              <a:t> (Red, Yellow, Green, Blue, Pink);</a:t>
            </a:r>
          </a:p>
          <a:p>
            <a:pPr marL="0" indent="0" eaLnBrk="1" hangingPunct="1">
              <a:lnSpc>
                <a:spcPct val="80000"/>
              </a:lnSpc>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en-US" altLang="de-DE" sz="2000" b="1" noProof="0" dirty="0" smtClean="0">
                <a:latin typeface="Courier New" pitchFamily="49" charset="0"/>
              </a:rPr>
              <a:t>type</a:t>
            </a:r>
            <a:r>
              <a:rPr lang="en-US" altLang="de-DE" sz="2000" noProof="0" dirty="0" smtClean="0">
                <a:latin typeface="Courier New" pitchFamily="49" charset="0"/>
              </a:rPr>
              <a:t> TrafficLight </a:t>
            </a:r>
            <a:r>
              <a:rPr lang="en-US" altLang="de-DE" sz="2000" b="1" noProof="0" dirty="0" smtClean="0">
                <a:latin typeface="Courier New" pitchFamily="49" charset="0"/>
              </a:rPr>
              <a:t>is new</a:t>
            </a:r>
            <a:r>
              <a:rPr lang="en-US" altLang="de-DE" sz="2000" noProof="0" dirty="0" smtClean="0">
                <a:latin typeface="Courier New" pitchFamily="49" charset="0"/>
              </a:rPr>
              <a:t> Color </a:t>
            </a:r>
            <a:r>
              <a:rPr lang="en-US" altLang="de-DE" sz="2000" b="1" noProof="0" dirty="0" smtClean="0">
                <a:latin typeface="Courier New" pitchFamily="49" charset="0"/>
              </a:rPr>
              <a:t>range</a:t>
            </a:r>
            <a:r>
              <a:rPr lang="en-US" altLang="de-DE" sz="2000" noProof="0" dirty="0" smtClean="0">
                <a:latin typeface="Courier New" pitchFamily="49" charset="0"/>
              </a:rPr>
              <a:t> Red .. Green;</a:t>
            </a:r>
          </a:p>
          <a:p>
            <a:pPr marL="0" indent="0" eaLnBrk="1" hangingPunct="1">
              <a:lnSpc>
                <a:spcPct val="80000"/>
              </a:lnSpc>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endParaRPr lang="en-US" altLang="de-DE" sz="1000" noProof="0" dirty="0" smtClean="0">
              <a:latin typeface="Courier New" pitchFamily="49" charset="0"/>
            </a:endParaRPr>
          </a:p>
          <a:p>
            <a:pPr marL="0" indent="0" eaLnBrk="1" hangingPunct="1">
              <a:lnSpc>
                <a:spcPct val="80000"/>
              </a:lnSpc>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en-US" altLang="de-DE" sz="2000" dirty="0" smtClean="0">
                <a:latin typeface="Courier New" pitchFamily="49" charset="0"/>
              </a:rPr>
              <a:t>TrafficLight</a:t>
            </a:r>
            <a:r>
              <a:rPr lang="en-US" altLang="de-DE" sz="2000" noProof="0" dirty="0" smtClean="0">
                <a:solidFill>
                  <a:schemeClr val="accent2"/>
                </a:solidFill>
                <a:latin typeface="Courier New" pitchFamily="49" charset="0"/>
                <a:cs typeface="Courier New" pitchFamily="49" charset="0"/>
              </a:rPr>
              <a:t>'</a:t>
            </a:r>
            <a:r>
              <a:rPr lang="en-US" altLang="de-DE" sz="2000" noProof="0" dirty="0" smtClean="0">
                <a:solidFill>
                  <a:schemeClr val="accent2"/>
                </a:solidFill>
                <a:latin typeface="Courier New" pitchFamily="49" charset="0"/>
              </a:rPr>
              <a:t>Base</a:t>
            </a:r>
            <a:r>
              <a:rPr lang="en-US" altLang="de-DE" sz="2400" noProof="0" dirty="0" smtClean="0">
                <a:latin typeface="Courier New" pitchFamily="49" charset="0"/>
              </a:rPr>
              <a:t> </a:t>
            </a:r>
            <a:r>
              <a:rPr lang="en-US" altLang="de-DE" sz="2400" noProof="0" dirty="0" smtClean="0"/>
              <a:t>is the unconstrained subtype, it covers therefore also the values </a:t>
            </a:r>
            <a:r>
              <a:rPr lang="en-US" altLang="de-DE" sz="2000" noProof="0" dirty="0" smtClean="0">
                <a:latin typeface="Courier New" pitchFamily="49" charset="0"/>
              </a:rPr>
              <a:t>Blue</a:t>
            </a:r>
            <a:r>
              <a:rPr lang="en-US" altLang="de-DE" sz="2400" noProof="0" dirty="0" smtClean="0"/>
              <a:t> and </a:t>
            </a:r>
            <a:r>
              <a:rPr lang="en-US" altLang="de-DE" sz="2000" noProof="0" dirty="0" smtClean="0">
                <a:latin typeface="Courier New" pitchFamily="49" charset="0"/>
              </a:rPr>
              <a:t>Pink</a:t>
            </a:r>
            <a:r>
              <a:rPr lang="en-US" altLang="de-DE" sz="2400" noProof="0" dirty="0" smtClean="0"/>
              <a:t>.</a:t>
            </a:r>
          </a:p>
          <a:p>
            <a:pPr marL="0" indent="0" eaLnBrk="1" hangingPunct="1">
              <a:lnSpc>
                <a:spcPct val="80000"/>
              </a:lnSpc>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endParaRPr lang="en-US" altLang="de-DE" sz="600" noProof="0" dirty="0" smtClean="0"/>
          </a:p>
          <a:p>
            <a:pPr marL="0" indent="0" eaLnBrk="1" hangingPunct="1">
              <a:lnSpc>
                <a:spcPct val="80000"/>
              </a:lnSpc>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en-US" altLang="de-DE" sz="2000" dirty="0" smtClean="0">
                <a:latin typeface="Courier New" pitchFamily="49" charset="0"/>
              </a:rPr>
              <a:t>Color</a:t>
            </a:r>
            <a:r>
              <a:rPr lang="en-US" altLang="de-DE" sz="2000" noProof="0" dirty="0" smtClean="0">
                <a:solidFill>
                  <a:schemeClr val="accent2"/>
                </a:solidFill>
                <a:latin typeface="Courier New" pitchFamily="49" charset="0"/>
                <a:cs typeface="Courier New" pitchFamily="49" charset="0"/>
              </a:rPr>
              <a:t>'</a:t>
            </a:r>
            <a:r>
              <a:rPr lang="en-US" altLang="de-DE" sz="2000" noProof="0" dirty="0" smtClean="0">
                <a:solidFill>
                  <a:schemeClr val="accent2"/>
                </a:solidFill>
                <a:latin typeface="Courier New" pitchFamily="49" charset="0"/>
              </a:rPr>
              <a:t>Base</a:t>
            </a:r>
            <a:r>
              <a:rPr lang="en-US" altLang="de-DE" sz="2400" noProof="0" dirty="0" smtClean="0">
                <a:latin typeface="Courier New" pitchFamily="49" charset="0"/>
              </a:rPr>
              <a:t> </a:t>
            </a:r>
            <a:r>
              <a:rPr lang="en-US" altLang="de-DE" sz="2400" noProof="0" dirty="0" smtClean="0"/>
              <a:t>is the same as </a:t>
            </a:r>
            <a:r>
              <a:rPr lang="en-US" altLang="de-DE" sz="2000" noProof="0" dirty="0" smtClean="0">
                <a:latin typeface="Courier New" pitchFamily="49" charset="0"/>
              </a:rPr>
              <a:t>Color</a:t>
            </a:r>
            <a:r>
              <a:rPr lang="en-US" altLang="de-DE" sz="2400" noProof="0" dirty="0" smtClean="0">
                <a:cs typeface="Courier New" pitchFamily="49" charset="0"/>
              </a:rPr>
              <a:t>.</a:t>
            </a:r>
          </a:p>
          <a:p>
            <a:pPr marL="0" indent="0" eaLnBrk="1" hangingPunct="1">
              <a:lnSpc>
                <a:spcPct val="80000"/>
              </a:lnSpc>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endParaRPr lang="en-US" altLang="de-DE" sz="900" noProof="0" dirty="0" smtClean="0"/>
          </a:p>
          <a:p>
            <a:pPr marL="0" indent="0" eaLnBrk="1" hangingPunct="1">
              <a:lnSpc>
                <a:spcPct val="80000"/>
              </a:lnSpc>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en-US" altLang="de-DE" sz="2400" dirty="0" smtClean="0"/>
              <a:t>This</a:t>
            </a:r>
            <a:r>
              <a:rPr lang="en-US" altLang="de-DE" sz="2400" noProof="0" dirty="0" smtClean="0"/>
              <a:t> attribute is defined for every scalar type and denotes an unconstrained subtype of the type, its</a:t>
            </a:r>
            <a:r>
              <a:rPr lang="en-US" altLang="de-DE" sz="2400" i="1" noProof="0" dirty="0" smtClean="0"/>
              <a:t> base subtype</a:t>
            </a:r>
            <a:r>
              <a:rPr lang="en-US" altLang="de-DE" sz="2400" noProof="0" dirty="0" smtClean="0"/>
              <a:t>. This is why the operators use the base subtype for the parameters, for instance:</a:t>
            </a:r>
          </a:p>
          <a:p>
            <a:pPr marL="0" indent="0" eaLnBrk="1" hangingPunct="1">
              <a:lnSpc>
                <a:spcPct val="80000"/>
              </a:lnSpc>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endParaRPr lang="en-US" altLang="de-DE" sz="700" noProof="0" dirty="0" smtClean="0"/>
          </a:p>
          <a:p>
            <a:pPr marL="0" indent="0" eaLnBrk="1" hangingPunct="1">
              <a:lnSpc>
                <a:spcPct val="80000"/>
              </a:lnSpc>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en-US" altLang="de-DE" sz="1800" b="1" noProof="0" dirty="0" smtClean="0">
                <a:latin typeface="Courier New" pitchFamily="49" charset="0"/>
              </a:rPr>
              <a:t>function</a:t>
            </a:r>
            <a:r>
              <a:rPr lang="en-US" altLang="de-DE" sz="1800" noProof="0" dirty="0" smtClean="0">
                <a:latin typeface="Courier New" pitchFamily="49" charset="0"/>
              </a:rPr>
              <a:t> "+"</a:t>
            </a:r>
            <a:r>
              <a:rPr lang="en-US" altLang="de-DE" sz="1800" noProof="0" dirty="0" smtClean="0">
                <a:latin typeface="Courier New" pitchFamily="49" charset="0"/>
                <a:cs typeface="Courier New" pitchFamily="49" charset="0"/>
              </a:rPr>
              <a:t> (Left, Right: Integer</a:t>
            </a:r>
            <a:r>
              <a:rPr lang="en-US" altLang="de-DE" sz="1800" noProof="0" dirty="0" smtClean="0">
                <a:solidFill>
                  <a:schemeClr val="accent2"/>
                </a:solidFill>
                <a:latin typeface="Courier New" pitchFamily="49" charset="0"/>
                <a:cs typeface="Courier New" pitchFamily="49" charset="0"/>
              </a:rPr>
              <a:t>'Base</a:t>
            </a:r>
            <a:r>
              <a:rPr lang="en-US" altLang="de-DE" sz="1800" noProof="0" dirty="0" smtClean="0">
                <a:latin typeface="Courier New" pitchFamily="49" charset="0"/>
                <a:cs typeface="Courier New" pitchFamily="49" charset="0"/>
              </a:rPr>
              <a:t>) </a:t>
            </a:r>
            <a:r>
              <a:rPr lang="en-US" altLang="de-DE" sz="1800" b="1" noProof="0" dirty="0" smtClean="0">
                <a:latin typeface="Courier New" pitchFamily="49" charset="0"/>
                <a:cs typeface="Courier New" pitchFamily="49" charset="0"/>
              </a:rPr>
              <a:t>return</a:t>
            </a:r>
            <a:br>
              <a:rPr lang="en-US" altLang="de-DE" sz="1800" b="1" noProof="0" dirty="0" smtClean="0">
                <a:latin typeface="Courier New" pitchFamily="49" charset="0"/>
                <a:cs typeface="Courier New" pitchFamily="49" charset="0"/>
              </a:rPr>
            </a:br>
            <a:r>
              <a:rPr lang="en-US" altLang="de-DE" sz="1800" b="1" noProof="0" dirty="0" smtClean="0">
                <a:latin typeface="Courier New" pitchFamily="49" charset="0"/>
                <a:cs typeface="Courier New" pitchFamily="49" charset="0"/>
              </a:rPr>
              <a:t>        </a:t>
            </a:r>
            <a:r>
              <a:rPr lang="en-US" altLang="de-DE" sz="1800" noProof="0" dirty="0" smtClean="0">
                <a:latin typeface="Courier New" pitchFamily="49" charset="0"/>
                <a:cs typeface="Courier New" pitchFamily="49" charset="0"/>
              </a:rPr>
              <a:t> Integer</a:t>
            </a:r>
            <a:r>
              <a:rPr lang="en-US" altLang="de-DE" sz="1800" noProof="0" dirty="0" smtClean="0">
                <a:solidFill>
                  <a:schemeClr val="accent2"/>
                </a:solidFill>
                <a:latin typeface="Courier New" pitchFamily="49" charset="0"/>
                <a:cs typeface="Courier New" pitchFamily="49" charset="0"/>
              </a:rPr>
              <a:t>'Base</a:t>
            </a:r>
            <a:r>
              <a:rPr lang="en-US" altLang="de-DE" sz="1800" noProof="0" dirty="0" smtClean="0">
                <a:latin typeface="Courier New" pitchFamily="49" charset="0"/>
                <a:cs typeface="Courier New" pitchFamily="49" charset="0"/>
              </a:rPr>
              <a:t>;</a:t>
            </a:r>
            <a:endParaRPr lang="en-US" altLang="de-DE" sz="1800" i="1" noProof="0" dirty="0" smtClean="0">
              <a:latin typeface="Courier New" pitchFamily="49" charset="0"/>
              <a:cs typeface="Courier New" pitchFamily="49" charset="0"/>
            </a:endParaRPr>
          </a:p>
        </p:txBody>
      </p:sp>
      <p:sp>
        <p:nvSpPr>
          <p:cNvPr id="102404" name="Fußzeilenplatzhalter 1"/>
          <p:cNvSpPr>
            <a:spLocks noGrp="1"/>
          </p:cNvSpPr>
          <p:nvPr>
            <p:ph type="ftr" sz="quarte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en-US" altLang="de-DE" sz="2400" dirty="0" smtClean="0"/>
              <a:t>Ada Basics © 2024 C.Grein</a:t>
            </a:r>
            <a:endParaRPr lang="de-DE" altLang="de-DE" sz="2400" dirty="0"/>
          </a:p>
        </p:txBody>
      </p:sp>
      <p:sp>
        <p:nvSpPr>
          <p:cNvPr id="102405" name="Foliennummernplatzhalter 2"/>
          <p:cNvSpPr>
            <a:spLocks noGrp="1"/>
          </p:cNvSpPr>
          <p:nvPr>
            <p:ph type="sldNum" sz="quarter"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2DA3D5B9-50AC-4D5D-9D55-D81F23EBFBBA}" type="slidenum">
              <a:rPr lang="de-DE" altLang="de-DE" sz="2400" smtClean="0"/>
              <a:pPr eaLnBrk="1" hangingPunct="1">
                <a:spcBef>
                  <a:spcPct val="0"/>
                </a:spcBef>
              </a:pPr>
              <a:t>134</a:t>
            </a:fld>
            <a:endParaRPr lang="de-DE" altLang="de-DE" sz="2400" dirty="0" smtClean="0"/>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6" name="Rectangle 2"/>
          <p:cNvSpPr>
            <a:spLocks noGrp="1" noChangeArrowheads="1"/>
          </p:cNvSpPr>
          <p:nvPr>
            <p:ph type="title"/>
          </p:nvPr>
        </p:nvSpPr>
        <p:spPr/>
        <p:txBody>
          <a:bodyPr/>
          <a:lstStyle/>
          <a:p>
            <a:pPr eaLnBrk="1" hangingPunct="1"/>
            <a:r>
              <a:rPr lang="en-US" altLang="de-DE" noProof="0" dirty="0" smtClean="0">
                <a:solidFill>
                  <a:srgbClr val="FF0000"/>
                </a:solidFill>
              </a:rPr>
              <a:t>Contents</a:t>
            </a:r>
          </a:p>
        </p:txBody>
      </p:sp>
      <p:sp>
        <p:nvSpPr>
          <p:cNvPr id="13317" name="Rectangle 3"/>
          <p:cNvSpPr>
            <a:spLocks noGrp="1" noChangeArrowheads="1"/>
          </p:cNvSpPr>
          <p:nvPr>
            <p:ph sz="half" idx="1"/>
          </p:nvPr>
        </p:nvSpPr>
        <p:spPr>
          <a:xfrm>
            <a:off x="684213" y="2205038"/>
            <a:ext cx="3792537" cy="4043361"/>
          </a:xfrm>
        </p:spPr>
        <p:txBody>
          <a:bodyPr/>
          <a:lstStyle/>
          <a:p>
            <a:pPr marL="266700" indent="-266700" eaLnBrk="1" hangingPunct="1">
              <a:lnSpc>
                <a:spcPct val="90000"/>
              </a:lnSpc>
              <a:spcBef>
                <a:spcPct val="20000"/>
              </a:spcBef>
              <a:buFont typeface="Times New Roman" pitchFamily="18" charset="0"/>
              <a:buChar char="•"/>
            </a:pPr>
            <a:r>
              <a:rPr lang="en-US" altLang="de-DE" noProof="0" dirty="0" smtClean="0"/>
              <a:t>Type concept by means of whole numbers</a:t>
            </a:r>
          </a:p>
          <a:p>
            <a:pPr marL="266700" indent="-266700" eaLnBrk="1" hangingPunct="1">
              <a:lnSpc>
                <a:spcPct val="90000"/>
              </a:lnSpc>
              <a:spcBef>
                <a:spcPct val="20000"/>
              </a:spcBef>
              <a:buFont typeface="Times New Roman" pitchFamily="18" charset="0"/>
              <a:buChar char="•"/>
            </a:pPr>
            <a:r>
              <a:rPr lang="en-US" altLang="de-DE" noProof="0" dirty="0" smtClean="0"/>
              <a:t>Composite types</a:t>
            </a:r>
          </a:p>
          <a:p>
            <a:pPr marL="266700" indent="-266700" eaLnBrk="1" hangingPunct="1">
              <a:lnSpc>
                <a:spcPct val="90000"/>
              </a:lnSpc>
              <a:spcBef>
                <a:spcPct val="20000"/>
              </a:spcBef>
              <a:buFont typeface="Times New Roman" pitchFamily="18" charset="0"/>
              <a:buChar char="•"/>
            </a:pPr>
            <a:r>
              <a:rPr lang="en-US" altLang="de-DE" noProof="0" dirty="0" smtClean="0"/>
              <a:t>Expressions</a:t>
            </a:r>
          </a:p>
          <a:p>
            <a:pPr marL="266700" indent="-266700" eaLnBrk="1" hangingPunct="1">
              <a:lnSpc>
                <a:spcPct val="90000"/>
              </a:lnSpc>
              <a:spcBef>
                <a:spcPct val="20000"/>
              </a:spcBef>
              <a:buFont typeface="Times New Roman" pitchFamily="18" charset="0"/>
              <a:buChar char="•"/>
            </a:pPr>
            <a:r>
              <a:rPr lang="en-US" altLang="de-DE" noProof="0" dirty="0" smtClean="0"/>
              <a:t>Control structures</a:t>
            </a:r>
          </a:p>
          <a:p>
            <a:pPr marL="266700" indent="-266700" eaLnBrk="1" hangingPunct="1">
              <a:lnSpc>
                <a:spcPct val="90000"/>
              </a:lnSpc>
              <a:spcBef>
                <a:spcPct val="20000"/>
              </a:spcBef>
              <a:buFont typeface="Times New Roman" pitchFamily="18" charset="0"/>
              <a:buChar char="•"/>
            </a:pPr>
            <a:r>
              <a:rPr lang="en-US" altLang="de-DE" noProof="0" dirty="0" smtClean="0"/>
              <a:t>Subprograms</a:t>
            </a:r>
          </a:p>
          <a:p>
            <a:pPr marL="266700" indent="-266700" eaLnBrk="1" hangingPunct="1">
              <a:lnSpc>
                <a:spcPct val="90000"/>
              </a:lnSpc>
              <a:spcBef>
                <a:spcPct val="20000"/>
              </a:spcBef>
              <a:buFont typeface="Times New Roman" pitchFamily="18" charset="0"/>
              <a:buChar char="•"/>
            </a:pPr>
            <a:r>
              <a:rPr lang="en-US" altLang="de-DE" noProof="0" dirty="0" smtClean="0"/>
              <a:t>Enumerations</a:t>
            </a:r>
          </a:p>
          <a:p>
            <a:pPr marL="266700" indent="-266700" eaLnBrk="1" hangingPunct="1">
              <a:lnSpc>
                <a:spcPct val="90000"/>
              </a:lnSpc>
              <a:spcBef>
                <a:spcPct val="20000"/>
              </a:spcBef>
              <a:buFont typeface="Times New Roman" pitchFamily="18" charset="0"/>
              <a:buChar char="•"/>
            </a:pPr>
            <a:r>
              <a:rPr lang="en-US" altLang="de-DE" b="1" dirty="0" smtClean="0"/>
              <a:t>Packages</a:t>
            </a:r>
            <a:endParaRPr lang="en-US" altLang="de-DE" b="1" dirty="0"/>
          </a:p>
        </p:txBody>
      </p:sp>
      <p:sp>
        <p:nvSpPr>
          <p:cNvPr id="13318" name="Rectangle 4"/>
          <p:cNvSpPr>
            <a:spLocks noGrp="1" noChangeArrowheads="1"/>
          </p:cNvSpPr>
          <p:nvPr>
            <p:ph sz="half" idx="2"/>
          </p:nvPr>
        </p:nvSpPr>
        <p:spPr>
          <a:xfrm>
            <a:off x="4572000" y="2060848"/>
            <a:ext cx="3794125" cy="4176289"/>
          </a:xfrm>
        </p:spPr>
        <p:txBody>
          <a:bodyPr/>
          <a:lstStyle/>
          <a:p>
            <a:pPr marL="266700" indent="-266700" eaLnBrk="1" hangingPunct="1">
              <a:lnSpc>
                <a:spcPct val="90000"/>
              </a:lnSpc>
              <a:spcBef>
                <a:spcPct val="20000"/>
              </a:spcBef>
              <a:buFont typeface="Times New Roman" pitchFamily="18" charset="0"/>
              <a:buChar char="•"/>
            </a:pPr>
            <a:r>
              <a:rPr lang="en-US" altLang="de-DE" noProof="0" dirty="0" smtClean="0"/>
              <a:t>Input/Output</a:t>
            </a:r>
          </a:p>
          <a:p>
            <a:pPr marL="266700" indent="-266700" eaLnBrk="1" hangingPunct="1">
              <a:lnSpc>
                <a:spcPct val="90000"/>
              </a:lnSpc>
              <a:spcBef>
                <a:spcPct val="20000"/>
              </a:spcBef>
              <a:buFont typeface="Times New Roman" pitchFamily="18" charset="0"/>
              <a:buChar char="•"/>
            </a:pPr>
            <a:r>
              <a:rPr lang="en-US" altLang="de-DE" dirty="0"/>
              <a:t>Inheritance Ada </a:t>
            </a:r>
            <a:r>
              <a:rPr lang="en-US" altLang="de-DE" dirty="0" smtClean="0"/>
              <a:t>83</a:t>
            </a:r>
            <a:endParaRPr lang="en-US" altLang="de-DE" noProof="0" dirty="0" smtClean="0"/>
          </a:p>
          <a:p>
            <a:pPr marL="266700" indent="-266700" eaLnBrk="1" hangingPunct="1">
              <a:lnSpc>
                <a:spcPct val="90000"/>
              </a:lnSpc>
              <a:spcBef>
                <a:spcPct val="20000"/>
              </a:spcBef>
              <a:buFont typeface="Times New Roman" pitchFamily="18" charset="0"/>
              <a:buChar char="•"/>
            </a:pPr>
            <a:r>
              <a:rPr lang="en-US" altLang="de-DE" noProof="0" dirty="0" smtClean="0"/>
              <a:t>Generics</a:t>
            </a:r>
          </a:p>
          <a:p>
            <a:pPr marL="266700" indent="-266700" eaLnBrk="1" hangingPunct="1">
              <a:lnSpc>
                <a:spcPct val="90000"/>
              </a:lnSpc>
              <a:spcBef>
                <a:spcPct val="20000"/>
              </a:spcBef>
              <a:buFont typeface="Times New Roman" pitchFamily="18" charset="0"/>
              <a:buChar char="•"/>
            </a:pPr>
            <a:r>
              <a:rPr lang="en-US" altLang="de-DE" noProof="0" dirty="0" smtClean="0"/>
              <a:t>Exceptions</a:t>
            </a:r>
          </a:p>
          <a:p>
            <a:pPr marL="266700" indent="-266700" eaLnBrk="1" hangingPunct="1">
              <a:lnSpc>
                <a:spcPct val="90000"/>
              </a:lnSpc>
              <a:spcBef>
                <a:spcPct val="20000"/>
              </a:spcBef>
              <a:buFont typeface="Times New Roman" pitchFamily="18" charset="0"/>
              <a:buChar char="•"/>
            </a:pPr>
            <a:r>
              <a:rPr lang="en-US" altLang="de-DE" noProof="0" dirty="0" smtClean="0"/>
              <a:t>Elaboration</a:t>
            </a:r>
          </a:p>
          <a:p>
            <a:pPr marL="266700" indent="-266700" eaLnBrk="1" hangingPunct="1">
              <a:lnSpc>
                <a:spcPct val="90000"/>
              </a:lnSpc>
              <a:spcBef>
                <a:spcPct val="20000"/>
              </a:spcBef>
              <a:buFont typeface="Times New Roman" pitchFamily="18" charset="0"/>
              <a:buChar char="•"/>
            </a:pPr>
            <a:r>
              <a:rPr lang="en-US" altLang="de-DE" noProof="0" dirty="0" smtClean="0"/>
              <a:t>Access types</a:t>
            </a:r>
          </a:p>
          <a:p>
            <a:pPr marL="266700" indent="-266700" eaLnBrk="1" hangingPunct="1">
              <a:lnSpc>
                <a:spcPct val="90000"/>
              </a:lnSpc>
              <a:spcBef>
                <a:spcPct val="20000"/>
              </a:spcBef>
              <a:buFont typeface="Times New Roman" pitchFamily="18" charset="0"/>
              <a:buChar char="•"/>
            </a:pPr>
            <a:r>
              <a:rPr lang="en-US" altLang="de-DE" dirty="0" smtClean="0"/>
              <a:t>Representation Clauses</a:t>
            </a:r>
            <a:endParaRPr lang="en-US" altLang="de-DE" noProof="0" dirty="0" smtClean="0"/>
          </a:p>
          <a:p>
            <a:pPr marL="266700" indent="-266700" eaLnBrk="1" hangingPunct="1">
              <a:lnSpc>
                <a:spcPct val="90000"/>
              </a:lnSpc>
              <a:spcBef>
                <a:spcPct val="20000"/>
              </a:spcBef>
              <a:buFont typeface="Times New Roman" pitchFamily="18" charset="0"/>
              <a:buChar char="•"/>
            </a:pPr>
            <a:r>
              <a:rPr lang="en-US" altLang="de-DE" dirty="0"/>
              <a:t>Ada 2012: Contracts</a:t>
            </a:r>
          </a:p>
          <a:p>
            <a:pPr marL="266700" indent="-266700" eaLnBrk="1" hangingPunct="1">
              <a:lnSpc>
                <a:spcPct val="90000"/>
              </a:lnSpc>
              <a:spcBef>
                <a:spcPct val="20000"/>
              </a:spcBef>
              <a:buFont typeface="Times New Roman" pitchFamily="18" charset="0"/>
              <a:buChar char="•"/>
            </a:pPr>
            <a:r>
              <a:rPr lang="en-US" altLang="de-DE" noProof="0" dirty="0" smtClean="0"/>
              <a:t>Annexes</a:t>
            </a:r>
          </a:p>
        </p:txBody>
      </p:sp>
      <p:sp>
        <p:nvSpPr>
          <p:cNvPr id="13314" name="Fußzeilenplatzhalter 4"/>
          <p:cNvSpPr>
            <a:spLocks noGrp="1"/>
          </p:cNvSpPr>
          <p:nvPr>
            <p:ph type="ftr" idx="10"/>
          </p:nvPr>
        </p:nvSpPr>
        <p:spPr>
          <a:noFill/>
        </p:spPr>
        <p:txBody>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9pPr>
          </a:lstStyle>
          <a:p>
            <a:pPr eaLnBrk="1" hangingPunct="1"/>
            <a:r>
              <a:rPr lang="en-US" altLang="de-DE" dirty="0" smtClean="0">
                <a:solidFill>
                  <a:srgbClr val="000000"/>
                </a:solidFill>
              </a:rPr>
              <a:t>Ada Basics © 2024 C.Grein</a:t>
            </a:r>
            <a:endParaRPr lang="de-DE" altLang="de-DE" dirty="0" smtClean="0">
              <a:solidFill>
                <a:srgbClr val="000000"/>
              </a:solidFill>
            </a:endParaRPr>
          </a:p>
        </p:txBody>
      </p:sp>
      <p:sp>
        <p:nvSpPr>
          <p:cNvPr id="13315" name="Foliennummernplatzhalter 5"/>
          <p:cNvSpPr>
            <a:spLocks noGrp="1"/>
          </p:cNvSpPr>
          <p:nvPr>
            <p:ph type="sldNum" idx="11"/>
          </p:nvPr>
        </p:nvSpPr>
        <p:spPr>
          <a:noFill/>
        </p:spPr>
        <p:txBody>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9pPr>
          </a:lstStyle>
          <a:p>
            <a:pPr eaLnBrk="1" hangingPunct="1"/>
            <a:fld id="{E9EFEE1C-C198-4851-BB3D-B7A731250132}" type="slidenum">
              <a:rPr lang="de-DE" altLang="de-DE" smtClean="0">
                <a:solidFill>
                  <a:srgbClr val="000000"/>
                </a:solidFill>
              </a:rPr>
              <a:pPr eaLnBrk="1" hangingPunct="1"/>
              <a:t>135</a:t>
            </a:fld>
            <a:endParaRPr lang="de-DE" altLang="de-DE" dirty="0" smtClean="0">
              <a:solidFill>
                <a:srgbClr val="000000"/>
              </a:solidFill>
            </a:endParaRPr>
          </a:p>
        </p:txBody>
      </p:sp>
    </p:spTree>
    <p:extLst>
      <p:ext uri="{BB962C8B-B14F-4D97-AF65-F5344CB8AC3E}">
        <p14:creationId xmlns:p14="http://schemas.microsoft.com/office/powerpoint/2010/main" val="1590065163"/>
      </p:ext>
    </p:extLst>
  </p:cSld>
  <p:clrMapOvr>
    <a:masterClrMapping/>
  </p:clrMapOvr>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1"/>
          <p:cNvSpPr>
            <a:spLocks noGrp="1" noChangeArrowheads="1"/>
          </p:cNvSpPr>
          <p:nvPr>
            <p:ph type="title"/>
          </p:nvPr>
        </p:nvSpPr>
        <p:spPr>
          <a:xfrm>
            <a:off x="685800" y="609600"/>
            <a:ext cx="7772400" cy="1143000"/>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noProof="0" dirty="0" smtClean="0"/>
              <a:t>Contract Model</a:t>
            </a:r>
          </a:p>
        </p:txBody>
      </p:sp>
      <p:sp>
        <p:nvSpPr>
          <p:cNvPr id="87043" name="Rectangle 2"/>
          <p:cNvSpPr>
            <a:spLocks noGrp="1" noChangeArrowheads="1"/>
          </p:cNvSpPr>
          <p:nvPr>
            <p:ph type="body" idx="1"/>
          </p:nvPr>
        </p:nvSpPr>
        <p:spPr>
          <a:xfrm>
            <a:off x="611560" y="1981200"/>
            <a:ext cx="7920880" cy="4114800"/>
          </a:xfrm>
        </p:spPr>
        <p:txBody>
          <a:bodyPr/>
          <a:lstStyle/>
          <a:p>
            <a:pPr marL="0" indent="0" eaLnBrk="1" hangingPunct="1">
              <a:buFont typeface="Times New Roman" pitchFamily="16" charset="0"/>
              <a:buNone/>
              <a:tabLst>
                <a:tab pos="309563" algn="l"/>
                <a:tab pos="414338"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Lst>
              <a:defRPr/>
            </a:pPr>
            <a:r>
              <a:rPr lang="en-US" sz="2400" b="1" noProof="0" dirty="0" smtClean="0">
                <a:cs typeface="Times New Roman" pitchFamily="16" charset="0"/>
              </a:rPr>
              <a:t>Packages are the fundamental units for encapsulation.</a:t>
            </a:r>
          </a:p>
          <a:p>
            <a:pPr marL="363538" indent="-363538" eaLnBrk="1" hangingPunct="1">
              <a:buFont typeface="Arial" pitchFamily="34" charset="0"/>
              <a:buChar char="•"/>
              <a:tabLst>
                <a:tab pos="414338" algn="l"/>
                <a:tab pos="863600" algn="l"/>
                <a:tab pos="1169988"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Lst>
              <a:defRPr/>
            </a:pPr>
            <a:r>
              <a:rPr lang="en-US" sz="2200" noProof="0" dirty="0" smtClean="0">
                <a:solidFill>
                  <a:srgbClr val="C00000"/>
                </a:solidFill>
                <a:cs typeface="Times New Roman" pitchFamily="16" charset="0"/>
              </a:rPr>
              <a:t>One abstraction per package</a:t>
            </a:r>
          </a:p>
          <a:p>
            <a:pPr marL="363538" indent="-363538" eaLnBrk="1" hangingPunct="1">
              <a:buFont typeface="Times New Roman" pitchFamily="16" charset="0"/>
              <a:buChar char="•"/>
              <a:tabLst>
                <a:tab pos="414338" algn="l"/>
                <a:tab pos="863600" algn="l"/>
                <a:tab pos="1169988"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Lst>
              <a:defRPr/>
            </a:pPr>
            <a:r>
              <a:rPr lang="en-US" sz="2200" noProof="0" dirty="0" smtClean="0">
                <a:solidFill>
                  <a:schemeClr val="accent2"/>
                </a:solidFill>
              </a:rPr>
              <a:t>Strict separation of declaration (contract in package specification) and implementation (package body)</a:t>
            </a:r>
          </a:p>
          <a:p>
            <a:pPr marL="363538" indent="-363538" eaLnBrk="1" hangingPunct="1">
              <a:buFont typeface="Times New Roman" pitchFamily="16" charset="0"/>
              <a:buChar char="•"/>
              <a:tabLst>
                <a:tab pos="414338" algn="l"/>
                <a:tab pos="863600" algn="l"/>
                <a:tab pos="1169988"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Lst>
              <a:defRPr/>
            </a:pPr>
            <a:r>
              <a:rPr lang="en-US" sz="2200" noProof="0" dirty="0" smtClean="0">
                <a:solidFill>
                  <a:schemeClr val="accent3">
                    <a:lumMod val="25000"/>
                  </a:schemeClr>
                </a:solidFill>
              </a:rPr>
              <a:t>The user (client) sees only the nonprivate part of the specification</a:t>
            </a:r>
          </a:p>
          <a:p>
            <a:pPr marL="363538" indent="-363538" eaLnBrk="1" hangingPunct="1">
              <a:buFont typeface="Times New Roman" pitchFamily="16" charset="0"/>
              <a:buChar char="•"/>
              <a:tabLst>
                <a:tab pos="414338" algn="l"/>
                <a:tab pos="863600" algn="l"/>
                <a:tab pos="1169988"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Lst>
              <a:defRPr/>
            </a:pPr>
            <a:r>
              <a:rPr lang="en-US" sz="2200" noProof="0" dirty="0" smtClean="0">
                <a:solidFill>
                  <a:srgbClr val="663300"/>
                </a:solidFill>
              </a:rPr>
              <a:t>Changes in the private part and in the body do not force an adaptation in the client’s code</a:t>
            </a:r>
          </a:p>
          <a:p>
            <a:pPr marL="363538" indent="-363538" eaLnBrk="1" hangingPunct="1">
              <a:buFont typeface="Times New Roman" pitchFamily="16" charset="0"/>
              <a:buChar char="•"/>
              <a:tabLst>
                <a:tab pos="414338" algn="l"/>
                <a:tab pos="863600" algn="l"/>
                <a:tab pos="1169988"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Lst>
              <a:defRPr/>
            </a:pPr>
            <a:r>
              <a:rPr lang="en-US" sz="2200" noProof="0" dirty="0" smtClean="0"/>
              <a:t>Separate compilation of both parts</a:t>
            </a:r>
          </a:p>
          <a:p>
            <a:pPr marL="363538" indent="-363538" eaLnBrk="1" hangingPunct="1">
              <a:buFont typeface="Times New Roman" pitchFamily="16" charset="0"/>
              <a:buChar char="•"/>
              <a:tabLst>
                <a:tab pos="414338" algn="l"/>
                <a:tab pos="863600" algn="l"/>
                <a:tab pos="1169988"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Lst>
              <a:defRPr/>
            </a:pPr>
            <a:r>
              <a:rPr lang="en-US" sz="2200" noProof="0" dirty="0" smtClean="0"/>
              <a:t>Changes in </a:t>
            </a:r>
            <a:r>
              <a:rPr lang="en-US" sz="2200" dirty="0" smtClean="0"/>
              <a:t>the body do not force a recompilation of the client’s code</a:t>
            </a:r>
            <a:endParaRPr lang="en-US" sz="2200" noProof="0" dirty="0" smtClean="0"/>
          </a:p>
        </p:txBody>
      </p:sp>
      <p:sp>
        <p:nvSpPr>
          <p:cNvPr id="104452" name="Fußzeilenplatzhalter 1"/>
          <p:cNvSpPr>
            <a:spLocks noGrp="1"/>
          </p:cNvSpPr>
          <p:nvPr>
            <p:ph type="ftr" sz="quarte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en-US" altLang="de-DE" sz="2400" dirty="0" smtClean="0"/>
              <a:t>Ada Basics © 2024 C.Grein</a:t>
            </a:r>
            <a:endParaRPr lang="de-DE" altLang="de-DE" sz="2400" dirty="0"/>
          </a:p>
        </p:txBody>
      </p:sp>
      <p:sp>
        <p:nvSpPr>
          <p:cNvPr id="104453" name="Foliennummernplatzhalter 2"/>
          <p:cNvSpPr>
            <a:spLocks noGrp="1"/>
          </p:cNvSpPr>
          <p:nvPr>
            <p:ph type="sldNum" sz="quarter"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3B8FEAD7-64DD-4C47-9F9C-926F80D1693D}" type="slidenum">
              <a:rPr lang="de-DE" altLang="de-DE" sz="2400" smtClean="0"/>
              <a:pPr eaLnBrk="1" hangingPunct="1">
                <a:spcBef>
                  <a:spcPct val="0"/>
                </a:spcBef>
              </a:pPr>
              <a:t>136</a:t>
            </a:fld>
            <a:endParaRPr lang="de-DE" altLang="de-DE" sz="2400" dirty="0" smtClean="0"/>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Fußzeilenplatzhalter 2"/>
          <p:cNvSpPr>
            <a:spLocks noGrp="1"/>
          </p:cNvSpPr>
          <p:nvPr>
            <p:ph type="ftr" idx="10"/>
          </p:nvPr>
        </p:nvSpPr>
        <p:spPr/>
        <p:txBody>
          <a:bodyPr/>
          <a:lstStyle/>
          <a:p>
            <a:pPr>
              <a:defRPr/>
            </a:pPr>
            <a:r>
              <a:rPr lang="en-US" dirty="0" smtClean="0"/>
              <a:t>Ada Basics © 2024 C.Grein</a:t>
            </a:r>
            <a:endParaRPr lang="de-DE" dirty="0"/>
          </a:p>
        </p:txBody>
      </p:sp>
      <p:sp>
        <p:nvSpPr>
          <p:cNvPr id="4" name="Foliennummernplatzhalter 3"/>
          <p:cNvSpPr>
            <a:spLocks noGrp="1"/>
          </p:cNvSpPr>
          <p:nvPr>
            <p:ph type="sldNum" idx="11"/>
          </p:nvPr>
        </p:nvSpPr>
        <p:spPr/>
        <p:txBody>
          <a:bodyPr/>
          <a:lstStyle/>
          <a:p>
            <a:pPr>
              <a:defRPr/>
            </a:pPr>
            <a:fld id="{DA1E1920-96A0-4C45-9D55-888EA03B2769}" type="slidenum">
              <a:rPr lang="de-DE" smtClean="0"/>
              <a:pPr>
                <a:defRPr/>
              </a:pPr>
              <a:t>137</a:t>
            </a:fld>
            <a:endParaRPr lang="de-DE" dirty="0"/>
          </a:p>
        </p:txBody>
      </p:sp>
      <p:pic>
        <p:nvPicPr>
          <p:cNvPr id="6" name="Grafik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83568" y="476672"/>
            <a:ext cx="7859359" cy="5544616"/>
          </a:xfrm>
          <a:prstGeom prst="rect">
            <a:avLst/>
          </a:prstGeom>
        </p:spPr>
      </p:pic>
      <p:sp>
        <p:nvSpPr>
          <p:cNvPr id="2" name="Textfeld 1"/>
          <p:cNvSpPr txBox="1"/>
          <p:nvPr/>
        </p:nvSpPr>
        <p:spPr>
          <a:xfrm>
            <a:off x="1403648" y="2492896"/>
            <a:ext cx="1512168" cy="430887"/>
          </a:xfrm>
          <a:prstGeom prst="rect">
            <a:avLst/>
          </a:prstGeom>
          <a:solidFill>
            <a:srgbClr val="FFFFFF"/>
          </a:solidFill>
        </p:spPr>
        <p:txBody>
          <a:bodyPr wrap="square" rtlCol="0">
            <a:spAutoFit/>
          </a:bodyPr>
          <a:lstStyle/>
          <a:p>
            <a:pPr algn="ctr"/>
            <a:r>
              <a:rPr lang="en-US" sz="1100" dirty="0" smtClean="0">
                <a:solidFill>
                  <a:schemeClr val="tx1"/>
                </a:solidFill>
              </a:rPr>
              <a:t>What the consultant proposed</a:t>
            </a:r>
            <a:endParaRPr lang="en-US" sz="1100" dirty="0">
              <a:solidFill>
                <a:schemeClr val="tx1"/>
              </a:solidFill>
            </a:endParaRPr>
          </a:p>
        </p:txBody>
      </p:sp>
      <p:sp>
        <p:nvSpPr>
          <p:cNvPr id="7" name="Textfeld 6"/>
          <p:cNvSpPr txBox="1"/>
          <p:nvPr/>
        </p:nvSpPr>
        <p:spPr>
          <a:xfrm>
            <a:off x="3779912" y="2543760"/>
            <a:ext cx="1368152" cy="430887"/>
          </a:xfrm>
          <a:prstGeom prst="rect">
            <a:avLst/>
          </a:prstGeom>
          <a:solidFill>
            <a:srgbClr val="FFFFFF"/>
          </a:solidFill>
        </p:spPr>
        <p:txBody>
          <a:bodyPr wrap="square" rtlCol="0">
            <a:spAutoFit/>
          </a:bodyPr>
          <a:lstStyle/>
          <a:p>
            <a:pPr algn="ctr"/>
            <a:r>
              <a:rPr lang="en-US" sz="1100" dirty="0" smtClean="0">
                <a:solidFill>
                  <a:schemeClr val="tx1"/>
                </a:solidFill>
              </a:rPr>
              <a:t>What the client ordered</a:t>
            </a:r>
            <a:endParaRPr lang="en-US" sz="1100" dirty="0">
              <a:solidFill>
                <a:schemeClr val="tx1"/>
              </a:solidFill>
            </a:endParaRPr>
          </a:p>
        </p:txBody>
      </p:sp>
      <p:sp>
        <p:nvSpPr>
          <p:cNvPr id="8" name="Textfeld 7"/>
          <p:cNvSpPr txBox="1"/>
          <p:nvPr/>
        </p:nvSpPr>
        <p:spPr>
          <a:xfrm>
            <a:off x="6084168" y="2724342"/>
            <a:ext cx="1944216" cy="430887"/>
          </a:xfrm>
          <a:prstGeom prst="rect">
            <a:avLst/>
          </a:prstGeom>
          <a:solidFill>
            <a:srgbClr val="FFFFFF"/>
          </a:solidFill>
        </p:spPr>
        <p:txBody>
          <a:bodyPr wrap="square" rtlCol="0">
            <a:spAutoFit/>
          </a:bodyPr>
          <a:lstStyle/>
          <a:p>
            <a:pPr algn="ctr"/>
            <a:r>
              <a:rPr lang="en-US" sz="1100" dirty="0" smtClean="0">
                <a:solidFill>
                  <a:schemeClr val="tx1"/>
                </a:solidFill>
              </a:rPr>
              <a:t>What was written in the product specification</a:t>
            </a:r>
            <a:endParaRPr lang="en-US" sz="1100" dirty="0">
              <a:solidFill>
                <a:schemeClr val="tx1"/>
              </a:solidFill>
            </a:endParaRPr>
          </a:p>
        </p:txBody>
      </p:sp>
      <p:sp>
        <p:nvSpPr>
          <p:cNvPr id="9" name="Textfeld 8"/>
          <p:cNvSpPr txBox="1"/>
          <p:nvPr/>
        </p:nvSpPr>
        <p:spPr>
          <a:xfrm>
            <a:off x="1547565" y="5157192"/>
            <a:ext cx="1152227" cy="430887"/>
          </a:xfrm>
          <a:prstGeom prst="rect">
            <a:avLst/>
          </a:prstGeom>
          <a:solidFill>
            <a:srgbClr val="FFFFFF"/>
          </a:solidFill>
        </p:spPr>
        <p:txBody>
          <a:bodyPr wrap="square" rtlCol="0">
            <a:spAutoFit/>
          </a:bodyPr>
          <a:lstStyle/>
          <a:p>
            <a:pPr algn="ctr"/>
            <a:r>
              <a:rPr lang="en-US" sz="1100" dirty="0" smtClean="0">
                <a:solidFill>
                  <a:schemeClr val="tx1"/>
                </a:solidFill>
              </a:rPr>
              <a:t>What was delivered</a:t>
            </a:r>
            <a:endParaRPr lang="en-US" sz="1100" dirty="0">
              <a:solidFill>
                <a:schemeClr val="tx1"/>
              </a:solidFill>
            </a:endParaRPr>
          </a:p>
        </p:txBody>
      </p:sp>
      <p:sp>
        <p:nvSpPr>
          <p:cNvPr id="10" name="Textfeld 9"/>
          <p:cNvSpPr txBox="1"/>
          <p:nvPr/>
        </p:nvSpPr>
        <p:spPr>
          <a:xfrm>
            <a:off x="3491781" y="5107831"/>
            <a:ext cx="2088331" cy="769441"/>
          </a:xfrm>
          <a:prstGeom prst="rect">
            <a:avLst/>
          </a:prstGeom>
          <a:solidFill>
            <a:srgbClr val="FFFFFF"/>
          </a:solidFill>
        </p:spPr>
        <p:txBody>
          <a:bodyPr wrap="square" rtlCol="0">
            <a:spAutoFit/>
          </a:bodyPr>
          <a:lstStyle/>
          <a:p>
            <a:pPr algn="ctr"/>
            <a:r>
              <a:rPr lang="en-US" sz="1100" dirty="0" smtClean="0">
                <a:solidFill>
                  <a:schemeClr val="tx1"/>
                </a:solidFill>
              </a:rPr>
              <a:t>What the client’s</a:t>
            </a:r>
            <a:br>
              <a:rPr lang="en-US" sz="1100" dirty="0" smtClean="0">
                <a:solidFill>
                  <a:schemeClr val="tx1"/>
                </a:solidFill>
              </a:rPr>
            </a:br>
            <a:r>
              <a:rPr lang="en-US" sz="1100" dirty="0" smtClean="0">
                <a:solidFill>
                  <a:schemeClr val="tx1"/>
                </a:solidFill>
              </a:rPr>
              <a:t> technician did</a:t>
            </a:r>
            <a:br>
              <a:rPr lang="en-US" sz="1100" dirty="0" smtClean="0">
                <a:solidFill>
                  <a:schemeClr val="tx1"/>
                </a:solidFill>
              </a:rPr>
            </a:br>
            <a:r>
              <a:rPr lang="en-US" sz="1100" dirty="0" smtClean="0">
                <a:solidFill>
                  <a:schemeClr val="tx1"/>
                </a:solidFill>
              </a:rPr>
              <a:t>to make the</a:t>
            </a:r>
            <a:br>
              <a:rPr lang="en-US" sz="1100" dirty="0" smtClean="0">
                <a:solidFill>
                  <a:schemeClr val="tx1"/>
                </a:solidFill>
              </a:rPr>
            </a:br>
            <a:r>
              <a:rPr lang="en-US" sz="1100" dirty="0" smtClean="0">
                <a:solidFill>
                  <a:schemeClr val="tx1"/>
                </a:solidFill>
              </a:rPr>
              <a:t>thing work</a:t>
            </a:r>
            <a:endParaRPr lang="en-US" sz="1100" dirty="0">
              <a:solidFill>
                <a:schemeClr val="tx1"/>
              </a:solidFill>
            </a:endParaRPr>
          </a:p>
        </p:txBody>
      </p:sp>
      <p:sp>
        <p:nvSpPr>
          <p:cNvPr id="11" name="Textfeld 10"/>
          <p:cNvSpPr txBox="1"/>
          <p:nvPr/>
        </p:nvSpPr>
        <p:spPr>
          <a:xfrm>
            <a:off x="6012160" y="5157191"/>
            <a:ext cx="1728192" cy="430887"/>
          </a:xfrm>
          <a:prstGeom prst="rect">
            <a:avLst/>
          </a:prstGeom>
          <a:solidFill>
            <a:srgbClr val="FFFFFF"/>
          </a:solidFill>
        </p:spPr>
        <p:txBody>
          <a:bodyPr wrap="square" rtlCol="0">
            <a:spAutoFit/>
          </a:bodyPr>
          <a:lstStyle/>
          <a:p>
            <a:pPr algn="ctr"/>
            <a:r>
              <a:rPr lang="en-US" sz="1100" dirty="0" smtClean="0">
                <a:solidFill>
                  <a:schemeClr val="tx1"/>
                </a:solidFill>
              </a:rPr>
              <a:t>What the client would have needed, actually</a:t>
            </a:r>
            <a:endParaRPr lang="en-US" sz="1100" dirty="0">
              <a:solidFill>
                <a:schemeClr val="tx1"/>
              </a:solidFill>
            </a:endParaRPr>
          </a:p>
        </p:txBody>
      </p:sp>
    </p:spTree>
    <p:extLst>
      <p:ext uri="{BB962C8B-B14F-4D97-AF65-F5344CB8AC3E}">
        <p14:creationId xmlns:p14="http://schemas.microsoft.com/office/powerpoint/2010/main" val="153985423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4" name="Rectangle 1"/>
          <p:cNvSpPr>
            <a:spLocks noGrp="1" noChangeArrowheads="1"/>
          </p:cNvSpPr>
          <p:nvPr>
            <p:ph type="title"/>
          </p:nvPr>
        </p:nvSpPr>
        <p:spPr>
          <a:xfrm>
            <a:off x="685800" y="609600"/>
            <a:ext cx="7772400" cy="1143000"/>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noProof="0" dirty="0" smtClean="0"/>
              <a:t>Syntax Package Specification</a:t>
            </a:r>
          </a:p>
        </p:txBody>
      </p:sp>
      <p:sp>
        <p:nvSpPr>
          <p:cNvPr id="105475" name="Rectangle 2"/>
          <p:cNvSpPr>
            <a:spLocks noGrp="1" noChangeArrowheads="1"/>
          </p:cNvSpPr>
          <p:nvPr>
            <p:ph type="body" idx="1"/>
          </p:nvPr>
        </p:nvSpPr>
        <p:spPr>
          <a:xfrm>
            <a:off x="685800" y="1981200"/>
            <a:ext cx="7772400" cy="4114800"/>
          </a:xfrm>
        </p:spPr>
        <p:txBody>
          <a:bodyPr/>
          <a:lstStyle/>
          <a:p>
            <a:pPr marL="0" indent="33338" eaLnBrk="1" hangingPunct="1">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2000" b="1" noProof="0" dirty="0" smtClean="0">
                <a:latin typeface="Courier New" pitchFamily="49" charset="0"/>
              </a:rPr>
              <a:t>with</a:t>
            </a:r>
            <a:r>
              <a:rPr lang="en-US" altLang="de-DE" sz="2000" noProof="0" dirty="0" smtClean="0">
                <a:latin typeface="Courier New" pitchFamily="49" charset="0"/>
              </a:rPr>
              <a:t> Library_Unit;  -- c</a:t>
            </a:r>
            <a:r>
              <a:rPr lang="en-US" altLang="de-DE" sz="2000" i="1" noProof="0" dirty="0" smtClean="0">
                <a:latin typeface="Courier New" pitchFamily="49" charset="0"/>
              </a:rPr>
              <a:t>ontext clause</a:t>
            </a:r>
          </a:p>
          <a:p>
            <a:pPr marL="0" indent="33338" eaLnBrk="1" hangingPunct="1">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2000" b="1" noProof="0" dirty="0" smtClean="0">
                <a:solidFill>
                  <a:srgbClr val="FF3399"/>
                </a:solidFill>
                <a:latin typeface="Courier New" pitchFamily="49" charset="0"/>
              </a:rPr>
              <a:t>use </a:t>
            </a:r>
            <a:r>
              <a:rPr lang="en-US" altLang="de-DE" sz="2000" noProof="0" dirty="0" smtClean="0">
                <a:solidFill>
                  <a:srgbClr val="FF3399"/>
                </a:solidFill>
                <a:latin typeface="Courier New" pitchFamily="49" charset="0"/>
              </a:rPr>
              <a:t> Library_Unit;  -- </a:t>
            </a:r>
            <a:r>
              <a:rPr lang="en-US" altLang="de-DE" sz="2000" i="1" dirty="0" smtClean="0">
                <a:solidFill>
                  <a:srgbClr val="FF3399"/>
                </a:solidFill>
                <a:latin typeface="Courier New" pitchFamily="49" charset="0"/>
              </a:rPr>
              <a:t>use sparingly</a:t>
            </a:r>
            <a:endParaRPr lang="en-US" altLang="de-DE" sz="2000" i="1" noProof="0" dirty="0" smtClean="0">
              <a:solidFill>
                <a:srgbClr val="FF3399"/>
              </a:solidFill>
              <a:latin typeface="Courier New" pitchFamily="49" charset="0"/>
            </a:endParaRPr>
          </a:p>
          <a:p>
            <a:pPr marL="0" indent="33338" eaLnBrk="1" hangingPunct="1">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2000" b="1" noProof="0" dirty="0" smtClean="0">
                <a:latin typeface="Courier New" pitchFamily="49" charset="0"/>
              </a:rPr>
              <a:t>package</a:t>
            </a:r>
            <a:r>
              <a:rPr lang="en-US" altLang="de-DE" sz="2000" noProof="0" dirty="0" smtClean="0">
                <a:latin typeface="Courier New" pitchFamily="49" charset="0"/>
              </a:rPr>
              <a:t> Package_Name </a:t>
            </a:r>
            <a:r>
              <a:rPr lang="en-US" altLang="de-DE" sz="2000" b="1" noProof="0" dirty="0" smtClean="0">
                <a:latin typeface="Courier New" pitchFamily="49" charset="0"/>
              </a:rPr>
              <a:t>is</a:t>
            </a:r>
          </a:p>
          <a:p>
            <a:pPr marL="0" indent="33338" eaLnBrk="1" hangingPunct="1">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2000" noProof="0" dirty="0" smtClean="0">
                <a:latin typeface="Courier New" pitchFamily="49" charset="0"/>
              </a:rPr>
              <a:t>  </a:t>
            </a:r>
            <a:r>
              <a:rPr lang="en-US" altLang="de-DE" sz="2000" b="1" noProof="0" dirty="0" smtClean="0">
                <a:latin typeface="Courier New" pitchFamily="49" charset="0"/>
              </a:rPr>
              <a:t>type</a:t>
            </a:r>
            <a:r>
              <a:rPr lang="en-US" altLang="de-DE" sz="2000" noProof="0" dirty="0" smtClean="0">
                <a:latin typeface="Courier New" pitchFamily="49" charset="0"/>
              </a:rPr>
              <a:t> T </a:t>
            </a:r>
            <a:r>
              <a:rPr lang="en-US" altLang="de-DE" sz="2000" b="1" noProof="0" dirty="0" smtClean="0">
                <a:latin typeface="Courier New" pitchFamily="49" charset="0"/>
              </a:rPr>
              <a:t>is</a:t>
            </a:r>
            <a:r>
              <a:rPr lang="en-US" altLang="de-DE" sz="2000" noProof="0" dirty="0" smtClean="0">
                <a:latin typeface="Courier New" pitchFamily="49" charset="0"/>
              </a:rPr>
              <a:t> …;</a:t>
            </a:r>
          </a:p>
          <a:p>
            <a:pPr marL="0" indent="33338" eaLnBrk="1" hangingPunct="1">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2000" noProof="0" dirty="0" smtClean="0">
                <a:latin typeface="Courier New" pitchFamily="49" charset="0"/>
              </a:rPr>
              <a:t>  Variable: Type_Name [:= Initial_Value];</a:t>
            </a:r>
          </a:p>
          <a:p>
            <a:pPr marL="0" indent="33338" eaLnBrk="1" hangingPunct="1">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2000" noProof="0" dirty="0" smtClean="0">
                <a:latin typeface="Courier New" pitchFamily="49" charset="0"/>
              </a:rPr>
              <a:t>  </a:t>
            </a:r>
            <a:r>
              <a:rPr lang="en-US" altLang="de-DE" sz="2000" noProof="0" dirty="0" smtClean="0">
                <a:solidFill>
                  <a:schemeClr val="accent2"/>
                </a:solidFill>
                <a:latin typeface="Courier New" pitchFamily="49" charset="0"/>
              </a:rPr>
              <a:t>Const: </a:t>
            </a:r>
            <a:r>
              <a:rPr lang="en-US" altLang="de-DE" sz="2000" b="1" noProof="0" dirty="0" smtClean="0">
                <a:solidFill>
                  <a:schemeClr val="accent2"/>
                </a:solidFill>
                <a:latin typeface="Courier New" pitchFamily="49" charset="0"/>
              </a:rPr>
              <a:t>constant</a:t>
            </a:r>
            <a:r>
              <a:rPr lang="en-US" altLang="de-DE" sz="2000" noProof="0" dirty="0" smtClean="0">
                <a:solidFill>
                  <a:schemeClr val="accent2"/>
                </a:solidFill>
                <a:latin typeface="Courier New" pitchFamily="49" charset="0"/>
              </a:rPr>
              <a:t> Type_Name [:= Initial_Value];</a:t>
            </a:r>
          </a:p>
          <a:p>
            <a:pPr marL="0" indent="33338" eaLnBrk="1" hangingPunct="1">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2000" noProof="0" dirty="0" smtClean="0">
                <a:latin typeface="Courier New" pitchFamily="49" charset="0"/>
              </a:rPr>
              <a:t>  </a:t>
            </a:r>
            <a:r>
              <a:rPr lang="en-US" altLang="de-DE" sz="2000" b="1" noProof="0" dirty="0" smtClean="0">
                <a:latin typeface="Courier New" pitchFamily="49" charset="0"/>
              </a:rPr>
              <a:t>procedure</a:t>
            </a:r>
            <a:r>
              <a:rPr lang="en-US" altLang="de-DE" sz="2000" noProof="0" dirty="0" smtClean="0">
                <a:latin typeface="Courier New" pitchFamily="49" charset="0"/>
              </a:rPr>
              <a:t> P (X: </a:t>
            </a:r>
            <a:r>
              <a:rPr lang="en-US" altLang="de-DE" sz="2000" b="1" noProof="0" dirty="0" smtClean="0">
                <a:latin typeface="Courier New" pitchFamily="49" charset="0"/>
              </a:rPr>
              <a:t>in out</a:t>
            </a:r>
            <a:r>
              <a:rPr lang="en-US" altLang="de-DE" sz="2000" noProof="0" dirty="0" smtClean="0">
                <a:latin typeface="Courier New" pitchFamily="49" charset="0"/>
              </a:rPr>
              <a:t> Parameter);</a:t>
            </a:r>
          </a:p>
          <a:p>
            <a:pPr marL="0" indent="33338" eaLnBrk="1" hangingPunct="1">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2000" noProof="0" dirty="0" smtClean="0">
                <a:latin typeface="Courier New" pitchFamily="49" charset="0"/>
              </a:rPr>
              <a:t>  </a:t>
            </a:r>
            <a:r>
              <a:rPr lang="en-US" altLang="de-DE" sz="2000" b="1" noProof="0" dirty="0" smtClean="0">
                <a:latin typeface="Courier New" pitchFamily="49" charset="0"/>
              </a:rPr>
              <a:t>function</a:t>
            </a:r>
            <a:r>
              <a:rPr lang="en-US" altLang="de-DE" sz="2000" noProof="0" dirty="0" smtClean="0">
                <a:latin typeface="Courier New" pitchFamily="49" charset="0"/>
              </a:rPr>
              <a:t> F (X: Parameter) </a:t>
            </a:r>
            <a:r>
              <a:rPr lang="en-US" altLang="de-DE" sz="2000" b="1" noProof="0" dirty="0" smtClean="0">
                <a:latin typeface="Courier New" pitchFamily="49" charset="0"/>
              </a:rPr>
              <a:t>return</a:t>
            </a:r>
            <a:r>
              <a:rPr lang="en-US" altLang="de-DE" sz="2000" noProof="0" dirty="0" smtClean="0">
                <a:latin typeface="Courier New" pitchFamily="49" charset="0"/>
              </a:rPr>
              <a:t> Type_Name;</a:t>
            </a:r>
          </a:p>
          <a:p>
            <a:pPr marL="0" indent="33338" eaLnBrk="1" hangingPunct="1">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2000" b="1" noProof="0" dirty="0" smtClean="0">
                <a:solidFill>
                  <a:srgbClr val="663300"/>
                </a:solidFill>
                <a:latin typeface="Courier New" pitchFamily="49" charset="0"/>
              </a:rPr>
              <a:t>private  -- </a:t>
            </a:r>
            <a:r>
              <a:rPr lang="en-US" altLang="de-DE" sz="2000" b="1" i="1" noProof="0" dirty="0" smtClean="0">
                <a:solidFill>
                  <a:srgbClr val="663300"/>
                </a:solidFill>
                <a:latin typeface="Courier New" pitchFamily="49" charset="0"/>
              </a:rPr>
              <a:t>not visible</a:t>
            </a:r>
          </a:p>
          <a:p>
            <a:pPr marL="0" indent="33338" eaLnBrk="1" hangingPunct="1">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2000" noProof="0" dirty="0" smtClean="0">
                <a:solidFill>
                  <a:srgbClr val="663300"/>
                </a:solidFill>
                <a:latin typeface="Courier New" pitchFamily="49" charset="0"/>
              </a:rPr>
              <a:t>  ...</a:t>
            </a:r>
          </a:p>
          <a:p>
            <a:pPr marL="0" indent="33338" eaLnBrk="1" hangingPunct="1">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2000" b="1" noProof="0" dirty="0" smtClean="0">
                <a:latin typeface="Courier New" pitchFamily="49" charset="0"/>
              </a:rPr>
              <a:t>end</a:t>
            </a:r>
            <a:r>
              <a:rPr lang="en-US" altLang="de-DE" sz="2000" noProof="0" dirty="0" smtClean="0">
                <a:latin typeface="Courier New" pitchFamily="49" charset="0"/>
              </a:rPr>
              <a:t> Package_Name;</a:t>
            </a:r>
          </a:p>
        </p:txBody>
      </p:sp>
      <p:sp>
        <p:nvSpPr>
          <p:cNvPr id="105476" name="Fußzeilenplatzhalter 1"/>
          <p:cNvSpPr>
            <a:spLocks noGrp="1"/>
          </p:cNvSpPr>
          <p:nvPr>
            <p:ph type="ftr" sz="quarte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en-US" altLang="de-DE" sz="2400" dirty="0" smtClean="0"/>
              <a:t>Ada Basics © 2024 C.Grein</a:t>
            </a:r>
            <a:endParaRPr lang="de-DE" altLang="de-DE" sz="2400" dirty="0"/>
          </a:p>
        </p:txBody>
      </p:sp>
      <p:sp>
        <p:nvSpPr>
          <p:cNvPr id="105477" name="Foliennummernplatzhalter 2"/>
          <p:cNvSpPr>
            <a:spLocks noGrp="1"/>
          </p:cNvSpPr>
          <p:nvPr>
            <p:ph type="sldNum" sz="quarter"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CF02D590-8920-4E6D-95B1-E6C011B38A6D}" type="slidenum">
              <a:rPr lang="de-DE" altLang="de-DE" sz="2400" smtClean="0"/>
              <a:pPr eaLnBrk="1" hangingPunct="1">
                <a:spcBef>
                  <a:spcPct val="0"/>
                </a:spcBef>
              </a:pPr>
              <a:t>138</a:t>
            </a:fld>
            <a:endParaRPr lang="de-DE" altLang="de-DE" sz="2400" dirty="0" smtClean="0"/>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noProof="0" dirty="0" smtClean="0"/>
              <a:t>Incomplete Constant</a:t>
            </a:r>
            <a:endParaRPr lang="en-US" noProof="0" dirty="0"/>
          </a:p>
        </p:txBody>
      </p:sp>
      <p:sp>
        <p:nvSpPr>
          <p:cNvPr id="3" name="Inhaltsplatzhalter 2"/>
          <p:cNvSpPr>
            <a:spLocks noGrp="1"/>
          </p:cNvSpPr>
          <p:nvPr>
            <p:ph idx="1"/>
          </p:nvPr>
        </p:nvSpPr>
        <p:spPr/>
        <p:txBody>
          <a:bodyPr/>
          <a:lstStyle/>
          <a:p>
            <a:pPr marL="0" indent="0"/>
            <a:r>
              <a:rPr lang="en-US" sz="2400" noProof="0" dirty="0" smtClean="0"/>
              <a:t>When in the visible part of the specification no initial value (expression) is given for a constant – this is impossible for private types (see slide 163 and chapter </a:t>
            </a:r>
            <a:r>
              <a:rPr lang="en-US" sz="2400" i="1" noProof="0" dirty="0" smtClean="0"/>
              <a:t>Generics</a:t>
            </a:r>
            <a:r>
              <a:rPr lang="en-US" sz="2400" noProof="0" dirty="0" smtClean="0"/>
              <a:t>) – it must be furnished in the private part.</a:t>
            </a:r>
          </a:p>
          <a:p>
            <a:pPr marL="357188" indent="0" eaLnBrk="1" hangingPunct="1">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2000" b="1" noProof="0" dirty="0" smtClean="0">
                <a:latin typeface="Courier New" pitchFamily="49" charset="0"/>
              </a:rPr>
              <a:t>package</a:t>
            </a:r>
            <a:r>
              <a:rPr lang="en-US" altLang="de-DE" sz="2000" noProof="0" dirty="0" smtClean="0">
                <a:latin typeface="Courier New" pitchFamily="49" charset="0"/>
              </a:rPr>
              <a:t> Package_Name </a:t>
            </a:r>
            <a:r>
              <a:rPr lang="en-US" altLang="de-DE" sz="2000" b="1" noProof="0" dirty="0" smtClean="0">
                <a:latin typeface="Courier New" pitchFamily="49" charset="0"/>
              </a:rPr>
              <a:t>is</a:t>
            </a:r>
          </a:p>
          <a:p>
            <a:pPr marL="357188" indent="0" eaLnBrk="1" hangingPunct="1">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2000" noProof="0" dirty="0" smtClean="0">
                <a:latin typeface="Courier New" pitchFamily="49" charset="0"/>
              </a:rPr>
              <a:t>  </a:t>
            </a:r>
            <a:r>
              <a:rPr lang="en-US" altLang="de-DE" sz="2000" b="1" noProof="0" dirty="0" smtClean="0">
                <a:latin typeface="Courier New" pitchFamily="49" charset="0"/>
              </a:rPr>
              <a:t>type</a:t>
            </a:r>
            <a:r>
              <a:rPr lang="en-US" altLang="de-DE" sz="2000" noProof="0" dirty="0" smtClean="0">
                <a:latin typeface="Courier New" pitchFamily="49" charset="0"/>
              </a:rPr>
              <a:t> T </a:t>
            </a:r>
            <a:r>
              <a:rPr lang="en-US" altLang="de-DE" sz="2000" b="1" noProof="0" dirty="0" smtClean="0">
                <a:latin typeface="Courier New" pitchFamily="49" charset="0"/>
              </a:rPr>
              <a:t>is</a:t>
            </a:r>
            <a:r>
              <a:rPr lang="en-US" altLang="de-DE" sz="2000" noProof="0" dirty="0" smtClean="0">
                <a:latin typeface="Courier New" pitchFamily="49" charset="0"/>
              </a:rPr>
              <a:t> </a:t>
            </a:r>
            <a:r>
              <a:rPr lang="en-US" altLang="de-DE" sz="2000" b="1" noProof="0" dirty="0" smtClean="0">
                <a:latin typeface="Courier New" pitchFamily="49" charset="0"/>
              </a:rPr>
              <a:t>private</a:t>
            </a:r>
            <a:r>
              <a:rPr lang="en-US" altLang="de-DE" sz="2000" noProof="0" dirty="0" smtClean="0">
                <a:latin typeface="Courier New" pitchFamily="49" charset="0"/>
              </a:rPr>
              <a:t>;</a:t>
            </a:r>
          </a:p>
          <a:p>
            <a:pPr marL="357188" indent="0" eaLnBrk="1" hangingPunct="1">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2000" noProof="0" dirty="0" smtClean="0">
                <a:solidFill>
                  <a:schemeClr val="accent2"/>
                </a:solidFill>
                <a:latin typeface="Courier New" pitchFamily="49" charset="0"/>
              </a:rPr>
              <a:t>  A_Constant: </a:t>
            </a:r>
            <a:r>
              <a:rPr lang="en-US" altLang="de-DE" sz="2000" b="1" noProof="0" dirty="0" smtClean="0">
                <a:solidFill>
                  <a:schemeClr val="accent2"/>
                </a:solidFill>
                <a:latin typeface="Courier New" pitchFamily="49" charset="0"/>
              </a:rPr>
              <a:t>constant</a:t>
            </a:r>
            <a:r>
              <a:rPr lang="en-US" altLang="de-DE" sz="2000" noProof="0" dirty="0" smtClean="0">
                <a:solidFill>
                  <a:schemeClr val="accent2"/>
                </a:solidFill>
                <a:latin typeface="Courier New" pitchFamily="49" charset="0"/>
              </a:rPr>
              <a:t> T;</a:t>
            </a:r>
          </a:p>
          <a:p>
            <a:pPr marL="357188" indent="0" eaLnBrk="1" hangingPunct="1">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2000" b="1" noProof="0" dirty="0" smtClean="0">
                <a:solidFill>
                  <a:srgbClr val="663300"/>
                </a:solidFill>
                <a:latin typeface="Courier New" pitchFamily="49" charset="0"/>
              </a:rPr>
              <a:t>private  </a:t>
            </a:r>
            <a:r>
              <a:rPr lang="en-US" altLang="de-DE" sz="2000" noProof="0" dirty="0" smtClean="0">
                <a:solidFill>
                  <a:srgbClr val="663300"/>
                </a:solidFill>
                <a:latin typeface="Courier New" pitchFamily="49" charset="0"/>
              </a:rPr>
              <a:t>-- </a:t>
            </a:r>
            <a:r>
              <a:rPr lang="en-US" altLang="de-DE" sz="2000" i="1" noProof="0" dirty="0" smtClean="0">
                <a:solidFill>
                  <a:srgbClr val="663300"/>
                </a:solidFill>
                <a:latin typeface="Courier New" pitchFamily="49" charset="0"/>
              </a:rPr>
              <a:t>not visible</a:t>
            </a:r>
          </a:p>
          <a:p>
            <a:pPr marL="357188" indent="0" eaLnBrk="1" hangingPunct="1">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2000" noProof="0" dirty="0" smtClean="0">
                <a:latin typeface="Courier New" pitchFamily="49" charset="0"/>
              </a:rPr>
              <a:t>  </a:t>
            </a:r>
            <a:r>
              <a:rPr lang="en-US" altLang="de-DE" sz="2000" b="1" noProof="0" dirty="0" smtClean="0">
                <a:latin typeface="Courier New" pitchFamily="49" charset="0"/>
              </a:rPr>
              <a:t>type</a:t>
            </a:r>
            <a:r>
              <a:rPr lang="en-US" altLang="de-DE" sz="2000" noProof="0" dirty="0" smtClean="0">
                <a:latin typeface="Courier New" pitchFamily="49" charset="0"/>
              </a:rPr>
              <a:t> T </a:t>
            </a:r>
            <a:r>
              <a:rPr lang="en-US" altLang="de-DE" sz="2000" b="1" noProof="0" dirty="0" smtClean="0">
                <a:latin typeface="Courier New" pitchFamily="49" charset="0"/>
              </a:rPr>
              <a:t>is</a:t>
            </a:r>
            <a:r>
              <a:rPr lang="en-US" altLang="de-DE" sz="2000" noProof="0" dirty="0" smtClean="0">
                <a:latin typeface="Courier New" pitchFamily="49" charset="0"/>
              </a:rPr>
              <a:t> …;  -- </a:t>
            </a:r>
            <a:r>
              <a:rPr lang="en-US" altLang="de-DE" sz="2000" i="1" noProof="0" dirty="0" smtClean="0">
                <a:latin typeface="Courier New" pitchFamily="49" charset="0"/>
              </a:rPr>
              <a:t>complete definition</a:t>
            </a:r>
          </a:p>
          <a:p>
            <a:pPr marL="357188" indent="0" eaLnBrk="1" hangingPunct="1">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2000" noProof="0" dirty="0" smtClean="0">
                <a:solidFill>
                  <a:schemeClr val="accent2"/>
                </a:solidFill>
                <a:latin typeface="Courier New" pitchFamily="49" charset="0"/>
              </a:rPr>
              <a:t>  A_Constant: </a:t>
            </a:r>
            <a:r>
              <a:rPr lang="en-US" altLang="de-DE" sz="2000" b="1" noProof="0" dirty="0" smtClean="0">
                <a:solidFill>
                  <a:schemeClr val="accent2"/>
                </a:solidFill>
                <a:latin typeface="Courier New" pitchFamily="49" charset="0"/>
              </a:rPr>
              <a:t>constant</a:t>
            </a:r>
            <a:r>
              <a:rPr lang="en-US" altLang="de-DE" sz="2000" noProof="0" dirty="0" smtClean="0">
                <a:solidFill>
                  <a:schemeClr val="accent2"/>
                </a:solidFill>
                <a:latin typeface="Courier New" pitchFamily="49" charset="0"/>
              </a:rPr>
              <a:t> T := Initial_Value;</a:t>
            </a:r>
            <a:endParaRPr lang="en-US" altLang="de-DE" sz="2000" noProof="0" dirty="0" smtClean="0">
              <a:solidFill>
                <a:srgbClr val="663300"/>
              </a:solidFill>
              <a:latin typeface="Courier New" pitchFamily="49" charset="0"/>
            </a:endParaRPr>
          </a:p>
          <a:p>
            <a:pPr marL="357188" indent="0" eaLnBrk="1" hangingPunct="1">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2000" b="1" noProof="0" dirty="0" smtClean="0">
                <a:latin typeface="Courier New" pitchFamily="49" charset="0"/>
              </a:rPr>
              <a:t>end</a:t>
            </a:r>
            <a:r>
              <a:rPr lang="en-US" altLang="de-DE" sz="2000" noProof="0" dirty="0" smtClean="0">
                <a:latin typeface="Courier New" pitchFamily="49" charset="0"/>
              </a:rPr>
              <a:t> Package_Name;</a:t>
            </a:r>
          </a:p>
          <a:p>
            <a:pPr marL="357188" indent="0"/>
            <a:endParaRPr lang="en-US" sz="2000" noProof="0" dirty="0" smtClean="0"/>
          </a:p>
          <a:p>
            <a:pPr marL="357188" indent="0"/>
            <a:endParaRPr lang="en-US" sz="2000" noProof="0" dirty="0"/>
          </a:p>
        </p:txBody>
      </p:sp>
      <p:sp>
        <p:nvSpPr>
          <p:cNvPr id="4" name="Fußzeilenplatzhalter 3"/>
          <p:cNvSpPr>
            <a:spLocks noGrp="1"/>
          </p:cNvSpPr>
          <p:nvPr>
            <p:ph type="ftr" idx="10"/>
          </p:nvPr>
        </p:nvSpPr>
        <p:spPr/>
        <p:txBody>
          <a:bodyPr/>
          <a:lstStyle/>
          <a:p>
            <a:pPr>
              <a:defRPr/>
            </a:pPr>
            <a:r>
              <a:rPr lang="en-US" dirty="0" smtClean="0"/>
              <a:t>Ada Basics © 2024 C.Grein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139</a:t>
            </a:fld>
            <a:endParaRPr lang="de-DE" dirty="0"/>
          </a:p>
        </p:txBody>
      </p:sp>
    </p:spTree>
    <p:extLst>
      <p:ext uri="{BB962C8B-B14F-4D97-AF65-F5344CB8AC3E}">
        <p14:creationId xmlns:p14="http://schemas.microsoft.com/office/powerpoint/2010/main" val="251453838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Efficiency: </a:t>
            </a:r>
            <a:r>
              <a:rPr lang="en-US" dirty="0" smtClean="0"/>
              <a:t>Criteria</a:t>
            </a:r>
            <a:endParaRPr lang="en-US" dirty="0"/>
          </a:p>
        </p:txBody>
      </p:sp>
      <p:sp>
        <p:nvSpPr>
          <p:cNvPr id="3" name="Inhaltsplatzhalter 2"/>
          <p:cNvSpPr>
            <a:spLocks noGrp="1"/>
          </p:cNvSpPr>
          <p:nvPr>
            <p:ph idx="1"/>
          </p:nvPr>
        </p:nvSpPr>
        <p:spPr/>
        <p:txBody>
          <a:bodyPr/>
          <a:lstStyle/>
          <a:p>
            <a:pPr marL="457200" indent="-457200">
              <a:buFont typeface="Arial" panose="020B0604020202020204" pitchFamily="34" charset="0"/>
              <a:buChar char="•"/>
            </a:pPr>
            <a:r>
              <a:rPr lang="en-US" sz="2000" dirty="0" smtClean="0"/>
              <a:t>How complex is the O(logN) algorithm compared to the simpler one?</a:t>
            </a:r>
            <a:br>
              <a:rPr lang="en-US" sz="2000" dirty="0" smtClean="0"/>
            </a:br>
            <a:r>
              <a:rPr lang="en-US" sz="2000" dirty="0" smtClean="0"/>
              <a:t>Stated differently: How big is N?</a:t>
            </a:r>
            <a:br>
              <a:rPr lang="en-US" sz="2000" dirty="0" smtClean="0"/>
            </a:br>
            <a:r>
              <a:rPr lang="en-US" sz="2000" dirty="0" smtClean="0"/>
              <a:t>Quite often it turns out that N must be huge before the overhead of the greater complexity pays off. With modern hardware, this size is rarely reached.</a:t>
            </a:r>
          </a:p>
          <a:p>
            <a:pPr marL="457200" indent="-457200">
              <a:buFont typeface="Arial" panose="020B0604020202020204" pitchFamily="34" charset="0"/>
              <a:buChar char="•"/>
            </a:pPr>
            <a:r>
              <a:rPr lang="en-US" sz="2000" dirty="0" smtClean="0"/>
              <a:t>Does the O(logN) algorithm need time consuming transformations of the data to be processed, while the other one can consume them directly?</a:t>
            </a:r>
          </a:p>
          <a:p>
            <a:pPr marL="457200" indent="-457200">
              <a:buFont typeface="Arial" panose="020B0604020202020204" pitchFamily="34" charset="0"/>
              <a:buChar char="•"/>
            </a:pPr>
            <a:r>
              <a:rPr lang="en-GB" sz="2000" dirty="0"/>
              <a:t>What are the project’s timing requirements? Low, soft real time, hard real time</a:t>
            </a:r>
            <a:r>
              <a:rPr lang="en-GB" sz="2000" dirty="0" smtClean="0"/>
              <a:t>?</a:t>
            </a:r>
            <a:br>
              <a:rPr lang="en-GB" sz="2000" dirty="0" smtClean="0"/>
            </a:br>
            <a:r>
              <a:rPr lang="en-GB" sz="2000" dirty="0" smtClean="0"/>
              <a:t>If the simpler O(N) algorithm fulfils these requirements, it is efficient.</a:t>
            </a:r>
            <a:endParaRPr lang="en-US" sz="2000" dirty="0"/>
          </a:p>
        </p:txBody>
      </p:sp>
      <p:sp>
        <p:nvSpPr>
          <p:cNvPr id="4" name="Fußzeilenplatzhalter 3"/>
          <p:cNvSpPr>
            <a:spLocks noGrp="1"/>
          </p:cNvSpPr>
          <p:nvPr>
            <p:ph type="ftr" idx="10"/>
          </p:nvPr>
        </p:nvSpPr>
        <p:spPr/>
        <p:txBody>
          <a:bodyPr/>
          <a:lstStyle/>
          <a:p>
            <a:pPr>
              <a:defRPr/>
            </a:pPr>
            <a:r>
              <a:rPr lang="en-US" dirty="0" smtClean="0"/>
              <a:t>Ada Basics © 2024 C.Grein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14</a:t>
            </a:fld>
            <a:endParaRPr lang="de-DE" dirty="0"/>
          </a:p>
        </p:txBody>
      </p:sp>
    </p:spTree>
    <p:extLst>
      <p:ext uri="{BB962C8B-B14F-4D97-AF65-F5344CB8AC3E}">
        <p14:creationId xmlns:p14="http://schemas.microsoft.com/office/powerpoint/2010/main" val="3940269493"/>
      </p:ext>
    </p:extLst>
  </p:cSld>
  <p:clrMapOvr>
    <a:masterClrMapping/>
  </p:clrMapOvr>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noProof="0" dirty="0" smtClean="0"/>
              <a:t>Comments (Specification)</a:t>
            </a:r>
            <a:endParaRPr lang="en-US" noProof="0" dirty="0"/>
          </a:p>
        </p:txBody>
      </p:sp>
      <p:sp>
        <p:nvSpPr>
          <p:cNvPr id="3" name="Inhaltsplatzhalter 2"/>
          <p:cNvSpPr>
            <a:spLocks noGrp="1"/>
          </p:cNvSpPr>
          <p:nvPr>
            <p:ph idx="1"/>
          </p:nvPr>
        </p:nvSpPr>
        <p:spPr>
          <a:xfrm>
            <a:off x="685800" y="1981200"/>
            <a:ext cx="7774632" cy="4233863"/>
          </a:xfrm>
        </p:spPr>
        <p:txBody>
          <a:bodyPr/>
          <a:lstStyle/>
          <a:p>
            <a:pPr marL="0" lvl="0" indent="0" eaLnBrk="1" hangingPunct="1">
              <a:spcBef>
                <a:spcPts val="500"/>
              </a:spcBef>
              <a:buClrTx/>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2400" noProof="0" dirty="0" smtClean="0"/>
              <a:t>From the description alone, the client must be able to understand how </a:t>
            </a:r>
            <a:r>
              <a:rPr lang="en-US" altLang="de-DE" sz="2400" dirty="0" smtClean="0"/>
              <a:t>to use the package, without looking into the </a:t>
            </a:r>
            <a:r>
              <a:rPr lang="en-US" altLang="de-DE" sz="2400" noProof="0" dirty="0" smtClean="0"/>
              <a:t>implementation.</a:t>
            </a:r>
          </a:p>
          <a:p>
            <a:pPr marL="0" lvl="0" indent="0" eaLnBrk="1" hangingPunct="1">
              <a:spcBef>
                <a:spcPts val="500"/>
              </a:spcBef>
              <a:buClrTx/>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US" altLang="de-DE" sz="500" noProof="0" dirty="0" smtClean="0"/>
          </a:p>
          <a:p>
            <a:pPr marL="0" lvl="0" indent="0" eaLnBrk="1" hangingPunct="1">
              <a:spcBef>
                <a:spcPts val="500"/>
              </a:spcBef>
              <a:buClrTx/>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2000" b="1" noProof="0" dirty="0" smtClean="0">
                <a:latin typeface="Courier New" pitchFamily="49" charset="0"/>
              </a:rPr>
              <a:t>package</a:t>
            </a:r>
            <a:r>
              <a:rPr lang="en-US" altLang="de-DE" sz="2000" noProof="0" dirty="0" smtClean="0">
                <a:latin typeface="Courier New" pitchFamily="49" charset="0"/>
              </a:rPr>
              <a:t> A_</a:t>
            </a:r>
            <a:r>
              <a:rPr lang="en-US" altLang="de-DE" sz="2000" dirty="0" smtClean="0">
                <a:latin typeface="Courier New" pitchFamily="49" charset="0"/>
              </a:rPr>
              <a:t>Telling</a:t>
            </a:r>
            <a:r>
              <a:rPr lang="en-US" altLang="de-DE" sz="2000" noProof="0" dirty="0" smtClean="0">
                <a:latin typeface="Courier New" pitchFamily="49" charset="0"/>
              </a:rPr>
              <a:t>_Name </a:t>
            </a:r>
            <a:r>
              <a:rPr lang="en-US" altLang="de-DE" sz="2000" b="1" noProof="0" dirty="0" smtClean="0">
                <a:latin typeface="Courier New" pitchFamily="49" charset="0"/>
              </a:rPr>
              <a:t>is</a:t>
            </a:r>
          </a:p>
          <a:p>
            <a:pPr marL="0" lvl="0" indent="0" eaLnBrk="1" hangingPunct="1">
              <a:spcBef>
                <a:spcPts val="500"/>
              </a:spcBef>
              <a:buClrTx/>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2000" noProof="0" dirty="0" smtClean="0">
                <a:latin typeface="Courier New" pitchFamily="49" charset="0"/>
              </a:rPr>
              <a:t>  -- </a:t>
            </a:r>
            <a:r>
              <a:rPr lang="en-US" altLang="de-DE" sz="2000" i="1" noProof="0" dirty="0" smtClean="0">
                <a:latin typeface="Courier New" pitchFamily="49" charset="0"/>
              </a:rPr>
              <a:t>Description of the package, its </a:t>
            </a:r>
            <a:r>
              <a:rPr lang="en-US" altLang="de-DE" sz="2000" i="1" noProof="0" dirty="0" smtClean="0">
                <a:solidFill>
                  <a:schemeClr val="accent6"/>
                </a:solidFill>
                <a:latin typeface="Courier New" pitchFamily="49" charset="0"/>
              </a:rPr>
              <a:t>abstraction</a:t>
            </a:r>
            <a:r>
              <a:rPr lang="en-US" altLang="de-DE" sz="2000" i="1" noProof="0" dirty="0" smtClean="0">
                <a:latin typeface="Courier New" pitchFamily="49" charset="0"/>
              </a:rPr>
              <a:t>.</a:t>
            </a:r>
          </a:p>
          <a:p>
            <a:pPr marL="0" lvl="0" indent="0" eaLnBrk="1" hangingPunct="1">
              <a:spcBef>
                <a:spcPts val="500"/>
              </a:spcBef>
              <a:buClrTx/>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2000" i="1" noProof="0" dirty="0" smtClean="0">
                <a:latin typeface="Courier New" pitchFamily="49" charset="0"/>
              </a:rPr>
              <a:t>  -- E.g. for protocols, the sequence of calls</a:t>
            </a:r>
          </a:p>
          <a:p>
            <a:pPr marL="0" lvl="0" indent="0" eaLnBrk="1" hangingPunct="1">
              <a:spcBef>
                <a:spcPts val="500"/>
              </a:spcBef>
              <a:buClrTx/>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2000" i="1" noProof="0" dirty="0" smtClean="0">
                <a:latin typeface="Courier New" pitchFamily="49" charset="0"/>
              </a:rPr>
              <a:t>  -- of the subprograms.</a:t>
            </a:r>
          </a:p>
          <a:p>
            <a:pPr marL="0" lvl="0" indent="0" eaLnBrk="1" hangingPunct="1">
              <a:spcBef>
                <a:spcPts val="500"/>
              </a:spcBef>
              <a:buClrTx/>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US" altLang="de-DE" sz="1000" i="1" noProof="0" dirty="0" smtClean="0">
              <a:latin typeface="Courier New" pitchFamily="49" charset="0"/>
            </a:endParaRPr>
          </a:p>
          <a:p>
            <a:pPr marL="0" lvl="0" indent="0" eaLnBrk="1" hangingPunct="1">
              <a:spcBef>
                <a:spcPts val="500"/>
              </a:spcBef>
              <a:buClrTx/>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2000" i="1" noProof="0" dirty="0" smtClean="0">
                <a:latin typeface="Courier New" pitchFamily="49" charset="0"/>
              </a:rPr>
              <a:t>  -- Description of the subprogram (</a:t>
            </a:r>
            <a:r>
              <a:rPr lang="en-US" altLang="de-DE" sz="2000" b="1" i="1" noProof="0" dirty="0" smtClean="0">
                <a:solidFill>
                  <a:schemeClr val="accent2"/>
                </a:solidFill>
                <a:latin typeface="Courier New" pitchFamily="49" charset="0"/>
              </a:rPr>
              <a:t>what</a:t>
            </a:r>
            <a:r>
              <a:rPr lang="en-US" altLang="de-DE" sz="2000" i="1" noProof="0" dirty="0" smtClean="0">
                <a:solidFill>
                  <a:schemeClr val="accent2"/>
                </a:solidFill>
                <a:latin typeface="Courier New" pitchFamily="49" charset="0"/>
              </a:rPr>
              <a:t> does it</a:t>
            </a:r>
          </a:p>
          <a:p>
            <a:pPr marL="0" lvl="0" indent="0" eaLnBrk="1" hangingPunct="1">
              <a:spcBef>
                <a:spcPts val="500"/>
              </a:spcBef>
              <a:buClrTx/>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2000" i="1" noProof="0" dirty="0" smtClean="0">
                <a:latin typeface="Courier New" pitchFamily="49" charset="0"/>
              </a:rPr>
              <a:t>  -- </a:t>
            </a:r>
            <a:r>
              <a:rPr lang="en-US" altLang="de-DE" sz="2000" i="1" dirty="0" smtClean="0">
                <a:solidFill>
                  <a:schemeClr val="accent2"/>
                </a:solidFill>
                <a:latin typeface="Courier New" pitchFamily="49" charset="0"/>
              </a:rPr>
              <a:t>do</a:t>
            </a:r>
            <a:r>
              <a:rPr lang="en-US" altLang="de-DE" sz="2000" i="1" dirty="0" smtClean="0">
                <a:latin typeface="Courier New" pitchFamily="49" charset="0"/>
              </a:rPr>
              <a:t>, </a:t>
            </a:r>
            <a:r>
              <a:rPr lang="en-US" altLang="de-DE" sz="2000" i="1" noProof="0" dirty="0" smtClean="0">
                <a:solidFill>
                  <a:srgbClr val="FF3399"/>
                </a:solidFill>
                <a:latin typeface="Courier New" pitchFamily="49" charset="0"/>
              </a:rPr>
              <a:t>not </a:t>
            </a:r>
            <a:r>
              <a:rPr lang="en-US" altLang="de-DE" sz="2000" b="1" i="1" noProof="0" dirty="0" smtClean="0">
                <a:solidFill>
                  <a:srgbClr val="FF3399"/>
                </a:solidFill>
                <a:latin typeface="Courier New" pitchFamily="49" charset="0"/>
              </a:rPr>
              <a:t>how</a:t>
            </a:r>
            <a:r>
              <a:rPr lang="en-US" altLang="de-DE" sz="2000" i="1" noProof="0" dirty="0" smtClean="0">
                <a:solidFill>
                  <a:srgbClr val="FF3399"/>
                </a:solidFill>
                <a:latin typeface="Courier New" pitchFamily="49" charset="0"/>
              </a:rPr>
              <a:t>, </a:t>
            </a:r>
            <a:r>
              <a:rPr lang="en-US" altLang="de-DE" sz="2000" b="1" i="1" noProof="0" dirty="0" smtClean="0">
                <a:solidFill>
                  <a:schemeClr val="accent2"/>
                </a:solidFill>
                <a:latin typeface="Courier New" pitchFamily="49" charset="0"/>
              </a:rPr>
              <a:t>what</a:t>
            </a:r>
            <a:r>
              <a:rPr lang="en-US" altLang="de-DE" sz="2000" i="1" noProof="0" dirty="0" smtClean="0">
                <a:solidFill>
                  <a:schemeClr val="accent2"/>
                </a:solidFill>
                <a:latin typeface="Courier New" pitchFamily="49" charset="0"/>
              </a:rPr>
              <a:t> do the parameters mean</a:t>
            </a:r>
            <a:r>
              <a:rPr lang="en-US" altLang="de-DE" sz="2000" i="1" noProof="0" dirty="0" smtClean="0">
                <a:latin typeface="Courier New" pitchFamily="49" charset="0"/>
              </a:rPr>
              <a:t>).</a:t>
            </a:r>
          </a:p>
          <a:p>
            <a:pPr marL="0" lvl="0" indent="0" eaLnBrk="1" hangingPunct="1">
              <a:spcBef>
                <a:spcPts val="500"/>
              </a:spcBef>
              <a:buClrTx/>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2000" noProof="0" dirty="0" smtClean="0">
                <a:latin typeface="Courier New" pitchFamily="49" charset="0"/>
              </a:rPr>
              <a:t>  </a:t>
            </a:r>
            <a:r>
              <a:rPr lang="en-US" altLang="de-DE" sz="2000" b="1" noProof="0" dirty="0" smtClean="0">
                <a:latin typeface="Courier New" pitchFamily="49" charset="0"/>
              </a:rPr>
              <a:t>procedure</a:t>
            </a:r>
            <a:r>
              <a:rPr lang="en-US" altLang="de-DE" sz="2000" noProof="0" dirty="0" smtClean="0">
                <a:latin typeface="Courier New" pitchFamily="49" charset="0"/>
              </a:rPr>
              <a:t> P (X: </a:t>
            </a:r>
            <a:r>
              <a:rPr lang="en-US" altLang="de-DE" sz="2000" b="1" noProof="0" dirty="0" smtClean="0">
                <a:latin typeface="Courier New" pitchFamily="49" charset="0"/>
              </a:rPr>
              <a:t>in out</a:t>
            </a:r>
            <a:r>
              <a:rPr lang="en-US" altLang="de-DE" sz="2000" noProof="0" dirty="0" smtClean="0">
                <a:latin typeface="Courier New" pitchFamily="49" charset="0"/>
              </a:rPr>
              <a:t> Parameter);</a:t>
            </a:r>
          </a:p>
          <a:p>
            <a:pPr marL="0" lvl="0" indent="33338" eaLnBrk="1" hangingPunct="1">
              <a:spcBef>
                <a:spcPts val="500"/>
              </a:spcBef>
              <a:buClrTx/>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US" altLang="de-DE" sz="2000" b="1" noProof="0" dirty="0" smtClean="0">
              <a:solidFill>
                <a:srgbClr val="663300"/>
              </a:solidFill>
              <a:latin typeface="Courier New" pitchFamily="49" charset="0"/>
            </a:endParaRPr>
          </a:p>
        </p:txBody>
      </p:sp>
      <p:sp>
        <p:nvSpPr>
          <p:cNvPr id="4" name="Fußzeilenplatzhalter 3"/>
          <p:cNvSpPr>
            <a:spLocks noGrp="1"/>
          </p:cNvSpPr>
          <p:nvPr>
            <p:ph type="ftr" idx="10"/>
          </p:nvPr>
        </p:nvSpPr>
        <p:spPr/>
        <p:txBody>
          <a:bodyPr/>
          <a:lstStyle/>
          <a:p>
            <a:pPr>
              <a:defRPr/>
            </a:pPr>
            <a:r>
              <a:rPr lang="en-US" dirty="0" smtClean="0"/>
              <a:t>Ada Basics © 2024 C.Grein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140</a:t>
            </a:fld>
            <a:endParaRPr lang="de-DE" dirty="0"/>
          </a:p>
        </p:txBody>
      </p:sp>
    </p:spTree>
    <p:extLst>
      <p:ext uri="{BB962C8B-B14F-4D97-AF65-F5344CB8AC3E}">
        <p14:creationId xmlns:p14="http://schemas.microsoft.com/office/powerpoint/2010/main" val="1228325349"/>
      </p:ext>
    </p:extLst>
  </p:cSld>
  <p:clrMapOvr>
    <a:masterClrMapping/>
  </p:clrMapOvr>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ußzeilenplatzhalter 1"/>
          <p:cNvSpPr>
            <a:spLocks noGrp="1"/>
          </p:cNvSpPr>
          <p:nvPr>
            <p:ph type="ftr" idx="10"/>
          </p:nvPr>
        </p:nvSpPr>
        <p:spPr/>
        <p:txBody>
          <a:bodyPr/>
          <a:lstStyle/>
          <a:p>
            <a:pPr>
              <a:defRPr/>
            </a:pPr>
            <a:r>
              <a:rPr lang="en-US" dirty="0" smtClean="0"/>
              <a:t>Ada Basics © 2024 C.Grein</a:t>
            </a:r>
            <a:endParaRPr lang="de-DE" dirty="0"/>
          </a:p>
        </p:txBody>
      </p:sp>
      <p:sp>
        <p:nvSpPr>
          <p:cNvPr id="3" name="Foliennummernplatzhalter 2"/>
          <p:cNvSpPr>
            <a:spLocks noGrp="1"/>
          </p:cNvSpPr>
          <p:nvPr>
            <p:ph type="sldNum" idx="11"/>
          </p:nvPr>
        </p:nvSpPr>
        <p:spPr/>
        <p:txBody>
          <a:bodyPr/>
          <a:lstStyle/>
          <a:p>
            <a:pPr>
              <a:defRPr/>
            </a:pPr>
            <a:fld id="{84D954CA-63EA-4D97-ADBC-1D894F0EA83B}" type="slidenum">
              <a:rPr lang="de-DE" smtClean="0"/>
              <a:pPr>
                <a:defRPr/>
              </a:pPr>
              <a:t>141</a:t>
            </a:fld>
            <a:endParaRPr lang="de-DE" dirty="0"/>
          </a:p>
        </p:txBody>
      </p:sp>
      <p:pic>
        <p:nvPicPr>
          <p:cNvPr id="4" name="Grafik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11560" y="397949"/>
            <a:ext cx="8009180" cy="5695347"/>
          </a:xfrm>
          <a:prstGeom prst="rect">
            <a:avLst/>
          </a:prstGeom>
        </p:spPr>
      </p:pic>
    </p:spTree>
    <p:extLst>
      <p:ext uri="{BB962C8B-B14F-4D97-AF65-F5344CB8AC3E}">
        <p14:creationId xmlns:p14="http://schemas.microsoft.com/office/powerpoint/2010/main" val="3358358834"/>
      </p:ext>
    </p:extLst>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smtClean="0"/>
              <a:t>Separate Specifications:</a:t>
            </a:r>
            <a:br>
              <a:rPr lang="en-US" dirty="0" smtClean="0"/>
            </a:br>
            <a:r>
              <a:rPr lang="en-US" dirty="0" smtClean="0"/>
              <a:t>Advantages</a:t>
            </a:r>
            <a:endParaRPr lang="de-DE" dirty="0"/>
          </a:p>
        </p:txBody>
      </p:sp>
      <p:sp>
        <p:nvSpPr>
          <p:cNvPr id="3" name="Inhaltsplatzhalter 2"/>
          <p:cNvSpPr>
            <a:spLocks noGrp="1"/>
          </p:cNvSpPr>
          <p:nvPr>
            <p:ph idx="1"/>
          </p:nvPr>
        </p:nvSpPr>
        <p:spPr>
          <a:xfrm>
            <a:off x="685800" y="2060848"/>
            <a:ext cx="7739063" cy="4089847"/>
          </a:xfrm>
        </p:spPr>
        <p:txBody>
          <a:bodyPr/>
          <a:lstStyle/>
          <a:p>
            <a:pPr marL="0" indent="0"/>
            <a:r>
              <a:rPr lang="en-US" sz="1600" dirty="0" smtClean="0"/>
              <a:t>The specification can be used even before the implementation exists.</a:t>
            </a:r>
          </a:p>
          <a:p>
            <a:pPr marL="457200" indent="-271463">
              <a:buFont typeface="Arial" panose="020B0604020202020204" pitchFamily="34" charset="0"/>
              <a:buChar char="•"/>
            </a:pPr>
            <a:r>
              <a:rPr lang="en-US" sz="1600" dirty="0" smtClean="0"/>
              <a:t>Compile it to see whether it makes sense.</a:t>
            </a:r>
          </a:p>
          <a:p>
            <a:pPr marL="457200" indent="-271463">
              <a:buFont typeface="Arial" panose="020B0604020202020204" pitchFamily="34" charset="0"/>
              <a:buChar char="•"/>
            </a:pPr>
            <a:r>
              <a:rPr lang="en-US" sz="1600" dirty="0" smtClean="0"/>
              <a:t>Design and write the code that uses it to see whether it meets the needs of the application.</a:t>
            </a:r>
          </a:p>
          <a:p>
            <a:pPr marL="457200" indent="-271463">
              <a:buFont typeface="Arial" panose="020B0604020202020204" pitchFamily="34" charset="0"/>
              <a:buChar char="•"/>
            </a:pPr>
            <a:r>
              <a:rPr lang="en-US" sz="1600" dirty="0" smtClean="0"/>
              <a:t>Write a prototype body to see whether the behavior is correct, before writing the full body that meets the requirements.</a:t>
            </a:r>
          </a:p>
          <a:p>
            <a:pPr marL="457200" indent="-271463">
              <a:buFont typeface="Arial" panose="020B0604020202020204" pitchFamily="34" charset="0"/>
              <a:buChar char="•"/>
            </a:pPr>
            <a:r>
              <a:rPr lang="en-US" sz="1600" dirty="0" smtClean="0"/>
              <a:t>By distributing the specifications, teams can work separated from each other, without the project having to distribute all of the implementation to everyone.</a:t>
            </a:r>
          </a:p>
          <a:p>
            <a:pPr marL="7938" indent="-7938"/>
            <a:r>
              <a:rPr lang="en-US" sz="1600" u="sng" dirty="0" smtClean="0"/>
              <a:t>Conclusion:</a:t>
            </a:r>
            <a:r>
              <a:rPr lang="en-US" sz="1600" dirty="0" smtClean="0"/>
              <a:t> Fight your urge to write bodies early. Only after these steps you can write the body with the assurance that you write the correct thing.</a:t>
            </a:r>
          </a:p>
          <a:p>
            <a:pPr marL="7938" indent="-7938"/>
            <a:r>
              <a:rPr lang="en-US" sz="1600" dirty="0" smtClean="0"/>
              <a:t>Use </a:t>
            </a:r>
            <a:r>
              <a:rPr lang="en-US" sz="1600" i="1" dirty="0" smtClean="0"/>
              <a:t>Top Down </a:t>
            </a:r>
            <a:r>
              <a:rPr lang="en-US" sz="1600" dirty="0" smtClean="0"/>
              <a:t>development</a:t>
            </a:r>
            <a:r>
              <a:rPr lang="en-US" sz="1600" dirty="0"/>
              <a:t>, </a:t>
            </a:r>
            <a:r>
              <a:rPr lang="en-US" sz="1600" dirty="0" smtClean="0"/>
              <a:t>also known as </a:t>
            </a:r>
            <a:r>
              <a:rPr lang="en-US" sz="1600" i="1" dirty="0" smtClean="0"/>
              <a:t>Stepwise Refinement</a:t>
            </a:r>
            <a:r>
              <a:rPr lang="en-US" sz="1600" dirty="0"/>
              <a:t>, as much as </a:t>
            </a:r>
            <a:r>
              <a:rPr lang="en-US" sz="1600" dirty="0" smtClean="0"/>
              <a:t>possible.</a:t>
            </a:r>
          </a:p>
          <a:p>
            <a:pPr marL="7938" indent="-7938"/>
            <a:r>
              <a:rPr lang="en-US" sz="1600" dirty="0" smtClean="0"/>
              <a:t>Only for </a:t>
            </a:r>
            <a:r>
              <a:rPr lang="en-US" sz="1600" i="1" dirty="0" smtClean="0"/>
              <a:t>Bottom Up </a:t>
            </a:r>
            <a:r>
              <a:rPr lang="en-US" sz="1600" dirty="0" smtClean="0"/>
              <a:t>development, especially for </a:t>
            </a:r>
            <a:r>
              <a:rPr lang="en-US" sz="1600" i="1" dirty="0" smtClean="0"/>
              <a:t>Reusable </a:t>
            </a:r>
            <a:r>
              <a:rPr lang="en-US" sz="1600" i="1" dirty="0"/>
              <a:t>C</a:t>
            </a:r>
            <a:r>
              <a:rPr lang="en-US" sz="1600" i="1" dirty="0" smtClean="0"/>
              <a:t>omponents</a:t>
            </a:r>
            <a:r>
              <a:rPr lang="en-US" sz="1600" dirty="0" smtClean="0"/>
              <a:t>, early production of a body is sensible.</a:t>
            </a:r>
            <a:endParaRPr lang="en-US" sz="1600" dirty="0"/>
          </a:p>
        </p:txBody>
      </p:sp>
      <p:sp>
        <p:nvSpPr>
          <p:cNvPr id="4" name="Fußzeilenplatzhalter 3"/>
          <p:cNvSpPr>
            <a:spLocks noGrp="1"/>
          </p:cNvSpPr>
          <p:nvPr>
            <p:ph type="ftr" idx="10"/>
          </p:nvPr>
        </p:nvSpPr>
        <p:spPr/>
        <p:txBody>
          <a:bodyPr/>
          <a:lstStyle/>
          <a:p>
            <a:pPr>
              <a:defRPr/>
            </a:pPr>
            <a:r>
              <a:rPr lang="en-US" dirty="0" smtClean="0"/>
              <a:t>Ada Basics © 2024 C.Grein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142</a:t>
            </a:fld>
            <a:endParaRPr lang="de-DE" dirty="0"/>
          </a:p>
        </p:txBody>
      </p:sp>
    </p:spTree>
    <p:extLst>
      <p:ext uri="{BB962C8B-B14F-4D97-AF65-F5344CB8AC3E}">
        <p14:creationId xmlns:p14="http://schemas.microsoft.com/office/powerpoint/2010/main" val="2886485265"/>
      </p:ext>
    </p:extLst>
  </p:cSld>
  <p:clrMapOvr>
    <a:masterClrMapping/>
  </p:clrMapOvr>
  <p:timing>
    <p:tnLst>
      <p:par>
        <p:cTn id="1" dur="indefinite" restart="never" nodeType="tmRoot"/>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8" name="Rectangle 1"/>
          <p:cNvSpPr>
            <a:spLocks noGrp="1" noChangeArrowheads="1"/>
          </p:cNvSpPr>
          <p:nvPr>
            <p:ph type="title"/>
          </p:nvPr>
        </p:nvSpPr>
        <p:spPr>
          <a:xfrm>
            <a:off x="685800" y="609600"/>
            <a:ext cx="7772400" cy="1143000"/>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noProof="0" dirty="0" smtClean="0"/>
              <a:t>Syntax Package Body</a:t>
            </a:r>
          </a:p>
        </p:txBody>
      </p:sp>
      <p:sp>
        <p:nvSpPr>
          <p:cNvPr id="106499" name="Rectangle 2"/>
          <p:cNvSpPr>
            <a:spLocks noGrp="1" noChangeArrowheads="1"/>
          </p:cNvSpPr>
          <p:nvPr>
            <p:ph type="body" idx="1"/>
          </p:nvPr>
        </p:nvSpPr>
        <p:spPr>
          <a:xfrm>
            <a:off x="685800" y="1981200"/>
            <a:ext cx="7772400" cy="4114800"/>
          </a:xfrm>
        </p:spPr>
        <p:txBody>
          <a:bodyPr/>
          <a:lstStyle/>
          <a:p>
            <a:pPr marL="0" indent="33338" eaLnBrk="1" hangingPunct="1">
              <a:lnSpc>
                <a:spcPct val="90000"/>
              </a:lnSpc>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800" b="1" noProof="0" dirty="0" smtClean="0">
                <a:latin typeface="Courier New" pitchFamily="49" charset="0"/>
              </a:rPr>
              <a:t>with</a:t>
            </a:r>
            <a:r>
              <a:rPr lang="en-US" altLang="de-DE" sz="1800" noProof="0" dirty="0" smtClean="0">
                <a:latin typeface="Courier New" pitchFamily="49" charset="0"/>
              </a:rPr>
              <a:t> </a:t>
            </a:r>
            <a:r>
              <a:rPr lang="en-US" altLang="de-DE" sz="1800" dirty="0">
                <a:latin typeface="Courier New" pitchFamily="49" charset="0"/>
              </a:rPr>
              <a:t>Library_Unit;</a:t>
            </a:r>
            <a:r>
              <a:rPr lang="en-US" altLang="de-DE" sz="2000" noProof="0" dirty="0" smtClean="0">
                <a:latin typeface="Courier New" pitchFamily="49" charset="0"/>
              </a:rPr>
              <a:t>  </a:t>
            </a:r>
            <a:r>
              <a:rPr lang="en-US" altLang="de-DE" sz="1800" noProof="0" dirty="0" smtClean="0">
                <a:latin typeface="Courier New" pitchFamily="49" charset="0"/>
              </a:rPr>
              <a:t>-- c</a:t>
            </a:r>
            <a:r>
              <a:rPr lang="en-US" altLang="de-DE" sz="1800" i="1" noProof="0" dirty="0" smtClean="0">
                <a:latin typeface="Courier New" pitchFamily="49" charset="0"/>
              </a:rPr>
              <a:t>ontext clause</a:t>
            </a:r>
          </a:p>
          <a:p>
            <a:pPr marL="0" indent="33338" eaLnBrk="1" hangingPunct="1">
              <a:lnSpc>
                <a:spcPct val="90000"/>
              </a:lnSpc>
              <a:spcBef>
                <a:spcPts val="45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800" b="1" noProof="0" dirty="0" smtClean="0">
                <a:solidFill>
                  <a:srgbClr val="FF3399"/>
                </a:solidFill>
                <a:latin typeface="Courier New" pitchFamily="49" charset="0"/>
              </a:rPr>
              <a:t>use </a:t>
            </a:r>
            <a:r>
              <a:rPr lang="en-US" altLang="de-DE" sz="1800" noProof="0" dirty="0" smtClean="0">
                <a:solidFill>
                  <a:srgbClr val="FF3399"/>
                </a:solidFill>
                <a:latin typeface="Courier New" pitchFamily="49" charset="0"/>
              </a:rPr>
              <a:t> Library_Unit;  -- </a:t>
            </a:r>
            <a:r>
              <a:rPr lang="en-US" altLang="de-DE" sz="1800" i="1" dirty="0" smtClean="0">
                <a:solidFill>
                  <a:srgbClr val="FF3399"/>
                </a:solidFill>
                <a:latin typeface="Courier New" pitchFamily="49" charset="0"/>
              </a:rPr>
              <a:t>use </a:t>
            </a:r>
            <a:r>
              <a:rPr lang="en-US" altLang="de-DE" sz="1800" i="1" noProof="0" dirty="0" smtClean="0">
                <a:solidFill>
                  <a:srgbClr val="FF3399"/>
                </a:solidFill>
                <a:latin typeface="Courier New" pitchFamily="49" charset="0"/>
              </a:rPr>
              <a:t>sparingly</a:t>
            </a:r>
          </a:p>
          <a:p>
            <a:pPr marL="0" indent="33338" eaLnBrk="1" hangingPunct="1">
              <a:lnSpc>
                <a:spcPct val="90000"/>
              </a:lnSpc>
              <a:spcBef>
                <a:spcPts val="45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800" b="1" noProof="0" dirty="0" smtClean="0">
                <a:latin typeface="Courier New" pitchFamily="49" charset="0"/>
              </a:rPr>
              <a:t>package body</a:t>
            </a:r>
            <a:r>
              <a:rPr lang="en-US" altLang="de-DE" sz="1800" noProof="0" dirty="0" smtClean="0">
                <a:latin typeface="Courier New" pitchFamily="49" charset="0"/>
              </a:rPr>
              <a:t> Package_Name </a:t>
            </a:r>
            <a:r>
              <a:rPr lang="en-US" altLang="de-DE" sz="1800" b="1" noProof="0" dirty="0" smtClean="0">
                <a:latin typeface="Courier New" pitchFamily="49" charset="0"/>
              </a:rPr>
              <a:t>is</a:t>
            </a:r>
          </a:p>
          <a:p>
            <a:pPr marL="0" indent="33338" eaLnBrk="1" hangingPunct="1">
              <a:lnSpc>
                <a:spcPct val="90000"/>
              </a:lnSpc>
              <a:spcBef>
                <a:spcPts val="45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800" b="1" noProof="0" dirty="0" smtClean="0">
                <a:latin typeface="Courier New" pitchFamily="49" charset="0"/>
              </a:rPr>
              <a:t>  type</a:t>
            </a:r>
            <a:r>
              <a:rPr lang="en-US" altLang="de-DE" sz="1800" noProof="0" dirty="0" smtClean="0">
                <a:latin typeface="Courier New" pitchFamily="49" charset="0"/>
              </a:rPr>
              <a:t> TX </a:t>
            </a:r>
            <a:r>
              <a:rPr lang="en-US" altLang="de-DE" sz="1800" b="1" noProof="0" dirty="0" smtClean="0">
                <a:latin typeface="Courier New" pitchFamily="49" charset="0"/>
              </a:rPr>
              <a:t>is</a:t>
            </a:r>
            <a:r>
              <a:rPr lang="en-US" altLang="de-DE" sz="1800" noProof="0" dirty="0" smtClean="0">
                <a:latin typeface="Courier New" pitchFamily="49" charset="0"/>
              </a:rPr>
              <a:t> ...;</a:t>
            </a:r>
          </a:p>
          <a:p>
            <a:pPr marL="0" indent="33338" eaLnBrk="1" hangingPunct="1">
              <a:lnSpc>
                <a:spcPct val="90000"/>
              </a:lnSpc>
              <a:spcBef>
                <a:spcPts val="45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800" noProof="0" dirty="0" smtClean="0">
                <a:latin typeface="Courier New" pitchFamily="49" charset="0"/>
              </a:rPr>
              <a:t>  Variable: Type_Name [:= Initial_Value];</a:t>
            </a:r>
          </a:p>
          <a:p>
            <a:pPr marL="0" indent="33338" eaLnBrk="1" hangingPunct="1">
              <a:lnSpc>
                <a:spcPct val="90000"/>
              </a:lnSpc>
              <a:spcBef>
                <a:spcPts val="45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800" noProof="0" dirty="0" smtClean="0">
                <a:latin typeface="Courier New" pitchFamily="49" charset="0"/>
              </a:rPr>
              <a:t>  </a:t>
            </a:r>
            <a:r>
              <a:rPr lang="en-US" altLang="de-DE" sz="1800" dirty="0">
                <a:latin typeface="Courier New" pitchFamily="49" charset="0"/>
              </a:rPr>
              <a:t>C</a:t>
            </a:r>
            <a:r>
              <a:rPr lang="en-US" altLang="de-DE" sz="1800" noProof="0" dirty="0" smtClean="0">
                <a:latin typeface="Courier New" pitchFamily="49" charset="0"/>
              </a:rPr>
              <a:t>onst: </a:t>
            </a:r>
            <a:r>
              <a:rPr lang="en-US" altLang="de-DE" sz="1800" b="1" noProof="0" dirty="0" smtClean="0">
                <a:latin typeface="Courier New" pitchFamily="49" charset="0"/>
              </a:rPr>
              <a:t>constant</a:t>
            </a:r>
            <a:r>
              <a:rPr lang="en-US" altLang="de-DE" sz="1800" noProof="0" dirty="0" smtClean="0">
                <a:latin typeface="Courier New" pitchFamily="49" charset="0"/>
              </a:rPr>
              <a:t> Type_Name := Initial_Value;</a:t>
            </a:r>
          </a:p>
          <a:p>
            <a:pPr marL="0" indent="33338" eaLnBrk="1" hangingPunct="1">
              <a:lnSpc>
                <a:spcPct val="90000"/>
              </a:lnSpc>
              <a:spcBef>
                <a:spcPts val="45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800" b="1" noProof="0" dirty="0" smtClean="0">
                <a:latin typeface="Courier New" pitchFamily="49" charset="0"/>
              </a:rPr>
              <a:t>  procedure</a:t>
            </a:r>
            <a:r>
              <a:rPr lang="en-US" altLang="de-DE" sz="1800" noProof="0" dirty="0" smtClean="0">
                <a:latin typeface="Courier New" pitchFamily="49" charset="0"/>
              </a:rPr>
              <a:t> P (X: </a:t>
            </a:r>
            <a:r>
              <a:rPr lang="en-US" altLang="de-DE" sz="1800" b="1" noProof="0" dirty="0" smtClean="0">
                <a:latin typeface="Courier New" pitchFamily="49" charset="0"/>
              </a:rPr>
              <a:t>in out</a:t>
            </a:r>
            <a:r>
              <a:rPr lang="en-US" altLang="de-DE" sz="1800" noProof="0" dirty="0" smtClean="0">
                <a:latin typeface="Courier New" pitchFamily="49" charset="0"/>
              </a:rPr>
              <a:t> Parameter) </a:t>
            </a:r>
            <a:r>
              <a:rPr lang="en-US" altLang="de-DE" sz="1800" b="1" noProof="0" dirty="0" smtClean="0">
                <a:latin typeface="Courier New" pitchFamily="49" charset="0"/>
              </a:rPr>
              <a:t>is ...</a:t>
            </a:r>
            <a:r>
              <a:rPr lang="en-US" altLang="de-DE" sz="1800" noProof="0" dirty="0" smtClean="0">
                <a:latin typeface="Courier New" pitchFamily="49" charset="0"/>
              </a:rPr>
              <a:t>;</a:t>
            </a:r>
          </a:p>
          <a:p>
            <a:pPr marL="0" indent="33338" eaLnBrk="1" hangingPunct="1">
              <a:lnSpc>
                <a:spcPct val="90000"/>
              </a:lnSpc>
              <a:spcBef>
                <a:spcPts val="45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800" noProof="0" dirty="0" smtClean="0">
                <a:latin typeface="Courier New" pitchFamily="49" charset="0"/>
              </a:rPr>
              <a:t>  </a:t>
            </a:r>
            <a:r>
              <a:rPr lang="en-US" altLang="de-DE" sz="1800" b="1" noProof="0" dirty="0" smtClean="0">
                <a:latin typeface="Courier New" pitchFamily="49" charset="0"/>
              </a:rPr>
              <a:t>function</a:t>
            </a:r>
            <a:r>
              <a:rPr lang="en-US" altLang="de-DE" sz="1800" noProof="0" dirty="0" smtClean="0">
                <a:latin typeface="Courier New" pitchFamily="49" charset="0"/>
              </a:rPr>
              <a:t> F (X: Parameter) </a:t>
            </a:r>
            <a:r>
              <a:rPr lang="en-US" altLang="de-DE" sz="1800" b="1" noProof="0" dirty="0" smtClean="0">
                <a:latin typeface="Courier New" pitchFamily="49" charset="0"/>
              </a:rPr>
              <a:t>return</a:t>
            </a:r>
            <a:r>
              <a:rPr lang="en-US" altLang="de-DE" sz="1800" noProof="0" dirty="0" smtClean="0">
                <a:latin typeface="Courier New" pitchFamily="49" charset="0"/>
              </a:rPr>
              <a:t> Typ_Name </a:t>
            </a:r>
            <a:r>
              <a:rPr lang="en-US" altLang="de-DE" sz="1800" b="1" noProof="0" dirty="0" smtClean="0">
                <a:latin typeface="Courier New" pitchFamily="49" charset="0"/>
              </a:rPr>
              <a:t>is ...</a:t>
            </a:r>
            <a:r>
              <a:rPr lang="en-US" altLang="de-DE" sz="1800" noProof="0" dirty="0" smtClean="0">
                <a:latin typeface="Courier New" pitchFamily="49" charset="0"/>
              </a:rPr>
              <a:t>;</a:t>
            </a:r>
          </a:p>
          <a:p>
            <a:pPr marL="0" indent="33338" eaLnBrk="1" hangingPunct="1">
              <a:lnSpc>
                <a:spcPct val="90000"/>
              </a:lnSpc>
              <a:spcBef>
                <a:spcPts val="450"/>
              </a:spcBef>
              <a:buClrTx/>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800" b="1" noProof="0" dirty="0" smtClean="0">
                <a:solidFill>
                  <a:srgbClr val="663300"/>
                </a:solidFill>
                <a:latin typeface="Courier New" pitchFamily="49" charset="0"/>
              </a:rPr>
              <a:t>begin </a:t>
            </a:r>
            <a:r>
              <a:rPr lang="en-US" altLang="de-DE" sz="1800" noProof="0" dirty="0" smtClean="0">
                <a:solidFill>
                  <a:srgbClr val="663300"/>
                </a:solidFill>
                <a:latin typeface="Courier New" pitchFamily="49" charset="0"/>
              </a:rPr>
              <a:t>         </a:t>
            </a:r>
            <a:r>
              <a:rPr lang="de-DE" altLang="de-DE" sz="1800" dirty="0" smtClean="0">
                <a:solidFill>
                  <a:srgbClr val="663300"/>
                </a:solidFill>
                <a:latin typeface="Courier New" pitchFamily="49" charset="0"/>
              </a:rPr>
              <a:t>-- </a:t>
            </a:r>
            <a:r>
              <a:rPr lang="en-US" altLang="de-DE" sz="1800" i="1" dirty="0" smtClean="0">
                <a:solidFill>
                  <a:srgbClr val="663300"/>
                </a:solidFill>
              </a:rPr>
              <a:t>executed during elaboration</a:t>
            </a:r>
            <a:endParaRPr lang="en-US" altLang="de-DE" sz="1800" b="1" noProof="0" dirty="0" smtClean="0">
              <a:solidFill>
                <a:srgbClr val="663300"/>
              </a:solidFill>
              <a:latin typeface="Courier New" pitchFamily="49" charset="0"/>
            </a:endParaRPr>
          </a:p>
          <a:p>
            <a:pPr marL="0" indent="33338" eaLnBrk="1" hangingPunct="1">
              <a:lnSpc>
                <a:spcPct val="90000"/>
              </a:lnSpc>
              <a:spcBef>
                <a:spcPts val="45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800" noProof="0" dirty="0" smtClean="0">
                <a:solidFill>
                  <a:srgbClr val="663300"/>
                </a:solidFill>
                <a:latin typeface="Courier New" pitchFamily="49" charset="0"/>
              </a:rPr>
              <a:t>  statements;</a:t>
            </a:r>
            <a:r>
              <a:rPr lang="de-DE" altLang="de-DE" sz="1800" dirty="0">
                <a:solidFill>
                  <a:srgbClr val="663300"/>
                </a:solidFill>
                <a:latin typeface="Courier New" pitchFamily="49" charset="0"/>
              </a:rPr>
              <a:t> </a:t>
            </a:r>
            <a:r>
              <a:rPr lang="de-DE" altLang="de-DE" sz="1800" dirty="0" smtClean="0">
                <a:solidFill>
                  <a:srgbClr val="663300"/>
                </a:solidFill>
                <a:latin typeface="Courier New" pitchFamily="49" charset="0"/>
              </a:rPr>
              <a:t> --</a:t>
            </a:r>
            <a:r>
              <a:rPr lang="en-US" altLang="de-DE" sz="1800" dirty="0" smtClean="0">
                <a:solidFill>
                  <a:srgbClr val="663300"/>
                </a:solidFill>
                <a:latin typeface="Courier New" pitchFamily="49" charset="0"/>
              </a:rPr>
              <a:t> </a:t>
            </a:r>
            <a:r>
              <a:rPr lang="en-US" altLang="de-DE" sz="1800" i="1" dirty="0" smtClean="0">
                <a:solidFill>
                  <a:srgbClr val="663300"/>
                </a:solidFill>
              </a:rPr>
              <a:t>elaboration is handled later</a:t>
            </a:r>
            <a:endParaRPr lang="en-US" altLang="de-DE" sz="1800" noProof="0" dirty="0" smtClean="0">
              <a:solidFill>
                <a:srgbClr val="663300"/>
              </a:solidFill>
              <a:latin typeface="Courier New" pitchFamily="49" charset="0"/>
            </a:endParaRPr>
          </a:p>
          <a:p>
            <a:pPr marL="0" indent="33338" eaLnBrk="1" hangingPunct="1">
              <a:lnSpc>
                <a:spcPct val="90000"/>
              </a:lnSpc>
              <a:spcBef>
                <a:spcPts val="450"/>
              </a:spcBef>
              <a:buClrTx/>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800" b="1" noProof="0" dirty="0" smtClean="0">
                <a:solidFill>
                  <a:srgbClr val="663300"/>
                </a:solidFill>
                <a:latin typeface="Courier New" pitchFamily="49" charset="0"/>
              </a:rPr>
              <a:t>exception</a:t>
            </a:r>
            <a:endParaRPr lang="en-US" altLang="de-DE" sz="1800" b="1" i="1" noProof="0" dirty="0" smtClean="0">
              <a:solidFill>
                <a:srgbClr val="663300"/>
              </a:solidFill>
              <a:latin typeface="Courier New" pitchFamily="49" charset="0"/>
            </a:endParaRPr>
          </a:p>
          <a:p>
            <a:pPr marL="0" indent="33338" eaLnBrk="1" hangingPunct="1">
              <a:lnSpc>
                <a:spcPct val="90000"/>
              </a:lnSpc>
              <a:spcBef>
                <a:spcPts val="45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800" noProof="0" dirty="0" smtClean="0">
                <a:solidFill>
                  <a:srgbClr val="663300"/>
                </a:solidFill>
                <a:latin typeface="Courier New" pitchFamily="49" charset="0"/>
              </a:rPr>
              <a:t>  ...</a:t>
            </a:r>
          </a:p>
          <a:p>
            <a:pPr marL="0" indent="33338" eaLnBrk="1" hangingPunct="1">
              <a:lnSpc>
                <a:spcPct val="90000"/>
              </a:lnSpc>
              <a:spcBef>
                <a:spcPts val="45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800" b="1" noProof="0" dirty="0" smtClean="0">
                <a:latin typeface="Courier New" pitchFamily="49" charset="0"/>
              </a:rPr>
              <a:t>end</a:t>
            </a:r>
            <a:r>
              <a:rPr lang="en-US" altLang="de-DE" sz="1800" noProof="0" dirty="0" smtClean="0">
                <a:latin typeface="Courier New" pitchFamily="49" charset="0"/>
              </a:rPr>
              <a:t> Package_Name;</a:t>
            </a:r>
          </a:p>
        </p:txBody>
      </p:sp>
      <p:sp>
        <p:nvSpPr>
          <p:cNvPr id="106500" name="Fußzeilenplatzhalter 1"/>
          <p:cNvSpPr>
            <a:spLocks noGrp="1"/>
          </p:cNvSpPr>
          <p:nvPr>
            <p:ph type="ftr" sz="quarte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en-US" altLang="de-DE" sz="2400" dirty="0" smtClean="0"/>
              <a:t>Ada Basics © 2024 C.Grein</a:t>
            </a:r>
            <a:endParaRPr lang="de-DE" altLang="de-DE" sz="2400" dirty="0"/>
          </a:p>
        </p:txBody>
      </p:sp>
      <p:sp>
        <p:nvSpPr>
          <p:cNvPr id="106501" name="Foliennummernplatzhalter 2"/>
          <p:cNvSpPr>
            <a:spLocks noGrp="1"/>
          </p:cNvSpPr>
          <p:nvPr>
            <p:ph type="sldNum" sz="quarter"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2E410980-45E9-4212-995E-57D82CDD651C}" type="slidenum">
              <a:rPr lang="de-DE" altLang="de-DE" sz="2400" smtClean="0"/>
              <a:pPr eaLnBrk="1" hangingPunct="1">
                <a:spcBef>
                  <a:spcPct val="0"/>
                </a:spcBef>
              </a:pPr>
              <a:t>143</a:t>
            </a:fld>
            <a:endParaRPr lang="de-DE" altLang="de-DE" sz="2400" dirty="0" smtClean="0"/>
          </a:p>
        </p:txBody>
      </p:sp>
      <p:sp>
        <p:nvSpPr>
          <p:cNvPr id="6" name="Textfeld 5"/>
          <p:cNvSpPr txBox="1"/>
          <p:nvPr/>
        </p:nvSpPr>
        <p:spPr>
          <a:xfrm>
            <a:off x="6372200" y="2564904"/>
            <a:ext cx="2016224" cy="584775"/>
          </a:xfrm>
          <a:prstGeom prst="rect">
            <a:avLst/>
          </a:prstGeom>
          <a:solidFill>
            <a:srgbClr val="FFE2A7"/>
          </a:solidFill>
          <a:ln>
            <a:solidFill>
              <a:srgbClr val="C00000"/>
            </a:solidFill>
          </a:ln>
        </p:spPr>
        <p:txBody>
          <a:bodyPr wrap="square" rtlCol="0">
            <a:spAutoFit/>
          </a:bodyPr>
          <a:lstStyle/>
          <a:p>
            <a:r>
              <a:rPr lang="en-US" sz="1600" dirty="0" smtClean="0">
                <a:solidFill>
                  <a:schemeClr val="tx1"/>
                </a:solidFill>
              </a:rPr>
              <a:t>Of course, the body sees the specification</a:t>
            </a:r>
            <a:r>
              <a:rPr lang="de-DE" sz="1600" dirty="0" smtClean="0">
                <a:solidFill>
                  <a:schemeClr val="tx1"/>
                </a:solidFill>
              </a:rPr>
              <a:t>.</a:t>
            </a:r>
            <a:endParaRPr lang="de-DE" sz="1600" dirty="0">
              <a:solidFill>
                <a:schemeClr val="tx1"/>
              </a:solidFill>
            </a:endParaRPr>
          </a:p>
        </p:txBody>
      </p:sp>
      <p:sp>
        <p:nvSpPr>
          <p:cNvPr id="7" name="Abgerundete rechteckige Legende 6"/>
          <p:cNvSpPr/>
          <p:nvPr/>
        </p:nvSpPr>
        <p:spPr bwMode="auto">
          <a:xfrm>
            <a:off x="3347864" y="5245031"/>
            <a:ext cx="1658938" cy="921613"/>
          </a:xfrm>
          <a:prstGeom prst="wedgeRoundRectCallout">
            <a:avLst>
              <a:gd name="adj1" fmla="val -138329"/>
              <a:gd name="adj2" fmla="val -13847"/>
              <a:gd name="adj3" fmla="val 16667"/>
            </a:avLst>
          </a:prstGeom>
          <a:solidFill>
            <a:schemeClr val="accent2">
              <a:lumMod val="20000"/>
              <a:lumOff val="80000"/>
            </a:schemeClr>
          </a:solidFill>
          <a:ln w="9525" cap="flat" cmpd="sng" algn="ctr">
            <a:solidFill>
              <a:schemeClr val="accent2"/>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algn="ctr"/>
            <a:r>
              <a:rPr kumimoji="0" lang="en-US" sz="1700" b="0" i="0" u="none" strike="noStrike" cap="none" normalizeH="0" baseline="0" dirty="0" smtClean="0">
                <a:ln>
                  <a:noFill/>
                </a:ln>
                <a:solidFill>
                  <a:schemeClr val="tx1"/>
                </a:solidFill>
                <a:effectLst/>
              </a:rPr>
              <a:t>Exceptions will be treated later</a:t>
            </a:r>
            <a:r>
              <a:rPr lang="en-US" sz="1700" dirty="0" smtClean="0">
                <a:solidFill>
                  <a:schemeClr val="tx1"/>
                </a:solidFill>
              </a:rPr>
              <a:t>.</a:t>
            </a:r>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noProof="0" dirty="0" smtClean="0"/>
              <a:t>Comments (Body)</a:t>
            </a:r>
            <a:endParaRPr lang="en-US" noProof="0" dirty="0"/>
          </a:p>
        </p:txBody>
      </p:sp>
      <p:sp>
        <p:nvSpPr>
          <p:cNvPr id="3" name="Inhaltsplatzhalter 2"/>
          <p:cNvSpPr>
            <a:spLocks noGrp="1"/>
          </p:cNvSpPr>
          <p:nvPr>
            <p:ph idx="1"/>
          </p:nvPr>
        </p:nvSpPr>
        <p:spPr>
          <a:xfrm>
            <a:off x="685800" y="1981200"/>
            <a:ext cx="7774632" cy="4233863"/>
          </a:xfrm>
        </p:spPr>
        <p:txBody>
          <a:bodyPr/>
          <a:lstStyle/>
          <a:p>
            <a:pPr marL="0" lvl="0" indent="0" eaLnBrk="1" hangingPunct="1">
              <a:spcBef>
                <a:spcPts val="500"/>
              </a:spcBef>
              <a:buClrTx/>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2200" noProof="0" dirty="0" smtClean="0"/>
              <a:t>The reader, editor has to be able to understand from the description how the problem is solved. If there are discrepancies in the behavior (e.g. in error cases), the </a:t>
            </a:r>
            <a:r>
              <a:rPr lang="en-US" altLang="de-DE" sz="2200" noProof="0" dirty="0" smtClean="0">
                <a:solidFill>
                  <a:schemeClr val="accent2"/>
                </a:solidFill>
              </a:rPr>
              <a:t>description</a:t>
            </a:r>
            <a:r>
              <a:rPr lang="en-US" altLang="de-DE" sz="2200" noProof="0" dirty="0" smtClean="0"/>
              <a:t> should have </a:t>
            </a:r>
            <a:r>
              <a:rPr lang="en-US" altLang="de-DE" sz="2200" noProof="0" dirty="0" smtClean="0">
                <a:solidFill>
                  <a:schemeClr val="accent2"/>
                </a:solidFill>
              </a:rPr>
              <a:t>priority</a:t>
            </a:r>
            <a:r>
              <a:rPr lang="en-US" altLang="de-DE" sz="2200" noProof="0" dirty="0" smtClean="0"/>
              <a:t>.</a:t>
            </a:r>
          </a:p>
          <a:p>
            <a:pPr marL="0" lvl="0" indent="0" eaLnBrk="1" hangingPunct="1">
              <a:spcBef>
                <a:spcPts val="500"/>
              </a:spcBef>
              <a:buClrTx/>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US" altLang="de-DE" sz="500" noProof="0" dirty="0" smtClean="0"/>
          </a:p>
          <a:p>
            <a:pPr marL="0" lvl="0" indent="0" eaLnBrk="1" hangingPunct="1">
              <a:spcBef>
                <a:spcPts val="500"/>
              </a:spcBef>
              <a:buClrTx/>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2000" b="1" noProof="0" dirty="0" smtClean="0">
                <a:latin typeface="Courier New" pitchFamily="49" charset="0"/>
              </a:rPr>
              <a:t>package body</a:t>
            </a:r>
            <a:r>
              <a:rPr lang="en-US" altLang="de-DE" sz="2000" noProof="0" dirty="0" smtClean="0">
                <a:latin typeface="Courier New" pitchFamily="49" charset="0"/>
              </a:rPr>
              <a:t> A_Telling_Name </a:t>
            </a:r>
            <a:r>
              <a:rPr lang="en-US" altLang="de-DE" sz="2000" b="1" noProof="0" dirty="0" smtClean="0">
                <a:latin typeface="Courier New" pitchFamily="49" charset="0"/>
              </a:rPr>
              <a:t>is</a:t>
            </a:r>
          </a:p>
          <a:p>
            <a:pPr marL="0" lvl="0" indent="0" eaLnBrk="1" hangingPunct="1">
              <a:spcBef>
                <a:spcPts val="500"/>
              </a:spcBef>
              <a:buClrTx/>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2000" noProof="0" dirty="0" smtClean="0">
                <a:latin typeface="Courier New" pitchFamily="49" charset="0"/>
              </a:rPr>
              <a:t>  -- </a:t>
            </a:r>
            <a:r>
              <a:rPr lang="en-US" altLang="de-DE" sz="2000" i="1" noProof="0" dirty="0" smtClean="0">
                <a:latin typeface="Courier New" pitchFamily="49" charset="0"/>
              </a:rPr>
              <a:t>E.g. a description why a certain algorithm,</a:t>
            </a:r>
          </a:p>
          <a:p>
            <a:pPr marL="0" lvl="0" indent="0" eaLnBrk="1" hangingPunct="1">
              <a:spcBef>
                <a:spcPts val="500"/>
              </a:spcBef>
              <a:buClrTx/>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2000" i="1" dirty="0">
                <a:latin typeface="Courier New" pitchFamily="49" charset="0"/>
              </a:rPr>
              <a:t> </a:t>
            </a:r>
            <a:r>
              <a:rPr lang="en-US" altLang="de-DE" sz="2000" i="1" dirty="0" smtClean="0">
                <a:latin typeface="Courier New" pitchFamily="49" charset="0"/>
              </a:rPr>
              <a:t> </a:t>
            </a:r>
            <a:r>
              <a:rPr lang="en-US" altLang="de-DE" sz="2000" i="1" noProof="0" dirty="0" smtClean="0">
                <a:latin typeface="Courier New" pitchFamily="49" charset="0"/>
              </a:rPr>
              <a:t>-- a certain implementation was chosen and not</a:t>
            </a:r>
          </a:p>
          <a:p>
            <a:pPr marL="0" lvl="0" indent="0" eaLnBrk="1" hangingPunct="1">
              <a:spcBef>
                <a:spcPts val="500"/>
              </a:spcBef>
              <a:buClrTx/>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2000" i="1" dirty="0">
                <a:latin typeface="Courier New" pitchFamily="49" charset="0"/>
              </a:rPr>
              <a:t> </a:t>
            </a:r>
            <a:r>
              <a:rPr lang="en-US" altLang="de-DE" sz="2000" i="1" dirty="0" smtClean="0">
                <a:latin typeface="Courier New" pitchFamily="49" charset="0"/>
              </a:rPr>
              <a:t> </a:t>
            </a:r>
            <a:r>
              <a:rPr lang="en-US" altLang="de-DE" sz="2000" i="1" noProof="0" dirty="0" smtClean="0">
                <a:latin typeface="Courier New" pitchFamily="49" charset="0"/>
              </a:rPr>
              <a:t>-- an alternative one.</a:t>
            </a:r>
          </a:p>
          <a:p>
            <a:pPr marL="0" lvl="0" indent="0" eaLnBrk="1" hangingPunct="1">
              <a:spcBef>
                <a:spcPts val="500"/>
              </a:spcBef>
              <a:buClrTx/>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US" altLang="de-DE" sz="1000" i="1" noProof="0" dirty="0" smtClean="0">
              <a:latin typeface="Courier New" pitchFamily="49" charset="0"/>
            </a:endParaRPr>
          </a:p>
          <a:p>
            <a:pPr marL="0" lvl="0" indent="0" eaLnBrk="1" hangingPunct="1">
              <a:spcBef>
                <a:spcPts val="500"/>
              </a:spcBef>
              <a:buClrTx/>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2000" i="1" noProof="0" dirty="0" smtClean="0">
                <a:latin typeface="Courier New" pitchFamily="49" charset="0"/>
              </a:rPr>
              <a:t>  -- Description of the algorithm (</a:t>
            </a:r>
            <a:r>
              <a:rPr lang="en-US" altLang="de-DE" sz="2000" b="1" i="1" noProof="0" dirty="0" smtClean="0">
                <a:solidFill>
                  <a:schemeClr val="accent2"/>
                </a:solidFill>
                <a:latin typeface="Courier New" pitchFamily="49" charset="0"/>
              </a:rPr>
              <a:t>how</a:t>
            </a:r>
            <a:r>
              <a:rPr lang="en-US" altLang="de-DE" sz="2000" i="1" noProof="0" dirty="0" smtClean="0">
                <a:solidFill>
                  <a:schemeClr val="accent2"/>
                </a:solidFill>
                <a:latin typeface="Courier New" pitchFamily="49" charset="0"/>
              </a:rPr>
              <a:t> </a:t>
            </a:r>
            <a:r>
              <a:rPr lang="en-US" altLang="de-DE" sz="2000" i="1" dirty="0" smtClean="0">
                <a:solidFill>
                  <a:schemeClr val="accent2"/>
                </a:solidFill>
                <a:latin typeface="Courier New" pitchFamily="49" charset="0"/>
              </a:rPr>
              <a:t>is it</a:t>
            </a:r>
            <a:endParaRPr lang="en-US" altLang="de-DE" sz="2000" i="1" noProof="0" dirty="0" smtClean="0">
              <a:solidFill>
                <a:schemeClr val="accent2"/>
              </a:solidFill>
              <a:latin typeface="Courier New" pitchFamily="49" charset="0"/>
            </a:endParaRPr>
          </a:p>
          <a:p>
            <a:pPr marL="0" lvl="0" indent="0" eaLnBrk="1" hangingPunct="1">
              <a:spcBef>
                <a:spcPts val="500"/>
              </a:spcBef>
              <a:buClrTx/>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2000" i="1" noProof="0" dirty="0" smtClean="0">
                <a:latin typeface="Courier New" pitchFamily="49" charset="0"/>
              </a:rPr>
              <a:t>  -- </a:t>
            </a:r>
            <a:r>
              <a:rPr lang="en-US" altLang="de-DE" sz="2000" i="1" dirty="0" smtClean="0">
                <a:solidFill>
                  <a:schemeClr val="accent2"/>
                </a:solidFill>
                <a:latin typeface="Courier New" pitchFamily="49" charset="0"/>
              </a:rPr>
              <a:t>done</a:t>
            </a:r>
            <a:r>
              <a:rPr lang="en-US" altLang="de-DE" sz="2000" i="1" noProof="0" dirty="0" smtClean="0">
                <a:latin typeface="Courier New" pitchFamily="49" charset="0"/>
              </a:rPr>
              <a:t>).</a:t>
            </a:r>
          </a:p>
          <a:p>
            <a:pPr marL="0" lvl="0" indent="0" eaLnBrk="1" hangingPunct="1">
              <a:spcBef>
                <a:spcPts val="500"/>
              </a:spcBef>
              <a:buClrTx/>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2000" b="1" noProof="0" dirty="0" smtClean="0">
                <a:latin typeface="Courier New" pitchFamily="49" charset="0"/>
              </a:rPr>
              <a:t>  procedure</a:t>
            </a:r>
            <a:r>
              <a:rPr lang="en-US" altLang="de-DE" sz="2000" noProof="0" dirty="0" smtClean="0">
                <a:latin typeface="Courier New" pitchFamily="49" charset="0"/>
              </a:rPr>
              <a:t> P (X: </a:t>
            </a:r>
            <a:r>
              <a:rPr lang="en-US" altLang="de-DE" sz="2000" b="1" noProof="0" dirty="0" smtClean="0">
                <a:latin typeface="Courier New" pitchFamily="49" charset="0"/>
              </a:rPr>
              <a:t>in out</a:t>
            </a:r>
            <a:r>
              <a:rPr lang="en-US" altLang="de-DE" sz="2000" noProof="0" dirty="0" smtClean="0">
                <a:latin typeface="Courier New" pitchFamily="49" charset="0"/>
              </a:rPr>
              <a:t> Parameter) </a:t>
            </a:r>
            <a:r>
              <a:rPr lang="en-US" altLang="de-DE" sz="2000" b="1" noProof="0" dirty="0" smtClean="0">
                <a:latin typeface="Courier New" pitchFamily="49" charset="0"/>
              </a:rPr>
              <a:t>is</a:t>
            </a:r>
            <a:r>
              <a:rPr lang="en-US" altLang="de-DE" sz="2000" noProof="0" dirty="0" smtClean="0">
                <a:latin typeface="Courier New" pitchFamily="49" charset="0"/>
              </a:rPr>
              <a:t> …;</a:t>
            </a:r>
          </a:p>
        </p:txBody>
      </p:sp>
      <p:sp>
        <p:nvSpPr>
          <p:cNvPr id="4" name="Fußzeilenplatzhalter 3"/>
          <p:cNvSpPr>
            <a:spLocks noGrp="1"/>
          </p:cNvSpPr>
          <p:nvPr>
            <p:ph type="ftr" idx="10"/>
          </p:nvPr>
        </p:nvSpPr>
        <p:spPr/>
        <p:txBody>
          <a:bodyPr/>
          <a:lstStyle/>
          <a:p>
            <a:pPr>
              <a:defRPr/>
            </a:pPr>
            <a:r>
              <a:rPr lang="en-US" dirty="0" smtClean="0"/>
              <a:t>Ada Basics © 2024 C.Grein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144</a:t>
            </a:fld>
            <a:endParaRPr lang="de-DE" dirty="0"/>
          </a:p>
        </p:txBody>
      </p:sp>
    </p:spTree>
    <p:extLst>
      <p:ext uri="{BB962C8B-B14F-4D97-AF65-F5344CB8AC3E}">
        <p14:creationId xmlns:p14="http://schemas.microsoft.com/office/powerpoint/2010/main" val="908603586"/>
      </p:ext>
    </p:extLst>
  </p:cSld>
  <p:clrMapOvr>
    <a:masterClrMapping/>
  </p:clrMapOvr>
  <p:timing>
    <p:tnLst>
      <p:par>
        <p:cT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pPr lvl="0"/>
            <a:r>
              <a:rPr lang="en-US" noProof="0" dirty="0" smtClean="0"/>
              <a:t>Inconsistent Behavior</a:t>
            </a:r>
            <a:endParaRPr lang="en-US" noProof="0" dirty="0"/>
          </a:p>
        </p:txBody>
      </p:sp>
      <p:sp>
        <p:nvSpPr>
          <p:cNvPr id="3" name="Inhaltsplatzhalter 2"/>
          <p:cNvSpPr>
            <a:spLocks noGrp="1"/>
          </p:cNvSpPr>
          <p:nvPr>
            <p:ph idx="1"/>
          </p:nvPr>
        </p:nvSpPr>
        <p:spPr/>
        <p:txBody>
          <a:bodyPr/>
          <a:lstStyle/>
          <a:p>
            <a:pPr marL="0" indent="0"/>
            <a:r>
              <a:rPr lang="en-US" sz="2400" noProof="0" dirty="0" smtClean="0"/>
              <a:t>What is the solution if description and actual behavior are inconsistent? Where is the guideline </a:t>
            </a:r>
            <a:r>
              <a:rPr lang="en-US" sz="2400" dirty="0"/>
              <a:t>to </a:t>
            </a:r>
            <a:r>
              <a:rPr lang="en-US" sz="2400" dirty="0" smtClean="0"/>
              <a:t>be followed by the </a:t>
            </a:r>
            <a:r>
              <a:rPr lang="en-US" sz="2400" noProof="0" dirty="0" smtClean="0"/>
              <a:t>programmer in charge to correct the faulty code? There’s no doubt the code is wrong. But is the error really here? May be just the comment is wrong, the bug is somewhere else.</a:t>
            </a:r>
          </a:p>
          <a:p>
            <a:pPr marL="0" indent="0"/>
            <a:r>
              <a:rPr lang="en-US" sz="2400" noProof="0" dirty="0" smtClean="0"/>
              <a:t>Priority should have the detailed design, the requirements (which, in a way, </a:t>
            </a:r>
            <a:r>
              <a:rPr lang="en-US" sz="2400" u="sng" noProof="0" dirty="0" smtClean="0"/>
              <a:t>is</a:t>
            </a:r>
            <a:r>
              <a:rPr lang="en-US" sz="2400" noProof="0" dirty="0" smtClean="0"/>
              <a:t> the description).</a:t>
            </a:r>
          </a:p>
          <a:p>
            <a:pPr marL="0" indent="0"/>
            <a:r>
              <a:rPr lang="en-US" sz="2400" noProof="0" dirty="0" smtClean="0">
                <a:solidFill>
                  <a:schemeClr val="accent2"/>
                </a:solidFill>
              </a:rPr>
              <a:t>Thus, take special care of the comments!</a:t>
            </a:r>
          </a:p>
          <a:p>
            <a:pPr marL="0" indent="0"/>
            <a:r>
              <a:rPr lang="en-US" sz="2400" noProof="0" dirty="0" smtClean="0">
                <a:solidFill>
                  <a:srgbClr val="FF0000"/>
                </a:solidFill>
              </a:rPr>
              <a:t>Contradictory comments are programming bugs in the same vein as faulty code.</a:t>
            </a:r>
            <a:endParaRPr lang="en-US" sz="2400" noProof="0" dirty="0">
              <a:solidFill>
                <a:srgbClr val="FF0000"/>
              </a:solidFill>
            </a:endParaRPr>
          </a:p>
        </p:txBody>
      </p:sp>
      <p:sp>
        <p:nvSpPr>
          <p:cNvPr id="4" name="Fußzeilenplatzhalter 3"/>
          <p:cNvSpPr>
            <a:spLocks noGrp="1"/>
          </p:cNvSpPr>
          <p:nvPr>
            <p:ph type="ftr" idx="10"/>
          </p:nvPr>
        </p:nvSpPr>
        <p:spPr/>
        <p:txBody>
          <a:bodyPr/>
          <a:lstStyle/>
          <a:p>
            <a:pPr>
              <a:defRPr/>
            </a:pPr>
            <a:r>
              <a:rPr lang="en-US" dirty="0" smtClean="0"/>
              <a:t>Ada Basics © 2024 C.Grein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145</a:t>
            </a:fld>
            <a:endParaRPr lang="de-DE" dirty="0"/>
          </a:p>
        </p:txBody>
      </p:sp>
    </p:spTree>
    <p:extLst>
      <p:ext uri="{BB962C8B-B14F-4D97-AF65-F5344CB8AC3E}">
        <p14:creationId xmlns:p14="http://schemas.microsoft.com/office/powerpoint/2010/main" val="3584751104"/>
      </p:ext>
    </p:extLst>
  </p:cSld>
  <p:clrMapOvr>
    <a:masterClrMapping/>
  </p:clrMapOvr>
  <p:timing>
    <p:tnLst>
      <p:par>
        <p:cTn id="1" dur="indefinite" restart="never" nodeType="tmRoot"/>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2" name="Rectangle 1"/>
          <p:cNvSpPr>
            <a:spLocks noGrp="1" noChangeArrowheads="1"/>
          </p:cNvSpPr>
          <p:nvPr>
            <p:ph type="title"/>
          </p:nvPr>
        </p:nvSpPr>
        <p:spPr>
          <a:xfrm>
            <a:off x="685800" y="609600"/>
            <a:ext cx="7772400" cy="1143000"/>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noProof="0" dirty="0" smtClean="0"/>
              <a:t>Example €</a:t>
            </a:r>
          </a:p>
        </p:txBody>
      </p:sp>
      <p:sp>
        <p:nvSpPr>
          <p:cNvPr id="107523" name="Rectangle 2"/>
          <p:cNvSpPr>
            <a:spLocks noGrp="1" noChangeArrowheads="1"/>
          </p:cNvSpPr>
          <p:nvPr>
            <p:ph type="body" idx="1"/>
          </p:nvPr>
        </p:nvSpPr>
        <p:spPr>
          <a:xfrm>
            <a:off x="539552" y="1844824"/>
            <a:ext cx="8064895" cy="4248472"/>
          </a:xfrm>
        </p:spPr>
        <p:txBody>
          <a:bodyPr/>
          <a:lstStyle/>
          <a:p>
            <a:pPr marL="0" indent="0" eaLnBrk="1" hangingPunct="1">
              <a:spcBef>
                <a:spcPts val="500"/>
              </a:spcBef>
              <a:buClrTx/>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2400" noProof="0" dirty="0" smtClean="0"/>
              <a:t>Is the following code really self -explanatory? Which comments would be appropriate?</a:t>
            </a:r>
          </a:p>
          <a:p>
            <a:pPr marL="0" indent="0" eaLnBrk="1" hangingPunct="1">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800" b="1" noProof="0" dirty="0" smtClean="0">
                <a:latin typeface="Courier New" pitchFamily="49" charset="0"/>
              </a:rPr>
              <a:t>package</a:t>
            </a:r>
            <a:r>
              <a:rPr lang="en-US" altLang="de-DE" sz="1800" noProof="0" dirty="0" smtClean="0">
                <a:latin typeface="Courier New" pitchFamily="49" charset="0"/>
              </a:rPr>
              <a:t> Euros </a:t>
            </a:r>
            <a:r>
              <a:rPr lang="en-US" altLang="de-DE" sz="1800" b="1" noProof="0" dirty="0" smtClean="0">
                <a:latin typeface="Courier New" pitchFamily="49" charset="0"/>
              </a:rPr>
              <a:t>is</a:t>
            </a:r>
          </a:p>
          <a:p>
            <a:pPr marL="0" indent="0" eaLnBrk="1" hangingPunct="1">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800" b="1" noProof="0" dirty="0" smtClean="0">
                <a:latin typeface="Courier New" pitchFamily="49" charset="0"/>
              </a:rPr>
              <a:t>  type</a:t>
            </a:r>
            <a:r>
              <a:rPr lang="en-US" altLang="de-DE" sz="1800" noProof="0" dirty="0" smtClean="0">
                <a:latin typeface="Courier New" pitchFamily="49" charset="0"/>
              </a:rPr>
              <a:t> Piece </a:t>
            </a:r>
            <a:r>
              <a:rPr lang="en-US" altLang="de-DE" sz="1800" b="1" noProof="0" dirty="0" smtClean="0">
                <a:latin typeface="Courier New" pitchFamily="49" charset="0"/>
              </a:rPr>
              <a:t>is</a:t>
            </a:r>
            <a:br>
              <a:rPr lang="en-US" altLang="de-DE" sz="1800" b="1" noProof="0" dirty="0" smtClean="0">
                <a:latin typeface="Courier New" pitchFamily="49" charset="0"/>
              </a:rPr>
            </a:br>
            <a:r>
              <a:rPr lang="en-US" altLang="de-DE" sz="1800" noProof="0" dirty="0" smtClean="0">
                <a:latin typeface="Courier New" pitchFamily="49" charset="0"/>
              </a:rPr>
              <a:t>    (Cent_1, Cent_2, ..., Euro_500);</a:t>
            </a:r>
          </a:p>
          <a:p>
            <a:pPr marL="0" indent="0" eaLnBrk="1" hangingPunct="1">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800" noProof="0" dirty="0" smtClean="0">
                <a:latin typeface="Courier New" pitchFamily="49" charset="0"/>
              </a:rPr>
              <a:t>  </a:t>
            </a:r>
            <a:r>
              <a:rPr lang="en-US" altLang="de-DE" sz="1800" b="1" noProof="0" dirty="0" smtClean="0">
                <a:latin typeface="Courier New" pitchFamily="49" charset="0"/>
              </a:rPr>
              <a:t>type</a:t>
            </a:r>
            <a:r>
              <a:rPr lang="en-US" altLang="de-DE" sz="1800" noProof="0" dirty="0" smtClean="0">
                <a:latin typeface="Courier New" pitchFamily="49" charset="0"/>
              </a:rPr>
              <a:t> Denomination </a:t>
            </a:r>
            <a:r>
              <a:rPr lang="en-US" altLang="de-DE" sz="1800" b="1" noProof="0" dirty="0" smtClean="0">
                <a:latin typeface="Courier New" pitchFamily="49" charset="0"/>
              </a:rPr>
              <a:t>is array</a:t>
            </a:r>
            <a:r>
              <a:rPr lang="en-US" altLang="de-DE" sz="1800" noProof="0" dirty="0" smtClean="0">
                <a:latin typeface="Courier New" pitchFamily="49" charset="0"/>
              </a:rPr>
              <a:t> (Piece) </a:t>
            </a:r>
            <a:r>
              <a:rPr lang="en-US" altLang="de-DE" sz="1800" b="1" noProof="0" dirty="0" smtClean="0">
                <a:latin typeface="Courier New" pitchFamily="49" charset="0"/>
              </a:rPr>
              <a:t>of</a:t>
            </a:r>
            <a:r>
              <a:rPr lang="en-US" altLang="de-DE" sz="1800" noProof="0" dirty="0" smtClean="0">
                <a:latin typeface="Courier New" pitchFamily="49" charset="0"/>
              </a:rPr>
              <a:t> Natural;</a:t>
            </a:r>
          </a:p>
          <a:p>
            <a:pPr marL="0" indent="0" eaLnBrk="1" hangingPunct="1">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800" noProof="0" dirty="0" smtClean="0">
                <a:latin typeface="Courier New" pitchFamily="49" charset="0"/>
              </a:rPr>
              <a:t>  </a:t>
            </a:r>
            <a:r>
              <a:rPr lang="en-US" altLang="de-DE" sz="1800" dirty="0" smtClean="0">
                <a:latin typeface="Courier New" pitchFamily="49" charset="0"/>
              </a:rPr>
              <a:t>Value</a:t>
            </a:r>
            <a:r>
              <a:rPr lang="en-US" altLang="de-DE" sz="1800" noProof="0" dirty="0" smtClean="0">
                <a:latin typeface="Courier New" pitchFamily="49" charset="0"/>
              </a:rPr>
              <a:t>: </a:t>
            </a:r>
            <a:r>
              <a:rPr lang="en-US" altLang="de-DE" sz="1800" b="1" noProof="0" dirty="0" smtClean="0">
                <a:latin typeface="Courier New" pitchFamily="49" charset="0"/>
              </a:rPr>
              <a:t>constant</a:t>
            </a:r>
            <a:r>
              <a:rPr lang="en-US" altLang="de-DE" sz="1800" noProof="0" dirty="0" smtClean="0">
                <a:latin typeface="Courier New" pitchFamily="49" charset="0"/>
              </a:rPr>
              <a:t> </a:t>
            </a:r>
            <a:r>
              <a:rPr lang="en-US" altLang="de-DE" sz="1800" b="1" noProof="0" dirty="0" smtClean="0">
                <a:latin typeface="Courier New" pitchFamily="49" charset="0"/>
              </a:rPr>
              <a:t>array</a:t>
            </a:r>
            <a:r>
              <a:rPr lang="en-US" altLang="de-DE" sz="1800" noProof="0" dirty="0" smtClean="0">
                <a:latin typeface="Courier New" pitchFamily="49" charset="0"/>
              </a:rPr>
              <a:t> (Piece) </a:t>
            </a:r>
            <a:r>
              <a:rPr lang="en-US" altLang="de-DE" sz="1800" b="1" noProof="0" dirty="0" smtClean="0">
                <a:latin typeface="Courier New" pitchFamily="49" charset="0"/>
              </a:rPr>
              <a:t>of</a:t>
            </a:r>
            <a:r>
              <a:rPr lang="en-US" altLang="de-DE" sz="1800" noProof="0" dirty="0" smtClean="0">
                <a:latin typeface="Courier New" pitchFamily="49" charset="0"/>
              </a:rPr>
              <a:t> Positive :=</a:t>
            </a:r>
            <a:br>
              <a:rPr lang="en-US" altLang="de-DE" sz="1800" noProof="0" dirty="0" smtClean="0">
                <a:latin typeface="Courier New" pitchFamily="49" charset="0"/>
              </a:rPr>
            </a:br>
            <a:r>
              <a:rPr lang="en-US" altLang="de-DE" sz="1800" noProof="0" dirty="0" smtClean="0">
                <a:latin typeface="Courier New" pitchFamily="49" charset="0"/>
              </a:rPr>
              <a:t>    (Cent_1   =&gt;      1,</a:t>
            </a:r>
            <a:br>
              <a:rPr lang="en-US" altLang="de-DE" sz="1800" noProof="0" dirty="0" smtClean="0">
                <a:latin typeface="Courier New" pitchFamily="49" charset="0"/>
              </a:rPr>
            </a:br>
            <a:r>
              <a:rPr lang="en-US" altLang="de-DE" sz="1800" noProof="0" dirty="0" smtClean="0">
                <a:latin typeface="Courier New" pitchFamily="49" charset="0"/>
              </a:rPr>
              <a:t>     ...</a:t>
            </a:r>
            <a:br>
              <a:rPr lang="en-US" altLang="de-DE" sz="1800" noProof="0" dirty="0" smtClean="0">
                <a:latin typeface="Courier New" pitchFamily="49" charset="0"/>
              </a:rPr>
            </a:br>
            <a:r>
              <a:rPr lang="en-US" altLang="de-DE" sz="1800" noProof="0" dirty="0" smtClean="0">
                <a:latin typeface="Courier New" pitchFamily="49" charset="0"/>
              </a:rPr>
              <a:t>     Euro_500 =&gt; 500_00);</a:t>
            </a:r>
            <a:br>
              <a:rPr lang="en-US" altLang="de-DE" sz="1800" noProof="0" dirty="0" smtClean="0">
                <a:latin typeface="Courier New" pitchFamily="49" charset="0"/>
              </a:rPr>
            </a:br>
            <a:r>
              <a:rPr lang="en-US" altLang="de-DE" sz="1800" noProof="0" dirty="0" smtClean="0">
                <a:latin typeface="Courier New" pitchFamily="49" charset="0"/>
              </a:rPr>
              <a:t>  </a:t>
            </a:r>
            <a:r>
              <a:rPr lang="en-US" altLang="de-DE" sz="1800" b="1" noProof="0" dirty="0" smtClean="0">
                <a:latin typeface="Courier New" pitchFamily="49" charset="0"/>
              </a:rPr>
              <a:t>function</a:t>
            </a:r>
            <a:r>
              <a:rPr lang="en-US" altLang="de-DE" sz="1800" noProof="0" dirty="0" smtClean="0">
                <a:latin typeface="Courier New" pitchFamily="49" charset="0"/>
              </a:rPr>
              <a:t> </a:t>
            </a:r>
            <a:r>
              <a:rPr lang="en-US" altLang="de-DE" sz="1800" dirty="0" smtClean="0">
                <a:solidFill>
                  <a:schemeClr val="accent2"/>
                </a:solidFill>
                <a:latin typeface="Courier New" pitchFamily="49" charset="0"/>
              </a:rPr>
              <a:t>Itemize</a:t>
            </a:r>
            <a:r>
              <a:rPr lang="en-US" altLang="de-DE" sz="1800" noProof="0" dirty="0" smtClean="0">
                <a:latin typeface="Courier New" pitchFamily="49" charset="0"/>
              </a:rPr>
              <a:t> (Amount: Natural) </a:t>
            </a:r>
            <a:r>
              <a:rPr lang="en-US" altLang="de-DE" sz="1800" b="1" noProof="0" dirty="0" smtClean="0">
                <a:latin typeface="Courier New" pitchFamily="49" charset="0"/>
              </a:rPr>
              <a:t>return </a:t>
            </a:r>
            <a:r>
              <a:rPr lang="en-US" altLang="de-DE" sz="1800" dirty="0" smtClean="0">
                <a:latin typeface="Courier New" pitchFamily="49" charset="0"/>
              </a:rPr>
              <a:t>Denomination</a:t>
            </a:r>
            <a:r>
              <a:rPr lang="en-US" altLang="de-DE" sz="1800" dirty="0">
                <a:latin typeface="Courier New" pitchFamily="49" charset="0"/>
              </a:rPr>
              <a:t>;</a:t>
            </a:r>
            <a:endParaRPr lang="en-US" altLang="de-DE" sz="1800" noProof="0" dirty="0" smtClean="0">
              <a:latin typeface="Courier New" pitchFamily="49" charset="0"/>
            </a:endParaRPr>
          </a:p>
          <a:p>
            <a:pPr marL="0" indent="0" eaLnBrk="1" hangingPunct="1">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800" noProof="0" dirty="0" smtClean="0">
                <a:latin typeface="Courier New" pitchFamily="49" charset="0"/>
              </a:rPr>
              <a:t>  </a:t>
            </a:r>
            <a:r>
              <a:rPr lang="en-US" altLang="de-DE" sz="1800" b="1" noProof="0" dirty="0" smtClean="0">
                <a:latin typeface="Courier New" pitchFamily="49" charset="0"/>
              </a:rPr>
              <a:t>function</a:t>
            </a:r>
            <a:r>
              <a:rPr lang="en-US" altLang="de-DE" sz="1800" noProof="0" dirty="0" smtClean="0">
                <a:latin typeface="Courier New" pitchFamily="49" charset="0"/>
              </a:rPr>
              <a:t> Amount  (Pieces: Denomination) </a:t>
            </a:r>
            <a:r>
              <a:rPr lang="en-US" altLang="de-DE" sz="1800" b="1" noProof="0" dirty="0" smtClean="0">
                <a:latin typeface="Courier New" pitchFamily="49" charset="0"/>
              </a:rPr>
              <a:t>return</a:t>
            </a:r>
            <a:r>
              <a:rPr lang="en-US" altLang="de-DE" sz="1800" noProof="0" dirty="0" smtClean="0">
                <a:latin typeface="Courier New" pitchFamily="49" charset="0"/>
              </a:rPr>
              <a:t> Natural;</a:t>
            </a:r>
          </a:p>
          <a:p>
            <a:pPr marL="0" indent="0" eaLnBrk="1" hangingPunct="1">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800" b="1" noProof="0" dirty="0" smtClean="0">
                <a:latin typeface="Courier New" pitchFamily="49" charset="0"/>
              </a:rPr>
              <a:t>end</a:t>
            </a:r>
            <a:r>
              <a:rPr lang="en-US" altLang="de-DE" sz="1800" noProof="0" dirty="0" smtClean="0">
                <a:latin typeface="Courier New" pitchFamily="49" charset="0"/>
              </a:rPr>
              <a:t> </a:t>
            </a:r>
            <a:r>
              <a:rPr lang="en-US" altLang="de-DE" sz="1800" dirty="0" smtClean="0">
                <a:latin typeface="Courier New" pitchFamily="49" charset="0"/>
              </a:rPr>
              <a:t>Euros;</a:t>
            </a:r>
            <a:endParaRPr lang="en-US" altLang="de-DE" sz="1800" noProof="0" dirty="0" smtClean="0">
              <a:latin typeface="Courier New" pitchFamily="49" charset="0"/>
            </a:endParaRPr>
          </a:p>
        </p:txBody>
      </p:sp>
      <p:sp>
        <p:nvSpPr>
          <p:cNvPr id="107524" name="Fußzeilenplatzhalter 1"/>
          <p:cNvSpPr>
            <a:spLocks noGrp="1"/>
          </p:cNvSpPr>
          <p:nvPr>
            <p:ph type="ftr" sz="quarte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en-US" altLang="de-DE" sz="2400" dirty="0" smtClean="0"/>
              <a:t>Ada Basics © 2024 C.Grein</a:t>
            </a:r>
            <a:endParaRPr lang="de-DE" altLang="de-DE" sz="2400" dirty="0"/>
          </a:p>
        </p:txBody>
      </p:sp>
      <p:sp>
        <p:nvSpPr>
          <p:cNvPr id="107525" name="Foliennummernplatzhalter 2"/>
          <p:cNvSpPr>
            <a:spLocks noGrp="1"/>
          </p:cNvSpPr>
          <p:nvPr>
            <p:ph type="sldNum" sz="quarter"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CC7AA0B7-D75D-4F52-9E06-F973D7CABCB3}" type="slidenum">
              <a:rPr lang="de-DE" altLang="de-DE" sz="2400" smtClean="0"/>
              <a:pPr eaLnBrk="1" hangingPunct="1">
                <a:spcBef>
                  <a:spcPct val="0"/>
                </a:spcBef>
              </a:pPr>
              <a:t>146</a:t>
            </a:fld>
            <a:endParaRPr lang="de-DE" altLang="de-DE" sz="2400" dirty="0" smtClean="0"/>
          </a:p>
        </p:txBody>
      </p:sp>
      <p:sp>
        <p:nvSpPr>
          <p:cNvPr id="6" name="Textfeld 5"/>
          <p:cNvSpPr txBox="1"/>
          <p:nvPr/>
        </p:nvSpPr>
        <p:spPr>
          <a:xfrm>
            <a:off x="5148064" y="4365104"/>
            <a:ext cx="3276798" cy="584775"/>
          </a:xfrm>
          <a:prstGeom prst="rect">
            <a:avLst/>
          </a:prstGeom>
          <a:solidFill>
            <a:schemeClr val="accent6">
              <a:lumMod val="20000"/>
              <a:lumOff val="80000"/>
            </a:schemeClr>
          </a:solidFill>
          <a:ln w="12700">
            <a:solidFill>
              <a:schemeClr val="accent6"/>
            </a:solidFill>
          </a:ln>
        </p:spPr>
        <p:txBody>
          <a:bodyPr wrap="square" rtlCol="0">
            <a:spAutoFit/>
          </a:bodyPr>
          <a:lstStyle/>
          <a:p>
            <a:pPr lvl="0" algn="ctr"/>
            <a:r>
              <a:rPr lang="en-US" sz="1600" dirty="0" smtClean="0">
                <a:solidFill>
                  <a:srgbClr val="002060"/>
                </a:solidFill>
              </a:rPr>
              <a:t>Do not write 50_000; it is € und ¢, therefore 1 or even 0_01, but 500_00.</a:t>
            </a:r>
            <a:endParaRPr lang="en-US" sz="1600" dirty="0">
              <a:solidFill>
                <a:srgbClr val="002060"/>
              </a:solidFill>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6" name="Rectangle 1"/>
          <p:cNvSpPr>
            <a:spLocks noGrp="1" noChangeArrowheads="1"/>
          </p:cNvSpPr>
          <p:nvPr>
            <p:ph type="title"/>
          </p:nvPr>
        </p:nvSpPr>
        <p:spPr>
          <a:xfrm>
            <a:off x="685800" y="609600"/>
            <a:ext cx="7772400" cy="1143000"/>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noProof="0" dirty="0" smtClean="0"/>
              <a:t>Exercise €</a:t>
            </a:r>
          </a:p>
        </p:txBody>
      </p:sp>
      <p:sp>
        <p:nvSpPr>
          <p:cNvPr id="108547" name="Rectangle 2"/>
          <p:cNvSpPr>
            <a:spLocks noGrp="1" noChangeArrowheads="1"/>
          </p:cNvSpPr>
          <p:nvPr>
            <p:ph type="body" idx="1"/>
          </p:nvPr>
        </p:nvSpPr>
        <p:spPr>
          <a:xfrm>
            <a:off x="685800" y="1981200"/>
            <a:ext cx="7772400" cy="4114800"/>
          </a:xfrm>
        </p:spPr>
        <p:txBody>
          <a:bodyPr/>
          <a:lstStyle/>
          <a:p>
            <a:pPr marL="0" indent="0" eaLnBrk="1" hangingPunct="1">
              <a:lnSpc>
                <a:spcPct val="90000"/>
              </a:lnSpc>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2000" b="1" noProof="0" dirty="0" smtClean="0">
                <a:latin typeface="Courier New" pitchFamily="49" charset="0"/>
              </a:rPr>
              <a:t>package body</a:t>
            </a:r>
            <a:r>
              <a:rPr lang="en-US" altLang="de-DE" sz="2000" noProof="0" dirty="0" smtClean="0">
                <a:latin typeface="Courier New" pitchFamily="49" charset="0"/>
              </a:rPr>
              <a:t> </a:t>
            </a:r>
            <a:r>
              <a:rPr lang="en-US" altLang="de-DE" sz="2000" dirty="0" smtClean="0">
                <a:latin typeface="Courier New" pitchFamily="49" charset="0"/>
              </a:rPr>
              <a:t>Euros </a:t>
            </a:r>
            <a:r>
              <a:rPr lang="en-US" altLang="de-DE" sz="2000" b="1" noProof="0" dirty="0" smtClean="0">
                <a:latin typeface="Courier New" pitchFamily="49" charset="0"/>
              </a:rPr>
              <a:t>is</a:t>
            </a:r>
          </a:p>
          <a:p>
            <a:pPr marL="0" indent="0" eaLnBrk="1" hangingPunct="1">
              <a:lnSpc>
                <a:spcPct val="90000"/>
              </a:lnSpc>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2000" b="1" noProof="0" dirty="0" smtClean="0">
                <a:latin typeface="Courier New" pitchFamily="49" charset="0"/>
              </a:rPr>
              <a:t>  function</a:t>
            </a:r>
            <a:r>
              <a:rPr lang="en-US" altLang="de-DE" sz="2000" noProof="0" dirty="0" smtClean="0">
                <a:latin typeface="Courier New" pitchFamily="49" charset="0"/>
              </a:rPr>
              <a:t> Itemize (Amount: Natural)</a:t>
            </a:r>
            <a:br>
              <a:rPr lang="en-US" altLang="de-DE" sz="2000" noProof="0" dirty="0" smtClean="0">
                <a:latin typeface="Courier New" pitchFamily="49" charset="0"/>
              </a:rPr>
            </a:br>
            <a:r>
              <a:rPr lang="en-US" altLang="de-DE" sz="2000" noProof="0" dirty="0" smtClean="0">
                <a:latin typeface="Courier New" pitchFamily="49" charset="0"/>
              </a:rPr>
              <a:t>    </a:t>
            </a:r>
            <a:r>
              <a:rPr lang="en-US" altLang="de-DE" sz="2000" b="1" noProof="0" dirty="0" smtClean="0">
                <a:latin typeface="Courier New" pitchFamily="49" charset="0"/>
              </a:rPr>
              <a:t>return</a:t>
            </a:r>
            <a:r>
              <a:rPr lang="en-US" altLang="de-DE" sz="2000" noProof="0" dirty="0" smtClean="0">
                <a:latin typeface="Courier New" pitchFamily="49" charset="0"/>
              </a:rPr>
              <a:t> </a:t>
            </a:r>
            <a:r>
              <a:rPr lang="en-US" altLang="de-DE" sz="2000" dirty="0">
                <a:latin typeface="Courier New" pitchFamily="49" charset="0"/>
              </a:rPr>
              <a:t>Denomination </a:t>
            </a:r>
            <a:r>
              <a:rPr lang="en-US" altLang="de-DE" sz="2000" b="1" noProof="0" dirty="0" smtClean="0">
                <a:latin typeface="Courier New" pitchFamily="49" charset="0"/>
              </a:rPr>
              <a:t>is</a:t>
            </a:r>
            <a:br>
              <a:rPr lang="en-US" altLang="de-DE" sz="2000" b="1" noProof="0" dirty="0" smtClean="0">
                <a:latin typeface="Courier New" pitchFamily="49" charset="0"/>
              </a:rPr>
            </a:br>
            <a:r>
              <a:rPr lang="en-US" altLang="de-DE" sz="2000" b="1" noProof="0" dirty="0" smtClean="0">
                <a:latin typeface="Courier New" pitchFamily="49" charset="0"/>
              </a:rPr>
              <a:t>  begin</a:t>
            </a:r>
          </a:p>
          <a:p>
            <a:pPr marL="0" indent="0" eaLnBrk="1" hangingPunct="1">
              <a:lnSpc>
                <a:spcPct val="90000"/>
              </a:lnSpc>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2000" b="1" noProof="0" dirty="0" smtClean="0">
                <a:latin typeface="Courier New" pitchFamily="49" charset="0"/>
              </a:rPr>
              <a:t>    </a:t>
            </a:r>
            <a:r>
              <a:rPr lang="en-US" altLang="de-DE" sz="2000" noProof="0" dirty="0" smtClean="0">
                <a:latin typeface="Courier New" pitchFamily="49" charset="0"/>
              </a:rPr>
              <a:t>-- </a:t>
            </a:r>
            <a:r>
              <a:rPr lang="en-US" altLang="de-DE" sz="2000" i="1" noProof="0" dirty="0" smtClean="0">
                <a:latin typeface="Courier New" pitchFamily="49" charset="0"/>
              </a:rPr>
              <a:t>Reverse loop over all pieces </a:t>
            </a:r>
            <a:r>
              <a:rPr lang="en-US" altLang="de-DE" sz="2000" i="1" dirty="0">
                <a:latin typeface="Courier New" pitchFamily="49" charset="0"/>
              </a:rPr>
              <a:t>P</a:t>
            </a:r>
            <a:r>
              <a:rPr lang="en-US" altLang="de-DE" sz="2000" i="1" noProof="0" dirty="0" smtClean="0">
                <a:latin typeface="Courier New" pitchFamily="49" charset="0"/>
              </a:rPr>
              <a:t>:</a:t>
            </a:r>
            <a:r>
              <a:rPr lang="en-US" altLang="de-DE" sz="2000" noProof="0" dirty="0" smtClean="0">
                <a:latin typeface="Courier New" pitchFamily="49" charset="0"/>
              </a:rPr>
              <a:t/>
            </a:r>
            <a:br>
              <a:rPr lang="en-US" altLang="de-DE" sz="2000" noProof="0" dirty="0" smtClean="0">
                <a:latin typeface="Courier New" pitchFamily="49" charset="0"/>
              </a:rPr>
            </a:br>
            <a:r>
              <a:rPr lang="en-US" altLang="de-DE" sz="2000" noProof="0" dirty="0" smtClean="0">
                <a:latin typeface="Courier New" pitchFamily="49" charset="0"/>
              </a:rPr>
              <a:t>    --   The</a:t>
            </a:r>
            <a:r>
              <a:rPr lang="en-US" altLang="de-DE" sz="2000" i="1" noProof="0" dirty="0" smtClean="0">
                <a:latin typeface="Courier New" pitchFamily="49" charset="0"/>
              </a:rPr>
              <a:t> number of pieces P is the integer</a:t>
            </a:r>
            <a:r>
              <a:rPr lang="en-US" altLang="de-DE" sz="2000" noProof="0" dirty="0" smtClean="0">
                <a:latin typeface="Courier New" pitchFamily="49" charset="0"/>
              </a:rPr>
              <a:t/>
            </a:r>
            <a:br>
              <a:rPr lang="en-US" altLang="de-DE" sz="2000" noProof="0" dirty="0" smtClean="0">
                <a:latin typeface="Courier New" pitchFamily="49" charset="0"/>
              </a:rPr>
            </a:br>
            <a:r>
              <a:rPr lang="en-US" altLang="de-DE" sz="2000" noProof="0" dirty="0" smtClean="0">
                <a:latin typeface="Courier New" pitchFamily="49" charset="0"/>
              </a:rPr>
              <a:t>    --   </a:t>
            </a:r>
            <a:r>
              <a:rPr lang="en-US" altLang="de-DE" sz="2000" i="1" noProof="0" dirty="0" smtClean="0">
                <a:latin typeface="Courier New" pitchFamily="49" charset="0"/>
              </a:rPr>
              <a:t>division of the rest by the value of</a:t>
            </a:r>
            <a:r>
              <a:rPr lang="en-US" altLang="de-DE" sz="2000" noProof="0" dirty="0" smtClean="0">
                <a:latin typeface="Courier New" pitchFamily="49" charset="0"/>
              </a:rPr>
              <a:t/>
            </a:r>
            <a:br>
              <a:rPr lang="en-US" altLang="de-DE" sz="2000" noProof="0" dirty="0" smtClean="0">
                <a:latin typeface="Courier New" pitchFamily="49" charset="0"/>
              </a:rPr>
            </a:br>
            <a:r>
              <a:rPr lang="en-US" altLang="de-DE" sz="2000" noProof="0" dirty="0" smtClean="0">
                <a:latin typeface="Courier New" pitchFamily="49" charset="0"/>
              </a:rPr>
              <a:t>    --   </a:t>
            </a:r>
            <a:r>
              <a:rPr lang="en-US" altLang="de-DE" sz="2000" i="1" noProof="0" dirty="0" smtClean="0">
                <a:latin typeface="Courier New" pitchFamily="49" charset="0"/>
              </a:rPr>
              <a:t>the piece P.</a:t>
            </a:r>
            <a:r>
              <a:rPr lang="en-US" altLang="de-DE" sz="2000" noProof="0" dirty="0" smtClean="0">
                <a:latin typeface="Courier New" pitchFamily="49" charset="0"/>
              </a:rPr>
              <a:t/>
            </a:r>
            <a:br>
              <a:rPr lang="en-US" altLang="de-DE" sz="2000" noProof="0" dirty="0" smtClean="0">
                <a:latin typeface="Courier New" pitchFamily="49" charset="0"/>
              </a:rPr>
            </a:br>
            <a:r>
              <a:rPr lang="en-US" altLang="de-DE" sz="2000" noProof="0" dirty="0" smtClean="0">
                <a:latin typeface="Courier New" pitchFamily="49" charset="0"/>
              </a:rPr>
              <a:t>    --   </a:t>
            </a:r>
            <a:r>
              <a:rPr lang="en-US" altLang="de-DE" sz="2000" i="1" dirty="0" smtClean="0">
                <a:latin typeface="Courier New" pitchFamily="49" charset="0"/>
              </a:rPr>
              <a:t>The new</a:t>
            </a:r>
            <a:r>
              <a:rPr lang="en-US" altLang="de-DE" sz="2000" i="1" noProof="0" dirty="0" smtClean="0">
                <a:latin typeface="Courier New" pitchFamily="49" charset="0"/>
              </a:rPr>
              <a:t> rest is the rest modulo the</a:t>
            </a:r>
            <a:r>
              <a:rPr lang="en-US" altLang="de-DE" sz="2000" noProof="0" dirty="0" smtClean="0">
                <a:latin typeface="Courier New" pitchFamily="49" charset="0"/>
              </a:rPr>
              <a:t/>
            </a:r>
            <a:br>
              <a:rPr lang="en-US" altLang="de-DE" sz="2000" noProof="0" dirty="0" smtClean="0">
                <a:latin typeface="Courier New" pitchFamily="49" charset="0"/>
              </a:rPr>
            </a:br>
            <a:r>
              <a:rPr lang="en-US" altLang="de-DE" sz="2000" noProof="0" dirty="0" smtClean="0">
                <a:latin typeface="Courier New" pitchFamily="49" charset="0"/>
              </a:rPr>
              <a:t>    --   </a:t>
            </a:r>
            <a:r>
              <a:rPr lang="en-US" altLang="de-DE" sz="2000" i="1" noProof="0" dirty="0" smtClean="0">
                <a:latin typeface="Courier New" pitchFamily="49" charset="0"/>
              </a:rPr>
              <a:t>value of the piece P.</a:t>
            </a:r>
          </a:p>
          <a:p>
            <a:pPr marL="0" indent="0" eaLnBrk="1" hangingPunct="1">
              <a:lnSpc>
                <a:spcPct val="90000"/>
              </a:lnSpc>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2000" b="1" noProof="0" dirty="0" smtClean="0">
                <a:latin typeface="Courier New" pitchFamily="49" charset="0"/>
              </a:rPr>
              <a:t>    return …</a:t>
            </a:r>
            <a:r>
              <a:rPr lang="en-US" altLang="de-DE" sz="2000" noProof="0" dirty="0" smtClean="0">
                <a:latin typeface="Courier New" pitchFamily="49" charset="0"/>
              </a:rPr>
              <a:t>;</a:t>
            </a:r>
          </a:p>
          <a:p>
            <a:pPr marL="0" indent="0" eaLnBrk="1" hangingPunct="1">
              <a:lnSpc>
                <a:spcPct val="90000"/>
              </a:lnSpc>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2000" noProof="0" dirty="0" smtClean="0">
                <a:latin typeface="Courier New" pitchFamily="49" charset="0"/>
              </a:rPr>
              <a:t>  </a:t>
            </a:r>
            <a:r>
              <a:rPr lang="en-US" altLang="de-DE" sz="2000" b="1" noProof="0" dirty="0" smtClean="0">
                <a:latin typeface="Courier New" pitchFamily="49" charset="0"/>
              </a:rPr>
              <a:t>end</a:t>
            </a:r>
            <a:r>
              <a:rPr lang="en-US" altLang="de-DE" sz="2000" noProof="0" dirty="0" smtClean="0">
                <a:latin typeface="Courier New" pitchFamily="49" charset="0"/>
              </a:rPr>
              <a:t> Itemize;</a:t>
            </a:r>
          </a:p>
          <a:p>
            <a:pPr marL="0" indent="0" eaLnBrk="1" hangingPunct="1">
              <a:lnSpc>
                <a:spcPct val="90000"/>
              </a:lnSpc>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2000" b="1" noProof="0" dirty="0" smtClean="0">
                <a:latin typeface="Courier New" pitchFamily="49" charset="0"/>
              </a:rPr>
              <a:t>end</a:t>
            </a:r>
            <a:r>
              <a:rPr lang="en-US" altLang="de-DE" sz="2000" noProof="0" dirty="0" smtClean="0">
                <a:latin typeface="Courier New" pitchFamily="49" charset="0"/>
              </a:rPr>
              <a:t> </a:t>
            </a:r>
            <a:r>
              <a:rPr lang="en-US" altLang="de-DE" sz="2000" dirty="0" smtClean="0">
                <a:latin typeface="Courier New" pitchFamily="49" charset="0"/>
              </a:rPr>
              <a:t>Euros;</a:t>
            </a:r>
            <a:endParaRPr lang="en-US" altLang="de-DE" sz="2000" noProof="0" dirty="0" smtClean="0">
              <a:latin typeface="Courier New" pitchFamily="49" charset="0"/>
            </a:endParaRPr>
          </a:p>
        </p:txBody>
      </p:sp>
      <p:sp>
        <p:nvSpPr>
          <p:cNvPr id="108548" name="Fußzeilenplatzhalter 1"/>
          <p:cNvSpPr>
            <a:spLocks noGrp="1"/>
          </p:cNvSpPr>
          <p:nvPr>
            <p:ph type="ftr" sz="quarte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en-US" altLang="de-DE" sz="2400" dirty="0" smtClean="0"/>
              <a:t>Ada Basics © 2024 C.Grein</a:t>
            </a:r>
            <a:endParaRPr lang="de-DE" altLang="de-DE" sz="2400" dirty="0"/>
          </a:p>
        </p:txBody>
      </p:sp>
      <p:sp>
        <p:nvSpPr>
          <p:cNvPr id="108549" name="Foliennummernplatzhalter 2"/>
          <p:cNvSpPr>
            <a:spLocks noGrp="1"/>
          </p:cNvSpPr>
          <p:nvPr>
            <p:ph type="sldNum" sz="quarter"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F7D7550E-ECE6-43DC-AAB5-995433870753}" type="slidenum">
              <a:rPr lang="de-DE" altLang="de-DE" sz="2400" smtClean="0"/>
              <a:pPr eaLnBrk="1" hangingPunct="1">
                <a:spcBef>
                  <a:spcPct val="0"/>
                </a:spcBef>
              </a:pPr>
              <a:t>147</a:t>
            </a:fld>
            <a:endParaRPr lang="de-DE" altLang="de-DE" sz="2400" dirty="0" smtClean="0"/>
          </a:p>
        </p:txBody>
      </p:sp>
      <p:sp>
        <p:nvSpPr>
          <p:cNvPr id="6" name="Textfeld 5"/>
          <p:cNvSpPr txBox="1"/>
          <p:nvPr/>
        </p:nvSpPr>
        <p:spPr>
          <a:xfrm>
            <a:off x="2915816" y="4869160"/>
            <a:ext cx="5616624" cy="1400383"/>
          </a:xfrm>
          <a:prstGeom prst="rect">
            <a:avLst/>
          </a:prstGeom>
          <a:solidFill>
            <a:schemeClr val="accent6">
              <a:lumMod val="20000"/>
              <a:lumOff val="80000"/>
            </a:schemeClr>
          </a:solidFill>
          <a:ln w="12700">
            <a:solidFill>
              <a:schemeClr val="accent6"/>
            </a:solidFill>
          </a:ln>
        </p:spPr>
        <p:txBody>
          <a:bodyPr wrap="square" rtlCol="0">
            <a:spAutoFit/>
          </a:bodyPr>
          <a:lstStyle/>
          <a:p>
            <a:pPr algn="ctr"/>
            <a:r>
              <a:rPr lang="en-US" sz="1700" dirty="0" smtClean="0">
                <a:solidFill>
                  <a:srgbClr val="002060"/>
                </a:solidFill>
              </a:rPr>
              <a:t>If you feel like it, try the same with fixed point numbers.</a:t>
            </a:r>
          </a:p>
          <a:p>
            <a:pPr algn="ctr"/>
            <a:r>
              <a:rPr lang="en-US" sz="1700" dirty="0" smtClean="0">
                <a:solidFill>
                  <a:srgbClr val="002060"/>
                </a:solidFill>
              </a:rPr>
              <a:t>In the Wikibook </a:t>
            </a:r>
            <a:r>
              <a:rPr lang="en-US" sz="1700" i="1" dirty="0" smtClean="0">
                <a:solidFill>
                  <a:srgbClr val="002060"/>
                </a:solidFill>
              </a:rPr>
              <a:t>Ada Programming</a:t>
            </a:r>
            <a:r>
              <a:rPr lang="en-US" sz="1700" dirty="0" smtClean="0">
                <a:solidFill>
                  <a:srgbClr val="002060"/>
                </a:solidFill>
              </a:rPr>
              <a:t>, you can find tips for ordinary fixed point numbers with </a:t>
            </a:r>
            <a:r>
              <a:rPr lang="en-US" sz="1600" b="1" dirty="0" smtClean="0">
                <a:solidFill>
                  <a:srgbClr val="002060"/>
                </a:solidFill>
                <a:latin typeface="Courier New" panose="02070309020205020404" pitchFamily="49" charset="0"/>
                <a:cs typeface="Courier New" panose="02070309020205020404" pitchFamily="49" charset="0"/>
              </a:rPr>
              <a:t>delta</a:t>
            </a:r>
            <a:r>
              <a:rPr lang="en-US" sz="1700" dirty="0" smtClean="0">
                <a:solidFill>
                  <a:srgbClr val="002060"/>
                </a:solidFill>
              </a:rPr>
              <a:t> und </a:t>
            </a:r>
            <a:r>
              <a:rPr lang="en-US" sz="1600" dirty="0" smtClean="0">
                <a:solidFill>
                  <a:srgbClr val="002060"/>
                </a:solidFill>
                <a:latin typeface="Courier New" panose="02070309020205020404" pitchFamily="49" charset="0"/>
                <a:cs typeface="Courier New" panose="02070309020205020404" pitchFamily="49" charset="0"/>
              </a:rPr>
              <a:t>'Small 0.01</a:t>
            </a:r>
            <a:r>
              <a:rPr lang="en-US" sz="1700" dirty="0" smtClean="0">
                <a:solidFill>
                  <a:srgbClr val="002060"/>
                </a:solidFill>
              </a:rPr>
              <a:t> and for decimal fixed point numbers also with </a:t>
            </a:r>
            <a:r>
              <a:rPr lang="en-US" sz="1600" b="1" dirty="0" smtClean="0">
                <a:solidFill>
                  <a:srgbClr val="002060"/>
                </a:solidFill>
                <a:latin typeface="Courier New" panose="02070309020205020404" pitchFamily="49" charset="0"/>
                <a:cs typeface="Courier New" panose="02070309020205020404" pitchFamily="49" charset="0"/>
              </a:rPr>
              <a:t>delta</a:t>
            </a:r>
            <a:r>
              <a:rPr lang="en-US" sz="1600" dirty="0" smtClean="0">
                <a:solidFill>
                  <a:srgbClr val="002060"/>
                </a:solidFill>
                <a:latin typeface="Courier New" panose="02070309020205020404" pitchFamily="49" charset="0"/>
                <a:cs typeface="Courier New" panose="02070309020205020404" pitchFamily="49" charset="0"/>
              </a:rPr>
              <a:t> 0.01</a:t>
            </a:r>
            <a:r>
              <a:rPr lang="en-US" sz="1700" dirty="0" smtClean="0">
                <a:solidFill>
                  <a:srgbClr val="002060"/>
                </a:solidFill>
              </a:rPr>
              <a:t>.</a:t>
            </a:r>
          </a:p>
          <a:p>
            <a:pPr algn="ctr"/>
            <a:r>
              <a:rPr lang="en-US" sz="1700" dirty="0" smtClean="0">
                <a:solidFill>
                  <a:srgbClr val="002060"/>
                </a:solidFill>
              </a:rPr>
              <a:t>https://en.wikibooks.org/wiki/Ada_Programming/Types/delta</a:t>
            </a:r>
            <a:endParaRPr lang="en-US" sz="1700" dirty="0">
              <a:solidFill>
                <a:srgbClr val="002060"/>
              </a:solidFill>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0" name="Rectangle 1"/>
          <p:cNvSpPr>
            <a:spLocks noGrp="1" noChangeArrowheads="1"/>
          </p:cNvSpPr>
          <p:nvPr>
            <p:ph type="title"/>
          </p:nvPr>
        </p:nvSpPr>
        <p:spPr>
          <a:xfrm>
            <a:off x="685800" y="609600"/>
            <a:ext cx="7772400" cy="1143000"/>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noProof="0" dirty="0"/>
              <a:t>M</a:t>
            </a:r>
            <a:r>
              <a:rPr lang="en-US" altLang="de-DE" noProof="0" dirty="0" smtClean="0"/>
              <a:t>ain (Sub)Program</a:t>
            </a:r>
          </a:p>
        </p:txBody>
      </p:sp>
      <p:sp>
        <p:nvSpPr>
          <p:cNvPr id="109571" name="Rectangle 2"/>
          <p:cNvSpPr>
            <a:spLocks noGrp="1" noChangeArrowheads="1"/>
          </p:cNvSpPr>
          <p:nvPr>
            <p:ph type="body" idx="1"/>
          </p:nvPr>
        </p:nvSpPr>
        <p:spPr>
          <a:xfrm>
            <a:off x="685799" y="1981200"/>
            <a:ext cx="6910537" cy="3103984"/>
          </a:xfrm>
        </p:spPr>
        <p:txBody>
          <a:bodyPr/>
          <a:lstStyle/>
          <a:p>
            <a:pPr marL="0" indent="0" eaLnBrk="1" hangingPunct="1">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600" b="1" noProof="0" dirty="0" smtClean="0">
                <a:latin typeface="Courier New" pitchFamily="49" charset="0"/>
              </a:rPr>
              <a:t>with</a:t>
            </a:r>
            <a:r>
              <a:rPr lang="en-US" altLang="de-DE" sz="1600" noProof="0" dirty="0" smtClean="0">
                <a:latin typeface="Courier New" pitchFamily="49" charset="0"/>
              </a:rPr>
              <a:t> </a:t>
            </a:r>
            <a:r>
              <a:rPr lang="en-US" altLang="de-DE" sz="1600" noProof="0" dirty="0" smtClean="0">
                <a:solidFill>
                  <a:schemeClr val="accent2"/>
                </a:solidFill>
                <a:latin typeface="Courier New" pitchFamily="49" charset="0"/>
              </a:rPr>
              <a:t>Ada.Text_IO</a:t>
            </a:r>
            <a:r>
              <a:rPr lang="en-US" altLang="de-DE" sz="1600" noProof="0" dirty="0" smtClean="0">
                <a:latin typeface="Courier New" pitchFamily="49" charset="0"/>
              </a:rPr>
              <a:t>;  </a:t>
            </a:r>
            <a:r>
              <a:rPr lang="en-US" altLang="de-DE" sz="1600" b="1" noProof="0" dirty="0" smtClean="0">
                <a:latin typeface="Courier New" pitchFamily="49" charset="0"/>
              </a:rPr>
              <a:t>use</a:t>
            </a:r>
            <a:r>
              <a:rPr lang="en-US" altLang="de-DE" sz="1600" noProof="0" dirty="0" smtClean="0">
                <a:latin typeface="Courier New" pitchFamily="49" charset="0"/>
              </a:rPr>
              <a:t> Ada.Text_IO;  -- </a:t>
            </a:r>
            <a:r>
              <a:rPr lang="en-US" altLang="de-DE" sz="1600" i="1" noProof="0" dirty="0" smtClean="0">
                <a:latin typeface="Courier New" pitchFamily="49" charset="0"/>
              </a:rPr>
              <a:t>context</a:t>
            </a:r>
          </a:p>
          <a:p>
            <a:pPr marL="0" indent="0" eaLnBrk="1" hangingPunct="1">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600" b="1" noProof="0" dirty="0" smtClean="0">
                <a:latin typeface="Courier New" pitchFamily="49" charset="0"/>
              </a:rPr>
              <a:t>with</a:t>
            </a:r>
            <a:r>
              <a:rPr lang="en-US" altLang="de-DE" sz="1600" noProof="0" dirty="0" smtClean="0">
                <a:latin typeface="Courier New" pitchFamily="49" charset="0"/>
              </a:rPr>
              <a:t> </a:t>
            </a:r>
            <a:r>
              <a:rPr lang="en-US" altLang="de-DE" sz="1600" noProof="0" dirty="0" smtClean="0">
                <a:solidFill>
                  <a:srgbClr val="C00000"/>
                </a:solidFill>
                <a:latin typeface="Courier New" pitchFamily="49" charset="0"/>
              </a:rPr>
              <a:t>Euros</a:t>
            </a:r>
            <a:r>
              <a:rPr lang="en-US" altLang="de-DE" sz="1600" noProof="0" dirty="0" smtClean="0">
                <a:latin typeface="Courier New" pitchFamily="49" charset="0"/>
              </a:rPr>
              <a:t>;        </a:t>
            </a:r>
            <a:r>
              <a:rPr lang="en-US" altLang="de-DE" sz="1600" b="1" noProof="0" dirty="0" smtClean="0">
                <a:latin typeface="Courier New" pitchFamily="49" charset="0"/>
              </a:rPr>
              <a:t>use</a:t>
            </a:r>
            <a:r>
              <a:rPr lang="en-US" altLang="de-DE" sz="1600" noProof="0" dirty="0" smtClean="0">
                <a:latin typeface="Courier New" pitchFamily="49" charset="0"/>
              </a:rPr>
              <a:t> Euros;        -- </a:t>
            </a:r>
            <a:r>
              <a:rPr lang="en-US" altLang="de-DE" sz="1600" i="1" noProof="0" dirty="0" smtClean="0">
                <a:latin typeface="Courier New" pitchFamily="49" charset="0"/>
              </a:rPr>
              <a:t>clauses</a:t>
            </a:r>
          </a:p>
          <a:p>
            <a:pPr marL="0" indent="0" eaLnBrk="1" hangingPunct="1">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600" b="1" noProof="0" dirty="0" smtClean="0">
                <a:latin typeface="Courier New" pitchFamily="49" charset="0"/>
              </a:rPr>
              <a:t>procedure</a:t>
            </a:r>
            <a:r>
              <a:rPr lang="en-US" altLang="de-DE" sz="1600" noProof="0" dirty="0" smtClean="0">
                <a:latin typeface="Courier New" pitchFamily="49" charset="0"/>
              </a:rPr>
              <a:t> Split </a:t>
            </a:r>
            <a:r>
              <a:rPr lang="en-US" altLang="de-DE" sz="1600" b="1" noProof="0" dirty="0" smtClean="0">
                <a:latin typeface="Courier New" pitchFamily="49" charset="0"/>
              </a:rPr>
              <a:t>is</a:t>
            </a:r>
          </a:p>
          <a:p>
            <a:pPr marL="0" indent="0" eaLnBrk="1" hangingPunct="1">
              <a:spcBef>
                <a:spcPts val="45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600" b="1" noProof="0" dirty="0" smtClean="0">
                <a:latin typeface="Courier New" pitchFamily="49" charset="0"/>
              </a:rPr>
              <a:t>  </a:t>
            </a:r>
            <a:r>
              <a:rPr lang="en-US" altLang="de-DE" sz="1600" noProof="0" dirty="0" smtClean="0">
                <a:latin typeface="Courier New" pitchFamily="49" charset="0"/>
              </a:rPr>
              <a:t>Mine: </a:t>
            </a:r>
            <a:r>
              <a:rPr lang="en-US" altLang="de-DE" sz="1600" b="1" noProof="0" dirty="0" smtClean="0">
                <a:latin typeface="Courier New" pitchFamily="49" charset="0"/>
              </a:rPr>
              <a:t>constant</a:t>
            </a:r>
            <a:r>
              <a:rPr lang="en-US" altLang="de-DE" sz="1600" noProof="0" dirty="0" smtClean="0">
                <a:latin typeface="Courier New" pitchFamily="49" charset="0"/>
              </a:rPr>
              <a:t> </a:t>
            </a:r>
            <a:r>
              <a:rPr lang="en-US" altLang="de-DE" sz="1600" noProof="0" dirty="0" smtClean="0">
                <a:solidFill>
                  <a:srgbClr val="C00000"/>
                </a:solidFill>
                <a:latin typeface="Courier New" pitchFamily="49" charset="0"/>
              </a:rPr>
              <a:t>Denomination </a:t>
            </a:r>
            <a:r>
              <a:rPr lang="en-US" altLang="de-DE" sz="1600" noProof="0" dirty="0" smtClean="0">
                <a:latin typeface="Courier New" pitchFamily="49" charset="0"/>
              </a:rPr>
              <a:t>:= </a:t>
            </a:r>
            <a:r>
              <a:rPr lang="en-US" altLang="de-DE" sz="1600" dirty="0" smtClean="0">
                <a:solidFill>
                  <a:srgbClr val="C00000"/>
                </a:solidFill>
                <a:latin typeface="Courier New" pitchFamily="49" charset="0"/>
              </a:rPr>
              <a:t>Itemize</a:t>
            </a:r>
            <a:r>
              <a:rPr lang="en-US" altLang="de-DE" sz="1600" noProof="0" dirty="0" smtClean="0">
                <a:solidFill>
                  <a:srgbClr val="C00000"/>
                </a:solidFill>
                <a:latin typeface="Courier New" pitchFamily="49" charset="0"/>
              </a:rPr>
              <a:t> </a:t>
            </a:r>
            <a:r>
              <a:rPr lang="en-US" altLang="de-DE" sz="1600" noProof="0" dirty="0" smtClean="0">
                <a:latin typeface="Courier New" pitchFamily="49" charset="0"/>
              </a:rPr>
              <a:t>(123_456_78);</a:t>
            </a:r>
          </a:p>
          <a:p>
            <a:pPr marL="0" indent="0" eaLnBrk="1" hangingPunct="1">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600" b="1" noProof="0" dirty="0" smtClean="0">
                <a:latin typeface="Courier New" pitchFamily="49" charset="0"/>
              </a:rPr>
              <a:t>begin</a:t>
            </a:r>
          </a:p>
          <a:p>
            <a:pPr marL="0" indent="0" eaLnBrk="1" hangingPunct="1">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600" b="1" noProof="0" dirty="0" smtClean="0">
                <a:latin typeface="Courier New" pitchFamily="49" charset="0"/>
              </a:rPr>
              <a:t>  for </a:t>
            </a:r>
            <a:r>
              <a:rPr lang="en-US" altLang="de-DE" sz="1600" dirty="0">
                <a:latin typeface="Courier New" pitchFamily="49" charset="0"/>
              </a:rPr>
              <a:t>P</a:t>
            </a:r>
            <a:r>
              <a:rPr lang="en-US" altLang="de-DE" sz="1600" noProof="0" dirty="0" smtClean="0">
                <a:latin typeface="Courier New" pitchFamily="49" charset="0"/>
              </a:rPr>
              <a:t> </a:t>
            </a:r>
            <a:r>
              <a:rPr lang="en-US" altLang="de-DE" sz="1600" b="1" noProof="0" dirty="0" smtClean="0">
                <a:latin typeface="Courier New" pitchFamily="49" charset="0"/>
              </a:rPr>
              <a:t>in</a:t>
            </a:r>
            <a:r>
              <a:rPr lang="en-US" altLang="de-DE" sz="1600" noProof="0" dirty="0" smtClean="0">
                <a:latin typeface="Courier New" pitchFamily="49" charset="0"/>
              </a:rPr>
              <a:t> Mine</a:t>
            </a:r>
            <a:r>
              <a:rPr lang="en-US" altLang="de-DE" sz="1600" noProof="0" dirty="0" smtClean="0">
                <a:solidFill>
                  <a:srgbClr val="00B050"/>
                </a:solidFill>
                <a:latin typeface="Courier New" pitchFamily="49" charset="0"/>
                <a:cs typeface="Courier New" pitchFamily="49" charset="0"/>
              </a:rPr>
              <a:t>'</a:t>
            </a:r>
            <a:r>
              <a:rPr lang="en-US" altLang="de-DE" sz="1600" b="1" noProof="0" dirty="0" smtClean="0">
                <a:solidFill>
                  <a:srgbClr val="00B050"/>
                </a:solidFill>
                <a:latin typeface="Courier New" pitchFamily="49" charset="0"/>
              </a:rPr>
              <a:t>Range</a:t>
            </a:r>
            <a:r>
              <a:rPr lang="en-US" altLang="de-DE" sz="1600" noProof="0" dirty="0" smtClean="0">
                <a:latin typeface="Courier New" pitchFamily="49" charset="0"/>
              </a:rPr>
              <a:t> </a:t>
            </a:r>
            <a:r>
              <a:rPr lang="en-US" altLang="de-DE" sz="1600" b="1" noProof="0" dirty="0" smtClean="0">
                <a:latin typeface="Courier New" pitchFamily="49" charset="0"/>
              </a:rPr>
              <a:t>loop</a:t>
            </a:r>
          </a:p>
          <a:p>
            <a:pPr marL="0" indent="0" eaLnBrk="1" hangingPunct="1">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600" noProof="0" dirty="0" smtClean="0">
                <a:latin typeface="Courier New" pitchFamily="49" charset="0"/>
              </a:rPr>
              <a:t>    </a:t>
            </a:r>
            <a:r>
              <a:rPr lang="en-US" altLang="de-DE" sz="1600" noProof="0" dirty="0" smtClean="0">
                <a:solidFill>
                  <a:schemeClr val="accent2"/>
                </a:solidFill>
                <a:latin typeface="Courier New" pitchFamily="49" charset="0"/>
              </a:rPr>
              <a:t>Put_Line </a:t>
            </a:r>
            <a:r>
              <a:rPr lang="en-US" altLang="de-DE" sz="1600" noProof="0" dirty="0" smtClean="0">
                <a:latin typeface="Courier New" pitchFamily="49" charset="0"/>
              </a:rPr>
              <a:t>(</a:t>
            </a:r>
            <a:r>
              <a:rPr lang="en-US" altLang="de-DE" sz="1600" dirty="0" smtClean="0">
                <a:solidFill>
                  <a:srgbClr val="C00000"/>
                </a:solidFill>
                <a:latin typeface="Courier New" pitchFamily="49" charset="0"/>
              </a:rPr>
              <a:t>Piece  </a:t>
            </a:r>
            <a:r>
              <a:rPr lang="en-US" altLang="de-DE" sz="1600" noProof="0" dirty="0" smtClean="0">
                <a:solidFill>
                  <a:srgbClr val="00B050"/>
                </a:solidFill>
                <a:latin typeface="Courier New" pitchFamily="49" charset="0"/>
                <a:cs typeface="Courier New" pitchFamily="49" charset="0"/>
              </a:rPr>
              <a:t>'</a:t>
            </a:r>
            <a:r>
              <a:rPr lang="en-US" altLang="de-DE" sz="1600" noProof="0" dirty="0" smtClean="0">
                <a:solidFill>
                  <a:srgbClr val="00B050"/>
                </a:solidFill>
                <a:latin typeface="Courier New" pitchFamily="49" charset="0"/>
              </a:rPr>
              <a:t>Image</a:t>
            </a:r>
            <a:r>
              <a:rPr lang="en-US" altLang="de-DE" sz="1600" noProof="0" dirty="0" smtClean="0">
                <a:solidFill>
                  <a:srgbClr val="C00000"/>
                </a:solidFill>
                <a:latin typeface="Courier New" pitchFamily="49" charset="0"/>
              </a:rPr>
              <a:t> </a:t>
            </a:r>
            <a:r>
              <a:rPr lang="en-US" altLang="de-DE" sz="1600" noProof="0" dirty="0" smtClean="0">
                <a:latin typeface="Courier New" pitchFamily="49" charset="0"/>
              </a:rPr>
              <a:t>(P) &amp;</a:t>
            </a:r>
          </a:p>
          <a:p>
            <a:pPr marL="0" indent="0" eaLnBrk="1" hangingPunct="1">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600" noProof="0" dirty="0" smtClean="0">
                <a:latin typeface="Courier New" pitchFamily="49" charset="0"/>
              </a:rPr>
              <a:t>              Integer</a:t>
            </a:r>
            <a:r>
              <a:rPr lang="en-US" altLang="de-DE" sz="1600" noProof="0" dirty="0" smtClean="0">
                <a:solidFill>
                  <a:srgbClr val="00B050"/>
                </a:solidFill>
                <a:latin typeface="Courier New" pitchFamily="49" charset="0"/>
                <a:cs typeface="Courier New" pitchFamily="49" charset="0"/>
              </a:rPr>
              <a:t>'</a:t>
            </a:r>
            <a:r>
              <a:rPr lang="en-US" altLang="de-DE" sz="1600" noProof="0" dirty="0" smtClean="0">
                <a:solidFill>
                  <a:srgbClr val="00B050"/>
                </a:solidFill>
                <a:latin typeface="Courier New" pitchFamily="49" charset="0"/>
              </a:rPr>
              <a:t>Image</a:t>
            </a:r>
            <a:r>
              <a:rPr lang="en-US" altLang="de-DE" sz="1600" noProof="0" dirty="0" smtClean="0">
                <a:latin typeface="Courier New" pitchFamily="49" charset="0"/>
              </a:rPr>
              <a:t> (</a:t>
            </a:r>
            <a:r>
              <a:rPr lang="en-US" altLang="de-DE" sz="1600" noProof="0" dirty="0" smtClean="0">
                <a:solidFill>
                  <a:srgbClr val="C00000"/>
                </a:solidFill>
                <a:latin typeface="Courier New" pitchFamily="49" charset="0"/>
              </a:rPr>
              <a:t>Mine</a:t>
            </a:r>
            <a:r>
              <a:rPr lang="en-US" altLang="de-DE" sz="1600" noProof="0" dirty="0" smtClean="0">
                <a:latin typeface="Courier New" pitchFamily="49" charset="0"/>
              </a:rPr>
              <a:t> (P)));</a:t>
            </a:r>
          </a:p>
          <a:p>
            <a:pPr marL="0" indent="0" eaLnBrk="1" hangingPunct="1">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600" b="1" noProof="0" dirty="0" smtClean="0">
                <a:latin typeface="Courier New" pitchFamily="49" charset="0"/>
              </a:rPr>
              <a:t>  end loop</a:t>
            </a:r>
            <a:r>
              <a:rPr lang="en-US" altLang="de-DE" sz="1600" noProof="0" dirty="0" smtClean="0">
                <a:latin typeface="Courier New" pitchFamily="49" charset="0"/>
              </a:rPr>
              <a:t>;</a:t>
            </a:r>
          </a:p>
          <a:p>
            <a:pPr marL="0" indent="0" eaLnBrk="1" hangingPunct="1">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600" b="1" noProof="0" dirty="0" smtClean="0">
                <a:latin typeface="Courier New" pitchFamily="49" charset="0"/>
              </a:rPr>
              <a:t>end </a:t>
            </a:r>
            <a:r>
              <a:rPr lang="en-US" altLang="de-DE" sz="1600" noProof="0" dirty="0" smtClean="0">
                <a:latin typeface="Courier New" pitchFamily="49" charset="0"/>
              </a:rPr>
              <a:t>Split;</a:t>
            </a:r>
          </a:p>
        </p:txBody>
      </p:sp>
      <p:sp>
        <p:nvSpPr>
          <p:cNvPr id="109572" name="Fußzeilenplatzhalter 1"/>
          <p:cNvSpPr>
            <a:spLocks noGrp="1"/>
          </p:cNvSpPr>
          <p:nvPr>
            <p:ph type="ftr" sz="quarte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en-US" altLang="de-DE" sz="2400" dirty="0" smtClean="0"/>
              <a:t>Ada Basics © 2024 C.Grein</a:t>
            </a:r>
            <a:endParaRPr lang="de-DE" altLang="de-DE" sz="2400" dirty="0"/>
          </a:p>
        </p:txBody>
      </p:sp>
      <p:sp>
        <p:nvSpPr>
          <p:cNvPr id="109573" name="Foliennummernplatzhalter 2"/>
          <p:cNvSpPr>
            <a:spLocks noGrp="1"/>
          </p:cNvSpPr>
          <p:nvPr>
            <p:ph type="sldNum" sz="quarter"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AD2F3F01-FAFB-4A05-87E9-5D39CAC78A79}" type="slidenum">
              <a:rPr lang="de-DE" altLang="de-DE" sz="2400" smtClean="0"/>
              <a:pPr eaLnBrk="1" hangingPunct="1">
                <a:spcBef>
                  <a:spcPct val="0"/>
                </a:spcBef>
              </a:pPr>
              <a:t>148</a:t>
            </a:fld>
            <a:endParaRPr lang="de-DE" altLang="de-DE" sz="2400" dirty="0" smtClean="0"/>
          </a:p>
        </p:txBody>
      </p:sp>
      <p:sp>
        <p:nvSpPr>
          <p:cNvPr id="2" name="Textfeld 1"/>
          <p:cNvSpPr txBox="1"/>
          <p:nvPr/>
        </p:nvSpPr>
        <p:spPr>
          <a:xfrm>
            <a:off x="5508104" y="4725144"/>
            <a:ext cx="2555528" cy="1323439"/>
          </a:xfrm>
          <a:prstGeom prst="rect">
            <a:avLst/>
          </a:prstGeom>
          <a:solidFill>
            <a:srgbClr val="FFDF9F"/>
          </a:solidFill>
          <a:ln w="3175">
            <a:solidFill>
              <a:srgbClr val="C00000"/>
            </a:solidFill>
          </a:ln>
        </p:spPr>
        <p:txBody>
          <a:bodyPr wrap="square" rtlCol="0">
            <a:spAutoFit/>
          </a:bodyPr>
          <a:lstStyle/>
          <a:p>
            <a:r>
              <a:rPr lang="en-US" altLang="de-DE" sz="1600" b="1" dirty="0" smtClean="0">
                <a:solidFill>
                  <a:schemeClr val="tx1"/>
                </a:solidFill>
                <a:latin typeface="Courier New" pitchFamily="49" charset="0"/>
                <a:cs typeface="Courier New" pitchFamily="49" charset="0"/>
              </a:rPr>
              <a:t>with </a:t>
            </a:r>
            <a:r>
              <a:rPr lang="en-US" altLang="de-DE" sz="1600" dirty="0" smtClean="0">
                <a:solidFill>
                  <a:schemeClr val="tx1"/>
                </a:solidFill>
                <a:latin typeface="Courier New" pitchFamily="49" charset="0"/>
                <a:cs typeface="Courier New" pitchFamily="49" charset="0"/>
              </a:rPr>
              <a:t>Split;</a:t>
            </a:r>
            <a:endParaRPr lang="en-US" altLang="de-DE" sz="1600" i="1" dirty="0" smtClean="0">
              <a:solidFill>
                <a:schemeClr val="tx1"/>
              </a:solidFill>
              <a:latin typeface="Courier New" pitchFamily="49" charset="0"/>
              <a:cs typeface="Courier New" pitchFamily="49" charset="0"/>
            </a:endParaRPr>
          </a:p>
          <a:p>
            <a:r>
              <a:rPr lang="en-US" altLang="de-DE" sz="1600" b="1" dirty="0" smtClean="0">
                <a:solidFill>
                  <a:schemeClr val="tx1"/>
                </a:solidFill>
                <a:latin typeface="Courier New" pitchFamily="49" charset="0"/>
                <a:cs typeface="Courier New" pitchFamily="49" charset="0"/>
              </a:rPr>
              <a:t>procedure</a:t>
            </a:r>
            <a:r>
              <a:rPr lang="en-US" altLang="de-DE" sz="1600" dirty="0" smtClean="0">
                <a:solidFill>
                  <a:schemeClr val="tx1"/>
                </a:solidFill>
                <a:latin typeface="Courier New" pitchFamily="49" charset="0"/>
                <a:cs typeface="Courier New" pitchFamily="49" charset="0"/>
              </a:rPr>
              <a:t> Run_It </a:t>
            </a:r>
            <a:r>
              <a:rPr lang="en-US" altLang="de-DE" sz="1600" b="1" dirty="0" smtClean="0">
                <a:solidFill>
                  <a:schemeClr val="tx1"/>
                </a:solidFill>
                <a:latin typeface="Courier New" pitchFamily="49" charset="0"/>
                <a:cs typeface="Courier New" pitchFamily="49" charset="0"/>
              </a:rPr>
              <a:t>is</a:t>
            </a:r>
          </a:p>
          <a:p>
            <a:r>
              <a:rPr lang="en-US" altLang="de-DE" sz="1600" b="1" dirty="0" smtClean="0">
                <a:solidFill>
                  <a:schemeClr val="tx1"/>
                </a:solidFill>
                <a:latin typeface="Courier New" pitchFamily="49" charset="0"/>
                <a:cs typeface="Courier New" pitchFamily="49" charset="0"/>
              </a:rPr>
              <a:t>begin</a:t>
            </a:r>
            <a:endParaRPr lang="en-US" altLang="de-DE" sz="1600" dirty="0" smtClean="0">
              <a:solidFill>
                <a:schemeClr val="tx1"/>
              </a:solidFill>
              <a:latin typeface="Courier New" pitchFamily="49" charset="0"/>
              <a:cs typeface="Courier New" pitchFamily="49" charset="0"/>
            </a:endParaRPr>
          </a:p>
          <a:p>
            <a:r>
              <a:rPr lang="en-US" altLang="de-DE" sz="1600" dirty="0" smtClean="0">
                <a:solidFill>
                  <a:schemeClr val="tx1"/>
                </a:solidFill>
                <a:latin typeface="Courier New" pitchFamily="49" charset="0"/>
                <a:cs typeface="Courier New" pitchFamily="49" charset="0"/>
              </a:rPr>
              <a:t>  Split;</a:t>
            </a:r>
            <a:endParaRPr lang="en-US" altLang="de-DE" sz="1600" i="1" dirty="0" smtClean="0">
              <a:solidFill>
                <a:schemeClr val="tx1"/>
              </a:solidFill>
              <a:latin typeface="Courier New" pitchFamily="49" charset="0"/>
              <a:cs typeface="Courier New" pitchFamily="49" charset="0"/>
            </a:endParaRPr>
          </a:p>
          <a:p>
            <a:r>
              <a:rPr lang="en-US" altLang="de-DE" sz="1600" b="1" dirty="0" smtClean="0">
                <a:solidFill>
                  <a:schemeClr val="tx1"/>
                </a:solidFill>
                <a:latin typeface="Courier New" pitchFamily="49" charset="0"/>
                <a:cs typeface="Courier New" pitchFamily="49" charset="0"/>
              </a:rPr>
              <a:t>end</a:t>
            </a:r>
            <a:r>
              <a:rPr lang="en-US" altLang="de-DE" sz="1600" dirty="0" smtClean="0">
                <a:solidFill>
                  <a:schemeClr val="tx1"/>
                </a:solidFill>
                <a:latin typeface="Courier New" pitchFamily="49" charset="0"/>
                <a:cs typeface="Courier New" pitchFamily="49" charset="0"/>
              </a:rPr>
              <a:t> Run_It;</a:t>
            </a:r>
            <a:endParaRPr lang="en-US" altLang="de-DE" sz="1600" dirty="0">
              <a:solidFill>
                <a:schemeClr val="tx1"/>
              </a:solidFill>
              <a:latin typeface="Courier New" pitchFamily="49" charset="0"/>
              <a:cs typeface="Courier New" pitchFamily="49" charset="0"/>
            </a:endParaRPr>
          </a:p>
        </p:txBody>
      </p:sp>
      <p:sp>
        <p:nvSpPr>
          <p:cNvPr id="7" name="Textfeld 6"/>
          <p:cNvSpPr txBox="1"/>
          <p:nvPr/>
        </p:nvSpPr>
        <p:spPr>
          <a:xfrm>
            <a:off x="1187624" y="5322682"/>
            <a:ext cx="1008112" cy="584775"/>
          </a:xfrm>
          <a:prstGeom prst="rect">
            <a:avLst/>
          </a:prstGeom>
          <a:solidFill>
            <a:srgbClr val="31DBE3"/>
          </a:solidFill>
          <a:ln>
            <a:solidFill>
              <a:srgbClr val="0070C0"/>
            </a:solidFill>
          </a:ln>
        </p:spPr>
        <p:txBody>
          <a:bodyPr wrap="square" rtlCol="0">
            <a:spAutoFit/>
          </a:bodyPr>
          <a:lstStyle/>
          <a:p>
            <a:r>
              <a:rPr lang="en-US" sz="1600" dirty="0" smtClean="0">
                <a:solidFill>
                  <a:schemeClr val="tx1"/>
                </a:solidFill>
              </a:rPr>
              <a:t>See code Currency</a:t>
            </a:r>
            <a:endParaRPr lang="en-US" sz="1600" dirty="0">
              <a:solidFill>
                <a:schemeClr val="tx1"/>
              </a:solidFill>
            </a:endParaRPr>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4" name="Rectangle 1"/>
          <p:cNvSpPr>
            <a:spLocks noGrp="1" noChangeArrowheads="1"/>
          </p:cNvSpPr>
          <p:nvPr>
            <p:ph type="title"/>
          </p:nvPr>
        </p:nvSpPr>
        <p:spPr>
          <a:xfrm>
            <a:off x="685800" y="609600"/>
            <a:ext cx="7772400" cy="1143000"/>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noProof="0" dirty="0" smtClean="0"/>
              <a:t>Context Clauses</a:t>
            </a:r>
          </a:p>
        </p:txBody>
      </p:sp>
      <p:sp>
        <p:nvSpPr>
          <p:cNvPr id="110595" name="Rectangle 2"/>
          <p:cNvSpPr>
            <a:spLocks noGrp="1" noChangeArrowheads="1"/>
          </p:cNvSpPr>
          <p:nvPr>
            <p:ph type="body" idx="1"/>
          </p:nvPr>
        </p:nvSpPr>
        <p:spPr>
          <a:xfrm>
            <a:off x="685800" y="1981200"/>
            <a:ext cx="7772400" cy="4114800"/>
          </a:xfrm>
        </p:spPr>
        <p:txBody>
          <a:bodyPr/>
          <a:lstStyle/>
          <a:p>
            <a:pPr marL="0" indent="0" eaLnBrk="1" hangingPunct="1">
              <a:spcBef>
                <a:spcPts val="45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800" b="1" noProof="0" dirty="0" smtClean="0">
                <a:latin typeface="Courier New" pitchFamily="49" charset="0"/>
              </a:rPr>
              <a:t>  package </a:t>
            </a:r>
            <a:r>
              <a:rPr lang="en-US" altLang="de-DE" sz="1800" noProof="0" dirty="0" smtClean="0">
                <a:latin typeface="Courier New" pitchFamily="49" charset="0"/>
              </a:rPr>
              <a:t>Library_Unit </a:t>
            </a:r>
            <a:r>
              <a:rPr lang="en-US" altLang="de-DE" sz="1800" b="1" noProof="0" dirty="0" smtClean="0">
                <a:latin typeface="Courier New" pitchFamily="49" charset="0"/>
              </a:rPr>
              <a:t>is</a:t>
            </a:r>
          </a:p>
          <a:p>
            <a:pPr marL="0" indent="0" eaLnBrk="1" hangingPunct="1">
              <a:spcBef>
                <a:spcPts val="45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800" b="1" noProof="0" dirty="0" smtClean="0">
                <a:latin typeface="Courier New" pitchFamily="49" charset="0"/>
              </a:rPr>
              <a:t>    </a:t>
            </a:r>
            <a:r>
              <a:rPr lang="en-US" altLang="de-DE" sz="1800" noProof="0" dirty="0" smtClean="0">
                <a:latin typeface="Courier New" pitchFamily="49" charset="0"/>
              </a:rPr>
              <a:t>Name: …  -- </a:t>
            </a:r>
            <a:r>
              <a:rPr lang="en-US" altLang="de-DE" sz="1800" i="1" noProof="0" dirty="0" smtClean="0">
                <a:latin typeface="Courier New" pitchFamily="49" charset="0"/>
              </a:rPr>
              <a:t>Declaration of Name</a:t>
            </a:r>
          </a:p>
          <a:p>
            <a:pPr marL="0" indent="0" eaLnBrk="1" hangingPunct="1">
              <a:spcBef>
                <a:spcPts val="45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800" b="1" noProof="0" dirty="0" smtClean="0">
                <a:latin typeface="Courier New" pitchFamily="49" charset="0"/>
              </a:rPr>
              <a:t>  end </a:t>
            </a:r>
            <a:r>
              <a:rPr lang="en-US" altLang="de-DE" sz="1800" noProof="0" dirty="0" smtClean="0">
                <a:latin typeface="Courier New" pitchFamily="49" charset="0"/>
              </a:rPr>
              <a:t>Library_Unit</a:t>
            </a:r>
            <a:r>
              <a:rPr lang="en-US" altLang="de-DE" sz="1800" b="1" noProof="0" dirty="0" smtClean="0">
                <a:latin typeface="Courier New" pitchFamily="49" charset="0"/>
              </a:rPr>
              <a:t>;</a:t>
            </a:r>
          </a:p>
          <a:p>
            <a:pPr marL="0" indent="0" eaLnBrk="1" hangingPunct="1">
              <a:spcBef>
                <a:spcPts val="45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US" altLang="de-DE" sz="600" b="1" noProof="0" dirty="0" smtClean="0">
              <a:latin typeface="Courier New" pitchFamily="49" charset="0"/>
            </a:endParaRPr>
          </a:p>
          <a:p>
            <a:pPr marL="0" indent="0" eaLnBrk="1" hangingPunct="1">
              <a:spcBef>
                <a:spcPts val="45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800" b="1" noProof="0" dirty="0" smtClean="0">
                <a:latin typeface="Courier New" pitchFamily="49" charset="0"/>
              </a:rPr>
              <a:t>  </a:t>
            </a:r>
            <a:r>
              <a:rPr lang="en-US" altLang="de-DE" sz="1800" b="1" noProof="0" dirty="0" smtClean="0">
                <a:solidFill>
                  <a:srgbClr val="FF3399"/>
                </a:solidFill>
                <a:latin typeface="Courier New" pitchFamily="49" charset="0"/>
              </a:rPr>
              <a:t>with</a:t>
            </a:r>
            <a:r>
              <a:rPr lang="en-US" altLang="de-DE" sz="1800" noProof="0" dirty="0" smtClean="0">
                <a:solidFill>
                  <a:srgbClr val="FF3399"/>
                </a:solidFill>
                <a:latin typeface="Courier New" pitchFamily="49" charset="0"/>
              </a:rPr>
              <a:t> Library_Unit;</a:t>
            </a:r>
          </a:p>
          <a:p>
            <a:pPr marL="0" indent="0" eaLnBrk="1" hangingPunct="1">
              <a:spcBef>
                <a:spcPts val="6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2400" noProof="0" dirty="0" smtClean="0"/>
              <a:t>makes declarations visible by selection:</a:t>
            </a:r>
          </a:p>
          <a:p>
            <a:pPr marL="0" indent="0" eaLnBrk="1" hangingPunct="1">
              <a:spcBef>
                <a:spcPts val="45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800" noProof="0" dirty="0" smtClean="0">
                <a:latin typeface="Courier New" pitchFamily="49" charset="0"/>
              </a:rPr>
              <a:t>  Library_Unit.Name</a:t>
            </a:r>
          </a:p>
          <a:p>
            <a:pPr marL="0" indent="0" eaLnBrk="1" hangingPunct="1">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2400" noProof="0" dirty="0" smtClean="0"/>
              <a:t>Additionally:</a:t>
            </a:r>
          </a:p>
          <a:p>
            <a:pPr marL="0" indent="0" eaLnBrk="1" hangingPunct="1">
              <a:spcBef>
                <a:spcPts val="45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800" b="1" noProof="0" dirty="0" smtClean="0">
                <a:latin typeface="Courier New" pitchFamily="49" charset="0"/>
              </a:rPr>
              <a:t>  </a:t>
            </a:r>
            <a:r>
              <a:rPr lang="en-US" altLang="de-DE" sz="1800" b="1" noProof="0" dirty="0" smtClean="0">
                <a:solidFill>
                  <a:srgbClr val="FF3399"/>
                </a:solidFill>
                <a:latin typeface="Courier New" pitchFamily="49" charset="0"/>
              </a:rPr>
              <a:t>use</a:t>
            </a:r>
            <a:r>
              <a:rPr lang="en-US" altLang="de-DE" sz="1800" noProof="0" dirty="0" smtClean="0">
                <a:solidFill>
                  <a:srgbClr val="FF3399"/>
                </a:solidFill>
                <a:latin typeface="Courier New" pitchFamily="49" charset="0"/>
              </a:rPr>
              <a:t> Library_Unit;</a:t>
            </a:r>
          </a:p>
          <a:p>
            <a:pPr marL="0" indent="0" eaLnBrk="1" hangingPunct="1">
              <a:spcBef>
                <a:spcPts val="6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2400" noProof="0" dirty="0" smtClean="0"/>
              <a:t>makes declarations directly visible:</a:t>
            </a:r>
          </a:p>
          <a:p>
            <a:pPr marL="0" indent="0" eaLnBrk="1" hangingPunct="1">
              <a:spcBef>
                <a:spcPts val="45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800" noProof="0" dirty="0" smtClean="0">
                <a:latin typeface="Courier New" pitchFamily="49" charset="0"/>
              </a:rPr>
              <a:t>  Name </a:t>
            </a:r>
            <a:r>
              <a:rPr lang="en-US" altLang="de-DE" sz="2400" noProof="0" dirty="0" smtClean="0"/>
              <a:t>is now the same as</a:t>
            </a:r>
            <a:r>
              <a:rPr lang="en-US" altLang="de-DE" sz="1800" noProof="0" dirty="0" smtClean="0">
                <a:latin typeface="Courier New" pitchFamily="49" charset="0"/>
              </a:rPr>
              <a:t> Library_Unit.Name</a:t>
            </a:r>
          </a:p>
        </p:txBody>
      </p:sp>
      <p:sp>
        <p:nvSpPr>
          <p:cNvPr id="110596" name="Fußzeilenplatzhalter 1"/>
          <p:cNvSpPr>
            <a:spLocks noGrp="1"/>
          </p:cNvSpPr>
          <p:nvPr>
            <p:ph type="ftr" sz="quarte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en-US" altLang="de-DE" sz="2400" dirty="0" smtClean="0"/>
              <a:t>Ada Basics © 2024 C.Grein</a:t>
            </a:r>
            <a:endParaRPr lang="de-DE" altLang="de-DE" sz="2400" dirty="0"/>
          </a:p>
        </p:txBody>
      </p:sp>
      <p:sp>
        <p:nvSpPr>
          <p:cNvPr id="110597" name="Foliennummernplatzhalter 2"/>
          <p:cNvSpPr>
            <a:spLocks noGrp="1"/>
          </p:cNvSpPr>
          <p:nvPr>
            <p:ph type="sldNum" sz="quarter"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59144596-CFA6-4F2D-AA04-DDB4D3C37E00}" type="slidenum">
              <a:rPr lang="de-DE" altLang="de-DE" sz="2400" smtClean="0"/>
              <a:pPr eaLnBrk="1" hangingPunct="1">
                <a:spcBef>
                  <a:spcPct val="0"/>
                </a:spcBef>
              </a:pPr>
              <a:t>149</a:t>
            </a:fld>
            <a:endParaRPr lang="de-DE" altLang="de-DE" sz="2400" dirty="0" smtClean="0"/>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Efficiency: </a:t>
            </a:r>
            <a:r>
              <a:rPr lang="en-US" dirty="0" smtClean="0"/>
              <a:t>Consequences</a:t>
            </a:r>
            <a:endParaRPr lang="en-US" dirty="0"/>
          </a:p>
        </p:txBody>
      </p:sp>
      <p:sp>
        <p:nvSpPr>
          <p:cNvPr id="3" name="Inhaltsplatzhalter 2"/>
          <p:cNvSpPr>
            <a:spLocks noGrp="1"/>
          </p:cNvSpPr>
          <p:nvPr>
            <p:ph idx="1"/>
          </p:nvPr>
        </p:nvSpPr>
        <p:spPr/>
        <p:txBody>
          <a:bodyPr/>
          <a:lstStyle/>
          <a:p>
            <a:pPr marL="0" indent="0"/>
            <a:r>
              <a:rPr lang="en-GB" sz="2000" dirty="0" smtClean="0"/>
              <a:t>The choice of the “faster” algorithm without a previous examination of the criteria above is premature optimization and can even impair the execution time.</a:t>
            </a:r>
          </a:p>
          <a:p>
            <a:pPr marL="0" indent="0"/>
            <a:r>
              <a:rPr lang="en-GB" sz="2000" dirty="0" smtClean="0"/>
              <a:t>If </a:t>
            </a:r>
            <a:r>
              <a:rPr lang="en-GB" sz="2000" dirty="0"/>
              <a:t>later in your </a:t>
            </a:r>
            <a:r>
              <a:rPr lang="en-GB" sz="2000" dirty="0" smtClean="0"/>
              <a:t>project you incur problems with the execution time requirements, </a:t>
            </a:r>
            <a:r>
              <a:rPr lang="en-GB" sz="2000" dirty="0"/>
              <a:t>you have to diligently instrument your </a:t>
            </a:r>
            <a:r>
              <a:rPr lang="en-GB" sz="2000" dirty="0" smtClean="0"/>
              <a:t>code in order to detect the bottleneck. Possibly the problems are somewhere else than in this algorithm.</a:t>
            </a:r>
            <a:endParaRPr lang="de-DE" sz="1800" dirty="0"/>
          </a:p>
          <a:p>
            <a:endParaRPr lang="de-DE" sz="100" dirty="0"/>
          </a:p>
          <a:p>
            <a:pPr algn="ctr"/>
            <a:r>
              <a:rPr lang="fr-FR" sz="2200" dirty="0">
                <a:solidFill>
                  <a:schemeClr val="accent2"/>
                </a:solidFill>
              </a:rPr>
              <a:t>La perfection d'une pendule n'est pas d'aller vite,</a:t>
            </a:r>
            <a:br>
              <a:rPr lang="fr-FR" sz="2200" dirty="0">
                <a:solidFill>
                  <a:schemeClr val="accent2"/>
                </a:solidFill>
              </a:rPr>
            </a:br>
            <a:r>
              <a:rPr lang="fr-FR" sz="2200" dirty="0">
                <a:solidFill>
                  <a:schemeClr val="accent2"/>
                </a:solidFill>
              </a:rPr>
              <a:t>mais d'être réglée.</a:t>
            </a:r>
            <a:br>
              <a:rPr lang="fr-FR" sz="2200" dirty="0">
                <a:solidFill>
                  <a:schemeClr val="accent2"/>
                </a:solidFill>
              </a:rPr>
            </a:br>
            <a:r>
              <a:rPr lang="en-US" sz="2000" dirty="0"/>
              <a:t>The perfection of a clock is not to go </a:t>
            </a:r>
            <a:r>
              <a:rPr lang="en-US" sz="2000" dirty="0" smtClean="0"/>
              <a:t>fast,</a:t>
            </a:r>
            <a:br>
              <a:rPr lang="en-US" sz="2000" dirty="0" smtClean="0"/>
            </a:br>
            <a:r>
              <a:rPr lang="en-US" sz="2000" dirty="0" smtClean="0"/>
              <a:t>but </a:t>
            </a:r>
            <a:r>
              <a:rPr lang="en-US" sz="2000" dirty="0"/>
              <a:t>to be accurate</a:t>
            </a:r>
            <a:r>
              <a:rPr lang="en-US" sz="2000" dirty="0" smtClean="0"/>
              <a:t>.</a:t>
            </a:r>
          </a:p>
          <a:p>
            <a:pPr algn="ctr"/>
            <a:r>
              <a:rPr lang="fr-FR" sz="2200" dirty="0" smtClean="0">
                <a:solidFill>
                  <a:schemeClr val="accent2"/>
                </a:solidFill>
              </a:rPr>
              <a:t>Luc </a:t>
            </a:r>
            <a:r>
              <a:rPr lang="fr-FR" sz="2200" dirty="0">
                <a:solidFill>
                  <a:schemeClr val="accent2"/>
                </a:solidFill>
              </a:rPr>
              <a:t>de Clapiers, marquis de Vauvenargues (1715-1747)</a:t>
            </a:r>
          </a:p>
          <a:p>
            <a:pPr marL="0" indent="0"/>
            <a:endParaRPr lang="de-DE" sz="2000" dirty="0"/>
          </a:p>
        </p:txBody>
      </p:sp>
      <p:sp>
        <p:nvSpPr>
          <p:cNvPr id="4" name="Fußzeilenplatzhalter 3"/>
          <p:cNvSpPr>
            <a:spLocks noGrp="1"/>
          </p:cNvSpPr>
          <p:nvPr>
            <p:ph type="ftr" idx="10"/>
          </p:nvPr>
        </p:nvSpPr>
        <p:spPr/>
        <p:txBody>
          <a:bodyPr/>
          <a:lstStyle/>
          <a:p>
            <a:pPr>
              <a:defRPr/>
            </a:pPr>
            <a:r>
              <a:rPr lang="en-US" dirty="0" smtClean="0"/>
              <a:t>Ada Basics © 2024 C.Grein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15</a:t>
            </a:fld>
            <a:endParaRPr lang="de-DE" dirty="0"/>
          </a:p>
        </p:txBody>
      </p:sp>
    </p:spTree>
    <p:extLst>
      <p:ext uri="{BB962C8B-B14F-4D97-AF65-F5344CB8AC3E}">
        <p14:creationId xmlns:p14="http://schemas.microsoft.com/office/powerpoint/2010/main" val="9800213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8" name="Rectangle 1"/>
          <p:cNvSpPr>
            <a:spLocks noGrp="1" noChangeArrowheads="1"/>
          </p:cNvSpPr>
          <p:nvPr>
            <p:ph type="title"/>
          </p:nvPr>
        </p:nvSpPr>
        <p:spPr>
          <a:xfrm>
            <a:off x="685800" y="461963"/>
            <a:ext cx="7764463" cy="1438275"/>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noProof="0" dirty="0" smtClean="0"/>
              <a:t>Use Clauses</a:t>
            </a:r>
          </a:p>
        </p:txBody>
      </p:sp>
      <p:sp>
        <p:nvSpPr>
          <p:cNvPr id="89091" name="Rectangle 2"/>
          <p:cNvSpPr>
            <a:spLocks noGrp="1" noChangeArrowheads="1"/>
          </p:cNvSpPr>
          <p:nvPr>
            <p:ph type="body" idx="1"/>
          </p:nvPr>
        </p:nvSpPr>
        <p:spPr>
          <a:xfrm>
            <a:off x="684213" y="2060848"/>
            <a:ext cx="7764462" cy="3960440"/>
          </a:xfrm>
        </p:spPr>
        <p:txBody>
          <a:bodyPr/>
          <a:lstStyle/>
          <a:p>
            <a:pPr marL="0" indent="0" eaLnBrk="1" hangingPunct="1">
              <a:buClrTx/>
              <a:buFontTx/>
              <a:buNone/>
              <a:tabLst>
                <a:tab pos="0" algn="l"/>
                <a:tab pos="104775" algn="l"/>
                <a:tab pos="554038" algn="l"/>
                <a:tab pos="715963"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defRPr/>
            </a:pPr>
            <a:r>
              <a:rPr lang="en-US" sz="2000" noProof="0" dirty="0" smtClean="0"/>
              <a:t>Use them sparingly. Generally, they tend to make more </a:t>
            </a:r>
            <a:r>
              <a:rPr lang="en-US" sz="2000" dirty="0"/>
              <a:t>items visible than </a:t>
            </a:r>
            <a:r>
              <a:rPr lang="en-US" sz="2000" noProof="0" dirty="0" smtClean="0"/>
              <a:t>is desirable; hence they are often disallowed in Coding Standards.</a:t>
            </a:r>
            <a:br>
              <a:rPr lang="en-US" sz="2000" noProof="0" dirty="0" smtClean="0"/>
            </a:br>
            <a:r>
              <a:rPr lang="en-US" sz="2000" noProof="0" dirty="0" smtClean="0"/>
              <a:t>In my opinion, this is an overreaction. Used very locally, </a:t>
            </a:r>
            <a:r>
              <a:rPr lang="en-US" sz="2000" dirty="0"/>
              <a:t>they </a:t>
            </a:r>
            <a:r>
              <a:rPr lang="en-US" sz="2000" dirty="0" smtClean="0"/>
              <a:t>consider-ably </a:t>
            </a:r>
            <a:r>
              <a:rPr lang="en-US" sz="2000" dirty="0"/>
              <a:t>improve the </a:t>
            </a:r>
            <a:r>
              <a:rPr lang="en-US" sz="2000" noProof="0" dirty="0" smtClean="0"/>
              <a:t>code’s readability.</a:t>
            </a:r>
          </a:p>
          <a:p>
            <a:pPr marL="268288" indent="-268288" eaLnBrk="1" hangingPunct="1">
              <a:buSzPct val="45000"/>
              <a:buFont typeface="Wingdings" pitchFamily="2" charset="2"/>
              <a:buChar char=""/>
              <a:tabLst>
                <a:tab pos="0" algn="l"/>
                <a:tab pos="104775" algn="l"/>
                <a:tab pos="554038" algn="l"/>
                <a:tab pos="715963"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defRPr/>
            </a:pPr>
            <a:r>
              <a:rPr lang="en-US" sz="2000" noProof="0" dirty="0" smtClean="0">
                <a:latin typeface="Calibri" pitchFamily="34" charset="0"/>
              </a:rPr>
              <a:t>use_package_clause:</a:t>
            </a:r>
            <a:r>
              <a:rPr lang="en-US" sz="2000" noProof="0" dirty="0" smtClean="0"/>
              <a:t> </a:t>
            </a:r>
            <a:r>
              <a:rPr lang="en-US" sz="2000" i="1" noProof="0" dirty="0" smtClean="0"/>
              <a:t>(</a:t>
            </a:r>
            <a:r>
              <a:rPr lang="en-US" sz="2000" i="1" noProof="0" dirty="0" smtClean="0">
                <a:solidFill>
                  <a:schemeClr val="accent2">
                    <a:lumMod val="50000"/>
                  </a:schemeClr>
                </a:solidFill>
              </a:rPr>
              <a:t>Ada 83</a:t>
            </a:r>
            <a:r>
              <a:rPr lang="en-US" sz="2000" i="1" noProof="0" dirty="0" smtClean="0"/>
              <a:t>) </a:t>
            </a:r>
            <a:r>
              <a:rPr lang="en-US" sz="2000" noProof="0" dirty="0" smtClean="0"/>
              <a:t>Makes everything defined within the package directly visible.  </a:t>
            </a:r>
            <a:r>
              <a:rPr lang="en-US" sz="1800" b="1" noProof="0" dirty="0" smtClean="0">
                <a:solidFill>
                  <a:schemeClr val="accent2"/>
                </a:solidFill>
                <a:latin typeface="Courier New" pitchFamily="49" charset="0"/>
              </a:rPr>
              <a:t>use</a:t>
            </a:r>
            <a:r>
              <a:rPr lang="en-US" sz="1800" noProof="0" dirty="0" smtClean="0">
                <a:solidFill>
                  <a:schemeClr val="accent2"/>
                </a:solidFill>
                <a:latin typeface="Courier New" pitchFamily="49" charset="0"/>
              </a:rPr>
              <a:t> Ada.Text_IO;</a:t>
            </a:r>
          </a:p>
          <a:p>
            <a:pPr marL="268288" indent="-268288" eaLnBrk="1" hangingPunct="1">
              <a:buSzPct val="45000"/>
              <a:buFont typeface="Wingdings" pitchFamily="2" charset="2"/>
              <a:buChar char=""/>
              <a:tabLst>
                <a:tab pos="0" algn="l"/>
                <a:tab pos="104775" algn="l"/>
                <a:tab pos="554038" algn="l"/>
                <a:tab pos="715963"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defRPr/>
            </a:pPr>
            <a:r>
              <a:rPr lang="en-US" sz="2000" noProof="0" dirty="0" smtClean="0">
                <a:latin typeface="Calibri" pitchFamily="34" charset="0"/>
              </a:rPr>
              <a:t>use_type_clause:</a:t>
            </a:r>
            <a:r>
              <a:rPr lang="en-US" sz="2000" noProof="0" dirty="0" smtClean="0"/>
              <a:t> Makes only type-specific operations directly visible.</a:t>
            </a:r>
            <a:br>
              <a:rPr lang="en-US" sz="2000" noProof="0" dirty="0" smtClean="0"/>
            </a:br>
            <a:r>
              <a:rPr lang="en-US" sz="2000" noProof="0" dirty="0" smtClean="0"/>
              <a:t>Two variants:</a:t>
            </a:r>
          </a:p>
          <a:p>
            <a:pPr marL="536575" lvl="2" indent="-274638" eaLnBrk="1" hangingPunct="1">
              <a:buSzPct val="45000"/>
              <a:buFont typeface="Wingdings" pitchFamily="2" charset="2"/>
              <a:buChar char=""/>
              <a:tabLst>
                <a:tab pos="0" algn="l"/>
                <a:tab pos="104775" algn="l"/>
                <a:tab pos="449263" algn="l"/>
                <a:tab pos="554038"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defRPr/>
            </a:pPr>
            <a:r>
              <a:rPr lang="en-US" sz="1800" b="1" noProof="0" dirty="0" smtClean="0">
                <a:solidFill>
                  <a:schemeClr val="accent2"/>
                </a:solidFill>
                <a:latin typeface="Courier New" pitchFamily="49" charset="0"/>
              </a:rPr>
              <a:t>use</a:t>
            </a:r>
            <a:r>
              <a:rPr lang="en-US" sz="1800" noProof="0" dirty="0" smtClean="0">
                <a:solidFill>
                  <a:schemeClr val="accent2"/>
                </a:solidFill>
                <a:latin typeface="Courier New" pitchFamily="49" charset="0"/>
              </a:rPr>
              <a:t> </a:t>
            </a:r>
            <a:r>
              <a:rPr lang="en-US" sz="1800" b="1" noProof="0" dirty="0" smtClean="0">
                <a:solidFill>
                  <a:schemeClr val="accent2"/>
                </a:solidFill>
                <a:latin typeface="Courier New" pitchFamily="49" charset="0"/>
              </a:rPr>
              <a:t>type</a:t>
            </a:r>
            <a:r>
              <a:rPr lang="en-US" sz="1800" noProof="0" dirty="0" smtClean="0">
                <a:solidFill>
                  <a:schemeClr val="accent2"/>
                </a:solidFill>
                <a:latin typeface="Courier New" pitchFamily="49" charset="0"/>
              </a:rPr>
              <a:t> T; </a:t>
            </a:r>
            <a:r>
              <a:rPr lang="en-US" sz="1800" noProof="0" dirty="0" smtClean="0"/>
              <a:t> </a:t>
            </a:r>
            <a:r>
              <a:rPr lang="en-US" sz="1800" i="1" noProof="0" dirty="0" smtClean="0"/>
              <a:t>(</a:t>
            </a:r>
            <a:r>
              <a:rPr lang="en-US" sz="1800" i="1" noProof="0" dirty="0" smtClean="0">
                <a:solidFill>
                  <a:schemeClr val="accent2">
                    <a:lumMod val="50000"/>
                  </a:schemeClr>
                </a:solidFill>
              </a:rPr>
              <a:t>Ada 95</a:t>
            </a:r>
            <a:r>
              <a:rPr lang="en-US" sz="1800" i="1" noProof="0" dirty="0" smtClean="0"/>
              <a:t>)</a:t>
            </a:r>
            <a:r>
              <a:rPr lang="en-US" sz="1800" noProof="0" dirty="0" smtClean="0"/>
              <a:t> Makes the type’s </a:t>
            </a:r>
            <a:r>
              <a:rPr lang="en-US" sz="1800" i="1" noProof="0" dirty="0" smtClean="0"/>
              <a:t>operators</a:t>
            </a:r>
            <a:r>
              <a:rPr lang="en-US" sz="1800" noProof="0" dirty="0" smtClean="0"/>
              <a:t> directly visible.</a:t>
            </a:r>
          </a:p>
          <a:p>
            <a:pPr marL="536575" lvl="2" indent="-274638" eaLnBrk="1" hangingPunct="1">
              <a:buSzPct val="45000"/>
              <a:buFont typeface="Wingdings" pitchFamily="2" charset="2"/>
              <a:buChar char=""/>
              <a:tabLst>
                <a:tab pos="0" algn="l"/>
                <a:tab pos="104775" algn="l"/>
                <a:tab pos="554038" algn="l"/>
                <a:tab pos="715963"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defRPr/>
            </a:pPr>
            <a:r>
              <a:rPr lang="en-US" sz="1800" b="1" noProof="0" dirty="0" smtClean="0">
                <a:solidFill>
                  <a:schemeClr val="accent2"/>
                </a:solidFill>
                <a:latin typeface="Courier New" pitchFamily="49" charset="0"/>
              </a:rPr>
              <a:t>use all type</a:t>
            </a:r>
            <a:r>
              <a:rPr lang="en-US" sz="1800" noProof="0" dirty="0" smtClean="0">
                <a:solidFill>
                  <a:schemeClr val="accent2"/>
                </a:solidFill>
                <a:latin typeface="Courier New" pitchFamily="49" charset="0"/>
              </a:rPr>
              <a:t> T; </a:t>
            </a:r>
            <a:r>
              <a:rPr lang="en-US" sz="1800" noProof="0" dirty="0" smtClean="0">
                <a:solidFill>
                  <a:schemeClr val="accent2"/>
                </a:solidFill>
              </a:rPr>
              <a:t> </a:t>
            </a:r>
            <a:r>
              <a:rPr lang="en-US" sz="1800" i="1" noProof="0" dirty="0" smtClean="0"/>
              <a:t>(</a:t>
            </a:r>
            <a:r>
              <a:rPr lang="en-US" sz="1800" i="1" noProof="0" dirty="0" smtClean="0">
                <a:solidFill>
                  <a:schemeClr val="accent2">
                    <a:lumMod val="50000"/>
                  </a:schemeClr>
                </a:solidFill>
              </a:rPr>
              <a:t>Ada 2012</a:t>
            </a:r>
            <a:r>
              <a:rPr lang="en-US" sz="1800" i="1" noProof="0" dirty="0" smtClean="0"/>
              <a:t>)</a:t>
            </a:r>
            <a:r>
              <a:rPr lang="en-US" sz="1800" noProof="0" dirty="0" smtClean="0"/>
              <a:t> Makes the type’s </a:t>
            </a:r>
            <a:r>
              <a:rPr lang="en-US" sz="1800" i="1" noProof="0" dirty="0" smtClean="0"/>
              <a:t>primitive </a:t>
            </a:r>
            <a:r>
              <a:rPr lang="en-US" sz="1800" i="1" dirty="0" smtClean="0"/>
              <a:t>operations</a:t>
            </a:r>
            <a:br>
              <a:rPr lang="en-US" sz="1800" i="1" dirty="0" smtClean="0"/>
            </a:br>
            <a:r>
              <a:rPr lang="en-US" sz="1800" i="1" dirty="0" smtClean="0"/>
              <a:t>                                                          </a:t>
            </a:r>
            <a:r>
              <a:rPr lang="en-US" sz="1800" dirty="0" smtClean="0"/>
              <a:t>directly visible</a:t>
            </a:r>
            <a:r>
              <a:rPr lang="en-US" sz="1800" noProof="0" dirty="0" smtClean="0"/>
              <a:t>.</a:t>
            </a:r>
          </a:p>
        </p:txBody>
      </p:sp>
      <p:sp>
        <p:nvSpPr>
          <p:cNvPr id="111620" name="Fußzeilenplatzhalter 1"/>
          <p:cNvSpPr>
            <a:spLocks noGrp="1"/>
          </p:cNvSpPr>
          <p:nvPr>
            <p:ph type="ftr" sz="quarte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en-US" altLang="de-DE" sz="2400" dirty="0" smtClean="0"/>
              <a:t>Ada Basics © 2024 C.Grein</a:t>
            </a:r>
            <a:endParaRPr lang="de-DE" altLang="de-DE" sz="2400" dirty="0"/>
          </a:p>
        </p:txBody>
      </p:sp>
      <p:sp>
        <p:nvSpPr>
          <p:cNvPr id="111621" name="Foliennummernplatzhalter 2"/>
          <p:cNvSpPr>
            <a:spLocks noGrp="1"/>
          </p:cNvSpPr>
          <p:nvPr>
            <p:ph type="sldNum" sz="quarter"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5EBF3F2D-AF8D-4FDA-8302-A765134A3846}" type="slidenum">
              <a:rPr lang="de-DE" altLang="de-DE" sz="2400" smtClean="0"/>
              <a:pPr eaLnBrk="1" hangingPunct="1">
                <a:spcBef>
                  <a:spcPct val="0"/>
                </a:spcBef>
              </a:pPr>
              <a:t>150</a:t>
            </a:fld>
            <a:endParaRPr lang="de-DE" altLang="de-DE" sz="2400" dirty="0" smtClean="0"/>
          </a:p>
        </p:txBody>
      </p:sp>
      <p:sp>
        <p:nvSpPr>
          <p:cNvPr id="6" name="Interaktive Schaltfläche: Informationen 5">
            <a:hlinkClick r:id="rId3" action="ppaction://hlinksldjump" highlightClick="1"/>
          </p:cNvPr>
          <p:cNvSpPr/>
          <p:nvPr/>
        </p:nvSpPr>
        <p:spPr bwMode="auto">
          <a:xfrm>
            <a:off x="7524328" y="2420888"/>
            <a:ext cx="288032" cy="288032"/>
          </a:xfrm>
          <a:prstGeom prst="actionButtonInformation">
            <a:avLst/>
          </a:prstGeom>
          <a:solidFill>
            <a:srgbClr val="FF99FF"/>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8" charset="0"/>
              <a:buNone/>
              <a:tabLst/>
            </a:pPr>
            <a:endParaRPr kumimoji="0" lang="de-DE" sz="2400" b="0" i="0" u="none" strike="noStrike" cap="none" normalizeH="0" baseline="0" dirty="0" smtClean="0">
              <a:ln>
                <a:noFill/>
              </a:ln>
              <a:solidFill>
                <a:schemeClr val="bg1"/>
              </a:solidFill>
              <a:effectLst/>
              <a:latin typeface="Times New Roman" pitchFamily="18" charset="0"/>
            </a:endParaRPr>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2" name="Rectangle 1"/>
          <p:cNvSpPr>
            <a:spLocks noGrp="1" noChangeArrowheads="1"/>
          </p:cNvSpPr>
          <p:nvPr>
            <p:ph type="title"/>
          </p:nvPr>
        </p:nvSpPr>
        <p:spPr>
          <a:xfrm>
            <a:off x="685800" y="461963"/>
            <a:ext cx="7764463" cy="1438275"/>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noProof="0" dirty="0" smtClean="0"/>
              <a:t>Example for Use Clause Ban</a:t>
            </a:r>
          </a:p>
        </p:txBody>
      </p:sp>
      <p:sp>
        <p:nvSpPr>
          <p:cNvPr id="112643" name="Rectangle 2"/>
          <p:cNvSpPr>
            <a:spLocks noGrp="1" noChangeArrowheads="1"/>
          </p:cNvSpPr>
          <p:nvPr>
            <p:ph type="body" idx="1"/>
          </p:nvPr>
        </p:nvSpPr>
        <p:spPr>
          <a:xfrm>
            <a:off x="685800" y="1981200"/>
            <a:ext cx="7764463" cy="4267200"/>
          </a:xfrm>
        </p:spPr>
        <p:txBody>
          <a:bodyPr/>
          <a:lstStyle/>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en-US" altLang="de-DE" sz="1600" b="1" noProof="0" dirty="0" smtClean="0">
                <a:latin typeface="Courier New" pitchFamily="49" charset="0"/>
              </a:rPr>
              <a:t>package</a:t>
            </a:r>
            <a:r>
              <a:rPr lang="en-US" altLang="de-DE" sz="1600" noProof="0" dirty="0" smtClean="0">
                <a:latin typeface="Courier New" pitchFamily="49" charset="0"/>
              </a:rPr>
              <a:t> Pack </a:t>
            </a:r>
            <a:r>
              <a:rPr lang="en-US" altLang="de-DE" sz="1600" b="1" noProof="0" dirty="0" smtClean="0">
                <a:latin typeface="Courier New" pitchFamily="49" charset="0"/>
              </a:rPr>
              <a:t>is</a:t>
            </a:r>
          </a:p>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en-US" altLang="de-DE" sz="1600" b="1" noProof="0" dirty="0" smtClean="0">
                <a:latin typeface="Courier New" pitchFamily="49" charset="0"/>
              </a:rPr>
              <a:t>  type</a:t>
            </a:r>
            <a:r>
              <a:rPr lang="en-US" altLang="de-DE" sz="1600" noProof="0" dirty="0" smtClean="0">
                <a:latin typeface="Courier New" pitchFamily="49" charset="0"/>
              </a:rPr>
              <a:t> Int </a:t>
            </a:r>
            <a:r>
              <a:rPr lang="en-US" altLang="de-DE" sz="1600" b="1" noProof="0" dirty="0" smtClean="0">
                <a:latin typeface="Courier New" pitchFamily="49" charset="0"/>
              </a:rPr>
              <a:t>is range</a:t>
            </a:r>
            <a:r>
              <a:rPr lang="en-US" altLang="de-DE" sz="1600" noProof="0" dirty="0" smtClean="0">
                <a:latin typeface="Courier New" pitchFamily="49" charset="0"/>
              </a:rPr>
              <a:t> -10 .. + 10;</a:t>
            </a:r>
          </a:p>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en-US" altLang="de-DE" sz="1600" b="1" noProof="0" dirty="0" smtClean="0">
                <a:latin typeface="Courier New" pitchFamily="49" charset="0"/>
              </a:rPr>
              <a:t>end</a:t>
            </a:r>
            <a:r>
              <a:rPr lang="en-US" altLang="de-DE" sz="1600" noProof="0" dirty="0" smtClean="0">
                <a:latin typeface="Courier New" pitchFamily="49" charset="0"/>
              </a:rPr>
              <a:t> Pack;</a:t>
            </a:r>
          </a:p>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endParaRPr lang="en-US" altLang="de-DE" sz="600" noProof="0" dirty="0" smtClean="0">
              <a:latin typeface="Courier New" pitchFamily="49" charset="0"/>
            </a:endParaRPr>
          </a:p>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en-US" altLang="de-DE" sz="1600" b="1" noProof="0" dirty="0" smtClean="0">
                <a:latin typeface="Courier New" pitchFamily="49" charset="0"/>
              </a:rPr>
              <a:t>with</a:t>
            </a:r>
            <a:r>
              <a:rPr lang="en-US" altLang="de-DE" sz="1600" noProof="0" dirty="0" smtClean="0">
                <a:latin typeface="Courier New" pitchFamily="49" charset="0"/>
              </a:rPr>
              <a:t> Pack;</a:t>
            </a:r>
          </a:p>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en-US" altLang="de-DE" sz="1600" b="1" noProof="0" dirty="0" smtClean="0">
                <a:latin typeface="Courier New" pitchFamily="49" charset="0"/>
              </a:rPr>
              <a:t>package body</a:t>
            </a:r>
            <a:r>
              <a:rPr lang="en-US" altLang="de-DE" sz="1600" noProof="0" dirty="0" smtClean="0">
                <a:latin typeface="Courier New" pitchFamily="49" charset="0"/>
              </a:rPr>
              <a:t> My_Package </a:t>
            </a:r>
            <a:r>
              <a:rPr lang="en-US" altLang="de-DE" sz="1600" b="1" noProof="0" dirty="0" smtClean="0">
                <a:latin typeface="Courier New" pitchFamily="49" charset="0"/>
              </a:rPr>
              <a:t>is</a:t>
            </a:r>
          </a:p>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en-US" altLang="de-DE" sz="1600" b="1" noProof="0" dirty="0" smtClean="0">
                <a:latin typeface="Courier New" pitchFamily="49" charset="0"/>
              </a:rPr>
              <a:t>  </a:t>
            </a:r>
            <a:r>
              <a:rPr lang="en-US" altLang="de-DE" sz="1600" b="1" noProof="0" dirty="0" smtClean="0">
                <a:solidFill>
                  <a:srgbClr val="FF3399"/>
                </a:solidFill>
                <a:latin typeface="Courier New" pitchFamily="49" charset="0"/>
              </a:rPr>
              <a:t>function</a:t>
            </a:r>
            <a:r>
              <a:rPr lang="en-US" altLang="de-DE" sz="1600" noProof="0" dirty="0" smtClean="0">
                <a:solidFill>
                  <a:srgbClr val="FF3399"/>
                </a:solidFill>
                <a:latin typeface="Courier New" pitchFamily="49" charset="0"/>
              </a:rPr>
              <a:t> </a:t>
            </a:r>
            <a:r>
              <a:rPr lang="en-US" altLang="de-DE" sz="1600" noProof="0" dirty="0" smtClean="0">
                <a:solidFill>
                  <a:srgbClr val="FF3399"/>
                </a:solidFill>
                <a:latin typeface="Courier New" pitchFamily="49" charset="0"/>
                <a:cs typeface="Courier New" pitchFamily="49" charset="0"/>
              </a:rPr>
              <a:t>"+" (L, R: Pack.Int) </a:t>
            </a:r>
            <a:r>
              <a:rPr lang="en-US" altLang="de-DE" sz="1600" b="1" noProof="0" dirty="0" smtClean="0">
                <a:solidFill>
                  <a:srgbClr val="FF3399"/>
                </a:solidFill>
                <a:latin typeface="Courier New" pitchFamily="49" charset="0"/>
                <a:cs typeface="Courier New" pitchFamily="49" charset="0"/>
              </a:rPr>
              <a:t>return</a:t>
            </a:r>
            <a:r>
              <a:rPr lang="en-US" altLang="de-DE" sz="1600" noProof="0" dirty="0" smtClean="0">
                <a:solidFill>
                  <a:srgbClr val="FF3399"/>
                </a:solidFill>
                <a:latin typeface="Courier New" pitchFamily="49" charset="0"/>
                <a:cs typeface="Courier New" pitchFamily="49" charset="0"/>
              </a:rPr>
              <a:t> Pack.Int</a:t>
            </a:r>
            <a:br>
              <a:rPr lang="en-US" altLang="de-DE" sz="1600" noProof="0" dirty="0" smtClean="0">
                <a:solidFill>
                  <a:srgbClr val="FF3399"/>
                </a:solidFill>
                <a:latin typeface="Courier New" pitchFamily="49" charset="0"/>
                <a:cs typeface="Courier New" pitchFamily="49" charset="0"/>
              </a:rPr>
            </a:br>
            <a:r>
              <a:rPr lang="en-US" altLang="de-DE" sz="1600" noProof="0" dirty="0" smtClean="0">
                <a:solidFill>
                  <a:srgbClr val="FF3399"/>
                </a:solidFill>
                <a:latin typeface="Courier New" pitchFamily="49" charset="0"/>
                <a:cs typeface="Courier New" pitchFamily="49" charset="0"/>
              </a:rPr>
              <a:t>    </a:t>
            </a:r>
            <a:r>
              <a:rPr lang="en-US" altLang="de-DE" sz="1600" b="1" noProof="0" dirty="0" smtClean="0">
                <a:solidFill>
                  <a:srgbClr val="FF3399"/>
                </a:solidFill>
                <a:latin typeface="Courier New" pitchFamily="49" charset="0"/>
                <a:cs typeface="Courier New" pitchFamily="49" charset="0"/>
              </a:rPr>
              <a:t>renames</a:t>
            </a:r>
            <a:r>
              <a:rPr lang="en-US" altLang="de-DE" sz="1600" noProof="0" dirty="0" smtClean="0">
                <a:solidFill>
                  <a:srgbClr val="FF3399"/>
                </a:solidFill>
                <a:latin typeface="Courier New" pitchFamily="49" charset="0"/>
                <a:cs typeface="Courier New" pitchFamily="49" charset="0"/>
              </a:rPr>
              <a:t> Pack."*";</a:t>
            </a:r>
            <a:br>
              <a:rPr lang="en-US" altLang="de-DE" sz="1600" noProof="0" dirty="0" smtClean="0">
                <a:solidFill>
                  <a:srgbClr val="FF3399"/>
                </a:solidFill>
                <a:latin typeface="Courier New" pitchFamily="49" charset="0"/>
                <a:cs typeface="Courier New" pitchFamily="49" charset="0"/>
              </a:rPr>
            </a:br>
            <a:r>
              <a:rPr lang="en-US" altLang="de-DE" sz="1600" b="1" noProof="0" dirty="0" smtClean="0">
                <a:solidFill>
                  <a:srgbClr val="FF3399"/>
                </a:solidFill>
                <a:latin typeface="Courier New" pitchFamily="49" charset="0"/>
                <a:cs typeface="Courier New" pitchFamily="49" charset="0"/>
              </a:rPr>
              <a:t>  function</a:t>
            </a:r>
            <a:r>
              <a:rPr lang="en-US" altLang="de-DE" sz="1600" noProof="0" dirty="0" smtClean="0">
                <a:solidFill>
                  <a:srgbClr val="FF3399"/>
                </a:solidFill>
                <a:latin typeface="Courier New" pitchFamily="49" charset="0"/>
                <a:cs typeface="Courier New" pitchFamily="49" charset="0"/>
              </a:rPr>
              <a:t> "/" (L, R: Pack.Int) </a:t>
            </a:r>
            <a:r>
              <a:rPr lang="en-US" altLang="de-DE" sz="1600" b="1" noProof="0" dirty="0" smtClean="0">
                <a:solidFill>
                  <a:srgbClr val="FF3399"/>
                </a:solidFill>
                <a:latin typeface="Courier New" pitchFamily="49" charset="0"/>
                <a:cs typeface="Courier New" pitchFamily="49" charset="0"/>
              </a:rPr>
              <a:t>return</a:t>
            </a:r>
            <a:r>
              <a:rPr lang="en-US" altLang="de-DE" sz="1600" noProof="0" dirty="0" smtClean="0">
                <a:solidFill>
                  <a:srgbClr val="FF3399"/>
                </a:solidFill>
                <a:latin typeface="Courier New" pitchFamily="49" charset="0"/>
                <a:cs typeface="Courier New" pitchFamily="49" charset="0"/>
              </a:rPr>
              <a:t> Pack.Int</a:t>
            </a:r>
            <a:br>
              <a:rPr lang="en-US" altLang="de-DE" sz="1600" noProof="0" dirty="0" smtClean="0">
                <a:solidFill>
                  <a:srgbClr val="FF3399"/>
                </a:solidFill>
                <a:latin typeface="Courier New" pitchFamily="49" charset="0"/>
                <a:cs typeface="Courier New" pitchFamily="49" charset="0"/>
              </a:rPr>
            </a:br>
            <a:r>
              <a:rPr lang="en-US" altLang="de-DE" sz="1600" noProof="0" dirty="0" smtClean="0">
                <a:solidFill>
                  <a:srgbClr val="FF3399"/>
                </a:solidFill>
                <a:latin typeface="Courier New" pitchFamily="49" charset="0"/>
                <a:cs typeface="Courier New" pitchFamily="49" charset="0"/>
              </a:rPr>
              <a:t>    </a:t>
            </a:r>
            <a:r>
              <a:rPr lang="en-US" altLang="de-DE" sz="1600" b="1" noProof="0" dirty="0" smtClean="0">
                <a:solidFill>
                  <a:srgbClr val="FF3399"/>
                </a:solidFill>
                <a:latin typeface="Courier New" pitchFamily="49" charset="0"/>
                <a:cs typeface="Courier New" pitchFamily="49" charset="0"/>
              </a:rPr>
              <a:t>renames</a:t>
            </a:r>
            <a:r>
              <a:rPr lang="en-US" altLang="de-DE" sz="1600" noProof="0" dirty="0" smtClean="0">
                <a:solidFill>
                  <a:srgbClr val="FF3399"/>
                </a:solidFill>
                <a:latin typeface="Courier New" pitchFamily="49" charset="0"/>
                <a:cs typeface="Courier New" pitchFamily="49" charset="0"/>
              </a:rPr>
              <a:t> Pack."/";</a:t>
            </a:r>
            <a:br>
              <a:rPr lang="en-US" altLang="de-DE" sz="1600" noProof="0" dirty="0" smtClean="0">
                <a:solidFill>
                  <a:srgbClr val="FF3399"/>
                </a:solidFill>
                <a:latin typeface="Courier New" pitchFamily="49" charset="0"/>
                <a:cs typeface="Courier New" pitchFamily="49" charset="0"/>
              </a:rPr>
            </a:br>
            <a:r>
              <a:rPr lang="en-US" altLang="de-DE" sz="1600" noProof="0" dirty="0" smtClean="0">
                <a:solidFill>
                  <a:srgbClr val="FF3399"/>
                </a:solidFill>
                <a:latin typeface="Courier New" pitchFamily="49" charset="0"/>
                <a:cs typeface="Courier New" pitchFamily="49" charset="0"/>
              </a:rPr>
              <a:t>  -- a</a:t>
            </a:r>
            <a:r>
              <a:rPr lang="en-US" altLang="de-DE" sz="1600" i="1" noProof="0" dirty="0" smtClean="0">
                <a:solidFill>
                  <a:srgbClr val="FF3399"/>
                </a:solidFill>
                <a:latin typeface="Courier New" pitchFamily="49" charset="0"/>
                <a:cs typeface="Courier New" pitchFamily="49" charset="0"/>
              </a:rPr>
              <a:t>nd so on for the rest of operators</a:t>
            </a:r>
            <a:br>
              <a:rPr lang="en-US" altLang="de-DE" sz="1600" i="1" noProof="0" dirty="0" smtClean="0">
                <a:solidFill>
                  <a:srgbClr val="FF3399"/>
                </a:solidFill>
                <a:latin typeface="Courier New" pitchFamily="49" charset="0"/>
                <a:cs typeface="Courier New" pitchFamily="49" charset="0"/>
              </a:rPr>
            </a:br>
            <a:r>
              <a:rPr lang="en-US" altLang="de-DE" sz="1600" i="1" noProof="0" dirty="0" smtClean="0">
                <a:solidFill>
                  <a:srgbClr val="FF3399"/>
                </a:solidFill>
                <a:latin typeface="Courier New" pitchFamily="49" charset="0"/>
                <a:cs typeface="Courier New" pitchFamily="49" charset="0"/>
              </a:rPr>
              <a:t>  -- (there’s galore of them). Especially so if</a:t>
            </a:r>
            <a:br>
              <a:rPr lang="en-US" altLang="de-DE" sz="1600" i="1" noProof="0" dirty="0" smtClean="0">
                <a:solidFill>
                  <a:srgbClr val="FF3399"/>
                </a:solidFill>
                <a:latin typeface="Courier New" pitchFamily="49" charset="0"/>
                <a:cs typeface="Courier New" pitchFamily="49" charset="0"/>
              </a:rPr>
            </a:br>
            <a:r>
              <a:rPr lang="en-US" altLang="de-DE" sz="1600" i="1" dirty="0" smtClean="0">
                <a:solidFill>
                  <a:srgbClr val="FF3399"/>
                </a:solidFill>
                <a:latin typeface="Courier New" pitchFamily="49" charset="0"/>
                <a:cs typeface="Courier New" pitchFamily="49" charset="0"/>
              </a:rPr>
              <a:t>  -- lots of types are imported.</a:t>
            </a:r>
            <a:r>
              <a:rPr lang="en-US" altLang="de-DE" sz="1600" i="1" noProof="0" dirty="0" smtClean="0">
                <a:solidFill>
                  <a:srgbClr val="FF3399"/>
                </a:solidFill>
                <a:latin typeface="Courier New" pitchFamily="49" charset="0"/>
                <a:cs typeface="Courier New" pitchFamily="49" charset="0"/>
              </a:rPr>
              <a:t/>
            </a:r>
            <a:br>
              <a:rPr lang="en-US" altLang="de-DE" sz="1600" i="1" noProof="0" dirty="0" smtClean="0">
                <a:solidFill>
                  <a:srgbClr val="FF3399"/>
                </a:solidFill>
                <a:latin typeface="Courier New" pitchFamily="49" charset="0"/>
                <a:cs typeface="Courier New" pitchFamily="49" charset="0"/>
              </a:rPr>
            </a:br>
            <a:r>
              <a:rPr lang="en-US" altLang="de-DE" sz="1600" i="1" noProof="0" dirty="0" smtClean="0">
                <a:solidFill>
                  <a:srgbClr val="FF3399"/>
                </a:solidFill>
                <a:latin typeface="Courier New" pitchFamily="49" charset="0"/>
                <a:cs typeface="Courier New" pitchFamily="49" charset="0"/>
              </a:rPr>
              <a:t>  </a:t>
            </a:r>
            <a:r>
              <a:rPr lang="en-US" altLang="de-DE" sz="1600" b="1" i="1" dirty="0" smtClean="0">
                <a:solidFill>
                  <a:srgbClr val="FF0000"/>
                </a:solidFill>
                <a:latin typeface="Courier New" pitchFamily="49" charset="0"/>
                <a:cs typeface="Courier New" pitchFamily="49" charset="0"/>
              </a:rPr>
              <a:t>-- I </a:t>
            </a:r>
            <a:r>
              <a:rPr lang="en-US" altLang="de-DE" sz="1600" b="1" i="1" dirty="0">
                <a:solidFill>
                  <a:srgbClr val="FF0000"/>
                </a:solidFill>
                <a:latin typeface="Courier New" pitchFamily="49" charset="0"/>
                <a:cs typeface="Courier New" pitchFamily="49" charset="0"/>
              </a:rPr>
              <a:t>find that horrible </a:t>
            </a:r>
            <a:r>
              <a:rPr lang="en-US" altLang="de-DE" sz="1600" b="1" i="1" noProof="0" dirty="0" smtClean="0">
                <a:solidFill>
                  <a:srgbClr val="FF0000"/>
                </a:solidFill>
                <a:latin typeface="Courier New" pitchFamily="49" charset="0"/>
                <a:cs typeface="Courier New" pitchFamily="49" charset="0"/>
              </a:rPr>
              <a:t>and error prone.</a:t>
            </a:r>
          </a:p>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en-US" altLang="de-DE" sz="1600" i="1" noProof="0" dirty="0" smtClean="0">
                <a:latin typeface="Courier New" pitchFamily="49" charset="0"/>
                <a:cs typeface="Courier New" pitchFamily="49" charset="0"/>
              </a:rPr>
              <a:t>  -- </a:t>
            </a:r>
            <a:r>
              <a:rPr lang="en-US" altLang="de-DE" sz="1600" i="1" dirty="0" smtClean="0">
                <a:latin typeface="Courier New" pitchFamily="49" charset="0"/>
                <a:cs typeface="Courier New" pitchFamily="49" charset="0"/>
              </a:rPr>
              <a:t>Be</a:t>
            </a:r>
            <a:r>
              <a:rPr lang="en-US" altLang="de-DE" sz="1600" i="1" noProof="0" dirty="0" smtClean="0">
                <a:latin typeface="Courier New" pitchFamily="49" charset="0"/>
                <a:cs typeface="Courier New" pitchFamily="49" charset="0"/>
              </a:rPr>
              <a:t>low subprograms using these </a:t>
            </a:r>
            <a:r>
              <a:rPr lang="en-US" altLang="de-DE" sz="1600" i="1" noProof="0" dirty="0">
                <a:latin typeface="Courier New" pitchFamily="49" charset="0"/>
                <a:cs typeface="Courier New" pitchFamily="49" charset="0"/>
              </a:rPr>
              <a:t>o</a:t>
            </a:r>
            <a:r>
              <a:rPr lang="en-US" altLang="de-DE" sz="1600" i="1" noProof="0" dirty="0" smtClean="0">
                <a:latin typeface="Courier New" pitchFamily="49" charset="0"/>
                <a:cs typeface="Courier New" pitchFamily="49" charset="0"/>
              </a:rPr>
              <a:t>perators…</a:t>
            </a:r>
          </a:p>
        </p:txBody>
      </p:sp>
      <p:sp>
        <p:nvSpPr>
          <p:cNvPr id="112644" name="Fußzeilenplatzhalter 1"/>
          <p:cNvSpPr>
            <a:spLocks noGrp="1"/>
          </p:cNvSpPr>
          <p:nvPr>
            <p:ph type="ftr" sz="quarte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en-US" altLang="de-DE" sz="2400" dirty="0" smtClean="0"/>
              <a:t>Ada Basics © 2024 C.Grein</a:t>
            </a:r>
            <a:endParaRPr lang="de-DE" altLang="de-DE" sz="2400" dirty="0"/>
          </a:p>
        </p:txBody>
      </p:sp>
      <p:sp>
        <p:nvSpPr>
          <p:cNvPr id="112645" name="Foliennummernplatzhalter 2"/>
          <p:cNvSpPr>
            <a:spLocks noGrp="1"/>
          </p:cNvSpPr>
          <p:nvPr>
            <p:ph type="sldNum" sz="quarter"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FFE278EC-CD16-4A56-8A81-776D95D84EAA}" type="slidenum">
              <a:rPr lang="de-DE" altLang="de-DE" sz="2400" smtClean="0"/>
              <a:pPr eaLnBrk="1" hangingPunct="1">
                <a:spcBef>
                  <a:spcPct val="0"/>
                </a:spcBef>
              </a:pPr>
              <a:t>151</a:t>
            </a:fld>
            <a:endParaRPr lang="de-DE" altLang="de-DE" sz="2400" dirty="0" smtClean="0"/>
          </a:p>
        </p:txBody>
      </p:sp>
      <p:sp>
        <p:nvSpPr>
          <p:cNvPr id="112646" name="Ellipse 1"/>
          <p:cNvSpPr>
            <a:spLocks noChangeArrowheads="1"/>
          </p:cNvSpPr>
          <p:nvPr/>
        </p:nvSpPr>
        <p:spPr bwMode="auto">
          <a:xfrm rot="3940825">
            <a:off x="6495290" y="3746500"/>
            <a:ext cx="2808288" cy="1068388"/>
          </a:xfrm>
          <a:prstGeom prst="ellipse">
            <a:avLst/>
          </a:prstGeom>
          <a:solidFill>
            <a:srgbClr val="00B8FF"/>
          </a:solidFill>
          <a:ln w="9525"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ctr"/>
            <a:r>
              <a:rPr lang="en-US" altLang="de-DE" sz="2000" dirty="0" smtClean="0">
                <a:solidFill>
                  <a:srgbClr val="FF0000"/>
                </a:solidFill>
              </a:rPr>
              <a:t>Have you spotted the mistake?</a:t>
            </a:r>
            <a:endParaRPr lang="en-US" altLang="de-DE" sz="2000" dirty="0">
              <a:solidFill>
                <a:srgbClr val="FF0000"/>
              </a:solidFill>
            </a:endParaRPr>
          </a:p>
        </p:txBody>
      </p:sp>
      <p:sp>
        <p:nvSpPr>
          <p:cNvPr id="2" name="Textfeld 1"/>
          <p:cNvSpPr txBox="1"/>
          <p:nvPr/>
        </p:nvSpPr>
        <p:spPr>
          <a:xfrm>
            <a:off x="2174019" y="2700193"/>
            <a:ext cx="4774245" cy="446276"/>
          </a:xfrm>
          <a:prstGeom prst="rect">
            <a:avLst/>
          </a:prstGeom>
          <a:solidFill>
            <a:srgbClr val="FFCCFF"/>
          </a:solidFill>
          <a:ln>
            <a:solidFill>
              <a:srgbClr val="FF3399"/>
            </a:solidFill>
          </a:ln>
        </p:spPr>
        <p:txBody>
          <a:bodyPr wrap="square" rtlCol="0">
            <a:spAutoFit/>
          </a:bodyPr>
          <a:lstStyle/>
          <a:p>
            <a:r>
              <a:rPr lang="en-US" sz="1200" dirty="0" smtClean="0">
                <a:solidFill>
                  <a:schemeClr val="tx1"/>
                </a:solidFill>
              </a:rPr>
              <a:t>Remember for example </a:t>
            </a:r>
            <a:r>
              <a:rPr lang="en-US" sz="1100" dirty="0" smtClean="0">
                <a:solidFill>
                  <a:schemeClr val="tx1"/>
                </a:solidFill>
                <a:latin typeface="Courier New" panose="02070309020205020404" pitchFamily="49" charset="0"/>
                <a:cs typeface="Courier New" panose="02070309020205020404" pitchFamily="49" charset="0"/>
              </a:rPr>
              <a:t>"+</a:t>
            </a:r>
            <a:r>
              <a:rPr lang="en-US" sz="1100" dirty="0">
                <a:solidFill>
                  <a:schemeClr val="tx1"/>
                </a:solidFill>
                <a:latin typeface="Courier New" panose="02070309020205020404" pitchFamily="49" charset="0"/>
                <a:cs typeface="Courier New" panose="02070309020205020404" pitchFamily="49" charset="0"/>
              </a:rPr>
              <a:t>"</a:t>
            </a:r>
            <a:r>
              <a:rPr lang="en-US" sz="1200" dirty="0" smtClean="0">
                <a:solidFill>
                  <a:schemeClr val="tx1"/>
                </a:solidFill>
              </a:rPr>
              <a:t> is implicitly defined as (see slides 38, 362ff):</a:t>
            </a:r>
          </a:p>
          <a:p>
            <a:r>
              <a:rPr lang="en-US" sz="1100" b="1" dirty="0" smtClean="0">
                <a:solidFill>
                  <a:schemeClr val="tx1"/>
                </a:solidFill>
                <a:latin typeface="Courier New" panose="02070309020205020404" pitchFamily="49" charset="0"/>
                <a:cs typeface="Courier New" panose="02070309020205020404" pitchFamily="49" charset="0"/>
              </a:rPr>
              <a:t>function</a:t>
            </a:r>
            <a:r>
              <a:rPr lang="en-US" sz="1100" dirty="0" smtClean="0">
                <a:solidFill>
                  <a:schemeClr val="tx1"/>
                </a:solidFill>
                <a:latin typeface="Courier New" panose="02070309020205020404" pitchFamily="49" charset="0"/>
                <a:cs typeface="Courier New" panose="02070309020205020404" pitchFamily="49" charset="0"/>
              </a:rPr>
              <a:t> "+" (Left, Right: Int</a:t>
            </a:r>
            <a:r>
              <a:rPr lang="en-US" sz="1100" dirty="0" smtClean="0">
                <a:solidFill>
                  <a:srgbClr val="FF3399"/>
                </a:solidFill>
                <a:latin typeface="Courier New" panose="02070309020205020404" pitchFamily="49" charset="0"/>
                <a:cs typeface="Courier New" panose="02070309020205020404" pitchFamily="49" charset="0"/>
              </a:rPr>
              <a:t>'Base</a:t>
            </a:r>
            <a:r>
              <a:rPr lang="en-US" sz="1100" dirty="0" smtClean="0">
                <a:solidFill>
                  <a:schemeClr val="tx1"/>
                </a:solidFill>
                <a:latin typeface="Courier New" panose="02070309020205020404" pitchFamily="49" charset="0"/>
                <a:cs typeface="Courier New" panose="02070309020205020404" pitchFamily="49" charset="0"/>
              </a:rPr>
              <a:t>) </a:t>
            </a:r>
            <a:r>
              <a:rPr lang="en-US" sz="1100" b="1" dirty="0" smtClean="0">
                <a:solidFill>
                  <a:schemeClr val="tx1"/>
                </a:solidFill>
                <a:latin typeface="Courier New" panose="02070309020205020404" pitchFamily="49" charset="0"/>
                <a:cs typeface="Courier New" panose="02070309020205020404" pitchFamily="49" charset="0"/>
              </a:rPr>
              <a:t>return</a:t>
            </a:r>
            <a:r>
              <a:rPr lang="en-US" sz="1100" dirty="0" smtClean="0">
                <a:solidFill>
                  <a:schemeClr val="tx1"/>
                </a:solidFill>
                <a:latin typeface="Courier New" panose="02070309020205020404" pitchFamily="49" charset="0"/>
                <a:cs typeface="Courier New" panose="02070309020205020404" pitchFamily="49" charset="0"/>
              </a:rPr>
              <a:t> </a:t>
            </a:r>
            <a:r>
              <a:rPr lang="en-US" sz="1100" dirty="0">
                <a:solidFill>
                  <a:schemeClr val="tx1"/>
                </a:solidFill>
                <a:latin typeface="Courier New" panose="02070309020205020404" pitchFamily="49" charset="0"/>
                <a:cs typeface="Courier New" panose="02070309020205020404" pitchFamily="49" charset="0"/>
              </a:rPr>
              <a:t>Int</a:t>
            </a:r>
            <a:r>
              <a:rPr lang="en-US" sz="1100" dirty="0">
                <a:solidFill>
                  <a:srgbClr val="FF3399"/>
                </a:solidFill>
                <a:latin typeface="Courier New" panose="02070309020205020404" pitchFamily="49" charset="0"/>
                <a:cs typeface="Courier New" panose="02070309020205020404" pitchFamily="49" charset="0"/>
              </a:rPr>
              <a:t>'Base</a:t>
            </a:r>
            <a:r>
              <a:rPr lang="en-US" sz="1100" dirty="0" smtClean="0">
                <a:solidFill>
                  <a:schemeClr val="tx1"/>
                </a:solidFill>
                <a:latin typeface="Courier New" panose="02070309020205020404" pitchFamily="49" charset="0"/>
                <a:cs typeface="Courier New" panose="02070309020205020404" pitchFamily="49" charset="0"/>
              </a:rPr>
              <a:t>;</a:t>
            </a:r>
            <a:endParaRPr lang="en-US" sz="1100" dirty="0">
              <a:solidFill>
                <a:schemeClr val="tx1"/>
              </a:solidFill>
              <a:latin typeface="Courier New" panose="02070309020205020404" pitchFamily="49" charset="0"/>
              <a:cs typeface="Courier New" panose="02070309020205020404" pitchFamily="49" charset="0"/>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264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46" grpId="0" animBg="1"/>
      <p:bldP spid="2" grpId="0" animBg="1"/>
    </p:bld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6" name="Rectangle 1"/>
          <p:cNvSpPr>
            <a:spLocks noGrp="1" noChangeArrowheads="1"/>
          </p:cNvSpPr>
          <p:nvPr>
            <p:ph type="title"/>
          </p:nvPr>
        </p:nvSpPr>
        <p:spPr>
          <a:xfrm>
            <a:off x="685800" y="461963"/>
            <a:ext cx="7764463" cy="1438275"/>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noProof="0" dirty="0" smtClean="0"/>
              <a:t>Example for Use </a:t>
            </a:r>
            <a:r>
              <a:rPr lang="en-US" altLang="de-DE" noProof="0" dirty="0"/>
              <a:t>C</a:t>
            </a:r>
            <a:r>
              <a:rPr lang="en-US" altLang="de-DE" noProof="0" dirty="0" smtClean="0"/>
              <a:t>lause</a:t>
            </a:r>
          </a:p>
        </p:txBody>
      </p:sp>
      <p:sp>
        <p:nvSpPr>
          <p:cNvPr id="113667" name="Rectangle 2"/>
          <p:cNvSpPr>
            <a:spLocks noGrp="1" noChangeArrowheads="1"/>
          </p:cNvSpPr>
          <p:nvPr>
            <p:ph type="body" idx="1"/>
          </p:nvPr>
        </p:nvSpPr>
        <p:spPr>
          <a:xfrm>
            <a:off x="685800" y="1981200"/>
            <a:ext cx="7764463" cy="4138613"/>
          </a:xfrm>
        </p:spPr>
        <p:txBody>
          <a:bodyPr/>
          <a:lstStyle/>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en-US" altLang="de-DE" sz="1600" b="1" noProof="0" dirty="0" smtClean="0">
                <a:latin typeface="Courier New" pitchFamily="49" charset="0"/>
              </a:rPr>
              <a:t>package</a:t>
            </a:r>
            <a:r>
              <a:rPr lang="en-US" altLang="de-DE" sz="1600" noProof="0" dirty="0" smtClean="0">
                <a:latin typeface="Courier New" pitchFamily="49" charset="0"/>
              </a:rPr>
              <a:t> Pack </a:t>
            </a:r>
            <a:r>
              <a:rPr lang="en-US" altLang="de-DE" sz="1600" b="1" noProof="0" dirty="0" smtClean="0">
                <a:latin typeface="Courier New" pitchFamily="49" charset="0"/>
              </a:rPr>
              <a:t>is</a:t>
            </a:r>
          </a:p>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en-US" altLang="de-DE" sz="1600" b="1" noProof="0" dirty="0" smtClean="0">
                <a:latin typeface="Courier New" pitchFamily="49" charset="0"/>
              </a:rPr>
              <a:t>  type</a:t>
            </a:r>
            <a:r>
              <a:rPr lang="en-US" altLang="de-DE" sz="1600" noProof="0" dirty="0" smtClean="0">
                <a:latin typeface="Courier New" pitchFamily="49" charset="0"/>
              </a:rPr>
              <a:t> Int </a:t>
            </a:r>
            <a:r>
              <a:rPr lang="en-US" altLang="de-DE" sz="1600" b="1" noProof="0" dirty="0" smtClean="0">
                <a:latin typeface="Courier New" pitchFamily="49" charset="0"/>
              </a:rPr>
              <a:t>is range</a:t>
            </a:r>
            <a:r>
              <a:rPr lang="en-US" altLang="de-DE" sz="1600" noProof="0" dirty="0" smtClean="0">
                <a:latin typeface="Courier New" pitchFamily="49" charset="0"/>
              </a:rPr>
              <a:t> -10 .. + 10;</a:t>
            </a:r>
          </a:p>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en-US" altLang="de-DE" sz="1600" b="1" noProof="0" dirty="0" smtClean="0">
                <a:latin typeface="Courier New" pitchFamily="49" charset="0"/>
              </a:rPr>
              <a:t>end</a:t>
            </a:r>
            <a:r>
              <a:rPr lang="en-US" altLang="de-DE" sz="1600" noProof="0" dirty="0" smtClean="0">
                <a:latin typeface="Courier New" pitchFamily="49" charset="0"/>
              </a:rPr>
              <a:t> Pack;</a:t>
            </a:r>
          </a:p>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endParaRPr lang="en-US" altLang="de-DE" sz="600" noProof="0" dirty="0" smtClean="0">
              <a:latin typeface="Courier New" pitchFamily="49" charset="0"/>
            </a:endParaRPr>
          </a:p>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en-US" altLang="de-DE" sz="1600" b="1" noProof="0" dirty="0" smtClean="0">
                <a:latin typeface="Courier New" pitchFamily="49" charset="0"/>
              </a:rPr>
              <a:t>with</a:t>
            </a:r>
            <a:r>
              <a:rPr lang="en-US" altLang="de-DE" sz="1600" noProof="0" dirty="0" smtClean="0">
                <a:latin typeface="Courier New" pitchFamily="49" charset="0"/>
              </a:rPr>
              <a:t> Pack;</a:t>
            </a:r>
          </a:p>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en-US" altLang="de-DE" sz="1600" b="1" noProof="0" dirty="0" smtClean="0">
                <a:latin typeface="Courier New" pitchFamily="49" charset="0"/>
              </a:rPr>
              <a:t>package body</a:t>
            </a:r>
            <a:r>
              <a:rPr lang="en-US" altLang="de-DE" sz="1600" noProof="0" dirty="0" smtClean="0">
                <a:latin typeface="Courier New" pitchFamily="49" charset="0"/>
              </a:rPr>
              <a:t> My_Package </a:t>
            </a:r>
            <a:r>
              <a:rPr lang="en-US" altLang="de-DE" sz="1600" b="1" noProof="0" dirty="0" smtClean="0">
                <a:latin typeface="Courier New" pitchFamily="49" charset="0"/>
              </a:rPr>
              <a:t>is</a:t>
            </a:r>
          </a:p>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en-US" altLang="de-DE" sz="1600" b="1" noProof="0" dirty="0" smtClean="0">
                <a:latin typeface="Courier New" pitchFamily="49" charset="0"/>
              </a:rPr>
              <a:t>  procedure</a:t>
            </a:r>
            <a:r>
              <a:rPr lang="en-US" altLang="de-DE" sz="1600" noProof="0" dirty="0" smtClean="0">
                <a:latin typeface="Courier New" pitchFamily="49" charset="0"/>
              </a:rPr>
              <a:t> Do_It</a:t>
            </a:r>
            <a:r>
              <a:rPr lang="en-US" altLang="de-DE" sz="1600" noProof="0" dirty="0" smtClean="0">
                <a:latin typeface="Courier New" pitchFamily="49" charset="0"/>
                <a:cs typeface="Courier New" pitchFamily="49" charset="0"/>
              </a:rPr>
              <a:t> </a:t>
            </a:r>
            <a:r>
              <a:rPr lang="en-US" altLang="de-DE" sz="1600" b="1" noProof="0" dirty="0" smtClean="0">
                <a:latin typeface="Courier New" pitchFamily="49" charset="0"/>
                <a:cs typeface="Courier New" pitchFamily="49" charset="0"/>
              </a:rPr>
              <a:t>is</a:t>
            </a:r>
          </a:p>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en-US" altLang="de-DE" sz="1600" noProof="0" dirty="0" smtClean="0">
                <a:latin typeface="Courier New" pitchFamily="49" charset="0"/>
                <a:cs typeface="Courier New" pitchFamily="49" charset="0"/>
              </a:rPr>
              <a:t>    X, Y: Pack.Int;</a:t>
            </a:r>
          </a:p>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en-US" altLang="de-DE" sz="1600" noProof="0" dirty="0" smtClean="0">
                <a:latin typeface="Courier New" pitchFamily="49" charset="0"/>
                <a:cs typeface="Courier New" pitchFamily="49" charset="0"/>
              </a:rPr>
              <a:t>    </a:t>
            </a:r>
            <a:r>
              <a:rPr lang="en-US" altLang="de-DE" sz="1600" b="1" noProof="0" dirty="0" smtClean="0">
                <a:solidFill>
                  <a:srgbClr val="0000FF"/>
                </a:solidFill>
                <a:latin typeface="Courier New" pitchFamily="49" charset="0"/>
                <a:cs typeface="Courier New" pitchFamily="49" charset="0"/>
              </a:rPr>
              <a:t>use</a:t>
            </a:r>
            <a:r>
              <a:rPr lang="en-US" altLang="de-DE" sz="1600" noProof="0" dirty="0" smtClean="0">
                <a:solidFill>
                  <a:srgbClr val="0000FF"/>
                </a:solidFill>
                <a:latin typeface="Courier New" pitchFamily="49" charset="0"/>
                <a:cs typeface="Courier New" pitchFamily="49" charset="0"/>
              </a:rPr>
              <a:t> Pack;</a:t>
            </a:r>
          </a:p>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en-US" altLang="de-DE" sz="1600" b="1" noProof="0" dirty="0" smtClean="0">
                <a:latin typeface="Courier New" pitchFamily="49" charset="0"/>
                <a:cs typeface="Courier New" pitchFamily="49" charset="0"/>
              </a:rPr>
              <a:t>  begin</a:t>
            </a:r>
          </a:p>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en-US" altLang="de-DE" sz="1600" noProof="0" dirty="0" smtClean="0">
                <a:latin typeface="Courier New" pitchFamily="49" charset="0"/>
                <a:cs typeface="Courier New" pitchFamily="49" charset="0"/>
              </a:rPr>
              <a:t>    … X + Y …</a:t>
            </a:r>
          </a:p>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en-US" altLang="de-DE" sz="1600" noProof="0" dirty="0" smtClean="0">
                <a:latin typeface="Courier New" pitchFamily="49" charset="0"/>
                <a:cs typeface="Courier New" pitchFamily="49" charset="0"/>
              </a:rPr>
              <a:t>    </a:t>
            </a:r>
            <a:r>
              <a:rPr lang="en-US" altLang="de-DE" sz="1600" noProof="0" dirty="0" smtClean="0">
                <a:solidFill>
                  <a:srgbClr val="FF3399"/>
                </a:solidFill>
                <a:latin typeface="Courier New" pitchFamily="49" charset="0"/>
                <a:cs typeface="Courier New" pitchFamily="49" charset="0"/>
              </a:rPr>
              <a:t>… Pack."+" (X, Y) …  -- </a:t>
            </a:r>
            <a:r>
              <a:rPr lang="en-US" altLang="de-DE" sz="1600" i="1" noProof="0" dirty="0" smtClean="0">
                <a:solidFill>
                  <a:srgbClr val="FF3399"/>
                </a:solidFill>
                <a:latin typeface="Courier New" pitchFamily="49" charset="0"/>
                <a:cs typeface="Courier New" pitchFamily="49" charset="0"/>
              </a:rPr>
              <a:t>without use clause</a:t>
            </a:r>
          </a:p>
        </p:txBody>
      </p:sp>
      <p:sp>
        <p:nvSpPr>
          <p:cNvPr id="91140" name="AutoShape 3"/>
          <p:cNvSpPr>
            <a:spLocks noChangeArrowheads="1"/>
          </p:cNvSpPr>
          <p:nvPr/>
        </p:nvSpPr>
        <p:spPr bwMode="auto">
          <a:xfrm>
            <a:off x="4500563" y="2700338"/>
            <a:ext cx="4140200" cy="2240830"/>
          </a:xfrm>
          <a:prstGeom prst="wedgeRoundRectCallout">
            <a:avLst>
              <a:gd name="adj1" fmla="val -99639"/>
              <a:gd name="adj2" fmla="val 42359"/>
              <a:gd name="adj3" fmla="val 16667"/>
            </a:avLst>
          </a:prstGeom>
          <a:solidFill>
            <a:srgbClr val="CCFFFF"/>
          </a:solidFill>
          <a:ln w="9360">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90000" tIns="45000" rIns="90000" bIns="45000" anchor="ctr"/>
          <a:lstStyle/>
          <a:p>
            <a:pPr marL="806450" indent="-806450">
              <a:buClrTx/>
              <a:buFontTx/>
              <a:buNone/>
              <a:tabLst>
                <a:tab pos="0" algn="l"/>
                <a:tab pos="892175"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US" sz="2000" i="1" dirty="0" smtClean="0">
                <a:solidFill>
                  <a:srgbClr val="000000"/>
                </a:solidFill>
                <a:latin typeface="Times New Roman" pitchFamily="16" charset="0"/>
              </a:rPr>
              <a:t>Ada 83:</a:t>
            </a:r>
            <a:r>
              <a:rPr lang="en-US" sz="2000" dirty="0" smtClean="0">
                <a:solidFill>
                  <a:srgbClr val="000000"/>
                </a:solidFill>
                <a:latin typeface="Times New Roman" pitchFamily="16" charset="0"/>
              </a:rPr>
              <a:t> Is this local use clause</a:t>
            </a:r>
            <a:br>
              <a:rPr lang="en-US" sz="2000" dirty="0" smtClean="0">
                <a:solidFill>
                  <a:srgbClr val="000000"/>
                </a:solidFill>
                <a:latin typeface="Times New Roman" pitchFamily="16" charset="0"/>
              </a:rPr>
            </a:br>
            <a:r>
              <a:rPr lang="en-US" sz="2000" dirty="0" smtClean="0">
                <a:solidFill>
                  <a:srgbClr val="000000"/>
                </a:solidFill>
                <a:latin typeface="Times New Roman" pitchFamily="16" charset="0"/>
              </a:rPr>
              <a:t>	in earnest so evil	and the</a:t>
            </a:r>
            <a:br>
              <a:rPr lang="en-US" sz="2000" dirty="0" smtClean="0">
                <a:solidFill>
                  <a:srgbClr val="000000"/>
                </a:solidFill>
                <a:latin typeface="Times New Roman" pitchFamily="16" charset="0"/>
              </a:rPr>
            </a:br>
            <a:r>
              <a:rPr lang="en-US" sz="2000" dirty="0" smtClean="0">
                <a:solidFill>
                  <a:srgbClr val="000000"/>
                </a:solidFill>
                <a:latin typeface="Times New Roman" pitchFamily="16" charset="0"/>
              </a:rPr>
              <a:t> version on the previous slide</a:t>
            </a:r>
            <a:br>
              <a:rPr lang="en-US" sz="2000" dirty="0" smtClean="0">
                <a:solidFill>
                  <a:srgbClr val="000000"/>
                </a:solidFill>
                <a:latin typeface="Times New Roman" pitchFamily="16" charset="0"/>
              </a:rPr>
            </a:br>
            <a:r>
              <a:rPr lang="en-US" sz="2000" dirty="0" smtClean="0">
                <a:solidFill>
                  <a:srgbClr val="000000"/>
                </a:solidFill>
                <a:latin typeface="Times New Roman" pitchFamily="16" charset="0"/>
              </a:rPr>
              <a:t> with </a:t>
            </a:r>
            <a:r>
              <a:rPr lang="en-US" sz="2000" dirty="0">
                <a:solidFill>
                  <a:srgbClr val="000000"/>
                </a:solidFill>
                <a:latin typeface="Times New Roman" pitchFamily="16" charset="0"/>
              </a:rPr>
              <a:t>renaming </a:t>
            </a:r>
            <a:r>
              <a:rPr lang="en-US" sz="2000" dirty="0" smtClean="0">
                <a:solidFill>
                  <a:srgbClr val="000000"/>
                </a:solidFill>
                <a:latin typeface="Times New Roman" pitchFamily="16" charset="0"/>
              </a:rPr>
              <a:t>substantially</a:t>
            </a:r>
            <a:br>
              <a:rPr lang="en-US" sz="2000" dirty="0" smtClean="0">
                <a:solidFill>
                  <a:srgbClr val="000000"/>
                </a:solidFill>
                <a:latin typeface="Times New Roman" pitchFamily="16" charset="0"/>
              </a:rPr>
            </a:br>
            <a:r>
              <a:rPr lang="en-US" sz="2000" dirty="0" smtClean="0">
                <a:solidFill>
                  <a:srgbClr val="000000"/>
                </a:solidFill>
                <a:latin typeface="Times New Roman" pitchFamily="16" charset="0"/>
              </a:rPr>
              <a:t> better?</a:t>
            </a:r>
          </a:p>
          <a:p>
            <a:pPr>
              <a:buClrTx/>
              <a:buFontTx/>
              <a:buNone/>
              <a:tabLst>
                <a:tab pos="0" algn="l"/>
                <a:tab pos="892175"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US" sz="2000" i="1" dirty="0" smtClean="0">
                <a:solidFill>
                  <a:srgbClr val="000000"/>
                </a:solidFill>
                <a:latin typeface="Times New Roman" pitchFamily="16" charset="0"/>
              </a:rPr>
              <a:t>Ada 95:</a:t>
            </a:r>
            <a:r>
              <a:rPr lang="en-US" sz="2000" dirty="0" smtClean="0">
                <a:solidFill>
                  <a:srgbClr val="000000"/>
                </a:solidFill>
                <a:latin typeface="Times New Roman" pitchFamily="16" charset="0"/>
              </a:rPr>
              <a:t> </a:t>
            </a:r>
            <a:r>
              <a:rPr lang="en-US" sz="1800" b="1" dirty="0" smtClean="0">
                <a:solidFill>
                  <a:srgbClr val="000000"/>
                </a:solidFill>
                <a:latin typeface="Courier New" pitchFamily="49" charset="0"/>
              </a:rPr>
              <a:t>use type</a:t>
            </a:r>
            <a:r>
              <a:rPr lang="en-US" sz="1800" dirty="0" smtClean="0">
                <a:solidFill>
                  <a:srgbClr val="000000"/>
                </a:solidFill>
                <a:latin typeface="Courier New" pitchFamily="49" charset="0"/>
              </a:rPr>
              <a:t> Pack.Int;</a:t>
            </a:r>
            <a:endParaRPr lang="en-US" sz="1800" dirty="0">
              <a:solidFill>
                <a:srgbClr val="000000"/>
              </a:solidFill>
              <a:latin typeface="Courier New" pitchFamily="49" charset="0"/>
            </a:endParaRPr>
          </a:p>
        </p:txBody>
      </p:sp>
      <p:sp>
        <p:nvSpPr>
          <p:cNvPr id="113669" name="Fußzeilenplatzhalter 1"/>
          <p:cNvSpPr>
            <a:spLocks noGrp="1"/>
          </p:cNvSpPr>
          <p:nvPr>
            <p:ph type="ftr" sz="quarte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en-US" altLang="de-DE" sz="2400" dirty="0" smtClean="0"/>
              <a:t>Ada Basics © 2024 C.Grein</a:t>
            </a:r>
            <a:endParaRPr lang="de-DE" altLang="de-DE" sz="2400" dirty="0"/>
          </a:p>
        </p:txBody>
      </p:sp>
      <p:sp>
        <p:nvSpPr>
          <p:cNvPr id="113670" name="Foliennummernplatzhalter 2"/>
          <p:cNvSpPr>
            <a:spLocks noGrp="1"/>
          </p:cNvSpPr>
          <p:nvPr>
            <p:ph type="sldNum" sz="quarter"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C593B153-9243-4212-99B8-29E59771CB5A}" type="slidenum">
              <a:rPr lang="de-DE" altLang="de-DE" sz="2400" smtClean="0"/>
              <a:pPr eaLnBrk="1" hangingPunct="1">
                <a:spcBef>
                  <a:spcPct val="0"/>
                </a:spcBef>
              </a:pPr>
              <a:t>152</a:t>
            </a:fld>
            <a:endParaRPr lang="de-DE" altLang="de-DE" sz="2400" dirty="0" smtClean="0"/>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0" name="Fußzeilenplatzhalter 4"/>
          <p:cNvSpPr>
            <a:spLocks noGrp="1"/>
          </p:cNvSpPr>
          <p:nvPr>
            <p:ph type="ftr" sz="quarte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en-US" altLang="de-DE" sz="2400" dirty="0" smtClean="0"/>
              <a:t>Ada Basics © 2024 C.Grein</a:t>
            </a:r>
            <a:endParaRPr lang="de-DE" altLang="de-DE" sz="2400" dirty="0"/>
          </a:p>
        </p:txBody>
      </p:sp>
      <p:sp>
        <p:nvSpPr>
          <p:cNvPr id="114691" name="Foliennummernplatzhalter 5"/>
          <p:cNvSpPr>
            <a:spLocks noGrp="1"/>
          </p:cNvSpPr>
          <p:nvPr>
            <p:ph type="sldNum" sz="quarter"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0E385C51-CD0A-48DC-8560-54AC8AF6DCE1}" type="slidenum">
              <a:rPr lang="de-DE" altLang="de-DE" sz="2400" smtClean="0"/>
              <a:pPr eaLnBrk="1" hangingPunct="1">
                <a:spcBef>
                  <a:spcPct val="0"/>
                </a:spcBef>
              </a:pPr>
              <a:t>153</a:t>
            </a:fld>
            <a:endParaRPr lang="de-DE" altLang="de-DE" sz="2400" dirty="0" smtClean="0"/>
          </a:p>
        </p:txBody>
      </p:sp>
      <p:sp>
        <p:nvSpPr>
          <p:cNvPr id="114692" name="Rectangle 1"/>
          <p:cNvSpPr>
            <a:spLocks noGrp="1" noChangeArrowheads="1"/>
          </p:cNvSpPr>
          <p:nvPr>
            <p:ph type="title"/>
          </p:nvPr>
        </p:nvSpPr>
        <p:spPr>
          <a:xfrm>
            <a:off x="685800" y="415925"/>
            <a:ext cx="7758113" cy="1528763"/>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dirty="0"/>
              <a:t>Use </a:t>
            </a:r>
            <a:r>
              <a:rPr lang="en-US" altLang="de-DE" dirty="0" smtClean="0"/>
              <a:t>Clauses </a:t>
            </a:r>
            <a:r>
              <a:rPr lang="en-US" altLang="de-DE" noProof="0" dirty="0" smtClean="0"/>
              <a:t>and Visibility</a:t>
            </a:r>
          </a:p>
        </p:txBody>
      </p:sp>
      <p:sp>
        <p:nvSpPr>
          <p:cNvPr id="114693" name="Text Box 2"/>
          <p:cNvSpPr txBox="1">
            <a:spLocks noChangeArrowheads="1"/>
          </p:cNvSpPr>
          <p:nvPr/>
        </p:nvSpPr>
        <p:spPr bwMode="auto">
          <a:xfrm>
            <a:off x="539552" y="3444876"/>
            <a:ext cx="7848798" cy="2803524"/>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lstStyle>
            <a:lvl1pPr marL="342900" indent="-323850" eaLnBrk="0" hangingPunct="0">
              <a:spcBef>
                <a:spcPts val="800"/>
              </a:spcBef>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3200">
                <a:solidFill>
                  <a:srgbClr val="000000"/>
                </a:solidFill>
                <a:latin typeface="Times New Roman" pitchFamily="18" charset="0"/>
              </a:defRPr>
            </a:lvl1pPr>
            <a:lvl2pPr marL="446088" indent="-266700" eaLnBrk="0" hangingPunct="0">
              <a:spcBef>
                <a:spcPts val="700"/>
              </a:spcBef>
              <a:buChar char="•"/>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800">
                <a:solidFill>
                  <a:srgbClr val="000000"/>
                </a:solidFill>
                <a:latin typeface="Times New Roman" pitchFamily="18" charset="0"/>
              </a:defRPr>
            </a:lvl2pPr>
            <a:lvl3pPr marL="892175" indent="-173038" eaLnBrk="0" hangingPunct="0">
              <a:spcBef>
                <a:spcPts val="600"/>
              </a:spcBef>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400">
                <a:solidFill>
                  <a:srgbClr val="000000"/>
                </a:solidFill>
                <a:latin typeface="Times New Roman" pitchFamily="18" charset="0"/>
              </a:defRPr>
            </a:lvl3pPr>
            <a:lvl4pPr marL="1714500" eaLnBrk="0" hangingPunct="0">
              <a:spcBef>
                <a:spcPts val="500"/>
              </a:spcBef>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Times New Roman" pitchFamily="18" charset="0"/>
              </a:defRPr>
            </a:lvl4pPr>
            <a:lvl5pPr marL="2122488" eaLnBrk="0" hangingPunct="0">
              <a:spcBef>
                <a:spcPts val="500"/>
              </a:spcBef>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342900" algn="l"/>
                <a:tab pos="790575" algn="l"/>
                <a:tab pos="1239838" algn="l"/>
                <a:tab pos="1689100" algn="l"/>
                <a:tab pos="2138363" algn="l"/>
                <a:tab pos="2587625" algn="l"/>
                <a:tab pos="3036888" algn="l"/>
                <a:tab pos="3486150" algn="l"/>
                <a:tab pos="3935413" algn="l"/>
                <a:tab pos="4384675" algn="l"/>
                <a:tab pos="4833938" algn="l"/>
                <a:tab pos="5283200" algn="l"/>
                <a:tab pos="5732463" algn="l"/>
                <a:tab pos="6181725" algn="l"/>
                <a:tab pos="6630988" algn="l"/>
                <a:tab pos="7080250" algn="l"/>
                <a:tab pos="7529513" algn="l"/>
                <a:tab pos="7978775" algn="l"/>
                <a:tab pos="8428038" algn="l"/>
                <a:tab pos="8877300" algn="l"/>
                <a:tab pos="9326563" algn="l"/>
              </a:tabLst>
              <a:defRPr sz="2000">
                <a:solidFill>
                  <a:srgbClr val="000000"/>
                </a:solidFill>
                <a:latin typeface="Times New Roman" pitchFamily="18" charset="0"/>
              </a:defRPr>
            </a:lvl9pPr>
          </a:lstStyle>
          <a:p>
            <a:pPr eaLnBrk="1" hangingPunct="1">
              <a:buClrTx/>
              <a:buFontTx/>
              <a:buNone/>
            </a:pPr>
            <a:r>
              <a:rPr lang="en-US" altLang="de-DE" sz="1700" b="1" dirty="0" smtClean="0">
                <a:latin typeface="Courier New" pitchFamily="49" charset="0"/>
              </a:rPr>
              <a:t>with</a:t>
            </a:r>
            <a:r>
              <a:rPr lang="en-US" altLang="de-DE" sz="1700" dirty="0" smtClean="0">
                <a:latin typeface="Courier New" pitchFamily="49" charset="0"/>
              </a:rPr>
              <a:t> P;                          </a:t>
            </a:r>
            <a:r>
              <a:rPr lang="en-US" altLang="de-DE" sz="1700" b="1" dirty="0" smtClean="0">
                <a:latin typeface="Courier New" pitchFamily="49" charset="0"/>
              </a:rPr>
              <a:t>with</a:t>
            </a:r>
            <a:r>
              <a:rPr lang="en-US" altLang="de-DE" sz="1700" dirty="0" smtClean="0">
                <a:latin typeface="Courier New" pitchFamily="49" charset="0"/>
              </a:rPr>
              <a:t> P, Q;</a:t>
            </a:r>
          </a:p>
          <a:p>
            <a:pPr eaLnBrk="1" hangingPunct="1">
              <a:spcBef>
                <a:spcPct val="0"/>
              </a:spcBef>
              <a:buClrTx/>
              <a:buFontTx/>
              <a:buNone/>
            </a:pPr>
            <a:r>
              <a:rPr lang="en-US" altLang="de-DE" sz="1700" b="1" dirty="0" smtClean="0">
                <a:latin typeface="Courier New" pitchFamily="49" charset="0"/>
              </a:rPr>
              <a:t>procedure</a:t>
            </a:r>
            <a:r>
              <a:rPr lang="en-US" altLang="de-DE" sz="1700" dirty="0" smtClean="0">
                <a:latin typeface="Courier New" pitchFamily="49" charset="0"/>
              </a:rPr>
              <a:t> V </a:t>
            </a:r>
            <a:r>
              <a:rPr lang="en-US" altLang="de-DE" sz="1700" b="1" dirty="0" smtClean="0">
                <a:latin typeface="Courier New" pitchFamily="49" charset="0"/>
              </a:rPr>
              <a:t>is                   procedure</a:t>
            </a:r>
            <a:r>
              <a:rPr lang="en-US" altLang="de-DE" sz="1700" dirty="0" smtClean="0">
                <a:latin typeface="Courier New" pitchFamily="49" charset="0"/>
              </a:rPr>
              <a:t> W </a:t>
            </a:r>
            <a:r>
              <a:rPr lang="en-US" altLang="de-DE" sz="1700" b="1" dirty="0" smtClean="0">
                <a:latin typeface="Courier New" pitchFamily="49" charset="0"/>
              </a:rPr>
              <a:t>is</a:t>
            </a:r>
          </a:p>
          <a:p>
            <a:pPr eaLnBrk="1" hangingPunct="1">
              <a:spcBef>
                <a:spcPct val="0"/>
              </a:spcBef>
              <a:buClrTx/>
              <a:buFontTx/>
              <a:buNone/>
            </a:pPr>
            <a:r>
              <a:rPr lang="en-US" altLang="de-DE" sz="1700" b="1" dirty="0" smtClean="0">
                <a:latin typeface="Courier New" pitchFamily="49" charset="0"/>
              </a:rPr>
              <a:t>  use</a:t>
            </a:r>
            <a:r>
              <a:rPr lang="en-US" altLang="de-DE" sz="1700" dirty="0" smtClean="0">
                <a:latin typeface="Courier New" pitchFamily="49" charset="0"/>
              </a:rPr>
              <a:t> P;                           </a:t>
            </a:r>
            <a:r>
              <a:rPr lang="en-US" altLang="de-DE" sz="1700" b="1" dirty="0" smtClean="0">
                <a:latin typeface="Courier New" pitchFamily="49" charset="0"/>
              </a:rPr>
              <a:t>use</a:t>
            </a:r>
            <a:r>
              <a:rPr lang="en-US" altLang="de-DE" sz="1700" dirty="0" smtClean="0">
                <a:latin typeface="Courier New" pitchFamily="49" charset="0"/>
              </a:rPr>
              <a:t> P, Q;</a:t>
            </a:r>
          </a:p>
          <a:p>
            <a:pPr eaLnBrk="1" hangingPunct="1">
              <a:spcBef>
                <a:spcPct val="0"/>
              </a:spcBef>
              <a:buClrTx/>
              <a:buFontTx/>
              <a:buNone/>
            </a:pPr>
            <a:r>
              <a:rPr lang="en-US" altLang="de-DE" sz="1700" dirty="0" smtClean="0">
                <a:latin typeface="Courier New" pitchFamily="49" charset="0"/>
              </a:rPr>
              <a:t>  </a:t>
            </a:r>
            <a:r>
              <a:rPr lang="en-US" altLang="de-DE" sz="1700" dirty="0" smtClean="0">
                <a:solidFill>
                  <a:schemeClr val="accent2"/>
                </a:solidFill>
                <a:latin typeface="Courier New" pitchFamily="49" charset="0"/>
              </a:rPr>
              <a:t>I</a:t>
            </a:r>
            <a:r>
              <a:rPr lang="en-US" altLang="de-DE" sz="1700" dirty="0" smtClean="0">
                <a:latin typeface="Courier New" pitchFamily="49" charset="0"/>
              </a:rPr>
              <a:t>: Integer := -42;              </a:t>
            </a:r>
            <a:r>
              <a:rPr lang="en-US" altLang="de-DE" sz="1700" i="1" dirty="0" smtClean="0">
                <a:latin typeface="Courier New" pitchFamily="49" charset="0"/>
              </a:rPr>
              <a:t> -- </a:t>
            </a:r>
            <a:r>
              <a:rPr lang="en-US" altLang="de-DE" sz="1700" i="1" dirty="0" smtClean="0">
                <a:solidFill>
                  <a:schemeClr val="accent2"/>
                </a:solidFill>
                <a:latin typeface="Courier New" pitchFamily="49" charset="0"/>
              </a:rPr>
              <a:t>P.A, Q.A hide one</a:t>
            </a:r>
            <a:endParaRPr lang="en-US" altLang="de-DE" sz="1700" dirty="0" smtClean="0">
              <a:latin typeface="Courier New" pitchFamily="49" charset="0"/>
            </a:endParaRPr>
          </a:p>
          <a:p>
            <a:pPr eaLnBrk="1" hangingPunct="1">
              <a:spcBef>
                <a:spcPct val="0"/>
              </a:spcBef>
              <a:buClrTx/>
            </a:pPr>
            <a:r>
              <a:rPr lang="en-US" altLang="de-DE" sz="1700" dirty="0" smtClean="0">
                <a:latin typeface="Courier New" pitchFamily="49" charset="0"/>
              </a:rPr>
              <a:t>  B: Integer := </a:t>
            </a:r>
            <a:r>
              <a:rPr lang="en-US" altLang="de-DE" sz="1700" dirty="0" smtClean="0">
                <a:solidFill>
                  <a:srgbClr val="C00000"/>
                </a:solidFill>
                <a:latin typeface="Courier New" pitchFamily="49" charset="0"/>
              </a:rPr>
              <a:t>A</a:t>
            </a:r>
            <a:r>
              <a:rPr lang="en-US" altLang="de-DE" sz="1700" dirty="0" smtClean="0">
                <a:latin typeface="Courier New" pitchFamily="49" charset="0"/>
              </a:rPr>
              <a:t> + </a:t>
            </a:r>
            <a:r>
              <a:rPr lang="en-US" altLang="de-DE" sz="1700" dirty="0" smtClean="0">
                <a:solidFill>
                  <a:schemeClr val="accent2"/>
                </a:solidFill>
                <a:latin typeface="Courier New" pitchFamily="49" charset="0"/>
              </a:rPr>
              <a:t>I</a:t>
            </a:r>
            <a:r>
              <a:rPr lang="en-US" altLang="de-DE" sz="1700" dirty="0" smtClean="0">
                <a:latin typeface="Courier New" pitchFamily="49" charset="0"/>
              </a:rPr>
              <a:t>;  -- </a:t>
            </a:r>
            <a:r>
              <a:rPr lang="en-US" altLang="de-DE" sz="1700" i="1" dirty="0" smtClean="0">
                <a:latin typeface="Courier New" pitchFamily="49" charset="0"/>
              </a:rPr>
              <a:t>P.</a:t>
            </a:r>
            <a:r>
              <a:rPr lang="en-US" altLang="de-DE" sz="1700" i="1" dirty="0" smtClean="0">
                <a:solidFill>
                  <a:srgbClr val="C00000"/>
                </a:solidFill>
                <a:latin typeface="Courier New" pitchFamily="49" charset="0"/>
              </a:rPr>
              <a:t>A</a:t>
            </a:r>
            <a:r>
              <a:rPr lang="en-US" altLang="de-DE" sz="1700" i="1" dirty="0" smtClean="0">
                <a:latin typeface="Courier New" pitchFamily="49" charset="0"/>
              </a:rPr>
              <a:t>     --          </a:t>
            </a:r>
            <a:r>
              <a:rPr lang="en-US" altLang="de-DE" sz="1700" i="1" dirty="0" smtClean="0">
                <a:solidFill>
                  <a:schemeClr val="accent2"/>
                </a:solidFill>
                <a:latin typeface="Courier New" pitchFamily="49" charset="0"/>
              </a:rPr>
              <a:t>another</a:t>
            </a:r>
            <a:endParaRPr lang="en-US" altLang="de-DE" sz="1700" dirty="0" smtClean="0">
              <a:latin typeface="Courier New" pitchFamily="49" charset="0"/>
            </a:endParaRPr>
          </a:p>
          <a:p>
            <a:pPr eaLnBrk="1" hangingPunct="1">
              <a:spcBef>
                <a:spcPct val="0"/>
              </a:spcBef>
              <a:buClrTx/>
              <a:buFontTx/>
              <a:buNone/>
            </a:pPr>
            <a:r>
              <a:rPr lang="en-US" altLang="de-DE" sz="1700" dirty="0" smtClean="0">
                <a:latin typeface="Courier New" pitchFamily="49" charset="0"/>
              </a:rPr>
              <a:t>                        -- </a:t>
            </a:r>
            <a:r>
              <a:rPr lang="en-US" altLang="de-DE" sz="1700" i="1" dirty="0" smtClean="0">
                <a:latin typeface="Courier New" pitchFamily="49" charset="0"/>
              </a:rPr>
              <a:t>V.</a:t>
            </a:r>
            <a:r>
              <a:rPr lang="en-US" altLang="de-DE" sz="1700" i="1" dirty="0" smtClean="0">
                <a:solidFill>
                  <a:schemeClr val="accent2"/>
                </a:solidFill>
                <a:latin typeface="Courier New" pitchFamily="49" charset="0"/>
              </a:rPr>
              <a:t>I</a:t>
            </a:r>
            <a:r>
              <a:rPr lang="en-US" altLang="de-DE" sz="1700" dirty="0" smtClean="0">
                <a:latin typeface="Courier New" pitchFamily="49" charset="0"/>
              </a:rPr>
              <a:t>     -- </a:t>
            </a:r>
            <a:r>
              <a:rPr lang="en-US" altLang="de-DE" sz="1700" i="1" dirty="0" smtClean="0">
                <a:solidFill>
                  <a:srgbClr val="CC3300"/>
                </a:solidFill>
                <a:latin typeface="Courier New" pitchFamily="49" charset="0"/>
              </a:rPr>
              <a:t>P.F, Q.F overload</a:t>
            </a:r>
          </a:p>
          <a:p>
            <a:pPr eaLnBrk="1" hangingPunct="1">
              <a:spcBef>
                <a:spcPct val="0"/>
              </a:spcBef>
              <a:buClrTx/>
              <a:buFontTx/>
              <a:buNone/>
            </a:pPr>
            <a:r>
              <a:rPr lang="en-US" altLang="de-DE" sz="1700" i="1" dirty="0" smtClean="0">
                <a:latin typeface="Courier New" pitchFamily="49" charset="0"/>
              </a:rPr>
              <a:t>  </a:t>
            </a:r>
            <a:r>
              <a:rPr lang="en-US" altLang="de-DE" sz="1700" dirty="0" smtClean="0">
                <a:solidFill>
                  <a:schemeClr val="accent3">
                    <a:lumMod val="25000"/>
                  </a:schemeClr>
                </a:solidFill>
                <a:latin typeface="Courier New" pitchFamily="49" charset="0"/>
              </a:rPr>
              <a:t>A</a:t>
            </a:r>
            <a:r>
              <a:rPr lang="en-US" altLang="de-DE" sz="1700" dirty="0" smtClean="0">
                <a:latin typeface="Courier New" pitchFamily="49" charset="0"/>
              </a:rPr>
              <a:t>: Integer;     -- </a:t>
            </a:r>
            <a:r>
              <a:rPr lang="en-US" altLang="de-DE" sz="1700" i="1" dirty="0" smtClean="0">
                <a:latin typeface="Courier New" pitchFamily="49" charset="0"/>
              </a:rPr>
              <a:t>hides P.</a:t>
            </a:r>
            <a:r>
              <a:rPr lang="en-US" altLang="de-DE" sz="1700" i="1" dirty="0" smtClean="0">
                <a:solidFill>
                  <a:srgbClr val="C00000"/>
                </a:solidFill>
                <a:latin typeface="Courier New" pitchFamily="49" charset="0"/>
              </a:rPr>
              <a:t>A</a:t>
            </a:r>
            <a:r>
              <a:rPr lang="en-US" altLang="de-DE" sz="1700" i="1" dirty="0" smtClean="0">
                <a:latin typeface="Courier New" pitchFamily="49" charset="0"/>
              </a:rPr>
              <a:t>     --          </a:t>
            </a:r>
            <a:r>
              <a:rPr lang="en-US" altLang="de-DE" sz="1700" i="1" dirty="0" smtClean="0">
                <a:solidFill>
                  <a:srgbClr val="CC3300"/>
                </a:solidFill>
                <a:latin typeface="Courier New" pitchFamily="49" charset="0"/>
              </a:rPr>
              <a:t>one another</a:t>
            </a:r>
          </a:p>
          <a:p>
            <a:pPr eaLnBrk="1" hangingPunct="1">
              <a:spcBef>
                <a:spcPct val="0"/>
              </a:spcBef>
              <a:buClrTx/>
              <a:buFontTx/>
              <a:buNone/>
            </a:pPr>
            <a:endParaRPr lang="en-US" altLang="de-DE" sz="2000" i="1" dirty="0" smtClean="0"/>
          </a:p>
          <a:p>
            <a:pPr eaLnBrk="1" hangingPunct="1">
              <a:spcBef>
                <a:spcPct val="0"/>
              </a:spcBef>
              <a:buClrTx/>
              <a:buFontTx/>
              <a:buNone/>
            </a:pPr>
            <a:r>
              <a:rPr lang="en-US" altLang="de-DE" sz="2000" i="1" dirty="0" smtClean="0">
                <a:solidFill>
                  <a:schemeClr val="accent2"/>
                </a:solidFill>
              </a:rPr>
              <a:t>Use clauses never hide anything directly visible without them.</a:t>
            </a:r>
          </a:p>
          <a:p>
            <a:pPr eaLnBrk="1" hangingPunct="1">
              <a:spcBef>
                <a:spcPct val="0"/>
              </a:spcBef>
              <a:buClrTx/>
              <a:buFontTx/>
              <a:buNone/>
            </a:pPr>
            <a:r>
              <a:rPr lang="en-US" altLang="de-DE" sz="2000" i="1" dirty="0">
                <a:solidFill>
                  <a:schemeClr val="accent2"/>
                </a:solidFill>
              </a:rPr>
              <a:t>All use clauses </a:t>
            </a:r>
            <a:r>
              <a:rPr lang="en-US" altLang="de-DE" sz="2000" i="1" dirty="0" smtClean="0">
                <a:solidFill>
                  <a:schemeClr val="accent2"/>
                </a:solidFill>
              </a:rPr>
              <a:t>in effect at a certain place are on equal footing.</a:t>
            </a:r>
            <a:endParaRPr lang="en-US" altLang="de-DE" sz="2000" i="1" dirty="0">
              <a:solidFill>
                <a:schemeClr val="accent2"/>
              </a:solidFill>
            </a:endParaRPr>
          </a:p>
        </p:txBody>
      </p:sp>
      <p:sp>
        <p:nvSpPr>
          <p:cNvPr id="114694" name="Rectangle 3"/>
          <p:cNvSpPr>
            <a:spLocks noGrp="1" noChangeArrowheads="1"/>
          </p:cNvSpPr>
          <p:nvPr>
            <p:ph type="body" idx="1"/>
          </p:nvPr>
        </p:nvSpPr>
        <p:spPr>
          <a:xfrm>
            <a:off x="684213" y="1981200"/>
            <a:ext cx="4032250" cy="1519238"/>
          </a:xfrm>
        </p:spPr>
        <p:txBody>
          <a:bodyPr/>
          <a:lstStyle/>
          <a:p>
            <a:pPr marL="0" indent="19050" eaLnBrk="1" hangingPunct="1">
              <a:lnSpc>
                <a:spcPct val="80000"/>
              </a:lnSpc>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800" b="1" noProof="0" dirty="0" smtClean="0">
                <a:latin typeface="Courier New" pitchFamily="49" charset="0"/>
              </a:rPr>
              <a:t>package</a:t>
            </a:r>
            <a:r>
              <a:rPr lang="en-US" altLang="de-DE" sz="1800" noProof="0" dirty="0" smtClean="0">
                <a:latin typeface="Courier New" pitchFamily="49" charset="0"/>
              </a:rPr>
              <a:t> P </a:t>
            </a:r>
            <a:r>
              <a:rPr lang="en-US" altLang="de-DE" sz="1800" b="1" noProof="0" dirty="0" smtClean="0">
                <a:latin typeface="Courier New" pitchFamily="49" charset="0"/>
              </a:rPr>
              <a:t>is</a:t>
            </a:r>
          </a:p>
          <a:p>
            <a:pPr marL="0" indent="19050" eaLnBrk="1" hangingPunct="1">
              <a:lnSpc>
                <a:spcPct val="80000"/>
              </a:lnSpc>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800" b="1" noProof="0" dirty="0" smtClean="0">
                <a:latin typeface="Courier New" pitchFamily="49" charset="0"/>
              </a:rPr>
              <a:t>  </a:t>
            </a:r>
            <a:r>
              <a:rPr lang="en-US" altLang="de-DE" sz="1800" noProof="0" dirty="0" smtClean="0">
                <a:solidFill>
                  <a:srgbClr val="C00000"/>
                </a:solidFill>
                <a:latin typeface="Courier New" pitchFamily="49" charset="0"/>
              </a:rPr>
              <a:t>A</a:t>
            </a:r>
            <a:r>
              <a:rPr lang="en-US" altLang="de-DE" sz="1800" noProof="0" dirty="0" smtClean="0">
                <a:latin typeface="Courier New" pitchFamily="49" charset="0"/>
              </a:rPr>
              <a:t>, </a:t>
            </a:r>
            <a:r>
              <a:rPr lang="en-US" altLang="de-DE" sz="1800" noProof="0" dirty="0" smtClean="0">
                <a:solidFill>
                  <a:srgbClr val="C00000"/>
                </a:solidFill>
                <a:latin typeface="Courier New" pitchFamily="49" charset="0"/>
              </a:rPr>
              <a:t>I</a:t>
            </a:r>
            <a:r>
              <a:rPr lang="en-US" altLang="de-DE" sz="1800" noProof="0" dirty="0" smtClean="0">
                <a:latin typeface="Courier New" pitchFamily="49" charset="0"/>
              </a:rPr>
              <a:t>: Integer;</a:t>
            </a:r>
          </a:p>
          <a:p>
            <a:pPr marL="0" indent="19050" eaLnBrk="1" hangingPunct="1">
              <a:lnSpc>
                <a:spcPct val="80000"/>
              </a:lnSpc>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800" noProof="0" dirty="0" smtClean="0">
                <a:latin typeface="Courier New" pitchFamily="49" charset="0"/>
              </a:rPr>
              <a:t>  </a:t>
            </a:r>
            <a:r>
              <a:rPr lang="en-US" altLang="de-DE" sz="1800" b="1" noProof="0" dirty="0" smtClean="0">
                <a:latin typeface="Courier New" pitchFamily="49" charset="0"/>
              </a:rPr>
              <a:t>function</a:t>
            </a:r>
            <a:r>
              <a:rPr lang="en-US" altLang="de-DE" sz="1800" noProof="0" dirty="0" smtClean="0">
                <a:latin typeface="Courier New" pitchFamily="49" charset="0"/>
              </a:rPr>
              <a:t> F </a:t>
            </a:r>
            <a:r>
              <a:rPr lang="en-US" altLang="de-DE" sz="1800" b="1" noProof="0" dirty="0" smtClean="0">
                <a:latin typeface="Courier New" pitchFamily="49" charset="0"/>
              </a:rPr>
              <a:t>return</a:t>
            </a:r>
            <a:r>
              <a:rPr lang="en-US" altLang="de-DE" sz="1800" noProof="0" dirty="0" smtClean="0">
                <a:latin typeface="Courier New" pitchFamily="49" charset="0"/>
              </a:rPr>
              <a:t> Integer;</a:t>
            </a:r>
          </a:p>
          <a:p>
            <a:pPr marL="0" indent="19050" eaLnBrk="1" hangingPunct="1">
              <a:lnSpc>
                <a:spcPct val="80000"/>
              </a:lnSpc>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800" b="1" noProof="0" dirty="0" smtClean="0">
                <a:latin typeface="Courier New" pitchFamily="49" charset="0"/>
              </a:rPr>
              <a:t>end</a:t>
            </a:r>
            <a:r>
              <a:rPr lang="en-US" altLang="de-DE" sz="1800" noProof="0" dirty="0" smtClean="0">
                <a:latin typeface="Courier New" pitchFamily="49" charset="0"/>
              </a:rPr>
              <a:t> P;</a:t>
            </a:r>
          </a:p>
        </p:txBody>
      </p:sp>
      <p:sp>
        <p:nvSpPr>
          <p:cNvPr id="114695" name="Rectangle 4"/>
          <p:cNvSpPr>
            <a:spLocks noGrp="1" noChangeArrowheads="1"/>
          </p:cNvSpPr>
          <p:nvPr>
            <p:ph type="body" idx="2"/>
          </p:nvPr>
        </p:nvSpPr>
        <p:spPr>
          <a:xfrm>
            <a:off x="4787900" y="1989138"/>
            <a:ext cx="3786188" cy="1376362"/>
          </a:xfrm>
        </p:spPr>
        <p:txBody>
          <a:bodyPr/>
          <a:lstStyle/>
          <a:p>
            <a:pPr marL="0" indent="19050" eaLnBrk="1" hangingPunct="1">
              <a:lnSpc>
                <a:spcPct val="80000"/>
              </a:lnSpc>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800" b="1" noProof="0" dirty="0" smtClean="0">
                <a:latin typeface="Courier New" pitchFamily="49" charset="0"/>
              </a:rPr>
              <a:t>package</a:t>
            </a:r>
            <a:r>
              <a:rPr lang="en-US" altLang="de-DE" sz="1800" noProof="0" dirty="0" smtClean="0">
                <a:latin typeface="Courier New" pitchFamily="49" charset="0"/>
              </a:rPr>
              <a:t> Q </a:t>
            </a:r>
            <a:r>
              <a:rPr lang="en-US" altLang="de-DE" sz="1800" b="1" noProof="0" dirty="0" smtClean="0">
                <a:latin typeface="Courier New" pitchFamily="49" charset="0"/>
              </a:rPr>
              <a:t>is</a:t>
            </a:r>
          </a:p>
          <a:p>
            <a:pPr marL="0" indent="19050" eaLnBrk="1" hangingPunct="1">
              <a:lnSpc>
                <a:spcPct val="80000"/>
              </a:lnSpc>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800" noProof="0" dirty="0" smtClean="0">
                <a:latin typeface="Courier New" pitchFamily="49" charset="0"/>
              </a:rPr>
              <a:t>  A: Float;</a:t>
            </a:r>
          </a:p>
          <a:p>
            <a:pPr marL="0" indent="19050" eaLnBrk="1" hangingPunct="1">
              <a:lnSpc>
                <a:spcPct val="80000"/>
              </a:lnSpc>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800" noProof="0" dirty="0" smtClean="0">
                <a:latin typeface="Courier New" pitchFamily="49" charset="0"/>
              </a:rPr>
              <a:t>  </a:t>
            </a:r>
            <a:r>
              <a:rPr lang="en-US" altLang="de-DE" sz="1800" b="1" noProof="0" dirty="0" smtClean="0">
                <a:latin typeface="Courier New" pitchFamily="49" charset="0"/>
              </a:rPr>
              <a:t>function</a:t>
            </a:r>
            <a:r>
              <a:rPr lang="en-US" altLang="de-DE" sz="1800" noProof="0" dirty="0" smtClean="0">
                <a:latin typeface="Courier New" pitchFamily="49" charset="0"/>
              </a:rPr>
              <a:t> F </a:t>
            </a:r>
            <a:r>
              <a:rPr lang="en-US" altLang="de-DE" sz="1800" b="1" noProof="0" dirty="0" smtClean="0">
                <a:latin typeface="Courier New" pitchFamily="49" charset="0"/>
              </a:rPr>
              <a:t>return</a:t>
            </a:r>
            <a:r>
              <a:rPr lang="en-US" altLang="de-DE" sz="1800" noProof="0" dirty="0" smtClean="0">
                <a:latin typeface="Courier New" pitchFamily="49" charset="0"/>
              </a:rPr>
              <a:t> Float;</a:t>
            </a:r>
          </a:p>
          <a:p>
            <a:pPr marL="0" indent="19050" eaLnBrk="1" hangingPunct="1">
              <a:lnSpc>
                <a:spcPct val="80000"/>
              </a:lnSpc>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800" b="1" noProof="0" dirty="0" smtClean="0">
                <a:latin typeface="Courier New" pitchFamily="49" charset="0"/>
              </a:rPr>
              <a:t>end</a:t>
            </a:r>
            <a:r>
              <a:rPr lang="en-US" altLang="de-DE" sz="1800" noProof="0" dirty="0" smtClean="0">
                <a:latin typeface="Courier New" pitchFamily="49" charset="0"/>
              </a:rPr>
              <a:t> Q;</a:t>
            </a:r>
          </a:p>
        </p:txBody>
      </p:sp>
      <p:cxnSp>
        <p:nvCxnSpPr>
          <p:cNvPr id="114696" name="Gerade Verbindung 4"/>
          <p:cNvCxnSpPr>
            <a:cxnSpLocks noChangeShapeType="1"/>
          </p:cNvCxnSpPr>
          <p:nvPr/>
        </p:nvCxnSpPr>
        <p:spPr bwMode="auto">
          <a:xfrm>
            <a:off x="4716463" y="2060575"/>
            <a:ext cx="73025" cy="3384550"/>
          </a:xfrm>
          <a:prstGeom prst="line">
            <a:avLst/>
          </a:prstGeom>
          <a:noFill/>
          <a:ln w="9525" algn="ctr">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14697" name="Gerade Verbindung 6"/>
          <p:cNvCxnSpPr>
            <a:cxnSpLocks noChangeShapeType="1"/>
          </p:cNvCxnSpPr>
          <p:nvPr/>
        </p:nvCxnSpPr>
        <p:spPr bwMode="auto">
          <a:xfrm>
            <a:off x="720725" y="3429000"/>
            <a:ext cx="7667625" cy="0"/>
          </a:xfrm>
          <a:prstGeom prst="line">
            <a:avLst/>
          </a:prstGeom>
          <a:noFill/>
          <a:ln w="9525" algn="ctr">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4" name="Titel 1"/>
          <p:cNvSpPr>
            <a:spLocks noGrp="1"/>
          </p:cNvSpPr>
          <p:nvPr>
            <p:ph type="title"/>
          </p:nvPr>
        </p:nvSpPr>
        <p:spPr/>
        <p:txBody>
          <a:bodyPr/>
          <a:lstStyle/>
          <a:p>
            <a:r>
              <a:rPr lang="en-US" altLang="de-DE" noProof="0" dirty="0" smtClean="0"/>
              <a:t>Operator Loss by</a:t>
            </a:r>
            <a:br>
              <a:rPr lang="en-US" altLang="de-DE" noProof="0" dirty="0" smtClean="0"/>
            </a:br>
            <a:r>
              <a:rPr lang="en-US" altLang="de-DE" noProof="0" dirty="0" smtClean="0"/>
              <a:t>Hierarchized Import</a:t>
            </a:r>
          </a:p>
        </p:txBody>
      </p:sp>
      <p:sp>
        <p:nvSpPr>
          <p:cNvPr id="115715" name="Inhaltsplatzhalter 2"/>
          <p:cNvSpPr>
            <a:spLocks noGrp="1"/>
          </p:cNvSpPr>
          <p:nvPr>
            <p:ph idx="1"/>
          </p:nvPr>
        </p:nvSpPr>
        <p:spPr>
          <a:xfrm>
            <a:off x="468313" y="1989138"/>
            <a:ext cx="4965700" cy="4184650"/>
          </a:xfrm>
        </p:spPr>
        <p:txBody>
          <a:bodyPr/>
          <a:lstStyle/>
          <a:p>
            <a:pPr marL="0" indent="0"/>
            <a:r>
              <a:rPr lang="en-US" altLang="de-DE" sz="1800" b="1" noProof="0" dirty="0" smtClean="0">
                <a:latin typeface="Courier New" pitchFamily="49" charset="0"/>
                <a:cs typeface="Courier New" pitchFamily="49" charset="0"/>
              </a:rPr>
              <a:t>package</a:t>
            </a:r>
            <a:r>
              <a:rPr lang="en-US" altLang="de-DE" sz="1800" noProof="0" dirty="0" smtClean="0">
                <a:latin typeface="Courier New" pitchFamily="49" charset="0"/>
                <a:cs typeface="Courier New" pitchFamily="49" charset="0"/>
              </a:rPr>
              <a:t> Universe </a:t>
            </a:r>
            <a:r>
              <a:rPr lang="en-US" altLang="de-DE" sz="1800" b="1" noProof="0" dirty="0" smtClean="0">
                <a:latin typeface="Courier New" pitchFamily="49" charset="0"/>
                <a:cs typeface="Courier New" pitchFamily="49" charset="0"/>
              </a:rPr>
              <a:t>is</a:t>
            </a:r>
            <a:r>
              <a:rPr lang="en-US" altLang="de-DE" sz="1800" noProof="0" dirty="0" smtClean="0">
                <a:latin typeface="Courier New" pitchFamily="49" charset="0"/>
                <a:cs typeface="Courier New" pitchFamily="49" charset="0"/>
              </a:rPr>
              <a:t/>
            </a:r>
            <a:br>
              <a:rPr lang="en-US" altLang="de-DE" sz="1800" noProof="0" dirty="0" smtClean="0">
                <a:latin typeface="Courier New" pitchFamily="49" charset="0"/>
                <a:cs typeface="Courier New" pitchFamily="49" charset="0"/>
              </a:rPr>
            </a:br>
            <a:r>
              <a:rPr lang="en-US" altLang="de-DE" sz="1800" noProof="0" dirty="0" smtClean="0">
                <a:latin typeface="Courier New" pitchFamily="49" charset="0"/>
                <a:cs typeface="Courier New" pitchFamily="49" charset="0"/>
              </a:rPr>
              <a:t>  </a:t>
            </a:r>
            <a:r>
              <a:rPr lang="en-US" altLang="de-DE" sz="1800" b="1" noProof="0" dirty="0" smtClean="0">
                <a:latin typeface="Courier New" pitchFamily="49" charset="0"/>
                <a:cs typeface="Courier New" pitchFamily="49" charset="0"/>
              </a:rPr>
              <a:t>type</a:t>
            </a:r>
            <a:r>
              <a:rPr lang="en-US" altLang="de-DE" sz="1800" noProof="0" dirty="0" smtClean="0">
                <a:latin typeface="Courier New" pitchFamily="49" charset="0"/>
                <a:cs typeface="Courier New" pitchFamily="49" charset="0"/>
              </a:rPr>
              <a:t> </a:t>
            </a:r>
            <a:r>
              <a:rPr lang="en-US" altLang="de-DE" sz="1800" noProof="0" dirty="0" smtClean="0">
                <a:solidFill>
                  <a:schemeClr val="accent2"/>
                </a:solidFill>
                <a:latin typeface="Courier New" pitchFamily="49" charset="0"/>
                <a:cs typeface="Courier New" pitchFamily="49" charset="0"/>
              </a:rPr>
              <a:t>Whole </a:t>
            </a:r>
            <a:r>
              <a:rPr lang="en-US" altLang="de-DE" sz="1800" b="1" noProof="0" dirty="0" smtClean="0">
                <a:latin typeface="Courier New" pitchFamily="49" charset="0"/>
                <a:cs typeface="Courier New" pitchFamily="49" charset="0"/>
              </a:rPr>
              <a:t>is range </a:t>
            </a:r>
            <a:r>
              <a:rPr lang="en-US" altLang="de-DE" sz="1800" noProof="0" dirty="0" smtClean="0">
                <a:latin typeface="Courier New" pitchFamily="49" charset="0"/>
                <a:cs typeface="Courier New" pitchFamily="49" charset="0"/>
              </a:rPr>
              <a:t>-10 .. 10;</a:t>
            </a:r>
            <a:br>
              <a:rPr lang="en-US" altLang="de-DE" sz="1800" noProof="0" dirty="0" smtClean="0">
                <a:latin typeface="Courier New" pitchFamily="49" charset="0"/>
                <a:cs typeface="Courier New" pitchFamily="49" charset="0"/>
              </a:rPr>
            </a:br>
            <a:r>
              <a:rPr lang="en-US" altLang="de-DE" sz="1800" b="1" noProof="0" dirty="0" smtClean="0">
                <a:latin typeface="Courier New" pitchFamily="49" charset="0"/>
                <a:cs typeface="Courier New" pitchFamily="49" charset="0"/>
              </a:rPr>
              <a:t>end</a:t>
            </a:r>
            <a:r>
              <a:rPr lang="en-US" altLang="de-DE" sz="1800" noProof="0" dirty="0" smtClean="0">
                <a:latin typeface="Courier New" pitchFamily="49" charset="0"/>
                <a:cs typeface="Courier New" pitchFamily="49" charset="0"/>
              </a:rPr>
              <a:t> Universe;</a:t>
            </a:r>
          </a:p>
          <a:p>
            <a:pPr marL="0" indent="0"/>
            <a:r>
              <a:rPr lang="en-US" altLang="de-DE" sz="1800" b="1" noProof="0" dirty="0" smtClean="0">
                <a:latin typeface="Courier New" pitchFamily="49" charset="0"/>
                <a:cs typeface="Courier New" pitchFamily="49" charset="0"/>
              </a:rPr>
              <a:t>with</a:t>
            </a:r>
            <a:r>
              <a:rPr lang="en-US" altLang="de-DE" sz="1800" noProof="0" dirty="0" smtClean="0">
                <a:latin typeface="Courier New" pitchFamily="49" charset="0"/>
                <a:cs typeface="Courier New" pitchFamily="49" charset="0"/>
              </a:rPr>
              <a:t> Universe;</a:t>
            </a:r>
            <a:br>
              <a:rPr lang="en-US" altLang="de-DE" sz="1800" noProof="0" dirty="0" smtClean="0">
                <a:latin typeface="Courier New" pitchFamily="49" charset="0"/>
                <a:cs typeface="Courier New" pitchFamily="49" charset="0"/>
              </a:rPr>
            </a:br>
            <a:r>
              <a:rPr lang="en-US" altLang="de-DE" sz="1800" b="1" noProof="0" dirty="0" smtClean="0">
                <a:latin typeface="Courier New" pitchFamily="49" charset="0"/>
                <a:cs typeface="Courier New" pitchFamily="49" charset="0"/>
              </a:rPr>
              <a:t>package</a:t>
            </a:r>
            <a:r>
              <a:rPr lang="en-US" altLang="de-DE" sz="1800" noProof="0" dirty="0" smtClean="0">
                <a:latin typeface="Courier New" pitchFamily="49" charset="0"/>
                <a:cs typeface="Courier New" pitchFamily="49" charset="0"/>
              </a:rPr>
              <a:t> World </a:t>
            </a:r>
            <a:r>
              <a:rPr lang="en-US" altLang="de-DE" sz="1800" b="1" noProof="0" dirty="0" smtClean="0">
                <a:latin typeface="Courier New" pitchFamily="49" charset="0"/>
                <a:cs typeface="Courier New" pitchFamily="49" charset="0"/>
              </a:rPr>
              <a:t>is</a:t>
            </a:r>
            <a:r>
              <a:rPr lang="en-US" altLang="de-DE" sz="1800" noProof="0" dirty="0" smtClean="0">
                <a:latin typeface="Courier New" pitchFamily="49" charset="0"/>
                <a:cs typeface="Courier New" pitchFamily="49" charset="0"/>
              </a:rPr>
              <a:t/>
            </a:r>
            <a:br>
              <a:rPr lang="en-US" altLang="de-DE" sz="1800" noProof="0" dirty="0" smtClean="0">
                <a:latin typeface="Courier New" pitchFamily="49" charset="0"/>
                <a:cs typeface="Courier New" pitchFamily="49" charset="0"/>
              </a:rPr>
            </a:br>
            <a:r>
              <a:rPr lang="en-US" altLang="de-DE" sz="1800" noProof="0" dirty="0" smtClean="0">
                <a:latin typeface="Courier New" pitchFamily="49" charset="0"/>
                <a:cs typeface="Courier New" pitchFamily="49" charset="0"/>
              </a:rPr>
              <a:t>  </a:t>
            </a:r>
            <a:r>
              <a:rPr lang="en-US" altLang="de-DE" sz="1800" b="1" noProof="0" dirty="0" smtClean="0">
                <a:latin typeface="Courier New" pitchFamily="49" charset="0"/>
                <a:cs typeface="Courier New" pitchFamily="49" charset="0"/>
              </a:rPr>
              <a:t>subtype</a:t>
            </a:r>
            <a:r>
              <a:rPr lang="en-US" altLang="de-DE" sz="1800" noProof="0" dirty="0" smtClean="0">
                <a:latin typeface="Courier New" pitchFamily="49" charset="0"/>
                <a:cs typeface="Courier New" pitchFamily="49" charset="0"/>
              </a:rPr>
              <a:t> </a:t>
            </a:r>
            <a:r>
              <a:rPr lang="en-US" altLang="de-DE" sz="1800" noProof="0" dirty="0" smtClean="0">
                <a:solidFill>
                  <a:schemeClr val="accent2"/>
                </a:solidFill>
                <a:latin typeface="Courier New" pitchFamily="49" charset="0"/>
                <a:cs typeface="Courier New" pitchFamily="49" charset="0"/>
              </a:rPr>
              <a:t>Whole </a:t>
            </a:r>
            <a:r>
              <a:rPr lang="en-US" altLang="de-DE" sz="1800" b="1" noProof="0" dirty="0" smtClean="0">
                <a:latin typeface="Courier New" pitchFamily="49" charset="0"/>
                <a:cs typeface="Courier New" pitchFamily="49" charset="0"/>
              </a:rPr>
              <a:t>is</a:t>
            </a:r>
            <a:r>
              <a:rPr lang="en-US" altLang="de-DE" sz="1800" noProof="0" dirty="0" smtClean="0">
                <a:latin typeface="Courier New" pitchFamily="49" charset="0"/>
                <a:cs typeface="Courier New" pitchFamily="49" charset="0"/>
              </a:rPr>
              <a:t> Universe.</a:t>
            </a:r>
            <a:r>
              <a:rPr lang="en-US" altLang="de-DE" sz="1800" noProof="0" dirty="0" smtClean="0">
                <a:solidFill>
                  <a:schemeClr val="accent2"/>
                </a:solidFill>
                <a:latin typeface="Courier New" pitchFamily="49" charset="0"/>
                <a:cs typeface="Courier New" pitchFamily="49" charset="0"/>
              </a:rPr>
              <a:t>W</a:t>
            </a:r>
            <a:r>
              <a:rPr lang="en-US" altLang="de-DE" sz="1800" dirty="0" smtClean="0">
                <a:solidFill>
                  <a:schemeClr val="accent2"/>
                </a:solidFill>
                <a:latin typeface="Courier New" pitchFamily="49" charset="0"/>
                <a:cs typeface="Courier New" pitchFamily="49" charset="0"/>
              </a:rPr>
              <a:t>hole</a:t>
            </a:r>
            <a:r>
              <a:rPr lang="en-US" altLang="de-DE" sz="1800" noProof="0" dirty="0" smtClean="0">
                <a:latin typeface="Courier New" pitchFamily="49" charset="0"/>
                <a:cs typeface="Courier New" pitchFamily="49" charset="0"/>
              </a:rPr>
              <a:t>;</a:t>
            </a:r>
            <a:br>
              <a:rPr lang="en-US" altLang="de-DE" sz="1800" noProof="0" dirty="0" smtClean="0">
                <a:latin typeface="Courier New" pitchFamily="49" charset="0"/>
                <a:cs typeface="Courier New" pitchFamily="49" charset="0"/>
              </a:rPr>
            </a:br>
            <a:r>
              <a:rPr lang="en-US" altLang="de-DE" sz="1800" b="1" noProof="0" dirty="0" smtClean="0">
                <a:latin typeface="Courier New" pitchFamily="49" charset="0"/>
                <a:cs typeface="Courier New" pitchFamily="49" charset="0"/>
              </a:rPr>
              <a:t>end</a:t>
            </a:r>
            <a:r>
              <a:rPr lang="en-US" altLang="de-DE" sz="1800" noProof="0" dirty="0" smtClean="0">
                <a:latin typeface="Courier New" pitchFamily="49" charset="0"/>
                <a:cs typeface="Courier New" pitchFamily="49" charset="0"/>
              </a:rPr>
              <a:t> World;</a:t>
            </a:r>
          </a:p>
          <a:p>
            <a:pPr marL="0" indent="0"/>
            <a:r>
              <a:rPr lang="en-US" altLang="de-DE" sz="1800" b="1" noProof="0" dirty="0" smtClean="0">
                <a:latin typeface="Courier New" pitchFamily="49" charset="0"/>
                <a:cs typeface="Courier New" pitchFamily="49" charset="0"/>
              </a:rPr>
              <a:t>with</a:t>
            </a:r>
            <a:r>
              <a:rPr lang="en-US" altLang="de-DE" sz="1800" noProof="0" dirty="0" smtClean="0">
                <a:latin typeface="Courier New" pitchFamily="49" charset="0"/>
                <a:cs typeface="Courier New" pitchFamily="49" charset="0"/>
              </a:rPr>
              <a:t> World;</a:t>
            </a:r>
            <a:br>
              <a:rPr lang="en-US" altLang="de-DE" sz="1800" noProof="0" dirty="0" smtClean="0">
                <a:latin typeface="Courier New" pitchFamily="49" charset="0"/>
                <a:cs typeface="Courier New" pitchFamily="49" charset="0"/>
              </a:rPr>
            </a:br>
            <a:r>
              <a:rPr lang="en-US" altLang="de-DE" sz="1800" b="1" noProof="0" dirty="0" smtClean="0">
                <a:solidFill>
                  <a:srgbClr val="C00000"/>
                </a:solidFill>
                <a:latin typeface="Courier New" pitchFamily="49" charset="0"/>
                <a:cs typeface="Courier New" pitchFamily="49" charset="0"/>
              </a:rPr>
              <a:t>use</a:t>
            </a:r>
            <a:r>
              <a:rPr lang="en-US" altLang="de-DE" sz="1800" noProof="0" dirty="0" smtClean="0">
                <a:solidFill>
                  <a:srgbClr val="C00000"/>
                </a:solidFill>
                <a:latin typeface="Courier New" pitchFamily="49" charset="0"/>
                <a:cs typeface="Courier New" pitchFamily="49" charset="0"/>
              </a:rPr>
              <a:t>  World;  -- </a:t>
            </a:r>
            <a:r>
              <a:rPr lang="en-US" altLang="de-DE" sz="1800" i="1" dirty="0" smtClean="0">
                <a:solidFill>
                  <a:srgbClr val="C00000"/>
                </a:solidFill>
                <a:latin typeface="Courier New" pitchFamily="49" charset="0"/>
                <a:cs typeface="Courier New" pitchFamily="49" charset="0"/>
              </a:rPr>
              <a:t>d</a:t>
            </a:r>
            <a:r>
              <a:rPr lang="en-US" altLang="de-DE" sz="1800" i="1" noProof="0" dirty="0" smtClean="0">
                <a:solidFill>
                  <a:srgbClr val="C00000"/>
                </a:solidFill>
                <a:latin typeface="Courier New" pitchFamily="49" charset="0"/>
                <a:cs typeface="Courier New" pitchFamily="49" charset="0"/>
              </a:rPr>
              <a:t>oesn't</a:t>
            </a:r>
            <a:r>
              <a:rPr lang="en-US" altLang="de-DE" sz="1800" noProof="0" dirty="0" smtClean="0">
                <a:solidFill>
                  <a:srgbClr val="C00000"/>
                </a:solidFill>
                <a:latin typeface="Courier New" pitchFamily="49" charset="0"/>
                <a:cs typeface="Courier New" pitchFamily="49" charset="0"/>
              </a:rPr>
              <a:t> </a:t>
            </a:r>
            <a:r>
              <a:rPr lang="en-US" altLang="de-DE" sz="1800" i="1" noProof="0" dirty="0" smtClean="0">
                <a:solidFill>
                  <a:srgbClr val="C00000"/>
                </a:solidFill>
                <a:latin typeface="Courier New" pitchFamily="49" charset="0"/>
                <a:cs typeface="Courier New" pitchFamily="49" charset="0"/>
              </a:rPr>
              <a:t>help</a:t>
            </a:r>
            <a:r>
              <a:rPr lang="en-US" altLang="de-DE" sz="1800" noProof="0" dirty="0" smtClean="0">
                <a:latin typeface="Courier New" pitchFamily="49" charset="0"/>
                <a:cs typeface="Courier New" pitchFamily="49" charset="0"/>
              </a:rPr>
              <a:t/>
            </a:r>
            <a:br>
              <a:rPr lang="en-US" altLang="de-DE" sz="1800" noProof="0" dirty="0" smtClean="0">
                <a:latin typeface="Courier New" pitchFamily="49" charset="0"/>
                <a:cs typeface="Courier New" pitchFamily="49" charset="0"/>
              </a:rPr>
            </a:br>
            <a:r>
              <a:rPr lang="en-US" altLang="de-DE" sz="1800" b="1" noProof="0" dirty="0" smtClean="0">
                <a:latin typeface="Courier New" pitchFamily="49" charset="0"/>
                <a:cs typeface="Courier New" pitchFamily="49" charset="0"/>
              </a:rPr>
              <a:t>procedure</a:t>
            </a:r>
            <a:r>
              <a:rPr lang="en-US" altLang="de-DE" sz="1800" noProof="0" dirty="0" smtClean="0">
                <a:latin typeface="Courier New" pitchFamily="49" charset="0"/>
                <a:cs typeface="Courier New" pitchFamily="49" charset="0"/>
              </a:rPr>
              <a:t> Life </a:t>
            </a:r>
            <a:r>
              <a:rPr lang="en-US" altLang="de-DE" sz="1800" b="1" noProof="0" dirty="0" smtClean="0">
                <a:latin typeface="Courier New" pitchFamily="49" charset="0"/>
                <a:cs typeface="Courier New" pitchFamily="49" charset="0"/>
              </a:rPr>
              <a:t>is</a:t>
            </a:r>
            <a:r>
              <a:rPr lang="en-US" altLang="de-DE" sz="1800" noProof="0" dirty="0" smtClean="0">
                <a:latin typeface="Courier New" pitchFamily="49" charset="0"/>
                <a:cs typeface="Courier New" pitchFamily="49" charset="0"/>
              </a:rPr>
              <a:t/>
            </a:r>
            <a:br>
              <a:rPr lang="en-US" altLang="de-DE" sz="1800" noProof="0" dirty="0" smtClean="0">
                <a:latin typeface="Courier New" pitchFamily="49" charset="0"/>
                <a:cs typeface="Courier New" pitchFamily="49" charset="0"/>
              </a:rPr>
            </a:br>
            <a:r>
              <a:rPr lang="en-US" altLang="de-DE" sz="1800" noProof="0" dirty="0" smtClean="0">
                <a:latin typeface="Courier New" pitchFamily="49" charset="0"/>
                <a:cs typeface="Courier New" pitchFamily="49" charset="0"/>
              </a:rPr>
              <a:t>  I, J: World.</a:t>
            </a:r>
            <a:r>
              <a:rPr lang="en-US" altLang="de-DE" sz="1800" dirty="0" smtClean="0">
                <a:solidFill>
                  <a:schemeClr val="accent2"/>
                </a:solidFill>
                <a:latin typeface="Courier New" pitchFamily="49" charset="0"/>
                <a:cs typeface="Courier New" pitchFamily="49" charset="0"/>
              </a:rPr>
              <a:t>Whole</a:t>
            </a:r>
            <a:r>
              <a:rPr lang="en-US" altLang="de-DE" sz="1800" noProof="0" dirty="0" smtClean="0">
                <a:latin typeface="Courier New" pitchFamily="49" charset="0"/>
                <a:cs typeface="Courier New" pitchFamily="49" charset="0"/>
              </a:rPr>
              <a:t>;</a:t>
            </a:r>
            <a:br>
              <a:rPr lang="en-US" altLang="de-DE" sz="1800" noProof="0" dirty="0" smtClean="0">
                <a:latin typeface="Courier New" pitchFamily="49" charset="0"/>
                <a:cs typeface="Courier New" pitchFamily="49" charset="0"/>
              </a:rPr>
            </a:br>
            <a:r>
              <a:rPr lang="en-US" altLang="de-DE" sz="1800" b="1" noProof="0" dirty="0" smtClean="0">
                <a:latin typeface="Courier New" pitchFamily="49" charset="0"/>
                <a:cs typeface="Courier New" pitchFamily="49" charset="0"/>
              </a:rPr>
              <a:t>begin</a:t>
            </a:r>
            <a:r>
              <a:rPr lang="en-US" altLang="de-DE" sz="1800" noProof="0" dirty="0" smtClean="0">
                <a:latin typeface="Courier New" pitchFamily="49" charset="0"/>
                <a:cs typeface="Courier New" pitchFamily="49" charset="0"/>
              </a:rPr>
              <a:t/>
            </a:r>
            <a:br>
              <a:rPr lang="en-US" altLang="de-DE" sz="1800" noProof="0" dirty="0" smtClean="0">
                <a:latin typeface="Courier New" pitchFamily="49" charset="0"/>
                <a:cs typeface="Courier New" pitchFamily="49" charset="0"/>
              </a:rPr>
            </a:br>
            <a:r>
              <a:rPr lang="en-US" altLang="de-DE" sz="1800" noProof="0" dirty="0" smtClean="0">
                <a:latin typeface="Courier New" pitchFamily="49" charset="0"/>
                <a:cs typeface="Courier New" pitchFamily="49" charset="0"/>
              </a:rPr>
              <a:t>  … I </a:t>
            </a:r>
            <a:r>
              <a:rPr lang="en-US" altLang="de-DE" sz="1800" noProof="0" dirty="0" smtClean="0">
                <a:solidFill>
                  <a:srgbClr val="FF0000"/>
                </a:solidFill>
                <a:latin typeface="Courier New" pitchFamily="49" charset="0"/>
                <a:cs typeface="Courier New" pitchFamily="49" charset="0"/>
              </a:rPr>
              <a:t>+</a:t>
            </a:r>
            <a:r>
              <a:rPr lang="en-US" altLang="de-DE" sz="1800" noProof="0" dirty="0" smtClean="0">
                <a:latin typeface="Courier New" pitchFamily="49" charset="0"/>
                <a:cs typeface="Courier New" pitchFamily="49" charset="0"/>
              </a:rPr>
              <a:t> J …  -- </a:t>
            </a:r>
            <a:r>
              <a:rPr lang="en-US" altLang="de-DE" sz="1800" i="1" noProof="0" dirty="0" smtClean="0">
                <a:solidFill>
                  <a:srgbClr val="FF0000"/>
                </a:solidFill>
                <a:latin typeface="Courier New" pitchFamily="49" charset="0"/>
                <a:cs typeface="Courier New" pitchFamily="49" charset="0"/>
              </a:rPr>
              <a:t>illegal</a:t>
            </a:r>
            <a:r>
              <a:rPr lang="en-US" altLang="de-DE" sz="1800" noProof="0" dirty="0" smtClean="0">
                <a:solidFill>
                  <a:srgbClr val="FF0000"/>
                </a:solidFill>
                <a:latin typeface="Courier New" pitchFamily="49" charset="0"/>
                <a:cs typeface="Courier New" pitchFamily="49" charset="0"/>
              </a:rPr>
              <a:t/>
            </a:r>
            <a:br>
              <a:rPr lang="en-US" altLang="de-DE" sz="1800" noProof="0" dirty="0" smtClean="0">
                <a:solidFill>
                  <a:srgbClr val="FF0000"/>
                </a:solidFill>
                <a:latin typeface="Courier New" pitchFamily="49" charset="0"/>
                <a:cs typeface="Courier New" pitchFamily="49" charset="0"/>
              </a:rPr>
            </a:br>
            <a:r>
              <a:rPr lang="en-US" altLang="de-DE" sz="1800" noProof="0" dirty="0" smtClean="0">
                <a:solidFill>
                  <a:srgbClr val="FF0000"/>
                </a:solidFill>
                <a:latin typeface="Courier New" pitchFamily="49" charset="0"/>
                <a:cs typeface="Courier New" pitchFamily="49" charset="0"/>
              </a:rPr>
              <a:t>  </a:t>
            </a:r>
            <a:r>
              <a:rPr lang="en-US" altLang="de-DE" sz="1800" noProof="0" dirty="0" smtClean="0">
                <a:solidFill>
                  <a:schemeClr val="tx1"/>
                </a:solidFill>
                <a:latin typeface="Courier New" pitchFamily="49" charset="0"/>
                <a:cs typeface="Courier New" pitchFamily="49" charset="0"/>
              </a:rPr>
              <a:t>… </a:t>
            </a:r>
            <a:r>
              <a:rPr lang="en-US" altLang="de-DE" sz="1800" noProof="0" dirty="0" smtClean="0">
                <a:solidFill>
                  <a:srgbClr val="FF0000"/>
                </a:solidFill>
                <a:latin typeface="Courier New" pitchFamily="49" charset="0"/>
                <a:cs typeface="Courier New" pitchFamily="49" charset="0"/>
              </a:rPr>
              <a:t>World."+" </a:t>
            </a:r>
            <a:r>
              <a:rPr lang="en-US" altLang="de-DE" sz="1800" noProof="0" dirty="0" smtClean="0">
                <a:solidFill>
                  <a:schemeClr val="tx1"/>
                </a:solidFill>
                <a:latin typeface="Courier New" pitchFamily="49" charset="0"/>
                <a:cs typeface="Courier New" pitchFamily="49" charset="0"/>
              </a:rPr>
              <a:t>(I, J) …  -- </a:t>
            </a:r>
            <a:r>
              <a:rPr lang="en-US" altLang="de-DE" sz="1800" i="1" noProof="0" dirty="0" smtClean="0">
                <a:solidFill>
                  <a:srgbClr val="FF0000"/>
                </a:solidFill>
                <a:latin typeface="Courier New" pitchFamily="49" charset="0"/>
                <a:cs typeface="Courier New" pitchFamily="49" charset="0"/>
              </a:rPr>
              <a:t>likewise</a:t>
            </a:r>
          </a:p>
        </p:txBody>
      </p:sp>
      <p:sp>
        <p:nvSpPr>
          <p:cNvPr id="115716" name="Fußzeilenplatzhalter 3"/>
          <p:cNvSpPr>
            <a:spLocks noGrp="1"/>
          </p:cNvSpPr>
          <p:nvPr>
            <p:ph type="ftr" sz="quarte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en-US" altLang="de-DE" sz="2400" dirty="0" smtClean="0"/>
              <a:t>Ada Basics © 2024 C.Grein</a:t>
            </a:r>
            <a:endParaRPr lang="de-DE" altLang="de-DE" sz="2400" dirty="0"/>
          </a:p>
        </p:txBody>
      </p:sp>
      <p:sp>
        <p:nvSpPr>
          <p:cNvPr id="115717" name="Foliennummernplatzhalter 4"/>
          <p:cNvSpPr>
            <a:spLocks noGrp="1"/>
          </p:cNvSpPr>
          <p:nvPr>
            <p:ph type="sldNum" sz="quarter"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01AF39BD-34DF-428D-A4DC-71EC3FF31A6A}" type="slidenum">
              <a:rPr lang="de-DE" altLang="de-DE" sz="2400" smtClean="0"/>
              <a:pPr eaLnBrk="1" hangingPunct="1">
                <a:spcBef>
                  <a:spcPct val="0"/>
                </a:spcBef>
              </a:pPr>
              <a:t>154</a:t>
            </a:fld>
            <a:endParaRPr lang="de-DE" altLang="de-DE" sz="2400" dirty="0" smtClean="0"/>
          </a:p>
        </p:txBody>
      </p:sp>
      <p:sp>
        <p:nvSpPr>
          <p:cNvPr id="115718" name="Textfeld 5"/>
          <p:cNvSpPr txBox="1">
            <a:spLocks noChangeArrowheads="1"/>
          </p:cNvSpPr>
          <p:nvPr/>
        </p:nvSpPr>
        <p:spPr bwMode="auto">
          <a:xfrm>
            <a:off x="5291336" y="1989138"/>
            <a:ext cx="3313112" cy="37548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de-DE" sz="2000" dirty="0" smtClean="0">
                <a:solidFill>
                  <a:schemeClr val="tx1"/>
                </a:solidFill>
              </a:rPr>
              <a:t>Here, we‘ve got an awkward visibility problem: The addi-tion is illegal since the opera-tor </a:t>
            </a:r>
            <a:r>
              <a:rPr lang="en-US" altLang="de-DE" sz="2000" dirty="0">
                <a:solidFill>
                  <a:schemeClr val="tx1"/>
                </a:solidFill>
              </a:rPr>
              <a:t>is not </a:t>
            </a:r>
            <a:r>
              <a:rPr lang="en-US" altLang="de-DE" sz="2000" dirty="0" smtClean="0">
                <a:solidFill>
                  <a:schemeClr val="tx1"/>
                </a:solidFill>
              </a:rPr>
              <a:t>directly visible in </a:t>
            </a:r>
            <a:r>
              <a:rPr lang="en-US" altLang="de-DE" sz="1800" dirty="0" smtClean="0">
                <a:solidFill>
                  <a:schemeClr val="tx1"/>
                </a:solidFill>
                <a:latin typeface="Courier New" pitchFamily="49" charset="0"/>
                <a:cs typeface="Courier New" pitchFamily="49" charset="0"/>
              </a:rPr>
              <a:t>Life</a:t>
            </a:r>
            <a:r>
              <a:rPr lang="en-US" altLang="de-DE" sz="2000" dirty="0" smtClean="0">
                <a:solidFill>
                  <a:schemeClr val="tx1"/>
                </a:solidFill>
              </a:rPr>
              <a:t>. Qualification does not help either since it is not defined in </a:t>
            </a:r>
            <a:r>
              <a:rPr lang="en-US" altLang="de-DE" sz="1800" dirty="0" smtClean="0">
                <a:solidFill>
                  <a:schemeClr val="tx1"/>
                </a:solidFill>
                <a:latin typeface="Courier New" pitchFamily="49" charset="0"/>
                <a:cs typeface="Courier New" pitchFamily="49" charset="0"/>
              </a:rPr>
              <a:t>World</a:t>
            </a:r>
            <a:r>
              <a:rPr lang="en-US" altLang="de-DE" sz="2000" dirty="0" smtClean="0">
                <a:solidFill>
                  <a:schemeClr val="tx1"/>
                </a:solidFill>
              </a:rPr>
              <a:t>. Hence, also a use clause for </a:t>
            </a:r>
            <a:r>
              <a:rPr lang="en-US" altLang="de-DE" sz="2000" dirty="0" smtClean="0">
                <a:solidFill>
                  <a:schemeClr val="tx1"/>
                </a:solidFill>
                <a:latin typeface="Courier New" pitchFamily="49" charset="0"/>
                <a:cs typeface="Courier New" pitchFamily="49" charset="0"/>
              </a:rPr>
              <a:t>World</a:t>
            </a:r>
            <a:r>
              <a:rPr lang="en-US" altLang="de-DE" sz="2000" dirty="0" smtClean="0">
                <a:solidFill>
                  <a:schemeClr val="tx1"/>
                </a:solidFill>
              </a:rPr>
              <a:t> will </a:t>
            </a:r>
            <a:r>
              <a:rPr lang="en-US" altLang="de-DE" sz="2000" dirty="0">
                <a:solidFill>
                  <a:schemeClr val="tx1"/>
                </a:solidFill>
              </a:rPr>
              <a:t>not help</a:t>
            </a:r>
            <a:r>
              <a:rPr lang="en-US" altLang="de-DE" sz="2000" dirty="0" smtClean="0">
                <a:solidFill>
                  <a:schemeClr val="tx1"/>
                </a:solidFill>
              </a:rPr>
              <a:t>.</a:t>
            </a:r>
          </a:p>
          <a:p>
            <a:endParaRPr lang="en-US" altLang="de-DE" sz="800" dirty="0" smtClean="0">
              <a:solidFill>
                <a:schemeClr val="tx1"/>
              </a:solidFill>
            </a:endParaRPr>
          </a:p>
          <a:p>
            <a:r>
              <a:rPr lang="en-US" altLang="de-DE" sz="2000" dirty="0" smtClean="0">
                <a:solidFill>
                  <a:srgbClr val="FF0000"/>
                </a:solidFill>
              </a:rPr>
              <a:t>This is an evil design mistake.</a:t>
            </a:r>
          </a:p>
          <a:p>
            <a:endParaRPr lang="en-US" altLang="de-DE" sz="1000" dirty="0" smtClean="0">
              <a:solidFill>
                <a:srgbClr val="FF0000"/>
              </a:solidFill>
            </a:endParaRPr>
          </a:p>
          <a:p>
            <a:pPr algn="ctr"/>
            <a:r>
              <a:rPr lang="en-US" altLang="de-DE" sz="2000" dirty="0" smtClean="0">
                <a:solidFill>
                  <a:schemeClr val="accent2"/>
                </a:solidFill>
              </a:rPr>
              <a:t>What can we do?</a:t>
            </a:r>
            <a:endParaRPr lang="en-US" altLang="de-DE" sz="2000" dirty="0">
              <a:solidFill>
                <a:schemeClr val="accent2"/>
              </a:solidFill>
            </a:endParaRPr>
          </a:p>
        </p:txBody>
      </p:sp>
      <p:grpSp>
        <p:nvGrpSpPr>
          <p:cNvPr id="2" name="Gruppieren 1"/>
          <p:cNvGrpSpPr/>
          <p:nvPr/>
        </p:nvGrpSpPr>
        <p:grpSpPr>
          <a:xfrm>
            <a:off x="5215509" y="1988840"/>
            <a:ext cx="3172915" cy="3744416"/>
            <a:chOff x="5143501" y="1988840"/>
            <a:chExt cx="3172915" cy="3744416"/>
          </a:xfrm>
        </p:grpSpPr>
        <p:cxnSp>
          <p:nvCxnSpPr>
            <p:cNvPr id="7" name="Gerader Verbinder 6"/>
            <p:cNvCxnSpPr/>
            <p:nvPr/>
          </p:nvCxnSpPr>
          <p:spPr bwMode="auto">
            <a:xfrm>
              <a:off x="5143501" y="1988840"/>
              <a:ext cx="0" cy="3733445"/>
            </a:xfrm>
            <a:prstGeom prst="lin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 name="Gerader Verbinder 7"/>
            <p:cNvCxnSpPr/>
            <p:nvPr/>
          </p:nvCxnSpPr>
          <p:spPr bwMode="auto">
            <a:xfrm>
              <a:off x="5143501" y="5733256"/>
              <a:ext cx="3172915" cy="0"/>
            </a:xfrm>
            <a:prstGeom prst="lin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 name="Gerader Verbinder 8"/>
            <p:cNvCxnSpPr/>
            <p:nvPr/>
          </p:nvCxnSpPr>
          <p:spPr bwMode="auto">
            <a:xfrm>
              <a:off x="5143501" y="5301208"/>
              <a:ext cx="3172915" cy="0"/>
            </a:xfrm>
            <a:prstGeom prst="lin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0" name="Gerader Verbinder 9"/>
            <p:cNvCxnSpPr/>
            <p:nvPr/>
          </p:nvCxnSpPr>
          <p:spPr bwMode="auto">
            <a:xfrm>
              <a:off x="5143501" y="4869160"/>
              <a:ext cx="3172915" cy="0"/>
            </a:xfrm>
            <a:prstGeom prst="lin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spTree>
  </p:cSld>
  <p:clrMapOvr>
    <a:masterClrMapping/>
  </p:clrMapOvr>
  <p:timing>
    <p:tnLst>
      <p:par>
        <p:cTn id="1" dur="indefinite" restart="never" nodeType="tmRoot"/>
      </p:par>
    </p:tn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8" name="Titel 1"/>
          <p:cNvSpPr>
            <a:spLocks noGrp="1"/>
          </p:cNvSpPr>
          <p:nvPr>
            <p:ph type="title"/>
          </p:nvPr>
        </p:nvSpPr>
        <p:spPr>
          <a:xfrm>
            <a:off x="685800" y="463551"/>
            <a:ext cx="7739063" cy="1379538"/>
          </a:xfrm>
        </p:spPr>
        <p:txBody>
          <a:bodyPr/>
          <a:lstStyle/>
          <a:p>
            <a:r>
              <a:rPr lang="en-US" altLang="de-DE" noProof="0" dirty="0" smtClean="0"/>
              <a:t>Operator Loss Resolved</a:t>
            </a:r>
          </a:p>
        </p:txBody>
      </p:sp>
      <p:sp>
        <p:nvSpPr>
          <p:cNvPr id="116739" name="Inhaltsplatzhalter 2"/>
          <p:cNvSpPr>
            <a:spLocks noGrp="1"/>
          </p:cNvSpPr>
          <p:nvPr>
            <p:ph idx="1"/>
          </p:nvPr>
        </p:nvSpPr>
        <p:spPr>
          <a:xfrm>
            <a:off x="685800" y="1916113"/>
            <a:ext cx="7773988" cy="2592387"/>
          </a:xfrm>
        </p:spPr>
        <p:txBody>
          <a:bodyPr/>
          <a:lstStyle/>
          <a:p>
            <a:pPr marL="0" indent="0"/>
            <a:r>
              <a:rPr lang="en-US" altLang="de-DE" sz="2000" noProof="0" dirty="0" smtClean="0">
                <a:cs typeface="Courier New" pitchFamily="49" charset="0"/>
              </a:rPr>
              <a:t>To add a with clause for </a:t>
            </a:r>
            <a:r>
              <a:rPr lang="en-US" altLang="de-DE" sz="1800" noProof="0" dirty="0" smtClean="0">
                <a:latin typeface="Courier New" pitchFamily="49" charset="0"/>
                <a:cs typeface="Courier New" pitchFamily="49" charset="0"/>
              </a:rPr>
              <a:t>Universe</a:t>
            </a:r>
            <a:r>
              <a:rPr lang="en-US" altLang="de-DE" sz="2000" noProof="0" dirty="0" smtClean="0">
                <a:cs typeface="Courier New" pitchFamily="49" charset="0"/>
              </a:rPr>
              <a:t> in </a:t>
            </a:r>
            <a:r>
              <a:rPr lang="en-US" altLang="de-DE" sz="1800" noProof="0" dirty="0" smtClean="0">
                <a:latin typeface="Courier New" pitchFamily="49" charset="0"/>
                <a:cs typeface="Courier New" pitchFamily="49" charset="0"/>
              </a:rPr>
              <a:t>Life</a:t>
            </a:r>
            <a:r>
              <a:rPr lang="en-US" altLang="de-DE" sz="2000" noProof="0" dirty="0" smtClean="0">
                <a:cs typeface="Courier New" pitchFamily="49" charset="0"/>
              </a:rPr>
              <a:t> would help but is ugly because nothing else from it is needed. Or the operators in </a:t>
            </a:r>
            <a:r>
              <a:rPr lang="en-US" altLang="de-DE" sz="1800" noProof="0" dirty="0" smtClean="0">
                <a:latin typeface="Courier New" pitchFamily="49" charset="0"/>
                <a:cs typeface="Courier New" pitchFamily="49" charset="0"/>
              </a:rPr>
              <a:t>World</a:t>
            </a:r>
            <a:r>
              <a:rPr lang="en-US" altLang="de-DE" sz="2000" noProof="0" dirty="0" smtClean="0">
                <a:cs typeface="Courier New" pitchFamily="49" charset="0"/>
              </a:rPr>
              <a:t> could be defined by renamings so that a </a:t>
            </a:r>
            <a:r>
              <a:rPr lang="en-US" altLang="de-DE" sz="2000" dirty="0" smtClean="0">
                <a:cs typeface="Courier New" pitchFamily="49" charset="0"/>
              </a:rPr>
              <a:t>u</a:t>
            </a:r>
            <a:r>
              <a:rPr lang="en-US" altLang="de-DE" sz="2000" noProof="0" dirty="0" smtClean="0">
                <a:cs typeface="Courier New" pitchFamily="49" charset="0"/>
              </a:rPr>
              <a:t>se clause for </a:t>
            </a:r>
            <a:r>
              <a:rPr lang="en-US" altLang="de-DE" sz="1800" noProof="0" dirty="0" smtClean="0">
                <a:latin typeface="Courier New" pitchFamily="49" charset="0"/>
                <a:cs typeface="Courier New" pitchFamily="49" charset="0"/>
              </a:rPr>
              <a:t>World</a:t>
            </a:r>
            <a:r>
              <a:rPr lang="en-US" altLang="de-DE" sz="2000" noProof="0" dirty="0" smtClean="0">
                <a:cs typeface="Courier New" pitchFamily="49" charset="0"/>
              </a:rPr>
              <a:t> would make them </a:t>
            </a:r>
            <a:r>
              <a:rPr lang="en-US" altLang="de-DE" sz="2000" dirty="0" smtClean="0">
                <a:cs typeface="Courier New" pitchFamily="49" charset="0"/>
              </a:rPr>
              <a:t>visible </a:t>
            </a:r>
            <a:r>
              <a:rPr lang="en-US" altLang="de-DE" sz="2000" noProof="0" dirty="0" smtClean="0">
                <a:cs typeface="Courier New" pitchFamily="49" charset="0"/>
              </a:rPr>
              <a:t>in </a:t>
            </a:r>
            <a:r>
              <a:rPr lang="en-US" altLang="de-DE" sz="1800" noProof="0" dirty="0" smtClean="0">
                <a:latin typeface="Courier New" pitchFamily="49" charset="0"/>
                <a:cs typeface="Courier New" pitchFamily="49" charset="0"/>
              </a:rPr>
              <a:t>Life</a:t>
            </a:r>
            <a:r>
              <a:rPr lang="en-US" altLang="de-DE" sz="2000" noProof="0" dirty="0" smtClean="0">
                <a:cs typeface="Courier New" pitchFamily="49" charset="0"/>
              </a:rPr>
              <a:t>.</a:t>
            </a:r>
          </a:p>
          <a:p>
            <a:pPr marL="0" indent="0"/>
            <a:r>
              <a:rPr lang="en-US" altLang="de-DE" sz="2000" noProof="0" dirty="0" smtClean="0">
                <a:cs typeface="Courier New" pitchFamily="49" charset="0"/>
              </a:rPr>
              <a:t>All these </a:t>
            </a:r>
            <a:r>
              <a:rPr lang="en-US" altLang="de-DE" sz="2000" dirty="0" smtClean="0">
                <a:cs typeface="Courier New" pitchFamily="49" charset="0"/>
              </a:rPr>
              <a:t>“</a:t>
            </a:r>
            <a:r>
              <a:rPr lang="en-US" altLang="de-DE" sz="2000" noProof="0" dirty="0" smtClean="0">
                <a:cs typeface="Courier New" pitchFamily="49" charset="0"/>
              </a:rPr>
              <a:t>solutions” for an evil design problem may, however, be excluded because of various reasons. (A change of </a:t>
            </a:r>
            <a:r>
              <a:rPr lang="en-US" altLang="de-DE" sz="1800" noProof="0" dirty="0" smtClean="0">
                <a:latin typeface="Courier New" pitchFamily="49" charset="0"/>
                <a:cs typeface="Courier New" pitchFamily="49" charset="0"/>
              </a:rPr>
              <a:t>World</a:t>
            </a:r>
            <a:r>
              <a:rPr lang="en-US" altLang="de-DE" sz="2000" noProof="0" dirty="0" smtClean="0">
                <a:cs typeface="Courier New" pitchFamily="49" charset="0"/>
              </a:rPr>
              <a:t> </a:t>
            </a:r>
            <a:r>
              <a:rPr lang="en-US" altLang="de-DE" sz="2000" dirty="0" smtClean="0">
                <a:cs typeface="Courier New" pitchFamily="49" charset="0"/>
              </a:rPr>
              <a:t>could be impossible because it is an externally provided </a:t>
            </a:r>
            <a:r>
              <a:rPr lang="en-US" altLang="de-DE" sz="2000" noProof="0" dirty="0" smtClean="0">
                <a:cs typeface="Courier New" pitchFamily="49" charset="0"/>
              </a:rPr>
              <a:t>Ada unit and a coding standard forbids the direct import of </a:t>
            </a:r>
            <a:r>
              <a:rPr lang="en-US" altLang="de-DE" sz="1800" noProof="0" dirty="0" smtClean="0">
                <a:latin typeface="Courier New" pitchFamily="49" charset="0"/>
                <a:cs typeface="Courier New" pitchFamily="49" charset="0"/>
              </a:rPr>
              <a:t>Universe</a:t>
            </a:r>
            <a:r>
              <a:rPr lang="en-US" altLang="de-DE" sz="2000" noProof="0" dirty="0" smtClean="0">
                <a:cs typeface="Courier New" pitchFamily="49" charset="0"/>
              </a:rPr>
              <a:t>.)</a:t>
            </a:r>
          </a:p>
        </p:txBody>
      </p:sp>
      <p:sp>
        <p:nvSpPr>
          <p:cNvPr id="116740" name="Fußzeilenplatzhalter 3"/>
          <p:cNvSpPr>
            <a:spLocks noGrp="1"/>
          </p:cNvSpPr>
          <p:nvPr>
            <p:ph type="ftr" sz="quarte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en-US" altLang="de-DE" sz="2400" dirty="0" smtClean="0"/>
              <a:t>Ada Basics © 2024 C.Grein</a:t>
            </a:r>
            <a:endParaRPr lang="de-DE" altLang="de-DE" sz="2400" dirty="0"/>
          </a:p>
        </p:txBody>
      </p:sp>
      <p:sp>
        <p:nvSpPr>
          <p:cNvPr id="116741" name="Foliennummernplatzhalter 4"/>
          <p:cNvSpPr>
            <a:spLocks noGrp="1"/>
          </p:cNvSpPr>
          <p:nvPr>
            <p:ph type="sldNum" sz="quarter"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9F801888-7B94-42B7-BC13-31FCCADC9C36}" type="slidenum">
              <a:rPr lang="de-DE" altLang="de-DE" sz="2400" smtClean="0"/>
              <a:pPr eaLnBrk="1" hangingPunct="1">
                <a:spcBef>
                  <a:spcPct val="0"/>
                </a:spcBef>
              </a:pPr>
              <a:t>155</a:t>
            </a:fld>
            <a:endParaRPr lang="de-DE" altLang="de-DE" sz="2400" dirty="0" smtClean="0"/>
          </a:p>
        </p:txBody>
      </p:sp>
      <p:sp>
        <p:nvSpPr>
          <p:cNvPr id="116742" name="Textfeld 6"/>
          <p:cNvSpPr txBox="1">
            <a:spLocks noChangeArrowheads="1"/>
          </p:cNvSpPr>
          <p:nvPr/>
        </p:nvSpPr>
        <p:spPr bwMode="auto">
          <a:xfrm>
            <a:off x="684213" y="4581525"/>
            <a:ext cx="3959225" cy="1754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de-DE" sz="1800" b="1" dirty="0" smtClean="0">
                <a:solidFill>
                  <a:schemeClr val="tx1"/>
                </a:solidFill>
                <a:latin typeface="Courier New" pitchFamily="49" charset="0"/>
                <a:cs typeface="Courier New" pitchFamily="49" charset="0"/>
              </a:rPr>
              <a:t>with</a:t>
            </a:r>
            <a:r>
              <a:rPr lang="en-US" altLang="de-DE" sz="1800" dirty="0" smtClean="0">
                <a:solidFill>
                  <a:schemeClr val="tx1"/>
                </a:solidFill>
                <a:latin typeface="Courier New" pitchFamily="49" charset="0"/>
                <a:cs typeface="Courier New" pitchFamily="49" charset="0"/>
              </a:rPr>
              <a:t> World;</a:t>
            </a:r>
            <a:br>
              <a:rPr lang="en-US" altLang="de-DE" sz="1800" dirty="0" smtClean="0">
                <a:solidFill>
                  <a:schemeClr val="tx1"/>
                </a:solidFill>
                <a:latin typeface="Courier New" pitchFamily="49" charset="0"/>
                <a:cs typeface="Courier New" pitchFamily="49" charset="0"/>
              </a:rPr>
            </a:br>
            <a:r>
              <a:rPr lang="en-US" altLang="de-DE" sz="1800" b="1" dirty="0" smtClean="0">
                <a:solidFill>
                  <a:schemeClr val="tx1"/>
                </a:solidFill>
                <a:latin typeface="Courier New" pitchFamily="49" charset="0"/>
                <a:cs typeface="Courier New" pitchFamily="49" charset="0"/>
              </a:rPr>
              <a:t>procedure</a:t>
            </a:r>
            <a:r>
              <a:rPr lang="en-US" altLang="de-DE" sz="1800" dirty="0" smtClean="0">
                <a:solidFill>
                  <a:schemeClr val="tx1"/>
                </a:solidFill>
                <a:latin typeface="Courier New" pitchFamily="49" charset="0"/>
                <a:cs typeface="Courier New" pitchFamily="49" charset="0"/>
              </a:rPr>
              <a:t> Life </a:t>
            </a:r>
            <a:r>
              <a:rPr lang="en-US" altLang="de-DE" sz="1800" b="1" dirty="0" smtClean="0">
                <a:solidFill>
                  <a:schemeClr val="tx1"/>
                </a:solidFill>
                <a:latin typeface="Courier New" pitchFamily="49" charset="0"/>
                <a:cs typeface="Courier New" pitchFamily="49" charset="0"/>
              </a:rPr>
              <a:t>is</a:t>
            </a:r>
            <a:r>
              <a:rPr lang="en-US" altLang="de-DE" sz="1800" dirty="0" smtClean="0">
                <a:solidFill>
                  <a:schemeClr val="tx1"/>
                </a:solidFill>
                <a:latin typeface="Courier New" pitchFamily="49" charset="0"/>
                <a:cs typeface="Courier New" pitchFamily="49" charset="0"/>
              </a:rPr>
              <a:t/>
            </a:r>
            <a:br>
              <a:rPr lang="en-US" altLang="de-DE" sz="1800" dirty="0" smtClean="0">
                <a:solidFill>
                  <a:schemeClr val="tx1"/>
                </a:solidFill>
                <a:latin typeface="Courier New" pitchFamily="49" charset="0"/>
                <a:cs typeface="Courier New" pitchFamily="49" charset="0"/>
              </a:rPr>
            </a:br>
            <a:r>
              <a:rPr lang="en-US" altLang="de-DE" sz="1800" dirty="0" smtClean="0">
                <a:solidFill>
                  <a:schemeClr val="tx1"/>
                </a:solidFill>
                <a:latin typeface="Courier New" pitchFamily="49" charset="0"/>
                <a:cs typeface="Courier New" pitchFamily="49" charset="0"/>
              </a:rPr>
              <a:t>  I, J: World.Whole;</a:t>
            </a:r>
            <a:br>
              <a:rPr lang="en-US" altLang="de-DE" sz="1800" dirty="0" smtClean="0">
                <a:solidFill>
                  <a:schemeClr val="tx1"/>
                </a:solidFill>
                <a:latin typeface="Courier New" pitchFamily="49" charset="0"/>
                <a:cs typeface="Courier New" pitchFamily="49" charset="0"/>
              </a:rPr>
            </a:br>
            <a:r>
              <a:rPr lang="en-US" altLang="de-DE" sz="1800" dirty="0" smtClean="0">
                <a:solidFill>
                  <a:schemeClr val="accent2"/>
                </a:solidFill>
                <a:latin typeface="Courier New" pitchFamily="49" charset="0"/>
                <a:cs typeface="Courier New" pitchFamily="49" charset="0"/>
              </a:rPr>
              <a:t>  </a:t>
            </a:r>
            <a:r>
              <a:rPr lang="en-US" altLang="de-DE" sz="1800" b="1" dirty="0" smtClean="0">
                <a:solidFill>
                  <a:schemeClr val="accent2"/>
                </a:solidFill>
                <a:latin typeface="Courier New" pitchFamily="49" charset="0"/>
                <a:cs typeface="Courier New" pitchFamily="49" charset="0"/>
              </a:rPr>
              <a:t>use type </a:t>
            </a:r>
            <a:r>
              <a:rPr lang="en-US" altLang="de-DE" sz="1800" dirty="0" smtClean="0">
                <a:solidFill>
                  <a:schemeClr val="accent2"/>
                </a:solidFill>
                <a:latin typeface="Courier New" pitchFamily="49" charset="0"/>
                <a:cs typeface="Courier New" pitchFamily="49" charset="0"/>
              </a:rPr>
              <a:t>World.Whole;</a:t>
            </a:r>
            <a:br>
              <a:rPr lang="en-US" altLang="de-DE" sz="1800" dirty="0" smtClean="0">
                <a:solidFill>
                  <a:schemeClr val="accent2"/>
                </a:solidFill>
                <a:latin typeface="Courier New" pitchFamily="49" charset="0"/>
                <a:cs typeface="Courier New" pitchFamily="49" charset="0"/>
              </a:rPr>
            </a:br>
            <a:r>
              <a:rPr lang="en-US" altLang="de-DE" sz="1800" b="1" dirty="0" smtClean="0">
                <a:solidFill>
                  <a:schemeClr val="tx1"/>
                </a:solidFill>
                <a:latin typeface="Courier New" pitchFamily="49" charset="0"/>
                <a:cs typeface="Courier New" pitchFamily="49" charset="0"/>
              </a:rPr>
              <a:t>begin</a:t>
            </a:r>
            <a:r>
              <a:rPr lang="en-US" altLang="de-DE" sz="1800" dirty="0" smtClean="0">
                <a:solidFill>
                  <a:schemeClr val="tx1"/>
                </a:solidFill>
                <a:latin typeface="Courier New" pitchFamily="49" charset="0"/>
                <a:cs typeface="Courier New" pitchFamily="49" charset="0"/>
              </a:rPr>
              <a:t/>
            </a:r>
            <a:br>
              <a:rPr lang="en-US" altLang="de-DE" sz="1800" dirty="0" smtClean="0">
                <a:solidFill>
                  <a:schemeClr val="tx1"/>
                </a:solidFill>
                <a:latin typeface="Courier New" pitchFamily="49" charset="0"/>
                <a:cs typeface="Courier New" pitchFamily="49" charset="0"/>
              </a:rPr>
            </a:br>
            <a:r>
              <a:rPr lang="en-US" altLang="de-DE" sz="1800" dirty="0" smtClean="0">
                <a:solidFill>
                  <a:schemeClr val="tx1"/>
                </a:solidFill>
                <a:latin typeface="Courier New" pitchFamily="49" charset="0"/>
                <a:cs typeface="Courier New" pitchFamily="49" charset="0"/>
              </a:rPr>
              <a:t>  … I </a:t>
            </a:r>
            <a:r>
              <a:rPr lang="en-US" altLang="de-DE" sz="1800" dirty="0" smtClean="0">
                <a:solidFill>
                  <a:schemeClr val="accent2"/>
                </a:solidFill>
                <a:latin typeface="Courier New" pitchFamily="49" charset="0"/>
                <a:cs typeface="Courier New" pitchFamily="49" charset="0"/>
              </a:rPr>
              <a:t>+</a:t>
            </a:r>
            <a:r>
              <a:rPr lang="en-US" altLang="de-DE" sz="1800" dirty="0" smtClean="0">
                <a:solidFill>
                  <a:schemeClr val="tx1"/>
                </a:solidFill>
                <a:latin typeface="Courier New" pitchFamily="49" charset="0"/>
                <a:cs typeface="Courier New" pitchFamily="49" charset="0"/>
              </a:rPr>
              <a:t> J …  -- </a:t>
            </a:r>
            <a:r>
              <a:rPr lang="en-US" altLang="de-DE" sz="1800" i="1" dirty="0" smtClean="0">
                <a:solidFill>
                  <a:schemeClr val="accent2"/>
                </a:solidFill>
                <a:latin typeface="Courier New" pitchFamily="49" charset="0"/>
                <a:cs typeface="Courier New" pitchFamily="49" charset="0"/>
              </a:rPr>
              <a:t>now legal</a:t>
            </a:r>
            <a:endParaRPr lang="en-US" altLang="de-DE" sz="1800" i="1" dirty="0">
              <a:solidFill>
                <a:schemeClr val="accent2"/>
              </a:solidFill>
              <a:latin typeface="Courier New" pitchFamily="49" charset="0"/>
              <a:cs typeface="Courier New" pitchFamily="49" charset="0"/>
            </a:endParaRPr>
          </a:p>
        </p:txBody>
      </p:sp>
      <p:sp>
        <p:nvSpPr>
          <p:cNvPr id="116743" name="Textfeld 7"/>
          <p:cNvSpPr txBox="1">
            <a:spLocks noChangeArrowheads="1"/>
          </p:cNvSpPr>
          <p:nvPr/>
        </p:nvSpPr>
        <p:spPr bwMode="auto">
          <a:xfrm>
            <a:off x="4643438" y="4581525"/>
            <a:ext cx="3457575" cy="16312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de-DE" sz="2000" dirty="0" smtClean="0">
                <a:solidFill>
                  <a:schemeClr val="tx1"/>
                </a:solidFill>
              </a:rPr>
              <a:t>The</a:t>
            </a:r>
            <a:r>
              <a:rPr lang="en-US" sz="2000" dirty="0" smtClean="0">
                <a:solidFill>
                  <a:schemeClr val="accent2"/>
                </a:solidFill>
                <a:latin typeface="Calibri" pitchFamily="34" charset="0"/>
              </a:rPr>
              <a:t> </a:t>
            </a:r>
            <a:r>
              <a:rPr lang="en-US" sz="2000" dirty="0">
                <a:solidFill>
                  <a:schemeClr val="accent2"/>
                </a:solidFill>
                <a:latin typeface="Calibri" pitchFamily="34" charset="0"/>
              </a:rPr>
              <a:t>use_type_clause </a:t>
            </a:r>
            <a:r>
              <a:rPr lang="en-US" altLang="de-DE" sz="2000" dirty="0" smtClean="0">
                <a:solidFill>
                  <a:schemeClr val="tx1"/>
                </a:solidFill>
              </a:rPr>
              <a:t>makes the operators directly visible and with it the program legal.</a:t>
            </a:r>
            <a:br>
              <a:rPr lang="en-US" altLang="de-DE" sz="2000" dirty="0" smtClean="0">
                <a:solidFill>
                  <a:schemeClr val="tx1"/>
                </a:solidFill>
              </a:rPr>
            </a:br>
            <a:r>
              <a:rPr lang="en-US" altLang="de-DE" sz="2000" dirty="0" smtClean="0">
                <a:solidFill>
                  <a:schemeClr val="tx1"/>
                </a:solidFill>
              </a:rPr>
              <a:t>(The name </a:t>
            </a:r>
            <a:r>
              <a:rPr lang="en-US" altLang="de-DE" sz="1800" dirty="0" smtClean="0">
                <a:solidFill>
                  <a:schemeClr val="tx1"/>
                </a:solidFill>
                <a:latin typeface="Courier New" pitchFamily="49" charset="0"/>
                <a:cs typeface="Courier New" pitchFamily="49" charset="0"/>
              </a:rPr>
              <a:t>Whole</a:t>
            </a:r>
            <a:r>
              <a:rPr lang="en-US" altLang="de-DE" sz="2000" dirty="0" smtClean="0">
                <a:solidFill>
                  <a:schemeClr val="tx1"/>
                </a:solidFill>
              </a:rPr>
              <a:t> is of course visible in </a:t>
            </a:r>
            <a:r>
              <a:rPr lang="en-US" altLang="de-DE" sz="1800" dirty="0" smtClean="0">
                <a:solidFill>
                  <a:schemeClr val="tx1"/>
                </a:solidFill>
                <a:latin typeface="Courier New" pitchFamily="49" charset="0"/>
                <a:cs typeface="Courier New" pitchFamily="49" charset="0"/>
              </a:rPr>
              <a:t>World</a:t>
            </a:r>
            <a:r>
              <a:rPr lang="en-US" altLang="de-DE" sz="2000" dirty="0" smtClean="0">
                <a:solidFill>
                  <a:schemeClr val="tx1"/>
                </a:solidFill>
              </a:rPr>
              <a:t>.)</a:t>
            </a:r>
            <a:endParaRPr lang="en-US" altLang="de-DE" sz="2000" dirty="0">
              <a:solidFill>
                <a:schemeClr val="tx1"/>
              </a:solidFill>
            </a:endParaRPr>
          </a:p>
        </p:txBody>
      </p:sp>
    </p:spTree>
  </p:cSld>
  <p:clrMapOvr>
    <a:masterClrMapping/>
  </p:clrMapOvr>
  <p:timing>
    <p:tnLst>
      <p:par>
        <p:cTn id="1" dur="indefinite" restart="never" nodeType="tmRoot"/>
      </p:par>
    </p:tn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2" name="Rectangle 1"/>
          <p:cNvSpPr>
            <a:spLocks noGrp="1" noChangeArrowheads="1"/>
          </p:cNvSpPr>
          <p:nvPr>
            <p:ph type="title"/>
          </p:nvPr>
        </p:nvSpPr>
        <p:spPr>
          <a:xfrm>
            <a:off x="695325" y="361950"/>
            <a:ext cx="7764463" cy="1438275"/>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noProof="0" dirty="0" smtClean="0"/>
              <a:t> Package Design with due Consideration of Use Clauses</a:t>
            </a:r>
          </a:p>
        </p:txBody>
      </p:sp>
      <p:sp>
        <p:nvSpPr>
          <p:cNvPr id="117763" name="Rectangle 2"/>
          <p:cNvSpPr>
            <a:spLocks noGrp="1" noChangeArrowheads="1"/>
          </p:cNvSpPr>
          <p:nvPr>
            <p:ph type="body" idx="1"/>
          </p:nvPr>
        </p:nvSpPr>
        <p:spPr>
          <a:xfrm>
            <a:off x="695325" y="1801813"/>
            <a:ext cx="7764463" cy="4498975"/>
          </a:xfrm>
        </p:spPr>
        <p:txBody>
          <a:bodyPr/>
          <a:lstStyle/>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en-US" altLang="de-DE" sz="2000" noProof="0" dirty="0" smtClean="0"/>
              <a:t>When designing </a:t>
            </a:r>
            <a:r>
              <a:rPr lang="en-US" altLang="de-DE" sz="2000" dirty="0" smtClean="0"/>
              <a:t>packages, take into account at the very beginning whether they should be used with or without u</a:t>
            </a:r>
            <a:r>
              <a:rPr lang="en-US" altLang="de-DE" sz="2000" noProof="0" dirty="0" smtClean="0"/>
              <a:t>se clauses (depending on your coding standard, if any).</a:t>
            </a:r>
          </a:p>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en-US" altLang="de-DE" sz="2000" dirty="0" smtClean="0"/>
              <a:t>Most</a:t>
            </a:r>
            <a:r>
              <a:rPr lang="en-US" altLang="de-DE" sz="2000" noProof="0" dirty="0" smtClean="0"/>
              <a:t> packages in the RM </a:t>
            </a:r>
            <a:r>
              <a:rPr lang="en-US" altLang="de-DE" sz="2000" dirty="0" smtClean="0"/>
              <a:t>are suitable for</a:t>
            </a:r>
            <a:r>
              <a:rPr lang="en-US" altLang="de-DE" sz="2000" noProof="0" dirty="0" smtClean="0"/>
              <a:t> use clauses.</a:t>
            </a:r>
          </a:p>
          <a:p>
            <a:pPr marL="363538"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en-US" altLang="de-DE" sz="1600" b="1" noProof="0" dirty="0" smtClean="0">
                <a:latin typeface="Courier New" pitchFamily="49" charset="0"/>
              </a:rPr>
              <a:t>package</a:t>
            </a:r>
            <a:r>
              <a:rPr lang="en-US" altLang="de-DE" sz="1600" noProof="0" dirty="0" smtClean="0">
                <a:latin typeface="Courier New" pitchFamily="49" charset="0"/>
              </a:rPr>
              <a:t> Stack </a:t>
            </a:r>
            <a:r>
              <a:rPr lang="en-US" altLang="de-DE" sz="1600" b="1" noProof="0" dirty="0" smtClean="0">
                <a:latin typeface="Courier New" pitchFamily="49" charset="0"/>
              </a:rPr>
              <a:t>is</a:t>
            </a:r>
            <a:r>
              <a:rPr lang="en-US" altLang="de-DE" sz="1600" noProof="0" dirty="0" smtClean="0">
                <a:latin typeface="Courier New" pitchFamily="49" charset="0"/>
              </a:rPr>
              <a:t>  -- </a:t>
            </a:r>
            <a:r>
              <a:rPr lang="en-US" altLang="de-DE" sz="1600" i="1" noProof="0" dirty="0" smtClean="0">
                <a:solidFill>
                  <a:srgbClr val="FF3399"/>
                </a:solidFill>
                <a:latin typeface="Courier New" pitchFamily="49" charset="0"/>
              </a:rPr>
              <a:t>not suitable for use</a:t>
            </a:r>
            <a:r>
              <a:rPr lang="en-US" altLang="de-DE" sz="1600" i="1" noProof="0" dirty="0" smtClean="0">
                <a:solidFill>
                  <a:srgbClr val="FF0000"/>
                </a:solidFill>
                <a:latin typeface="Courier New" pitchFamily="49" charset="0"/>
              </a:rPr>
              <a:t/>
            </a:r>
            <a:br>
              <a:rPr lang="en-US" altLang="de-DE" sz="1600" i="1" noProof="0" dirty="0" smtClean="0">
                <a:solidFill>
                  <a:srgbClr val="FF0000"/>
                </a:solidFill>
                <a:latin typeface="Courier New" pitchFamily="49" charset="0"/>
              </a:rPr>
            </a:br>
            <a:r>
              <a:rPr lang="en-US" altLang="de-DE" sz="1600" b="1" noProof="0" dirty="0" smtClean="0">
                <a:latin typeface="Courier New" pitchFamily="49" charset="0"/>
              </a:rPr>
              <a:t>  procedure</a:t>
            </a:r>
            <a:r>
              <a:rPr lang="en-US" altLang="de-DE" sz="1600" noProof="0" dirty="0" smtClean="0">
                <a:latin typeface="Courier New" pitchFamily="49" charset="0"/>
              </a:rPr>
              <a:t> Push (X: </a:t>
            </a:r>
            <a:r>
              <a:rPr lang="en-US" altLang="de-DE" sz="1600" b="1" noProof="0" dirty="0" smtClean="0">
                <a:latin typeface="Courier New" pitchFamily="49" charset="0"/>
              </a:rPr>
              <a:t>in</a:t>
            </a:r>
            <a:r>
              <a:rPr lang="en-US" altLang="de-DE" sz="1600" noProof="0" dirty="0" smtClean="0">
                <a:latin typeface="Courier New" pitchFamily="49" charset="0"/>
              </a:rPr>
              <a:t>  Some_Type);</a:t>
            </a:r>
            <a:br>
              <a:rPr lang="en-US" altLang="de-DE" sz="1600" noProof="0" dirty="0" smtClean="0">
                <a:latin typeface="Courier New" pitchFamily="49" charset="0"/>
              </a:rPr>
            </a:br>
            <a:r>
              <a:rPr lang="en-US" altLang="de-DE" sz="1600" b="1" noProof="0" dirty="0" smtClean="0">
                <a:latin typeface="Courier New" pitchFamily="49" charset="0"/>
              </a:rPr>
              <a:t>  procedure</a:t>
            </a:r>
            <a:r>
              <a:rPr lang="en-US" altLang="de-DE" sz="1600" noProof="0" dirty="0" smtClean="0">
                <a:latin typeface="Courier New" pitchFamily="49" charset="0"/>
              </a:rPr>
              <a:t> Pop  (X: </a:t>
            </a:r>
            <a:r>
              <a:rPr lang="en-US" altLang="de-DE" sz="1600" b="1" noProof="0" dirty="0" smtClean="0">
                <a:latin typeface="Courier New" pitchFamily="49" charset="0"/>
              </a:rPr>
              <a:t>out</a:t>
            </a:r>
            <a:r>
              <a:rPr lang="en-US" altLang="de-DE" sz="1600" noProof="0" dirty="0" smtClean="0">
                <a:latin typeface="Courier New" pitchFamily="49" charset="0"/>
              </a:rPr>
              <a:t> Some_Type);</a:t>
            </a:r>
            <a:br>
              <a:rPr lang="en-US" altLang="de-DE" sz="1600" noProof="0" dirty="0" smtClean="0">
                <a:latin typeface="Courier New" pitchFamily="49" charset="0"/>
              </a:rPr>
            </a:br>
            <a:r>
              <a:rPr lang="en-US" altLang="de-DE" sz="1600" b="1" noProof="0" dirty="0" smtClean="0">
                <a:latin typeface="Courier New" pitchFamily="49" charset="0"/>
              </a:rPr>
              <a:t>end</a:t>
            </a:r>
            <a:r>
              <a:rPr lang="en-US" altLang="de-DE" sz="1600" noProof="0" dirty="0" smtClean="0">
                <a:latin typeface="Courier New" pitchFamily="49" charset="0"/>
              </a:rPr>
              <a:t> Stack;</a:t>
            </a:r>
          </a:p>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en-US" altLang="de-DE" sz="1600" dirty="0" smtClean="0"/>
              <a:t>Call</a:t>
            </a:r>
            <a:r>
              <a:rPr lang="en-US" altLang="de-DE" sz="1600" noProof="0" dirty="0" smtClean="0"/>
              <a:t>:</a:t>
            </a:r>
            <a:r>
              <a:rPr lang="en-US" altLang="de-DE" sz="1600" noProof="0" dirty="0" smtClean="0">
                <a:latin typeface="Courier New" pitchFamily="49" charset="0"/>
              </a:rPr>
              <a:t> </a:t>
            </a:r>
            <a:r>
              <a:rPr lang="en-US" altLang="de-DE" sz="1600" noProof="0" dirty="0" smtClean="0">
                <a:solidFill>
                  <a:srgbClr val="0000FF"/>
                </a:solidFill>
                <a:latin typeface="Courier New" pitchFamily="49" charset="0"/>
              </a:rPr>
              <a:t>Stack.Push (X);</a:t>
            </a:r>
            <a:r>
              <a:rPr lang="en-US" altLang="de-DE" sz="1600" noProof="0" dirty="0" smtClean="0">
                <a:latin typeface="Courier New" pitchFamily="49" charset="0"/>
              </a:rPr>
              <a:t> </a:t>
            </a:r>
            <a:r>
              <a:rPr lang="en-US" altLang="de-DE" sz="1600" noProof="0" dirty="0" smtClean="0"/>
              <a:t>vs.</a:t>
            </a:r>
            <a:r>
              <a:rPr lang="en-US" altLang="de-DE" sz="1600" noProof="0" dirty="0" smtClean="0">
                <a:latin typeface="Courier New" pitchFamily="49" charset="0"/>
              </a:rPr>
              <a:t> </a:t>
            </a:r>
            <a:r>
              <a:rPr lang="en-US" altLang="de-DE" sz="1600" noProof="0" dirty="0" smtClean="0">
                <a:solidFill>
                  <a:srgbClr val="FF3399"/>
                </a:solidFill>
                <a:latin typeface="Courier New" pitchFamily="49" charset="0"/>
              </a:rPr>
              <a:t>Push (X);  -- </a:t>
            </a:r>
            <a:r>
              <a:rPr lang="en-US" altLang="de-DE" sz="1600" i="1" noProof="0" dirty="0" smtClean="0">
                <a:solidFill>
                  <a:srgbClr val="FF3399"/>
                </a:solidFill>
                <a:latin typeface="Courier New" pitchFamily="49" charset="0"/>
              </a:rPr>
              <a:t>what kind of Push?</a:t>
            </a:r>
          </a:p>
          <a:p>
            <a:pPr marL="363538"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en-US" altLang="de-DE" sz="1600" b="1" noProof="0" dirty="0" smtClean="0">
                <a:latin typeface="Courier New" pitchFamily="49" charset="0"/>
              </a:rPr>
              <a:t>package</a:t>
            </a:r>
            <a:r>
              <a:rPr lang="en-US" altLang="de-DE" sz="1600" noProof="0" dirty="0" smtClean="0">
                <a:latin typeface="Courier New" pitchFamily="49" charset="0"/>
              </a:rPr>
              <a:t> Stack </a:t>
            </a:r>
            <a:r>
              <a:rPr lang="en-US" altLang="de-DE" sz="1600" b="1" noProof="0" dirty="0" smtClean="0">
                <a:latin typeface="Courier New" pitchFamily="49" charset="0"/>
              </a:rPr>
              <a:t>is</a:t>
            </a:r>
            <a:r>
              <a:rPr lang="en-US" altLang="de-DE" sz="1600" noProof="0" dirty="0" smtClean="0">
                <a:latin typeface="Courier New" pitchFamily="49" charset="0"/>
              </a:rPr>
              <a:t>  -- </a:t>
            </a:r>
            <a:r>
              <a:rPr lang="en-US" altLang="de-DE" sz="1600" i="1" noProof="0" dirty="0" smtClean="0">
                <a:solidFill>
                  <a:srgbClr val="0000FF"/>
                </a:solidFill>
                <a:latin typeface="Courier New" pitchFamily="49" charset="0"/>
              </a:rPr>
              <a:t>well suited for use</a:t>
            </a:r>
            <a:br>
              <a:rPr lang="en-US" altLang="de-DE" sz="1600" i="1" noProof="0" dirty="0" smtClean="0">
                <a:solidFill>
                  <a:srgbClr val="0000FF"/>
                </a:solidFill>
                <a:latin typeface="Courier New" pitchFamily="49" charset="0"/>
              </a:rPr>
            </a:br>
            <a:r>
              <a:rPr lang="en-US" altLang="de-DE" sz="1600" b="1" noProof="0" dirty="0" smtClean="0">
                <a:latin typeface="Courier New" pitchFamily="49" charset="0"/>
              </a:rPr>
              <a:t>  procedure</a:t>
            </a:r>
            <a:r>
              <a:rPr lang="en-US" altLang="de-DE" sz="1600" noProof="0" dirty="0" smtClean="0">
                <a:latin typeface="Courier New" pitchFamily="49" charset="0"/>
              </a:rPr>
              <a:t> Push_to_Stack  (X: </a:t>
            </a:r>
            <a:r>
              <a:rPr lang="en-US" altLang="de-DE" sz="1600" b="1" noProof="0" dirty="0" smtClean="0">
                <a:latin typeface="Courier New" pitchFamily="49" charset="0"/>
              </a:rPr>
              <a:t>in</a:t>
            </a:r>
            <a:r>
              <a:rPr lang="en-US" altLang="de-DE" sz="1600" noProof="0" dirty="0" smtClean="0">
                <a:latin typeface="Courier New" pitchFamily="49" charset="0"/>
              </a:rPr>
              <a:t>  Some_Type);</a:t>
            </a:r>
            <a:br>
              <a:rPr lang="en-US" altLang="de-DE" sz="1600" noProof="0" dirty="0" smtClean="0">
                <a:latin typeface="Courier New" pitchFamily="49" charset="0"/>
              </a:rPr>
            </a:br>
            <a:r>
              <a:rPr lang="en-US" altLang="de-DE" sz="1600" b="1" noProof="0" dirty="0" smtClean="0">
                <a:latin typeface="Courier New" pitchFamily="49" charset="0"/>
              </a:rPr>
              <a:t>  procedure</a:t>
            </a:r>
            <a:r>
              <a:rPr lang="en-US" altLang="de-DE" sz="1600" noProof="0" dirty="0" smtClean="0">
                <a:latin typeface="Courier New" pitchFamily="49" charset="0"/>
              </a:rPr>
              <a:t> Pop_from_Stack (X: </a:t>
            </a:r>
            <a:r>
              <a:rPr lang="en-US" altLang="de-DE" sz="1600" b="1" noProof="0" dirty="0" smtClean="0">
                <a:latin typeface="Courier New" pitchFamily="49" charset="0"/>
              </a:rPr>
              <a:t>out</a:t>
            </a:r>
            <a:r>
              <a:rPr lang="en-US" altLang="de-DE" sz="1600" noProof="0" dirty="0" smtClean="0">
                <a:latin typeface="Courier New" pitchFamily="49" charset="0"/>
              </a:rPr>
              <a:t> Some_Type);</a:t>
            </a:r>
            <a:br>
              <a:rPr lang="en-US" altLang="de-DE" sz="1600" noProof="0" dirty="0" smtClean="0">
                <a:latin typeface="Courier New" pitchFamily="49" charset="0"/>
              </a:rPr>
            </a:br>
            <a:r>
              <a:rPr lang="en-US" altLang="de-DE" sz="1600" b="1" noProof="0" dirty="0" smtClean="0">
                <a:latin typeface="Courier New" pitchFamily="49" charset="0"/>
              </a:rPr>
              <a:t>end</a:t>
            </a:r>
            <a:r>
              <a:rPr lang="en-US" altLang="de-DE" sz="1600" noProof="0" dirty="0" smtClean="0">
                <a:latin typeface="Courier New" pitchFamily="49" charset="0"/>
              </a:rPr>
              <a:t> Stack;</a:t>
            </a:r>
          </a:p>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en-US" altLang="de-DE" sz="1600" dirty="0" smtClean="0"/>
              <a:t>Call</a:t>
            </a:r>
            <a:r>
              <a:rPr lang="en-US" altLang="de-DE" sz="1600" noProof="0" dirty="0" smtClean="0"/>
              <a:t>:</a:t>
            </a:r>
            <a:r>
              <a:rPr lang="en-US" altLang="de-DE" sz="1600" noProof="0" dirty="0" smtClean="0">
                <a:latin typeface="Courier New" pitchFamily="49" charset="0"/>
              </a:rPr>
              <a:t> </a:t>
            </a:r>
            <a:r>
              <a:rPr lang="en-US" altLang="de-DE" sz="1600" noProof="0" dirty="0" smtClean="0">
                <a:solidFill>
                  <a:srgbClr val="0000FF"/>
                </a:solidFill>
                <a:latin typeface="Courier New" pitchFamily="49" charset="0"/>
              </a:rPr>
              <a:t>Push_to_Stack (X);</a:t>
            </a:r>
            <a:br>
              <a:rPr lang="en-US" altLang="de-DE" sz="1600" noProof="0" dirty="0" smtClean="0">
                <a:solidFill>
                  <a:srgbClr val="0000FF"/>
                </a:solidFill>
                <a:latin typeface="Courier New" pitchFamily="49" charset="0"/>
              </a:rPr>
            </a:br>
            <a:r>
              <a:rPr lang="en-US" altLang="de-DE" sz="1600" noProof="0" dirty="0" smtClean="0">
                <a:latin typeface="Courier New" pitchFamily="49" charset="0"/>
              </a:rPr>
              <a:t> </a:t>
            </a:r>
            <a:r>
              <a:rPr lang="en-US" altLang="de-DE" sz="1600" noProof="0" dirty="0" smtClean="0"/>
              <a:t>vs.    </a:t>
            </a:r>
            <a:r>
              <a:rPr lang="en-US" altLang="de-DE" sz="1600" noProof="0" dirty="0" smtClean="0">
                <a:solidFill>
                  <a:srgbClr val="FF3399"/>
                </a:solidFill>
                <a:latin typeface="Courier New" pitchFamily="49" charset="0"/>
              </a:rPr>
              <a:t>Stack.Push_to_Stack (X);  -- </a:t>
            </a:r>
            <a:r>
              <a:rPr lang="en-US" altLang="de-DE" sz="1600" i="1" noProof="0" dirty="0" smtClean="0">
                <a:solidFill>
                  <a:srgbClr val="FF3399"/>
                </a:solidFill>
                <a:latin typeface="Courier New" pitchFamily="49" charset="0"/>
              </a:rPr>
              <a:t>talkative</a:t>
            </a:r>
          </a:p>
        </p:txBody>
      </p:sp>
      <p:sp>
        <p:nvSpPr>
          <p:cNvPr id="117764" name="Fußzeilenplatzhalter 1"/>
          <p:cNvSpPr>
            <a:spLocks noGrp="1"/>
          </p:cNvSpPr>
          <p:nvPr>
            <p:ph type="ftr" sz="quarte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en-US" altLang="de-DE" sz="2400" dirty="0" smtClean="0"/>
              <a:t>Ada Basics © 2024 C.Grein</a:t>
            </a:r>
            <a:endParaRPr lang="de-DE" altLang="de-DE" sz="2400" dirty="0"/>
          </a:p>
        </p:txBody>
      </p:sp>
      <p:sp>
        <p:nvSpPr>
          <p:cNvPr id="117765" name="Foliennummernplatzhalter 2"/>
          <p:cNvSpPr>
            <a:spLocks noGrp="1"/>
          </p:cNvSpPr>
          <p:nvPr>
            <p:ph type="sldNum" sz="quarter"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7C09B54F-6D58-4192-8EF9-8191918165B9}" type="slidenum">
              <a:rPr lang="de-DE" altLang="de-DE" sz="2400" smtClean="0"/>
              <a:pPr eaLnBrk="1" hangingPunct="1">
                <a:spcBef>
                  <a:spcPct val="0"/>
                </a:spcBef>
              </a:pPr>
              <a:t>156</a:t>
            </a:fld>
            <a:endParaRPr lang="de-DE" altLang="de-DE" sz="2400" dirty="0" smtClean="0"/>
          </a:p>
        </p:txBody>
      </p:sp>
      <p:sp>
        <p:nvSpPr>
          <p:cNvPr id="3" name="Textfeld 2"/>
          <p:cNvSpPr txBox="1"/>
          <p:nvPr/>
        </p:nvSpPr>
        <p:spPr>
          <a:xfrm>
            <a:off x="6520670" y="3409836"/>
            <a:ext cx="1723738" cy="523220"/>
          </a:xfrm>
          <a:prstGeom prst="rect">
            <a:avLst/>
          </a:prstGeom>
          <a:solidFill>
            <a:schemeClr val="accent2">
              <a:lumMod val="20000"/>
              <a:lumOff val="80000"/>
            </a:schemeClr>
          </a:solidFill>
          <a:ln>
            <a:solidFill>
              <a:schemeClr val="accent2"/>
            </a:solidFill>
          </a:ln>
        </p:spPr>
        <p:txBody>
          <a:bodyPr wrap="square" rtlCol="0">
            <a:spAutoFit/>
          </a:bodyPr>
          <a:lstStyle/>
          <a:p>
            <a:pPr algn="ctr"/>
            <a:r>
              <a:rPr lang="en-US" sz="1400" dirty="0">
                <a:solidFill>
                  <a:schemeClr val="accent2"/>
                </a:solidFill>
              </a:rPr>
              <a:t>Preferable design for this kind of unit</a:t>
            </a:r>
            <a:r>
              <a:rPr lang="en-US" sz="1400" dirty="0" smtClean="0">
                <a:solidFill>
                  <a:schemeClr val="accent2"/>
                </a:solidFill>
              </a:rPr>
              <a:t>!</a:t>
            </a:r>
            <a:endParaRPr lang="en-US" sz="1400" dirty="0">
              <a:solidFill>
                <a:schemeClr val="accent2"/>
              </a:solidFill>
            </a:endParaRPr>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smtClean="0"/>
              <a:t>Overload Resolution 1</a:t>
            </a:r>
            <a:endParaRPr lang="en-US" dirty="0"/>
          </a:p>
        </p:txBody>
      </p:sp>
      <p:sp>
        <p:nvSpPr>
          <p:cNvPr id="3" name="Inhaltsplatzhalter 2"/>
          <p:cNvSpPr>
            <a:spLocks noGrp="1"/>
          </p:cNvSpPr>
          <p:nvPr>
            <p:ph idx="1"/>
          </p:nvPr>
        </p:nvSpPr>
        <p:spPr/>
        <p:txBody>
          <a:bodyPr/>
          <a:lstStyle/>
          <a:p>
            <a:pPr marL="0" indent="0"/>
            <a:r>
              <a:rPr lang="en-US" sz="1800" dirty="0" smtClean="0"/>
              <a:t>Overload resolution is done with respect to </a:t>
            </a:r>
            <a:r>
              <a:rPr lang="en-US" sz="1800" i="1" dirty="0" smtClean="0"/>
              <a:t>context</a:t>
            </a:r>
            <a:r>
              <a:rPr lang="en-US" sz="1800" dirty="0" smtClean="0"/>
              <a:t>. Context may be, among others, an expression, a parameter, or a type conversion.</a:t>
            </a:r>
          </a:p>
          <a:p>
            <a:pPr marL="0" indent="0"/>
            <a:r>
              <a:rPr lang="en-US" sz="1800" dirty="0" smtClean="0"/>
              <a:t>All at a give place </a:t>
            </a:r>
            <a:r>
              <a:rPr lang="en-US" sz="1800" i="1" dirty="0" smtClean="0"/>
              <a:t>directly visible </a:t>
            </a:r>
            <a:r>
              <a:rPr lang="en-US" sz="1800" dirty="0" smtClean="0"/>
              <a:t>homographs are considered according to their profiles. The only one remaining is chosen; otherwise the code is illegal.</a:t>
            </a:r>
          </a:p>
          <a:p>
            <a:pPr marL="0" indent="0"/>
            <a:r>
              <a:rPr lang="en-US" sz="1800" dirty="0" smtClean="0"/>
              <a:t>If more than one remain, the wanted one must be specified more precisely. In case they are declared in different packages, the expanded name can always be used (see </a:t>
            </a:r>
            <a:r>
              <a:rPr lang="en-US" sz="1800" dirty="0"/>
              <a:t>also AARM 5.1(19.1,b</a:t>
            </a:r>
            <a:r>
              <a:rPr lang="en-US" sz="1800" dirty="0" smtClean="0"/>
              <a:t>)).</a:t>
            </a:r>
          </a:p>
          <a:p>
            <a:pPr marL="0" indent="0"/>
            <a:r>
              <a:rPr lang="en-US" sz="1800" dirty="0" smtClean="0"/>
              <a:t>Consider the following declarations in two packages:</a:t>
            </a:r>
          </a:p>
          <a:p>
            <a:pPr marL="357188" lvl="0" indent="0"/>
            <a:r>
              <a:rPr lang="en-US" sz="1600" dirty="0" smtClean="0">
                <a:latin typeface="Courier New" panose="02070309020205020404" pitchFamily="49" charset="0"/>
                <a:cs typeface="Courier New" panose="02070309020205020404" pitchFamily="49" charset="0"/>
              </a:rPr>
              <a:t>P1: </a:t>
            </a:r>
            <a:r>
              <a:rPr lang="en-US" sz="1600" b="1" dirty="0" smtClean="0">
                <a:latin typeface="Courier New" panose="02070309020205020404" pitchFamily="49" charset="0"/>
                <a:cs typeface="Courier New" panose="02070309020205020404" pitchFamily="49" charset="0"/>
              </a:rPr>
              <a:t>function</a:t>
            </a:r>
            <a:r>
              <a:rPr lang="en-US" sz="1600" dirty="0" smtClean="0">
                <a:latin typeface="Courier New" panose="02070309020205020404" pitchFamily="49" charset="0"/>
                <a:cs typeface="Courier New" panose="02070309020205020404" pitchFamily="49" charset="0"/>
              </a:rPr>
              <a:t> F (X: Integer) </a:t>
            </a:r>
            <a:r>
              <a:rPr lang="en-US" sz="1600" b="1" dirty="0" smtClean="0">
                <a:latin typeface="Courier New" panose="02070309020205020404" pitchFamily="49" charset="0"/>
                <a:cs typeface="Courier New" panose="02070309020205020404" pitchFamily="49" charset="0"/>
              </a:rPr>
              <a:t>return</a:t>
            </a:r>
            <a:r>
              <a:rPr lang="en-US" sz="1600" dirty="0" smtClean="0">
                <a:latin typeface="Courier New" panose="02070309020205020404" pitchFamily="49" charset="0"/>
                <a:cs typeface="Courier New" panose="02070309020205020404" pitchFamily="49" charset="0"/>
              </a:rPr>
              <a:t> Integer;</a:t>
            </a:r>
            <a:br>
              <a:rPr lang="en-US" sz="1600" dirty="0" smtClean="0">
                <a:latin typeface="Courier New" panose="02070309020205020404" pitchFamily="49" charset="0"/>
                <a:cs typeface="Courier New" panose="02070309020205020404" pitchFamily="49" charset="0"/>
              </a:rPr>
            </a:br>
            <a:r>
              <a:rPr lang="en-US" sz="1600" dirty="0" smtClean="0">
                <a:latin typeface="Courier New" panose="02070309020205020404" pitchFamily="49" charset="0"/>
                <a:cs typeface="Courier New" panose="02070309020205020404" pitchFamily="49" charset="0"/>
              </a:rPr>
              <a:t>P2: </a:t>
            </a:r>
            <a:r>
              <a:rPr lang="en-US" sz="1600" b="1" dirty="0" smtClean="0">
                <a:latin typeface="Courier New" panose="02070309020205020404" pitchFamily="49" charset="0"/>
                <a:cs typeface="Courier New" panose="02070309020205020404" pitchFamily="49" charset="0"/>
              </a:rPr>
              <a:t>function</a:t>
            </a:r>
            <a:r>
              <a:rPr lang="en-US" sz="1600" dirty="0" smtClean="0">
                <a:latin typeface="Courier New" panose="02070309020205020404" pitchFamily="49" charset="0"/>
                <a:cs typeface="Courier New" panose="02070309020205020404" pitchFamily="49" charset="0"/>
              </a:rPr>
              <a:t> F (Y: Integer) </a:t>
            </a:r>
            <a:r>
              <a:rPr lang="en-US" sz="1600" b="1" dirty="0" smtClean="0">
                <a:latin typeface="Courier New" panose="02070309020205020404" pitchFamily="49" charset="0"/>
                <a:cs typeface="Courier New" panose="02070309020205020404" pitchFamily="49" charset="0"/>
              </a:rPr>
              <a:t>return</a:t>
            </a:r>
            <a:r>
              <a:rPr lang="en-US" sz="1600" dirty="0" smtClean="0">
                <a:latin typeface="Courier New" panose="02070309020205020404" pitchFamily="49" charset="0"/>
                <a:cs typeface="Courier New" panose="02070309020205020404" pitchFamily="49" charset="0"/>
              </a:rPr>
              <a:t> Integer;</a:t>
            </a:r>
          </a:p>
          <a:p>
            <a:pPr marL="0" indent="0"/>
            <a:r>
              <a:rPr lang="en-US" sz="1800" dirty="0" smtClean="0"/>
              <a:t>Then the following has to be done (in presence of the clause </a:t>
            </a:r>
            <a:r>
              <a:rPr lang="en-US" sz="1600" b="1" dirty="0" smtClean="0">
                <a:latin typeface="Courier New" panose="02070309020205020404" pitchFamily="49" charset="0"/>
                <a:cs typeface="Courier New" panose="02070309020205020404" pitchFamily="49" charset="0"/>
              </a:rPr>
              <a:t>use</a:t>
            </a:r>
            <a:r>
              <a:rPr lang="en-US" sz="1600" dirty="0" smtClean="0">
                <a:latin typeface="Courier New" panose="02070309020205020404" pitchFamily="49" charset="0"/>
                <a:cs typeface="Courier New" panose="02070309020205020404" pitchFamily="49" charset="0"/>
              </a:rPr>
              <a:t> P1, P2;</a:t>
            </a:r>
            <a:r>
              <a:rPr lang="en-US" sz="1800" dirty="0" smtClean="0"/>
              <a:t>):</a:t>
            </a:r>
          </a:p>
          <a:p>
            <a:pPr marL="357188" lvl="0" indent="0"/>
            <a:r>
              <a:rPr lang="de-DE" sz="1600" dirty="0">
                <a:solidFill>
                  <a:srgbClr val="FF0000"/>
                </a:solidFill>
                <a:latin typeface="Courier New" panose="02070309020205020404" pitchFamily="49" charset="0"/>
                <a:cs typeface="Courier New" panose="02070309020205020404" pitchFamily="49" charset="0"/>
              </a:rPr>
              <a:t>I: Integer := F (1);     -- </a:t>
            </a:r>
            <a:r>
              <a:rPr lang="de-DE" sz="1600" i="1" dirty="0">
                <a:solidFill>
                  <a:srgbClr val="FF0000"/>
                </a:solidFill>
                <a:latin typeface="Courier New" panose="02070309020205020404" pitchFamily="49" charset="0"/>
                <a:cs typeface="Courier New" panose="02070309020205020404" pitchFamily="49" charset="0"/>
              </a:rPr>
              <a:t>illegal</a:t>
            </a:r>
            <a:r>
              <a:rPr lang="de-DE" sz="1600" i="1" dirty="0">
                <a:latin typeface="Courier New" panose="02070309020205020404" pitchFamily="49" charset="0"/>
                <a:cs typeface="Courier New" panose="02070309020205020404" pitchFamily="49" charset="0"/>
              </a:rPr>
              <a:t/>
            </a:r>
            <a:br>
              <a:rPr lang="de-DE" sz="1600" i="1" dirty="0">
                <a:latin typeface="Courier New" panose="02070309020205020404" pitchFamily="49" charset="0"/>
                <a:cs typeface="Courier New" panose="02070309020205020404" pitchFamily="49" charset="0"/>
              </a:rPr>
            </a:br>
            <a:r>
              <a:rPr lang="de-DE" sz="1600" dirty="0">
                <a:solidFill>
                  <a:schemeClr val="accent2"/>
                </a:solidFill>
                <a:latin typeface="Courier New" panose="02070309020205020404" pitchFamily="49" charset="0"/>
                <a:cs typeface="Courier New" panose="02070309020205020404" pitchFamily="49" charset="0"/>
              </a:rPr>
              <a:t>J: Integer := P1.F (1);  -- </a:t>
            </a:r>
            <a:r>
              <a:rPr lang="de-DE" sz="1600" i="1" dirty="0">
                <a:solidFill>
                  <a:schemeClr val="accent2"/>
                </a:solidFill>
                <a:latin typeface="Courier New" panose="02070309020205020404" pitchFamily="49" charset="0"/>
                <a:cs typeface="Courier New" panose="02070309020205020404" pitchFamily="49" charset="0"/>
              </a:rPr>
              <a:t>OK</a:t>
            </a:r>
          </a:p>
          <a:p>
            <a:endParaRPr lang="de-DE" sz="1800" dirty="0"/>
          </a:p>
        </p:txBody>
      </p:sp>
      <p:sp>
        <p:nvSpPr>
          <p:cNvPr id="4" name="Fußzeilenplatzhalter 3"/>
          <p:cNvSpPr>
            <a:spLocks noGrp="1"/>
          </p:cNvSpPr>
          <p:nvPr>
            <p:ph type="ftr" idx="10"/>
          </p:nvPr>
        </p:nvSpPr>
        <p:spPr/>
        <p:txBody>
          <a:bodyPr/>
          <a:lstStyle/>
          <a:p>
            <a:pPr>
              <a:defRPr/>
            </a:pPr>
            <a:r>
              <a:rPr lang="en-US" dirty="0" smtClean="0"/>
              <a:t>Ada Basics © 2024 C.Grein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157</a:t>
            </a:fld>
            <a:endParaRPr lang="de-DE" dirty="0"/>
          </a:p>
        </p:txBody>
      </p:sp>
      <p:sp>
        <p:nvSpPr>
          <p:cNvPr id="6" name="Textfeld 5"/>
          <p:cNvSpPr txBox="1"/>
          <p:nvPr/>
        </p:nvSpPr>
        <p:spPr>
          <a:xfrm>
            <a:off x="7092280" y="1556792"/>
            <a:ext cx="1296144" cy="338554"/>
          </a:xfrm>
          <a:prstGeom prst="rect">
            <a:avLst/>
          </a:prstGeom>
          <a:solidFill>
            <a:srgbClr val="31DBE3"/>
          </a:solidFill>
          <a:ln>
            <a:solidFill>
              <a:srgbClr val="0070C0"/>
            </a:solidFill>
          </a:ln>
        </p:spPr>
        <p:txBody>
          <a:bodyPr wrap="square" rtlCol="0">
            <a:spAutoFit/>
          </a:bodyPr>
          <a:lstStyle/>
          <a:p>
            <a:r>
              <a:rPr lang="en-US" sz="1600" dirty="0" smtClean="0">
                <a:solidFill>
                  <a:schemeClr val="tx1"/>
                </a:solidFill>
              </a:rPr>
              <a:t>See slide 105</a:t>
            </a:r>
            <a:endParaRPr lang="en-US" sz="1600" dirty="0">
              <a:solidFill>
                <a:schemeClr val="tx1"/>
              </a:solidFill>
            </a:endParaRPr>
          </a:p>
        </p:txBody>
      </p:sp>
      <p:sp>
        <p:nvSpPr>
          <p:cNvPr id="7" name="Textfeld 6"/>
          <p:cNvSpPr txBox="1"/>
          <p:nvPr/>
        </p:nvSpPr>
        <p:spPr>
          <a:xfrm>
            <a:off x="6588224" y="4149080"/>
            <a:ext cx="2160240" cy="738664"/>
          </a:xfrm>
          <a:prstGeom prst="rect">
            <a:avLst/>
          </a:prstGeom>
          <a:solidFill>
            <a:srgbClr val="FFAAAA"/>
          </a:solidFill>
          <a:ln w="19050">
            <a:solidFill>
              <a:srgbClr val="FF0000"/>
            </a:solidFill>
          </a:ln>
        </p:spPr>
        <p:txBody>
          <a:bodyPr wrap="square" rtlCol="0">
            <a:spAutoFit/>
          </a:bodyPr>
          <a:lstStyle/>
          <a:p>
            <a:pPr algn="ctr"/>
            <a:r>
              <a:rPr lang="en-US" sz="1400" dirty="0" smtClean="0">
                <a:solidFill>
                  <a:schemeClr val="tx1"/>
                </a:solidFill>
              </a:rPr>
              <a:t>These two directly in the same declarative region would be illegal.</a:t>
            </a:r>
            <a:endParaRPr lang="en-US" sz="1400" dirty="0">
              <a:solidFill>
                <a:schemeClr val="tx1"/>
              </a:solidFill>
            </a:endParaRPr>
          </a:p>
        </p:txBody>
      </p:sp>
    </p:spTree>
    <p:extLst>
      <p:ext uri="{BB962C8B-B14F-4D97-AF65-F5344CB8AC3E}">
        <p14:creationId xmlns:p14="http://schemas.microsoft.com/office/powerpoint/2010/main" val="42559777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smtClean="0"/>
              <a:t>Overload Resolution 2</a:t>
            </a:r>
            <a:endParaRPr lang="en-US" dirty="0"/>
          </a:p>
        </p:txBody>
      </p:sp>
      <p:sp>
        <p:nvSpPr>
          <p:cNvPr id="3" name="Inhaltsplatzhalter 2"/>
          <p:cNvSpPr>
            <a:spLocks noGrp="1"/>
          </p:cNvSpPr>
          <p:nvPr>
            <p:ph idx="1"/>
          </p:nvPr>
        </p:nvSpPr>
        <p:spPr/>
        <p:txBody>
          <a:bodyPr/>
          <a:lstStyle/>
          <a:p>
            <a:pPr marL="0" indent="0"/>
            <a:r>
              <a:rPr lang="en-US" sz="1800" dirty="0" smtClean="0"/>
              <a:t>There are more possibilities to resolve ambiguities.</a:t>
            </a:r>
          </a:p>
          <a:p>
            <a:pPr marL="0" indent="0"/>
            <a:r>
              <a:rPr lang="en-US" sz="1800" dirty="0" smtClean="0"/>
              <a:t>Consider the following declarations in four packages:</a:t>
            </a:r>
          </a:p>
          <a:p>
            <a:pPr marL="357188" lvl="0" indent="0"/>
            <a:r>
              <a:rPr lang="en-US" sz="1600" dirty="0" smtClean="0">
                <a:latin typeface="Courier New" panose="02070309020205020404" pitchFamily="49" charset="0"/>
                <a:cs typeface="Courier New" panose="02070309020205020404" pitchFamily="49" charset="0"/>
              </a:rPr>
              <a:t>P1: </a:t>
            </a:r>
            <a:r>
              <a:rPr lang="en-US" sz="1600" b="1" dirty="0" smtClean="0">
                <a:latin typeface="Courier New" panose="02070309020205020404" pitchFamily="49" charset="0"/>
                <a:cs typeface="Courier New" panose="02070309020205020404" pitchFamily="49" charset="0"/>
              </a:rPr>
              <a:t>function</a:t>
            </a:r>
            <a:r>
              <a:rPr lang="en-US" sz="1600" dirty="0" smtClean="0">
                <a:latin typeface="Courier New" panose="02070309020205020404" pitchFamily="49" charset="0"/>
                <a:cs typeface="Courier New" panose="02070309020205020404" pitchFamily="49" charset="0"/>
              </a:rPr>
              <a:t> F (X: Integer) </a:t>
            </a:r>
            <a:r>
              <a:rPr lang="en-US" sz="1600" b="1" dirty="0" smtClean="0">
                <a:latin typeface="Courier New" panose="02070309020205020404" pitchFamily="49" charset="0"/>
                <a:cs typeface="Courier New" panose="02070309020205020404" pitchFamily="49" charset="0"/>
              </a:rPr>
              <a:t>return</a:t>
            </a:r>
            <a:r>
              <a:rPr lang="en-US" sz="1600" dirty="0" smtClean="0">
                <a:latin typeface="Courier New" panose="02070309020205020404" pitchFamily="49" charset="0"/>
                <a:cs typeface="Courier New" panose="02070309020205020404" pitchFamily="49" charset="0"/>
              </a:rPr>
              <a:t> Integer;</a:t>
            </a:r>
            <a:br>
              <a:rPr lang="en-US" sz="1600" dirty="0" smtClean="0">
                <a:latin typeface="Courier New" panose="02070309020205020404" pitchFamily="49" charset="0"/>
                <a:cs typeface="Courier New" panose="02070309020205020404" pitchFamily="49" charset="0"/>
              </a:rPr>
            </a:br>
            <a:r>
              <a:rPr lang="en-US" sz="1600" dirty="0" smtClean="0">
                <a:latin typeface="Courier New" panose="02070309020205020404" pitchFamily="49" charset="0"/>
                <a:cs typeface="Courier New" panose="02070309020205020404" pitchFamily="49" charset="0"/>
              </a:rPr>
              <a:t>P2: </a:t>
            </a:r>
            <a:r>
              <a:rPr lang="en-US" sz="1600" b="1" dirty="0" smtClean="0">
                <a:latin typeface="Courier New" panose="02070309020205020404" pitchFamily="49" charset="0"/>
                <a:cs typeface="Courier New" panose="02070309020205020404" pitchFamily="49" charset="0"/>
              </a:rPr>
              <a:t>function</a:t>
            </a:r>
            <a:r>
              <a:rPr lang="en-US" sz="1600" dirty="0" smtClean="0">
                <a:latin typeface="Courier New" panose="02070309020205020404" pitchFamily="49" charset="0"/>
                <a:cs typeface="Courier New" panose="02070309020205020404" pitchFamily="49" charset="0"/>
              </a:rPr>
              <a:t> F (Y: Integer) </a:t>
            </a:r>
            <a:r>
              <a:rPr lang="en-US" sz="1600" b="1" dirty="0" smtClean="0">
                <a:latin typeface="Courier New" panose="02070309020205020404" pitchFamily="49" charset="0"/>
                <a:cs typeface="Courier New" panose="02070309020205020404" pitchFamily="49" charset="0"/>
              </a:rPr>
              <a:t>return</a:t>
            </a:r>
            <a:r>
              <a:rPr lang="en-US" sz="1600" dirty="0" smtClean="0">
                <a:latin typeface="Courier New" panose="02070309020205020404" pitchFamily="49" charset="0"/>
                <a:cs typeface="Courier New" panose="02070309020205020404" pitchFamily="49" charset="0"/>
              </a:rPr>
              <a:t> Integer;</a:t>
            </a:r>
            <a:br>
              <a:rPr lang="en-US" sz="1600" dirty="0" smtClean="0">
                <a:latin typeface="Courier New" panose="02070309020205020404" pitchFamily="49" charset="0"/>
                <a:cs typeface="Courier New" panose="02070309020205020404" pitchFamily="49" charset="0"/>
              </a:rPr>
            </a:br>
            <a:r>
              <a:rPr lang="en-US" sz="1600" dirty="0" smtClean="0">
                <a:latin typeface="Courier New" panose="02070309020205020404" pitchFamily="49" charset="0"/>
                <a:cs typeface="Courier New" panose="02070309020205020404" pitchFamily="49" charset="0"/>
              </a:rPr>
              <a:t>P3: </a:t>
            </a:r>
            <a:r>
              <a:rPr lang="en-US" sz="1600" b="1" dirty="0" smtClean="0">
                <a:latin typeface="Courier New" panose="02070309020205020404" pitchFamily="49" charset="0"/>
                <a:cs typeface="Courier New" panose="02070309020205020404" pitchFamily="49" charset="0"/>
              </a:rPr>
              <a:t>function</a:t>
            </a:r>
            <a:r>
              <a:rPr lang="en-US" sz="1600" dirty="0" smtClean="0">
                <a:latin typeface="Courier New" panose="02070309020205020404" pitchFamily="49" charset="0"/>
                <a:cs typeface="Courier New" panose="02070309020205020404" pitchFamily="49" charset="0"/>
              </a:rPr>
              <a:t> F (X: My_Int ) </a:t>
            </a:r>
            <a:r>
              <a:rPr lang="en-US" sz="1600" b="1" dirty="0" smtClean="0">
                <a:latin typeface="Courier New" panose="02070309020205020404" pitchFamily="49" charset="0"/>
                <a:cs typeface="Courier New" panose="02070309020205020404" pitchFamily="49" charset="0"/>
              </a:rPr>
              <a:t>return</a:t>
            </a:r>
            <a:r>
              <a:rPr lang="en-US" sz="1600" dirty="0" smtClean="0">
                <a:latin typeface="Courier New" panose="02070309020205020404" pitchFamily="49" charset="0"/>
                <a:cs typeface="Courier New" panose="02070309020205020404" pitchFamily="49" charset="0"/>
              </a:rPr>
              <a:t> Integer;</a:t>
            </a:r>
            <a:br>
              <a:rPr lang="en-US" sz="1600" dirty="0" smtClean="0">
                <a:latin typeface="Courier New" panose="02070309020205020404" pitchFamily="49" charset="0"/>
                <a:cs typeface="Courier New" panose="02070309020205020404" pitchFamily="49" charset="0"/>
              </a:rPr>
            </a:br>
            <a:r>
              <a:rPr lang="en-US" sz="1600" dirty="0" smtClean="0">
                <a:latin typeface="Courier New" panose="02070309020205020404" pitchFamily="49" charset="0"/>
                <a:cs typeface="Courier New" panose="02070309020205020404" pitchFamily="49" charset="0"/>
              </a:rPr>
              <a:t>P4: </a:t>
            </a:r>
            <a:r>
              <a:rPr lang="en-US" sz="1600" b="1" dirty="0" smtClean="0">
                <a:latin typeface="Courier New" panose="02070309020205020404" pitchFamily="49" charset="0"/>
                <a:cs typeface="Courier New" panose="02070309020205020404" pitchFamily="49" charset="0"/>
              </a:rPr>
              <a:t>function</a:t>
            </a:r>
            <a:r>
              <a:rPr lang="en-US" sz="1600" dirty="0" smtClean="0">
                <a:latin typeface="Courier New" panose="02070309020205020404" pitchFamily="49" charset="0"/>
                <a:cs typeface="Courier New" panose="02070309020205020404" pitchFamily="49" charset="0"/>
              </a:rPr>
              <a:t> F (X: Integer) </a:t>
            </a:r>
            <a:r>
              <a:rPr lang="en-US" sz="1600" b="1" dirty="0" smtClean="0">
                <a:latin typeface="Courier New" panose="02070309020205020404" pitchFamily="49" charset="0"/>
                <a:cs typeface="Courier New" panose="02070309020205020404" pitchFamily="49" charset="0"/>
              </a:rPr>
              <a:t>return</a:t>
            </a:r>
            <a:r>
              <a:rPr lang="en-US" sz="1600" dirty="0" smtClean="0">
                <a:latin typeface="Courier New" panose="02070309020205020404" pitchFamily="49" charset="0"/>
                <a:cs typeface="Courier New" panose="02070309020205020404" pitchFamily="49" charset="0"/>
              </a:rPr>
              <a:t> My_Int ;</a:t>
            </a:r>
          </a:p>
          <a:p>
            <a:pPr marL="357188" lvl="0" indent="0"/>
            <a:r>
              <a:rPr lang="en-US" sz="1600" b="1" dirty="0" smtClean="0">
                <a:latin typeface="Courier New" panose="02070309020205020404" pitchFamily="49" charset="0"/>
                <a:cs typeface="Courier New" panose="02070309020205020404" pitchFamily="49" charset="0"/>
              </a:rPr>
              <a:t>use</a:t>
            </a:r>
            <a:r>
              <a:rPr lang="en-US" sz="1600" dirty="0" smtClean="0">
                <a:latin typeface="Courier New" panose="02070309020205020404" pitchFamily="49" charset="0"/>
                <a:cs typeface="Courier New" panose="02070309020205020404" pitchFamily="49" charset="0"/>
              </a:rPr>
              <a:t> P1, P2;</a:t>
            </a:r>
            <a:br>
              <a:rPr lang="en-US" sz="1600" dirty="0" smtClean="0">
                <a:latin typeface="Courier New" panose="02070309020205020404" pitchFamily="49" charset="0"/>
                <a:cs typeface="Courier New" panose="02070309020205020404" pitchFamily="49" charset="0"/>
              </a:rPr>
            </a:br>
            <a:r>
              <a:rPr lang="en-US" sz="1600" dirty="0" smtClean="0">
                <a:latin typeface="Courier New" panose="02070309020205020404" pitchFamily="49" charset="0"/>
                <a:cs typeface="Courier New" panose="02070309020205020404" pitchFamily="49" charset="0"/>
              </a:rPr>
              <a:t>I: Integer := F (X =&gt; 1);  -- </a:t>
            </a:r>
            <a:r>
              <a:rPr lang="en-US" sz="1600" i="1" dirty="0" smtClean="0">
                <a:latin typeface="Courier New" panose="02070309020205020404" pitchFamily="49" charset="0"/>
                <a:cs typeface="Courier New" panose="02070309020205020404" pitchFamily="49" charset="0"/>
              </a:rPr>
              <a:t>P1.F</a:t>
            </a:r>
            <a:br>
              <a:rPr lang="en-US" sz="1600" i="1" dirty="0" smtClean="0">
                <a:latin typeface="Courier New" panose="02070309020205020404" pitchFamily="49" charset="0"/>
                <a:cs typeface="Courier New" panose="02070309020205020404" pitchFamily="49" charset="0"/>
              </a:rPr>
            </a:br>
            <a:r>
              <a:rPr lang="en-US" sz="1600" dirty="0" smtClean="0">
                <a:latin typeface="Courier New" panose="02070309020205020404" pitchFamily="49" charset="0"/>
                <a:cs typeface="Courier New" panose="02070309020205020404" pitchFamily="49" charset="0"/>
              </a:rPr>
              <a:t>J: Integer := F (Y =&gt; 1);  -- </a:t>
            </a:r>
            <a:r>
              <a:rPr lang="en-US" sz="1600" i="1" dirty="0" smtClean="0">
                <a:latin typeface="Courier New" panose="02070309020205020404" pitchFamily="49" charset="0"/>
                <a:cs typeface="Courier New" panose="02070309020205020404" pitchFamily="49" charset="0"/>
              </a:rPr>
              <a:t>P2.F</a:t>
            </a:r>
          </a:p>
          <a:p>
            <a:pPr marL="357188" lvl="0" indent="0"/>
            <a:r>
              <a:rPr lang="en-US" sz="1600" b="1" dirty="0" smtClean="0">
                <a:latin typeface="Courier New" panose="02070309020205020404" pitchFamily="49" charset="0"/>
                <a:cs typeface="Courier New" panose="02070309020205020404" pitchFamily="49" charset="0"/>
              </a:rPr>
              <a:t>use</a:t>
            </a:r>
            <a:r>
              <a:rPr lang="en-US" sz="1600" dirty="0" smtClean="0">
                <a:latin typeface="Courier New" panose="02070309020205020404" pitchFamily="49" charset="0"/>
                <a:cs typeface="Courier New" panose="02070309020205020404" pitchFamily="49" charset="0"/>
              </a:rPr>
              <a:t> P1, P3;</a:t>
            </a:r>
            <a:br>
              <a:rPr lang="en-US" sz="1600" dirty="0" smtClean="0">
                <a:latin typeface="Courier New" panose="02070309020205020404" pitchFamily="49" charset="0"/>
                <a:cs typeface="Courier New" panose="02070309020205020404" pitchFamily="49" charset="0"/>
              </a:rPr>
            </a:br>
            <a:r>
              <a:rPr lang="en-US" sz="1600" dirty="0" smtClean="0">
                <a:latin typeface="Courier New" panose="02070309020205020404" pitchFamily="49" charset="0"/>
                <a:cs typeface="Courier New" panose="02070309020205020404" pitchFamily="49" charset="0"/>
              </a:rPr>
              <a:t>I: Integer := F (Integer'(1));  -- </a:t>
            </a:r>
            <a:r>
              <a:rPr lang="en-US" sz="1600" i="1" dirty="0" smtClean="0">
                <a:latin typeface="Courier New" panose="02070309020205020404" pitchFamily="49" charset="0"/>
                <a:cs typeface="Courier New" panose="02070309020205020404" pitchFamily="49" charset="0"/>
              </a:rPr>
              <a:t>P1.F</a:t>
            </a:r>
            <a:br>
              <a:rPr lang="en-US" sz="1600" i="1" dirty="0" smtClean="0">
                <a:latin typeface="Courier New" panose="02070309020205020404" pitchFamily="49" charset="0"/>
                <a:cs typeface="Courier New" panose="02070309020205020404" pitchFamily="49" charset="0"/>
              </a:rPr>
            </a:br>
            <a:r>
              <a:rPr lang="en-US" sz="1600" i="1" dirty="0" smtClean="0">
                <a:latin typeface="Courier New" panose="02070309020205020404" pitchFamily="49" charset="0"/>
                <a:cs typeface="Courier New" panose="02070309020205020404" pitchFamily="49" charset="0"/>
              </a:rPr>
              <a:t>J</a:t>
            </a:r>
            <a:r>
              <a:rPr lang="en-US" sz="1600" dirty="0" smtClean="0">
                <a:latin typeface="Courier New" panose="02070309020205020404" pitchFamily="49" charset="0"/>
                <a:cs typeface="Courier New" panose="02070309020205020404" pitchFamily="49" charset="0"/>
              </a:rPr>
              <a:t>: Integer := F (My_Int '(1));  -- </a:t>
            </a:r>
            <a:r>
              <a:rPr lang="en-US" sz="1600" i="1" dirty="0" smtClean="0">
                <a:latin typeface="Courier New" panose="02070309020205020404" pitchFamily="49" charset="0"/>
                <a:cs typeface="Courier New" panose="02070309020205020404" pitchFamily="49" charset="0"/>
              </a:rPr>
              <a:t>P3.F</a:t>
            </a:r>
          </a:p>
          <a:p>
            <a:pPr marL="357188" lvl="0" indent="0"/>
            <a:r>
              <a:rPr lang="en-US" sz="1600" b="1" dirty="0" smtClean="0">
                <a:latin typeface="Courier New" panose="02070309020205020404" pitchFamily="49" charset="0"/>
                <a:cs typeface="Courier New" panose="02070309020205020404" pitchFamily="49" charset="0"/>
              </a:rPr>
              <a:t>use</a:t>
            </a:r>
            <a:r>
              <a:rPr lang="en-US" sz="1600" dirty="0" smtClean="0">
                <a:latin typeface="Courier New" panose="02070309020205020404" pitchFamily="49" charset="0"/>
                <a:cs typeface="Courier New" panose="02070309020205020404" pitchFamily="49" charset="0"/>
              </a:rPr>
              <a:t> P1, P4;</a:t>
            </a:r>
            <a:br>
              <a:rPr lang="en-US" sz="1600" dirty="0" smtClean="0">
                <a:latin typeface="Courier New" panose="02070309020205020404" pitchFamily="49" charset="0"/>
                <a:cs typeface="Courier New" panose="02070309020205020404" pitchFamily="49" charset="0"/>
              </a:rPr>
            </a:br>
            <a:r>
              <a:rPr lang="en-US" sz="1600" dirty="0" smtClean="0">
                <a:latin typeface="Courier New" panose="02070309020205020404" pitchFamily="49" charset="0"/>
                <a:cs typeface="Courier New" panose="02070309020205020404" pitchFamily="49" charset="0"/>
              </a:rPr>
              <a:t>I: Your_Int := Your_Int (Integer'(F (1)));  -- </a:t>
            </a:r>
            <a:r>
              <a:rPr lang="en-US" sz="1600" i="1" dirty="0" smtClean="0">
                <a:latin typeface="Courier New" panose="02070309020205020404" pitchFamily="49" charset="0"/>
                <a:cs typeface="Courier New" panose="02070309020205020404" pitchFamily="49" charset="0"/>
              </a:rPr>
              <a:t>P1.F</a:t>
            </a:r>
            <a:r>
              <a:rPr lang="en-US" sz="1600" dirty="0" smtClean="0">
                <a:latin typeface="Courier New" panose="02070309020205020404" pitchFamily="49" charset="0"/>
                <a:cs typeface="Courier New" panose="02070309020205020404" pitchFamily="49" charset="0"/>
              </a:rPr>
              <a:t/>
            </a:r>
            <a:br>
              <a:rPr lang="en-US" sz="1600" dirty="0" smtClean="0">
                <a:latin typeface="Courier New" panose="02070309020205020404" pitchFamily="49" charset="0"/>
                <a:cs typeface="Courier New" panose="02070309020205020404" pitchFamily="49" charset="0"/>
              </a:rPr>
            </a:br>
            <a:r>
              <a:rPr lang="en-US" sz="1600" dirty="0" smtClean="0">
                <a:latin typeface="Courier New" panose="02070309020205020404" pitchFamily="49" charset="0"/>
                <a:cs typeface="Courier New" panose="02070309020205020404" pitchFamily="49" charset="0"/>
              </a:rPr>
              <a:t>J: Your_Int := Your_Int (My_Int '(F (1)));  -- </a:t>
            </a:r>
            <a:r>
              <a:rPr lang="en-US" sz="1600" i="1" dirty="0" smtClean="0">
                <a:latin typeface="Courier New" panose="02070309020205020404" pitchFamily="49" charset="0"/>
                <a:cs typeface="Courier New" panose="02070309020205020404" pitchFamily="49" charset="0"/>
              </a:rPr>
              <a:t>P4.F</a:t>
            </a:r>
            <a:endParaRPr lang="en-US" sz="1600" dirty="0">
              <a:latin typeface="Courier New" panose="02070309020205020404" pitchFamily="49" charset="0"/>
              <a:cs typeface="Courier New" panose="02070309020205020404" pitchFamily="49" charset="0"/>
            </a:endParaRPr>
          </a:p>
        </p:txBody>
      </p:sp>
      <p:sp>
        <p:nvSpPr>
          <p:cNvPr id="4" name="Fußzeilenplatzhalter 3"/>
          <p:cNvSpPr>
            <a:spLocks noGrp="1"/>
          </p:cNvSpPr>
          <p:nvPr>
            <p:ph type="ftr" idx="10"/>
          </p:nvPr>
        </p:nvSpPr>
        <p:spPr/>
        <p:txBody>
          <a:bodyPr/>
          <a:lstStyle/>
          <a:p>
            <a:pPr>
              <a:defRPr/>
            </a:pPr>
            <a:r>
              <a:rPr lang="en-US" dirty="0" smtClean="0"/>
              <a:t>Ada Basics © 2024 C.Grein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158</a:t>
            </a:fld>
            <a:endParaRPr lang="de-DE" dirty="0"/>
          </a:p>
        </p:txBody>
      </p:sp>
      <p:sp>
        <p:nvSpPr>
          <p:cNvPr id="8" name="Textfeld 7"/>
          <p:cNvSpPr txBox="1"/>
          <p:nvPr/>
        </p:nvSpPr>
        <p:spPr>
          <a:xfrm>
            <a:off x="6084168" y="5035242"/>
            <a:ext cx="2880320" cy="553998"/>
          </a:xfrm>
          <a:prstGeom prst="rect">
            <a:avLst/>
          </a:prstGeom>
          <a:solidFill>
            <a:schemeClr val="accent2">
              <a:lumMod val="20000"/>
              <a:lumOff val="80000"/>
            </a:schemeClr>
          </a:solidFill>
          <a:ln>
            <a:solidFill>
              <a:schemeClr val="accent2">
                <a:lumMod val="75000"/>
              </a:schemeClr>
            </a:solidFill>
          </a:ln>
        </p:spPr>
        <p:txBody>
          <a:bodyPr wrap="square" rtlCol="0">
            <a:spAutoFit/>
          </a:bodyPr>
          <a:lstStyle/>
          <a:p>
            <a:pPr algn="ctr"/>
            <a:r>
              <a:rPr lang="en-US" sz="1500" dirty="0" smtClean="0">
                <a:solidFill>
                  <a:schemeClr val="accent2">
                    <a:lumMod val="75000"/>
                  </a:schemeClr>
                </a:solidFill>
              </a:rPr>
              <a:t>Note the syntax (see slide 33) </a:t>
            </a:r>
            <a:r>
              <a:rPr lang="en-US" sz="1400" dirty="0" smtClean="0">
                <a:solidFill>
                  <a:schemeClr val="accent2">
                    <a:lumMod val="75000"/>
                  </a:schemeClr>
                </a:solidFill>
                <a:latin typeface="Courier New" panose="02070309020205020404" pitchFamily="49" charset="0"/>
                <a:cs typeface="Courier New" panose="02070309020205020404" pitchFamily="49" charset="0"/>
              </a:rPr>
              <a:t>Subtype_Name'(expression)</a:t>
            </a:r>
            <a:endParaRPr lang="en-US" sz="1400" dirty="0">
              <a:solidFill>
                <a:schemeClr val="accent2">
                  <a:lumMod val="75000"/>
                </a:schemeClr>
              </a:solidFill>
            </a:endParaRPr>
          </a:p>
        </p:txBody>
      </p:sp>
    </p:spTree>
    <p:extLst>
      <p:ext uri="{BB962C8B-B14F-4D97-AF65-F5344CB8AC3E}">
        <p14:creationId xmlns:p14="http://schemas.microsoft.com/office/powerpoint/2010/main" val="22423153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6" name="Rectangle 1"/>
          <p:cNvSpPr>
            <a:spLocks noGrp="1" noChangeArrowheads="1"/>
          </p:cNvSpPr>
          <p:nvPr>
            <p:ph type="title"/>
          </p:nvPr>
        </p:nvSpPr>
        <p:spPr>
          <a:xfrm>
            <a:off x="695325" y="361950"/>
            <a:ext cx="7764463" cy="1050925"/>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noProof="0" dirty="0" smtClean="0"/>
              <a:t>Subunits</a:t>
            </a:r>
          </a:p>
        </p:txBody>
      </p:sp>
      <p:sp>
        <p:nvSpPr>
          <p:cNvPr id="118787" name="Rectangle 2"/>
          <p:cNvSpPr>
            <a:spLocks noGrp="1" noChangeArrowheads="1"/>
          </p:cNvSpPr>
          <p:nvPr>
            <p:ph type="body" idx="1"/>
          </p:nvPr>
        </p:nvSpPr>
        <p:spPr>
          <a:xfrm>
            <a:off x="611188" y="1484313"/>
            <a:ext cx="7993062" cy="2347912"/>
          </a:xfrm>
        </p:spPr>
        <p:txBody>
          <a:bodyPr/>
          <a:lstStyle/>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en-US" altLang="de-DE" sz="2000" dirty="0"/>
              <a:t>Also </a:t>
            </a:r>
            <a:r>
              <a:rPr lang="en-US" altLang="de-DE" sz="2000" dirty="0" smtClean="0"/>
              <a:t>the interior of packages must be well structured. Do not hesitate to nest packages within packages or procedures if this helps grouping or separating responsibilities. </a:t>
            </a:r>
            <a:r>
              <a:rPr lang="en-US" altLang="de-DE" sz="2000" noProof="0" dirty="0" smtClean="0"/>
              <a:t>A sound mixture of </a:t>
            </a:r>
            <a:r>
              <a:rPr lang="en-US" altLang="de-DE" sz="2000" dirty="0" smtClean="0">
                <a:solidFill>
                  <a:schemeClr val="accent2"/>
                </a:solidFill>
              </a:rPr>
              <a:t>t</a:t>
            </a:r>
            <a:r>
              <a:rPr lang="en-US" altLang="de-DE" sz="2000" noProof="0" dirty="0" smtClean="0">
                <a:solidFill>
                  <a:schemeClr val="accent2"/>
                </a:solidFill>
              </a:rPr>
              <a:t>op-down</a:t>
            </a:r>
            <a:r>
              <a:rPr lang="en-US" altLang="de-DE" sz="2000" noProof="0" dirty="0" smtClean="0"/>
              <a:t> and </a:t>
            </a:r>
            <a:r>
              <a:rPr lang="en-US" altLang="de-DE" sz="2000" noProof="0" dirty="0">
                <a:solidFill>
                  <a:schemeClr val="accent2"/>
                </a:solidFill>
              </a:rPr>
              <a:t>b</a:t>
            </a:r>
            <a:r>
              <a:rPr lang="en-US" altLang="de-DE" sz="2000" noProof="0" dirty="0" smtClean="0">
                <a:solidFill>
                  <a:schemeClr val="accent2"/>
                </a:solidFill>
              </a:rPr>
              <a:t>ottom-up design</a:t>
            </a:r>
            <a:r>
              <a:rPr lang="en-US" altLang="de-DE" sz="2000" noProof="0" dirty="0" smtClean="0"/>
              <a:t> is in demand.</a:t>
            </a:r>
          </a:p>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en-US" altLang="de-DE" sz="2000" noProof="0" dirty="0" smtClean="0"/>
              <a:t>In case some parts become to long, separate them in subunits; these are also compilation units. This is possible only in the topmost level of a compilation unit, but is repeatable in each subunit. </a:t>
            </a:r>
            <a:r>
              <a:rPr lang="en-US" altLang="de-DE" sz="2000" dirty="0" smtClean="0"/>
              <a:t>As a further gain, </a:t>
            </a:r>
            <a:r>
              <a:rPr lang="en-US" altLang="de-DE" sz="2000" noProof="0" dirty="0" smtClean="0"/>
              <a:t>his allows </a:t>
            </a:r>
            <a:r>
              <a:rPr lang="en-US" altLang="de-DE" sz="2000" noProof="0" dirty="0" smtClean="0">
                <a:solidFill>
                  <a:srgbClr val="C00000"/>
                </a:solidFill>
              </a:rPr>
              <a:t>localiz-</a:t>
            </a:r>
          </a:p>
        </p:txBody>
      </p:sp>
      <p:sp>
        <p:nvSpPr>
          <p:cNvPr id="118788" name="Fußzeilenplatzhalter 1"/>
          <p:cNvSpPr>
            <a:spLocks noGrp="1"/>
          </p:cNvSpPr>
          <p:nvPr>
            <p:ph type="ftr" sz="quarte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en-US" altLang="de-DE" sz="2400" dirty="0" smtClean="0"/>
              <a:t>Ada Basics © 2024 C.Grein</a:t>
            </a:r>
            <a:endParaRPr lang="de-DE" altLang="de-DE" sz="2400" dirty="0"/>
          </a:p>
        </p:txBody>
      </p:sp>
      <p:sp>
        <p:nvSpPr>
          <p:cNvPr id="118789" name="Foliennummernplatzhalter 2"/>
          <p:cNvSpPr>
            <a:spLocks noGrp="1"/>
          </p:cNvSpPr>
          <p:nvPr>
            <p:ph type="sldNum" sz="quarter"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441BAD91-FF1C-400B-88D7-5C3A011DE502}" type="slidenum">
              <a:rPr lang="de-DE" altLang="de-DE" sz="2400" smtClean="0"/>
              <a:pPr eaLnBrk="1" hangingPunct="1">
                <a:spcBef>
                  <a:spcPct val="0"/>
                </a:spcBef>
              </a:pPr>
              <a:t>159</a:t>
            </a:fld>
            <a:endParaRPr lang="de-DE" altLang="de-DE" sz="2400" dirty="0" smtClean="0"/>
          </a:p>
        </p:txBody>
      </p:sp>
      <p:sp>
        <p:nvSpPr>
          <p:cNvPr id="2" name="Rechteck 1"/>
          <p:cNvSpPr/>
          <p:nvPr/>
        </p:nvSpPr>
        <p:spPr>
          <a:xfrm>
            <a:off x="755650" y="3789363"/>
            <a:ext cx="4176713" cy="922337"/>
          </a:xfrm>
          <a:prstGeom prst="rect">
            <a:avLst/>
          </a:prstGeom>
        </p:spPr>
        <p:txBody>
          <a:bodyPr>
            <a:spAutoFit/>
          </a:bodyPr>
          <a:lstStyle/>
          <a:p>
            <a:pPr>
              <a:spcBef>
                <a:spcPts val="800"/>
              </a:spcBef>
              <a:buClrTx/>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defRPr/>
            </a:pPr>
            <a:r>
              <a:rPr lang="de-DE" sz="1800" b="1" kern="0" dirty="0">
                <a:solidFill>
                  <a:srgbClr val="000000"/>
                </a:solidFill>
                <a:latin typeface="Courier New" pitchFamily="49" charset="0"/>
              </a:rPr>
              <a:t>package body</a:t>
            </a:r>
            <a:r>
              <a:rPr lang="de-DE" sz="1800" kern="0" dirty="0">
                <a:solidFill>
                  <a:srgbClr val="000000"/>
                </a:solidFill>
                <a:latin typeface="Courier New" pitchFamily="49" charset="0"/>
              </a:rPr>
              <a:t> P </a:t>
            </a:r>
            <a:r>
              <a:rPr lang="de-DE" sz="1800" b="1" kern="0" dirty="0">
                <a:solidFill>
                  <a:srgbClr val="000000"/>
                </a:solidFill>
                <a:latin typeface="Courier New" pitchFamily="49" charset="0"/>
              </a:rPr>
              <a:t>is</a:t>
            </a:r>
            <a:br>
              <a:rPr lang="de-DE" sz="1800" b="1" kern="0" dirty="0">
                <a:solidFill>
                  <a:srgbClr val="000000"/>
                </a:solidFill>
                <a:latin typeface="Courier New" pitchFamily="49" charset="0"/>
              </a:rPr>
            </a:br>
            <a:r>
              <a:rPr lang="de-DE" sz="1800" b="1" kern="0" dirty="0">
                <a:solidFill>
                  <a:srgbClr val="000000"/>
                </a:solidFill>
                <a:latin typeface="Courier New" pitchFamily="49" charset="0"/>
              </a:rPr>
              <a:t>  package</a:t>
            </a:r>
            <a:r>
              <a:rPr lang="de-DE" sz="1800" kern="0" dirty="0">
                <a:solidFill>
                  <a:srgbClr val="000000"/>
                </a:solidFill>
                <a:latin typeface="Courier New" pitchFamily="49" charset="0"/>
              </a:rPr>
              <a:t> </a:t>
            </a:r>
            <a:r>
              <a:rPr lang="de-DE" sz="1800" b="1" kern="0" dirty="0">
                <a:solidFill>
                  <a:srgbClr val="000000"/>
                </a:solidFill>
                <a:latin typeface="Courier New" pitchFamily="49" charset="0"/>
              </a:rPr>
              <a:t>body</a:t>
            </a:r>
            <a:r>
              <a:rPr lang="de-DE" sz="1800" kern="0" dirty="0">
                <a:solidFill>
                  <a:srgbClr val="000000"/>
                </a:solidFill>
                <a:latin typeface="Courier New" pitchFamily="49" charset="0"/>
              </a:rPr>
              <a:t> Q </a:t>
            </a:r>
            <a:r>
              <a:rPr lang="de-DE" sz="1800" b="1" kern="0" dirty="0">
                <a:solidFill>
                  <a:srgbClr val="000000"/>
                </a:solidFill>
                <a:latin typeface="Courier New" pitchFamily="49" charset="0"/>
              </a:rPr>
              <a:t>is separate</a:t>
            </a:r>
            <a:r>
              <a:rPr lang="de-DE" sz="1800" kern="0" dirty="0">
                <a:solidFill>
                  <a:srgbClr val="000000"/>
                </a:solidFill>
                <a:latin typeface="Courier New" pitchFamily="49" charset="0"/>
              </a:rPr>
              <a:t>;</a:t>
            </a:r>
            <a:br>
              <a:rPr lang="de-DE" sz="1800" kern="0" dirty="0">
                <a:solidFill>
                  <a:srgbClr val="000000"/>
                </a:solidFill>
                <a:latin typeface="Courier New" pitchFamily="49" charset="0"/>
              </a:rPr>
            </a:br>
            <a:r>
              <a:rPr lang="de-DE" sz="1800" b="1" kern="0" dirty="0">
                <a:solidFill>
                  <a:srgbClr val="000000"/>
                </a:solidFill>
                <a:latin typeface="Courier New" pitchFamily="49" charset="0"/>
              </a:rPr>
              <a:t>end</a:t>
            </a:r>
            <a:r>
              <a:rPr lang="de-DE" sz="1800" kern="0" dirty="0">
                <a:solidFill>
                  <a:srgbClr val="000000"/>
                </a:solidFill>
                <a:latin typeface="Courier New" pitchFamily="49" charset="0"/>
              </a:rPr>
              <a:t> P;</a:t>
            </a:r>
          </a:p>
        </p:txBody>
      </p:sp>
      <p:sp>
        <p:nvSpPr>
          <p:cNvPr id="3" name="Rechteck 2"/>
          <p:cNvSpPr/>
          <p:nvPr/>
        </p:nvSpPr>
        <p:spPr>
          <a:xfrm>
            <a:off x="766763" y="4797425"/>
            <a:ext cx="3805237" cy="1476375"/>
          </a:xfrm>
          <a:prstGeom prst="rect">
            <a:avLst/>
          </a:prstGeom>
        </p:spPr>
        <p:txBody>
          <a:bodyPr>
            <a:spAutoFit/>
          </a:bodyPr>
          <a:lstStyle/>
          <a:p>
            <a:pPr>
              <a:spcBef>
                <a:spcPts val="800"/>
              </a:spcBef>
              <a:buClrTx/>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defRPr/>
            </a:pPr>
            <a:r>
              <a:rPr lang="de-DE" sz="1800" b="1" kern="0" dirty="0">
                <a:solidFill>
                  <a:srgbClr val="C00000"/>
                </a:solidFill>
                <a:latin typeface="Courier New" pitchFamily="49" charset="0"/>
              </a:rPr>
              <a:t>with</a:t>
            </a:r>
            <a:r>
              <a:rPr lang="de-DE" sz="1800" kern="0" dirty="0">
                <a:solidFill>
                  <a:srgbClr val="C00000"/>
                </a:solidFill>
                <a:latin typeface="Courier New" pitchFamily="49" charset="0"/>
              </a:rPr>
              <a:t> …;</a:t>
            </a:r>
            <a:r>
              <a:rPr lang="de-DE" sz="1800" kern="0" dirty="0">
                <a:solidFill>
                  <a:srgbClr val="000000"/>
                </a:solidFill>
                <a:latin typeface="Courier New" pitchFamily="49" charset="0"/>
              </a:rPr>
              <a:t/>
            </a:r>
            <a:br>
              <a:rPr lang="de-DE" sz="1800" kern="0" dirty="0">
                <a:solidFill>
                  <a:srgbClr val="000000"/>
                </a:solidFill>
                <a:latin typeface="Courier New" pitchFamily="49" charset="0"/>
              </a:rPr>
            </a:br>
            <a:r>
              <a:rPr lang="de-DE" sz="1800" b="1" kern="0" dirty="0">
                <a:solidFill>
                  <a:srgbClr val="000000"/>
                </a:solidFill>
                <a:latin typeface="Courier New" pitchFamily="49" charset="0"/>
              </a:rPr>
              <a:t>separate</a:t>
            </a:r>
            <a:r>
              <a:rPr lang="de-DE" sz="1800" kern="0" dirty="0">
                <a:solidFill>
                  <a:srgbClr val="000000"/>
                </a:solidFill>
                <a:latin typeface="Courier New" pitchFamily="49" charset="0"/>
              </a:rPr>
              <a:t> (P)</a:t>
            </a:r>
            <a:br>
              <a:rPr lang="de-DE" sz="1800" kern="0" dirty="0">
                <a:solidFill>
                  <a:srgbClr val="000000"/>
                </a:solidFill>
                <a:latin typeface="Courier New" pitchFamily="49" charset="0"/>
              </a:rPr>
            </a:br>
            <a:r>
              <a:rPr lang="de-DE" sz="1800" b="1" kern="0" dirty="0">
                <a:solidFill>
                  <a:srgbClr val="000000"/>
                </a:solidFill>
                <a:latin typeface="Courier New" pitchFamily="49" charset="0"/>
              </a:rPr>
              <a:t>package body</a:t>
            </a:r>
            <a:r>
              <a:rPr lang="de-DE" sz="1800" kern="0" dirty="0">
                <a:solidFill>
                  <a:srgbClr val="000000"/>
                </a:solidFill>
                <a:latin typeface="Courier New" pitchFamily="49" charset="0"/>
              </a:rPr>
              <a:t> Q </a:t>
            </a:r>
            <a:r>
              <a:rPr lang="de-DE" sz="1800" b="1" kern="0" dirty="0">
                <a:solidFill>
                  <a:srgbClr val="000000"/>
                </a:solidFill>
                <a:latin typeface="Courier New" pitchFamily="49" charset="0"/>
              </a:rPr>
              <a:t>is</a:t>
            </a:r>
            <a:br>
              <a:rPr lang="de-DE" sz="1800" b="1" kern="0" dirty="0">
                <a:solidFill>
                  <a:srgbClr val="000000"/>
                </a:solidFill>
                <a:latin typeface="Courier New" pitchFamily="49" charset="0"/>
              </a:rPr>
            </a:br>
            <a:r>
              <a:rPr lang="de-DE" sz="1800" b="1" kern="0" dirty="0">
                <a:solidFill>
                  <a:srgbClr val="000000"/>
                </a:solidFill>
                <a:latin typeface="Courier New" pitchFamily="49" charset="0"/>
              </a:rPr>
              <a:t>  procedure</a:t>
            </a:r>
            <a:r>
              <a:rPr lang="de-DE" sz="1800" kern="0" dirty="0">
                <a:solidFill>
                  <a:srgbClr val="000000"/>
                </a:solidFill>
                <a:latin typeface="Courier New" pitchFamily="49" charset="0"/>
              </a:rPr>
              <a:t> R </a:t>
            </a:r>
            <a:r>
              <a:rPr lang="de-DE" sz="1800" b="1" kern="0" dirty="0">
                <a:solidFill>
                  <a:srgbClr val="000000"/>
                </a:solidFill>
                <a:latin typeface="Courier New" pitchFamily="49" charset="0"/>
              </a:rPr>
              <a:t>is separate</a:t>
            </a:r>
            <a:r>
              <a:rPr lang="de-DE" sz="1800" kern="0" dirty="0">
                <a:solidFill>
                  <a:srgbClr val="000000"/>
                </a:solidFill>
                <a:latin typeface="Courier New" pitchFamily="49" charset="0"/>
              </a:rPr>
              <a:t>;</a:t>
            </a:r>
            <a:br>
              <a:rPr lang="de-DE" sz="1800" kern="0" dirty="0">
                <a:solidFill>
                  <a:srgbClr val="000000"/>
                </a:solidFill>
                <a:latin typeface="Courier New" pitchFamily="49" charset="0"/>
              </a:rPr>
            </a:br>
            <a:r>
              <a:rPr lang="de-DE" sz="1800" b="1" kern="0" dirty="0">
                <a:solidFill>
                  <a:srgbClr val="000000"/>
                </a:solidFill>
                <a:latin typeface="Courier New" pitchFamily="49" charset="0"/>
              </a:rPr>
              <a:t>end</a:t>
            </a:r>
            <a:r>
              <a:rPr lang="de-DE" sz="1800" kern="0" dirty="0">
                <a:solidFill>
                  <a:srgbClr val="000000"/>
                </a:solidFill>
                <a:latin typeface="Courier New" pitchFamily="49" charset="0"/>
              </a:rPr>
              <a:t> Q;</a:t>
            </a:r>
          </a:p>
        </p:txBody>
      </p:sp>
      <p:sp>
        <p:nvSpPr>
          <p:cNvPr id="4" name="Rechteck 3"/>
          <p:cNvSpPr/>
          <p:nvPr/>
        </p:nvSpPr>
        <p:spPr>
          <a:xfrm>
            <a:off x="5292725" y="4722813"/>
            <a:ext cx="2349500" cy="1477962"/>
          </a:xfrm>
          <a:prstGeom prst="rect">
            <a:avLst/>
          </a:prstGeom>
        </p:spPr>
        <p:txBody>
          <a:bodyPr>
            <a:spAutoFit/>
          </a:bodyPr>
          <a:lstStyle/>
          <a:p>
            <a:pPr>
              <a:spcBef>
                <a:spcPts val="800"/>
              </a:spcBef>
              <a:buClrTx/>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defRPr/>
            </a:pPr>
            <a:r>
              <a:rPr lang="de-DE" sz="1800" b="1" kern="0" dirty="0">
                <a:solidFill>
                  <a:srgbClr val="C00000"/>
                </a:solidFill>
                <a:latin typeface="Courier New" pitchFamily="49" charset="0"/>
              </a:rPr>
              <a:t>with</a:t>
            </a:r>
            <a:r>
              <a:rPr lang="de-DE" sz="1800" kern="0" dirty="0">
                <a:solidFill>
                  <a:srgbClr val="C00000"/>
                </a:solidFill>
                <a:latin typeface="Courier New" pitchFamily="49" charset="0"/>
              </a:rPr>
              <a:t> …;</a:t>
            </a:r>
            <a:r>
              <a:rPr lang="de-DE" sz="1800" kern="0" dirty="0">
                <a:solidFill>
                  <a:srgbClr val="000000"/>
                </a:solidFill>
                <a:latin typeface="Courier New" pitchFamily="49" charset="0"/>
              </a:rPr>
              <a:t/>
            </a:r>
            <a:br>
              <a:rPr lang="de-DE" sz="1800" kern="0" dirty="0">
                <a:solidFill>
                  <a:srgbClr val="000000"/>
                </a:solidFill>
                <a:latin typeface="Courier New" pitchFamily="49" charset="0"/>
              </a:rPr>
            </a:br>
            <a:r>
              <a:rPr lang="de-DE" sz="1800" b="1" kern="0" dirty="0">
                <a:solidFill>
                  <a:srgbClr val="000000"/>
                </a:solidFill>
                <a:latin typeface="Courier New" pitchFamily="49" charset="0"/>
              </a:rPr>
              <a:t>separate</a:t>
            </a:r>
            <a:r>
              <a:rPr lang="de-DE" sz="1800" kern="0" dirty="0">
                <a:solidFill>
                  <a:srgbClr val="000000"/>
                </a:solidFill>
                <a:latin typeface="Courier New" pitchFamily="49" charset="0"/>
              </a:rPr>
              <a:t> (P.Q)</a:t>
            </a:r>
            <a:br>
              <a:rPr lang="de-DE" sz="1800" kern="0" dirty="0">
                <a:solidFill>
                  <a:srgbClr val="000000"/>
                </a:solidFill>
                <a:latin typeface="Courier New" pitchFamily="49" charset="0"/>
              </a:rPr>
            </a:br>
            <a:r>
              <a:rPr lang="de-DE" sz="1800" b="1" kern="0" dirty="0">
                <a:solidFill>
                  <a:srgbClr val="000000"/>
                </a:solidFill>
                <a:latin typeface="Courier New" pitchFamily="49" charset="0"/>
              </a:rPr>
              <a:t>procedure</a:t>
            </a:r>
            <a:r>
              <a:rPr lang="de-DE" sz="1800" kern="0" dirty="0">
                <a:solidFill>
                  <a:srgbClr val="000000"/>
                </a:solidFill>
                <a:latin typeface="Courier New" pitchFamily="49" charset="0"/>
              </a:rPr>
              <a:t> R </a:t>
            </a:r>
            <a:r>
              <a:rPr lang="de-DE" sz="1800" b="1" kern="0" dirty="0">
                <a:solidFill>
                  <a:srgbClr val="000000"/>
                </a:solidFill>
                <a:latin typeface="Courier New" pitchFamily="49" charset="0"/>
              </a:rPr>
              <a:t>is</a:t>
            </a:r>
            <a:br>
              <a:rPr lang="de-DE" sz="1800" b="1" kern="0" dirty="0">
                <a:solidFill>
                  <a:srgbClr val="000000"/>
                </a:solidFill>
                <a:latin typeface="Courier New" pitchFamily="49" charset="0"/>
              </a:rPr>
            </a:br>
            <a:r>
              <a:rPr lang="de-DE" sz="1800" b="1" kern="0" dirty="0">
                <a:solidFill>
                  <a:srgbClr val="000000"/>
                </a:solidFill>
                <a:latin typeface="Courier New" pitchFamily="49" charset="0"/>
              </a:rPr>
              <a:t>  </a:t>
            </a:r>
            <a:r>
              <a:rPr lang="de-DE" sz="1800" kern="0" dirty="0">
                <a:solidFill>
                  <a:srgbClr val="000000"/>
                </a:solidFill>
                <a:latin typeface="Courier New" pitchFamily="49" charset="0"/>
              </a:rPr>
              <a:t>…</a:t>
            </a:r>
            <a:br>
              <a:rPr lang="de-DE" sz="1800" kern="0" dirty="0">
                <a:solidFill>
                  <a:srgbClr val="000000"/>
                </a:solidFill>
                <a:latin typeface="Courier New" pitchFamily="49" charset="0"/>
              </a:rPr>
            </a:br>
            <a:r>
              <a:rPr lang="de-DE" sz="1800" b="1" kern="0" dirty="0">
                <a:solidFill>
                  <a:srgbClr val="000000"/>
                </a:solidFill>
                <a:latin typeface="Courier New" pitchFamily="49" charset="0"/>
              </a:rPr>
              <a:t>end</a:t>
            </a:r>
            <a:r>
              <a:rPr lang="de-DE" sz="1800" kern="0" dirty="0">
                <a:solidFill>
                  <a:srgbClr val="000000"/>
                </a:solidFill>
                <a:latin typeface="Courier New" pitchFamily="49" charset="0"/>
              </a:rPr>
              <a:t> R;</a:t>
            </a:r>
          </a:p>
        </p:txBody>
      </p:sp>
      <p:cxnSp>
        <p:nvCxnSpPr>
          <p:cNvPr id="118793" name="Gerade Verbindung 5"/>
          <p:cNvCxnSpPr>
            <a:cxnSpLocks noChangeShapeType="1"/>
          </p:cNvCxnSpPr>
          <p:nvPr/>
        </p:nvCxnSpPr>
        <p:spPr bwMode="auto">
          <a:xfrm>
            <a:off x="4943475" y="3933825"/>
            <a:ext cx="0" cy="2197100"/>
          </a:xfrm>
          <a:prstGeom prst="line">
            <a:avLst/>
          </a:prstGeom>
          <a:noFill/>
          <a:ln w="9525" algn="ctr">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18794" name="Gerade Verbindung 7"/>
          <p:cNvCxnSpPr>
            <a:cxnSpLocks noChangeShapeType="1"/>
          </p:cNvCxnSpPr>
          <p:nvPr/>
        </p:nvCxnSpPr>
        <p:spPr bwMode="auto">
          <a:xfrm>
            <a:off x="766763" y="4722813"/>
            <a:ext cx="7837487" cy="0"/>
          </a:xfrm>
          <a:prstGeom prst="line">
            <a:avLst/>
          </a:prstGeom>
          <a:noFill/>
          <a:ln w="9525" algn="ctr">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0" name="Rechteck 9"/>
          <p:cNvSpPr/>
          <p:nvPr/>
        </p:nvSpPr>
        <p:spPr>
          <a:xfrm>
            <a:off x="5076826" y="3716338"/>
            <a:ext cx="3876674" cy="1015663"/>
          </a:xfrm>
          <a:prstGeom prst="rect">
            <a:avLst/>
          </a:prstGeom>
        </p:spPr>
        <p:txBody>
          <a:bodyPr wrap="square">
            <a:spAutoFit/>
          </a:bodyPr>
          <a:lstStyle/>
          <a:p>
            <a:pPr lvl="0">
              <a:spcBef>
                <a:spcPts val="800"/>
              </a:spcBef>
              <a:buClrTx/>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en-US" altLang="de-DE" sz="2000" kern="0" dirty="0">
                <a:solidFill>
                  <a:srgbClr val="C00000"/>
                </a:solidFill>
                <a:latin typeface="Times New Roman"/>
              </a:rPr>
              <a:t>ing of context clauses</a:t>
            </a:r>
            <a:r>
              <a:rPr lang="en-US" altLang="de-DE" sz="2000" kern="0" dirty="0">
                <a:solidFill>
                  <a:srgbClr val="000000"/>
                </a:solidFill>
                <a:latin typeface="Times New Roman"/>
              </a:rPr>
              <a:t>. </a:t>
            </a:r>
            <a:r>
              <a:rPr lang="en-US" altLang="de-DE" sz="2000" kern="0" dirty="0" smtClean="0">
                <a:solidFill>
                  <a:srgbClr val="000000"/>
                </a:solidFill>
                <a:latin typeface="Times New Roman"/>
              </a:rPr>
              <a:t>Ada </a:t>
            </a:r>
            <a:r>
              <a:rPr lang="en-US" altLang="de-DE" sz="2000" dirty="0" smtClean="0">
                <a:solidFill>
                  <a:schemeClr val="tx1"/>
                </a:solidFill>
              </a:rPr>
              <a:t>95 provides a new feature</a:t>
            </a:r>
            <a:r>
              <a:rPr lang="en-US" altLang="de-DE" sz="2000" dirty="0" smtClean="0">
                <a:solidFill>
                  <a:schemeClr val="accent2"/>
                </a:solidFill>
              </a:rPr>
              <a:t>: </a:t>
            </a:r>
            <a:r>
              <a:rPr lang="en-US" sz="2000" kern="0" dirty="0" smtClean="0">
                <a:solidFill>
                  <a:schemeClr val="accent2"/>
                </a:solidFill>
                <a:latin typeface="Times New Roman"/>
              </a:rPr>
              <a:t>hier-archical library units</a:t>
            </a:r>
            <a:r>
              <a:rPr lang="en-US" sz="2000" kern="0" dirty="0" smtClean="0">
                <a:solidFill>
                  <a:schemeClr val="tx1"/>
                </a:solidFill>
                <a:latin typeface="Times New Roman"/>
              </a:rPr>
              <a:t>, slides 168ff</a:t>
            </a:r>
            <a:r>
              <a:rPr lang="en-US" sz="2000" kern="0" dirty="0" smtClean="0">
                <a:solidFill>
                  <a:srgbClr val="000000"/>
                </a:solidFill>
                <a:latin typeface="Times New Roman"/>
              </a:rPr>
              <a:t>.</a:t>
            </a:r>
            <a:endParaRPr lang="en-US" sz="2000" kern="0" dirty="0">
              <a:solidFill>
                <a:srgbClr val="000000"/>
              </a:solidFill>
              <a:latin typeface="Times New Roman"/>
            </a:endParaRPr>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1"/>
          <p:cNvSpPr>
            <a:spLocks noGrp="1" noChangeArrowheads="1"/>
          </p:cNvSpPr>
          <p:nvPr>
            <p:ph type="title"/>
          </p:nvPr>
        </p:nvSpPr>
        <p:spPr>
          <a:xfrm>
            <a:off x="685800" y="549275"/>
            <a:ext cx="7772400" cy="1295400"/>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noProof="0" dirty="0" smtClean="0"/>
              <a:t>Ada’s Properties</a:t>
            </a:r>
            <a:br>
              <a:rPr lang="en-US" altLang="de-DE" noProof="0" dirty="0" smtClean="0"/>
            </a:br>
            <a:r>
              <a:rPr lang="en-US" altLang="de-DE" noProof="0" dirty="0" smtClean="0"/>
              <a:t>(Continued)</a:t>
            </a:r>
          </a:p>
        </p:txBody>
      </p:sp>
      <p:sp>
        <p:nvSpPr>
          <p:cNvPr id="10243" name="Rectangle 2"/>
          <p:cNvSpPr>
            <a:spLocks noGrp="1" noChangeArrowheads="1"/>
          </p:cNvSpPr>
          <p:nvPr>
            <p:ph idx="1"/>
          </p:nvPr>
        </p:nvSpPr>
        <p:spPr>
          <a:xfrm>
            <a:off x="685800" y="1988841"/>
            <a:ext cx="7772400" cy="4104456"/>
          </a:xfrm>
        </p:spPr>
        <p:txBody>
          <a:bodyPr/>
          <a:lstStyle/>
          <a:p>
            <a:pPr marL="309563" indent="-309563" eaLnBrk="1" hangingPunct="1">
              <a:lnSpc>
                <a:spcPct val="90000"/>
              </a:lnSpc>
              <a:spcBef>
                <a:spcPts val="600"/>
              </a:spcBef>
              <a:buFont typeface="Times New Roman" pitchFamily="18" charset="0"/>
              <a:buChar char="•"/>
              <a:tabLst>
                <a:tab pos="309563" algn="l"/>
                <a:tab pos="414338"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Lst>
            </a:pPr>
            <a:r>
              <a:rPr lang="en-US" altLang="de-DE" sz="2800" noProof="0" dirty="0" smtClean="0"/>
              <a:t>Strict separation of specification and implementation</a:t>
            </a:r>
            <a:r>
              <a:rPr lang="en-US" altLang="de-DE" sz="2000" noProof="0" dirty="0" smtClean="0"/>
              <a:t/>
            </a:r>
            <a:br>
              <a:rPr lang="en-US" altLang="de-DE" sz="2000" noProof="0" dirty="0" smtClean="0"/>
            </a:br>
            <a:r>
              <a:rPr lang="en-US" altLang="de-DE" sz="2000" noProof="0" dirty="0" smtClean="0"/>
              <a:t>The specification defines a contract. The realization of this contract remains hidden.</a:t>
            </a:r>
          </a:p>
          <a:p>
            <a:pPr marL="309563" indent="-309563" eaLnBrk="1" hangingPunct="1">
              <a:lnSpc>
                <a:spcPct val="90000"/>
              </a:lnSpc>
              <a:spcBef>
                <a:spcPts val="600"/>
              </a:spcBef>
              <a:buFont typeface="Times New Roman" pitchFamily="18" charset="0"/>
              <a:buChar char="•"/>
              <a:tabLst>
                <a:tab pos="309563" algn="l"/>
                <a:tab pos="414338"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Lst>
            </a:pPr>
            <a:r>
              <a:rPr lang="en-US" altLang="de-DE" sz="2800" noProof="0" dirty="0" smtClean="0"/>
              <a:t>Strong typing</a:t>
            </a:r>
            <a:r>
              <a:rPr lang="en-US" altLang="de-DE" sz="2000" noProof="0" dirty="0" smtClean="0"/>
              <a:t/>
            </a:r>
            <a:br>
              <a:rPr lang="en-US" altLang="de-DE" sz="2000" noProof="0" dirty="0" smtClean="0"/>
            </a:br>
            <a:r>
              <a:rPr lang="en-US" altLang="de-DE" sz="2000" noProof="0" dirty="0" smtClean="0"/>
              <a:t>Each object has a type that is unchangeable during its lifetime. Different types are incompatible.</a:t>
            </a:r>
          </a:p>
          <a:p>
            <a:pPr marL="309563" indent="-309563" eaLnBrk="1" hangingPunct="1">
              <a:lnSpc>
                <a:spcPct val="90000"/>
              </a:lnSpc>
              <a:spcBef>
                <a:spcPts val="600"/>
              </a:spcBef>
              <a:buFont typeface="Times New Roman" pitchFamily="18" charset="0"/>
              <a:buChar char="•"/>
              <a:tabLst>
                <a:tab pos="309563" algn="l"/>
                <a:tab pos="414338"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Lst>
            </a:pPr>
            <a:r>
              <a:rPr lang="en-US" altLang="de-DE" sz="2800" noProof="0" dirty="0" smtClean="0"/>
              <a:t>Block structure</a:t>
            </a:r>
            <a:r>
              <a:rPr lang="en-US" altLang="de-DE" sz="2000" noProof="0" dirty="0" smtClean="0"/>
              <a:t/>
            </a:r>
            <a:br>
              <a:rPr lang="en-US" altLang="de-DE" sz="2000" noProof="0" dirty="0" smtClean="0"/>
            </a:br>
            <a:r>
              <a:rPr lang="en-US" altLang="de-DE" sz="2000" noProof="0" dirty="0" smtClean="0"/>
              <a:t>Both, </a:t>
            </a:r>
            <a:r>
              <a:rPr lang="en-US" altLang="de-DE" sz="2000" i="1" noProof="0" dirty="0" smtClean="0"/>
              <a:t>Top Down</a:t>
            </a:r>
            <a:r>
              <a:rPr lang="en-US" altLang="de-DE" sz="2000" noProof="0" dirty="0" smtClean="0"/>
              <a:t> versus </a:t>
            </a:r>
            <a:r>
              <a:rPr lang="en-US" altLang="de-DE" sz="2000" i="1" noProof="0" dirty="0" smtClean="0"/>
              <a:t>Bottom Up</a:t>
            </a:r>
            <a:r>
              <a:rPr lang="en-US" altLang="de-DE" sz="2000" noProof="0" dirty="0" smtClean="0"/>
              <a:t>, is supported.</a:t>
            </a:r>
          </a:p>
          <a:p>
            <a:pPr marL="309563" lvl="0" indent="-309563" eaLnBrk="1" hangingPunct="1">
              <a:lnSpc>
                <a:spcPct val="90000"/>
              </a:lnSpc>
              <a:spcBef>
                <a:spcPts val="600"/>
              </a:spcBef>
              <a:buFont typeface="Times New Roman" pitchFamily="18" charset="0"/>
              <a:buChar char="•"/>
              <a:tabLst>
                <a:tab pos="309563" algn="l"/>
                <a:tab pos="414338"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Lst>
            </a:pPr>
            <a:r>
              <a:rPr lang="en-US" sz="2800" noProof="0" dirty="0" smtClean="0">
                <a:solidFill>
                  <a:schemeClr val="tx1"/>
                </a:solidFill>
              </a:rPr>
              <a:t>Subsystems</a:t>
            </a:r>
            <a:r>
              <a:rPr lang="en-US" sz="2000" noProof="0" dirty="0" smtClean="0">
                <a:solidFill>
                  <a:schemeClr val="tx1"/>
                </a:solidFill>
              </a:rPr>
              <a:t/>
            </a:r>
            <a:br>
              <a:rPr lang="en-US" sz="2000" noProof="0" dirty="0" smtClean="0">
                <a:solidFill>
                  <a:schemeClr val="tx1"/>
                </a:solidFill>
              </a:rPr>
            </a:br>
            <a:r>
              <a:rPr lang="en-US" sz="2000" noProof="0" dirty="0" smtClean="0">
                <a:solidFill>
                  <a:schemeClr val="tx1"/>
                </a:solidFill>
              </a:rPr>
              <a:t>Hierarchical library units allow well-defined visibility</a:t>
            </a:r>
            <a:br>
              <a:rPr lang="en-US" sz="2000" noProof="0" dirty="0" smtClean="0">
                <a:solidFill>
                  <a:schemeClr val="tx1"/>
                </a:solidFill>
              </a:rPr>
            </a:br>
            <a:r>
              <a:rPr lang="en-US" sz="2000" noProof="0" dirty="0" smtClean="0">
                <a:solidFill>
                  <a:schemeClr val="tx1"/>
                </a:solidFill>
              </a:rPr>
              <a:t>between components.</a:t>
            </a:r>
            <a:endParaRPr lang="en-US" sz="2000" noProof="0" dirty="0" smtClean="0">
              <a:solidFill>
                <a:srgbClr val="808080">
                  <a:lumMod val="75000"/>
                </a:srgbClr>
              </a:solidFill>
            </a:endParaRPr>
          </a:p>
          <a:p>
            <a:pPr marL="309563" indent="-309563" eaLnBrk="1" hangingPunct="1">
              <a:lnSpc>
                <a:spcPct val="90000"/>
              </a:lnSpc>
              <a:spcBef>
                <a:spcPts val="600"/>
              </a:spcBef>
              <a:buFont typeface="Times New Roman" pitchFamily="18" charset="0"/>
              <a:buChar char="•"/>
              <a:tabLst>
                <a:tab pos="309563" algn="l"/>
                <a:tab pos="414338"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Lst>
            </a:pPr>
            <a:endParaRPr lang="en-US" altLang="de-DE" sz="2400" noProof="0" dirty="0" smtClean="0"/>
          </a:p>
        </p:txBody>
      </p:sp>
      <p:sp>
        <p:nvSpPr>
          <p:cNvPr id="2" name="Fußzeilenplatzhalter 1"/>
          <p:cNvSpPr>
            <a:spLocks noGrp="1"/>
          </p:cNvSpPr>
          <p:nvPr>
            <p:ph type="ftr" idx="10"/>
          </p:nvPr>
        </p:nvSpPr>
        <p:spPr/>
        <p:txBody>
          <a:bodyPr/>
          <a:lstStyle/>
          <a:p>
            <a:pPr>
              <a:defRPr/>
            </a:pPr>
            <a:r>
              <a:rPr lang="en-US" dirty="0" smtClean="0"/>
              <a:t>Ada Basics © 2024 C.Grein</a:t>
            </a:r>
            <a:endParaRPr lang="de-DE" dirty="0"/>
          </a:p>
        </p:txBody>
      </p:sp>
      <p:sp>
        <p:nvSpPr>
          <p:cNvPr id="3" name="Foliennummernplatzhalter 2"/>
          <p:cNvSpPr>
            <a:spLocks noGrp="1"/>
          </p:cNvSpPr>
          <p:nvPr>
            <p:ph type="sldNum" idx="11"/>
          </p:nvPr>
        </p:nvSpPr>
        <p:spPr/>
        <p:txBody>
          <a:bodyPr/>
          <a:lstStyle/>
          <a:p>
            <a:pPr>
              <a:defRPr/>
            </a:pPr>
            <a:fld id="{07B95DED-7F18-463B-9F94-D327A3428C3B}" type="slidenum">
              <a:rPr lang="de-DE" smtClean="0"/>
              <a:pPr>
                <a:defRPr/>
              </a:pPr>
              <a:t>16</a:t>
            </a:fld>
            <a:endParaRPr lang="de-DE" dirty="0"/>
          </a:p>
        </p:txBody>
      </p:sp>
    </p:spTree>
    <p:extLst>
      <p:ext uri="{BB962C8B-B14F-4D97-AF65-F5344CB8AC3E}">
        <p14:creationId xmlns:p14="http://schemas.microsoft.com/office/powerpoint/2010/main" val="1396552520"/>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0" name="Titel 1"/>
          <p:cNvSpPr>
            <a:spLocks noGrp="1"/>
          </p:cNvSpPr>
          <p:nvPr>
            <p:ph type="title"/>
          </p:nvPr>
        </p:nvSpPr>
        <p:spPr/>
        <p:txBody>
          <a:bodyPr/>
          <a:lstStyle/>
          <a:p>
            <a:r>
              <a:rPr lang="en-US" altLang="de-DE" noProof="0" dirty="0" smtClean="0"/>
              <a:t>Library Units</a:t>
            </a:r>
          </a:p>
        </p:txBody>
      </p:sp>
      <p:sp>
        <p:nvSpPr>
          <p:cNvPr id="119811" name="Inhaltsplatzhalter 2"/>
          <p:cNvSpPr>
            <a:spLocks noGrp="1"/>
          </p:cNvSpPr>
          <p:nvPr>
            <p:ph idx="1"/>
          </p:nvPr>
        </p:nvSpPr>
        <p:spPr>
          <a:xfrm>
            <a:off x="685800" y="1916113"/>
            <a:ext cx="7739063" cy="4249737"/>
          </a:xfrm>
        </p:spPr>
        <p:txBody>
          <a:bodyPr/>
          <a:lstStyle/>
          <a:p>
            <a:pPr marL="0" indent="0"/>
            <a:r>
              <a:rPr lang="en-US" altLang="de-DE" sz="2000" noProof="0" dirty="0" smtClean="0"/>
              <a:t>Ada as a block oriented language allows the declaration of packages and </a:t>
            </a:r>
            <a:r>
              <a:rPr lang="en-US" altLang="de-DE" sz="2000" dirty="0" smtClean="0"/>
              <a:t>subprograms at any level</a:t>
            </a:r>
            <a:r>
              <a:rPr lang="en-US" altLang="de-DE" sz="2000" noProof="0" dirty="0" smtClean="0"/>
              <a:t>.</a:t>
            </a:r>
          </a:p>
          <a:p>
            <a:pPr marL="0" indent="0"/>
            <a:r>
              <a:rPr lang="en-US" altLang="de-DE" sz="2000" noProof="0" dirty="0" smtClean="0"/>
              <a:t>At the </a:t>
            </a:r>
            <a:r>
              <a:rPr lang="en-US" altLang="de-DE" sz="2000" dirty="0" smtClean="0"/>
              <a:t>low</a:t>
            </a:r>
            <a:r>
              <a:rPr lang="en-US" altLang="de-DE" sz="2000" noProof="0" dirty="0" smtClean="0"/>
              <a:t>est level, these are </a:t>
            </a:r>
            <a:r>
              <a:rPr lang="en-US" altLang="de-DE" sz="2000" i="1" noProof="0" dirty="0" smtClean="0"/>
              <a:t>library units</a:t>
            </a:r>
            <a:r>
              <a:rPr lang="en-US" altLang="de-DE" sz="2000" noProof="0" dirty="0" smtClean="0"/>
              <a:t>. These may be </a:t>
            </a:r>
            <a:r>
              <a:rPr lang="en-US" altLang="de-DE" sz="2000" dirty="0" smtClean="0"/>
              <a:t>packages and subprograms. </a:t>
            </a:r>
            <a:r>
              <a:rPr lang="en-US" altLang="de-DE" sz="2000" noProof="0" dirty="0" smtClean="0"/>
              <a:t>Conceptually, they are thought to be declared directly within package </a:t>
            </a:r>
            <a:r>
              <a:rPr lang="en-US" altLang="de-DE" sz="1800" noProof="0" dirty="0" smtClean="0">
                <a:latin typeface="Courier New" panose="02070309020205020404" pitchFamily="49" charset="0"/>
                <a:cs typeface="Courier New" panose="02070309020205020404" pitchFamily="49" charset="0"/>
              </a:rPr>
              <a:t>Standard</a:t>
            </a:r>
            <a:r>
              <a:rPr lang="en-US" altLang="de-DE" sz="2000" noProof="0" dirty="0" smtClean="0"/>
              <a:t>. Thus, the fully expanded name of any library unit </a:t>
            </a:r>
            <a:r>
              <a:rPr lang="en-US" altLang="de-DE" sz="1800" noProof="0" dirty="0" smtClean="0">
                <a:latin typeface="Courier New" panose="02070309020205020404" pitchFamily="49" charset="0"/>
                <a:cs typeface="Courier New" panose="02070309020205020404" pitchFamily="49" charset="0"/>
              </a:rPr>
              <a:t>LU</a:t>
            </a:r>
            <a:r>
              <a:rPr lang="en-US" altLang="de-DE" sz="2000" noProof="0" dirty="0" smtClean="0"/>
              <a:t> is </a:t>
            </a:r>
            <a:r>
              <a:rPr lang="en-US" altLang="de-DE" sz="1800" dirty="0">
                <a:latin typeface="Courier New" panose="02070309020205020404" pitchFamily="49" charset="0"/>
                <a:cs typeface="Courier New" panose="02070309020205020404" pitchFamily="49" charset="0"/>
              </a:rPr>
              <a:t>Standard.LU</a:t>
            </a:r>
            <a:r>
              <a:rPr lang="en-US" altLang="de-DE" sz="2000" noProof="0" dirty="0" smtClean="0"/>
              <a:t>.</a:t>
            </a:r>
          </a:p>
          <a:p>
            <a:pPr marL="0" indent="0"/>
            <a:r>
              <a:rPr lang="en-US" altLang="de-DE" sz="2000" noProof="0" dirty="0" smtClean="0"/>
              <a:t>Whereas for packages specification and body always have to be separated, for </a:t>
            </a:r>
            <a:r>
              <a:rPr lang="en-US" altLang="de-DE" sz="2000" dirty="0"/>
              <a:t>subprograms the </a:t>
            </a:r>
            <a:r>
              <a:rPr lang="en-US" altLang="de-DE" sz="2000" dirty="0" smtClean="0"/>
              <a:t>body may act as the </a:t>
            </a:r>
            <a:r>
              <a:rPr lang="en-US" altLang="de-DE" sz="2000" noProof="0" dirty="0" smtClean="0"/>
              <a:t>specification.</a:t>
            </a:r>
          </a:p>
          <a:p>
            <a:pPr marL="0" indent="0"/>
            <a:r>
              <a:rPr lang="en-US" altLang="de-DE" sz="2000" noProof="0" dirty="0" smtClean="0"/>
              <a:t>Specification and body (and also subunits) are </a:t>
            </a:r>
            <a:r>
              <a:rPr lang="en-US" altLang="de-DE" sz="2000" dirty="0" smtClean="0"/>
              <a:t>compiled separately; </a:t>
            </a:r>
            <a:r>
              <a:rPr lang="en-US" altLang="de-DE" sz="2000" noProof="0" dirty="0" smtClean="0"/>
              <a:t>they are called </a:t>
            </a:r>
            <a:r>
              <a:rPr lang="en-US" altLang="de-DE" sz="2000" i="1" noProof="0" dirty="0" smtClean="0"/>
              <a:t>compilation units</a:t>
            </a:r>
            <a:r>
              <a:rPr lang="en-US" altLang="de-DE" sz="2000" noProof="0" dirty="0" smtClean="0"/>
              <a:t>.</a:t>
            </a:r>
          </a:p>
          <a:p>
            <a:pPr marL="0" indent="0"/>
            <a:r>
              <a:rPr lang="en-US" altLang="de-DE" sz="2000" noProof="0" dirty="0" smtClean="0"/>
              <a:t>[As a side note, Ada has nothing to say about how compilation units are stored in files. This is compiler dependent.]</a:t>
            </a:r>
          </a:p>
        </p:txBody>
      </p:sp>
      <p:sp>
        <p:nvSpPr>
          <p:cNvPr id="119812" name="Fußzeilenplatzhalter 3"/>
          <p:cNvSpPr>
            <a:spLocks noGrp="1"/>
          </p:cNvSpPr>
          <p:nvPr>
            <p:ph type="ftr" sz="quarte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en-US" altLang="de-DE" sz="2400" dirty="0" smtClean="0"/>
              <a:t>Ada Basics © 2024 C.Grein</a:t>
            </a:r>
            <a:endParaRPr lang="de-DE" altLang="de-DE" sz="2400" dirty="0"/>
          </a:p>
        </p:txBody>
      </p:sp>
      <p:sp>
        <p:nvSpPr>
          <p:cNvPr id="119813" name="Foliennummernplatzhalter 4"/>
          <p:cNvSpPr>
            <a:spLocks noGrp="1"/>
          </p:cNvSpPr>
          <p:nvPr>
            <p:ph type="sldNum" sz="quarter"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7AB636BB-F3B3-4E07-9C22-484964E4B4E6}" type="slidenum">
              <a:rPr lang="de-DE" altLang="de-DE" sz="2400" smtClean="0"/>
              <a:pPr eaLnBrk="1" hangingPunct="1">
                <a:spcBef>
                  <a:spcPct val="0"/>
                </a:spcBef>
              </a:pPr>
              <a:t>160</a:t>
            </a:fld>
            <a:endParaRPr lang="de-DE" altLang="de-DE" sz="2400" dirty="0" smtClean="0"/>
          </a:p>
        </p:txBody>
      </p:sp>
    </p:spTree>
  </p:cSld>
  <p:clrMapOvr>
    <a:masterClrMapping/>
  </p:clrMapOvr>
  <p:timing>
    <p:tnLst>
      <p:par>
        <p:cTn id="1" dur="indefinite" restart="never" nodeType="tmRoot"/>
      </p:par>
    </p:tn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noProof="0" dirty="0" smtClean="0"/>
              <a:t>Library Units and Subunits</a:t>
            </a:r>
            <a:endParaRPr lang="en-US" noProof="0" dirty="0"/>
          </a:p>
        </p:txBody>
      </p:sp>
      <p:sp>
        <p:nvSpPr>
          <p:cNvPr id="3" name="Inhaltsplatzhalter 2"/>
          <p:cNvSpPr>
            <a:spLocks noGrp="1"/>
          </p:cNvSpPr>
          <p:nvPr>
            <p:ph idx="1"/>
          </p:nvPr>
        </p:nvSpPr>
        <p:spPr>
          <a:xfrm>
            <a:off x="685800" y="1988840"/>
            <a:ext cx="7739063" cy="4226224"/>
          </a:xfrm>
        </p:spPr>
        <p:txBody>
          <a:bodyPr/>
          <a:lstStyle/>
          <a:p>
            <a:pPr marL="0" indent="0"/>
            <a:r>
              <a:rPr lang="en-US" sz="2000" noProof="0" dirty="0" smtClean="0"/>
              <a:t>Names in the library must be unique. There is no overloading in the library since the profile is not part of the library.</a:t>
            </a:r>
          </a:p>
          <a:p>
            <a:pPr marL="0" indent="0"/>
            <a:r>
              <a:rPr lang="en-US" sz="2000" noProof="0" dirty="0" smtClean="0"/>
              <a:t>If there is the absolute need to separate two overloaded subprograms in subunits, one of them has to be renamed:</a:t>
            </a:r>
          </a:p>
          <a:p>
            <a:pPr marL="357188" indent="0" defTabSz="357188"/>
            <a:r>
              <a:rPr lang="en-US" sz="1800" b="1" noProof="0" dirty="0" smtClean="0">
                <a:latin typeface="Courier New" panose="02070309020205020404" pitchFamily="49" charset="0"/>
                <a:cs typeface="Courier New" panose="02070309020205020404" pitchFamily="49" charset="0"/>
              </a:rPr>
              <a:t>procedure</a:t>
            </a:r>
            <a:r>
              <a:rPr lang="en-US" sz="1800" noProof="0" dirty="0" smtClean="0">
                <a:latin typeface="Courier New" panose="02070309020205020404" pitchFamily="49" charset="0"/>
                <a:cs typeface="Courier New" panose="02070309020205020404" pitchFamily="49" charset="0"/>
              </a:rPr>
              <a:t> P </a:t>
            </a:r>
            <a:r>
              <a:rPr lang="en-US" sz="1800" b="1" noProof="0" dirty="0" smtClean="0">
                <a:latin typeface="Courier New" panose="02070309020205020404" pitchFamily="49" charset="0"/>
                <a:cs typeface="Courier New" panose="02070309020205020404" pitchFamily="49" charset="0"/>
              </a:rPr>
              <a:t>is</a:t>
            </a:r>
            <a:r>
              <a:rPr lang="en-US" sz="1800" noProof="0" dirty="0" smtClean="0">
                <a:latin typeface="Courier New" panose="02070309020205020404" pitchFamily="49" charset="0"/>
                <a:cs typeface="Courier New" panose="02070309020205020404" pitchFamily="49" charset="0"/>
              </a:rPr>
              <a:t/>
            </a:r>
            <a:br>
              <a:rPr lang="en-US" sz="1800" noProof="0" dirty="0" smtClean="0">
                <a:latin typeface="Courier New" panose="02070309020205020404" pitchFamily="49" charset="0"/>
                <a:cs typeface="Courier New" panose="02070309020205020404" pitchFamily="49" charset="0"/>
              </a:rPr>
            </a:br>
            <a:r>
              <a:rPr lang="en-US" sz="1800" noProof="0" dirty="0" smtClean="0">
                <a:latin typeface="Courier New" panose="02070309020205020404" pitchFamily="49" charset="0"/>
                <a:cs typeface="Courier New" panose="02070309020205020404" pitchFamily="49" charset="0"/>
              </a:rPr>
              <a:t>  </a:t>
            </a:r>
            <a:r>
              <a:rPr lang="en-US" sz="1800" b="1" noProof="0" dirty="0" smtClean="0">
                <a:latin typeface="Courier New" panose="02070309020205020404" pitchFamily="49" charset="0"/>
                <a:cs typeface="Courier New" panose="02070309020205020404" pitchFamily="49" charset="0"/>
              </a:rPr>
              <a:t>procedure</a:t>
            </a:r>
            <a:r>
              <a:rPr lang="en-US" sz="1800" noProof="0" dirty="0" smtClean="0">
                <a:latin typeface="Courier New" panose="02070309020205020404" pitchFamily="49" charset="0"/>
                <a:cs typeface="Courier New" panose="02070309020205020404" pitchFamily="49" charset="0"/>
              </a:rPr>
              <a:t> Q (X: Integer) </a:t>
            </a:r>
            <a:r>
              <a:rPr lang="en-US" sz="1800" b="1" noProof="0" dirty="0" smtClean="0">
                <a:latin typeface="Courier New" panose="02070309020205020404" pitchFamily="49" charset="0"/>
                <a:cs typeface="Courier New" panose="02070309020205020404" pitchFamily="49" charset="0"/>
              </a:rPr>
              <a:t>is separate</a:t>
            </a:r>
            <a:r>
              <a:rPr lang="en-US" sz="1800" noProof="0" dirty="0" smtClean="0">
                <a:latin typeface="Courier New" panose="02070309020205020404" pitchFamily="49" charset="0"/>
                <a:cs typeface="Courier New" panose="02070309020205020404" pitchFamily="49" charset="0"/>
              </a:rPr>
              <a:t>;</a:t>
            </a:r>
            <a:br>
              <a:rPr lang="en-US" sz="1800" noProof="0" dirty="0" smtClean="0">
                <a:latin typeface="Courier New" panose="02070309020205020404" pitchFamily="49" charset="0"/>
                <a:cs typeface="Courier New" panose="02070309020205020404" pitchFamily="49" charset="0"/>
              </a:rPr>
            </a:br>
            <a:r>
              <a:rPr lang="en-US" sz="1800" noProof="0" dirty="0" smtClean="0">
                <a:latin typeface="Courier New" panose="02070309020205020404" pitchFamily="49" charset="0"/>
                <a:cs typeface="Courier New" panose="02070309020205020404" pitchFamily="49" charset="0"/>
              </a:rPr>
              <a:t>--</a:t>
            </a:r>
            <a:r>
              <a:rPr lang="en-US" sz="1800" b="1" i="1" noProof="0" dirty="0" smtClean="0">
                <a:solidFill>
                  <a:srgbClr val="FF0000"/>
                </a:solidFill>
                <a:latin typeface="Courier New" panose="02070309020205020404" pitchFamily="49" charset="0"/>
                <a:cs typeface="Courier New" panose="02070309020205020404" pitchFamily="49" charset="0"/>
              </a:rPr>
              <a:t>procedure</a:t>
            </a:r>
            <a:r>
              <a:rPr lang="en-US" sz="1800" i="1" noProof="0" dirty="0" smtClean="0">
                <a:solidFill>
                  <a:srgbClr val="FF0000"/>
                </a:solidFill>
                <a:latin typeface="Courier New" panose="02070309020205020404" pitchFamily="49" charset="0"/>
                <a:cs typeface="Courier New" panose="02070309020205020404" pitchFamily="49" charset="0"/>
              </a:rPr>
              <a:t> Q (X: Float  ) </a:t>
            </a:r>
            <a:r>
              <a:rPr lang="en-US" sz="1800" b="1" i="1" noProof="0" dirty="0" smtClean="0">
                <a:solidFill>
                  <a:srgbClr val="FF0000"/>
                </a:solidFill>
                <a:latin typeface="Courier New" panose="02070309020205020404" pitchFamily="49" charset="0"/>
                <a:cs typeface="Courier New" panose="02070309020205020404" pitchFamily="49" charset="0"/>
              </a:rPr>
              <a:t>is separate</a:t>
            </a:r>
            <a:r>
              <a:rPr lang="en-US" sz="1800" i="1" noProof="0" dirty="0" smtClean="0">
                <a:solidFill>
                  <a:srgbClr val="FF0000"/>
                </a:solidFill>
                <a:latin typeface="Courier New" panose="02070309020205020404" pitchFamily="49" charset="0"/>
                <a:cs typeface="Courier New" panose="02070309020205020404" pitchFamily="49" charset="0"/>
              </a:rPr>
              <a:t>;  </a:t>
            </a:r>
            <a:r>
              <a:rPr lang="en-US" sz="1800" noProof="0" dirty="0" smtClean="0">
                <a:solidFill>
                  <a:srgbClr val="FF0000"/>
                </a:solidFill>
                <a:latin typeface="Courier New" panose="02070309020205020404" pitchFamily="49" charset="0"/>
                <a:cs typeface="Courier New" panose="02070309020205020404" pitchFamily="49" charset="0"/>
              </a:rPr>
              <a:t>--</a:t>
            </a:r>
            <a:r>
              <a:rPr lang="en-US" altLang="de-DE" sz="1800" noProof="0" dirty="0" smtClean="0">
                <a:solidFill>
                  <a:srgbClr val="FF0000"/>
                </a:solidFill>
                <a:latin typeface="Wingdings" pitchFamily="2" charset="2"/>
              </a:rPr>
              <a:t> </a:t>
            </a:r>
            <a:r>
              <a:rPr lang="en-US" altLang="de-DE" sz="1800" noProof="0" dirty="0" smtClean="0">
                <a:solidFill>
                  <a:schemeClr val="tx1"/>
                </a:solidFill>
                <a:latin typeface="Courier New" panose="02070309020205020404" pitchFamily="49" charset="0"/>
                <a:cs typeface="Courier New" panose="02070309020205020404" pitchFamily="49" charset="0"/>
              </a:rPr>
              <a:t/>
            </a:r>
            <a:br>
              <a:rPr lang="en-US" altLang="de-DE" sz="1800" noProof="0" dirty="0" smtClean="0">
                <a:solidFill>
                  <a:schemeClr val="tx1"/>
                </a:solidFill>
                <a:latin typeface="Courier New" panose="02070309020205020404" pitchFamily="49" charset="0"/>
                <a:cs typeface="Courier New" panose="02070309020205020404" pitchFamily="49" charset="0"/>
              </a:rPr>
            </a:br>
            <a:r>
              <a:rPr lang="en-US" altLang="de-DE" sz="1800" noProof="0" dirty="0" smtClean="0">
                <a:solidFill>
                  <a:schemeClr val="tx1"/>
                </a:solidFill>
                <a:latin typeface="Courier New" panose="02070309020205020404" pitchFamily="49" charset="0"/>
                <a:cs typeface="Courier New" panose="02070309020205020404" pitchFamily="49" charset="0"/>
              </a:rPr>
              <a:t>  </a:t>
            </a:r>
            <a:r>
              <a:rPr lang="en-US" sz="1800" b="1" noProof="0" dirty="0" smtClean="0">
                <a:latin typeface="Courier New" panose="02070309020205020404" pitchFamily="49" charset="0"/>
                <a:cs typeface="Courier New" panose="02070309020205020404" pitchFamily="49" charset="0"/>
              </a:rPr>
              <a:t>procedure</a:t>
            </a:r>
            <a:r>
              <a:rPr lang="en-US" sz="1800" noProof="0" dirty="0" smtClean="0">
                <a:latin typeface="Courier New" panose="02070309020205020404" pitchFamily="49" charset="0"/>
                <a:cs typeface="Courier New" panose="02070309020205020404" pitchFamily="49" charset="0"/>
              </a:rPr>
              <a:t> R (X: Float  ) </a:t>
            </a:r>
            <a:r>
              <a:rPr lang="en-US" sz="1800" b="1" noProof="0" dirty="0" smtClean="0">
                <a:latin typeface="Courier New" panose="02070309020205020404" pitchFamily="49" charset="0"/>
                <a:cs typeface="Courier New" panose="02070309020205020404" pitchFamily="49" charset="0"/>
              </a:rPr>
              <a:t>is separate</a:t>
            </a:r>
            <a:r>
              <a:rPr lang="en-US" sz="1800" noProof="0" dirty="0" smtClean="0">
                <a:latin typeface="Courier New" panose="02070309020205020404" pitchFamily="49" charset="0"/>
                <a:cs typeface="Courier New" panose="02070309020205020404" pitchFamily="49" charset="0"/>
              </a:rPr>
              <a:t>;</a:t>
            </a:r>
            <a:br>
              <a:rPr lang="en-US" sz="1800" noProof="0" dirty="0" smtClean="0">
                <a:latin typeface="Courier New" panose="02070309020205020404" pitchFamily="49" charset="0"/>
                <a:cs typeface="Courier New" panose="02070309020205020404" pitchFamily="49" charset="0"/>
              </a:rPr>
            </a:br>
            <a:r>
              <a:rPr lang="en-US" sz="1800" noProof="0" dirty="0" smtClean="0">
                <a:latin typeface="Courier New" panose="02070309020205020404" pitchFamily="49" charset="0"/>
                <a:cs typeface="Courier New" panose="02070309020205020404" pitchFamily="49" charset="0"/>
              </a:rPr>
              <a:t> </a:t>
            </a:r>
            <a:r>
              <a:rPr lang="en-US" sz="1800" b="1" noProof="0" dirty="0" smtClean="0">
                <a:latin typeface="Courier New" panose="02070309020205020404" pitchFamily="49" charset="0"/>
                <a:cs typeface="Courier New" panose="02070309020205020404" pitchFamily="49" charset="0"/>
              </a:rPr>
              <a:t> </a:t>
            </a:r>
            <a:r>
              <a:rPr lang="en-US" sz="1800" b="1" noProof="0" dirty="0" smtClean="0">
                <a:solidFill>
                  <a:schemeClr val="accent2"/>
                </a:solidFill>
                <a:latin typeface="Courier New" panose="02070309020205020404" pitchFamily="49" charset="0"/>
                <a:cs typeface="Courier New" panose="02070309020205020404" pitchFamily="49" charset="0"/>
              </a:rPr>
              <a:t>procedure</a:t>
            </a:r>
            <a:r>
              <a:rPr lang="en-US" sz="1800" noProof="0" dirty="0" smtClean="0">
                <a:solidFill>
                  <a:schemeClr val="accent2"/>
                </a:solidFill>
                <a:latin typeface="Courier New" panose="02070309020205020404" pitchFamily="49" charset="0"/>
                <a:cs typeface="Courier New" panose="02070309020205020404" pitchFamily="49" charset="0"/>
              </a:rPr>
              <a:t> Q (X: Float  ) </a:t>
            </a:r>
            <a:r>
              <a:rPr lang="en-US" sz="1800" b="1" noProof="0" dirty="0" smtClean="0">
                <a:solidFill>
                  <a:schemeClr val="accent2"/>
                </a:solidFill>
                <a:latin typeface="Courier New" panose="02070309020205020404" pitchFamily="49" charset="0"/>
                <a:cs typeface="Courier New" panose="02070309020205020404" pitchFamily="49" charset="0"/>
              </a:rPr>
              <a:t>renames</a:t>
            </a:r>
            <a:r>
              <a:rPr lang="en-US" sz="1800" noProof="0" dirty="0" smtClean="0">
                <a:solidFill>
                  <a:schemeClr val="accent2"/>
                </a:solidFill>
                <a:latin typeface="Courier New" panose="02070309020205020404" pitchFamily="49" charset="0"/>
                <a:cs typeface="Courier New" panose="02070309020205020404" pitchFamily="49" charset="0"/>
              </a:rPr>
              <a:t> R;</a:t>
            </a:r>
            <a:br>
              <a:rPr lang="en-US" sz="1800" noProof="0" dirty="0" smtClean="0">
                <a:solidFill>
                  <a:schemeClr val="accent2"/>
                </a:solidFill>
                <a:latin typeface="Courier New" panose="02070309020205020404" pitchFamily="49" charset="0"/>
                <a:cs typeface="Courier New" panose="02070309020205020404" pitchFamily="49" charset="0"/>
              </a:rPr>
            </a:br>
            <a:r>
              <a:rPr lang="en-US" sz="1800" noProof="0" dirty="0" smtClean="0">
                <a:latin typeface="Courier New" panose="02070309020205020404" pitchFamily="49" charset="0"/>
                <a:cs typeface="Courier New" panose="02070309020205020404" pitchFamily="49" charset="0"/>
              </a:rPr>
              <a:t>  …</a:t>
            </a:r>
          </a:p>
          <a:p>
            <a:pPr marL="0" indent="0" defTabSz="357188"/>
            <a:r>
              <a:rPr lang="en-US" sz="2000" dirty="0" smtClean="0">
                <a:cs typeface="Courier New" panose="02070309020205020404" pitchFamily="49" charset="0"/>
              </a:rPr>
              <a:t>The</a:t>
            </a:r>
            <a:r>
              <a:rPr lang="en-US" sz="2000" noProof="0" dirty="0" smtClean="0">
                <a:cs typeface="Courier New" panose="02070309020205020404" pitchFamily="49" charset="0"/>
              </a:rPr>
              <a:t> names in the library then are </a:t>
            </a:r>
            <a:r>
              <a:rPr lang="en-US" sz="1800" noProof="0" dirty="0" smtClean="0">
                <a:latin typeface="Courier New" panose="02070309020205020404" pitchFamily="49" charset="0"/>
                <a:cs typeface="Courier New" panose="02070309020205020404" pitchFamily="49" charset="0"/>
              </a:rPr>
              <a:t>P.Q</a:t>
            </a:r>
            <a:r>
              <a:rPr lang="en-US" sz="2000" noProof="0" dirty="0" smtClean="0">
                <a:cs typeface="Courier New" panose="02070309020205020404" pitchFamily="49" charset="0"/>
              </a:rPr>
              <a:t> and </a:t>
            </a:r>
            <a:r>
              <a:rPr lang="en-US" sz="1800" noProof="0" dirty="0" smtClean="0">
                <a:latin typeface="Courier New" panose="02070309020205020404" pitchFamily="49" charset="0"/>
                <a:cs typeface="Courier New" panose="02070309020205020404" pitchFamily="49" charset="0"/>
              </a:rPr>
              <a:t>P.R</a:t>
            </a:r>
            <a:r>
              <a:rPr lang="en-US" sz="2000" noProof="0" dirty="0" smtClean="0">
                <a:cs typeface="Courier New" panose="02070309020205020404" pitchFamily="49" charset="0"/>
              </a:rPr>
              <a:t> or, fully expanded, </a:t>
            </a:r>
            <a:r>
              <a:rPr lang="en-US" sz="1800" noProof="0" dirty="0" smtClean="0">
                <a:latin typeface="Courier New" panose="02070309020205020404" pitchFamily="49" charset="0"/>
                <a:cs typeface="Courier New" panose="02070309020205020404" pitchFamily="49" charset="0"/>
              </a:rPr>
              <a:t>Standard.P.Q</a:t>
            </a:r>
            <a:r>
              <a:rPr lang="en-US" sz="2000" noProof="0" dirty="0" smtClean="0">
                <a:cs typeface="Courier New" panose="02070309020205020404" pitchFamily="49" charset="0"/>
              </a:rPr>
              <a:t> and </a:t>
            </a:r>
            <a:r>
              <a:rPr lang="en-US" sz="1800" noProof="0" dirty="0" smtClean="0">
                <a:latin typeface="Courier New" panose="02070309020205020404" pitchFamily="49" charset="0"/>
                <a:cs typeface="Courier New" panose="02070309020205020404" pitchFamily="49" charset="0"/>
              </a:rPr>
              <a:t>Standard.P.R</a:t>
            </a:r>
            <a:r>
              <a:rPr lang="en-US" sz="2000" noProof="0" dirty="0" smtClean="0">
                <a:cs typeface="Courier New" panose="02070309020205020404" pitchFamily="49" charset="0"/>
              </a:rPr>
              <a:t>.</a:t>
            </a:r>
          </a:p>
          <a:p>
            <a:pPr marL="0" indent="0" algn="ctr" defTabSz="357188"/>
            <a:r>
              <a:rPr lang="en-US" sz="2000" noProof="0" dirty="0" smtClean="0">
                <a:solidFill>
                  <a:srgbClr val="FF0000"/>
                </a:solidFill>
                <a:cs typeface="Courier New" panose="02070309020205020404" pitchFamily="49" charset="0"/>
              </a:rPr>
              <a:t>Never ever call a package </a:t>
            </a:r>
            <a:r>
              <a:rPr lang="en-US" sz="1800" noProof="0" dirty="0" smtClean="0">
                <a:solidFill>
                  <a:srgbClr val="FF0000"/>
                </a:solidFill>
                <a:latin typeface="Courier New" panose="02070309020205020404" pitchFamily="49" charset="0"/>
                <a:cs typeface="Courier New" panose="02070309020205020404" pitchFamily="49" charset="0"/>
              </a:rPr>
              <a:t>Standard</a:t>
            </a:r>
            <a:r>
              <a:rPr lang="en-US" sz="2000" noProof="0" dirty="0" smtClean="0">
                <a:solidFill>
                  <a:srgbClr val="FF0000"/>
                </a:solidFill>
                <a:cs typeface="Courier New" panose="02070309020205020404" pitchFamily="49" charset="0"/>
              </a:rPr>
              <a:t>.</a:t>
            </a:r>
            <a:endParaRPr lang="en-US" sz="2000" noProof="0" dirty="0">
              <a:solidFill>
                <a:srgbClr val="FF0000"/>
              </a:solidFill>
              <a:cs typeface="Courier New" panose="02070309020205020404" pitchFamily="49" charset="0"/>
            </a:endParaRPr>
          </a:p>
        </p:txBody>
      </p:sp>
      <p:sp>
        <p:nvSpPr>
          <p:cNvPr id="4" name="Fußzeilenplatzhalter 3"/>
          <p:cNvSpPr>
            <a:spLocks noGrp="1"/>
          </p:cNvSpPr>
          <p:nvPr>
            <p:ph type="ftr" idx="10"/>
          </p:nvPr>
        </p:nvSpPr>
        <p:spPr/>
        <p:txBody>
          <a:bodyPr/>
          <a:lstStyle/>
          <a:p>
            <a:pPr>
              <a:defRPr/>
            </a:pPr>
            <a:r>
              <a:rPr lang="en-US" dirty="0" smtClean="0"/>
              <a:t>Ada Basics © 2024 C.Grein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161</a:t>
            </a:fld>
            <a:endParaRPr lang="de-DE" dirty="0"/>
          </a:p>
        </p:txBody>
      </p:sp>
    </p:spTree>
    <p:extLst>
      <p:ext uri="{BB962C8B-B14F-4D97-AF65-F5344CB8AC3E}">
        <p14:creationId xmlns:p14="http://schemas.microsoft.com/office/powerpoint/2010/main" val="2346704508"/>
      </p:ext>
    </p:extLst>
  </p:cSld>
  <p:clrMapOvr>
    <a:masterClrMapping/>
  </p:clrMapOvr>
  <p:timing>
    <p:tnLst>
      <p:par>
        <p:cTn id="1" dur="indefinite" restart="never" nodeType="tmRoot"/>
      </p:par>
    </p:tnLst>
  </p:timing>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noProof="0" dirty="0" smtClean="0"/>
              <a:t>Private Part</a:t>
            </a:r>
            <a:endParaRPr lang="en-US" noProof="0" dirty="0"/>
          </a:p>
        </p:txBody>
      </p:sp>
      <p:sp>
        <p:nvSpPr>
          <p:cNvPr id="3" name="Inhaltsplatzhalter 2"/>
          <p:cNvSpPr>
            <a:spLocks noGrp="1"/>
          </p:cNvSpPr>
          <p:nvPr>
            <p:ph idx="1"/>
          </p:nvPr>
        </p:nvSpPr>
        <p:spPr>
          <a:xfrm>
            <a:off x="685800" y="2031628"/>
            <a:ext cx="7739063" cy="4205660"/>
          </a:xfrm>
        </p:spPr>
        <p:txBody>
          <a:bodyPr/>
          <a:lstStyle/>
          <a:p>
            <a:pPr marL="357188" indent="0" eaLnBrk="1" hangingPunct="1">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2000" b="1" noProof="0" dirty="0" smtClean="0">
                <a:latin typeface="Courier New" pitchFamily="49" charset="0"/>
              </a:rPr>
              <a:t>package</a:t>
            </a:r>
            <a:r>
              <a:rPr lang="en-US" altLang="de-DE" sz="2000" noProof="0" dirty="0" smtClean="0">
                <a:latin typeface="Courier New" pitchFamily="49" charset="0"/>
              </a:rPr>
              <a:t> Package_Name </a:t>
            </a:r>
            <a:r>
              <a:rPr lang="en-US" altLang="de-DE" sz="2000" b="1" noProof="0" dirty="0" smtClean="0">
                <a:latin typeface="Courier New" pitchFamily="49" charset="0"/>
              </a:rPr>
              <a:t>is</a:t>
            </a:r>
          </a:p>
          <a:p>
            <a:pPr marL="357188" indent="0" eaLnBrk="1" hangingPunct="1">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2000" noProof="0" dirty="0" smtClean="0">
                <a:latin typeface="Courier New" pitchFamily="49" charset="0"/>
              </a:rPr>
              <a:t>  </a:t>
            </a:r>
            <a:r>
              <a:rPr lang="en-US" altLang="de-DE" sz="2000" b="1" noProof="0" dirty="0" smtClean="0">
                <a:latin typeface="Courier New" pitchFamily="49" charset="0"/>
              </a:rPr>
              <a:t>type</a:t>
            </a:r>
            <a:r>
              <a:rPr lang="en-US" altLang="de-DE" sz="2000" noProof="0" dirty="0" smtClean="0">
                <a:latin typeface="Courier New" pitchFamily="49" charset="0"/>
              </a:rPr>
              <a:t> T </a:t>
            </a:r>
            <a:r>
              <a:rPr lang="en-US" altLang="de-DE" sz="2000" b="1" noProof="0" dirty="0" smtClean="0">
                <a:latin typeface="Courier New" pitchFamily="49" charset="0"/>
              </a:rPr>
              <a:t>is</a:t>
            </a:r>
            <a:r>
              <a:rPr lang="en-US" altLang="de-DE" sz="2000" noProof="0" dirty="0" smtClean="0">
                <a:latin typeface="Courier New" pitchFamily="49" charset="0"/>
              </a:rPr>
              <a:t> [</a:t>
            </a:r>
            <a:r>
              <a:rPr lang="en-US" altLang="de-DE" sz="2000" b="1" noProof="0" dirty="0" smtClean="0">
                <a:latin typeface="Courier New" pitchFamily="49" charset="0"/>
              </a:rPr>
              <a:t>limited</a:t>
            </a:r>
            <a:r>
              <a:rPr lang="en-US" altLang="de-DE" sz="2000" noProof="0" dirty="0" smtClean="0">
                <a:latin typeface="Courier New" pitchFamily="49" charset="0"/>
              </a:rPr>
              <a:t>] </a:t>
            </a:r>
            <a:r>
              <a:rPr lang="en-US" altLang="de-DE" sz="2000" b="1" noProof="0" dirty="0" smtClean="0">
                <a:latin typeface="Courier New" pitchFamily="49" charset="0"/>
              </a:rPr>
              <a:t>private</a:t>
            </a:r>
            <a:r>
              <a:rPr lang="en-US" altLang="de-DE" sz="2000" noProof="0" dirty="0" smtClean="0">
                <a:latin typeface="Courier New" pitchFamily="49" charset="0"/>
              </a:rPr>
              <a:t>;</a:t>
            </a:r>
          </a:p>
          <a:p>
            <a:pPr marL="357188" indent="0" eaLnBrk="1" hangingPunct="1">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2000" noProof="0" dirty="0" smtClean="0">
                <a:latin typeface="Courier New" pitchFamily="49" charset="0"/>
              </a:rPr>
              <a:t>  …  -- </a:t>
            </a:r>
            <a:r>
              <a:rPr lang="en-US" altLang="de-DE" sz="2000" i="1" noProof="0" dirty="0" smtClean="0">
                <a:latin typeface="Courier New" pitchFamily="49" charset="0"/>
              </a:rPr>
              <a:t>operations on T</a:t>
            </a:r>
          </a:p>
          <a:p>
            <a:pPr marL="357188" indent="0" eaLnBrk="1" hangingPunct="1">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2000" b="1" noProof="0" dirty="0" smtClean="0">
                <a:solidFill>
                  <a:srgbClr val="663300"/>
                </a:solidFill>
                <a:latin typeface="Courier New" pitchFamily="49" charset="0"/>
              </a:rPr>
              <a:t>private  -- </a:t>
            </a:r>
            <a:r>
              <a:rPr lang="en-US" altLang="de-DE" sz="2000" b="1" i="1" noProof="0" dirty="0" smtClean="0">
                <a:solidFill>
                  <a:srgbClr val="663300"/>
                </a:solidFill>
                <a:latin typeface="Courier New" pitchFamily="49" charset="0"/>
              </a:rPr>
              <a:t>not visible</a:t>
            </a:r>
          </a:p>
          <a:p>
            <a:pPr marL="357188" indent="0" eaLnBrk="1" hangingPunct="1">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2000" noProof="0" dirty="0" smtClean="0">
                <a:solidFill>
                  <a:srgbClr val="663300"/>
                </a:solidFill>
                <a:latin typeface="Courier New" pitchFamily="49" charset="0"/>
              </a:rPr>
              <a:t>  </a:t>
            </a:r>
            <a:r>
              <a:rPr lang="en-US" altLang="de-DE" sz="2000" b="1" noProof="0" dirty="0" smtClean="0">
                <a:solidFill>
                  <a:srgbClr val="663300"/>
                </a:solidFill>
                <a:latin typeface="Courier New" pitchFamily="49" charset="0"/>
              </a:rPr>
              <a:t>type</a:t>
            </a:r>
            <a:r>
              <a:rPr lang="en-US" altLang="de-DE" sz="2000" noProof="0" dirty="0" smtClean="0">
                <a:solidFill>
                  <a:srgbClr val="663300"/>
                </a:solidFill>
                <a:latin typeface="Courier New" pitchFamily="49" charset="0"/>
              </a:rPr>
              <a:t> T </a:t>
            </a:r>
            <a:r>
              <a:rPr lang="en-US" altLang="de-DE" sz="2000" b="1" noProof="0" dirty="0" smtClean="0">
                <a:solidFill>
                  <a:srgbClr val="663300"/>
                </a:solidFill>
                <a:latin typeface="Courier New" pitchFamily="49" charset="0"/>
              </a:rPr>
              <a:t>is</a:t>
            </a:r>
            <a:r>
              <a:rPr lang="en-US" altLang="de-DE" sz="2000" noProof="0" dirty="0" smtClean="0">
                <a:solidFill>
                  <a:srgbClr val="663300"/>
                </a:solidFill>
                <a:latin typeface="Courier New" pitchFamily="49" charset="0"/>
              </a:rPr>
              <a:t> …  -- </a:t>
            </a:r>
            <a:r>
              <a:rPr lang="en-US" altLang="de-DE" sz="2000" i="1" dirty="0" smtClean="0">
                <a:solidFill>
                  <a:srgbClr val="663300"/>
                </a:solidFill>
                <a:latin typeface="Courier New" pitchFamily="49" charset="0"/>
              </a:rPr>
              <a:t>completion</a:t>
            </a:r>
            <a:br>
              <a:rPr lang="en-US" altLang="de-DE" sz="2000" i="1" dirty="0" smtClean="0">
                <a:solidFill>
                  <a:srgbClr val="663300"/>
                </a:solidFill>
                <a:latin typeface="Courier New" pitchFamily="49" charset="0"/>
              </a:rPr>
            </a:br>
            <a:r>
              <a:rPr lang="en-US" altLang="de-DE" sz="2000" i="1" dirty="0" smtClean="0">
                <a:solidFill>
                  <a:srgbClr val="663300"/>
                </a:solidFill>
                <a:latin typeface="Courier New" pitchFamily="49" charset="0"/>
              </a:rPr>
              <a:t>  </a:t>
            </a:r>
            <a:r>
              <a:rPr lang="en-US" altLang="de-DE" sz="2000" dirty="0" smtClean="0">
                <a:solidFill>
                  <a:srgbClr val="663300"/>
                </a:solidFill>
                <a:latin typeface="Courier New" pitchFamily="49" charset="0"/>
              </a:rPr>
              <a:t>…  -- </a:t>
            </a:r>
            <a:r>
              <a:rPr lang="en-US" altLang="de-DE" sz="2000" i="1" dirty="0" smtClean="0">
                <a:solidFill>
                  <a:srgbClr val="663300"/>
                </a:solidFill>
                <a:latin typeface="Courier New" pitchFamily="49" charset="0"/>
              </a:rPr>
              <a:t>other declarations</a:t>
            </a:r>
            <a:endParaRPr lang="en-US" altLang="de-DE" sz="2000" i="1" noProof="0" dirty="0" smtClean="0">
              <a:solidFill>
                <a:srgbClr val="663300"/>
              </a:solidFill>
              <a:latin typeface="Courier New" pitchFamily="49" charset="0"/>
            </a:endParaRPr>
          </a:p>
          <a:p>
            <a:pPr marL="357188" indent="0" eaLnBrk="1" hangingPunct="1">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2000" b="1" noProof="0" dirty="0" smtClean="0">
                <a:latin typeface="Courier New" pitchFamily="49" charset="0"/>
              </a:rPr>
              <a:t>end</a:t>
            </a:r>
            <a:r>
              <a:rPr lang="en-US" altLang="de-DE" sz="2000" noProof="0" dirty="0" smtClean="0">
                <a:latin typeface="Courier New" pitchFamily="49" charset="0"/>
              </a:rPr>
              <a:t> Package_Name;</a:t>
            </a:r>
          </a:p>
          <a:p>
            <a:pPr marL="0" indent="0" eaLnBrk="1" hangingPunct="1">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sz="2000" noProof="0" dirty="0" smtClean="0"/>
              <a:t>Private types have to be completed in the private part of the specification. (The </a:t>
            </a:r>
            <a:r>
              <a:rPr lang="en-US" sz="2000" dirty="0" smtClean="0"/>
              <a:t>reason is that the complete type is needed for code generation in the clients.) </a:t>
            </a:r>
            <a:r>
              <a:rPr lang="en-US" sz="2000" noProof="0" dirty="0" smtClean="0"/>
              <a:t>This may be (nearly) any arbitrary type, but most often will be a record.</a:t>
            </a:r>
          </a:p>
          <a:p>
            <a:pPr marL="0" indent="0" eaLnBrk="1" hangingPunct="1">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sz="2000" i="1" noProof="0" dirty="0" smtClean="0"/>
              <a:t>(More in the chapter about generics.)</a:t>
            </a:r>
            <a:endParaRPr lang="en-US" sz="2000" i="1" noProof="0" dirty="0"/>
          </a:p>
        </p:txBody>
      </p:sp>
      <p:sp>
        <p:nvSpPr>
          <p:cNvPr id="4" name="Fußzeilenplatzhalter 3"/>
          <p:cNvSpPr>
            <a:spLocks noGrp="1"/>
          </p:cNvSpPr>
          <p:nvPr>
            <p:ph type="ftr" idx="10"/>
          </p:nvPr>
        </p:nvSpPr>
        <p:spPr/>
        <p:txBody>
          <a:bodyPr/>
          <a:lstStyle/>
          <a:p>
            <a:pPr>
              <a:defRPr/>
            </a:pPr>
            <a:r>
              <a:rPr lang="en-US" dirty="0" smtClean="0"/>
              <a:t>Ada Basics © 2024 C.Grein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162</a:t>
            </a:fld>
            <a:endParaRPr lang="de-DE" dirty="0"/>
          </a:p>
        </p:txBody>
      </p:sp>
      <p:sp>
        <p:nvSpPr>
          <p:cNvPr id="6" name="Geschweifte Klammer rechts 5"/>
          <p:cNvSpPr/>
          <p:nvPr/>
        </p:nvSpPr>
        <p:spPr bwMode="auto">
          <a:xfrm>
            <a:off x="6156176" y="2276872"/>
            <a:ext cx="216024" cy="864096"/>
          </a:xfrm>
          <a:prstGeom prst="rightBrace">
            <a:avLst/>
          </a:prstGeom>
          <a:no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8" charset="0"/>
              <a:buNone/>
              <a:tabLst/>
            </a:pPr>
            <a:endParaRPr kumimoji="0" lang="de-DE" sz="2400" b="0" i="0" u="none" strike="noStrike" cap="none" normalizeH="0" baseline="0" dirty="0" smtClean="0">
              <a:ln>
                <a:noFill/>
              </a:ln>
              <a:solidFill>
                <a:schemeClr val="bg1"/>
              </a:solidFill>
              <a:effectLst/>
              <a:latin typeface="Times New Roman" pitchFamily="18" charset="0"/>
            </a:endParaRPr>
          </a:p>
        </p:txBody>
      </p:sp>
      <p:sp>
        <p:nvSpPr>
          <p:cNvPr id="7" name="Geschweifte Klammer rechts 6"/>
          <p:cNvSpPr/>
          <p:nvPr/>
        </p:nvSpPr>
        <p:spPr bwMode="auto">
          <a:xfrm>
            <a:off x="6156176" y="3319016"/>
            <a:ext cx="216024" cy="864096"/>
          </a:xfrm>
          <a:prstGeom prst="rightBrace">
            <a:avLst/>
          </a:prstGeom>
          <a:noFill/>
          <a:ln w="9525" cap="flat" cmpd="sng" algn="ctr">
            <a:solidFill>
              <a:srgbClr val="6633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8" charset="0"/>
              <a:buNone/>
              <a:tabLst/>
            </a:pPr>
            <a:endParaRPr kumimoji="0" lang="de-DE" sz="2400" b="0" i="0" u="none" strike="noStrike" cap="none" normalizeH="0" baseline="0" dirty="0" smtClean="0">
              <a:ln>
                <a:noFill/>
              </a:ln>
              <a:solidFill>
                <a:schemeClr val="bg1"/>
              </a:solidFill>
              <a:effectLst/>
              <a:latin typeface="Times New Roman" pitchFamily="18" charset="0"/>
            </a:endParaRPr>
          </a:p>
        </p:txBody>
      </p:sp>
      <p:sp>
        <p:nvSpPr>
          <p:cNvPr id="8" name="Textfeld 7"/>
          <p:cNvSpPr txBox="1"/>
          <p:nvPr/>
        </p:nvSpPr>
        <p:spPr>
          <a:xfrm>
            <a:off x="6444208" y="3471391"/>
            <a:ext cx="1584176" cy="461665"/>
          </a:xfrm>
          <a:prstGeom prst="rect">
            <a:avLst/>
          </a:prstGeom>
          <a:noFill/>
        </p:spPr>
        <p:txBody>
          <a:bodyPr wrap="square" rtlCol="0">
            <a:spAutoFit/>
          </a:bodyPr>
          <a:lstStyle/>
          <a:p>
            <a:r>
              <a:rPr lang="en-US" altLang="de-DE" dirty="0">
                <a:solidFill>
                  <a:srgbClr val="663300"/>
                </a:solidFill>
              </a:rPr>
              <a:t>private </a:t>
            </a:r>
            <a:r>
              <a:rPr lang="en-US" altLang="de-DE" dirty="0" smtClean="0">
                <a:solidFill>
                  <a:srgbClr val="663300"/>
                </a:solidFill>
              </a:rPr>
              <a:t>part</a:t>
            </a:r>
            <a:endParaRPr lang="en-US" altLang="de-DE" sz="2000" dirty="0">
              <a:solidFill>
                <a:srgbClr val="663300"/>
              </a:solidFill>
            </a:endParaRPr>
          </a:p>
        </p:txBody>
      </p:sp>
      <p:sp>
        <p:nvSpPr>
          <p:cNvPr id="11" name="Textfeld 10"/>
          <p:cNvSpPr txBox="1"/>
          <p:nvPr/>
        </p:nvSpPr>
        <p:spPr>
          <a:xfrm>
            <a:off x="6419268" y="2420888"/>
            <a:ext cx="1519026" cy="461665"/>
          </a:xfrm>
          <a:prstGeom prst="rect">
            <a:avLst/>
          </a:prstGeom>
          <a:noFill/>
        </p:spPr>
        <p:txBody>
          <a:bodyPr wrap="square" rtlCol="0">
            <a:spAutoFit/>
          </a:bodyPr>
          <a:lstStyle/>
          <a:p>
            <a:r>
              <a:rPr lang="en-US" altLang="de-DE" dirty="0" smtClean="0">
                <a:solidFill>
                  <a:schemeClr val="tx1"/>
                </a:solidFill>
              </a:rPr>
              <a:t>public part</a:t>
            </a:r>
            <a:endParaRPr lang="en-US" altLang="de-DE" sz="2000" dirty="0">
              <a:solidFill>
                <a:schemeClr val="tx1"/>
              </a:solidFill>
            </a:endParaRPr>
          </a:p>
        </p:txBody>
      </p:sp>
    </p:spTree>
    <p:extLst>
      <p:ext uri="{BB962C8B-B14F-4D97-AF65-F5344CB8AC3E}">
        <p14:creationId xmlns:p14="http://schemas.microsoft.com/office/powerpoint/2010/main" val="2222100597"/>
      </p:ext>
    </p:extLst>
  </p:cSld>
  <p:clrMapOvr>
    <a:masterClrMapping/>
  </p:clrMapOvr>
  <p:timing>
    <p:tnLst>
      <p:par>
        <p:cTn id="1" dur="indefinite" restart="never" nodeType="tmRoot"/>
      </p:par>
    </p:tnLst>
  </p:timing>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Rectangle 1"/>
          <p:cNvSpPr>
            <a:spLocks noGrp="1" noChangeArrowheads="1"/>
          </p:cNvSpPr>
          <p:nvPr>
            <p:ph type="title"/>
          </p:nvPr>
        </p:nvSpPr>
        <p:spPr>
          <a:xfrm>
            <a:off x="685800" y="609600"/>
            <a:ext cx="7772400" cy="1143000"/>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noProof="0" dirty="0" smtClean="0"/>
              <a:t>Private Types</a:t>
            </a:r>
          </a:p>
        </p:txBody>
      </p:sp>
      <p:sp>
        <p:nvSpPr>
          <p:cNvPr id="144387" name="Rectangle 2"/>
          <p:cNvSpPr>
            <a:spLocks noGrp="1" noChangeArrowheads="1"/>
          </p:cNvSpPr>
          <p:nvPr>
            <p:ph type="body" idx="1"/>
          </p:nvPr>
        </p:nvSpPr>
        <p:spPr>
          <a:xfrm>
            <a:off x="685800" y="2060848"/>
            <a:ext cx="7772400" cy="3963144"/>
          </a:xfrm>
        </p:spPr>
        <p:txBody>
          <a:bodyPr/>
          <a:lstStyle/>
          <a:p>
            <a:pPr marL="309563" indent="-309563" eaLnBrk="1" hangingPunct="1">
              <a:lnSpc>
                <a:spcPct val="90000"/>
              </a:lnSpc>
              <a:spcBef>
                <a:spcPts val="700"/>
              </a:spcBef>
              <a:buFont typeface="Times New Roman" pitchFamily="18" charset="0"/>
              <a:buChar char="•"/>
              <a:tabLst>
                <a:tab pos="309563" algn="l"/>
                <a:tab pos="414338"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Lst>
            </a:pPr>
            <a:r>
              <a:rPr lang="en-US" altLang="de-DE" sz="2400" noProof="0" dirty="0" smtClean="0"/>
              <a:t>A private type defines a </a:t>
            </a:r>
            <a:r>
              <a:rPr lang="en-US" altLang="de-DE" sz="2400" i="1" noProof="0" dirty="0" smtClean="0"/>
              <a:t>contract</a:t>
            </a:r>
            <a:r>
              <a:rPr lang="en-US" altLang="de-DE" sz="2400" noProof="0" dirty="0" smtClean="0"/>
              <a:t>.</a:t>
            </a:r>
          </a:p>
          <a:p>
            <a:pPr marL="309563" indent="-309563" eaLnBrk="1" hangingPunct="1">
              <a:lnSpc>
                <a:spcPct val="90000"/>
              </a:lnSpc>
              <a:spcBef>
                <a:spcPts val="700"/>
              </a:spcBef>
              <a:buFont typeface="Times New Roman" pitchFamily="18" charset="0"/>
              <a:buChar char="•"/>
              <a:tabLst>
                <a:tab pos="309563" algn="l"/>
                <a:tab pos="414338"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Lst>
            </a:pPr>
            <a:r>
              <a:rPr lang="en-US" altLang="de-DE" sz="2400" noProof="0" dirty="0" smtClean="0"/>
              <a:t>The client does not know anything about the private type except for the </a:t>
            </a:r>
            <a:r>
              <a:rPr lang="en-US" altLang="de-DE" sz="2400" dirty="0"/>
              <a:t>properties </a:t>
            </a:r>
            <a:r>
              <a:rPr lang="en-US" altLang="de-DE" sz="2400" dirty="0" smtClean="0"/>
              <a:t>(operations) </a:t>
            </a:r>
            <a:r>
              <a:rPr lang="en-US" altLang="de-DE" sz="2400" dirty="0"/>
              <a:t>declared </a:t>
            </a:r>
            <a:r>
              <a:rPr lang="en-US" altLang="de-DE" sz="2400" noProof="0" dirty="0" smtClean="0"/>
              <a:t>in the public part </a:t>
            </a:r>
            <a:r>
              <a:rPr lang="en-US" altLang="de-DE" sz="2400" noProof="0" dirty="0" smtClean="0">
                <a:cs typeface="Times New Roman" pitchFamily="18" charset="0"/>
              </a:rPr>
              <a:t>–</a:t>
            </a:r>
            <a:r>
              <a:rPr lang="en-US" altLang="de-DE" sz="2400" noProof="0" dirty="0" smtClean="0"/>
              <a:t> their </a:t>
            </a:r>
            <a:r>
              <a:rPr lang="en-US" altLang="de-DE" sz="2400" noProof="0" dirty="0"/>
              <a:t>i</a:t>
            </a:r>
            <a:r>
              <a:rPr lang="en-US" altLang="de-DE" sz="2400" noProof="0" dirty="0" smtClean="0"/>
              <a:t>mplementation (their inner structure) is unknown.</a:t>
            </a:r>
          </a:p>
          <a:p>
            <a:pPr marL="309563" indent="-309563" eaLnBrk="1" hangingPunct="1">
              <a:lnSpc>
                <a:spcPct val="90000"/>
              </a:lnSpc>
              <a:spcBef>
                <a:spcPts val="700"/>
              </a:spcBef>
              <a:buFont typeface="Times New Roman" pitchFamily="18" charset="0"/>
              <a:buChar char="•"/>
              <a:tabLst>
                <a:tab pos="309563" algn="l"/>
                <a:tab pos="414338"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Lst>
            </a:pPr>
            <a:r>
              <a:rPr lang="en-US" altLang="de-DE" sz="2400" noProof="0" dirty="0" smtClean="0"/>
              <a:t>The only predefined operations (if not </a:t>
            </a:r>
            <a:r>
              <a:rPr lang="en-US" altLang="de-DE" sz="2400" i="1" noProof="0" dirty="0" smtClean="0"/>
              <a:t>limited</a:t>
            </a:r>
            <a:r>
              <a:rPr lang="en-US" altLang="de-DE" sz="2400" noProof="0" dirty="0" smtClean="0"/>
              <a:t>) are</a:t>
            </a:r>
            <a:br>
              <a:rPr lang="en-US" altLang="de-DE" sz="2400" noProof="0" dirty="0" smtClean="0"/>
            </a:br>
            <a:r>
              <a:rPr lang="en-US" altLang="de-DE" sz="2400" noProof="0" dirty="0" smtClean="0"/>
              <a:t>- assignment	</a:t>
            </a:r>
            <a:r>
              <a:rPr lang="en-US" altLang="de-DE" sz="2000" noProof="0" dirty="0" smtClean="0">
                <a:latin typeface="Courier New" pitchFamily="49" charset="0"/>
              </a:rPr>
              <a:t>A := B;</a:t>
            </a:r>
            <a:r>
              <a:rPr lang="en-US" altLang="de-DE" sz="1800" noProof="0" dirty="0" smtClean="0">
                <a:latin typeface="Courier New" pitchFamily="49" charset="0"/>
              </a:rPr>
              <a:t/>
            </a:r>
            <a:br>
              <a:rPr lang="en-US" altLang="de-DE" sz="1800" noProof="0" dirty="0" smtClean="0">
                <a:latin typeface="Courier New" pitchFamily="49" charset="0"/>
              </a:rPr>
            </a:br>
            <a:r>
              <a:rPr lang="en-US" altLang="de-DE" sz="2400" noProof="0" dirty="0" smtClean="0"/>
              <a:t>- comparison	</a:t>
            </a:r>
            <a:r>
              <a:rPr lang="en-US" altLang="de-DE" sz="2000" noProof="0" dirty="0" smtClean="0">
                <a:latin typeface="Courier New" pitchFamily="49" charset="0"/>
              </a:rPr>
              <a:t>A = B  </a:t>
            </a:r>
            <a:r>
              <a:rPr lang="en-US" altLang="de-DE" sz="2400" dirty="0" smtClean="0"/>
              <a:t>resp</a:t>
            </a:r>
            <a:r>
              <a:rPr lang="en-US" altLang="de-DE" sz="2400" noProof="0" dirty="0" smtClean="0"/>
              <a:t>.   </a:t>
            </a:r>
            <a:r>
              <a:rPr lang="en-US" altLang="de-DE" sz="2000" noProof="0" dirty="0" smtClean="0">
                <a:latin typeface="Courier New" pitchFamily="49" charset="0"/>
              </a:rPr>
              <a:t>A /= B</a:t>
            </a:r>
          </a:p>
          <a:p>
            <a:pPr marL="309563" indent="-309563" eaLnBrk="1" hangingPunct="1">
              <a:lnSpc>
                <a:spcPct val="90000"/>
              </a:lnSpc>
              <a:spcBef>
                <a:spcPts val="700"/>
              </a:spcBef>
              <a:buFont typeface="Times New Roman" pitchFamily="18" charset="0"/>
              <a:buChar char="•"/>
              <a:tabLst>
                <a:tab pos="309563" algn="l"/>
                <a:tab pos="414338"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Lst>
            </a:pPr>
            <a:r>
              <a:rPr lang="en-US" altLang="de-DE" sz="2400" noProof="0" dirty="0" smtClean="0"/>
              <a:t>Other operations are</a:t>
            </a:r>
            <a:r>
              <a:rPr lang="en-US" altLang="de-DE" noProof="0" dirty="0" smtClean="0">
                <a:latin typeface="Courier New" pitchFamily="49" charset="0"/>
              </a:rPr>
              <a:t/>
            </a:r>
            <a:br>
              <a:rPr lang="en-US" altLang="de-DE" noProof="0" dirty="0" smtClean="0">
                <a:latin typeface="Courier New" pitchFamily="49" charset="0"/>
              </a:rPr>
            </a:br>
            <a:r>
              <a:rPr lang="en-US" altLang="de-DE" sz="2400" noProof="0" dirty="0" smtClean="0"/>
              <a:t>the ones provided by the “producer” </a:t>
            </a:r>
            <a:r>
              <a:rPr lang="en-US" altLang="de-DE" sz="2400" dirty="0">
                <a:cs typeface="Times New Roman" pitchFamily="18" charset="0"/>
              </a:rPr>
              <a:t>– </a:t>
            </a:r>
            <a:r>
              <a:rPr lang="en-US" altLang="de-DE" sz="2400" dirty="0" smtClean="0"/>
              <a:t>those defined in the public part</a:t>
            </a:r>
            <a:r>
              <a:rPr lang="en-US" altLang="de-DE" sz="2400" noProof="0" dirty="0" smtClean="0"/>
              <a:t>.</a:t>
            </a:r>
          </a:p>
        </p:txBody>
      </p:sp>
      <p:sp>
        <p:nvSpPr>
          <p:cNvPr id="144388" name="Fußzeilenplatzhalter 1"/>
          <p:cNvSpPr>
            <a:spLocks noGrp="1"/>
          </p:cNvSpPr>
          <p:nvPr>
            <p:ph type="ftr" sz="quarte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en-US" altLang="de-DE" sz="2400" dirty="0" smtClean="0"/>
              <a:t>Ada Basics © 2024 C.Grein</a:t>
            </a:r>
            <a:endParaRPr lang="de-DE" altLang="de-DE" sz="2400" dirty="0"/>
          </a:p>
        </p:txBody>
      </p:sp>
      <p:sp>
        <p:nvSpPr>
          <p:cNvPr id="144389" name="Foliennummernplatzhalter 2"/>
          <p:cNvSpPr>
            <a:spLocks noGrp="1"/>
          </p:cNvSpPr>
          <p:nvPr>
            <p:ph type="sldNum" sz="quarter"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FFFE3ECE-2F73-492F-BC6D-2EC7201C952A}" type="slidenum">
              <a:rPr lang="de-DE" altLang="de-DE" sz="2400" smtClean="0"/>
              <a:pPr eaLnBrk="1" hangingPunct="1">
                <a:spcBef>
                  <a:spcPct val="0"/>
                </a:spcBef>
              </a:pPr>
              <a:t>163</a:t>
            </a:fld>
            <a:endParaRPr lang="de-DE" altLang="de-DE" sz="2400" dirty="0" smtClean="0"/>
          </a:p>
        </p:txBody>
      </p:sp>
    </p:spTree>
    <p:extLst>
      <p:ext uri="{BB962C8B-B14F-4D97-AF65-F5344CB8AC3E}">
        <p14:creationId xmlns:p14="http://schemas.microsoft.com/office/powerpoint/2010/main" val="3271789607"/>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noProof="0" dirty="0" smtClean="0"/>
              <a:t>Example</a:t>
            </a:r>
            <a:endParaRPr lang="en-US" noProof="0" dirty="0"/>
          </a:p>
        </p:txBody>
      </p:sp>
      <p:sp>
        <p:nvSpPr>
          <p:cNvPr id="3" name="Inhaltsplatzhalter 2"/>
          <p:cNvSpPr>
            <a:spLocks noGrp="1"/>
          </p:cNvSpPr>
          <p:nvPr>
            <p:ph idx="1"/>
          </p:nvPr>
        </p:nvSpPr>
        <p:spPr/>
        <p:txBody>
          <a:bodyPr/>
          <a:lstStyle/>
          <a:p>
            <a:pPr marL="357188" indent="0" eaLnBrk="1" hangingPunct="1">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800" b="1" noProof="0" dirty="0" smtClean="0">
                <a:latin typeface="Courier New" pitchFamily="49" charset="0"/>
              </a:rPr>
              <a:t>package</a:t>
            </a:r>
            <a:r>
              <a:rPr lang="en-US" altLang="de-DE" sz="1800" noProof="0" dirty="0" smtClean="0">
                <a:latin typeface="Courier New" pitchFamily="49" charset="0"/>
              </a:rPr>
              <a:t> Pack </a:t>
            </a:r>
            <a:r>
              <a:rPr lang="en-US" altLang="de-DE" sz="1800" b="1" noProof="0" dirty="0" smtClean="0">
                <a:latin typeface="Courier New" pitchFamily="49" charset="0"/>
              </a:rPr>
              <a:t>is</a:t>
            </a:r>
            <a:br>
              <a:rPr lang="en-US" altLang="de-DE" sz="1800" b="1" noProof="0" dirty="0" smtClean="0">
                <a:latin typeface="Courier New" pitchFamily="49" charset="0"/>
              </a:rPr>
            </a:br>
            <a:r>
              <a:rPr lang="en-US" altLang="de-DE" sz="1800" noProof="0" dirty="0" smtClean="0">
                <a:latin typeface="Courier New" pitchFamily="49" charset="0"/>
              </a:rPr>
              <a:t>  </a:t>
            </a:r>
            <a:r>
              <a:rPr lang="en-US" altLang="de-DE" sz="1800" b="1" noProof="0" dirty="0" smtClean="0">
                <a:latin typeface="Courier New" pitchFamily="49" charset="0"/>
              </a:rPr>
              <a:t>type</a:t>
            </a:r>
            <a:r>
              <a:rPr lang="en-US" altLang="de-DE" sz="1800" noProof="0" dirty="0" smtClean="0">
                <a:latin typeface="Courier New" pitchFamily="49" charset="0"/>
              </a:rPr>
              <a:t> T </a:t>
            </a:r>
            <a:r>
              <a:rPr lang="en-US" altLang="de-DE" sz="1800" b="1" noProof="0" dirty="0" smtClean="0">
                <a:latin typeface="Courier New" pitchFamily="49" charset="0"/>
              </a:rPr>
              <a:t>is</a:t>
            </a:r>
            <a:r>
              <a:rPr lang="en-US" altLang="de-DE" sz="1800" noProof="0" dirty="0" smtClean="0">
                <a:latin typeface="Courier New" pitchFamily="49" charset="0"/>
              </a:rPr>
              <a:t> </a:t>
            </a:r>
            <a:r>
              <a:rPr lang="en-US" altLang="de-DE" sz="1800" b="1" noProof="0" dirty="0" smtClean="0">
                <a:latin typeface="Courier New" pitchFamily="49" charset="0"/>
              </a:rPr>
              <a:t>private</a:t>
            </a:r>
            <a:r>
              <a:rPr lang="en-US" altLang="de-DE" sz="1800" noProof="0" dirty="0" smtClean="0">
                <a:latin typeface="Courier New" pitchFamily="49" charset="0"/>
              </a:rPr>
              <a:t>;</a:t>
            </a:r>
            <a:br>
              <a:rPr lang="en-US" altLang="de-DE" sz="1800" noProof="0" dirty="0" smtClean="0">
                <a:latin typeface="Courier New" pitchFamily="49" charset="0"/>
              </a:rPr>
            </a:br>
            <a:r>
              <a:rPr lang="en-US" altLang="de-DE" sz="1800" noProof="0" dirty="0" smtClean="0">
                <a:latin typeface="Courier New" pitchFamily="49" charset="0"/>
              </a:rPr>
              <a:t>  …  -- </a:t>
            </a:r>
            <a:r>
              <a:rPr lang="en-US" altLang="de-DE" sz="1800" i="1" noProof="0" dirty="0">
                <a:latin typeface="Courier New" pitchFamily="49" charset="0"/>
              </a:rPr>
              <a:t>o</a:t>
            </a:r>
            <a:r>
              <a:rPr lang="en-US" altLang="de-DE" sz="1800" i="1" noProof="0" dirty="0" smtClean="0">
                <a:latin typeface="Courier New" pitchFamily="49" charset="0"/>
              </a:rPr>
              <a:t>perations on T</a:t>
            </a:r>
            <a:br>
              <a:rPr lang="en-US" altLang="de-DE" sz="1800" i="1" noProof="0" dirty="0" smtClean="0">
                <a:latin typeface="Courier New" pitchFamily="49" charset="0"/>
              </a:rPr>
            </a:br>
            <a:r>
              <a:rPr lang="en-US" altLang="de-DE" sz="1800" b="1" noProof="0" dirty="0" smtClean="0">
                <a:solidFill>
                  <a:schemeClr val="tx1"/>
                </a:solidFill>
                <a:latin typeface="Courier New" pitchFamily="49" charset="0"/>
              </a:rPr>
              <a:t>private</a:t>
            </a:r>
            <a:r>
              <a:rPr lang="en-US" altLang="de-DE" sz="1800" b="1" i="1" noProof="0" dirty="0" smtClean="0">
                <a:solidFill>
                  <a:schemeClr val="tx1"/>
                </a:solidFill>
                <a:latin typeface="Courier New" pitchFamily="49" charset="0"/>
              </a:rPr>
              <a:t/>
            </a:r>
            <a:br>
              <a:rPr lang="en-US" altLang="de-DE" sz="1800" b="1" i="1" noProof="0" dirty="0" smtClean="0">
                <a:solidFill>
                  <a:schemeClr val="tx1"/>
                </a:solidFill>
                <a:latin typeface="Courier New" pitchFamily="49" charset="0"/>
              </a:rPr>
            </a:br>
            <a:r>
              <a:rPr lang="en-US" altLang="de-DE" sz="1800" noProof="0" dirty="0" smtClean="0">
                <a:solidFill>
                  <a:schemeClr val="tx1"/>
                </a:solidFill>
                <a:latin typeface="Courier New" pitchFamily="49" charset="0"/>
              </a:rPr>
              <a:t>  </a:t>
            </a:r>
            <a:r>
              <a:rPr lang="en-US" altLang="de-DE" sz="1800" b="1" noProof="0" dirty="0" smtClean="0">
                <a:solidFill>
                  <a:schemeClr val="tx1"/>
                </a:solidFill>
                <a:latin typeface="Courier New" pitchFamily="49" charset="0"/>
              </a:rPr>
              <a:t>type</a:t>
            </a:r>
            <a:r>
              <a:rPr lang="en-US" altLang="de-DE" sz="1800" noProof="0" dirty="0" smtClean="0">
                <a:solidFill>
                  <a:schemeClr val="tx1"/>
                </a:solidFill>
                <a:latin typeface="Courier New" pitchFamily="49" charset="0"/>
              </a:rPr>
              <a:t> T </a:t>
            </a:r>
            <a:r>
              <a:rPr lang="en-US" altLang="de-DE" sz="1800" b="1" noProof="0" dirty="0" smtClean="0">
                <a:solidFill>
                  <a:schemeClr val="tx1"/>
                </a:solidFill>
                <a:latin typeface="Courier New" pitchFamily="49" charset="0"/>
              </a:rPr>
              <a:t>is range </a:t>
            </a:r>
            <a:r>
              <a:rPr lang="en-US" altLang="de-DE" sz="1800" noProof="0" dirty="0" smtClean="0">
                <a:solidFill>
                  <a:schemeClr val="tx1"/>
                </a:solidFill>
                <a:latin typeface="Courier New" pitchFamily="49" charset="0"/>
              </a:rPr>
              <a:t>1 .. 10;</a:t>
            </a:r>
            <a:r>
              <a:rPr lang="en-US" altLang="de-DE" sz="1800" i="1" noProof="0" dirty="0" smtClean="0">
                <a:solidFill>
                  <a:schemeClr val="tx1"/>
                </a:solidFill>
                <a:latin typeface="Courier New" pitchFamily="49" charset="0"/>
              </a:rPr>
              <a:t/>
            </a:r>
            <a:br>
              <a:rPr lang="en-US" altLang="de-DE" sz="1800" i="1" noProof="0" dirty="0" smtClean="0">
                <a:solidFill>
                  <a:schemeClr val="tx1"/>
                </a:solidFill>
                <a:latin typeface="Courier New" pitchFamily="49" charset="0"/>
              </a:rPr>
            </a:br>
            <a:r>
              <a:rPr lang="en-US" altLang="de-DE" sz="1800" b="1" noProof="0" dirty="0" smtClean="0">
                <a:latin typeface="Courier New" pitchFamily="49" charset="0"/>
              </a:rPr>
              <a:t>end</a:t>
            </a:r>
            <a:r>
              <a:rPr lang="en-US" altLang="de-DE" sz="1800" noProof="0" dirty="0" smtClean="0">
                <a:latin typeface="Courier New" pitchFamily="49" charset="0"/>
              </a:rPr>
              <a:t> Pack;</a:t>
            </a:r>
          </a:p>
          <a:p>
            <a:pPr marL="0" indent="0" eaLnBrk="1" hangingPunct="1">
              <a:spcBef>
                <a:spcPts val="500"/>
              </a:spcBef>
              <a:buClrTx/>
              <a:buFontTx/>
              <a:buNone/>
              <a:tabLst>
                <a:tab pos="447675" algn="l"/>
                <a:tab pos="7143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2000" noProof="0" dirty="0" smtClean="0"/>
              <a:t>From the outside, it’s not visible that </a:t>
            </a:r>
            <a:r>
              <a:rPr lang="en-US" altLang="de-DE" sz="1800" noProof="0" dirty="0" smtClean="0">
                <a:latin typeface="Courier New" panose="02070309020205020404" pitchFamily="49" charset="0"/>
                <a:cs typeface="Courier New" panose="02070309020205020404" pitchFamily="49" charset="0"/>
              </a:rPr>
              <a:t>T</a:t>
            </a:r>
            <a:r>
              <a:rPr lang="en-US" altLang="de-DE" sz="2000" noProof="0" dirty="0" smtClean="0"/>
              <a:t> is a numeric type:</a:t>
            </a:r>
          </a:p>
          <a:p>
            <a:pPr marL="357188" indent="0" eaLnBrk="1" hangingPunct="1">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800" b="1" noProof="0" dirty="0" smtClean="0">
                <a:latin typeface="Courier New" pitchFamily="49" charset="0"/>
              </a:rPr>
              <a:t>with</a:t>
            </a:r>
            <a:r>
              <a:rPr lang="en-US" altLang="de-DE" sz="1800" noProof="0" dirty="0" smtClean="0">
                <a:latin typeface="Courier New" pitchFamily="49" charset="0"/>
              </a:rPr>
              <a:t> Pack;</a:t>
            </a:r>
            <a:br>
              <a:rPr lang="en-US" altLang="de-DE" sz="1800" noProof="0" dirty="0" smtClean="0">
                <a:latin typeface="Courier New" pitchFamily="49" charset="0"/>
              </a:rPr>
            </a:br>
            <a:r>
              <a:rPr lang="en-US" altLang="de-DE" sz="1800" b="1" noProof="0" dirty="0" smtClean="0">
                <a:latin typeface="Courier New" pitchFamily="49" charset="0"/>
              </a:rPr>
              <a:t>use</a:t>
            </a:r>
            <a:r>
              <a:rPr lang="en-US" altLang="de-DE" sz="1800" noProof="0" dirty="0" smtClean="0">
                <a:latin typeface="Courier New" pitchFamily="49" charset="0"/>
              </a:rPr>
              <a:t>  Pack;</a:t>
            </a:r>
            <a:br>
              <a:rPr lang="en-US" altLang="de-DE" sz="1800" noProof="0" dirty="0" smtClean="0">
                <a:latin typeface="Courier New" pitchFamily="49" charset="0"/>
              </a:rPr>
            </a:br>
            <a:r>
              <a:rPr lang="en-US" altLang="de-DE" sz="1800" b="1" noProof="0" dirty="0" smtClean="0">
                <a:latin typeface="Courier New" pitchFamily="49" charset="0"/>
              </a:rPr>
              <a:t>procedure</a:t>
            </a:r>
            <a:r>
              <a:rPr lang="en-US" altLang="de-DE" sz="1800" noProof="0" dirty="0" smtClean="0">
                <a:latin typeface="Courier New" pitchFamily="49" charset="0"/>
              </a:rPr>
              <a:t> Proc </a:t>
            </a:r>
            <a:r>
              <a:rPr lang="en-US" altLang="de-DE" sz="1800" b="1" noProof="0" dirty="0" smtClean="0">
                <a:latin typeface="Courier New" pitchFamily="49" charset="0"/>
              </a:rPr>
              <a:t>is</a:t>
            </a:r>
            <a:r>
              <a:rPr lang="en-US" altLang="de-DE" sz="1800" noProof="0" dirty="0" smtClean="0">
                <a:latin typeface="Courier New" pitchFamily="49" charset="0"/>
              </a:rPr>
              <a:t/>
            </a:r>
            <a:br>
              <a:rPr lang="en-US" altLang="de-DE" sz="1800" noProof="0" dirty="0" smtClean="0">
                <a:latin typeface="Courier New" pitchFamily="49" charset="0"/>
              </a:rPr>
            </a:br>
            <a:r>
              <a:rPr lang="en-US" altLang="de-DE" sz="1800" noProof="0" dirty="0" smtClean="0">
                <a:latin typeface="Courier New" pitchFamily="49" charset="0"/>
              </a:rPr>
              <a:t>  </a:t>
            </a:r>
            <a:r>
              <a:rPr lang="en-US" altLang="de-DE" sz="1800" noProof="0" dirty="0" smtClean="0">
                <a:solidFill>
                  <a:schemeClr val="tx1"/>
                </a:solidFill>
                <a:latin typeface="Courier New" pitchFamily="49" charset="0"/>
              </a:rPr>
              <a:t>X: T := </a:t>
            </a:r>
            <a:r>
              <a:rPr lang="en-US" altLang="de-DE" sz="1800" noProof="0" dirty="0" smtClean="0">
                <a:solidFill>
                  <a:srgbClr val="FF0000"/>
                </a:solidFill>
                <a:latin typeface="Courier New" pitchFamily="49" charset="0"/>
              </a:rPr>
              <a:t>1</a:t>
            </a:r>
            <a:r>
              <a:rPr lang="en-US" altLang="de-DE" sz="1800" noProof="0" dirty="0" smtClean="0">
                <a:solidFill>
                  <a:schemeClr val="tx1"/>
                </a:solidFill>
                <a:latin typeface="Courier New" pitchFamily="49" charset="0"/>
              </a:rPr>
              <a:t>;  -- </a:t>
            </a:r>
            <a:r>
              <a:rPr lang="en-US" altLang="de-DE" sz="1800" i="1" noProof="0" dirty="0" smtClean="0">
                <a:solidFill>
                  <a:srgbClr val="FF0000"/>
                </a:solidFill>
                <a:latin typeface="Courier New" pitchFamily="49" charset="0"/>
              </a:rPr>
              <a:t>illegal</a:t>
            </a:r>
            <a:r>
              <a:rPr lang="en-US" altLang="de-DE" sz="1800" noProof="0" dirty="0" smtClean="0">
                <a:solidFill>
                  <a:srgbClr val="FF0000"/>
                </a:solidFill>
                <a:latin typeface="Courier New" pitchFamily="49" charset="0"/>
              </a:rPr>
              <a:t/>
            </a:r>
            <a:br>
              <a:rPr lang="en-US" altLang="de-DE" sz="1800" noProof="0" dirty="0" smtClean="0">
                <a:solidFill>
                  <a:srgbClr val="FF0000"/>
                </a:solidFill>
                <a:latin typeface="Courier New" pitchFamily="49" charset="0"/>
              </a:rPr>
            </a:br>
            <a:r>
              <a:rPr lang="en-US" altLang="de-DE" sz="1800" b="1" noProof="0" dirty="0" smtClean="0">
                <a:latin typeface="Courier New" pitchFamily="49" charset="0"/>
              </a:rPr>
              <a:t>begin</a:t>
            </a:r>
            <a:r>
              <a:rPr lang="en-US" altLang="de-DE" sz="1800" noProof="0" dirty="0" smtClean="0">
                <a:latin typeface="Courier New" pitchFamily="49" charset="0"/>
              </a:rPr>
              <a:t/>
            </a:r>
            <a:br>
              <a:rPr lang="en-US" altLang="de-DE" sz="1800" noProof="0" dirty="0" smtClean="0">
                <a:latin typeface="Courier New" pitchFamily="49" charset="0"/>
              </a:rPr>
            </a:br>
            <a:r>
              <a:rPr lang="en-US" altLang="de-DE" sz="1800" noProof="0" dirty="0" smtClean="0">
                <a:latin typeface="Courier New" pitchFamily="49" charset="0"/>
              </a:rPr>
              <a:t>  </a:t>
            </a:r>
            <a:r>
              <a:rPr lang="en-US" altLang="de-DE" sz="1800" b="1" noProof="0" dirty="0" smtClean="0">
                <a:latin typeface="Courier New" pitchFamily="49" charset="0"/>
              </a:rPr>
              <a:t>null</a:t>
            </a:r>
            <a:r>
              <a:rPr lang="en-US" altLang="de-DE" sz="1800" noProof="0" dirty="0" smtClean="0">
                <a:latin typeface="Courier New" pitchFamily="49" charset="0"/>
              </a:rPr>
              <a:t>;</a:t>
            </a:r>
            <a:br>
              <a:rPr lang="en-US" altLang="de-DE" sz="1800" noProof="0" dirty="0" smtClean="0">
                <a:latin typeface="Courier New" pitchFamily="49" charset="0"/>
              </a:rPr>
            </a:br>
            <a:r>
              <a:rPr lang="en-US" altLang="de-DE" sz="1800" b="1" noProof="0" dirty="0" smtClean="0">
                <a:latin typeface="Courier New" pitchFamily="49" charset="0"/>
              </a:rPr>
              <a:t>end</a:t>
            </a:r>
            <a:r>
              <a:rPr lang="en-US" altLang="de-DE" sz="1800" noProof="0" dirty="0" smtClean="0">
                <a:latin typeface="Courier New" pitchFamily="49" charset="0"/>
              </a:rPr>
              <a:t> Proc;</a:t>
            </a:r>
          </a:p>
        </p:txBody>
      </p:sp>
      <p:sp>
        <p:nvSpPr>
          <p:cNvPr id="4" name="Fußzeilenplatzhalter 3"/>
          <p:cNvSpPr>
            <a:spLocks noGrp="1"/>
          </p:cNvSpPr>
          <p:nvPr>
            <p:ph type="ftr" idx="10"/>
          </p:nvPr>
        </p:nvSpPr>
        <p:spPr/>
        <p:txBody>
          <a:bodyPr/>
          <a:lstStyle/>
          <a:p>
            <a:pPr>
              <a:defRPr/>
            </a:pPr>
            <a:r>
              <a:rPr lang="en-US" dirty="0" smtClean="0"/>
              <a:t>Ada Basics © 2024 C.Grein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164</a:t>
            </a:fld>
            <a:endParaRPr lang="de-DE" dirty="0"/>
          </a:p>
        </p:txBody>
      </p:sp>
    </p:spTree>
    <p:extLst>
      <p:ext uri="{BB962C8B-B14F-4D97-AF65-F5344CB8AC3E}">
        <p14:creationId xmlns:p14="http://schemas.microsoft.com/office/powerpoint/2010/main" val="1539052146"/>
      </p:ext>
    </p:extLst>
  </p:cSld>
  <p:clrMapOvr>
    <a:masterClrMapping/>
  </p:clrMapOvr>
  <p:timing>
    <p:tnLst>
      <p:par>
        <p:cTn id="1" dur="indefinite" restart="never" nodeType="tmRoot"/>
      </p:par>
    </p:tnLst>
  </p:timing>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noProof="0" dirty="0" smtClean="0"/>
              <a:t>Example (Continued)</a:t>
            </a:r>
            <a:endParaRPr lang="en-US" noProof="0" dirty="0"/>
          </a:p>
        </p:txBody>
      </p:sp>
      <p:sp>
        <p:nvSpPr>
          <p:cNvPr id="3" name="Inhaltsplatzhalter 2"/>
          <p:cNvSpPr>
            <a:spLocks noGrp="1"/>
          </p:cNvSpPr>
          <p:nvPr>
            <p:ph idx="1"/>
          </p:nvPr>
        </p:nvSpPr>
        <p:spPr>
          <a:xfrm>
            <a:off x="685800" y="1981200"/>
            <a:ext cx="7739063" cy="4267200"/>
          </a:xfrm>
        </p:spPr>
        <p:txBody>
          <a:bodyPr/>
          <a:lstStyle/>
          <a:p>
            <a:pPr marL="357188" indent="0" eaLnBrk="1" hangingPunct="1">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800" b="1" noProof="0" dirty="0" smtClean="0">
                <a:latin typeface="Courier New" pitchFamily="49" charset="0"/>
              </a:rPr>
              <a:t>package</a:t>
            </a:r>
            <a:r>
              <a:rPr lang="en-US" altLang="de-DE" sz="1800" noProof="0" dirty="0" smtClean="0">
                <a:latin typeface="Courier New" pitchFamily="49" charset="0"/>
              </a:rPr>
              <a:t> Pack </a:t>
            </a:r>
            <a:r>
              <a:rPr lang="en-US" altLang="de-DE" sz="1800" b="1" noProof="0" dirty="0" smtClean="0">
                <a:latin typeface="Courier New" pitchFamily="49" charset="0"/>
              </a:rPr>
              <a:t>is</a:t>
            </a:r>
            <a:br>
              <a:rPr lang="en-US" altLang="de-DE" sz="1800" b="1" noProof="0" dirty="0" smtClean="0">
                <a:latin typeface="Courier New" pitchFamily="49" charset="0"/>
              </a:rPr>
            </a:br>
            <a:r>
              <a:rPr lang="en-US" altLang="de-DE" sz="1800" noProof="0" dirty="0" smtClean="0">
                <a:latin typeface="Courier New" pitchFamily="49" charset="0"/>
              </a:rPr>
              <a:t>  </a:t>
            </a:r>
            <a:r>
              <a:rPr lang="en-US" altLang="de-DE" sz="1800" b="1" noProof="0" dirty="0" smtClean="0">
                <a:latin typeface="Courier New" pitchFamily="49" charset="0"/>
              </a:rPr>
              <a:t>type</a:t>
            </a:r>
            <a:r>
              <a:rPr lang="en-US" altLang="de-DE" sz="1800" noProof="0" dirty="0" smtClean="0">
                <a:latin typeface="Courier New" pitchFamily="49" charset="0"/>
              </a:rPr>
              <a:t> T </a:t>
            </a:r>
            <a:r>
              <a:rPr lang="en-US" altLang="de-DE" sz="1800" b="1" noProof="0" dirty="0" smtClean="0">
                <a:latin typeface="Courier New" pitchFamily="49" charset="0"/>
              </a:rPr>
              <a:t>is</a:t>
            </a:r>
            <a:r>
              <a:rPr lang="en-US" altLang="de-DE" sz="1800" noProof="0" dirty="0" smtClean="0">
                <a:latin typeface="Courier New" pitchFamily="49" charset="0"/>
              </a:rPr>
              <a:t> </a:t>
            </a:r>
            <a:r>
              <a:rPr lang="en-US" altLang="de-DE" sz="1800" b="1" noProof="0" dirty="0" smtClean="0">
                <a:latin typeface="Courier New" pitchFamily="49" charset="0"/>
              </a:rPr>
              <a:t>private</a:t>
            </a:r>
            <a:r>
              <a:rPr lang="en-US" altLang="de-DE" sz="1800" noProof="0" dirty="0" smtClean="0">
                <a:latin typeface="Courier New" pitchFamily="49" charset="0"/>
              </a:rPr>
              <a:t>;</a:t>
            </a:r>
            <a:br>
              <a:rPr lang="en-US" altLang="de-DE" sz="1800" noProof="0" dirty="0" smtClean="0">
                <a:latin typeface="Courier New" pitchFamily="49" charset="0"/>
              </a:rPr>
            </a:br>
            <a:r>
              <a:rPr lang="en-US" altLang="de-DE" sz="1800" noProof="0" dirty="0" smtClean="0">
                <a:latin typeface="Courier New" pitchFamily="49" charset="0"/>
              </a:rPr>
              <a:t>  One: </a:t>
            </a:r>
            <a:r>
              <a:rPr lang="en-US" altLang="de-DE" sz="1800" b="1" noProof="0" dirty="0" smtClean="0">
                <a:latin typeface="Courier New" pitchFamily="49" charset="0"/>
              </a:rPr>
              <a:t>constant</a:t>
            </a:r>
            <a:r>
              <a:rPr lang="en-US" altLang="de-DE" sz="1800" noProof="0" dirty="0" smtClean="0">
                <a:latin typeface="Courier New" pitchFamily="49" charset="0"/>
              </a:rPr>
              <a:t> T;</a:t>
            </a:r>
            <a:r>
              <a:rPr lang="en-US" altLang="de-DE" sz="1800" i="1" noProof="0" dirty="0" smtClean="0">
                <a:latin typeface="Courier New" pitchFamily="49" charset="0"/>
              </a:rPr>
              <a:t/>
            </a:r>
            <a:br>
              <a:rPr lang="en-US" altLang="de-DE" sz="1800" i="1" noProof="0" dirty="0" smtClean="0">
                <a:latin typeface="Courier New" pitchFamily="49" charset="0"/>
              </a:rPr>
            </a:br>
            <a:r>
              <a:rPr lang="en-US" altLang="de-DE" sz="1800" b="1" noProof="0" dirty="0" smtClean="0">
                <a:solidFill>
                  <a:schemeClr val="tx1"/>
                </a:solidFill>
                <a:latin typeface="Courier New" pitchFamily="49" charset="0"/>
              </a:rPr>
              <a:t>private</a:t>
            </a:r>
            <a:r>
              <a:rPr lang="en-US" altLang="de-DE" sz="1800" b="1" i="1" noProof="0" dirty="0" smtClean="0">
                <a:solidFill>
                  <a:schemeClr val="tx1"/>
                </a:solidFill>
                <a:latin typeface="Courier New" pitchFamily="49" charset="0"/>
              </a:rPr>
              <a:t/>
            </a:r>
            <a:br>
              <a:rPr lang="en-US" altLang="de-DE" sz="1800" b="1" i="1" noProof="0" dirty="0" smtClean="0">
                <a:solidFill>
                  <a:schemeClr val="tx1"/>
                </a:solidFill>
                <a:latin typeface="Courier New" pitchFamily="49" charset="0"/>
              </a:rPr>
            </a:br>
            <a:r>
              <a:rPr lang="en-US" altLang="de-DE" sz="1800" noProof="0" dirty="0" smtClean="0">
                <a:solidFill>
                  <a:schemeClr val="tx1"/>
                </a:solidFill>
                <a:latin typeface="Courier New" pitchFamily="49" charset="0"/>
              </a:rPr>
              <a:t>  </a:t>
            </a:r>
            <a:r>
              <a:rPr lang="en-US" altLang="de-DE" sz="1800" b="1" noProof="0" dirty="0" smtClean="0">
                <a:solidFill>
                  <a:schemeClr val="tx1"/>
                </a:solidFill>
                <a:latin typeface="Courier New" pitchFamily="49" charset="0"/>
              </a:rPr>
              <a:t>type</a:t>
            </a:r>
            <a:r>
              <a:rPr lang="en-US" altLang="de-DE" sz="1800" noProof="0" dirty="0" smtClean="0">
                <a:solidFill>
                  <a:schemeClr val="tx1"/>
                </a:solidFill>
                <a:latin typeface="Courier New" pitchFamily="49" charset="0"/>
              </a:rPr>
              <a:t> T </a:t>
            </a:r>
            <a:r>
              <a:rPr lang="en-US" altLang="de-DE" sz="1800" b="1" noProof="0" dirty="0" smtClean="0">
                <a:solidFill>
                  <a:schemeClr val="tx1"/>
                </a:solidFill>
                <a:latin typeface="Courier New" pitchFamily="49" charset="0"/>
              </a:rPr>
              <a:t>is range </a:t>
            </a:r>
            <a:r>
              <a:rPr lang="en-US" altLang="de-DE" sz="1800" noProof="0" dirty="0" smtClean="0">
                <a:solidFill>
                  <a:schemeClr val="tx1"/>
                </a:solidFill>
                <a:latin typeface="Courier New" pitchFamily="49" charset="0"/>
              </a:rPr>
              <a:t>1 .. 10;</a:t>
            </a:r>
            <a:br>
              <a:rPr lang="en-US" altLang="de-DE" sz="1800" noProof="0" dirty="0" smtClean="0">
                <a:solidFill>
                  <a:schemeClr val="tx1"/>
                </a:solidFill>
                <a:latin typeface="Courier New" pitchFamily="49" charset="0"/>
              </a:rPr>
            </a:br>
            <a:r>
              <a:rPr lang="en-US" altLang="de-DE" sz="1800" noProof="0" dirty="0" smtClean="0">
                <a:solidFill>
                  <a:schemeClr val="tx1"/>
                </a:solidFill>
                <a:latin typeface="Courier New" pitchFamily="49" charset="0"/>
              </a:rPr>
              <a:t> </a:t>
            </a:r>
            <a:r>
              <a:rPr lang="en-US" altLang="de-DE" sz="1800" noProof="0" dirty="0" smtClean="0">
                <a:latin typeface="Courier New" pitchFamily="49" charset="0"/>
              </a:rPr>
              <a:t> One: </a:t>
            </a:r>
            <a:r>
              <a:rPr lang="en-US" altLang="de-DE" sz="1800" b="1" noProof="0" dirty="0" smtClean="0">
                <a:latin typeface="Courier New" pitchFamily="49" charset="0"/>
              </a:rPr>
              <a:t>constant</a:t>
            </a:r>
            <a:r>
              <a:rPr lang="en-US" altLang="de-DE" sz="1800" noProof="0" dirty="0" smtClean="0">
                <a:latin typeface="Courier New" pitchFamily="49" charset="0"/>
              </a:rPr>
              <a:t> T := 1;</a:t>
            </a:r>
            <a:r>
              <a:rPr lang="en-US" altLang="de-DE" sz="1800" i="1" noProof="0" dirty="0" smtClean="0">
                <a:solidFill>
                  <a:schemeClr val="tx1"/>
                </a:solidFill>
                <a:latin typeface="Courier New" pitchFamily="49" charset="0"/>
              </a:rPr>
              <a:t/>
            </a:r>
            <a:br>
              <a:rPr lang="en-US" altLang="de-DE" sz="1800" i="1" noProof="0" dirty="0" smtClean="0">
                <a:solidFill>
                  <a:schemeClr val="tx1"/>
                </a:solidFill>
                <a:latin typeface="Courier New" pitchFamily="49" charset="0"/>
              </a:rPr>
            </a:br>
            <a:r>
              <a:rPr lang="en-US" altLang="de-DE" sz="1800" b="1" noProof="0" dirty="0" smtClean="0">
                <a:latin typeface="Courier New" pitchFamily="49" charset="0"/>
              </a:rPr>
              <a:t>end</a:t>
            </a:r>
            <a:r>
              <a:rPr lang="en-US" altLang="de-DE" sz="1800" noProof="0" dirty="0" smtClean="0">
                <a:latin typeface="Courier New" pitchFamily="49" charset="0"/>
              </a:rPr>
              <a:t> Pack;</a:t>
            </a:r>
          </a:p>
          <a:p>
            <a:pPr marL="0" indent="0" eaLnBrk="1" hangingPunct="1">
              <a:spcBef>
                <a:spcPts val="500"/>
              </a:spcBef>
              <a:buClrTx/>
              <a:buFontTx/>
              <a:buNone/>
              <a:tabLst>
                <a:tab pos="447675" algn="l"/>
                <a:tab pos="7143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2000" noProof="0" dirty="0" smtClean="0"/>
              <a:t>But constants with numeric (invisible) values are possible:</a:t>
            </a:r>
          </a:p>
          <a:p>
            <a:pPr marL="357188" indent="0" eaLnBrk="1" hangingPunct="1">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800" b="1" noProof="0" dirty="0" smtClean="0">
                <a:latin typeface="Courier New" pitchFamily="49" charset="0"/>
              </a:rPr>
              <a:t>with</a:t>
            </a:r>
            <a:r>
              <a:rPr lang="en-US" altLang="de-DE" sz="1800" noProof="0" dirty="0" smtClean="0">
                <a:latin typeface="Courier New" pitchFamily="49" charset="0"/>
              </a:rPr>
              <a:t> Pack;</a:t>
            </a:r>
            <a:br>
              <a:rPr lang="en-US" altLang="de-DE" sz="1800" noProof="0" dirty="0" smtClean="0">
                <a:latin typeface="Courier New" pitchFamily="49" charset="0"/>
              </a:rPr>
            </a:br>
            <a:r>
              <a:rPr lang="en-US" altLang="de-DE" sz="1800" b="1" noProof="0" dirty="0" smtClean="0">
                <a:latin typeface="Courier New" pitchFamily="49" charset="0"/>
              </a:rPr>
              <a:t>use</a:t>
            </a:r>
            <a:r>
              <a:rPr lang="en-US" altLang="de-DE" sz="1800" noProof="0" dirty="0" smtClean="0">
                <a:latin typeface="Courier New" pitchFamily="49" charset="0"/>
              </a:rPr>
              <a:t>  Pack;</a:t>
            </a:r>
            <a:br>
              <a:rPr lang="en-US" altLang="de-DE" sz="1800" noProof="0" dirty="0" smtClean="0">
                <a:latin typeface="Courier New" pitchFamily="49" charset="0"/>
              </a:rPr>
            </a:br>
            <a:r>
              <a:rPr lang="en-US" altLang="de-DE" sz="1800" b="1" noProof="0" dirty="0" smtClean="0">
                <a:latin typeface="Courier New" pitchFamily="49" charset="0"/>
              </a:rPr>
              <a:t>procedure</a:t>
            </a:r>
            <a:r>
              <a:rPr lang="en-US" altLang="de-DE" sz="1800" noProof="0" dirty="0" smtClean="0">
                <a:latin typeface="Courier New" pitchFamily="49" charset="0"/>
              </a:rPr>
              <a:t> Proc </a:t>
            </a:r>
            <a:r>
              <a:rPr lang="en-US" altLang="de-DE" sz="1800" b="1" noProof="0" dirty="0" smtClean="0">
                <a:latin typeface="Courier New" pitchFamily="49" charset="0"/>
              </a:rPr>
              <a:t>is</a:t>
            </a:r>
            <a:r>
              <a:rPr lang="en-US" altLang="de-DE" sz="1800" noProof="0" dirty="0" smtClean="0">
                <a:latin typeface="Courier New" pitchFamily="49" charset="0"/>
              </a:rPr>
              <a:t/>
            </a:r>
            <a:br>
              <a:rPr lang="en-US" altLang="de-DE" sz="1800" noProof="0" dirty="0" smtClean="0">
                <a:latin typeface="Courier New" pitchFamily="49" charset="0"/>
              </a:rPr>
            </a:br>
            <a:r>
              <a:rPr lang="en-US" altLang="de-DE" sz="1800" noProof="0" dirty="0" smtClean="0">
                <a:solidFill>
                  <a:schemeClr val="accent2"/>
                </a:solidFill>
                <a:latin typeface="Courier New" pitchFamily="49" charset="0"/>
              </a:rPr>
              <a:t>  </a:t>
            </a:r>
            <a:r>
              <a:rPr lang="en-US" altLang="de-DE" sz="1800" noProof="0" dirty="0" smtClean="0">
                <a:solidFill>
                  <a:schemeClr val="tx1"/>
                </a:solidFill>
                <a:latin typeface="Courier New" pitchFamily="49" charset="0"/>
              </a:rPr>
              <a:t>X: T := </a:t>
            </a:r>
            <a:r>
              <a:rPr lang="en-US" altLang="de-DE" sz="1800" noProof="0" dirty="0" smtClean="0">
                <a:solidFill>
                  <a:schemeClr val="accent2"/>
                </a:solidFill>
                <a:latin typeface="Courier New" pitchFamily="49" charset="0"/>
              </a:rPr>
              <a:t>One;  -- </a:t>
            </a:r>
            <a:r>
              <a:rPr lang="en-US" altLang="de-DE" sz="1800" i="1" noProof="0" dirty="0" smtClean="0">
                <a:solidFill>
                  <a:schemeClr val="accent2"/>
                </a:solidFill>
                <a:latin typeface="Courier New" pitchFamily="49" charset="0"/>
              </a:rPr>
              <a:t>OK</a:t>
            </a:r>
            <a:r>
              <a:rPr lang="en-US" altLang="de-DE" sz="1800" noProof="0" dirty="0" smtClean="0">
                <a:solidFill>
                  <a:schemeClr val="accent2"/>
                </a:solidFill>
                <a:latin typeface="Courier New" pitchFamily="49" charset="0"/>
              </a:rPr>
              <a:t/>
            </a:r>
            <a:br>
              <a:rPr lang="en-US" altLang="de-DE" sz="1800" noProof="0" dirty="0" smtClean="0">
                <a:solidFill>
                  <a:schemeClr val="accent2"/>
                </a:solidFill>
                <a:latin typeface="Courier New" pitchFamily="49" charset="0"/>
              </a:rPr>
            </a:br>
            <a:r>
              <a:rPr lang="en-US" altLang="de-DE" sz="1800" b="1" noProof="0" dirty="0" smtClean="0">
                <a:latin typeface="Courier New" pitchFamily="49" charset="0"/>
              </a:rPr>
              <a:t>begin</a:t>
            </a:r>
            <a:r>
              <a:rPr lang="en-US" altLang="de-DE" sz="1800" noProof="0" dirty="0" smtClean="0">
                <a:latin typeface="Courier New" pitchFamily="49" charset="0"/>
              </a:rPr>
              <a:t/>
            </a:r>
            <a:br>
              <a:rPr lang="en-US" altLang="de-DE" sz="1800" noProof="0" dirty="0" smtClean="0">
                <a:latin typeface="Courier New" pitchFamily="49" charset="0"/>
              </a:rPr>
            </a:br>
            <a:r>
              <a:rPr lang="en-US" altLang="de-DE" sz="1800" noProof="0" dirty="0" smtClean="0">
                <a:latin typeface="Courier New" pitchFamily="49" charset="0"/>
              </a:rPr>
              <a:t>  X := X </a:t>
            </a:r>
            <a:r>
              <a:rPr lang="en-US" altLang="de-DE" sz="1800" noProof="0" dirty="0" smtClean="0">
                <a:solidFill>
                  <a:srgbClr val="FF0000"/>
                </a:solidFill>
                <a:latin typeface="Courier New" pitchFamily="49" charset="0"/>
              </a:rPr>
              <a:t>+</a:t>
            </a:r>
            <a:r>
              <a:rPr lang="en-US" altLang="de-DE" sz="1800" noProof="0" dirty="0" smtClean="0">
                <a:latin typeface="Courier New" pitchFamily="49" charset="0"/>
              </a:rPr>
              <a:t> One;  -- </a:t>
            </a:r>
            <a:r>
              <a:rPr lang="en-US" altLang="de-DE" sz="1800" i="1" noProof="0" dirty="0" smtClean="0">
                <a:solidFill>
                  <a:srgbClr val="FF0000"/>
                </a:solidFill>
                <a:latin typeface="Courier New" pitchFamily="49" charset="0"/>
              </a:rPr>
              <a:t>illegal (operator invisible)</a:t>
            </a:r>
            <a:r>
              <a:rPr lang="en-US" altLang="de-DE" sz="1800" noProof="0" dirty="0" smtClean="0">
                <a:latin typeface="Courier New" pitchFamily="49" charset="0"/>
              </a:rPr>
              <a:t/>
            </a:r>
            <a:br>
              <a:rPr lang="en-US" altLang="de-DE" sz="1800" noProof="0" dirty="0" smtClean="0">
                <a:latin typeface="Courier New" pitchFamily="49" charset="0"/>
              </a:rPr>
            </a:br>
            <a:r>
              <a:rPr lang="en-US" altLang="de-DE" sz="1800" b="1" noProof="0" dirty="0" smtClean="0">
                <a:latin typeface="Courier New" pitchFamily="49" charset="0"/>
              </a:rPr>
              <a:t>end</a:t>
            </a:r>
            <a:r>
              <a:rPr lang="en-US" altLang="de-DE" sz="1800" noProof="0" dirty="0" smtClean="0">
                <a:latin typeface="Courier New" pitchFamily="49" charset="0"/>
              </a:rPr>
              <a:t> Proc;</a:t>
            </a:r>
          </a:p>
        </p:txBody>
      </p:sp>
      <p:sp>
        <p:nvSpPr>
          <p:cNvPr id="4" name="Fußzeilenplatzhalter 3"/>
          <p:cNvSpPr>
            <a:spLocks noGrp="1"/>
          </p:cNvSpPr>
          <p:nvPr>
            <p:ph type="ftr" idx="10"/>
          </p:nvPr>
        </p:nvSpPr>
        <p:spPr/>
        <p:txBody>
          <a:bodyPr/>
          <a:lstStyle/>
          <a:p>
            <a:pPr>
              <a:defRPr/>
            </a:pPr>
            <a:r>
              <a:rPr lang="en-US" dirty="0" smtClean="0"/>
              <a:t>Ada Basics © 2024 C.Grein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165</a:t>
            </a:fld>
            <a:endParaRPr lang="de-DE" dirty="0"/>
          </a:p>
        </p:txBody>
      </p:sp>
    </p:spTree>
    <p:extLst>
      <p:ext uri="{BB962C8B-B14F-4D97-AF65-F5344CB8AC3E}">
        <p14:creationId xmlns:p14="http://schemas.microsoft.com/office/powerpoint/2010/main" val="3619007584"/>
      </p:ext>
    </p:extLst>
  </p:cSld>
  <p:clrMapOvr>
    <a:masterClrMapping/>
  </p:clrMapOvr>
  <p:timing>
    <p:tnLst>
      <p:par>
        <p:cTn id="1" dur="indefinite" restart="never" nodeType="tmRoot"/>
      </p:par>
    </p:tnLst>
  </p:timing>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noProof="0" dirty="0" smtClean="0"/>
              <a:t>A Type with Private and</a:t>
            </a:r>
            <a:br>
              <a:rPr lang="en-US" noProof="0" dirty="0" smtClean="0"/>
            </a:br>
            <a:r>
              <a:rPr lang="en-US" noProof="0" dirty="0" smtClean="0"/>
              <a:t>Visible Parts</a:t>
            </a:r>
            <a:endParaRPr lang="en-US" noProof="0" dirty="0"/>
          </a:p>
        </p:txBody>
      </p:sp>
      <p:sp>
        <p:nvSpPr>
          <p:cNvPr id="3" name="Inhaltsplatzhalter 2"/>
          <p:cNvSpPr>
            <a:spLocks noGrp="1"/>
          </p:cNvSpPr>
          <p:nvPr>
            <p:ph idx="1"/>
          </p:nvPr>
        </p:nvSpPr>
        <p:spPr>
          <a:xfrm>
            <a:off x="685800" y="2420888"/>
            <a:ext cx="7739063" cy="3794175"/>
          </a:xfrm>
        </p:spPr>
        <p:txBody>
          <a:bodyPr/>
          <a:lstStyle/>
          <a:p>
            <a:pPr marL="0" lvl="0" indent="0" eaLnBrk="1" hangingPunct="1">
              <a:spcBef>
                <a:spcPts val="500"/>
              </a:spcBef>
              <a:buClrTx/>
              <a:tabLst>
                <a:tab pos="442913"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2400" noProof="0" dirty="0" smtClean="0"/>
              <a:t>A pattern to define records with visible and private parts:</a:t>
            </a:r>
          </a:p>
          <a:p>
            <a:pPr marL="0" lvl="0" indent="0" eaLnBrk="1" hangingPunct="1">
              <a:spcBef>
                <a:spcPts val="500"/>
              </a:spcBef>
              <a:buClrTx/>
              <a:tabLst>
                <a:tab pos="442913"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US" altLang="de-DE" sz="1200" noProof="0" dirty="0" smtClean="0"/>
          </a:p>
          <a:p>
            <a:pPr marL="357188" lvl="0" indent="0" eaLnBrk="1" hangingPunct="1">
              <a:spcBef>
                <a:spcPts val="500"/>
              </a:spcBef>
              <a:buClrTx/>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2000" b="1" noProof="0" dirty="0" smtClean="0">
                <a:latin typeface="Courier New" pitchFamily="49" charset="0"/>
              </a:rPr>
              <a:t>package</a:t>
            </a:r>
            <a:r>
              <a:rPr lang="en-US" altLang="de-DE" sz="2000" noProof="0" dirty="0" smtClean="0">
                <a:latin typeface="Courier New" pitchFamily="49" charset="0"/>
              </a:rPr>
              <a:t> Pack </a:t>
            </a:r>
            <a:r>
              <a:rPr lang="en-US" altLang="de-DE" sz="2000" b="1" noProof="0" dirty="0" smtClean="0">
                <a:latin typeface="Courier New" pitchFamily="49" charset="0"/>
              </a:rPr>
              <a:t>is</a:t>
            </a:r>
            <a:br>
              <a:rPr lang="en-US" altLang="de-DE" sz="2000" b="1" noProof="0" dirty="0" smtClean="0">
                <a:latin typeface="Courier New" pitchFamily="49" charset="0"/>
              </a:rPr>
            </a:br>
            <a:r>
              <a:rPr lang="en-US" altLang="de-DE" sz="2000" noProof="0" dirty="0" smtClean="0">
                <a:latin typeface="Courier New" pitchFamily="49" charset="0"/>
              </a:rPr>
              <a:t>  </a:t>
            </a:r>
            <a:r>
              <a:rPr lang="en-US" altLang="de-DE" sz="2000" b="1" noProof="0" dirty="0" smtClean="0">
                <a:latin typeface="Courier New" pitchFamily="49" charset="0"/>
              </a:rPr>
              <a:t>type</a:t>
            </a:r>
            <a:r>
              <a:rPr lang="en-US" altLang="de-DE" sz="2000" noProof="0" dirty="0" smtClean="0">
                <a:latin typeface="Courier New" pitchFamily="49" charset="0"/>
              </a:rPr>
              <a:t> Priv </a:t>
            </a:r>
            <a:r>
              <a:rPr lang="en-US" altLang="de-DE" sz="2000" b="1" noProof="0" dirty="0" smtClean="0">
                <a:latin typeface="Courier New" pitchFamily="49" charset="0"/>
              </a:rPr>
              <a:t>is</a:t>
            </a:r>
            <a:r>
              <a:rPr lang="en-US" altLang="de-DE" sz="2000" noProof="0" dirty="0" smtClean="0">
                <a:latin typeface="Courier New" pitchFamily="49" charset="0"/>
              </a:rPr>
              <a:t> </a:t>
            </a:r>
            <a:r>
              <a:rPr lang="en-US" altLang="de-DE" sz="2000" b="1" noProof="0" dirty="0" smtClean="0">
                <a:latin typeface="Courier New" pitchFamily="49" charset="0"/>
              </a:rPr>
              <a:t>private</a:t>
            </a:r>
            <a:r>
              <a:rPr lang="en-US" altLang="de-DE" sz="2000" noProof="0" dirty="0" smtClean="0">
                <a:latin typeface="Courier New" pitchFamily="49" charset="0"/>
              </a:rPr>
              <a:t>;</a:t>
            </a:r>
            <a:br>
              <a:rPr lang="en-US" altLang="de-DE" sz="2000" noProof="0" dirty="0" smtClean="0">
                <a:latin typeface="Courier New" pitchFamily="49" charset="0"/>
              </a:rPr>
            </a:br>
            <a:r>
              <a:rPr lang="en-US" altLang="de-DE" sz="2000" noProof="0" dirty="0" smtClean="0">
                <a:latin typeface="Courier New" pitchFamily="49" charset="0"/>
              </a:rPr>
              <a:t>  </a:t>
            </a:r>
            <a:r>
              <a:rPr lang="en-US" altLang="de-DE" sz="2000" b="1" noProof="0" dirty="0" smtClean="0">
                <a:latin typeface="Courier New" pitchFamily="49" charset="0"/>
              </a:rPr>
              <a:t>type</a:t>
            </a:r>
            <a:r>
              <a:rPr lang="en-US" altLang="de-DE" sz="2000" noProof="0" dirty="0" smtClean="0">
                <a:latin typeface="Courier New" pitchFamily="49" charset="0"/>
              </a:rPr>
              <a:t> Rec </a:t>
            </a:r>
            <a:r>
              <a:rPr lang="en-US" altLang="de-DE" sz="2000" b="1" noProof="0" dirty="0" smtClean="0">
                <a:latin typeface="Courier New" pitchFamily="49" charset="0"/>
              </a:rPr>
              <a:t>is record</a:t>
            </a:r>
            <a:r>
              <a:rPr lang="en-US" altLang="de-DE" sz="2000" noProof="0" dirty="0" smtClean="0">
                <a:latin typeface="Courier New" pitchFamily="49" charset="0"/>
              </a:rPr>
              <a:t/>
            </a:r>
            <a:br>
              <a:rPr lang="en-US" altLang="de-DE" sz="2000" noProof="0" dirty="0" smtClean="0">
                <a:latin typeface="Courier New" pitchFamily="49" charset="0"/>
              </a:rPr>
            </a:br>
            <a:r>
              <a:rPr lang="en-US" altLang="de-DE" sz="2000" noProof="0" dirty="0" smtClean="0">
                <a:latin typeface="Courier New" pitchFamily="49" charset="0"/>
              </a:rPr>
              <a:t>    Private_Part: Priv;</a:t>
            </a:r>
            <a:br>
              <a:rPr lang="en-US" altLang="de-DE" sz="2000" noProof="0" dirty="0" smtClean="0">
                <a:latin typeface="Courier New" pitchFamily="49" charset="0"/>
              </a:rPr>
            </a:br>
            <a:r>
              <a:rPr lang="en-US" altLang="de-DE" sz="2000" noProof="0" dirty="0" smtClean="0">
                <a:latin typeface="Courier New" pitchFamily="49" charset="0"/>
              </a:rPr>
              <a:t>    Visible_Part: Integer;</a:t>
            </a:r>
            <a:br>
              <a:rPr lang="en-US" altLang="de-DE" sz="2000" noProof="0" dirty="0" smtClean="0">
                <a:latin typeface="Courier New" pitchFamily="49" charset="0"/>
              </a:rPr>
            </a:br>
            <a:r>
              <a:rPr lang="en-US" altLang="de-DE" sz="2000" noProof="0" dirty="0" smtClean="0">
                <a:latin typeface="Courier New" pitchFamily="49" charset="0"/>
              </a:rPr>
              <a:t>  </a:t>
            </a:r>
            <a:r>
              <a:rPr lang="en-US" altLang="de-DE" sz="2000" b="1" noProof="0" dirty="0" smtClean="0">
                <a:latin typeface="Courier New" pitchFamily="49" charset="0"/>
              </a:rPr>
              <a:t>end record</a:t>
            </a:r>
            <a:r>
              <a:rPr lang="en-US" altLang="de-DE" sz="2000" noProof="0" dirty="0" smtClean="0">
                <a:latin typeface="Courier New" pitchFamily="49" charset="0"/>
              </a:rPr>
              <a:t>;</a:t>
            </a:r>
            <a:r>
              <a:rPr lang="en-US" altLang="de-DE" sz="2000" i="1" noProof="0" dirty="0" smtClean="0">
                <a:latin typeface="Courier New" pitchFamily="49" charset="0"/>
              </a:rPr>
              <a:t/>
            </a:r>
            <a:br>
              <a:rPr lang="en-US" altLang="de-DE" sz="2000" i="1" noProof="0" dirty="0" smtClean="0">
                <a:latin typeface="Courier New" pitchFamily="49" charset="0"/>
              </a:rPr>
            </a:br>
            <a:r>
              <a:rPr lang="en-US" altLang="de-DE" sz="2000" b="1" noProof="0" dirty="0" smtClean="0">
                <a:latin typeface="Courier New" pitchFamily="49" charset="0"/>
              </a:rPr>
              <a:t>private</a:t>
            </a:r>
            <a:r>
              <a:rPr lang="en-US" altLang="de-DE" sz="2000" b="1" i="1" noProof="0" dirty="0" smtClean="0">
                <a:latin typeface="Courier New" pitchFamily="49" charset="0"/>
              </a:rPr>
              <a:t/>
            </a:r>
            <a:br>
              <a:rPr lang="en-US" altLang="de-DE" sz="2000" b="1" i="1" noProof="0" dirty="0" smtClean="0">
                <a:latin typeface="Courier New" pitchFamily="49" charset="0"/>
              </a:rPr>
            </a:br>
            <a:r>
              <a:rPr lang="en-US" altLang="de-DE" sz="2000" noProof="0" dirty="0" smtClean="0">
                <a:latin typeface="Courier New" pitchFamily="49" charset="0"/>
              </a:rPr>
              <a:t>  </a:t>
            </a:r>
            <a:r>
              <a:rPr lang="en-US" altLang="de-DE" sz="2000" b="1" noProof="0" dirty="0" smtClean="0">
                <a:latin typeface="Courier New" pitchFamily="49" charset="0"/>
              </a:rPr>
              <a:t>type</a:t>
            </a:r>
            <a:r>
              <a:rPr lang="en-US" altLang="de-DE" sz="2000" noProof="0" dirty="0" smtClean="0">
                <a:latin typeface="Courier New" pitchFamily="49" charset="0"/>
              </a:rPr>
              <a:t> Priv </a:t>
            </a:r>
            <a:r>
              <a:rPr lang="en-US" altLang="de-DE" sz="2000" b="1" noProof="0" dirty="0" smtClean="0">
                <a:latin typeface="Courier New" pitchFamily="49" charset="0"/>
              </a:rPr>
              <a:t>is range </a:t>
            </a:r>
            <a:r>
              <a:rPr lang="en-US" altLang="de-DE" sz="2000" noProof="0" dirty="0" smtClean="0">
                <a:latin typeface="Courier New" pitchFamily="49" charset="0"/>
              </a:rPr>
              <a:t>1 .. 10;</a:t>
            </a:r>
            <a:br>
              <a:rPr lang="en-US" altLang="de-DE" sz="2000" noProof="0" dirty="0" smtClean="0">
                <a:latin typeface="Courier New" pitchFamily="49" charset="0"/>
              </a:rPr>
            </a:br>
            <a:r>
              <a:rPr lang="en-US" altLang="de-DE" sz="2000" b="1" noProof="0" dirty="0" smtClean="0">
                <a:latin typeface="Courier New" pitchFamily="49" charset="0"/>
              </a:rPr>
              <a:t>end</a:t>
            </a:r>
            <a:r>
              <a:rPr lang="en-US" altLang="de-DE" sz="2000" noProof="0" dirty="0" smtClean="0">
                <a:latin typeface="Courier New" pitchFamily="49" charset="0"/>
              </a:rPr>
              <a:t> Pack;</a:t>
            </a:r>
          </a:p>
          <a:p>
            <a:endParaRPr lang="en-US" noProof="0" dirty="0"/>
          </a:p>
        </p:txBody>
      </p:sp>
      <p:sp>
        <p:nvSpPr>
          <p:cNvPr id="4" name="Fußzeilenplatzhalter 3"/>
          <p:cNvSpPr>
            <a:spLocks noGrp="1"/>
          </p:cNvSpPr>
          <p:nvPr>
            <p:ph type="ftr" idx="10"/>
          </p:nvPr>
        </p:nvSpPr>
        <p:spPr/>
        <p:txBody>
          <a:bodyPr/>
          <a:lstStyle/>
          <a:p>
            <a:pPr>
              <a:defRPr/>
            </a:pPr>
            <a:r>
              <a:rPr lang="en-US" dirty="0" smtClean="0"/>
              <a:t>Ada Basics © 2024 C.Grein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166</a:t>
            </a:fld>
            <a:endParaRPr lang="de-DE" dirty="0"/>
          </a:p>
        </p:txBody>
      </p:sp>
      <p:cxnSp>
        <p:nvCxnSpPr>
          <p:cNvPr id="6" name="Gerader Verbinder 5"/>
          <p:cNvCxnSpPr/>
          <p:nvPr/>
        </p:nvCxnSpPr>
        <p:spPr bwMode="auto">
          <a:xfrm>
            <a:off x="5652120" y="3356992"/>
            <a:ext cx="0" cy="2592288"/>
          </a:xfrm>
          <a:prstGeom prst="lin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7" name="Textfeld 6"/>
          <p:cNvSpPr txBox="1"/>
          <p:nvPr/>
        </p:nvSpPr>
        <p:spPr>
          <a:xfrm>
            <a:off x="6084168" y="3356992"/>
            <a:ext cx="2340695" cy="923330"/>
          </a:xfrm>
          <a:prstGeom prst="rect">
            <a:avLst/>
          </a:prstGeom>
          <a:noFill/>
        </p:spPr>
        <p:txBody>
          <a:bodyPr wrap="square" rtlCol="0">
            <a:spAutoFit/>
          </a:bodyPr>
          <a:lstStyle/>
          <a:p>
            <a:r>
              <a:rPr lang="en-US" sz="1800" dirty="0" smtClean="0">
                <a:solidFill>
                  <a:schemeClr val="tx1"/>
                </a:solidFill>
              </a:rPr>
              <a:t>This approach does not seem very sensible in general.</a:t>
            </a:r>
            <a:endParaRPr lang="en-US" sz="1800" dirty="0">
              <a:solidFill>
                <a:schemeClr val="tx1"/>
              </a:solidFill>
            </a:endParaRPr>
          </a:p>
        </p:txBody>
      </p:sp>
    </p:spTree>
    <p:extLst>
      <p:ext uri="{BB962C8B-B14F-4D97-AF65-F5344CB8AC3E}">
        <p14:creationId xmlns:p14="http://schemas.microsoft.com/office/powerpoint/2010/main" val="2214954068"/>
      </p:ext>
    </p:extLst>
  </p:cSld>
  <p:clrMapOvr>
    <a:masterClrMapping/>
  </p:clrMapOvr>
  <p:timing>
    <p:tnLst>
      <p:par>
        <p:cTn id="1" dur="indefinite" restart="never" nodeType="tmRoot"/>
      </p:par>
    </p:tnLst>
  </p:timing>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685800" y="463550"/>
            <a:ext cx="7739063" cy="1244833"/>
          </a:xfrm>
        </p:spPr>
        <p:txBody>
          <a:bodyPr/>
          <a:lstStyle/>
          <a:p>
            <a:r>
              <a:rPr lang="en-US" noProof="0" dirty="0" smtClean="0"/>
              <a:t>Why do we Need Private Types?</a:t>
            </a:r>
            <a:endParaRPr lang="en-US" noProof="0" dirty="0"/>
          </a:p>
        </p:txBody>
      </p:sp>
      <p:sp>
        <p:nvSpPr>
          <p:cNvPr id="3" name="Inhaltsplatzhalter 2"/>
          <p:cNvSpPr>
            <a:spLocks noGrp="1"/>
          </p:cNvSpPr>
          <p:nvPr>
            <p:ph idx="1"/>
          </p:nvPr>
        </p:nvSpPr>
        <p:spPr>
          <a:xfrm>
            <a:off x="685800" y="1916832"/>
            <a:ext cx="7739063" cy="4320456"/>
          </a:xfrm>
        </p:spPr>
        <p:txBody>
          <a:bodyPr/>
          <a:lstStyle/>
          <a:p>
            <a:r>
              <a:rPr lang="en-US" sz="2400" noProof="0" dirty="0" smtClean="0"/>
              <a:t>Examples for limited private types (no copies):</a:t>
            </a:r>
          </a:p>
          <a:p>
            <a:pPr marL="261938" indent="-261938">
              <a:buFont typeface="Arial" panose="020B0604020202020204" pitchFamily="34" charset="0"/>
              <a:buChar char="•"/>
            </a:pPr>
            <a:r>
              <a:rPr lang="en-US" sz="2000" noProof="0" dirty="0" smtClean="0"/>
              <a:t>Identity Card, Passport</a:t>
            </a:r>
          </a:p>
          <a:p>
            <a:pPr marL="261938" indent="-261938">
              <a:buFont typeface="Arial" panose="020B0604020202020204" pitchFamily="34" charset="0"/>
              <a:buChar char="•"/>
            </a:pPr>
            <a:r>
              <a:rPr lang="en-US" sz="2000" noProof="0" dirty="0" smtClean="0"/>
              <a:t>Banknote (with </a:t>
            </a:r>
            <a:r>
              <a:rPr lang="en-US" sz="2000" dirty="0" smtClean="0"/>
              <a:t>reading value</a:t>
            </a:r>
            <a:r>
              <a:rPr lang="en-US" sz="2000" dirty="0"/>
              <a:t>)</a:t>
            </a:r>
            <a:endParaRPr lang="en-US" sz="2000" noProof="0" dirty="0" smtClean="0"/>
          </a:p>
          <a:p>
            <a:pPr marL="261938" indent="-261938">
              <a:buFont typeface="Arial" panose="020B0604020202020204" pitchFamily="34" charset="0"/>
              <a:buChar char="•"/>
            </a:pPr>
            <a:r>
              <a:rPr lang="en-US" sz="2000" noProof="0" dirty="0" smtClean="0"/>
              <a:t>My Wallet</a:t>
            </a:r>
          </a:p>
          <a:p>
            <a:pPr marL="363538" indent="0"/>
            <a:r>
              <a:rPr lang="en-US" sz="1400" b="1" noProof="0" dirty="0" smtClean="0">
                <a:latin typeface="Courier New" panose="02070309020205020404" pitchFamily="49" charset="0"/>
                <a:cs typeface="Courier New" panose="02070309020205020404" pitchFamily="49" charset="0"/>
              </a:rPr>
              <a:t>type</a:t>
            </a:r>
            <a:r>
              <a:rPr lang="en-US" sz="1400" noProof="0" dirty="0" smtClean="0">
                <a:latin typeface="Courier New" panose="02070309020205020404" pitchFamily="49" charset="0"/>
                <a:cs typeface="Courier New" panose="02070309020205020404" pitchFamily="49" charset="0"/>
              </a:rPr>
              <a:t> Wallet </a:t>
            </a:r>
            <a:r>
              <a:rPr lang="en-US" sz="1400" b="1" noProof="0" dirty="0" smtClean="0">
                <a:latin typeface="Courier New" panose="02070309020205020404" pitchFamily="49" charset="0"/>
                <a:cs typeface="Courier New" panose="02070309020205020404" pitchFamily="49" charset="0"/>
              </a:rPr>
              <a:t>is limited private</a:t>
            </a:r>
            <a:r>
              <a:rPr lang="en-US" sz="1400" noProof="0" dirty="0" smtClean="0">
                <a:latin typeface="Courier New" panose="02070309020205020404" pitchFamily="49" charset="0"/>
                <a:cs typeface="Courier New" panose="02070309020205020404" pitchFamily="49" charset="0"/>
              </a:rPr>
              <a:t>;</a:t>
            </a:r>
            <a:br>
              <a:rPr lang="en-US" sz="1400" noProof="0" dirty="0" smtClean="0">
                <a:latin typeface="Courier New" panose="02070309020205020404" pitchFamily="49" charset="0"/>
                <a:cs typeface="Courier New" panose="02070309020205020404" pitchFamily="49" charset="0"/>
              </a:rPr>
            </a:br>
            <a:r>
              <a:rPr lang="en-US" sz="1400" b="1" noProof="0" dirty="0" smtClean="0">
                <a:latin typeface="Courier New" panose="02070309020205020404" pitchFamily="49" charset="0"/>
                <a:cs typeface="Courier New" panose="02070309020205020404" pitchFamily="49" charset="0"/>
              </a:rPr>
              <a:t>procedure</a:t>
            </a:r>
            <a:r>
              <a:rPr lang="en-US" sz="1400" noProof="0" dirty="0" smtClean="0">
                <a:latin typeface="Courier New" panose="02070309020205020404" pitchFamily="49" charset="0"/>
                <a:cs typeface="Courier New" panose="02070309020205020404" pitchFamily="49" charset="0"/>
              </a:rPr>
              <a:t> </a:t>
            </a:r>
            <a:r>
              <a:rPr lang="en-US" sz="1400" dirty="0" smtClean="0">
                <a:latin typeface="Courier New" panose="02070309020205020404" pitchFamily="49" charset="0"/>
                <a:cs typeface="Courier New" panose="02070309020205020404" pitchFamily="49" charset="0"/>
              </a:rPr>
              <a:t>Pocket </a:t>
            </a:r>
            <a:r>
              <a:rPr lang="en-US" sz="1400" noProof="0" dirty="0" smtClean="0">
                <a:latin typeface="Courier New" panose="02070309020205020404" pitchFamily="49" charset="0"/>
                <a:cs typeface="Courier New" panose="02070309020205020404" pitchFamily="49" charset="0"/>
              </a:rPr>
              <a:t>(Coins_and_Notes: Denomination;</a:t>
            </a:r>
            <a:br>
              <a:rPr lang="en-US" sz="1400" noProof="0" dirty="0" smtClean="0">
                <a:latin typeface="Courier New" panose="02070309020205020404" pitchFamily="49" charset="0"/>
                <a:cs typeface="Courier New" panose="02070309020205020404" pitchFamily="49" charset="0"/>
              </a:rPr>
            </a:br>
            <a:r>
              <a:rPr lang="en-US" sz="1400" noProof="0" dirty="0" smtClean="0">
                <a:latin typeface="Courier New" panose="02070309020205020404" pitchFamily="49" charset="0"/>
                <a:cs typeface="Courier New" panose="02070309020205020404" pitchFamily="49" charset="0"/>
              </a:rPr>
              <a:t>                  Purse: </a:t>
            </a:r>
            <a:r>
              <a:rPr lang="en-US" sz="1400" b="1" noProof="0" dirty="0" smtClean="0">
                <a:latin typeface="Courier New" panose="02070309020205020404" pitchFamily="49" charset="0"/>
                <a:cs typeface="Courier New" panose="02070309020205020404" pitchFamily="49" charset="0"/>
              </a:rPr>
              <a:t>in out </a:t>
            </a:r>
            <a:r>
              <a:rPr lang="en-US" sz="1400" noProof="0" dirty="0" smtClean="0">
                <a:latin typeface="Courier New" panose="02070309020205020404" pitchFamily="49" charset="0"/>
                <a:cs typeface="Courier New" panose="02070309020205020404" pitchFamily="49" charset="0"/>
              </a:rPr>
              <a:t>Wallet);</a:t>
            </a:r>
            <a:br>
              <a:rPr lang="en-US" sz="1400" noProof="0" dirty="0" smtClean="0">
                <a:latin typeface="Courier New" panose="02070309020205020404" pitchFamily="49" charset="0"/>
                <a:cs typeface="Courier New" panose="02070309020205020404" pitchFamily="49" charset="0"/>
              </a:rPr>
            </a:br>
            <a:r>
              <a:rPr lang="en-US" sz="1400" b="1" noProof="0" dirty="0" smtClean="0">
                <a:latin typeface="Courier New" panose="02070309020205020404" pitchFamily="49" charset="0"/>
                <a:cs typeface="Courier New" panose="02070309020205020404" pitchFamily="49" charset="0"/>
              </a:rPr>
              <a:t>procedure</a:t>
            </a:r>
            <a:r>
              <a:rPr lang="en-US" sz="1400" noProof="0" dirty="0" smtClean="0">
                <a:latin typeface="Courier New" panose="02070309020205020404" pitchFamily="49" charset="0"/>
                <a:cs typeface="Courier New" panose="02070309020205020404" pitchFamily="49" charset="0"/>
              </a:rPr>
              <a:t> Pay    (Price: Positive;</a:t>
            </a:r>
            <a:br>
              <a:rPr lang="en-US" sz="1400" noProof="0" dirty="0" smtClean="0">
                <a:latin typeface="Courier New" panose="02070309020205020404" pitchFamily="49" charset="0"/>
                <a:cs typeface="Courier New" panose="02070309020205020404" pitchFamily="49" charset="0"/>
              </a:rPr>
            </a:br>
            <a:r>
              <a:rPr lang="en-US" sz="1400" noProof="0" dirty="0" smtClean="0">
                <a:latin typeface="Courier New" panose="02070309020205020404" pitchFamily="49" charset="0"/>
                <a:cs typeface="Courier New" panose="02070309020205020404" pitchFamily="49" charset="0"/>
              </a:rPr>
              <a:t>                  Purse: </a:t>
            </a:r>
            <a:r>
              <a:rPr lang="en-US" sz="1400" b="1" noProof="0" dirty="0" smtClean="0">
                <a:latin typeface="Courier New" panose="02070309020205020404" pitchFamily="49" charset="0"/>
                <a:cs typeface="Courier New" panose="02070309020205020404" pitchFamily="49" charset="0"/>
              </a:rPr>
              <a:t>in out </a:t>
            </a:r>
            <a:r>
              <a:rPr lang="en-US" sz="1400" noProof="0" dirty="0" smtClean="0">
                <a:latin typeface="Courier New" panose="02070309020205020404" pitchFamily="49" charset="0"/>
                <a:cs typeface="Courier New" panose="02070309020205020404" pitchFamily="49" charset="0"/>
              </a:rPr>
              <a:t>Wallet;</a:t>
            </a:r>
            <a:br>
              <a:rPr lang="en-US" sz="1400" noProof="0" dirty="0" smtClean="0">
                <a:latin typeface="Courier New" panose="02070309020205020404" pitchFamily="49" charset="0"/>
                <a:cs typeface="Courier New" panose="02070309020205020404" pitchFamily="49" charset="0"/>
              </a:rPr>
            </a:br>
            <a:r>
              <a:rPr lang="en-US" sz="1400" noProof="0" dirty="0" smtClean="0">
                <a:latin typeface="Courier New" panose="02070309020205020404" pitchFamily="49" charset="0"/>
                <a:cs typeface="Courier New" panose="02070309020205020404" pitchFamily="49" charset="0"/>
              </a:rPr>
              <a:t>                  </a:t>
            </a:r>
            <a:r>
              <a:rPr lang="en-US" sz="1400" dirty="0" smtClean="0">
                <a:latin typeface="Courier New" panose="02070309020205020404" pitchFamily="49" charset="0"/>
                <a:cs typeface="Courier New" panose="02070309020205020404" pitchFamily="49" charset="0"/>
              </a:rPr>
              <a:t>Coins_and_Notes</a:t>
            </a:r>
            <a:r>
              <a:rPr lang="en-US" sz="1400" dirty="0">
                <a:latin typeface="Courier New" panose="02070309020205020404" pitchFamily="49" charset="0"/>
                <a:cs typeface="Courier New" panose="02070309020205020404" pitchFamily="49" charset="0"/>
              </a:rPr>
              <a:t>:</a:t>
            </a:r>
            <a:r>
              <a:rPr lang="en-US" sz="1400" b="1" noProof="0" dirty="0" smtClean="0">
                <a:latin typeface="Courier New" panose="02070309020205020404" pitchFamily="49" charset="0"/>
                <a:cs typeface="Courier New" panose="02070309020205020404" pitchFamily="49" charset="0"/>
              </a:rPr>
              <a:t> out </a:t>
            </a:r>
            <a:r>
              <a:rPr lang="en-US" sz="1400" dirty="0">
                <a:latin typeface="Courier New" panose="02070309020205020404" pitchFamily="49" charset="0"/>
                <a:cs typeface="Courier New" panose="02070309020205020404" pitchFamily="49" charset="0"/>
              </a:rPr>
              <a:t>Denomination);</a:t>
            </a:r>
            <a:endParaRPr lang="en-US" sz="1400" noProof="0" dirty="0" smtClean="0">
              <a:latin typeface="Courier New" panose="02070309020205020404" pitchFamily="49" charset="0"/>
              <a:cs typeface="Courier New" panose="02070309020205020404" pitchFamily="49" charset="0"/>
            </a:endParaRPr>
          </a:p>
          <a:p>
            <a:pPr marL="0" indent="0"/>
            <a:r>
              <a:rPr lang="en-US" sz="2400" noProof="0" dirty="0" smtClean="0"/>
              <a:t>Examples for private types:</a:t>
            </a:r>
          </a:p>
          <a:p>
            <a:pPr>
              <a:buFont typeface="Arial" panose="020B0604020202020204" pitchFamily="34" charset="0"/>
              <a:buChar char="•"/>
            </a:pPr>
            <a:r>
              <a:rPr lang="en-US" sz="2000" noProof="0" dirty="0"/>
              <a:t>P</a:t>
            </a:r>
            <a:r>
              <a:rPr lang="en-US" sz="2000" noProof="0" dirty="0" smtClean="0"/>
              <a:t>hotographs</a:t>
            </a:r>
          </a:p>
          <a:p>
            <a:pPr marL="261938" indent="-261938">
              <a:buFont typeface="Arial" panose="020B0604020202020204" pitchFamily="34" charset="0"/>
              <a:buChar char="•"/>
            </a:pPr>
            <a:r>
              <a:rPr lang="en-US" sz="2000" noProof="0" dirty="0" smtClean="0"/>
              <a:t>Composite types (OOP) should generally be private.</a:t>
            </a:r>
            <a:endParaRPr lang="en-US" sz="2000" noProof="0" dirty="0"/>
          </a:p>
        </p:txBody>
      </p:sp>
      <p:sp>
        <p:nvSpPr>
          <p:cNvPr id="4" name="Fußzeilenplatzhalter 3"/>
          <p:cNvSpPr>
            <a:spLocks noGrp="1"/>
          </p:cNvSpPr>
          <p:nvPr>
            <p:ph type="ftr" idx="10"/>
          </p:nvPr>
        </p:nvSpPr>
        <p:spPr/>
        <p:txBody>
          <a:bodyPr/>
          <a:lstStyle/>
          <a:p>
            <a:pPr>
              <a:defRPr/>
            </a:pPr>
            <a:r>
              <a:rPr lang="en-US" dirty="0" smtClean="0"/>
              <a:t>Ada Basics © 2024 C.Grein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167</a:t>
            </a:fld>
            <a:endParaRPr lang="de-DE" dirty="0"/>
          </a:p>
        </p:txBody>
      </p:sp>
      <p:sp>
        <p:nvSpPr>
          <p:cNvPr id="6" name="Textfeld 5"/>
          <p:cNvSpPr txBox="1"/>
          <p:nvPr/>
        </p:nvSpPr>
        <p:spPr>
          <a:xfrm>
            <a:off x="6445078" y="5013176"/>
            <a:ext cx="1979785" cy="1015663"/>
          </a:xfrm>
          <a:prstGeom prst="rect">
            <a:avLst/>
          </a:prstGeom>
          <a:noFill/>
          <a:ln>
            <a:solidFill>
              <a:schemeClr val="accent2"/>
            </a:solidFill>
          </a:ln>
        </p:spPr>
        <p:txBody>
          <a:bodyPr wrap="square" rtlCol="0">
            <a:spAutoFit/>
          </a:bodyPr>
          <a:lstStyle/>
          <a:p>
            <a:pPr algn="ctr"/>
            <a:r>
              <a:rPr lang="en-US" sz="2000" dirty="0" smtClean="0">
                <a:solidFill>
                  <a:schemeClr val="accent2"/>
                </a:solidFill>
              </a:rPr>
              <a:t>More to private types in chapter </a:t>
            </a:r>
            <a:r>
              <a:rPr lang="en-US" sz="2000" i="1" dirty="0">
                <a:solidFill>
                  <a:schemeClr val="accent2"/>
                </a:solidFill>
              </a:rPr>
              <a:t>G</a:t>
            </a:r>
            <a:r>
              <a:rPr lang="en-US" sz="2000" i="1" dirty="0" smtClean="0">
                <a:solidFill>
                  <a:schemeClr val="accent2"/>
                </a:solidFill>
              </a:rPr>
              <a:t>enerics</a:t>
            </a:r>
            <a:r>
              <a:rPr lang="en-US" sz="2000" dirty="0" smtClean="0">
                <a:solidFill>
                  <a:schemeClr val="accent2"/>
                </a:solidFill>
              </a:rPr>
              <a:t>.</a:t>
            </a:r>
            <a:endParaRPr lang="en-US" sz="2000" dirty="0">
              <a:solidFill>
                <a:schemeClr val="accent2"/>
              </a:solidFill>
            </a:endParaRPr>
          </a:p>
        </p:txBody>
      </p:sp>
      <p:sp>
        <p:nvSpPr>
          <p:cNvPr id="7" name="Textfeld 6"/>
          <p:cNvSpPr txBox="1"/>
          <p:nvPr/>
        </p:nvSpPr>
        <p:spPr>
          <a:xfrm>
            <a:off x="6516216" y="2549222"/>
            <a:ext cx="1872208" cy="1815882"/>
          </a:xfrm>
          <a:prstGeom prst="rect">
            <a:avLst/>
          </a:prstGeom>
          <a:solidFill>
            <a:srgbClr val="FFE2A7"/>
          </a:solidFill>
          <a:ln>
            <a:solidFill>
              <a:srgbClr val="996600"/>
            </a:solidFill>
          </a:ln>
        </p:spPr>
        <p:txBody>
          <a:bodyPr wrap="square" rtlCol="0">
            <a:spAutoFit/>
          </a:bodyPr>
          <a:lstStyle/>
          <a:p>
            <a:r>
              <a:rPr lang="en-US" sz="1600" dirty="0" smtClean="0">
                <a:solidFill>
                  <a:srgbClr val="663300"/>
                </a:solidFill>
              </a:rPr>
              <a:t>The world is filled with limited private types.</a:t>
            </a:r>
          </a:p>
          <a:p>
            <a:r>
              <a:rPr lang="en-US" sz="1600" dirty="0" smtClean="0">
                <a:solidFill>
                  <a:srgbClr val="663300"/>
                </a:solidFill>
              </a:rPr>
              <a:t>Examples for non-limited private types are more difficult to find.</a:t>
            </a:r>
            <a:endParaRPr lang="en-US" sz="1600" dirty="0">
              <a:solidFill>
                <a:srgbClr val="663300"/>
              </a:solidFill>
            </a:endParaRPr>
          </a:p>
        </p:txBody>
      </p:sp>
    </p:spTree>
    <p:extLst>
      <p:ext uri="{BB962C8B-B14F-4D97-AF65-F5344CB8AC3E}">
        <p14:creationId xmlns:p14="http://schemas.microsoft.com/office/powerpoint/2010/main" val="2102783204"/>
      </p:ext>
    </p:extLst>
  </p:cSld>
  <p:clrMapOvr>
    <a:masterClrMapping/>
  </p:clrMapOvr>
  <p:timing>
    <p:tnLst>
      <p:par>
        <p:cTn id="1" dur="indefinite" restart="never" nodeType="tmRoot"/>
      </p:par>
    </p:tnLst>
  </p:timing>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altLang="de-DE" dirty="0" smtClean="0">
                <a:solidFill>
                  <a:srgbClr val="FF0000"/>
                </a:solidFill>
              </a:rPr>
              <a:t>Hierarchical Packages</a:t>
            </a:r>
            <a:br>
              <a:rPr lang="en-US" altLang="de-DE" dirty="0" smtClean="0">
                <a:solidFill>
                  <a:srgbClr val="FF0000"/>
                </a:solidFill>
              </a:rPr>
            </a:br>
            <a:r>
              <a:rPr lang="en-US" altLang="de-DE" dirty="0" smtClean="0">
                <a:solidFill>
                  <a:srgbClr val="FF0000"/>
                </a:solidFill>
              </a:rPr>
              <a:t>(Ada 95)</a:t>
            </a:r>
            <a:endParaRPr lang="en-US" dirty="0"/>
          </a:p>
        </p:txBody>
      </p:sp>
      <p:sp>
        <p:nvSpPr>
          <p:cNvPr id="3" name="Inhaltsplatzhalter 2"/>
          <p:cNvSpPr>
            <a:spLocks noGrp="1"/>
          </p:cNvSpPr>
          <p:nvPr>
            <p:ph idx="1"/>
          </p:nvPr>
        </p:nvSpPr>
        <p:spPr>
          <a:xfrm>
            <a:off x="685800" y="2066576"/>
            <a:ext cx="7739063" cy="502403"/>
          </a:xfrm>
        </p:spPr>
        <p:txBody>
          <a:bodyPr/>
          <a:lstStyle/>
          <a:p>
            <a:pPr marL="0" indent="0"/>
            <a:r>
              <a:rPr lang="en-US" sz="1900" dirty="0" smtClean="0"/>
              <a:t>For a better structure of big subsystems, hierarchical packages may be used.</a:t>
            </a:r>
          </a:p>
        </p:txBody>
      </p:sp>
      <p:sp>
        <p:nvSpPr>
          <p:cNvPr id="4" name="Fußzeilenplatzhalter 3"/>
          <p:cNvSpPr>
            <a:spLocks noGrp="1"/>
          </p:cNvSpPr>
          <p:nvPr>
            <p:ph type="ftr" idx="10"/>
          </p:nvPr>
        </p:nvSpPr>
        <p:spPr/>
        <p:txBody>
          <a:bodyPr/>
          <a:lstStyle/>
          <a:p>
            <a:pPr>
              <a:defRPr/>
            </a:pPr>
            <a:r>
              <a:rPr lang="de-DE" dirty="0" smtClean="0"/>
              <a:t>Ada Basics © 2024 C.Grein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168</a:t>
            </a:fld>
            <a:endParaRPr lang="de-DE" dirty="0"/>
          </a:p>
        </p:txBody>
      </p:sp>
      <p:sp>
        <p:nvSpPr>
          <p:cNvPr id="7" name="Textfeld 6"/>
          <p:cNvSpPr txBox="1"/>
          <p:nvPr/>
        </p:nvSpPr>
        <p:spPr>
          <a:xfrm>
            <a:off x="899592" y="2564904"/>
            <a:ext cx="2736304" cy="1206484"/>
          </a:xfrm>
          <a:prstGeom prst="rect">
            <a:avLst/>
          </a:prstGeom>
          <a:noFill/>
        </p:spPr>
        <p:txBody>
          <a:bodyPr wrap="square" rtlCol="0">
            <a:spAutoFit/>
          </a:bodyPr>
          <a:lstStyle/>
          <a:p>
            <a:pPr lvl="0" eaLnBrk="1" hangingPunct="1">
              <a:lnSpc>
                <a:spcPct val="90000"/>
              </a:lnSpc>
              <a:spcBef>
                <a:spcPct val="20000"/>
              </a:spcBef>
            </a:pPr>
            <a:r>
              <a:rPr lang="en-US" altLang="de-DE" sz="1600" b="1" dirty="0" smtClean="0">
                <a:solidFill>
                  <a:schemeClr val="tx1"/>
                </a:solidFill>
                <a:latin typeface="Courier New" pitchFamily="49" charset="0"/>
              </a:rPr>
              <a:t>package</a:t>
            </a:r>
            <a:r>
              <a:rPr lang="en-US" altLang="de-DE" sz="1600" dirty="0" smtClean="0">
                <a:solidFill>
                  <a:schemeClr val="tx1"/>
                </a:solidFill>
                <a:latin typeface="Courier New" pitchFamily="49" charset="0"/>
              </a:rPr>
              <a:t> Parent </a:t>
            </a:r>
            <a:r>
              <a:rPr lang="en-US" altLang="de-DE" sz="1600" b="1" dirty="0" smtClean="0">
                <a:solidFill>
                  <a:schemeClr val="tx1"/>
                </a:solidFill>
                <a:latin typeface="Courier New" pitchFamily="49" charset="0"/>
              </a:rPr>
              <a:t>is</a:t>
            </a:r>
            <a:br>
              <a:rPr lang="en-US" altLang="de-DE" sz="1600" b="1" dirty="0" smtClean="0">
                <a:solidFill>
                  <a:schemeClr val="tx1"/>
                </a:solidFill>
                <a:latin typeface="Courier New" pitchFamily="49" charset="0"/>
              </a:rPr>
            </a:br>
            <a:r>
              <a:rPr lang="en-US" altLang="de-DE" sz="1600" dirty="0" smtClean="0">
                <a:solidFill>
                  <a:schemeClr val="tx1"/>
                </a:solidFill>
                <a:latin typeface="Courier New" pitchFamily="49" charset="0"/>
              </a:rPr>
              <a:t>  …</a:t>
            </a:r>
            <a:r>
              <a:rPr lang="en-US" altLang="de-DE" sz="1600" b="1" dirty="0" smtClean="0">
                <a:solidFill>
                  <a:schemeClr val="tx1"/>
                </a:solidFill>
                <a:latin typeface="Courier New" pitchFamily="49" charset="0"/>
              </a:rPr>
              <a:t/>
            </a:r>
            <a:br>
              <a:rPr lang="en-US" altLang="de-DE" sz="1600" b="1" dirty="0" smtClean="0">
                <a:solidFill>
                  <a:schemeClr val="tx1"/>
                </a:solidFill>
                <a:latin typeface="Courier New" pitchFamily="49" charset="0"/>
              </a:rPr>
            </a:br>
            <a:r>
              <a:rPr lang="en-US" altLang="de-DE" sz="1600" b="1" dirty="0" smtClean="0">
                <a:solidFill>
                  <a:schemeClr val="tx1"/>
                </a:solidFill>
                <a:latin typeface="Courier New" pitchFamily="49" charset="0"/>
              </a:rPr>
              <a:t>private</a:t>
            </a:r>
            <a:br>
              <a:rPr lang="en-US" altLang="de-DE" sz="1600" b="1" dirty="0" smtClean="0">
                <a:solidFill>
                  <a:schemeClr val="tx1"/>
                </a:solidFill>
                <a:latin typeface="Courier New" pitchFamily="49" charset="0"/>
              </a:rPr>
            </a:br>
            <a:r>
              <a:rPr lang="en-US" altLang="de-DE" sz="1600" b="1" dirty="0" smtClean="0">
                <a:solidFill>
                  <a:schemeClr val="tx1"/>
                </a:solidFill>
                <a:latin typeface="Courier New" pitchFamily="49" charset="0"/>
              </a:rPr>
              <a:t> </a:t>
            </a:r>
            <a:r>
              <a:rPr lang="en-US" altLang="de-DE" sz="1600" dirty="0" smtClean="0">
                <a:solidFill>
                  <a:schemeClr val="tx1"/>
                </a:solidFill>
                <a:latin typeface="Courier New" pitchFamily="49" charset="0"/>
              </a:rPr>
              <a:t> …</a:t>
            </a:r>
            <a:br>
              <a:rPr lang="en-US" altLang="de-DE" sz="1600" dirty="0" smtClean="0">
                <a:solidFill>
                  <a:schemeClr val="tx1"/>
                </a:solidFill>
                <a:latin typeface="Courier New" pitchFamily="49" charset="0"/>
              </a:rPr>
            </a:br>
            <a:r>
              <a:rPr lang="en-US" altLang="de-DE" sz="1600" b="1" dirty="0" smtClean="0">
                <a:solidFill>
                  <a:schemeClr val="tx1"/>
                </a:solidFill>
                <a:latin typeface="Courier New" pitchFamily="49" charset="0"/>
              </a:rPr>
              <a:t>end</a:t>
            </a:r>
            <a:r>
              <a:rPr lang="en-US" altLang="de-DE" sz="1600" dirty="0" smtClean="0">
                <a:solidFill>
                  <a:schemeClr val="tx1"/>
                </a:solidFill>
                <a:latin typeface="Courier New" pitchFamily="49" charset="0"/>
              </a:rPr>
              <a:t> Parent;</a:t>
            </a:r>
            <a:endParaRPr lang="en-US" altLang="de-DE" sz="1600" dirty="0">
              <a:solidFill>
                <a:schemeClr val="tx1"/>
              </a:solidFill>
              <a:latin typeface="Courier New" pitchFamily="49" charset="0"/>
            </a:endParaRPr>
          </a:p>
        </p:txBody>
      </p:sp>
      <p:sp>
        <p:nvSpPr>
          <p:cNvPr id="8" name="Textfeld 7"/>
          <p:cNvSpPr txBox="1"/>
          <p:nvPr/>
        </p:nvSpPr>
        <p:spPr>
          <a:xfrm>
            <a:off x="3995936" y="2564904"/>
            <a:ext cx="4536504" cy="1228028"/>
          </a:xfrm>
          <a:prstGeom prst="rect">
            <a:avLst/>
          </a:prstGeom>
          <a:noFill/>
        </p:spPr>
        <p:txBody>
          <a:bodyPr wrap="square" rtlCol="0">
            <a:spAutoFit/>
          </a:bodyPr>
          <a:lstStyle/>
          <a:p>
            <a:pPr lvl="0" eaLnBrk="1" hangingPunct="1">
              <a:lnSpc>
                <a:spcPct val="90000"/>
              </a:lnSpc>
              <a:spcBef>
                <a:spcPct val="20000"/>
              </a:spcBef>
            </a:pPr>
            <a:r>
              <a:rPr lang="en-US" altLang="de-DE" sz="1800" b="1" dirty="0" smtClean="0">
                <a:solidFill>
                  <a:schemeClr val="tx1"/>
                </a:solidFill>
                <a:latin typeface="Courier New" pitchFamily="49" charset="0"/>
              </a:rPr>
              <a:t>[</a:t>
            </a:r>
            <a:r>
              <a:rPr lang="en-US" altLang="de-DE" sz="1600" b="1" dirty="0" smtClean="0">
                <a:solidFill>
                  <a:schemeClr val="tx1"/>
                </a:solidFill>
                <a:latin typeface="Courier New" pitchFamily="49" charset="0"/>
              </a:rPr>
              <a:t>private] package</a:t>
            </a:r>
            <a:r>
              <a:rPr lang="en-US" altLang="de-DE" sz="1600" dirty="0" smtClean="0">
                <a:solidFill>
                  <a:schemeClr val="tx1"/>
                </a:solidFill>
                <a:latin typeface="Courier New" pitchFamily="49" charset="0"/>
              </a:rPr>
              <a:t> Parent.Child </a:t>
            </a:r>
            <a:r>
              <a:rPr lang="en-US" altLang="de-DE" sz="1600" b="1" dirty="0" smtClean="0">
                <a:solidFill>
                  <a:schemeClr val="tx1"/>
                </a:solidFill>
                <a:latin typeface="Courier New" pitchFamily="49" charset="0"/>
              </a:rPr>
              <a:t>is</a:t>
            </a:r>
            <a:br>
              <a:rPr lang="en-US" altLang="de-DE" sz="1600" b="1" dirty="0" smtClean="0">
                <a:solidFill>
                  <a:schemeClr val="tx1"/>
                </a:solidFill>
                <a:latin typeface="Courier New" pitchFamily="49" charset="0"/>
              </a:rPr>
            </a:br>
            <a:r>
              <a:rPr lang="en-US" altLang="de-DE" sz="1600" dirty="0" smtClean="0">
                <a:solidFill>
                  <a:schemeClr val="tx1"/>
                </a:solidFill>
                <a:latin typeface="Courier New" pitchFamily="49" charset="0"/>
              </a:rPr>
              <a:t>  …</a:t>
            </a:r>
            <a:br>
              <a:rPr lang="en-US" altLang="de-DE" sz="1600" dirty="0" smtClean="0">
                <a:solidFill>
                  <a:schemeClr val="tx1"/>
                </a:solidFill>
                <a:latin typeface="Courier New" pitchFamily="49" charset="0"/>
              </a:rPr>
            </a:br>
            <a:r>
              <a:rPr lang="en-US" altLang="de-DE" sz="1600" b="1" dirty="0" smtClean="0">
                <a:solidFill>
                  <a:schemeClr val="tx1"/>
                </a:solidFill>
                <a:latin typeface="Courier New" pitchFamily="49" charset="0"/>
              </a:rPr>
              <a:t>private</a:t>
            </a:r>
            <a:br>
              <a:rPr lang="en-US" altLang="de-DE" sz="1600" b="1" dirty="0" smtClean="0">
                <a:solidFill>
                  <a:schemeClr val="tx1"/>
                </a:solidFill>
                <a:latin typeface="Courier New" pitchFamily="49" charset="0"/>
              </a:rPr>
            </a:br>
            <a:r>
              <a:rPr lang="en-US" altLang="de-DE" sz="1600" dirty="0" smtClean="0">
                <a:solidFill>
                  <a:schemeClr val="tx1"/>
                </a:solidFill>
                <a:latin typeface="Courier New" pitchFamily="49" charset="0"/>
              </a:rPr>
              <a:t>  …</a:t>
            </a:r>
            <a:br>
              <a:rPr lang="en-US" altLang="de-DE" sz="1600" dirty="0" smtClean="0">
                <a:solidFill>
                  <a:schemeClr val="tx1"/>
                </a:solidFill>
                <a:latin typeface="Courier New" pitchFamily="49" charset="0"/>
              </a:rPr>
            </a:br>
            <a:r>
              <a:rPr lang="en-US" altLang="de-DE" sz="1600" b="1" dirty="0" smtClean="0">
                <a:solidFill>
                  <a:schemeClr val="tx1"/>
                </a:solidFill>
                <a:latin typeface="Courier New" pitchFamily="49" charset="0"/>
              </a:rPr>
              <a:t>end</a:t>
            </a:r>
            <a:r>
              <a:rPr lang="en-US" altLang="de-DE" sz="1600" dirty="0" smtClean="0">
                <a:solidFill>
                  <a:schemeClr val="tx1"/>
                </a:solidFill>
                <a:latin typeface="Courier New" pitchFamily="49" charset="0"/>
              </a:rPr>
              <a:t> Parent.Child;</a:t>
            </a:r>
            <a:endParaRPr lang="en-US" altLang="de-DE" sz="1800" dirty="0">
              <a:solidFill>
                <a:schemeClr val="tx1"/>
              </a:solidFill>
              <a:latin typeface="Courier New" pitchFamily="49" charset="0"/>
            </a:endParaRPr>
          </a:p>
        </p:txBody>
      </p:sp>
      <p:sp>
        <p:nvSpPr>
          <p:cNvPr id="9" name="Textfeld 8"/>
          <p:cNvSpPr txBox="1"/>
          <p:nvPr/>
        </p:nvSpPr>
        <p:spPr>
          <a:xfrm>
            <a:off x="685799" y="3789040"/>
            <a:ext cx="7739063" cy="2585323"/>
          </a:xfrm>
          <a:prstGeom prst="rect">
            <a:avLst/>
          </a:prstGeom>
          <a:noFill/>
        </p:spPr>
        <p:txBody>
          <a:bodyPr wrap="square" rtlCol="0">
            <a:spAutoFit/>
          </a:bodyPr>
          <a:lstStyle/>
          <a:p>
            <a:r>
              <a:rPr lang="en-US" sz="1800" dirty="0" smtClean="0">
                <a:solidFill>
                  <a:schemeClr val="tx1"/>
                </a:solidFill>
              </a:rPr>
              <a:t>Child packages may be private. Also those have a public and a private part. A private child </a:t>
            </a:r>
            <a:r>
              <a:rPr lang="en-US" sz="1800" dirty="0">
                <a:solidFill>
                  <a:schemeClr val="tx1"/>
                </a:solidFill>
              </a:rPr>
              <a:t>is </a:t>
            </a:r>
            <a:r>
              <a:rPr lang="en-US" sz="1800" dirty="0" smtClean="0">
                <a:solidFill>
                  <a:schemeClr val="tx1"/>
                </a:solidFill>
              </a:rPr>
              <a:t>potentially visible (via with clauses) only within the hierarchy; its private part has the usual restricted visibility.</a:t>
            </a:r>
          </a:p>
          <a:p>
            <a:r>
              <a:rPr lang="en-US" sz="1800" dirty="0" smtClean="0">
                <a:solidFill>
                  <a:schemeClr val="tx1"/>
                </a:solidFill>
              </a:rPr>
              <a:t>The child itself has direct visibility into the parent, a private child also into the parent’s private part.</a:t>
            </a:r>
          </a:p>
          <a:p>
            <a:r>
              <a:rPr lang="en-US" sz="1800" b="1" dirty="0" smtClean="0">
                <a:solidFill>
                  <a:schemeClr val="tx1"/>
                </a:solidFill>
              </a:rPr>
              <a:t>Ada 2005 </a:t>
            </a:r>
            <a:r>
              <a:rPr lang="en-US" sz="1800" dirty="0" smtClean="0">
                <a:solidFill>
                  <a:schemeClr val="tx1"/>
                </a:solidFill>
              </a:rPr>
              <a:t>has introduced a new </a:t>
            </a:r>
            <a:r>
              <a:rPr lang="en-US" sz="1800" dirty="0" smtClean="0">
                <a:solidFill>
                  <a:schemeClr val="accent2"/>
                </a:solidFill>
              </a:rPr>
              <a:t>private with clause</a:t>
            </a:r>
            <a:r>
              <a:rPr lang="en-US" sz="1800" dirty="0" smtClean="0">
                <a:solidFill>
                  <a:schemeClr val="tx1"/>
                </a:solidFill>
              </a:rPr>
              <a:t>; it only grants visibility within the importer’s private part.</a:t>
            </a:r>
          </a:p>
          <a:p>
            <a:r>
              <a:rPr lang="en-US" sz="1800" dirty="0" smtClean="0">
                <a:solidFill>
                  <a:schemeClr val="tx1"/>
                </a:solidFill>
              </a:rPr>
              <a:t>Whether a with clause is allowed at all depends on whether the unit to be import-ed is private or public with respect to the importer.</a:t>
            </a:r>
          </a:p>
        </p:txBody>
      </p:sp>
      <p:cxnSp>
        <p:nvCxnSpPr>
          <p:cNvPr id="11" name="Gerader Verbinder 10"/>
          <p:cNvCxnSpPr/>
          <p:nvPr/>
        </p:nvCxnSpPr>
        <p:spPr bwMode="auto">
          <a:xfrm>
            <a:off x="3707904" y="2636912"/>
            <a:ext cx="0" cy="1008112"/>
          </a:xfrm>
          <a:prstGeom prst="line">
            <a:avLst/>
          </a:prstGeom>
          <a:solidFill>
            <a:srgbClr val="00B8FF"/>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2991535360"/>
      </p:ext>
    </p:extLst>
  </p:cSld>
  <p:clrMapOvr>
    <a:masterClrMapping/>
  </p:clrMapOvr>
  <p:timing>
    <p:tnLst>
      <p:par>
        <p:cTn id="1" dur="indefinite" restart="never" nodeType="tmRoot"/>
      </p:par>
    </p:tnLst>
  </p:timing>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smtClean="0"/>
              <a:t>Example</a:t>
            </a:r>
            <a:endParaRPr lang="en-US" dirty="0"/>
          </a:p>
        </p:txBody>
      </p:sp>
      <p:sp>
        <p:nvSpPr>
          <p:cNvPr id="3" name="Inhaltsplatzhalter 2"/>
          <p:cNvSpPr>
            <a:spLocks noGrp="1"/>
          </p:cNvSpPr>
          <p:nvPr>
            <p:ph idx="1"/>
          </p:nvPr>
        </p:nvSpPr>
        <p:spPr>
          <a:xfrm>
            <a:off x="685800" y="1897064"/>
            <a:ext cx="7739063" cy="4318000"/>
          </a:xfrm>
        </p:spPr>
        <p:txBody>
          <a:bodyPr/>
          <a:lstStyle/>
          <a:p>
            <a:pPr marL="0" indent="0"/>
            <a:r>
              <a:rPr lang="en-US" sz="1800" dirty="0" smtClean="0"/>
              <a:t>Given three packages:</a:t>
            </a:r>
          </a:p>
          <a:p>
            <a:pPr marL="438150" indent="0"/>
            <a:r>
              <a:rPr lang="en-US" sz="1600" b="1" dirty="0" smtClean="0">
                <a:latin typeface="Courier New" panose="02070309020205020404" pitchFamily="49" charset="0"/>
                <a:cs typeface="Courier New" panose="02070309020205020404" pitchFamily="49" charset="0"/>
              </a:rPr>
              <a:t>package</a:t>
            </a:r>
            <a:r>
              <a:rPr lang="en-US" sz="1600" dirty="0" smtClean="0">
                <a:latin typeface="Courier New" panose="02070309020205020404" pitchFamily="49" charset="0"/>
                <a:cs typeface="Courier New" panose="02070309020205020404" pitchFamily="49" charset="0"/>
              </a:rPr>
              <a:t> Father</a:t>
            </a:r>
            <a:br>
              <a:rPr lang="en-US" sz="1600" dirty="0" smtClean="0">
                <a:latin typeface="Courier New" panose="02070309020205020404" pitchFamily="49" charset="0"/>
                <a:cs typeface="Courier New" panose="02070309020205020404" pitchFamily="49" charset="0"/>
              </a:rPr>
            </a:br>
            <a:r>
              <a:rPr lang="en-US" sz="1600" b="1" dirty="0" smtClean="0">
                <a:latin typeface="Courier New" panose="02070309020205020404" pitchFamily="49" charset="0"/>
                <a:cs typeface="Courier New" panose="02070309020205020404" pitchFamily="49" charset="0"/>
              </a:rPr>
              <a:t>package</a:t>
            </a:r>
            <a:r>
              <a:rPr lang="en-US" sz="1600" dirty="0" smtClean="0">
                <a:latin typeface="Courier New" panose="02070309020205020404" pitchFamily="49" charset="0"/>
                <a:cs typeface="Courier New" panose="02070309020205020404" pitchFamily="49" charset="0"/>
              </a:rPr>
              <a:t> Father.</a:t>
            </a:r>
            <a:r>
              <a:rPr lang="en-US" sz="1600" dirty="0" smtClean="0">
                <a:solidFill>
                  <a:schemeClr val="accent2"/>
                </a:solidFill>
                <a:latin typeface="Courier New" panose="02070309020205020404" pitchFamily="49" charset="0"/>
                <a:cs typeface="Courier New" panose="02070309020205020404" pitchFamily="49" charset="0"/>
              </a:rPr>
              <a:t>Public_Child</a:t>
            </a:r>
            <a:r>
              <a:rPr lang="en-US" sz="1600" dirty="0" smtClean="0">
                <a:latin typeface="Courier New" panose="02070309020205020404" pitchFamily="49" charset="0"/>
                <a:cs typeface="Courier New" panose="02070309020205020404" pitchFamily="49" charset="0"/>
              </a:rPr>
              <a:t/>
            </a:r>
            <a:br>
              <a:rPr lang="en-US" sz="1600" dirty="0" smtClean="0">
                <a:latin typeface="Courier New" panose="02070309020205020404" pitchFamily="49" charset="0"/>
                <a:cs typeface="Courier New" panose="02070309020205020404" pitchFamily="49" charset="0"/>
              </a:rPr>
            </a:br>
            <a:r>
              <a:rPr lang="en-US" sz="1600" b="1" dirty="0" smtClean="0">
                <a:latin typeface="Courier New" panose="02070309020205020404" pitchFamily="49" charset="0"/>
                <a:cs typeface="Courier New" panose="02070309020205020404" pitchFamily="49" charset="0"/>
              </a:rPr>
              <a:t>private package </a:t>
            </a:r>
            <a:r>
              <a:rPr lang="en-US" sz="1600" dirty="0" smtClean="0">
                <a:solidFill>
                  <a:srgbClr val="FF0000"/>
                </a:solidFill>
                <a:latin typeface="Courier New" panose="02070309020205020404" pitchFamily="49" charset="0"/>
                <a:cs typeface="Courier New" panose="02070309020205020404" pitchFamily="49" charset="0"/>
              </a:rPr>
              <a:t>Father.Private_Child</a:t>
            </a:r>
          </a:p>
          <a:p>
            <a:pPr marL="0" indent="0" defTabSz="179388"/>
            <a:r>
              <a:rPr lang="en-US" sz="1800" dirty="0"/>
              <a:t>Then the </a:t>
            </a:r>
            <a:r>
              <a:rPr lang="en-US" sz="1800" dirty="0" smtClean="0"/>
              <a:t>following </a:t>
            </a:r>
            <a:r>
              <a:rPr lang="en-US" sz="1800" dirty="0"/>
              <a:t>is </a:t>
            </a:r>
            <a:r>
              <a:rPr lang="en-US" sz="1800" dirty="0" smtClean="0"/>
              <a:t>illegal since the private child does not exist in the client’s world.</a:t>
            </a:r>
          </a:p>
          <a:p>
            <a:pPr marL="438150" lvl="0" indent="0"/>
            <a:r>
              <a:rPr lang="en-US" sz="1600" b="1" dirty="0" smtClean="0">
                <a:latin typeface="Courier New" panose="02070309020205020404" pitchFamily="49" charset="0"/>
                <a:cs typeface="Courier New" panose="02070309020205020404" pitchFamily="49" charset="0"/>
              </a:rPr>
              <a:t>with</a:t>
            </a:r>
            <a:r>
              <a:rPr lang="en-US" sz="1600" dirty="0" smtClean="0">
                <a:latin typeface="Courier New" panose="02070309020205020404" pitchFamily="49" charset="0"/>
                <a:cs typeface="Courier New" panose="02070309020205020404" pitchFamily="49" charset="0"/>
              </a:rPr>
              <a:t> Father.</a:t>
            </a:r>
            <a:r>
              <a:rPr lang="en-US" sz="1600" dirty="0" smtClean="0">
                <a:solidFill>
                  <a:schemeClr val="accent2"/>
                </a:solidFill>
                <a:latin typeface="Courier New" panose="02070309020205020404" pitchFamily="49" charset="0"/>
                <a:cs typeface="Courier New" panose="02070309020205020404" pitchFamily="49" charset="0"/>
              </a:rPr>
              <a:t>Public_Child</a:t>
            </a:r>
            <a:r>
              <a:rPr lang="en-US" sz="1600" dirty="0" smtClean="0">
                <a:latin typeface="Courier New" panose="02070309020205020404" pitchFamily="49" charset="0"/>
                <a:cs typeface="Courier New" panose="02070309020205020404" pitchFamily="49" charset="0"/>
              </a:rPr>
              <a:t>;   -- </a:t>
            </a:r>
            <a:r>
              <a:rPr lang="en-US" sz="1600" i="1" dirty="0" smtClean="0">
                <a:latin typeface="Courier New" panose="02070309020205020404" pitchFamily="49" charset="0"/>
                <a:cs typeface="Courier New" panose="02070309020205020404" pitchFamily="49" charset="0"/>
              </a:rPr>
              <a:t>OK</a:t>
            </a:r>
            <a:r>
              <a:rPr lang="en-US" sz="1600" dirty="0">
                <a:latin typeface="Courier New" panose="02070309020205020404" pitchFamily="49" charset="0"/>
                <a:cs typeface="Courier New" panose="02070309020205020404" pitchFamily="49" charset="0"/>
              </a:rPr>
              <a:t/>
            </a:r>
            <a:br>
              <a:rPr lang="en-US" sz="1600" dirty="0">
                <a:latin typeface="Courier New" panose="02070309020205020404" pitchFamily="49" charset="0"/>
                <a:cs typeface="Courier New" panose="02070309020205020404" pitchFamily="49" charset="0"/>
              </a:rPr>
            </a:br>
            <a:r>
              <a:rPr lang="en-US" sz="1600" b="1" dirty="0" smtClean="0">
                <a:solidFill>
                  <a:srgbClr val="FF0000"/>
                </a:solidFill>
                <a:latin typeface="Courier New" panose="02070309020205020404" pitchFamily="49" charset="0"/>
                <a:cs typeface="Courier New" panose="02070309020205020404" pitchFamily="49" charset="0"/>
              </a:rPr>
              <a:t>with </a:t>
            </a:r>
            <a:r>
              <a:rPr lang="en-US" sz="1600" dirty="0" smtClean="0">
                <a:solidFill>
                  <a:srgbClr val="FF0000"/>
                </a:solidFill>
                <a:latin typeface="Courier New" panose="02070309020205020404" pitchFamily="49" charset="0"/>
                <a:cs typeface="Courier New" panose="02070309020205020404" pitchFamily="49" charset="0"/>
              </a:rPr>
              <a:t>Father.Private_Child;  -- </a:t>
            </a:r>
            <a:r>
              <a:rPr lang="en-US" sz="1600" i="1" dirty="0" smtClean="0">
                <a:solidFill>
                  <a:srgbClr val="FF0000"/>
                </a:solidFill>
                <a:latin typeface="Courier New" panose="02070309020205020404" pitchFamily="49" charset="0"/>
                <a:cs typeface="Courier New" panose="02070309020205020404" pitchFamily="49" charset="0"/>
              </a:rPr>
              <a:t>illegal</a:t>
            </a:r>
            <a:endParaRPr lang="en-US" sz="1800" i="1" dirty="0" smtClean="0">
              <a:solidFill>
                <a:srgbClr val="FF0000"/>
              </a:solidFill>
            </a:endParaRPr>
          </a:p>
          <a:p>
            <a:pPr marL="0" indent="0" defTabSz="179388"/>
            <a:r>
              <a:rPr lang="en-US" sz="1800" dirty="0" smtClean="0"/>
              <a:t>This is equivalent::</a:t>
            </a:r>
          </a:p>
          <a:p>
            <a:pPr marL="438150" lvl="0" indent="0"/>
            <a:r>
              <a:rPr lang="en-US" sz="1600" b="1" dirty="0" smtClean="0">
                <a:latin typeface="Courier New" panose="02070309020205020404" pitchFamily="49" charset="0"/>
                <a:cs typeface="Courier New" panose="02070309020205020404" pitchFamily="49" charset="0"/>
              </a:rPr>
              <a:t>with</a:t>
            </a:r>
            <a:r>
              <a:rPr lang="en-US" sz="1600" dirty="0" smtClean="0">
                <a:latin typeface="Courier New" panose="02070309020205020404" pitchFamily="49" charset="0"/>
                <a:cs typeface="Courier New" panose="02070309020205020404" pitchFamily="49" charset="0"/>
              </a:rPr>
              <a:t> Father.Public_Child;</a:t>
            </a:r>
            <a:r>
              <a:rPr lang="en-US" sz="1600" dirty="0">
                <a:latin typeface="Courier New" panose="02070309020205020404" pitchFamily="49" charset="0"/>
                <a:cs typeface="Courier New" panose="02070309020205020404" pitchFamily="49" charset="0"/>
              </a:rPr>
              <a:t/>
            </a:r>
            <a:br>
              <a:rPr lang="en-US" sz="1600" dirty="0">
                <a:latin typeface="Courier New" panose="02070309020205020404" pitchFamily="49" charset="0"/>
                <a:cs typeface="Courier New" panose="02070309020205020404" pitchFamily="49" charset="0"/>
              </a:rPr>
            </a:br>
            <a:r>
              <a:rPr lang="en-US" sz="1600" b="1" dirty="0" smtClean="0">
                <a:latin typeface="Courier New" panose="02070309020205020404" pitchFamily="49" charset="0"/>
                <a:cs typeface="Courier New" panose="02070309020205020404" pitchFamily="49" charset="0"/>
              </a:rPr>
              <a:t>with</a:t>
            </a:r>
            <a:r>
              <a:rPr lang="en-US" sz="1600" dirty="0" smtClean="0">
                <a:latin typeface="Courier New" panose="02070309020205020404" pitchFamily="49" charset="0"/>
                <a:cs typeface="Courier New" panose="02070309020205020404" pitchFamily="49" charset="0"/>
              </a:rPr>
              <a:t> </a:t>
            </a:r>
            <a:r>
              <a:rPr lang="en-US" sz="1600" dirty="0">
                <a:latin typeface="Courier New" panose="02070309020205020404" pitchFamily="49" charset="0"/>
                <a:cs typeface="Courier New" panose="02070309020205020404" pitchFamily="49" charset="0"/>
              </a:rPr>
              <a:t>Father, </a:t>
            </a:r>
            <a:r>
              <a:rPr lang="en-US" sz="1600" dirty="0" smtClean="0">
                <a:latin typeface="Courier New" panose="02070309020205020404" pitchFamily="49" charset="0"/>
                <a:cs typeface="Courier New" panose="02070309020205020404" pitchFamily="49" charset="0"/>
              </a:rPr>
              <a:t>Father.Public_Child;</a:t>
            </a:r>
            <a:endParaRPr lang="en-US" sz="1800" dirty="0"/>
          </a:p>
          <a:p>
            <a:pPr marL="0" indent="0" defTabSz="179388"/>
            <a:r>
              <a:rPr lang="en-US" sz="1800" dirty="0" smtClean="0"/>
              <a:t>But a use clause, if desired, is needed separately for both parts:</a:t>
            </a:r>
          </a:p>
          <a:p>
            <a:pPr marL="438150" lvl="0" indent="0"/>
            <a:r>
              <a:rPr lang="en-US" sz="1600" b="1" dirty="0" smtClean="0">
                <a:latin typeface="Courier New" panose="02070309020205020404" pitchFamily="49" charset="0"/>
                <a:cs typeface="Courier New" panose="02070309020205020404" pitchFamily="49" charset="0"/>
              </a:rPr>
              <a:t>use</a:t>
            </a:r>
            <a:r>
              <a:rPr lang="en-US" sz="1600" dirty="0" smtClean="0">
                <a:latin typeface="Courier New" panose="02070309020205020404" pitchFamily="49" charset="0"/>
                <a:cs typeface="Courier New" panose="02070309020205020404" pitchFamily="49" charset="0"/>
              </a:rPr>
              <a:t> Father.Public_Child;  -- </a:t>
            </a:r>
            <a:r>
              <a:rPr lang="en-US" sz="1600" i="1" dirty="0" smtClean="0">
                <a:latin typeface="Courier New" panose="02070309020205020404" pitchFamily="49" charset="0"/>
                <a:cs typeface="Courier New" panose="02070309020205020404" pitchFamily="49" charset="0"/>
              </a:rPr>
              <a:t>only valid for child</a:t>
            </a:r>
            <a:r>
              <a:rPr lang="en-US" sz="1600" dirty="0" smtClean="0">
                <a:latin typeface="Courier New" panose="02070309020205020404" pitchFamily="49" charset="0"/>
                <a:cs typeface="Courier New" panose="02070309020205020404" pitchFamily="49" charset="0"/>
              </a:rPr>
              <a:t/>
            </a:r>
            <a:br>
              <a:rPr lang="en-US" sz="1600" dirty="0" smtClean="0">
                <a:latin typeface="Courier New" panose="02070309020205020404" pitchFamily="49" charset="0"/>
                <a:cs typeface="Courier New" panose="02070309020205020404" pitchFamily="49" charset="0"/>
              </a:rPr>
            </a:br>
            <a:r>
              <a:rPr lang="en-US" sz="1600" b="1" dirty="0" smtClean="0">
                <a:latin typeface="Courier New" panose="02070309020205020404" pitchFamily="49" charset="0"/>
                <a:cs typeface="Courier New" panose="02070309020205020404" pitchFamily="49" charset="0"/>
              </a:rPr>
              <a:t>use </a:t>
            </a:r>
            <a:r>
              <a:rPr lang="en-US" sz="1600" dirty="0" smtClean="0">
                <a:latin typeface="Courier New" panose="02070309020205020404" pitchFamily="49" charset="0"/>
                <a:cs typeface="Courier New" panose="02070309020205020404" pitchFamily="49" charset="0"/>
              </a:rPr>
              <a:t>Father, Father.Public_Child;</a:t>
            </a:r>
            <a:endParaRPr lang="en-US" sz="1800" dirty="0" smtClean="0"/>
          </a:p>
          <a:p>
            <a:pPr marL="438150" lvl="0" indent="0"/>
            <a:endParaRPr lang="en-US" sz="1800" dirty="0"/>
          </a:p>
        </p:txBody>
      </p:sp>
      <p:sp>
        <p:nvSpPr>
          <p:cNvPr id="4" name="Fußzeilenplatzhalter 3"/>
          <p:cNvSpPr>
            <a:spLocks noGrp="1"/>
          </p:cNvSpPr>
          <p:nvPr>
            <p:ph type="ftr" idx="10"/>
          </p:nvPr>
        </p:nvSpPr>
        <p:spPr/>
        <p:txBody>
          <a:bodyPr/>
          <a:lstStyle/>
          <a:p>
            <a:pPr>
              <a:defRPr/>
            </a:pPr>
            <a:r>
              <a:rPr lang="en-US" dirty="0" smtClean="0"/>
              <a:t>Ada Basics © 2024 C.Grein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169</a:t>
            </a:fld>
            <a:endParaRPr lang="de-DE" dirty="0"/>
          </a:p>
        </p:txBody>
      </p:sp>
    </p:spTree>
    <p:extLst>
      <p:ext uri="{BB962C8B-B14F-4D97-AF65-F5344CB8AC3E}">
        <p14:creationId xmlns:p14="http://schemas.microsoft.com/office/powerpoint/2010/main" val="204038356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57200" y="404664"/>
            <a:ext cx="8229600" cy="868287"/>
          </a:xfrm>
        </p:spPr>
        <p:txBody>
          <a:bodyPr/>
          <a:lstStyle/>
          <a:p>
            <a:pPr marL="1071563" algn="l">
              <a:tabLst>
                <a:tab pos="1343025" algn="l"/>
              </a:tabLst>
            </a:pPr>
            <a:r>
              <a:rPr lang="en-US" noProof="0" dirty="0" smtClean="0"/>
              <a:t>Ada vs. C</a:t>
            </a:r>
            <a:endParaRPr lang="en-US" noProof="0" dirty="0"/>
          </a:p>
        </p:txBody>
      </p:sp>
      <p:sp>
        <p:nvSpPr>
          <p:cNvPr id="3" name="Textplatzhalter 2"/>
          <p:cNvSpPr>
            <a:spLocks noGrp="1"/>
          </p:cNvSpPr>
          <p:nvPr>
            <p:ph type="body" idx="1"/>
          </p:nvPr>
        </p:nvSpPr>
        <p:spPr>
          <a:xfrm>
            <a:off x="457200" y="1340768"/>
            <a:ext cx="4040188" cy="395288"/>
          </a:xfrm>
        </p:spPr>
        <p:txBody>
          <a:bodyPr/>
          <a:lstStyle/>
          <a:p>
            <a:pPr algn="ctr"/>
            <a:r>
              <a:rPr lang="en-US" noProof="0" dirty="0" smtClean="0"/>
              <a:t>C</a:t>
            </a:r>
            <a:endParaRPr lang="en-US" noProof="0" dirty="0"/>
          </a:p>
        </p:txBody>
      </p:sp>
      <p:sp>
        <p:nvSpPr>
          <p:cNvPr id="4" name="Inhaltsplatzhalter 3"/>
          <p:cNvSpPr>
            <a:spLocks noGrp="1"/>
          </p:cNvSpPr>
          <p:nvPr>
            <p:ph sz="half" idx="2"/>
          </p:nvPr>
        </p:nvSpPr>
        <p:spPr>
          <a:xfrm>
            <a:off x="457200" y="1700808"/>
            <a:ext cx="4040188" cy="4320480"/>
          </a:xfrm>
        </p:spPr>
        <p:txBody>
          <a:bodyPr/>
          <a:lstStyle/>
          <a:p>
            <a:pPr marL="185738" indent="-185738">
              <a:buFont typeface="Arial" panose="020B0604020202020204" pitchFamily="34" charset="0"/>
              <a:buChar char="•"/>
            </a:pPr>
            <a:r>
              <a:rPr lang="en-US" sz="1800" noProof="0" dirty="0" smtClean="0"/>
              <a:t>Trust the programmer.</a:t>
            </a:r>
            <a:br>
              <a:rPr lang="en-US" sz="1800" noProof="0" dirty="0" smtClean="0"/>
            </a:br>
            <a:r>
              <a:rPr lang="en-US" sz="1800" noProof="0" dirty="0" smtClean="0"/>
              <a:t/>
            </a:r>
            <a:br>
              <a:rPr lang="en-US" sz="1800" noProof="0" dirty="0" smtClean="0"/>
            </a:br>
            <a:r>
              <a:rPr lang="en-US" sz="1800" noProof="0" dirty="0" smtClean="0"/>
              <a:t/>
            </a:r>
            <a:br>
              <a:rPr lang="en-US" sz="1800" noProof="0" dirty="0" smtClean="0"/>
            </a:br>
            <a:endParaRPr lang="en-US" sz="1800" noProof="0" dirty="0" smtClean="0"/>
          </a:p>
          <a:p>
            <a:pPr marL="185738" indent="-185738">
              <a:buFont typeface="Arial" panose="020B0604020202020204" pitchFamily="34" charset="0"/>
              <a:buChar char="•"/>
            </a:pPr>
            <a:r>
              <a:rPr lang="en-US" sz="1800" noProof="0" dirty="0" smtClean="0"/>
              <a:t>Don’t prevent the programmer from doing what needs to be done.</a:t>
            </a:r>
          </a:p>
          <a:p>
            <a:pPr marL="185738" indent="-185738">
              <a:buFont typeface="Arial" panose="020B0604020202020204" pitchFamily="34" charset="0"/>
              <a:buChar char="•"/>
            </a:pPr>
            <a:r>
              <a:rPr lang="en-US" sz="1800" noProof="0" dirty="0" smtClean="0"/>
              <a:t>Keep the language small and simple.</a:t>
            </a:r>
            <a:br>
              <a:rPr lang="en-US" sz="1800" noProof="0" dirty="0" smtClean="0"/>
            </a:br>
            <a:r>
              <a:rPr lang="en-US" sz="1800" noProof="0" dirty="0" smtClean="0"/>
              <a:t/>
            </a:r>
            <a:br>
              <a:rPr lang="en-US" sz="1800" noProof="0" dirty="0" smtClean="0"/>
            </a:br>
            <a:r>
              <a:rPr lang="en-US" sz="1800" noProof="0" dirty="0" smtClean="0"/>
              <a:t/>
            </a:r>
            <a:br>
              <a:rPr lang="en-US" sz="1800" noProof="0" dirty="0" smtClean="0"/>
            </a:br>
            <a:endParaRPr lang="en-US" sz="1800" noProof="0" dirty="0" smtClean="0"/>
          </a:p>
          <a:p>
            <a:pPr marL="185738" indent="-185738">
              <a:buFont typeface="Arial" panose="020B0604020202020204" pitchFamily="34" charset="0"/>
              <a:buChar char="•"/>
            </a:pPr>
            <a:r>
              <a:rPr lang="en-US" sz="1800" noProof="0" dirty="0" smtClean="0"/>
              <a:t>Provide only one way to do an operation.</a:t>
            </a:r>
          </a:p>
          <a:p>
            <a:pPr marL="185738" indent="-185738">
              <a:buFont typeface="Arial" panose="020B0604020202020204" pitchFamily="34" charset="0"/>
              <a:buChar char="•"/>
            </a:pPr>
            <a:r>
              <a:rPr lang="en-US" sz="1800" noProof="0" dirty="0" smtClean="0"/>
              <a:t>Make it fast, even if it’s not guaranteed to be portable.</a:t>
            </a:r>
            <a:endParaRPr lang="en-US" sz="1800" noProof="0" dirty="0"/>
          </a:p>
        </p:txBody>
      </p:sp>
      <p:sp>
        <p:nvSpPr>
          <p:cNvPr id="5" name="Textplatzhalter 4"/>
          <p:cNvSpPr>
            <a:spLocks noGrp="1"/>
          </p:cNvSpPr>
          <p:nvPr>
            <p:ph type="body" sz="quarter" idx="3"/>
          </p:nvPr>
        </p:nvSpPr>
        <p:spPr>
          <a:xfrm>
            <a:off x="4645025" y="1340768"/>
            <a:ext cx="4041775" cy="395288"/>
          </a:xfrm>
        </p:spPr>
        <p:txBody>
          <a:bodyPr/>
          <a:lstStyle/>
          <a:p>
            <a:pPr algn="ctr"/>
            <a:r>
              <a:rPr lang="en-US" noProof="0" dirty="0" smtClean="0"/>
              <a:t>Ada</a:t>
            </a:r>
            <a:endParaRPr lang="en-US" noProof="0" dirty="0"/>
          </a:p>
        </p:txBody>
      </p:sp>
      <p:sp>
        <p:nvSpPr>
          <p:cNvPr id="6" name="Inhaltsplatzhalter 5"/>
          <p:cNvSpPr>
            <a:spLocks noGrp="1"/>
          </p:cNvSpPr>
          <p:nvPr>
            <p:ph sz="quarter" idx="4"/>
          </p:nvPr>
        </p:nvSpPr>
        <p:spPr>
          <a:xfrm>
            <a:off x="4645025" y="1700808"/>
            <a:ext cx="4041775" cy="4516661"/>
          </a:xfrm>
        </p:spPr>
        <p:txBody>
          <a:bodyPr/>
          <a:lstStyle/>
          <a:p>
            <a:pPr marL="185738" indent="-185738">
              <a:buFont typeface="Arial" panose="020B0604020202020204" pitchFamily="34" charset="0"/>
              <a:buChar char="•"/>
            </a:pPr>
            <a:r>
              <a:rPr lang="en-US" sz="1800" noProof="0" dirty="0" smtClean="0"/>
              <a:t>Trust the programmer, but verify through appropriate checking since programmers are human and make mistakes.</a:t>
            </a:r>
          </a:p>
          <a:p>
            <a:pPr marL="185738" indent="-185738">
              <a:buFont typeface="Arial" panose="020B0604020202020204" pitchFamily="34" charset="0"/>
              <a:buChar char="•"/>
            </a:pPr>
            <a:r>
              <a:rPr lang="en-US" sz="1800" noProof="0" dirty="0" smtClean="0"/>
              <a:t>Prevent the programmer from doing what shouldn’t be done.</a:t>
            </a:r>
          </a:p>
          <a:p>
            <a:pPr marL="185738" indent="-185738">
              <a:buFont typeface="Arial" panose="020B0604020202020204" pitchFamily="34" charset="0"/>
              <a:buChar char="•"/>
            </a:pPr>
            <a:r>
              <a:rPr lang="en-US" sz="1800" noProof="0" dirty="0" smtClean="0"/>
              <a:t>Keep the language kernel small and simple, but provide extension mechanisms in order to increase expressiveness.</a:t>
            </a:r>
          </a:p>
          <a:p>
            <a:pPr marL="185738" indent="-185738">
              <a:buFont typeface="Arial" panose="020B0604020202020204" pitchFamily="34" charset="0"/>
              <a:buChar char="•"/>
            </a:pPr>
            <a:r>
              <a:rPr lang="en-US" sz="1800" noProof="0" dirty="0" smtClean="0"/>
              <a:t>Provide one principal and intuitive way to do an operation.</a:t>
            </a:r>
          </a:p>
          <a:p>
            <a:pPr marL="185738" indent="-185738">
              <a:buFont typeface="Arial" panose="020B0604020202020204" pitchFamily="34" charset="0"/>
              <a:buChar char="•"/>
            </a:pPr>
            <a:r>
              <a:rPr lang="en-US" sz="1800" noProof="0" dirty="0" smtClean="0"/>
              <a:t>Make it reliable and portable, and depend on the compiler to produce efficient code.</a:t>
            </a:r>
            <a:endParaRPr lang="en-US" sz="1800" noProof="0" dirty="0"/>
          </a:p>
        </p:txBody>
      </p:sp>
      <p:sp>
        <p:nvSpPr>
          <p:cNvPr id="7" name="Fußzeilenplatzhalter 6"/>
          <p:cNvSpPr>
            <a:spLocks noGrp="1"/>
          </p:cNvSpPr>
          <p:nvPr>
            <p:ph type="ftr" idx="10"/>
          </p:nvPr>
        </p:nvSpPr>
        <p:spPr/>
        <p:txBody>
          <a:bodyPr/>
          <a:lstStyle/>
          <a:p>
            <a:pPr>
              <a:defRPr/>
            </a:pPr>
            <a:r>
              <a:rPr lang="en-US" dirty="0" smtClean="0"/>
              <a:t>Ada Basics © 2024 C.Grein</a:t>
            </a:r>
            <a:endParaRPr lang="de-DE" dirty="0"/>
          </a:p>
        </p:txBody>
      </p:sp>
      <p:sp>
        <p:nvSpPr>
          <p:cNvPr id="8" name="Foliennummernplatzhalter 7"/>
          <p:cNvSpPr>
            <a:spLocks noGrp="1"/>
          </p:cNvSpPr>
          <p:nvPr>
            <p:ph type="sldNum" idx="11"/>
          </p:nvPr>
        </p:nvSpPr>
        <p:spPr/>
        <p:txBody>
          <a:bodyPr/>
          <a:lstStyle/>
          <a:p>
            <a:pPr>
              <a:defRPr/>
            </a:pPr>
            <a:fld id="{D2A6D99E-C1F3-46F9-A8D2-BF3475C44DB3}" type="slidenum">
              <a:rPr lang="de-DE" smtClean="0"/>
              <a:pPr>
                <a:defRPr/>
              </a:pPr>
              <a:t>17</a:t>
            </a:fld>
            <a:endParaRPr lang="de-DE" dirty="0"/>
          </a:p>
        </p:txBody>
      </p:sp>
      <p:sp>
        <p:nvSpPr>
          <p:cNvPr id="9" name="Textfeld 8"/>
          <p:cNvSpPr txBox="1"/>
          <p:nvPr/>
        </p:nvSpPr>
        <p:spPr>
          <a:xfrm>
            <a:off x="4716364" y="540473"/>
            <a:ext cx="4032448" cy="523220"/>
          </a:xfrm>
          <a:prstGeom prst="rect">
            <a:avLst/>
          </a:prstGeom>
          <a:noFill/>
        </p:spPr>
        <p:txBody>
          <a:bodyPr wrap="square" rtlCol="0">
            <a:spAutoFit/>
          </a:bodyPr>
          <a:lstStyle/>
          <a:p>
            <a:r>
              <a:rPr lang="de-DE" sz="1400" dirty="0">
                <a:solidFill>
                  <a:schemeClr val="tx1"/>
                </a:solidFill>
                <a:hlinkClick r:id="rId2"/>
              </a:rPr>
              <a:t>http://</a:t>
            </a:r>
            <a:r>
              <a:rPr lang="de-DE" sz="1400" dirty="0" smtClean="0">
                <a:solidFill>
                  <a:schemeClr val="tx1"/>
                </a:solidFill>
                <a:hlinkClick r:id="rId2"/>
              </a:rPr>
              <a:t>electronicdesign.com/iot/comparing-ada-and-c</a:t>
            </a:r>
            <a:endParaRPr lang="de-DE" sz="1400" dirty="0" smtClean="0">
              <a:solidFill>
                <a:schemeClr val="tx1"/>
              </a:solidFill>
            </a:endParaRPr>
          </a:p>
          <a:p>
            <a:r>
              <a:rPr lang="de-DE" sz="1400" dirty="0" smtClean="0">
                <a:solidFill>
                  <a:schemeClr val="tx1"/>
                </a:solidFill>
              </a:rPr>
              <a:t>Ben Brosgol, Jan 27, 2016</a:t>
            </a:r>
            <a:endParaRPr lang="de-DE" sz="1400" dirty="0">
              <a:solidFill>
                <a:schemeClr val="tx1"/>
              </a:solidFill>
            </a:endParaRPr>
          </a:p>
        </p:txBody>
      </p:sp>
      <p:sp>
        <p:nvSpPr>
          <p:cNvPr id="10" name="Textfeld 9"/>
          <p:cNvSpPr txBox="1"/>
          <p:nvPr/>
        </p:nvSpPr>
        <p:spPr>
          <a:xfrm>
            <a:off x="5688224" y="1045904"/>
            <a:ext cx="2952328" cy="338554"/>
          </a:xfrm>
          <a:prstGeom prst="rect">
            <a:avLst/>
          </a:prstGeom>
          <a:solidFill>
            <a:srgbClr val="31DBE3"/>
          </a:solidFill>
          <a:ln>
            <a:solidFill>
              <a:srgbClr val="0070C0"/>
            </a:solidFill>
          </a:ln>
        </p:spPr>
        <p:txBody>
          <a:bodyPr wrap="square" rtlCol="0">
            <a:spAutoFit/>
          </a:bodyPr>
          <a:lstStyle/>
          <a:p>
            <a:pPr algn="ctr"/>
            <a:r>
              <a:rPr lang="en-US" sz="1600" dirty="0" smtClean="0">
                <a:solidFill>
                  <a:schemeClr val="tx1"/>
                </a:solidFill>
              </a:rPr>
              <a:t>See PDF Comparing Ada and C</a:t>
            </a:r>
            <a:endParaRPr lang="en-US" sz="1600" dirty="0">
              <a:solidFill>
                <a:schemeClr val="tx1"/>
              </a:solidFill>
            </a:endParaRPr>
          </a:p>
        </p:txBody>
      </p:sp>
    </p:spTree>
    <p:extLst>
      <p:ext uri="{BB962C8B-B14F-4D97-AF65-F5344CB8AC3E}">
        <p14:creationId xmlns:p14="http://schemas.microsoft.com/office/powerpoint/2010/main" val="3636454322"/>
      </p:ext>
    </p:extLst>
  </p:cSld>
  <p:clrMapOvr>
    <a:masterClrMapping/>
  </p:clrMapOvr>
  <p:timing>
    <p:tnLst>
      <p:par>
        <p:cTn id="1" dur="indefinite" restart="never" nodeType="tmRoot"/>
      </p:par>
    </p:tnLst>
  </p:timing>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smtClean="0"/>
              <a:t>Private Import</a:t>
            </a:r>
            <a:endParaRPr lang="en-US" dirty="0"/>
          </a:p>
        </p:txBody>
      </p:sp>
      <p:sp>
        <p:nvSpPr>
          <p:cNvPr id="3" name="Inhaltsplatzhalter 2"/>
          <p:cNvSpPr>
            <a:spLocks noGrp="1"/>
          </p:cNvSpPr>
          <p:nvPr>
            <p:ph idx="1"/>
          </p:nvPr>
        </p:nvSpPr>
        <p:spPr/>
        <p:txBody>
          <a:bodyPr/>
          <a:lstStyle/>
          <a:p>
            <a:pPr marL="0" indent="0"/>
            <a:r>
              <a:rPr lang="en-US" sz="2000" dirty="0">
                <a:solidFill>
                  <a:schemeClr val="accent2"/>
                </a:solidFill>
              </a:rPr>
              <a:t>P</a:t>
            </a:r>
            <a:r>
              <a:rPr lang="en-US" sz="2000" dirty="0" smtClean="0">
                <a:solidFill>
                  <a:schemeClr val="accent2"/>
                </a:solidFill>
              </a:rPr>
              <a:t>rivate import does not break privacy.</a:t>
            </a:r>
          </a:p>
          <a:p>
            <a:pPr>
              <a:buFont typeface="Arial" panose="020B0604020202020204" pitchFamily="34" charset="0"/>
              <a:buChar char="•"/>
            </a:pPr>
            <a:r>
              <a:rPr lang="en-US" sz="2000" dirty="0" smtClean="0">
                <a:cs typeface="Courier New" panose="02070309020205020404" pitchFamily="49" charset="0"/>
              </a:rPr>
              <a:t>Import (outside the hierarchy) is allowed for </a:t>
            </a:r>
            <a:r>
              <a:rPr lang="en-US" sz="2000" dirty="0" smtClean="0">
                <a:solidFill>
                  <a:schemeClr val="accent2"/>
                </a:solidFill>
                <a:cs typeface="Courier New" panose="02070309020205020404" pitchFamily="49" charset="0"/>
              </a:rPr>
              <a:t>public</a:t>
            </a:r>
            <a:r>
              <a:rPr lang="en-US" sz="2000" dirty="0" smtClean="0">
                <a:cs typeface="Courier New" panose="02070309020205020404" pitchFamily="49" charset="0"/>
              </a:rPr>
              <a:t> children only; parent and child become visible together in the importer.</a:t>
            </a:r>
          </a:p>
          <a:p>
            <a:pPr>
              <a:buFont typeface="Arial" panose="020B0604020202020204" pitchFamily="34" charset="0"/>
              <a:buChar char="•"/>
            </a:pPr>
            <a:r>
              <a:rPr lang="en-US" sz="2000" dirty="0" smtClean="0"/>
              <a:t>Private import grants visibility within the importer’s private part only.</a:t>
            </a:r>
          </a:p>
          <a:p>
            <a:pPr>
              <a:buFont typeface="Arial" panose="020B0604020202020204" pitchFamily="34" charset="0"/>
              <a:buChar char="•"/>
            </a:pPr>
            <a:r>
              <a:rPr lang="en-US" sz="2000" dirty="0" smtClean="0"/>
              <a:t>The private parts of parent and child, however, remain hidden (as usual).</a:t>
            </a:r>
            <a:endParaRPr lang="en-US" sz="2000" dirty="0" smtClean="0">
              <a:cs typeface="Courier New" panose="02070309020205020404" pitchFamily="49" charset="0"/>
            </a:endParaRPr>
          </a:p>
          <a:p>
            <a:pPr marL="900113" indent="0"/>
            <a:r>
              <a:rPr lang="en-US" sz="1800" b="1" dirty="0" smtClean="0">
                <a:solidFill>
                  <a:schemeClr val="accent2"/>
                </a:solidFill>
                <a:latin typeface="Courier New" panose="02070309020205020404" pitchFamily="49" charset="0"/>
                <a:cs typeface="Courier New" panose="02070309020205020404" pitchFamily="49" charset="0"/>
              </a:rPr>
              <a:t>private with </a:t>
            </a:r>
            <a:r>
              <a:rPr lang="en-US" sz="1800" dirty="0" smtClean="0">
                <a:latin typeface="Courier New" panose="02070309020205020404" pitchFamily="49" charset="0"/>
                <a:cs typeface="Courier New" panose="02070309020205020404" pitchFamily="49" charset="0"/>
              </a:rPr>
              <a:t>Parent.Child;</a:t>
            </a:r>
            <a:br>
              <a:rPr lang="en-US" sz="1800" dirty="0" smtClean="0">
                <a:latin typeface="Courier New" panose="02070309020205020404" pitchFamily="49" charset="0"/>
                <a:cs typeface="Courier New" panose="02070309020205020404" pitchFamily="49" charset="0"/>
              </a:rPr>
            </a:br>
            <a:r>
              <a:rPr lang="en-US" sz="1800" b="1" dirty="0" smtClean="0">
                <a:latin typeface="Courier New" panose="02070309020205020404" pitchFamily="49" charset="0"/>
                <a:cs typeface="Courier New" panose="02070309020205020404" pitchFamily="49" charset="0"/>
              </a:rPr>
              <a:t>packet</a:t>
            </a:r>
            <a:r>
              <a:rPr lang="en-US" sz="1800" dirty="0" smtClean="0">
                <a:latin typeface="Courier New" panose="02070309020205020404" pitchFamily="49" charset="0"/>
                <a:cs typeface="Courier New" panose="02070309020205020404" pitchFamily="49" charset="0"/>
              </a:rPr>
              <a:t> Importer </a:t>
            </a:r>
            <a:r>
              <a:rPr lang="en-US" sz="1800" b="1" dirty="0" smtClean="0">
                <a:latin typeface="Courier New" panose="02070309020205020404" pitchFamily="49" charset="0"/>
                <a:cs typeface="Courier New" panose="02070309020205020404" pitchFamily="49" charset="0"/>
              </a:rPr>
              <a:t>is</a:t>
            </a:r>
            <a:r>
              <a:rPr lang="en-US" sz="1800" dirty="0" smtClean="0">
                <a:latin typeface="Courier New" panose="02070309020205020404" pitchFamily="49" charset="0"/>
                <a:cs typeface="Courier New" panose="02070309020205020404" pitchFamily="49" charset="0"/>
              </a:rPr>
              <a:t/>
            </a:r>
            <a:br>
              <a:rPr lang="en-US" sz="1800" dirty="0" smtClean="0">
                <a:latin typeface="Courier New" panose="02070309020205020404" pitchFamily="49" charset="0"/>
                <a:cs typeface="Courier New" panose="02070309020205020404" pitchFamily="49" charset="0"/>
              </a:rPr>
            </a:br>
            <a:r>
              <a:rPr lang="en-US" sz="1800" dirty="0" smtClean="0">
                <a:latin typeface="Courier New" panose="02070309020205020404" pitchFamily="49" charset="0"/>
                <a:cs typeface="Courier New" panose="02070309020205020404" pitchFamily="49" charset="0"/>
              </a:rPr>
              <a:t>…</a:t>
            </a:r>
            <a:br>
              <a:rPr lang="en-US" sz="1800" dirty="0" smtClean="0">
                <a:latin typeface="Courier New" panose="02070309020205020404" pitchFamily="49" charset="0"/>
                <a:cs typeface="Courier New" panose="02070309020205020404" pitchFamily="49" charset="0"/>
              </a:rPr>
            </a:br>
            <a:r>
              <a:rPr lang="en-US" sz="1800" b="1" dirty="0" smtClean="0">
                <a:latin typeface="Courier New" panose="02070309020205020404" pitchFamily="49" charset="0"/>
                <a:cs typeface="Courier New" panose="02070309020205020404" pitchFamily="49" charset="0"/>
              </a:rPr>
              <a:t>private</a:t>
            </a:r>
            <a:r>
              <a:rPr lang="en-US" sz="1800" dirty="0" smtClean="0">
                <a:latin typeface="Courier New" panose="02070309020205020404" pitchFamily="49" charset="0"/>
                <a:cs typeface="Courier New" panose="02070309020205020404" pitchFamily="49" charset="0"/>
              </a:rPr>
              <a:t/>
            </a:r>
            <a:br>
              <a:rPr lang="en-US" sz="1800" dirty="0" smtClean="0">
                <a:latin typeface="Courier New" panose="02070309020205020404" pitchFamily="49" charset="0"/>
                <a:cs typeface="Courier New" panose="02070309020205020404" pitchFamily="49" charset="0"/>
              </a:rPr>
            </a:br>
            <a:r>
              <a:rPr lang="en-US" sz="1800" dirty="0" smtClean="0">
                <a:latin typeface="Courier New" panose="02070309020205020404" pitchFamily="49" charset="0"/>
                <a:cs typeface="Courier New" panose="02070309020205020404" pitchFamily="49" charset="0"/>
              </a:rPr>
              <a:t>…</a:t>
            </a:r>
            <a:br>
              <a:rPr lang="en-US" sz="1800" dirty="0" smtClean="0">
                <a:latin typeface="Courier New" panose="02070309020205020404" pitchFamily="49" charset="0"/>
                <a:cs typeface="Courier New" panose="02070309020205020404" pitchFamily="49" charset="0"/>
              </a:rPr>
            </a:br>
            <a:r>
              <a:rPr lang="en-US" sz="1800" b="1" dirty="0" smtClean="0">
                <a:latin typeface="Courier New" panose="02070309020205020404" pitchFamily="49" charset="0"/>
                <a:cs typeface="Courier New" panose="02070309020205020404" pitchFamily="49" charset="0"/>
              </a:rPr>
              <a:t>end</a:t>
            </a:r>
            <a:r>
              <a:rPr lang="en-US" sz="1800" dirty="0" smtClean="0">
                <a:latin typeface="Courier New" panose="02070309020205020404" pitchFamily="49" charset="0"/>
                <a:cs typeface="Courier New" panose="02070309020205020404" pitchFamily="49" charset="0"/>
              </a:rPr>
              <a:t> Importer;</a:t>
            </a:r>
            <a:endParaRPr lang="en-US" sz="1800" dirty="0">
              <a:latin typeface="Courier New" panose="02070309020205020404" pitchFamily="49" charset="0"/>
              <a:cs typeface="Courier New" panose="02070309020205020404" pitchFamily="49" charset="0"/>
            </a:endParaRPr>
          </a:p>
        </p:txBody>
      </p:sp>
      <p:sp>
        <p:nvSpPr>
          <p:cNvPr id="4" name="Fußzeilenplatzhalter 3"/>
          <p:cNvSpPr>
            <a:spLocks noGrp="1"/>
          </p:cNvSpPr>
          <p:nvPr>
            <p:ph type="ftr" idx="10"/>
          </p:nvPr>
        </p:nvSpPr>
        <p:spPr/>
        <p:txBody>
          <a:bodyPr/>
          <a:lstStyle/>
          <a:p>
            <a:pPr>
              <a:defRPr/>
            </a:pPr>
            <a:r>
              <a:rPr lang="de-DE" dirty="0" smtClean="0"/>
              <a:t>Ada Basics © 2024 C.Grein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170</a:t>
            </a:fld>
            <a:endParaRPr lang="de-DE" dirty="0"/>
          </a:p>
        </p:txBody>
      </p:sp>
      <p:sp>
        <p:nvSpPr>
          <p:cNvPr id="6" name="Textfeld 5"/>
          <p:cNvSpPr txBox="1"/>
          <p:nvPr/>
        </p:nvSpPr>
        <p:spPr>
          <a:xfrm>
            <a:off x="5508104" y="3933056"/>
            <a:ext cx="2933527" cy="1323439"/>
          </a:xfrm>
          <a:prstGeom prst="rect">
            <a:avLst/>
          </a:prstGeom>
          <a:solidFill>
            <a:srgbClr val="FFDAA3"/>
          </a:solidFill>
          <a:ln w="19050">
            <a:solidFill>
              <a:srgbClr val="C00000"/>
            </a:solidFill>
          </a:ln>
        </p:spPr>
        <p:txBody>
          <a:bodyPr wrap="square" rtlCol="0">
            <a:spAutoFit/>
          </a:bodyPr>
          <a:lstStyle/>
          <a:p>
            <a:pPr algn="ctr"/>
            <a:r>
              <a:rPr lang="en-US" sz="2000" dirty="0" smtClean="0">
                <a:solidFill>
                  <a:srgbClr val="C00000"/>
                </a:solidFill>
              </a:rPr>
              <a:t>Always true:</a:t>
            </a:r>
          </a:p>
          <a:p>
            <a:pPr algn="ctr"/>
            <a:r>
              <a:rPr lang="en-US" sz="2000" dirty="0" smtClean="0">
                <a:solidFill>
                  <a:srgbClr val="C00000"/>
                </a:solidFill>
              </a:rPr>
              <a:t>Things classified as private don’t exist for outsiders.</a:t>
            </a:r>
            <a:endParaRPr lang="en-US" sz="2000" dirty="0">
              <a:solidFill>
                <a:srgbClr val="C00000"/>
              </a:solidFill>
            </a:endParaRPr>
          </a:p>
        </p:txBody>
      </p:sp>
      <p:sp>
        <p:nvSpPr>
          <p:cNvPr id="7" name="Rechteckige Legende 6"/>
          <p:cNvSpPr/>
          <p:nvPr/>
        </p:nvSpPr>
        <p:spPr bwMode="auto">
          <a:xfrm>
            <a:off x="4932040" y="5445224"/>
            <a:ext cx="3312368" cy="648072"/>
          </a:xfrm>
          <a:prstGeom prst="wedgeRectCallout">
            <a:avLst>
              <a:gd name="adj1" fmla="val -119142"/>
              <a:gd name="adj2" fmla="val -42077"/>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8" charset="0"/>
              <a:buNone/>
              <a:tabLst/>
            </a:pPr>
            <a:r>
              <a:rPr kumimoji="0" lang="en-US" sz="1800" b="0" i="0" u="none" strike="noStrike" cap="none" normalizeH="0" baseline="0" dirty="0" smtClean="0">
                <a:ln>
                  <a:noFill/>
                </a:ln>
                <a:solidFill>
                  <a:schemeClr val="tx2"/>
                </a:solidFill>
                <a:effectLst/>
                <a:latin typeface="Times New Roman" pitchFamily="18" charset="0"/>
              </a:rPr>
              <a:t>Here, father and child are visible (their public parts)</a:t>
            </a:r>
          </a:p>
        </p:txBody>
      </p:sp>
    </p:spTree>
    <p:extLst>
      <p:ext uri="{BB962C8B-B14F-4D97-AF65-F5344CB8AC3E}">
        <p14:creationId xmlns:p14="http://schemas.microsoft.com/office/powerpoint/2010/main" val="3833893841"/>
      </p:ext>
    </p:extLst>
  </p:cSld>
  <p:clrMapOvr>
    <a:masterClrMapping/>
  </p:clrMapOvr>
  <p:timing>
    <p:tnLst>
      <p:par>
        <p:cTn id="1" dur="indefinite" restart="never" nodeType="tmRoot"/>
      </p:par>
    </p:tnLst>
  </p:timing>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685800" y="404664"/>
            <a:ext cx="7739063" cy="1433513"/>
          </a:xfrm>
        </p:spPr>
        <p:txBody>
          <a:bodyPr/>
          <a:lstStyle/>
          <a:p>
            <a:r>
              <a:rPr lang="en-US" dirty="0" smtClean="0"/>
              <a:t>Visibility between</a:t>
            </a:r>
            <a:br>
              <a:rPr lang="en-US" dirty="0" smtClean="0"/>
            </a:br>
            <a:r>
              <a:rPr lang="en-US" dirty="0" smtClean="0"/>
              <a:t>Parent and Child 1</a:t>
            </a:r>
            <a:endParaRPr lang="en-US" dirty="0">
              <a:solidFill>
                <a:srgbClr val="FF0000"/>
              </a:solidFill>
            </a:endParaRPr>
          </a:p>
        </p:txBody>
      </p:sp>
      <p:sp>
        <p:nvSpPr>
          <p:cNvPr id="3" name="Inhaltsplatzhalter 2"/>
          <p:cNvSpPr>
            <a:spLocks noGrp="1"/>
          </p:cNvSpPr>
          <p:nvPr>
            <p:ph idx="1"/>
          </p:nvPr>
        </p:nvSpPr>
        <p:spPr>
          <a:xfrm>
            <a:off x="395536" y="4142409"/>
            <a:ext cx="8280920" cy="2094903"/>
          </a:xfrm>
        </p:spPr>
        <p:txBody>
          <a:bodyPr/>
          <a:lstStyle/>
          <a:p>
            <a:pPr marL="0" lvl="0" indent="0" eaLnBrk="1" hangingPunct="1">
              <a:spcBef>
                <a:spcPct val="0"/>
              </a:spcBef>
            </a:pPr>
            <a:r>
              <a:rPr lang="en-US" altLang="de-DE" sz="2000" kern="1200" dirty="0" smtClean="0">
                <a:latin typeface="Times New Roman" pitchFamily="18" charset="0"/>
              </a:rPr>
              <a:t>This visibility model is only a rough approximation of the visibility within the hierarchical package structure. </a:t>
            </a:r>
            <a:r>
              <a:rPr lang="en-US" altLang="de-DE" sz="2000" kern="1200" dirty="0" smtClean="0">
                <a:latin typeface="Courier New" panose="02070309020205020404" pitchFamily="49" charset="0"/>
                <a:cs typeface="Courier New" panose="02070309020205020404" pitchFamily="49" charset="0"/>
              </a:rPr>
              <a:t>P</a:t>
            </a:r>
            <a:r>
              <a:rPr lang="en-US" altLang="de-DE" sz="2000" kern="1200" dirty="0" smtClean="0">
                <a:latin typeface="Times New Roman" pitchFamily="18" charset="0"/>
              </a:rPr>
              <a:t> is called </a:t>
            </a:r>
            <a:r>
              <a:rPr lang="en-US" altLang="de-DE" sz="2000" i="1" kern="1200" dirty="0" smtClean="0">
                <a:latin typeface="Times New Roman" pitchFamily="18" charset="0"/>
              </a:rPr>
              <a:t>parent</a:t>
            </a:r>
            <a:r>
              <a:rPr lang="en-US" altLang="de-DE" sz="2000" kern="1200" dirty="0" smtClean="0">
                <a:latin typeface="Times New Roman" pitchFamily="18" charset="0"/>
              </a:rPr>
              <a:t>, </a:t>
            </a:r>
            <a:r>
              <a:rPr lang="en-US" altLang="de-DE" sz="2000" kern="1200" dirty="0" smtClean="0">
                <a:latin typeface="Courier New" panose="02070309020205020404" pitchFamily="49" charset="0"/>
                <a:cs typeface="Courier New" panose="02070309020205020404" pitchFamily="49" charset="0"/>
              </a:rPr>
              <a:t>P.X</a:t>
            </a:r>
            <a:r>
              <a:rPr lang="en-US" altLang="de-DE" sz="2000" kern="1200" dirty="0" smtClean="0">
                <a:latin typeface="Times New Roman" pitchFamily="18" charset="0"/>
              </a:rPr>
              <a:t> are called </a:t>
            </a:r>
            <a:r>
              <a:rPr lang="en-US" altLang="de-DE" sz="2000" i="1" kern="1200" dirty="0" smtClean="0">
                <a:latin typeface="Times New Roman" pitchFamily="18" charset="0"/>
              </a:rPr>
              <a:t>child packages</a:t>
            </a:r>
            <a:r>
              <a:rPr lang="en-US" altLang="de-DE" sz="2000" kern="1200" dirty="0" smtClean="0">
                <a:latin typeface="Times New Roman" pitchFamily="18" charset="0"/>
              </a:rPr>
              <a:t>. Public and private children’s children and further children thereof may be defined.</a:t>
            </a:r>
          </a:p>
          <a:p>
            <a:pPr marL="0" lvl="0" indent="0" eaLnBrk="1" hangingPunct="1">
              <a:spcBef>
                <a:spcPct val="0"/>
              </a:spcBef>
            </a:pPr>
            <a:r>
              <a:rPr lang="en-US" altLang="de-DE" sz="2000" kern="1200" dirty="0" smtClean="0">
                <a:latin typeface="Times New Roman" pitchFamily="18" charset="0"/>
              </a:rPr>
              <a:t>Offsprings have direct visibility into all ancestors up to the ultimate forebear. </a:t>
            </a:r>
            <a:r>
              <a:rPr lang="en-US" altLang="de-DE" sz="2000" kern="1200" dirty="0">
                <a:latin typeface="Times New Roman" pitchFamily="18" charset="0"/>
              </a:rPr>
              <a:t>Which </a:t>
            </a:r>
            <a:r>
              <a:rPr lang="en-US" altLang="de-DE" sz="2000" kern="1200" dirty="0" smtClean="0">
                <a:latin typeface="Times New Roman" pitchFamily="18" charset="0"/>
              </a:rPr>
              <a:t>parts thereof are visible or </a:t>
            </a:r>
            <a:r>
              <a:rPr lang="en-US" altLang="de-DE" sz="2000" kern="1200" dirty="0">
                <a:latin typeface="Times New Roman" pitchFamily="18" charset="0"/>
              </a:rPr>
              <a:t>hidden depends </a:t>
            </a:r>
            <a:r>
              <a:rPr lang="en-US" altLang="de-DE" sz="2000" kern="1200" dirty="0" smtClean="0">
                <a:latin typeface="Times New Roman" pitchFamily="18" charset="0"/>
              </a:rPr>
              <a:t>however on the offspring’s relative privacy.</a:t>
            </a:r>
            <a:endParaRPr lang="en-US" dirty="0"/>
          </a:p>
        </p:txBody>
      </p:sp>
      <p:sp>
        <p:nvSpPr>
          <p:cNvPr id="4" name="Fußzeilenplatzhalter 3"/>
          <p:cNvSpPr>
            <a:spLocks noGrp="1"/>
          </p:cNvSpPr>
          <p:nvPr>
            <p:ph type="ftr" idx="10"/>
          </p:nvPr>
        </p:nvSpPr>
        <p:spPr/>
        <p:txBody>
          <a:bodyPr/>
          <a:lstStyle/>
          <a:p>
            <a:pPr>
              <a:defRPr/>
            </a:pPr>
            <a:r>
              <a:rPr lang="de-DE" dirty="0" smtClean="0"/>
              <a:t>Ada Basics © 2024 C.Grein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171</a:t>
            </a:fld>
            <a:endParaRPr lang="de-DE" dirty="0"/>
          </a:p>
        </p:txBody>
      </p:sp>
      <p:sp>
        <p:nvSpPr>
          <p:cNvPr id="8" name="Rectangle 4"/>
          <p:cNvSpPr txBox="1">
            <a:spLocks noChangeArrowheads="1"/>
          </p:cNvSpPr>
          <p:nvPr/>
        </p:nvSpPr>
        <p:spPr bwMode="auto">
          <a:xfrm>
            <a:off x="539750" y="1981126"/>
            <a:ext cx="3384550" cy="22399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000" tIns="46800" rIns="90000" bIns="46800" numCol="1" anchor="t" anchorCtr="0" compatLnSpc="1">
            <a:prstTxWarp prst="textNoShape">
              <a:avLst/>
            </a:prstTxWarp>
          </a:bodyPr>
          <a:lstStyle>
            <a:lvl1pPr marL="342900" indent="-342900" algn="l" defTabSz="449263" rtl="0" eaLnBrk="0" fontAlgn="base" hangingPunct="0">
              <a:spcBef>
                <a:spcPts val="800"/>
              </a:spcBef>
              <a:spcAft>
                <a:spcPct val="0"/>
              </a:spcAft>
              <a:buClr>
                <a:srgbClr val="000000"/>
              </a:buClr>
              <a:buSzPct val="100000"/>
              <a:buFont typeface="Times New Roman" pitchFamily="18" charset="0"/>
              <a:defRPr sz="3200">
                <a:solidFill>
                  <a:srgbClr val="000000"/>
                </a:solidFill>
                <a:latin typeface="+mn-lt"/>
                <a:ea typeface="+mn-ea"/>
                <a:cs typeface="+mn-cs"/>
              </a:defRPr>
            </a:lvl1pPr>
            <a:lvl2pPr marL="446088" indent="-266700" algn="l" defTabSz="449263" rtl="0" eaLnBrk="0" fontAlgn="base" hangingPunct="0">
              <a:spcBef>
                <a:spcPts val="700"/>
              </a:spcBef>
              <a:spcAft>
                <a:spcPct val="0"/>
              </a:spcAft>
              <a:buClr>
                <a:srgbClr val="000000"/>
              </a:buClr>
              <a:buSzPct val="100000"/>
              <a:buChar char="•"/>
              <a:defRPr sz="2800">
                <a:solidFill>
                  <a:srgbClr val="000000"/>
                </a:solidFill>
                <a:latin typeface="+mn-lt"/>
              </a:defRPr>
            </a:lvl2pPr>
            <a:lvl3pPr marL="892175" indent="-173038" algn="l" defTabSz="449263" rtl="0" eaLnBrk="0" fontAlgn="base" hangingPunct="0">
              <a:spcBef>
                <a:spcPts val="600"/>
              </a:spcBef>
              <a:spcAft>
                <a:spcPct val="0"/>
              </a:spcAft>
              <a:buClr>
                <a:srgbClr val="000000"/>
              </a:buClr>
              <a:buSzPct val="100000"/>
              <a:buFont typeface="Times New Roman" pitchFamily="18" charset="0"/>
              <a:defRPr sz="2400">
                <a:solidFill>
                  <a:srgbClr val="000000"/>
                </a:solidFill>
                <a:latin typeface="+mn-lt"/>
              </a:defRPr>
            </a:lvl3pPr>
            <a:lvl4pPr marL="1714500" indent="-228600" algn="l" defTabSz="449263" rtl="0" eaLnBrk="0" fontAlgn="base" hangingPunct="0">
              <a:spcBef>
                <a:spcPts val="500"/>
              </a:spcBef>
              <a:spcAft>
                <a:spcPct val="0"/>
              </a:spcAft>
              <a:buClr>
                <a:srgbClr val="000000"/>
              </a:buClr>
              <a:buSzPct val="100000"/>
              <a:buFont typeface="Times New Roman" pitchFamily="18" charset="0"/>
              <a:defRPr sz="2000">
                <a:solidFill>
                  <a:srgbClr val="000000"/>
                </a:solidFill>
                <a:latin typeface="+mn-lt"/>
              </a:defRPr>
            </a:lvl4pPr>
            <a:lvl5pPr marL="2122488" indent="-228600" algn="l" defTabSz="449263" rtl="0" eaLnBrk="0" fontAlgn="base" hangingPunct="0">
              <a:spcBef>
                <a:spcPts val="500"/>
              </a:spcBef>
              <a:spcAft>
                <a:spcPct val="0"/>
              </a:spcAft>
              <a:buClr>
                <a:srgbClr val="000000"/>
              </a:buClr>
              <a:buSzPct val="100000"/>
              <a:buFont typeface="Times New Roman" pitchFamily="18" charset="0"/>
              <a:defRPr sz="2000">
                <a:solidFill>
                  <a:srgbClr val="000000"/>
                </a:solidFill>
                <a:latin typeface="+mn-lt"/>
              </a:defRPr>
            </a:lvl5pPr>
            <a:lvl6pPr marL="2579688" indent="-228600" algn="l" defTabSz="449263" rtl="0" fontAlgn="base">
              <a:spcBef>
                <a:spcPts val="500"/>
              </a:spcBef>
              <a:spcAft>
                <a:spcPct val="0"/>
              </a:spcAft>
              <a:buClr>
                <a:srgbClr val="000000"/>
              </a:buClr>
              <a:buSzPct val="100000"/>
              <a:buFont typeface="Times New Roman" pitchFamily="18" charset="0"/>
              <a:defRPr sz="2000">
                <a:solidFill>
                  <a:srgbClr val="000000"/>
                </a:solidFill>
                <a:latin typeface="+mn-lt"/>
              </a:defRPr>
            </a:lvl6pPr>
            <a:lvl7pPr marL="3036888" indent="-228600" algn="l" defTabSz="449263" rtl="0" fontAlgn="base">
              <a:spcBef>
                <a:spcPts val="500"/>
              </a:spcBef>
              <a:spcAft>
                <a:spcPct val="0"/>
              </a:spcAft>
              <a:buClr>
                <a:srgbClr val="000000"/>
              </a:buClr>
              <a:buSzPct val="100000"/>
              <a:buFont typeface="Times New Roman" pitchFamily="18" charset="0"/>
              <a:defRPr sz="2000">
                <a:solidFill>
                  <a:srgbClr val="000000"/>
                </a:solidFill>
                <a:latin typeface="+mn-lt"/>
              </a:defRPr>
            </a:lvl7pPr>
            <a:lvl8pPr marL="3494088" indent="-228600" algn="l" defTabSz="449263" rtl="0" fontAlgn="base">
              <a:spcBef>
                <a:spcPts val="500"/>
              </a:spcBef>
              <a:spcAft>
                <a:spcPct val="0"/>
              </a:spcAft>
              <a:buClr>
                <a:srgbClr val="000000"/>
              </a:buClr>
              <a:buSzPct val="100000"/>
              <a:buFont typeface="Times New Roman" pitchFamily="18" charset="0"/>
              <a:defRPr sz="2000">
                <a:solidFill>
                  <a:srgbClr val="000000"/>
                </a:solidFill>
                <a:latin typeface="+mn-lt"/>
              </a:defRPr>
            </a:lvl8pPr>
            <a:lvl9pPr marL="3951288" indent="-228600" algn="l" defTabSz="449263" rtl="0" fontAlgn="base">
              <a:spcBef>
                <a:spcPts val="500"/>
              </a:spcBef>
              <a:spcAft>
                <a:spcPct val="0"/>
              </a:spcAft>
              <a:buClr>
                <a:srgbClr val="000000"/>
              </a:buClr>
              <a:buSzPct val="100000"/>
              <a:buFont typeface="Times New Roman" pitchFamily="18" charset="0"/>
              <a:defRPr sz="2000">
                <a:solidFill>
                  <a:srgbClr val="000000"/>
                </a:solidFill>
                <a:latin typeface="+mn-lt"/>
              </a:defRPr>
            </a:lvl9pPr>
          </a:lstStyle>
          <a:p>
            <a:pPr marL="0" indent="0" eaLnBrk="1" hangingPunct="1">
              <a:lnSpc>
                <a:spcPct val="90000"/>
              </a:lnSpc>
              <a:spcBef>
                <a:spcPct val="20000"/>
              </a:spcBef>
            </a:pPr>
            <a:r>
              <a:rPr lang="en-US" altLang="de-DE" sz="1800" b="1" kern="0" dirty="0" smtClean="0">
                <a:latin typeface="Courier New" pitchFamily="49" charset="0"/>
              </a:rPr>
              <a:t>package</a:t>
            </a:r>
            <a:r>
              <a:rPr lang="en-US" altLang="de-DE" sz="1800" kern="0" dirty="0" smtClean="0">
                <a:latin typeface="Courier New" pitchFamily="49" charset="0"/>
              </a:rPr>
              <a:t> P </a:t>
            </a:r>
            <a:r>
              <a:rPr lang="en-US" altLang="de-DE" sz="1800" b="1" kern="0" dirty="0" smtClean="0">
                <a:latin typeface="Courier New" pitchFamily="49" charset="0"/>
              </a:rPr>
              <a:t>is</a:t>
            </a:r>
          </a:p>
          <a:p>
            <a:pPr marL="0" indent="0" eaLnBrk="1" hangingPunct="1">
              <a:lnSpc>
                <a:spcPct val="90000"/>
              </a:lnSpc>
              <a:spcBef>
                <a:spcPct val="20000"/>
              </a:spcBef>
            </a:pPr>
            <a:r>
              <a:rPr lang="en-US" altLang="de-DE" sz="1800" kern="0" dirty="0" smtClean="0">
                <a:latin typeface="Courier New" pitchFamily="49" charset="0"/>
              </a:rPr>
              <a:t>  </a:t>
            </a:r>
            <a:r>
              <a:rPr lang="en-US" altLang="de-DE" sz="1800" b="1" kern="0" dirty="0" smtClean="0">
                <a:latin typeface="Courier New" pitchFamily="49" charset="0"/>
              </a:rPr>
              <a:t>package</a:t>
            </a:r>
            <a:r>
              <a:rPr lang="en-US" altLang="de-DE" sz="1800" kern="0" dirty="0" smtClean="0">
                <a:latin typeface="Courier New" pitchFamily="49" charset="0"/>
              </a:rPr>
              <a:t> Visible </a:t>
            </a:r>
            <a:r>
              <a:rPr lang="en-US" altLang="de-DE" sz="1800" b="1" kern="0" dirty="0" smtClean="0">
                <a:latin typeface="Courier New" pitchFamily="49" charset="0"/>
              </a:rPr>
              <a:t>is</a:t>
            </a:r>
          </a:p>
          <a:p>
            <a:pPr marL="0" indent="0" eaLnBrk="1" hangingPunct="1">
              <a:lnSpc>
                <a:spcPct val="90000"/>
              </a:lnSpc>
              <a:spcBef>
                <a:spcPct val="20000"/>
              </a:spcBef>
            </a:pPr>
            <a:r>
              <a:rPr lang="en-US" altLang="de-DE" sz="1800" kern="0" dirty="0" smtClean="0">
                <a:latin typeface="Courier New" pitchFamily="49" charset="0"/>
              </a:rPr>
              <a:t>  </a:t>
            </a:r>
            <a:r>
              <a:rPr lang="en-US" altLang="de-DE" sz="1800" b="1" kern="0" dirty="0" smtClean="0">
                <a:latin typeface="Courier New" pitchFamily="49" charset="0"/>
              </a:rPr>
              <a:t>end </a:t>
            </a:r>
            <a:r>
              <a:rPr lang="en-US" altLang="de-DE" sz="1800" kern="0" dirty="0" smtClean="0">
                <a:latin typeface="Courier New" pitchFamily="49" charset="0"/>
              </a:rPr>
              <a:t>Visible;</a:t>
            </a:r>
          </a:p>
          <a:p>
            <a:pPr marL="0" indent="0" eaLnBrk="1" hangingPunct="1">
              <a:lnSpc>
                <a:spcPct val="90000"/>
              </a:lnSpc>
              <a:spcBef>
                <a:spcPct val="20000"/>
              </a:spcBef>
            </a:pPr>
            <a:r>
              <a:rPr lang="en-US" altLang="de-DE" sz="1800" b="1" kern="0" dirty="0" smtClean="0">
                <a:latin typeface="Courier New" pitchFamily="49" charset="0"/>
              </a:rPr>
              <a:t>private</a:t>
            </a:r>
          </a:p>
          <a:p>
            <a:pPr marL="0" indent="0" eaLnBrk="1" hangingPunct="1">
              <a:lnSpc>
                <a:spcPct val="90000"/>
              </a:lnSpc>
              <a:spcBef>
                <a:spcPct val="20000"/>
              </a:spcBef>
            </a:pPr>
            <a:r>
              <a:rPr lang="en-US" altLang="de-DE" sz="1800" kern="0" dirty="0" smtClean="0">
                <a:latin typeface="Courier New" pitchFamily="49" charset="0"/>
              </a:rPr>
              <a:t>  </a:t>
            </a:r>
            <a:r>
              <a:rPr lang="en-US" altLang="de-DE" sz="1800" b="1" kern="0" dirty="0" smtClean="0">
                <a:latin typeface="Courier New" pitchFamily="49" charset="0"/>
              </a:rPr>
              <a:t>package</a:t>
            </a:r>
            <a:r>
              <a:rPr lang="en-US" altLang="de-DE" sz="1800" kern="0" dirty="0" smtClean="0">
                <a:latin typeface="Courier New" pitchFamily="49" charset="0"/>
              </a:rPr>
              <a:t> Invisible </a:t>
            </a:r>
            <a:r>
              <a:rPr lang="en-US" altLang="de-DE" sz="1800" b="1" kern="0" dirty="0" smtClean="0">
                <a:latin typeface="Courier New" pitchFamily="49" charset="0"/>
              </a:rPr>
              <a:t>is</a:t>
            </a:r>
          </a:p>
          <a:p>
            <a:pPr marL="0" indent="0" eaLnBrk="1" hangingPunct="1">
              <a:lnSpc>
                <a:spcPct val="90000"/>
              </a:lnSpc>
              <a:spcBef>
                <a:spcPct val="20000"/>
              </a:spcBef>
            </a:pPr>
            <a:r>
              <a:rPr lang="en-US" altLang="de-DE" sz="1800" kern="0" dirty="0" smtClean="0">
                <a:latin typeface="Courier New" pitchFamily="49" charset="0"/>
              </a:rPr>
              <a:t>  </a:t>
            </a:r>
            <a:r>
              <a:rPr lang="en-US" altLang="de-DE" sz="1800" b="1" kern="0" dirty="0" smtClean="0">
                <a:latin typeface="Courier New" pitchFamily="49" charset="0"/>
              </a:rPr>
              <a:t>end</a:t>
            </a:r>
            <a:r>
              <a:rPr lang="en-US" altLang="de-DE" sz="1800" kern="0" dirty="0" smtClean="0">
                <a:latin typeface="Courier New" pitchFamily="49" charset="0"/>
              </a:rPr>
              <a:t> Invisible;</a:t>
            </a:r>
          </a:p>
          <a:p>
            <a:pPr marL="0" indent="0" eaLnBrk="1" hangingPunct="1">
              <a:lnSpc>
                <a:spcPct val="90000"/>
              </a:lnSpc>
              <a:spcBef>
                <a:spcPct val="20000"/>
              </a:spcBef>
            </a:pPr>
            <a:r>
              <a:rPr lang="en-US" altLang="de-DE" sz="1800" b="1" kern="0" dirty="0" smtClean="0">
                <a:latin typeface="Courier New" pitchFamily="49" charset="0"/>
              </a:rPr>
              <a:t>end</a:t>
            </a:r>
            <a:r>
              <a:rPr lang="en-US" altLang="de-DE" sz="1800" kern="0" dirty="0" smtClean="0">
                <a:latin typeface="Courier New" pitchFamily="49" charset="0"/>
              </a:rPr>
              <a:t> P;</a:t>
            </a:r>
          </a:p>
          <a:p>
            <a:pPr marL="0" indent="0" eaLnBrk="1" hangingPunct="1">
              <a:lnSpc>
                <a:spcPct val="90000"/>
              </a:lnSpc>
              <a:spcBef>
                <a:spcPct val="20000"/>
              </a:spcBef>
            </a:pPr>
            <a:endParaRPr lang="de-DE" altLang="de-DE" kern="0" dirty="0" smtClean="0"/>
          </a:p>
        </p:txBody>
      </p:sp>
      <p:sp>
        <p:nvSpPr>
          <p:cNvPr id="9" name="Rectangle 5"/>
          <p:cNvSpPr txBox="1">
            <a:spLocks noChangeArrowheads="1"/>
          </p:cNvSpPr>
          <p:nvPr/>
        </p:nvSpPr>
        <p:spPr>
          <a:xfrm>
            <a:off x="4067175" y="1981572"/>
            <a:ext cx="4465638" cy="2095500"/>
          </a:xfrm>
          <a:prstGeom prst="rect">
            <a:avLst/>
          </a:prstGeom>
        </p:spPr>
        <p:txBody>
          <a:bodyPr/>
          <a:lstStyle>
            <a:lvl1pPr marL="342900" indent="-342900" algn="l" defTabSz="449263" rtl="0" eaLnBrk="0" fontAlgn="base" hangingPunct="0">
              <a:spcBef>
                <a:spcPts val="800"/>
              </a:spcBef>
              <a:spcAft>
                <a:spcPct val="0"/>
              </a:spcAft>
              <a:buClr>
                <a:srgbClr val="000000"/>
              </a:buClr>
              <a:buSzPct val="100000"/>
              <a:buFont typeface="Times New Roman" pitchFamily="18" charset="0"/>
              <a:defRPr sz="3200">
                <a:solidFill>
                  <a:srgbClr val="000000"/>
                </a:solidFill>
                <a:latin typeface="+mn-lt"/>
                <a:ea typeface="+mn-ea"/>
                <a:cs typeface="+mn-cs"/>
              </a:defRPr>
            </a:lvl1pPr>
            <a:lvl2pPr marL="446088" indent="-266700" algn="l" defTabSz="449263" rtl="0" eaLnBrk="0" fontAlgn="base" hangingPunct="0">
              <a:spcBef>
                <a:spcPts val="700"/>
              </a:spcBef>
              <a:spcAft>
                <a:spcPct val="0"/>
              </a:spcAft>
              <a:buClr>
                <a:srgbClr val="000000"/>
              </a:buClr>
              <a:buSzPct val="100000"/>
              <a:buChar char="•"/>
              <a:defRPr sz="2800">
                <a:solidFill>
                  <a:srgbClr val="000000"/>
                </a:solidFill>
                <a:latin typeface="+mn-lt"/>
              </a:defRPr>
            </a:lvl2pPr>
            <a:lvl3pPr marL="892175" indent="-173038" algn="l" defTabSz="449263" rtl="0" eaLnBrk="0" fontAlgn="base" hangingPunct="0">
              <a:spcBef>
                <a:spcPts val="600"/>
              </a:spcBef>
              <a:spcAft>
                <a:spcPct val="0"/>
              </a:spcAft>
              <a:buClr>
                <a:srgbClr val="000000"/>
              </a:buClr>
              <a:buSzPct val="100000"/>
              <a:buFont typeface="Times New Roman" pitchFamily="18" charset="0"/>
              <a:defRPr sz="2400">
                <a:solidFill>
                  <a:srgbClr val="000000"/>
                </a:solidFill>
                <a:latin typeface="+mn-lt"/>
              </a:defRPr>
            </a:lvl3pPr>
            <a:lvl4pPr marL="1714500" indent="-228600" algn="l" defTabSz="449263" rtl="0" eaLnBrk="0" fontAlgn="base" hangingPunct="0">
              <a:spcBef>
                <a:spcPts val="500"/>
              </a:spcBef>
              <a:spcAft>
                <a:spcPct val="0"/>
              </a:spcAft>
              <a:buClr>
                <a:srgbClr val="000000"/>
              </a:buClr>
              <a:buSzPct val="100000"/>
              <a:buFont typeface="Times New Roman" pitchFamily="18" charset="0"/>
              <a:defRPr sz="2000">
                <a:solidFill>
                  <a:srgbClr val="000000"/>
                </a:solidFill>
                <a:latin typeface="+mn-lt"/>
              </a:defRPr>
            </a:lvl4pPr>
            <a:lvl5pPr marL="2122488" indent="-228600" algn="l" defTabSz="449263" rtl="0" eaLnBrk="0" fontAlgn="base" hangingPunct="0">
              <a:spcBef>
                <a:spcPts val="500"/>
              </a:spcBef>
              <a:spcAft>
                <a:spcPct val="0"/>
              </a:spcAft>
              <a:buClr>
                <a:srgbClr val="000000"/>
              </a:buClr>
              <a:buSzPct val="100000"/>
              <a:buFont typeface="Times New Roman" pitchFamily="18" charset="0"/>
              <a:defRPr sz="2000">
                <a:solidFill>
                  <a:srgbClr val="000000"/>
                </a:solidFill>
                <a:latin typeface="+mn-lt"/>
              </a:defRPr>
            </a:lvl5pPr>
            <a:lvl6pPr marL="2579688" indent="-228600" algn="l" defTabSz="449263" rtl="0" fontAlgn="base">
              <a:spcBef>
                <a:spcPts val="500"/>
              </a:spcBef>
              <a:spcAft>
                <a:spcPct val="0"/>
              </a:spcAft>
              <a:buClr>
                <a:srgbClr val="000000"/>
              </a:buClr>
              <a:buSzPct val="100000"/>
              <a:buFont typeface="Times New Roman" pitchFamily="18" charset="0"/>
              <a:defRPr sz="2000">
                <a:solidFill>
                  <a:srgbClr val="000000"/>
                </a:solidFill>
                <a:latin typeface="+mn-lt"/>
              </a:defRPr>
            </a:lvl6pPr>
            <a:lvl7pPr marL="3036888" indent="-228600" algn="l" defTabSz="449263" rtl="0" fontAlgn="base">
              <a:spcBef>
                <a:spcPts val="500"/>
              </a:spcBef>
              <a:spcAft>
                <a:spcPct val="0"/>
              </a:spcAft>
              <a:buClr>
                <a:srgbClr val="000000"/>
              </a:buClr>
              <a:buSzPct val="100000"/>
              <a:buFont typeface="Times New Roman" pitchFamily="18" charset="0"/>
              <a:defRPr sz="2000">
                <a:solidFill>
                  <a:srgbClr val="000000"/>
                </a:solidFill>
                <a:latin typeface="+mn-lt"/>
              </a:defRPr>
            </a:lvl7pPr>
            <a:lvl8pPr marL="3494088" indent="-228600" algn="l" defTabSz="449263" rtl="0" fontAlgn="base">
              <a:spcBef>
                <a:spcPts val="500"/>
              </a:spcBef>
              <a:spcAft>
                <a:spcPct val="0"/>
              </a:spcAft>
              <a:buClr>
                <a:srgbClr val="000000"/>
              </a:buClr>
              <a:buSzPct val="100000"/>
              <a:buFont typeface="Times New Roman" pitchFamily="18" charset="0"/>
              <a:defRPr sz="2000">
                <a:solidFill>
                  <a:srgbClr val="000000"/>
                </a:solidFill>
                <a:latin typeface="+mn-lt"/>
              </a:defRPr>
            </a:lvl8pPr>
            <a:lvl9pPr marL="3951288" indent="-228600" algn="l" defTabSz="449263" rtl="0" fontAlgn="base">
              <a:spcBef>
                <a:spcPts val="500"/>
              </a:spcBef>
              <a:spcAft>
                <a:spcPct val="0"/>
              </a:spcAft>
              <a:buClr>
                <a:srgbClr val="000000"/>
              </a:buClr>
              <a:buSzPct val="100000"/>
              <a:buFont typeface="Times New Roman" pitchFamily="18" charset="0"/>
              <a:defRPr sz="2000">
                <a:solidFill>
                  <a:srgbClr val="000000"/>
                </a:solidFill>
                <a:latin typeface="+mn-lt"/>
              </a:defRPr>
            </a:lvl9pPr>
          </a:lstStyle>
          <a:p>
            <a:pPr marL="0" indent="0" eaLnBrk="1" hangingPunct="1">
              <a:lnSpc>
                <a:spcPct val="90000"/>
              </a:lnSpc>
              <a:spcBef>
                <a:spcPct val="20000"/>
              </a:spcBef>
            </a:pPr>
            <a:r>
              <a:rPr lang="en-US" altLang="de-DE" sz="1800" b="1" kern="0" dirty="0" smtClean="0">
                <a:latin typeface="Courier New" pitchFamily="49" charset="0"/>
              </a:rPr>
              <a:t>package</a:t>
            </a:r>
            <a:r>
              <a:rPr lang="en-US" altLang="de-DE" sz="1800" kern="0" dirty="0" smtClean="0">
                <a:latin typeface="Courier New" pitchFamily="49" charset="0"/>
              </a:rPr>
              <a:t> P </a:t>
            </a:r>
            <a:r>
              <a:rPr lang="en-US" altLang="de-DE" sz="1800" b="1" kern="0" dirty="0" smtClean="0">
                <a:latin typeface="Courier New" pitchFamily="49" charset="0"/>
              </a:rPr>
              <a:t>is</a:t>
            </a:r>
          </a:p>
          <a:p>
            <a:pPr marL="0" indent="0" eaLnBrk="1" hangingPunct="1">
              <a:lnSpc>
                <a:spcPct val="90000"/>
              </a:lnSpc>
              <a:spcBef>
                <a:spcPct val="20000"/>
              </a:spcBef>
            </a:pPr>
            <a:r>
              <a:rPr lang="en-US" altLang="de-DE" sz="1800" b="1" kern="0" dirty="0" smtClean="0">
                <a:latin typeface="Courier New" pitchFamily="49" charset="0"/>
              </a:rPr>
              <a:t>end</a:t>
            </a:r>
            <a:r>
              <a:rPr lang="en-US" altLang="de-DE" sz="1800" kern="0" dirty="0" smtClean="0">
                <a:latin typeface="Courier New" pitchFamily="49" charset="0"/>
              </a:rPr>
              <a:t> P;</a:t>
            </a:r>
          </a:p>
          <a:p>
            <a:pPr marL="0" indent="0" eaLnBrk="1" hangingPunct="1">
              <a:lnSpc>
                <a:spcPct val="90000"/>
              </a:lnSpc>
              <a:spcBef>
                <a:spcPct val="20000"/>
              </a:spcBef>
            </a:pPr>
            <a:r>
              <a:rPr lang="en-US" altLang="de-DE" sz="1800" b="1" kern="0" dirty="0" smtClean="0">
                <a:latin typeface="Courier New" pitchFamily="49" charset="0"/>
              </a:rPr>
              <a:t>package</a:t>
            </a:r>
            <a:r>
              <a:rPr lang="en-US" altLang="de-DE" sz="1800" kern="0" dirty="0" smtClean="0">
                <a:latin typeface="Courier New" pitchFamily="49" charset="0"/>
              </a:rPr>
              <a:t> P.Visible </a:t>
            </a:r>
            <a:r>
              <a:rPr lang="en-US" altLang="de-DE" sz="1800" b="1" kern="0" dirty="0" smtClean="0">
                <a:latin typeface="Courier New" pitchFamily="49" charset="0"/>
              </a:rPr>
              <a:t>is</a:t>
            </a:r>
          </a:p>
          <a:p>
            <a:pPr marL="0" indent="0" eaLnBrk="1" hangingPunct="1">
              <a:lnSpc>
                <a:spcPct val="90000"/>
              </a:lnSpc>
              <a:spcBef>
                <a:spcPct val="20000"/>
              </a:spcBef>
            </a:pPr>
            <a:r>
              <a:rPr lang="en-US" altLang="de-DE" sz="1800" b="1" kern="0" dirty="0" smtClean="0">
                <a:latin typeface="Courier New" pitchFamily="49" charset="0"/>
              </a:rPr>
              <a:t>end</a:t>
            </a:r>
            <a:r>
              <a:rPr lang="en-US" altLang="de-DE" sz="1800" kern="0" dirty="0" smtClean="0">
                <a:latin typeface="Courier New" pitchFamily="49" charset="0"/>
              </a:rPr>
              <a:t> P.Visible;</a:t>
            </a:r>
          </a:p>
          <a:p>
            <a:pPr marL="0" indent="0" eaLnBrk="1" hangingPunct="1">
              <a:lnSpc>
                <a:spcPct val="90000"/>
              </a:lnSpc>
              <a:spcBef>
                <a:spcPct val="20000"/>
              </a:spcBef>
            </a:pPr>
            <a:r>
              <a:rPr lang="en-US" altLang="de-DE" sz="1800" b="1" kern="0" dirty="0" smtClean="0">
                <a:latin typeface="Courier New" pitchFamily="49" charset="0"/>
              </a:rPr>
              <a:t>private</a:t>
            </a:r>
            <a:r>
              <a:rPr lang="en-US" altLang="de-DE" sz="1800" kern="0" dirty="0" smtClean="0">
                <a:latin typeface="Courier New" pitchFamily="49" charset="0"/>
              </a:rPr>
              <a:t> </a:t>
            </a:r>
            <a:r>
              <a:rPr lang="en-US" altLang="de-DE" sz="1800" b="1" kern="0" dirty="0" smtClean="0">
                <a:latin typeface="Courier New" pitchFamily="49" charset="0"/>
              </a:rPr>
              <a:t>package </a:t>
            </a:r>
            <a:r>
              <a:rPr lang="en-US" altLang="de-DE" sz="1800" kern="0" dirty="0" smtClean="0">
                <a:latin typeface="Courier New" pitchFamily="49" charset="0"/>
              </a:rPr>
              <a:t>P.Invisible </a:t>
            </a:r>
            <a:r>
              <a:rPr lang="en-US" altLang="de-DE" sz="1800" b="1" kern="0" dirty="0" smtClean="0">
                <a:latin typeface="Courier New" pitchFamily="49" charset="0"/>
              </a:rPr>
              <a:t>is</a:t>
            </a:r>
          </a:p>
          <a:p>
            <a:pPr marL="0" indent="0" eaLnBrk="1" hangingPunct="1">
              <a:lnSpc>
                <a:spcPct val="90000"/>
              </a:lnSpc>
              <a:spcBef>
                <a:spcPct val="20000"/>
              </a:spcBef>
            </a:pPr>
            <a:r>
              <a:rPr lang="en-US" altLang="de-DE" sz="1800" b="1" kern="0" dirty="0" smtClean="0">
                <a:latin typeface="Courier New" pitchFamily="49" charset="0"/>
              </a:rPr>
              <a:t>end</a:t>
            </a:r>
            <a:r>
              <a:rPr lang="en-US" altLang="de-DE" sz="1800" kern="0" dirty="0" smtClean="0">
                <a:latin typeface="Courier New" pitchFamily="49" charset="0"/>
              </a:rPr>
              <a:t> P.Invisible;</a:t>
            </a:r>
          </a:p>
        </p:txBody>
      </p:sp>
      <p:sp>
        <p:nvSpPr>
          <p:cNvPr id="10" name="Line 7"/>
          <p:cNvSpPr>
            <a:spLocks noChangeShapeType="1"/>
          </p:cNvSpPr>
          <p:nvPr/>
        </p:nvSpPr>
        <p:spPr bwMode="auto">
          <a:xfrm>
            <a:off x="3924300" y="2132831"/>
            <a:ext cx="0" cy="1800225"/>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de-DE" dirty="0"/>
          </a:p>
        </p:txBody>
      </p:sp>
    </p:spTree>
    <p:extLst>
      <p:ext uri="{BB962C8B-B14F-4D97-AF65-F5344CB8AC3E}">
        <p14:creationId xmlns:p14="http://schemas.microsoft.com/office/powerpoint/2010/main" val="2495393139"/>
      </p:ext>
    </p:extLst>
  </p:cSld>
  <p:clrMapOvr>
    <a:masterClrMapping/>
  </p:clrMapOvr>
  <p:timing>
    <p:tnLst>
      <p:par>
        <p:cTn id="1" dur="indefinite" restart="never" nodeType="tmRoot"/>
      </p:par>
    </p:tnLst>
  </p:timing>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685800" y="463550"/>
            <a:ext cx="7769225" cy="1433513"/>
          </a:xfrm>
        </p:spPr>
        <p:txBody>
          <a:bodyPr/>
          <a:lstStyle/>
          <a:p>
            <a:r>
              <a:rPr lang="en-US" dirty="0" smtClean="0"/>
              <a:t>Visibility between</a:t>
            </a:r>
            <a:br>
              <a:rPr lang="en-US" dirty="0" smtClean="0"/>
            </a:br>
            <a:r>
              <a:rPr lang="en-US" dirty="0" smtClean="0"/>
              <a:t>Parent and Child 2</a:t>
            </a:r>
            <a:endParaRPr lang="en-US" dirty="0"/>
          </a:p>
        </p:txBody>
      </p:sp>
      <p:sp>
        <p:nvSpPr>
          <p:cNvPr id="3" name="Inhaltsplatzhalter 2"/>
          <p:cNvSpPr>
            <a:spLocks noGrp="1"/>
          </p:cNvSpPr>
          <p:nvPr>
            <p:ph idx="1"/>
          </p:nvPr>
        </p:nvSpPr>
        <p:spPr>
          <a:xfrm>
            <a:off x="685800" y="2132856"/>
            <a:ext cx="7769225" cy="3960440"/>
          </a:xfrm>
        </p:spPr>
        <p:txBody>
          <a:bodyPr/>
          <a:lstStyle/>
          <a:p>
            <a:pPr marL="457200" indent="-457200">
              <a:buFont typeface="Arial" panose="020B0604020202020204" pitchFamily="34" charset="0"/>
              <a:buChar char="•"/>
            </a:pPr>
            <a:r>
              <a:rPr lang="en-US" sz="2000" dirty="0" smtClean="0"/>
              <a:t>The </a:t>
            </a:r>
            <a:r>
              <a:rPr lang="en-US" sz="2000" dirty="0" smtClean="0">
                <a:solidFill>
                  <a:schemeClr val="accent2"/>
                </a:solidFill>
              </a:rPr>
              <a:t>parent’s specification </a:t>
            </a:r>
            <a:r>
              <a:rPr lang="en-US" sz="2000" dirty="0" smtClean="0"/>
              <a:t>has no visibility of the child. (It does not yet exist.)</a:t>
            </a:r>
          </a:p>
          <a:p>
            <a:pPr marL="457200" indent="-457200">
              <a:buFont typeface="Arial" panose="020B0604020202020204" pitchFamily="34" charset="0"/>
              <a:buChar char="•"/>
            </a:pPr>
            <a:r>
              <a:rPr lang="en-US" sz="2000" dirty="0" smtClean="0"/>
              <a:t>The </a:t>
            </a:r>
            <a:r>
              <a:rPr lang="en-US" sz="2000" dirty="0" smtClean="0">
                <a:solidFill>
                  <a:schemeClr val="accent2"/>
                </a:solidFill>
              </a:rPr>
              <a:t>parent’s body </a:t>
            </a:r>
            <a:r>
              <a:rPr lang="en-US" sz="2000" dirty="0" smtClean="0">
                <a:solidFill>
                  <a:schemeClr val="tx1"/>
                </a:solidFill>
              </a:rPr>
              <a:t>may however import </a:t>
            </a:r>
            <a:r>
              <a:rPr lang="en-US" sz="2000" dirty="0" smtClean="0"/>
              <a:t>private and public children and public children’s children. The private parts of imported children remain hidden. (Hence also children’s </a:t>
            </a:r>
            <a:r>
              <a:rPr lang="en-US" sz="2000" dirty="0"/>
              <a:t>private </a:t>
            </a:r>
            <a:r>
              <a:rPr lang="en-US" sz="2000" dirty="0" smtClean="0"/>
              <a:t>children are hidden.)</a:t>
            </a:r>
          </a:p>
          <a:p>
            <a:pPr marL="457200" indent="-457200">
              <a:buFont typeface="Arial" panose="020B0604020202020204" pitchFamily="34" charset="0"/>
              <a:buChar char="•"/>
            </a:pPr>
            <a:r>
              <a:rPr lang="en-US" sz="2000" dirty="0" smtClean="0"/>
              <a:t>The </a:t>
            </a:r>
            <a:r>
              <a:rPr lang="en-US" sz="2000" dirty="0" smtClean="0">
                <a:solidFill>
                  <a:schemeClr val="accent2"/>
                </a:solidFill>
              </a:rPr>
              <a:t>child</a:t>
            </a:r>
            <a:r>
              <a:rPr lang="en-US" sz="2000" dirty="0" smtClean="0"/>
              <a:t> has direct visibility into the parent’s public part, in its private part and in its body also in </a:t>
            </a:r>
            <a:r>
              <a:rPr lang="en-US" sz="2000" dirty="0"/>
              <a:t>the parent’s </a:t>
            </a:r>
            <a:r>
              <a:rPr lang="en-US" sz="2000" dirty="0" smtClean="0"/>
              <a:t>private part.</a:t>
            </a:r>
          </a:p>
          <a:p>
            <a:pPr marL="457200" indent="-457200">
              <a:buFont typeface="Arial" panose="020B0604020202020204" pitchFamily="34" charset="0"/>
              <a:buChar char="•"/>
            </a:pPr>
            <a:r>
              <a:rPr lang="en-US" sz="2000" dirty="0" smtClean="0"/>
              <a:t>The </a:t>
            </a:r>
            <a:r>
              <a:rPr lang="en-US" sz="2000" dirty="0" smtClean="0">
                <a:solidFill>
                  <a:schemeClr val="accent2"/>
                </a:solidFill>
              </a:rPr>
              <a:t>private child </a:t>
            </a:r>
            <a:r>
              <a:rPr lang="en-US" sz="2000" dirty="0" smtClean="0"/>
              <a:t>sees also in its public part the parent’s private part.</a:t>
            </a:r>
          </a:p>
          <a:p>
            <a:pPr marL="457200" indent="-457200">
              <a:buFont typeface="Arial" panose="020B0604020202020204" pitchFamily="34" charset="0"/>
              <a:buChar char="•"/>
            </a:pPr>
            <a:r>
              <a:rPr lang="en-US" sz="2000" dirty="0" smtClean="0">
                <a:solidFill>
                  <a:schemeClr val="accent2"/>
                </a:solidFill>
              </a:rPr>
              <a:t>Private children </a:t>
            </a:r>
            <a:r>
              <a:rPr lang="en-US" sz="2000" dirty="0" smtClean="0"/>
              <a:t>(siblings) may import one </a:t>
            </a:r>
            <a:r>
              <a:rPr lang="en-US" sz="2000" dirty="0"/>
              <a:t>another </a:t>
            </a:r>
            <a:r>
              <a:rPr lang="en-US" sz="2000" dirty="0" smtClean="0"/>
              <a:t>(they are effective-ly </a:t>
            </a:r>
            <a:r>
              <a:rPr lang="en-US" sz="2000" dirty="0"/>
              <a:t>public </a:t>
            </a:r>
            <a:r>
              <a:rPr lang="en-US" sz="2000" dirty="0" smtClean="0"/>
              <a:t>among themselves). Their private parts remain however hidden.</a:t>
            </a:r>
            <a:endParaRPr lang="en-US" sz="2000" dirty="0"/>
          </a:p>
        </p:txBody>
      </p:sp>
      <p:sp>
        <p:nvSpPr>
          <p:cNvPr id="4" name="Fußzeilenplatzhalter 3"/>
          <p:cNvSpPr>
            <a:spLocks noGrp="1"/>
          </p:cNvSpPr>
          <p:nvPr>
            <p:ph type="ftr" idx="11"/>
          </p:nvPr>
        </p:nvSpPr>
        <p:spPr>
          <a:xfrm>
            <a:off x="2627313" y="6248400"/>
            <a:ext cx="3889375" cy="823913"/>
          </a:xfrm>
        </p:spPr>
        <p:txBody>
          <a:bodyPr/>
          <a:lstStyle/>
          <a:p>
            <a:pPr>
              <a:defRPr/>
            </a:pPr>
            <a:r>
              <a:rPr lang="de-DE" dirty="0" smtClean="0"/>
              <a:t>Ada Basics © 2024 C.Grein</a:t>
            </a:r>
            <a:endParaRPr lang="de-DE" dirty="0">
              <a:cs typeface="Times New Roman" pitchFamily="18" charset="0"/>
            </a:endParaRPr>
          </a:p>
        </p:txBody>
      </p:sp>
      <p:sp>
        <p:nvSpPr>
          <p:cNvPr id="5" name="Foliennummernplatzhalter 4"/>
          <p:cNvSpPr>
            <a:spLocks noGrp="1"/>
          </p:cNvSpPr>
          <p:nvPr>
            <p:ph type="sldNum" idx="4294967295"/>
          </p:nvPr>
        </p:nvSpPr>
        <p:spPr>
          <a:xfrm>
            <a:off x="7380288" y="6248400"/>
            <a:ext cx="1074737" cy="458788"/>
          </a:xfrm>
          <a:prstGeom prst="rect">
            <a:avLst/>
          </a:prstGeom>
        </p:spPr>
        <p:txBody>
          <a:bodyPr/>
          <a:lstStyle/>
          <a:p>
            <a:pPr>
              <a:defRPr/>
            </a:pPr>
            <a:fld id="{FB8783C4-7110-453C-82AD-887E749DAD29}" type="slidenum">
              <a:rPr lang="de-DE" smtClean="0"/>
              <a:pPr>
                <a:defRPr/>
              </a:pPr>
              <a:t>172</a:t>
            </a:fld>
            <a:endParaRPr lang="de-DE" dirty="0"/>
          </a:p>
        </p:txBody>
      </p:sp>
    </p:spTree>
    <p:extLst>
      <p:ext uri="{BB962C8B-B14F-4D97-AF65-F5344CB8AC3E}">
        <p14:creationId xmlns:p14="http://schemas.microsoft.com/office/powerpoint/2010/main" val="706721992"/>
      </p:ext>
    </p:extLst>
  </p:cSld>
  <p:clrMapOvr>
    <a:masterClrMapping/>
  </p:clrMapOvr>
  <p:timing>
    <p:tnLst>
      <p:par>
        <p:cTn id="1" dur="indefinite" restart="never" nodeType="tmRoot"/>
      </p:par>
    </p:tnLst>
  </p:timing>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685800" y="463550"/>
            <a:ext cx="7769225" cy="1433513"/>
          </a:xfrm>
        </p:spPr>
        <p:txBody>
          <a:bodyPr/>
          <a:lstStyle/>
          <a:p>
            <a:r>
              <a:rPr lang="en-US" dirty="0" smtClean="0"/>
              <a:t>Subprograms as Children</a:t>
            </a:r>
            <a:endParaRPr lang="en-US" dirty="0"/>
          </a:p>
        </p:txBody>
      </p:sp>
      <p:sp>
        <p:nvSpPr>
          <p:cNvPr id="3" name="Inhaltsplatzhalter 2"/>
          <p:cNvSpPr>
            <a:spLocks noGrp="1"/>
          </p:cNvSpPr>
          <p:nvPr>
            <p:ph idx="1"/>
          </p:nvPr>
        </p:nvSpPr>
        <p:spPr>
          <a:xfrm>
            <a:off x="685800" y="1981201"/>
            <a:ext cx="7769225" cy="794448"/>
          </a:xfrm>
        </p:spPr>
        <p:txBody>
          <a:bodyPr/>
          <a:lstStyle/>
          <a:p>
            <a:pPr marL="0" indent="0"/>
            <a:r>
              <a:rPr lang="en-US" sz="2400" dirty="0" smtClean="0"/>
              <a:t>Also subprograms (procedures and functions) may be out-sourced into children:</a:t>
            </a:r>
          </a:p>
        </p:txBody>
      </p:sp>
      <p:sp>
        <p:nvSpPr>
          <p:cNvPr id="4" name="Fußzeilenplatzhalter 3"/>
          <p:cNvSpPr>
            <a:spLocks noGrp="1"/>
          </p:cNvSpPr>
          <p:nvPr>
            <p:ph type="ftr" idx="11"/>
          </p:nvPr>
        </p:nvSpPr>
        <p:spPr>
          <a:xfrm>
            <a:off x="2627313" y="6248400"/>
            <a:ext cx="3889375" cy="823913"/>
          </a:xfrm>
        </p:spPr>
        <p:txBody>
          <a:bodyPr/>
          <a:lstStyle/>
          <a:p>
            <a:pPr>
              <a:defRPr/>
            </a:pPr>
            <a:r>
              <a:rPr lang="de-DE" dirty="0" smtClean="0"/>
              <a:t>Ada Basics © 2024 C.Grein</a:t>
            </a:r>
            <a:endParaRPr lang="de-DE" dirty="0">
              <a:cs typeface="Times New Roman" pitchFamily="18" charset="0"/>
            </a:endParaRPr>
          </a:p>
        </p:txBody>
      </p:sp>
      <p:sp>
        <p:nvSpPr>
          <p:cNvPr id="5" name="Foliennummernplatzhalter 4"/>
          <p:cNvSpPr>
            <a:spLocks noGrp="1"/>
          </p:cNvSpPr>
          <p:nvPr>
            <p:ph type="sldNum" idx="4294967295"/>
          </p:nvPr>
        </p:nvSpPr>
        <p:spPr>
          <a:xfrm>
            <a:off x="7380288" y="6248400"/>
            <a:ext cx="1074737" cy="458788"/>
          </a:xfrm>
          <a:prstGeom prst="rect">
            <a:avLst/>
          </a:prstGeom>
        </p:spPr>
        <p:txBody>
          <a:bodyPr/>
          <a:lstStyle/>
          <a:p>
            <a:pPr>
              <a:defRPr/>
            </a:pPr>
            <a:fld id="{FB8783C4-7110-453C-82AD-887E749DAD29}" type="slidenum">
              <a:rPr lang="de-DE" smtClean="0"/>
              <a:pPr>
                <a:defRPr/>
              </a:pPr>
              <a:t>173</a:t>
            </a:fld>
            <a:endParaRPr lang="de-DE" dirty="0"/>
          </a:p>
        </p:txBody>
      </p:sp>
      <p:sp>
        <p:nvSpPr>
          <p:cNvPr id="6" name="Rectangle 4"/>
          <p:cNvSpPr txBox="1">
            <a:spLocks noChangeArrowheads="1"/>
          </p:cNvSpPr>
          <p:nvPr/>
        </p:nvSpPr>
        <p:spPr bwMode="auto">
          <a:xfrm>
            <a:off x="971798" y="2973512"/>
            <a:ext cx="3096146" cy="175163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000" tIns="46800" rIns="90000" bIns="46800" numCol="1" anchor="t" anchorCtr="0" compatLnSpc="1">
            <a:prstTxWarp prst="textNoShape">
              <a:avLst/>
            </a:prstTxWarp>
          </a:bodyPr>
          <a:lstStyle>
            <a:lvl1pPr marL="0" indent="0" algn="l" defTabSz="449263" rtl="0" eaLnBrk="0" fontAlgn="base" hangingPunct="0">
              <a:spcBef>
                <a:spcPts val="800"/>
              </a:spcBef>
              <a:spcAft>
                <a:spcPct val="0"/>
              </a:spcAft>
              <a:buClr>
                <a:srgbClr val="000000"/>
              </a:buClr>
              <a:buSzPct val="100000"/>
              <a:buFont typeface="Times New Roman" pitchFamily="18" charset="0"/>
              <a:defRPr sz="3200">
                <a:solidFill>
                  <a:srgbClr val="000000"/>
                </a:solidFill>
                <a:latin typeface="+mn-lt"/>
                <a:ea typeface="+mn-ea"/>
                <a:cs typeface="+mn-cs"/>
              </a:defRPr>
            </a:lvl1pPr>
            <a:lvl2pPr marL="742950" indent="-285750" algn="l" defTabSz="449263" rtl="0" eaLnBrk="0" fontAlgn="base" hangingPunct="0">
              <a:spcBef>
                <a:spcPts val="700"/>
              </a:spcBef>
              <a:spcAft>
                <a:spcPct val="0"/>
              </a:spcAft>
              <a:buClr>
                <a:srgbClr val="000000"/>
              </a:buClr>
              <a:buSzPct val="100000"/>
              <a:buFont typeface="Times New Roman" pitchFamily="18" charset="0"/>
              <a:defRPr sz="2800">
                <a:solidFill>
                  <a:srgbClr val="000000"/>
                </a:solidFill>
                <a:latin typeface="+mn-lt"/>
              </a:defRPr>
            </a:lvl2pPr>
            <a:lvl3pPr marL="1143000" indent="-228600" algn="l" defTabSz="449263" rtl="0" eaLnBrk="0" fontAlgn="base" hangingPunct="0">
              <a:spcBef>
                <a:spcPts val="600"/>
              </a:spcBef>
              <a:spcAft>
                <a:spcPct val="0"/>
              </a:spcAft>
              <a:buClr>
                <a:srgbClr val="000000"/>
              </a:buClr>
              <a:buSzPct val="100000"/>
              <a:buFont typeface="Times New Roman" pitchFamily="18" charset="0"/>
              <a:defRPr sz="2400">
                <a:solidFill>
                  <a:srgbClr val="000000"/>
                </a:solidFill>
                <a:latin typeface="+mn-lt"/>
              </a:defRPr>
            </a:lvl3pPr>
            <a:lvl4pPr marL="1600200" indent="-228600" algn="l" defTabSz="449263" rtl="0" eaLnBrk="0" fontAlgn="base" hangingPunct="0">
              <a:spcBef>
                <a:spcPts val="500"/>
              </a:spcBef>
              <a:spcAft>
                <a:spcPct val="0"/>
              </a:spcAft>
              <a:buClr>
                <a:srgbClr val="000000"/>
              </a:buClr>
              <a:buSzPct val="100000"/>
              <a:buFont typeface="Times New Roman" pitchFamily="18" charset="0"/>
              <a:defRPr sz="2000">
                <a:solidFill>
                  <a:srgbClr val="000000"/>
                </a:solidFill>
                <a:latin typeface="+mn-lt"/>
              </a:defRPr>
            </a:lvl4pPr>
            <a:lvl5pPr marL="2057400" indent="-228600" algn="l" defTabSz="449263" rtl="0" eaLnBrk="0" fontAlgn="base" hangingPunct="0">
              <a:spcBef>
                <a:spcPts val="500"/>
              </a:spcBef>
              <a:spcAft>
                <a:spcPct val="0"/>
              </a:spcAft>
              <a:buClr>
                <a:srgbClr val="000000"/>
              </a:buClr>
              <a:buSzPct val="100000"/>
              <a:buFont typeface="Times New Roman" pitchFamily="18" charset="0"/>
              <a:defRPr sz="2000">
                <a:solidFill>
                  <a:srgbClr val="000000"/>
                </a:solidFill>
                <a:latin typeface="+mn-lt"/>
              </a:defRPr>
            </a:lvl5pPr>
            <a:lvl6pPr marL="2514600" indent="-228600" algn="l" defTabSz="449263" rtl="0" fontAlgn="base">
              <a:spcBef>
                <a:spcPts val="500"/>
              </a:spcBef>
              <a:spcAft>
                <a:spcPct val="0"/>
              </a:spcAft>
              <a:buClr>
                <a:srgbClr val="000000"/>
              </a:buClr>
              <a:buSzPct val="100000"/>
              <a:buFont typeface="Times New Roman" pitchFamily="18" charset="0"/>
              <a:defRPr sz="2000">
                <a:solidFill>
                  <a:srgbClr val="000000"/>
                </a:solidFill>
                <a:latin typeface="+mn-lt"/>
              </a:defRPr>
            </a:lvl6pPr>
            <a:lvl7pPr marL="2971800" indent="-228600" algn="l" defTabSz="449263" rtl="0" fontAlgn="base">
              <a:spcBef>
                <a:spcPts val="500"/>
              </a:spcBef>
              <a:spcAft>
                <a:spcPct val="0"/>
              </a:spcAft>
              <a:buClr>
                <a:srgbClr val="000000"/>
              </a:buClr>
              <a:buSzPct val="100000"/>
              <a:buFont typeface="Times New Roman" pitchFamily="18" charset="0"/>
              <a:defRPr sz="2000">
                <a:solidFill>
                  <a:srgbClr val="000000"/>
                </a:solidFill>
                <a:latin typeface="+mn-lt"/>
              </a:defRPr>
            </a:lvl7pPr>
            <a:lvl8pPr marL="3429000" indent="-228600" algn="l" defTabSz="449263" rtl="0" fontAlgn="base">
              <a:spcBef>
                <a:spcPts val="500"/>
              </a:spcBef>
              <a:spcAft>
                <a:spcPct val="0"/>
              </a:spcAft>
              <a:buClr>
                <a:srgbClr val="000000"/>
              </a:buClr>
              <a:buSzPct val="100000"/>
              <a:buFont typeface="Times New Roman" pitchFamily="18" charset="0"/>
              <a:defRPr sz="2000">
                <a:solidFill>
                  <a:srgbClr val="000000"/>
                </a:solidFill>
                <a:latin typeface="+mn-lt"/>
              </a:defRPr>
            </a:lvl8pPr>
            <a:lvl9pPr marL="3886200" indent="-228600" algn="l" defTabSz="449263" rtl="0" fontAlgn="base">
              <a:spcBef>
                <a:spcPts val="500"/>
              </a:spcBef>
              <a:spcAft>
                <a:spcPct val="0"/>
              </a:spcAft>
              <a:buClr>
                <a:srgbClr val="000000"/>
              </a:buClr>
              <a:buSzPct val="100000"/>
              <a:buFont typeface="Times New Roman" pitchFamily="18" charset="0"/>
              <a:defRPr sz="2000">
                <a:solidFill>
                  <a:srgbClr val="000000"/>
                </a:solidFill>
                <a:latin typeface="+mn-lt"/>
              </a:defRPr>
            </a:lvl9pPr>
          </a:lstStyle>
          <a:p>
            <a:pPr eaLnBrk="1" hangingPunct="1">
              <a:lnSpc>
                <a:spcPct val="90000"/>
              </a:lnSpc>
              <a:spcBef>
                <a:spcPct val="20000"/>
              </a:spcBef>
            </a:pPr>
            <a:r>
              <a:rPr lang="en-US" altLang="de-DE" sz="1800" b="1" kern="0" dirty="0" smtClean="0">
                <a:latin typeface="Courier New" pitchFamily="49" charset="0"/>
              </a:rPr>
              <a:t>package</a:t>
            </a:r>
            <a:r>
              <a:rPr lang="en-US" altLang="de-DE" sz="1800" kern="0" dirty="0" smtClean="0">
                <a:latin typeface="Courier New" pitchFamily="49" charset="0"/>
              </a:rPr>
              <a:t> P </a:t>
            </a:r>
            <a:r>
              <a:rPr lang="en-US" altLang="de-DE" sz="1800" b="1" kern="0" dirty="0" smtClean="0">
                <a:latin typeface="Courier New" pitchFamily="49" charset="0"/>
              </a:rPr>
              <a:t>is</a:t>
            </a:r>
          </a:p>
          <a:p>
            <a:pPr eaLnBrk="1" hangingPunct="1">
              <a:lnSpc>
                <a:spcPct val="90000"/>
              </a:lnSpc>
              <a:spcBef>
                <a:spcPct val="20000"/>
              </a:spcBef>
            </a:pPr>
            <a:r>
              <a:rPr lang="en-US" altLang="de-DE" sz="1800" kern="0" dirty="0" smtClean="0">
                <a:latin typeface="Courier New" pitchFamily="49" charset="0"/>
              </a:rPr>
              <a:t>  </a:t>
            </a:r>
            <a:r>
              <a:rPr lang="en-US" altLang="de-DE" sz="1800" b="1" kern="0" dirty="0" smtClean="0">
                <a:latin typeface="Courier New" pitchFamily="49" charset="0"/>
              </a:rPr>
              <a:t>procedure</a:t>
            </a:r>
            <a:r>
              <a:rPr lang="en-US" altLang="de-DE" sz="1800" kern="0" dirty="0" smtClean="0">
                <a:latin typeface="Courier New" pitchFamily="49" charset="0"/>
              </a:rPr>
              <a:t> Visible;</a:t>
            </a:r>
          </a:p>
          <a:p>
            <a:pPr eaLnBrk="1" hangingPunct="1">
              <a:lnSpc>
                <a:spcPct val="90000"/>
              </a:lnSpc>
              <a:spcBef>
                <a:spcPct val="20000"/>
              </a:spcBef>
            </a:pPr>
            <a:r>
              <a:rPr lang="en-US" altLang="de-DE" sz="1800" b="1" kern="0" dirty="0" smtClean="0">
                <a:latin typeface="Courier New" pitchFamily="49" charset="0"/>
              </a:rPr>
              <a:t>private</a:t>
            </a:r>
          </a:p>
          <a:p>
            <a:pPr eaLnBrk="1" hangingPunct="1">
              <a:lnSpc>
                <a:spcPct val="90000"/>
              </a:lnSpc>
              <a:spcBef>
                <a:spcPct val="20000"/>
              </a:spcBef>
            </a:pPr>
            <a:r>
              <a:rPr lang="en-US" altLang="de-DE" sz="1800" kern="0" dirty="0" smtClean="0">
                <a:latin typeface="Courier New" pitchFamily="49" charset="0"/>
              </a:rPr>
              <a:t>  </a:t>
            </a:r>
            <a:r>
              <a:rPr lang="en-US" altLang="de-DE" sz="1800" b="1" kern="0" dirty="0" smtClean="0">
                <a:latin typeface="Courier New" pitchFamily="49" charset="0"/>
              </a:rPr>
              <a:t>function</a:t>
            </a:r>
            <a:r>
              <a:rPr lang="en-US" altLang="de-DE" sz="1800" kern="0" dirty="0" smtClean="0">
                <a:latin typeface="Courier New" pitchFamily="49" charset="0"/>
              </a:rPr>
              <a:t> Invisible</a:t>
            </a:r>
            <a:br>
              <a:rPr lang="en-US" altLang="de-DE" sz="1800" kern="0" dirty="0" smtClean="0">
                <a:latin typeface="Courier New" pitchFamily="49" charset="0"/>
              </a:rPr>
            </a:br>
            <a:r>
              <a:rPr lang="en-US" altLang="de-DE" sz="1800" kern="0" dirty="0" smtClean="0">
                <a:latin typeface="Courier New" pitchFamily="49" charset="0"/>
              </a:rPr>
              <a:t>    </a:t>
            </a:r>
            <a:r>
              <a:rPr lang="en-US" altLang="de-DE" sz="1800" b="1" kern="0" dirty="0" smtClean="0">
                <a:latin typeface="Courier New" pitchFamily="49" charset="0"/>
              </a:rPr>
              <a:t>return</a:t>
            </a:r>
            <a:r>
              <a:rPr lang="en-US" altLang="de-DE" sz="1800" kern="0" dirty="0" smtClean="0">
                <a:latin typeface="Courier New" pitchFamily="49" charset="0"/>
              </a:rPr>
              <a:t> T;</a:t>
            </a:r>
          </a:p>
          <a:p>
            <a:pPr eaLnBrk="1" hangingPunct="1">
              <a:lnSpc>
                <a:spcPct val="90000"/>
              </a:lnSpc>
              <a:spcBef>
                <a:spcPct val="20000"/>
              </a:spcBef>
            </a:pPr>
            <a:r>
              <a:rPr lang="en-US" altLang="de-DE" sz="1800" b="1" kern="0" dirty="0" smtClean="0">
                <a:latin typeface="Courier New" pitchFamily="49" charset="0"/>
              </a:rPr>
              <a:t>end</a:t>
            </a:r>
            <a:r>
              <a:rPr lang="en-US" altLang="de-DE" sz="1800" kern="0" dirty="0" smtClean="0">
                <a:latin typeface="Courier New" pitchFamily="49" charset="0"/>
              </a:rPr>
              <a:t> P;</a:t>
            </a:r>
          </a:p>
        </p:txBody>
      </p:sp>
      <p:sp>
        <p:nvSpPr>
          <p:cNvPr id="7" name="Rectangle 5"/>
          <p:cNvSpPr txBox="1">
            <a:spLocks noChangeArrowheads="1"/>
          </p:cNvSpPr>
          <p:nvPr/>
        </p:nvSpPr>
        <p:spPr>
          <a:xfrm>
            <a:off x="4283199" y="3001516"/>
            <a:ext cx="4177233" cy="1723628"/>
          </a:xfrm>
          <a:prstGeom prst="rect">
            <a:avLst/>
          </a:prstGeom>
        </p:spPr>
        <p:txBody>
          <a:bodyPr/>
          <a:lstStyle>
            <a:lvl1pPr marL="342900" indent="-342900" algn="l" defTabSz="449263" rtl="0" eaLnBrk="0" fontAlgn="base" hangingPunct="0">
              <a:spcBef>
                <a:spcPts val="800"/>
              </a:spcBef>
              <a:spcAft>
                <a:spcPct val="0"/>
              </a:spcAft>
              <a:buClr>
                <a:srgbClr val="000000"/>
              </a:buClr>
              <a:buSzPct val="100000"/>
              <a:buFont typeface="Times New Roman" pitchFamily="18" charset="0"/>
              <a:defRPr sz="3200">
                <a:solidFill>
                  <a:srgbClr val="000000"/>
                </a:solidFill>
                <a:latin typeface="+mn-lt"/>
                <a:ea typeface="+mn-ea"/>
                <a:cs typeface="+mn-cs"/>
              </a:defRPr>
            </a:lvl1pPr>
            <a:lvl2pPr marL="742950" indent="-285750" algn="l" defTabSz="449263" rtl="0" eaLnBrk="0" fontAlgn="base" hangingPunct="0">
              <a:spcBef>
                <a:spcPts val="700"/>
              </a:spcBef>
              <a:spcAft>
                <a:spcPct val="0"/>
              </a:spcAft>
              <a:buClr>
                <a:srgbClr val="000000"/>
              </a:buClr>
              <a:buSzPct val="100000"/>
              <a:buFont typeface="Times New Roman" pitchFamily="18" charset="0"/>
              <a:defRPr sz="2800">
                <a:solidFill>
                  <a:srgbClr val="000000"/>
                </a:solidFill>
                <a:latin typeface="+mn-lt"/>
              </a:defRPr>
            </a:lvl2pPr>
            <a:lvl3pPr marL="1143000" indent="-228600" algn="l" defTabSz="449263" rtl="0" eaLnBrk="0" fontAlgn="base" hangingPunct="0">
              <a:spcBef>
                <a:spcPts val="600"/>
              </a:spcBef>
              <a:spcAft>
                <a:spcPct val="0"/>
              </a:spcAft>
              <a:buClr>
                <a:srgbClr val="000000"/>
              </a:buClr>
              <a:buSzPct val="100000"/>
              <a:buFont typeface="Times New Roman" pitchFamily="18" charset="0"/>
              <a:defRPr sz="2400">
                <a:solidFill>
                  <a:srgbClr val="000000"/>
                </a:solidFill>
                <a:latin typeface="+mn-lt"/>
              </a:defRPr>
            </a:lvl3pPr>
            <a:lvl4pPr marL="1600200" indent="-228600" algn="l" defTabSz="449263" rtl="0" eaLnBrk="0" fontAlgn="base" hangingPunct="0">
              <a:spcBef>
                <a:spcPts val="500"/>
              </a:spcBef>
              <a:spcAft>
                <a:spcPct val="0"/>
              </a:spcAft>
              <a:buClr>
                <a:srgbClr val="000000"/>
              </a:buClr>
              <a:buSzPct val="100000"/>
              <a:buFont typeface="Times New Roman" pitchFamily="18" charset="0"/>
              <a:defRPr sz="2000">
                <a:solidFill>
                  <a:srgbClr val="000000"/>
                </a:solidFill>
                <a:latin typeface="+mn-lt"/>
              </a:defRPr>
            </a:lvl4pPr>
            <a:lvl5pPr marL="2057400" indent="-228600" algn="l" defTabSz="449263" rtl="0" eaLnBrk="0" fontAlgn="base" hangingPunct="0">
              <a:spcBef>
                <a:spcPts val="500"/>
              </a:spcBef>
              <a:spcAft>
                <a:spcPct val="0"/>
              </a:spcAft>
              <a:buClr>
                <a:srgbClr val="000000"/>
              </a:buClr>
              <a:buSzPct val="100000"/>
              <a:buFont typeface="Times New Roman" pitchFamily="18" charset="0"/>
              <a:defRPr sz="2000">
                <a:solidFill>
                  <a:srgbClr val="000000"/>
                </a:solidFill>
                <a:latin typeface="+mn-lt"/>
              </a:defRPr>
            </a:lvl5pPr>
            <a:lvl6pPr marL="2514600" indent="-228600" algn="l" defTabSz="449263" rtl="0" fontAlgn="base">
              <a:spcBef>
                <a:spcPts val="500"/>
              </a:spcBef>
              <a:spcAft>
                <a:spcPct val="0"/>
              </a:spcAft>
              <a:buClr>
                <a:srgbClr val="000000"/>
              </a:buClr>
              <a:buSzPct val="100000"/>
              <a:buFont typeface="Times New Roman" pitchFamily="18" charset="0"/>
              <a:defRPr sz="2000">
                <a:solidFill>
                  <a:srgbClr val="000000"/>
                </a:solidFill>
                <a:latin typeface="+mn-lt"/>
              </a:defRPr>
            </a:lvl6pPr>
            <a:lvl7pPr marL="2971800" indent="-228600" algn="l" defTabSz="449263" rtl="0" fontAlgn="base">
              <a:spcBef>
                <a:spcPts val="500"/>
              </a:spcBef>
              <a:spcAft>
                <a:spcPct val="0"/>
              </a:spcAft>
              <a:buClr>
                <a:srgbClr val="000000"/>
              </a:buClr>
              <a:buSzPct val="100000"/>
              <a:buFont typeface="Times New Roman" pitchFamily="18" charset="0"/>
              <a:defRPr sz="2000">
                <a:solidFill>
                  <a:srgbClr val="000000"/>
                </a:solidFill>
                <a:latin typeface="+mn-lt"/>
              </a:defRPr>
            </a:lvl7pPr>
            <a:lvl8pPr marL="3429000" indent="-228600" algn="l" defTabSz="449263" rtl="0" fontAlgn="base">
              <a:spcBef>
                <a:spcPts val="500"/>
              </a:spcBef>
              <a:spcAft>
                <a:spcPct val="0"/>
              </a:spcAft>
              <a:buClr>
                <a:srgbClr val="000000"/>
              </a:buClr>
              <a:buSzPct val="100000"/>
              <a:buFont typeface="Times New Roman" pitchFamily="18" charset="0"/>
              <a:defRPr sz="2000">
                <a:solidFill>
                  <a:srgbClr val="000000"/>
                </a:solidFill>
                <a:latin typeface="+mn-lt"/>
              </a:defRPr>
            </a:lvl8pPr>
            <a:lvl9pPr marL="3886200" indent="-228600" algn="l" defTabSz="449263" rtl="0" fontAlgn="base">
              <a:spcBef>
                <a:spcPts val="500"/>
              </a:spcBef>
              <a:spcAft>
                <a:spcPct val="0"/>
              </a:spcAft>
              <a:buClr>
                <a:srgbClr val="000000"/>
              </a:buClr>
              <a:buSzPct val="100000"/>
              <a:buFont typeface="Times New Roman" pitchFamily="18" charset="0"/>
              <a:defRPr sz="2000">
                <a:solidFill>
                  <a:srgbClr val="000000"/>
                </a:solidFill>
                <a:latin typeface="+mn-lt"/>
              </a:defRPr>
            </a:lvl9pPr>
          </a:lstStyle>
          <a:p>
            <a:pPr marL="0" indent="0" eaLnBrk="1" hangingPunct="1">
              <a:lnSpc>
                <a:spcPct val="90000"/>
              </a:lnSpc>
              <a:spcBef>
                <a:spcPct val="20000"/>
              </a:spcBef>
            </a:pPr>
            <a:r>
              <a:rPr lang="en-US" altLang="de-DE" sz="1800" b="1" kern="0" dirty="0" smtClean="0">
                <a:latin typeface="Courier New" pitchFamily="49" charset="0"/>
              </a:rPr>
              <a:t>package</a:t>
            </a:r>
            <a:r>
              <a:rPr lang="en-US" altLang="de-DE" sz="1800" kern="0" dirty="0" smtClean="0">
                <a:latin typeface="Courier New" pitchFamily="49" charset="0"/>
              </a:rPr>
              <a:t> P </a:t>
            </a:r>
            <a:r>
              <a:rPr lang="en-US" altLang="de-DE" sz="1800" b="1" kern="0" dirty="0" smtClean="0">
                <a:latin typeface="Courier New" pitchFamily="49" charset="0"/>
              </a:rPr>
              <a:t>is</a:t>
            </a:r>
          </a:p>
          <a:p>
            <a:pPr marL="0" indent="0" eaLnBrk="1" hangingPunct="1">
              <a:lnSpc>
                <a:spcPct val="90000"/>
              </a:lnSpc>
              <a:spcBef>
                <a:spcPct val="20000"/>
              </a:spcBef>
            </a:pPr>
            <a:r>
              <a:rPr lang="en-US" altLang="de-DE" sz="1800" b="1" kern="0" dirty="0" smtClean="0">
                <a:latin typeface="Courier New" pitchFamily="49" charset="0"/>
              </a:rPr>
              <a:t>end</a:t>
            </a:r>
            <a:r>
              <a:rPr lang="en-US" altLang="de-DE" sz="1800" kern="0" dirty="0" smtClean="0">
                <a:latin typeface="Courier New" pitchFamily="49" charset="0"/>
              </a:rPr>
              <a:t> P;</a:t>
            </a:r>
          </a:p>
          <a:p>
            <a:pPr marL="0" indent="0" eaLnBrk="1" hangingPunct="1">
              <a:lnSpc>
                <a:spcPct val="90000"/>
              </a:lnSpc>
              <a:spcBef>
                <a:spcPct val="20000"/>
              </a:spcBef>
            </a:pPr>
            <a:endParaRPr lang="en-US" altLang="de-DE" sz="800" b="1" kern="0" dirty="0" smtClean="0">
              <a:latin typeface="Courier New" pitchFamily="49" charset="0"/>
            </a:endParaRPr>
          </a:p>
          <a:p>
            <a:pPr marL="0" indent="0" eaLnBrk="1" hangingPunct="1">
              <a:lnSpc>
                <a:spcPct val="90000"/>
              </a:lnSpc>
              <a:spcBef>
                <a:spcPct val="20000"/>
              </a:spcBef>
            </a:pPr>
            <a:r>
              <a:rPr lang="en-US" altLang="de-DE" sz="1800" b="1" kern="0" dirty="0" smtClean="0">
                <a:latin typeface="Courier New" pitchFamily="49" charset="0"/>
              </a:rPr>
              <a:t>procedure</a:t>
            </a:r>
            <a:r>
              <a:rPr lang="en-US" altLang="de-DE" sz="1800" kern="0" dirty="0" smtClean="0">
                <a:latin typeface="Courier New" pitchFamily="49" charset="0"/>
              </a:rPr>
              <a:t> P.Visible;</a:t>
            </a:r>
          </a:p>
          <a:p>
            <a:pPr marL="0" indent="0" eaLnBrk="1" hangingPunct="1">
              <a:lnSpc>
                <a:spcPct val="90000"/>
              </a:lnSpc>
              <a:spcBef>
                <a:spcPct val="20000"/>
              </a:spcBef>
            </a:pPr>
            <a:endParaRPr lang="en-US" altLang="de-DE" sz="800" kern="0" dirty="0" smtClean="0">
              <a:latin typeface="Courier New" pitchFamily="49" charset="0"/>
            </a:endParaRPr>
          </a:p>
          <a:p>
            <a:pPr marL="0" indent="0" eaLnBrk="1" hangingPunct="1">
              <a:lnSpc>
                <a:spcPct val="90000"/>
              </a:lnSpc>
              <a:spcBef>
                <a:spcPct val="20000"/>
              </a:spcBef>
            </a:pPr>
            <a:r>
              <a:rPr lang="en-US" altLang="de-DE" sz="1800" b="1" kern="0" dirty="0" smtClean="0">
                <a:latin typeface="Courier New" pitchFamily="49" charset="0"/>
              </a:rPr>
              <a:t>private</a:t>
            </a:r>
            <a:r>
              <a:rPr lang="en-US" altLang="de-DE" sz="1800" kern="0" dirty="0" smtClean="0">
                <a:latin typeface="Courier New" pitchFamily="49" charset="0"/>
              </a:rPr>
              <a:t> </a:t>
            </a:r>
            <a:r>
              <a:rPr lang="en-US" altLang="de-DE" sz="1800" b="1" kern="0" dirty="0" smtClean="0">
                <a:latin typeface="Courier New" pitchFamily="49" charset="0"/>
              </a:rPr>
              <a:t>function </a:t>
            </a:r>
            <a:r>
              <a:rPr lang="en-US" altLang="de-DE" sz="1800" kern="0" dirty="0" smtClean="0">
                <a:latin typeface="Courier New" pitchFamily="49" charset="0"/>
              </a:rPr>
              <a:t>P.Invisible</a:t>
            </a:r>
            <a:br>
              <a:rPr lang="en-US" altLang="de-DE" sz="1800" kern="0" dirty="0" smtClean="0">
                <a:latin typeface="Courier New" pitchFamily="49" charset="0"/>
              </a:rPr>
            </a:br>
            <a:r>
              <a:rPr lang="en-US" altLang="de-DE" sz="1800" kern="0" dirty="0" smtClean="0">
                <a:latin typeface="Courier New" pitchFamily="49" charset="0"/>
              </a:rPr>
              <a:t>  </a:t>
            </a:r>
            <a:r>
              <a:rPr lang="en-US" altLang="de-DE" sz="1800" b="1" kern="0" dirty="0" smtClean="0">
                <a:latin typeface="Courier New" pitchFamily="49" charset="0"/>
              </a:rPr>
              <a:t>return</a:t>
            </a:r>
            <a:r>
              <a:rPr lang="en-US" altLang="de-DE" sz="1800" kern="0" dirty="0" smtClean="0">
                <a:latin typeface="Courier New" pitchFamily="49" charset="0"/>
              </a:rPr>
              <a:t> T;</a:t>
            </a:r>
          </a:p>
        </p:txBody>
      </p:sp>
      <p:cxnSp>
        <p:nvCxnSpPr>
          <p:cNvPr id="9" name="Gerade Verbindung 8"/>
          <p:cNvCxnSpPr/>
          <p:nvPr/>
        </p:nvCxnSpPr>
        <p:spPr bwMode="auto">
          <a:xfrm>
            <a:off x="4139952" y="2996952"/>
            <a:ext cx="0" cy="1728192"/>
          </a:xfrm>
          <a:prstGeom prst="lin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8" name="Textfeld 7"/>
          <p:cNvSpPr txBox="1"/>
          <p:nvPr/>
        </p:nvSpPr>
        <p:spPr>
          <a:xfrm>
            <a:off x="685801" y="4941168"/>
            <a:ext cx="7769224" cy="461665"/>
          </a:xfrm>
          <a:prstGeom prst="rect">
            <a:avLst/>
          </a:prstGeom>
          <a:noFill/>
        </p:spPr>
        <p:txBody>
          <a:bodyPr wrap="square" rtlCol="0">
            <a:spAutoFit/>
          </a:bodyPr>
          <a:lstStyle/>
          <a:p>
            <a:r>
              <a:rPr lang="en-US" dirty="0" smtClean="0">
                <a:solidFill>
                  <a:schemeClr val="tx1"/>
                </a:solidFill>
              </a:rPr>
              <a:t>This may easily induce conflicts with subunits.</a:t>
            </a:r>
            <a:endParaRPr lang="en-US" dirty="0">
              <a:solidFill>
                <a:schemeClr val="tx1"/>
              </a:solidFill>
            </a:endParaRPr>
          </a:p>
        </p:txBody>
      </p:sp>
    </p:spTree>
    <p:extLst>
      <p:ext uri="{BB962C8B-B14F-4D97-AF65-F5344CB8AC3E}">
        <p14:creationId xmlns:p14="http://schemas.microsoft.com/office/powerpoint/2010/main" val="3298072796"/>
      </p:ext>
    </p:extLst>
  </p:cSld>
  <p:clrMapOvr>
    <a:masterClrMapping/>
  </p:clrMapOvr>
  <p:timing>
    <p:tnLst>
      <p:par>
        <p:cTn id="1" dur="indefinite" restart="never" nodeType="tmRoot"/>
      </p:par>
    </p:tnLst>
  </p:timing>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smtClean="0"/>
              <a:t>Children and Subunits</a:t>
            </a:r>
            <a:endParaRPr lang="en-US" dirty="0"/>
          </a:p>
        </p:txBody>
      </p:sp>
      <p:sp>
        <p:nvSpPr>
          <p:cNvPr id="3" name="Inhaltsplatzhalter 2"/>
          <p:cNvSpPr>
            <a:spLocks noGrp="1"/>
          </p:cNvSpPr>
          <p:nvPr>
            <p:ph idx="1"/>
          </p:nvPr>
        </p:nvSpPr>
        <p:spPr>
          <a:xfrm>
            <a:off x="685800" y="2204864"/>
            <a:ext cx="7739063" cy="3744416"/>
          </a:xfrm>
        </p:spPr>
        <p:txBody>
          <a:bodyPr/>
          <a:lstStyle/>
          <a:p>
            <a:pPr marL="1262063" lvl="0" indent="-1262063"/>
            <a:r>
              <a:rPr lang="en-US" sz="2200" u="sng" dirty="0" smtClean="0">
                <a:solidFill>
                  <a:srgbClr val="CC0066"/>
                </a:solidFill>
              </a:rPr>
              <a:t>Attention:</a:t>
            </a:r>
            <a:r>
              <a:rPr lang="en-US" sz="2200" dirty="0" smtClean="0">
                <a:solidFill>
                  <a:srgbClr val="CC0066"/>
                </a:solidFill>
              </a:rPr>
              <a:t>  Name conflicts between children and subunits impend!</a:t>
            </a:r>
          </a:p>
          <a:p>
            <a:pPr marL="1262063" lvl="0" indent="-1262063"/>
            <a:endParaRPr lang="en-US" sz="500" dirty="0" smtClean="0">
              <a:solidFill>
                <a:srgbClr val="CC0066"/>
              </a:solidFill>
            </a:endParaRPr>
          </a:p>
          <a:p>
            <a:pPr marL="442913" lvl="0" indent="0"/>
            <a:r>
              <a:rPr lang="en-US" sz="1800" b="1" dirty="0" smtClean="0">
                <a:latin typeface="Courier New" panose="02070309020205020404" pitchFamily="49" charset="0"/>
                <a:cs typeface="Courier New" panose="02070309020205020404" pitchFamily="49" charset="0"/>
              </a:rPr>
              <a:t>package </a:t>
            </a:r>
            <a:r>
              <a:rPr lang="en-US" sz="1800" dirty="0" smtClean="0">
                <a:latin typeface="Courier New" panose="02070309020205020404" pitchFamily="49" charset="0"/>
                <a:cs typeface="Courier New" panose="02070309020205020404" pitchFamily="49" charset="0"/>
              </a:rPr>
              <a:t>P </a:t>
            </a:r>
            <a:r>
              <a:rPr lang="en-US" sz="1800" b="1" dirty="0" smtClean="0">
                <a:latin typeface="Courier New" panose="02070309020205020404" pitchFamily="49" charset="0"/>
                <a:cs typeface="Courier New" panose="02070309020205020404" pitchFamily="49" charset="0"/>
              </a:rPr>
              <a:t>is              </a:t>
            </a:r>
            <a:r>
              <a:rPr lang="en-US" sz="1800" b="1" dirty="0" smtClean="0">
                <a:solidFill>
                  <a:srgbClr val="CC0066"/>
                </a:solidFill>
                <a:latin typeface="Courier New" panose="02070309020205020404" pitchFamily="49" charset="0"/>
                <a:cs typeface="Courier New" panose="02070309020205020404" pitchFamily="49" charset="0"/>
              </a:rPr>
              <a:t>package</a:t>
            </a:r>
            <a:r>
              <a:rPr lang="en-US" sz="1800" dirty="0" smtClean="0">
                <a:solidFill>
                  <a:srgbClr val="CC0066"/>
                </a:solidFill>
                <a:latin typeface="Courier New" panose="02070309020205020404" pitchFamily="49" charset="0"/>
                <a:cs typeface="Courier New" panose="02070309020205020404" pitchFamily="49" charset="0"/>
              </a:rPr>
              <a:t> P.C </a:t>
            </a:r>
            <a:r>
              <a:rPr lang="en-US" sz="1800" b="1" dirty="0" smtClean="0">
                <a:solidFill>
                  <a:srgbClr val="CC0066"/>
                </a:solidFill>
                <a:latin typeface="Courier New" panose="02070309020205020404" pitchFamily="49" charset="0"/>
                <a:cs typeface="Courier New" panose="02070309020205020404" pitchFamily="49" charset="0"/>
              </a:rPr>
              <a:t>is</a:t>
            </a:r>
            <a:r>
              <a:rPr lang="en-US" sz="1800" dirty="0" smtClean="0">
                <a:solidFill>
                  <a:srgbClr val="CC0066"/>
                </a:solidFill>
                <a:latin typeface="Courier New" panose="02070309020205020404" pitchFamily="49" charset="0"/>
                <a:cs typeface="Courier New" panose="02070309020205020404" pitchFamily="49" charset="0"/>
              </a:rPr>
              <a:t> …;</a:t>
            </a:r>
            <a:br>
              <a:rPr lang="en-US" sz="1800" dirty="0" smtClean="0">
                <a:solidFill>
                  <a:srgbClr val="CC0066"/>
                </a:solidFill>
                <a:latin typeface="Courier New" panose="02070309020205020404" pitchFamily="49" charset="0"/>
                <a:cs typeface="Courier New" panose="02070309020205020404" pitchFamily="49" charset="0"/>
              </a:rPr>
            </a:br>
            <a:r>
              <a:rPr lang="en-US" sz="1800" b="1" dirty="0" smtClean="0">
                <a:latin typeface="Courier New" panose="02070309020205020404" pitchFamily="49" charset="0"/>
                <a:cs typeface="Courier New" panose="02070309020205020404" pitchFamily="49" charset="0"/>
              </a:rPr>
              <a:t>end</a:t>
            </a:r>
            <a:r>
              <a:rPr lang="en-US" sz="1800" dirty="0" smtClean="0">
                <a:latin typeface="Courier New" panose="02070309020205020404" pitchFamily="49" charset="0"/>
                <a:cs typeface="Courier New" panose="02070309020205020404" pitchFamily="49" charset="0"/>
              </a:rPr>
              <a:t> P;</a:t>
            </a:r>
          </a:p>
          <a:p>
            <a:pPr marL="442913" lvl="0" indent="0"/>
            <a:r>
              <a:rPr lang="en-US" sz="1800" b="1" dirty="0" smtClean="0">
                <a:latin typeface="Courier New" panose="02070309020205020404" pitchFamily="49" charset="0"/>
                <a:cs typeface="Courier New" panose="02070309020205020404" pitchFamily="49" charset="0"/>
              </a:rPr>
              <a:t>package body </a:t>
            </a:r>
            <a:r>
              <a:rPr lang="en-US" sz="1800" dirty="0" smtClean="0">
                <a:latin typeface="Courier New" panose="02070309020205020404" pitchFamily="49" charset="0"/>
                <a:cs typeface="Courier New" panose="02070309020205020404" pitchFamily="49" charset="0"/>
              </a:rPr>
              <a:t>P </a:t>
            </a:r>
            <a:r>
              <a:rPr lang="en-US" sz="1800" b="1" dirty="0" smtClean="0">
                <a:latin typeface="Courier New" panose="02070309020205020404" pitchFamily="49" charset="0"/>
                <a:cs typeface="Courier New" panose="02070309020205020404" pitchFamily="49" charset="0"/>
              </a:rPr>
              <a:t>is</a:t>
            </a:r>
            <a:br>
              <a:rPr lang="en-US" sz="1800" b="1" dirty="0" smtClean="0">
                <a:latin typeface="Courier New" panose="02070309020205020404" pitchFamily="49" charset="0"/>
                <a:cs typeface="Courier New" panose="02070309020205020404" pitchFamily="49" charset="0"/>
              </a:rPr>
            </a:br>
            <a:r>
              <a:rPr lang="en-US" sz="1800" b="1" dirty="0" smtClean="0">
                <a:latin typeface="Courier New" panose="02070309020205020404" pitchFamily="49" charset="0"/>
                <a:cs typeface="Courier New" panose="02070309020205020404" pitchFamily="49" charset="0"/>
              </a:rPr>
              <a:t>  package</a:t>
            </a:r>
            <a:r>
              <a:rPr lang="en-US" sz="1800" dirty="0" smtClean="0">
                <a:latin typeface="Courier New" panose="02070309020205020404" pitchFamily="49" charset="0"/>
                <a:cs typeface="Courier New" panose="02070309020205020404" pitchFamily="49" charset="0"/>
              </a:rPr>
              <a:t> C </a:t>
            </a:r>
            <a:r>
              <a:rPr lang="en-US" sz="1800" b="1" dirty="0" smtClean="0">
                <a:latin typeface="Courier New" panose="02070309020205020404" pitchFamily="49" charset="0"/>
                <a:cs typeface="Courier New" panose="02070309020205020404" pitchFamily="49" charset="0"/>
              </a:rPr>
              <a:t>is</a:t>
            </a:r>
            <a:r>
              <a:rPr lang="en-US" sz="1800" dirty="0" smtClean="0">
                <a:latin typeface="Courier New" panose="02070309020205020404" pitchFamily="49" charset="0"/>
                <a:cs typeface="Courier New" panose="02070309020205020404" pitchFamily="49" charset="0"/>
              </a:rPr>
              <a:t> …;</a:t>
            </a:r>
            <a:br>
              <a:rPr lang="en-US" sz="1800" dirty="0" smtClean="0">
                <a:latin typeface="Courier New" panose="02070309020205020404" pitchFamily="49" charset="0"/>
                <a:cs typeface="Courier New" panose="02070309020205020404" pitchFamily="49" charset="0"/>
              </a:rPr>
            </a:br>
            <a:r>
              <a:rPr lang="en-US" sz="1800" dirty="0" smtClean="0">
                <a:latin typeface="Courier New" panose="02070309020205020404" pitchFamily="49" charset="0"/>
                <a:cs typeface="Courier New" panose="02070309020205020404" pitchFamily="49" charset="0"/>
              </a:rPr>
              <a:t>  </a:t>
            </a:r>
            <a:r>
              <a:rPr lang="en-US" sz="1800" b="1" dirty="0" smtClean="0">
                <a:solidFill>
                  <a:srgbClr val="CC0066"/>
                </a:solidFill>
                <a:latin typeface="Courier New" panose="02070309020205020404" pitchFamily="49" charset="0"/>
                <a:cs typeface="Courier New" panose="02070309020205020404" pitchFamily="49" charset="0"/>
              </a:rPr>
              <a:t>package body </a:t>
            </a:r>
            <a:r>
              <a:rPr lang="en-US" sz="1800" dirty="0" smtClean="0">
                <a:solidFill>
                  <a:srgbClr val="CC0066"/>
                </a:solidFill>
                <a:latin typeface="Courier New" panose="02070309020205020404" pitchFamily="49" charset="0"/>
                <a:cs typeface="Courier New" panose="02070309020205020404" pitchFamily="49" charset="0"/>
              </a:rPr>
              <a:t>C </a:t>
            </a:r>
            <a:r>
              <a:rPr lang="en-US" sz="1800" b="1" dirty="0" smtClean="0">
                <a:solidFill>
                  <a:srgbClr val="CC0066"/>
                </a:solidFill>
                <a:latin typeface="Courier New" panose="02070309020205020404" pitchFamily="49" charset="0"/>
                <a:cs typeface="Courier New" panose="02070309020205020404" pitchFamily="49" charset="0"/>
              </a:rPr>
              <a:t>is separate</a:t>
            </a:r>
            <a:r>
              <a:rPr lang="en-US" sz="1800" dirty="0" smtClean="0">
                <a:solidFill>
                  <a:srgbClr val="CC0066"/>
                </a:solidFill>
                <a:latin typeface="Courier New" panose="02070309020205020404" pitchFamily="49" charset="0"/>
                <a:cs typeface="Courier New" panose="02070309020205020404" pitchFamily="49" charset="0"/>
              </a:rPr>
              <a:t>;</a:t>
            </a:r>
            <a:br>
              <a:rPr lang="en-US" sz="1800" dirty="0" smtClean="0">
                <a:solidFill>
                  <a:srgbClr val="CC0066"/>
                </a:solidFill>
                <a:latin typeface="Courier New" panose="02070309020205020404" pitchFamily="49" charset="0"/>
                <a:cs typeface="Courier New" panose="02070309020205020404" pitchFamily="49" charset="0"/>
              </a:rPr>
            </a:br>
            <a:r>
              <a:rPr lang="en-US" sz="1800" b="1" dirty="0" smtClean="0">
                <a:latin typeface="Courier New" panose="02070309020205020404" pitchFamily="49" charset="0"/>
                <a:cs typeface="Courier New" panose="02070309020205020404" pitchFamily="49" charset="0"/>
              </a:rPr>
              <a:t>end</a:t>
            </a:r>
            <a:r>
              <a:rPr lang="en-US" sz="1800" dirty="0" smtClean="0">
                <a:latin typeface="Courier New" panose="02070309020205020404" pitchFamily="49" charset="0"/>
                <a:cs typeface="Courier New" panose="02070309020205020404" pitchFamily="49" charset="0"/>
              </a:rPr>
              <a:t> P;</a:t>
            </a:r>
          </a:p>
          <a:p>
            <a:pPr marL="0" lvl="0" indent="0"/>
            <a:r>
              <a:rPr lang="en-US" sz="2200" dirty="0" smtClean="0"/>
              <a:t>A subunit </a:t>
            </a:r>
            <a:r>
              <a:rPr lang="en-US" sz="2000" dirty="0" smtClean="0">
                <a:latin typeface="Courier New" panose="02070309020205020404" pitchFamily="49" charset="0"/>
                <a:cs typeface="Courier New" panose="02070309020205020404" pitchFamily="49" charset="0"/>
              </a:rPr>
              <a:t>P.C</a:t>
            </a:r>
            <a:r>
              <a:rPr lang="en-US" sz="2200" dirty="0" smtClean="0"/>
              <a:t> and a parent child relation </a:t>
            </a:r>
            <a:r>
              <a:rPr lang="en-US" sz="2000" dirty="0" smtClean="0">
                <a:latin typeface="Courier New" panose="02070309020205020404" pitchFamily="49" charset="0"/>
                <a:cs typeface="Courier New" panose="02070309020205020404" pitchFamily="49" charset="0"/>
              </a:rPr>
              <a:t>P.C</a:t>
            </a:r>
            <a:r>
              <a:rPr lang="en-US" sz="2200" dirty="0" smtClean="0"/>
              <a:t> exclude one another since they would have identical names.</a:t>
            </a:r>
          </a:p>
          <a:p>
            <a:pPr marL="0" lvl="0" indent="0"/>
            <a:r>
              <a:rPr lang="en-US" sz="2200" dirty="0" smtClean="0"/>
              <a:t>Slide 161 excludes overloading of subunits for the same reason.</a:t>
            </a:r>
          </a:p>
          <a:p>
            <a:endParaRPr lang="en-US" dirty="0"/>
          </a:p>
        </p:txBody>
      </p:sp>
      <p:sp>
        <p:nvSpPr>
          <p:cNvPr id="4" name="Fußzeilenplatzhalter 3"/>
          <p:cNvSpPr>
            <a:spLocks noGrp="1"/>
          </p:cNvSpPr>
          <p:nvPr>
            <p:ph type="ftr" idx="10"/>
          </p:nvPr>
        </p:nvSpPr>
        <p:spPr/>
        <p:txBody>
          <a:bodyPr/>
          <a:lstStyle/>
          <a:p>
            <a:pPr>
              <a:defRPr/>
            </a:pPr>
            <a:r>
              <a:rPr lang="en-US" dirty="0" smtClean="0"/>
              <a:t>Ada Basics © 2024 C.Grein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174</a:t>
            </a:fld>
            <a:endParaRPr lang="de-DE" dirty="0"/>
          </a:p>
        </p:txBody>
      </p:sp>
      <p:grpSp>
        <p:nvGrpSpPr>
          <p:cNvPr id="6" name="Gruppieren 5"/>
          <p:cNvGrpSpPr/>
          <p:nvPr/>
        </p:nvGrpSpPr>
        <p:grpSpPr>
          <a:xfrm>
            <a:off x="3491880" y="3140968"/>
            <a:ext cx="4464496" cy="936104"/>
            <a:chOff x="3491880" y="3068960"/>
            <a:chExt cx="4464496" cy="936104"/>
          </a:xfrm>
        </p:grpSpPr>
        <p:cxnSp>
          <p:nvCxnSpPr>
            <p:cNvPr id="7" name="Gerade Verbindung mit Pfeil 6"/>
            <p:cNvCxnSpPr/>
            <p:nvPr/>
          </p:nvCxnSpPr>
          <p:spPr bwMode="auto">
            <a:xfrm flipH="1">
              <a:off x="3491880" y="3068960"/>
              <a:ext cx="2592288" cy="936104"/>
            </a:xfrm>
            <a:prstGeom prst="straightConnector1">
              <a:avLst/>
            </a:prstGeom>
            <a:solidFill>
              <a:srgbClr val="00B8FF"/>
            </a:solidFill>
            <a:ln w="9525" cap="flat" cmpd="sng" algn="ctr">
              <a:solidFill>
                <a:srgbClr val="CC0066"/>
              </a:solidFill>
              <a:prstDash val="solid"/>
              <a:round/>
              <a:headEnd type="triangle"/>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8" name="Abgerundetes Rechteck 7"/>
            <p:cNvSpPr/>
            <p:nvPr/>
          </p:nvSpPr>
          <p:spPr bwMode="auto">
            <a:xfrm>
              <a:off x="4572000" y="3284984"/>
              <a:ext cx="3384376" cy="432048"/>
            </a:xfrm>
            <a:prstGeom prst="roundRect">
              <a:avLst/>
            </a:prstGeom>
            <a:solidFill>
              <a:srgbClr val="FFBDBD"/>
            </a:solidFill>
            <a:ln w="9525" cap="flat" cmpd="sng" algn="ctr">
              <a:solidFill>
                <a:srgbClr val="CC0066"/>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r>
                <a:rPr lang="en-US" sz="1800" dirty="0" smtClean="0">
                  <a:solidFill>
                    <a:srgbClr val="CC0066"/>
                  </a:solidFill>
                  <a:cs typeface="Courier New" panose="02070309020205020404" pitchFamily="49" charset="0"/>
                </a:rPr>
                <a:t>There may be only one name </a:t>
              </a:r>
              <a:r>
                <a:rPr lang="en-US" sz="1600" dirty="0" smtClean="0">
                  <a:solidFill>
                    <a:srgbClr val="CC0066"/>
                  </a:solidFill>
                  <a:latin typeface="Courier New" panose="02070309020205020404" pitchFamily="49" charset="0"/>
                  <a:cs typeface="Courier New" panose="02070309020205020404" pitchFamily="49" charset="0"/>
                </a:rPr>
                <a:t>P.C</a:t>
              </a:r>
              <a:r>
                <a:rPr lang="en-US" sz="1800" dirty="0" smtClean="0">
                  <a:solidFill>
                    <a:srgbClr val="CC0066"/>
                  </a:solidFill>
                  <a:cs typeface="Courier New" panose="02070309020205020404" pitchFamily="49" charset="0"/>
                </a:rPr>
                <a:t>.</a:t>
              </a:r>
              <a:endParaRPr lang="en-US" sz="1800" dirty="0" smtClean="0">
                <a:solidFill>
                  <a:srgbClr val="CC0066"/>
                </a:solidFill>
              </a:endParaRPr>
            </a:p>
          </p:txBody>
        </p:sp>
      </p:grpSp>
    </p:spTree>
    <p:extLst>
      <p:ext uri="{BB962C8B-B14F-4D97-AF65-F5344CB8AC3E}">
        <p14:creationId xmlns:p14="http://schemas.microsoft.com/office/powerpoint/2010/main" val="4132591390"/>
      </p:ext>
    </p:extLst>
  </p:cSld>
  <p:clrMapOvr>
    <a:masterClrMapping/>
  </p:clrMapOvr>
  <p:timing>
    <p:tnLst>
      <p:par>
        <p:cTn id="1" dur="indefinite" restart="never" nodeType="tmRoot"/>
      </p:par>
    </p:tnLst>
  </p:timing>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smtClean="0"/>
              <a:t>Visibility in the Body</a:t>
            </a:r>
            <a:endParaRPr lang="en-US" dirty="0"/>
          </a:p>
        </p:txBody>
      </p:sp>
      <p:sp>
        <p:nvSpPr>
          <p:cNvPr id="4" name="Fußzeilenplatzhalter 3"/>
          <p:cNvSpPr>
            <a:spLocks noGrp="1"/>
          </p:cNvSpPr>
          <p:nvPr>
            <p:ph type="ftr" idx="10"/>
          </p:nvPr>
        </p:nvSpPr>
        <p:spPr/>
        <p:txBody>
          <a:bodyPr/>
          <a:lstStyle/>
          <a:p>
            <a:pPr>
              <a:defRPr/>
            </a:pPr>
            <a:r>
              <a:rPr lang="en-US" dirty="0" smtClean="0"/>
              <a:t>Ada Basics © 2024 C.Grein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175</a:t>
            </a:fld>
            <a:endParaRPr lang="de-DE" dirty="0"/>
          </a:p>
        </p:txBody>
      </p:sp>
      <p:sp>
        <p:nvSpPr>
          <p:cNvPr id="6" name="Inhaltsplatzhalter 1"/>
          <p:cNvSpPr txBox="1">
            <a:spLocks/>
          </p:cNvSpPr>
          <p:nvPr/>
        </p:nvSpPr>
        <p:spPr bwMode="auto">
          <a:xfrm>
            <a:off x="2699792" y="1981201"/>
            <a:ext cx="4104456" cy="180784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000" tIns="46800" rIns="90000" bIns="46800" numCol="1" anchor="t" anchorCtr="0" compatLnSpc="1">
            <a:prstTxWarp prst="textNoShape">
              <a:avLst/>
            </a:prstTxWarp>
          </a:bodyPr>
          <a:lstStyle>
            <a:lvl1pPr marL="0" indent="0" algn="l" defTabSz="449263" rtl="0" eaLnBrk="0" fontAlgn="base" hangingPunct="0">
              <a:spcBef>
                <a:spcPts val="800"/>
              </a:spcBef>
              <a:spcAft>
                <a:spcPct val="0"/>
              </a:spcAft>
              <a:buClr>
                <a:srgbClr val="000000"/>
              </a:buClr>
              <a:buSzPct val="100000"/>
              <a:buFont typeface="Times New Roman" pitchFamily="18" charset="0"/>
              <a:defRPr sz="3200">
                <a:solidFill>
                  <a:srgbClr val="000000"/>
                </a:solidFill>
                <a:latin typeface="+mn-lt"/>
                <a:ea typeface="+mn-ea"/>
                <a:cs typeface="+mn-cs"/>
              </a:defRPr>
            </a:lvl1pPr>
            <a:lvl2pPr marL="742950" indent="-285750" algn="l" defTabSz="449263" rtl="0" eaLnBrk="0" fontAlgn="base" hangingPunct="0">
              <a:spcBef>
                <a:spcPts val="700"/>
              </a:spcBef>
              <a:spcAft>
                <a:spcPct val="0"/>
              </a:spcAft>
              <a:buClr>
                <a:srgbClr val="000000"/>
              </a:buClr>
              <a:buSzPct val="100000"/>
              <a:buFont typeface="Times New Roman" pitchFamily="18" charset="0"/>
              <a:defRPr sz="2800">
                <a:solidFill>
                  <a:srgbClr val="000000"/>
                </a:solidFill>
                <a:latin typeface="+mn-lt"/>
              </a:defRPr>
            </a:lvl2pPr>
            <a:lvl3pPr marL="1143000" indent="-228600" algn="l" defTabSz="449263" rtl="0" eaLnBrk="0" fontAlgn="base" hangingPunct="0">
              <a:spcBef>
                <a:spcPts val="600"/>
              </a:spcBef>
              <a:spcAft>
                <a:spcPct val="0"/>
              </a:spcAft>
              <a:buClr>
                <a:srgbClr val="000000"/>
              </a:buClr>
              <a:buSzPct val="100000"/>
              <a:buFont typeface="Times New Roman" pitchFamily="18" charset="0"/>
              <a:defRPr sz="2400">
                <a:solidFill>
                  <a:srgbClr val="000000"/>
                </a:solidFill>
                <a:latin typeface="+mn-lt"/>
              </a:defRPr>
            </a:lvl3pPr>
            <a:lvl4pPr marL="1600200" indent="-228600" algn="l" defTabSz="449263" rtl="0" eaLnBrk="0" fontAlgn="base" hangingPunct="0">
              <a:spcBef>
                <a:spcPts val="500"/>
              </a:spcBef>
              <a:spcAft>
                <a:spcPct val="0"/>
              </a:spcAft>
              <a:buClr>
                <a:srgbClr val="000000"/>
              </a:buClr>
              <a:buSzPct val="100000"/>
              <a:buFont typeface="Times New Roman" pitchFamily="18" charset="0"/>
              <a:defRPr sz="2000">
                <a:solidFill>
                  <a:srgbClr val="000000"/>
                </a:solidFill>
                <a:latin typeface="+mn-lt"/>
              </a:defRPr>
            </a:lvl4pPr>
            <a:lvl5pPr marL="2057400" indent="-228600" algn="l" defTabSz="449263" rtl="0" eaLnBrk="0" fontAlgn="base" hangingPunct="0">
              <a:spcBef>
                <a:spcPts val="500"/>
              </a:spcBef>
              <a:spcAft>
                <a:spcPct val="0"/>
              </a:spcAft>
              <a:buClr>
                <a:srgbClr val="000000"/>
              </a:buClr>
              <a:buSzPct val="100000"/>
              <a:buFont typeface="Times New Roman" pitchFamily="18" charset="0"/>
              <a:defRPr sz="2000">
                <a:solidFill>
                  <a:srgbClr val="000000"/>
                </a:solidFill>
                <a:latin typeface="+mn-lt"/>
              </a:defRPr>
            </a:lvl5pPr>
            <a:lvl6pPr marL="2514600" indent="-228600" algn="l" defTabSz="449263" rtl="0" fontAlgn="base">
              <a:spcBef>
                <a:spcPts val="500"/>
              </a:spcBef>
              <a:spcAft>
                <a:spcPct val="0"/>
              </a:spcAft>
              <a:buClr>
                <a:srgbClr val="000000"/>
              </a:buClr>
              <a:buSzPct val="100000"/>
              <a:buFont typeface="Times New Roman" pitchFamily="18" charset="0"/>
              <a:defRPr sz="2000">
                <a:solidFill>
                  <a:srgbClr val="000000"/>
                </a:solidFill>
                <a:latin typeface="+mn-lt"/>
              </a:defRPr>
            </a:lvl6pPr>
            <a:lvl7pPr marL="2971800" indent="-228600" algn="l" defTabSz="449263" rtl="0" fontAlgn="base">
              <a:spcBef>
                <a:spcPts val="500"/>
              </a:spcBef>
              <a:spcAft>
                <a:spcPct val="0"/>
              </a:spcAft>
              <a:buClr>
                <a:srgbClr val="000000"/>
              </a:buClr>
              <a:buSzPct val="100000"/>
              <a:buFont typeface="Times New Roman" pitchFamily="18" charset="0"/>
              <a:defRPr sz="2000">
                <a:solidFill>
                  <a:srgbClr val="000000"/>
                </a:solidFill>
                <a:latin typeface="+mn-lt"/>
              </a:defRPr>
            </a:lvl7pPr>
            <a:lvl8pPr marL="3429000" indent="-228600" algn="l" defTabSz="449263" rtl="0" fontAlgn="base">
              <a:spcBef>
                <a:spcPts val="500"/>
              </a:spcBef>
              <a:spcAft>
                <a:spcPct val="0"/>
              </a:spcAft>
              <a:buClr>
                <a:srgbClr val="000000"/>
              </a:buClr>
              <a:buSzPct val="100000"/>
              <a:buFont typeface="Times New Roman" pitchFamily="18" charset="0"/>
              <a:defRPr sz="2000">
                <a:solidFill>
                  <a:srgbClr val="000000"/>
                </a:solidFill>
                <a:latin typeface="+mn-lt"/>
              </a:defRPr>
            </a:lvl8pPr>
            <a:lvl9pPr marL="3886200" indent="-228600" algn="l" defTabSz="449263" rtl="0" fontAlgn="base">
              <a:spcBef>
                <a:spcPts val="500"/>
              </a:spcBef>
              <a:spcAft>
                <a:spcPct val="0"/>
              </a:spcAft>
              <a:buClr>
                <a:srgbClr val="000000"/>
              </a:buClr>
              <a:buSzPct val="100000"/>
              <a:buFont typeface="Times New Roman" pitchFamily="18" charset="0"/>
              <a:defRPr sz="2000">
                <a:solidFill>
                  <a:srgbClr val="000000"/>
                </a:solidFill>
                <a:latin typeface="+mn-lt"/>
              </a:defRPr>
            </a:lvl9pPr>
          </a:lstStyle>
          <a:p>
            <a:pPr marL="357188" marR="0" lvl="0" indent="0" algn="l" defTabSz="449263" rtl="0" eaLnBrk="1" fontAlgn="base" latinLnBrk="0" hangingPunct="1">
              <a:lnSpc>
                <a:spcPct val="100000"/>
              </a:lnSpc>
              <a:spcBef>
                <a:spcPts val="500"/>
              </a:spcBef>
              <a:spcAft>
                <a:spcPct val="0"/>
              </a:spcAft>
              <a:buClrTx/>
              <a:buSzPct val="100000"/>
              <a:buFont typeface="Times New Roman" pitchFamily="18" charset="0"/>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kumimoji="0" lang="en-US" altLang="de-DE" sz="1800" b="1" i="0" u="none" strike="noStrike" kern="0" cap="none" spc="0" normalizeH="0" baseline="0" dirty="0" smtClean="0">
                <a:ln>
                  <a:noFill/>
                </a:ln>
                <a:solidFill>
                  <a:srgbClr val="000000"/>
                </a:solidFill>
                <a:effectLst/>
                <a:uLnTx/>
                <a:uFillTx/>
                <a:latin typeface="Courier New" pitchFamily="49" charset="0"/>
                <a:ea typeface="+mn-ea"/>
                <a:cs typeface="+mn-cs"/>
              </a:rPr>
              <a:t>package</a:t>
            </a:r>
            <a:r>
              <a:rPr kumimoji="0" lang="en-US" altLang="de-DE" sz="1800" b="0" i="0" u="none" strike="noStrike" kern="0" cap="none" spc="0" normalizeH="0" baseline="0" dirty="0" smtClean="0">
                <a:ln>
                  <a:noFill/>
                </a:ln>
                <a:solidFill>
                  <a:srgbClr val="000000"/>
                </a:solidFill>
                <a:effectLst/>
                <a:uLnTx/>
                <a:uFillTx/>
                <a:latin typeface="Courier New" pitchFamily="49" charset="0"/>
                <a:ea typeface="+mn-ea"/>
                <a:cs typeface="+mn-cs"/>
              </a:rPr>
              <a:t> Pack </a:t>
            </a:r>
            <a:r>
              <a:rPr kumimoji="0" lang="en-US" altLang="de-DE" sz="1800" b="1" i="0" u="none" strike="noStrike" kern="0" cap="none" spc="0" normalizeH="0" baseline="0" dirty="0" smtClean="0">
                <a:ln>
                  <a:noFill/>
                </a:ln>
                <a:solidFill>
                  <a:srgbClr val="000000"/>
                </a:solidFill>
                <a:effectLst/>
                <a:uLnTx/>
                <a:uFillTx/>
                <a:latin typeface="Courier New" pitchFamily="49" charset="0"/>
                <a:ea typeface="+mn-ea"/>
                <a:cs typeface="+mn-cs"/>
              </a:rPr>
              <a:t>is</a:t>
            </a:r>
            <a:br>
              <a:rPr kumimoji="0" lang="en-US" altLang="de-DE" sz="1800" b="1" i="0" u="none" strike="noStrike" kern="0" cap="none" spc="0" normalizeH="0" baseline="0" dirty="0" smtClean="0">
                <a:ln>
                  <a:noFill/>
                </a:ln>
                <a:solidFill>
                  <a:srgbClr val="000000"/>
                </a:solidFill>
                <a:effectLst/>
                <a:uLnTx/>
                <a:uFillTx/>
                <a:latin typeface="Courier New" pitchFamily="49" charset="0"/>
                <a:ea typeface="+mn-ea"/>
                <a:cs typeface="+mn-cs"/>
              </a:rPr>
            </a:br>
            <a:r>
              <a:rPr kumimoji="0" lang="en-US" altLang="de-DE" sz="1800" b="0" i="0" u="none" strike="noStrike" kern="0" cap="none" spc="0" normalizeH="0" baseline="0" dirty="0" smtClean="0">
                <a:ln>
                  <a:noFill/>
                </a:ln>
                <a:solidFill>
                  <a:srgbClr val="000000"/>
                </a:solidFill>
                <a:effectLst/>
                <a:uLnTx/>
                <a:uFillTx/>
                <a:latin typeface="Courier New" pitchFamily="49" charset="0"/>
                <a:ea typeface="+mn-ea"/>
                <a:cs typeface="+mn-cs"/>
              </a:rPr>
              <a:t>  </a:t>
            </a:r>
            <a:r>
              <a:rPr kumimoji="0" lang="en-US" altLang="de-DE" sz="1800" b="1" i="0" u="none" strike="noStrike" kern="0" cap="none" spc="0" normalizeH="0" baseline="0" dirty="0" smtClean="0">
                <a:ln>
                  <a:noFill/>
                </a:ln>
                <a:solidFill>
                  <a:srgbClr val="000000"/>
                </a:solidFill>
                <a:effectLst/>
                <a:uLnTx/>
                <a:uFillTx/>
                <a:latin typeface="Courier New" pitchFamily="49" charset="0"/>
                <a:ea typeface="+mn-ea"/>
                <a:cs typeface="+mn-cs"/>
              </a:rPr>
              <a:t>type</a:t>
            </a:r>
            <a:r>
              <a:rPr kumimoji="0" lang="en-US" altLang="de-DE" sz="1800" b="0" i="0" u="none" strike="noStrike" kern="0" cap="none" spc="0" normalizeH="0" baseline="0" dirty="0" smtClean="0">
                <a:ln>
                  <a:noFill/>
                </a:ln>
                <a:solidFill>
                  <a:srgbClr val="000000"/>
                </a:solidFill>
                <a:effectLst/>
                <a:uLnTx/>
                <a:uFillTx/>
                <a:latin typeface="Courier New" pitchFamily="49" charset="0"/>
                <a:ea typeface="+mn-ea"/>
                <a:cs typeface="+mn-cs"/>
              </a:rPr>
              <a:t> T </a:t>
            </a:r>
            <a:r>
              <a:rPr kumimoji="0" lang="en-US" altLang="de-DE" sz="1800" b="1" i="0" u="none" strike="noStrike" kern="0" cap="none" spc="0" normalizeH="0" baseline="0" dirty="0" smtClean="0">
                <a:ln>
                  <a:noFill/>
                </a:ln>
                <a:solidFill>
                  <a:srgbClr val="000000"/>
                </a:solidFill>
                <a:effectLst/>
                <a:uLnTx/>
                <a:uFillTx/>
                <a:latin typeface="Courier New" pitchFamily="49" charset="0"/>
                <a:ea typeface="+mn-ea"/>
                <a:cs typeface="+mn-cs"/>
              </a:rPr>
              <a:t>is</a:t>
            </a:r>
            <a:r>
              <a:rPr kumimoji="0" lang="en-US" altLang="de-DE" sz="1800" b="0" i="0" u="none" strike="noStrike" kern="0" cap="none" spc="0" normalizeH="0" baseline="0" dirty="0" smtClean="0">
                <a:ln>
                  <a:noFill/>
                </a:ln>
                <a:solidFill>
                  <a:srgbClr val="000000"/>
                </a:solidFill>
                <a:effectLst/>
                <a:uLnTx/>
                <a:uFillTx/>
                <a:latin typeface="Courier New" pitchFamily="49" charset="0"/>
                <a:ea typeface="+mn-ea"/>
                <a:cs typeface="+mn-cs"/>
              </a:rPr>
              <a:t> </a:t>
            </a:r>
            <a:r>
              <a:rPr kumimoji="0" lang="en-US" altLang="de-DE" sz="1800" b="1" i="0" u="none" strike="noStrike" kern="0" cap="none" spc="0" normalizeH="0" baseline="0" dirty="0" smtClean="0">
                <a:ln>
                  <a:noFill/>
                </a:ln>
                <a:solidFill>
                  <a:srgbClr val="000000"/>
                </a:solidFill>
                <a:effectLst/>
                <a:uLnTx/>
                <a:uFillTx/>
                <a:latin typeface="Courier New" pitchFamily="49" charset="0"/>
                <a:ea typeface="+mn-ea"/>
                <a:cs typeface="+mn-cs"/>
              </a:rPr>
              <a:t>private</a:t>
            </a:r>
            <a:r>
              <a:rPr kumimoji="0" lang="en-US" altLang="de-DE" sz="1800" b="0" i="0" u="none" strike="noStrike" kern="0" cap="none" spc="0" normalizeH="0" baseline="0" dirty="0" smtClean="0">
                <a:ln>
                  <a:noFill/>
                </a:ln>
                <a:solidFill>
                  <a:srgbClr val="000000"/>
                </a:solidFill>
                <a:effectLst/>
                <a:uLnTx/>
                <a:uFillTx/>
                <a:latin typeface="Courier New" pitchFamily="49" charset="0"/>
                <a:ea typeface="+mn-ea"/>
                <a:cs typeface="+mn-cs"/>
              </a:rPr>
              <a:t>;</a:t>
            </a:r>
            <a:br>
              <a:rPr kumimoji="0" lang="en-US" altLang="de-DE" sz="1800" b="0" i="0" u="none" strike="noStrike" kern="0" cap="none" spc="0" normalizeH="0" baseline="0" dirty="0" smtClean="0">
                <a:ln>
                  <a:noFill/>
                </a:ln>
                <a:solidFill>
                  <a:srgbClr val="000000"/>
                </a:solidFill>
                <a:effectLst/>
                <a:uLnTx/>
                <a:uFillTx/>
                <a:latin typeface="Courier New" pitchFamily="49" charset="0"/>
                <a:ea typeface="+mn-ea"/>
                <a:cs typeface="+mn-cs"/>
              </a:rPr>
            </a:br>
            <a:r>
              <a:rPr kumimoji="0" lang="en-US" altLang="de-DE" sz="1800" b="1" i="0" u="none" strike="noStrike" kern="0" cap="none" spc="0" normalizeH="0" baseline="0" dirty="0" smtClean="0">
                <a:ln>
                  <a:noFill/>
                </a:ln>
                <a:solidFill>
                  <a:srgbClr val="000000"/>
                </a:solidFill>
                <a:effectLst/>
                <a:uLnTx/>
                <a:uFillTx/>
                <a:latin typeface="Courier New" pitchFamily="49" charset="0"/>
                <a:ea typeface="+mn-ea"/>
                <a:cs typeface="+mn-cs"/>
              </a:rPr>
              <a:t>private</a:t>
            </a:r>
            <a:r>
              <a:rPr kumimoji="0" lang="en-US" altLang="de-DE" sz="1800" b="1" i="1" u="none" strike="noStrike" kern="0" cap="none" spc="0" normalizeH="0" baseline="0" dirty="0" smtClean="0">
                <a:ln>
                  <a:noFill/>
                </a:ln>
                <a:solidFill>
                  <a:srgbClr val="000000"/>
                </a:solidFill>
                <a:effectLst/>
                <a:uLnTx/>
                <a:uFillTx/>
                <a:latin typeface="Courier New" pitchFamily="49" charset="0"/>
                <a:ea typeface="+mn-ea"/>
                <a:cs typeface="+mn-cs"/>
              </a:rPr>
              <a:t/>
            </a:r>
            <a:br>
              <a:rPr kumimoji="0" lang="en-US" altLang="de-DE" sz="1800" b="1" i="1" u="none" strike="noStrike" kern="0" cap="none" spc="0" normalizeH="0" baseline="0" dirty="0" smtClean="0">
                <a:ln>
                  <a:noFill/>
                </a:ln>
                <a:solidFill>
                  <a:srgbClr val="000000"/>
                </a:solidFill>
                <a:effectLst/>
                <a:uLnTx/>
                <a:uFillTx/>
                <a:latin typeface="Courier New" pitchFamily="49" charset="0"/>
                <a:ea typeface="+mn-ea"/>
                <a:cs typeface="+mn-cs"/>
              </a:rPr>
            </a:br>
            <a:r>
              <a:rPr kumimoji="0" lang="en-US" altLang="de-DE" sz="1800" b="0" i="0" u="none" strike="noStrike" kern="0" cap="none" spc="0" normalizeH="0" baseline="0" dirty="0" smtClean="0">
                <a:ln>
                  <a:noFill/>
                </a:ln>
                <a:solidFill>
                  <a:srgbClr val="000000"/>
                </a:solidFill>
                <a:effectLst/>
                <a:uLnTx/>
                <a:uFillTx/>
                <a:latin typeface="Courier New" pitchFamily="49" charset="0"/>
                <a:ea typeface="+mn-ea"/>
                <a:cs typeface="+mn-cs"/>
              </a:rPr>
              <a:t>  </a:t>
            </a:r>
            <a:r>
              <a:rPr kumimoji="0" lang="en-US" altLang="de-DE" sz="1800" b="1" i="0" u="none" strike="noStrike" kern="0" cap="none" spc="0" normalizeH="0" baseline="0" dirty="0" smtClean="0">
                <a:ln>
                  <a:noFill/>
                </a:ln>
                <a:solidFill>
                  <a:srgbClr val="000000"/>
                </a:solidFill>
                <a:effectLst/>
                <a:uLnTx/>
                <a:uFillTx/>
                <a:latin typeface="Courier New" pitchFamily="49" charset="0"/>
                <a:ea typeface="+mn-ea"/>
                <a:cs typeface="+mn-cs"/>
              </a:rPr>
              <a:t>type</a:t>
            </a:r>
            <a:r>
              <a:rPr kumimoji="0" lang="en-US" altLang="de-DE" sz="1800" b="0" i="0" u="none" strike="noStrike" kern="0" cap="none" spc="0" normalizeH="0" baseline="0" dirty="0" smtClean="0">
                <a:ln>
                  <a:noFill/>
                </a:ln>
                <a:solidFill>
                  <a:srgbClr val="000000"/>
                </a:solidFill>
                <a:effectLst/>
                <a:uLnTx/>
                <a:uFillTx/>
                <a:latin typeface="Courier New" pitchFamily="49" charset="0"/>
                <a:ea typeface="+mn-ea"/>
                <a:cs typeface="+mn-cs"/>
              </a:rPr>
              <a:t> T </a:t>
            </a:r>
            <a:r>
              <a:rPr kumimoji="0" lang="en-US" altLang="de-DE" sz="1800" b="1" i="0" u="none" strike="noStrike" kern="0" cap="none" spc="0" normalizeH="0" baseline="0" dirty="0" smtClean="0">
                <a:ln>
                  <a:noFill/>
                </a:ln>
                <a:solidFill>
                  <a:srgbClr val="000000"/>
                </a:solidFill>
                <a:effectLst/>
                <a:uLnTx/>
                <a:uFillTx/>
                <a:latin typeface="Courier New" pitchFamily="49" charset="0"/>
                <a:ea typeface="+mn-ea"/>
                <a:cs typeface="+mn-cs"/>
              </a:rPr>
              <a:t>is range </a:t>
            </a:r>
            <a:r>
              <a:rPr kumimoji="0" lang="en-US" altLang="de-DE" sz="1800" b="0" i="0" u="none" strike="noStrike" kern="0" cap="none" spc="0" normalizeH="0" baseline="0" dirty="0" smtClean="0">
                <a:ln>
                  <a:noFill/>
                </a:ln>
                <a:solidFill>
                  <a:srgbClr val="000000"/>
                </a:solidFill>
                <a:effectLst/>
                <a:uLnTx/>
                <a:uFillTx/>
                <a:latin typeface="Courier New" pitchFamily="49" charset="0"/>
                <a:ea typeface="+mn-ea"/>
                <a:cs typeface="+mn-cs"/>
              </a:rPr>
              <a:t>1 .. 10;</a:t>
            </a:r>
            <a:br>
              <a:rPr kumimoji="0" lang="en-US" altLang="de-DE" sz="1800" b="0" i="0" u="none" strike="noStrike" kern="0" cap="none" spc="0" normalizeH="0" baseline="0" dirty="0" smtClean="0">
                <a:ln>
                  <a:noFill/>
                </a:ln>
                <a:solidFill>
                  <a:srgbClr val="000000"/>
                </a:solidFill>
                <a:effectLst/>
                <a:uLnTx/>
                <a:uFillTx/>
                <a:latin typeface="Courier New" pitchFamily="49" charset="0"/>
                <a:ea typeface="+mn-ea"/>
                <a:cs typeface="+mn-cs"/>
              </a:rPr>
            </a:br>
            <a:r>
              <a:rPr kumimoji="0" lang="en-US" altLang="de-DE" sz="1800" b="1" i="0" u="none" strike="noStrike" kern="0" cap="none" spc="0" normalizeH="0" baseline="0" dirty="0" smtClean="0">
                <a:ln>
                  <a:noFill/>
                </a:ln>
                <a:solidFill>
                  <a:srgbClr val="000000"/>
                </a:solidFill>
                <a:effectLst/>
                <a:uLnTx/>
                <a:uFillTx/>
                <a:latin typeface="Courier New" pitchFamily="49" charset="0"/>
                <a:ea typeface="+mn-ea"/>
                <a:cs typeface="+mn-cs"/>
              </a:rPr>
              <a:t>end</a:t>
            </a:r>
            <a:r>
              <a:rPr kumimoji="0" lang="en-US" altLang="de-DE" sz="1800" b="0" i="0" u="none" strike="noStrike" kern="0" cap="none" spc="0" normalizeH="0" baseline="0" dirty="0" smtClean="0">
                <a:ln>
                  <a:noFill/>
                </a:ln>
                <a:solidFill>
                  <a:srgbClr val="000000"/>
                </a:solidFill>
                <a:effectLst/>
                <a:uLnTx/>
                <a:uFillTx/>
                <a:latin typeface="Courier New" pitchFamily="49" charset="0"/>
                <a:ea typeface="+mn-ea"/>
                <a:cs typeface="+mn-cs"/>
              </a:rPr>
              <a:t> Pack;</a:t>
            </a:r>
          </a:p>
          <a:p>
            <a:pPr marL="0" marR="0" lvl="0" indent="0" algn="l" defTabSz="449263" rtl="0" eaLnBrk="1" fontAlgn="base" latinLnBrk="0" hangingPunct="1">
              <a:lnSpc>
                <a:spcPct val="100000"/>
              </a:lnSpc>
              <a:spcBef>
                <a:spcPts val="500"/>
              </a:spcBef>
              <a:spcAft>
                <a:spcPct val="0"/>
              </a:spcAft>
              <a:buClrTx/>
              <a:buSzPct val="100000"/>
              <a:buFont typeface="Times New Roman" pitchFamily="18" charset="0"/>
              <a:buNone/>
              <a:tabLst>
                <a:tab pos="447675" algn="l"/>
                <a:tab pos="7143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kumimoji="0" lang="en-US" altLang="de-DE" sz="2000" b="0" i="0" u="none" strike="noStrike" kern="0" cap="none" spc="0" normalizeH="0" baseline="0" dirty="0" smtClean="0">
                <a:ln>
                  <a:noFill/>
                </a:ln>
                <a:solidFill>
                  <a:srgbClr val="C00000"/>
                </a:solidFill>
                <a:effectLst/>
                <a:uLnTx/>
                <a:uFillTx/>
                <a:latin typeface="Times New Roman"/>
                <a:ea typeface="+mn-ea"/>
                <a:cs typeface="+mn-cs"/>
              </a:rPr>
              <a:t>What is the difference?</a:t>
            </a:r>
            <a:endParaRPr kumimoji="0" lang="en-US" altLang="de-DE" sz="2000" b="0" i="0" u="none" strike="noStrike" kern="0" cap="none" spc="0" normalizeH="0" baseline="0" dirty="0">
              <a:ln>
                <a:noFill/>
              </a:ln>
              <a:solidFill>
                <a:srgbClr val="C00000"/>
              </a:solidFill>
              <a:effectLst/>
              <a:uLnTx/>
              <a:uFillTx/>
              <a:latin typeface="Times New Roman"/>
              <a:ea typeface="+mn-ea"/>
              <a:cs typeface="+mn-cs"/>
            </a:endParaRPr>
          </a:p>
        </p:txBody>
      </p:sp>
      <p:sp>
        <p:nvSpPr>
          <p:cNvPr id="7" name="Textfeld 6"/>
          <p:cNvSpPr txBox="1"/>
          <p:nvPr/>
        </p:nvSpPr>
        <p:spPr>
          <a:xfrm>
            <a:off x="971600" y="3873179"/>
            <a:ext cx="2520032" cy="2031325"/>
          </a:xfrm>
          <a:prstGeom prst="rect">
            <a:avLst/>
          </a:prstGeom>
          <a:noFill/>
        </p:spPr>
        <p:txBody>
          <a:bodyPr wrap="square" rtlCol="0">
            <a:spAutoFit/>
          </a:bodyPr>
          <a:lstStyle/>
          <a:p>
            <a:pPr marL="0" marR="0" lvl="0" indent="0" defTabSz="914400" eaLnBrk="1" fontAlgn="auto" latinLnBrk="0" hangingPunct="1">
              <a:lnSpc>
                <a:spcPct val="100000"/>
              </a:lnSpc>
              <a:spcBef>
                <a:spcPts val="500"/>
              </a:spcBef>
              <a:spcAft>
                <a:spcPts val="0"/>
              </a:spcAft>
              <a:buClrTx/>
              <a:buSzTx/>
              <a:buFontTx/>
              <a:buNone/>
              <a:tabLst>
                <a:tab pos="442913"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kumimoji="0" lang="de-DE" altLang="de-DE" sz="1800" b="1" i="0" u="none" strike="noStrike" kern="0" cap="none" spc="0" normalizeH="0" baseline="0" noProof="0" dirty="0" smtClean="0">
                <a:ln>
                  <a:noFill/>
                </a:ln>
                <a:solidFill>
                  <a:srgbClr val="000000"/>
                </a:solidFill>
                <a:effectLst/>
                <a:uLnTx/>
                <a:uFillTx/>
                <a:latin typeface="Courier New" pitchFamily="49" charset="0"/>
              </a:rPr>
              <a:t>with</a:t>
            </a:r>
            <a:r>
              <a:rPr kumimoji="0" lang="de-DE" altLang="de-DE" sz="1800" b="0" i="0" u="none" strike="noStrike" kern="0" cap="none" spc="0" normalizeH="0" baseline="0" noProof="0" dirty="0" smtClean="0">
                <a:ln>
                  <a:noFill/>
                </a:ln>
                <a:solidFill>
                  <a:srgbClr val="000000"/>
                </a:solidFill>
                <a:effectLst/>
                <a:uLnTx/>
                <a:uFillTx/>
                <a:latin typeface="Courier New" pitchFamily="49" charset="0"/>
              </a:rPr>
              <a:t> Pack;</a:t>
            </a:r>
            <a:br>
              <a:rPr kumimoji="0" lang="de-DE" altLang="de-DE" sz="1800" b="0" i="0" u="none" strike="noStrike" kern="0" cap="none" spc="0" normalizeH="0" baseline="0" noProof="0" dirty="0" smtClean="0">
                <a:ln>
                  <a:noFill/>
                </a:ln>
                <a:solidFill>
                  <a:srgbClr val="000000"/>
                </a:solidFill>
                <a:effectLst/>
                <a:uLnTx/>
                <a:uFillTx/>
                <a:latin typeface="Courier New" pitchFamily="49" charset="0"/>
              </a:rPr>
            </a:br>
            <a:r>
              <a:rPr kumimoji="0" lang="de-DE" altLang="de-DE" sz="1800" b="1" i="0" u="none" strike="noStrike" kern="0" cap="none" spc="0" normalizeH="0" baseline="0" noProof="0" dirty="0" smtClean="0">
                <a:ln>
                  <a:noFill/>
                </a:ln>
                <a:solidFill>
                  <a:srgbClr val="000000"/>
                </a:solidFill>
                <a:effectLst/>
                <a:uLnTx/>
                <a:uFillTx/>
                <a:latin typeface="Courier New" pitchFamily="49" charset="0"/>
              </a:rPr>
              <a:t>use</a:t>
            </a:r>
            <a:r>
              <a:rPr kumimoji="0" lang="de-DE" altLang="de-DE" sz="1800" b="0" i="0" u="none" strike="noStrike" kern="0" cap="none" spc="0" normalizeH="0" baseline="0" noProof="0" dirty="0" smtClean="0">
                <a:ln>
                  <a:noFill/>
                </a:ln>
                <a:solidFill>
                  <a:srgbClr val="000000"/>
                </a:solidFill>
                <a:effectLst/>
                <a:uLnTx/>
                <a:uFillTx/>
                <a:latin typeface="Courier New" pitchFamily="49" charset="0"/>
              </a:rPr>
              <a:t>  Pack;</a:t>
            </a:r>
            <a:br>
              <a:rPr kumimoji="0" lang="de-DE" altLang="de-DE" sz="1800" b="0" i="0" u="none" strike="noStrike" kern="0" cap="none" spc="0" normalizeH="0" baseline="0" noProof="0" dirty="0" smtClean="0">
                <a:ln>
                  <a:noFill/>
                </a:ln>
                <a:solidFill>
                  <a:srgbClr val="000000"/>
                </a:solidFill>
                <a:effectLst/>
                <a:uLnTx/>
                <a:uFillTx/>
                <a:latin typeface="Courier New" pitchFamily="49" charset="0"/>
              </a:rPr>
            </a:br>
            <a:r>
              <a:rPr kumimoji="0" lang="de-DE" altLang="de-DE" sz="1800" b="1" i="0" u="none" strike="noStrike" kern="0" cap="none" spc="0" normalizeH="0" baseline="0" noProof="0" dirty="0" smtClean="0">
                <a:ln>
                  <a:noFill/>
                </a:ln>
                <a:solidFill>
                  <a:srgbClr val="000000"/>
                </a:solidFill>
                <a:effectLst/>
                <a:uLnTx/>
                <a:uFillTx/>
                <a:latin typeface="Courier New" pitchFamily="49" charset="0"/>
              </a:rPr>
              <a:t>procedure</a:t>
            </a:r>
            <a:r>
              <a:rPr kumimoji="0" lang="de-DE" altLang="de-DE" sz="1800" b="0" i="0" u="none" strike="noStrike" kern="0" cap="none" spc="0" normalizeH="0" baseline="0" noProof="0" dirty="0" smtClean="0">
                <a:ln>
                  <a:noFill/>
                </a:ln>
                <a:solidFill>
                  <a:srgbClr val="000000"/>
                </a:solidFill>
                <a:effectLst/>
                <a:uLnTx/>
                <a:uFillTx/>
                <a:latin typeface="Courier New" pitchFamily="49" charset="0"/>
              </a:rPr>
              <a:t> Proc </a:t>
            </a:r>
            <a:r>
              <a:rPr kumimoji="0" lang="de-DE" altLang="de-DE" sz="1800" b="1" i="0" u="none" strike="noStrike" kern="0" cap="none" spc="0" normalizeH="0" baseline="0" noProof="0" dirty="0" smtClean="0">
                <a:ln>
                  <a:noFill/>
                </a:ln>
                <a:solidFill>
                  <a:srgbClr val="000000"/>
                </a:solidFill>
                <a:effectLst/>
                <a:uLnTx/>
                <a:uFillTx/>
                <a:latin typeface="Courier New" pitchFamily="49" charset="0"/>
              </a:rPr>
              <a:t>is</a:t>
            </a:r>
            <a:r>
              <a:rPr kumimoji="0" lang="de-DE" altLang="de-DE" sz="1800" b="0" i="0" u="none" strike="noStrike" kern="0" cap="none" spc="0" normalizeH="0" baseline="0" noProof="0" dirty="0" smtClean="0">
                <a:ln>
                  <a:noFill/>
                </a:ln>
                <a:solidFill>
                  <a:srgbClr val="000000"/>
                </a:solidFill>
                <a:effectLst/>
                <a:uLnTx/>
                <a:uFillTx/>
                <a:latin typeface="Courier New" pitchFamily="49" charset="0"/>
              </a:rPr>
              <a:t/>
            </a:r>
            <a:br>
              <a:rPr kumimoji="0" lang="de-DE" altLang="de-DE" sz="1800" b="0" i="0" u="none" strike="noStrike" kern="0" cap="none" spc="0" normalizeH="0" baseline="0" noProof="0" dirty="0" smtClean="0">
                <a:ln>
                  <a:noFill/>
                </a:ln>
                <a:solidFill>
                  <a:srgbClr val="000000"/>
                </a:solidFill>
                <a:effectLst/>
                <a:uLnTx/>
                <a:uFillTx/>
                <a:latin typeface="Courier New" pitchFamily="49" charset="0"/>
              </a:rPr>
            </a:br>
            <a:r>
              <a:rPr kumimoji="0" lang="de-DE" altLang="de-DE" sz="1800" b="0" i="0" u="none" strike="noStrike" kern="0" cap="none" spc="0" normalizeH="0" baseline="0" noProof="0" dirty="0" smtClean="0">
                <a:ln>
                  <a:noFill/>
                </a:ln>
                <a:solidFill>
                  <a:srgbClr val="3333CC"/>
                </a:solidFill>
                <a:effectLst/>
                <a:uLnTx/>
                <a:uFillTx/>
                <a:latin typeface="Courier New" pitchFamily="49" charset="0"/>
              </a:rPr>
              <a:t>  </a:t>
            </a:r>
            <a:r>
              <a:rPr kumimoji="0" lang="de-DE" altLang="de-DE" sz="1800" b="0" i="0" u="none" strike="noStrike" kern="0" cap="none" spc="0" normalizeH="0" baseline="0" noProof="0" dirty="0" smtClean="0">
                <a:ln>
                  <a:noFill/>
                </a:ln>
                <a:solidFill>
                  <a:srgbClr val="C00000"/>
                </a:solidFill>
                <a:effectLst/>
                <a:uLnTx/>
                <a:uFillTx/>
                <a:latin typeface="Courier New" pitchFamily="49" charset="0"/>
              </a:rPr>
              <a:t>X: T := 1;</a:t>
            </a:r>
            <a:br>
              <a:rPr kumimoji="0" lang="de-DE" altLang="de-DE" sz="1800" b="0" i="0" u="none" strike="noStrike" kern="0" cap="none" spc="0" normalizeH="0" baseline="0" noProof="0" dirty="0" smtClean="0">
                <a:ln>
                  <a:noFill/>
                </a:ln>
                <a:solidFill>
                  <a:srgbClr val="C00000"/>
                </a:solidFill>
                <a:effectLst/>
                <a:uLnTx/>
                <a:uFillTx/>
                <a:latin typeface="Courier New" pitchFamily="49" charset="0"/>
              </a:rPr>
            </a:br>
            <a:r>
              <a:rPr kumimoji="0" lang="de-DE" altLang="de-DE" sz="1800" b="1" i="0" u="none" strike="noStrike" kern="0" cap="none" spc="0" normalizeH="0" baseline="0" noProof="0" dirty="0" smtClean="0">
                <a:ln>
                  <a:noFill/>
                </a:ln>
                <a:solidFill>
                  <a:srgbClr val="000000"/>
                </a:solidFill>
                <a:effectLst/>
                <a:uLnTx/>
                <a:uFillTx/>
                <a:latin typeface="Courier New" pitchFamily="49" charset="0"/>
              </a:rPr>
              <a:t>begin</a:t>
            </a:r>
            <a:r>
              <a:rPr kumimoji="0" lang="de-DE" altLang="de-DE" sz="1800" b="0" i="0" u="none" strike="noStrike" kern="0" cap="none" spc="0" normalizeH="0" baseline="0" noProof="0" dirty="0" smtClean="0">
                <a:ln>
                  <a:noFill/>
                </a:ln>
                <a:solidFill>
                  <a:srgbClr val="000000"/>
                </a:solidFill>
                <a:effectLst/>
                <a:uLnTx/>
                <a:uFillTx/>
                <a:latin typeface="Courier New" pitchFamily="49" charset="0"/>
              </a:rPr>
              <a:t/>
            </a:r>
            <a:br>
              <a:rPr kumimoji="0" lang="de-DE" altLang="de-DE" sz="1800" b="0" i="0" u="none" strike="noStrike" kern="0" cap="none" spc="0" normalizeH="0" baseline="0" noProof="0" dirty="0" smtClean="0">
                <a:ln>
                  <a:noFill/>
                </a:ln>
                <a:solidFill>
                  <a:srgbClr val="000000"/>
                </a:solidFill>
                <a:effectLst/>
                <a:uLnTx/>
                <a:uFillTx/>
                <a:latin typeface="Courier New" pitchFamily="49" charset="0"/>
              </a:rPr>
            </a:br>
            <a:r>
              <a:rPr kumimoji="0" lang="de-DE" altLang="de-DE" sz="1800" b="0" i="0" u="none" strike="noStrike" kern="0" cap="none" spc="0" normalizeH="0" baseline="0" noProof="0" dirty="0" smtClean="0">
                <a:ln>
                  <a:noFill/>
                </a:ln>
                <a:solidFill>
                  <a:srgbClr val="000000"/>
                </a:solidFill>
                <a:effectLst/>
                <a:uLnTx/>
                <a:uFillTx/>
                <a:latin typeface="Courier New" pitchFamily="49" charset="0"/>
              </a:rPr>
              <a:t>  </a:t>
            </a:r>
            <a:r>
              <a:rPr kumimoji="0" lang="de-DE" altLang="de-DE" sz="1800" b="1" i="0" u="none" strike="noStrike" kern="0" cap="none" spc="0" normalizeH="0" baseline="0" noProof="0" dirty="0" smtClean="0">
                <a:ln>
                  <a:noFill/>
                </a:ln>
                <a:solidFill>
                  <a:srgbClr val="000000"/>
                </a:solidFill>
                <a:effectLst/>
                <a:uLnTx/>
                <a:uFillTx/>
                <a:latin typeface="Courier New" pitchFamily="49" charset="0"/>
              </a:rPr>
              <a:t>null</a:t>
            </a:r>
            <a:r>
              <a:rPr kumimoji="0" lang="de-DE" altLang="de-DE" sz="1800" b="0" i="0" u="none" strike="noStrike" kern="0" cap="none" spc="0" normalizeH="0" baseline="0" noProof="0" dirty="0" smtClean="0">
                <a:ln>
                  <a:noFill/>
                </a:ln>
                <a:solidFill>
                  <a:srgbClr val="000000"/>
                </a:solidFill>
                <a:effectLst/>
                <a:uLnTx/>
                <a:uFillTx/>
                <a:latin typeface="Courier New" pitchFamily="49" charset="0"/>
              </a:rPr>
              <a:t>;</a:t>
            </a:r>
            <a:br>
              <a:rPr kumimoji="0" lang="de-DE" altLang="de-DE" sz="1800" b="0" i="0" u="none" strike="noStrike" kern="0" cap="none" spc="0" normalizeH="0" baseline="0" noProof="0" dirty="0" smtClean="0">
                <a:ln>
                  <a:noFill/>
                </a:ln>
                <a:solidFill>
                  <a:srgbClr val="000000"/>
                </a:solidFill>
                <a:effectLst/>
                <a:uLnTx/>
                <a:uFillTx/>
                <a:latin typeface="Courier New" pitchFamily="49" charset="0"/>
              </a:rPr>
            </a:br>
            <a:r>
              <a:rPr kumimoji="0" lang="de-DE" altLang="de-DE" sz="1800" b="1" i="0" u="none" strike="noStrike" kern="0" cap="none" spc="0" normalizeH="0" baseline="0" noProof="0" dirty="0" smtClean="0">
                <a:ln>
                  <a:noFill/>
                </a:ln>
                <a:solidFill>
                  <a:srgbClr val="000000"/>
                </a:solidFill>
                <a:effectLst/>
                <a:uLnTx/>
                <a:uFillTx/>
                <a:latin typeface="Courier New" pitchFamily="49" charset="0"/>
              </a:rPr>
              <a:t>end</a:t>
            </a:r>
            <a:r>
              <a:rPr kumimoji="0" lang="de-DE" altLang="de-DE" sz="1800" b="0" i="0" u="none" strike="noStrike" kern="0" cap="none" spc="0" normalizeH="0" baseline="0" noProof="0" dirty="0" smtClean="0">
                <a:ln>
                  <a:noFill/>
                </a:ln>
                <a:solidFill>
                  <a:srgbClr val="000000"/>
                </a:solidFill>
                <a:effectLst/>
                <a:uLnTx/>
                <a:uFillTx/>
                <a:latin typeface="Courier New" pitchFamily="49" charset="0"/>
              </a:rPr>
              <a:t> Proc;</a:t>
            </a:r>
            <a:endParaRPr kumimoji="0" lang="de-DE" sz="2200" b="0" i="0" u="none" strike="noStrike" kern="0" cap="none" spc="0" normalizeH="0" baseline="0" noProof="0" dirty="0" smtClean="0">
              <a:ln>
                <a:noFill/>
              </a:ln>
              <a:solidFill>
                <a:srgbClr val="FFFFFF"/>
              </a:solidFill>
              <a:effectLst/>
              <a:uLnTx/>
              <a:uFillTx/>
            </a:endParaRPr>
          </a:p>
        </p:txBody>
      </p:sp>
      <p:sp>
        <p:nvSpPr>
          <p:cNvPr id="8" name="Textfeld 7"/>
          <p:cNvSpPr txBox="1"/>
          <p:nvPr/>
        </p:nvSpPr>
        <p:spPr>
          <a:xfrm>
            <a:off x="685800" y="5877272"/>
            <a:ext cx="3166120" cy="40011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2000" kern="0" dirty="0" smtClean="0">
                <a:solidFill>
                  <a:srgbClr val="FF0000"/>
                </a:solidFill>
              </a:rPr>
              <a:t>The</a:t>
            </a:r>
            <a:r>
              <a:rPr kumimoji="0" lang="en-US" sz="2000" b="0" i="0" u="none" strike="noStrike" kern="0" cap="none" spc="0" normalizeH="0" baseline="0" noProof="0" dirty="0" smtClean="0">
                <a:ln>
                  <a:noFill/>
                </a:ln>
                <a:solidFill>
                  <a:srgbClr val="FF0000"/>
                </a:solidFill>
                <a:effectLst/>
                <a:uLnTx/>
                <a:uFillTx/>
              </a:rPr>
              <a:t> type is private.</a:t>
            </a:r>
          </a:p>
        </p:txBody>
      </p:sp>
      <p:cxnSp>
        <p:nvCxnSpPr>
          <p:cNvPr id="9" name="Gerader Verbinder 8"/>
          <p:cNvCxnSpPr/>
          <p:nvPr/>
        </p:nvCxnSpPr>
        <p:spPr bwMode="auto">
          <a:xfrm>
            <a:off x="3635896" y="3873179"/>
            <a:ext cx="0" cy="2375221"/>
          </a:xfrm>
          <a:prstGeom prst="line">
            <a:avLst/>
          </a:prstGeom>
          <a:solidFill>
            <a:srgbClr val="00B8FF"/>
          </a:solidFill>
          <a:ln w="9525"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0" name="Textfeld 9"/>
          <p:cNvSpPr txBox="1"/>
          <p:nvPr/>
        </p:nvSpPr>
        <p:spPr>
          <a:xfrm>
            <a:off x="3707904" y="4005064"/>
            <a:ext cx="4896544" cy="1477328"/>
          </a:xfrm>
          <a:prstGeom prst="rect">
            <a:avLst/>
          </a:prstGeom>
          <a:noFill/>
        </p:spPr>
        <p:txBody>
          <a:bodyPr wrap="square" rtlCol="0">
            <a:spAutoFit/>
          </a:bodyPr>
          <a:lstStyle/>
          <a:p>
            <a:pPr>
              <a:spcBef>
                <a:spcPts val="500"/>
              </a:spcBef>
              <a:buClrTx/>
              <a:tabLst>
                <a:tab pos="447675" algn="l"/>
                <a:tab pos="54292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800" b="1" kern="0" dirty="0" smtClean="0">
                <a:solidFill>
                  <a:srgbClr val="000000"/>
                </a:solidFill>
                <a:latin typeface="Courier New" pitchFamily="49" charset="0"/>
              </a:rPr>
              <a:t>procedure</a:t>
            </a:r>
            <a:r>
              <a:rPr lang="de-DE" altLang="de-DE" sz="1800" kern="0" dirty="0" smtClean="0">
                <a:solidFill>
                  <a:srgbClr val="000000"/>
                </a:solidFill>
                <a:latin typeface="Courier New" pitchFamily="49" charset="0"/>
              </a:rPr>
              <a:t> Pack.Proc (</a:t>
            </a:r>
            <a:r>
              <a:rPr lang="de-DE" altLang="de-DE" sz="1800" kern="0" dirty="0" smtClean="0">
                <a:solidFill>
                  <a:srgbClr val="C00000"/>
                </a:solidFill>
                <a:latin typeface="Courier New" pitchFamily="49" charset="0"/>
              </a:rPr>
              <a:t>Y: T := 1</a:t>
            </a:r>
            <a:r>
              <a:rPr lang="de-DE" altLang="de-DE" sz="1800" kern="0" dirty="0" smtClean="0">
                <a:solidFill>
                  <a:srgbClr val="000000"/>
                </a:solidFill>
                <a:latin typeface="Courier New" pitchFamily="49" charset="0"/>
              </a:rPr>
              <a:t>) </a:t>
            </a:r>
            <a:r>
              <a:rPr lang="de-DE" altLang="de-DE" sz="1800" b="1" kern="0" dirty="0">
                <a:solidFill>
                  <a:srgbClr val="000000"/>
                </a:solidFill>
                <a:latin typeface="Courier New" pitchFamily="49" charset="0"/>
              </a:rPr>
              <a:t>is</a:t>
            </a:r>
            <a:r>
              <a:rPr lang="de-DE" altLang="de-DE" sz="1800" kern="0" dirty="0">
                <a:solidFill>
                  <a:srgbClr val="000000"/>
                </a:solidFill>
                <a:latin typeface="Courier New" pitchFamily="49" charset="0"/>
              </a:rPr>
              <a:t/>
            </a:r>
            <a:br>
              <a:rPr lang="de-DE" altLang="de-DE" sz="1800" kern="0" dirty="0">
                <a:solidFill>
                  <a:srgbClr val="000000"/>
                </a:solidFill>
                <a:latin typeface="Courier New" pitchFamily="49" charset="0"/>
              </a:rPr>
            </a:br>
            <a:r>
              <a:rPr lang="de-DE" altLang="de-DE" sz="1800" kern="0" dirty="0">
                <a:solidFill>
                  <a:srgbClr val="3333CC"/>
                </a:solidFill>
                <a:latin typeface="Courier New" pitchFamily="49" charset="0"/>
              </a:rPr>
              <a:t>  </a:t>
            </a:r>
            <a:r>
              <a:rPr lang="de-DE" altLang="de-DE" sz="1800" kern="0" dirty="0">
                <a:solidFill>
                  <a:srgbClr val="C00000"/>
                </a:solidFill>
                <a:latin typeface="Courier New" pitchFamily="49" charset="0"/>
              </a:rPr>
              <a:t>X: T := </a:t>
            </a:r>
            <a:r>
              <a:rPr lang="de-DE" altLang="de-DE" sz="1800" kern="0" dirty="0" smtClean="0">
                <a:solidFill>
                  <a:srgbClr val="C00000"/>
                </a:solidFill>
                <a:latin typeface="Courier New" pitchFamily="49" charset="0"/>
              </a:rPr>
              <a:t>1;</a:t>
            </a:r>
            <a:br>
              <a:rPr lang="de-DE" altLang="de-DE" sz="1800" kern="0" dirty="0" smtClean="0">
                <a:solidFill>
                  <a:srgbClr val="C00000"/>
                </a:solidFill>
                <a:latin typeface="Courier New" pitchFamily="49" charset="0"/>
              </a:rPr>
            </a:br>
            <a:r>
              <a:rPr lang="de-DE" altLang="de-DE" sz="1800" b="1" kern="0" dirty="0" smtClean="0">
                <a:solidFill>
                  <a:srgbClr val="000000"/>
                </a:solidFill>
                <a:latin typeface="Courier New" pitchFamily="49" charset="0"/>
              </a:rPr>
              <a:t>begin</a:t>
            </a:r>
            <a:r>
              <a:rPr lang="de-DE" altLang="de-DE" sz="1800" kern="0" dirty="0">
                <a:solidFill>
                  <a:srgbClr val="000000"/>
                </a:solidFill>
                <a:latin typeface="Courier New" pitchFamily="49" charset="0"/>
              </a:rPr>
              <a:t/>
            </a:r>
            <a:br>
              <a:rPr lang="de-DE" altLang="de-DE" sz="1800" kern="0" dirty="0">
                <a:solidFill>
                  <a:srgbClr val="000000"/>
                </a:solidFill>
                <a:latin typeface="Courier New" pitchFamily="49" charset="0"/>
              </a:rPr>
            </a:br>
            <a:r>
              <a:rPr lang="de-DE" altLang="de-DE" sz="1800" kern="0" dirty="0">
                <a:solidFill>
                  <a:srgbClr val="000000"/>
                </a:solidFill>
                <a:latin typeface="Courier New" pitchFamily="49" charset="0"/>
              </a:rPr>
              <a:t>  </a:t>
            </a:r>
            <a:r>
              <a:rPr lang="de-DE" altLang="de-DE" sz="1800" b="1" kern="0" dirty="0" smtClean="0">
                <a:solidFill>
                  <a:srgbClr val="000000"/>
                </a:solidFill>
                <a:latin typeface="Courier New" pitchFamily="49" charset="0"/>
              </a:rPr>
              <a:t>null</a:t>
            </a:r>
            <a:r>
              <a:rPr lang="de-DE" altLang="de-DE" sz="1800" kern="0" dirty="0" smtClean="0">
                <a:solidFill>
                  <a:srgbClr val="000000"/>
                </a:solidFill>
                <a:latin typeface="Courier New" pitchFamily="49" charset="0"/>
              </a:rPr>
              <a:t>;</a:t>
            </a:r>
            <a:br>
              <a:rPr lang="de-DE" altLang="de-DE" sz="1800" kern="0" dirty="0" smtClean="0">
                <a:solidFill>
                  <a:srgbClr val="000000"/>
                </a:solidFill>
                <a:latin typeface="Courier New" pitchFamily="49" charset="0"/>
              </a:rPr>
            </a:br>
            <a:r>
              <a:rPr lang="de-DE" altLang="de-DE" sz="1800" b="1" kern="0" dirty="0" smtClean="0">
                <a:solidFill>
                  <a:srgbClr val="000000"/>
                </a:solidFill>
                <a:latin typeface="Courier New" pitchFamily="49" charset="0"/>
              </a:rPr>
              <a:t>end</a:t>
            </a:r>
            <a:r>
              <a:rPr lang="de-DE" altLang="de-DE" sz="1800" kern="0" dirty="0" smtClean="0">
                <a:solidFill>
                  <a:srgbClr val="000000"/>
                </a:solidFill>
                <a:latin typeface="Courier New" pitchFamily="49" charset="0"/>
              </a:rPr>
              <a:t> Pack.Proc;</a:t>
            </a:r>
            <a:endParaRPr lang="de-DE" altLang="de-DE" sz="1800" kern="0" dirty="0">
              <a:solidFill>
                <a:srgbClr val="000000"/>
              </a:solidFill>
              <a:latin typeface="Courier New" pitchFamily="49" charset="0"/>
            </a:endParaRPr>
          </a:p>
        </p:txBody>
      </p:sp>
      <p:sp>
        <p:nvSpPr>
          <p:cNvPr id="11" name="Textfeld 10"/>
          <p:cNvSpPr txBox="1"/>
          <p:nvPr/>
        </p:nvSpPr>
        <p:spPr>
          <a:xfrm>
            <a:off x="3707904" y="5445224"/>
            <a:ext cx="4763788" cy="707886"/>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2000" kern="0" dirty="0" smtClean="0">
                <a:solidFill>
                  <a:srgbClr val="3333CC"/>
                </a:solidFill>
              </a:rPr>
              <a:t>In </a:t>
            </a:r>
            <a:r>
              <a:rPr lang="en-US" sz="2000" kern="0" dirty="0">
                <a:solidFill>
                  <a:srgbClr val="3333CC"/>
                </a:solidFill>
              </a:rPr>
              <a:t>the </a:t>
            </a:r>
            <a:r>
              <a:rPr lang="en-US" sz="2000" kern="0" dirty="0" smtClean="0">
                <a:solidFill>
                  <a:srgbClr val="3333CC"/>
                </a:solidFill>
              </a:rPr>
              <a:t>body, the </a:t>
            </a:r>
            <a:r>
              <a:rPr lang="en-US" sz="2000" kern="0" dirty="0">
                <a:solidFill>
                  <a:srgbClr val="3333CC"/>
                </a:solidFill>
              </a:rPr>
              <a:t>child has </a:t>
            </a:r>
            <a:r>
              <a:rPr kumimoji="0" lang="en-US" sz="2000" b="0" i="0" u="none" strike="noStrike" kern="0" cap="none" spc="0" normalizeH="0" baseline="0" dirty="0" smtClean="0">
                <a:ln>
                  <a:noFill/>
                </a:ln>
                <a:solidFill>
                  <a:srgbClr val="3333CC"/>
                </a:solidFill>
                <a:effectLst/>
                <a:uLnTx/>
                <a:uFillTx/>
              </a:rPr>
              <a:t>direct visibility of the complete declaration.</a:t>
            </a:r>
          </a:p>
        </p:txBody>
      </p:sp>
      <p:grpSp>
        <p:nvGrpSpPr>
          <p:cNvPr id="12" name="Gruppieren 11"/>
          <p:cNvGrpSpPr/>
          <p:nvPr/>
        </p:nvGrpSpPr>
        <p:grpSpPr>
          <a:xfrm>
            <a:off x="7715608" y="3403421"/>
            <a:ext cx="756084" cy="601643"/>
            <a:chOff x="7715608" y="3403421"/>
            <a:chExt cx="756084" cy="601643"/>
          </a:xfrm>
        </p:grpSpPr>
        <p:sp>
          <p:nvSpPr>
            <p:cNvPr id="13" name="Textfeld 12"/>
            <p:cNvSpPr txBox="1"/>
            <p:nvPr/>
          </p:nvSpPr>
          <p:spPr>
            <a:xfrm>
              <a:off x="7715608" y="3403421"/>
              <a:ext cx="756084" cy="369332"/>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de-DE" sz="1800" b="0" i="0" u="none" strike="noStrike" kern="0" cap="none" spc="0" normalizeH="0" baseline="0" noProof="0" dirty="0" smtClean="0">
                  <a:ln>
                    <a:noFill/>
                  </a:ln>
                  <a:solidFill>
                    <a:srgbClr val="FF0000"/>
                  </a:solidFill>
                  <a:effectLst/>
                  <a:uLnTx/>
                  <a:uFillTx/>
                </a:rPr>
                <a:t>illegal</a:t>
              </a:r>
            </a:p>
          </p:txBody>
        </p:sp>
        <p:cxnSp>
          <p:nvCxnSpPr>
            <p:cNvPr id="14" name="Gerade Verbindung mit Pfeil 13"/>
            <p:cNvCxnSpPr/>
            <p:nvPr/>
          </p:nvCxnSpPr>
          <p:spPr bwMode="auto">
            <a:xfrm flipH="1">
              <a:off x="7812360" y="3772753"/>
              <a:ext cx="105296" cy="232311"/>
            </a:xfrm>
            <a:prstGeom prst="straightConnector1">
              <a:avLst/>
            </a:prstGeom>
            <a:solidFill>
              <a:srgbClr val="00B8FF"/>
            </a:solidFill>
            <a:ln w="9525" cap="flat" cmpd="sng" algn="ctr">
              <a:solidFill>
                <a:srgbClr val="FF0000"/>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15" name="Textfeld 14"/>
          <p:cNvSpPr txBox="1"/>
          <p:nvPr/>
        </p:nvSpPr>
        <p:spPr>
          <a:xfrm>
            <a:off x="5580112" y="4293096"/>
            <a:ext cx="632519" cy="369332"/>
          </a:xfrm>
          <a:prstGeom prst="rect">
            <a:avLst/>
          </a:prstGeom>
          <a:noFill/>
        </p:spPr>
        <p:txBody>
          <a:bodyPr wrap="square" rtlCol="0">
            <a:spAutoFit/>
          </a:bodyPr>
          <a:lstStyle/>
          <a:p>
            <a:r>
              <a:rPr lang="de-DE" sz="1800" dirty="0" smtClean="0">
                <a:solidFill>
                  <a:srgbClr val="3333CC"/>
                </a:solidFill>
              </a:rPr>
              <a:t>legal</a:t>
            </a:r>
            <a:endParaRPr lang="de-DE" sz="1800" dirty="0">
              <a:solidFill>
                <a:srgbClr val="3333CC"/>
              </a:solidFill>
            </a:endParaRPr>
          </a:p>
        </p:txBody>
      </p:sp>
      <p:sp>
        <p:nvSpPr>
          <p:cNvPr id="16" name="Textfeld 15"/>
          <p:cNvSpPr txBox="1"/>
          <p:nvPr/>
        </p:nvSpPr>
        <p:spPr>
          <a:xfrm>
            <a:off x="2843808" y="4715852"/>
            <a:ext cx="756084" cy="369332"/>
          </a:xfrm>
          <a:prstGeom prst="rect">
            <a:avLst/>
          </a:prstGeom>
          <a:noFill/>
        </p:spPr>
        <p:txBody>
          <a:bodyPr wrap="square" rtlCol="0">
            <a:spAutoFit/>
          </a:bodyPr>
          <a:lstStyle/>
          <a:p>
            <a:r>
              <a:rPr lang="de-DE" sz="1800" dirty="0" smtClean="0">
                <a:solidFill>
                  <a:srgbClr val="FF0000"/>
                </a:solidFill>
              </a:rPr>
              <a:t>illegal</a:t>
            </a:r>
            <a:endParaRPr lang="de-DE" sz="1800" dirty="0">
              <a:solidFill>
                <a:srgbClr val="FF0000"/>
              </a:solidFill>
            </a:endParaRPr>
          </a:p>
        </p:txBody>
      </p:sp>
    </p:spTree>
    <p:extLst>
      <p:ext uri="{BB962C8B-B14F-4D97-AF65-F5344CB8AC3E}">
        <p14:creationId xmlns:p14="http://schemas.microsoft.com/office/powerpoint/2010/main" val="2706335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2"/>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8"/>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5"/>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P spid="15" grpId="0"/>
      <p:bldP spid="16" grpId="0"/>
    </p:bldLst>
  </p:timing>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685800" y="463551"/>
            <a:ext cx="7769225" cy="1237258"/>
          </a:xfrm>
        </p:spPr>
        <p:txBody>
          <a:bodyPr/>
          <a:lstStyle/>
          <a:p>
            <a:r>
              <a:rPr lang="en-US" dirty="0" smtClean="0"/>
              <a:t>Context Clauses</a:t>
            </a:r>
            <a:endParaRPr lang="en-US" dirty="0"/>
          </a:p>
        </p:txBody>
      </p:sp>
      <p:sp>
        <p:nvSpPr>
          <p:cNvPr id="3" name="Inhaltsplatzhalter 2"/>
          <p:cNvSpPr>
            <a:spLocks noGrp="1"/>
          </p:cNvSpPr>
          <p:nvPr>
            <p:ph idx="1"/>
          </p:nvPr>
        </p:nvSpPr>
        <p:spPr>
          <a:xfrm>
            <a:off x="685800" y="1700808"/>
            <a:ext cx="7769225" cy="4514255"/>
          </a:xfrm>
        </p:spPr>
        <p:txBody>
          <a:bodyPr/>
          <a:lstStyle/>
          <a:p>
            <a:r>
              <a:rPr lang="en-US" sz="2000" dirty="0" smtClean="0"/>
              <a:t>There are two kinds of with clauses:</a:t>
            </a:r>
          </a:p>
          <a:p>
            <a:pPr marL="457200" indent="-457200">
              <a:buFont typeface="Arial" panose="020B0604020202020204" pitchFamily="34" charset="0"/>
              <a:buChar char="•"/>
            </a:pPr>
            <a:r>
              <a:rPr lang="en-US" sz="1800" b="1" dirty="0" smtClean="0">
                <a:latin typeface="Courier New" panose="02070309020205020404" pitchFamily="49" charset="0"/>
                <a:cs typeface="Courier New" panose="02070309020205020404" pitchFamily="49" charset="0"/>
              </a:rPr>
              <a:t>with</a:t>
            </a:r>
            <a:r>
              <a:rPr lang="en-US" sz="1800" dirty="0" smtClean="0">
                <a:latin typeface="Courier New" panose="02070309020205020404" pitchFamily="49" charset="0"/>
                <a:cs typeface="Courier New" panose="02070309020205020404" pitchFamily="49" charset="0"/>
              </a:rPr>
              <a:t> P;</a:t>
            </a:r>
          </a:p>
          <a:p>
            <a:pPr marL="457200" indent="-457200">
              <a:buFont typeface="Arial" panose="020B0604020202020204" pitchFamily="34" charset="0"/>
              <a:buChar char="•"/>
            </a:pPr>
            <a:r>
              <a:rPr lang="en-US" sz="1800" b="1" dirty="0" smtClean="0">
                <a:latin typeface="Courier New" panose="02070309020205020404" pitchFamily="49" charset="0"/>
                <a:cs typeface="Courier New" panose="02070309020205020404" pitchFamily="49" charset="0"/>
              </a:rPr>
              <a:t>private with </a:t>
            </a:r>
            <a:r>
              <a:rPr lang="en-US" sz="1800" dirty="0" smtClean="0">
                <a:latin typeface="Courier New" panose="02070309020205020404" pitchFamily="49" charset="0"/>
                <a:cs typeface="Courier New" panose="02070309020205020404" pitchFamily="49" charset="0"/>
              </a:rPr>
              <a:t>P;  -- </a:t>
            </a:r>
            <a:r>
              <a:rPr lang="en-US" sz="1800" i="1" dirty="0" smtClean="0">
                <a:solidFill>
                  <a:srgbClr val="C00000"/>
                </a:solidFill>
                <a:latin typeface="Courier New" panose="02070309020205020404" pitchFamily="49" charset="0"/>
                <a:cs typeface="Courier New" panose="02070309020205020404" pitchFamily="49" charset="0"/>
              </a:rPr>
              <a:t>Ada 2005</a:t>
            </a:r>
          </a:p>
          <a:p>
            <a:pPr marL="0" indent="0"/>
            <a:r>
              <a:rPr lang="en-US" sz="2000" dirty="0" smtClean="0">
                <a:cs typeface="Courier New" panose="02070309020205020404" pitchFamily="49" charset="0"/>
              </a:rPr>
              <a:t>The private with clause grants visibility into </a:t>
            </a:r>
            <a:r>
              <a:rPr lang="en-US" sz="2000" dirty="0" smtClean="0">
                <a:latin typeface="Courier New" panose="02070309020205020404" pitchFamily="49" charset="0"/>
                <a:cs typeface="Courier New" panose="02070309020205020404" pitchFamily="49" charset="0"/>
              </a:rPr>
              <a:t>P</a:t>
            </a:r>
            <a:r>
              <a:rPr lang="en-US" sz="2000" dirty="0" smtClean="0">
                <a:cs typeface="Courier New" panose="02070309020205020404" pitchFamily="49" charset="0"/>
              </a:rPr>
              <a:t> only within the private part of the importing packages.</a:t>
            </a:r>
          </a:p>
          <a:p>
            <a:pPr marL="342900" indent="-342900">
              <a:buFont typeface="Arial" panose="020B0604020202020204" pitchFamily="34" charset="0"/>
              <a:buChar char="•"/>
            </a:pPr>
            <a:r>
              <a:rPr lang="en-US" sz="1800" b="1" dirty="0" smtClean="0">
                <a:latin typeface="Courier New" panose="02070309020205020404" pitchFamily="49" charset="0"/>
                <a:cs typeface="Courier New" panose="02070309020205020404" pitchFamily="49" charset="0"/>
              </a:rPr>
              <a:t>with</a:t>
            </a:r>
            <a:r>
              <a:rPr lang="en-US" sz="1800" dirty="0" smtClean="0">
                <a:latin typeface="Courier New" panose="02070309020205020404" pitchFamily="49" charset="0"/>
                <a:cs typeface="Courier New" panose="02070309020205020404" pitchFamily="49" charset="0"/>
              </a:rPr>
              <a:t> P.Q;</a:t>
            </a:r>
          </a:p>
          <a:p>
            <a:r>
              <a:rPr lang="en-US" sz="2000" dirty="0" smtClean="0">
                <a:cs typeface="Courier New" panose="02070309020205020404" pitchFamily="49" charset="0"/>
              </a:rPr>
              <a:t>is equivalent to</a:t>
            </a:r>
          </a:p>
          <a:p>
            <a:pPr marL="342900" indent="-342900">
              <a:buFont typeface="Arial" panose="020B0604020202020204" pitchFamily="34" charset="0"/>
              <a:buChar char="•"/>
            </a:pPr>
            <a:r>
              <a:rPr lang="en-US" sz="1800" b="1" dirty="0" smtClean="0">
                <a:latin typeface="Courier New" panose="02070309020205020404" pitchFamily="49" charset="0"/>
                <a:cs typeface="Courier New" panose="02070309020205020404" pitchFamily="49" charset="0"/>
              </a:rPr>
              <a:t>with</a:t>
            </a:r>
            <a:r>
              <a:rPr lang="en-US" sz="1800" dirty="0" smtClean="0">
                <a:latin typeface="Courier New" panose="02070309020205020404" pitchFamily="49" charset="0"/>
                <a:cs typeface="Courier New" panose="02070309020205020404" pitchFamily="49" charset="0"/>
              </a:rPr>
              <a:t> P, P.Q;</a:t>
            </a:r>
          </a:p>
          <a:p>
            <a:pPr marL="0" indent="0"/>
            <a:r>
              <a:rPr lang="en-US" sz="2000" dirty="0" smtClean="0">
                <a:cs typeface="Courier New" panose="02070309020205020404" pitchFamily="49" charset="0"/>
              </a:rPr>
              <a:t>This equivalence does not hold for use clauses, the clause must </a:t>
            </a:r>
            <a:r>
              <a:rPr lang="en-US" sz="2000" dirty="0">
                <a:cs typeface="Courier New" panose="02070309020205020404" pitchFamily="49" charset="0"/>
              </a:rPr>
              <a:t>be separately specified for </a:t>
            </a:r>
            <a:r>
              <a:rPr lang="en-US" sz="2000" dirty="0" smtClean="0">
                <a:cs typeface="Courier New" panose="02070309020205020404" pitchFamily="49" charset="0"/>
              </a:rPr>
              <a:t>each package:</a:t>
            </a:r>
          </a:p>
          <a:p>
            <a:pPr marL="342900" indent="-342900">
              <a:buFont typeface="Arial" panose="020B0604020202020204" pitchFamily="34" charset="0"/>
              <a:buChar char="•"/>
            </a:pPr>
            <a:r>
              <a:rPr lang="en-US" sz="1800" b="1" dirty="0" smtClean="0">
                <a:latin typeface="Courier New" panose="02070309020205020404" pitchFamily="49" charset="0"/>
                <a:cs typeface="Courier New" panose="02070309020205020404" pitchFamily="49" charset="0"/>
              </a:rPr>
              <a:t>use</a:t>
            </a:r>
            <a:r>
              <a:rPr lang="en-US" sz="1800" dirty="0" smtClean="0">
                <a:latin typeface="Courier New" panose="02070309020205020404" pitchFamily="49" charset="0"/>
                <a:cs typeface="Courier New" panose="02070309020205020404" pitchFamily="49" charset="0"/>
              </a:rPr>
              <a:t> P, P.Q;</a:t>
            </a:r>
          </a:p>
          <a:p>
            <a:r>
              <a:rPr lang="en-US" sz="2000" dirty="0" smtClean="0">
                <a:solidFill>
                  <a:schemeClr val="tx1">
                    <a:lumMod val="75000"/>
                    <a:lumOff val="25000"/>
                  </a:schemeClr>
                </a:solidFill>
                <a:cs typeface="Courier New" panose="02070309020205020404" pitchFamily="49" charset="0"/>
              </a:rPr>
              <a:t>There is another </a:t>
            </a:r>
            <a:r>
              <a:rPr lang="en-US" sz="1800" b="1" dirty="0" smtClean="0">
                <a:solidFill>
                  <a:srgbClr val="234A5D"/>
                </a:solidFill>
                <a:latin typeface="Courier New" panose="02070309020205020404" pitchFamily="49" charset="0"/>
                <a:cs typeface="Courier New" panose="02070309020205020404" pitchFamily="49" charset="0"/>
              </a:rPr>
              <a:t>limited with </a:t>
            </a:r>
            <a:r>
              <a:rPr lang="en-US" sz="1800" dirty="0" smtClean="0">
                <a:solidFill>
                  <a:srgbClr val="234A5D"/>
                </a:solidFill>
                <a:latin typeface="Courier New" panose="02070309020205020404" pitchFamily="49" charset="0"/>
                <a:cs typeface="Courier New" panose="02070309020205020404" pitchFamily="49" charset="0"/>
              </a:rPr>
              <a:t>P;</a:t>
            </a:r>
            <a:r>
              <a:rPr lang="en-US" sz="2000" dirty="0" smtClean="0">
                <a:solidFill>
                  <a:schemeClr val="tx1">
                    <a:lumMod val="75000"/>
                    <a:lumOff val="25000"/>
                  </a:schemeClr>
                </a:solidFill>
                <a:cs typeface="Courier New" panose="02070309020205020404" pitchFamily="49" charset="0"/>
              </a:rPr>
              <a:t> I won’t further go into.</a:t>
            </a:r>
            <a:endParaRPr lang="en-US" sz="2400" dirty="0">
              <a:solidFill>
                <a:schemeClr val="tx1">
                  <a:lumMod val="75000"/>
                  <a:lumOff val="25000"/>
                </a:schemeClr>
              </a:solidFill>
              <a:cs typeface="Courier New" panose="02070309020205020404" pitchFamily="49" charset="0"/>
            </a:endParaRPr>
          </a:p>
        </p:txBody>
      </p:sp>
      <p:sp>
        <p:nvSpPr>
          <p:cNvPr id="4" name="Fußzeilenplatzhalter 3"/>
          <p:cNvSpPr>
            <a:spLocks noGrp="1"/>
          </p:cNvSpPr>
          <p:nvPr>
            <p:ph type="ftr" idx="11"/>
          </p:nvPr>
        </p:nvSpPr>
        <p:spPr>
          <a:xfrm>
            <a:off x="2627313" y="6248400"/>
            <a:ext cx="3889375" cy="823913"/>
          </a:xfrm>
        </p:spPr>
        <p:txBody>
          <a:bodyPr/>
          <a:lstStyle/>
          <a:p>
            <a:pPr>
              <a:defRPr/>
            </a:pPr>
            <a:r>
              <a:rPr lang="de-DE" dirty="0" smtClean="0"/>
              <a:t>Ada Basics © 2024 C.Grein</a:t>
            </a:r>
            <a:endParaRPr lang="de-DE" dirty="0">
              <a:cs typeface="Times New Roman" pitchFamily="18" charset="0"/>
            </a:endParaRPr>
          </a:p>
        </p:txBody>
      </p:sp>
      <p:sp>
        <p:nvSpPr>
          <p:cNvPr id="5" name="Foliennummernplatzhalter 4"/>
          <p:cNvSpPr>
            <a:spLocks noGrp="1"/>
          </p:cNvSpPr>
          <p:nvPr>
            <p:ph type="sldNum" idx="4294967295"/>
          </p:nvPr>
        </p:nvSpPr>
        <p:spPr>
          <a:xfrm>
            <a:off x="7380288" y="6248400"/>
            <a:ext cx="1074737" cy="458788"/>
          </a:xfrm>
          <a:prstGeom prst="rect">
            <a:avLst/>
          </a:prstGeom>
        </p:spPr>
        <p:txBody>
          <a:bodyPr/>
          <a:lstStyle/>
          <a:p>
            <a:pPr>
              <a:defRPr/>
            </a:pPr>
            <a:fld id="{FB8783C4-7110-453C-82AD-887E749DAD29}" type="slidenum">
              <a:rPr lang="de-DE" smtClean="0"/>
              <a:pPr>
                <a:defRPr/>
              </a:pPr>
              <a:t>176</a:t>
            </a:fld>
            <a:endParaRPr lang="de-DE" dirty="0"/>
          </a:p>
        </p:txBody>
      </p:sp>
      <p:sp>
        <p:nvSpPr>
          <p:cNvPr id="6" name="Textfeld 5"/>
          <p:cNvSpPr txBox="1"/>
          <p:nvPr/>
        </p:nvSpPr>
        <p:spPr>
          <a:xfrm>
            <a:off x="7020272" y="1331476"/>
            <a:ext cx="1440160" cy="369332"/>
          </a:xfrm>
          <a:prstGeom prst="rect">
            <a:avLst/>
          </a:prstGeom>
          <a:solidFill>
            <a:srgbClr val="AAE2CA">
              <a:lumMod val="20000"/>
              <a:lumOff val="80000"/>
            </a:srgbClr>
          </a:solidFill>
          <a:ln>
            <a:solidFill>
              <a:srgbClr val="3333CC"/>
            </a:solidFill>
          </a:ln>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dirty="0" smtClean="0">
                <a:ln>
                  <a:noFill/>
                </a:ln>
                <a:solidFill>
                  <a:srgbClr val="3333CC"/>
                </a:solidFill>
                <a:effectLst/>
                <a:uLnTx/>
                <a:uFillTx/>
              </a:rPr>
              <a:t>See slide 168</a:t>
            </a:r>
          </a:p>
        </p:txBody>
      </p:sp>
    </p:spTree>
    <p:extLst>
      <p:ext uri="{BB962C8B-B14F-4D97-AF65-F5344CB8AC3E}">
        <p14:creationId xmlns:p14="http://schemas.microsoft.com/office/powerpoint/2010/main" val="1606892098"/>
      </p:ext>
    </p:extLst>
  </p:cSld>
  <p:clrMapOvr>
    <a:masterClrMapping/>
  </p:clrMapOvr>
  <p:timing>
    <p:tnLst>
      <p:par>
        <p:cTn id="1" dur="indefinite" restart="never" nodeType="tmRoot"/>
      </p:par>
    </p:tnLst>
  </p:timing>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Titel 1"/>
          <p:cNvSpPr>
            <a:spLocks noGrp="1"/>
          </p:cNvSpPr>
          <p:nvPr>
            <p:ph type="title"/>
          </p:nvPr>
        </p:nvSpPr>
        <p:spPr>
          <a:xfrm>
            <a:off x="685800" y="463550"/>
            <a:ext cx="7769225" cy="1433513"/>
          </a:xfrm>
        </p:spPr>
        <p:txBody>
          <a:bodyPr/>
          <a:lstStyle/>
          <a:p>
            <a:r>
              <a:rPr lang="en-US" altLang="de-DE" dirty="0" smtClean="0"/>
              <a:t>Private Context Clauses</a:t>
            </a:r>
            <a:br>
              <a:rPr lang="en-US" altLang="de-DE" dirty="0" smtClean="0"/>
            </a:br>
            <a:r>
              <a:rPr lang="en-US" altLang="de-DE" dirty="0" smtClean="0"/>
              <a:t>Ada 2005</a:t>
            </a:r>
          </a:p>
        </p:txBody>
      </p:sp>
      <p:sp>
        <p:nvSpPr>
          <p:cNvPr id="66563" name="Inhaltsplatzhalter 2"/>
          <p:cNvSpPr>
            <a:spLocks noGrp="1"/>
          </p:cNvSpPr>
          <p:nvPr>
            <p:ph idx="1"/>
          </p:nvPr>
        </p:nvSpPr>
        <p:spPr>
          <a:xfrm>
            <a:off x="685800" y="2132856"/>
            <a:ext cx="7769225" cy="3888532"/>
          </a:xfrm>
        </p:spPr>
        <p:txBody>
          <a:bodyPr/>
          <a:lstStyle/>
          <a:p>
            <a:pPr marL="0" indent="0" eaLnBrk="1" hangingPunct="1">
              <a:lnSpc>
                <a:spcPct val="90000"/>
              </a:lnSpc>
              <a:spcBef>
                <a:spcPct val="20000"/>
              </a:spcBef>
            </a:pPr>
            <a:r>
              <a:rPr lang="en-US" altLang="de-DE" sz="2400" dirty="0" smtClean="0"/>
              <a:t>The private with clause grants visibility of library units in the private part only. The imported library unit (here </a:t>
            </a:r>
            <a:r>
              <a:rPr lang="en-US" altLang="de-DE" sz="2000" dirty="0" smtClean="0">
                <a:latin typeface="Courier New" panose="02070309020205020404" pitchFamily="49" charset="0"/>
                <a:cs typeface="Courier New" panose="02070309020205020404" pitchFamily="49" charset="0"/>
              </a:rPr>
              <a:t>P</a:t>
            </a:r>
            <a:r>
              <a:rPr lang="en-US" altLang="de-DE" sz="2400" dirty="0" smtClean="0"/>
              <a:t> and </a:t>
            </a:r>
            <a:r>
              <a:rPr lang="en-US" altLang="de-DE" sz="2000" dirty="0" smtClean="0"/>
              <a:t>Q</a:t>
            </a:r>
            <a:r>
              <a:rPr lang="en-US" altLang="de-DE" sz="2400" dirty="0" smtClean="0"/>
              <a:t>) must, however, be public with respect to the importer.</a:t>
            </a:r>
          </a:p>
          <a:p>
            <a:pPr marL="0" indent="0" eaLnBrk="1" hangingPunct="1">
              <a:lnSpc>
                <a:spcPct val="90000"/>
              </a:lnSpc>
              <a:spcBef>
                <a:spcPct val="20000"/>
              </a:spcBef>
            </a:pPr>
            <a:endParaRPr lang="en-US" altLang="de-DE" sz="800" dirty="0" smtClean="0"/>
          </a:p>
          <a:p>
            <a:pPr marL="0" indent="0" eaLnBrk="1" hangingPunct="1">
              <a:lnSpc>
                <a:spcPct val="90000"/>
              </a:lnSpc>
              <a:spcBef>
                <a:spcPct val="20000"/>
              </a:spcBef>
            </a:pPr>
            <a:r>
              <a:rPr lang="en-US" altLang="de-DE" sz="2000" b="1" dirty="0" smtClean="0">
                <a:latin typeface="Courier New" pitchFamily="49" charset="0"/>
              </a:rPr>
              <a:t>  </a:t>
            </a:r>
            <a:r>
              <a:rPr lang="en-US" altLang="de-DE" sz="2000" b="1" dirty="0" smtClean="0">
                <a:solidFill>
                  <a:schemeClr val="accent2"/>
                </a:solidFill>
                <a:latin typeface="Courier New" pitchFamily="49" charset="0"/>
              </a:rPr>
              <a:t>with </a:t>
            </a:r>
            <a:r>
              <a:rPr lang="en-US" altLang="de-DE" sz="2000" dirty="0" smtClean="0">
                <a:solidFill>
                  <a:schemeClr val="accent2"/>
                </a:solidFill>
                <a:latin typeface="Courier New" pitchFamily="49" charset="0"/>
              </a:rPr>
              <a:t>Q;</a:t>
            </a:r>
          </a:p>
          <a:p>
            <a:pPr marL="0" indent="0" eaLnBrk="1" hangingPunct="1">
              <a:lnSpc>
                <a:spcPct val="90000"/>
              </a:lnSpc>
              <a:spcBef>
                <a:spcPct val="20000"/>
              </a:spcBef>
            </a:pPr>
            <a:r>
              <a:rPr lang="en-US" altLang="de-DE" sz="2000" b="1" dirty="0" smtClean="0">
                <a:latin typeface="Courier New" pitchFamily="49" charset="0"/>
              </a:rPr>
              <a:t>  </a:t>
            </a:r>
            <a:r>
              <a:rPr lang="en-US" altLang="de-DE" sz="2000" b="1" dirty="0" smtClean="0">
                <a:solidFill>
                  <a:srgbClr val="CC0066"/>
                </a:solidFill>
                <a:latin typeface="Courier New" pitchFamily="49" charset="0"/>
              </a:rPr>
              <a:t>private with</a:t>
            </a:r>
            <a:r>
              <a:rPr lang="en-US" altLang="de-DE" sz="2000" dirty="0" smtClean="0">
                <a:solidFill>
                  <a:srgbClr val="CC0066"/>
                </a:solidFill>
                <a:latin typeface="Courier New" pitchFamily="49" charset="0"/>
              </a:rPr>
              <a:t> R;</a:t>
            </a:r>
            <a:endParaRPr lang="en-US" altLang="de-DE" sz="2000" i="1" dirty="0" smtClean="0">
              <a:solidFill>
                <a:srgbClr val="CC0066"/>
              </a:solidFill>
              <a:latin typeface="Courier New" pitchFamily="49" charset="0"/>
            </a:endParaRPr>
          </a:p>
          <a:p>
            <a:pPr marL="0" indent="0" eaLnBrk="1" hangingPunct="1">
              <a:lnSpc>
                <a:spcPct val="90000"/>
              </a:lnSpc>
              <a:spcBef>
                <a:spcPct val="20000"/>
              </a:spcBef>
            </a:pPr>
            <a:r>
              <a:rPr lang="en-US" altLang="de-DE" sz="2000" b="1" dirty="0" smtClean="0">
                <a:latin typeface="Courier New" pitchFamily="49" charset="0"/>
              </a:rPr>
              <a:t>  package</a:t>
            </a:r>
            <a:r>
              <a:rPr lang="en-US" altLang="de-DE" sz="2000" dirty="0" smtClean="0">
                <a:latin typeface="Courier New" pitchFamily="49" charset="0"/>
              </a:rPr>
              <a:t> P </a:t>
            </a:r>
            <a:r>
              <a:rPr lang="en-US" altLang="de-DE" sz="2000" b="1" dirty="0" smtClean="0">
                <a:latin typeface="Courier New" pitchFamily="49" charset="0"/>
              </a:rPr>
              <a:t>is</a:t>
            </a:r>
          </a:p>
          <a:p>
            <a:pPr marL="0" indent="0" eaLnBrk="1" hangingPunct="1">
              <a:lnSpc>
                <a:spcPct val="90000"/>
              </a:lnSpc>
              <a:spcBef>
                <a:spcPct val="20000"/>
              </a:spcBef>
            </a:pPr>
            <a:r>
              <a:rPr lang="en-US" altLang="de-DE" sz="2000" dirty="0" smtClean="0">
                <a:latin typeface="Courier New" pitchFamily="49" charset="0"/>
              </a:rPr>
              <a:t>    -- </a:t>
            </a:r>
            <a:r>
              <a:rPr lang="en-US" altLang="de-DE" sz="2000" dirty="0" smtClean="0">
                <a:solidFill>
                  <a:schemeClr val="accent2"/>
                </a:solidFill>
                <a:latin typeface="Courier New" pitchFamily="49" charset="0"/>
              </a:rPr>
              <a:t>Here Q is visible.</a:t>
            </a:r>
          </a:p>
          <a:p>
            <a:pPr marL="0" indent="0" eaLnBrk="1" hangingPunct="1">
              <a:lnSpc>
                <a:spcPct val="90000"/>
              </a:lnSpc>
              <a:spcBef>
                <a:spcPct val="20000"/>
              </a:spcBef>
            </a:pPr>
            <a:r>
              <a:rPr lang="en-US" altLang="de-DE" sz="2000" b="1" dirty="0" smtClean="0">
                <a:latin typeface="Courier New" pitchFamily="49" charset="0"/>
              </a:rPr>
              <a:t>  private</a:t>
            </a:r>
          </a:p>
          <a:p>
            <a:pPr marL="0" indent="0" eaLnBrk="1" hangingPunct="1">
              <a:lnSpc>
                <a:spcPct val="90000"/>
              </a:lnSpc>
              <a:spcBef>
                <a:spcPct val="20000"/>
              </a:spcBef>
            </a:pPr>
            <a:r>
              <a:rPr lang="en-US" altLang="de-DE" sz="2000" dirty="0" smtClean="0">
                <a:latin typeface="Courier New" pitchFamily="49" charset="0"/>
              </a:rPr>
              <a:t>    -- </a:t>
            </a:r>
            <a:r>
              <a:rPr lang="en-US" altLang="de-DE" sz="2000" dirty="0" smtClean="0">
                <a:solidFill>
                  <a:srgbClr val="CC0066"/>
                </a:solidFill>
                <a:latin typeface="Courier New" pitchFamily="49" charset="0"/>
              </a:rPr>
              <a:t>Here also R is visible.</a:t>
            </a:r>
          </a:p>
          <a:p>
            <a:pPr marL="0" indent="0" eaLnBrk="1" hangingPunct="1">
              <a:lnSpc>
                <a:spcPct val="90000"/>
              </a:lnSpc>
              <a:spcBef>
                <a:spcPct val="20000"/>
              </a:spcBef>
            </a:pPr>
            <a:r>
              <a:rPr lang="en-US" altLang="de-DE" sz="2000" b="1" dirty="0" smtClean="0">
                <a:latin typeface="Courier New" pitchFamily="49" charset="0"/>
              </a:rPr>
              <a:t>  end</a:t>
            </a:r>
            <a:r>
              <a:rPr lang="en-US" altLang="de-DE" sz="2000" dirty="0" smtClean="0">
                <a:latin typeface="Courier New" pitchFamily="49" charset="0"/>
              </a:rPr>
              <a:t> P;</a:t>
            </a:r>
          </a:p>
        </p:txBody>
      </p:sp>
      <p:sp>
        <p:nvSpPr>
          <p:cNvPr id="66564" name="Fußzeilenplatzhalter 3"/>
          <p:cNvSpPr>
            <a:spLocks noGrp="1"/>
          </p:cNvSpPr>
          <p:nvPr>
            <p:ph type="ftr" idx="11"/>
          </p:nvPr>
        </p:nvSpPr>
        <p:spPr>
          <a:xfrm>
            <a:off x="2627313" y="6248400"/>
            <a:ext cx="3889375" cy="823913"/>
          </a:xfrm>
          <a:noFill/>
        </p:spPr>
        <p:txBody>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eaLnBrk="1" hangingPunct="1"/>
            <a:r>
              <a:rPr lang="de-DE" altLang="de-DE" dirty="0" smtClean="0">
                <a:solidFill>
                  <a:srgbClr val="000000"/>
                </a:solidFill>
              </a:rPr>
              <a:t>Ada Basics © 2024 C.Grein</a:t>
            </a:r>
            <a:endParaRPr lang="de-DE" altLang="de-DE" dirty="0" smtClean="0">
              <a:solidFill>
                <a:srgbClr val="000000"/>
              </a:solidFill>
              <a:cs typeface="Times New Roman" pitchFamily="18" charset="0"/>
            </a:endParaRPr>
          </a:p>
        </p:txBody>
      </p:sp>
      <p:sp>
        <p:nvSpPr>
          <p:cNvPr id="66565" name="Foliennummernplatzhalter 4"/>
          <p:cNvSpPr>
            <a:spLocks noGrp="1"/>
          </p:cNvSpPr>
          <p:nvPr>
            <p:ph type="sldNum" idx="4294967295"/>
          </p:nvPr>
        </p:nvSpPr>
        <p:spPr>
          <a:xfrm>
            <a:off x="7380288" y="6248400"/>
            <a:ext cx="1074737" cy="458788"/>
          </a:xfrm>
          <a:prstGeom prst="rect">
            <a:avLst/>
          </a:prstGeom>
          <a:noFill/>
        </p:spPr>
        <p:txBody>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eaLnBrk="1" hangingPunct="1"/>
            <a:fld id="{21B04A47-054B-4002-AD37-165740FE691F}" type="slidenum">
              <a:rPr lang="de-DE" altLang="de-DE" sz="2400" smtClean="0">
                <a:solidFill>
                  <a:srgbClr val="000000"/>
                </a:solidFill>
              </a:rPr>
              <a:pPr eaLnBrk="1" hangingPunct="1"/>
              <a:t>177</a:t>
            </a:fld>
            <a:endParaRPr lang="de-DE" altLang="de-DE" sz="2400" dirty="0" smtClean="0">
              <a:solidFill>
                <a:srgbClr val="000000"/>
              </a:solidFill>
            </a:endParaRPr>
          </a:p>
        </p:txBody>
      </p:sp>
      <p:grpSp>
        <p:nvGrpSpPr>
          <p:cNvPr id="2" name="Gruppieren 1"/>
          <p:cNvGrpSpPr/>
          <p:nvPr/>
        </p:nvGrpSpPr>
        <p:grpSpPr>
          <a:xfrm>
            <a:off x="5796135" y="3411071"/>
            <a:ext cx="2978672" cy="2369880"/>
            <a:chOff x="5796135" y="3411071"/>
            <a:chExt cx="2978672" cy="2369880"/>
          </a:xfrm>
        </p:grpSpPr>
        <p:sp>
          <p:nvSpPr>
            <p:cNvPr id="6" name="Textfeld 5">
              <a:hlinkClick r:id="rId2" action="ppaction://hlinksldjump"/>
            </p:cNvPr>
            <p:cNvSpPr txBox="1"/>
            <p:nvPr/>
          </p:nvSpPr>
          <p:spPr>
            <a:xfrm>
              <a:off x="5796135" y="3411071"/>
              <a:ext cx="2690640" cy="2369880"/>
            </a:xfrm>
            <a:prstGeom prst="rect">
              <a:avLst/>
            </a:prstGeom>
            <a:solidFill>
              <a:srgbClr val="FFCCFF"/>
            </a:solidFill>
            <a:ln w="12700">
              <a:solidFill>
                <a:srgbClr val="CC0066"/>
              </a:solidFill>
            </a:ln>
          </p:spPr>
          <p:txBody>
            <a:bodyPr wrap="square" rtlCol="0">
              <a:spAutoFit/>
            </a:bodyPr>
            <a:lstStyle/>
            <a:p>
              <a:r>
                <a:rPr lang="en-US" altLang="de-DE" sz="1600" dirty="0" smtClean="0">
                  <a:solidFill>
                    <a:srgbClr val="CC0066"/>
                  </a:solidFill>
                  <a:latin typeface="+mn-lt"/>
                </a:rPr>
                <a:t>The scope of </a:t>
              </a:r>
              <a:r>
                <a:rPr lang="en-US" altLang="de-DE" sz="1400" dirty="0" smtClean="0">
                  <a:solidFill>
                    <a:srgbClr val="CC0066"/>
                  </a:solidFill>
                  <a:latin typeface="Courier New" panose="02070309020205020404" pitchFamily="49" charset="0"/>
                  <a:cs typeface="Courier New" panose="02070309020205020404" pitchFamily="49" charset="0"/>
                </a:rPr>
                <a:t>R</a:t>
              </a:r>
              <a:r>
                <a:rPr lang="en-US" altLang="de-DE" sz="1600" dirty="0" smtClean="0">
                  <a:solidFill>
                    <a:srgbClr val="CC0066"/>
                  </a:solidFill>
                  <a:latin typeface="+mn-lt"/>
                </a:rPr>
                <a:t> includes, however, also the visible part. This has subtle consequences on the legality of names in the visible part.</a:t>
              </a:r>
            </a:p>
            <a:p>
              <a:r>
                <a:rPr lang="en-US" sz="1600" dirty="0" smtClean="0">
                  <a:solidFill>
                    <a:srgbClr val="CC0066"/>
                  </a:solidFill>
                  <a:latin typeface="+mn-lt"/>
                </a:rPr>
                <a:t>See AARM 10.1.2(16.a/2 ff)</a:t>
              </a:r>
            </a:p>
            <a:p>
              <a:endParaRPr lang="en-US" sz="1600" dirty="0">
                <a:solidFill>
                  <a:srgbClr val="CC0066"/>
                </a:solidFill>
                <a:latin typeface="+mn-lt"/>
              </a:endParaRPr>
            </a:p>
            <a:p>
              <a:r>
                <a:rPr lang="en-US" sz="1800" b="1" dirty="0" smtClean="0">
                  <a:solidFill>
                    <a:srgbClr val="CC0066"/>
                  </a:solidFill>
                  <a:latin typeface="+mn-lt"/>
                </a:rPr>
                <a:t>Scope and visibility are different concepts!</a:t>
              </a:r>
              <a:endParaRPr lang="en-US" sz="1800" b="1" dirty="0">
                <a:solidFill>
                  <a:srgbClr val="CC0066"/>
                </a:solidFill>
                <a:latin typeface="+mn-lt"/>
              </a:endParaRPr>
            </a:p>
          </p:txBody>
        </p:sp>
        <p:sp>
          <p:nvSpPr>
            <p:cNvPr id="7" name="Interaktive Schaltfläche: Informationen 6">
              <a:hlinkClick r:id="rId2" action="ppaction://hlinksldjump" highlightClick="1"/>
            </p:cNvPr>
            <p:cNvSpPr/>
            <p:nvPr/>
          </p:nvSpPr>
          <p:spPr bwMode="auto">
            <a:xfrm>
              <a:off x="8486775" y="3411071"/>
              <a:ext cx="288032" cy="327025"/>
            </a:xfrm>
            <a:prstGeom prst="actionButtonInformation">
              <a:avLst/>
            </a:prstGeom>
            <a:solidFill>
              <a:srgbClr val="FF99FF"/>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8" charset="0"/>
                <a:buNone/>
                <a:tabLst/>
              </a:pPr>
              <a:endParaRPr kumimoji="0" lang="de-DE" sz="2400" b="0" i="0" u="none" strike="noStrike" cap="none" normalizeH="0" baseline="0" dirty="0" smtClean="0">
                <a:ln>
                  <a:noFill/>
                </a:ln>
                <a:solidFill>
                  <a:schemeClr val="bg1"/>
                </a:solidFill>
                <a:effectLst/>
                <a:latin typeface="Times New Roman" pitchFamily="18" charset="0"/>
              </a:endParaRPr>
            </a:p>
          </p:txBody>
        </p:sp>
      </p:grpSp>
    </p:spTree>
    <p:extLst>
      <p:ext uri="{BB962C8B-B14F-4D97-AF65-F5344CB8AC3E}">
        <p14:creationId xmlns:p14="http://schemas.microsoft.com/office/powerpoint/2010/main" val="39458715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685800" y="463550"/>
            <a:ext cx="7769225" cy="1433513"/>
          </a:xfrm>
        </p:spPr>
        <p:txBody>
          <a:bodyPr/>
          <a:lstStyle/>
          <a:p>
            <a:r>
              <a:rPr lang="en-US" dirty="0" smtClean="0"/>
              <a:t>Public and Private Import</a:t>
            </a:r>
            <a:endParaRPr lang="en-US" dirty="0"/>
          </a:p>
        </p:txBody>
      </p:sp>
      <p:sp>
        <p:nvSpPr>
          <p:cNvPr id="3" name="Inhaltsplatzhalter 2"/>
          <p:cNvSpPr>
            <a:spLocks noGrp="1"/>
          </p:cNvSpPr>
          <p:nvPr>
            <p:ph idx="1"/>
          </p:nvPr>
        </p:nvSpPr>
        <p:spPr>
          <a:xfrm>
            <a:off x="685800" y="2276872"/>
            <a:ext cx="7769225" cy="3600401"/>
          </a:xfrm>
        </p:spPr>
        <p:txBody>
          <a:bodyPr/>
          <a:lstStyle/>
          <a:p>
            <a:pPr marL="0" indent="0"/>
            <a:r>
              <a:rPr lang="en-US" sz="2800" dirty="0" smtClean="0">
                <a:solidFill>
                  <a:schemeClr val="tx1"/>
                </a:solidFill>
              </a:rPr>
              <a:t>A library unit </a:t>
            </a:r>
            <a:r>
              <a:rPr lang="en-US" sz="2800" dirty="0" smtClean="0">
                <a:solidFill>
                  <a:schemeClr val="tx1"/>
                </a:solidFill>
                <a:latin typeface="Courier New" panose="02070309020205020404" pitchFamily="49" charset="0"/>
                <a:cs typeface="Courier New" panose="02070309020205020404" pitchFamily="49" charset="0"/>
              </a:rPr>
              <a:t>B</a:t>
            </a:r>
            <a:r>
              <a:rPr lang="en-US" sz="2800" dirty="0" smtClean="0">
                <a:solidFill>
                  <a:schemeClr val="tx1"/>
                </a:solidFill>
              </a:rPr>
              <a:t> may import another one </a:t>
            </a:r>
            <a:r>
              <a:rPr lang="en-US" sz="2800" dirty="0" smtClean="0">
                <a:solidFill>
                  <a:schemeClr val="tx1"/>
                </a:solidFill>
                <a:latin typeface="Courier New" panose="02070309020205020404" pitchFamily="49" charset="0"/>
                <a:cs typeface="Courier New" panose="02070309020205020404" pitchFamily="49" charset="0"/>
              </a:rPr>
              <a:t>P</a:t>
            </a:r>
            <a:r>
              <a:rPr lang="en-US" sz="2800" dirty="0" smtClean="0">
                <a:solidFill>
                  <a:schemeClr val="tx1"/>
                </a:solidFill>
              </a:rPr>
              <a:t> publicly (</a:t>
            </a:r>
            <a:r>
              <a:rPr lang="en-US" sz="2400" b="1" dirty="0" smtClean="0">
                <a:latin typeface="Courier New" panose="02070309020205020404" pitchFamily="49" charset="0"/>
                <a:cs typeface="Courier New" panose="02070309020205020404" pitchFamily="49" charset="0"/>
              </a:rPr>
              <a:t>with</a:t>
            </a:r>
            <a:r>
              <a:rPr lang="en-US" sz="2400" dirty="0" smtClean="0">
                <a:latin typeface="Courier New" panose="02070309020205020404" pitchFamily="49" charset="0"/>
                <a:cs typeface="Courier New" panose="02070309020205020404" pitchFamily="49" charset="0"/>
              </a:rPr>
              <a:t> P;</a:t>
            </a:r>
            <a:r>
              <a:rPr lang="en-US" sz="2800" dirty="0" smtClean="0"/>
              <a:t>) </a:t>
            </a:r>
            <a:r>
              <a:rPr lang="en-US" sz="2800" dirty="0" smtClean="0">
                <a:solidFill>
                  <a:schemeClr val="tx1"/>
                </a:solidFill>
              </a:rPr>
              <a:t>or privately</a:t>
            </a:r>
            <a:r>
              <a:rPr lang="en-US" sz="2800" dirty="0" smtClean="0">
                <a:solidFill>
                  <a:srgbClr val="FF0000"/>
                </a:solidFill>
              </a:rPr>
              <a:t> </a:t>
            </a:r>
            <a:r>
              <a:rPr lang="en-US" sz="2800" dirty="0" smtClean="0">
                <a:solidFill>
                  <a:schemeClr val="tx1"/>
                </a:solidFill>
              </a:rPr>
              <a:t>(</a:t>
            </a:r>
            <a:r>
              <a:rPr lang="en-US" sz="2400" b="1" dirty="0" smtClean="0">
                <a:latin typeface="Courier New" panose="02070309020205020404" pitchFamily="49" charset="0"/>
                <a:cs typeface="Courier New" panose="02070309020205020404" pitchFamily="49" charset="0"/>
              </a:rPr>
              <a:t>private with</a:t>
            </a:r>
            <a:r>
              <a:rPr lang="en-US" sz="2400" dirty="0" smtClean="0">
                <a:latin typeface="Courier New" panose="02070309020205020404" pitchFamily="49" charset="0"/>
                <a:cs typeface="Courier New" panose="02070309020205020404" pitchFamily="49" charset="0"/>
              </a:rPr>
              <a:t> P;</a:t>
            </a:r>
            <a:r>
              <a:rPr lang="en-US" sz="2800" dirty="0" smtClean="0"/>
              <a:t>).</a:t>
            </a:r>
          </a:p>
          <a:p>
            <a:pPr marL="0" indent="0"/>
            <a:r>
              <a:rPr lang="en-US" sz="2800" dirty="0" smtClean="0">
                <a:solidFill>
                  <a:srgbClr val="CC0066"/>
                </a:solidFill>
              </a:rPr>
              <a:t>Whether this is allowed</a:t>
            </a:r>
            <a:r>
              <a:rPr lang="en-US" sz="2800" dirty="0" smtClean="0">
                <a:solidFill>
                  <a:schemeClr val="tx1"/>
                </a:solidFill>
              </a:rPr>
              <a:t>,</a:t>
            </a:r>
            <a:r>
              <a:rPr lang="en-US" sz="2800" dirty="0" smtClean="0"/>
              <a:t> depends on the relative publicness of </a:t>
            </a:r>
            <a:r>
              <a:rPr lang="en-US" sz="2800" dirty="0" smtClean="0">
                <a:latin typeface="Courier New" panose="02070309020205020404" pitchFamily="49" charset="0"/>
                <a:cs typeface="Courier New" panose="02070309020205020404" pitchFamily="49" charset="0"/>
              </a:rPr>
              <a:t>P</a:t>
            </a:r>
            <a:r>
              <a:rPr lang="en-US" sz="2800" dirty="0" smtClean="0"/>
              <a:t> to be imported in relation to the importer </a:t>
            </a:r>
            <a:r>
              <a:rPr lang="en-US" sz="2800" dirty="0" smtClean="0">
                <a:latin typeface="Courier New" panose="02070309020205020404" pitchFamily="49" charset="0"/>
                <a:cs typeface="Courier New" panose="02070309020205020404" pitchFamily="49" charset="0"/>
              </a:rPr>
              <a:t>B</a:t>
            </a:r>
            <a:r>
              <a:rPr lang="en-US" sz="2800" dirty="0" smtClean="0"/>
              <a:t> within the hierarchy of the library structure.</a:t>
            </a:r>
          </a:p>
          <a:p>
            <a:pPr marL="0" indent="0"/>
            <a:r>
              <a:rPr lang="en-US" sz="2800" dirty="0" smtClean="0">
                <a:solidFill>
                  <a:schemeClr val="accent2"/>
                </a:solidFill>
              </a:rPr>
              <a:t>You see, publicness and privateness are relative.</a:t>
            </a:r>
            <a:endParaRPr lang="en-US" sz="2800" dirty="0">
              <a:solidFill>
                <a:schemeClr val="accent2"/>
              </a:solidFill>
            </a:endParaRPr>
          </a:p>
        </p:txBody>
      </p:sp>
      <p:sp>
        <p:nvSpPr>
          <p:cNvPr id="4" name="Fußzeilenplatzhalter 3"/>
          <p:cNvSpPr>
            <a:spLocks noGrp="1"/>
          </p:cNvSpPr>
          <p:nvPr>
            <p:ph type="ftr" idx="11"/>
          </p:nvPr>
        </p:nvSpPr>
        <p:spPr>
          <a:xfrm>
            <a:off x="2627313" y="6248400"/>
            <a:ext cx="3889375" cy="823913"/>
          </a:xfrm>
        </p:spPr>
        <p:txBody>
          <a:bodyPr/>
          <a:lstStyle/>
          <a:p>
            <a:pPr>
              <a:defRPr/>
            </a:pPr>
            <a:r>
              <a:rPr lang="de-DE" dirty="0" smtClean="0"/>
              <a:t>Ada Basics © 2024 C.Grein</a:t>
            </a:r>
            <a:endParaRPr lang="de-DE" dirty="0">
              <a:cs typeface="Times New Roman" pitchFamily="18" charset="0"/>
            </a:endParaRPr>
          </a:p>
        </p:txBody>
      </p:sp>
      <p:sp>
        <p:nvSpPr>
          <p:cNvPr id="5" name="Foliennummernplatzhalter 4"/>
          <p:cNvSpPr>
            <a:spLocks noGrp="1"/>
          </p:cNvSpPr>
          <p:nvPr>
            <p:ph type="sldNum" idx="4294967295"/>
          </p:nvPr>
        </p:nvSpPr>
        <p:spPr>
          <a:xfrm>
            <a:off x="7380288" y="6248400"/>
            <a:ext cx="1074737" cy="458788"/>
          </a:xfrm>
          <a:prstGeom prst="rect">
            <a:avLst/>
          </a:prstGeom>
        </p:spPr>
        <p:txBody>
          <a:bodyPr/>
          <a:lstStyle/>
          <a:p>
            <a:pPr>
              <a:defRPr/>
            </a:pPr>
            <a:fld id="{FB8783C4-7110-453C-82AD-887E749DAD29}" type="slidenum">
              <a:rPr lang="de-DE" smtClean="0"/>
              <a:pPr>
                <a:defRPr/>
              </a:pPr>
              <a:t>178</a:t>
            </a:fld>
            <a:endParaRPr lang="de-DE" dirty="0"/>
          </a:p>
        </p:txBody>
      </p:sp>
    </p:spTree>
    <p:extLst>
      <p:ext uri="{BB962C8B-B14F-4D97-AF65-F5344CB8AC3E}">
        <p14:creationId xmlns:p14="http://schemas.microsoft.com/office/powerpoint/2010/main" val="3020324204"/>
      </p:ext>
    </p:extLst>
  </p:cSld>
  <p:clrMapOvr>
    <a:masterClrMapping/>
  </p:clrMapOvr>
  <p:timing>
    <p:tnLst>
      <p:par>
        <p:cTn id="1" dur="indefinite" restart="never" nodeType="tmRoot"/>
      </p:par>
    </p:tnLst>
  </p:timing>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Titel 1"/>
          <p:cNvSpPr>
            <a:spLocks noGrp="1"/>
          </p:cNvSpPr>
          <p:nvPr>
            <p:ph type="title"/>
          </p:nvPr>
        </p:nvSpPr>
        <p:spPr>
          <a:xfrm>
            <a:off x="685800" y="463551"/>
            <a:ext cx="7769225" cy="1021234"/>
          </a:xfrm>
        </p:spPr>
        <p:txBody>
          <a:bodyPr/>
          <a:lstStyle/>
          <a:p>
            <a:r>
              <a:rPr lang="en-US" altLang="de-DE" dirty="0" smtClean="0"/>
              <a:t>Private Children</a:t>
            </a:r>
          </a:p>
        </p:txBody>
      </p:sp>
      <p:sp>
        <p:nvSpPr>
          <p:cNvPr id="65539" name="Inhaltsplatzhalter 2"/>
          <p:cNvSpPr>
            <a:spLocks noGrp="1"/>
          </p:cNvSpPr>
          <p:nvPr>
            <p:ph idx="1"/>
          </p:nvPr>
        </p:nvSpPr>
        <p:spPr>
          <a:xfrm>
            <a:off x="467544" y="1507033"/>
            <a:ext cx="8136904" cy="4730279"/>
          </a:xfrm>
        </p:spPr>
        <p:txBody>
          <a:bodyPr/>
          <a:lstStyle/>
          <a:p>
            <a:pPr marL="0" indent="0"/>
            <a:r>
              <a:rPr lang="en-US" altLang="de-DE" sz="2000" dirty="0" smtClean="0"/>
              <a:t>Context clauses of private children have to respect their sibling’s visibility. Private children are visible only within the package hierarchy.</a:t>
            </a:r>
          </a:p>
          <a:p>
            <a:pPr marL="0" indent="0"/>
            <a:r>
              <a:rPr lang="en-US" altLang="de-DE" sz="1800" dirty="0" smtClean="0">
                <a:solidFill>
                  <a:srgbClr val="FF3399"/>
                </a:solidFill>
                <a:latin typeface="Courier New" panose="02070309020205020404" pitchFamily="49" charset="0"/>
                <a:cs typeface="Courier New" panose="02070309020205020404" pitchFamily="49" charset="0"/>
              </a:rPr>
              <a:t>P.C1</a:t>
            </a:r>
            <a:r>
              <a:rPr lang="en-US" altLang="de-DE" sz="2000" dirty="0" smtClean="0"/>
              <a:t> and </a:t>
            </a:r>
            <a:r>
              <a:rPr lang="en-US" altLang="de-DE" sz="1800" dirty="0" smtClean="0">
                <a:solidFill>
                  <a:srgbClr val="FF3399"/>
                </a:solidFill>
                <a:latin typeface="Courier New" panose="02070309020205020404" pitchFamily="49" charset="0"/>
                <a:cs typeface="Courier New" panose="02070309020205020404" pitchFamily="49" charset="0"/>
              </a:rPr>
              <a:t>P.C2</a:t>
            </a:r>
            <a:r>
              <a:rPr lang="en-US" altLang="de-DE" sz="2000" dirty="0" smtClean="0"/>
              <a:t> are </a:t>
            </a:r>
            <a:r>
              <a:rPr lang="en-US" altLang="de-DE" sz="2000" dirty="0" smtClean="0">
                <a:solidFill>
                  <a:srgbClr val="FF3399"/>
                </a:solidFill>
              </a:rPr>
              <a:t>private on the same level</a:t>
            </a:r>
            <a:r>
              <a:rPr lang="en-US" altLang="de-DE" sz="2000" dirty="0" smtClean="0"/>
              <a:t>, hence </a:t>
            </a:r>
            <a:r>
              <a:rPr lang="en-US" altLang="de-DE" sz="2000" dirty="0" smtClean="0">
                <a:solidFill>
                  <a:srgbClr val="FF3399"/>
                </a:solidFill>
              </a:rPr>
              <a:t>public to one another</a:t>
            </a:r>
            <a:r>
              <a:rPr lang="en-US" altLang="de-DE" sz="2000" dirty="0" smtClean="0"/>
              <a:t>.</a:t>
            </a:r>
            <a:br>
              <a:rPr lang="en-US" altLang="de-DE" sz="2000" dirty="0" smtClean="0"/>
            </a:br>
            <a:r>
              <a:rPr lang="en-US" altLang="de-DE" sz="1800" dirty="0" smtClean="0">
                <a:solidFill>
                  <a:schemeClr val="accent2"/>
                </a:solidFill>
                <a:latin typeface="Courier New" panose="02070309020205020404" pitchFamily="49" charset="0"/>
                <a:cs typeface="Courier New" panose="02070309020205020404" pitchFamily="49" charset="0"/>
              </a:rPr>
              <a:t>P.C3</a:t>
            </a:r>
            <a:r>
              <a:rPr lang="en-US" altLang="de-DE" sz="2000" dirty="0" smtClean="0"/>
              <a:t> is </a:t>
            </a:r>
            <a:r>
              <a:rPr lang="en-US" altLang="de-DE" sz="2000" dirty="0" smtClean="0">
                <a:solidFill>
                  <a:schemeClr val="accent2"/>
                </a:solidFill>
              </a:rPr>
              <a:t>public</a:t>
            </a:r>
            <a:r>
              <a:rPr lang="en-US" altLang="de-DE" sz="2000" dirty="0" smtClean="0"/>
              <a:t>, therefore </a:t>
            </a:r>
            <a:r>
              <a:rPr lang="en-US" altLang="de-DE" sz="1800" dirty="0" smtClean="0">
                <a:solidFill>
                  <a:srgbClr val="FF3399"/>
                </a:solidFill>
                <a:latin typeface="Courier New" panose="02070309020205020404" pitchFamily="49" charset="0"/>
                <a:cs typeface="Courier New" panose="02070309020205020404" pitchFamily="49" charset="0"/>
              </a:rPr>
              <a:t>P.C1</a:t>
            </a:r>
            <a:r>
              <a:rPr lang="en-US" altLang="de-DE" sz="2000" dirty="0" smtClean="0"/>
              <a:t> and </a:t>
            </a:r>
            <a:r>
              <a:rPr lang="en-US" altLang="de-DE" sz="1800" dirty="0" smtClean="0">
                <a:solidFill>
                  <a:srgbClr val="FF3399"/>
                </a:solidFill>
                <a:latin typeface="Courier New" panose="02070309020205020404" pitchFamily="49" charset="0"/>
                <a:cs typeface="Courier New" panose="02070309020205020404" pitchFamily="49" charset="0"/>
              </a:rPr>
              <a:t>P.C2</a:t>
            </a:r>
            <a:r>
              <a:rPr lang="en-US" altLang="de-DE" sz="2000" dirty="0" smtClean="0"/>
              <a:t> are visible in its private part only.</a:t>
            </a:r>
          </a:p>
          <a:p>
            <a:pPr marL="0" indent="0"/>
            <a:r>
              <a:rPr lang="en-US" altLang="de-DE" sz="1800" dirty="0" smtClean="0">
                <a:solidFill>
                  <a:schemeClr val="accent2"/>
                </a:solidFill>
                <a:latin typeface="Courier New" panose="02070309020205020404" pitchFamily="49" charset="0"/>
                <a:cs typeface="Courier New" panose="02070309020205020404" pitchFamily="49" charset="0"/>
              </a:rPr>
              <a:t>Q</a:t>
            </a:r>
            <a:r>
              <a:rPr lang="en-US" altLang="de-DE" sz="2000" dirty="0" smtClean="0"/>
              <a:t> is external with respect to the hierarchy of </a:t>
            </a:r>
            <a:r>
              <a:rPr lang="en-US" altLang="de-DE" sz="1800" dirty="0" smtClean="0">
                <a:solidFill>
                  <a:schemeClr val="accent2"/>
                </a:solidFill>
                <a:latin typeface="Courier New" panose="02070309020205020404" pitchFamily="49" charset="0"/>
                <a:cs typeface="Courier New" panose="02070309020205020404" pitchFamily="49" charset="0"/>
              </a:rPr>
              <a:t>P</a:t>
            </a:r>
            <a:r>
              <a:rPr lang="en-US" altLang="de-DE" sz="2000" dirty="0" smtClean="0"/>
              <a:t> and may import only public children.</a:t>
            </a:r>
          </a:p>
          <a:p>
            <a:pPr marL="0" indent="0"/>
            <a:endParaRPr lang="en-US" altLang="de-DE" sz="700" b="1" dirty="0" smtClean="0">
              <a:latin typeface="Courier New" pitchFamily="49" charset="0"/>
            </a:endParaRPr>
          </a:p>
          <a:p>
            <a:pPr marL="0" indent="0" eaLnBrk="1" hangingPunct="1">
              <a:lnSpc>
                <a:spcPct val="90000"/>
              </a:lnSpc>
              <a:spcBef>
                <a:spcPct val="20000"/>
              </a:spcBef>
            </a:pPr>
            <a:r>
              <a:rPr lang="en-US" altLang="de-DE" sz="1600" b="1" dirty="0" smtClean="0">
                <a:solidFill>
                  <a:schemeClr val="accent2"/>
                </a:solidFill>
                <a:latin typeface="Courier New" pitchFamily="49" charset="0"/>
              </a:rPr>
              <a:t>package</a:t>
            </a:r>
            <a:r>
              <a:rPr lang="en-US" altLang="de-DE" sz="1600" dirty="0" smtClean="0">
                <a:solidFill>
                  <a:schemeClr val="accent2"/>
                </a:solidFill>
                <a:latin typeface="Courier New" pitchFamily="49" charset="0"/>
              </a:rPr>
              <a:t> P </a:t>
            </a:r>
            <a:r>
              <a:rPr lang="en-US" altLang="de-DE" sz="1600" b="1" dirty="0" smtClean="0">
                <a:solidFill>
                  <a:schemeClr val="accent2"/>
                </a:solidFill>
                <a:latin typeface="Courier New" pitchFamily="49" charset="0"/>
              </a:rPr>
              <a:t>is </a:t>
            </a:r>
            <a:r>
              <a:rPr lang="en-US" altLang="de-DE" sz="1600" dirty="0" smtClean="0">
                <a:solidFill>
                  <a:schemeClr val="accent2"/>
                </a:solidFill>
                <a:latin typeface="Courier New" pitchFamily="49" charset="0"/>
              </a:rPr>
              <a:t>…</a:t>
            </a:r>
            <a:r>
              <a:rPr lang="en-US" altLang="de-DE" sz="1600" b="1" dirty="0" smtClean="0">
                <a:latin typeface="Courier New" pitchFamily="49" charset="0"/>
              </a:rPr>
              <a:t>                    </a:t>
            </a:r>
            <a:r>
              <a:rPr lang="en-US" altLang="de-DE" sz="1600" b="1" dirty="0" smtClean="0">
                <a:solidFill>
                  <a:srgbClr val="FF0000"/>
                </a:solidFill>
                <a:latin typeface="Courier New" pitchFamily="49" charset="0"/>
              </a:rPr>
              <a:t>with </a:t>
            </a:r>
            <a:r>
              <a:rPr lang="en-US" altLang="de-DE" sz="1600" dirty="0" smtClean="0">
                <a:solidFill>
                  <a:srgbClr val="FF0000"/>
                </a:solidFill>
                <a:latin typeface="Courier New" pitchFamily="49" charset="0"/>
              </a:rPr>
              <a:t>P.C1;  -- </a:t>
            </a:r>
            <a:r>
              <a:rPr lang="en-US" altLang="de-DE" sz="1600" i="1" dirty="0" smtClean="0">
                <a:solidFill>
                  <a:srgbClr val="FF0000"/>
                </a:solidFill>
                <a:latin typeface="Courier New" pitchFamily="49" charset="0"/>
              </a:rPr>
              <a:t>illegal</a:t>
            </a:r>
          </a:p>
          <a:p>
            <a:pPr marL="0" indent="0" eaLnBrk="1" hangingPunct="1">
              <a:lnSpc>
                <a:spcPct val="90000"/>
              </a:lnSpc>
              <a:spcBef>
                <a:spcPct val="20000"/>
              </a:spcBef>
            </a:pPr>
            <a:r>
              <a:rPr lang="en-US" altLang="de-DE" sz="1600" b="1" dirty="0" smtClean="0">
                <a:latin typeface="Courier New" pitchFamily="49" charset="0"/>
              </a:rPr>
              <a:t>                                  </a:t>
            </a:r>
            <a:r>
              <a:rPr lang="en-US" altLang="de-DE" sz="1600" b="1" dirty="0" smtClean="0">
                <a:solidFill>
                  <a:schemeClr val="accent2"/>
                </a:solidFill>
                <a:latin typeface="Courier New" pitchFamily="49" charset="0"/>
              </a:rPr>
              <a:t>[private] with </a:t>
            </a:r>
            <a:r>
              <a:rPr lang="en-US" altLang="de-DE" sz="1600" dirty="0" smtClean="0">
                <a:solidFill>
                  <a:schemeClr val="accent2"/>
                </a:solidFill>
                <a:latin typeface="Courier New" pitchFamily="49" charset="0"/>
              </a:rPr>
              <a:t>P.C3;  -- </a:t>
            </a:r>
            <a:r>
              <a:rPr lang="en-US" altLang="de-DE" sz="1600" i="1" dirty="0" smtClean="0">
                <a:solidFill>
                  <a:schemeClr val="accent2"/>
                </a:solidFill>
                <a:latin typeface="Courier New" pitchFamily="49" charset="0"/>
              </a:rPr>
              <a:t>legal</a:t>
            </a:r>
          </a:p>
          <a:p>
            <a:pPr marL="0" indent="0" eaLnBrk="1" hangingPunct="1">
              <a:lnSpc>
                <a:spcPct val="90000"/>
              </a:lnSpc>
              <a:spcBef>
                <a:spcPct val="20000"/>
              </a:spcBef>
            </a:pPr>
            <a:r>
              <a:rPr lang="en-US" altLang="de-DE" sz="1600" b="1" dirty="0" smtClean="0">
                <a:solidFill>
                  <a:srgbClr val="CC0066"/>
                </a:solidFill>
                <a:latin typeface="Courier New" pitchFamily="49" charset="0"/>
              </a:rPr>
              <a:t>private</a:t>
            </a:r>
            <a:r>
              <a:rPr lang="en-US" altLang="de-DE" sz="1600" dirty="0" smtClean="0">
                <a:solidFill>
                  <a:srgbClr val="CC0066"/>
                </a:solidFill>
                <a:latin typeface="Courier New" pitchFamily="49" charset="0"/>
              </a:rPr>
              <a:t> </a:t>
            </a:r>
            <a:r>
              <a:rPr lang="en-US" altLang="de-DE" sz="1600" b="1" dirty="0" smtClean="0">
                <a:solidFill>
                  <a:srgbClr val="CC0066"/>
                </a:solidFill>
                <a:latin typeface="Courier New" pitchFamily="49" charset="0"/>
              </a:rPr>
              <a:t>package </a:t>
            </a:r>
            <a:r>
              <a:rPr lang="en-US" altLang="de-DE" sz="1600" dirty="0" smtClean="0">
                <a:solidFill>
                  <a:srgbClr val="CC0066"/>
                </a:solidFill>
                <a:latin typeface="Courier New" pitchFamily="49" charset="0"/>
              </a:rPr>
              <a:t>P.C1 </a:t>
            </a:r>
            <a:r>
              <a:rPr lang="en-US" altLang="de-DE" sz="1600" b="1" dirty="0" smtClean="0">
                <a:solidFill>
                  <a:srgbClr val="CC0066"/>
                </a:solidFill>
                <a:latin typeface="Courier New" pitchFamily="49" charset="0"/>
              </a:rPr>
              <a:t>is </a:t>
            </a:r>
            <a:r>
              <a:rPr lang="en-US" altLang="de-DE" sz="1600" dirty="0" smtClean="0">
                <a:solidFill>
                  <a:srgbClr val="CC0066"/>
                </a:solidFill>
                <a:latin typeface="Courier New" pitchFamily="49" charset="0"/>
              </a:rPr>
              <a:t>…         </a:t>
            </a:r>
            <a:r>
              <a:rPr lang="en-US" altLang="de-DE" sz="1600" b="1" dirty="0" smtClean="0">
                <a:solidFill>
                  <a:schemeClr val="accent2"/>
                </a:solidFill>
                <a:latin typeface="Courier New" pitchFamily="49" charset="0"/>
              </a:rPr>
              <a:t>package </a:t>
            </a:r>
            <a:r>
              <a:rPr lang="en-US" altLang="de-DE" sz="1600" dirty="0" smtClean="0">
                <a:solidFill>
                  <a:schemeClr val="accent2"/>
                </a:solidFill>
                <a:latin typeface="Courier New" pitchFamily="49" charset="0"/>
              </a:rPr>
              <a:t>Q</a:t>
            </a:r>
            <a:r>
              <a:rPr lang="en-US" altLang="de-DE" sz="1600" b="1" dirty="0" smtClean="0">
                <a:solidFill>
                  <a:schemeClr val="accent2"/>
                </a:solidFill>
                <a:latin typeface="Courier New" pitchFamily="49" charset="0"/>
              </a:rPr>
              <a:t> is …</a:t>
            </a:r>
            <a:endParaRPr lang="en-US" altLang="de-DE" sz="1600" dirty="0" smtClean="0">
              <a:solidFill>
                <a:schemeClr val="accent2"/>
              </a:solidFill>
              <a:latin typeface="Courier New" pitchFamily="49" charset="0"/>
            </a:endParaRPr>
          </a:p>
          <a:p>
            <a:pPr marL="0" indent="0" eaLnBrk="1" hangingPunct="1">
              <a:lnSpc>
                <a:spcPct val="90000"/>
              </a:lnSpc>
              <a:spcBef>
                <a:spcPct val="20000"/>
              </a:spcBef>
            </a:pPr>
            <a:endParaRPr lang="en-US" altLang="de-DE" sz="700" dirty="0" smtClean="0">
              <a:latin typeface="Courier New" pitchFamily="49" charset="0"/>
            </a:endParaRPr>
          </a:p>
          <a:p>
            <a:pPr marL="0" indent="0" eaLnBrk="1" hangingPunct="1">
              <a:lnSpc>
                <a:spcPct val="90000"/>
              </a:lnSpc>
              <a:spcBef>
                <a:spcPct val="20000"/>
              </a:spcBef>
            </a:pPr>
            <a:r>
              <a:rPr lang="en-US" altLang="de-DE" sz="1600" b="1" dirty="0" smtClean="0">
                <a:solidFill>
                  <a:srgbClr val="CC0066"/>
                </a:solidFill>
                <a:latin typeface="Courier New" pitchFamily="49" charset="0"/>
              </a:rPr>
              <a:t>with</a:t>
            </a:r>
            <a:r>
              <a:rPr lang="en-US" altLang="de-DE" sz="1600" dirty="0" smtClean="0">
                <a:solidFill>
                  <a:srgbClr val="CC0066"/>
                </a:solidFill>
                <a:latin typeface="Courier New" pitchFamily="49" charset="0"/>
              </a:rPr>
              <a:t> P.C1;</a:t>
            </a:r>
          </a:p>
          <a:p>
            <a:pPr marL="0" indent="0" eaLnBrk="1" hangingPunct="1">
              <a:lnSpc>
                <a:spcPct val="90000"/>
              </a:lnSpc>
              <a:spcBef>
                <a:spcPct val="20000"/>
              </a:spcBef>
            </a:pPr>
            <a:r>
              <a:rPr lang="en-US" altLang="de-DE" sz="1600" b="1" dirty="0" smtClean="0">
                <a:solidFill>
                  <a:srgbClr val="CC0066"/>
                </a:solidFill>
                <a:latin typeface="Courier New" pitchFamily="49" charset="0"/>
              </a:rPr>
              <a:t>private</a:t>
            </a:r>
            <a:r>
              <a:rPr lang="en-US" altLang="de-DE" sz="1600" dirty="0" smtClean="0">
                <a:solidFill>
                  <a:srgbClr val="CC0066"/>
                </a:solidFill>
                <a:latin typeface="Courier New" pitchFamily="49" charset="0"/>
              </a:rPr>
              <a:t> </a:t>
            </a:r>
            <a:r>
              <a:rPr lang="en-US" altLang="de-DE" sz="1600" b="1" dirty="0" smtClean="0">
                <a:solidFill>
                  <a:srgbClr val="CC0066"/>
                </a:solidFill>
                <a:latin typeface="Courier New" pitchFamily="49" charset="0"/>
              </a:rPr>
              <a:t>package</a:t>
            </a:r>
            <a:r>
              <a:rPr lang="en-US" altLang="de-DE" sz="1600" dirty="0" smtClean="0">
                <a:solidFill>
                  <a:srgbClr val="CC0066"/>
                </a:solidFill>
                <a:latin typeface="Courier New" pitchFamily="49" charset="0"/>
              </a:rPr>
              <a:t> P.C2 </a:t>
            </a:r>
            <a:r>
              <a:rPr lang="en-US" altLang="de-DE" sz="1600" b="1" dirty="0" smtClean="0">
                <a:solidFill>
                  <a:srgbClr val="CC0066"/>
                </a:solidFill>
                <a:latin typeface="Courier New" pitchFamily="49" charset="0"/>
              </a:rPr>
              <a:t>is</a:t>
            </a:r>
            <a:r>
              <a:rPr lang="en-US" altLang="de-DE" sz="1600" dirty="0" smtClean="0">
                <a:solidFill>
                  <a:srgbClr val="CC0066"/>
                </a:solidFill>
                <a:latin typeface="Courier New" pitchFamily="49" charset="0"/>
              </a:rPr>
              <a:t> …  </a:t>
            </a:r>
            <a:r>
              <a:rPr lang="en-US" altLang="de-DE" sz="1600" dirty="0" smtClean="0">
                <a:solidFill>
                  <a:schemeClr val="tx1"/>
                </a:solidFill>
                <a:latin typeface="Courier New" pitchFamily="49" charset="0"/>
              </a:rPr>
              <a:t>-- </a:t>
            </a:r>
            <a:r>
              <a:rPr lang="en-US" altLang="de-DE" sz="1600" i="1" dirty="0" smtClean="0">
                <a:solidFill>
                  <a:schemeClr val="tx1"/>
                </a:solidFill>
                <a:latin typeface="Courier New" pitchFamily="49" charset="0"/>
              </a:rPr>
              <a:t>C1 visible </a:t>
            </a:r>
            <a:r>
              <a:rPr lang="en-US" altLang="de-DE" sz="1600" i="1" dirty="0">
                <a:solidFill>
                  <a:schemeClr val="tx1"/>
                </a:solidFill>
                <a:latin typeface="Courier New" pitchFamily="49" charset="0"/>
              </a:rPr>
              <a:t>everywhere in </a:t>
            </a:r>
            <a:r>
              <a:rPr lang="en-US" altLang="de-DE" sz="1600" i="1" dirty="0" smtClean="0">
                <a:solidFill>
                  <a:schemeClr val="tx1"/>
                </a:solidFill>
                <a:latin typeface="Courier New" pitchFamily="49" charset="0"/>
              </a:rPr>
              <a:t>C2</a:t>
            </a:r>
          </a:p>
          <a:p>
            <a:pPr marL="0" indent="0" eaLnBrk="1" hangingPunct="1">
              <a:lnSpc>
                <a:spcPct val="90000"/>
              </a:lnSpc>
              <a:spcBef>
                <a:spcPct val="20000"/>
              </a:spcBef>
            </a:pPr>
            <a:endParaRPr lang="en-US" altLang="de-DE" sz="700" dirty="0" smtClean="0">
              <a:latin typeface="Courier New" pitchFamily="49" charset="0"/>
            </a:endParaRPr>
          </a:p>
          <a:p>
            <a:pPr marL="0" indent="0" eaLnBrk="1" hangingPunct="1">
              <a:lnSpc>
                <a:spcPct val="90000"/>
              </a:lnSpc>
              <a:spcBef>
                <a:spcPct val="20000"/>
              </a:spcBef>
            </a:pPr>
            <a:r>
              <a:rPr lang="en-US" altLang="de-DE" sz="1600" b="1" dirty="0" smtClean="0">
                <a:solidFill>
                  <a:srgbClr val="FF0000"/>
                </a:solidFill>
                <a:latin typeface="Courier New" pitchFamily="49" charset="0"/>
              </a:rPr>
              <a:t>with </a:t>
            </a:r>
            <a:r>
              <a:rPr lang="en-US" altLang="de-DE" sz="1600" dirty="0" smtClean="0">
                <a:solidFill>
                  <a:srgbClr val="FF0000"/>
                </a:solidFill>
                <a:latin typeface="Courier New" pitchFamily="49" charset="0"/>
              </a:rPr>
              <a:t>P.C1;  -- </a:t>
            </a:r>
            <a:r>
              <a:rPr lang="en-US" altLang="de-DE" sz="1600" i="1" dirty="0" smtClean="0">
                <a:solidFill>
                  <a:srgbClr val="FF0000"/>
                </a:solidFill>
                <a:latin typeface="Courier New" pitchFamily="49" charset="0"/>
              </a:rPr>
              <a:t>illegal, since private</a:t>
            </a:r>
          </a:p>
          <a:p>
            <a:pPr marL="0" indent="0" eaLnBrk="1" hangingPunct="1">
              <a:lnSpc>
                <a:spcPct val="90000"/>
              </a:lnSpc>
              <a:spcBef>
                <a:spcPct val="20000"/>
              </a:spcBef>
            </a:pPr>
            <a:r>
              <a:rPr lang="en-US" altLang="de-DE" sz="1600" b="1" dirty="0" smtClean="0">
                <a:solidFill>
                  <a:srgbClr val="CC0066"/>
                </a:solidFill>
                <a:latin typeface="Courier New" pitchFamily="49" charset="0"/>
              </a:rPr>
              <a:t>private with </a:t>
            </a:r>
            <a:r>
              <a:rPr lang="en-US" altLang="de-DE" sz="1600" dirty="0" smtClean="0">
                <a:solidFill>
                  <a:srgbClr val="CC0066"/>
                </a:solidFill>
                <a:latin typeface="Courier New" pitchFamily="49" charset="0"/>
              </a:rPr>
              <a:t>P.C1;</a:t>
            </a:r>
          </a:p>
          <a:p>
            <a:pPr marL="0" indent="0" eaLnBrk="1" hangingPunct="1">
              <a:lnSpc>
                <a:spcPct val="90000"/>
              </a:lnSpc>
              <a:spcBef>
                <a:spcPct val="20000"/>
              </a:spcBef>
            </a:pPr>
            <a:r>
              <a:rPr lang="en-US" altLang="de-DE" sz="1600" b="1" dirty="0" smtClean="0">
                <a:solidFill>
                  <a:schemeClr val="accent2"/>
                </a:solidFill>
                <a:latin typeface="Courier New" pitchFamily="49" charset="0"/>
              </a:rPr>
              <a:t>package</a:t>
            </a:r>
            <a:r>
              <a:rPr lang="en-US" altLang="de-DE" sz="1600" dirty="0" smtClean="0">
                <a:solidFill>
                  <a:schemeClr val="accent2"/>
                </a:solidFill>
                <a:latin typeface="Courier New" pitchFamily="49" charset="0"/>
              </a:rPr>
              <a:t> P.C3 </a:t>
            </a:r>
            <a:r>
              <a:rPr lang="en-US" altLang="de-DE" sz="1600" b="1" dirty="0" smtClean="0">
                <a:solidFill>
                  <a:schemeClr val="accent2"/>
                </a:solidFill>
                <a:latin typeface="Courier New" pitchFamily="49" charset="0"/>
              </a:rPr>
              <a:t>is</a:t>
            </a:r>
            <a:r>
              <a:rPr lang="en-US" altLang="de-DE" sz="1600" dirty="0" smtClean="0">
                <a:solidFill>
                  <a:schemeClr val="accent2"/>
                </a:solidFill>
                <a:latin typeface="Courier New" pitchFamily="49" charset="0"/>
              </a:rPr>
              <a:t> …  </a:t>
            </a:r>
            <a:r>
              <a:rPr lang="en-US" altLang="de-DE" sz="1600" dirty="0" smtClean="0">
                <a:latin typeface="Courier New" pitchFamily="49" charset="0"/>
              </a:rPr>
              <a:t>-- </a:t>
            </a:r>
            <a:r>
              <a:rPr lang="en-US" altLang="de-DE" sz="1600" i="1" dirty="0" smtClean="0">
                <a:solidFill>
                  <a:srgbClr val="CC0066"/>
                </a:solidFill>
                <a:latin typeface="Courier New" pitchFamily="49" charset="0"/>
              </a:rPr>
              <a:t>C1 visible in the private part only</a:t>
            </a:r>
          </a:p>
        </p:txBody>
      </p:sp>
      <p:sp>
        <p:nvSpPr>
          <p:cNvPr id="65540" name="Fußzeilenplatzhalter 3"/>
          <p:cNvSpPr>
            <a:spLocks noGrp="1"/>
          </p:cNvSpPr>
          <p:nvPr>
            <p:ph type="ftr" idx="11"/>
          </p:nvPr>
        </p:nvSpPr>
        <p:spPr>
          <a:xfrm>
            <a:off x="2627313" y="6248400"/>
            <a:ext cx="3889375" cy="823913"/>
          </a:xfrm>
          <a:noFill/>
        </p:spPr>
        <p:txBody>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eaLnBrk="1" hangingPunct="1"/>
            <a:r>
              <a:rPr lang="de-DE" altLang="de-DE" sz="2400" dirty="0" smtClean="0">
                <a:solidFill>
                  <a:srgbClr val="000000"/>
                </a:solidFill>
              </a:rPr>
              <a:t>Ada Basics © 2024 C.Grein</a:t>
            </a:r>
            <a:endParaRPr lang="de-DE" altLang="de-DE" sz="2400" dirty="0" smtClean="0">
              <a:solidFill>
                <a:srgbClr val="000000"/>
              </a:solidFill>
              <a:cs typeface="Times New Roman" pitchFamily="18" charset="0"/>
            </a:endParaRPr>
          </a:p>
        </p:txBody>
      </p:sp>
      <p:sp>
        <p:nvSpPr>
          <p:cNvPr id="65541" name="Foliennummernplatzhalter 4"/>
          <p:cNvSpPr>
            <a:spLocks noGrp="1"/>
          </p:cNvSpPr>
          <p:nvPr>
            <p:ph type="sldNum" idx="4294967295"/>
          </p:nvPr>
        </p:nvSpPr>
        <p:spPr>
          <a:xfrm>
            <a:off x="7380288" y="6248400"/>
            <a:ext cx="1074737" cy="458788"/>
          </a:xfrm>
          <a:prstGeom prst="rect">
            <a:avLst/>
          </a:prstGeom>
          <a:noFill/>
        </p:spPr>
        <p:txBody>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200">
                <a:solidFill>
                  <a:schemeClr val="bg1"/>
                </a:solidFill>
                <a:latin typeface="Times New Roman" pitchFamily="18" charset="0"/>
              </a:defRPr>
            </a:lvl9pPr>
          </a:lstStyle>
          <a:p>
            <a:pPr eaLnBrk="1" hangingPunct="1"/>
            <a:fld id="{806D71A6-650A-4806-9D60-562A1A864278}" type="slidenum">
              <a:rPr lang="de-DE" altLang="de-DE" sz="2400" smtClean="0">
                <a:solidFill>
                  <a:srgbClr val="000000"/>
                </a:solidFill>
              </a:rPr>
              <a:pPr eaLnBrk="1" hangingPunct="1"/>
              <a:t>179</a:t>
            </a:fld>
            <a:endParaRPr lang="de-DE" altLang="de-DE" sz="2400" dirty="0" smtClean="0">
              <a:solidFill>
                <a:srgbClr val="000000"/>
              </a:solidFill>
            </a:endParaRPr>
          </a:p>
        </p:txBody>
      </p:sp>
      <p:grpSp>
        <p:nvGrpSpPr>
          <p:cNvPr id="11" name="Gruppieren 10"/>
          <p:cNvGrpSpPr/>
          <p:nvPr/>
        </p:nvGrpSpPr>
        <p:grpSpPr>
          <a:xfrm>
            <a:off x="4362326" y="3789040"/>
            <a:ext cx="4170114" cy="1014462"/>
            <a:chOff x="4362326" y="3350642"/>
            <a:chExt cx="4170114" cy="1014462"/>
          </a:xfrm>
        </p:grpSpPr>
        <p:cxnSp>
          <p:nvCxnSpPr>
            <p:cNvPr id="8" name="Gerade Verbindung 7"/>
            <p:cNvCxnSpPr/>
            <p:nvPr/>
          </p:nvCxnSpPr>
          <p:spPr bwMode="auto">
            <a:xfrm>
              <a:off x="4362326" y="4365104"/>
              <a:ext cx="4170114" cy="0"/>
            </a:xfrm>
            <a:prstGeom prst="lin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5" name="Gerade Verbindung 14"/>
            <p:cNvCxnSpPr/>
            <p:nvPr/>
          </p:nvCxnSpPr>
          <p:spPr bwMode="auto">
            <a:xfrm flipV="1">
              <a:off x="4362326" y="3350642"/>
              <a:ext cx="0" cy="1014462"/>
            </a:xfrm>
            <a:prstGeom prst="lin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cxnSp>
        <p:nvCxnSpPr>
          <p:cNvPr id="3" name="Gerade Verbindung 2"/>
          <p:cNvCxnSpPr/>
          <p:nvPr/>
        </p:nvCxnSpPr>
        <p:spPr bwMode="auto">
          <a:xfrm>
            <a:off x="539552" y="4149080"/>
            <a:ext cx="2448272" cy="0"/>
          </a:xfrm>
          <a:prstGeom prst="lin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 name="Gerade Verbindung 4"/>
          <p:cNvCxnSpPr/>
          <p:nvPr/>
        </p:nvCxnSpPr>
        <p:spPr bwMode="auto">
          <a:xfrm>
            <a:off x="539552" y="4653136"/>
            <a:ext cx="3312368" cy="0"/>
          </a:xfrm>
          <a:prstGeom prst="lin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 name="Gerade Verbindung 6"/>
          <p:cNvCxnSpPr/>
          <p:nvPr/>
        </p:nvCxnSpPr>
        <p:spPr bwMode="auto">
          <a:xfrm>
            <a:off x="539552" y="5301208"/>
            <a:ext cx="7632848" cy="0"/>
          </a:xfrm>
          <a:prstGeom prst="lin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605241509"/>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685800" y="463550"/>
            <a:ext cx="7739063" cy="1306364"/>
          </a:xfrm>
        </p:spPr>
        <p:txBody>
          <a:bodyPr/>
          <a:lstStyle/>
          <a:p>
            <a:r>
              <a:rPr lang="en-US" altLang="de-DE" noProof="0" dirty="0" smtClean="0"/>
              <a:t>To Allow or Not to Allow</a:t>
            </a:r>
            <a:endParaRPr lang="en-US" noProof="0" dirty="0"/>
          </a:p>
        </p:txBody>
      </p:sp>
      <p:sp>
        <p:nvSpPr>
          <p:cNvPr id="3" name="Inhaltsplatzhalter 2"/>
          <p:cNvSpPr>
            <a:spLocks noGrp="1"/>
          </p:cNvSpPr>
          <p:nvPr>
            <p:ph idx="1"/>
          </p:nvPr>
        </p:nvSpPr>
        <p:spPr>
          <a:xfrm>
            <a:off x="669800" y="1769914"/>
            <a:ext cx="7739063" cy="4412233"/>
          </a:xfrm>
        </p:spPr>
        <p:txBody>
          <a:bodyPr/>
          <a:lstStyle/>
          <a:p>
            <a:pPr marL="0" indent="0" algn="ctr"/>
            <a:r>
              <a:rPr lang="en-US" sz="2400" b="1" noProof="0" dirty="0" smtClean="0"/>
              <a:t>Freedom has two conflicting sides:</a:t>
            </a:r>
            <a:br>
              <a:rPr lang="en-US" sz="2400" b="1" noProof="0" dirty="0" smtClean="0"/>
            </a:br>
            <a:r>
              <a:rPr lang="en-US" sz="2400" b="1" noProof="0" dirty="0" smtClean="0"/>
              <a:t>Freedom to do what you want;</a:t>
            </a:r>
            <a:br>
              <a:rPr lang="en-US" sz="2400" b="1" noProof="0" dirty="0" smtClean="0"/>
            </a:br>
            <a:r>
              <a:rPr lang="en-US" sz="2400" b="1" noProof="0" dirty="0" smtClean="0"/>
              <a:t>Freedom from problems.</a:t>
            </a:r>
          </a:p>
          <a:p>
            <a:pPr marL="0" indent="0" algn="ctr"/>
            <a:r>
              <a:rPr lang="en-US" sz="2400" dirty="0" smtClean="0"/>
              <a:t>Ada strives to detecting problems as early as possible during software development.</a:t>
            </a:r>
            <a:endParaRPr lang="en-US" sz="2400" noProof="0" dirty="0" smtClean="0"/>
          </a:p>
          <a:p>
            <a:pPr marL="0" indent="0" algn="ctr"/>
            <a:r>
              <a:rPr lang="en-US" sz="2400" b="1" noProof="0" dirty="0" smtClean="0"/>
              <a:t>What's important in a language is not what it allows.</a:t>
            </a:r>
            <a:br>
              <a:rPr lang="en-US" sz="2400" b="1" noProof="0" dirty="0" smtClean="0"/>
            </a:br>
            <a:r>
              <a:rPr lang="en-US" sz="2400" b="1" noProof="0" dirty="0" smtClean="0"/>
              <a:t>What's important in a language is what it forbids.</a:t>
            </a:r>
          </a:p>
          <a:p>
            <a:pPr marL="0" indent="0"/>
            <a:endParaRPr lang="en-US" sz="100" noProof="0" dirty="0" smtClean="0"/>
          </a:p>
          <a:p>
            <a:pPr marL="0" indent="0" algn="ctr"/>
            <a:r>
              <a:rPr lang="en-US" sz="1600" noProof="0" dirty="0" smtClean="0"/>
              <a:t>If C is the solution, then what is the problem?</a:t>
            </a:r>
          </a:p>
          <a:p>
            <a:pPr marL="0" indent="0" algn="ctr"/>
            <a:endParaRPr lang="en-US" sz="100" noProof="0" dirty="0" smtClean="0"/>
          </a:p>
          <a:p>
            <a:pPr marL="0" indent="0" algn="ctr"/>
            <a:r>
              <a:rPr lang="en-US" sz="2000" i="1" noProof="0" dirty="0" smtClean="0">
                <a:solidFill>
                  <a:srgbClr val="C00000"/>
                </a:solidFill>
              </a:rPr>
              <a:t>Computer language design is just like a stroll in the park. </a:t>
            </a:r>
            <a:br>
              <a:rPr lang="en-US" sz="2000" i="1" noProof="0" dirty="0" smtClean="0">
                <a:solidFill>
                  <a:srgbClr val="C00000"/>
                </a:solidFill>
              </a:rPr>
            </a:br>
            <a:r>
              <a:rPr lang="en-US" sz="2000" i="1" noProof="0" dirty="0" smtClean="0">
                <a:solidFill>
                  <a:srgbClr val="C00000"/>
                </a:solidFill>
              </a:rPr>
              <a:t>Jurassic Park, that is.</a:t>
            </a:r>
            <a:br>
              <a:rPr lang="en-US" sz="2000" i="1" noProof="0" dirty="0" smtClean="0">
                <a:solidFill>
                  <a:srgbClr val="C00000"/>
                </a:solidFill>
              </a:rPr>
            </a:br>
            <a:r>
              <a:rPr lang="en-US" sz="2000" noProof="0" dirty="0" smtClean="0">
                <a:solidFill>
                  <a:srgbClr val="C00000"/>
                </a:solidFill>
              </a:rPr>
              <a:t>Larry Wall</a:t>
            </a:r>
            <a:endParaRPr lang="en-US" sz="1600" noProof="0" dirty="0"/>
          </a:p>
        </p:txBody>
      </p:sp>
      <p:sp>
        <p:nvSpPr>
          <p:cNvPr id="4" name="Fußzeilenplatzhalter 3"/>
          <p:cNvSpPr>
            <a:spLocks noGrp="1"/>
          </p:cNvSpPr>
          <p:nvPr>
            <p:ph type="ftr" idx="10"/>
          </p:nvPr>
        </p:nvSpPr>
        <p:spPr/>
        <p:txBody>
          <a:bodyPr/>
          <a:lstStyle/>
          <a:p>
            <a:pPr>
              <a:defRPr/>
            </a:pPr>
            <a:r>
              <a:rPr lang="en-US" dirty="0" smtClean="0"/>
              <a:t>Ada Basics © 2024 C.Grein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18</a:t>
            </a:fld>
            <a:endParaRPr lang="de-DE" dirty="0"/>
          </a:p>
        </p:txBody>
      </p:sp>
    </p:spTree>
    <p:extLst>
      <p:ext uri="{BB962C8B-B14F-4D97-AF65-F5344CB8AC3E}">
        <p14:creationId xmlns:p14="http://schemas.microsoft.com/office/powerpoint/2010/main" val="80929073"/>
      </p:ext>
    </p:extLst>
  </p:cSld>
  <p:clrMapOvr>
    <a:masterClrMapping/>
  </p:clrMapOvr>
  <p:timing>
    <p:tnLst>
      <p:par>
        <p:cTn id="1" dur="indefinite" restart="never" nodeType="tmRoot"/>
      </p:par>
    </p:tnLst>
  </p:timing>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685800" y="463551"/>
            <a:ext cx="7769225" cy="1381273"/>
          </a:xfrm>
        </p:spPr>
        <p:txBody>
          <a:bodyPr/>
          <a:lstStyle/>
          <a:p>
            <a:r>
              <a:rPr lang="en-US" sz="4000" dirty="0" smtClean="0"/>
              <a:t>Subsystem with Private and</a:t>
            </a:r>
            <a:br>
              <a:rPr lang="en-US" sz="4000" dirty="0" smtClean="0"/>
            </a:br>
            <a:r>
              <a:rPr lang="en-US" sz="4000" dirty="0" smtClean="0"/>
              <a:t>Public Children</a:t>
            </a:r>
            <a:endParaRPr lang="en-US" sz="4000" dirty="0"/>
          </a:p>
        </p:txBody>
      </p:sp>
      <p:sp>
        <p:nvSpPr>
          <p:cNvPr id="3" name="Inhaltsplatzhalter 2"/>
          <p:cNvSpPr>
            <a:spLocks noGrp="1"/>
          </p:cNvSpPr>
          <p:nvPr>
            <p:ph idx="1"/>
          </p:nvPr>
        </p:nvSpPr>
        <p:spPr>
          <a:xfrm>
            <a:off x="685800" y="1988840"/>
            <a:ext cx="7769225" cy="4176464"/>
          </a:xfrm>
        </p:spPr>
        <p:txBody>
          <a:bodyPr/>
          <a:lstStyle/>
          <a:p>
            <a:pPr marL="0" indent="0"/>
            <a:r>
              <a:rPr lang="en-US" sz="2000" dirty="0" smtClean="0"/>
              <a:t>A tree hierarchy in a s</a:t>
            </a:r>
            <a:r>
              <a:rPr lang="en-US" sz="2000" dirty="0" smtClean="0">
                <a:solidFill>
                  <a:schemeClr val="tx1"/>
                </a:solidFill>
              </a:rPr>
              <a:t>ubsystem</a:t>
            </a:r>
            <a:r>
              <a:rPr lang="en-US" sz="2000" dirty="0" smtClean="0"/>
              <a:t> of </a:t>
            </a:r>
            <a:r>
              <a:rPr lang="en-US" sz="2000" dirty="0" smtClean="0">
                <a:solidFill>
                  <a:srgbClr val="CC0066"/>
                </a:solidFill>
              </a:rPr>
              <a:t>private</a:t>
            </a:r>
            <a:r>
              <a:rPr lang="en-US" sz="2000" dirty="0" smtClean="0"/>
              <a:t> and </a:t>
            </a:r>
            <a:r>
              <a:rPr lang="en-US" sz="2000" dirty="0" smtClean="0">
                <a:solidFill>
                  <a:schemeClr val="accent2"/>
                </a:solidFill>
              </a:rPr>
              <a:t>public</a:t>
            </a:r>
            <a:r>
              <a:rPr lang="en-US" sz="2000" dirty="0" smtClean="0"/>
              <a:t> packages with root package </a:t>
            </a:r>
            <a:r>
              <a:rPr lang="en-US" sz="2000" dirty="0" smtClean="0">
                <a:latin typeface="Courier New" panose="02070309020205020404" pitchFamily="49" charset="0"/>
                <a:cs typeface="Courier New" panose="02070309020205020404" pitchFamily="49" charset="0"/>
              </a:rPr>
              <a:t>W</a:t>
            </a:r>
            <a:r>
              <a:rPr lang="en-US" sz="2000" dirty="0" smtClean="0"/>
              <a:t>:                                        </a:t>
            </a:r>
            <a:r>
              <a:rPr lang="en-US" sz="1800" dirty="0" smtClean="0">
                <a:solidFill>
                  <a:schemeClr val="accent2"/>
                </a:solidFill>
                <a:latin typeface="Courier New" panose="02070309020205020404" pitchFamily="49" charset="0"/>
                <a:cs typeface="Courier New" panose="02070309020205020404" pitchFamily="49" charset="0"/>
              </a:rPr>
              <a:t>W</a:t>
            </a:r>
          </a:p>
          <a:p>
            <a:pPr marL="1260475" indent="1588">
              <a:tabLst>
                <a:tab pos="4745038" algn="l"/>
              </a:tabLst>
            </a:pPr>
            <a:r>
              <a:rPr lang="en-US" sz="1800" dirty="0" smtClean="0">
                <a:latin typeface="Courier New" panose="02070309020205020404" pitchFamily="49" charset="0"/>
                <a:cs typeface="Courier New" panose="02070309020205020404" pitchFamily="49" charset="0"/>
              </a:rPr>
              <a:t>W.</a:t>
            </a:r>
            <a:r>
              <a:rPr lang="en-US" sz="1800" dirty="0" smtClean="0">
                <a:solidFill>
                  <a:srgbClr val="CC0066"/>
                </a:solidFill>
                <a:latin typeface="Courier New" panose="02070309020205020404" pitchFamily="49" charset="0"/>
                <a:cs typeface="Courier New" panose="02070309020205020404" pitchFamily="49" charset="0"/>
              </a:rPr>
              <a:t>G1_A</a:t>
            </a:r>
            <a:r>
              <a:rPr lang="en-US" sz="1800" dirty="0" smtClean="0">
                <a:latin typeface="Courier New" panose="02070309020205020404" pitchFamily="49" charset="0"/>
                <a:cs typeface="Courier New" panose="02070309020205020404" pitchFamily="49" charset="0"/>
              </a:rPr>
              <a:t>	W.</a:t>
            </a:r>
            <a:r>
              <a:rPr lang="en-US" sz="1800" dirty="0" smtClean="0">
                <a:solidFill>
                  <a:schemeClr val="accent2"/>
                </a:solidFill>
                <a:latin typeface="Courier New" panose="02070309020205020404" pitchFamily="49" charset="0"/>
                <a:cs typeface="Courier New" panose="02070309020205020404" pitchFamily="49" charset="0"/>
              </a:rPr>
              <a:t>G1_B</a:t>
            </a:r>
          </a:p>
          <a:p>
            <a:pPr marL="1260475">
              <a:tabLst>
                <a:tab pos="4745038" algn="l"/>
              </a:tabLst>
            </a:pPr>
            <a:endParaRPr lang="en-US" sz="800" dirty="0" smtClean="0">
              <a:solidFill>
                <a:schemeClr val="accent2"/>
              </a:solidFill>
              <a:latin typeface="Courier New" panose="02070309020205020404" pitchFamily="49" charset="0"/>
              <a:cs typeface="Courier New" panose="02070309020205020404" pitchFamily="49" charset="0"/>
            </a:endParaRPr>
          </a:p>
          <a:p>
            <a:pPr>
              <a:tabLst>
                <a:tab pos="2160588" algn="l"/>
                <a:tab pos="5108575" algn="l"/>
              </a:tabLst>
            </a:pPr>
            <a:r>
              <a:rPr lang="en-US" sz="1800" dirty="0" smtClean="0">
                <a:solidFill>
                  <a:schemeClr val="tx1"/>
                </a:solidFill>
                <a:latin typeface="Courier New" panose="02070309020205020404" pitchFamily="49" charset="0"/>
                <a:cs typeface="Courier New" panose="02070309020205020404" pitchFamily="49" charset="0"/>
              </a:rPr>
              <a:t>W.</a:t>
            </a:r>
            <a:r>
              <a:rPr lang="en-US" sz="1800" dirty="0" smtClean="0">
                <a:solidFill>
                  <a:srgbClr val="CC0066"/>
                </a:solidFill>
                <a:latin typeface="Courier New" panose="02070309020205020404" pitchFamily="49" charset="0"/>
                <a:cs typeface="Courier New" panose="02070309020205020404" pitchFamily="49" charset="0"/>
              </a:rPr>
              <a:t>G1_A</a:t>
            </a:r>
            <a:r>
              <a:rPr lang="en-US" sz="1800" dirty="0" smtClean="0">
                <a:solidFill>
                  <a:schemeClr val="tx1"/>
                </a:solidFill>
                <a:latin typeface="Courier New" panose="02070309020205020404" pitchFamily="49" charset="0"/>
                <a:cs typeface="Courier New" panose="02070309020205020404" pitchFamily="49" charset="0"/>
              </a:rPr>
              <a:t>.</a:t>
            </a:r>
            <a:r>
              <a:rPr lang="en-US" sz="1800" dirty="0" smtClean="0">
                <a:solidFill>
                  <a:schemeClr val="accent2"/>
                </a:solidFill>
                <a:latin typeface="Courier New" panose="02070309020205020404" pitchFamily="49" charset="0"/>
                <a:cs typeface="Courier New" panose="02070309020205020404" pitchFamily="49" charset="0"/>
              </a:rPr>
              <a:t>G2_A	</a:t>
            </a:r>
            <a:r>
              <a:rPr lang="en-US" sz="1800" dirty="0" smtClean="0">
                <a:solidFill>
                  <a:schemeClr val="tx1"/>
                </a:solidFill>
                <a:latin typeface="Courier New" panose="02070309020205020404" pitchFamily="49" charset="0"/>
                <a:cs typeface="Courier New" panose="02070309020205020404" pitchFamily="49" charset="0"/>
              </a:rPr>
              <a:t>W.</a:t>
            </a:r>
            <a:r>
              <a:rPr lang="en-US" sz="1800" dirty="0" smtClean="0">
                <a:solidFill>
                  <a:srgbClr val="CC0066"/>
                </a:solidFill>
                <a:latin typeface="Courier New" panose="02070309020205020404" pitchFamily="49" charset="0"/>
                <a:cs typeface="Courier New" panose="02070309020205020404" pitchFamily="49" charset="0"/>
              </a:rPr>
              <a:t>G1_A</a:t>
            </a:r>
            <a:r>
              <a:rPr lang="en-US" sz="1800" dirty="0" smtClean="0">
                <a:solidFill>
                  <a:schemeClr val="tx1"/>
                </a:solidFill>
                <a:latin typeface="Courier New" panose="02070309020205020404" pitchFamily="49" charset="0"/>
                <a:cs typeface="Courier New" panose="02070309020205020404" pitchFamily="49" charset="0"/>
              </a:rPr>
              <a:t>.</a:t>
            </a:r>
            <a:r>
              <a:rPr lang="en-US" sz="1800" dirty="0" smtClean="0">
                <a:solidFill>
                  <a:srgbClr val="CC0066"/>
                </a:solidFill>
                <a:latin typeface="Courier New" panose="02070309020205020404" pitchFamily="49" charset="0"/>
                <a:cs typeface="Courier New" panose="02070309020205020404" pitchFamily="49" charset="0"/>
              </a:rPr>
              <a:t>G2_B	</a:t>
            </a:r>
            <a:r>
              <a:rPr lang="en-US" sz="1800" dirty="0" smtClean="0">
                <a:latin typeface="Courier New" panose="02070309020205020404" pitchFamily="49" charset="0"/>
                <a:cs typeface="Courier New" panose="02070309020205020404" pitchFamily="49" charset="0"/>
              </a:rPr>
              <a:t>W.</a:t>
            </a:r>
            <a:r>
              <a:rPr lang="en-US" sz="1800" dirty="0" smtClean="0">
                <a:solidFill>
                  <a:schemeClr val="accent2"/>
                </a:solidFill>
                <a:latin typeface="Courier New" panose="02070309020205020404" pitchFamily="49" charset="0"/>
                <a:cs typeface="Courier New" panose="02070309020205020404" pitchFamily="49" charset="0"/>
              </a:rPr>
              <a:t>G1_B</a:t>
            </a:r>
            <a:r>
              <a:rPr lang="en-US" sz="1800" dirty="0" smtClean="0">
                <a:solidFill>
                  <a:schemeClr val="tx1"/>
                </a:solidFill>
                <a:latin typeface="Courier New" panose="02070309020205020404" pitchFamily="49" charset="0"/>
                <a:cs typeface="Courier New" panose="02070309020205020404" pitchFamily="49" charset="0"/>
              </a:rPr>
              <a:t>.</a:t>
            </a:r>
            <a:r>
              <a:rPr lang="en-US" sz="1800" dirty="0" smtClean="0">
                <a:solidFill>
                  <a:schemeClr val="accent2"/>
                </a:solidFill>
                <a:latin typeface="Courier New" panose="02070309020205020404" pitchFamily="49" charset="0"/>
                <a:cs typeface="Courier New" panose="02070309020205020404" pitchFamily="49" charset="0"/>
              </a:rPr>
              <a:t>G2</a:t>
            </a:r>
          </a:p>
          <a:p>
            <a:pPr marL="0" indent="0">
              <a:tabLst>
                <a:tab pos="2160588" algn="l"/>
                <a:tab pos="5108575" algn="l"/>
              </a:tabLst>
            </a:pPr>
            <a:r>
              <a:rPr lang="en-US" sz="2000" dirty="0" smtClean="0">
                <a:solidFill>
                  <a:schemeClr val="tx1"/>
                </a:solidFill>
              </a:rPr>
              <a:t>Private </a:t>
            </a:r>
            <a:r>
              <a:rPr lang="en-US" sz="2000" dirty="0">
                <a:solidFill>
                  <a:schemeClr val="tx1"/>
                </a:solidFill>
              </a:rPr>
              <a:t>a</a:t>
            </a:r>
            <a:r>
              <a:rPr lang="en-US" sz="2000" dirty="0" smtClean="0">
                <a:solidFill>
                  <a:schemeClr val="tx1"/>
                </a:solidFill>
              </a:rPr>
              <a:t>nd public always applies only within the current level. A </a:t>
            </a:r>
            <a:r>
              <a:rPr lang="en-US" sz="2000" i="1" dirty="0" smtClean="0">
                <a:solidFill>
                  <a:schemeClr val="tx1"/>
                </a:solidFill>
              </a:rPr>
              <a:t>public</a:t>
            </a:r>
            <a:r>
              <a:rPr lang="en-US" sz="2000" dirty="0" smtClean="0">
                <a:solidFill>
                  <a:schemeClr val="tx1"/>
                </a:solidFill>
              </a:rPr>
              <a:t> child </a:t>
            </a:r>
            <a:r>
              <a:rPr lang="en-US" sz="2000" dirty="0" smtClean="0">
                <a:solidFill>
                  <a:schemeClr val="accent2"/>
                </a:solidFill>
                <a:latin typeface="Courier New" panose="02070309020205020404" pitchFamily="49" charset="0"/>
                <a:cs typeface="Courier New" panose="02070309020205020404" pitchFamily="49" charset="0"/>
              </a:rPr>
              <a:t>G2_A</a:t>
            </a:r>
            <a:r>
              <a:rPr lang="en-US" sz="2000" dirty="0" smtClean="0">
                <a:solidFill>
                  <a:schemeClr val="tx1"/>
                </a:solidFill>
              </a:rPr>
              <a:t> of a </a:t>
            </a:r>
            <a:r>
              <a:rPr lang="en-US" sz="2000" i="1" dirty="0" smtClean="0">
                <a:solidFill>
                  <a:schemeClr val="tx1"/>
                </a:solidFill>
              </a:rPr>
              <a:t>private</a:t>
            </a:r>
            <a:r>
              <a:rPr lang="en-US" sz="2000" dirty="0" smtClean="0">
                <a:solidFill>
                  <a:schemeClr val="tx1"/>
                </a:solidFill>
              </a:rPr>
              <a:t> package </a:t>
            </a:r>
            <a:r>
              <a:rPr lang="en-US" sz="2000" dirty="0" smtClean="0">
                <a:solidFill>
                  <a:srgbClr val="CC0066"/>
                </a:solidFill>
                <a:latin typeface="Courier New" panose="02070309020205020404" pitchFamily="49" charset="0"/>
                <a:cs typeface="Courier New" panose="02070309020205020404" pitchFamily="49" charset="0"/>
              </a:rPr>
              <a:t>G1_A</a:t>
            </a:r>
            <a:r>
              <a:rPr lang="en-US" sz="2000" dirty="0" smtClean="0">
                <a:solidFill>
                  <a:schemeClr val="tx1"/>
                </a:solidFill>
              </a:rPr>
              <a:t> may become visible for all those seeing </a:t>
            </a:r>
            <a:r>
              <a:rPr lang="en-US" sz="2000" dirty="0" smtClean="0">
                <a:solidFill>
                  <a:srgbClr val="CC0066"/>
                </a:solidFill>
                <a:latin typeface="Courier New" panose="02070309020205020404" pitchFamily="49" charset="0"/>
                <a:cs typeface="Courier New" panose="02070309020205020404" pitchFamily="49" charset="0"/>
              </a:rPr>
              <a:t>G1_A</a:t>
            </a:r>
            <a:r>
              <a:rPr lang="en-US" sz="2000" dirty="0" smtClean="0">
                <a:solidFill>
                  <a:schemeClr val="tx1"/>
                </a:solidFill>
              </a:rPr>
              <a:t>; a </a:t>
            </a:r>
            <a:r>
              <a:rPr lang="en-US" sz="2000" i="1" dirty="0" smtClean="0">
                <a:solidFill>
                  <a:schemeClr val="tx1"/>
                </a:solidFill>
              </a:rPr>
              <a:t>private</a:t>
            </a:r>
            <a:r>
              <a:rPr lang="en-US" sz="2000" dirty="0" smtClean="0">
                <a:solidFill>
                  <a:schemeClr val="tx1"/>
                </a:solidFill>
              </a:rPr>
              <a:t> child </a:t>
            </a:r>
            <a:r>
              <a:rPr lang="en-US" sz="2000" dirty="0" smtClean="0">
                <a:solidFill>
                  <a:srgbClr val="CC0066"/>
                </a:solidFill>
                <a:latin typeface="Courier New" panose="02070309020205020404" pitchFamily="49" charset="0"/>
                <a:cs typeface="Courier New" panose="02070309020205020404" pitchFamily="49" charset="0"/>
              </a:rPr>
              <a:t>G2_B</a:t>
            </a:r>
            <a:r>
              <a:rPr lang="en-US" sz="2000" dirty="0" smtClean="0">
                <a:solidFill>
                  <a:schemeClr val="tx1"/>
                </a:solidFill>
              </a:rPr>
              <a:t> may become visible only for its other private siblings or in the private part of its public siblings.</a:t>
            </a:r>
          </a:p>
          <a:p>
            <a:pPr marL="0" indent="0">
              <a:tabLst>
                <a:tab pos="2160588" algn="l"/>
                <a:tab pos="5108575" algn="l"/>
              </a:tabLst>
            </a:pPr>
            <a:r>
              <a:rPr lang="en-US" sz="2000" dirty="0" smtClean="0">
                <a:solidFill>
                  <a:schemeClr val="tx1"/>
                </a:solidFill>
              </a:rPr>
              <a:t>The child package does not need a with clause for its parent package; it has direct visibility.</a:t>
            </a:r>
          </a:p>
          <a:p>
            <a:pPr marL="0" indent="0">
              <a:tabLst>
                <a:tab pos="2160588" algn="l"/>
                <a:tab pos="5108575" algn="l"/>
              </a:tabLst>
            </a:pPr>
            <a:r>
              <a:rPr lang="en-US" sz="2000" dirty="0" smtClean="0">
                <a:solidFill>
                  <a:schemeClr val="tx1"/>
                </a:solidFill>
              </a:rPr>
              <a:t>Siblings and more remote relatives </a:t>
            </a:r>
            <a:r>
              <a:rPr lang="en-US" sz="2000" dirty="0">
                <a:solidFill>
                  <a:schemeClr val="tx1"/>
                </a:solidFill>
              </a:rPr>
              <a:t>need </a:t>
            </a:r>
            <a:r>
              <a:rPr lang="en-US" sz="2000" dirty="0" smtClean="0">
                <a:solidFill>
                  <a:schemeClr val="tx1"/>
                </a:solidFill>
              </a:rPr>
              <a:t>with clauses for visibility.</a:t>
            </a:r>
            <a:endParaRPr lang="de-DE" sz="2000" dirty="0">
              <a:solidFill>
                <a:schemeClr val="accent2"/>
              </a:solidFill>
            </a:endParaRPr>
          </a:p>
        </p:txBody>
      </p:sp>
      <p:sp>
        <p:nvSpPr>
          <p:cNvPr id="4" name="Fußzeilenplatzhalter 3"/>
          <p:cNvSpPr>
            <a:spLocks noGrp="1"/>
          </p:cNvSpPr>
          <p:nvPr>
            <p:ph type="ftr" idx="11"/>
          </p:nvPr>
        </p:nvSpPr>
        <p:spPr>
          <a:xfrm>
            <a:off x="2627313" y="6248400"/>
            <a:ext cx="3889375" cy="823913"/>
          </a:xfrm>
        </p:spPr>
        <p:txBody>
          <a:bodyPr/>
          <a:lstStyle/>
          <a:p>
            <a:pPr>
              <a:defRPr/>
            </a:pPr>
            <a:r>
              <a:rPr lang="de-DE" dirty="0" smtClean="0"/>
              <a:t>Ada Basics © 2024 C.Grein</a:t>
            </a:r>
            <a:endParaRPr lang="de-DE" dirty="0">
              <a:cs typeface="Times New Roman" pitchFamily="18" charset="0"/>
            </a:endParaRPr>
          </a:p>
        </p:txBody>
      </p:sp>
      <p:sp>
        <p:nvSpPr>
          <p:cNvPr id="5" name="Foliennummernplatzhalter 4"/>
          <p:cNvSpPr>
            <a:spLocks noGrp="1"/>
          </p:cNvSpPr>
          <p:nvPr>
            <p:ph type="sldNum" idx="4294967295"/>
          </p:nvPr>
        </p:nvSpPr>
        <p:spPr>
          <a:xfrm>
            <a:off x="7380288" y="6248400"/>
            <a:ext cx="1074737" cy="458788"/>
          </a:xfrm>
          <a:prstGeom prst="rect">
            <a:avLst/>
          </a:prstGeom>
        </p:spPr>
        <p:txBody>
          <a:bodyPr/>
          <a:lstStyle/>
          <a:p>
            <a:pPr>
              <a:defRPr/>
            </a:pPr>
            <a:fld id="{FB8783C4-7110-453C-82AD-887E749DAD29}" type="slidenum">
              <a:rPr lang="de-DE" smtClean="0"/>
              <a:pPr>
                <a:defRPr/>
              </a:pPr>
              <a:t>180</a:t>
            </a:fld>
            <a:endParaRPr lang="de-DE" dirty="0"/>
          </a:p>
        </p:txBody>
      </p:sp>
      <p:grpSp>
        <p:nvGrpSpPr>
          <p:cNvPr id="6" name="Gruppieren 5"/>
          <p:cNvGrpSpPr/>
          <p:nvPr/>
        </p:nvGrpSpPr>
        <p:grpSpPr>
          <a:xfrm>
            <a:off x="1547664" y="2564904"/>
            <a:ext cx="4824536" cy="720080"/>
            <a:chOff x="1547664" y="2348880"/>
            <a:chExt cx="4824536" cy="720080"/>
          </a:xfrm>
        </p:grpSpPr>
        <p:cxnSp>
          <p:nvCxnSpPr>
            <p:cNvPr id="7" name="Gerade Verbindung 6"/>
            <p:cNvCxnSpPr/>
            <p:nvPr/>
          </p:nvCxnSpPr>
          <p:spPr bwMode="auto">
            <a:xfrm flipH="1">
              <a:off x="3059832" y="2348880"/>
              <a:ext cx="1224136" cy="288032"/>
            </a:xfrm>
            <a:prstGeom prst="lin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 name="Gerade Verbindung 8"/>
            <p:cNvCxnSpPr/>
            <p:nvPr/>
          </p:nvCxnSpPr>
          <p:spPr bwMode="auto">
            <a:xfrm>
              <a:off x="4644008" y="2348880"/>
              <a:ext cx="720080" cy="288032"/>
            </a:xfrm>
            <a:prstGeom prst="lin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1" name="Gerade Verbindung 10"/>
            <p:cNvCxnSpPr/>
            <p:nvPr/>
          </p:nvCxnSpPr>
          <p:spPr bwMode="auto">
            <a:xfrm flipH="1">
              <a:off x="1547664" y="2852936"/>
              <a:ext cx="936104" cy="216024"/>
            </a:xfrm>
            <a:prstGeom prst="lin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3" name="Gerade Verbindung 12"/>
            <p:cNvCxnSpPr/>
            <p:nvPr/>
          </p:nvCxnSpPr>
          <p:spPr bwMode="auto">
            <a:xfrm>
              <a:off x="2627313" y="2852936"/>
              <a:ext cx="1000518" cy="216024"/>
            </a:xfrm>
            <a:prstGeom prst="lin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7" name="Gerade Verbindung 16"/>
            <p:cNvCxnSpPr/>
            <p:nvPr/>
          </p:nvCxnSpPr>
          <p:spPr bwMode="auto">
            <a:xfrm>
              <a:off x="5940152" y="2852936"/>
              <a:ext cx="432048" cy="216024"/>
            </a:xfrm>
            <a:prstGeom prst="lin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spTree>
    <p:extLst>
      <p:ext uri="{BB962C8B-B14F-4D97-AF65-F5344CB8AC3E}">
        <p14:creationId xmlns:p14="http://schemas.microsoft.com/office/powerpoint/2010/main" val="3816415491"/>
      </p:ext>
    </p:extLst>
  </p:cSld>
  <p:clrMapOvr>
    <a:masterClrMapping/>
  </p:clrMapOvr>
  <p:timing>
    <p:tnLst>
      <p:par>
        <p:cTn id="1" dur="indefinite" restart="never" nodeType="tmRoot"/>
      </p:par>
    </p:tnLst>
  </p:timing>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685800" y="463551"/>
            <a:ext cx="7769225" cy="1237258"/>
          </a:xfrm>
        </p:spPr>
        <p:txBody>
          <a:bodyPr/>
          <a:lstStyle/>
          <a:p>
            <a:r>
              <a:rPr lang="en-US" dirty="0" smtClean="0"/>
              <a:t>Who sees whom?</a:t>
            </a:r>
            <a:endParaRPr lang="en-US" dirty="0"/>
          </a:p>
        </p:txBody>
      </p:sp>
      <p:sp>
        <p:nvSpPr>
          <p:cNvPr id="3" name="Inhaltsplatzhalter 2"/>
          <p:cNvSpPr>
            <a:spLocks noGrp="1"/>
          </p:cNvSpPr>
          <p:nvPr>
            <p:ph idx="1"/>
          </p:nvPr>
        </p:nvSpPr>
        <p:spPr>
          <a:xfrm>
            <a:off x="685800" y="1772817"/>
            <a:ext cx="7769225" cy="1656184"/>
          </a:xfrm>
        </p:spPr>
        <p:txBody>
          <a:bodyPr/>
          <a:lstStyle/>
          <a:p>
            <a:pPr marL="0" indent="0">
              <a:tabLst>
                <a:tab pos="4840288" algn="l"/>
              </a:tabLst>
            </a:pPr>
            <a:r>
              <a:rPr lang="en-US" sz="2000" dirty="0" smtClean="0">
                <a:solidFill>
                  <a:srgbClr val="C00000"/>
                </a:solidFill>
              </a:rPr>
              <a:t>Ponder about which package can see which</a:t>
            </a:r>
            <a:br>
              <a:rPr lang="en-US" sz="2000" dirty="0" smtClean="0">
                <a:solidFill>
                  <a:srgbClr val="C00000"/>
                </a:solidFill>
              </a:rPr>
            </a:br>
            <a:r>
              <a:rPr lang="en-US" sz="2000" dirty="0" smtClean="0">
                <a:solidFill>
                  <a:srgbClr val="C00000"/>
                </a:solidFill>
              </a:rPr>
              <a:t>(d: directly; [p]w: [private] with)!</a:t>
            </a:r>
            <a:r>
              <a:rPr lang="en-US" sz="2000" dirty="0" smtClean="0"/>
              <a:t>	</a:t>
            </a:r>
            <a:r>
              <a:rPr lang="en-US" sz="2000" dirty="0" smtClean="0">
                <a:solidFill>
                  <a:schemeClr val="accent2"/>
                </a:solidFill>
                <a:latin typeface="Courier New" panose="02070309020205020404" pitchFamily="49" charset="0"/>
                <a:cs typeface="Courier New" panose="02070309020205020404" pitchFamily="49" charset="0"/>
              </a:rPr>
              <a:t>W</a:t>
            </a:r>
          </a:p>
          <a:p>
            <a:pPr marL="2601913">
              <a:tabLst>
                <a:tab pos="5565775" algn="l"/>
              </a:tabLst>
            </a:pPr>
            <a:r>
              <a:rPr lang="en-US" sz="2000" dirty="0" smtClean="0">
                <a:latin typeface="Courier New" panose="02070309020205020404" pitchFamily="49" charset="0"/>
                <a:cs typeface="Courier New" panose="02070309020205020404" pitchFamily="49" charset="0"/>
              </a:rPr>
              <a:t>W.</a:t>
            </a:r>
            <a:r>
              <a:rPr lang="en-US" sz="2000" dirty="0" smtClean="0">
                <a:solidFill>
                  <a:srgbClr val="CC0066"/>
                </a:solidFill>
                <a:latin typeface="Courier New" panose="02070309020205020404" pitchFamily="49" charset="0"/>
                <a:cs typeface="Courier New" panose="02070309020205020404" pitchFamily="49" charset="0"/>
              </a:rPr>
              <a:t>G1_A</a:t>
            </a:r>
            <a:r>
              <a:rPr lang="en-US" sz="2000" dirty="0" smtClean="0">
                <a:latin typeface="Courier New" panose="02070309020205020404" pitchFamily="49" charset="0"/>
                <a:cs typeface="Courier New" panose="02070309020205020404" pitchFamily="49" charset="0"/>
              </a:rPr>
              <a:t>	W.</a:t>
            </a:r>
            <a:r>
              <a:rPr lang="en-US" sz="2000" dirty="0" smtClean="0">
                <a:solidFill>
                  <a:schemeClr val="accent2"/>
                </a:solidFill>
                <a:latin typeface="Courier New" panose="02070309020205020404" pitchFamily="49" charset="0"/>
                <a:cs typeface="Courier New" panose="02070309020205020404" pitchFamily="49" charset="0"/>
              </a:rPr>
              <a:t>G1_B</a:t>
            </a:r>
          </a:p>
          <a:p>
            <a:pPr marL="1260475">
              <a:tabLst>
                <a:tab pos="4745038" algn="l"/>
              </a:tabLst>
            </a:pPr>
            <a:endParaRPr lang="en-US" sz="800" dirty="0" smtClean="0">
              <a:solidFill>
                <a:schemeClr val="accent2"/>
              </a:solidFill>
              <a:latin typeface="Courier New" panose="02070309020205020404" pitchFamily="49" charset="0"/>
              <a:cs typeface="Courier New" panose="02070309020205020404" pitchFamily="49" charset="0"/>
            </a:endParaRPr>
          </a:p>
          <a:p>
            <a:pPr marL="1071563" indent="7938">
              <a:tabLst>
                <a:tab pos="3311525" algn="l"/>
                <a:tab pos="6196013" algn="l"/>
              </a:tabLst>
            </a:pPr>
            <a:r>
              <a:rPr lang="en-US" sz="1800" dirty="0" smtClean="0">
                <a:solidFill>
                  <a:schemeClr val="tx1"/>
                </a:solidFill>
                <a:latin typeface="Courier New" panose="02070309020205020404" pitchFamily="49" charset="0"/>
                <a:cs typeface="Courier New" panose="02070309020205020404" pitchFamily="49" charset="0"/>
              </a:rPr>
              <a:t>W.</a:t>
            </a:r>
            <a:r>
              <a:rPr lang="en-US" sz="1800" dirty="0" smtClean="0">
                <a:solidFill>
                  <a:srgbClr val="CC0066"/>
                </a:solidFill>
                <a:latin typeface="Courier New" panose="02070309020205020404" pitchFamily="49" charset="0"/>
                <a:cs typeface="Courier New" panose="02070309020205020404" pitchFamily="49" charset="0"/>
              </a:rPr>
              <a:t>G1_A</a:t>
            </a:r>
            <a:r>
              <a:rPr lang="en-US" sz="1800" dirty="0" smtClean="0">
                <a:solidFill>
                  <a:schemeClr val="tx1"/>
                </a:solidFill>
                <a:latin typeface="Courier New" panose="02070309020205020404" pitchFamily="49" charset="0"/>
                <a:cs typeface="Courier New" panose="02070309020205020404" pitchFamily="49" charset="0"/>
              </a:rPr>
              <a:t>.</a:t>
            </a:r>
            <a:r>
              <a:rPr lang="en-US" sz="1800" dirty="0" smtClean="0">
                <a:solidFill>
                  <a:schemeClr val="accent2"/>
                </a:solidFill>
                <a:latin typeface="Courier New" panose="02070309020205020404" pitchFamily="49" charset="0"/>
                <a:cs typeface="Courier New" panose="02070309020205020404" pitchFamily="49" charset="0"/>
              </a:rPr>
              <a:t>G2_A	</a:t>
            </a:r>
            <a:r>
              <a:rPr lang="en-US" sz="1800" dirty="0" smtClean="0">
                <a:solidFill>
                  <a:schemeClr val="tx1"/>
                </a:solidFill>
                <a:latin typeface="Courier New" panose="02070309020205020404" pitchFamily="49" charset="0"/>
                <a:cs typeface="Courier New" panose="02070309020205020404" pitchFamily="49" charset="0"/>
              </a:rPr>
              <a:t>W.</a:t>
            </a:r>
            <a:r>
              <a:rPr lang="en-US" sz="1800" dirty="0" smtClean="0">
                <a:solidFill>
                  <a:srgbClr val="CC0066"/>
                </a:solidFill>
                <a:latin typeface="Courier New" panose="02070309020205020404" pitchFamily="49" charset="0"/>
                <a:cs typeface="Courier New" panose="02070309020205020404" pitchFamily="49" charset="0"/>
              </a:rPr>
              <a:t>G1_A</a:t>
            </a:r>
            <a:r>
              <a:rPr lang="en-US" sz="1800" dirty="0" smtClean="0">
                <a:solidFill>
                  <a:schemeClr val="tx1"/>
                </a:solidFill>
                <a:latin typeface="Courier New" panose="02070309020205020404" pitchFamily="49" charset="0"/>
                <a:cs typeface="Courier New" panose="02070309020205020404" pitchFamily="49" charset="0"/>
              </a:rPr>
              <a:t>.</a:t>
            </a:r>
            <a:r>
              <a:rPr lang="en-US" sz="1800" dirty="0" smtClean="0">
                <a:solidFill>
                  <a:srgbClr val="CC0066"/>
                </a:solidFill>
                <a:latin typeface="Courier New" panose="02070309020205020404" pitchFamily="49" charset="0"/>
                <a:cs typeface="Courier New" panose="02070309020205020404" pitchFamily="49" charset="0"/>
              </a:rPr>
              <a:t>G2_B	</a:t>
            </a:r>
            <a:r>
              <a:rPr lang="en-US" sz="1800" dirty="0" smtClean="0">
                <a:latin typeface="Courier New" panose="02070309020205020404" pitchFamily="49" charset="0"/>
                <a:cs typeface="Courier New" panose="02070309020205020404" pitchFamily="49" charset="0"/>
              </a:rPr>
              <a:t>W.</a:t>
            </a:r>
            <a:r>
              <a:rPr lang="en-US" sz="1800" dirty="0" smtClean="0">
                <a:solidFill>
                  <a:schemeClr val="accent2"/>
                </a:solidFill>
                <a:latin typeface="Courier New" panose="02070309020205020404" pitchFamily="49" charset="0"/>
                <a:cs typeface="Courier New" panose="02070309020205020404" pitchFamily="49" charset="0"/>
              </a:rPr>
              <a:t>G1_B</a:t>
            </a:r>
            <a:r>
              <a:rPr lang="en-US" sz="1800" dirty="0" smtClean="0">
                <a:solidFill>
                  <a:schemeClr val="tx1"/>
                </a:solidFill>
                <a:latin typeface="Courier New" panose="02070309020205020404" pitchFamily="49" charset="0"/>
                <a:cs typeface="Courier New" panose="02070309020205020404" pitchFamily="49" charset="0"/>
              </a:rPr>
              <a:t>.</a:t>
            </a:r>
            <a:r>
              <a:rPr lang="en-US" sz="1800" dirty="0" smtClean="0">
                <a:solidFill>
                  <a:schemeClr val="accent2"/>
                </a:solidFill>
                <a:latin typeface="Courier New" panose="02070309020205020404" pitchFamily="49" charset="0"/>
                <a:cs typeface="Courier New" panose="02070309020205020404" pitchFamily="49" charset="0"/>
              </a:rPr>
              <a:t>G2</a:t>
            </a:r>
          </a:p>
        </p:txBody>
      </p:sp>
      <p:sp>
        <p:nvSpPr>
          <p:cNvPr id="4" name="Fußzeilenplatzhalter 3"/>
          <p:cNvSpPr>
            <a:spLocks noGrp="1"/>
          </p:cNvSpPr>
          <p:nvPr>
            <p:ph type="ftr" idx="11"/>
          </p:nvPr>
        </p:nvSpPr>
        <p:spPr>
          <a:xfrm>
            <a:off x="2627313" y="6248400"/>
            <a:ext cx="3889375" cy="823913"/>
          </a:xfrm>
        </p:spPr>
        <p:txBody>
          <a:bodyPr/>
          <a:lstStyle/>
          <a:p>
            <a:pPr>
              <a:defRPr/>
            </a:pPr>
            <a:r>
              <a:rPr lang="de-DE" dirty="0" smtClean="0"/>
              <a:t>Ada Basics © 2024 C.Grein</a:t>
            </a:r>
            <a:endParaRPr lang="de-DE" dirty="0">
              <a:cs typeface="Times New Roman" pitchFamily="18" charset="0"/>
            </a:endParaRPr>
          </a:p>
        </p:txBody>
      </p:sp>
      <p:sp>
        <p:nvSpPr>
          <p:cNvPr id="5" name="Foliennummernplatzhalter 4"/>
          <p:cNvSpPr>
            <a:spLocks noGrp="1"/>
          </p:cNvSpPr>
          <p:nvPr>
            <p:ph type="sldNum" idx="4294967295"/>
          </p:nvPr>
        </p:nvSpPr>
        <p:spPr>
          <a:xfrm>
            <a:off x="7380288" y="6248400"/>
            <a:ext cx="1074737" cy="458788"/>
          </a:xfrm>
          <a:prstGeom prst="rect">
            <a:avLst/>
          </a:prstGeom>
        </p:spPr>
        <p:txBody>
          <a:bodyPr/>
          <a:lstStyle/>
          <a:p>
            <a:pPr>
              <a:defRPr/>
            </a:pPr>
            <a:fld id="{FB8783C4-7110-453C-82AD-887E749DAD29}" type="slidenum">
              <a:rPr lang="de-DE" smtClean="0"/>
              <a:pPr>
                <a:defRPr/>
              </a:pPr>
              <a:t>181</a:t>
            </a:fld>
            <a:endParaRPr lang="de-DE" dirty="0"/>
          </a:p>
        </p:txBody>
      </p:sp>
      <p:grpSp>
        <p:nvGrpSpPr>
          <p:cNvPr id="10" name="Gruppieren 9"/>
          <p:cNvGrpSpPr/>
          <p:nvPr/>
        </p:nvGrpSpPr>
        <p:grpSpPr>
          <a:xfrm>
            <a:off x="2771800" y="2276872"/>
            <a:ext cx="4896544" cy="792088"/>
            <a:chOff x="1547664" y="2492896"/>
            <a:chExt cx="4896544" cy="792088"/>
          </a:xfrm>
        </p:grpSpPr>
        <p:cxnSp>
          <p:nvCxnSpPr>
            <p:cNvPr id="7" name="Gerade Verbindung 6"/>
            <p:cNvCxnSpPr/>
            <p:nvPr/>
          </p:nvCxnSpPr>
          <p:spPr bwMode="auto">
            <a:xfrm flipH="1">
              <a:off x="3059832" y="2492896"/>
              <a:ext cx="1224136" cy="288032"/>
            </a:xfrm>
            <a:prstGeom prst="lin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 name="Gerade Verbindung 8"/>
            <p:cNvCxnSpPr/>
            <p:nvPr/>
          </p:nvCxnSpPr>
          <p:spPr bwMode="auto">
            <a:xfrm>
              <a:off x="4644008" y="2492896"/>
              <a:ext cx="720080" cy="288032"/>
            </a:xfrm>
            <a:prstGeom prst="lin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1" name="Gerade Verbindung 10"/>
            <p:cNvCxnSpPr/>
            <p:nvPr/>
          </p:nvCxnSpPr>
          <p:spPr bwMode="auto">
            <a:xfrm flipH="1">
              <a:off x="1547664" y="3068960"/>
              <a:ext cx="864096" cy="216024"/>
            </a:xfrm>
            <a:prstGeom prst="lin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3" name="Gerade Verbindung 12"/>
            <p:cNvCxnSpPr/>
            <p:nvPr/>
          </p:nvCxnSpPr>
          <p:spPr bwMode="auto">
            <a:xfrm>
              <a:off x="2699792" y="3068960"/>
              <a:ext cx="928039" cy="216024"/>
            </a:xfrm>
            <a:prstGeom prst="lin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7" name="Gerade Verbindung 16"/>
            <p:cNvCxnSpPr/>
            <p:nvPr/>
          </p:nvCxnSpPr>
          <p:spPr bwMode="auto">
            <a:xfrm>
              <a:off x="6012160" y="3068960"/>
              <a:ext cx="432048" cy="216024"/>
            </a:xfrm>
            <a:prstGeom prst="lin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8" name="Textfeld 7"/>
          <p:cNvSpPr txBox="1"/>
          <p:nvPr/>
        </p:nvSpPr>
        <p:spPr>
          <a:xfrm>
            <a:off x="683568" y="3573016"/>
            <a:ext cx="2952328" cy="2031325"/>
          </a:xfrm>
          <a:prstGeom prst="rect">
            <a:avLst/>
          </a:prstGeom>
          <a:noFill/>
        </p:spPr>
        <p:txBody>
          <a:bodyPr wrap="square" rtlCol="0">
            <a:spAutoFit/>
          </a:bodyPr>
          <a:lstStyle/>
          <a:p>
            <a:pPr>
              <a:tabLst>
                <a:tab pos="2160588" algn="l"/>
                <a:tab pos="5108575" algn="l"/>
              </a:tabLst>
            </a:pPr>
            <a:r>
              <a:rPr lang="en-US" sz="1800" dirty="0" smtClean="0">
                <a:solidFill>
                  <a:srgbClr val="3333CC"/>
                </a:solidFill>
                <a:latin typeface="Courier New" panose="02070309020205020404" pitchFamily="49" charset="0"/>
                <a:cs typeface="Courier New" panose="02070309020205020404" pitchFamily="49" charset="0"/>
              </a:rPr>
              <a:t>W</a:t>
            </a:r>
            <a:r>
              <a:rPr lang="en-US" sz="1800" dirty="0" smtClean="0">
                <a:solidFill>
                  <a:srgbClr val="3333CC"/>
                </a:solidFill>
              </a:rPr>
              <a:t> (body)</a:t>
            </a:r>
            <a:r>
              <a:rPr lang="en-US" sz="1800" dirty="0" smtClean="0">
                <a:solidFill>
                  <a:srgbClr val="000000"/>
                </a:solidFill>
              </a:rPr>
              <a:t> sees:</a:t>
            </a:r>
          </a:p>
          <a:p>
            <a:pPr>
              <a:tabLst>
                <a:tab pos="2160588" algn="l"/>
                <a:tab pos="5108575" algn="l"/>
              </a:tabLst>
            </a:pPr>
            <a:endParaRPr lang="en-US" sz="1800" dirty="0" smtClean="0">
              <a:solidFill>
                <a:srgbClr val="000000"/>
              </a:solidFill>
            </a:endParaRPr>
          </a:p>
          <a:p>
            <a:pPr>
              <a:tabLst>
                <a:tab pos="2160588" algn="l"/>
                <a:tab pos="5108575" algn="l"/>
              </a:tabLst>
            </a:pPr>
            <a:r>
              <a:rPr lang="en-US" sz="1800" dirty="0" smtClean="0">
                <a:solidFill>
                  <a:srgbClr val="000000"/>
                </a:solidFill>
                <a:latin typeface="Courier New" panose="02070309020205020404" pitchFamily="49" charset="0"/>
                <a:cs typeface="Courier New" panose="02070309020205020404" pitchFamily="49" charset="0"/>
              </a:rPr>
              <a:t>W.</a:t>
            </a:r>
            <a:r>
              <a:rPr lang="en-US" sz="1800" dirty="0" smtClean="0">
                <a:solidFill>
                  <a:srgbClr val="3333CC"/>
                </a:solidFill>
                <a:latin typeface="Courier New" panose="02070309020205020404" pitchFamily="49" charset="0"/>
                <a:cs typeface="Courier New" panose="02070309020205020404" pitchFamily="49" charset="0"/>
              </a:rPr>
              <a:t>G1_B</a:t>
            </a:r>
            <a:r>
              <a:rPr lang="en-US" sz="1800" dirty="0" smtClean="0">
                <a:solidFill>
                  <a:srgbClr val="3333CC"/>
                </a:solidFill>
              </a:rPr>
              <a:t> (spec)</a:t>
            </a:r>
            <a:r>
              <a:rPr lang="en-US" sz="1800" dirty="0" smtClean="0">
                <a:solidFill>
                  <a:srgbClr val="000000"/>
                </a:solidFill>
              </a:rPr>
              <a:t> sees:</a:t>
            </a:r>
            <a:br>
              <a:rPr lang="en-US" sz="1800" dirty="0" smtClean="0">
                <a:solidFill>
                  <a:srgbClr val="000000"/>
                </a:solidFill>
              </a:rPr>
            </a:br>
            <a:r>
              <a:rPr lang="en-US" sz="1800" dirty="0" smtClean="0">
                <a:solidFill>
                  <a:srgbClr val="000000"/>
                </a:solidFill>
                <a:cs typeface="Courier New" panose="02070309020205020404" pitchFamily="49" charset="0"/>
              </a:rPr>
              <a:t>              </a:t>
            </a:r>
            <a:r>
              <a:rPr lang="en-US" sz="1800" dirty="0" smtClean="0">
                <a:solidFill>
                  <a:srgbClr val="000000"/>
                </a:solidFill>
              </a:rPr>
              <a:t> </a:t>
            </a:r>
            <a:r>
              <a:rPr lang="en-US" sz="1800" dirty="0" smtClean="0">
                <a:solidFill>
                  <a:srgbClr val="3333CC"/>
                </a:solidFill>
              </a:rPr>
              <a:t>(body) </a:t>
            </a:r>
            <a:r>
              <a:rPr lang="en-US" sz="1800" dirty="0" smtClean="0">
                <a:solidFill>
                  <a:srgbClr val="000000"/>
                </a:solidFill>
              </a:rPr>
              <a:t>sees:</a:t>
            </a:r>
          </a:p>
          <a:p>
            <a:pPr>
              <a:tabLst>
                <a:tab pos="2160588" algn="l"/>
                <a:tab pos="5108575" algn="l"/>
              </a:tabLst>
            </a:pPr>
            <a:r>
              <a:rPr lang="en-US" sz="1800" dirty="0" smtClean="0">
                <a:solidFill>
                  <a:srgbClr val="000000"/>
                </a:solidFill>
                <a:latin typeface="Courier New" panose="02070309020205020404" pitchFamily="49" charset="0"/>
                <a:cs typeface="Courier New" panose="02070309020205020404" pitchFamily="49" charset="0"/>
              </a:rPr>
              <a:t>W.</a:t>
            </a:r>
            <a:r>
              <a:rPr lang="en-US" sz="1800" dirty="0" smtClean="0">
                <a:solidFill>
                  <a:srgbClr val="CC0066"/>
                </a:solidFill>
                <a:latin typeface="Courier New" panose="02070309020205020404" pitchFamily="49" charset="0"/>
                <a:cs typeface="Courier New" panose="02070309020205020404" pitchFamily="49" charset="0"/>
              </a:rPr>
              <a:t>G1_A</a:t>
            </a:r>
            <a:r>
              <a:rPr lang="en-US" sz="1800" dirty="0" smtClean="0">
                <a:solidFill>
                  <a:srgbClr val="CC0066"/>
                </a:solidFill>
                <a:cs typeface="Courier New" panose="02070309020205020404" pitchFamily="49" charset="0"/>
              </a:rPr>
              <a:t> (spec)</a:t>
            </a:r>
            <a:r>
              <a:rPr lang="en-US" sz="1800" dirty="0" smtClean="0">
                <a:solidFill>
                  <a:srgbClr val="3333CC"/>
                </a:solidFill>
              </a:rPr>
              <a:t> </a:t>
            </a:r>
            <a:r>
              <a:rPr lang="en-US" sz="1800" dirty="0" smtClean="0">
                <a:solidFill>
                  <a:srgbClr val="000000"/>
                </a:solidFill>
              </a:rPr>
              <a:t>sees:</a:t>
            </a:r>
            <a:br>
              <a:rPr lang="en-US" sz="1800" dirty="0" smtClean="0">
                <a:solidFill>
                  <a:srgbClr val="000000"/>
                </a:solidFill>
              </a:rPr>
            </a:br>
            <a:r>
              <a:rPr lang="en-US" sz="1800" dirty="0" smtClean="0">
                <a:solidFill>
                  <a:srgbClr val="000000"/>
                </a:solidFill>
                <a:cs typeface="Courier New" panose="02070309020205020404" pitchFamily="49" charset="0"/>
              </a:rPr>
              <a:t>               </a:t>
            </a:r>
            <a:r>
              <a:rPr lang="en-US" sz="1800" dirty="0" smtClean="0">
                <a:solidFill>
                  <a:srgbClr val="CC0066"/>
                </a:solidFill>
                <a:cs typeface="Courier New" panose="02070309020205020404" pitchFamily="49" charset="0"/>
              </a:rPr>
              <a:t>(body) </a:t>
            </a:r>
            <a:r>
              <a:rPr lang="en-US" sz="1800" dirty="0" smtClean="0">
                <a:solidFill>
                  <a:srgbClr val="000000"/>
                </a:solidFill>
                <a:cs typeface="Courier New" panose="02070309020205020404" pitchFamily="49" charset="0"/>
              </a:rPr>
              <a:t>sees:</a:t>
            </a:r>
          </a:p>
          <a:p>
            <a:pPr>
              <a:tabLst>
                <a:tab pos="2160588" algn="l"/>
                <a:tab pos="5108575" algn="l"/>
              </a:tabLst>
            </a:pPr>
            <a:r>
              <a:rPr lang="en-US" sz="1800" dirty="0" smtClean="0">
                <a:solidFill>
                  <a:srgbClr val="000000"/>
                </a:solidFill>
                <a:latin typeface="Courier New" panose="02070309020205020404" pitchFamily="49" charset="0"/>
                <a:cs typeface="Courier New" panose="02070309020205020404" pitchFamily="49" charset="0"/>
              </a:rPr>
              <a:t>W.</a:t>
            </a:r>
            <a:r>
              <a:rPr lang="en-US" sz="1800" dirty="0" smtClean="0">
                <a:solidFill>
                  <a:srgbClr val="CC0066"/>
                </a:solidFill>
                <a:latin typeface="Courier New" panose="02070309020205020404" pitchFamily="49" charset="0"/>
                <a:cs typeface="Courier New" panose="02070309020205020404" pitchFamily="49" charset="0"/>
              </a:rPr>
              <a:t>G1_A</a:t>
            </a:r>
            <a:r>
              <a:rPr lang="en-US" sz="1800" dirty="0" smtClean="0">
                <a:solidFill>
                  <a:srgbClr val="000000"/>
                </a:solidFill>
                <a:latin typeface="Courier New" panose="02070309020205020404" pitchFamily="49" charset="0"/>
                <a:cs typeface="Courier New" panose="02070309020205020404" pitchFamily="49" charset="0"/>
              </a:rPr>
              <a:t>.</a:t>
            </a:r>
            <a:r>
              <a:rPr lang="en-US" sz="1800" dirty="0" smtClean="0">
                <a:solidFill>
                  <a:srgbClr val="3333CC"/>
                </a:solidFill>
                <a:latin typeface="Courier New" panose="02070309020205020404" pitchFamily="49" charset="0"/>
                <a:cs typeface="Courier New" panose="02070309020205020404" pitchFamily="49" charset="0"/>
              </a:rPr>
              <a:t>G2_A</a:t>
            </a:r>
            <a:r>
              <a:rPr lang="en-US" sz="1800" dirty="0" smtClean="0">
                <a:solidFill>
                  <a:srgbClr val="3333CC"/>
                </a:solidFill>
              </a:rPr>
              <a:t>  (spec)</a:t>
            </a:r>
            <a:r>
              <a:rPr lang="en-US" sz="1800" dirty="0" smtClean="0">
                <a:solidFill>
                  <a:srgbClr val="000000"/>
                </a:solidFill>
              </a:rPr>
              <a:t> sees:</a:t>
            </a:r>
            <a:endParaRPr lang="en-US" sz="1800" dirty="0">
              <a:solidFill>
                <a:srgbClr val="FFFFFF"/>
              </a:solidFill>
            </a:endParaRPr>
          </a:p>
        </p:txBody>
      </p:sp>
      <p:sp>
        <p:nvSpPr>
          <p:cNvPr id="12" name="Textfeld 11"/>
          <p:cNvSpPr txBox="1"/>
          <p:nvPr/>
        </p:nvSpPr>
        <p:spPr>
          <a:xfrm>
            <a:off x="3635895" y="3573016"/>
            <a:ext cx="3240361" cy="646331"/>
          </a:xfrm>
          <a:prstGeom prst="rect">
            <a:avLst/>
          </a:prstGeom>
          <a:noFill/>
        </p:spPr>
        <p:txBody>
          <a:bodyPr wrap="square" rtlCol="0">
            <a:spAutoFit/>
          </a:bodyPr>
          <a:lstStyle/>
          <a:p>
            <a:r>
              <a:rPr lang="de-DE" sz="1800" dirty="0" smtClean="0">
                <a:solidFill>
                  <a:srgbClr val="000000"/>
                </a:solidFill>
                <a:latin typeface="Courier New" panose="02070309020205020404" pitchFamily="49" charset="0"/>
                <a:cs typeface="Courier New" panose="02070309020205020404" pitchFamily="49" charset="0"/>
              </a:rPr>
              <a:t>W.</a:t>
            </a:r>
            <a:r>
              <a:rPr lang="de-DE" sz="1800" dirty="0" smtClean="0">
                <a:solidFill>
                  <a:srgbClr val="CC0066"/>
                </a:solidFill>
                <a:latin typeface="Courier New" panose="02070309020205020404" pitchFamily="49" charset="0"/>
                <a:cs typeface="Courier New" panose="02070309020205020404" pitchFamily="49" charset="0"/>
              </a:rPr>
              <a:t>G1_A</a:t>
            </a:r>
            <a:r>
              <a:rPr lang="de-DE" sz="1800" dirty="0" smtClean="0">
                <a:solidFill>
                  <a:srgbClr val="000000"/>
                </a:solidFill>
                <a:cs typeface="Courier New" panose="02070309020205020404" pitchFamily="49" charset="0"/>
              </a:rPr>
              <a:t>, </a:t>
            </a:r>
            <a:r>
              <a:rPr lang="de-DE" sz="1800" dirty="0" smtClean="0">
                <a:solidFill>
                  <a:srgbClr val="000000"/>
                </a:solidFill>
                <a:latin typeface="Courier New" panose="02070309020205020404" pitchFamily="49" charset="0"/>
                <a:cs typeface="Courier New" panose="02070309020205020404" pitchFamily="49" charset="0"/>
              </a:rPr>
              <a:t>W.</a:t>
            </a:r>
            <a:r>
              <a:rPr lang="de-DE" sz="1800" dirty="0" smtClean="0">
                <a:solidFill>
                  <a:srgbClr val="CC0066"/>
                </a:solidFill>
                <a:latin typeface="Courier New" panose="02070309020205020404" pitchFamily="49" charset="0"/>
                <a:cs typeface="Courier New" panose="02070309020205020404" pitchFamily="49" charset="0"/>
              </a:rPr>
              <a:t>G1_A</a:t>
            </a:r>
            <a:r>
              <a:rPr lang="de-DE" sz="1800" dirty="0" smtClean="0">
                <a:solidFill>
                  <a:srgbClr val="000000"/>
                </a:solidFill>
                <a:latin typeface="Courier New" panose="02070309020205020404" pitchFamily="49" charset="0"/>
                <a:cs typeface="Courier New" panose="02070309020205020404" pitchFamily="49" charset="0"/>
              </a:rPr>
              <a:t>.</a:t>
            </a:r>
            <a:r>
              <a:rPr lang="de-DE" sz="1800" dirty="0" smtClean="0">
                <a:solidFill>
                  <a:srgbClr val="3333CC"/>
                </a:solidFill>
                <a:latin typeface="Courier New" panose="02070309020205020404" pitchFamily="49" charset="0"/>
                <a:cs typeface="Courier New" panose="02070309020205020404" pitchFamily="49" charset="0"/>
              </a:rPr>
              <a:t>G2_A</a:t>
            </a:r>
            <a:r>
              <a:rPr lang="de-DE" sz="1800" dirty="0" smtClean="0">
                <a:solidFill>
                  <a:srgbClr val="000000"/>
                </a:solidFill>
              </a:rPr>
              <a:t> (pw);</a:t>
            </a:r>
            <a:endParaRPr lang="de-DE" sz="1800" dirty="0">
              <a:solidFill>
                <a:srgbClr val="CC0066"/>
              </a:solidFill>
              <a:cs typeface="Courier New" panose="02070309020205020404" pitchFamily="49" charset="0"/>
            </a:endParaRPr>
          </a:p>
          <a:p>
            <a:r>
              <a:rPr lang="de-DE" sz="1800" dirty="0" smtClean="0">
                <a:solidFill>
                  <a:srgbClr val="000000"/>
                </a:solidFill>
                <a:latin typeface="Courier New" panose="02070309020205020404" pitchFamily="49" charset="0"/>
                <a:cs typeface="Courier New" panose="02070309020205020404" pitchFamily="49" charset="0"/>
              </a:rPr>
              <a:t>W.</a:t>
            </a:r>
            <a:r>
              <a:rPr lang="de-DE" sz="1800" dirty="0" smtClean="0">
                <a:solidFill>
                  <a:srgbClr val="3333CC"/>
                </a:solidFill>
                <a:latin typeface="Courier New" panose="02070309020205020404" pitchFamily="49" charset="0"/>
                <a:cs typeface="Courier New" panose="02070309020205020404" pitchFamily="49" charset="0"/>
              </a:rPr>
              <a:t>G1_B</a:t>
            </a:r>
            <a:r>
              <a:rPr lang="de-DE" sz="1800" dirty="0">
                <a:solidFill>
                  <a:srgbClr val="000000"/>
                </a:solidFill>
                <a:cs typeface="Courier New" panose="02070309020205020404" pitchFamily="49" charset="0"/>
              </a:rPr>
              <a:t>,</a:t>
            </a:r>
            <a:r>
              <a:rPr lang="de-DE" sz="1800" dirty="0">
                <a:solidFill>
                  <a:srgbClr val="3333CC"/>
                </a:solidFill>
                <a:cs typeface="Courier New" panose="02070309020205020404" pitchFamily="49" charset="0"/>
              </a:rPr>
              <a:t> </a:t>
            </a:r>
            <a:r>
              <a:rPr lang="de-DE" sz="1800" dirty="0" smtClean="0">
                <a:solidFill>
                  <a:srgbClr val="000000"/>
                </a:solidFill>
                <a:latin typeface="Courier New" panose="02070309020205020404" pitchFamily="49" charset="0"/>
                <a:cs typeface="Courier New" panose="02070309020205020404" pitchFamily="49" charset="0"/>
              </a:rPr>
              <a:t>W.</a:t>
            </a:r>
            <a:r>
              <a:rPr lang="de-DE" sz="1800" dirty="0" smtClean="0">
                <a:solidFill>
                  <a:srgbClr val="3333CC"/>
                </a:solidFill>
                <a:latin typeface="Courier New" panose="02070309020205020404" pitchFamily="49" charset="0"/>
                <a:cs typeface="Courier New" panose="02070309020205020404" pitchFamily="49" charset="0"/>
              </a:rPr>
              <a:t>G1_B</a:t>
            </a:r>
            <a:r>
              <a:rPr lang="de-DE" sz="1800" dirty="0" smtClean="0">
                <a:solidFill>
                  <a:srgbClr val="000000"/>
                </a:solidFill>
                <a:latin typeface="Courier New" panose="02070309020205020404" pitchFamily="49" charset="0"/>
                <a:cs typeface="Courier New" panose="02070309020205020404" pitchFamily="49" charset="0"/>
              </a:rPr>
              <a:t>.</a:t>
            </a:r>
            <a:r>
              <a:rPr lang="de-DE" sz="1800" dirty="0" smtClean="0">
                <a:solidFill>
                  <a:srgbClr val="3333CC"/>
                </a:solidFill>
                <a:latin typeface="Courier New" panose="02070309020205020404" pitchFamily="49" charset="0"/>
                <a:cs typeface="Courier New" panose="02070309020205020404" pitchFamily="49" charset="0"/>
              </a:rPr>
              <a:t>G2</a:t>
            </a:r>
            <a:r>
              <a:rPr lang="de-DE" sz="1800" dirty="0">
                <a:solidFill>
                  <a:srgbClr val="000000"/>
                </a:solidFill>
              </a:rPr>
              <a:t> (</a:t>
            </a:r>
            <a:r>
              <a:rPr lang="de-DE" sz="1800" dirty="0" smtClean="0">
                <a:solidFill>
                  <a:srgbClr val="000000"/>
                </a:solidFill>
              </a:rPr>
              <a:t>w)</a:t>
            </a:r>
            <a:endParaRPr lang="de-DE" sz="1800" dirty="0">
              <a:solidFill>
                <a:srgbClr val="3333CC"/>
              </a:solidFill>
              <a:latin typeface="Courier New" panose="02070309020205020404" pitchFamily="49" charset="0"/>
              <a:cs typeface="Courier New" panose="02070309020205020404" pitchFamily="49" charset="0"/>
            </a:endParaRPr>
          </a:p>
        </p:txBody>
      </p:sp>
      <p:sp>
        <p:nvSpPr>
          <p:cNvPr id="14" name="Textfeld 13"/>
          <p:cNvSpPr txBox="1"/>
          <p:nvPr/>
        </p:nvSpPr>
        <p:spPr>
          <a:xfrm>
            <a:off x="3635896" y="4131394"/>
            <a:ext cx="3888432" cy="646331"/>
          </a:xfrm>
          <a:prstGeom prst="rect">
            <a:avLst/>
          </a:prstGeom>
          <a:noFill/>
        </p:spPr>
        <p:txBody>
          <a:bodyPr wrap="square" rtlCol="0">
            <a:spAutoFit/>
          </a:bodyPr>
          <a:lstStyle/>
          <a:p>
            <a:r>
              <a:rPr lang="de-DE" sz="1800" dirty="0">
                <a:solidFill>
                  <a:srgbClr val="3333CC"/>
                </a:solidFill>
                <a:latin typeface="Courier New" panose="02070309020205020404" pitchFamily="49" charset="0"/>
                <a:cs typeface="Courier New" panose="02070309020205020404" pitchFamily="49" charset="0"/>
              </a:rPr>
              <a:t>W</a:t>
            </a:r>
            <a:r>
              <a:rPr lang="de-DE" sz="1800" dirty="0">
                <a:solidFill>
                  <a:srgbClr val="3333CC"/>
                </a:solidFill>
                <a:cs typeface="Courier New" panose="02070309020205020404" pitchFamily="49" charset="0"/>
              </a:rPr>
              <a:t> </a:t>
            </a:r>
            <a:r>
              <a:rPr lang="de-DE" sz="1800" dirty="0">
                <a:solidFill>
                  <a:srgbClr val="000000"/>
                </a:solidFill>
                <a:cs typeface="Courier New" panose="02070309020205020404" pitchFamily="49" charset="0"/>
              </a:rPr>
              <a:t>(d); </a:t>
            </a:r>
            <a:r>
              <a:rPr lang="de-DE" sz="1800" dirty="0" smtClean="0">
                <a:solidFill>
                  <a:srgbClr val="000000"/>
                </a:solidFill>
                <a:latin typeface="Courier New" panose="02070309020205020404" pitchFamily="49" charset="0"/>
                <a:cs typeface="Courier New" panose="02070309020205020404" pitchFamily="49" charset="0"/>
              </a:rPr>
              <a:t>W.</a:t>
            </a:r>
            <a:r>
              <a:rPr lang="de-DE" sz="1800" dirty="0" smtClean="0">
                <a:solidFill>
                  <a:srgbClr val="CC0066"/>
                </a:solidFill>
                <a:latin typeface="Courier New" panose="02070309020205020404" pitchFamily="49" charset="0"/>
                <a:cs typeface="Courier New" panose="02070309020205020404" pitchFamily="49" charset="0"/>
              </a:rPr>
              <a:t>G1_A</a:t>
            </a:r>
            <a:r>
              <a:rPr lang="de-DE" sz="1800" dirty="0" smtClean="0">
                <a:solidFill>
                  <a:srgbClr val="000000"/>
                </a:solidFill>
                <a:cs typeface="Courier New" panose="02070309020205020404" pitchFamily="49" charset="0"/>
              </a:rPr>
              <a:t>, </a:t>
            </a:r>
            <a:r>
              <a:rPr lang="de-DE" sz="1800" dirty="0" smtClean="0">
                <a:solidFill>
                  <a:schemeClr val="tx1"/>
                </a:solidFill>
                <a:latin typeface="Courier New" panose="02070309020205020404" pitchFamily="49" charset="0"/>
                <a:cs typeface="Courier New" panose="02070309020205020404" pitchFamily="49" charset="0"/>
              </a:rPr>
              <a:t>W.</a:t>
            </a:r>
            <a:r>
              <a:rPr lang="de-DE" sz="1800" dirty="0" smtClean="0">
                <a:solidFill>
                  <a:srgbClr val="CC0066"/>
                </a:solidFill>
                <a:latin typeface="Courier New" panose="02070309020205020404" pitchFamily="49" charset="0"/>
                <a:cs typeface="Courier New" panose="02070309020205020404" pitchFamily="49" charset="0"/>
              </a:rPr>
              <a:t>G1_A</a:t>
            </a:r>
            <a:r>
              <a:rPr lang="de-DE" sz="1800" dirty="0" smtClean="0">
                <a:solidFill>
                  <a:schemeClr val="tx1"/>
                </a:solidFill>
                <a:latin typeface="Courier New" panose="02070309020205020404" pitchFamily="49" charset="0"/>
                <a:cs typeface="Courier New" panose="02070309020205020404" pitchFamily="49" charset="0"/>
              </a:rPr>
              <a:t>.</a:t>
            </a:r>
            <a:r>
              <a:rPr lang="de-DE" sz="1800" dirty="0" smtClean="0">
                <a:solidFill>
                  <a:schemeClr val="accent2"/>
                </a:solidFill>
                <a:latin typeface="Courier New" panose="02070309020205020404" pitchFamily="49" charset="0"/>
                <a:cs typeface="Courier New" panose="02070309020205020404" pitchFamily="49" charset="0"/>
              </a:rPr>
              <a:t>G2_A</a:t>
            </a:r>
            <a:r>
              <a:rPr lang="de-DE" sz="1800" dirty="0" smtClean="0">
                <a:solidFill>
                  <a:srgbClr val="000000"/>
                </a:solidFill>
                <a:cs typeface="Courier New" panose="02070309020205020404" pitchFamily="49" charset="0"/>
              </a:rPr>
              <a:t> </a:t>
            </a:r>
            <a:r>
              <a:rPr lang="de-DE" sz="1800" dirty="0">
                <a:solidFill>
                  <a:srgbClr val="000000"/>
                </a:solidFill>
                <a:cs typeface="Courier New" panose="02070309020205020404" pitchFamily="49" charset="0"/>
              </a:rPr>
              <a:t>(pw</a:t>
            </a:r>
            <a:r>
              <a:rPr lang="de-DE" sz="1800" dirty="0" smtClean="0">
                <a:solidFill>
                  <a:srgbClr val="000000"/>
                </a:solidFill>
                <a:cs typeface="Courier New" panose="02070309020205020404" pitchFamily="49" charset="0"/>
              </a:rPr>
              <a:t>);</a:t>
            </a:r>
          </a:p>
          <a:p>
            <a:r>
              <a:rPr lang="de-DE" sz="1800" dirty="0">
                <a:solidFill>
                  <a:srgbClr val="000000"/>
                </a:solidFill>
                <a:latin typeface="Courier New" panose="02070309020205020404" pitchFamily="49" charset="0"/>
                <a:cs typeface="Courier New" panose="02070309020205020404" pitchFamily="49" charset="0"/>
              </a:rPr>
              <a:t>W.</a:t>
            </a:r>
            <a:r>
              <a:rPr lang="de-DE" sz="1800" dirty="0">
                <a:solidFill>
                  <a:srgbClr val="3333CC"/>
                </a:solidFill>
                <a:latin typeface="Courier New" panose="02070309020205020404" pitchFamily="49" charset="0"/>
                <a:cs typeface="Courier New" panose="02070309020205020404" pitchFamily="49" charset="0"/>
              </a:rPr>
              <a:t>G1_B</a:t>
            </a:r>
            <a:r>
              <a:rPr lang="de-DE" sz="1800" dirty="0">
                <a:solidFill>
                  <a:srgbClr val="000000"/>
                </a:solidFill>
                <a:latin typeface="Courier New" panose="02070309020205020404" pitchFamily="49" charset="0"/>
                <a:cs typeface="Courier New" panose="02070309020205020404" pitchFamily="49" charset="0"/>
              </a:rPr>
              <a:t>.</a:t>
            </a:r>
            <a:r>
              <a:rPr lang="de-DE" sz="1800" dirty="0">
                <a:solidFill>
                  <a:srgbClr val="3333CC"/>
                </a:solidFill>
                <a:latin typeface="Courier New" panose="02070309020205020404" pitchFamily="49" charset="0"/>
                <a:cs typeface="Courier New" panose="02070309020205020404" pitchFamily="49" charset="0"/>
              </a:rPr>
              <a:t>G2</a:t>
            </a:r>
            <a:r>
              <a:rPr lang="de-DE" sz="1800" dirty="0">
                <a:solidFill>
                  <a:srgbClr val="000000"/>
                </a:solidFill>
                <a:cs typeface="Courier New" panose="02070309020205020404" pitchFamily="49" charset="0"/>
              </a:rPr>
              <a:t> (w</a:t>
            </a:r>
            <a:r>
              <a:rPr lang="de-DE" sz="1800" dirty="0" smtClean="0">
                <a:solidFill>
                  <a:srgbClr val="000000"/>
                </a:solidFill>
                <a:cs typeface="Courier New" panose="02070309020205020404" pitchFamily="49" charset="0"/>
              </a:rPr>
              <a:t>)</a:t>
            </a:r>
            <a:endParaRPr lang="de-DE" sz="1800" dirty="0">
              <a:solidFill>
                <a:srgbClr val="000000"/>
              </a:solidFill>
              <a:cs typeface="Courier New" panose="02070309020205020404" pitchFamily="49" charset="0"/>
            </a:endParaRPr>
          </a:p>
        </p:txBody>
      </p:sp>
      <p:sp>
        <p:nvSpPr>
          <p:cNvPr id="16" name="Textfeld 15"/>
          <p:cNvSpPr txBox="1"/>
          <p:nvPr/>
        </p:nvSpPr>
        <p:spPr>
          <a:xfrm>
            <a:off x="3635896" y="4715852"/>
            <a:ext cx="3747888" cy="646331"/>
          </a:xfrm>
          <a:prstGeom prst="rect">
            <a:avLst/>
          </a:prstGeom>
          <a:noFill/>
        </p:spPr>
        <p:txBody>
          <a:bodyPr wrap="square" rtlCol="0">
            <a:spAutoFit/>
          </a:bodyPr>
          <a:lstStyle/>
          <a:p>
            <a:r>
              <a:rPr lang="de-DE" sz="1800" dirty="0">
                <a:solidFill>
                  <a:srgbClr val="3333CC"/>
                </a:solidFill>
                <a:latin typeface="Courier New" panose="02070309020205020404" pitchFamily="49" charset="0"/>
                <a:cs typeface="Courier New" panose="02070309020205020404" pitchFamily="49" charset="0"/>
              </a:rPr>
              <a:t>W</a:t>
            </a:r>
            <a:r>
              <a:rPr lang="de-DE" sz="1800" dirty="0">
                <a:solidFill>
                  <a:srgbClr val="3333CC"/>
                </a:solidFill>
                <a:cs typeface="Courier New" panose="02070309020205020404" pitchFamily="49" charset="0"/>
              </a:rPr>
              <a:t> </a:t>
            </a:r>
            <a:r>
              <a:rPr lang="de-DE" sz="1800" dirty="0">
                <a:solidFill>
                  <a:srgbClr val="000000"/>
                </a:solidFill>
                <a:cs typeface="Courier New" panose="02070309020205020404" pitchFamily="49" charset="0"/>
              </a:rPr>
              <a:t>(d);</a:t>
            </a:r>
            <a:r>
              <a:rPr lang="de-DE" sz="1800" dirty="0">
                <a:solidFill>
                  <a:srgbClr val="000000"/>
                </a:solidFill>
              </a:rPr>
              <a:t> </a:t>
            </a:r>
            <a:r>
              <a:rPr lang="de-DE" sz="1800" dirty="0" smtClean="0">
                <a:solidFill>
                  <a:srgbClr val="000000"/>
                </a:solidFill>
                <a:latin typeface="Courier New" panose="02070309020205020404" pitchFamily="49" charset="0"/>
                <a:cs typeface="Courier New" panose="02070309020205020404" pitchFamily="49" charset="0"/>
              </a:rPr>
              <a:t>W.</a:t>
            </a:r>
            <a:r>
              <a:rPr lang="de-DE" sz="1800" dirty="0" smtClean="0">
                <a:solidFill>
                  <a:srgbClr val="3333CC"/>
                </a:solidFill>
                <a:latin typeface="Courier New" panose="02070309020205020404" pitchFamily="49" charset="0"/>
                <a:cs typeface="Courier New" panose="02070309020205020404" pitchFamily="49" charset="0"/>
              </a:rPr>
              <a:t>G1_B</a:t>
            </a:r>
            <a:r>
              <a:rPr lang="de-DE" sz="1800" dirty="0" smtClean="0">
                <a:solidFill>
                  <a:srgbClr val="000000"/>
                </a:solidFill>
                <a:cs typeface="Courier New" panose="02070309020205020404" pitchFamily="49" charset="0"/>
              </a:rPr>
              <a:t>,</a:t>
            </a:r>
            <a:r>
              <a:rPr lang="de-DE" sz="1800" dirty="0" smtClean="0">
                <a:solidFill>
                  <a:srgbClr val="3333CC"/>
                </a:solidFill>
                <a:cs typeface="Courier New" panose="02070309020205020404" pitchFamily="49" charset="0"/>
              </a:rPr>
              <a:t> </a:t>
            </a:r>
            <a:r>
              <a:rPr lang="de-DE" sz="1800" dirty="0">
                <a:solidFill>
                  <a:srgbClr val="000000"/>
                </a:solidFill>
                <a:latin typeface="Courier New" panose="02070309020205020404" pitchFamily="49" charset="0"/>
                <a:cs typeface="Courier New" panose="02070309020205020404" pitchFamily="49" charset="0"/>
              </a:rPr>
              <a:t>W.</a:t>
            </a:r>
            <a:r>
              <a:rPr lang="de-DE" sz="1800" dirty="0">
                <a:solidFill>
                  <a:srgbClr val="3333CC"/>
                </a:solidFill>
                <a:latin typeface="Courier New" panose="02070309020205020404" pitchFamily="49" charset="0"/>
                <a:cs typeface="Courier New" panose="02070309020205020404" pitchFamily="49" charset="0"/>
              </a:rPr>
              <a:t>G1_B</a:t>
            </a:r>
            <a:r>
              <a:rPr lang="de-DE" sz="1800" dirty="0">
                <a:solidFill>
                  <a:srgbClr val="000000"/>
                </a:solidFill>
                <a:latin typeface="Courier New" panose="02070309020205020404" pitchFamily="49" charset="0"/>
                <a:cs typeface="Courier New" panose="02070309020205020404" pitchFamily="49" charset="0"/>
              </a:rPr>
              <a:t>.</a:t>
            </a:r>
            <a:r>
              <a:rPr lang="de-DE" sz="1800" dirty="0">
                <a:solidFill>
                  <a:srgbClr val="3333CC"/>
                </a:solidFill>
                <a:latin typeface="Courier New" panose="02070309020205020404" pitchFamily="49" charset="0"/>
                <a:cs typeface="Courier New" panose="02070309020205020404" pitchFamily="49" charset="0"/>
              </a:rPr>
              <a:t>G2</a:t>
            </a:r>
            <a:r>
              <a:rPr lang="de-DE" sz="1800" dirty="0">
                <a:solidFill>
                  <a:srgbClr val="000000"/>
                </a:solidFill>
                <a:cs typeface="Courier New" panose="02070309020205020404" pitchFamily="49" charset="0"/>
              </a:rPr>
              <a:t> (w</a:t>
            </a:r>
            <a:r>
              <a:rPr lang="de-DE" sz="1800" dirty="0" smtClean="0">
                <a:solidFill>
                  <a:srgbClr val="000000"/>
                </a:solidFill>
                <a:cs typeface="Courier New" panose="02070309020205020404" pitchFamily="49" charset="0"/>
              </a:rPr>
              <a:t>);</a:t>
            </a:r>
          </a:p>
          <a:p>
            <a:r>
              <a:rPr lang="de-DE" sz="1800" dirty="0">
                <a:solidFill>
                  <a:srgbClr val="000000"/>
                </a:solidFill>
                <a:latin typeface="Courier New" panose="02070309020205020404" pitchFamily="49" charset="0"/>
                <a:cs typeface="Courier New" panose="02070309020205020404" pitchFamily="49" charset="0"/>
              </a:rPr>
              <a:t>W.</a:t>
            </a:r>
            <a:r>
              <a:rPr lang="de-DE" sz="1800" dirty="0">
                <a:solidFill>
                  <a:srgbClr val="CC0066"/>
                </a:solidFill>
                <a:latin typeface="Courier New" panose="02070309020205020404" pitchFamily="49" charset="0"/>
                <a:cs typeface="Courier New" panose="02070309020205020404" pitchFamily="49" charset="0"/>
              </a:rPr>
              <a:t>G1_A</a:t>
            </a:r>
            <a:r>
              <a:rPr lang="de-DE" sz="1800" dirty="0">
                <a:solidFill>
                  <a:srgbClr val="000000"/>
                </a:solidFill>
                <a:latin typeface="Courier New" panose="02070309020205020404" pitchFamily="49" charset="0"/>
                <a:cs typeface="Courier New" panose="02070309020205020404" pitchFamily="49" charset="0"/>
              </a:rPr>
              <a:t>.</a:t>
            </a:r>
            <a:r>
              <a:rPr lang="de-DE" sz="1800" dirty="0">
                <a:solidFill>
                  <a:srgbClr val="3333CC"/>
                </a:solidFill>
                <a:latin typeface="Courier New" panose="02070309020205020404" pitchFamily="49" charset="0"/>
                <a:cs typeface="Courier New" panose="02070309020205020404" pitchFamily="49" charset="0"/>
              </a:rPr>
              <a:t>G2_A</a:t>
            </a:r>
            <a:r>
              <a:rPr lang="de-DE" sz="1800" dirty="0">
                <a:solidFill>
                  <a:srgbClr val="000000"/>
                </a:solidFill>
                <a:cs typeface="Courier New" panose="02070309020205020404" pitchFamily="49" charset="0"/>
              </a:rPr>
              <a:t>, </a:t>
            </a:r>
            <a:r>
              <a:rPr lang="de-DE" sz="1800" dirty="0">
                <a:solidFill>
                  <a:srgbClr val="000000"/>
                </a:solidFill>
                <a:latin typeface="Courier New" panose="02070309020205020404" pitchFamily="49" charset="0"/>
                <a:cs typeface="Courier New" panose="02070309020205020404" pitchFamily="49" charset="0"/>
              </a:rPr>
              <a:t>W.</a:t>
            </a:r>
            <a:r>
              <a:rPr lang="de-DE" sz="1800" dirty="0">
                <a:solidFill>
                  <a:srgbClr val="CC0066"/>
                </a:solidFill>
                <a:latin typeface="Courier New" panose="02070309020205020404" pitchFamily="49" charset="0"/>
                <a:cs typeface="Courier New" panose="02070309020205020404" pitchFamily="49" charset="0"/>
              </a:rPr>
              <a:t>G1_A</a:t>
            </a:r>
            <a:r>
              <a:rPr lang="de-DE" sz="1800" dirty="0">
                <a:solidFill>
                  <a:srgbClr val="000000"/>
                </a:solidFill>
                <a:latin typeface="Courier New" panose="02070309020205020404" pitchFamily="49" charset="0"/>
                <a:cs typeface="Courier New" panose="02070309020205020404" pitchFamily="49" charset="0"/>
              </a:rPr>
              <a:t>.</a:t>
            </a:r>
            <a:r>
              <a:rPr lang="de-DE" sz="1800" dirty="0">
                <a:solidFill>
                  <a:srgbClr val="CC0066"/>
                </a:solidFill>
                <a:latin typeface="Courier New" panose="02070309020205020404" pitchFamily="49" charset="0"/>
                <a:cs typeface="Courier New" panose="02070309020205020404" pitchFamily="49" charset="0"/>
              </a:rPr>
              <a:t>G2_B</a:t>
            </a:r>
            <a:r>
              <a:rPr lang="de-DE" sz="1800" dirty="0">
                <a:solidFill>
                  <a:srgbClr val="000000"/>
                </a:solidFill>
                <a:cs typeface="Courier New" panose="02070309020205020404" pitchFamily="49" charset="0"/>
              </a:rPr>
              <a:t> (w</a:t>
            </a:r>
            <a:r>
              <a:rPr lang="de-DE" sz="1800" dirty="0" smtClean="0">
                <a:solidFill>
                  <a:srgbClr val="000000"/>
                </a:solidFill>
                <a:cs typeface="Courier New" panose="02070309020205020404" pitchFamily="49" charset="0"/>
              </a:rPr>
              <a:t>)</a:t>
            </a:r>
            <a:endParaRPr lang="de-DE" sz="1800" dirty="0">
              <a:solidFill>
                <a:srgbClr val="000000"/>
              </a:solidFill>
              <a:cs typeface="Courier New" panose="02070309020205020404" pitchFamily="49" charset="0"/>
            </a:endParaRPr>
          </a:p>
        </p:txBody>
      </p:sp>
      <p:sp>
        <p:nvSpPr>
          <p:cNvPr id="19" name="Textfeld 18"/>
          <p:cNvSpPr txBox="1"/>
          <p:nvPr/>
        </p:nvSpPr>
        <p:spPr>
          <a:xfrm>
            <a:off x="3635896" y="5241974"/>
            <a:ext cx="3888432" cy="923330"/>
          </a:xfrm>
          <a:prstGeom prst="rect">
            <a:avLst/>
          </a:prstGeom>
          <a:noFill/>
        </p:spPr>
        <p:txBody>
          <a:bodyPr wrap="square" rtlCol="0">
            <a:spAutoFit/>
          </a:bodyPr>
          <a:lstStyle/>
          <a:p>
            <a:r>
              <a:rPr lang="de-DE" sz="1800" dirty="0" smtClean="0">
                <a:solidFill>
                  <a:srgbClr val="000000"/>
                </a:solidFill>
                <a:latin typeface="Courier New" panose="02070309020205020404" pitchFamily="49" charset="0"/>
                <a:cs typeface="Courier New" panose="02070309020205020404" pitchFamily="49" charset="0"/>
              </a:rPr>
              <a:t>W.</a:t>
            </a:r>
            <a:r>
              <a:rPr lang="de-DE" sz="1800" dirty="0" smtClean="0">
                <a:solidFill>
                  <a:srgbClr val="CC0066"/>
                </a:solidFill>
                <a:latin typeface="Courier New" panose="02070309020205020404" pitchFamily="49" charset="0"/>
                <a:cs typeface="Courier New" panose="02070309020205020404" pitchFamily="49" charset="0"/>
              </a:rPr>
              <a:t>G1_A</a:t>
            </a:r>
            <a:r>
              <a:rPr lang="de-DE" sz="1800" dirty="0" smtClean="0">
                <a:solidFill>
                  <a:srgbClr val="000000"/>
                </a:solidFill>
              </a:rPr>
              <a:t>, </a:t>
            </a:r>
            <a:r>
              <a:rPr lang="de-DE" sz="1800" dirty="0">
                <a:solidFill>
                  <a:srgbClr val="3333CC"/>
                </a:solidFill>
                <a:latin typeface="Courier New" panose="02070309020205020404" pitchFamily="49" charset="0"/>
                <a:cs typeface="Courier New" panose="02070309020205020404" pitchFamily="49" charset="0"/>
              </a:rPr>
              <a:t>W</a:t>
            </a:r>
            <a:r>
              <a:rPr lang="de-DE" sz="1800" dirty="0">
                <a:solidFill>
                  <a:srgbClr val="000000"/>
                </a:solidFill>
              </a:rPr>
              <a:t> </a:t>
            </a:r>
            <a:r>
              <a:rPr lang="de-DE" sz="1800" dirty="0">
                <a:solidFill>
                  <a:srgbClr val="000000"/>
                </a:solidFill>
                <a:cs typeface="Courier New" panose="02070309020205020404" pitchFamily="49" charset="0"/>
              </a:rPr>
              <a:t>(d);</a:t>
            </a:r>
            <a:br>
              <a:rPr lang="de-DE" sz="1800" dirty="0">
                <a:solidFill>
                  <a:srgbClr val="000000"/>
                </a:solidFill>
                <a:cs typeface="Courier New" panose="02070309020205020404" pitchFamily="49" charset="0"/>
              </a:rPr>
            </a:br>
            <a:r>
              <a:rPr lang="de-DE" sz="1800" dirty="0" smtClean="0">
                <a:solidFill>
                  <a:srgbClr val="000000"/>
                </a:solidFill>
                <a:latin typeface="Courier New" panose="02070309020205020404" pitchFamily="49" charset="0"/>
                <a:cs typeface="Courier New" panose="02070309020205020404" pitchFamily="49" charset="0"/>
              </a:rPr>
              <a:t>W.</a:t>
            </a:r>
            <a:r>
              <a:rPr lang="de-DE" sz="1800" dirty="0" smtClean="0">
                <a:solidFill>
                  <a:srgbClr val="3333CC"/>
                </a:solidFill>
                <a:latin typeface="Courier New" panose="02070309020205020404" pitchFamily="49" charset="0"/>
                <a:cs typeface="Courier New" panose="02070309020205020404" pitchFamily="49" charset="0"/>
              </a:rPr>
              <a:t>G1_B</a:t>
            </a:r>
            <a:r>
              <a:rPr lang="de-DE" sz="1800" dirty="0" smtClean="0">
                <a:solidFill>
                  <a:srgbClr val="000000"/>
                </a:solidFill>
                <a:cs typeface="Courier New" panose="02070309020205020404" pitchFamily="49" charset="0"/>
              </a:rPr>
              <a:t>, </a:t>
            </a:r>
            <a:r>
              <a:rPr lang="de-DE" sz="1800" dirty="0">
                <a:solidFill>
                  <a:srgbClr val="000000"/>
                </a:solidFill>
                <a:latin typeface="Courier New" panose="02070309020205020404" pitchFamily="49" charset="0"/>
                <a:cs typeface="Courier New" panose="02070309020205020404" pitchFamily="49" charset="0"/>
              </a:rPr>
              <a:t>W.</a:t>
            </a:r>
            <a:r>
              <a:rPr lang="de-DE" sz="1800" dirty="0">
                <a:solidFill>
                  <a:srgbClr val="3333CC"/>
                </a:solidFill>
                <a:latin typeface="Courier New" panose="02070309020205020404" pitchFamily="49" charset="0"/>
                <a:cs typeface="Courier New" panose="02070309020205020404" pitchFamily="49" charset="0"/>
              </a:rPr>
              <a:t>G1_B</a:t>
            </a:r>
            <a:r>
              <a:rPr lang="de-DE" sz="1800" dirty="0">
                <a:solidFill>
                  <a:srgbClr val="000000"/>
                </a:solidFill>
                <a:latin typeface="Courier New" panose="02070309020205020404" pitchFamily="49" charset="0"/>
                <a:cs typeface="Courier New" panose="02070309020205020404" pitchFamily="49" charset="0"/>
              </a:rPr>
              <a:t>.</a:t>
            </a:r>
            <a:r>
              <a:rPr lang="de-DE" sz="1800" dirty="0">
                <a:solidFill>
                  <a:srgbClr val="3333CC"/>
                </a:solidFill>
                <a:latin typeface="Courier New" panose="02070309020205020404" pitchFamily="49" charset="0"/>
                <a:cs typeface="Courier New" panose="02070309020205020404" pitchFamily="49" charset="0"/>
              </a:rPr>
              <a:t>G2</a:t>
            </a:r>
            <a:r>
              <a:rPr lang="de-DE" sz="1800" dirty="0">
                <a:solidFill>
                  <a:srgbClr val="000000"/>
                </a:solidFill>
                <a:cs typeface="Courier New" panose="02070309020205020404" pitchFamily="49" charset="0"/>
              </a:rPr>
              <a:t> (w);</a:t>
            </a:r>
            <a:br>
              <a:rPr lang="de-DE" sz="1800" dirty="0">
                <a:solidFill>
                  <a:srgbClr val="000000"/>
                </a:solidFill>
                <a:cs typeface="Courier New" panose="02070309020205020404" pitchFamily="49" charset="0"/>
              </a:rPr>
            </a:br>
            <a:r>
              <a:rPr lang="de-DE" sz="1800" dirty="0" smtClean="0">
                <a:solidFill>
                  <a:srgbClr val="000000"/>
                </a:solidFill>
                <a:latin typeface="Courier New" panose="02070309020205020404" pitchFamily="49" charset="0"/>
                <a:cs typeface="Courier New" panose="02070309020205020404" pitchFamily="49" charset="0"/>
              </a:rPr>
              <a:t>W.</a:t>
            </a:r>
            <a:r>
              <a:rPr lang="de-DE" sz="1800" dirty="0" smtClean="0">
                <a:solidFill>
                  <a:srgbClr val="CC0066"/>
                </a:solidFill>
                <a:latin typeface="Courier New" panose="02070309020205020404" pitchFamily="49" charset="0"/>
                <a:cs typeface="Courier New" panose="02070309020205020404" pitchFamily="49" charset="0"/>
              </a:rPr>
              <a:t>G1_A</a:t>
            </a:r>
            <a:r>
              <a:rPr lang="de-DE" sz="1800" dirty="0" smtClean="0">
                <a:solidFill>
                  <a:srgbClr val="000000"/>
                </a:solidFill>
                <a:latin typeface="Courier New" panose="02070309020205020404" pitchFamily="49" charset="0"/>
                <a:cs typeface="Courier New" panose="02070309020205020404" pitchFamily="49" charset="0"/>
              </a:rPr>
              <a:t>.</a:t>
            </a:r>
            <a:r>
              <a:rPr lang="de-DE" sz="1800" dirty="0" smtClean="0">
                <a:solidFill>
                  <a:srgbClr val="CC0066"/>
                </a:solidFill>
                <a:latin typeface="Courier New" panose="02070309020205020404" pitchFamily="49" charset="0"/>
                <a:cs typeface="Courier New" panose="02070309020205020404" pitchFamily="49" charset="0"/>
              </a:rPr>
              <a:t>G2_B</a:t>
            </a:r>
            <a:r>
              <a:rPr lang="de-DE" sz="1800" dirty="0" smtClean="0">
                <a:solidFill>
                  <a:srgbClr val="000000"/>
                </a:solidFill>
                <a:cs typeface="Courier New" panose="02070309020205020404" pitchFamily="49" charset="0"/>
              </a:rPr>
              <a:t> </a:t>
            </a:r>
            <a:r>
              <a:rPr lang="de-DE" sz="1800" dirty="0">
                <a:solidFill>
                  <a:srgbClr val="000000"/>
                </a:solidFill>
                <a:cs typeface="Courier New" panose="02070309020205020404" pitchFamily="49" charset="0"/>
              </a:rPr>
              <a:t>(pw</a:t>
            </a:r>
            <a:r>
              <a:rPr lang="de-DE" sz="1800" dirty="0" smtClean="0">
                <a:solidFill>
                  <a:srgbClr val="000000"/>
                </a:solidFill>
                <a:cs typeface="Courier New" panose="02070309020205020404" pitchFamily="49" charset="0"/>
              </a:rPr>
              <a:t>)</a:t>
            </a:r>
            <a:endParaRPr lang="de-DE" sz="1800" dirty="0">
              <a:solidFill>
                <a:srgbClr val="000000"/>
              </a:solidFill>
            </a:endParaRPr>
          </a:p>
        </p:txBody>
      </p:sp>
      <p:sp>
        <p:nvSpPr>
          <p:cNvPr id="6" name="Textfeld 5"/>
          <p:cNvSpPr txBox="1"/>
          <p:nvPr/>
        </p:nvSpPr>
        <p:spPr>
          <a:xfrm>
            <a:off x="683567" y="6011996"/>
            <a:ext cx="7771457" cy="369332"/>
          </a:xfrm>
          <a:prstGeom prst="rect">
            <a:avLst/>
          </a:prstGeom>
          <a:noFill/>
        </p:spPr>
        <p:txBody>
          <a:bodyPr wrap="square" rtlCol="0">
            <a:spAutoFit/>
          </a:bodyPr>
          <a:lstStyle/>
          <a:p>
            <a:r>
              <a:rPr lang="en-US" sz="1600" dirty="0" smtClean="0">
                <a:solidFill>
                  <a:schemeClr val="tx1"/>
                </a:solidFill>
                <a:latin typeface="Courier New" panose="02070309020205020404" pitchFamily="49" charset="0"/>
                <a:cs typeface="Courier New" panose="02070309020205020404" pitchFamily="49" charset="0"/>
              </a:rPr>
              <a:t>W.</a:t>
            </a:r>
            <a:r>
              <a:rPr lang="en-US" sz="1600" dirty="0" smtClean="0">
                <a:solidFill>
                  <a:srgbClr val="CC0066"/>
                </a:solidFill>
                <a:latin typeface="Courier New" panose="02070309020205020404" pitchFamily="49" charset="0"/>
                <a:cs typeface="Courier New" panose="02070309020205020404" pitchFamily="49" charset="0"/>
              </a:rPr>
              <a:t>G1_A</a:t>
            </a:r>
            <a:r>
              <a:rPr lang="en-US" sz="1600" dirty="0" smtClean="0">
                <a:solidFill>
                  <a:schemeClr val="tx1"/>
                </a:solidFill>
                <a:latin typeface="Courier New" panose="02070309020205020404" pitchFamily="49" charset="0"/>
                <a:cs typeface="Courier New" panose="02070309020205020404" pitchFamily="49" charset="0"/>
              </a:rPr>
              <a:t>.</a:t>
            </a:r>
            <a:r>
              <a:rPr lang="en-US" sz="1600" dirty="0" smtClean="0">
                <a:solidFill>
                  <a:srgbClr val="CC0066"/>
                </a:solidFill>
                <a:latin typeface="Courier New" panose="02070309020205020404" pitchFamily="49" charset="0"/>
                <a:cs typeface="Courier New" panose="02070309020205020404" pitchFamily="49" charset="0"/>
              </a:rPr>
              <a:t>G2_B</a:t>
            </a:r>
            <a:r>
              <a:rPr lang="en-US" sz="1800" dirty="0" smtClean="0">
                <a:solidFill>
                  <a:srgbClr val="CC0066"/>
                </a:solidFill>
                <a:latin typeface="+mn-lt"/>
                <a:cs typeface="Courier New" panose="02070309020205020404" pitchFamily="49" charset="0"/>
              </a:rPr>
              <a:t> </a:t>
            </a:r>
            <a:r>
              <a:rPr lang="en-US" sz="1800" dirty="0" smtClean="0">
                <a:solidFill>
                  <a:schemeClr val="tx1"/>
                </a:solidFill>
                <a:latin typeface="+mn-lt"/>
                <a:cs typeface="Courier New" panose="02070309020205020404" pitchFamily="49" charset="0"/>
              </a:rPr>
              <a:t>is unreachable in the complete hierarchy of </a:t>
            </a:r>
            <a:r>
              <a:rPr lang="en-US" sz="1600" dirty="0" smtClean="0">
                <a:solidFill>
                  <a:schemeClr val="tx1"/>
                </a:solidFill>
                <a:latin typeface="Courier New" panose="02070309020205020404" pitchFamily="49" charset="0"/>
                <a:cs typeface="Courier New" panose="02070309020205020404" pitchFamily="49" charset="0"/>
              </a:rPr>
              <a:t>W.</a:t>
            </a:r>
            <a:r>
              <a:rPr lang="en-US" sz="1600" dirty="0" smtClean="0">
                <a:solidFill>
                  <a:schemeClr val="accent2"/>
                </a:solidFill>
                <a:latin typeface="Courier New" panose="02070309020205020404" pitchFamily="49" charset="0"/>
                <a:cs typeface="Courier New" panose="02070309020205020404" pitchFamily="49" charset="0"/>
              </a:rPr>
              <a:t>G1_B</a:t>
            </a:r>
            <a:r>
              <a:rPr lang="en-US" sz="1800" dirty="0" smtClean="0">
                <a:solidFill>
                  <a:schemeClr val="tx1"/>
                </a:solidFill>
                <a:latin typeface="+mn-lt"/>
                <a:cs typeface="Courier New" panose="02070309020205020404" pitchFamily="49" charset="0"/>
              </a:rPr>
              <a:t>.</a:t>
            </a:r>
            <a:endParaRPr lang="en-US" sz="1600" dirty="0">
              <a:solidFill>
                <a:schemeClr val="tx1"/>
              </a:solidFill>
            </a:endParaRPr>
          </a:p>
        </p:txBody>
      </p:sp>
      <p:sp>
        <p:nvSpPr>
          <p:cNvPr id="20" name="Textfeld 19"/>
          <p:cNvSpPr txBox="1"/>
          <p:nvPr/>
        </p:nvSpPr>
        <p:spPr>
          <a:xfrm>
            <a:off x="467544" y="2492896"/>
            <a:ext cx="1373560" cy="307777"/>
          </a:xfrm>
          <a:prstGeom prst="rect">
            <a:avLst/>
          </a:prstGeom>
          <a:noFill/>
        </p:spPr>
        <p:txBody>
          <a:bodyPr wrap="square" rtlCol="0">
            <a:spAutoFit/>
          </a:bodyPr>
          <a:lstStyle/>
          <a:p>
            <a:r>
              <a:rPr lang="en-US" sz="1400" dirty="0" smtClean="0">
                <a:solidFill>
                  <a:schemeClr val="tx1"/>
                </a:solidFill>
              </a:rPr>
              <a:t>1st Generation</a:t>
            </a:r>
            <a:endParaRPr lang="en-US" sz="1400" dirty="0">
              <a:solidFill>
                <a:schemeClr val="tx1"/>
              </a:solidFill>
            </a:endParaRPr>
          </a:p>
        </p:txBody>
      </p:sp>
      <p:sp>
        <p:nvSpPr>
          <p:cNvPr id="21" name="Textfeld 20"/>
          <p:cNvSpPr txBox="1"/>
          <p:nvPr/>
        </p:nvSpPr>
        <p:spPr>
          <a:xfrm>
            <a:off x="467544" y="3121223"/>
            <a:ext cx="1373560" cy="307777"/>
          </a:xfrm>
          <a:prstGeom prst="rect">
            <a:avLst/>
          </a:prstGeom>
          <a:noFill/>
        </p:spPr>
        <p:txBody>
          <a:bodyPr wrap="square" rtlCol="0">
            <a:spAutoFit/>
          </a:bodyPr>
          <a:lstStyle/>
          <a:p>
            <a:r>
              <a:rPr lang="en-US" sz="1400" dirty="0" smtClean="0">
                <a:solidFill>
                  <a:schemeClr val="tx1"/>
                </a:solidFill>
              </a:rPr>
              <a:t>2nd Generation</a:t>
            </a:r>
            <a:endParaRPr lang="en-US" sz="1400" dirty="0">
              <a:solidFill>
                <a:schemeClr val="tx1"/>
              </a:solidFill>
            </a:endParaRPr>
          </a:p>
        </p:txBody>
      </p:sp>
    </p:spTree>
    <p:extLst>
      <p:ext uri="{BB962C8B-B14F-4D97-AF65-F5344CB8AC3E}">
        <p14:creationId xmlns:p14="http://schemas.microsoft.com/office/powerpoint/2010/main" val="27753044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4"/>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9"/>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4" grpId="0"/>
      <p:bldP spid="16" grpId="0"/>
      <p:bldP spid="19" grpId="0"/>
      <p:bldP spid="6" grpId="0"/>
    </p:bldLst>
  </p:timing>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smtClean="0"/>
              <a:t>Visibility Rules</a:t>
            </a:r>
            <a:br>
              <a:rPr lang="en-US" dirty="0" smtClean="0"/>
            </a:br>
            <a:r>
              <a:rPr lang="en-US" dirty="0" smtClean="0"/>
              <a:t>Recapitulation 1</a:t>
            </a:r>
            <a:endParaRPr lang="en-US" dirty="0"/>
          </a:p>
        </p:txBody>
      </p:sp>
      <p:sp>
        <p:nvSpPr>
          <p:cNvPr id="3" name="Inhaltsplatzhalter 2"/>
          <p:cNvSpPr>
            <a:spLocks noGrp="1"/>
          </p:cNvSpPr>
          <p:nvPr>
            <p:ph idx="1"/>
          </p:nvPr>
        </p:nvSpPr>
        <p:spPr/>
        <p:txBody>
          <a:bodyPr/>
          <a:lstStyle/>
          <a:p>
            <a:pPr marL="0" indent="0"/>
            <a:r>
              <a:rPr lang="en-US" sz="2400" dirty="0" smtClean="0"/>
              <a:t>A </a:t>
            </a:r>
            <a:r>
              <a:rPr lang="en-US" sz="2400" dirty="0" smtClean="0">
                <a:solidFill>
                  <a:schemeClr val="accent2"/>
                </a:solidFill>
              </a:rPr>
              <a:t>package</a:t>
            </a:r>
            <a:r>
              <a:rPr lang="en-US" sz="2400" dirty="0" smtClean="0"/>
              <a:t> has direct visibility to all </a:t>
            </a:r>
            <a:r>
              <a:rPr lang="en-US" sz="2400" dirty="0" smtClean="0">
                <a:solidFill>
                  <a:schemeClr val="accent2"/>
                </a:solidFill>
              </a:rPr>
              <a:t>ancestors</a:t>
            </a:r>
            <a:r>
              <a:rPr lang="en-US" sz="2400" dirty="0" smtClean="0"/>
              <a:t>. It sees every-thing in its public and private parts his direct predecessor (parent) sees in its respective part (recursively).</a:t>
            </a:r>
          </a:p>
          <a:p>
            <a:pPr>
              <a:buFont typeface="Arial" panose="020B0604020202020204" pitchFamily="34" charset="0"/>
              <a:buChar char="•"/>
            </a:pPr>
            <a:r>
              <a:rPr lang="en-US" sz="2400" dirty="0" smtClean="0"/>
              <a:t>A public child sees in its private part also the parent’s private part.</a:t>
            </a:r>
          </a:p>
          <a:p>
            <a:pPr>
              <a:buFont typeface="Arial" panose="020B0604020202020204" pitchFamily="34" charset="0"/>
              <a:buChar char="•"/>
            </a:pPr>
            <a:r>
              <a:rPr lang="en-US" sz="2400" dirty="0" smtClean="0"/>
              <a:t>A private child sees in its public part the parent’s private part.</a:t>
            </a:r>
          </a:p>
          <a:p>
            <a:pPr>
              <a:buFont typeface="Arial" panose="020B0604020202020204" pitchFamily="34" charset="0"/>
              <a:buChar char="•"/>
            </a:pPr>
            <a:r>
              <a:rPr lang="en-US" sz="2400" dirty="0" smtClean="0"/>
              <a:t>A private parent’s public child sees in its own public part also the grandparent’s private part since its parent sees it in the public part.</a:t>
            </a:r>
            <a:endParaRPr lang="en-US" sz="2400" dirty="0"/>
          </a:p>
        </p:txBody>
      </p:sp>
      <p:sp>
        <p:nvSpPr>
          <p:cNvPr id="4" name="Fußzeilenplatzhalter 3"/>
          <p:cNvSpPr>
            <a:spLocks noGrp="1"/>
          </p:cNvSpPr>
          <p:nvPr>
            <p:ph type="ftr" idx="10"/>
          </p:nvPr>
        </p:nvSpPr>
        <p:spPr/>
        <p:txBody>
          <a:bodyPr/>
          <a:lstStyle/>
          <a:p>
            <a:pPr>
              <a:defRPr/>
            </a:pPr>
            <a:r>
              <a:rPr lang="en-US" dirty="0" smtClean="0"/>
              <a:t>Ada Basics © 2024 C.Grein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182</a:t>
            </a:fld>
            <a:endParaRPr lang="de-DE" dirty="0"/>
          </a:p>
        </p:txBody>
      </p:sp>
    </p:spTree>
    <p:extLst>
      <p:ext uri="{BB962C8B-B14F-4D97-AF65-F5344CB8AC3E}">
        <p14:creationId xmlns:p14="http://schemas.microsoft.com/office/powerpoint/2010/main" val="3880290426"/>
      </p:ext>
    </p:extLst>
  </p:cSld>
  <p:clrMapOvr>
    <a:masterClrMapping/>
  </p:clrMapOvr>
  <p:timing>
    <p:tnLst>
      <p:par>
        <p:cTn id="1" dur="indefinite" restart="never" nodeType="tmRoot"/>
      </p:par>
    </p:tnLst>
  </p:timing>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a:t>Visibility Rules</a:t>
            </a:r>
            <a:br>
              <a:rPr lang="en-US" dirty="0"/>
            </a:br>
            <a:r>
              <a:rPr lang="en-US" dirty="0"/>
              <a:t>Recapitulation </a:t>
            </a:r>
            <a:r>
              <a:rPr lang="en-US" dirty="0" smtClean="0"/>
              <a:t>2</a:t>
            </a:r>
            <a:endParaRPr lang="en-US" dirty="0"/>
          </a:p>
        </p:txBody>
      </p:sp>
      <p:sp>
        <p:nvSpPr>
          <p:cNvPr id="3" name="Inhaltsplatzhalter 2"/>
          <p:cNvSpPr>
            <a:spLocks noGrp="1"/>
          </p:cNvSpPr>
          <p:nvPr>
            <p:ph idx="1"/>
          </p:nvPr>
        </p:nvSpPr>
        <p:spPr/>
        <p:txBody>
          <a:bodyPr/>
          <a:lstStyle/>
          <a:p>
            <a:pPr marL="0" indent="0"/>
            <a:r>
              <a:rPr lang="en-US" sz="2100" dirty="0" smtClean="0"/>
              <a:t>The </a:t>
            </a:r>
            <a:r>
              <a:rPr lang="en-US" sz="2100" dirty="0" smtClean="0">
                <a:solidFill>
                  <a:schemeClr val="accent2"/>
                </a:solidFill>
              </a:rPr>
              <a:t>parent</a:t>
            </a:r>
            <a:r>
              <a:rPr lang="en-US" sz="2100" dirty="0" smtClean="0"/>
              <a:t> in its specification has no visibility of the </a:t>
            </a:r>
            <a:r>
              <a:rPr lang="en-US" sz="2100" dirty="0" smtClean="0">
                <a:solidFill>
                  <a:schemeClr val="accent2"/>
                </a:solidFill>
              </a:rPr>
              <a:t>offspring </a:t>
            </a:r>
            <a:r>
              <a:rPr lang="en-US" sz="2100" dirty="0" smtClean="0"/>
              <a:t>(</a:t>
            </a:r>
            <a:r>
              <a:rPr lang="en-US" sz="2100" dirty="0"/>
              <a:t>they do not yet exist</a:t>
            </a:r>
            <a:r>
              <a:rPr lang="en-US" sz="2100" dirty="0" smtClean="0"/>
              <a:t>).</a:t>
            </a:r>
          </a:p>
          <a:p>
            <a:pPr marL="0" indent="0"/>
            <a:r>
              <a:rPr lang="en-US" sz="2100" dirty="0" smtClean="0"/>
              <a:t>In the body, it needs </a:t>
            </a:r>
            <a:r>
              <a:rPr lang="en-US" sz="2100" dirty="0" smtClean="0">
                <a:solidFill>
                  <a:srgbClr val="C00000"/>
                </a:solidFill>
              </a:rPr>
              <a:t>with clauses </a:t>
            </a:r>
            <a:r>
              <a:rPr lang="en-US" sz="2100" dirty="0" smtClean="0"/>
              <a:t>for visibility. Then:</a:t>
            </a:r>
            <a:endParaRPr lang="en-US" sz="2100" dirty="0"/>
          </a:p>
          <a:p>
            <a:pPr>
              <a:buFont typeface="Arial" panose="020B0604020202020204" pitchFamily="34" charset="0"/>
              <a:buChar char="•"/>
            </a:pPr>
            <a:r>
              <a:rPr lang="en-US" sz="2100" dirty="0" smtClean="0"/>
              <a:t>It sees all </a:t>
            </a:r>
            <a:r>
              <a:rPr lang="en-US" sz="2100" dirty="0" smtClean="0">
                <a:solidFill>
                  <a:schemeClr val="accent2"/>
                </a:solidFill>
              </a:rPr>
              <a:t>children</a:t>
            </a:r>
            <a:r>
              <a:rPr lang="en-US" sz="2100" dirty="0" smtClean="0"/>
              <a:t>, public and private, but only their public parts.</a:t>
            </a:r>
          </a:p>
          <a:p>
            <a:pPr>
              <a:buFont typeface="Arial" panose="020B0604020202020204" pitchFamily="34" charset="0"/>
              <a:buChar char="•"/>
            </a:pPr>
            <a:r>
              <a:rPr lang="en-US" sz="2100" dirty="0" smtClean="0"/>
              <a:t>It sees all </a:t>
            </a:r>
            <a:r>
              <a:rPr lang="en-US" sz="2100" dirty="0" smtClean="0">
                <a:solidFill>
                  <a:schemeClr val="accent2"/>
                </a:solidFill>
              </a:rPr>
              <a:t>further offspring </a:t>
            </a:r>
            <a:r>
              <a:rPr lang="en-US" sz="2100" dirty="0" smtClean="0"/>
              <a:t>as long as they are </a:t>
            </a:r>
            <a:r>
              <a:rPr lang="en-US" sz="2100" dirty="0">
                <a:solidFill>
                  <a:schemeClr val="accent2"/>
                </a:solidFill>
              </a:rPr>
              <a:t>public</a:t>
            </a:r>
            <a:r>
              <a:rPr lang="en-US" sz="2100" dirty="0"/>
              <a:t> </a:t>
            </a:r>
            <a:r>
              <a:rPr lang="en-US" sz="2100" dirty="0" smtClean="0"/>
              <a:t>offspring of </a:t>
            </a:r>
            <a:r>
              <a:rPr lang="en-US" sz="2100" dirty="0" smtClean="0">
                <a:solidFill>
                  <a:schemeClr val="accent2"/>
                </a:solidFill>
              </a:rPr>
              <a:t>children</a:t>
            </a:r>
            <a:r>
              <a:rPr lang="en-US" sz="2100" dirty="0" smtClean="0"/>
              <a:t> (also of private ones).</a:t>
            </a:r>
          </a:p>
          <a:p>
            <a:pPr>
              <a:buFont typeface="Arial" panose="020B0604020202020204" pitchFamily="34" charset="0"/>
              <a:buChar char="•"/>
            </a:pPr>
            <a:r>
              <a:rPr lang="en-US" sz="2100" dirty="0" smtClean="0"/>
              <a:t>A </a:t>
            </a:r>
            <a:r>
              <a:rPr lang="en-US" sz="2100" dirty="0" smtClean="0">
                <a:solidFill>
                  <a:srgbClr val="FF0000"/>
                </a:solidFill>
              </a:rPr>
              <a:t>private offspring </a:t>
            </a:r>
            <a:r>
              <a:rPr lang="en-US" sz="2100" dirty="0" smtClean="0"/>
              <a:t>interrupts the visibility chain.</a:t>
            </a:r>
          </a:p>
          <a:p>
            <a:pPr marL="0" indent="0"/>
            <a:r>
              <a:rPr lang="en-US" sz="2100" dirty="0" smtClean="0"/>
              <a:t>Look at slide 171 and imagine the whole hierarchy of the right side were declared nested in the left side. You can thus get a feeling for what can be seen from father’s perspective (necessary with clauses applied).</a:t>
            </a:r>
            <a:endParaRPr lang="en-US" sz="2100" dirty="0"/>
          </a:p>
        </p:txBody>
      </p:sp>
      <p:sp>
        <p:nvSpPr>
          <p:cNvPr id="4" name="Fußzeilenplatzhalter 3"/>
          <p:cNvSpPr>
            <a:spLocks noGrp="1"/>
          </p:cNvSpPr>
          <p:nvPr>
            <p:ph type="ftr" idx="10"/>
          </p:nvPr>
        </p:nvSpPr>
        <p:spPr/>
        <p:txBody>
          <a:bodyPr/>
          <a:lstStyle/>
          <a:p>
            <a:pPr>
              <a:defRPr/>
            </a:pPr>
            <a:r>
              <a:rPr lang="en-US" dirty="0" smtClean="0"/>
              <a:t>Ada Basics © 2024 C.Grein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183</a:t>
            </a:fld>
            <a:endParaRPr lang="de-DE" dirty="0"/>
          </a:p>
        </p:txBody>
      </p:sp>
    </p:spTree>
    <p:extLst>
      <p:ext uri="{BB962C8B-B14F-4D97-AF65-F5344CB8AC3E}">
        <p14:creationId xmlns:p14="http://schemas.microsoft.com/office/powerpoint/2010/main" val="2395733301"/>
      </p:ext>
    </p:extLst>
  </p:cSld>
  <p:clrMapOvr>
    <a:masterClrMapping/>
  </p:clrMapOvr>
  <p:timing>
    <p:tnLst>
      <p:par>
        <p:cTn id="1" dur="indefinite" restart="never" nodeType="tmRoot"/>
      </p:par>
    </p:tnLst>
  </p:timing>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a:t>Visibility Rules</a:t>
            </a:r>
            <a:br>
              <a:rPr lang="en-US" dirty="0"/>
            </a:br>
            <a:r>
              <a:rPr lang="en-US" dirty="0"/>
              <a:t>Recapitulation </a:t>
            </a:r>
            <a:r>
              <a:rPr lang="en-US" dirty="0" smtClean="0"/>
              <a:t>3</a:t>
            </a:r>
            <a:endParaRPr lang="en-US" dirty="0"/>
          </a:p>
        </p:txBody>
      </p:sp>
      <p:sp>
        <p:nvSpPr>
          <p:cNvPr id="3" name="Inhaltsplatzhalter 2"/>
          <p:cNvSpPr>
            <a:spLocks noGrp="1"/>
          </p:cNvSpPr>
          <p:nvPr>
            <p:ph idx="1"/>
          </p:nvPr>
        </p:nvSpPr>
        <p:spPr/>
        <p:txBody>
          <a:bodyPr/>
          <a:lstStyle/>
          <a:p>
            <a:pPr marL="0" indent="0"/>
            <a:r>
              <a:rPr lang="en-US" sz="2400" dirty="0" smtClean="0">
                <a:solidFill>
                  <a:schemeClr val="accent2"/>
                </a:solidFill>
              </a:rPr>
              <a:t>Siblings</a:t>
            </a:r>
            <a:r>
              <a:rPr lang="en-US" sz="2400" dirty="0" smtClean="0"/>
              <a:t> also need with clauses.</a:t>
            </a:r>
          </a:p>
          <a:p>
            <a:pPr>
              <a:buFont typeface="Arial" panose="020B0604020202020204" pitchFamily="34" charset="0"/>
              <a:buChar char="•"/>
            </a:pPr>
            <a:r>
              <a:rPr lang="en-US" sz="2400" dirty="0" smtClean="0"/>
              <a:t>For public children among themselves, the same rules hold as for ordinary packages.</a:t>
            </a:r>
          </a:p>
          <a:p>
            <a:pPr>
              <a:buFont typeface="Arial" panose="020B0604020202020204" pitchFamily="34" charset="0"/>
              <a:buChar char="•"/>
            </a:pPr>
            <a:r>
              <a:rPr lang="en-US" sz="2400" dirty="0" smtClean="0"/>
              <a:t>Private siblings are public among themselves.</a:t>
            </a:r>
          </a:p>
          <a:p>
            <a:pPr>
              <a:buFont typeface="Arial" panose="020B0604020202020204" pitchFamily="34" charset="0"/>
              <a:buChar char="•"/>
            </a:pPr>
            <a:r>
              <a:rPr lang="en-US" sz="2400" dirty="0" smtClean="0"/>
              <a:t>Public children may see private siblings in the private part.</a:t>
            </a:r>
          </a:p>
          <a:p>
            <a:pPr marL="0" indent="0"/>
            <a:r>
              <a:rPr lang="en-US" sz="2400" dirty="0" smtClean="0">
                <a:solidFill>
                  <a:schemeClr val="accent2"/>
                </a:solidFill>
              </a:rPr>
              <a:t>Remote relatives </a:t>
            </a:r>
            <a:r>
              <a:rPr lang="en-US" sz="2400" dirty="0" smtClean="0"/>
              <a:t>also need with clauses. They may see one another only if the visibility chain is not interrupted by private packages.</a:t>
            </a:r>
          </a:p>
        </p:txBody>
      </p:sp>
      <p:sp>
        <p:nvSpPr>
          <p:cNvPr id="4" name="Fußzeilenplatzhalter 3"/>
          <p:cNvSpPr>
            <a:spLocks noGrp="1"/>
          </p:cNvSpPr>
          <p:nvPr>
            <p:ph type="ftr" idx="10"/>
          </p:nvPr>
        </p:nvSpPr>
        <p:spPr/>
        <p:txBody>
          <a:bodyPr/>
          <a:lstStyle/>
          <a:p>
            <a:pPr>
              <a:defRPr/>
            </a:pPr>
            <a:r>
              <a:rPr lang="en-US" dirty="0" smtClean="0"/>
              <a:t>Ada Basics © 2024 C.Grein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184</a:t>
            </a:fld>
            <a:endParaRPr lang="de-DE" dirty="0"/>
          </a:p>
        </p:txBody>
      </p:sp>
    </p:spTree>
    <p:extLst>
      <p:ext uri="{BB962C8B-B14F-4D97-AF65-F5344CB8AC3E}">
        <p14:creationId xmlns:p14="http://schemas.microsoft.com/office/powerpoint/2010/main" val="1206746889"/>
      </p:ext>
    </p:extLst>
  </p:cSld>
  <p:clrMapOvr>
    <a:masterClrMapping/>
  </p:clrMapOvr>
  <p:timing>
    <p:tnLst>
      <p:par>
        <p:cTn id="1" dur="indefinite" restart="never" nodeType="tmRoot"/>
      </p:par>
    </p:tnLst>
  </p:timing>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685800" y="463551"/>
            <a:ext cx="7739063" cy="1373982"/>
          </a:xfrm>
        </p:spPr>
        <p:txBody>
          <a:bodyPr/>
          <a:lstStyle/>
          <a:p>
            <a:r>
              <a:rPr lang="en-US" dirty="0" smtClean="0"/>
              <a:t>Reemergence of Hidden </a:t>
            </a:r>
            <a:r>
              <a:rPr lang="de-DE" altLang="de-DE" dirty="0" smtClean="0"/>
              <a:t>Charakteristika 1</a:t>
            </a:r>
            <a:endParaRPr lang="en-US" dirty="0"/>
          </a:p>
        </p:txBody>
      </p:sp>
      <p:sp>
        <p:nvSpPr>
          <p:cNvPr id="7" name="Inhaltsplatzhalter 6"/>
          <p:cNvSpPr>
            <a:spLocks noGrp="1"/>
          </p:cNvSpPr>
          <p:nvPr>
            <p:ph sz="half" idx="1"/>
          </p:nvPr>
        </p:nvSpPr>
        <p:spPr>
          <a:xfrm>
            <a:off x="685800" y="1981200"/>
            <a:ext cx="3792538" cy="2455912"/>
          </a:xfrm>
        </p:spPr>
        <p:txBody>
          <a:bodyPr/>
          <a:lstStyle/>
          <a:p>
            <a:pPr marL="0" lvl="0" indent="0" eaLnBrk="1" hangingPunct="1">
              <a:lnSpc>
                <a:spcPct val="80000"/>
              </a:lnSpc>
              <a:spcBef>
                <a:spcPct val="20000"/>
              </a:spcBef>
            </a:pPr>
            <a:r>
              <a:rPr lang="de-DE" altLang="de-DE" sz="1600" b="1" dirty="0">
                <a:latin typeface="Courier New" pitchFamily="49" charset="0"/>
              </a:rPr>
              <a:t>package </a:t>
            </a:r>
            <a:r>
              <a:rPr lang="de-DE" altLang="de-DE" sz="1600" dirty="0">
                <a:latin typeface="Courier New" pitchFamily="49" charset="0"/>
              </a:rPr>
              <a:t>P </a:t>
            </a:r>
            <a:r>
              <a:rPr lang="de-DE" altLang="de-DE" sz="1600" b="1" dirty="0">
                <a:latin typeface="Courier New" pitchFamily="49" charset="0"/>
              </a:rPr>
              <a:t>is</a:t>
            </a:r>
            <a:br>
              <a:rPr lang="de-DE" altLang="de-DE" sz="1600" b="1" dirty="0">
                <a:latin typeface="Courier New" pitchFamily="49" charset="0"/>
              </a:rPr>
            </a:br>
            <a:r>
              <a:rPr lang="de-DE" altLang="de-DE" sz="1600" b="1" dirty="0">
                <a:latin typeface="Courier New" pitchFamily="49" charset="0"/>
              </a:rPr>
              <a:t>  type </a:t>
            </a:r>
            <a:r>
              <a:rPr lang="de-DE" altLang="de-DE" sz="1600" dirty="0">
                <a:latin typeface="Courier New" pitchFamily="49" charset="0"/>
              </a:rPr>
              <a:t>T </a:t>
            </a:r>
            <a:r>
              <a:rPr lang="de-DE" altLang="de-DE" sz="1600" b="1" dirty="0">
                <a:latin typeface="Courier New" pitchFamily="49" charset="0"/>
              </a:rPr>
              <a:t>is private</a:t>
            </a:r>
            <a:r>
              <a:rPr lang="de-DE" altLang="de-DE" sz="1600" dirty="0">
                <a:latin typeface="Courier New" pitchFamily="49" charset="0"/>
              </a:rPr>
              <a:t>;</a:t>
            </a:r>
            <a:br>
              <a:rPr lang="de-DE" altLang="de-DE" sz="1600" dirty="0">
                <a:latin typeface="Courier New" pitchFamily="49" charset="0"/>
              </a:rPr>
            </a:br>
            <a:r>
              <a:rPr lang="de-DE" altLang="de-DE" sz="1600" dirty="0">
                <a:latin typeface="Courier New" pitchFamily="49" charset="0"/>
              </a:rPr>
              <a:t>  C: </a:t>
            </a:r>
            <a:r>
              <a:rPr lang="de-DE" altLang="de-DE" sz="1600" b="1" dirty="0">
                <a:latin typeface="Courier New" pitchFamily="49" charset="0"/>
              </a:rPr>
              <a:t>constant </a:t>
            </a:r>
            <a:r>
              <a:rPr lang="de-DE" altLang="de-DE" sz="1600" dirty="0">
                <a:latin typeface="Courier New" pitchFamily="49" charset="0"/>
              </a:rPr>
              <a:t>T;</a:t>
            </a:r>
            <a:br>
              <a:rPr lang="de-DE" altLang="de-DE" sz="1600" dirty="0">
                <a:latin typeface="Courier New" pitchFamily="49" charset="0"/>
              </a:rPr>
            </a:br>
            <a:r>
              <a:rPr lang="de-DE" altLang="de-DE" sz="1600" b="1" dirty="0">
                <a:latin typeface="Courier New" pitchFamily="49" charset="0"/>
              </a:rPr>
              <a:t>private</a:t>
            </a:r>
            <a:br>
              <a:rPr lang="de-DE" altLang="de-DE" sz="1600" b="1" dirty="0">
                <a:latin typeface="Courier New" pitchFamily="49" charset="0"/>
              </a:rPr>
            </a:br>
            <a:r>
              <a:rPr lang="de-DE" altLang="de-DE" sz="1600" b="1" dirty="0">
                <a:latin typeface="Courier New" pitchFamily="49" charset="0"/>
              </a:rPr>
              <a:t>  type </a:t>
            </a:r>
            <a:r>
              <a:rPr lang="de-DE" altLang="de-DE" sz="1600" dirty="0">
                <a:latin typeface="Courier New" pitchFamily="49" charset="0"/>
              </a:rPr>
              <a:t>T </a:t>
            </a:r>
            <a:r>
              <a:rPr lang="de-DE" altLang="de-DE" sz="1600" b="1" dirty="0">
                <a:latin typeface="Courier New" pitchFamily="49" charset="0"/>
              </a:rPr>
              <a:t>is new </a:t>
            </a:r>
            <a:r>
              <a:rPr lang="de-DE" altLang="de-DE" sz="1600" dirty="0">
                <a:latin typeface="Courier New" pitchFamily="49" charset="0"/>
              </a:rPr>
              <a:t>Integer;</a:t>
            </a:r>
            <a:br>
              <a:rPr lang="de-DE" altLang="de-DE" sz="1600" dirty="0">
                <a:latin typeface="Courier New" pitchFamily="49" charset="0"/>
              </a:rPr>
            </a:br>
            <a:r>
              <a:rPr lang="de-DE" altLang="de-DE" sz="1600" dirty="0">
                <a:latin typeface="Courier New" pitchFamily="49" charset="0"/>
              </a:rPr>
              <a:t>  C: </a:t>
            </a:r>
            <a:r>
              <a:rPr lang="de-DE" altLang="de-DE" sz="1600" b="1" dirty="0">
                <a:latin typeface="Courier New" pitchFamily="49" charset="0"/>
              </a:rPr>
              <a:t>constant </a:t>
            </a:r>
            <a:r>
              <a:rPr lang="de-DE" altLang="de-DE" sz="1600" dirty="0">
                <a:latin typeface="Courier New" pitchFamily="49" charset="0"/>
              </a:rPr>
              <a:t>T := 42;</a:t>
            </a:r>
            <a:br>
              <a:rPr lang="de-DE" altLang="de-DE" sz="1600" dirty="0">
                <a:latin typeface="Courier New" pitchFamily="49" charset="0"/>
              </a:rPr>
            </a:br>
            <a:r>
              <a:rPr lang="de-DE" altLang="de-DE" sz="1600" b="1" dirty="0">
                <a:latin typeface="Courier New" pitchFamily="49" charset="0"/>
              </a:rPr>
              <a:t>end </a:t>
            </a:r>
            <a:r>
              <a:rPr lang="de-DE" altLang="de-DE" sz="1600" dirty="0">
                <a:latin typeface="Courier New" pitchFamily="49" charset="0"/>
              </a:rPr>
              <a:t>P;</a:t>
            </a:r>
          </a:p>
          <a:p>
            <a:pPr marL="0" lvl="0" indent="0" eaLnBrk="1" hangingPunct="1">
              <a:lnSpc>
                <a:spcPct val="80000"/>
              </a:lnSpc>
              <a:spcBef>
                <a:spcPct val="20000"/>
              </a:spcBef>
            </a:pPr>
            <a:endParaRPr lang="de-DE" altLang="de-DE" sz="1050" dirty="0">
              <a:latin typeface="Courier New" pitchFamily="49" charset="0"/>
            </a:endParaRPr>
          </a:p>
          <a:p>
            <a:pPr marL="0" lvl="0" indent="0" eaLnBrk="1" hangingPunct="1">
              <a:lnSpc>
                <a:spcPct val="80000"/>
              </a:lnSpc>
              <a:spcBef>
                <a:spcPct val="20000"/>
              </a:spcBef>
            </a:pPr>
            <a:r>
              <a:rPr lang="de-DE" altLang="de-DE" sz="1600" b="1" dirty="0">
                <a:solidFill>
                  <a:srgbClr val="CC0066"/>
                </a:solidFill>
                <a:latin typeface="Courier New" pitchFamily="49" charset="0"/>
              </a:rPr>
              <a:t>with </a:t>
            </a:r>
            <a:r>
              <a:rPr lang="de-DE" altLang="de-DE" sz="1600" dirty="0">
                <a:solidFill>
                  <a:srgbClr val="CC0066"/>
                </a:solidFill>
                <a:latin typeface="Courier New" pitchFamily="49" charset="0"/>
              </a:rPr>
              <a:t>P;</a:t>
            </a:r>
            <a:br>
              <a:rPr lang="de-DE" altLang="de-DE" sz="1600" dirty="0">
                <a:solidFill>
                  <a:srgbClr val="CC0066"/>
                </a:solidFill>
                <a:latin typeface="Courier New" pitchFamily="49" charset="0"/>
              </a:rPr>
            </a:br>
            <a:r>
              <a:rPr lang="de-DE" altLang="de-DE" sz="1600" b="1" dirty="0">
                <a:solidFill>
                  <a:srgbClr val="CC0066"/>
                </a:solidFill>
                <a:latin typeface="Courier New" pitchFamily="49" charset="0"/>
              </a:rPr>
              <a:t>package </a:t>
            </a:r>
            <a:r>
              <a:rPr lang="de-DE" altLang="de-DE" sz="1600" dirty="0">
                <a:solidFill>
                  <a:srgbClr val="CC0066"/>
                </a:solidFill>
                <a:latin typeface="Courier New" pitchFamily="49" charset="0"/>
              </a:rPr>
              <a:t>Q </a:t>
            </a:r>
            <a:r>
              <a:rPr lang="de-DE" altLang="de-DE" sz="1600" b="1" dirty="0">
                <a:solidFill>
                  <a:srgbClr val="CC0066"/>
                </a:solidFill>
                <a:latin typeface="Courier New" pitchFamily="49" charset="0"/>
              </a:rPr>
              <a:t>is</a:t>
            </a:r>
            <a:br>
              <a:rPr lang="de-DE" altLang="de-DE" sz="1600" b="1" dirty="0">
                <a:solidFill>
                  <a:srgbClr val="CC0066"/>
                </a:solidFill>
                <a:latin typeface="Courier New" pitchFamily="49" charset="0"/>
              </a:rPr>
            </a:br>
            <a:r>
              <a:rPr lang="de-DE" altLang="de-DE" sz="1600" b="1" dirty="0">
                <a:solidFill>
                  <a:srgbClr val="CC0066"/>
                </a:solidFill>
                <a:latin typeface="Courier New" pitchFamily="49" charset="0"/>
              </a:rPr>
              <a:t>  type </a:t>
            </a:r>
            <a:r>
              <a:rPr lang="de-DE" altLang="de-DE" sz="1600" dirty="0">
                <a:solidFill>
                  <a:srgbClr val="CC0066"/>
                </a:solidFill>
                <a:latin typeface="Courier New" pitchFamily="49" charset="0"/>
              </a:rPr>
              <a:t>T2 </a:t>
            </a:r>
            <a:r>
              <a:rPr lang="de-DE" altLang="de-DE" sz="1600" b="1" dirty="0">
                <a:solidFill>
                  <a:srgbClr val="CC0066"/>
                </a:solidFill>
                <a:latin typeface="Courier New" pitchFamily="49" charset="0"/>
              </a:rPr>
              <a:t>is new </a:t>
            </a:r>
            <a:r>
              <a:rPr lang="de-DE" altLang="de-DE" sz="1600" dirty="0">
                <a:solidFill>
                  <a:srgbClr val="CC0066"/>
                </a:solidFill>
                <a:latin typeface="Courier New" pitchFamily="49" charset="0"/>
              </a:rPr>
              <a:t>P.T;</a:t>
            </a:r>
            <a:br>
              <a:rPr lang="de-DE" altLang="de-DE" sz="1600" dirty="0">
                <a:solidFill>
                  <a:srgbClr val="CC0066"/>
                </a:solidFill>
                <a:latin typeface="Courier New" pitchFamily="49" charset="0"/>
              </a:rPr>
            </a:br>
            <a:r>
              <a:rPr lang="de-DE" altLang="de-DE" sz="1600" b="1" dirty="0">
                <a:solidFill>
                  <a:srgbClr val="CC0066"/>
                </a:solidFill>
                <a:latin typeface="Courier New" pitchFamily="49" charset="0"/>
              </a:rPr>
              <a:t>end </a:t>
            </a:r>
            <a:r>
              <a:rPr lang="de-DE" altLang="de-DE" sz="1600" dirty="0">
                <a:solidFill>
                  <a:srgbClr val="CC0066"/>
                </a:solidFill>
                <a:latin typeface="Courier New" pitchFamily="49" charset="0"/>
              </a:rPr>
              <a:t>Q</a:t>
            </a:r>
            <a:r>
              <a:rPr lang="de-DE" altLang="de-DE" sz="1600" dirty="0" smtClean="0">
                <a:solidFill>
                  <a:srgbClr val="CC0066"/>
                </a:solidFill>
                <a:latin typeface="Courier New" pitchFamily="49" charset="0"/>
              </a:rPr>
              <a:t>;</a:t>
            </a:r>
            <a:endParaRPr lang="de-DE" altLang="de-DE" sz="1600" dirty="0">
              <a:solidFill>
                <a:srgbClr val="CC0066"/>
              </a:solidFill>
              <a:latin typeface="Courier New" pitchFamily="49" charset="0"/>
            </a:endParaRPr>
          </a:p>
        </p:txBody>
      </p:sp>
      <p:sp>
        <p:nvSpPr>
          <p:cNvPr id="8" name="Inhaltsplatzhalter 7"/>
          <p:cNvSpPr>
            <a:spLocks noGrp="1"/>
          </p:cNvSpPr>
          <p:nvPr>
            <p:ph sz="half" idx="2"/>
          </p:nvPr>
        </p:nvSpPr>
        <p:spPr>
          <a:xfrm>
            <a:off x="4630738" y="1909192"/>
            <a:ext cx="3794125" cy="2599928"/>
          </a:xfrm>
        </p:spPr>
        <p:txBody>
          <a:bodyPr/>
          <a:lstStyle/>
          <a:p>
            <a:pPr marL="0" lvl="0" indent="0" eaLnBrk="1" hangingPunct="1">
              <a:lnSpc>
                <a:spcPct val="80000"/>
              </a:lnSpc>
              <a:spcBef>
                <a:spcPct val="20000"/>
              </a:spcBef>
            </a:pPr>
            <a:r>
              <a:rPr lang="de-DE" altLang="de-DE" sz="1550" b="1" dirty="0">
                <a:latin typeface="Courier New" pitchFamily="49" charset="0"/>
              </a:rPr>
              <a:t>with </a:t>
            </a:r>
            <a:r>
              <a:rPr lang="de-DE" altLang="de-DE" sz="1550" dirty="0">
                <a:latin typeface="Courier New" pitchFamily="49" charset="0"/>
              </a:rPr>
              <a:t>Q;</a:t>
            </a:r>
            <a:br>
              <a:rPr lang="de-DE" altLang="de-DE" sz="1550" dirty="0">
                <a:latin typeface="Courier New" pitchFamily="49" charset="0"/>
              </a:rPr>
            </a:br>
            <a:r>
              <a:rPr lang="de-DE" altLang="de-DE" sz="1550" b="1" dirty="0">
                <a:latin typeface="Courier New" pitchFamily="49" charset="0"/>
              </a:rPr>
              <a:t>package </a:t>
            </a:r>
            <a:r>
              <a:rPr lang="de-DE" altLang="de-DE" sz="1550" dirty="0">
                <a:latin typeface="Courier New" pitchFamily="49" charset="0"/>
              </a:rPr>
              <a:t>P.Child </a:t>
            </a:r>
            <a:r>
              <a:rPr lang="de-DE" altLang="de-DE" sz="1550" b="1" dirty="0">
                <a:latin typeface="Courier New" pitchFamily="49" charset="0"/>
              </a:rPr>
              <a:t>is</a:t>
            </a:r>
            <a:br>
              <a:rPr lang="de-DE" altLang="de-DE" sz="1550" b="1" dirty="0">
                <a:latin typeface="Courier New" pitchFamily="49" charset="0"/>
              </a:rPr>
            </a:br>
            <a:r>
              <a:rPr lang="de-DE" altLang="de-DE" sz="1550" b="1" dirty="0">
                <a:latin typeface="Courier New" pitchFamily="49" charset="0"/>
              </a:rPr>
              <a:t>  type </a:t>
            </a:r>
            <a:r>
              <a:rPr lang="de-DE" altLang="de-DE" sz="1550" dirty="0">
                <a:latin typeface="Courier New" pitchFamily="49" charset="0"/>
              </a:rPr>
              <a:t>T3 </a:t>
            </a:r>
            <a:r>
              <a:rPr lang="de-DE" altLang="de-DE" sz="1550" b="1" dirty="0">
                <a:latin typeface="Courier New" pitchFamily="49" charset="0"/>
              </a:rPr>
              <a:t>is new</a:t>
            </a:r>
            <a:r>
              <a:rPr lang="de-DE" altLang="de-DE" sz="1550" dirty="0">
                <a:latin typeface="Courier New" pitchFamily="49" charset="0"/>
              </a:rPr>
              <a:t> Q.T2;</a:t>
            </a:r>
            <a:br>
              <a:rPr lang="de-DE" altLang="de-DE" sz="1550" dirty="0">
                <a:latin typeface="Courier New" pitchFamily="49" charset="0"/>
              </a:rPr>
            </a:br>
            <a:r>
              <a:rPr lang="de-DE" altLang="de-DE" sz="1550" b="1" dirty="0">
                <a:latin typeface="Courier New" pitchFamily="49" charset="0"/>
              </a:rPr>
              <a:t>private</a:t>
            </a:r>
            <a:br>
              <a:rPr lang="de-DE" altLang="de-DE" sz="1550" b="1" dirty="0">
                <a:latin typeface="Courier New" pitchFamily="49" charset="0"/>
              </a:rPr>
            </a:br>
            <a:r>
              <a:rPr lang="de-DE" altLang="de-DE" sz="1550" dirty="0">
                <a:latin typeface="Courier New" pitchFamily="49" charset="0"/>
              </a:rPr>
              <a:t>  Int: Integer := 52;</a:t>
            </a:r>
            <a:br>
              <a:rPr lang="de-DE" altLang="de-DE" sz="1550" dirty="0">
                <a:latin typeface="Courier New" pitchFamily="49" charset="0"/>
              </a:rPr>
            </a:br>
            <a:r>
              <a:rPr lang="de-DE" altLang="de-DE" sz="1550" dirty="0">
                <a:latin typeface="Courier New" pitchFamily="49" charset="0"/>
              </a:rPr>
              <a:t>  V  : T3 := T3(P.C);</a:t>
            </a:r>
            <a:br>
              <a:rPr lang="de-DE" altLang="de-DE" sz="1550" dirty="0">
                <a:latin typeface="Courier New" pitchFamily="49" charset="0"/>
              </a:rPr>
            </a:br>
            <a:r>
              <a:rPr lang="de-DE" altLang="de-DE" sz="1550" dirty="0">
                <a:latin typeface="Courier New" pitchFamily="49" charset="0"/>
              </a:rPr>
              <a:t>  W  : T3 := T3(Int);</a:t>
            </a:r>
            <a:br>
              <a:rPr lang="de-DE" altLang="de-DE" sz="1550" dirty="0">
                <a:latin typeface="Courier New" pitchFamily="49" charset="0"/>
              </a:rPr>
            </a:br>
            <a:r>
              <a:rPr lang="de-DE" altLang="de-DE" sz="1550" dirty="0">
                <a:latin typeface="Courier New" pitchFamily="49" charset="0"/>
              </a:rPr>
              <a:t>  </a:t>
            </a:r>
            <a:r>
              <a:rPr lang="de-DE" altLang="de-DE" sz="1550" dirty="0">
                <a:solidFill>
                  <a:srgbClr val="FF0000"/>
                </a:solidFill>
                <a:latin typeface="Courier New" pitchFamily="49" charset="0"/>
              </a:rPr>
              <a:t>X  : T3 := T3(42);</a:t>
            </a:r>
            <a:br>
              <a:rPr lang="de-DE" altLang="de-DE" sz="1550" dirty="0">
                <a:solidFill>
                  <a:srgbClr val="FF0000"/>
                </a:solidFill>
                <a:latin typeface="Courier New" pitchFamily="49" charset="0"/>
              </a:rPr>
            </a:br>
            <a:r>
              <a:rPr lang="de-DE" altLang="de-DE" sz="1550" dirty="0">
                <a:latin typeface="Courier New" pitchFamily="49" charset="0"/>
              </a:rPr>
              <a:t>  X1 : T3 := T3(Integer (42));</a:t>
            </a:r>
          </a:p>
          <a:p>
            <a:pPr marL="0" lvl="0" indent="0" eaLnBrk="1" hangingPunct="1">
              <a:lnSpc>
                <a:spcPct val="80000"/>
              </a:lnSpc>
              <a:spcBef>
                <a:spcPct val="20000"/>
              </a:spcBef>
            </a:pPr>
            <a:r>
              <a:rPr lang="de-DE" altLang="de-DE" sz="1550" dirty="0">
                <a:latin typeface="Courier New" pitchFamily="49" charset="0"/>
              </a:rPr>
              <a:t>  X2 : T3 := T3(Integer'(42));</a:t>
            </a:r>
            <a:br>
              <a:rPr lang="de-DE" altLang="de-DE" sz="1550" dirty="0">
                <a:latin typeface="Courier New" pitchFamily="49" charset="0"/>
              </a:rPr>
            </a:br>
            <a:r>
              <a:rPr lang="de-DE" altLang="de-DE" sz="1550" dirty="0">
                <a:solidFill>
                  <a:srgbClr val="FF0000"/>
                </a:solidFill>
                <a:latin typeface="Courier New" pitchFamily="49" charset="0"/>
              </a:rPr>
              <a:t>  Y  : T3 := X + 1;</a:t>
            </a:r>
            <a:br>
              <a:rPr lang="de-DE" altLang="de-DE" sz="1550" dirty="0">
                <a:solidFill>
                  <a:srgbClr val="FF0000"/>
                </a:solidFill>
                <a:latin typeface="Courier New" pitchFamily="49" charset="0"/>
              </a:rPr>
            </a:br>
            <a:r>
              <a:rPr lang="de-DE" altLang="de-DE" sz="1550" dirty="0">
                <a:latin typeface="Courier New" pitchFamily="49" charset="0"/>
              </a:rPr>
              <a:t>  Z  : T3 := T3(Integer(W)+1);</a:t>
            </a:r>
            <a:br>
              <a:rPr lang="de-DE" altLang="de-DE" sz="1550" dirty="0">
                <a:latin typeface="Courier New" pitchFamily="49" charset="0"/>
              </a:rPr>
            </a:br>
            <a:r>
              <a:rPr lang="de-DE" altLang="de-DE" sz="1550" b="1" dirty="0">
                <a:latin typeface="Courier New" pitchFamily="49" charset="0"/>
              </a:rPr>
              <a:t>end </a:t>
            </a:r>
            <a:r>
              <a:rPr lang="de-DE" altLang="de-DE" sz="1550" dirty="0">
                <a:latin typeface="Courier New" pitchFamily="49" charset="0"/>
              </a:rPr>
              <a:t>P.Child;</a:t>
            </a:r>
          </a:p>
        </p:txBody>
      </p:sp>
      <p:sp>
        <p:nvSpPr>
          <p:cNvPr id="4" name="Fußzeilenplatzhalter 3"/>
          <p:cNvSpPr>
            <a:spLocks noGrp="1"/>
          </p:cNvSpPr>
          <p:nvPr>
            <p:ph type="ftr" idx="10"/>
          </p:nvPr>
        </p:nvSpPr>
        <p:spPr/>
        <p:txBody>
          <a:bodyPr/>
          <a:lstStyle/>
          <a:p>
            <a:pPr>
              <a:defRPr/>
            </a:pPr>
            <a:r>
              <a:rPr lang="en-US" dirty="0" smtClean="0"/>
              <a:t>Ada Basics © 2024 C.Grein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185</a:t>
            </a:fld>
            <a:endParaRPr lang="de-DE" dirty="0"/>
          </a:p>
        </p:txBody>
      </p:sp>
      <p:sp>
        <p:nvSpPr>
          <p:cNvPr id="9" name="Line 6"/>
          <p:cNvSpPr>
            <a:spLocks noChangeShapeType="1"/>
          </p:cNvSpPr>
          <p:nvPr/>
        </p:nvSpPr>
        <p:spPr bwMode="auto">
          <a:xfrm>
            <a:off x="4067175" y="2060500"/>
            <a:ext cx="0" cy="216058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de-DE" sz="2200" dirty="0">
              <a:solidFill>
                <a:srgbClr val="FFFFFF"/>
              </a:solidFill>
            </a:endParaRPr>
          </a:p>
        </p:txBody>
      </p:sp>
      <p:sp>
        <p:nvSpPr>
          <p:cNvPr id="10" name="Text Box 5"/>
          <p:cNvSpPr txBox="1">
            <a:spLocks noChangeArrowheads="1"/>
          </p:cNvSpPr>
          <p:nvPr/>
        </p:nvSpPr>
        <p:spPr bwMode="auto">
          <a:xfrm>
            <a:off x="684213" y="4421430"/>
            <a:ext cx="7560195" cy="1754326"/>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ctr"/>
            <a:r>
              <a:rPr lang="en-US" altLang="de-DE" sz="1800" dirty="0" smtClean="0">
                <a:solidFill>
                  <a:srgbClr val="CC0066"/>
                </a:solidFill>
              </a:rPr>
              <a:t>T2 is </a:t>
            </a:r>
            <a:r>
              <a:rPr lang="en-US" altLang="de-DE" sz="1800" u="sng" dirty="0" smtClean="0">
                <a:solidFill>
                  <a:srgbClr val="CC0066"/>
                </a:solidFill>
              </a:rPr>
              <a:t>not</a:t>
            </a:r>
            <a:r>
              <a:rPr lang="en-US" altLang="de-DE" sz="1800" dirty="0" smtClean="0">
                <a:solidFill>
                  <a:srgbClr val="CC0066"/>
                </a:solidFill>
              </a:rPr>
              <a:t> derived from Integer, but from a private type.</a:t>
            </a:r>
          </a:p>
          <a:p>
            <a:pPr algn="ctr"/>
            <a:r>
              <a:rPr lang="en-US" altLang="de-DE" sz="1800" dirty="0" smtClean="0">
                <a:solidFill>
                  <a:srgbClr val="000000"/>
                </a:solidFill>
              </a:rPr>
              <a:t>T3 is derived from T2, a partial view of T, hence likewise </a:t>
            </a:r>
            <a:r>
              <a:rPr lang="en-US" altLang="de-DE" sz="1800" u="sng" dirty="0" smtClean="0">
                <a:solidFill>
                  <a:srgbClr val="000000"/>
                </a:solidFill>
              </a:rPr>
              <a:t>not</a:t>
            </a:r>
            <a:r>
              <a:rPr lang="en-US" altLang="de-DE" sz="1800" dirty="0" smtClean="0">
                <a:solidFill>
                  <a:srgbClr val="000000"/>
                </a:solidFill>
              </a:rPr>
              <a:t> numeric: its implementation is still private.</a:t>
            </a:r>
          </a:p>
          <a:p>
            <a:pPr algn="ctr"/>
            <a:r>
              <a:rPr lang="en-US" altLang="de-DE" sz="1800" dirty="0" smtClean="0">
                <a:solidFill>
                  <a:schemeClr val="accent2"/>
                </a:solidFill>
              </a:rPr>
              <a:t>However, in the private part it becomes evident that T3 is derived from Integer. Here, Integer is only just a name, not making T3 numeric.</a:t>
            </a:r>
          </a:p>
          <a:p>
            <a:pPr algn="ctr"/>
            <a:r>
              <a:rPr lang="en-US" altLang="de-DE" sz="1800" dirty="0" smtClean="0">
                <a:solidFill>
                  <a:schemeClr val="tx1"/>
                </a:solidFill>
              </a:rPr>
              <a:t>W is legal since Integer may be converted to T3.</a:t>
            </a:r>
          </a:p>
        </p:txBody>
      </p:sp>
    </p:spTree>
    <p:extLst>
      <p:ext uri="{BB962C8B-B14F-4D97-AF65-F5344CB8AC3E}">
        <p14:creationId xmlns:p14="http://schemas.microsoft.com/office/powerpoint/2010/main" val="1633726232"/>
      </p:ext>
    </p:extLst>
  </p:cSld>
  <p:clrMapOvr>
    <a:masterClrMapping/>
  </p:clrMapOvr>
  <p:timing>
    <p:tnLst>
      <p:par>
        <p:cTn id="1" dur="indefinite" restart="never" nodeType="tmRoot"/>
      </p:par>
    </p:tnLst>
  </p:timing>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685800" y="463551"/>
            <a:ext cx="7739063" cy="1373982"/>
          </a:xfrm>
        </p:spPr>
        <p:txBody>
          <a:bodyPr/>
          <a:lstStyle/>
          <a:p>
            <a:r>
              <a:rPr lang="en-US" dirty="0" smtClean="0"/>
              <a:t>Reemergence of Hidden </a:t>
            </a:r>
            <a:r>
              <a:rPr lang="de-DE" altLang="de-DE" dirty="0" smtClean="0"/>
              <a:t>Charakteristika 2</a:t>
            </a:r>
            <a:endParaRPr lang="en-US" dirty="0"/>
          </a:p>
        </p:txBody>
      </p:sp>
      <p:sp>
        <p:nvSpPr>
          <p:cNvPr id="7" name="Inhaltsplatzhalter 6"/>
          <p:cNvSpPr>
            <a:spLocks noGrp="1"/>
          </p:cNvSpPr>
          <p:nvPr>
            <p:ph sz="half" idx="1"/>
          </p:nvPr>
        </p:nvSpPr>
        <p:spPr>
          <a:xfrm>
            <a:off x="685800" y="1981200"/>
            <a:ext cx="3792538" cy="2455912"/>
          </a:xfrm>
        </p:spPr>
        <p:txBody>
          <a:bodyPr/>
          <a:lstStyle/>
          <a:p>
            <a:pPr marL="0" lvl="0" indent="0" eaLnBrk="1" hangingPunct="1">
              <a:lnSpc>
                <a:spcPct val="80000"/>
              </a:lnSpc>
              <a:spcBef>
                <a:spcPct val="20000"/>
              </a:spcBef>
            </a:pPr>
            <a:r>
              <a:rPr lang="de-DE" altLang="de-DE" sz="1600" b="1" dirty="0">
                <a:latin typeface="Courier New" pitchFamily="49" charset="0"/>
              </a:rPr>
              <a:t>package </a:t>
            </a:r>
            <a:r>
              <a:rPr lang="de-DE" altLang="de-DE" sz="1600" dirty="0">
                <a:latin typeface="Courier New" pitchFamily="49" charset="0"/>
              </a:rPr>
              <a:t>P </a:t>
            </a:r>
            <a:r>
              <a:rPr lang="de-DE" altLang="de-DE" sz="1600" b="1" dirty="0">
                <a:latin typeface="Courier New" pitchFamily="49" charset="0"/>
              </a:rPr>
              <a:t>is</a:t>
            </a:r>
            <a:br>
              <a:rPr lang="de-DE" altLang="de-DE" sz="1600" b="1" dirty="0">
                <a:latin typeface="Courier New" pitchFamily="49" charset="0"/>
              </a:rPr>
            </a:br>
            <a:r>
              <a:rPr lang="de-DE" altLang="de-DE" sz="1600" b="1" dirty="0">
                <a:latin typeface="Courier New" pitchFamily="49" charset="0"/>
              </a:rPr>
              <a:t>  type </a:t>
            </a:r>
            <a:r>
              <a:rPr lang="de-DE" altLang="de-DE" sz="1600" dirty="0">
                <a:latin typeface="Courier New" pitchFamily="49" charset="0"/>
              </a:rPr>
              <a:t>T </a:t>
            </a:r>
            <a:r>
              <a:rPr lang="de-DE" altLang="de-DE" sz="1600" b="1" dirty="0">
                <a:latin typeface="Courier New" pitchFamily="49" charset="0"/>
              </a:rPr>
              <a:t>is private</a:t>
            </a:r>
            <a:r>
              <a:rPr lang="de-DE" altLang="de-DE" sz="1600" dirty="0">
                <a:latin typeface="Courier New" pitchFamily="49" charset="0"/>
              </a:rPr>
              <a:t>;</a:t>
            </a:r>
            <a:br>
              <a:rPr lang="de-DE" altLang="de-DE" sz="1600" dirty="0">
                <a:latin typeface="Courier New" pitchFamily="49" charset="0"/>
              </a:rPr>
            </a:br>
            <a:r>
              <a:rPr lang="de-DE" altLang="de-DE" sz="1600" dirty="0">
                <a:latin typeface="Courier New" pitchFamily="49" charset="0"/>
              </a:rPr>
              <a:t>  C: </a:t>
            </a:r>
            <a:r>
              <a:rPr lang="de-DE" altLang="de-DE" sz="1600" b="1" dirty="0">
                <a:latin typeface="Courier New" pitchFamily="49" charset="0"/>
              </a:rPr>
              <a:t>constant </a:t>
            </a:r>
            <a:r>
              <a:rPr lang="de-DE" altLang="de-DE" sz="1600" dirty="0">
                <a:latin typeface="Courier New" pitchFamily="49" charset="0"/>
              </a:rPr>
              <a:t>T;</a:t>
            </a:r>
            <a:br>
              <a:rPr lang="de-DE" altLang="de-DE" sz="1600" dirty="0">
                <a:latin typeface="Courier New" pitchFamily="49" charset="0"/>
              </a:rPr>
            </a:br>
            <a:r>
              <a:rPr lang="de-DE" altLang="de-DE" sz="1600" b="1" dirty="0">
                <a:latin typeface="Courier New" pitchFamily="49" charset="0"/>
              </a:rPr>
              <a:t>private</a:t>
            </a:r>
            <a:br>
              <a:rPr lang="de-DE" altLang="de-DE" sz="1600" b="1" dirty="0">
                <a:latin typeface="Courier New" pitchFamily="49" charset="0"/>
              </a:rPr>
            </a:br>
            <a:r>
              <a:rPr lang="de-DE" altLang="de-DE" sz="1600" b="1" dirty="0">
                <a:latin typeface="Courier New" pitchFamily="49" charset="0"/>
              </a:rPr>
              <a:t>  type </a:t>
            </a:r>
            <a:r>
              <a:rPr lang="de-DE" altLang="de-DE" sz="1600" dirty="0">
                <a:latin typeface="Courier New" pitchFamily="49" charset="0"/>
              </a:rPr>
              <a:t>T </a:t>
            </a:r>
            <a:r>
              <a:rPr lang="de-DE" altLang="de-DE" sz="1600" b="1" dirty="0">
                <a:latin typeface="Courier New" pitchFamily="49" charset="0"/>
              </a:rPr>
              <a:t>is new </a:t>
            </a:r>
            <a:r>
              <a:rPr lang="de-DE" altLang="de-DE" sz="1600" dirty="0">
                <a:latin typeface="Courier New" pitchFamily="49" charset="0"/>
              </a:rPr>
              <a:t>Integer;</a:t>
            </a:r>
            <a:br>
              <a:rPr lang="de-DE" altLang="de-DE" sz="1600" dirty="0">
                <a:latin typeface="Courier New" pitchFamily="49" charset="0"/>
              </a:rPr>
            </a:br>
            <a:r>
              <a:rPr lang="de-DE" altLang="de-DE" sz="1600" dirty="0">
                <a:latin typeface="Courier New" pitchFamily="49" charset="0"/>
              </a:rPr>
              <a:t>  C: </a:t>
            </a:r>
            <a:r>
              <a:rPr lang="de-DE" altLang="de-DE" sz="1600" b="1" dirty="0">
                <a:latin typeface="Courier New" pitchFamily="49" charset="0"/>
              </a:rPr>
              <a:t>constant </a:t>
            </a:r>
            <a:r>
              <a:rPr lang="de-DE" altLang="de-DE" sz="1600" dirty="0">
                <a:latin typeface="Courier New" pitchFamily="49" charset="0"/>
              </a:rPr>
              <a:t>T := 42;</a:t>
            </a:r>
            <a:br>
              <a:rPr lang="de-DE" altLang="de-DE" sz="1600" dirty="0">
                <a:latin typeface="Courier New" pitchFamily="49" charset="0"/>
              </a:rPr>
            </a:br>
            <a:r>
              <a:rPr lang="de-DE" altLang="de-DE" sz="1600" b="1" dirty="0">
                <a:latin typeface="Courier New" pitchFamily="49" charset="0"/>
              </a:rPr>
              <a:t>end </a:t>
            </a:r>
            <a:r>
              <a:rPr lang="de-DE" altLang="de-DE" sz="1600" dirty="0">
                <a:latin typeface="Courier New" pitchFamily="49" charset="0"/>
              </a:rPr>
              <a:t>P;</a:t>
            </a:r>
          </a:p>
          <a:p>
            <a:pPr marL="0" lvl="0" indent="0" eaLnBrk="1" hangingPunct="1">
              <a:lnSpc>
                <a:spcPct val="80000"/>
              </a:lnSpc>
              <a:spcBef>
                <a:spcPct val="20000"/>
              </a:spcBef>
            </a:pPr>
            <a:endParaRPr lang="de-DE" altLang="de-DE" sz="1050" dirty="0">
              <a:latin typeface="Courier New" pitchFamily="49" charset="0"/>
            </a:endParaRPr>
          </a:p>
          <a:p>
            <a:pPr marL="0" lvl="0" indent="0" eaLnBrk="1" hangingPunct="1">
              <a:lnSpc>
                <a:spcPct val="80000"/>
              </a:lnSpc>
              <a:spcBef>
                <a:spcPct val="20000"/>
              </a:spcBef>
            </a:pPr>
            <a:r>
              <a:rPr lang="de-DE" altLang="de-DE" sz="1600" b="1" dirty="0">
                <a:solidFill>
                  <a:srgbClr val="CC0066"/>
                </a:solidFill>
                <a:latin typeface="Courier New" pitchFamily="49" charset="0"/>
              </a:rPr>
              <a:t>with </a:t>
            </a:r>
            <a:r>
              <a:rPr lang="de-DE" altLang="de-DE" sz="1600" dirty="0">
                <a:solidFill>
                  <a:srgbClr val="CC0066"/>
                </a:solidFill>
                <a:latin typeface="Courier New" pitchFamily="49" charset="0"/>
              </a:rPr>
              <a:t>P;</a:t>
            </a:r>
            <a:br>
              <a:rPr lang="de-DE" altLang="de-DE" sz="1600" dirty="0">
                <a:solidFill>
                  <a:srgbClr val="CC0066"/>
                </a:solidFill>
                <a:latin typeface="Courier New" pitchFamily="49" charset="0"/>
              </a:rPr>
            </a:br>
            <a:r>
              <a:rPr lang="de-DE" altLang="de-DE" sz="1600" b="1" dirty="0">
                <a:solidFill>
                  <a:srgbClr val="CC0066"/>
                </a:solidFill>
                <a:latin typeface="Courier New" pitchFamily="49" charset="0"/>
              </a:rPr>
              <a:t>package </a:t>
            </a:r>
            <a:r>
              <a:rPr lang="de-DE" altLang="de-DE" sz="1600" dirty="0">
                <a:solidFill>
                  <a:srgbClr val="CC0066"/>
                </a:solidFill>
                <a:latin typeface="Courier New" pitchFamily="49" charset="0"/>
              </a:rPr>
              <a:t>Q </a:t>
            </a:r>
            <a:r>
              <a:rPr lang="de-DE" altLang="de-DE" sz="1600" b="1" dirty="0">
                <a:solidFill>
                  <a:srgbClr val="CC0066"/>
                </a:solidFill>
                <a:latin typeface="Courier New" pitchFamily="49" charset="0"/>
              </a:rPr>
              <a:t>is</a:t>
            </a:r>
            <a:br>
              <a:rPr lang="de-DE" altLang="de-DE" sz="1600" b="1" dirty="0">
                <a:solidFill>
                  <a:srgbClr val="CC0066"/>
                </a:solidFill>
                <a:latin typeface="Courier New" pitchFamily="49" charset="0"/>
              </a:rPr>
            </a:br>
            <a:r>
              <a:rPr lang="de-DE" altLang="de-DE" sz="1600" b="1" dirty="0">
                <a:solidFill>
                  <a:srgbClr val="CC0066"/>
                </a:solidFill>
                <a:latin typeface="Courier New" pitchFamily="49" charset="0"/>
              </a:rPr>
              <a:t>  type </a:t>
            </a:r>
            <a:r>
              <a:rPr lang="de-DE" altLang="de-DE" sz="1600" dirty="0">
                <a:solidFill>
                  <a:srgbClr val="CC0066"/>
                </a:solidFill>
                <a:latin typeface="Courier New" pitchFamily="49" charset="0"/>
              </a:rPr>
              <a:t>T2 </a:t>
            </a:r>
            <a:r>
              <a:rPr lang="de-DE" altLang="de-DE" sz="1600" b="1" dirty="0">
                <a:solidFill>
                  <a:srgbClr val="CC0066"/>
                </a:solidFill>
                <a:latin typeface="Courier New" pitchFamily="49" charset="0"/>
              </a:rPr>
              <a:t>is new </a:t>
            </a:r>
            <a:r>
              <a:rPr lang="de-DE" altLang="de-DE" sz="1600" dirty="0">
                <a:solidFill>
                  <a:srgbClr val="CC0066"/>
                </a:solidFill>
                <a:latin typeface="Courier New" pitchFamily="49" charset="0"/>
              </a:rPr>
              <a:t>P.T;</a:t>
            </a:r>
            <a:br>
              <a:rPr lang="de-DE" altLang="de-DE" sz="1600" dirty="0">
                <a:solidFill>
                  <a:srgbClr val="CC0066"/>
                </a:solidFill>
                <a:latin typeface="Courier New" pitchFamily="49" charset="0"/>
              </a:rPr>
            </a:br>
            <a:r>
              <a:rPr lang="de-DE" altLang="de-DE" sz="1600" b="1" dirty="0">
                <a:solidFill>
                  <a:srgbClr val="CC0066"/>
                </a:solidFill>
                <a:latin typeface="Courier New" pitchFamily="49" charset="0"/>
              </a:rPr>
              <a:t>end </a:t>
            </a:r>
            <a:r>
              <a:rPr lang="de-DE" altLang="de-DE" sz="1600" dirty="0">
                <a:solidFill>
                  <a:srgbClr val="CC0066"/>
                </a:solidFill>
                <a:latin typeface="Courier New" pitchFamily="49" charset="0"/>
              </a:rPr>
              <a:t>Q</a:t>
            </a:r>
            <a:r>
              <a:rPr lang="de-DE" altLang="de-DE" sz="1600" dirty="0" smtClean="0">
                <a:solidFill>
                  <a:srgbClr val="CC0066"/>
                </a:solidFill>
                <a:latin typeface="Courier New" pitchFamily="49" charset="0"/>
              </a:rPr>
              <a:t>;</a:t>
            </a:r>
            <a:endParaRPr lang="de-DE" altLang="de-DE" sz="1600" dirty="0">
              <a:solidFill>
                <a:srgbClr val="CC0066"/>
              </a:solidFill>
              <a:latin typeface="Courier New" pitchFamily="49" charset="0"/>
            </a:endParaRPr>
          </a:p>
        </p:txBody>
      </p:sp>
      <p:sp>
        <p:nvSpPr>
          <p:cNvPr id="8" name="Inhaltsplatzhalter 7"/>
          <p:cNvSpPr>
            <a:spLocks noGrp="1"/>
          </p:cNvSpPr>
          <p:nvPr>
            <p:ph sz="half" idx="2"/>
          </p:nvPr>
        </p:nvSpPr>
        <p:spPr>
          <a:xfrm>
            <a:off x="4630738" y="1909192"/>
            <a:ext cx="3794125" cy="2599928"/>
          </a:xfrm>
        </p:spPr>
        <p:txBody>
          <a:bodyPr/>
          <a:lstStyle/>
          <a:p>
            <a:pPr marL="0" lvl="0" indent="0" eaLnBrk="1" hangingPunct="1">
              <a:lnSpc>
                <a:spcPct val="80000"/>
              </a:lnSpc>
              <a:spcBef>
                <a:spcPct val="20000"/>
              </a:spcBef>
            </a:pPr>
            <a:r>
              <a:rPr lang="de-DE" altLang="de-DE" sz="1550" b="1" dirty="0">
                <a:latin typeface="Courier New" pitchFamily="49" charset="0"/>
              </a:rPr>
              <a:t>with </a:t>
            </a:r>
            <a:r>
              <a:rPr lang="de-DE" altLang="de-DE" sz="1550" dirty="0">
                <a:latin typeface="Courier New" pitchFamily="49" charset="0"/>
              </a:rPr>
              <a:t>Q;</a:t>
            </a:r>
            <a:br>
              <a:rPr lang="de-DE" altLang="de-DE" sz="1550" dirty="0">
                <a:latin typeface="Courier New" pitchFamily="49" charset="0"/>
              </a:rPr>
            </a:br>
            <a:r>
              <a:rPr lang="de-DE" altLang="de-DE" sz="1550" b="1" dirty="0">
                <a:latin typeface="Courier New" pitchFamily="49" charset="0"/>
              </a:rPr>
              <a:t>package </a:t>
            </a:r>
            <a:r>
              <a:rPr lang="de-DE" altLang="de-DE" sz="1550" dirty="0">
                <a:latin typeface="Courier New" pitchFamily="49" charset="0"/>
              </a:rPr>
              <a:t>P.Child </a:t>
            </a:r>
            <a:r>
              <a:rPr lang="de-DE" altLang="de-DE" sz="1550" b="1" dirty="0">
                <a:latin typeface="Courier New" pitchFamily="49" charset="0"/>
              </a:rPr>
              <a:t>is</a:t>
            </a:r>
            <a:br>
              <a:rPr lang="de-DE" altLang="de-DE" sz="1550" b="1" dirty="0">
                <a:latin typeface="Courier New" pitchFamily="49" charset="0"/>
              </a:rPr>
            </a:br>
            <a:r>
              <a:rPr lang="de-DE" altLang="de-DE" sz="1550" b="1" dirty="0">
                <a:latin typeface="Courier New" pitchFamily="49" charset="0"/>
              </a:rPr>
              <a:t>  type </a:t>
            </a:r>
            <a:r>
              <a:rPr lang="de-DE" altLang="de-DE" sz="1550" dirty="0">
                <a:latin typeface="Courier New" pitchFamily="49" charset="0"/>
              </a:rPr>
              <a:t>T3 </a:t>
            </a:r>
            <a:r>
              <a:rPr lang="de-DE" altLang="de-DE" sz="1550" b="1" dirty="0">
                <a:latin typeface="Courier New" pitchFamily="49" charset="0"/>
              </a:rPr>
              <a:t>is new</a:t>
            </a:r>
            <a:r>
              <a:rPr lang="de-DE" altLang="de-DE" sz="1550" dirty="0">
                <a:latin typeface="Courier New" pitchFamily="49" charset="0"/>
              </a:rPr>
              <a:t> Q.T2;</a:t>
            </a:r>
            <a:br>
              <a:rPr lang="de-DE" altLang="de-DE" sz="1550" dirty="0">
                <a:latin typeface="Courier New" pitchFamily="49" charset="0"/>
              </a:rPr>
            </a:br>
            <a:r>
              <a:rPr lang="de-DE" altLang="de-DE" sz="1550" b="1" dirty="0">
                <a:latin typeface="Courier New" pitchFamily="49" charset="0"/>
              </a:rPr>
              <a:t>private</a:t>
            </a:r>
            <a:br>
              <a:rPr lang="de-DE" altLang="de-DE" sz="1550" b="1" dirty="0">
                <a:latin typeface="Courier New" pitchFamily="49" charset="0"/>
              </a:rPr>
            </a:br>
            <a:r>
              <a:rPr lang="de-DE" altLang="de-DE" sz="1550" dirty="0">
                <a:latin typeface="Courier New" pitchFamily="49" charset="0"/>
              </a:rPr>
              <a:t>  Int: Integer := 52;</a:t>
            </a:r>
            <a:br>
              <a:rPr lang="de-DE" altLang="de-DE" sz="1550" dirty="0">
                <a:latin typeface="Courier New" pitchFamily="49" charset="0"/>
              </a:rPr>
            </a:br>
            <a:r>
              <a:rPr lang="de-DE" altLang="de-DE" sz="1550" dirty="0">
                <a:latin typeface="Courier New" pitchFamily="49" charset="0"/>
              </a:rPr>
              <a:t>  V  : T3 := T3(P.C);</a:t>
            </a:r>
            <a:br>
              <a:rPr lang="de-DE" altLang="de-DE" sz="1550" dirty="0">
                <a:latin typeface="Courier New" pitchFamily="49" charset="0"/>
              </a:rPr>
            </a:br>
            <a:r>
              <a:rPr lang="de-DE" altLang="de-DE" sz="1550" dirty="0">
                <a:latin typeface="Courier New" pitchFamily="49" charset="0"/>
              </a:rPr>
              <a:t>  W  : T3 := T3(Int);</a:t>
            </a:r>
            <a:br>
              <a:rPr lang="de-DE" altLang="de-DE" sz="1550" dirty="0">
                <a:latin typeface="Courier New" pitchFamily="49" charset="0"/>
              </a:rPr>
            </a:br>
            <a:r>
              <a:rPr lang="de-DE" altLang="de-DE" sz="1550" dirty="0">
                <a:latin typeface="Courier New" pitchFamily="49" charset="0"/>
              </a:rPr>
              <a:t>  </a:t>
            </a:r>
            <a:r>
              <a:rPr lang="de-DE" altLang="de-DE" sz="1550" dirty="0">
                <a:solidFill>
                  <a:srgbClr val="FF0000"/>
                </a:solidFill>
                <a:latin typeface="Courier New" pitchFamily="49" charset="0"/>
              </a:rPr>
              <a:t>X  : T3 := T3(42);</a:t>
            </a:r>
            <a:br>
              <a:rPr lang="de-DE" altLang="de-DE" sz="1550" dirty="0">
                <a:solidFill>
                  <a:srgbClr val="FF0000"/>
                </a:solidFill>
                <a:latin typeface="Courier New" pitchFamily="49" charset="0"/>
              </a:rPr>
            </a:br>
            <a:r>
              <a:rPr lang="de-DE" altLang="de-DE" sz="1550" dirty="0">
                <a:latin typeface="Courier New" pitchFamily="49" charset="0"/>
              </a:rPr>
              <a:t>  X1 : T3 := T3(Integer (42));</a:t>
            </a:r>
          </a:p>
          <a:p>
            <a:pPr marL="0" lvl="0" indent="0" eaLnBrk="1" hangingPunct="1">
              <a:lnSpc>
                <a:spcPct val="80000"/>
              </a:lnSpc>
              <a:spcBef>
                <a:spcPct val="20000"/>
              </a:spcBef>
            </a:pPr>
            <a:r>
              <a:rPr lang="de-DE" altLang="de-DE" sz="1550" dirty="0">
                <a:latin typeface="Courier New" pitchFamily="49" charset="0"/>
              </a:rPr>
              <a:t>  X2 : T3 := T3(Integer'(42));</a:t>
            </a:r>
            <a:br>
              <a:rPr lang="de-DE" altLang="de-DE" sz="1550" dirty="0">
                <a:latin typeface="Courier New" pitchFamily="49" charset="0"/>
              </a:rPr>
            </a:br>
            <a:r>
              <a:rPr lang="de-DE" altLang="de-DE" sz="1550" dirty="0">
                <a:solidFill>
                  <a:srgbClr val="FF0000"/>
                </a:solidFill>
                <a:latin typeface="Courier New" pitchFamily="49" charset="0"/>
              </a:rPr>
              <a:t>  Y  : T3 := X + 1;</a:t>
            </a:r>
            <a:br>
              <a:rPr lang="de-DE" altLang="de-DE" sz="1550" dirty="0">
                <a:solidFill>
                  <a:srgbClr val="FF0000"/>
                </a:solidFill>
                <a:latin typeface="Courier New" pitchFamily="49" charset="0"/>
              </a:rPr>
            </a:br>
            <a:r>
              <a:rPr lang="de-DE" altLang="de-DE" sz="1550" dirty="0">
                <a:latin typeface="Courier New" pitchFamily="49" charset="0"/>
              </a:rPr>
              <a:t>  Z  : T3 := T3(Integer(W)+1);</a:t>
            </a:r>
            <a:br>
              <a:rPr lang="de-DE" altLang="de-DE" sz="1550" dirty="0">
                <a:latin typeface="Courier New" pitchFamily="49" charset="0"/>
              </a:rPr>
            </a:br>
            <a:r>
              <a:rPr lang="de-DE" altLang="de-DE" sz="1550" b="1" dirty="0">
                <a:latin typeface="Courier New" pitchFamily="49" charset="0"/>
              </a:rPr>
              <a:t>end </a:t>
            </a:r>
            <a:r>
              <a:rPr lang="de-DE" altLang="de-DE" sz="1550" dirty="0">
                <a:latin typeface="Courier New" pitchFamily="49" charset="0"/>
              </a:rPr>
              <a:t>P.Child;</a:t>
            </a:r>
          </a:p>
        </p:txBody>
      </p:sp>
      <p:sp>
        <p:nvSpPr>
          <p:cNvPr id="4" name="Fußzeilenplatzhalter 3"/>
          <p:cNvSpPr>
            <a:spLocks noGrp="1"/>
          </p:cNvSpPr>
          <p:nvPr>
            <p:ph type="ftr" idx="10"/>
          </p:nvPr>
        </p:nvSpPr>
        <p:spPr/>
        <p:txBody>
          <a:bodyPr/>
          <a:lstStyle/>
          <a:p>
            <a:pPr>
              <a:defRPr/>
            </a:pPr>
            <a:r>
              <a:rPr lang="en-US" dirty="0" smtClean="0"/>
              <a:t>Ada Basics © 2024 C.Grein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186</a:t>
            </a:fld>
            <a:endParaRPr lang="de-DE" dirty="0"/>
          </a:p>
        </p:txBody>
      </p:sp>
      <p:sp>
        <p:nvSpPr>
          <p:cNvPr id="9" name="Line 6"/>
          <p:cNvSpPr>
            <a:spLocks noChangeShapeType="1"/>
          </p:cNvSpPr>
          <p:nvPr/>
        </p:nvSpPr>
        <p:spPr bwMode="auto">
          <a:xfrm>
            <a:off x="4067175" y="2060500"/>
            <a:ext cx="0" cy="2160588"/>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de-DE" sz="2200" dirty="0">
              <a:solidFill>
                <a:srgbClr val="FFFFFF"/>
              </a:solidFill>
            </a:endParaRPr>
          </a:p>
        </p:txBody>
      </p:sp>
      <p:sp>
        <p:nvSpPr>
          <p:cNvPr id="10" name="Text Box 5"/>
          <p:cNvSpPr txBox="1">
            <a:spLocks noChangeArrowheads="1"/>
          </p:cNvSpPr>
          <p:nvPr/>
        </p:nvSpPr>
        <p:spPr bwMode="auto">
          <a:xfrm>
            <a:off x="684213" y="4421430"/>
            <a:ext cx="7560195" cy="1815882"/>
          </a:xfrm>
          <a:prstGeom prst="rect">
            <a:avLst/>
          </a:prstGeom>
          <a:noFill/>
          <a:ln>
            <a:noFill/>
          </a:ln>
          <a:effectLst/>
          <a:extLst>
            <a:ext uri="{909E8E84-426E-40DD-AFC4-6F175D3DCCD1}">
              <a14:hiddenFill xmlns:a14="http://schemas.microsoft.com/office/drawing/2010/main">
                <a:solidFill>
                  <a:srgbClr val="00B8FF"/>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lvl="0" algn="ctr"/>
            <a:r>
              <a:rPr lang="en-US" altLang="de-DE" sz="1600" dirty="0">
                <a:solidFill>
                  <a:srgbClr val="000000"/>
                </a:solidFill>
              </a:rPr>
              <a:t>W is legal since Integer may be converted to T3</a:t>
            </a:r>
            <a:r>
              <a:rPr lang="en-US" altLang="de-DE" sz="1600" dirty="0" smtClean="0">
                <a:solidFill>
                  <a:srgbClr val="000000"/>
                </a:solidFill>
              </a:rPr>
              <a:t>.</a:t>
            </a:r>
          </a:p>
          <a:p>
            <a:pPr lvl="0" algn="ctr"/>
            <a:r>
              <a:rPr lang="en-US" altLang="de-DE" sz="1600" dirty="0" smtClean="0">
                <a:solidFill>
                  <a:srgbClr val="000000"/>
                </a:solidFill>
              </a:rPr>
              <a:t>X1, X2 are legal since the value 42 is treated as an Integer.</a:t>
            </a:r>
            <a:endParaRPr lang="en-US" altLang="de-DE" sz="1600" dirty="0">
              <a:solidFill>
                <a:srgbClr val="000000"/>
              </a:solidFill>
            </a:endParaRPr>
          </a:p>
          <a:p>
            <a:pPr algn="ctr"/>
            <a:r>
              <a:rPr lang="en-US" altLang="de-DE" sz="1600" dirty="0" smtClean="0">
                <a:solidFill>
                  <a:srgbClr val="FF0000"/>
                </a:solidFill>
              </a:rPr>
              <a:t>X is illegal because T3 is not a numeric type (42 is of type </a:t>
            </a:r>
            <a:r>
              <a:rPr lang="en-US" altLang="de-DE" sz="1600" i="1" dirty="0" smtClean="0">
                <a:solidFill>
                  <a:srgbClr val="FF0000"/>
                </a:solidFill>
              </a:rPr>
              <a:t>universal_ integer</a:t>
            </a:r>
            <a:br>
              <a:rPr lang="en-US" altLang="de-DE" sz="1600" i="1" dirty="0" smtClean="0">
                <a:solidFill>
                  <a:srgbClr val="FF0000"/>
                </a:solidFill>
              </a:rPr>
            </a:br>
            <a:r>
              <a:rPr lang="en-US" altLang="de-DE" sz="1600" dirty="0" smtClean="0">
                <a:solidFill>
                  <a:srgbClr val="FF0000"/>
                </a:solidFill>
              </a:rPr>
              <a:t>and may be converted </a:t>
            </a:r>
            <a:r>
              <a:rPr lang="en-US" altLang="de-DE" sz="1600" dirty="0">
                <a:solidFill>
                  <a:srgbClr val="FF0000"/>
                </a:solidFill>
              </a:rPr>
              <a:t>implicitly only </a:t>
            </a:r>
            <a:r>
              <a:rPr lang="en-US" altLang="de-DE" sz="1600" dirty="0" smtClean="0">
                <a:solidFill>
                  <a:srgbClr val="FF0000"/>
                </a:solidFill>
              </a:rPr>
              <a:t>to numeric types).</a:t>
            </a:r>
          </a:p>
          <a:p>
            <a:pPr algn="ctr"/>
            <a:r>
              <a:rPr lang="en-US" altLang="de-DE" sz="1600" dirty="0" smtClean="0">
                <a:solidFill>
                  <a:srgbClr val="FF0000"/>
                </a:solidFill>
              </a:rPr>
              <a:t>Y is illegal because the + operator is not visible.</a:t>
            </a:r>
          </a:p>
          <a:p>
            <a:pPr algn="ctr"/>
            <a:r>
              <a:rPr lang="en-US" altLang="de-DE" sz="1600" dirty="0" smtClean="0">
                <a:solidFill>
                  <a:srgbClr val="000000"/>
                </a:solidFill>
              </a:rPr>
              <a:t>See AARM 7.3.1(5.2/4, 5.a/3..5.d/4).</a:t>
            </a:r>
          </a:p>
          <a:p>
            <a:pPr algn="ctr"/>
            <a:r>
              <a:rPr lang="en-US" altLang="de-DE" sz="1600" dirty="0" smtClean="0">
                <a:solidFill>
                  <a:srgbClr val="3333CC"/>
                </a:solidFill>
              </a:rPr>
              <a:t>Make Q a child package of P und further Child to a child of P.Q, everything is legal again.</a:t>
            </a:r>
            <a:endParaRPr lang="en-US" altLang="de-DE" sz="1600" dirty="0">
              <a:solidFill>
                <a:srgbClr val="000000"/>
              </a:solidFill>
            </a:endParaRPr>
          </a:p>
        </p:txBody>
      </p:sp>
      <p:sp>
        <p:nvSpPr>
          <p:cNvPr id="11" name="Abgerundetes Rechteck 1"/>
          <p:cNvSpPr>
            <a:spLocks noChangeArrowheads="1"/>
          </p:cNvSpPr>
          <p:nvPr/>
        </p:nvSpPr>
        <p:spPr bwMode="auto">
          <a:xfrm>
            <a:off x="7740352" y="4580779"/>
            <a:ext cx="1224136" cy="1152477"/>
          </a:xfrm>
          <a:prstGeom prst="roundRect">
            <a:avLst>
              <a:gd name="adj" fmla="val 16667"/>
            </a:avLst>
          </a:prstGeom>
          <a:solidFill>
            <a:srgbClr val="FFC000"/>
          </a:solidFill>
          <a:ln w="9525" algn="ctr">
            <a:solidFill>
              <a:srgbClr val="CC6600"/>
            </a:solidFill>
            <a:round/>
            <a:headEnd/>
            <a:tailEnd/>
          </a:ln>
        </p:spPr>
        <p:txBody>
          <a:bodyPr/>
          <a:lstStyle/>
          <a:p>
            <a:pPr algn="ctr"/>
            <a:r>
              <a:rPr lang="en-US" altLang="de-DE" sz="2000" dirty="0" smtClean="0">
                <a:solidFill>
                  <a:srgbClr val="CC0066"/>
                </a:solidFill>
              </a:rPr>
              <a:t>Don’t you ever do this!</a:t>
            </a:r>
            <a:endParaRPr lang="en-US" altLang="de-DE" sz="2000" dirty="0">
              <a:solidFill>
                <a:srgbClr val="CC0066"/>
              </a:solidFill>
            </a:endParaRPr>
          </a:p>
        </p:txBody>
      </p:sp>
    </p:spTree>
    <p:extLst>
      <p:ext uri="{BB962C8B-B14F-4D97-AF65-F5344CB8AC3E}">
        <p14:creationId xmlns:p14="http://schemas.microsoft.com/office/powerpoint/2010/main" val="2641204164"/>
      </p:ext>
    </p:extLst>
  </p:cSld>
  <p:clrMapOvr>
    <a:masterClrMapping/>
  </p:clrMapOvr>
  <p:timing>
    <p:tnLst>
      <p:par>
        <p:cTn id="1" dur="indefinite" restart="never" nodeType="tmRoot"/>
      </p:par>
    </p:tnLst>
  </p:timing>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685800" y="463551"/>
            <a:ext cx="7739063" cy="1381274"/>
          </a:xfrm>
        </p:spPr>
        <p:txBody>
          <a:bodyPr/>
          <a:lstStyle/>
          <a:p>
            <a:r>
              <a:rPr lang="en-US" noProof="0" dirty="0" smtClean="0"/>
              <a:t>Big Subsystems</a:t>
            </a:r>
            <a:endParaRPr lang="en-US" noProof="0" dirty="0"/>
          </a:p>
        </p:txBody>
      </p:sp>
      <p:sp>
        <p:nvSpPr>
          <p:cNvPr id="3" name="Inhaltsplatzhalter 2"/>
          <p:cNvSpPr>
            <a:spLocks noGrp="1"/>
          </p:cNvSpPr>
          <p:nvPr>
            <p:ph idx="1"/>
          </p:nvPr>
        </p:nvSpPr>
        <p:spPr>
          <a:xfrm>
            <a:off x="685800" y="1844826"/>
            <a:ext cx="7739063" cy="4403574"/>
          </a:xfrm>
        </p:spPr>
        <p:txBody>
          <a:bodyPr/>
          <a:lstStyle/>
          <a:p>
            <a:pPr marL="0" indent="0"/>
            <a:r>
              <a:rPr lang="en-US" sz="2300" noProof="0" dirty="0" smtClean="0"/>
              <a:t>Subsystems are often composed out of very many packages (20 and more) with perhaps hundreds of operations.</a:t>
            </a:r>
          </a:p>
          <a:p>
            <a:pPr marL="0" indent="0"/>
            <a:r>
              <a:rPr lang="en-US" sz="2300" b="1" noProof="0" dirty="0" smtClean="0"/>
              <a:t>How does a client recognize the interface to the outside world</a:t>
            </a:r>
            <a:r>
              <a:rPr lang="en-US" sz="2300" noProof="0" dirty="0" smtClean="0"/>
              <a:t>, i.e. which </a:t>
            </a:r>
            <a:r>
              <a:rPr lang="en-US" sz="2300" noProof="0" dirty="0"/>
              <a:t>o</a:t>
            </a:r>
            <a:r>
              <a:rPr lang="en-US" sz="2300" noProof="0" dirty="0" smtClean="0"/>
              <a:t>perations may resp. must be called and which must not (i.e. are for internal use only)?</a:t>
            </a:r>
          </a:p>
          <a:p>
            <a:pPr>
              <a:buFont typeface="Arial" panose="020B0604020202020204" pitchFamily="34" charset="0"/>
              <a:buChar char="•"/>
            </a:pPr>
            <a:r>
              <a:rPr lang="en-US" sz="2300" dirty="0" smtClean="0"/>
              <a:t>Very carefully </a:t>
            </a:r>
            <a:r>
              <a:rPr lang="en-US" sz="2300" noProof="0" dirty="0" smtClean="0"/>
              <a:t>comment </a:t>
            </a:r>
            <a:r>
              <a:rPr lang="en-US" sz="2300" dirty="0"/>
              <a:t>the </a:t>
            </a:r>
            <a:r>
              <a:rPr lang="en-US" sz="2300" dirty="0" smtClean="0"/>
              <a:t>subsystem’s application.</a:t>
            </a:r>
            <a:endParaRPr lang="en-US" sz="2300" noProof="0" dirty="0" smtClean="0"/>
          </a:p>
          <a:p>
            <a:pPr>
              <a:buFont typeface="Arial" panose="020B0604020202020204" pitchFamily="34" charset="0"/>
              <a:buChar char="•"/>
            </a:pPr>
            <a:r>
              <a:rPr lang="en-US" sz="2300" noProof="0" dirty="0" smtClean="0"/>
              <a:t>Take care for a </a:t>
            </a:r>
            <a:r>
              <a:rPr lang="en-US" sz="2300" noProof="0" dirty="0" smtClean="0">
                <a:solidFill>
                  <a:schemeClr val="accent2"/>
                </a:solidFill>
              </a:rPr>
              <a:t>clean definition of the interface </a:t>
            </a:r>
            <a:r>
              <a:rPr lang="en-US" sz="2300" noProof="0" dirty="0" smtClean="0"/>
              <a:t>and mark it as such. (The interface should only consist of public operations.)</a:t>
            </a:r>
          </a:p>
          <a:p>
            <a:pPr>
              <a:buFont typeface="Arial" panose="020B0604020202020204" pitchFamily="34" charset="0"/>
              <a:buChar char="•"/>
            </a:pPr>
            <a:r>
              <a:rPr lang="en-US" sz="2300" dirty="0"/>
              <a:t>Mark with </a:t>
            </a:r>
            <a:r>
              <a:rPr lang="en-US" sz="2300" dirty="0" smtClean="0"/>
              <a:t>comments all packages </a:t>
            </a:r>
            <a:r>
              <a:rPr lang="en-US" sz="2300" noProof="0" dirty="0" smtClean="0"/>
              <a:t>meant for </a:t>
            </a:r>
            <a:r>
              <a:rPr lang="en-US" sz="2300" noProof="0" dirty="0" smtClean="0">
                <a:solidFill>
                  <a:srgbClr val="FF0000"/>
                </a:solidFill>
              </a:rPr>
              <a:t>internal use </a:t>
            </a:r>
            <a:r>
              <a:rPr lang="en-US" sz="2300" noProof="0" dirty="0" smtClean="0"/>
              <a:t>only as such. </a:t>
            </a:r>
            <a:r>
              <a:rPr lang="en-US" sz="2300" noProof="0" dirty="0" smtClean="0">
                <a:solidFill>
                  <a:srgbClr val="FF0000"/>
                </a:solidFill>
              </a:rPr>
              <a:t>It’s not always possible to declare them private.</a:t>
            </a:r>
          </a:p>
        </p:txBody>
      </p:sp>
      <p:sp>
        <p:nvSpPr>
          <p:cNvPr id="4" name="Fußzeilenplatzhalter 3"/>
          <p:cNvSpPr>
            <a:spLocks noGrp="1"/>
          </p:cNvSpPr>
          <p:nvPr>
            <p:ph type="ftr" idx="10"/>
          </p:nvPr>
        </p:nvSpPr>
        <p:spPr/>
        <p:txBody>
          <a:bodyPr/>
          <a:lstStyle/>
          <a:p>
            <a:pPr>
              <a:defRPr/>
            </a:pPr>
            <a:r>
              <a:rPr lang="en-US" dirty="0" smtClean="0"/>
              <a:t>Ada Basics © 2024 C.Grein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187</a:t>
            </a:fld>
            <a:endParaRPr lang="de-DE" dirty="0"/>
          </a:p>
        </p:txBody>
      </p:sp>
    </p:spTree>
    <p:extLst>
      <p:ext uri="{BB962C8B-B14F-4D97-AF65-F5344CB8AC3E}">
        <p14:creationId xmlns:p14="http://schemas.microsoft.com/office/powerpoint/2010/main" val="99838029"/>
      </p:ext>
    </p:extLst>
  </p:cSld>
  <p:clrMapOvr>
    <a:masterClrMapping/>
  </p:clrMapOvr>
  <p:timing>
    <p:tnLst>
      <p:par>
        <p:cTn id="1" dur="indefinite" restart="never" nodeType="tmRoot"/>
      </p:par>
    </p:tnLst>
  </p:timing>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Abgerundete rechteckige Legende 14"/>
          <p:cNvSpPr/>
          <p:nvPr/>
        </p:nvSpPr>
        <p:spPr bwMode="auto">
          <a:xfrm>
            <a:off x="5796136" y="5770424"/>
            <a:ext cx="2655143" cy="322872"/>
          </a:xfrm>
          <a:prstGeom prst="wedgeRoundRectCallout">
            <a:avLst>
              <a:gd name="adj1" fmla="val -187638"/>
              <a:gd name="adj2" fmla="val -351815"/>
              <a:gd name="adj3" fmla="val 16667"/>
            </a:avLst>
          </a:prstGeom>
          <a:solidFill>
            <a:srgbClr val="FFCCCC"/>
          </a:solidFill>
          <a:ln w="1905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8" charset="0"/>
              <a:buNone/>
              <a:tabLst/>
            </a:pPr>
            <a:r>
              <a:rPr lang="en-US" sz="1600" dirty="0" smtClean="0">
                <a:solidFill>
                  <a:srgbClr val="FF0000"/>
                </a:solidFill>
              </a:rPr>
              <a:t>Therefore also this is wrong!</a:t>
            </a:r>
            <a:endParaRPr kumimoji="0" lang="en-US" sz="1600" b="0" i="0" u="none" strike="noStrike" cap="none" normalizeH="0" baseline="0" dirty="0" smtClean="0">
              <a:ln>
                <a:noFill/>
              </a:ln>
              <a:solidFill>
                <a:srgbClr val="FF0000"/>
              </a:solidFill>
              <a:effectLst/>
            </a:endParaRPr>
          </a:p>
        </p:txBody>
      </p:sp>
      <p:sp>
        <p:nvSpPr>
          <p:cNvPr id="3" name="Inhaltsplatzhalter 2"/>
          <p:cNvSpPr>
            <a:spLocks noGrp="1"/>
          </p:cNvSpPr>
          <p:nvPr>
            <p:ph idx="1"/>
          </p:nvPr>
        </p:nvSpPr>
        <p:spPr>
          <a:xfrm>
            <a:off x="685800" y="1628800"/>
            <a:ext cx="7739063" cy="4586263"/>
          </a:xfrm>
        </p:spPr>
        <p:txBody>
          <a:bodyPr/>
          <a:lstStyle/>
          <a:p>
            <a:pPr marL="0" indent="0"/>
            <a:r>
              <a:rPr lang="en-US" sz="1800" b="1" noProof="0" dirty="0" smtClean="0">
                <a:latin typeface="Courier New" panose="02070309020205020404" pitchFamily="49" charset="0"/>
                <a:cs typeface="Courier New" panose="02070309020205020404" pitchFamily="49" charset="0"/>
              </a:rPr>
              <a:t>package</a:t>
            </a:r>
            <a:r>
              <a:rPr lang="en-US" sz="1800" noProof="0" dirty="0" smtClean="0">
                <a:latin typeface="Courier New" panose="02070309020205020404" pitchFamily="49" charset="0"/>
                <a:cs typeface="Courier New" panose="02070309020205020404" pitchFamily="49" charset="0"/>
              </a:rPr>
              <a:t> Sub_A </a:t>
            </a:r>
            <a:r>
              <a:rPr lang="en-US" sz="1800" b="1" noProof="0" dirty="0" smtClean="0">
                <a:latin typeface="Courier New" panose="02070309020205020404" pitchFamily="49" charset="0"/>
                <a:cs typeface="Courier New" panose="02070309020205020404" pitchFamily="49" charset="0"/>
              </a:rPr>
              <a:t>is</a:t>
            </a:r>
            <a:r>
              <a:rPr lang="en-US" sz="1800" noProof="0" dirty="0" smtClean="0">
                <a:latin typeface="Courier New" panose="02070309020205020404" pitchFamily="49" charset="0"/>
                <a:cs typeface="Courier New" panose="02070309020205020404" pitchFamily="49" charset="0"/>
              </a:rPr>
              <a:t> … </a:t>
            </a:r>
            <a:r>
              <a:rPr lang="en-US" sz="1800" b="1" noProof="0" dirty="0" smtClean="0">
                <a:latin typeface="Courier New" panose="02070309020205020404" pitchFamily="49" charset="0"/>
                <a:cs typeface="Courier New" panose="02070309020205020404" pitchFamily="49" charset="0"/>
              </a:rPr>
              <a:t>end</a:t>
            </a:r>
            <a:r>
              <a:rPr lang="en-US" sz="1800" noProof="0" dirty="0" smtClean="0">
                <a:latin typeface="Courier New" panose="02070309020205020404" pitchFamily="49" charset="0"/>
                <a:cs typeface="Courier New" panose="02070309020205020404" pitchFamily="49" charset="0"/>
              </a:rPr>
              <a:t> Sub_A;</a:t>
            </a:r>
            <a:br>
              <a:rPr lang="en-US" sz="1800" noProof="0" dirty="0" smtClean="0">
                <a:latin typeface="Courier New" panose="02070309020205020404" pitchFamily="49" charset="0"/>
                <a:cs typeface="Courier New" panose="02070309020205020404" pitchFamily="49" charset="0"/>
              </a:rPr>
            </a:br>
            <a:r>
              <a:rPr lang="en-US" sz="1800" b="1" noProof="0" dirty="0" smtClean="0">
                <a:latin typeface="Courier New" panose="02070309020205020404" pitchFamily="49" charset="0"/>
                <a:cs typeface="Courier New" panose="02070309020205020404" pitchFamily="49" charset="0"/>
              </a:rPr>
              <a:t>package</a:t>
            </a:r>
            <a:r>
              <a:rPr lang="en-US" sz="1800" noProof="0" dirty="0" smtClean="0">
                <a:latin typeface="Courier New" panose="02070309020205020404" pitchFamily="49" charset="0"/>
                <a:cs typeface="Courier New" panose="02070309020205020404" pitchFamily="49" charset="0"/>
              </a:rPr>
              <a:t> </a:t>
            </a:r>
            <a:r>
              <a:rPr lang="en-US" sz="1800" noProof="0" dirty="0" smtClean="0">
                <a:solidFill>
                  <a:srgbClr val="FF0000"/>
                </a:solidFill>
                <a:latin typeface="Courier New" panose="02070309020205020404" pitchFamily="49" charset="0"/>
                <a:cs typeface="Courier New" panose="02070309020205020404" pitchFamily="49" charset="0"/>
              </a:rPr>
              <a:t>Sub_B </a:t>
            </a:r>
            <a:r>
              <a:rPr lang="en-US" sz="1800" b="1" noProof="0" dirty="0" smtClean="0">
                <a:latin typeface="Courier New" panose="02070309020205020404" pitchFamily="49" charset="0"/>
                <a:cs typeface="Courier New" panose="02070309020205020404" pitchFamily="49" charset="0"/>
              </a:rPr>
              <a:t>is</a:t>
            </a:r>
            <a:r>
              <a:rPr lang="en-US" sz="1800" noProof="0" dirty="0" smtClean="0">
                <a:latin typeface="Courier New" panose="02070309020205020404" pitchFamily="49" charset="0"/>
                <a:cs typeface="Courier New" panose="02070309020205020404" pitchFamily="49" charset="0"/>
              </a:rPr>
              <a:t> … </a:t>
            </a:r>
            <a:r>
              <a:rPr lang="en-US" sz="1800" b="1" noProof="0" dirty="0" smtClean="0">
                <a:latin typeface="Courier New" panose="02070309020205020404" pitchFamily="49" charset="0"/>
                <a:cs typeface="Courier New" panose="02070309020205020404" pitchFamily="49" charset="0"/>
              </a:rPr>
              <a:t>end</a:t>
            </a:r>
            <a:r>
              <a:rPr lang="en-US" sz="1800" noProof="0" dirty="0" smtClean="0">
                <a:latin typeface="Courier New" panose="02070309020205020404" pitchFamily="49" charset="0"/>
                <a:cs typeface="Courier New" panose="02070309020205020404" pitchFamily="49" charset="0"/>
              </a:rPr>
              <a:t> Sub_B;</a:t>
            </a:r>
            <a:br>
              <a:rPr lang="en-US" sz="1800" noProof="0" dirty="0" smtClean="0">
                <a:latin typeface="Courier New" panose="02070309020205020404" pitchFamily="49" charset="0"/>
                <a:cs typeface="Courier New" panose="02070309020205020404" pitchFamily="49" charset="0"/>
              </a:rPr>
            </a:br>
            <a:r>
              <a:rPr lang="en-US" sz="1800" b="1" noProof="0" dirty="0" smtClean="0">
                <a:latin typeface="Courier New" panose="02070309020205020404" pitchFamily="49" charset="0"/>
                <a:cs typeface="Courier New" panose="02070309020205020404" pitchFamily="49" charset="0"/>
              </a:rPr>
              <a:t>package</a:t>
            </a:r>
            <a:r>
              <a:rPr lang="en-US" sz="1800" noProof="0" dirty="0" smtClean="0">
                <a:latin typeface="Courier New" panose="02070309020205020404" pitchFamily="49" charset="0"/>
                <a:cs typeface="Courier New" panose="02070309020205020404" pitchFamily="49" charset="0"/>
              </a:rPr>
              <a:t> Sub_C </a:t>
            </a:r>
            <a:r>
              <a:rPr lang="en-US" sz="1800" b="1" noProof="0" dirty="0" smtClean="0">
                <a:latin typeface="Courier New" panose="02070309020205020404" pitchFamily="49" charset="0"/>
                <a:cs typeface="Courier New" panose="02070309020205020404" pitchFamily="49" charset="0"/>
              </a:rPr>
              <a:t>is</a:t>
            </a:r>
            <a:r>
              <a:rPr lang="en-US" sz="1800" noProof="0" dirty="0" smtClean="0">
                <a:latin typeface="Courier New" panose="02070309020205020404" pitchFamily="49" charset="0"/>
                <a:cs typeface="Courier New" panose="02070309020205020404" pitchFamily="49" charset="0"/>
              </a:rPr>
              <a:t> … </a:t>
            </a:r>
            <a:r>
              <a:rPr lang="en-US" sz="1800" b="1" noProof="0" dirty="0" smtClean="0">
                <a:latin typeface="Courier New" panose="02070309020205020404" pitchFamily="49" charset="0"/>
                <a:cs typeface="Courier New" panose="02070309020205020404" pitchFamily="49" charset="0"/>
              </a:rPr>
              <a:t>end</a:t>
            </a:r>
            <a:r>
              <a:rPr lang="en-US" sz="1800" noProof="0" dirty="0" smtClean="0">
                <a:latin typeface="Courier New" panose="02070309020205020404" pitchFamily="49" charset="0"/>
                <a:cs typeface="Courier New" panose="02070309020205020404" pitchFamily="49" charset="0"/>
              </a:rPr>
              <a:t> Sub_C;</a:t>
            </a:r>
          </a:p>
          <a:p>
            <a:pPr marL="0" indent="0"/>
            <a:r>
              <a:rPr lang="en-US" sz="1800" b="1" noProof="0" dirty="0" smtClean="0">
                <a:latin typeface="Courier New" panose="02070309020205020404" pitchFamily="49" charset="0"/>
                <a:cs typeface="Courier New" panose="02070309020205020404" pitchFamily="49" charset="0"/>
              </a:rPr>
              <a:t>with </a:t>
            </a:r>
            <a:r>
              <a:rPr lang="en-US" sz="1800" noProof="0" dirty="0" smtClean="0">
                <a:latin typeface="Courier New" panose="02070309020205020404" pitchFamily="49" charset="0"/>
                <a:cs typeface="Courier New" panose="02070309020205020404" pitchFamily="49" charset="0"/>
              </a:rPr>
              <a:t>Sub_A;</a:t>
            </a:r>
            <a:r>
              <a:rPr lang="en-US" sz="1800" b="1" noProof="0" dirty="0" smtClean="0">
                <a:latin typeface="Courier New" panose="02070309020205020404" pitchFamily="49" charset="0"/>
                <a:cs typeface="Courier New" panose="02070309020205020404" pitchFamily="49" charset="0"/>
              </a:rPr>
              <a:t/>
            </a:r>
            <a:br>
              <a:rPr lang="en-US" sz="1800" b="1" noProof="0" dirty="0" smtClean="0">
                <a:latin typeface="Courier New" panose="02070309020205020404" pitchFamily="49" charset="0"/>
                <a:cs typeface="Courier New" panose="02070309020205020404" pitchFamily="49" charset="0"/>
              </a:rPr>
            </a:br>
            <a:r>
              <a:rPr lang="en-US" sz="1800" b="1" noProof="0" dirty="0" smtClean="0">
                <a:latin typeface="Courier New" panose="02070309020205020404" pitchFamily="49" charset="0"/>
                <a:cs typeface="Courier New" panose="02070309020205020404" pitchFamily="49" charset="0"/>
              </a:rPr>
              <a:t>package</a:t>
            </a:r>
            <a:r>
              <a:rPr lang="en-US" sz="1800" noProof="0" dirty="0" smtClean="0">
                <a:latin typeface="Courier New" panose="02070309020205020404" pitchFamily="49" charset="0"/>
                <a:cs typeface="Courier New" panose="02070309020205020404" pitchFamily="49" charset="0"/>
              </a:rPr>
              <a:t> </a:t>
            </a:r>
            <a:r>
              <a:rPr lang="en-US" sz="1800" noProof="0" dirty="0" smtClean="0">
                <a:solidFill>
                  <a:schemeClr val="accent2"/>
                </a:solidFill>
                <a:latin typeface="Courier New" panose="02070309020205020404" pitchFamily="49" charset="0"/>
                <a:cs typeface="Courier New" panose="02070309020205020404" pitchFamily="49" charset="0"/>
              </a:rPr>
              <a:t>Sub_Interface</a:t>
            </a:r>
            <a:r>
              <a:rPr lang="en-US" sz="1800" noProof="0" dirty="0" smtClean="0">
                <a:latin typeface="Courier New" panose="02070309020205020404" pitchFamily="49" charset="0"/>
                <a:cs typeface="Courier New" panose="02070309020205020404" pitchFamily="49" charset="0"/>
              </a:rPr>
              <a:t> </a:t>
            </a:r>
            <a:r>
              <a:rPr lang="en-US" sz="1800" b="1" noProof="0" dirty="0" smtClean="0">
                <a:latin typeface="Courier New" panose="02070309020205020404" pitchFamily="49" charset="0"/>
                <a:cs typeface="Courier New" panose="02070309020205020404" pitchFamily="49" charset="0"/>
              </a:rPr>
              <a:t>is</a:t>
            </a:r>
            <a:br>
              <a:rPr lang="en-US" sz="1800" b="1" noProof="0" dirty="0" smtClean="0">
                <a:latin typeface="Courier New" panose="02070309020205020404" pitchFamily="49" charset="0"/>
                <a:cs typeface="Courier New" panose="02070309020205020404" pitchFamily="49" charset="0"/>
              </a:rPr>
            </a:br>
            <a:r>
              <a:rPr lang="en-US" sz="1800" b="1" noProof="0" dirty="0" smtClean="0">
                <a:latin typeface="Courier New" panose="02070309020205020404" pitchFamily="49" charset="0"/>
                <a:cs typeface="Courier New" panose="02070309020205020404" pitchFamily="49" charset="0"/>
              </a:rPr>
              <a:t>  procedure </a:t>
            </a:r>
            <a:r>
              <a:rPr lang="en-US" sz="1800" noProof="0" dirty="0" smtClean="0">
                <a:latin typeface="Courier New" panose="02070309020205020404" pitchFamily="49" charset="0"/>
                <a:cs typeface="Courier New" panose="02070309020205020404" pitchFamily="49" charset="0"/>
              </a:rPr>
              <a:t>Proc</a:t>
            </a:r>
            <a:r>
              <a:rPr lang="en-US" sz="1800" b="1" noProof="0" dirty="0" smtClean="0">
                <a:latin typeface="Courier New" panose="02070309020205020404" pitchFamily="49" charset="0"/>
                <a:cs typeface="Courier New" panose="02070309020205020404" pitchFamily="49" charset="0"/>
              </a:rPr>
              <a:t> renames </a:t>
            </a:r>
            <a:r>
              <a:rPr lang="en-US" sz="1800" noProof="0" dirty="0" smtClean="0">
                <a:latin typeface="Courier New" panose="02070309020205020404" pitchFamily="49" charset="0"/>
                <a:cs typeface="Courier New" panose="02070309020205020404" pitchFamily="49" charset="0"/>
              </a:rPr>
              <a:t>Sub_A.Proc;</a:t>
            </a:r>
            <a:br>
              <a:rPr lang="en-US" sz="1800" noProof="0" dirty="0" smtClean="0">
                <a:latin typeface="Courier New" panose="02070309020205020404" pitchFamily="49" charset="0"/>
                <a:cs typeface="Courier New" panose="02070309020205020404" pitchFamily="49" charset="0"/>
              </a:rPr>
            </a:br>
            <a:r>
              <a:rPr lang="en-US" sz="1800" noProof="0" dirty="0" smtClean="0">
                <a:latin typeface="Courier New" panose="02070309020205020404" pitchFamily="49" charset="0"/>
                <a:cs typeface="Courier New" panose="02070309020205020404" pitchFamily="49" charset="0"/>
              </a:rPr>
              <a:t>  </a:t>
            </a:r>
            <a:r>
              <a:rPr lang="en-US" sz="1800" b="1" noProof="0" dirty="0" smtClean="0">
                <a:latin typeface="Courier New" panose="02070309020205020404" pitchFamily="49" charset="0"/>
                <a:cs typeface="Courier New" panose="02070309020205020404" pitchFamily="49" charset="0"/>
              </a:rPr>
              <a:t>function</a:t>
            </a:r>
            <a:r>
              <a:rPr lang="en-US" sz="1800" noProof="0" dirty="0" smtClean="0">
                <a:latin typeface="Courier New" panose="02070309020205020404" pitchFamily="49" charset="0"/>
                <a:cs typeface="Courier New" panose="02070309020205020404" pitchFamily="49" charset="0"/>
              </a:rPr>
              <a:t> F </a:t>
            </a:r>
            <a:r>
              <a:rPr lang="en-US" sz="1800" b="1" noProof="0" dirty="0" smtClean="0">
                <a:latin typeface="Courier New" panose="02070309020205020404" pitchFamily="49" charset="0"/>
                <a:cs typeface="Courier New" panose="02070309020205020404" pitchFamily="49" charset="0"/>
              </a:rPr>
              <a:t>return</a:t>
            </a:r>
            <a:r>
              <a:rPr lang="en-US" sz="1800" noProof="0" dirty="0" smtClean="0">
                <a:latin typeface="Courier New" panose="02070309020205020404" pitchFamily="49" charset="0"/>
                <a:cs typeface="Courier New" panose="02070309020205020404" pitchFamily="49" charset="0"/>
              </a:rPr>
              <a:t> T;</a:t>
            </a:r>
            <a:br>
              <a:rPr lang="en-US" sz="1800" noProof="0" dirty="0" smtClean="0">
                <a:latin typeface="Courier New" panose="02070309020205020404" pitchFamily="49" charset="0"/>
                <a:cs typeface="Courier New" panose="02070309020205020404" pitchFamily="49" charset="0"/>
              </a:rPr>
            </a:br>
            <a:r>
              <a:rPr lang="en-US" sz="1800" noProof="0" dirty="0" smtClean="0">
                <a:latin typeface="Courier New" panose="02070309020205020404" pitchFamily="49" charset="0"/>
                <a:cs typeface="Courier New" panose="02070309020205020404" pitchFamily="49" charset="0"/>
              </a:rPr>
              <a:t> </a:t>
            </a:r>
            <a:r>
              <a:rPr lang="en-US" sz="1800" b="1" noProof="0" dirty="0" smtClean="0">
                <a:latin typeface="Courier New" panose="02070309020205020404" pitchFamily="49" charset="0"/>
                <a:cs typeface="Courier New" panose="02070309020205020404" pitchFamily="49" charset="0"/>
              </a:rPr>
              <a:t> procedure </a:t>
            </a:r>
            <a:r>
              <a:rPr lang="en-US" sz="1800" noProof="0" dirty="0" smtClean="0">
                <a:solidFill>
                  <a:srgbClr val="FF0000"/>
                </a:solidFill>
                <a:latin typeface="Courier New" panose="02070309020205020404" pitchFamily="49" charset="0"/>
                <a:cs typeface="Courier New" panose="02070309020205020404" pitchFamily="49" charset="0"/>
              </a:rPr>
              <a:t>Proc_B</a:t>
            </a:r>
            <a:r>
              <a:rPr lang="en-US" sz="1800" noProof="0" dirty="0" smtClean="0">
                <a:latin typeface="Courier New" panose="02070309020205020404" pitchFamily="49" charset="0"/>
                <a:cs typeface="Courier New" panose="02070309020205020404" pitchFamily="49" charset="0"/>
              </a:rPr>
              <a:t>;  -- </a:t>
            </a:r>
            <a:r>
              <a:rPr lang="en-US" sz="1800" i="1" noProof="0" dirty="0" smtClean="0">
                <a:solidFill>
                  <a:srgbClr val="FF0000"/>
                </a:solidFill>
                <a:latin typeface="Courier New" panose="02070309020205020404" pitchFamily="49" charset="0"/>
                <a:cs typeface="Courier New" panose="02070309020205020404" pitchFamily="49" charset="0"/>
              </a:rPr>
              <a:t>? (see body)</a:t>
            </a:r>
            <a:r>
              <a:rPr lang="en-US" sz="1800" noProof="0" dirty="0" smtClean="0">
                <a:latin typeface="Courier New" panose="02070309020205020404" pitchFamily="49" charset="0"/>
                <a:cs typeface="Courier New" panose="02070309020205020404" pitchFamily="49" charset="0"/>
              </a:rPr>
              <a:t/>
            </a:r>
            <a:br>
              <a:rPr lang="en-US" sz="1800" noProof="0" dirty="0" smtClean="0">
                <a:latin typeface="Courier New" panose="02070309020205020404" pitchFamily="49" charset="0"/>
                <a:cs typeface="Courier New" panose="02070309020205020404" pitchFamily="49" charset="0"/>
              </a:rPr>
            </a:br>
            <a:r>
              <a:rPr lang="en-US" sz="1800" b="1" noProof="0" dirty="0" smtClean="0">
                <a:latin typeface="Courier New" panose="02070309020205020404" pitchFamily="49" charset="0"/>
                <a:cs typeface="Courier New" panose="02070309020205020404" pitchFamily="49" charset="0"/>
              </a:rPr>
              <a:t> </a:t>
            </a:r>
            <a:r>
              <a:rPr lang="en-US" sz="1800" noProof="0" dirty="0" smtClean="0">
                <a:latin typeface="Courier New" panose="02070309020205020404" pitchFamily="49" charset="0"/>
                <a:cs typeface="Courier New" panose="02070309020205020404" pitchFamily="49" charset="0"/>
              </a:rPr>
              <a:t> …</a:t>
            </a:r>
            <a:br>
              <a:rPr lang="en-US" sz="1800" noProof="0" dirty="0" smtClean="0">
                <a:latin typeface="Courier New" panose="02070309020205020404" pitchFamily="49" charset="0"/>
                <a:cs typeface="Courier New" panose="02070309020205020404" pitchFamily="49" charset="0"/>
              </a:rPr>
            </a:br>
            <a:r>
              <a:rPr lang="en-US" sz="1800" b="1" noProof="0" dirty="0" smtClean="0">
                <a:latin typeface="Courier New" panose="02070309020205020404" pitchFamily="49" charset="0"/>
                <a:cs typeface="Courier New" panose="02070309020205020404" pitchFamily="49" charset="0"/>
              </a:rPr>
              <a:t>end</a:t>
            </a:r>
            <a:r>
              <a:rPr lang="en-US" sz="1800" noProof="0" dirty="0" smtClean="0">
                <a:latin typeface="Courier New" panose="02070309020205020404" pitchFamily="49" charset="0"/>
                <a:cs typeface="Courier New" panose="02070309020205020404" pitchFamily="49" charset="0"/>
              </a:rPr>
              <a:t> </a:t>
            </a:r>
            <a:r>
              <a:rPr lang="en-US" sz="1800" dirty="0">
                <a:solidFill>
                  <a:schemeClr val="accent2"/>
                </a:solidFill>
                <a:latin typeface="Courier New" panose="02070309020205020404" pitchFamily="49" charset="0"/>
                <a:cs typeface="Courier New" panose="02070309020205020404" pitchFamily="49" charset="0"/>
              </a:rPr>
              <a:t>Sub_Interface</a:t>
            </a:r>
            <a:r>
              <a:rPr lang="en-US" sz="1800" dirty="0">
                <a:latin typeface="Courier New" panose="02070309020205020404" pitchFamily="49" charset="0"/>
                <a:cs typeface="Courier New" panose="02070309020205020404" pitchFamily="49" charset="0"/>
              </a:rPr>
              <a:t>;</a:t>
            </a:r>
            <a:endParaRPr lang="en-US" sz="1800" noProof="0" dirty="0" smtClean="0">
              <a:latin typeface="Courier New" panose="02070309020205020404" pitchFamily="49" charset="0"/>
              <a:cs typeface="Courier New" panose="02070309020205020404" pitchFamily="49" charset="0"/>
            </a:endParaRPr>
          </a:p>
          <a:p>
            <a:pPr marL="0" indent="0"/>
            <a:r>
              <a:rPr lang="en-US" sz="1800" b="1" noProof="0" dirty="0" smtClean="0">
                <a:latin typeface="Courier New" panose="02070309020205020404" pitchFamily="49" charset="0"/>
                <a:cs typeface="Courier New" panose="02070309020205020404" pitchFamily="49" charset="0"/>
              </a:rPr>
              <a:t>with </a:t>
            </a:r>
            <a:r>
              <a:rPr lang="en-US" sz="1800" noProof="0" dirty="0" smtClean="0">
                <a:solidFill>
                  <a:srgbClr val="FF0000"/>
                </a:solidFill>
                <a:latin typeface="Courier New" panose="02070309020205020404" pitchFamily="49" charset="0"/>
                <a:cs typeface="Courier New" panose="02070309020205020404" pitchFamily="49" charset="0"/>
              </a:rPr>
              <a:t>Sub_B</a:t>
            </a:r>
            <a:r>
              <a:rPr lang="en-US" sz="1800" noProof="0" dirty="0" smtClean="0">
                <a:latin typeface="Courier New" panose="02070309020205020404" pitchFamily="49" charset="0"/>
                <a:cs typeface="Courier New" panose="02070309020205020404" pitchFamily="49" charset="0"/>
              </a:rPr>
              <a:t>, Sub_C;</a:t>
            </a:r>
            <a:r>
              <a:rPr lang="en-US" sz="1800" b="1" noProof="0" dirty="0" smtClean="0">
                <a:latin typeface="Courier New" panose="02070309020205020404" pitchFamily="49" charset="0"/>
                <a:cs typeface="Courier New" panose="02070309020205020404" pitchFamily="49" charset="0"/>
              </a:rPr>
              <a:t/>
            </a:r>
            <a:br>
              <a:rPr lang="en-US" sz="1800" b="1" noProof="0" dirty="0" smtClean="0">
                <a:latin typeface="Courier New" panose="02070309020205020404" pitchFamily="49" charset="0"/>
                <a:cs typeface="Courier New" panose="02070309020205020404" pitchFamily="49" charset="0"/>
              </a:rPr>
            </a:br>
            <a:r>
              <a:rPr lang="en-US" sz="1800" b="1" noProof="0" dirty="0" smtClean="0">
                <a:latin typeface="Courier New" panose="02070309020205020404" pitchFamily="49" charset="0"/>
                <a:cs typeface="Courier New" panose="02070309020205020404" pitchFamily="49" charset="0"/>
              </a:rPr>
              <a:t>package body</a:t>
            </a:r>
            <a:r>
              <a:rPr lang="en-US" sz="1800" noProof="0" dirty="0" smtClean="0">
                <a:latin typeface="Courier New" panose="02070309020205020404" pitchFamily="49" charset="0"/>
                <a:cs typeface="Courier New" panose="02070309020205020404" pitchFamily="49" charset="0"/>
              </a:rPr>
              <a:t> </a:t>
            </a:r>
            <a:r>
              <a:rPr lang="en-US" sz="1800" dirty="0">
                <a:latin typeface="Courier New" panose="02070309020205020404" pitchFamily="49" charset="0"/>
                <a:cs typeface="Courier New" panose="02070309020205020404" pitchFamily="49" charset="0"/>
              </a:rPr>
              <a:t>Sub_Interface </a:t>
            </a:r>
            <a:r>
              <a:rPr lang="en-US" sz="1800" b="1" noProof="0" dirty="0" smtClean="0">
                <a:latin typeface="Courier New" panose="02070309020205020404" pitchFamily="49" charset="0"/>
                <a:cs typeface="Courier New" panose="02070309020205020404" pitchFamily="49" charset="0"/>
              </a:rPr>
              <a:t>is</a:t>
            </a:r>
            <a:br>
              <a:rPr lang="en-US" sz="1800" b="1" noProof="0" dirty="0" smtClean="0">
                <a:latin typeface="Courier New" panose="02070309020205020404" pitchFamily="49" charset="0"/>
                <a:cs typeface="Courier New" panose="02070309020205020404" pitchFamily="49" charset="0"/>
              </a:rPr>
            </a:br>
            <a:r>
              <a:rPr lang="en-US" sz="1800" noProof="0" dirty="0" smtClean="0">
                <a:latin typeface="Courier New" panose="02070309020205020404" pitchFamily="49" charset="0"/>
                <a:cs typeface="Courier New" panose="02070309020205020404" pitchFamily="49" charset="0"/>
              </a:rPr>
              <a:t>  </a:t>
            </a:r>
            <a:r>
              <a:rPr lang="en-US" sz="1800" b="1" noProof="0" dirty="0" smtClean="0">
                <a:latin typeface="Courier New" panose="02070309020205020404" pitchFamily="49" charset="0"/>
                <a:cs typeface="Courier New" panose="02070309020205020404" pitchFamily="49" charset="0"/>
              </a:rPr>
              <a:t>function</a:t>
            </a:r>
            <a:r>
              <a:rPr lang="en-US" sz="1800" noProof="0" dirty="0" smtClean="0">
                <a:latin typeface="Courier New" panose="02070309020205020404" pitchFamily="49" charset="0"/>
                <a:cs typeface="Courier New" panose="02070309020205020404" pitchFamily="49" charset="0"/>
              </a:rPr>
              <a:t> F </a:t>
            </a:r>
            <a:r>
              <a:rPr lang="en-US" sz="1800" b="1" noProof="0" dirty="0" smtClean="0">
                <a:latin typeface="Courier New" panose="02070309020205020404" pitchFamily="49" charset="0"/>
                <a:cs typeface="Courier New" panose="02070309020205020404" pitchFamily="49" charset="0"/>
              </a:rPr>
              <a:t>return</a:t>
            </a:r>
            <a:r>
              <a:rPr lang="en-US" sz="1800" noProof="0" dirty="0" smtClean="0">
                <a:latin typeface="Courier New" panose="02070309020205020404" pitchFamily="49" charset="0"/>
                <a:cs typeface="Courier New" panose="02070309020205020404" pitchFamily="49" charset="0"/>
              </a:rPr>
              <a:t> T </a:t>
            </a:r>
            <a:r>
              <a:rPr lang="en-US" sz="1800" b="1" noProof="0" dirty="0" smtClean="0">
                <a:latin typeface="Courier New" panose="02070309020205020404" pitchFamily="49" charset="0"/>
                <a:cs typeface="Courier New" panose="02070309020205020404" pitchFamily="49" charset="0"/>
              </a:rPr>
              <a:t>renames</a:t>
            </a:r>
            <a:r>
              <a:rPr lang="en-US" sz="1800" noProof="0" dirty="0" smtClean="0">
                <a:latin typeface="Courier New" panose="02070309020205020404" pitchFamily="49" charset="0"/>
                <a:cs typeface="Courier New" panose="02070309020205020404" pitchFamily="49" charset="0"/>
              </a:rPr>
              <a:t> Sub_C.F;</a:t>
            </a:r>
            <a:br>
              <a:rPr lang="en-US" sz="1800" noProof="0" dirty="0" smtClean="0">
                <a:latin typeface="Courier New" panose="02070309020205020404" pitchFamily="49" charset="0"/>
                <a:cs typeface="Courier New" panose="02070309020205020404" pitchFamily="49" charset="0"/>
              </a:rPr>
            </a:br>
            <a:r>
              <a:rPr lang="en-US" sz="1800" noProof="0" dirty="0" smtClean="0">
                <a:latin typeface="Courier New" panose="02070309020205020404" pitchFamily="49" charset="0"/>
                <a:cs typeface="Courier New" panose="02070309020205020404" pitchFamily="49" charset="0"/>
              </a:rPr>
              <a:t> </a:t>
            </a:r>
            <a:r>
              <a:rPr lang="en-US" sz="1800" b="1" noProof="0" dirty="0" smtClean="0">
                <a:latin typeface="Courier New" panose="02070309020205020404" pitchFamily="49" charset="0"/>
                <a:cs typeface="Courier New" panose="02070309020205020404" pitchFamily="49" charset="0"/>
              </a:rPr>
              <a:t> procedure </a:t>
            </a:r>
            <a:r>
              <a:rPr lang="en-US" sz="1800" noProof="0" dirty="0" smtClean="0">
                <a:solidFill>
                  <a:srgbClr val="FF0000"/>
                </a:solidFill>
                <a:latin typeface="Courier New" panose="02070309020205020404" pitchFamily="49" charset="0"/>
                <a:cs typeface="Courier New" panose="02070309020205020404" pitchFamily="49" charset="0"/>
              </a:rPr>
              <a:t>Proc_B</a:t>
            </a:r>
            <a:r>
              <a:rPr lang="en-US" sz="1800" b="1" noProof="0" dirty="0" smtClean="0">
                <a:solidFill>
                  <a:srgbClr val="FF0000"/>
                </a:solidFill>
                <a:latin typeface="Courier New" panose="02070309020205020404" pitchFamily="49" charset="0"/>
                <a:cs typeface="Courier New" panose="02070309020205020404" pitchFamily="49" charset="0"/>
              </a:rPr>
              <a:t> </a:t>
            </a:r>
            <a:r>
              <a:rPr lang="en-US" sz="1800" b="1" noProof="0" dirty="0" smtClean="0">
                <a:latin typeface="Courier New" panose="02070309020205020404" pitchFamily="49" charset="0"/>
                <a:cs typeface="Courier New" panose="02070309020205020404" pitchFamily="49" charset="0"/>
              </a:rPr>
              <a:t>renames </a:t>
            </a:r>
            <a:r>
              <a:rPr lang="en-US" sz="1800" noProof="0" dirty="0" smtClean="0">
                <a:solidFill>
                  <a:srgbClr val="FF0000"/>
                </a:solidFill>
                <a:latin typeface="Courier New" panose="02070309020205020404" pitchFamily="49" charset="0"/>
                <a:cs typeface="Courier New" panose="02070309020205020404" pitchFamily="49" charset="0"/>
              </a:rPr>
              <a:t>Sub_B</a:t>
            </a:r>
            <a:r>
              <a:rPr lang="en-US" sz="1800" noProof="0" dirty="0" smtClean="0">
                <a:latin typeface="Courier New" panose="02070309020205020404" pitchFamily="49" charset="0"/>
                <a:cs typeface="Courier New" panose="02070309020205020404" pitchFamily="49" charset="0"/>
              </a:rPr>
              <a:t>.Proc;  </a:t>
            </a:r>
            <a:r>
              <a:rPr lang="en-US" altLang="de-DE" sz="1800" noProof="0" dirty="0" smtClean="0">
                <a:solidFill>
                  <a:srgbClr val="FF0000"/>
                </a:solidFill>
                <a:latin typeface="Wingdings" pitchFamily="2" charset="2"/>
              </a:rPr>
              <a:t> </a:t>
            </a:r>
            <a:r>
              <a:rPr lang="en-US" altLang="de-DE" sz="1800" noProof="0" dirty="0" smtClean="0">
                <a:solidFill>
                  <a:srgbClr val="FF0000"/>
                </a:solidFill>
              </a:rPr>
              <a:t> This is wrong!</a:t>
            </a:r>
            <a:r>
              <a:rPr lang="en-US" sz="1800" noProof="0" dirty="0" smtClean="0">
                <a:latin typeface="Courier New" panose="02070309020205020404" pitchFamily="49" charset="0"/>
                <a:cs typeface="Courier New" panose="02070309020205020404" pitchFamily="49" charset="0"/>
              </a:rPr>
              <a:t/>
            </a:r>
            <a:br>
              <a:rPr lang="en-US" sz="1800" noProof="0" dirty="0" smtClean="0">
                <a:latin typeface="Courier New" panose="02070309020205020404" pitchFamily="49" charset="0"/>
                <a:cs typeface="Courier New" panose="02070309020205020404" pitchFamily="49" charset="0"/>
              </a:rPr>
            </a:br>
            <a:r>
              <a:rPr lang="en-US" sz="1800" b="1" noProof="0" dirty="0" smtClean="0">
                <a:latin typeface="Courier New" panose="02070309020205020404" pitchFamily="49" charset="0"/>
                <a:cs typeface="Courier New" panose="02070309020205020404" pitchFamily="49" charset="0"/>
              </a:rPr>
              <a:t> </a:t>
            </a:r>
            <a:r>
              <a:rPr lang="en-US" sz="1800" noProof="0" dirty="0" smtClean="0">
                <a:latin typeface="Courier New" panose="02070309020205020404" pitchFamily="49" charset="0"/>
                <a:cs typeface="Courier New" panose="02070309020205020404" pitchFamily="49" charset="0"/>
              </a:rPr>
              <a:t> …</a:t>
            </a:r>
            <a:br>
              <a:rPr lang="en-US" sz="1800" noProof="0" dirty="0" smtClean="0">
                <a:latin typeface="Courier New" panose="02070309020205020404" pitchFamily="49" charset="0"/>
                <a:cs typeface="Courier New" panose="02070309020205020404" pitchFamily="49" charset="0"/>
              </a:rPr>
            </a:br>
            <a:r>
              <a:rPr lang="en-US" sz="1800" b="1" noProof="0" dirty="0" smtClean="0">
                <a:latin typeface="Courier New" panose="02070309020205020404" pitchFamily="49" charset="0"/>
                <a:cs typeface="Courier New" panose="02070309020205020404" pitchFamily="49" charset="0"/>
              </a:rPr>
              <a:t>end</a:t>
            </a:r>
            <a:r>
              <a:rPr lang="en-US" sz="1800" noProof="0" dirty="0" smtClean="0">
                <a:latin typeface="Courier New" panose="02070309020205020404" pitchFamily="49" charset="0"/>
                <a:cs typeface="Courier New" panose="02070309020205020404" pitchFamily="49" charset="0"/>
              </a:rPr>
              <a:t> </a:t>
            </a:r>
            <a:r>
              <a:rPr lang="en-US" sz="1800" dirty="0">
                <a:latin typeface="Courier New" panose="02070309020205020404" pitchFamily="49" charset="0"/>
                <a:cs typeface="Courier New" panose="02070309020205020404" pitchFamily="49" charset="0"/>
              </a:rPr>
              <a:t>Sub_Interface;</a:t>
            </a:r>
            <a:endParaRPr lang="en-US" sz="1800" noProof="0" dirty="0" smtClean="0">
              <a:latin typeface="Courier New" panose="02070309020205020404" pitchFamily="49" charset="0"/>
              <a:cs typeface="Courier New" panose="02070309020205020404" pitchFamily="49" charset="0"/>
            </a:endParaRPr>
          </a:p>
          <a:p>
            <a:pPr marL="0" indent="0"/>
            <a:endParaRPr lang="en-US" sz="1800" noProof="0" dirty="0" smtClean="0">
              <a:latin typeface="Courier New" panose="02070309020205020404" pitchFamily="49" charset="0"/>
              <a:cs typeface="Courier New" panose="02070309020205020404" pitchFamily="49" charset="0"/>
            </a:endParaRPr>
          </a:p>
          <a:p>
            <a:endParaRPr lang="en-US" sz="1800" noProof="0" dirty="0">
              <a:latin typeface="Courier New" panose="02070309020205020404" pitchFamily="49" charset="0"/>
              <a:cs typeface="Courier New" panose="02070309020205020404" pitchFamily="49" charset="0"/>
            </a:endParaRPr>
          </a:p>
        </p:txBody>
      </p:sp>
      <p:sp>
        <p:nvSpPr>
          <p:cNvPr id="2" name="Titel 1"/>
          <p:cNvSpPr>
            <a:spLocks noGrp="1"/>
          </p:cNvSpPr>
          <p:nvPr>
            <p:ph type="title"/>
          </p:nvPr>
        </p:nvSpPr>
        <p:spPr>
          <a:xfrm>
            <a:off x="685800" y="463551"/>
            <a:ext cx="7739063" cy="1165250"/>
          </a:xfrm>
        </p:spPr>
        <p:txBody>
          <a:bodyPr/>
          <a:lstStyle/>
          <a:p>
            <a:r>
              <a:rPr lang="en-US" noProof="0" dirty="0" smtClean="0"/>
              <a:t>Interface to a Subsystem</a:t>
            </a:r>
            <a:endParaRPr lang="en-US" noProof="0" dirty="0"/>
          </a:p>
        </p:txBody>
      </p:sp>
      <p:sp>
        <p:nvSpPr>
          <p:cNvPr id="4" name="Fußzeilenplatzhalter 3"/>
          <p:cNvSpPr>
            <a:spLocks noGrp="1"/>
          </p:cNvSpPr>
          <p:nvPr>
            <p:ph type="ftr" idx="10"/>
          </p:nvPr>
        </p:nvSpPr>
        <p:spPr/>
        <p:txBody>
          <a:bodyPr/>
          <a:lstStyle/>
          <a:p>
            <a:pPr>
              <a:defRPr/>
            </a:pPr>
            <a:r>
              <a:rPr lang="en-US" dirty="0" smtClean="0"/>
              <a:t>Ada Basics © 2024 C.Grein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188</a:t>
            </a:fld>
            <a:endParaRPr lang="de-DE" dirty="0"/>
          </a:p>
        </p:txBody>
      </p:sp>
      <p:grpSp>
        <p:nvGrpSpPr>
          <p:cNvPr id="14" name="Gruppieren 13"/>
          <p:cNvGrpSpPr/>
          <p:nvPr/>
        </p:nvGrpSpPr>
        <p:grpSpPr>
          <a:xfrm>
            <a:off x="4932040" y="1628800"/>
            <a:ext cx="1944216" cy="936104"/>
            <a:chOff x="4932040" y="1988840"/>
            <a:chExt cx="1944216" cy="936104"/>
          </a:xfrm>
        </p:grpSpPr>
        <p:sp>
          <p:nvSpPr>
            <p:cNvPr id="6" name="Geschweifte Klammer rechts 5"/>
            <p:cNvSpPr/>
            <p:nvPr/>
          </p:nvSpPr>
          <p:spPr bwMode="auto">
            <a:xfrm>
              <a:off x="4932040" y="1988840"/>
              <a:ext cx="216024" cy="936104"/>
            </a:xfrm>
            <a:prstGeom prst="rightBrace">
              <a:avLst/>
            </a:prstGeom>
            <a:noFill/>
            <a:ln w="9525" cap="flat" cmpd="sng" algn="ctr">
              <a:solidFill>
                <a:schemeClr val="accent2"/>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8" charset="0"/>
                <a:buNone/>
                <a:tabLst/>
              </a:pPr>
              <a:endParaRPr kumimoji="0" lang="de-DE" sz="2400" b="0" i="0" u="none" strike="noStrike" cap="none" normalizeH="0" baseline="0" dirty="0" smtClean="0">
                <a:ln>
                  <a:noFill/>
                </a:ln>
                <a:solidFill>
                  <a:schemeClr val="accent2"/>
                </a:solidFill>
                <a:effectLst/>
                <a:latin typeface="Times New Roman" pitchFamily="18" charset="0"/>
              </a:endParaRPr>
            </a:p>
          </p:txBody>
        </p:sp>
        <p:sp>
          <p:nvSpPr>
            <p:cNvPr id="7" name="Textfeld 6"/>
            <p:cNvSpPr txBox="1"/>
            <p:nvPr/>
          </p:nvSpPr>
          <p:spPr>
            <a:xfrm>
              <a:off x="5220072" y="2272226"/>
              <a:ext cx="1656184" cy="369332"/>
            </a:xfrm>
            <a:prstGeom prst="rect">
              <a:avLst/>
            </a:prstGeom>
            <a:noFill/>
          </p:spPr>
          <p:txBody>
            <a:bodyPr wrap="square" rtlCol="0">
              <a:spAutoFit/>
            </a:bodyPr>
            <a:lstStyle/>
            <a:p>
              <a:r>
                <a:rPr lang="en-US" sz="1800" dirty="0" smtClean="0">
                  <a:solidFill>
                    <a:schemeClr val="accent2"/>
                  </a:solidFill>
                </a:rPr>
                <a:t>A subsystem </a:t>
              </a:r>
              <a:endParaRPr lang="en-US" sz="1800" dirty="0">
                <a:solidFill>
                  <a:schemeClr val="accent2"/>
                </a:solidFill>
              </a:endParaRPr>
            </a:p>
          </p:txBody>
        </p:sp>
      </p:grpSp>
      <p:grpSp>
        <p:nvGrpSpPr>
          <p:cNvPr id="13" name="Gruppieren 12"/>
          <p:cNvGrpSpPr/>
          <p:nvPr/>
        </p:nvGrpSpPr>
        <p:grpSpPr>
          <a:xfrm>
            <a:off x="5796136" y="2852936"/>
            <a:ext cx="2484711" cy="1477328"/>
            <a:chOff x="5868144" y="3068960"/>
            <a:chExt cx="2484711" cy="1477328"/>
          </a:xfrm>
        </p:grpSpPr>
        <p:sp>
          <p:nvSpPr>
            <p:cNvPr id="9" name="Geschweifte Klammer rechts 8"/>
            <p:cNvSpPr/>
            <p:nvPr/>
          </p:nvSpPr>
          <p:spPr bwMode="auto">
            <a:xfrm>
              <a:off x="5868144" y="3068960"/>
              <a:ext cx="288032" cy="1440160"/>
            </a:xfrm>
            <a:prstGeom prst="rightBrace">
              <a:avLst/>
            </a:prstGeom>
            <a:noFill/>
            <a:ln w="9525" cap="flat" cmpd="sng" algn="ctr">
              <a:solidFill>
                <a:schemeClr val="accent2"/>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8" charset="0"/>
                <a:buNone/>
                <a:tabLst/>
              </a:pPr>
              <a:endParaRPr kumimoji="0" lang="de-DE" sz="2400" b="0" i="0" u="none" strike="noStrike" cap="none" normalizeH="0" baseline="0" dirty="0" smtClean="0">
                <a:ln>
                  <a:noFill/>
                </a:ln>
                <a:solidFill>
                  <a:schemeClr val="bg1"/>
                </a:solidFill>
                <a:effectLst/>
                <a:latin typeface="Times New Roman" pitchFamily="18" charset="0"/>
              </a:endParaRPr>
            </a:p>
          </p:txBody>
        </p:sp>
        <p:sp>
          <p:nvSpPr>
            <p:cNvPr id="10" name="Textfeld 9"/>
            <p:cNvSpPr txBox="1"/>
            <p:nvPr/>
          </p:nvSpPr>
          <p:spPr>
            <a:xfrm>
              <a:off x="6084168" y="3068960"/>
              <a:ext cx="2268687" cy="1477328"/>
            </a:xfrm>
            <a:prstGeom prst="rect">
              <a:avLst/>
            </a:prstGeom>
            <a:noFill/>
          </p:spPr>
          <p:txBody>
            <a:bodyPr wrap="square" rtlCol="0">
              <a:spAutoFit/>
            </a:bodyPr>
            <a:lstStyle/>
            <a:p>
              <a:pPr algn="ctr"/>
              <a:r>
                <a:rPr lang="en-US" sz="1800" dirty="0" smtClean="0">
                  <a:solidFill>
                    <a:schemeClr val="accent2"/>
                  </a:solidFill>
                </a:rPr>
                <a:t>The interface must hold all necessary operation, but </a:t>
              </a:r>
              <a:r>
                <a:rPr lang="en-US" sz="1800" dirty="0" smtClean="0">
                  <a:solidFill>
                    <a:srgbClr val="FF0000"/>
                  </a:solidFill>
                </a:rPr>
                <a:t>must not contain any internal operations</a:t>
              </a:r>
              <a:r>
                <a:rPr lang="en-US" sz="1800" dirty="0" smtClean="0">
                  <a:solidFill>
                    <a:schemeClr val="accent2"/>
                  </a:solidFill>
                </a:rPr>
                <a:t>.</a:t>
              </a:r>
              <a:endParaRPr lang="en-US" sz="1800" dirty="0">
                <a:solidFill>
                  <a:schemeClr val="accent2"/>
                </a:solidFill>
              </a:endParaRPr>
            </a:p>
          </p:txBody>
        </p:sp>
      </p:grpSp>
      <p:sp>
        <p:nvSpPr>
          <p:cNvPr id="12" name="Abgerundete rechteckige Legende 11"/>
          <p:cNvSpPr/>
          <p:nvPr/>
        </p:nvSpPr>
        <p:spPr bwMode="auto">
          <a:xfrm>
            <a:off x="6588224" y="4653136"/>
            <a:ext cx="1764631" cy="432048"/>
          </a:xfrm>
          <a:prstGeom prst="wedgeRoundRectCallout">
            <a:avLst>
              <a:gd name="adj1" fmla="val -79288"/>
              <a:gd name="adj2" fmla="val 98538"/>
              <a:gd name="adj3" fmla="val 16667"/>
            </a:avLst>
          </a:prstGeom>
          <a:solidFill>
            <a:schemeClr val="accent2">
              <a:lumMod val="20000"/>
              <a:lumOff val="80000"/>
            </a:schemeClr>
          </a:solidFill>
          <a:ln w="9525" cap="flat" cmpd="sng" algn="ctr">
            <a:solidFill>
              <a:schemeClr val="accent2">
                <a:lumMod val="60000"/>
                <a:lumOff val="40000"/>
              </a:schemeClr>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r>
              <a:rPr lang="en-US" sz="1600" dirty="0" smtClean="0">
                <a:solidFill>
                  <a:schemeClr val="tx1"/>
                </a:solidFill>
                <a:latin typeface="+mn-lt"/>
                <a:cs typeface="Courier New" panose="02070309020205020404" pitchFamily="49" charset="0"/>
              </a:rPr>
              <a:t>renaming as bod</a:t>
            </a:r>
            <a:r>
              <a:rPr lang="en-US" sz="1600" dirty="0" smtClean="0">
                <a:solidFill>
                  <a:schemeClr val="tx1"/>
                </a:solidFill>
                <a:latin typeface="Courier New" panose="02070309020205020404" pitchFamily="49" charset="0"/>
                <a:cs typeface="Courier New" panose="02070309020205020404" pitchFamily="49" charset="0"/>
              </a:rPr>
              <a:t>y</a:t>
            </a:r>
            <a:endParaRPr kumimoji="0" lang="en-US" sz="1600" b="0" i="0" u="none" strike="noStrike" cap="none" normalizeH="0" baseline="0" dirty="0" smtClean="0">
              <a:ln>
                <a:noFill/>
              </a:ln>
              <a:solidFill>
                <a:schemeClr val="tx1"/>
              </a:solidFill>
              <a:effectLst/>
            </a:endParaRPr>
          </a:p>
        </p:txBody>
      </p:sp>
      <p:sp>
        <p:nvSpPr>
          <p:cNvPr id="8" name="Textfeld 7"/>
          <p:cNvSpPr txBox="1"/>
          <p:nvPr/>
        </p:nvSpPr>
        <p:spPr>
          <a:xfrm>
            <a:off x="6804248" y="1412776"/>
            <a:ext cx="2160240" cy="1477328"/>
          </a:xfrm>
          <a:prstGeom prst="rect">
            <a:avLst/>
          </a:prstGeom>
          <a:solidFill>
            <a:srgbClr val="FFCCCC"/>
          </a:solidFill>
          <a:ln w="19050">
            <a:solidFill>
              <a:srgbClr val="FF0000"/>
            </a:solidFill>
          </a:ln>
        </p:spPr>
        <p:txBody>
          <a:bodyPr wrap="square" rtlCol="0">
            <a:spAutoFit/>
          </a:bodyPr>
          <a:lstStyle/>
          <a:p>
            <a:pPr algn="ctr"/>
            <a:r>
              <a:rPr lang="en-US" sz="1800" dirty="0" smtClean="0">
                <a:solidFill>
                  <a:srgbClr val="FF0000"/>
                </a:solidFill>
              </a:rPr>
              <a:t>Let </a:t>
            </a:r>
            <a:r>
              <a:rPr lang="en-US" sz="1800" dirty="0" smtClean="0">
                <a:solidFill>
                  <a:srgbClr val="FF0000"/>
                </a:solidFill>
                <a:latin typeface="Courier New" panose="02070309020205020404" pitchFamily="49" charset="0"/>
                <a:cs typeface="Courier New" panose="02070309020205020404" pitchFamily="49" charset="0"/>
              </a:rPr>
              <a:t>Sub_B</a:t>
            </a:r>
            <a:r>
              <a:rPr lang="en-US" sz="1800" dirty="0" smtClean="0">
                <a:solidFill>
                  <a:srgbClr val="FF0000"/>
                </a:solidFill>
              </a:rPr>
              <a:t> be for internal use only, Sub_A and Sub_B partly or completely public.</a:t>
            </a:r>
            <a:endParaRPr lang="en-US" sz="1800" dirty="0">
              <a:solidFill>
                <a:srgbClr val="FF0000"/>
              </a:solidFill>
            </a:endParaRPr>
          </a:p>
        </p:txBody>
      </p:sp>
    </p:spTree>
    <p:extLst>
      <p:ext uri="{BB962C8B-B14F-4D97-AF65-F5344CB8AC3E}">
        <p14:creationId xmlns:p14="http://schemas.microsoft.com/office/powerpoint/2010/main" val="1971305515"/>
      </p:ext>
    </p:extLst>
  </p:cSld>
  <p:clrMapOvr>
    <a:masterClrMapping/>
  </p:clrMapOvr>
  <p:timing>
    <p:tnLst>
      <p:par>
        <p:cTn id="1" dur="indefinite" restart="never" nodeType="tmRoot"/>
      </p:par>
    </p:tnLst>
  </p:timing>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6" name="Rectangle 2"/>
          <p:cNvSpPr>
            <a:spLocks noGrp="1" noChangeArrowheads="1"/>
          </p:cNvSpPr>
          <p:nvPr>
            <p:ph type="title"/>
          </p:nvPr>
        </p:nvSpPr>
        <p:spPr/>
        <p:txBody>
          <a:bodyPr/>
          <a:lstStyle/>
          <a:p>
            <a:pPr eaLnBrk="1" hangingPunct="1"/>
            <a:r>
              <a:rPr lang="en-US" altLang="de-DE" noProof="0" dirty="0" smtClean="0">
                <a:solidFill>
                  <a:srgbClr val="FF0000"/>
                </a:solidFill>
              </a:rPr>
              <a:t>Contents</a:t>
            </a:r>
          </a:p>
        </p:txBody>
      </p:sp>
      <p:sp>
        <p:nvSpPr>
          <p:cNvPr id="13317" name="Rectangle 3"/>
          <p:cNvSpPr>
            <a:spLocks noGrp="1" noChangeArrowheads="1"/>
          </p:cNvSpPr>
          <p:nvPr>
            <p:ph sz="half" idx="1"/>
          </p:nvPr>
        </p:nvSpPr>
        <p:spPr>
          <a:xfrm>
            <a:off x="684213" y="2205038"/>
            <a:ext cx="3792537" cy="4043361"/>
          </a:xfrm>
        </p:spPr>
        <p:txBody>
          <a:bodyPr/>
          <a:lstStyle/>
          <a:p>
            <a:pPr marL="266700" indent="-266700" eaLnBrk="1" hangingPunct="1">
              <a:lnSpc>
                <a:spcPct val="90000"/>
              </a:lnSpc>
              <a:spcBef>
                <a:spcPct val="20000"/>
              </a:spcBef>
              <a:buFont typeface="Times New Roman" pitchFamily="18" charset="0"/>
              <a:buChar char="•"/>
            </a:pPr>
            <a:r>
              <a:rPr lang="en-US" altLang="de-DE" noProof="0" dirty="0" smtClean="0"/>
              <a:t>Type concept by means of whole numbers</a:t>
            </a:r>
          </a:p>
          <a:p>
            <a:pPr marL="266700" indent="-266700" eaLnBrk="1" hangingPunct="1">
              <a:lnSpc>
                <a:spcPct val="90000"/>
              </a:lnSpc>
              <a:spcBef>
                <a:spcPct val="20000"/>
              </a:spcBef>
              <a:buFont typeface="Times New Roman" pitchFamily="18" charset="0"/>
              <a:buChar char="•"/>
            </a:pPr>
            <a:r>
              <a:rPr lang="en-US" altLang="de-DE" noProof="0" dirty="0" smtClean="0"/>
              <a:t>Composite types</a:t>
            </a:r>
          </a:p>
          <a:p>
            <a:pPr marL="266700" indent="-266700" eaLnBrk="1" hangingPunct="1">
              <a:lnSpc>
                <a:spcPct val="90000"/>
              </a:lnSpc>
              <a:spcBef>
                <a:spcPct val="20000"/>
              </a:spcBef>
              <a:buFont typeface="Times New Roman" pitchFamily="18" charset="0"/>
              <a:buChar char="•"/>
            </a:pPr>
            <a:r>
              <a:rPr lang="en-US" altLang="de-DE" noProof="0" dirty="0" smtClean="0"/>
              <a:t>Expressions</a:t>
            </a:r>
          </a:p>
          <a:p>
            <a:pPr marL="266700" indent="-266700" eaLnBrk="1" hangingPunct="1">
              <a:lnSpc>
                <a:spcPct val="90000"/>
              </a:lnSpc>
              <a:spcBef>
                <a:spcPct val="20000"/>
              </a:spcBef>
              <a:buFont typeface="Times New Roman" pitchFamily="18" charset="0"/>
              <a:buChar char="•"/>
            </a:pPr>
            <a:r>
              <a:rPr lang="en-US" altLang="de-DE" noProof="0" dirty="0" smtClean="0"/>
              <a:t>Control structures</a:t>
            </a:r>
          </a:p>
          <a:p>
            <a:pPr marL="266700" indent="-266700" eaLnBrk="1" hangingPunct="1">
              <a:lnSpc>
                <a:spcPct val="90000"/>
              </a:lnSpc>
              <a:spcBef>
                <a:spcPct val="20000"/>
              </a:spcBef>
              <a:buFont typeface="Times New Roman" pitchFamily="18" charset="0"/>
              <a:buChar char="•"/>
            </a:pPr>
            <a:r>
              <a:rPr lang="en-US" altLang="de-DE" noProof="0" dirty="0" smtClean="0"/>
              <a:t>Subprograms</a:t>
            </a:r>
          </a:p>
          <a:p>
            <a:pPr marL="266700" indent="-266700" eaLnBrk="1" hangingPunct="1">
              <a:lnSpc>
                <a:spcPct val="90000"/>
              </a:lnSpc>
              <a:spcBef>
                <a:spcPct val="20000"/>
              </a:spcBef>
              <a:buFont typeface="Times New Roman" pitchFamily="18" charset="0"/>
              <a:buChar char="•"/>
            </a:pPr>
            <a:r>
              <a:rPr lang="en-US" altLang="de-DE" noProof="0" dirty="0" smtClean="0"/>
              <a:t>Enumerations</a:t>
            </a:r>
          </a:p>
          <a:p>
            <a:pPr marL="266700" indent="-266700" eaLnBrk="1" hangingPunct="1">
              <a:lnSpc>
                <a:spcPct val="90000"/>
              </a:lnSpc>
              <a:spcBef>
                <a:spcPct val="20000"/>
              </a:spcBef>
              <a:buFont typeface="Times New Roman" pitchFamily="18" charset="0"/>
              <a:buChar char="•"/>
            </a:pPr>
            <a:r>
              <a:rPr lang="en-US" altLang="de-DE" dirty="0" smtClean="0"/>
              <a:t>Packages</a:t>
            </a:r>
            <a:endParaRPr lang="en-US" altLang="de-DE" dirty="0"/>
          </a:p>
        </p:txBody>
      </p:sp>
      <p:sp>
        <p:nvSpPr>
          <p:cNvPr id="13318" name="Rectangle 4"/>
          <p:cNvSpPr>
            <a:spLocks noGrp="1" noChangeArrowheads="1"/>
          </p:cNvSpPr>
          <p:nvPr>
            <p:ph sz="half" idx="2"/>
          </p:nvPr>
        </p:nvSpPr>
        <p:spPr>
          <a:xfrm>
            <a:off x="4572000" y="2060848"/>
            <a:ext cx="3794125" cy="4176289"/>
          </a:xfrm>
        </p:spPr>
        <p:txBody>
          <a:bodyPr/>
          <a:lstStyle/>
          <a:p>
            <a:pPr marL="266700" indent="-266700" eaLnBrk="1" hangingPunct="1">
              <a:lnSpc>
                <a:spcPct val="90000"/>
              </a:lnSpc>
              <a:spcBef>
                <a:spcPct val="20000"/>
              </a:spcBef>
              <a:buFont typeface="Times New Roman" pitchFamily="18" charset="0"/>
              <a:buChar char="•"/>
            </a:pPr>
            <a:r>
              <a:rPr lang="en-US" altLang="de-DE" b="1" noProof="0" dirty="0" smtClean="0"/>
              <a:t>Input/Output</a:t>
            </a:r>
          </a:p>
          <a:p>
            <a:pPr marL="266700" indent="-266700" eaLnBrk="1" hangingPunct="1">
              <a:lnSpc>
                <a:spcPct val="90000"/>
              </a:lnSpc>
              <a:spcBef>
                <a:spcPct val="20000"/>
              </a:spcBef>
              <a:buFont typeface="Times New Roman" pitchFamily="18" charset="0"/>
              <a:buChar char="•"/>
            </a:pPr>
            <a:r>
              <a:rPr lang="en-US" altLang="de-DE" dirty="0"/>
              <a:t>Inheritance Ada </a:t>
            </a:r>
            <a:r>
              <a:rPr lang="en-US" altLang="de-DE" dirty="0" smtClean="0"/>
              <a:t>83</a:t>
            </a:r>
            <a:endParaRPr lang="en-US" altLang="de-DE" noProof="0" dirty="0" smtClean="0"/>
          </a:p>
          <a:p>
            <a:pPr marL="266700" indent="-266700" eaLnBrk="1" hangingPunct="1">
              <a:lnSpc>
                <a:spcPct val="90000"/>
              </a:lnSpc>
              <a:spcBef>
                <a:spcPct val="20000"/>
              </a:spcBef>
              <a:buFont typeface="Times New Roman" pitchFamily="18" charset="0"/>
              <a:buChar char="•"/>
            </a:pPr>
            <a:r>
              <a:rPr lang="en-US" altLang="de-DE" noProof="0" dirty="0" smtClean="0"/>
              <a:t>Generics</a:t>
            </a:r>
          </a:p>
          <a:p>
            <a:pPr marL="266700" indent="-266700" eaLnBrk="1" hangingPunct="1">
              <a:lnSpc>
                <a:spcPct val="90000"/>
              </a:lnSpc>
              <a:spcBef>
                <a:spcPct val="20000"/>
              </a:spcBef>
              <a:buFont typeface="Times New Roman" pitchFamily="18" charset="0"/>
              <a:buChar char="•"/>
            </a:pPr>
            <a:r>
              <a:rPr lang="en-US" altLang="de-DE" noProof="0" dirty="0" smtClean="0"/>
              <a:t>Exceptions</a:t>
            </a:r>
          </a:p>
          <a:p>
            <a:pPr marL="266700" indent="-266700" eaLnBrk="1" hangingPunct="1">
              <a:lnSpc>
                <a:spcPct val="90000"/>
              </a:lnSpc>
              <a:spcBef>
                <a:spcPct val="20000"/>
              </a:spcBef>
              <a:buFont typeface="Times New Roman" pitchFamily="18" charset="0"/>
              <a:buChar char="•"/>
            </a:pPr>
            <a:r>
              <a:rPr lang="en-US" altLang="de-DE" noProof="0" dirty="0" smtClean="0"/>
              <a:t>Elaboration</a:t>
            </a:r>
          </a:p>
          <a:p>
            <a:pPr marL="266700" indent="-266700" eaLnBrk="1" hangingPunct="1">
              <a:lnSpc>
                <a:spcPct val="90000"/>
              </a:lnSpc>
              <a:spcBef>
                <a:spcPct val="20000"/>
              </a:spcBef>
              <a:buFont typeface="Times New Roman" pitchFamily="18" charset="0"/>
              <a:buChar char="•"/>
            </a:pPr>
            <a:r>
              <a:rPr lang="en-US" altLang="de-DE" noProof="0" dirty="0" smtClean="0"/>
              <a:t>Access types</a:t>
            </a:r>
          </a:p>
          <a:p>
            <a:pPr marL="266700" indent="-266700" eaLnBrk="1" hangingPunct="1">
              <a:lnSpc>
                <a:spcPct val="90000"/>
              </a:lnSpc>
              <a:spcBef>
                <a:spcPct val="20000"/>
              </a:spcBef>
              <a:buFont typeface="Times New Roman" pitchFamily="18" charset="0"/>
              <a:buChar char="•"/>
            </a:pPr>
            <a:r>
              <a:rPr lang="en-US" altLang="de-DE" dirty="0" smtClean="0"/>
              <a:t>Representation Clauses</a:t>
            </a:r>
            <a:endParaRPr lang="en-US" altLang="de-DE" noProof="0" dirty="0" smtClean="0"/>
          </a:p>
          <a:p>
            <a:pPr marL="266700" indent="-266700" eaLnBrk="1" hangingPunct="1">
              <a:lnSpc>
                <a:spcPct val="90000"/>
              </a:lnSpc>
              <a:spcBef>
                <a:spcPct val="20000"/>
              </a:spcBef>
              <a:buFont typeface="Times New Roman" pitchFamily="18" charset="0"/>
              <a:buChar char="•"/>
            </a:pPr>
            <a:r>
              <a:rPr lang="en-US" altLang="de-DE" dirty="0"/>
              <a:t>Ada 2012: Contracts</a:t>
            </a:r>
          </a:p>
          <a:p>
            <a:pPr marL="266700" indent="-266700" eaLnBrk="1" hangingPunct="1">
              <a:lnSpc>
                <a:spcPct val="90000"/>
              </a:lnSpc>
              <a:spcBef>
                <a:spcPct val="20000"/>
              </a:spcBef>
              <a:buFont typeface="Times New Roman" pitchFamily="18" charset="0"/>
              <a:buChar char="•"/>
            </a:pPr>
            <a:r>
              <a:rPr lang="en-US" altLang="de-DE" noProof="0" dirty="0" smtClean="0"/>
              <a:t>Annexes</a:t>
            </a:r>
          </a:p>
        </p:txBody>
      </p:sp>
      <p:sp>
        <p:nvSpPr>
          <p:cNvPr id="13314" name="Fußzeilenplatzhalter 4"/>
          <p:cNvSpPr>
            <a:spLocks noGrp="1"/>
          </p:cNvSpPr>
          <p:nvPr>
            <p:ph type="ftr" idx="10"/>
          </p:nvPr>
        </p:nvSpPr>
        <p:spPr>
          <a:noFill/>
        </p:spPr>
        <p:txBody>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9pPr>
          </a:lstStyle>
          <a:p>
            <a:pPr eaLnBrk="1" hangingPunct="1"/>
            <a:r>
              <a:rPr lang="en-US" altLang="de-DE" dirty="0" smtClean="0">
                <a:solidFill>
                  <a:srgbClr val="000000"/>
                </a:solidFill>
              </a:rPr>
              <a:t>Ada Basics © 2024 C.Grein</a:t>
            </a:r>
            <a:endParaRPr lang="de-DE" altLang="de-DE" dirty="0" smtClean="0">
              <a:solidFill>
                <a:srgbClr val="000000"/>
              </a:solidFill>
            </a:endParaRPr>
          </a:p>
        </p:txBody>
      </p:sp>
      <p:sp>
        <p:nvSpPr>
          <p:cNvPr id="13315" name="Foliennummernplatzhalter 5"/>
          <p:cNvSpPr>
            <a:spLocks noGrp="1"/>
          </p:cNvSpPr>
          <p:nvPr>
            <p:ph type="sldNum" idx="11"/>
          </p:nvPr>
        </p:nvSpPr>
        <p:spPr>
          <a:noFill/>
        </p:spPr>
        <p:txBody>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9pPr>
          </a:lstStyle>
          <a:p>
            <a:pPr eaLnBrk="1" hangingPunct="1"/>
            <a:fld id="{E9EFEE1C-C198-4851-BB3D-B7A731250132}" type="slidenum">
              <a:rPr lang="de-DE" altLang="de-DE" smtClean="0">
                <a:solidFill>
                  <a:srgbClr val="000000"/>
                </a:solidFill>
              </a:rPr>
              <a:pPr eaLnBrk="1" hangingPunct="1"/>
              <a:t>189</a:t>
            </a:fld>
            <a:endParaRPr lang="de-DE" altLang="de-DE" dirty="0" smtClean="0">
              <a:solidFill>
                <a:srgbClr val="000000"/>
              </a:solidFill>
            </a:endParaRPr>
          </a:p>
        </p:txBody>
      </p:sp>
    </p:spTree>
    <p:extLst>
      <p:ext uri="{BB962C8B-B14F-4D97-AF65-F5344CB8AC3E}">
        <p14:creationId xmlns:p14="http://schemas.microsoft.com/office/powerpoint/2010/main" val="4205945530"/>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4"/>
          <p:cNvSpPr>
            <a:spLocks noGrp="1"/>
          </p:cNvSpPr>
          <p:nvPr>
            <p:ph type="title"/>
          </p:nvPr>
        </p:nvSpPr>
        <p:spPr>
          <a:xfrm>
            <a:off x="683568" y="1556792"/>
            <a:ext cx="7739063" cy="3240360"/>
          </a:xfrm>
        </p:spPr>
        <p:txBody>
          <a:bodyPr/>
          <a:lstStyle/>
          <a:p>
            <a:pPr marL="0" indent="0"/>
            <a:r>
              <a:rPr lang="en-US" sz="4000" noProof="0" dirty="0" smtClean="0">
                <a:solidFill>
                  <a:schemeClr val="tx1"/>
                </a:solidFill>
              </a:rPr>
              <a:t>If your only tool is a hammer, everything looks like a thumb.</a:t>
            </a:r>
            <a:endParaRPr lang="en-US" sz="4000" noProof="0" dirty="0">
              <a:solidFill>
                <a:schemeClr val="tx1"/>
              </a:solidFill>
            </a:endParaRPr>
          </a:p>
        </p:txBody>
      </p:sp>
      <p:sp>
        <p:nvSpPr>
          <p:cNvPr id="2" name="Fußzeilenplatzhalter 1"/>
          <p:cNvSpPr>
            <a:spLocks noGrp="1"/>
          </p:cNvSpPr>
          <p:nvPr>
            <p:ph type="ftr" idx="10"/>
          </p:nvPr>
        </p:nvSpPr>
        <p:spPr/>
        <p:txBody>
          <a:bodyPr/>
          <a:lstStyle/>
          <a:p>
            <a:pPr>
              <a:defRPr/>
            </a:pPr>
            <a:r>
              <a:rPr lang="en-US" dirty="0" smtClean="0"/>
              <a:t>Ada Basics © 2024 C.Grein</a:t>
            </a:r>
            <a:endParaRPr lang="de-DE" dirty="0"/>
          </a:p>
        </p:txBody>
      </p:sp>
      <p:sp>
        <p:nvSpPr>
          <p:cNvPr id="3" name="Foliennummernplatzhalter 2"/>
          <p:cNvSpPr>
            <a:spLocks noGrp="1"/>
          </p:cNvSpPr>
          <p:nvPr>
            <p:ph type="sldNum" idx="11"/>
          </p:nvPr>
        </p:nvSpPr>
        <p:spPr/>
        <p:txBody>
          <a:bodyPr/>
          <a:lstStyle/>
          <a:p>
            <a:pPr>
              <a:defRPr/>
            </a:pPr>
            <a:fld id="{84D954CA-63EA-4D97-ADBC-1D894F0EA83B}" type="slidenum">
              <a:rPr lang="de-DE" smtClean="0"/>
              <a:pPr>
                <a:defRPr/>
              </a:pPr>
              <a:t>19</a:t>
            </a:fld>
            <a:endParaRPr lang="de-DE" dirty="0"/>
          </a:p>
        </p:txBody>
      </p:sp>
      <p:pic>
        <p:nvPicPr>
          <p:cNvPr id="6" name="Grafik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275211" y="3945226"/>
            <a:ext cx="2555776" cy="1703851"/>
          </a:xfrm>
          <a:prstGeom prst="rect">
            <a:avLst/>
          </a:prstGeom>
        </p:spPr>
      </p:pic>
    </p:spTree>
    <p:extLst>
      <p:ext uri="{BB962C8B-B14F-4D97-AF65-F5344CB8AC3E}">
        <p14:creationId xmlns:p14="http://schemas.microsoft.com/office/powerpoint/2010/main" val="1512661393"/>
      </p:ext>
    </p:extLst>
  </p:cSld>
  <p:clrMapOvr>
    <a:masterClrMapping/>
  </p:clrMapOvr>
  <p:timing>
    <p:tnLst>
      <p:par>
        <p:cTn id="1" dur="indefinite" restart="never" nodeType="tmRoot"/>
      </p:par>
    </p:tnLst>
  </p:timing>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58" name="Rectangle 1"/>
          <p:cNvSpPr>
            <a:spLocks noGrp="1" noChangeArrowheads="1"/>
          </p:cNvSpPr>
          <p:nvPr>
            <p:ph type="title"/>
          </p:nvPr>
        </p:nvSpPr>
        <p:spPr>
          <a:xfrm>
            <a:off x="685800" y="476250"/>
            <a:ext cx="7772400" cy="1368425"/>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4000" noProof="0" dirty="0" smtClean="0"/>
              <a:t>Input/Output of Text</a:t>
            </a:r>
            <a:br>
              <a:rPr lang="en-US" altLang="de-DE" sz="4000" noProof="0" dirty="0" smtClean="0"/>
            </a:br>
            <a:r>
              <a:rPr lang="en-US" altLang="de-DE" sz="4000" noProof="0" dirty="0" smtClean="0">
                <a:latin typeface="Courier New" pitchFamily="49" charset="0"/>
              </a:rPr>
              <a:t>Ada.Text_IO</a:t>
            </a:r>
            <a:r>
              <a:rPr lang="en-US" altLang="de-DE" sz="4000" noProof="0" dirty="0" smtClean="0"/>
              <a:t> (Excerpt)</a:t>
            </a:r>
          </a:p>
        </p:txBody>
      </p:sp>
      <p:sp>
        <p:nvSpPr>
          <p:cNvPr id="121859" name="Rectangle 2"/>
          <p:cNvSpPr>
            <a:spLocks noGrp="1" noChangeArrowheads="1"/>
          </p:cNvSpPr>
          <p:nvPr>
            <p:ph type="body" idx="1"/>
          </p:nvPr>
        </p:nvSpPr>
        <p:spPr>
          <a:xfrm>
            <a:off x="685800" y="1981200"/>
            <a:ext cx="7772400" cy="4112096"/>
          </a:xfrm>
        </p:spPr>
        <p:txBody>
          <a:bodyPr/>
          <a:lstStyle/>
          <a:p>
            <a:pPr marL="357188" indent="0" eaLnBrk="1" hangingPunct="1">
              <a:lnSpc>
                <a:spcPct val="80000"/>
              </a:lnSpc>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2000" b="1" noProof="0" dirty="0" smtClean="0">
                <a:latin typeface="Courier New" pitchFamily="49" charset="0"/>
              </a:rPr>
              <a:t>package</a:t>
            </a:r>
            <a:r>
              <a:rPr lang="en-US" altLang="de-DE" sz="2000" noProof="0" dirty="0" smtClean="0">
                <a:latin typeface="Courier New" pitchFamily="49" charset="0"/>
              </a:rPr>
              <a:t> Ada.Text_IO </a:t>
            </a:r>
            <a:r>
              <a:rPr lang="en-US" altLang="de-DE" sz="2000" b="1" noProof="0" dirty="0" smtClean="0">
                <a:latin typeface="Courier New" pitchFamily="49" charset="0"/>
              </a:rPr>
              <a:t>is</a:t>
            </a:r>
          </a:p>
          <a:p>
            <a:pPr marL="357188" indent="0" eaLnBrk="1" hangingPunct="1">
              <a:lnSpc>
                <a:spcPct val="80000"/>
              </a:lnSpc>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2000" noProof="0" dirty="0" smtClean="0">
                <a:latin typeface="Courier New" pitchFamily="49" charset="0"/>
              </a:rPr>
              <a:t>  </a:t>
            </a:r>
            <a:r>
              <a:rPr lang="en-US" altLang="de-DE" sz="2000" b="1" noProof="0" dirty="0" smtClean="0">
                <a:latin typeface="Courier New" pitchFamily="49" charset="0"/>
              </a:rPr>
              <a:t>procedure</a:t>
            </a:r>
            <a:r>
              <a:rPr lang="en-US" altLang="de-DE" sz="2000" noProof="0" dirty="0" smtClean="0">
                <a:latin typeface="Courier New" pitchFamily="49" charset="0"/>
              </a:rPr>
              <a:t> Put      (X   : </a:t>
            </a:r>
            <a:r>
              <a:rPr lang="en-US" altLang="de-DE" sz="2000" b="1" noProof="0" dirty="0" smtClean="0">
                <a:latin typeface="Courier New" pitchFamily="49" charset="0"/>
              </a:rPr>
              <a:t>in</a:t>
            </a:r>
            <a:r>
              <a:rPr lang="en-US" altLang="de-DE" sz="2000" noProof="0" dirty="0" smtClean="0">
                <a:latin typeface="Courier New" pitchFamily="49" charset="0"/>
              </a:rPr>
              <a:t>  String);</a:t>
            </a:r>
          </a:p>
          <a:p>
            <a:pPr marL="357188" indent="0" eaLnBrk="1" hangingPunct="1">
              <a:lnSpc>
                <a:spcPct val="80000"/>
              </a:lnSpc>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2000" noProof="0" dirty="0" smtClean="0">
                <a:latin typeface="Courier New" pitchFamily="49" charset="0"/>
              </a:rPr>
              <a:t>  </a:t>
            </a:r>
            <a:r>
              <a:rPr lang="en-US" altLang="de-DE" sz="2000" b="1" noProof="0" dirty="0" smtClean="0">
                <a:latin typeface="Courier New" pitchFamily="49" charset="0"/>
              </a:rPr>
              <a:t>procedure</a:t>
            </a:r>
            <a:r>
              <a:rPr lang="en-US" altLang="de-DE" sz="2000" noProof="0" dirty="0" smtClean="0">
                <a:latin typeface="Courier New" pitchFamily="49" charset="0"/>
              </a:rPr>
              <a:t> Put_Line (X   : </a:t>
            </a:r>
            <a:r>
              <a:rPr lang="en-US" altLang="de-DE" sz="2000" b="1" noProof="0" dirty="0" smtClean="0">
                <a:latin typeface="Courier New" pitchFamily="49" charset="0"/>
              </a:rPr>
              <a:t>in</a:t>
            </a:r>
            <a:r>
              <a:rPr lang="en-US" altLang="de-DE" sz="2000" noProof="0" dirty="0" smtClean="0">
                <a:latin typeface="Courier New" pitchFamily="49" charset="0"/>
              </a:rPr>
              <a:t>  String);</a:t>
            </a:r>
          </a:p>
          <a:p>
            <a:pPr marL="357188" indent="0" eaLnBrk="1" hangingPunct="1">
              <a:lnSpc>
                <a:spcPct val="80000"/>
              </a:lnSpc>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2000" noProof="0" dirty="0" smtClean="0">
                <a:latin typeface="Courier New" pitchFamily="49" charset="0"/>
              </a:rPr>
              <a:t>  </a:t>
            </a:r>
            <a:r>
              <a:rPr lang="en-US" altLang="de-DE" sz="2000" b="1" noProof="0" dirty="0" smtClean="0">
                <a:latin typeface="Courier New" pitchFamily="49" charset="0"/>
              </a:rPr>
              <a:t>procedure</a:t>
            </a:r>
            <a:r>
              <a:rPr lang="en-US" altLang="de-DE" sz="2000" noProof="0" dirty="0" smtClean="0">
                <a:latin typeface="Courier New" pitchFamily="49" charset="0"/>
              </a:rPr>
              <a:t> Get      (X   : </a:t>
            </a:r>
            <a:r>
              <a:rPr lang="en-US" altLang="de-DE" sz="2000" b="1" noProof="0" dirty="0" smtClean="0">
                <a:latin typeface="Courier New" pitchFamily="49" charset="0"/>
              </a:rPr>
              <a:t>out</a:t>
            </a:r>
            <a:r>
              <a:rPr lang="en-US" altLang="de-DE" sz="2000" noProof="0" dirty="0" smtClean="0">
                <a:latin typeface="Courier New" pitchFamily="49" charset="0"/>
              </a:rPr>
              <a:t> String);</a:t>
            </a:r>
          </a:p>
          <a:p>
            <a:pPr marL="357188" indent="0" eaLnBrk="1" hangingPunct="1">
              <a:lnSpc>
                <a:spcPct val="80000"/>
              </a:lnSpc>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2000" noProof="0" dirty="0" smtClean="0">
                <a:latin typeface="Courier New" pitchFamily="49" charset="0"/>
              </a:rPr>
              <a:t>  </a:t>
            </a:r>
            <a:r>
              <a:rPr lang="en-US" altLang="de-DE" sz="2000" b="1" noProof="0" dirty="0" smtClean="0">
                <a:latin typeface="Courier New" pitchFamily="49" charset="0"/>
              </a:rPr>
              <a:t>procedure</a:t>
            </a:r>
            <a:r>
              <a:rPr lang="en-US" altLang="de-DE" sz="2000" noProof="0" dirty="0" smtClean="0">
                <a:latin typeface="Courier New" pitchFamily="49" charset="0"/>
              </a:rPr>
              <a:t> Get_Line (X   : </a:t>
            </a:r>
            <a:r>
              <a:rPr lang="en-US" altLang="de-DE" sz="2000" b="1" noProof="0" dirty="0" smtClean="0">
                <a:latin typeface="Courier New" pitchFamily="49" charset="0"/>
              </a:rPr>
              <a:t>out</a:t>
            </a:r>
            <a:r>
              <a:rPr lang="en-US" altLang="de-DE" sz="2000" noProof="0" dirty="0" smtClean="0">
                <a:latin typeface="Courier New" pitchFamily="49" charset="0"/>
              </a:rPr>
              <a:t> String;</a:t>
            </a:r>
            <a:br>
              <a:rPr lang="en-US" altLang="de-DE" sz="2000" noProof="0" dirty="0" smtClean="0">
                <a:latin typeface="Courier New" pitchFamily="49" charset="0"/>
              </a:rPr>
            </a:br>
            <a:r>
              <a:rPr lang="en-US" altLang="de-DE" sz="2000" noProof="0" dirty="0" smtClean="0">
                <a:latin typeface="Courier New" pitchFamily="49" charset="0"/>
              </a:rPr>
              <a:t>                      Last: </a:t>
            </a:r>
            <a:r>
              <a:rPr lang="en-US" altLang="de-DE" sz="2000" b="1" noProof="0" dirty="0" smtClean="0">
                <a:latin typeface="Courier New" pitchFamily="49" charset="0"/>
              </a:rPr>
              <a:t>out</a:t>
            </a:r>
            <a:r>
              <a:rPr lang="en-US" altLang="de-DE" sz="2000" noProof="0" dirty="0" smtClean="0">
                <a:latin typeface="Courier New" pitchFamily="49" charset="0"/>
              </a:rPr>
              <a:t> Natural);</a:t>
            </a:r>
          </a:p>
          <a:p>
            <a:pPr marL="357188" indent="0" eaLnBrk="1" hangingPunct="1">
              <a:lnSpc>
                <a:spcPct val="80000"/>
              </a:lnSpc>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2000" b="1" noProof="0" dirty="0" smtClean="0">
                <a:latin typeface="Courier New" pitchFamily="49" charset="0"/>
              </a:rPr>
              <a:t>end</a:t>
            </a:r>
            <a:r>
              <a:rPr lang="en-US" altLang="de-DE" sz="2000" noProof="0" dirty="0" smtClean="0">
                <a:latin typeface="Courier New" pitchFamily="49" charset="0"/>
              </a:rPr>
              <a:t> Ada.Text_IO;</a:t>
            </a:r>
            <a:endParaRPr lang="en-US" altLang="de-DE" sz="500" noProof="0" dirty="0" smtClean="0">
              <a:latin typeface="Courier New" pitchFamily="49" charset="0"/>
            </a:endParaRPr>
          </a:p>
          <a:p>
            <a:pPr marL="0" indent="0" eaLnBrk="1" hangingPunct="1">
              <a:lnSpc>
                <a:spcPct val="80000"/>
              </a:lnSpc>
              <a:spcBef>
                <a:spcPts val="500"/>
              </a:spcBef>
              <a:buClrTx/>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US" altLang="de-DE" sz="2400" noProof="0" dirty="0" smtClean="0"/>
          </a:p>
          <a:p>
            <a:pPr marL="0" indent="0" eaLnBrk="1" hangingPunct="1">
              <a:lnSpc>
                <a:spcPct val="80000"/>
              </a:lnSpc>
              <a:spcBef>
                <a:spcPts val="500"/>
              </a:spcBef>
              <a:buClrTx/>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2400" noProof="0" dirty="0" smtClean="0"/>
              <a:t>The package further holds:</a:t>
            </a:r>
            <a:endParaRPr lang="en-US" altLang="de-DE" sz="800" dirty="0">
              <a:cs typeface="Courier New" pitchFamily="49" charset="0"/>
            </a:endParaRPr>
          </a:p>
          <a:p>
            <a:pPr marL="0" indent="0" eaLnBrk="1" hangingPunct="1">
              <a:lnSpc>
                <a:spcPct val="80000"/>
              </a:lnSpc>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US" altLang="de-DE" sz="500" noProof="0" dirty="0" smtClean="0"/>
          </a:p>
          <a:p>
            <a:pPr eaLnBrk="1" hangingPunct="1">
              <a:lnSpc>
                <a:spcPct val="80000"/>
              </a:lnSpc>
              <a:spcBef>
                <a:spcPts val="600"/>
              </a:spcBef>
              <a:buClrTx/>
              <a:buFont typeface="Arial" panose="020B0604020202020204" pitchFamily="34" charset="0"/>
              <a:buChar char="•"/>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2400" noProof="0" dirty="0" smtClean="0"/>
              <a:t>Operations to create and open files</a:t>
            </a:r>
            <a:endParaRPr lang="en-US" altLang="de-DE" sz="500" noProof="0" dirty="0" smtClean="0"/>
          </a:p>
          <a:p>
            <a:pPr eaLnBrk="1" hangingPunct="1">
              <a:lnSpc>
                <a:spcPct val="80000"/>
              </a:lnSpc>
              <a:spcBef>
                <a:spcPts val="600"/>
              </a:spcBef>
              <a:buClrTx/>
              <a:buFont typeface="Arial" panose="020B0604020202020204" pitchFamily="34" charset="0"/>
              <a:buChar char="•"/>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2400" noProof="0" dirty="0" smtClean="0"/>
              <a:t>Generic subpackages for formatted output of scalar items</a:t>
            </a:r>
            <a:endParaRPr lang="en-US" altLang="de-DE" sz="2400" noProof="0" dirty="0" smtClean="0">
              <a:cs typeface="Courier New" pitchFamily="49" charset="0"/>
            </a:endParaRPr>
          </a:p>
          <a:p>
            <a:pPr eaLnBrk="1" hangingPunct="1">
              <a:lnSpc>
                <a:spcPct val="80000"/>
              </a:lnSpc>
              <a:spcBef>
                <a:spcPts val="600"/>
              </a:spcBef>
              <a:buClrTx/>
              <a:buFont typeface="Arial" panose="020B0604020202020204" pitchFamily="34" charset="0"/>
              <a:buChar char="•"/>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2400" noProof="0" dirty="0" smtClean="0">
                <a:cs typeface="Courier New" pitchFamily="49" charset="0"/>
              </a:rPr>
              <a:t>Exceptions for error handling</a:t>
            </a:r>
          </a:p>
        </p:txBody>
      </p:sp>
      <p:sp>
        <p:nvSpPr>
          <p:cNvPr id="121860" name="Fußzeilenplatzhalter 1"/>
          <p:cNvSpPr>
            <a:spLocks noGrp="1"/>
          </p:cNvSpPr>
          <p:nvPr>
            <p:ph type="ftr" sz="quarte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en-US" altLang="de-DE" sz="2400" dirty="0" smtClean="0"/>
              <a:t>Ada Basics © 2024 C.Grein</a:t>
            </a:r>
            <a:endParaRPr lang="de-DE" altLang="de-DE" sz="2400" dirty="0"/>
          </a:p>
        </p:txBody>
      </p:sp>
      <p:sp>
        <p:nvSpPr>
          <p:cNvPr id="121861" name="Foliennummernplatzhalter 2"/>
          <p:cNvSpPr>
            <a:spLocks noGrp="1"/>
          </p:cNvSpPr>
          <p:nvPr>
            <p:ph type="sldNum" sz="quarter"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8BCF70A3-1B42-41F8-B847-99298A54DB8F}" type="slidenum">
              <a:rPr lang="de-DE" altLang="de-DE" sz="2400" smtClean="0"/>
              <a:pPr eaLnBrk="1" hangingPunct="1">
                <a:spcBef>
                  <a:spcPct val="0"/>
                </a:spcBef>
              </a:pPr>
              <a:t>190</a:t>
            </a:fld>
            <a:endParaRPr lang="de-DE" altLang="de-DE" sz="2400" dirty="0" smtClean="0"/>
          </a:p>
        </p:txBody>
      </p:sp>
      <p:sp>
        <p:nvSpPr>
          <p:cNvPr id="2" name="Textfeld 1"/>
          <p:cNvSpPr txBox="1"/>
          <p:nvPr/>
        </p:nvSpPr>
        <p:spPr>
          <a:xfrm>
            <a:off x="4283968" y="3771617"/>
            <a:ext cx="4464496" cy="1169551"/>
          </a:xfrm>
          <a:prstGeom prst="rect">
            <a:avLst/>
          </a:prstGeom>
          <a:solidFill>
            <a:srgbClr val="FFCCFF"/>
          </a:solidFill>
          <a:ln w="19050">
            <a:solidFill>
              <a:schemeClr val="accent2"/>
            </a:solidFill>
          </a:ln>
        </p:spPr>
        <p:txBody>
          <a:bodyPr wrap="square" rtlCol="0">
            <a:spAutoFit/>
          </a:bodyPr>
          <a:lstStyle/>
          <a:p>
            <a:r>
              <a:rPr lang="en-US" sz="1400" dirty="0" smtClean="0">
                <a:solidFill>
                  <a:schemeClr val="tx1"/>
                </a:solidFill>
              </a:rPr>
              <a:t>Text_IO </a:t>
            </a:r>
            <a:r>
              <a:rPr lang="en-US" sz="1400" dirty="0">
                <a:solidFill>
                  <a:schemeClr val="tx1"/>
                </a:solidFill>
              </a:rPr>
              <a:t>was designed for file </a:t>
            </a:r>
            <a:r>
              <a:rPr lang="en-US" sz="1400" dirty="0" smtClean="0">
                <a:solidFill>
                  <a:schemeClr val="tx1"/>
                </a:solidFill>
              </a:rPr>
              <a:t>operations with </a:t>
            </a:r>
            <a:r>
              <a:rPr lang="en-US" sz="1400" dirty="0">
                <a:solidFill>
                  <a:schemeClr val="tx1"/>
                </a:solidFill>
              </a:rPr>
              <a:t>an important </a:t>
            </a:r>
            <a:r>
              <a:rPr lang="en-US" sz="1400" dirty="0" smtClean="0">
                <a:solidFill>
                  <a:schemeClr val="tx1"/>
                </a:solidFill>
              </a:rPr>
              <a:t>feature: </a:t>
            </a:r>
            <a:r>
              <a:rPr lang="en-US" sz="1400" dirty="0">
                <a:solidFill>
                  <a:schemeClr val="tx1"/>
                </a:solidFill>
              </a:rPr>
              <a:t>If </a:t>
            </a:r>
            <a:r>
              <a:rPr lang="en-US" sz="1400" dirty="0" smtClean="0">
                <a:solidFill>
                  <a:schemeClr val="tx1"/>
                </a:solidFill>
              </a:rPr>
              <a:t> </a:t>
            </a:r>
            <a:r>
              <a:rPr lang="en-US" sz="1400" dirty="0">
                <a:solidFill>
                  <a:schemeClr val="tx1"/>
                </a:solidFill>
              </a:rPr>
              <a:t>your program writes into a file, you can take the </a:t>
            </a:r>
            <a:r>
              <a:rPr lang="en-US" sz="1400" dirty="0" smtClean="0">
                <a:solidFill>
                  <a:schemeClr val="tx1"/>
                </a:solidFill>
              </a:rPr>
              <a:t>sequence of code that </a:t>
            </a:r>
            <a:r>
              <a:rPr lang="en-US" sz="1400" dirty="0">
                <a:solidFill>
                  <a:schemeClr val="tx1"/>
                </a:solidFill>
              </a:rPr>
              <a:t>writes the file, replace every Put_* operation by the </a:t>
            </a:r>
            <a:r>
              <a:rPr lang="en-US" sz="1400" dirty="0" smtClean="0">
                <a:solidFill>
                  <a:schemeClr val="tx1"/>
                </a:solidFill>
              </a:rPr>
              <a:t>symmetric </a:t>
            </a:r>
            <a:r>
              <a:rPr lang="en-US" sz="1400" dirty="0">
                <a:solidFill>
                  <a:schemeClr val="tx1"/>
                </a:solidFill>
              </a:rPr>
              <a:t>Get_* operation, and you will read the file without </a:t>
            </a:r>
            <a:r>
              <a:rPr lang="en-US" sz="1400" dirty="0" smtClean="0">
                <a:solidFill>
                  <a:schemeClr val="tx1"/>
                </a:solidFill>
              </a:rPr>
              <a:t>error.</a:t>
            </a:r>
            <a:endParaRPr lang="de-DE" sz="4000" dirty="0"/>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2" name="Rectangle 1"/>
          <p:cNvSpPr>
            <a:spLocks noGrp="1" noChangeArrowheads="1"/>
          </p:cNvSpPr>
          <p:nvPr>
            <p:ph type="title"/>
          </p:nvPr>
        </p:nvSpPr>
        <p:spPr>
          <a:xfrm>
            <a:off x="685800" y="609600"/>
            <a:ext cx="7772400" cy="1143000"/>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noProof="0" dirty="0" smtClean="0"/>
              <a:t>Input/Output of Whole Numbers</a:t>
            </a:r>
          </a:p>
        </p:txBody>
      </p:sp>
      <p:sp>
        <p:nvSpPr>
          <p:cNvPr id="122883" name="Rectangle 2"/>
          <p:cNvSpPr>
            <a:spLocks noGrp="1" noChangeArrowheads="1"/>
          </p:cNvSpPr>
          <p:nvPr>
            <p:ph type="body" idx="1"/>
          </p:nvPr>
        </p:nvSpPr>
        <p:spPr>
          <a:xfrm>
            <a:off x="685800" y="1752600"/>
            <a:ext cx="7772400" cy="4484688"/>
          </a:xfrm>
        </p:spPr>
        <p:txBody>
          <a:bodyPr/>
          <a:lstStyle/>
          <a:p>
            <a:pPr marL="271463" indent="0" eaLnBrk="1" hangingPunct="1">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800" b="1" noProof="0" dirty="0" smtClean="0">
                <a:latin typeface="Courier New" pitchFamily="49" charset="0"/>
              </a:rPr>
              <a:t>package</a:t>
            </a:r>
            <a:r>
              <a:rPr lang="en-US" altLang="de-DE" sz="1800" noProof="0" dirty="0" smtClean="0">
                <a:latin typeface="Courier New" pitchFamily="49" charset="0"/>
              </a:rPr>
              <a:t> </a:t>
            </a:r>
            <a:r>
              <a:rPr lang="en-US" altLang="de-DE" sz="1800" noProof="0" dirty="0" smtClean="0">
                <a:solidFill>
                  <a:schemeClr val="accent2"/>
                </a:solidFill>
                <a:latin typeface="Courier New" pitchFamily="49" charset="0"/>
              </a:rPr>
              <a:t>Ada.</a:t>
            </a:r>
            <a:r>
              <a:rPr lang="en-US" altLang="de-DE" sz="1800" noProof="0" dirty="0" smtClean="0">
                <a:latin typeface="Courier New" pitchFamily="49" charset="0"/>
              </a:rPr>
              <a:t>Integer_Text_IO </a:t>
            </a:r>
            <a:r>
              <a:rPr lang="en-US" altLang="de-DE" sz="1800" b="1" noProof="0" dirty="0" smtClean="0">
                <a:latin typeface="Courier New" pitchFamily="49" charset="0"/>
              </a:rPr>
              <a:t>is</a:t>
            </a:r>
          </a:p>
          <a:p>
            <a:pPr marL="271463" indent="0" eaLnBrk="1" hangingPunct="1">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800" noProof="0" dirty="0" smtClean="0">
                <a:latin typeface="Courier New" pitchFamily="49" charset="0"/>
              </a:rPr>
              <a:t>  </a:t>
            </a:r>
            <a:r>
              <a:rPr lang="en-US" altLang="de-DE" sz="1800" b="1" noProof="0" dirty="0" smtClean="0">
                <a:latin typeface="Courier New" pitchFamily="49" charset="0"/>
              </a:rPr>
              <a:t>procedure</a:t>
            </a:r>
            <a:r>
              <a:rPr lang="en-US" altLang="de-DE" sz="1800" noProof="0" dirty="0" smtClean="0">
                <a:latin typeface="Courier New" pitchFamily="49" charset="0"/>
              </a:rPr>
              <a:t> Put</a:t>
            </a:r>
            <a:br>
              <a:rPr lang="en-US" altLang="de-DE" sz="1800" noProof="0" dirty="0" smtClean="0">
                <a:latin typeface="Courier New" pitchFamily="49" charset="0"/>
              </a:rPr>
            </a:br>
            <a:r>
              <a:rPr lang="en-US" altLang="de-DE" sz="1800" noProof="0" dirty="0" smtClean="0">
                <a:latin typeface="Courier New" pitchFamily="49" charset="0"/>
              </a:rPr>
              <a:t>      (</a:t>
            </a:r>
            <a:r>
              <a:rPr lang="en-US" altLang="de-DE" sz="1800" dirty="0" smtClean="0">
                <a:latin typeface="Courier New" pitchFamily="49" charset="0"/>
              </a:rPr>
              <a:t>Item</a:t>
            </a:r>
            <a:r>
              <a:rPr lang="en-US" altLang="de-DE" sz="1800" noProof="0" dirty="0" smtClean="0">
                <a:latin typeface="Courier New" pitchFamily="49" charset="0"/>
              </a:rPr>
              <a:t> : </a:t>
            </a:r>
            <a:r>
              <a:rPr lang="en-US" altLang="de-DE" sz="1800" b="1" noProof="0" dirty="0" smtClean="0">
                <a:latin typeface="Courier New" pitchFamily="49" charset="0"/>
              </a:rPr>
              <a:t>in</a:t>
            </a:r>
            <a:r>
              <a:rPr lang="en-US" altLang="de-DE" sz="1800" noProof="0" dirty="0" smtClean="0">
                <a:latin typeface="Courier New" pitchFamily="49" charset="0"/>
              </a:rPr>
              <a:t>  Integer;</a:t>
            </a:r>
            <a:br>
              <a:rPr lang="en-US" altLang="de-DE" sz="1800" noProof="0" dirty="0" smtClean="0">
                <a:latin typeface="Courier New" pitchFamily="49" charset="0"/>
              </a:rPr>
            </a:br>
            <a:r>
              <a:rPr lang="en-US" altLang="de-DE" sz="1800" noProof="0" dirty="0" smtClean="0">
                <a:latin typeface="Courier New" pitchFamily="49" charset="0"/>
              </a:rPr>
              <a:t>       Width: </a:t>
            </a:r>
            <a:r>
              <a:rPr lang="en-US" altLang="de-DE" sz="1800" b="1" noProof="0" dirty="0" smtClean="0">
                <a:latin typeface="Courier New" pitchFamily="49" charset="0"/>
              </a:rPr>
              <a:t>in  </a:t>
            </a:r>
            <a:r>
              <a:rPr lang="en-US" altLang="de-DE" sz="1800" noProof="0" dirty="0" smtClean="0">
                <a:latin typeface="Courier New" pitchFamily="49" charset="0"/>
              </a:rPr>
              <a:t>Field       := Default_Width;</a:t>
            </a:r>
            <a:br>
              <a:rPr lang="en-US" altLang="de-DE" sz="1800" noProof="0" dirty="0" smtClean="0">
                <a:latin typeface="Courier New" pitchFamily="49" charset="0"/>
              </a:rPr>
            </a:br>
            <a:r>
              <a:rPr lang="en-US" altLang="de-DE" sz="1800" noProof="0" dirty="0" smtClean="0">
                <a:latin typeface="Courier New" pitchFamily="49" charset="0"/>
              </a:rPr>
              <a:t>       Base : </a:t>
            </a:r>
            <a:r>
              <a:rPr lang="en-US" altLang="de-DE" sz="1800" b="1" noProof="0" dirty="0" smtClean="0">
                <a:latin typeface="Courier New" pitchFamily="49" charset="0"/>
              </a:rPr>
              <a:t>in  </a:t>
            </a:r>
            <a:r>
              <a:rPr lang="en-US" altLang="de-DE" sz="1800" noProof="0" dirty="0" smtClean="0">
                <a:latin typeface="Courier New" pitchFamily="49" charset="0"/>
              </a:rPr>
              <a:t>Number_Base := Default_Base);</a:t>
            </a:r>
          </a:p>
          <a:p>
            <a:pPr marL="271463" indent="0" eaLnBrk="1" hangingPunct="1">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800" b="1" noProof="0" dirty="0" smtClean="0">
                <a:latin typeface="Courier New" pitchFamily="49" charset="0"/>
              </a:rPr>
              <a:t>  procedure</a:t>
            </a:r>
            <a:r>
              <a:rPr lang="en-US" altLang="de-DE" sz="1800" noProof="0" dirty="0" smtClean="0">
                <a:latin typeface="Courier New" pitchFamily="49" charset="0"/>
              </a:rPr>
              <a:t> Get</a:t>
            </a:r>
            <a:br>
              <a:rPr lang="en-US" altLang="de-DE" sz="1800" noProof="0" dirty="0" smtClean="0">
                <a:latin typeface="Courier New" pitchFamily="49" charset="0"/>
              </a:rPr>
            </a:br>
            <a:r>
              <a:rPr lang="en-US" altLang="de-DE" sz="1800" noProof="0" dirty="0" smtClean="0">
                <a:latin typeface="Courier New" pitchFamily="49" charset="0"/>
              </a:rPr>
              <a:t>      (</a:t>
            </a:r>
            <a:r>
              <a:rPr lang="en-US" altLang="de-DE" sz="1800" dirty="0" smtClean="0">
                <a:latin typeface="Courier New" pitchFamily="49" charset="0"/>
              </a:rPr>
              <a:t>Item</a:t>
            </a:r>
            <a:r>
              <a:rPr lang="en-US" altLang="de-DE" sz="1800" noProof="0" dirty="0" smtClean="0">
                <a:latin typeface="Courier New" pitchFamily="49" charset="0"/>
              </a:rPr>
              <a:t> : </a:t>
            </a:r>
            <a:r>
              <a:rPr lang="en-US" altLang="de-DE" sz="1800" b="1" noProof="0" dirty="0" smtClean="0">
                <a:latin typeface="Courier New" pitchFamily="49" charset="0"/>
              </a:rPr>
              <a:t>out</a:t>
            </a:r>
            <a:r>
              <a:rPr lang="en-US" altLang="de-DE" sz="1800" noProof="0" dirty="0" smtClean="0">
                <a:latin typeface="Courier New" pitchFamily="49" charset="0"/>
              </a:rPr>
              <a:t> Integer;</a:t>
            </a:r>
            <a:br>
              <a:rPr lang="en-US" altLang="de-DE" sz="1800" noProof="0" dirty="0" smtClean="0">
                <a:latin typeface="Courier New" pitchFamily="49" charset="0"/>
              </a:rPr>
            </a:br>
            <a:r>
              <a:rPr lang="en-US" altLang="de-DE" sz="1800" noProof="0" dirty="0" smtClean="0">
                <a:latin typeface="Courier New" pitchFamily="49" charset="0"/>
              </a:rPr>
              <a:t>       Width: </a:t>
            </a:r>
            <a:r>
              <a:rPr lang="en-US" altLang="de-DE" sz="1800" b="1" noProof="0" dirty="0" smtClean="0">
                <a:latin typeface="Courier New" pitchFamily="49" charset="0"/>
              </a:rPr>
              <a:t>in  </a:t>
            </a:r>
            <a:r>
              <a:rPr lang="en-US" altLang="de-DE" sz="1800" noProof="0" dirty="0" smtClean="0">
                <a:latin typeface="Courier New" pitchFamily="49" charset="0"/>
              </a:rPr>
              <a:t>Field := 0);</a:t>
            </a:r>
          </a:p>
          <a:p>
            <a:pPr marL="271463" indent="0" eaLnBrk="1" hangingPunct="1">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800" dirty="0">
                <a:latin typeface="Courier New" pitchFamily="49" charset="0"/>
              </a:rPr>
              <a:t> </a:t>
            </a:r>
            <a:r>
              <a:rPr lang="en-US" altLang="de-DE" sz="1800" dirty="0" smtClean="0">
                <a:latin typeface="Courier New" pitchFamily="49" charset="0"/>
              </a:rPr>
              <a:t> …</a:t>
            </a:r>
            <a:endParaRPr lang="en-US" altLang="de-DE" sz="1800" noProof="0" dirty="0" smtClean="0">
              <a:latin typeface="Courier New" pitchFamily="49" charset="0"/>
            </a:endParaRPr>
          </a:p>
          <a:p>
            <a:pPr marL="271463" indent="0" eaLnBrk="1" hangingPunct="1">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800" b="1" noProof="0" dirty="0" smtClean="0">
                <a:latin typeface="Courier New" pitchFamily="49" charset="0"/>
              </a:rPr>
              <a:t>end</a:t>
            </a:r>
            <a:r>
              <a:rPr lang="en-US" altLang="de-DE" sz="1800" noProof="0" dirty="0" smtClean="0">
                <a:latin typeface="Courier New" pitchFamily="49" charset="0"/>
              </a:rPr>
              <a:t> </a:t>
            </a:r>
            <a:r>
              <a:rPr lang="en-US" altLang="de-DE" sz="1800" noProof="0" dirty="0" smtClean="0">
                <a:solidFill>
                  <a:schemeClr val="accent2"/>
                </a:solidFill>
                <a:latin typeface="Courier New" pitchFamily="49" charset="0"/>
              </a:rPr>
              <a:t>Ada.</a:t>
            </a:r>
            <a:r>
              <a:rPr lang="en-US" altLang="de-DE" sz="1800" noProof="0" dirty="0" smtClean="0">
                <a:latin typeface="Courier New" pitchFamily="49" charset="0"/>
              </a:rPr>
              <a:t>Integer_Text_IO;</a:t>
            </a:r>
          </a:p>
          <a:p>
            <a:pPr marL="0" indent="0" eaLnBrk="1" hangingPunct="1">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US" altLang="de-DE" sz="800" noProof="0" dirty="0" smtClean="0">
              <a:latin typeface="Courier New" pitchFamily="49" charset="0"/>
            </a:endParaRPr>
          </a:p>
          <a:p>
            <a:pPr marL="0" indent="0" eaLnBrk="1" hangingPunct="1">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2400" noProof="0" dirty="0" smtClean="0"/>
              <a:t>This is a special instantiation of the generic subpackage (see chapter Generics)</a:t>
            </a:r>
            <a:endParaRPr lang="en-US" altLang="de-DE" sz="2400" dirty="0"/>
          </a:p>
          <a:p>
            <a:pPr marL="0" indent="0" algn="ctr" eaLnBrk="1" hangingPunct="1">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2000" noProof="0" dirty="0" smtClean="0">
                <a:solidFill>
                  <a:schemeClr val="accent2"/>
                </a:solidFill>
                <a:latin typeface="Courier New" pitchFamily="49" charset="0"/>
              </a:rPr>
              <a:t>Ada.</a:t>
            </a:r>
            <a:r>
              <a:rPr lang="en-US" altLang="de-DE" sz="2000" noProof="0" dirty="0" smtClean="0">
                <a:latin typeface="Courier New" pitchFamily="49" charset="0"/>
              </a:rPr>
              <a:t>Text_IO.Integer_IO</a:t>
            </a:r>
            <a:endParaRPr lang="en-US" altLang="de-DE" sz="2400" noProof="0" dirty="0" smtClean="0"/>
          </a:p>
        </p:txBody>
      </p:sp>
      <p:sp>
        <p:nvSpPr>
          <p:cNvPr id="122884" name="Fußzeilenplatzhalter 1"/>
          <p:cNvSpPr>
            <a:spLocks noGrp="1"/>
          </p:cNvSpPr>
          <p:nvPr>
            <p:ph type="ftr" sz="quarte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en-US" altLang="de-DE" sz="2400" dirty="0" smtClean="0"/>
              <a:t>Ada Basics © 2024 C.Grein</a:t>
            </a:r>
            <a:endParaRPr lang="de-DE" altLang="de-DE" sz="2400" dirty="0"/>
          </a:p>
        </p:txBody>
      </p:sp>
      <p:sp>
        <p:nvSpPr>
          <p:cNvPr id="122885" name="Foliennummernplatzhalter 2"/>
          <p:cNvSpPr>
            <a:spLocks noGrp="1"/>
          </p:cNvSpPr>
          <p:nvPr>
            <p:ph type="sldNum" sz="quarter"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60EFEB8D-E174-4701-8704-8B36A213C301}" type="slidenum">
              <a:rPr lang="de-DE" altLang="de-DE" sz="2400" smtClean="0"/>
              <a:pPr eaLnBrk="1" hangingPunct="1">
                <a:spcBef>
                  <a:spcPct val="0"/>
                </a:spcBef>
              </a:pPr>
              <a:t>191</a:t>
            </a:fld>
            <a:endParaRPr lang="de-DE" altLang="de-DE" sz="2400" dirty="0" smtClean="0"/>
          </a:p>
        </p:txBody>
      </p:sp>
      <p:sp>
        <p:nvSpPr>
          <p:cNvPr id="6" name="Textfeld 5"/>
          <p:cNvSpPr txBox="1"/>
          <p:nvPr/>
        </p:nvSpPr>
        <p:spPr>
          <a:xfrm>
            <a:off x="5724128" y="3789040"/>
            <a:ext cx="2448272" cy="1323439"/>
          </a:xfrm>
          <a:prstGeom prst="rect">
            <a:avLst/>
          </a:prstGeom>
          <a:solidFill>
            <a:schemeClr val="accent2">
              <a:lumMod val="20000"/>
              <a:lumOff val="80000"/>
            </a:schemeClr>
          </a:solidFill>
          <a:ln>
            <a:solidFill>
              <a:schemeClr val="accent2"/>
            </a:solidFill>
          </a:ln>
        </p:spPr>
        <p:txBody>
          <a:bodyPr wrap="square" rtlCol="0">
            <a:spAutoFit/>
          </a:bodyPr>
          <a:lstStyle/>
          <a:p>
            <a:pPr algn="ctr"/>
            <a:r>
              <a:rPr lang="en-US" sz="1600" dirty="0" smtClean="0">
                <a:solidFill>
                  <a:schemeClr val="accent2"/>
                </a:solidFill>
              </a:rPr>
              <a:t>This is Ada 95. </a:t>
            </a:r>
            <a:r>
              <a:rPr lang="en-US" sz="1600" dirty="0" smtClean="0">
                <a:solidFill>
                  <a:schemeClr val="tx1"/>
                </a:solidFill>
              </a:rPr>
              <a:t>In Ada 83, the first name part is missing (no hierarchical library units).</a:t>
            </a:r>
          </a:p>
          <a:p>
            <a:pPr algn="ctr"/>
            <a:r>
              <a:rPr lang="en-US" sz="1600" dirty="0" smtClean="0">
                <a:solidFill>
                  <a:schemeClr val="tx1"/>
                </a:solidFill>
              </a:rPr>
              <a:t>See slide 360.</a:t>
            </a:r>
            <a:endParaRPr lang="en-US" sz="1600" dirty="0">
              <a:solidFill>
                <a:schemeClr val="accent2"/>
              </a:solidFill>
            </a:endParaRPr>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Rectangle 1"/>
          <p:cNvSpPr>
            <a:spLocks noGrp="1" noChangeArrowheads="1"/>
          </p:cNvSpPr>
          <p:nvPr>
            <p:ph type="title"/>
          </p:nvPr>
        </p:nvSpPr>
        <p:spPr>
          <a:xfrm>
            <a:off x="685800" y="609600"/>
            <a:ext cx="7772400" cy="1379240"/>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noProof="0" dirty="0" smtClean="0"/>
              <a:t>Exercise: Itemize Repeatedly</a:t>
            </a:r>
          </a:p>
        </p:txBody>
      </p:sp>
      <p:sp>
        <p:nvSpPr>
          <p:cNvPr id="106499" name="Rectangle 2"/>
          <p:cNvSpPr>
            <a:spLocks noGrp="1" noChangeArrowheads="1"/>
          </p:cNvSpPr>
          <p:nvPr>
            <p:ph type="body" idx="1"/>
          </p:nvPr>
        </p:nvSpPr>
        <p:spPr>
          <a:xfrm>
            <a:off x="652463" y="2132856"/>
            <a:ext cx="7772400" cy="2167880"/>
          </a:xfrm>
        </p:spPr>
        <p:txBody>
          <a:bodyPr/>
          <a:lstStyle/>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en-US" altLang="de-DE" sz="2400" noProof="0" dirty="0" smtClean="0"/>
              <a:t>Change your program from slide 148 for splitting some amount of money into coins and banknotes so that you can repeatedly input an arbitrary amount which will then be output in pieces.</a:t>
            </a:r>
          </a:p>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en-US" altLang="de-DE" sz="2400" dirty="0" smtClean="0">
                <a:solidFill>
                  <a:schemeClr val="accent2"/>
                </a:solidFill>
              </a:rPr>
              <a:t>How do you </a:t>
            </a:r>
            <a:r>
              <a:rPr lang="en-US" altLang="de-DE" sz="2400" noProof="0" dirty="0" smtClean="0">
                <a:solidFill>
                  <a:schemeClr val="accent2"/>
                </a:solidFill>
              </a:rPr>
              <a:t>define the stop criterion?</a:t>
            </a:r>
          </a:p>
        </p:txBody>
      </p:sp>
      <p:sp>
        <p:nvSpPr>
          <p:cNvPr id="126980" name="Fußzeilenplatzhalter 1"/>
          <p:cNvSpPr>
            <a:spLocks noGrp="1"/>
          </p:cNvSpPr>
          <p:nvPr>
            <p:ph type="ftr" sz="quarte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en-US" altLang="de-DE" sz="2400" dirty="0" smtClean="0"/>
              <a:t>Ada Basics © 2024 C.Grein</a:t>
            </a:r>
            <a:endParaRPr lang="de-DE" altLang="de-DE" sz="2400" dirty="0"/>
          </a:p>
        </p:txBody>
      </p:sp>
      <p:sp>
        <p:nvSpPr>
          <p:cNvPr id="126981" name="Foliennummernplatzhalter 2"/>
          <p:cNvSpPr>
            <a:spLocks noGrp="1"/>
          </p:cNvSpPr>
          <p:nvPr>
            <p:ph type="sldNum" sz="quarter"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A8F24FE3-0297-4E1C-B422-934A2A28E4A3}" type="slidenum">
              <a:rPr lang="de-DE" altLang="de-DE" sz="2400" smtClean="0"/>
              <a:pPr eaLnBrk="1" hangingPunct="1">
                <a:spcBef>
                  <a:spcPct val="0"/>
                </a:spcBef>
              </a:pPr>
              <a:t>192</a:t>
            </a:fld>
            <a:endParaRPr lang="de-DE" altLang="de-DE" sz="2400" dirty="0" smtClean="0"/>
          </a:p>
        </p:txBody>
      </p:sp>
      <p:sp>
        <p:nvSpPr>
          <p:cNvPr id="2" name="Textfeld 1"/>
          <p:cNvSpPr txBox="1"/>
          <p:nvPr/>
        </p:nvSpPr>
        <p:spPr>
          <a:xfrm>
            <a:off x="3707904" y="4581128"/>
            <a:ext cx="1440160" cy="523220"/>
          </a:xfrm>
          <a:prstGeom prst="rect">
            <a:avLst/>
          </a:prstGeom>
          <a:noFill/>
        </p:spPr>
        <p:txBody>
          <a:bodyPr wrap="square" rtlCol="0">
            <a:spAutoFit/>
          </a:bodyPr>
          <a:lstStyle/>
          <a:p>
            <a:pPr algn="ctr"/>
            <a:r>
              <a:rPr lang="de-DE" sz="2800" dirty="0" smtClean="0">
                <a:hlinkClick r:id="rId3" action="ppaction://hlinksldjump"/>
              </a:rPr>
              <a:t>Solution</a:t>
            </a:r>
            <a:endParaRPr lang="de-DE" sz="2800" dirty="0"/>
          </a:p>
        </p:txBody>
      </p:sp>
    </p:spTree>
  </p:cSld>
  <p:clrMapOvr>
    <a:masterClrMapping/>
  </p:clrMapOvr>
  <p:transition spd="med"/>
  <p:timing>
    <p:tnLst>
      <p:par>
        <p:cTn id="1" dur="indefinite" restart="never" nodeType="tmRoot"/>
      </p:par>
    </p:tnLst>
  </p:timing>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6" name="Rectangle 2"/>
          <p:cNvSpPr>
            <a:spLocks noGrp="1" noChangeArrowheads="1"/>
          </p:cNvSpPr>
          <p:nvPr>
            <p:ph type="title"/>
          </p:nvPr>
        </p:nvSpPr>
        <p:spPr>
          <a:xfrm>
            <a:off x="685800" y="609600"/>
            <a:ext cx="7772400" cy="1143000"/>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4000" noProof="0" dirty="0" smtClean="0"/>
              <a:t>Input/Output of</a:t>
            </a:r>
            <a:br>
              <a:rPr lang="en-US" altLang="de-DE" sz="4000" noProof="0" dirty="0" smtClean="0"/>
            </a:br>
            <a:r>
              <a:rPr lang="en-US" altLang="de-DE" sz="4000" noProof="0" dirty="0" smtClean="0"/>
              <a:t>Floating Point Numbers</a:t>
            </a:r>
          </a:p>
        </p:txBody>
      </p:sp>
      <p:sp>
        <p:nvSpPr>
          <p:cNvPr id="123907" name="Rectangle 3"/>
          <p:cNvSpPr>
            <a:spLocks noGrp="1" noChangeArrowheads="1"/>
          </p:cNvSpPr>
          <p:nvPr>
            <p:ph type="body" idx="1"/>
          </p:nvPr>
        </p:nvSpPr>
        <p:spPr>
          <a:xfrm>
            <a:off x="685800" y="1981200"/>
            <a:ext cx="7772400" cy="4114800"/>
          </a:xfrm>
        </p:spPr>
        <p:txBody>
          <a:bodyPr/>
          <a:lstStyle/>
          <a:p>
            <a:pPr marL="357188" indent="0" eaLnBrk="1" hangingPunct="1">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800" b="1" noProof="0" dirty="0" smtClean="0">
                <a:latin typeface="Courier New" pitchFamily="49" charset="0"/>
              </a:rPr>
              <a:t>package</a:t>
            </a:r>
            <a:r>
              <a:rPr lang="en-US" altLang="de-DE" sz="1800" noProof="0" dirty="0" smtClean="0">
                <a:latin typeface="Courier New" pitchFamily="49" charset="0"/>
              </a:rPr>
              <a:t> </a:t>
            </a:r>
            <a:r>
              <a:rPr lang="en-US" altLang="de-DE" sz="1800" noProof="0" dirty="0" smtClean="0">
                <a:solidFill>
                  <a:schemeClr val="accent2"/>
                </a:solidFill>
                <a:latin typeface="Courier New" pitchFamily="49" charset="0"/>
              </a:rPr>
              <a:t>Ada.</a:t>
            </a:r>
            <a:r>
              <a:rPr lang="en-US" altLang="de-DE" sz="1800" noProof="0" dirty="0" smtClean="0">
                <a:latin typeface="Courier New" pitchFamily="49" charset="0"/>
              </a:rPr>
              <a:t>Float_Text_IO </a:t>
            </a:r>
            <a:r>
              <a:rPr lang="en-US" altLang="de-DE" sz="1800" b="1" noProof="0" dirty="0" smtClean="0">
                <a:latin typeface="Courier New" pitchFamily="49" charset="0"/>
              </a:rPr>
              <a:t>is</a:t>
            </a:r>
          </a:p>
          <a:p>
            <a:pPr marL="357188" indent="0" eaLnBrk="1" hangingPunct="1">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800" noProof="0" dirty="0" smtClean="0">
                <a:latin typeface="Courier New" pitchFamily="49" charset="0"/>
              </a:rPr>
              <a:t>  </a:t>
            </a:r>
            <a:r>
              <a:rPr lang="en-US" altLang="de-DE" sz="1800" b="1" noProof="0" dirty="0" smtClean="0">
                <a:latin typeface="Courier New" pitchFamily="49" charset="0"/>
              </a:rPr>
              <a:t>procedure</a:t>
            </a:r>
            <a:r>
              <a:rPr lang="en-US" altLang="de-DE" sz="1800" noProof="0" dirty="0" smtClean="0">
                <a:latin typeface="Courier New" pitchFamily="49" charset="0"/>
              </a:rPr>
              <a:t> Put (Item: </a:t>
            </a:r>
            <a:r>
              <a:rPr lang="en-US" altLang="de-DE" sz="1800" b="1" noProof="0" dirty="0" smtClean="0">
                <a:latin typeface="Courier New" pitchFamily="49" charset="0"/>
              </a:rPr>
              <a:t>in</a:t>
            </a:r>
            <a:r>
              <a:rPr lang="en-US" altLang="de-DE" sz="1800" noProof="0" dirty="0" smtClean="0">
                <a:latin typeface="Courier New" pitchFamily="49" charset="0"/>
              </a:rPr>
              <a:t>  Float;</a:t>
            </a:r>
            <a:br>
              <a:rPr lang="en-US" altLang="de-DE" sz="1800" noProof="0" dirty="0" smtClean="0">
                <a:latin typeface="Courier New" pitchFamily="49" charset="0"/>
              </a:rPr>
            </a:br>
            <a:r>
              <a:rPr lang="en-US" altLang="de-DE" sz="1800" noProof="0" dirty="0" smtClean="0">
                <a:latin typeface="Courier New" pitchFamily="49" charset="0"/>
              </a:rPr>
              <a:t>                 Fore: </a:t>
            </a:r>
            <a:r>
              <a:rPr lang="en-US" altLang="de-DE" sz="1800" b="1" noProof="0" dirty="0" smtClean="0">
                <a:latin typeface="Courier New" pitchFamily="49" charset="0"/>
              </a:rPr>
              <a:t>in  </a:t>
            </a:r>
            <a:r>
              <a:rPr lang="en-US" altLang="de-DE" sz="1800" noProof="0" dirty="0" smtClean="0">
                <a:latin typeface="Courier New" pitchFamily="49" charset="0"/>
              </a:rPr>
              <a:t>Field := Default_Fore;</a:t>
            </a:r>
            <a:br>
              <a:rPr lang="en-US" altLang="de-DE" sz="1800" noProof="0" dirty="0" smtClean="0">
                <a:latin typeface="Courier New" pitchFamily="49" charset="0"/>
              </a:rPr>
            </a:br>
            <a:r>
              <a:rPr lang="en-US" altLang="de-DE" sz="1800" noProof="0" dirty="0" smtClean="0">
                <a:latin typeface="Courier New" pitchFamily="49" charset="0"/>
              </a:rPr>
              <a:t>                 Aft : </a:t>
            </a:r>
            <a:r>
              <a:rPr lang="en-US" altLang="de-DE" sz="1800" b="1" noProof="0" dirty="0" smtClean="0">
                <a:latin typeface="Courier New" pitchFamily="49" charset="0"/>
              </a:rPr>
              <a:t>in  </a:t>
            </a:r>
            <a:r>
              <a:rPr lang="en-US" altLang="de-DE" sz="1800" noProof="0" dirty="0" smtClean="0">
                <a:latin typeface="Courier New" pitchFamily="49" charset="0"/>
              </a:rPr>
              <a:t>Field := Default_Aft;</a:t>
            </a:r>
            <a:br>
              <a:rPr lang="en-US" altLang="de-DE" sz="1800" noProof="0" dirty="0" smtClean="0">
                <a:latin typeface="Courier New" pitchFamily="49" charset="0"/>
              </a:rPr>
            </a:br>
            <a:r>
              <a:rPr lang="en-US" altLang="de-DE" sz="1800" noProof="0" dirty="0" smtClean="0">
                <a:latin typeface="Courier New" pitchFamily="49" charset="0"/>
              </a:rPr>
              <a:t>                 Exp : </a:t>
            </a:r>
            <a:r>
              <a:rPr lang="en-US" altLang="de-DE" sz="1800" b="1" noProof="0" dirty="0" smtClean="0">
                <a:latin typeface="Courier New" pitchFamily="49" charset="0"/>
              </a:rPr>
              <a:t>in  </a:t>
            </a:r>
            <a:r>
              <a:rPr lang="en-US" altLang="de-DE" sz="1800" noProof="0" dirty="0" smtClean="0">
                <a:latin typeface="Courier New" pitchFamily="49" charset="0"/>
              </a:rPr>
              <a:t>Field := Default_Exp);</a:t>
            </a:r>
          </a:p>
          <a:p>
            <a:pPr marL="357188" indent="0" eaLnBrk="1" hangingPunct="1">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800" b="1" noProof="0" dirty="0" smtClean="0">
                <a:latin typeface="Courier New" pitchFamily="49" charset="0"/>
              </a:rPr>
              <a:t>  procedure</a:t>
            </a:r>
            <a:r>
              <a:rPr lang="en-US" altLang="de-DE" sz="1800" noProof="0" dirty="0" smtClean="0">
                <a:latin typeface="Courier New" pitchFamily="49" charset="0"/>
              </a:rPr>
              <a:t> Get (</a:t>
            </a:r>
            <a:r>
              <a:rPr lang="en-US" altLang="de-DE" sz="1800" dirty="0" smtClean="0">
                <a:latin typeface="Courier New" pitchFamily="49" charset="0"/>
              </a:rPr>
              <a:t>Item</a:t>
            </a:r>
            <a:r>
              <a:rPr lang="en-US" altLang="de-DE" sz="1800" noProof="0" dirty="0" smtClean="0">
                <a:latin typeface="Courier New" pitchFamily="49" charset="0"/>
              </a:rPr>
              <a:t> : </a:t>
            </a:r>
            <a:r>
              <a:rPr lang="en-US" altLang="de-DE" sz="1800" b="1" noProof="0" dirty="0" smtClean="0">
                <a:latin typeface="Courier New" pitchFamily="49" charset="0"/>
              </a:rPr>
              <a:t>out</a:t>
            </a:r>
            <a:r>
              <a:rPr lang="en-US" altLang="de-DE" sz="1800" noProof="0" dirty="0" smtClean="0">
                <a:latin typeface="Courier New" pitchFamily="49" charset="0"/>
              </a:rPr>
              <a:t> Float;</a:t>
            </a:r>
            <a:br>
              <a:rPr lang="en-US" altLang="de-DE" sz="1800" noProof="0" dirty="0" smtClean="0">
                <a:latin typeface="Courier New" pitchFamily="49" charset="0"/>
              </a:rPr>
            </a:br>
            <a:r>
              <a:rPr lang="en-US" altLang="de-DE" sz="1800" noProof="0" dirty="0" smtClean="0">
                <a:latin typeface="Courier New" pitchFamily="49" charset="0"/>
              </a:rPr>
              <a:t>                 Width: </a:t>
            </a:r>
            <a:r>
              <a:rPr lang="en-US" altLang="de-DE" sz="1800" b="1" noProof="0" dirty="0" smtClean="0">
                <a:latin typeface="Courier New" pitchFamily="49" charset="0"/>
              </a:rPr>
              <a:t>in  </a:t>
            </a:r>
            <a:r>
              <a:rPr lang="en-US" altLang="de-DE" sz="1800" noProof="0" dirty="0" smtClean="0">
                <a:latin typeface="Courier New" pitchFamily="49" charset="0"/>
              </a:rPr>
              <a:t>Field := 0);</a:t>
            </a:r>
          </a:p>
          <a:p>
            <a:pPr marL="357188" indent="0" eaLnBrk="1" hangingPunct="1">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800" dirty="0">
                <a:latin typeface="Courier New" pitchFamily="49" charset="0"/>
              </a:rPr>
              <a:t> </a:t>
            </a:r>
            <a:r>
              <a:rPr lang="en-US" altLang="de-DE" sz="1800" dirty="0" smtClean="0">
                <a:latin typeface="Courier New" pitchFamily="49" charset="0"/>
              </a:rPr>
              <a:t> …</a:t>
            </a:r>
            <a:endParaRPr lang="en-US" altLang="de-DE" sz="1800" noProof="0" dirty="0" smtClean="0">
              <a:latin typeface="Courier New" pitchFamily="49" charset="0"/>
            </a:endParaRPr>
          </a:p>
          <a:p>
            <a:pPr marL="357188" indent="0" eaLnBrk="1" hangingPunct="1">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800" b="1" noProof="0" dirty="0" smtClean="0">
                <a:latin typeface="Courier New" pitchFamily="49" charset="0"/>
              </a:rPr>
              <a:t>end</a:t>
            </a:r>
            <a:r>
              <a:rPr lang="en-US" altLang="de-DE" sz="1800" noProof="0" dirty="0" smtClean="0">
                <a:latin typeface="Courier New" pitchFamily="49" charset="0"/>
              </a:rPr>
              <a:t> </a:t>
            </a:r>
            <a:r>
              <a:rPr lang="en-US" altLang="de-DE" sz="1800" noProof="0" dirty="0" smtClean="0">
                <a:solidFill>
                  <a:schemeClr val="accent2"/>
                </a:solidFill>
                <a:latin typeface="Courier New" pitchFamily="49" charset="0"/>
              </a:rPr>
              <a:t>Ada.</a:t>
            </a:r>
            <a:r>
              <a:rPr lang="en-US" altLang="de-DE" sz="1800" noProof="0" dirty="0" smtClean="0">
                <a:latin typeface="Courier New" pitchFamily="49" charset="0"/>
              </a:rPr>
              <a:t>Float_Text_IO;</a:t>
            </a:r>
          </a:p>
          <a:p>
            <a:pPr marL="0" indent="0" eaLnBrk="1" hangingPunct="1">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US" altLang="de-DE" sz="1800" noProof="0" dirty="0" smtClean="0">
              <a:latin typeface="Courier New" pitchFamily="49" charset="0"/>
            </a:endParaRPr>
          </a:p>
          <a:p>
            <a:pPr marL="0" indent="0" eaLnBrk="1" hangingPunct="1">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2400" noProof="0" dirty="0" smtClean="0"/>
              <a:t>This is a special instantiation of the generic subpackage</a:t>
            </a:r>
            <a:endParaRPr lang="en-US" altLang="de-DE" sz="2400" dirty="0"/>
          </a:p>
          <a:p>
            <a:pPr marL="0" indent="0" algn="ctr" eaLnBrk="1" hangingPunct="1">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2000" noProof="0" dirty="0" smtClean="0">
                <a:solidFill>
                  <a:schemeClr val="accent2"/>
                </a:solidFill>
                <a:latin typeface="Courier New" pitchFamily="49" charset="0"/>
              </a:rPr>
              <a:t>Ada.</a:t>
            </a:r>
            <a:r>
              <a:rPr lang="en-US" altLang="de-DE" sz="2000" noProof="0" dirty="0" smtClean="0">
                <a:latin typeface="Courier New" pitchFamily="49" charset="0"/>
              </a:rPr>
              <a:t>Text_IO.Float_IO</a:t>
            </a:r>
            <a:endParaRPr lang="en-US" altLang="de-DE" sz="2400" noProof="0" dirty="0" smtClean="0"/>
          </a:p>
        </p:txBody>
      </p:sp>
      <p:sp>
        <p:nvSpPr>
          <p:cNvPr id="123908" name="Fußzeilenplatzhalter 1"/>
          <p:cNvSpPr>
            <a:spLocks noGrp="1"/>
          </p:cNvSpPr>
          <p:nvPr>
            <p:ph type="ftr" sz="quarte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en-US" altLang="de-DE" sz="2400" dirty="0" smtClean="0"/>
              <a:t>Ada Basics © 2024 C.Grein</a:t>
            </a:r>
            <a:endParaRPr lang="de-DE" altLang="de-DE" sz="2400" dirty="0"/>
          </a:p>
        </p:txBody>
      </p:sp>
      <p:sp>
        <p:nvSpPr>
          <p:cNvPr id="123909" name="Foliennummernplatzhalter 2"/>
          <p:cNvSpPr>
            <a:spLocks noGrp="1"/>
          </p:cNvSpPr>
          <p:nvPr>
            <p:ph type="sldNum" sz="quarter"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C740017F-7A0A-4E2C-A03C-483BB0D19ACB}" type="slidenum">
              <a:rPr lang="de-DE" altLang="de-DE" sz="2400" smtClean="0"/>
              <a:pPr eaLnBrk="1" hangingPunct="1">
                <a:spcBef>
                  <a:spcPct val="0"/>
                </a:spcBef>
              </a:pPr>
              <a:t>193</a:t>
            </a:fld>
            <a:endParaRPr lang="de-DE" altLang="de-DE" sz="2400" dirty="0" smtClean="0"/>
          </a:p>
        </p:txBody>
      </p:sp>
      <p:sp>
        <p:nvSpPr>
          <p:cNvPr id="6" name="Textfeld 5"/>
          <p:cNvSpPr txBox="1"/>
          <p:nvPr/>
        </p:nvSpPr>
        <p:spPr>
          <a:xfrm>
            <a:off x="6661150" y="4509120"/>
            <a:ext cx="1511250" cy="338554"/>
          </a:xfrm>
          <a:prstGeom prst="rect">
            <a:avLst/>
          </a:prstGeom>
          <a:solidFill>
            <a:schemeClr val="accent2">
              <a:lumMod val="20000"/>
              <a:lumOff val="80000"/>
            </a:schemeClr>
          </a:solidFill>
          <a:ln>
            <a:solidFill>
              <a:schemeClr val="accent2"/>
            </a:solidFill>
          </a:ln>
        </p:spPr>
        <p:txBody>
          <a:bodyPr wrap="square" rtlCol="0">
            <a:spAutoFit/>
          </a:bodyPr>
          <a:lstStyle/>
          <a:p>
            <a:pPr algn="ctr"/>
            <a:r>
              <a:rPr lang="en-US" sz="1600" dirty="0" smtClean="0">
                <a:solidFill>
                  <a:schemeClr val="accent2"/>
                </a:solidFill>
              </a:rPr>
              <a:t>This is Ada 95.</a:t>
            </a:r>
            <a:endParaRPr lang="en-US" sz="1600" dirty="0">
              <a:solidFill>
                <a:schemeClr val="accent2"/>
              </a:solidFill>
            </a:endParaRPr>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Rectangle 2"/>
          <p:cNvSpPr>
            <a:spLocks noGrp="1" noChangeArrowheads="1"/>
          </p:cNvSpPr>
          <p:nvPr>
            <p:ph type="title"/>
          </p:nvPr>
        </p:nvSpPr>
        <p:spPr/>
        <p:txBody>
          <a:bodyPr/>
          <a:lstStyle/>
          <a:p>
            <a:pPr eaLnBrk="1" hangingPunct="1"/>
            <a:r>
              <a:rPr lang="en-US" altLang="de-DE" dirty="0"/>
              <a:t>Input/Output of </a:t>
            </a:r>
            <a:r>
              <a:rPr lang="en-US" altLang="de-DE" dirty="0" smtClean="0"/>
              <a:t>Scalar </a:t>
            </a:r>
            <a:r>
              <a:rPr lang="en-US" altLang="de-DE" noProof="0" dirty="0" smtClean="0"/>
              <a:t>Types</a:t>
            </a:r>
          </a:p>
        </p:txBody>
      </p:sp>
      <p:sp>
        <p:nvSpPr>
          <p:cNvPr id="105475" name="Rectangle 3"/>
          <p:cNvSpPr>
            <a:spLocks noGrp="1" noChangeArrowheads="1"/>
          </p:cNvSpPr>
          <p:nvPr>
            <p:ph type="body" idx="1"/>
          </p:nvPr>
        </p:nvSpPr>
        <p:spPr/>
        <p:txBody>
          <a:bodyPr/>
          <a:lstStyle/>
          <a:p>
            <a:pPr marL="0" indent="0" eaLnBrk="1" hangingPunct="1">
              <a:buFont typeface="Times New Roman" pitchFamily="16" charset="0"/>
              <a:buNone/>
              <a:defRPr/>
            </a:pPr>
            <a:r>
              <a:rPr lang="en-US" sz="2400" noProof="0" dirty="0" smtClean="0"/>
              <a:t>Das </a:t>
            </a:r>
            <a:r>
              <a:rPr lang="en-US" sz="2400" noProof="0" dirty="0"/>
              <a:t>p</a:t>
            </a:r>
            <a:r>
              <a:rPr lang="en-US" sz="2400" noProof="0" dirty="0" smtClean="0"/>
              <a:t>ackage </a:t>
            </a:r>
            <a:r>
              <a:rPr lang="en-US" sz="2200" noProof="0" dirty="0" smtClean="0">
                <a:latin typeface="Courier New" pitchFamily="49" charset="0"/>
              </a:rPr>
              <a:t>Ada.Text_IO</a:t>
            </a:r>
            <a:r>
              <a:rPr lang="en-US" sz="2400" noProof="0" dirty="0" smtClean="0"/>
              <a:t> </a:t>
            </a:r>
            <a:r>
              <a:rPr lang="en-US" sz="2400" dirty="0"/>
              <a:t>provides </a:t>
            </a:r>
            <a:r>
              <a:rPr lang="en-US" sz="2400" dirty="0" smtClean="0"/>
              <a:t>generic subpackages for formatted input and output for </a:t>
            </a:r>
            <a:r>
              <a:rPr lang="en-US" sz="2400" noProof="0" dirty="0" smtClean="0"/>
              <a:t>all scalar types.</a:t>
            </a:r>
          </a:p>
          <a:p>
            <a:pPr marL="457200" indent="-457200" eaLnBrk="1" hangingPunct="1">
              <a:buFont typeface="Arial" pitchFamily="34" charset="0"/>
              <a:buChar char="•"/>
              <a:defRPr/>
            </a:pPr>
            <a:r>
              <a:rPr lang="en-US" sz="2200" noProof="0" dirty="0" smtClean="0">
                <a:latin typeface="Courier New" pitchFamily="49" charset="0"/>
                <a:cs typeface="Courier New" pitchFamily="49" charset="0"/>
              </a:rPr>
              <a:t>Integer_IO     </a:t>
            </a:r>
            <a:r>
              <a:rPr lang="en-US" sz="2400" noProof="0" dirty="0" smtClean="0"/>
              <a:t>for whole numbers</a:t>
            </a:r>
            <a:r>
              <a:rPr lang="de-DE" sz="2400" baseline="30000" dirty="0" smtClean="0"/>
              <a:t>†</a:t>
            </a:r>
            <a:endParaRPr lang="en-US" sz="2400" noProof="0" dirty="0" smtClean="0"/>
          </a:p>
          <a:p>
            <a:pPr marL="457200" indent="-457200" eaLnBrk="1" hangingPunct="1">
              <a:buFont typeface="Arial" pitchFamily="34" charset="0"/>
              <a:buChar char="•"/>
              <a:defRPr/>
            </a:pPr>
            <a:r>
              <a:rPr lang="en-US" sz="2200" noProof="0" dirty="0" smtClean="0">
                <a:latin typeface="Courier New" pitchFamily="49" charset="0"/>
                <a:cs typeface="Courier New" pitchFamily="49" charset="0"/>
              </a:rPr>
              <a:t>Modular_IO     </a:t>
            </a:r>
            <a:r>
              <a:rPr lang="en-US" sz="2400" noProof="0" dirty="0" smtClean="0"/>
              <a:t>for modular numbers</a:t>
            </a:r>
            <a:r>
              <a:rPr lang="de-DE" sz="2400" baseline="30000" dirty="0" smtClean="0"/>
              <a:t>†</a:t>
            </a:r>
            <a:endParaRPr lang="en-US" sz="2400" noProof="0" dirty="0" smtClean="0"/>
          </a:p>
          <a:p>
            <a:pPr marL="457200" indent="-457200" eaLnBrk="1" hangingPunct="1">
              <a:buFont typeface="Arial" pitchFamily="34" charset="0"/>
              <a:buChar char="•"/>
              <a:defRPr/>
            </a:pPr>
            <a:r>
              <a:rPr lang="en-US" sz="2200" noProof="0" dirty="0" smtClean="0">
                <a:latin typeface="Courier New" pitchFamily="49" charset="0"/>
                <a:cs typeface="Courier New" pitchFamily="49" charset="0"/>
              </a:rPr>
              <a:t>Float_IO       </a:t>
            </a:r>
            <a:r>
              <a:rPr lang="en-US" sz="2400" noProof="0" dirty="0" smtClean="0"/>
              <a:t>for floating point numbers</a:t>
            </a:r>
          </a:p>
          <a:p>
            <a:pPr marL="457200" indent="-457200" eaLnBrk="1" hangingPunct="1">
              <a:buFont typeface="Arial" pitchFamily="34" charset="0"/>
              <a:buChar char="•"/>
              <a:defRPr/>
            </a:pPr>
            <a:r>
              <a:rPr lang="en-US" sz="2200" noProof="0" dirty="0" smtClean="0">
                <a:latin typeface="Courier New" pitchFamily="49" charset="0"/>
                <a:cs typeface="Courier New" pitchFamily="49" charset="0"/>
              </a:rPr>
              <a:t>Fixed_IO       </a:t>
            </a:r>
            <a:r>
              <a:rPr lang="en-US" sz="2400" noProof="0" dirty="0" smtClean="0"/>
              <a:t>for fixed point numbers</a:t>
            </a:r>
          </a:p>
          <a:p>
            <a:pPr marL="457200" indent="-457200" eaLnBrk="1" hangingPunct="1">
              <a:buFont typeface="Arial" pitchFamily="34" charset="0"/>
              <a:buChar char="•"/>
              <a:defRPr/>
            </a:pPr>
            <a:r>
              <a:rPr lang="en-US" sz="2200" noProof="0" dirty="0" smtClean="0">
                <a:latin typeface="Courier New" pitchFamily="49" charset="0"/>
                <a:cs typeface="Courier New" pitchFamily="49" charset="0"/>
              </a:rPr>
              <a:t>Decimal_IO     </a:t>
            </a:r>
            <a:r>
              <a:rPr lang="en-US" sz="2400" noProof="0" dirty="0" smtClean="0"/>
              <a:t>for decimal numbers</a:t>
            </a:r>
          </a:p>
          <a:p>
            <a:pPr marL="457200" indent="-457200" eaLnBrk="1" hangingPunct="1">
              <a:buFont typeface="Arial" pitchFamily="34" charset="0"/>
              <a:buChar char="•"/>
              <a:defRPr/>
            </a:pPr>
            <a:r>
              <a:rPr lang="en-US" sz="2200" noProof="0" dirty="0" smtClean="0">
                <a:latin typeface="Courier New" pitchFamily="49" charset="0"/>
                <a:cs typeface="Courier New" pitchFamily="49" charset="0"/>
              </a:rPr>
              <a:t>Enumeration_IO </a:t>
            </a:r>
            <a:r>
              <a:rPr lang="en-US" sz="2400" noProof="0" dirty="0" smtClean="0"/>
              <a:t>for enumeration types</a:t>
            </a:r>
            <a:r>
              <a:rPr lang="de-DE" sz="2400" baseline="30000" dirty="0" smtClean="0"/>
              <a:t>†</a:t>
            </a:r>
          </a:p>
          <a:p>
            <a:pPr marL="0" indent="0" eaLnBrk="1" hangingPunct="1">
              <a:defRPr/>
            </a:pPr>
            <a:endParaRPr lang="de-DE" sz="300" baseline="30000" dirty="0" smtClean="0"/>
          </a:p>
          <a:p>
            <a:pPr marL="0" indent="0" eaLnBrk="1" hangingPunct="1">
              <a:defRPr/>
            </a:pPr>
            <a:r>
              <a:rPr lang="en-US" sz="1800" dirty="0" smtClean="0">
                <a:cs typeface="Times New Roman" pitchFamily="16" charset="0"/>
              </a:rPr>
              <a:t>    </a:t>
            </a:r>
            <a:r>
              <a:rPr lang="en-US" sz="1800" baseline="30000" dirty="0" smtClean="0"/>
              <a:t>†</a:t>
            </a:r>
            <a:r>
              <a:rPr lang="en-US" sz="1800" dirty="0" smtClean="0">
                <a:cs typeface="Times New Roman" pitchFamily="16" charset="0"/>
              </a:rPr>
              <a:t> </a:t>
            </a:r>
            <a:r>
              <a:rPr lang="en-US" sz="1200" dirty="0" smtClean="0">
                <a:cs typeface="Times New Roman" pitchFamily="16" charset="0"/>
              </a:rPr>
              <a:t>Discrete type</a:t>
            </a:r>
          </a:p>
        </p:txBody>
      </p:sp>
      <p:sp>
        <p:nvSpPr>
          <p:cNvPr id="124932" name="Fußzeilenplatzhalter 1"/>
          <p:cNvSpPr>
            <a:spLocks noGrp="1"/>
          </p:cNvSpPr>
          <p:nvPr>
            <p:ph type="ftr" sz="quarte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en-US" altLang="de-DE" sz="2400" dirty="0" smtClean="0"/>
              <a:t>Ada Basics © 2024 C.Grein</a:t>
            </a:r>
            <a:endParaRPr lang="de-DE" altLang="de-DE" sz="2400" dirty="0"/>
          </a:p>
        </p:txBody>
      </p:sp>
      <p:sp>
        <p:nvSpPr>
          <p:cNvPr id="124933" name="Foliennummernplatzhalter 2"/>
          <p:cNvSpPr>
            <a:spLocks noGrp="1"/>
          </p:cNvSpPr>
          <p:nvPr>
            <p:ph type="sldNum" sz="quarter"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AE2BBB98-AF7D-4133-979A-22FC14835DB9}" type="slidenum">
              <a:rPr lang="de-DE" altLang="de-DE" sz="2400" smtClean="0"/>
              <a:pPr eaLnBrk="1" hangingPunct="1">
                <a:spcBef>
                  <a:spcPct val="0"/>
                </a:spcBef>
              </a:pPr>
              <a:t>194</a:t>
            </a:fld>
            <a:endParaRPr lang="de-DE" altLang="de-DE" sz="2400" dirty="0" smtClean="0"/>
          </a:p>
        </p:txBody>
      </p:sp>
      <p:sp>
        <p:nvSpPr>
          <p:cNvPr id="6" name="Rechteckige Legende 5"/>
          <p:cNvSpPr/>
          <p:nvPr/>
        </p:nvSpPr>
        <p:spPr bwMode="auto">
          <a:xfrm>
            <a:off x="7290245" y="4005064"/>
            <a:ext cx="1539429" cy="1728192"/>
          </a:xfrm>
          <a:prstGeom prst="wedgeRectCallout">
            <a:avLst>
              <a:gd name="adj1" fmla="val -99275"/>
              <a:gd name="adj2" fmla="val 32097"/>
            </a:avLst>
          </a:prstGeom>
          <a:solidFill>
            <a:srgbClr val="FFCCFF"/>
          </a:solidFill>
          <a:ln w="19050" cap="flat" cmpd="sng" algn="ctr">
            <a:solidFill>
              <a:srgbClr val="FF3399"/>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8" charset="0"/>
              <a:buNone/>
              <a:tabLst/>
            </a:pPr>
            <a:r>
              <a:rPr lang="en-US" sz="1200" dirty="0" smtClean="0">
                <a:solidFill>
                  <a:schemeClr val="tx1"/>
                </a:solidFill>
              </a:rPr>
              <a:t>From the syntax point of view, all d</a:t>
            </a:r>
            <a:r>
              <a:rPr kumimoji="0" lang="en-US" sz="1200" b="0" i="0" u="none" strike="noStrike" cap="none" normalizeH="0" baseline="0" dirty="0" smtClean="0">
                <a:ln>
                  <a:noFill/>
                </a:ln>
                <a:solidFill>
                  <a:schemeClr val="tx1"/>
                </a:solidFill>
                <a:effectLst/>
              </a:rPr>
              <a:t>iscrete types may be used</a:t>
            </a:r>
            <a:r>
              <a:rPr kumimoji="0" lang="en-US" sz="1200" b="0" i="0" u="none" strike="noStrike" cap="none" normalizeH="0" dirty="0" smtClean="0">
                <a:ln>
                  <a:noFill/>
                </a:ln>
                <a:solidFill>
                  <a:schemeClr val="tx1"/>
                </a:solidFill>
                <a:effectLst/>
              </a:rPr>
              <a:t>; </a:t>
            </a:r>
            <a:r>
              <a:rPr lang="en-US" sz="1200" dirty="0" smtClean="0">
                <a:solidFill>
                  <a:schemeClr val="tx1"/>
                </a:solidFill>
              </a:rPr>
              <a:t>however, for this special case, the RM states that the r</a:t>
            </a:r>
            <a:r>
              <a:rPr kumimoji="0" lang="en-US" sz="1200" b="0" i="0" u="none" strike="noStrike" cap="none" normalizeH="0" dirty="0" smtClean="0">
                <a:ln>
                  <a:noFill/>
                </a:ln>
                <a:solidFill>
                  <a:schemeClr val="tx1"/>
                </a:solidFill>
                <a:effectLst/>
              </a:rPr>
              <a:t>esult for instantiations with whole numbers is undefined.</a:t>
            </a:r>
            <a:endParaRPr kumimoji="0" lang="en-US" sz="1200" b="0" i="0" u="none" strike="noStrike" cap="none" normalizeH="0" baseline="0" dirty="0" smtClean="0">
              <a:ln>
                <a:noFill/>
              </a:ln>
              <a:solidFill>
                <a:schemeClr val="tx1"/>
              </a:solidFill>
              <a:effectLst/>
            </a:endParaRPr>
          </a:p>
        </p:txBody>
      </p:sp>
    </p:spTree>
  </p:cSld>
  <p:clrMapOvr>
    <a:masterClrMapping/>
  </p:clrMapOvr>
  <p:timing>
    <p:tnLst>
      <p:par>
        <p:cTn id="1" dur="indefinite" restart="never" nodeType="tmRoot"/>
      </p:par>
    </p:tnLst>
  </p:timing>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5954" name="Rectangle 2"/>
          <p:cNvSpPr>
            <a:spLocks noGrp="1" noChangeArrowheads="1"/>
          </p:cNvSpPr>
          <p:nvPr>
            <p:ph type="title"/>
          </p:nvPr>
        </p:nvSpPr>
        <p:spPr/>
        <p:txBody>
          <a:bodyPr/>
          <a:lstStyle/>
          <a:p>
            <a:pPr eaLnBrk="1" hangingPunct="1"/>
            <a:r>
              <a:rPr lang="en-US" altLang="de-DE" noProof="0" dirty="0" smtClean="0"/>
              <a:t>Unformatted Input/Output </a:t>
            </a:r>
            <a:r>
              <a:rPr lang="en-US" altLang="de-DE" dirty="0" smtClean="0"/>
              <a:t>of Scalar</a:t>
            </a:r>
            <a:r>
              <a:rPr lang="en-US" altLang="de-DE" noProof="0" dirty="0" smtClean="0"/>
              <a:t> Types</a:t>
            </a:r>
          </a:p>
        </p:txBody>
      </p:sp>
      <p:sp>
        <p:nvSpPr>
          <p:cNvPr id="105475" name="Rectangle 3"/>
          <p:cNvSpPr>
            <a:spLocks noGrp="1" noChangeArrowheads="1"/>
          </p:cNvSpPr>
          <p:nvPr>
            <p:ph type="body" idx="1"/>
          </p:nvPr>
        </p:nvSpPr>
        <p:spPr>
          <a:xfrm>
            <a:off x="685800" y="2060575"/>
            <a:ext cx="7739063" cy="4176713"/>
          </a:xfrm>
        </p:spPr>
        <p:txBody>
          <a:bodyPr/>
          <a:lstStyle/>
          <a:p>
            <a:pPr marL="0" indent="0" eaLnBrk="1" hangingPunct="1">
              <a:buFont typeface="Times New Roman" pitchFamily="16" charset="0"/>
              <a:buNone/>
              <a:defRPr/>
            </a:pPr>
            <a:r>
              <a:rPr lang="en-US" sz="2000" noProof="0" dirty="0" smtClean="0"/>
              <a:t>For simple unformatted input and output, there are </a:t>
            </a:r>
            <a:r>
              <a:rPr lang="en-US" sz="2000" dirty="0"/>
              <a:t>two </a:t>
            </a:r>
            <a:r>
              <a:rPr lang="en-US" sz="2000" dirty="0" smtClean="0"/>
              <a:t>attributes </a:t>
            </a:r>
            <a:r>
              <a:rPr lang="en-US" sz="2000" dirty="0">
                <a:latin typeface="Courier New" pitchFamily="49" charset="0"/>
              </a:rPr>
              <a:t>Image</a:t>
            </a:r>
            <a:r>
              <a:rPr lang="en-US" sz="2000" dirty="0"/>
              <a:t> </a:t>
            </a:r>
            <a:r>
              <a:rPr lang="en-US" sz="2000" dirty="0" smtClean="0"/>
              <a:t>und </a:t>
            </a:r>
            <a:r>
              <a:rPr lang="en-US" sz="2000" dirty="0" smtClean="0">
                <a:latin typeface="Courier New" pitchFamily="49" charset="0"/>
              </a:rPr>
              <a:t>Value</a:t>
            </a:r>
            <a:r>
              <a:rPr lang="en-US" sz="2000" noProof="0" dirty="0" smtClean="0"/>
              <a:t> for all scalar types </a:t>
            </a:r>
            <a:r>
              <a:rPr lang="en-US" sz="2000" noProof="0" dirty="0" smtClean="0">
                <a:latin typeface="Courier New" panose="02070309020205020404" pitchFamily="49" charset="0"/>
                <a:cs typeface="Courier New" panose="02070309020205020404" pitchFamily="49" charset="0"/>
              </a:rPr>
              <a:t>T</a:t>
            </a:r>
            <a:r>
              <a:rPr lang="en-US" sz="2000" noProof="0" dirty="0" smtClean="0"/>
              <a:t>.</a:t>
            </a:r>
          </a:p>
          <a:p>
            <a:pPr marL="533400" lvl="1" indent="-354013" eaLnBrk="1" hangingPunct="1">
              <a:defRPr/>
            </a:pPr>
            <a:r>
              <a:rPr lang="en-US" sz="2000" noProof="0" dirty="0" smtClean="0">
                <a:latin typeface="Courier New" pitchFamily="49" charset="0"/>
              </a:rPr>
              <a:t>T</a:t>
            </a:r>
            <a:r>
              <a:rPr lang="en-US" sz="2000" noProof="0" dirty="0" smtClean="0">
                <a:latin typeface="Courier New" pitchFamily="49" charset="0"/>
                <a:cs typeface="Times New Roman" pitchFamily="16" charset="0"/>
              </a:rPr>
              <a:t>'</a:t>
            </a:r>
            <a:r>
              <a:rPr lang="en-US" sz="2000" noProof="0" dirty="0" smtClean="0">
                <a:latin typeface="Courier New" pitchFamily="49" charset="0"/>
              </a:rPr>
              <a:t>Image (X)</a:t>
            </a:r>
            <a:r>
              <a:rPr lang="en-US" sz="2000" noProof="0" dirty="0" smtClean="0"/>
              <a:t> </a:t>
            </a:r>
            <a:r>
              <a:rPr lang="en-US" sz="2000" dirty="0" smtClean="0"/>
              <a:t>represents</a:t>
            </a:r>
            <a:r>
              <a:rPr lang="en-US" sz="2000" noProof="0" dirty="0" smtClean="0"/>
              <a:t> </a:t>
            </a:r>
            <a:r>
              <a:rPr lang="en-US" sz="2000" noProof="0" dirty="0" smtClean="0">
                <a:latin typeface="Courier New" pitchFamily="49" charset="0"/>
              </a:rPr>
              <a:t>X</a:t>
            </a:r>
            <a:r>
              <a:rPr lang="en-US" sz="2000" noProof="0" dirty="0" smtClean="0"/>
              <a:t> as String (in upper case)</a:t>
            </a:r>
          </a:p>
          <a:p>
            <a:pPr marL="533400" lvl="1" indent="-354013" eaLnBrk="1" hangingPunct="1">
              <a:defRPr/>
            </a:pPr>
            <a:r>
              <a:rPr lang="en-US" sz="2000" noProof="0" dirty="0" smtClean="0">
                <a:latin typeface="Courier New" pitchFamily="49" charset="0"/>
              </a:rPr>
              <a:t>T</a:t>
            </a:r>
            <a:r>
              <a:rPr lang="en-US" sz="2000" noProof="0" dirty="0" smtClean="0">
                <a:latin typeface="Courier New" pitchFamily="49" charset="0"/>
                <a:cs typeface="Times New Roman" pitchFamily="16" charset="0"/>
              </a:rPr>
              <a:t>'Value (X)</a:t>
            </a:r>
            <a:r>
              <a:rPr lang="en-US" sz="2000" noProof="0" dirty="0" smtClean="0">
                <a:cs typeface="Times New Roman" pitchFamily="16" charset="0"/>
              </a:rPr>
              <a:t> interprets the String as value (case-insensitive, 					ignores spaces outside of the literal)</a:t>
            </a:r>
          </a:p>
          <a:p>
            <a:pPr marL="179387" lvl="1" indent="0" eaLnBrk="1" hangingPunct="1">
              <a:buFontTx/>
              <a:buNone/>
              <a:defRPr/>
            </a:pPr>
            <a:r>
              <a:rPr lang="en-US" sz="2000" noProof="0" dirty="0" smtClean="0"/>
              <a:t>Examples:</a:t>
            </a:r>
          </a:p>
          <a:p>
            <a:pPr marL="179387" lvl="1" indent="0" eaLnBrk="1" hangingPunct="1">
              <a:buFontTx/>
              <a:buNone/>
              <a:defRPr/>
            </a:pPr>
            <a:r>
              <a:rPr lang="en-US" sz="2000" noProof="0" dirty="0" smtClean="0">
                <a:latin typeface="Courier New" pitchFamily="49" charset="0"/>
              </a:rPr>
              <a:t> Boolean</a:t>
            </a:r>
            <a:r>
              <a:rPr lang="en-US" sz="2000" noProof="0" dirty="0" smtClean="0">
                <a:latin typeface="Courier New" pitchFamily="49" charset="0"/>
                <a:cs typeface="Times New Roman" pitchFamily="16" charset="0"/>
              </a:rPr>
              <a:t>'</a:t>
            </a:r>
            <a:r>
              <a:rPr lang="en-US" sz="2000" noProof="0" dirty="0" smtClean="0">
                <a:latin typeface="Courier New" pitchFamily="49" charset="0"/>
              </a:rPr>
              <a:t>Image (False)       = "FALSE"</a:t>
            </a:r>
          </a:p>
          <a:p>
            <a:pPr marL="179387" lvl="1" indent="0" eaLnBrk="1" hangingPunct="1">
              <a:buFontTx/>
              <a:buNone/>
              <a:defRPr/>
            </a:pPr>
            <a:r>
              <a:rPr lang="en-US" sz="2000" noProof="0" dirty="0" smtClean="0">
                <a:latin typeface="Courier New" pitchFamily="49" charset="0"/>
                <a:cs typeface="Times New Roman" pitchFamily="16" charset="0"/>
              </a:rPr>
              <a:t> Boolean'Value (</a:t>
            </a:r>
            <a:r>
              <a:rPr lang="en-US" sz="2000" noProof="0" dirty="0" smtClean="0">
                <a:latin typeface="Courier New" pitchFamily="49" charset="0"/>
              </a:rPr>
              <a:t>" trUe  ")   = True</a:t>
            </a:r>
          </a:p>
          <a:p>
            <a:pPr marL="179387" lvl="1" indent="0" eaLnBrk="1" hangingPunct="1">
              <a:buFontTx/>
              <a:buNone/>
              <a:defRPr/>
            </a:pPr>
            <a:r>
              <a:rPr lang="en-US" sz="2000" noProof="0" dirty="0" smtClean="0">
                <a:latin typeface="Courier New" pitchFamily="49" charset="0"/>
                <a:cs typeface="Times New Roman" pitchFamily="16" charset="0"/>
              </a:rPr>
              <a:t> </a:t>
            </a:r>
            <a:r>
              <a:rPr lang="en-US" sz="2000" noProof="0" dirty="0" smtClean="0">
                <a:solidFill>
                  <a:srgbClr val="FF0000"/>
                </a:solidFill>
                <a:latin typeface="Courier New" pitchFamily="49" charset="0"/>
                <a:cs typeface="Times New Roman" pitchFamily="16" charset="0"/>
              </a:rPr>
              <a:t>Boolean'Value (</a:t>
            </a:r>
            <a:r>
              <a:rPr lang="en-US" sz="2000" noProof="0" dirty="0" smtClean="0">
                <a:solidFill>
                  <a:srgbClr val="FF0000"/>
                </a:solidFill>
                <a:latin typeface="Courier New" pitchFamily="49" charset="0"/>
              </a:rPr>
              <a:t>" tr ue ")   Constraint_Error</a:t>
            </a:r>
          </a:p>
          <a:p>
            <a:pPr marL="179387" lvl="1" indent="0" eaLnBrk="1" hangingPunct="1">
              <a:buFontTx/>
              <a:buNone/>
              <a:defRPr/>
            </a:pPr>
            <a:r>
              <a:rPr lang="en-US" sz="2000" noProof="0" dirty="0" smtClean="0">
                <a:latin typeface="Courier New" pitchFamily="49" charset="0"/>
              </a:rPr>
              <a:t> Float</a:t>
            </a:r>
            <a:r>
              <a:rPr lang="en-US" sz="2000" noProof="0" dirty="0" smtClean="0">
                <a:latin typeface="Courier New" pitchFamily="49" charset="0"/>
                <a:cs typeface="Times New Roman" pitchFamily="16" charset="0"/>
              </a:rPr>
              <a:t>'</a:t>
            </a:r>
            <a:r>
              <a:rPr lang="en-US" sz="2000" noProof="0" dirty="0" smtClean="0">
                <a:latin typeface="Courier New" pitchFamily="49" charset="0"/>
              </a:rPr>
              <a:t>Image (       42.0  ) = " 4.20000E+01"</a:t>
            </a:r>
          </a:p>
          <a:p>
            <a:pPr marL="179387" lvl="1" indent="0" eaLnBrk="1" hangingPunct="1">
              <a:buFontTx/>
              <a:buNone/>
              <a:defRPr/>
            </a:pPr>
            <a:r>
              <a:rPr lang="en-US" sz="2000" noProof="0" dirty="0" smtClean="0">
                <a:latin typeface="Courier New" pitchFamily="49" charset="0"/>
              </a:rPr>
              <a:t> Float</a:t>
            </a:r>
            <a:r>
              <a:rPr lang="en-US" sz="2000" noProof="0" dirty="0" smtClean="0">
                <a:latin typeface="Courier New" pitchFamily="49" charset="0"/>
                <a:cs typeface="Times New Roman" pitchFamily="16" charset="0"/>
              </a:rPr>
              <a:t>'Valu</a:t>
            </a:r>
            <a:r>
              <a:rPr lang="en-US" sz="2000" noProof="0" dirty="0" smtClean="0">
                <a:latin typeface="Courier New" pitchFamily="49" charset="0"/>
              </a:rPr>
              <a:t>e ("-3#11.2e+2#") = -42.0</a:t>
            </a:r>
          </a:p>
          <a:p>
            <a:pPr marL="179387" lvl="1" indent="0" eaLnBrk="1" hangingPunct="1">
              <a:buFontTx/>
              <a:buNone/>
              <a:defRPr/>
            </a:pPr>
            <a:endParaRPr lang="en-US" sz="2000" noProof="0" dirty="0" smtClean="0">
              <a:latin typeface="Courier New" pitchFamily="49" charset="0"/>
            </a:endParaRPr>
          </a:p>
          <a:p>
            <a:pPr marL="179387" lvl="1" indent="0" eaLnBrk="1" hangingPunct="1">
              <a:buFontTx/>
              <a:buNone/>
              <a:defRPr/>
            </a:pPr>
            <a:endParaRPr lang="en-US" sz="2000" noProof="0" dirty="0" smtClean="0">
              <a:latin typeface="Courier New" pitchFamily="49" charset="0"/>
            </a:endParaRPr>
          </a:p>
          <a:p>
            <a:pPr marL="179387" lvl="1" indent="0" eaLnBrk="1" hangingPunct="1">
              <a:buFontTx/>
              <a:buNone/>
              <a:defRPr/>
            </a:pPr>
            <a:endParaRPr lang="en-US" sz="2000" noProof="0" dirty="0" smtClean="0">
              <a:cs typeface="Times New Roman" pitchFamily="16" charset="0"/>
            </a:endParaRPr>
          </a:p>
        </p:txBody>
      </p:sp>
      <p:sp>
        <p:nvSpPr>
          <p:cNvPr id="125956" name="Fußzeilenplatzhalter 1"/>
          <p:cNvSpPr>
            <a:spLocks noGrp="1"/>
          </p:cNvSpPr>
          <p:nvPr>
            <p:ph type="ftr" sz="quarte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en-US" altLang="de-DE" sz="2400" dirty="0" smtClean="0"/>
              <a:t>Ada Basics © 2024 C.Grein</a:t>
            </a:r>
            <a:endParaRPr lang="de-DE" altLang="de-DE" sz="2400" dirty="0"/>
          </a:p>
        </p:txBody>
      </p:sp>
      <p:sp>
        <p:nvSpPr>
          <p:cNvPr id="125957" name="Foliennummernplatzhalter 2"/>
          <p:cNvSpPr>
            <a:spLocks noGrp="1"/>
          </p:cNvSpPr>
          <p:nvPr>
            <p:ph type="sldNum" sz="quarter"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71F9C1F5-FDA1-4998-96F5-887B4F9618DA}" type="slidenum">
              <a:rPr lang="de-DE" altLang="de-DE" sz="2400" smtClean="0"/>
              <a:pPr eaLnBrk="1" hangingPunct="1">
                <a:spcBef>
                  <a:spcPct val="0"/>
                </a:spcBef>
              </a:pPr>
              <a:t>195</a:t>
            </a:fld>
            <a:endParaRPr lang="de-DE" altLang="de-DE" sz="2400" dirty="0" smtClean="0"/>
          </a:p>
        </p:txBody>
      </p:sp>
      <p:sp>
        <p:nvSpPr>
          <p:cNvPr id="6" name="Textfeld 5"/>
          <p:cNvSpPr txBox="1"/>
          <p:nvPr/>
        </p:nvSpPr>
        <p:spPr>
          <a:xfrm>
            <a:off x="5927240" y="3861048"/>
            <a:ext cx="2605200" cy="369332"/>
          </a:xfrm>
          <a:prstGeom prst="rect">
            <a:avLst/>
          </a:prstGeom>
          <a:solidFill>
            <a:schemeClr val="bg1">
              <a:lumMod val="60000"/>
              <a:lumOff val="40000"/>
            </a:schemeClr>
          </a:solidFill>
          <a:ln w="3175">
            <a:solidFill>
              <a:schemeClr val="bg1">
                <a:lumMod val="50000"/>
              </a:schemeClr>
            </a:solidFill>
          </a:ln>
        </p:spPr>
        <p:txBody>
          <a:bodyPr wrap="none" rtlCol="0">
            <a:spAutoFit/>
          </a:bodyPr>
          <a:lstStyle/>
          <a:p>
            <a:r>
              <a:rPr lang="de-DE" sz="1800" dirty="0" smtClean="0">
                <a:solidFill>
                  <a:schemeClr val="bg1">
                    <a:lumMod val="50000"/>
                  </a:schemeClr>
                </a:solidFill>
              </a:rPr>
              <a:t>Ada 2012: </a:t>
            </a:r>
            <a:r>
              <a:rPr lang="de-DE" sz="1800" dirty="0" smtClean="0">
                <a:solidFill>
                  <a:schemeClr val="tx1"/>
                </a:solidFill>
              </a:rPr>
              <a:t>also </a:t>
            </a:r>
            <a:r>
              <a:rPr lang="de-DE" sz="1800" dirty="0" smtClean="0">
                <a:solidFill>
                  <a:schemeClr val="tx1"/>
                </a:solidFill>
                <a:latin typeface="Courier New" panose="02070309020205020404" pitchFamily="49" charset="0"/>
                <a:cs typeface="Courier New" panose="02070309020205020404" pitchFamily="49" charset="0"/>
              </a:rPr>
              <a:t>X</a:t>
            </a:r>
            <a:r>
              <a:rPr lang="de-DE" sz="1800" dirty="0" smtClean="0">
                <a:solidFill>
                  <a:schemeClr val="tx1"/>
                </a:solidFill>
                <a:latin typeface="Courier New" pitchFamily="49" charset="0"/>
                <a:cs typeface="Times New Roman" pitchFamily="16" charset="0"/>
              </a:rPr>
              <a:t>'</a:t>
            </a:r>
            <a:r>
              <a:rPr lang="de-DE" sz="1800" dirty="0" smtClean="0">
                <a:solidFill>
                  <a:schemeClr val="tx1"/>
                </a:solidFill>
                <a:latin typeface="Courier New" panose="02070309020205020404" pitchFamily="49" charset="0"/>
                <a:cs typeface="Courier New" panose="02070309020205020404" pitchFamily="49" charset="0"/>
              </a:rPr>
              <a:t>Image</a:t>
            </a:r>
            <a:endParaRPr lang="de-DE" sz="1800" dirty="0">
              <a:solidFill>
                <a:schemeClr val="bg1">
                  <a:lumMod val="50000"/>
                </a:schemeClr>
              </a:solidFill>
              <a:latin typeface="Courier New" panose="02070309020205020404" pitchFamily="49" charset="0"/>
              <a:cs typeface="Courier New" panose="02070309020205020404" pitchFamily="49" charset="0"/>
            </a:endParaRPr>
          </a:p>
        </p:txBody>
      </p:sp>
      <p:sp>
        <p:nvSpPr>
          <p:cNvPr id="7" name="Textfeld 6"/>
          <p:cNvSpPr txBox="1"/>
          <p:nvPr/>
        </p:nvSpPr>
        <p:spPr>
          <a:xfrm>
            <a:off x="6948264" y="4221088"/>
            <a:ext cx="1584176" cy="584775"/>
          </a:xfrm>
          <a:prstGeom prst="rect">
            <a:avLst/>
          </a:prstGeom>
          <a:solidFill>
            <a:srgbClr val="E0FFA3"/>
          </a:solidFill>
          <a:ln>
            <a:solidFill>
              <a:schemeClr val="bg1">
                <a:lumMod val="50000"/>
              </a:schemeClr>
            </a:solidFill>
          </a:ln>
        </p:spPr>
        <p:txBody>
          <a:bodyPr wrap="square" rtlCol="0">
            <a:spAutoFit/>
          </a:bodyPr>
          <a:lstStyle/>
          <a:p>
            <a:r>
              <a:rPr lang="en-US" sz="1600" dirty="0" smtClean="0">
                <a:solidFill>
                  <a:schemeClr val="bg1">
                    <a:lumMod val="50000"/>
                  </a:schemeClr>
                </a:solidFill>
              </a:rPr>
              <a:t>Ada 2022 </a:t>
            </a:r>
            <a:r>
              <a:rPr lang="en-US" sz="1600" dirty="0" smtClean="0">
                <a:solidFill>
                  <a:schemeClr val="tx1"/>
                </a:solidFill>
              </a:rPr>
              <a:t>Image for all types</a:t>
            </a:r>
            <a:endParaRPr lang="en-US" sz="1600" dirty="0">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6" name="Rectangle 2"/>
          <p:cNvSpPr>
            <a:spLocks noGrp="1" noChangeArrowheads="1"/>
          </p:cNvSpPr>
          <p:nvPr>
            <p:ph type="title"/>
          </p:nvPr>
        </p:nvSpPr>
        <p:spPr/>
        <p:txBody>
          <a:bodyPr/>
          <a:lstStyle/>
          <a:p>
            <a:pPr eaLnBrk="1" hangingPunct="1"/>
            <a:r>
              <a:rPr lang="en-US" altLang="de-DE" noProof="0" dirty="0" smtClean="0">
                <a:solidFill>
                  <a:srgbClr val="FF0000"/>
                </a:solidFill>
              </a:rPr>
              <a:t>Contents</a:t>
            </a:r>
          </a:p>
        </p:txBody>
      </p:sp>
      <p:sp>
        <p:nvSpPr>
          <p:cNvPr id="13317" name="Rectangle 3"/>
          <p:cNvSpPr>
            <a:spLocks noGrp="1" noChangeArrowheads="1"/>
          </p:cNvSpPr>
          <p:nvPr>
            <p:ph sz="half" idx="1"/>
          </p:nvPr>
        </p:nvSpPr>
        <p:spPr>
          <a:xfrm>
            <a:off x="684213" y="2205038"/>
            <a:ext cx="3792537" cy="4043361"/>
          </a:xfrm>
        </p:spPr>
        <p:txBody>
          <a:bodyPr/>
          <a:lstStyle/>
          <a:p>
            <a:pPr marL="266700" indent="-266700" eaLnBrk="1" hangingPunct="1">
              <a:lnSpc>
                <a:spcPct val="90000"/>
              </a:lnSpc>
              <a:spcBef>
                <a:spcPct val="20000"/>
              </a:spcBef>
              <a:buFont typeface="Times New Roman" pitchFamily="18" charset="0"/>
              <a:buChar char="•"/>
            </a:pPr>
            <a:r>
              <a:rPr lang="en-US" altLang="de-DE" noProof="0" dirty="0" smtClean="0"/>
              <a:t>Type concept by means of whole numbers</a:t>
            </a:r>
          </a:p>
          <a:p>
            <a:pPr marL="266700" indent="-266700" eaLnBrk="1" hangingPunct="1">
              <a:lnSpc>
                <a:spcPct val="90000"/>
              </a:lnSpc>
              <a:spcBef>
                <a:spcPct val="20000"/>
              </a:spcBef>
              <a:buFont typeface="Times New Roman" pitchFamily="18" charset="0"/>
              <a:buChar char="•"/>
            </a:pPr>
            <a:r>
              <a:rPr lang="en-US" altLang="de-DE" noProof="0" dirty="0" smtClean="0"/>
              <a:t>Composite types</a:t>
            </a:r>
          </a:p>
          <a:p>
            <a:pPr marL="266700" indent="-266700" eaLnBrk="1" hangingPunct="1">
              <a:lnSpc>
                <a:spcPct val="90000"/>
              </a:lnSpc>
              <a:spcBef>
                <a:spcPct val="20000"/>
              </a:spcBef>
              <a:buFont typeface="Times New Roman" pitchFamily="18" charset="0"/>
              <a:buChar char="•"/>
            </a:pPr>
            <a:r>
              <a:rPr lang="en-US" altLang="de-DE" noProof="0" dirty="0" smtClean="0"/>
              <a:t>Expressions</a:t>
            </a:r>
          </a:p>
          <a:p>
            <a:pPr marL="266700" indent="-266700" eaLnBrk="1" hangingPunct="1">
              <a:lnSpc>
                <a:spcPct val="90000"/>
              </a:lnSpc>
              <a:spcBef>
                <a:spcPct val="20000"/>
              </a:spcBef>
              <a:buFont typeface="Times New Roman" pitchFamily="18" charset="0"/>
              <a:buChar char="•"/>
            </a:pPr>
            <a:r>
              <a:rPr lang="en-US" altLang="de-DE" noProof="0" dirty="0" smtClean="0"/>
              <a:t>Control structures</a:t>
            </a:r>
          </a:p>
          <a:p>
            <a:pPr marL="266700" indent="-266700" eaLnBrk="1" hangingPunct="1">
              <a:lnSpc>
                <a:spcPct val="90000"/>
              </a:lnSpc>
              <a:spcBef>
                <a:spcPct val="20000"/>
              </a:spcBef>
              <a:buFont typeface="Times New Roman" pitchFamily="18" charset="0"/>
              <a:buChar char="•"/>
            </a:pPr>
            <a:r>
              <a:rPr lang="en-US" altLang="de-DE" noProof="0" dirty="0" smtClean="0"/>
              <a:t>Subprograms</a:t>
            </a:r>
          </a:p>
          <a:p>
            <a:pPr marL="266700" indent="-266700" eaLnBrk="1" hangingPunct="1">
              <a:lnSpc>
                <a:spcPct val="90000"/>
              </a:lnSpc>
              <a:spcBef>
                <a:spcPct val="20000"/>
              </a:spcBef>
              <a:buFont typeface="Times New Roman" pitchFamily="18" charset="0"/>
              <a:buChar char="•"/>
            </a:pPr>
            <a:r>
              <a:rPr lang="en-US" altLang="de-DE" noProof="0" dirty="0" smtClean="0"/>
              <a:t>Enumerations</a:t>
            </a:r>
          </a:p>
          <a:p>
            <a:pPr marL="266700" indent="-266700" eaLnBrk="1" hangingPunct="1">
              <a:lnSpc>
                <a:spcPct val="90000"/>
              </a:lnSpc>
              <a:spcBef>
                <a:spcPct val="20000"/>
              </a:spcBef>
              <a:buFont typeface="Times New Roman" pitchFamily="18" charset="0"/>
              <a:buChar char="•"/>
            </a:pPr>
            <a:r>
              <a:rPr lang="en-US" altLang="de-DE" dirty="0" smtClean="0"/>
              <a:t>Packages</a:t>
            </a:r>
            <a:endParaRPr lang="en-US" altLang="de-DE" dirty="0"/>
          </a:p>
        </p:txBody>
      </p:sp>
      <p:sp>
        <p:nvSpPr>
          <p:cNvPr id="13318" name="Rectangle 4"/>
          <p:cNvSpPr>
            <a:spLocks noGrp="1" noChangeArrowheads="1"/>
          </p:cNvSpPr>
          <p:nvPr>
            <p:ph sz="half" idx="2"/>
          </p:nvPr>
        </p:nvSpPr>
        <p:spPr>
          <a:xfrm>
            <a:off x="4572000" y="2060848"/>
            <a:ext cx="3794125" cy="4176289"/>
          </a:xfrm>
        </p:spPr>
        <p:txBody>
          <a:bodyPr/>
          <a:lstStyle/>
          <a:p>
            <a:pPr marL="266700" indent="-266700" eaLnBrk="1" hangingPunct="1">
              <a:lnSpc>
                <a:spcPct val="90000"/>
              </a:lnSpc>
              <a:spcBef>
                <a:spcPct val="20000"/>
              </a:spcBef>
              <a:buFont typeface="Times New Roman" pitchFamily="18" charset="0"/>
              <a:buChar char="•"/>
            </a:pPr>
            <a:r>
              <a:rPr lang="en-US" altLang="de-DE" noProof="0" dirty="0" smtClean="0"/>
              <a:t>Input/Output</a:t>
            </a:r>
          </a:p>
          <a:p>
            <a:pPr marL="266700" indent="-266700" eaLnBrk="1" hangingPunct="1">
              <a:lnSpc>
                <a:spcPct val="90000"/>
              </a:lnSpc>
              <a:spcBef>
                <a:spcPct val="20000"/>
              </a:spcBef>
              <a:buFont typeface="Times New Roman" pitchFamily="18" charset="0"/>
              <a:buChar char="•"/>
            </a:pPr>
            <a:r>
              <a:rPr lang="en-US" altLang="de-DE" b="1" noProof="0" dirty="0" smtClean="0"/>
              <a:t>Inheritance</a:t>
            </a:r>
            <a:r>
              <a:rPr lang="en-US" altLang="de-DE" dirty="0"/>
              <a:t> </a:t>
            </a:r>
            <a:r>
              <a:rPr lang="en-US" altLang="de-DE" b="1" dirty="0"/>
              <a:t>Ada </a:t>
            </a:r>
            <a:r>
              <a:rPr lang="en-US" altLang="de-DE" b="1" dirty="0" smtClean="0"/>
              <a:t>83</a:t>
            </a:r>
            <a:endParaRPr lang="en-US" altLang="de-DE" b="1" noProof="0" dirty="0" smtClean="0"/>
          </a:p>
          <a:p>
            <a:pPr marL="266700" indent="-266700" eaLnBrk="1" hangingPunct="1">
              <a:lnSpc>
                <a:spcPct val="90000"/>
              </a:lnSpc>
              <a:spcBef>
                <a:spcPct val="20000"/>
              </a:spcBef>
              <a:buFont typeface="Times New Roman" pitchFamily="18" charset="0"/>
              <a:buChar char="•"/>
            </a:pPr>
            <a:r>
              <a:rPr lang="en-US" altLang="de-DE" noProof="0" dirty="0" smtClean="0"/>
              <a:t>Generics</a:t>
            </a:r>
          </a:p>
          <a:p>
            <a:pPr marL="266700" indent="-266700" eaLnBrk="1" hangingPunct="1">
              <a:lnSpc>
                <a:spcPct val="90000"/>
              </a:lnSpc>
              <a:spcBef>
                <a:spcPct val="20000"/>
              </a:spcBef>
              <a:buFont typeface="Times New Roman" pitchFamily="18" charset="0"/>
              <a:buChar char="•"/>
            </a:pPr>
            <a:r>
              <a:rPr lang="en-US" altLang="de-DE" noProof="0" dirty="0" smtClean="0"/>
              <a:t>Exceptions</a:t>
            </a:r>
          </a:p>
          <a:p>
            <a:pPr marL="266700" indent="-266700" eaLnBrk="1" hangingPunct="1">
              <a:lnSpc>
                <a:spcPct val="90000"/>
              </a:lnSpc>
              <a:spcBef>
                <a:spcPct val="20000"/>
              </a:spcBef>
              <a:buFont typeface="Times New Roman" pitchFamily="18" charset="0"/>
              <a:buChar char="•"/>
            </a:pPr>
            <a:r>
              <a:rPr lang="en-US" altLang="de-DE" noProof="0" dirty="0" smtClean="0"/>
              <a:t>Elaboration</a:t>
            </a:r>
          </a:p>
          <a:p>
            <a:pPr marL="266700" indent="-266700" eaLnBrk="1" hangingPunct="1">
              <a:lnSpc>
                <a:spcPct val="90000"/>
              </a:lnSpc>
              <a:spcBef>
                <a:spcPct val="20000"/>
              </a:spcBef>
              <a:buFont typeface="Times New Roman" pitchFamily="18" charset="0"/>
              <a:buChar char="•"/>
            </a:pPr>
            <a:r>
              <a:rPr lang="en-US" altLang="de-DE" noProof="0" dirty="0" smtClean="0"/>
              <a:t>Access types</a:t>
            </a:r>
          </a:p>
          <a:p>
            <a:pPr marL="266700" indent="-266700" eaLnBrk="1" hangingPunct="1">
              <a:lnSpc>
                <a:spcPct val="90000"/>
              </a:lnSpc>
              <a:spcBef>
                <a:spcPct val="20000"/>
              </a:spcBef>
              <a:buFont typeface="Times New Roman" pitchFamily="18" charset="0"/>
              <a:buChar char="•"/>
            </a:pPr>
            <a:r>
              <a:rPr lang="en-US" altLang="de-DE" dirty="0" smtClean="0"/>
              <a:t>Representation Clauses</a:t>
            </a:r>
            <a:endParaRPr lang="en-US" altLang="de-DE" noProof="0" dirty="0" smtClean="0"/>
          </a:p>
          <a:p>
            <a:pPr marL="266700" indent="-266700" eaLnBrk="1" hangingPunct="1">
              <a:lnSpc>
                <a:spcPct val="90000"/>
              </a:lnSpc>
              <a:spcBef>
                <a:spcPct val="20000"/>
              </a:spcBef>
              <a:buFont typeface="Times New Roman" pitchFamily="18" charset="0"/>
              <a:buChar char="•"/>
            </a:pPr>
            <a:r>
              <a:rPr lang="en-US" altLang="de-DE" dirty="0"/>
              <a:t>Ada 2012: Contracts</a:t>
            </a:r>
          </a:p>
          <a:p>
            <a:pPr marL="266700" indent="-266700" eaLnBrk="1" hangingPunct="1">
              <a:lnSpc>
                <a:spcPct val="90000"/>
              </a:lnSpc>
              <a:spcBef>
                <a:spcPct val="20000"/>
              </a:spcBef>
              <a:buFont typeface="Times New Roman" pitchFamily="18" charset="0"/>
              <a:buChar char="•"/>
            </a:pPr>
            <a:r>
              <a:rPr lang="en-US" altLang="de-DE" noProof="0" dirty="0" smtClean="0"/>
              <a:t>Annexes</a:t>
            </a:r>
          </a:p>
        </p:txBody>
      </p:sp>
      <p:sp>
        <p:nvSpPr>
          <p:cNvPr id="13314" name="Fußzeilenplatzhalter 4"/>
          <p:cNvSpPr>
            <a:spLocks noGrp="1"/>
          </p:cNvSpPr>
          <p:nvPr>
            <p:ph type="ftr" idx="10"/>
          </p:nvPr>
        </p:nvSpPr>
        <p:spPr>
          <a:noFill/>
        </p:spPr>
        <p:txBody>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9pPr>
          </a:lstStyle>
          <a:p>
            <a:pPr eaLnBrk="1" hangingPunct="1"/>
            <a:r>
              <a:rPr lang="en-US" altLang="de-DE" dirty="0" smtClean="0">
                <a:solidFill>
                  <a:srgbClr val="000000"/>
                </a:solidFill>
              </a:rPr>
              <a:t>Ada Basics © 2024 C.Grein</a:t>
            </a:r>
            <a:endParaRPr lang="de-DE" altLang="de-DE" dirty="0" smtClean="0">
              <a:solidFill>
                <a:srgbClr val="000000"/>
              </a:solidFill>
            </a:endParaRPr>
          </a:p>
        </p:txBody>
      </p:sp>
      <p:sp>
        <p:nvSpPr>
          <p:cNvPr id="13315" name="Foliennummernplatzhalter 5"/>
          <p:cNvSpPr>
            <a:spLocks noGrp="1"/>
          </p:cNvSpPr>
          <p:nvPr>
            <p:ph type="sldNum" idx="11"/>
          </p:nvPr>
        </p:nvSpPr>
        <p:spPr>
          <a:noFill/>
        </p:spPr>
        <p:txBody>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9pPr>
          </a:lstStyle>
          <a:p>
            <a:pPr eaLnBrk="1" hangingPunct="1"/>
            <a:fld id="{E9EFEE1C-C198-4851-BB3D-B7A731250132}" type="slidenum">
              <a:rPr lang="de-DE" altLang="de-DE" smtClean="0">
                <a:solidFill>
                  <a:srgbClr val="000000"/>
                </a:solidFill>
              </a:rPr>
              <a:pPr eaLnBrk="1" hangingPunct="1"/>
              <a:t>196</a:t>
            </a:fld>
            <a:endParaRPr lang="de-DE" altLang="de-DE" dirty="0" smtClean="0">
              <a:solidFill>
                <a:srgbClr val="000000"/>
              </a:solidFill>
            </a:endParaRPr>
          </a:p>
        </p:txBody>
      </p:sp>
    </p:spTree>
    <p:extLst>
      <p:ext uri="{BB962C8B-B14F-4D97-AF65-F5344CB8AC3E}">
        <p14:creationId xmlns:p14="http://schemas.microsoft.com/office/powerpoint/2010/main" val="4141038929"/>
      </p:ext>
    </p:extLst>
  </p:cSld>
  <p:clrMapOvr>
    <a:masterClrMapping/>
  </p:clrMapOvr>
  <p:timing>
    <p:tnLst>
      <p:par>
        <p:cTn id="1" dur="indefinite" restart="never" nodeType="tmRoot"/>
      </p:par>
    </p:tnLst>
  </p:timing>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6" name="Rectangle 1"/>
          <p:cNvSpPr>
            <a:spLocks noGrp="1" noChangeArrowheads="1"/>
          </p:cNvSpPr>
          <p:nvPr>
            <p:ph type="title"/>
          </p:nvPr>
        </p:nvSpPr>
        <p:spPr>
          <a:xfrm>
            <a:off x="685800" y="609600"/>
            <a:ext cx="7772400" cy="1143000"/>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noProof="0" dirty="0" smtClean="0"/>
              <a:t>Inheritance</a:t>
            </a:r>
          </a:p>
        </p:txBody>
      </p:sp>
      <p:sp>
        <p:nvSpPr>
          <p:cNvPr id="129027" name="Rectangle 2"/>
          <p:cNvSpPr>
            <a:spLocks noGrp="1" noChangeArrowheads="1"/>
          </p:cNvSpPr>
          <p:nvPr>
            <p:ph type="body" idx="1"/>
          </p:nvPr>
        </p:nvSpPr>
        <p:spPr>
          <a:xfrm>
            <a:off x="685800" y="1752600"/>
            <a:ext cx="7772400" cy="4484688"/>
          </a:xfrm>
        </p:spPr>
        <p:txBody>
          <a:bodyPr/>
          <a:lstStyle/>
          <a:p>
            <a:pPr marL="0" indent="0" algn="ctr" eaLnBrk="1" hangingPunct="1">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2000" b="1" noProof="0" dirty="0" smtClean="0">
                <a:latin typeface="Courier New" pitchFamily="49" charset="0"/>
              </a:rPr>
              <a:t>type</a:t>
            </a:r>
            <a:r>
              <a:rPr lang="en-US" altLang="de-DE" sz="2000" noProof="0" dirty="0" smtClean="0">
                <a:latin typeface="Courier New" pitchFamily="49" charset="0"/>
              </a:rPr>
              <a:t> New_Type </a:t>
            </a:r>
            <a:r>
              <a:rPr lang="en-US" altLang="de-DE" sz="2000" b="1" noProof="0" dirty="0" smtClean="0">
                <a:latin typeface="Courier New" pitchFamily="49" charset="0"/>
              </a:rPr>
              <a:t>is new</a:t>
            </a:r>
            <a:r>
              <a:rPr lang="en-US" altLang="de-DE" sz="2000" noProof="0" dirty="0" smtClean="0">
                <a:latin typeface="Courier New" pitchFamily="49" charset="0"/>
              </a:rPr>
              <a:t> </a:t>
            </a:r>
            <a:r>
              <a:rPr lang="en-US" altLang="de-DE" sz="2000" dirty="0" smtClean="0">
                <a:latin typeface="Courier New" pitchFamily="49" charset="0"/>
              </a:rPr>
              <a:t>Old</a:t>
            </a:r>
            <a:r>
              <a:rPr lang="en-US" altLang="de-DE" sz="2000" noProof="0" dirty="0" smtClean="0">
                <a:latin typeface="Courier New" pitchFamily="49" charset="0"/>
              </a:rPr>
              <a:t>_Type;</a:t>
            </a:r>
          </a:p>
          <a:p>
            <a:pPr marL="0" indent="0" eaLnBrk="1" hangingPunct="1">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2200" dirty="0" smtClean="0">
                <a:solidFill>
                  <a:schemeClr val="accent2"/>
                </a:solidFill>
              </a:rPr>
              <a:t>This is the syntax of the simple type derivation as already defined in Ada 83.</a:t>
            </a:r>
          </a:p>
          <a:p>
            <a:pPr marL="0" indent="0" eaLnBrk="1" hangingPunct="1">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2000" noProof="0" dirty="0" smtClean="0">
                <a:solidFill>
                  <a:schemeClr val="bg2">
                    <a:lumMod val="75000"/>
                  </a:schemeClr>
                </a:solidFill>
              </a:rPr>
              <a:t>Ada </a:t>
            </a:r>
            <a:r>
              <a:rPr lang="en-US" altLang="de-DE" sz="2000" dirty="0">
                <a:solidFill>
                  <a:schemeClr val="bg2">
                    <a:lumMod val="75000"/>
                  </a:schemeClr>
                </a:solidFill>
              </a:rPr>
              <a:t>95 additionally allows a </a:t>
            </a:r>
            <a:r>
              <a:rPr lang="en-US" altLang="de-DE" sz="2000" noProof="0" dirty="0" smtClean="0">
                <a:solidFill>
                  <a:schemeClr val="bg2">
                    <a:lumMod val="75000"/>
                  </a:schemeClr>
                </a:solidFill>
              </a:rPr>
              <a:t>type extension for tagged types. This is not part of this course.</a:t>
            </a:r>
          </a:p>
          <a:p>
            <a:pPr lvl="1" eaLnBrk="1" hangingPunct="1">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2400" dirty="0" smtClean="0"/>
              <a:t>The</a:t>
            </a:r>
            <a:r>
              <a:rPr lang="en-US" altLang="de-DE" sz="2400" noProof="0" dirty="0" smtClean="0"/>
              <a:t> new type inherits all properties of the old type like e.g. size.</a:t>
            </a:r>
          </a:p>
          <a:p>
            <a:pPr lvl="1" eaLnBrk="1" hangingPunct="1">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2400" noProof="0" dirty="0" smtClean="0"/>
              <a:t>Inherited are all </a:t>
            </a:r>
            <a:r>
              <a:rPr lang="en-US" altLang="de-DE" sz="2400" i="1" noProof="0" dirty="0" smtClean="0"/>
              <a:t>primitive</a:t>
            </a:r>
            <a:r>
              <a:rPr lang="en-US" altLang="de-DE" sz="2400" noProof="0" dirty="0" smtClean="0"/>
              <a:t> operations: These are all </a:t>
            </a:r>
            <a:r>
              <a:rPr lang="en-US" altLang="de-DE" sz="2400" noProof="0" dirty="0"/>
              <a:t>o</a:t>
            </a:r>
            <a:r>
              <a:rPr lang="en-US" altLang="de-DE" sz="2400" noProof="0" dirty="0" smtClean="0"/>
              <a:t>perations which are directly declared in the same declarative region and which have a parameter of this type or return a value of this type; in other words: which have this type in their profile.</a:t>
            </a:r>
          </a:p>
        </p:txBody>
      </p:sp>
      <p:sp>
        <p:nvSpPr>
          <p:cNvPr id="129028" name="Fußzeilenplatzhalter 1"/>
          <p:cNvSpPr>
            <a:spLocks noGrp="1"/>
          </p:cNvSpPr>
          <p:nvPr>
            <p:ph type="ftr" sz="quarte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en-US" altLang="de-DE" sz="2400" dirty="0" smtClean="0"/>
              <a:t>Ada Basics © 2024 C.Grein</a:t>
            </a:r>
            <a:endParaRPr lang="de-DE" altLang="de-DE" sz="2400" dirty="0"/>
          </a:p>
        </p:txBody>
      </p:sp>
      <p:sp>
        <p:nvSpPr>
          <p:cNvPr id="129029" name="Foliennummernplatzhalter 2"/>
          <p:cNvSpPr>
            <a:spLocks noGrp="1"/>
          </p:cNvSpPr>
          <p:nvPr>
            <p:ph type="sldNum" sz="quarter"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CE6DB1E4-F547-4375-B7AC-86C4BC3DCC3A}" type="slidenum">
              <a:rPr lang="de-DE" altLang="de-DE" sz="2400" smtClean="0"/>
              <a:pPr eaLnBrk="1" hangingPunct="1">
                <a:spcBef>
                  <a:spcPct val="0"/>
                </a:spcBef>
              </a:pPr>
              <a:t>197</a:t>
            </a:fld>
            <a:endParaRPr lang="de-DE" altLang="de-DE" sz="2400" dirty="0" smtClean="0"/>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Rectangle 1"/>
          <p:cNvSpPr>
            <a:spLocks noGrp="1" noChangeArrowheads="1"/>
          </p:cNvSpPr>
          <p:nvPr>
            <p:ph type="title"/>
          </p:nvPr>
        </p:nvSpPr>
        <p:spPr>
          <a:xfrm>
            <a:off x="685800" y="609600"/>
            <a:ext cx="7772400" cy="1143000"/>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noProof="0" dirty="0" smtClean="0"/>
              <a:t>Example Inheritance Ada 83</a:t>
            </a:r>
          </a:p>
        </p:txBody>
      </p:sp>
      <p:sp>
        <p:nvSpPr>
          <p:cNvPr id="130051" name="Rectangle 2"/>
          <p:cNvSpPr>
            <a:spLocks noGrp="1" noChangeArrowheads="1"/>
          </p:cNvSpPr>
          <p:nvPr>
            <p:ph type="body" idx="1"/>
          </p:nvPr>
        </p:nvSpPr>
        <p:spPr>
          <a:xfrm>
            <a:off x="685800" y="1772816"/>
            <a:ext cx="7772400" cy="4323184"/>
          </a:xfrm>
        </p:spPr>
        <p:txBody>
          <a:bodyPr/>
          <a:lstStyle/>
          <a:p>
            <a:pPr marL="0" indent="0" eaLnBrk="1" hangingPunct="1">
              <a:lnSpc>
                <a:spcPct val="90000"/>
              </a:lnSpc>
              <a:spcBef>
                <a:spcPts val="35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400" b="1" noProof="0" dirty="0" smtClean="0">
                <a:latin typeface="Courier New" pitchFamily="49" charset="0"/>
              </a:rPr>
              <a:t>package</a:t>
            </a:r>
            <a:r>
              <a:rPr lang="en-US" altLang="de-DE" sz="1400" noProof="0" dirty="0" smtClean="0">
                <a:latin typeface="Courier New" pitchFamily="49" charset="0"/>
              </a:rPr>
              <a:t> P </a:t>
            </a:r>
            <a:r>
              <a:rPr lang="en-US" altLang="de-DE" sz="1400" b="1" noProof="0" dirty="0" smtClean="0">
                <a:latin typeface="Courier New" pitchFamily="49" charset="0"/>
              </a:rPr>
              <a:t>is</a:t>
            </a:r>
          </a:p>
          <a:p>
            <a:pPr marL="0" indent="0" eaLnBrk="1" hangingPunct="1">
              <a:lnSpc>
                <a:spcPct val="90000"/>
              </a:lnSpc>
              <a:spcBef>
                <a:spcPts val="35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400" b="1" noProof="0" dirty="0" smtClean="0">
                <a:latin typeface="Courier New" pitchFamily="49" charset="0"/>
              </a:rPr>
              <a:t>  type</a:t>
            </a:r>
            <a:r>
              <a:rPr lang="en-US" altLang="de-DE" sz="1400" noProof="0" dirty="0" smtClean="0">
                <a:latin typeface="Courier New" pitchFamily="49" charset="0"/>
              </a:rPr>
              <a:t> T </a:t>
            </a:r>
            <a:r>
              <a:rPr lang="en-US" altLang="de-DE" sz="1400" b="1" noProof="0" dirty="0" smtClean="0">
                <a:latin typeface="Courier New" pitchFamily="49" charset="0"/>
              </a:rPr>
              <a:t>is</a:t>
            </a:r>
            <a:r>
              <a:rPr lang="en-US" altLang="de-DE" sz="1400" noProof="0" dirty="0" smtClean="0">
                <a:latin typeface="Courier New" pitchFamily="49" charset="0"/>
              </a:rPr>
              <a:t> ...;</a:t>
            </a:r>
          </a:p>
          <a:p>
            <a:pPr marL="0" indent="0" eaLnBrk="1" hangingPunct="1">
              <a:lnSpc>
                <a:spcPct val="90000"/>
              </a:lnSpc>
              <a:spcBef>
                <a:spcPts val="35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400" noProof="0" dirty="0" smtClean="0">
                <a:latin typeface="Courier New" pitchFamily="49" charset="0"/>
              </a:rPr>
              <a:t>  </a:t>
            </a:r>
            <a:r>
              <a:rPr lang="en-US" altLang="de-DE" sz="1400" b="1" noProof="0" dirty="0" smtClean="0">
                <a:latin typeface="Courier New" pitchFamily="49" charset="0"/>
              </a:rPr>
              <a:t>procedure</a:t>
            </a:r>
            <a:r>
              <a:rPr lang="en-US" altLang="de-DE" sz="1400" noProof="0" dirty="0" smtClean="0">
                <a:latin typeface="Courier New" pitchFamily="49" charset="0"/>
              </a:rPr>
              <a:t> Proc (X: T);     </a:t>
            </a:r>
            <a:r>
              <a:rPr lang="en-US" altLang="de-DE" sz="1400" noProof="0" dirty="0" smtClean="0">
                <a:solidFill>
                  <a:srgbClr val="3333CC"/>
                </a:solidFill>
                <a:latin typeface="Wingdings" pitchFamily="2" charset="2"/>
              </a:rPr>
              <a:t></a:t>
            </a:r>
            <a:r>
              <a:rPr lang="en-US" altLang="de-DE" sz="1400" noProof="0" dirty="0" smtClean="0">
                <a:solidFill>
                  <a:srgbClr val="3333CC"/>
                </a:solidFill>
                <a:latin typeface="Courier New" pitchFamily="49" charset="0"/>
              </a:rPr>
              <a:t> inheritable</a:t>
            </a:r>
          </a:p>
          <a:p>
            <a:pPr marL="0" indent="0" eaLnBrk="1" hangingPunct="1">
              <a:lnSpc>
                <a:spcPct val="90000"/>
              </a:lnSpc>
              <a:spcBef>
                <a:spcPts val="35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400" noProof="0" dirty="0" smtClean="0">
                <a:latin typeface="Courier New" pitchFamily="49" charset="0"/>
              </a:rPr>
              <a:t>  </a:t>
            </a:r>
            <a:r>
              <a:rPr lang="en-US" altLang="de-DE" sz="1400" b="1" noProof="0" dirty="0" smtClean="0">
                <a:latin typeface="Courier New" pitchFamily="49" charset="0"/>
              </a:rPr>
              <a:t>function</a:t>
            </a:r>
            <a:r>
              <a:rPr lang="en-US" altLang="de-DE" sz="1400" noProof="0" dirty="0" smtClean="0">
                <a:latin typeface="Courier New" pitchFamily="49" charset="0"/>
              </a:rPr>
              <a:t> Func </a:t>
            </a:r>
            <a:r>
              <a:rPr lang="en-US" altLang="de-DE" sz="1400" b="1" noProof="0" dirty="0" smtClean="0">
                <a:latin typeface="Courier New" pitchFamily="49" charset="0"/>
              </a:rPr>
              <a:t>return</a:t>
            </a:r>
            <a:r>
              <a:rPr lang="en-US" altLang="de-DE" sz="1400" noProof="0" dirty="0" smtClean="0">
                <a:latin typeface="Courier New" pitchFamily="49" charset="0"/>
              </a:rPr>
              <a:t> T;    </a:t>
            </a:r>
            <a:r>
              <a:rPr lang="en-US" altLang="de-DE" sz="1400" noProof="0" dirty="0" smtClean="0">
                <a:solidFill>
                  <a:srgbClr val="3333CC"/>
                </a:solidFill>
                <a:latin typeface="Wingdings" pitchFamily="2" charset="2"/>
              </a:rPr>
              <a:t></a:t>
            </a:r>
            <a:r>
              <a:rPr lang="en-US" altLang="de-DE" sz="1400" noProof="0" dirty="0" smtClean="0">
                <a:solidFill>
                  <a:srgbClr val="3333CC"/>
                </a:solidFill>
                <a:latin typeface="Courier New" pitchFamily="49" charset="0"/>
              </a:rPr>
              <a:t> inheritable</a:t>
            </a:r>
          </a:p>
          <a:p>
            <a:pPr marL="0" indent="0" eaLnBrk="1" hangingPunct="1">
              <a:lnSpc>
                <a:spcPct val="90000"/>
              </a:lnSpc>
              <a:spcBef>
                <a:spcPts val="35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400" noProof="0" dirty="0" smtClean="0">
                <a:latin typeface="Courier New" pitchFamily="49" charset="0"/>
              </a:rPr>
              <a:t>  </a:t>
            </a:r>
            <a:r>
              <a:rPr lang="en-US" altLang="de-DE" sz="1400" b="1" noProof="0" dirty="0" smtClean="0">
                <a:latin typeface="Courier New" pitchFamily="49" charset="0"/>
              </a:rPr>
              <a:t>procedure</a:t>
            </a:r>
            <a:r>
              <a:rPr lang="en-US" altLang="de-DE" sz="1400" noProof="0" dirty="0" smtClean="0">
                <a:latin typeface="Courier New" pitchFamily="49" charset="0"/>
              </a:rPr>
              <a:t> Another (X: S);  </a:t>
            </a:r>
            <a:r>
              <a:rPr lang="en-US" altLang="de-DE" sz="1400" noProof="0" dirty="0" smtClean="0">
                <a:solidFill>
                  <a:srgbClr val="FF0000"/>
                </a:solidFill>
                <a:latin typeface="Wingdings" pitchFamily="2" charset="2"/>
              </a:rPr>
              <a:t></a:t>
            </a:r>
            <a:r>
              <a:rPr lang="en-US" altLang="de-DE" sz="1400" noProof="0" dirty="0" smtClean="0">
                <a:solidFill>
                  <a:srgbClr val="FF0000"/>
                </a:solidFill>
                <a:latin typeface="Courier New" pitchFamily="49" charset="0"/>
              </a:rPr>
              <a:t> not inheritable (T not in profile)</a:t>
            </a:r>
          </a:p>
          <a:p>
            <a:pPr marL="0" indent="0" eaLnBrk="1" hangingPunct="1">
              <a:lnSpc>
                <a:spcPct val="90000"/>
              </a:lnSpc>
              <a:spcBef>
                <a:spcPts val="35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400" noProof="0" dirty="0" smtClean="0">
                <a:latin typeface="Courier New" pitchFamily="49" charset="0"/>
              </a:rPr>
              <a:t>  </a:t>
            </a:r>
            <a:r>
              <a:rPr lang="en-US" altLang="de-DE" sz="1400" b="1" noProof="0" dirty="0" smtClean="0">
                <a:latin typeface="Courier New" pitchFamily="49" charset="0"/>
              </a:rPr>
              <a:t>package</a:t>
            </a:r>
            <a:r>
              <a:rPr lang="en-US" altLang="de-DE" sz="1400" noProof="0" dirty="0" smtClean="0">
                <a:latin typeface="Courier New" pitchFamily="49" charset="0"/>
              </a:rPr>
              <a:t> Inner </a:t>
            </a:r>
            <a:r>
              <a:rPr lang="en-US" altLang="de-DE" sz="1400" b="1" noProof="0" dirty="0" smtClean="0">
                <a:latin typeface="Courier New" pitchFamily="49" charset="0"/>
              </a:rPr>
              <a:t>is</a:t>
            </a:r>
          </a:p>
          <a:p>
            <a:pPr marL="0" indent="0" eaLnBrk="1" hangingPunct="1">
              <a:lnSpc>
                <a:spcPct val="90000"/>
              </a:lnSpc>
              <a:spcBef>
                <a:spcPts val="35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400" b="1" noProof="0" dirty="0" smtClean="0">
                <a:latin typeface="Courier New" pitchFamily="49" charset="0"/>
              </a:rPr>
              <a:t>    procedure</a:t>
            </a:r>
            <a:r>
              <a:rPr lang="en-US" altLang="de-DE" sz="1400" noProof="0" dirty="0" smtClean="0">
                <a:latin typeface="Courier New" pitchFamily="49" charset="0"/>
              </a:rPr>
              <a:t> P (X: T);      </a:t>
            </a:r>
            <a:r>
              <a:rPr lang="en-US" altLang="de-DE" sz="1400" noProof="0" dirty="0" smtClean="0">
                <a:solidFill>
                  <a:srgbClr val="FF0000"/>
                </a:solidFill>
                <a:latin typeface="Wingdings" pitchFamily="2" charset="2"/>
              </a:rPr>
              <a:t></a:t>
            </a:r>
            <a:r>
              <a:rPr lang="en-US" altLang="de-DE" sz="1400" noProof="0" dirty="0" smtClean="0">
                <a:solidFill>
                  <a:srgbClr val="FF0000"/>
                </a:solidFill>
                <a:latin typeface="Courier New" pitchFamily="49" charset="0"/>
              </a:rPr>
              <a:t> not inheritable (not directly within</a:t>
            </a:r>
          </a:p>
          <a:p>
            <a:pPr marL="0" indent="0" eaLnBrk="1" hangingPunct="1">
              <a:lnSpc>
                <a:spcPct val="90000"/>
              </a:lnSpc>
              <a:spcBef>
                <a:spcPts val="35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400" noProof="0" dirty="0" smtClean="0">
                <a:solidFill>
                  <a:srgbClr val="FF0000"/>
                </a:solidFill>
                <a:latin typeface="Courier New" pitchFamily="49" charset="0"/>
              </a:rPr>
              <a:t>  </a:t>
            </a:r>
            <a:r>
              <a:rPr lang="en-US" altLang="de-DE" sz="1400" b="1" noProof="0" dirty="0" smtClean="0">
                <a:latin typeface="Courier New" pitchFamily="49" charset="0"/>
              </a:rPr>
              <a:t>end</a:t>
            </a:r>
            <a:r>
              <a:rPr lang="en-US" altLang="de-DE" sz="1400" noProof="0" dirty="0" smtClean="0">
                <a:latin typeface="Courier New" pitchFamily="49" charset="0"/>
              </a:rPr>
              <a:t> Inner;                    </a:t>
            </a:r>
            <a:r>
              <a:rPr lang="en-US" altLang="de-DE" sz="1400" noProof="0" dirty="0" smtClean="0">
                <a:solidFill>
                  <a:srgbClr val="FF0000"/>
                </a:solidFill>
                <a:latin typeface="Courier New" pitchFamily="49" charset="0"/>
              </a:rPr>
              <a:t>declarative region of T)</a:t>
            </a:r>
          </a:p>
          <a:p>
            <a:pPr marL="0" indent="0" eaLnBrk="1" hangingPunct="1">
              <a:lnSpc>
                <a:spcPct val="90000"/>
              </a:lnSpc>
              <a:spcBef>
                <a:spcPts val="35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400" b="1" noProof="0" dirty="0" smtClean="0">
                <a:latin typeface="Courier New" pitchFamily="49" charset="0"/>
              </a:rPr>
              <a:t>end</a:t>
            </a:r>
            <a:r>
              <a:rPr lang="en-US" altLang="de-DE" sz="1400" noProof="0" dirty="0" smtClean="0">
                <a:latin typeface="Courier New" pitchFamily="49" charset="0"/>
              </a:rPr>
              <a:t> P;</a:t>
            </a:r>
          </a:p>
          <a:p>
            <a:pPr marL="0" indent="0" eaLnBrk="1" hangingPunct="1">
              <a:lnSpc>
                <a:spcPct val="90000"/>
              </a:lnSpc>
              <a:spcBef>
                <a:spcPts val="35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US" altLang="de-DE" sz="1400" b="1" noProof="0" dirty="0" smtClean="0">
              <a:latin typeface="Courier New" pitchFamily="49" charset="0"/>
            </a:endParaRPr>
          </a:p>
          <a:p>
            <a:pPr marL="0" indent="0" eaLnBrk="1" hangingPunct="1">
              <a:lnSpc>
                <a:spcPct val="90000"/>
              </a:lnSpc>
              <a:spcBef>
                <a:spcPts val="35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400" b="1" noProof="0" dirty="0" smtClean="0">
                <a:latin typeface="Courier New" pitchFamily="49" charset="0"/>
              </a:rPr>
              <a:t>with</a:t>
            </a:r>
            <a:r>
              <a:rPr lang="en-US" altLang="de-DE" sz="1400" noProof="0" dirty="0" smtClean="0">
                <a:latin typeface="Courier New" pitchFamily="49" charset="0"/>
              </a:rPr>
              <a:t> P;</a:t>
            </a:r>
          </a:p>
          <a:p>
            <a:pPr marL="0" indent="0" eaLnBrk="1" hangingPunct="1">
              <a:lnSpc>
                <a:spcPct val="90000"/>
              </a:lnSpc>
              <a:spcBef>
                <a:spcPts val="35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400" b="1" noProof="0" dirty="0" smtClean="0">
                <a:latin typeface="Courier New" pitchFamily="49" charset="0"/>
              </a:rPr>
              <a:t>package</a:t>
            </a:r>
            <a:r>
              <a:rPr lang="en-US" altLang="de-DE" sz="1400" noProof="0" dirty="0" smtClean="0">
                <a:latin typeface="Courier New" pitchFamily="49" charset="0"/>
              </a:rPr>
              <a:t> Q is</a:t>
            </a:r>
          </a:p>
          <a:p>
            <a:pPr marL="0" indent="0" eaLnBrk="1" hangingPunct="1">
              <a:lnSpc>
                <a:spcPct val="90000"/>
              </a:lnSpc>
              <a:spcBef>
                <a:spcPts val="35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400" noProof="0" dirty="0" smtClean="0">
                <a:latin typeface="Courier New" pitchFamily="49" charset="0"/>
              </a:rPr>
              <a:t>  </a:t>
            </a:r>
            <a:r>
              <a:rPr lang="en-US" altLang="de-DE" sz="1400" b="1" noProof="0" dirty="0" smtClean="0">
                <a:latin typeface="Courier New" pitchFamily="49" charset="0"/>
              </a:rPr>
              <a:t>type</a:t>
            </a:r>
            <a:r>
              <a:rPr lang="en-US" altLang="de-DE" sz="1400" noProof="0" dirty="0" smtClean="0">
                <a:latin typeface="Courier New" pitchFamily="49" charset="0"/>
              </a:rPr>
              <a:t> T1 </a:t>
            </a:r>
            <a:r>
              <a:rPr lang="en-US" altLang="de-DE" sz="1400" b="1" noProof="0" dirty="0" smtClean="0">
                <a:latin typeface="Courier New" pitchFamily="49" charset="0"/>
              </a:rPr>
              <a:t>is new</a:t>
            </a:r>
            <a:r>
              <a:rPr lang="en-US" altLang="de-DE" sz="1400" noProof="0" dirty="0" smtClean="0">
                <a:latin typeface="Courier New" pitchFamily="49" charset="0"/>
              </a:rPr>
              <a:t> P.T;</a:t>
            </a:r>
          </a:p>
          <a:p>
            <a:pPr marL="0" indent="0" eaLnBrk="1" hangingPunct="1">
              <a:lnSpc>
                <a:spcPct val="90000"/>
              </a:lnSpc>
              <a:spcBef>
                <a:spcPts val="35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400" noProof="0" dirty="0" smtClean="0">
                <a:latin typeface="Courier New" pitchFamily="49" charset="0"/>
              </a:rPr>
              <a:t>  -- </a:t>
            </a:r>
            <a:r>
              <a:rPr lang="en-US" altLang="de-DE" sz="1400" b="1" i="1" noProof="0" dirty="0" smtClean="0">
                <a:latin typeface="Courier New" pitchFamily="49" charset="0"/>
              </a:rPr>
              <a:t>procedure</a:t>
            </a:r>
            <a:r>
              <a:rPr lang="en-US" altLang="de-DE" sz="1400" i="1" noProof="0" dirty="0" smtClean="0">
                <a:latin typeface="Courier New" pitchFamily="49" charset="0"/>
              </a:rPr>
              <a:t> Proc (X: T1);</a:t>
            </a:r>
            <a:r>
              <a:rPr lang="en-US" altLang="de-DE" sz="1400" noProof="0" dirty="0" smtClean="0">
                <a:latin typeface="Courier New" pitchFamily="49" charset="0"/>
              </a:rPr>
              <a:t>   </a:t>
            </a:r>
            <a:r>
              <a:rPr lang="en-US" altLang="de-DE" sz="1400" noProof="0" dirty="0" smtClean="0">
                <a:solidFill>
                  <a:srgbClr val="3333CC"/>
                </a:solidFill>
                <a:latin typeface="Wingdings" pitchFamily="2" charset="2"/>
              </a:rPr>
              <a:t></a:t>
            </a:r>
            <a:r>
              <a:rPr lang="en-US" altLang="de-DE" sz="1400" noProof="0" dirty="0" smtClean="0">
                <a:solidFill>
                  <a:srgbClr val="3333CC"/>
                </a:solidFill>
                <a:latin typeface="Courier New" pitchFamily="49" charset="0"/>
              </a:rPr>
              <a:t>  </a:t>
            </a:r>
            <a:r>
              <a:rPr lang="en-US" altLang="de-DE" sz="1400" i="1" noProof="0" dirty="0" smtClean="0">
                <a:solidFill>
                  <a:srgbClr val="3333CC"/>
                </a:solidFill>
                <a:latin typeface="Courier New" pitchFamily="49" charset="0"/>
              </a:rPr>
              <a:t>implicitly declared and</a:t>
            </a:r>
          </a:p>
          <a:p>
            <a:pPr marL="0" indent="0" eaLnBrk="1" hangingPunct="1">
              <a:lnSpc>
                <a:spcPct val="90000"/>
              </a:lnSpc>
              <a:spcBef>
                <a:spcPts val="35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400" noProof="0" dirty="0" smtClean="0">
                <a:latin typeface="Courier New" pitchFamily="49" charset="0"/>
              </a:rPr>
              <a:t>  -- </a:t>
            </a:r>
            <a:r>
              <a:rPr lang="en-US" altLang="de-DE" sz="1400" b="1" i="1" noProof="0" dirty="0" smtClean="0">
                <a:latin typeface="Courier New" pitchFamily="49" charset="0"/>
              </a:rPr>
              <a:t>function</a:t>
            </a:r>
            <a:r>
              <a:rPr lang="en-US" altLang="de-DE" sz="1400" i="1" noProof="0" dirty="0" smtClean="0">
                <a:latin typeface="Courier New" pitchFamily="49" charset="0"/>
              </a:rPr>
              <a:t> Func </a:t>
            </a:r>
            <a:r>
              <a:rPr lang="en-US" altLang="de-DE" sz="1400" b="1" i="1" noProof="0" dirty="0" smtClean="0">
                <a:latin typeface="Courier New" pitchFamily="49" charset="0"/>
              </a:rPr>
              <a:t>return</a:t>
            </a:r>
            <a:r>
              <a:rPr lang="en-US" altLang="de-DE" sz="1400" i="1" noProof="0" dirty="0" smtClean="0">
                <a:latin typeface="Courier New" pitchFamily="49" charset="0"/>
              </a:rPr>
              <a:t> T1;</a:t>
            </a:r>
            <a:r>
              <a:rPr lang="en-US" altLang="de-DE" sz="1400" noProof="0" dirty="0" smtClean="0">
                <a:latin typeface="Courier New" pitchFamily="49" charset="0"/>
              </a:rPr>
              <a:t>  </a:t>
            </a:r>
            <a:r>
              <a:rPr lang="en-US" altLang="de-DE" sz="1400" noProof="0" dirty="0" smtClean="0">
                <a:solidFill>
                  <a:srgbClr val="3333CC"/>
                </a:solidFill>
                <a:latin typeface="Wingdings" pitchFamily="2" charset="2"/>
              </a:rPr>
              <a:t></a:t>
            </a:r>
            <a:r>
              <a:rPr lang="en-US" altLang="de-DE" sz="1400" noProof="0" dirty="0" smtClean="0">
                <a:solidFill>
                  <a:srgbClr val="3333CC"/>
                </a:solidFill>
                <a:latin typeface="Courier New" pitchFamily="49" charset="0"/>
              </a:rPr>
              <a:t>    </a:t>
            </a:r>
            <a:r>
              <a:rPr lang="en-US" altLang="de-DE" sz="1400" i="1" dirty="0" smtClean="0">
                <a:solidFill>
                  <a:srgbClr val="3333CC"/>
                </a:solidFill>
                <a:latin typeface="Courier New" pitchFamily="49" charset="0"/>
              </a:rPr>
              <a:t>further</a:t>
            </a:r>
            <a:r>
              <a:rPr lang="en-US" altLang="de-DE" sz="1400" i="1" noProof="0" dirty="0" smtClean="0">
                <a:solidFill>
                  <a:srgbClr val="3333CC"/>
                </a:solidFill>
                <a:latin typeface="Courier New" pitchFamily="49" charset="0"/>
              </a:rPr>
              <a:t> inheritable</a:t>
            </a:r>
            <a:br>
              <a:rPr lang="en-US" altLang="de-DE" sz="1400" i="1" noProof="0" dirty="0" smtClean="0">
                <a:solidFill>
                  <a:srgbClr val="3333CC"/>
                </a:solidFill>
                <a:latin typeface="Courier New" pitchFamily="49" charset="0"/>
              </a:rPr>
            </a:br>
            <a:r>
              <a:rPr lang="en-US" altLang="de-DE" sz="1400" noProof="0" dirty="0" smtClean="0">
                <a:solidFill>
                  <a:srgbClr val="C00000"/>
                </a:solidFill>
                <a:latin typeface="Courier New" pitchFamily="49" charset="0"/>
              </a:rPr>
              <a:t>  </a:t>
            </a:r>
            <a:r>
              <a:rPr lang="en-US" altLang="de-DE" sz="1400" b="1" noProof="0" dirty="0" smtClean="0">
                <a:solidFill>
                  <a:srgbClr val="C00000"/>
                </a:solidFill>
                <a:latin typeface="Courier New" pitchFamily="49" charset="0"/>
              </a:rPr>
              <a:t>function</a:t>
            </a:r>
            <a:r>
              <a:rPr lang="en-US" altLang="de-DE" sz="1400" noProof="0" dirty="0" smtClean="0">
                <a:solidFill>
                  <a:srgbClr val="C00000"/>
                </a:solidFill>
                <a:latin typeface="Courier New" pitchFamily="49" charset="0"/>
              </a:rPr>
              <a:t> Func </a:t>
            </a:r>
            <a:r>
              <a:rPr lang="en-US" altLang="de-DE" sz="1400" b="1" noProof="0" dirty="0" smtClean="0">
                <a:solidFill>
                  <a:srgbClr val="C00000"/>
                </a:solidFill>
                <a:latin typeface="Courier New" pitchFamily="49" charset="0"/>
              </a:rPr>
              <a:t>return</a:t>
            </a:r>
            <a:r>
              <a:rPr lang="en-US" altLang="de-DE" sz="1400" noProof="0" dirty="0" smtClean="0">
                <a:solidFill>
                  <a:srgbClr val="C00000"/>
                </a:solidFill>
                <a:latin typeface="Courier New" pitchFamily="49" charset="0"/>
              </a:rPr>
              <a:t> T1;     </a:t>
            </a:r>
            <a:r>
              <a:rPr lang="en-US" altLang="de-DE" sz="1400" noProof="0" dirty="0" smtClean="0">
                <a:solidFill>
                  <a:srgbClr val="C00000"/>
                </a:solidFill>
                <a:latin typeface="Wingdings" pitchFamily="2" charset="2"/>
              </a:rPr>
              <a:t></a:t>
            </a:r>
            <a:r>
              <a:rPr lang="en-US" altLang="de-DE" sz="1400" noProof="0" dirty="0" smtClean="0">
                <a:solidFill>
                  <a:srgbClr val="C00000"/>
                </a:solidFill>
                <a:latin typeface="Courier New" pitchFamily="49" charset="0"/>
              </a:rPr>
              <a:t>  </a:t>
            </a:r>
            <a:r>
              <a:rPr lang="en-US" altLang="de-DE" sz="1400" i="1" dirty="0" smtClean="0">
                <a:solidFill>
                  <a:srgbClr val="C00000"/>
                </a:solidFill>
                <a:latin typeface="Courier New" pitchFamily="49" charset="0"/>
              </a:rPr>
              <a:t>now </a:t>
            </a:r>
            <a:r>
              <a:rPr lang="en-US" altLang="de-DE" sz="1400" i="1" noProof="0" dirty="0" smtClean="0">
                <a:solidFill>
                  <a:srgbClr val="C00000"/>
                </a:solidFill>
                <a:latin typeface="Courier New" pitchFamily="49" charset="0"/>
              </a:rPr>
              <a:t>overridden</a:t>
            </a:r>
          </a:p>
          <a:p>
            <a:pPr marL="0" indent="0" eaLnBrk="1" hangingPunct="1">
              <a:lnSpc>
                <a:spcPct val="90000"/>
              </a:lnSpc>
              <a:spcBef>
                <a:spcPts val="35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400" i="1" noProof="0" dirty="0" smtClean="0">
                <a:latin typeface="Courier New" pitchFamily="49" charset="0"/>
              </a:rPr>
              <a:t>  </a:t>
            </a:r>
            <a:r>
              <a:rPr lang="en-US" altLang="de-DE" sz="1400" b="1" noProof="0" dirty="0" smtClean="0">
                <a:solidFill>
                  <a:srgbClr val="FF3399"/>
                </a:solidFill>
                <a:latin typeface="Courier New" pitchFamily="49" charset="0"/>
              </a:rPr>
              <a:t>procedure</a:t>
            </a:r>
            <a:r>
              <a:rPr lang="en-US" altLang="de-DE" sz="1400" noProof="0" dirty="0" smtClean="0">
                <a:solidFill>
                  <a:srgbClr val="FF3399"/>
                </a:solidFill>
                <a:latin typeface="Courier New" pitchFamily="49" charset="0"/>
              </a:rPr>
              <a:t> Augment (X: T1);   </a:t>
            </a:r>
            <a:r>
              <a:rPr lang="en-US" altLang="de-DE" sz="1400" noProof="0" dirty="0" smtClean="0">
                <a:solidFill>
                  <a:srgbClr val="FF3399"/>
                </a:solidFill>
                <a:latin typeface="Wingdings" pitchFamily="2" charset="2"/>
              </a:rPr>
              <a:t></a:t>
            </a:r>
            <a:r>
              <a:rPr lang="en-US" altLang="de-DE" sz="1400" noProof="0" dirty="0" smtClean="0">
                <a:solidFill>
                  <a:srgbClr val="FF3399"/>
                </a:solidFill>
                <a:latin typeface="Courier New" pitchFamily="49" charset="0"/>
              </a:rPr>
              <a:t>  </a:t>
            </a:r>
            <a:r>
              <a:rPr lang="en-US" altLang="de-DE" sz="1400" i="1" noProof="0" dirty="0" smtClean="0">
                <a:solidFill>
                  <a:srgbClr val="FF3399"/>
                </a:solidFill>
                <a:latin typeface="Courier New" pitchFamily="49" charset="0"/>
              </a:rPr>
              <a:t>newly added</a:t>
            </a:r>
            <a:r>
              <a:rPr lang="en-US" altLang="de-DE" sz="1400" i="1" noProof="0" dirty="0" smtClean="0">
                <a:solidFill>
                  <a:srgbClr val="3333CC"/>
                </a:solidFill>
                <a:latin typeface="Courier New" pitchFamily="49" charset="0"/>
              </a:rPr>
              <a:t>, also inheritable</a:t>
            </a:r>
          </a:p>
          <a:p>
            <a:pPr marL="0" indent="0" eaLnBrk="1" hangingPunct="1">
              <a:lnSpc>
                <a:spcPct val="90000"/>
              </a:lnSpc>
              <a:spcBef>
                <a:spcPts val="35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400" b="1" noProof="0" dirty="0" smtClean="0">
                <a:latin typeface="Courier New" pitchFamily="49" charset="0"/>
              </a:rPr>
              <a:t>end</a:t>
            </a:r>
            <a:r>
              <a:rPr lang="en-US" altLang="de-DE" sz="1400" noProof="0" dirty="0" smtClean="0">
                <a:latin typeface="Courier New" pitchFamily="49" charset="0"/>
              </a:rPr>
              <a:t> Q;  </a:t>
            </a:r>
          </a:p>
        </p:txBody>
      </p:sp>
      <p:sp>
        <p:nvSpPr>
          <p:cNvPr id="130052" name="Fußzeilenplatzhalter 1"/>
          <p:cNvSpPr>
            <a:spLocks noGrp="1"/>
          </p:cNvSpPr>
          <p:nvPr>
            <p:ph type="ftr" sz="quarte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en-US" altLang="de-DE" sz="2400" dirty="0" smtClean="0"/>
              <a:t>Ada Basics © 2024 C.Grein</a:t>
            </a:r>
            <a:endParaRPr lang="de-DE" altLang="de-DE" sz="2400" dirty="0"/>
          </a:p>
        </p:txBody>
      </p:sp>
      <p:sp>
        <p:nvSpPr>
          <p:cNvPr id="130053" name="Foliennummernplatzhalter 2"/>
          <p:cNvSpPr>
            <a:spLocks noGrp="1"/>
          </p:cNvSpPr>
          <p:nvPr>
            <p:ph type="sldNum" sz="quarter"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E3484591-5034-4242-8064-10056A0936EB}" type="slidenum">
              <a:rPr lang="de-DE" altLang="de-DE" sz="2400" smtClean="0"/>
              <a:pPr eaLnBrk="1" hangingPunct="1">
                <a:spcBef>
                  <a:spcPct val="0"/>
                </a:spcBef>
              </a:pPr>
              <a:t>198</a:t>
            </a:fld>
            <a:endParaRPr lang="de-DE" altLang="de-DE" sz="2400" dirty="0" smtClean="0"/>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Rectangle 1"/>
          <p:cNvSpPr>
            <a:spLocks noGrp="1" noChangeArrowheads="1"/>
          </p:cNvSpPr>
          <p:nvPr>
            <p:ph type="title"/>
          </p:nvPr>
        </p:nvSpPr>
        <p:spPr>
          <a:xfrm>
            <a:off x="685800" y="609600"/>
            <a:ext cx="7772400" cy="1143000"/>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noProof="0" dirty="0" smtClean="0"/>
              <a:t>Problems with Inheritance</a:t>
            </a:r>
          </a:p>
        </p:txBody>
      </p:sp>
      <p:sp>
        <p:nvSpPr>
          <p:cNvPr id="63490" name="Rectangle 2"/>
          <p:cNvSpPr>
            <a:spLocks noGrp="1" noChangeArrowheads="1"/>
          </p:cNvSpPr>
          <p:nvPr>
            <p:ph type="body" idx="1"/>
          </p:nvPr>
        </p:nvSpPr>
        <p:spPr>
          <a:xfrm>
            <a:off x="685800" y="1844675"/>
            <a:ext cx="7772400" cy="4398963"/>
          </a:xfrm>
        </p:spPr>
        <p:txBody>
          <a:bodyPr/>
          <a:lstStyle/>
          <a:p>
            <a:pPr marL="357188" indent="0" eaLnBrk="1" hangingPunct="1">
              <a:lnSpc>
                <a:spcPct val="90000"/>
              </a:lnSpc>
              <a:spcBef>
                <a:spcPts val="35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400" b="1" noProof="0" dirty="0" smtClean="0">
                <a:latin typeface="Courier New" pitchFamily="49" charset="0"/>
              </a:rPr>
              <a:t>package</a:t>
            </a:r>
            <a:r>
              <a:rPr lang="en-US" altLang="de-DE" sz="1400" noProof="0" dirty="0" smtClean="0">
                <a:latin typeface="Courier New" pitchFamily="49" charset="0"/>
              </a:rPr>
              <a:t> P </a:t>
            </a:r>
            <a:r>
              <a:rPr lang="en-US" altLang="de-DE" sz="1400" b="1" noProof="0" dirty="0" smtClean="0">
                <a:latin typeface="Courier New" pitchFamily="49" charset="0"/>
              </a:rPr>
              <a:t>is</a:t>
            </a:r>
          </a:p>
          <a:p>
            <a:pPr marL="357188" indent="0" eaLnBrk="1" hangingPunct="1">
              <a:lnSpc>
                <a:spcPct val="90000"/>
              </a:lnSpc>
              <a:spcBef>
                <a:spcPts val="35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400" b="1" noProof="0" dirty="0" smtClean="0">
                <a:latin typeface="Courier New" pitchFamily="49" charset="0"/>
              </a:rPr>
              <a:t>  type</a:t>
            </a:r>
            <a:r>
              <a:rPr lang="en-US" altLang="de-DE" sz="1400" noProof="0" dirty="0" smtClean="0">
                <a:latin typeface="Courier New" pitchFamily="49" charset="0"/>
              </a:rPr>
              <a:t> T </a:t>
            </a:r>
            <a:r>
              <a:rPr lang="en-US" altLang="de-DE" sz="1400" b="1" noProof="0" dirty="0" smtClean="0">
                <a:latin typeface="Courier New" pitchFamily="49" charset="0"/>
              </a:rPr>
              <a:t>is</a:t>
            </a:r>
            <a:r>
              <a:rPr lang="en-US" altLang="de-DE" sz="1400" noProof="0" dirty="0" smtClean="0">
                <a:latin typeface="Courier New" pitchFamily="49" charset="0"/>
              </a:rPr>
              <a:t> ...;</a:t>
            </a:r>
          </a:p>
          <a:p>
            <a:pPr marL="357188" indent="0" eaLnBrk="1" hangingPunct="1">
              <a:lnSpc>
                <a:spcPct val="90000"/>
              </a:lnSpc>
              <a:spcBef>
                <a:spcPts val="35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400" noProof="0" dirty="0" smtClean="0">
                <a:latin typeface="Courier New" pitchFamily="49" charset="0"/>
              </a:rPr>
              <a:t>  </a:t>
            </a:r>
            <a:r>
              <a:rPr lang="en-US" altLang="de-DE" sz="1400" b="1" noProof="0" dirty="0" smtClean="0">
                <a:latin typeface="Courier New" pitchFamily="49" charset="0"/>
              </a:rPr>
              <a:t>procedure</a:t>
            </a:r>
            <a:r>
              <a:rPr lang="en-US" altLang="de-DE" sz="1400" noProof="0" dirty="0" smtClean="0">
                <a:latin typeface="Courier New" pitchFamily="49" charset="0"/>
              </a:rPr>
              <a:t> Initialize (X: </a:t>
            </a:r>
            <a:r>
              <a:rPr lang="en-US" altLang="de-DE" sz="1400" b="1" noProof="0" dirty="0" smtClean="0">
                <a:latin typeface="Courier New" pitchFamily="49" charset="0"/>
              </a:rPr>
              <a:t>in out</a:t>
            </a:r>
            <a:r>
              <a:rPr lang="en-US" altLang="de-DE" sz="1400" noProof="0" dirty="0" smtClean="0">
                <a:latin typeface="Courier New" pitchFamily="49" charset="0"/>
              </a:rPr>
              <a:t> T);</a:t>
            </a:r>
          </a:p>
          <a:p>
            <a:pPr marL="357188" indent="0" eaLnBrk="1" hangingPunct="1">
              <a:lnSpc>
                <a:spcPct val="90000"/>
              </a:lnSpc>
              <a:spcBef>
                <a:spcPts val="35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400" noProof="0" dirty="0" smtClean="0">
                <a:latin typeface="Courier New" pitchFamily="49" charset="0"/>
              </a:rPr>
              <a:t>  </a:t>
            </a:r>
            <a:r>
              <a:rPr lang="en-US" altLang="de-DE" sz="1400" b="1" noProof="0" dirty="0" smtClean="0">
                <a:solidFill>
                  <a:srgbClr val="0000FF"/>
                </a:solidFill>
                <a:latin typeface="Courier New" pitchFamily="49" charset="0"/>
              </a:rPr>
              <a:t>procedure</a:t>
            </a:r>
            <a:r>
              <a:rPr lang="en-US" altLang="de-DE" sz="1400" noProof="0" dirty="0" smtClean="0">
                <a:solidFill>
                  <a:srgbClr val="0000FF"/>
                </a:solidFill>
                <a:latin typeface="Courier New" pitchFamily="49" charset="0"/>
              </a:rPr>
              <a:t> Finalize   (X: </a:t>
            </a:r>
            <a:r>
              <a:rPr lang="en-US" altLang="de-DE" sz="1400" b="1" noProof="0" dirty="0" smtClean="0">
                <a:solidFill>
                  <a:srgbClr val="0000FF"/>
                </a:solidFill>
                <a:latin typeface="Courier New" pitchFamily="49" charset="0"/>
              </a:rPr>
              <a:t>in out</a:t>
            </a:r>
            <a:r>
              <a:rPr lang="en-US" altLang="de-DE" sz="1400" noProof="0" dirty="0" smtClean="0">
                <a:solidFill>
                  <a:srgbClr val="0000FF"/>
                </a:solidFill>
                <a:latin typeface="Courier New" pitchFamily="49" charset="0"/>
              </a:rPr>
              <a:t> T);  -- </a:t>
            </a:r>
            <a:r>
              <a:rPr lang="en-US" altLang="de-DE" sz="1400" i="1" noProof="0" dirty="0" smtClean="0">
                <a:solidFill>
                  <a:srgbClr val="0000FF"/>
                </a:solidFill>
                <a:latin typeface="Courier New" pitchFamily="49" charset="0"/>
              </a:rPr>
              <a:t>added later (***)</a:t>
            </a:r>
          </a:p>
          <a:p>
            <a:pPr marL="357188" indent="0" eaLnBrk="1" hangingPunct="1">
              <a:lnSpc>
                <a:spcPct val="90000"/>
              </a:lnSpc>
              <a:spcBef>
                <a:spcPts val="35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400" b="1" noProof="0" dirty="0" smtClean="0">
                <a:latin typeface="Courier New" pitchFamily="49" charset="0"/>
              </a:rPr>
              <a:t>end</a:t>
            </a:r>
            <a:r>
              <a:rPr lang="en-US" altLang="de-DE" sz="1400" noProof="0" dirty="0" smtClean="0">
                <a:latin typeface="Courier New" pitchFamily="49" charset="0"/>
              </a:rPr>
              <a:t> P;</a:t>
            </a:r>
          </a:p>
          <a:p>
            <a:pPr marL="357188" indent="0" eaLnBrk="1" hangingPunct="1">
              <a:lnSpc>
                <a:spcPct val="90000"/>
              </a:lnSpc>
              <a:spcBef>
                <a:spcPts val="35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US" altLang="de-DE" sz="900" b="1" noProof="0" dirty="0" smtClean="0">
              <a:latin typeface="Courier New" pitchFamily="49" charset="0"/>
            </a:endParaRPr>
          </a:p>
          <a:p>
            <a:pPr marL="357188" indent="0" eaLnBrk="1" hangingPunct="1">
              <a:lnSpc>
                <a:spcPct val="90000"/>
              </a:lnSpc>
              <a:spcBef>
                <a:spcPts val="35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400" b="1" noProof="0" dirty="0" smtClean="0">
                <a:latin typeface="Courier New" pitchFamily="49" charset="0"/>
              </a:rPr>
              <a:t>with</a:t>
            </a:r>
            <a:r>
              <a:rPr lang="en-US" altLang="de-DE" sz="1400" noProof="0" dirty="0" smtClean="0">
                <a:latin typeface="Courier New" pitchFamily="49" charset="0"/>
              </a:rPr>
              <a:t> P;</a:t>
            </a:r>
          </a:p>
          <a:p>
            <a:pPr marL="357188" indent="0" eaLnBrk="1" hangingPunct="1">
              <a:lnSpc>
                <a:spcPct val="90000"/>
              </a:lnSpc>
              <a:spcBef>
                <a:spcPts val="35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400" b="1" noProof="0" dirty="0" smtClean="0">
                <a:latin typeface="Courier New" pitchFamily="49" charset="0"/>
              </a:rPr>
              <a:t>package</a:t>
            </a:r>
            <a:r>
              <a:rPr lang="en-US" altLang="de-DE" sz="1400" noProof="0" dirty="0" smtClean="0">
                <a:latin typeface="Courier New" pitchFamily="49" charset="0"/>
              </a:rPr>
              <a:t> Q is</a:t>
            </a:r>
          </a:p>
          <a:p>
            <a:pPr marL="357188" indent="0" eaLnBrk="1" hangingPunct="1">
              <a:lnSpc>
                <a:spcPct val="90000"/>
              </a:lnSpc>
              <a:spcBef>
                <a:spcPts val="35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400" noProof="0" dirty="0" smtClean="0">
                <a:latin typeface="Courier New" pitchFamily="49" charset="0"/>
              </a:rPr>
              <a:t>  </a:t>
            </a:r>
            <a:r>
              <a:rPr lang="en-US" altLang="de-DE" sz="1400" b="1" noProof="0" dirty="0" smtClean="0">
                <a:latin typeface="Courier New" pitchFamily="49" charset="0"/>
              </a:rPr>
              <a:t>type</a:t>
            </a:r>
            <a:r>
              <a:rPr lang="en-US" altLang="de-DE" sz="1400" noProof="0" dirty="0" smtClean="0">
                <a:latin typeface="Courier New" pitchFamily="49" charset="0"/>
              </a:rPr>
              <a:t> T1 </a:t>
            </a:r>
            <a:r>
              <a:rPr lang="en-US" altLang="de-DE" sz="1400" b="1" noProof="0" dirty="0" smtClean="0">
                <a:latin typeface="Courier New" pitchFamily="49" charset="0"/>
              </a:rPr>
              <a:t>is new</a:t>
            </a:r>
            <a:r>
              <a:rPr lang="en-US" altLang="de-DE" sz="1400" noProof="0" dirty="0" smtClean="0">
                <a:latin typeface="Courier New" pitchFamily="49" charset="0"/>
              </a:rPr>
              <a:t> P.T;</a:t>
            </a:r>
          </a:p>
          <a:p>
            <a:pPr marL="357188" indent="0" eaLnBrk="1" hangingPunct="1">
              <a:lnSpc>
                <a:spcPct val="90000"/>
              </a:lnSpc>
              <a:spcBef>
                <a:spcPts val="35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400" noProof="0" dirty="0" smtClean="0">
                <a:solidFill>
                  <a:srgbClr val="663300"/>
                </a:solidFill>
                <a:latin typeface="Courier New" pitchFamily="49" charset="0"/>
              </a:rPr>
              <a:t>--</a:t>
            </a:r>
            <a:r>
              <a:rPr lang="en-US" altLang="de-DE" sz="1400" b="1" i="1" noProof="0" dirty="0" smtClean="0">
                <a:solidFill>
                  <a:srgbClr val="663300"/>
                </a:solidFill>
                <a:latin typeface="Courier New" pitchFamily="49" charset="0"/>
              </a:rPr>
              <a:t>procedure</a:t>
            </a:r>
            <a:r>
              <a:rPr lang="en-US" altLang="de-DE" sz="1400" i="1" noProof="0" dirty="0" smtClean="0">
                <a:solidFill>
                  <a:srgbClr val="663300"/>
                </a:solidFill>
                <a:latin typeface="Courier New" pitchFamily="49" charset="0"/>
              </a:rPr>
              <a:t> Initialize (X: </a:t>
            </a:r>
            <a:r>
              <a:rPr lang="en-US" altLang="de-DE" sz="1400" b="1" i="1" noProof="0" dirty="0" smtClean="0">
                <a:solidFill>
                  <a:srgbClr val="663300"/>
                </a:solidFill>
                <a:latin typeface="Courier New" pitchFamily="49" charset="0"/>
              </a:rPr>
              <a:t>in out</a:t>
            </a:r>
            <a:r>
              <a:rPr lang="en-US" altLang="de-DE" sz="1400" i="1" noProof="0" dirty="0" smtClean="0">
                <a:solidFill>
                  <a:srgbClr val="663300"/>
                </a:solidFill>
                <a:latin typeface="Courier New" pitchFamily="49" charset="0"/>
              </a:rPr>
              <a:t> T1);  -- implicitly declared</a:t>
            </a:r>
          </a:p>
          <a:p>
            <a:pPr marL="357188" indent="0" eaLnBrk="1" hangingPunct="1">
              <a:lnSpc>
                <a:spcPct val="90000"/>
              </a:lnSpc>
              <a:spcBef>
                <a:spcPts val="35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400" i="1" noProof="0" dirty="0" smtClean="0">
                <a:latin typeface="Courier New" pitchFamily="49" charset="0"/>
              </a:rPr>
              <a:t>  </a:t>
            </a:r>
            <a:r>
              <a:rPr lang="en-US" altLang="de-DE" sz="1400" b="1" noProof="0" dirty="0" smtClean="0">
                <a:latin typeface="Courier New" pitchFamily="49" charset="0"/>
              </a:rPr>
              <a:t>procedure</a:t>
            </a:r>
            <a:r>
              <a:rPr lang="en-US" altLang="de-DE" sz="1400" noProof="0" dirty="0" smtClean="0">
                <a:latin typeface="Courier New" pitchFamily="49" charset="0"/>
              </a:rPr>
              <a:t> Initiali</a:t>
            </a:r>
            <a:r>
              <a:rPr lang="en-US" altLang="de-DE" sz="1400" noProof="0" dirty="0" smtClean="0">
                <a:solidFill>
                  <a:srgbClr val="FF0000"/>
                </a:solidFill>
                <a:latin typeface="Courier New" pitchFamily="49" charset="0"/>
              </a:rPr>
              <a:t>s</a:t>
            </a:r>
            <a:r>
              <a:rPr lang="en-US" altLang="de-DE" sz="1400" noProof="0" dirty="0" smtClean="0">
                <a:latin typeface="Courier New" pitchFamily="49" charset="0"/>
              </a:rPr>
              <a:t>e (X: </a:t>
            </a:r>
            <a:r>
              <a:rPr lang="en-US" altLang="de-DE" sz="1400" b="1" noProof="0" dirty="0" smtClean="0">
                <a:latin typeface="Courier New" pitchFamily="49" charset="0"/>
              </a:rPr>
              <a:t>in out</a:t>
            </a:r>
            <a:r>
              <a:rPr lang="en-US" altLang="de-DE" sz="1400" noProof="0" dirty="0" smtClean="0">
                <a:latin typeface="Courier New" pitchFamily="49" charset="0"/>
              </a:rPr>
              <a:t> T1);  -- </a:t>
            </a:r>
            <a:r>
              <a:rPr lang="en-US" altLang="de-DE" sz="1400" i="1" noProof="0" dirty="0" smtClean="0">
                <a:latin typeface="Courier New" pitchFamily="49" charset="0"/>
              </a:rPr>
              <a:t>a typo </a:t>
            </a:r>
            <a:r>
              <a:rPr lang="en-US" altLang="de-DE" sz="1400" i="1" noProof="0" dirty="0" smtClean="0">
                <a:solidFill>
                  <a:srgbClr val="FF3399"/>
                </a:solidFill>
                <a:latin typeface="Courier New" pitchFamily="49" charset="0"/>
              </a:rPr>
              <a:t>(*)</a:t>
            </a:r>
          </a:p>
          <a:p>
            <a:pPr marL="357188" indent="0" eaLnBrk="1" hangingPunct="1">
              <a:lnSpc>
                <a:spcPct val="90000"/>
              </a:lnSpc>
              <a:spcBef>
                <a:spcPts val="35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400" noProof="0" dirty="0" smtClean="0">
                <a:latin typeface="Courier New" pitchFamily="49" charset="0"/>
              </a:rPr>
              <a:t>  </a:t>
            </a:r>
            <a:r>
              <a:rPr lang="en-US" altLang="de-DE" sz="1400" b="1" noProof="0" dirty="0" smtClean="0">
                <a:solidFill>
                  <a:schemeClr val="accent2"/>
                </a:solidFill>
                <a:latin typeface="Courier New" pitchFamily="49" charset="0"/>
              </a:rPr>
              <a:t>procedure</a:t>
            </a:r>
            <a:r>
              <a:rPr lang="en-US" altLang="de-DE" sz="1400" noProof="0" dirty="0" smtClean="0">
                <a:solidFill>
                  <a:schemeClr val="accent2"/>
                </a:solidFill>
                <a:latin typeface="Courier New" pitchFamily="49" charset="0"/>
              </a:rPr>
              <a:t> Finalize   (X: </a:t>
            </a:r>
            <a:r>
              <a:rPr lang="en-US" altLang="de-DE" sz="1400" b="1" noProof="0" dirty="0" smtClean="0">
                <a:solidFill>
                  <a:schemeClr val="accent2"/>
                </a:solidFill>
                <a:latin typeface="Courier New" pitchFamily="49" charset="0"/>
              </a:rPr>
              <a:t>in out</a:t>
            </a:r>
            <a:r>
              <a:rPr lang="en-US" altLang="de-DE" sz="1400" noProof="0" dirty="0" smtClean="0">
                <a:solidFill>
                  <a:schemeClr val="accent2"/>
                </a:solidFill>
                <a:latin typeface="Courier New" pitchFamily="49" charset="0"/>
              </a:rPr>
              <a:t> T1);  -- </a:t>
            </a:r>
            <a:r>
              <a:rPr lang="en-US" altLang="de-DE" sz="1400" i="1" noProof="0" dirty="0" smtClean="0">
                <a:solidFill>
                  <a:schemeClr val="accent2"/>
                </a:solidFill>
                <a:latin typeface="Courier New" pitchFamily="49" charset="0"/>
              </a:rPr>
              <a:t>newly added </a:t>
            </a:r>
            <a:r>
              <a:rPr lang="en-US" altLang="de-DE" sz="1400" i="1" noProof="0" dirty="0" smtClean="0">
                <a:solidFill>
                  <a:schemeClr val="hlink"/>
                </a:solidFill>
                <a:latin typeface="Courier New" pitchFamily="49" charset="0"/>
              </a:rPr>
              <a:t>(**)</a:t>
            </a:r>
          </a:p>
          <a:p>
            <a:pPr marL="357188" indent="0" eaLnBrk="1" hangingPunct="1">
              <a:lnSpc>
                <a:spcPct val="90000"/>
              </a:lnSpc>
              <a:spcBef>
                <a:spcPts val="35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400" b="1" noProof="0" dirty="0" smtClean="0">
                <a:latin typeface="Courier New" pitchFamily="49" charset="0"/>
              </a:rPr>
              <a:t>end</a:t>
            </a:r>
            <a:r>
              <a:rPr lang="en-US" altLang="de-DE" sz="1400" noProof="0" dirty="0" smtClean="0">
                <a:latin typeface="Courier New" pitchFamily="49" charset="0"/>
              </a:rPr>
              <a:t> Q;</a:t>
            </a:r>
          </a:p>
          <a:p>
            <a:pPr marL="0" indent="0" eaLnBrk="1" hangingPunct="1">
              <a:lnSpc>
                <a:spcPct val="90000"/>
              </a:lnSpc>
              <a:spcBef>
                <a:spcPts val="35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US" altLang="de-DE" sz="900" noProof="0" dirty="0" smtClean="0">
              <a:latin typeface="Courier New" pitchFamily="49" charset="0"/>
            </a:endParaRPr>
          </a:p>
          <a:p>
            <a:pPr marL="0" indent="0" eaLnBrk="1" hangingPunct="1">
              <a:lnSpc>
                <a:spcPct val="90000"/>
              </a:lnSpc>
              <a:spcBef>
                <a:spcPts val="35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600" u="sng" noProof="0" dirty="0" smtClean="0">
                <a:solidFill>
                  <a:srgbClr val="FF3399"/>
                </a:solidFill>
                <a:cs typeface="Courier New" panose="02070309020205020404" pitchFamily="49" charset="0"/>
              </a:rPr>
              <a:t>Problem 1:</a:t>
            </a:r>
            <a:r>
              <a:rPr lang="en-US" altLang="de-DE" sz="1600" noProof="0" dirty="0" smtClean="0">
                <a:solidFill>
                  <a:srgbClr val="FF3399"/>
                </a:solidFill>
                <a:cs typeface="Courier New" panose="02070309020205020404" pitchFamily="49" charset="0"/>
              </a:rPr>
              <a:t> Initialise</a:t>
            </a:r>
            <a:r>
              <a:rPr lang="en-US" altLang="de-DE" sz="1600" noProof="0" dirty="0" smtClean="0">
                <a:solidFill>
                  <a:srgbClr val="FF3399"/>
                </a:solidFill>
              </a:rPr>
              <a:t> (*) was meant as overriding operation; instead it’s added.</a:t>
            </a:r>
          </a:p>
          <a:p>
            <a:pPr marL="0" indent="0" eaLnBrk="1" hangingPunct="1">
              <a:lnSpc>
                <a:spcPct val="90000"/>
              </a:lnSpc>
              <a:spcBef>
                <a:spcPts val="35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600" dirty="0" smtClean="0">
                <a:solidFill>
                  <a:schemeClr val="tx1"/>
                </a:solidFill>
              </a:rPr>
              <a:t>A new operation Finalize is added.</a:t>
            </a:r>
            <a:r>
              <a:rPr lang="en-US" altLang="de-DE" sz="1600" dirty="0">
                <a:solidFill>
                  <a:srgbClr val="0000FF"/>
                </a:solidFill>
              </a:rPr>
              <a:t> (**)</a:t>
            </a:r>
            <a:endParaRPr lang="en-US" altLang="de-DE" sz="1600" noProof="0" dirty="0" smtClean="0">
              <a:solidFill>
                <a:schemeClr val="tx1"/>
              </a:solidFill>
            </a:endParaRPr>
          </a:p>
          <a:p>
            <a:pPr marL="0" indent="0" eaLnBrk="1" hangingPunct="1">
              <a:lnSpc>
                <a:spcPct val="90000"/>
              </a:lnSpc>
              <a:spcBef>
                <a:spcPts val="350"/>
              </a:spcBef>
              <a:buClrTx/>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600" u="sng" noProof="0" dirty="0" smtClean="0">
                <a:solidFill>
                  <a:srgbClr val="0000FF"/>
                </a:solidFill>
              </a:rPr>
              <a:t>Problem 2:</a:t>
            </a:r>
            <a:r>
              <a:rPr lang="en-US" altLang="de-DE" sz="1600" noProof="0" dirty="0" smtClean="0">
                <a:solidFill>
                  <a:srgbClr val="0000FF"/>
                </a:solidFill>
              </a:rPr>
              <a:t> After later adding (***), the operation </a:t>
            </a:r>
            <a:r>
              <a:rPr lang="en-US" altLang="de-DE" sz="1600" dirty="0" smtClean="0">
                <a:solidFill>
                  <a:srgbClr val="0000FF"/>
                </a:solidFill>
              </a:rPr>
              <a:t>(**)</a:t>
            </a:r>
            <a:r>
              <a:rPr lang="en-US" altLang="de-DE" sz="1600" noProof="0" dirty="0" smtClean="0">
                <a:solidFill>
                  <a:srgbClr val="0000FF"/>
                </a:solidFill>
              </a:rPr>
              <a:t> is suddenly no more newly added, it rather overrides (***).</a:t>
            </a:r>
          </a:p>
        </p:txBody>
      </p:sp>
      <p:sp>
        <p:nvSpPr>
          <p:cNvPr id="131076" name="Fußzeilenplatzhalter 1"/>
          <p:cNvSpPr>
            <a:spLocks noGrp="1"/>
          </p:cNvSpPr>
          <p:nvPr>
            <p:ph type="ftr" sz="quarte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en-US" altLang="de-DE" sz="2400" dirty="0" smtClean="0"/>
              <a:t>Ada Basics © 2024 C.Grein</a:t>
            </a:r>
            <a:endParaRPr lang="de-DE" altLang="de-DE" sz="2400" dirty="0"/>
          </a:p>
        </p:txBody>
      </p:sp>
      <p:sp>
        <p:nvSpPr>
          <p:cNvPr id="131077" name="Foliennummernplatzhalter 2"/>
          <p:cNvSpPr>
            <a:spLocks noGrp="1"/>
          </p:cNvSpPr>
          <p:nvPr>
            <p:ph type="sldNum" sz="quarter"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4B52E10B-8569-44F8-8070-7EC4B73317AD}" type="slidenum">
              <a:rPr lang="de-DE" altLang="de-DE" sz="2400" smtClean="0"/>
              <a:pPr eaLnBrk="1" hangingPunct="1">
                <a:spcBef>
                  <a:spcPct val="0"/>
                </a:spcBef>
              </a:pPr>
              <a:t>199</a:t>
            </a:fld>
            <a:endParaRPr lang="de-DE" altLang="de-DE" sz="2400" dirty="0" smtClean="0"/>
          </a:p>
        </p:txBody>
      </p:sp>
      <p:sp>
        <p:nvSpPr>
          <p:cNvPr id="2" name="Textfeld 1"/>
          <p:cNvSpPr txBox="1"/>
          <p:nvPr/>
        </p:nvSpPr>
        <p:spPr>
          <a:xfrm>
            <a:off x="3923928" y="2924944"/>
            <a:ext cx="4392488" cy="954107"/>
          </a:xfrm>
          <a:prstGeom prst="rect">
            <a:avLst/>
          </a:prstGeom>
          <a:noFill/>
          <a:ln>
            <a:solidFill>
              <a:schemeClr val="accent2"/>
            </a:solidFill>
          </a:ln>
        </p:spPr>
        <p:txBody>
          <a:bodyPr wrap="square" rtlCol="0">
            <a:spAutoFit/>
          </a:bodyPr>
          <a:lstStyle/>
          <a:p>
            <a:r>
              <a:rPr lang="en-US" sz="1400" dirty="0" smtClean="0">
                <a:solidFill>
                  <a:schemeClr val="accent2"/>
                </a:solidFill>
              </a:rPr>
              <a:t>It is essential to note that the maintainer of type T does not need to know anything about further derived types. How could he know whoever uses P as a basis for his own development.</a:t>
            </a:r>
            <a:endParaRPr lang="en-US" sz="1400" dirty="0">
              <a:solidFill>
                <a:schemeClr val="accent2"/>
              </a:solidFill>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63490">
                                            <p:txEl>
                                              <p:pRg st="14" end="1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3490">
                                            <p:txEl>
                                              <p:pRg st="15" end="15"/>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63490">
                                            <p:txEl>
                                              <p:pRg st="11" end="11"/>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fill="hold" nodeType="clickEffect">
                                  <p:stCondLst>
                                    <p:cond delay="0"/>
                                  </p:stCondLst>
                                  <p:childTnLst>
                                    <p:set>
                                      <p:cBhvr additive="repl">
                                        <p:cTn id="16" dur="1" fill="hold">
                                          <p:stCondLst>
                                            <p:cond delay="0"/>
                                          </p:stCondLst>
                                        </p:cTn>
                                        <p:tgtEl>
                                          <p:spTgt spid="63490">
                                            <p:txEl>
                                              <p:pRg st="3" end="3"/>
                                            </p:txEl>
                                          </p:spTgt>
                                        </p:tgtEl>
                                        <p:attrNameLst>
                                          <p:attrName>style.visibility</p:attrName>
                                        </p:attrNameLst>
                                      </p:cBhvr>
                                      <p:to>
                                        <p:strVal val="visible"/>
                                      </p:to>
                                    </p:set>
                                  </p:childTnLst>
                                </p:cTn>
                              </p:par>
                              <p:par>
                                <p:cTn id="17" presetID="1" presetClass="entr" fill="hold" nodeType="withEffect">
                                  <p:stCondLst>
                                    <p:cond delay="0"/>
                                  </p:stCondLst>
                                  <p:childTnLst>
                                    <p:set>
                                      <p:cBhvr additive="repl">
                                        <p:cTn id="18" dur="1" fill="hold">
                                          <p:stCondLst>
                                            <p:cond delay="0"/>
                                          </p:stCondLst>
                                        </p:cTn>
                                        <p:tgtEl>
                                          <p:spTgt spid="63490">
                                            <p:txEl>
                                              <p:pRg st="16" end="1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6" name="Rectangle 2"/>
          <p:cNvSpPr>
            <a:spLocks noGrp="1" noChangeArrowheads="1"/>
          </p:cNvSpPr>
          <p:nvPr>
            <p:ph type="title"/>
          </p:nvPr>
        </p:nvSpPr>
        <p:spPr/>
        <p:txBody>
          <a:bodyPr/>
          <a:lstStyle/>
          <a:p>
            <a:pPr eaLnBrk="1" hangingPunct="1"/>
            <a:r>
              <a:rPr lang="en-US" altLang="de-DE" noProof="0" dirty="0" smtClean="0">
                <a:solidFill>
                  <a:srgbClr val="FF0000"/>
                </a:solidFill>
              </a:rPr>
              <a:t>Contents</a:t>
            </a:r>
          </a:p>
        </p:txBody>
      </p:sp>
      <p:sp>
        <p:nvSpPr>
          <p:cNvPr id="13317" name="Rectangle 3"/>
          <p:cNvSpPr>
            <a:spLocks noGrp="1" noChangeArrowheads="1"/>
          </p:cNvSpPr>
          <p:nvPr>
            <p:ph sz="half" idx="1"/>
          </p:nvPr>
        </p:nvSpPr>
        <p:spPr>
          <a:xfrm>
            <a:off x="684213" y="2205038"/>
            <a:ext cx="3792537" cy="4043361"/>
          </a:xfrm>
        </p:spPr>
        <p:txBody>
          <a:bodyPr/>
          <a:lstStyle/>
          <a:p>
            <a:pPr marL="266700" indent="-266700" eaLnBrk="1" hangingPunct="1">
              <a:lnSpc>
                <a:spcPct val="90000"/>
              </a:lnSpc>
              <a:spcBef>
                <a:spcPct val="20000"/>
              </a:spcBef>
              <a:buFont typeface="Times New Roman" pitchFamily="18" charset="0"/>
              <a:buChar char="•"/>
            </a:pPr>
            <a:r>
              <a:rPr lang="en-US" altLang="de-DE" sz="2700" b="1" noProof="0" dirty="0" smtClean="0"/>
              <a:t>Introduction</a:t>
            </a:r>
          </a:p>
          <a:p>
            <a:pPr marL="266700" indent="-266700" eaLnBrk="1" hangingPunct="1">
              <a:lnSpc>
                <a:spcPct val="90000"/>
              </a:lnSpc>
              <a:spcBef>
                <a:spcPct val="20000"/>
              </a:spcBef>
              <a:buFont typeface="Times New Roman" pitchFamily="18" charset="0"/>
              <a:buChar char="•"/>
            </a:pPr>
            <a:r>
              <a:rPr lang="en-US" altLang="de-DE" sz="2700" noProof="0" dirty="0" smtClean="0"/>
              <a:t>Type concept by means of whole numbers</a:t>
            </a:r>
          </a:p>
          <a:p>
            <a:pPr marL="266700" indent="-266700" eaLnBrk="1" hangingPunct="1">
              <a:lnSpc>
                <a:spcPct val="90000"/>
              </a:lnSpc>
              <a:spcBef>
                <a:spcPct val="20000"/>
              </a:spcBef>
              <a:buFont typeface="Times New Roman" pitchFamily="18" charset="0"/>
              <a:buChar char="•"/>
            </a:pPr>
            <a:r>
              <a:rPr lang="en-US" altLang="de-DE" sz="2700" noProof="0" dirty="0" smtClean="0"/>
              <a:t>Composite types</a:t>
            </a:r>
          </a:p>
          <a:p>
            <a:pPr marL="266700" indent="-266700" eaLnBrk="1" hangingPunct="1">
              <a:lnSpc>
                <a:spcPct val="90000"/>
              </a:lnSpc>
              <a:spcBef>
                <a:spcPct val="20000"/>
              </a:spcBef>
              <a:buFont typeface="Times New Roman" pitchFamily="18" charset="0"/>
              <a:buChar char="•"/>
            </a:pPr>
            <a:r>
              <a:rPr lang="en-US" altLang="de-DE" sz="2700" noProof="0" dirty="0" smtClean="0"/>
              <a:t>Expressions</a:t>
            </a:r>
          </a:p>
          <a:p>
            <a:pPr marL="266700" indent="-266700" eaLnBrk="1" hangingPunct="1">
              <a:lnSpc>
                <a:spcPct val="90000"/>
              </a:lnSpc>
              <a:spcBef>
                <a:spcPct val="20000"/>
              </a:spcBef>
              <a:buFont typeface="Times New Roman" pitchFamily="18" charset="0"/>
              <a:buChar char="•"/>
            </a:pPr>
            <a:r>
              <a:rPr lang="en-US" altLang="de-DE" sz="2700" noProof="0" dirty="0" smtClean="0"/>
              <a:t>Control structures</a:t>
            </a:r>
          </a:p>
          <a:p>
            <a:pPr marL="266700" indent="-266700" eaLnBrk="1" hangingPunct="1">
              <a:lnSpc>
                <a:spcPct val="90000"/>
              </a:lnSpc>
              <a:spcBef>
                <a:spcPct val="20000"/>
              </a:spcBef>
              <a:buFont typeface="Times New Roman" pitchFamily="18" charset="0"/>
              <a:buChar char="•"/>
            </a:pPr>
            <a:r>
              <a:rPr lang="en-US" altLang="de-DE" sz="2700" noProof="0" dirty="0" smtClean="0"/>
              <a:t>Subprograms</a:t>
            </a:r>
          </a:p>
          <a:p>
            <a:pPr marL="266700" indent="-266700" eaLnBrk="1" hangingPunct="1">
              <a:lnSpc>
                <a:spcPct val="90000"/>
              </a:lnSpc>
              <a:spcBef>
                <a:spcPct val="20000"/>
              </a:spcBef>
              <a:buFont typeface="Times New Roman" pitchFamily="18" charset="0"/>
              <a:buChar char="•"/>
            </a:pPr>
            <a:r>
              <a:rPr lang="en-US" altLang="de-DE" sz="2700" noProof="0" dirty="0" smtClean="0"/>
              <a:t>Enumerations</a:t>
            </a:r>
          </a:p>
          <a:p>
            <a:pPr marL="266700" indent="-266700" eaLnBrk="1" hangingPunct="1">
              <a:lnSpc>
                <a:spcPct val="90000"/>
              </a:lnSpc>
              <a:spcBef>
                <a:spcPct val="20000"/>
              </a:spcBef>
              <a:buFont typeface="Times New Roman" pitchFamily="18" charset="0"/>
              <a:buChar char="•"/>
            </a:pPr>
            <a:r>
              <a:rPr lang="en-US" altLang="de-DE" sz="2700" dirty="0" smtClean="0"/>
              <a:t>Packages</a:t>
            </a:r>
            <a:endParaRPr lang="en-US" altLang="de-DE" sz="2700" dirty="0"/>
          </a:p>
        </p:txBody>
      </p:sp>
      <p:sp>
        <p:nvSpPr>
          <p:cNvPr id="13318" name="Rectangle 4"/>
          <p:cNvSpPr>
            <a:spLocks noGrp="1" noChangeArrowheads="1"/>
          </p:cNvSpPr>
          <p:nvPr>
            <p:ph sz="half" idx="2"/>
          </p:nvPr>
        </p:nvSpPr>
        <p:spPr>
          <a:xfrm>
            <a:off x="4572000" y="2060848"/>
            <a:ext cx="3794125" cy="4176289"/>
          </a:xfrm>
        </p:spPr>
        <p:txBody>
          <a:bodyPr/>
          <a:lstStyle/>
          <a:p>
            <a:pPr marL="266700" indent="-266700" eaLnBrk="1" hangingPunct="1">
              <a:lnSpc>
                <a:spcPct val="90000"/>
              </a:lnSpc>
              <a:spcBef>
                <a:spcPct val="20000"/>
              </a:spcBef>
              <a:buFont typeface="Times New Roman" pitchFamily="18" charset="0"/>
              <a:buChar char="•"/>
            </a:pPr>
            <a:r>
              <a:rPr lang="en-US" altLang="de-DE" noProof="0" dirty="0" smtClean="0"/>
              <a:t>Input/Output</a:t>
            </a:r>
          </a:p>
          <a:p>
            <a:pPr marL="266700" indent="-266700" eaLnBrk="1" hangingPunct="1">
              <a:lnSpc>
                <a:spcPct val="90000"/>
              </a:lnSpc>
              <a:spcBef>
                <a:spcPct val="20000"/>
              </a:spcBef>
              <a:buFont typeface="Times New Roman" pitchFamily="18" charset="0"/>
              <a:buChar char="•"/>
            </a:pPr>
            <a:r>
              <a:rPr lang="en-US" altLang="de-DE" noProof="0" dirty="0" smtClean="0"/>
              <a:t>Inheritance Ada 83</a:t>
            </a:r>
          </a:p>
          <a:p>
            <a:pPr marL="266700" indent="-266700" eaLnBrk="1" hangingPunct="1">
              <a:lnSpc>
                <a:spcPct val="90000"/>
              </a:lnSpc>
              <a:spcBef>
                <a:spcPct val="20000"/>
              </a:spcBef>
              <a:buFont typeface="Times New Roman" pitchFamily="18" charset="0"/>
              <a:buChar char="•"/>
            </a:pPr>
            <a:r>
              <a:rPr lang="en-US" altLang="de-DE" noProof="0" dirty="0" smtClean="0"/>
              <a:t>Generics</a:t>
            </a:r>
          </a:p>
          <a:p>
            <a:pPr marL="266700" indent="-266700" eaLnBrk="1" hangingPunct="1">
              <a:lnSpc>
                <a:spcPct val="90000"/>
              </a:lnSpc>
              <a:spcBef>
                <a:spcPct val="20000"/>
              </a:spcBef>
              <a:buFont typeface="Times New Roman" pitchFamily="18" charset="0"/>
              <a:buChar char="•"/>
            </a:pPr>
            <a:r>
              <a:rPr lang="en-US" altLang="de-DE" noProof="0" dirty="0" smtClean="0"/>
              <a:t>Exceptions</a:t>
            </a:r>
          </a:p>
          <a:p>
            <a:pPr marL="266700" indent="-266700" eaLnBrk="1" hangingPunct="1">
              <a:lnSpc>
                <a:spcPct val="90000"/>
              </a:lnSpc>
              <a:spcBef>
                <a:spcPct val="20000"/>
              </a:spcBef>
              <a:buFont typeface="Times New Roman" pitchFamily="18" charset="0"/>
              <a:buChar char="•"/>
            </a:pPr>
            <a:r>
              <a:rPr lang="en-US" altLang="de-DE" noProof="0" dirty="0" smtClean="0"/>
              <a:t>Elaboration</a:t>
            </a:r>
          </a:p>
          <a:p>
            <a:pPr marL="266700" indent="-266700" eaLnBrk="1" hangingPunct="1">
              <a:lnSpc>
                <a:spcPct val="90000"/>
              </a:lnSpc>
              <a:spcBef>
                <a:spcPct val="20000"/>
              </a:spcBef>
              <a:buFont typeface="Times New Roman" pitchFamily="18" charset="0"/>
              <a:buChar char="•"/>
            </a:pPr>
            <a:r>
              <a:rPr lang="en-US" altLang="de-DE" noProof="0" dirty="0" smtClean="0"/>
              <a:t>Access types</a:t>
            </a:r>
          </a:p>
          <a:p>
            <a:pPr marL="266700" indent="-266700" eaLnBrk="1" hangingPunct="1">
              <a:lnSpc>
                <a:spcPct val="90000"/>
              </a:lnSpc>
              <a:spcBef>
                <a:spcPct val="20000"/>
              </a:spcBef>
              <a:buFont typeface="Times New Roman" pitchFamily="18" charset="0"/>
              <a:buChar char="•"/>
            </a:pPr>
            <a:r>
              <a:rPr lang="en-US" altLang="de-DE" dirty="0" smtClean="0"/>
              <a:t>Representation Clauses</a:t>
            </a:r>
            <a:endParaRPr lang="en-US" altLang="de-DE" noProof="0" dirty="0" smtClean="0"/>
          </a:p>
          <a:p>
            <a:pPr marL="266700" indent="-266700" eaLnBrk="1" hangingPunct="1">
              <a:lnSpc>
                <a:spcPct val="90000"/>
              </a:lnSpc>
              <a:spcBef>
                <a:spcPct val="20000"/>
              </a:spcBef>
              <a:buFont typeface="Times New Roman" pitchFamily="18" charset="0"/>
              <a:buChar char="•"/>
            </a:pPr>
            <a:r>
              <a:rPr lang="en-US" altLang="de-DE" dirty="0"/>
              <a:t>Ada 2012: Contracts</a:t>
            </a:r>
          </a:p>
          <a:p>
            <a:pPr marL="266700" indent="-266700" eaLnBrk="1" hangingPunct="1">
              <a:lnSpc>
                <a:spcPct val="90000"/>
              </a:lnSpc>
              <a:spcBef>
                <a:spcPct val="20000"/>
              </a:spcBef>
              <a:buFont typeface="Times New Roman" pitchFamily="18" charset="0"/>
              <a:buChar char="•"/>
            </a:pPr>
            <a:r>
              <a:rPr lang="en-US" altLang="de-DE" noProof="0" dirty="0" smtClean="0"/>
              <a:t>Annexes</a:t>
            </a:r>
          </a:p>
        </p:txBody>
      </p:sp>
      <p:sp>
        <p:nvSpPr>
          <p:cNvPr id="13314" name="Fußzeilenplatzhalter 4"/>
          <p:cNvSpPr>
            <a:spLocks noGrp="1"/>
          </p:cNvSpPr>
          <p:nvPr>
            <p:ph type="ftr" idx="10"/>
          </p:nvPr>
        </p:nvSpPr>
        <p:spPr>
          <a:noFill/>
        </p:spPr>
        <p:txBody>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9pPr>
          </a:lstStyle>
          <a:p>
            <a:pPr eaLnBrk="1" hangingPunct="1"/>
            <a:r>
              <a:rPr lang="en-US" altLang="de-DE" dirty="0" smtClean="0">
                <a:solidFill>
                  <a:srgbClr val="000000"/>
                </a:solidFill>
              </a:rPr>
              <a:t>Ada Basics © 2024 C.Grein</a:t>
            </a:r>
            <a:endParaRPr lang="de-DE" altLang="de-DE" dirty="0" smtClean="0">
              <a:solidFill>
                <a:srgbClr val="000000"/>
              </a:solidFill>
            </a:endParaRPr>
          </a:p>
        </p:txBody>
      </p:sp>
      <p:sp>
        <p:nvSpPr>
          <p:cNvPr id="13315" name="Foliennummernplatzhalter 5"/>
          <p:cNvSpPr>
            <a:spLocks noGrp="1"/>
          </p:cNvSpPr>
          <p:nvPr>
            <p:ph type="sldNum" idx="11"/>
          </p:nvPr>
        </p:nvSpPr>
        <p:spPr>
          <a:noFill/>
        </p:spPr>
        <p:txBody>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9pPr>
          </a:lstStyle>
          <a:p>
            <a:pPr eaLnBrk="1" hangingPunct="1"/>
            <a:fld id="{E9EFEE1C-C198-4851-BB3D-B7A731250132}" type="slidenum">
              <a:rPr lang="de-DE" altLang="de-DE" smtClean="0">
                <a:solidFill>
                  <a:srgbClr val="000000"/>
                </a:solidFill>
              </a:rPr>
              <a:pPr eaLnBrk="1" hangingPunct="1"/>
              <a:t>2</a:t>
            </a:fld>
            <a:endParaRPr lang="de-DE" altLang="de-DE" dirty="0" smtClean="0">
              <a:solidFill>
                <a:srgbClr val="000000"/>
              </a:solidFill>
            </a:endParaRPr>
          </a:p>
        </p:txBody>
      </p:sp>
    </p:spTree>
    <p:extLst>
      <p:ext uri="{BB962C8B-B14F-4D97-AF65-F5344CB8AC3E}">
        <p14:creationId xmlns:p14="http://schemas.microsoft.com/office/powerpoint/2010/main" val="2537644398"/>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noProof="0" dirty="0" smtClean="0"/>
              <a:t>Ada’s Productivity</a:t>
            </a:r>
            <a:endParaRPr lang="en-US" noProof="0" dirty="0"/>
          </a:p>
        </p:txBody>
      </p:sp>
      <p:sp>
        <p:nvSpPr>
          <p:cNvPr id="3" name="Inhaltsplatzhalter 2"/>
          <p:cNvSpPr>
            <a:spLocks noGrp="1"/>
          </p:cNvSpPr>
          <p:nvPr>
            <p:ph idx="1"/>
          </p:nvPr>
        </p:nvSpPr>
        <p:spPr/>
        <p:txBody>
          <a:bodyPr/>
          <a:lstStyle/>
          <a:p>
            <a:pPr marL="0" indent="0" defTabSz="1614488"/>
            <a:r>
              <a:rPr lang="en-US" sz="2400" noProof="0" dirty="0" smtClean="0">
                <a:solidFill>
                  <a:schemeClr val="accent2"/>
                </a:solidFill>
              </a:rPr>
              <a:t>How many Lines of Code can a person produce within one year?</a:t>
            </a:r>
          </a:p>
          <a:p>
            <a:pPr marL="0" indent="0" defTabSz="1614488"/>
            <a:r>
              <a:rPr lang="en-US" sz="2400" noProof="0" dirty="0" smtClean="0"/>
              <a:t>Some old numbers:</a:t>
            </a:r>
          </a:p>
          <a:p>
            <a:pPr marL="457200" indent="-457200" defTabSz="1614488">
              <a:buFont typeface="Arial" panose="020B0604020202020204" pitchFamily="34" charset="0"/>
              <a:buChar char="•"/>
            </a:pPr>
            <a:r>
              <a:rPr lang="en-US" sz="2000" noProof="0" dirty="0" smtClean="0"/>
              <a:t>EFA	1300 LoC/Person-year</a:t>
            </a:r>
            <a:br>
              <a:rPr lang="en-US" sz="2000" noProof="0" dirty="0" smtClean="0"/>
            </a:br>
            <a:r>
              <a:rPr lang="en-US" sz="2000" noProof="0" dirty="0" smtClean="0"/>
              <a:t>	from Software Requirements Analysis to	Integration inclusive Documentation</a:t>
            </a:r>
          </a:p>
          <a:p>
            <a:pPr marL="457200" indent="-457200" defTabSz="1614488">
              <a:buFont typeface="Arial" panose="020B0604020202020204" pitchFamily="34" charset="0"/>
              <a:buChar char="•"/>
            </a:pPr>
            <a:r>
              <a:rPr lang="en-US" sz="2000" noProof="0" dirty="0" smtClean="0"/>
              <a:t>AVT	2200 LoC/Person-year</a:t>
            </a:r>
            <a:br>
              <a:rPr lang="en-US" sz="2000" noProof="0" dirty="0" smtClean="0"/>
            </a:br>
            <a:r>
              <a:rPr lang="en-US" sz="2000" noProof="0" dirty="0" smtClean="0"/>
              <a:t>	(without Documentation)</a:t>
            </a:r>
          </a:p>
          <a:p>
            <a:pPr marL="0" indent="0" defTabSz="1614488"/>
            <a:r>
              <a:rPr lang="en-US" sz="2000" noProof="0" dirty="0" smtClean="0"/>
              <a:t>According to Rational (in the 1990s), with an excellent Configuration and Version Management (</a:t>
            </a:r>
            <a:r>
              <a:rPr lang="en-US" sz="2000" dirty="0"/>
              <a:t>CMVC), </a:t>
            </a:r>
            <a:r>
              <a:rPr lang="en-US" sz="2000" noProof="0" dirty="0" smtClean="0"/>
              <a:t>4000-5000 LoC/Person-year may be reached.</a:t>
            </a:r>
            <a:endParaRPr lang="en-US" sz="2000" noProof="0" dirty="0"/>
          </a:p>
        </p:txBody>
      </p:sp>
      <p:sp>
        <p:nvSpPr>
          <p:cNvPr id="4" name="Fußzeilenplatzhalter 3"/>
          <p:cNvSpPr>
            <a:spLocks noGrp="1"/>
          </p:cNvSpPr>
          <p:nvPr>
            <p:ph type="ftr" idx="10"/>
          </p:nvPr>
        </p:nvSpPr>
        <p:spPr/>
        <p:txBody>
          <a:bodyPr/>
          <a:lstStyle/>
          <a:p>
            <a:pPr>
              <a:defRPr/>
            </a:pPr>
            <a:r>
              <a:rPr lang="en-US" dirty="0" smtClean="0"/>
              <a:t>Ada Basics © 2024 C.Grein</a:t>
            </a:r>
            <a:endParaRPr lang="en-US" dirty="0"/>
          </a:p>
        </p:txBody>
      </p:sp>
      <p:sp>
        <p:nvSpPr>
          <p:cNvPr id="5" name="Foliennummernplatzhalter 4"/>
          <p:cNvSpPr>
            <a:spLocks noGrp="1"/>
          </p:cNvSpPr>
          <p:nvPr>
            <p:ph type="sldNum" idx="11"/>
          </p:nvPr>
        </p:nvSpPr>
        <p:spPr/>
        <p:txBody>
          <a:bodyPr/>
          <a:lstStyle/>
          <a:p>
            <a:pPr>
              <a:defRPr/>
            </a:pPr>
            <a:fld id="{BD1DEB15-19F0-4B46-ACC4-5C2E329B4A2D}" type="slidenum">
              <a:rPr lang="en-US" smtClean="0"/>
              <a:pPr>
                <a:defRPr/>
              </a:pPr>
              <a:t>20</a:t>
            </a:fld>
            <a:endParaRPr lang="en-US" dirty="0"/>
          </a:p>
        </p:txBody>
      </p:sp>
      <p:sp>
        <p:nvSpPr>
          <p:cNvPr id="6" name="Textfeld 5"/>
          <p:cNvSpPr txBox="1"/>
          <p:nvPr/>
        </p:nvSpPr>
        <p:spPr>
          <a:xfrm>
            <a:off x="7110202" y="4098131"/>
            <a:ext cx="1422238" cy="369332"/>
          </a:xfrm>
          <a:prstGeom prst="rect">
            <a:avLst/>
          </a:prstGeom>
          <a:solidFill>
            <a:srgbClr val="DCC5ED"/>
          </a:solidFill>
          <a:ln w="12700">
            <a:solidFill>
              <a:srgbClr val="7030A0"/>
            </a:solidFill>
          </a:ln>
        </p:spPr>
        <p:txBody>
          <a:bodyPr wrap="square" rtlCol="0">
            <a:spAutoFit/>
          </a:bodyPr>
          <a:lstStyle/>
          <a:p>
            <a:r>
              <a:rPr lang="en-US" sz="1800" dirty="0" smtClean="0">
                <a:solidFill>
                  <a:srgbClr val="7030A0"/>
                </a:solidFill>
              </a:rPr>
              <a:t>See slide 395</a:t>
            </a:r>
            <a:endParaRPr lang="en-US" sz="1800" dirty="0">
              <a:solidFill>
                <a:srgbClr val="7030A0"/>
              </a:solidFill>
            </a:endParaRPr>
          </a:p>
        </p:txBody>
      </p:sp>
    </p:spTree>
    <p:extLst>
      <p:ext uri="{BB962C8B-B14F-4D97-AF65-F5344CB8AC3E}">
        <p14:creationId xmlns:p14="http://schemas.microsoft.com/office/powerpoint/2010/main" val="29697065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Rectangle 1"/>
          <p:cNvSpPr>
            <a:spLocks noGrp="1" noChangeArrowheads="1"/>
          </p:cNvSpPr>
          <p:nvPr>
            <p:ph type="title"/>
          </p:nvPr>
        </p:nvSpPr>
        <p:spPr>
          <a:xfrm>
            <a:off x="685800" y="609600"/>
            <a:ext cx="7772400" cy="1143000"/>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noProof="0" dirty="0" smtClean="0"/>
              <a:t>Ada 2005: Problem Solution</a:t>
            </a:r>
          </a:p>
        </p:txBody>
      </p:sp>
      <p:sp>
        <p:nvSpPr>
          <p:cNvPr id="64514" name="Rectangle 2"/>
          <p:cNvSpPr>
            <a:spLocks noGrp="1" noChangeArrowheads="1"/>
          </p:cNvSpPr>
          <p:nvPr>
            <p:ph type="body" idx="1"/>
          </p:nvPr>
        </p:nvSpPr>
        <p:spPr>
          <a:xfrm>
            <a:off x="685800" y="1806029"/>
            <a:ext cx="7772400" cy="4359275"/>
          </a:xfrm>
        </p:spPr>
        <p:txBody>
          <a:bodyPr/>
          <a:lstStyle/>
          <a:p>
            <a:pPr marL="0" indent="0" eaLnBrk="1" hangingPunct="1">
              <a:lnSpc>
                <a:spcPct val="90000"/>
              </a:lnSpc>
              <a:spcBef>
                <a:spcPts val="35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2800" noProof="0" dirty="0" smtClean="0">
                <a:solidFill>
                  <a:srgbClr val="FF3399"/>
                </a:solidFill>
              </a:rPr>
              <a:t>Optional overriding indicators:</a:t>
            </a:r>
            <a:endParaRPr lang="en-US" altLang="de-DE" sz="2400" noProof="0" dirty="0" smtClean="0">
              <a:solidFill>
                <a:srgbClr val="FF3399"/>
              </a:solidFill>
            </a:endParaRPr>
          </a:p>
          <a:p>
            <a:pPr marL="0" indent="0" eaLnBrk="1" hangingPunct="1">
              <a:lnSpc>
                <a:spcPct val="90000"/>
              </a:lnSpc>
              <a:spcBef>
                <a:spcPts val="35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US" altLang="de-DE" sz="800" noProof="0" dirty="0" smtClean="0"/>
          </a:p>
          <a:p>
            <a:pPr marL="0" indent="0" eaLnBrk="1" hangingPunct="1">
              <a:lnSpc>
                <a:spcPct val="90000"/>
              </a:lnSpc>
              <a:spcBef>
                <a:spcPts val="35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400" b="1" noProof="0" dirty="0" smtClean="0">
                <a:latin typeface="Courier New" pitchFamily="49" charset="0"/>
              </a:rPr>
              <a:t>package</a:t>
            </a:r>
            <a:r>
              <a:rPr lang="en-US" altLang="de-DE" sz="1400" noProof="0" dirty="0" smtClean="0">
                <a:latin typeface="Courier New" pitchFamily="49" charset="0"/>
              </a:rPr>
              <a:t> P </a:t>
            </a:r>
            <a:r>
              <a:rPr lang="en-US" altLang="de-DE" sz="1400" b="1" noProof="0" dirty="0" smtClean="0">
                <a:latin typeface="Courier New" pitchFamily="49" charset="0"/>
              </a:rPr>
              <a:t>is</a:t>
            </a:r>
          </a:p>
          <a:p>
            <a:pPr marL="0" indent="0" eaLnBrk="1" hangingPunct="1">
              <a:lnSpc>
                <a:spcPct val="90000"/>
              </a:lnSpc>
              <a:spcBef>
                <a:spcPts val="35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400" b="1" noProof="0" dirty="0" smtClean="0">
                <a:latin typeface="Courier New" pitchFamily="49" charset="0"/>
              </a:rPr>
              <a:t>  type</a:t>
            </a:r>
            <a:r>
              <a:rPr lang="en-US" altLang="de-DE" sz="1400" noProof="0" dirty="0" smtClean="0">
                <a:latin typeface="Courier New" pitchFamily="49" charset="0"/>
              </a:rPr>
              <a:t> T </a:t>
            </a:r>
            <a:r>
              <a:rPr lang="en-US" altLang="de-DE" sz="1400" b="1" noProof="0" dirty="0" smtClean="0">
                <a:latin typeface="Courier New" pitchFamily="49" charset="0"/>
              </a:rPr>
              <a:t>is</a:t>
            </a:r>
            <a:r>
              <a:rPr lang="en-US" altLang="de-DE" sz="1400" noProof="0" dirty="0" smtClean="0">
                <a:latin typeface="Courier New" pitchFamily="49" charset="0"/>
              </a:rPr>
              <a:t> ...;</a:t>
            </a:r>
          </a:p>
          <a:p>
            <a:pPr marL="0" indent="0" eaLnBrk="1" hangingPunct="1">
              <a:lnSpc>
                <a:spcPct val="90000"/>
              </a:lnSpc>
              <a:spcBef>
                <a:spcPts val="35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400" noProof="0" dirty="0" smtClean="0">
                <a:latin typeface="Courier New" pitchFamily="49" charset="0"/>
              </a:rPr>
              <a:t>  </a:t>
            </a:r>
            <a:r>
              <a:rPr lang="en-US" altLang="de-DE" sz="1400" b="1" noProof="0" dirty="0" smtClean="0">
                <a:latin typeface="Courier New" pitchFamily="49" charset="0"/>
              </a:rPr>
              <a:t>procedure</a:t>
            </a:r>
            <a:r>
              <a:rPr lang="en-US" altLang="de-DE" sz="1400" noProof="0" dirty="0" smtClean="0">
                <a:latin typeface="Courier New" pitchFamily="49" charset="0"/>
              </a:rPr>
              <a:t> Initialize (X: </a:t>
            </a:r>
            <a:r>
              <a:rPr lang="en-US" altLang="de-DE" sz="1400" b="1" noProof="0" dirty="0" smtClean="0">
                <a:latin typeface="Courier New" pitchFamily="49" charset="0"/>
              </a:rPr>
              <a:t>in out</a:t>
            </a:r>
            <a:r>
              <a:rPr lang="en-US" altLang="de-DE" sz="1400" noProof="0" dirty="0" smtClean="0">
                <a:latin typeface="Courier New" pitchFamily="49" charset="0"/>
              </a:rPr>
              <a:t> T);</a:t>
            </a:r>
          </a:p>
          <a:p>
            <a:pPr marL="0" indent="0" eaLnBrk="1" hangingPunct="1">
              <a:lnSpc>
                <a:spcPct val="90000"/>
              </a:lnSpc>
              <a:spcBef>
                <a:spcPts val="35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400" noProof="0" dirty="0" smtClean="0">
                <a:latin typeface="Courier New" pitchFamily="49" charset="0"/>
              </a:rPr>
              <a:t>  </a:t>
            </a:r>
            <a:r>
              <a:rPr lang="en-US" altLang="de-DE" sz="1400" b="1" noProof="0" dirty="0" smtClean="0">
                <a:solidFill>
                  <a:srgbClr val="0000FF"/>
                </a:solidFill>
                <a:latin typeface="Courier New" pitchFamily="49" charset="0"/>
              </a:rPr>
              <a:t>procedure</a:t>
            </a:r>
            <a:r>
              <a:rPr lang="en-US" altLang="de-DE" sz="1400" noProof="0" dirty="0" smtClean="0">
                <a:solidFill>
                  <a:srgbClr val="0000FF"/>
                </a:solidFill>
                <a:latin typeface="Courier New" pitchFamily="49" charset="0"/>
              </a:rPr>
              <a:t> Finalize   (X: </a:t>
            </a:r>
            <a:r>
              <a:rPr lang="en-US" altLang="de-DE" sz="1400" b="1" noProof="0" dirty="0" smtClean="0">
                <a:solidFill>
                  <a:srgbClr val="0000FF"/>
                </a:solidFill>
                <a:latin typeface="Courier New" pitchFamily="49" charset="0"/>
              </a:rPr>
              <a:t>in out</a:t>
            </a:r>
            <a:r>
              <a:rPr lang="en-US" altLang="de-DE" sz="1400" noProof="0" dirty="0" smtClean="0">
                <a:solidFill>
                  <a:srgbClr val="0000FF"/>
                </a:solidFill>
                <a:latin typeface="Courier New" pitchFamily="49" charset="0"/>
              </a:rPr>
              <a:t> T);  -- </a:t>
            </a:r>
            <a:r>
              <a:rPr lang="en-US" altLang="de-DE" sz="1400" i="1" noProof="0" dirty="0" smtClean="0">
                <a:solidFill>
                  <a:srgbClr val="0000FF"/>
                </a:solidFill>
                <a:latin typeface="Courier New" pitchFamily="49" charset="0"/>
              </a:rPr>
              <a:t>added later (***)</a:t>
            </a:r>
          </a:p>
          <a:p>
            <a:pPr marL="0" indent="0" eaLnBrk="1" hangingPunct="1">
              <a:lnSpc>
                <a:spcPct val="90000"/>
              </a:lnSpc>
              <a:spcBef>
                <a:spcPts val="35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400" b="1" noProof="0" dirty="0" smtClean="0">
                <a:latin typeface="Courier New" pitchFamily="49" charset="0"/>
              </a:rPr>
              <a:t>end</a:t>
            </a:r>
            <a:r>
              <a:rPr lang="en-US" altLang="de-DE" sz="1400" noProof="0" dirty="0" smtClean="0">
                <a:latin typeface="Courier New" pitchFamily="49" charset="0"/>
              </a:rPr>
              <a:t> P;</a:t>
            </a:r>
          </a:p>
          <a:p>
            <a:pPr marL="0" indent="0" eaLnBrk="1" hangingPunct="1">
              <a:lnSpc>
                <a:spcPct val="90000"/>
              </a:lnSpc>
              <a:spcBef>
                <a:spcPts val="35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US" altLang="de-DE" sz="600" b="1" noProof="0" dirty="0" smtClean="0">
              <a:latin typeface="Courier New" pitchFamily="49" charset="0"/>
            </a:endParaRPr>
          </a:p>
          <a:p>
            <a:pPr marL="0" indent="0" eaLnBrk="1" hangingPunct="1">
              <a:lnSpc>
                <a:spcPct val="90000"/>
              </a:lnSpc>
              <a:spcBef>
                <a:spcPts val="35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400" b="1" noProof="0" dirty="0" smtClean="0">
                <a:latin typeface="Courier New" pitchFamily="49" charset="0"/>
              </a:rPr>
              <a:t>with</a:t>
            </a:r>
            <a:r>
              <a:rPr lang="en-US" altLang="de-DE" sz="1400" noProof="0" dirty="0" smtClean="0">
                <a:latin typeface="Courier New" pitchFamily="49" charset="0"/>
              </a:rPr>
              <a:t> P;</a:t>
            </a:r>
          </a:p>
          <a:p>
            <a:pPr marL="0" indent="0" eaLnBrk="1" hangingPunct="1">
              <a:lnSpc>
                <a:spcPct val="90000"/>
              </a:lnSpc>
              <a:spcBef>
                <a:spcPts val="35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400" b="1" noProof="0" dirty="0" smtClean="0">
                <a:latin typeface="Courier New" pitchFamily="49" charset="0"/>
              </a:rPr>
              <a:t>package</a:t>
            </a:r>
            <a:r>
              <a:rPr lang="en-US" altLang="de-DE" sz="1400" noProof="0" dirty="0" smtClean="0">
                <a:latin typeface="Courier New" pitchFamily="49" charset="0"/>
              </a:rPr>
              <a:t> Q is</a:t>
            </a:r>
          </a:p>
          <a:p>
            <a:pPr marL="0" indent="0" eaLnBrk="1" hangingPunct="1">
              <a:lnSpc>
                <a:spcPct val="90000"/>
              </a:lnSpc>
              <a:spcBef>
                <a:spcPts val="35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400" noProof="0" dirty="0" smtClean="0">
                <a:latin typeface="Courier New" pitchFamily="49" charset="0"/>
              </a:rPr>
              <a:t>  </a:t>
            </a:r>
            <a:r>
              <a:rPr lang="en-US" altLang="de-DE" sz="1400" b="1" noProof="0" dirty="0" smtClean="0">
                <a:latin typeface="Courier New" pitchFamily="49" charset="0"/>
              </a:rPr>
              <a:t>type</a:t>
            </a:r>
            <a:r>
              <a:rPr lang="en-US" altLang="de-DE" sz="1400" noProof="0" dirty="0" smtClean="0">
                <a:latin typeface="Courier New" pitchFamily="49" charset="0"/>
              </a:rPr>
              <a:t> T1 </a:t>
            </a:r>
            <a:r>
              <a:rPr lang="en-US" altLang="de-DE" sz="1400" b="1" noProof="0" dirty="0" smtClean="0">
                <a:latin typeface="Courier New" pitchFamily="49" charset="0"/>
              </a:rPr>
              <a:t>is new</a:t>
            </a:r>
            <a:r>
              <a:rPr lang="en-US" altLang="de-DE" sz="1400" noProof="0" dirty="0" smtClean="0">
                <a:latin typeface="Courier New" pitchFamily="49" charset="0"/>
              </a:rPr>
              <a:t> P.T;</a:t>
            </a:r>
          </a:p>
          <a:p>
            <a:pPr marL="0" indent="0" eaLnBrk="1" hangingPunct="1">
              <a:lnSpc>
                <a:spcPct val="90000"/>
              </a:lnSpc>
              <a:spcBef>
                <a:spcPts val="35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400" i="1" noProof="0" dirty="0" smtClean="0">
                <a:latin typeface="Courier New" pitchFamily="49" charset="0"/>
              </a:rPr>
              <a:t>  </a:t>
            </a:r>
            <a:r>
              <a:rPr lang="en-US" altLang="de-DE" sz="1400" b="1" noProof="0" dirty="0" smtClean="0">
                <a:solidFill>
                  <a:srgbClr val="FF3399"/>
                </a:solidFill>
                <a:latin typeface="Courier New" pitchFamily="49" charset="0"/>
              </a:rPr>
              <a:t>overriding      </a:t>
            </a:r>
            <a:r>
              <a:rPr lang="en-US" altLang="de-DE" sz="1400" noProof="0" dirty="0" smtClean="0">
                <a:solidFill>
                  <a:srgbClr val="FF3399"/>
                </a:solidFill>
                <a:latin typeface="Courier New" pitchFamily="49" charset="0"/>
              </a:rPr>
              <a:t>-- </a:t>
            </a:r>
            <a:r>
              <a:rPr lang="en-US" altLang="de-DE" sz="1400" i="1" noProof="0" dirty="0" smtClean="0">
                <a:solidFill>
                  <a:srgbClr val="FF3399"/>
                </a:solidFill>
                <a:latin typeface="Courier New" pitchFamily="49" charset="0"/>
              </a:rPr>
              <a:t>solves problem 1</a:t>
            </a:r>
          </a:p>
          <a:p>
            <a:pPr marL="0" indent="0" eaLnBrk="1" hangingPunct="1">
              <a:lnSpc>
                <a:spcPct val="90000"/>
              </a:lnSpc>
              <a:spcBef>
                <a:spcPts val="35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400" b="1" noProof="0" dirty="0" smtClean="0">
                <a:latin typeface="Courier New" pitchFamily="49" charset="0"/>
              </a:rPr>
              <a:t> </a:t>
            </a:r>
            <a:r>
              <a:rPr lang="en-US" altLang="de-DE" sz="1400" i="1" noProof="0" dirty="0" smtClean="0">
                <a:latin typeface="Courier New" pitchFamily="49" charset="0"/>
              </a:rPr>
              <a:t> </a:t>
            </a:r>
            <a:r>
              <a:rPr lang="en-US" altLang="de-DE" sz="1400" b="1" noProof="0" dirty="0" smtClean="0">
                <a:latin typeface="Courier New" pitchFamily="49" charset="0"/>
              </a:rPr>
              <a:t>procedure</a:t>
            </a:r>
            <a:r>
              <a:rPr lang="en-US" altLang="de-DE" sz="1400" noProof="0" dirty="0" smtClean="0">
                <a:latin typeface="Courier New" pitchFamily="49" charset="0"/>
              </a:rPr>
              <a:t> Initiali</a:t>
            </a:r>
            <a:r>
              <a:rPr lang="en-US" altLang="de-DE" sz="1400" noProof="0" dirty="0" smtClean="0">
                <a:solidFill>
                  <a:srgbClr val="FF0000"/>
                </a:solidFill>
                <a:latin typeface="Courier New" pitchFamily="49" charset="0"/>
              </a:rPr>
              <a:t>s</a:t>
            </a:r>
            <a:r>
              <a:rPr lang="en-US" altLang="de-DE" sz="1400" noProof="0" dirty="0" smtClean="0">
                <a:latin typeface="Courier New" pitchFamily="49" charset="0"/>
              </a:rPr>
              <a:t>e (X: </a:t>
            </a:r>
            <a:r>
              <a:rPr lang="en-US" altLang="de-DE" sz="1400" b="1" noProof="0" dirty="0" smtClean="0">
                <a:latin typeface="Courier New" pitchFamily="49" charset="0"/>
              </a:rPr>
              <a:t>in out</a:t>
            </a:r>
            <a:r>
              <a:rPr lang="en-US" altLang="de-DE" sz="1400" noProof="0" dirty="0" smtClean="0">
                <a:latin typeface="Courier New" pitchFamily="49" charset="0"/>
              </a:rPr>
              <a:t> T1);  -- </a:t>
            </a:r>
            <a:r>
              <a:rPr lang="en-US" altLang="de-DE" sz="1400" i="1" noProof="0" dirty="0" smtClean="0">
                <a:latin typeface="Courier New" pitchFamily="49" charset="0"/>
              </a:rPr>
              <a:t>a typo </a:t>
            </a:r>
            <a:r>
              <a:rPr lang="en-US" altLang="de-DE" sz="1400" i="1" noProof="0" dirty="0" smtClean="0">
                <a:solidFill>
                  <a:srgbClr val="FF3399"/>
                </a:solidFill>
                <a:latin typeface="Courier New" pitchFamily="49" charset="0"/>
              </a:rPr>
              <a:t>(*)</a:t>
            </a:r>
          </a:p>
          <a:p>
            <a:pPr marL="0" indent="0" eaLnBrk="1" hangingPunct="1">
              <a:lnSpc>
                <a:spcPct val="90000"/>
              </a:lnSpc>
              <a:spcBef>
                <a:spcPts val="35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400" noProof="0" dirty="0" smtClean="0">
                <a:latin typeface="Courier New" pitchFamily="49" charset="0"/>
              </a:rPr>
              <a:t>  </a:t>
            </a:r>
            <a:r>
              <a:rPr lang="en-US" altLang="de-DE" sz="1400" b="1" noProof="0" dirty="0" smtClean="0">
                <a:solidFill>
                  <a:srgbClr val="FF3399"/>
                </a:solidFill>
                <a:latin typeface="Courier New" pitchFamily="49" charset="0"/>
              </a:rPr>
              <a:t>not overriding  </a:t>
            </a:r>
            <a:r>
              <a:rPr lang="en-US" altLang="de-DE" sz="1400" noProof="0" dirty="0" smtClean="0">
                <a:solidFill>
                  <a:srgbClr val="FF3399"/>
                </a:solidFill>
                <a:latin typeface="Courier New" pitchFamily="49" charset="0"/>
              </a:rPr>
              <a:t>-- </a:t>
            </a:r>
            <a:r>
              <a:rPr lang="en-US" altLang="de-DE" sz="1400" i="1" noProof="0" dirty="0" smtClean="0">
                <a:solidFill>
                  <a:srgbClr val="FF3399"/>
                </a:solidFill>
                <a:latin typeface="Courier New" pitchFamily="49" charset="0"/>
              </a:rPr>
              <a:t>solves problem 2</a:t>
            </a:r>
          </a:p>
          <a:p>
            <a:pPr marL="0" indent="0" eaLnBrk="1" hangingPunct="1">
              <a:lnSpc>
                <a:spcPct val="90000"/>
              </a:lnSpc>
              <a:spcBef>
                <a:spcPts val="35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400" b="1" noProof="0" dirty="0" smtClean="0">
                <a:latin typeface="Courier New" pitchFamily="49" charset="0"/>
              </a:rPr>
              <a:t> </a:t>
            </a:r>
            <a:r>
              <a:rPr lang="en-US" altLang="de-DE" sz="1400" noProof="0" dirty="0" smtClean="0">
                <a:latin typeface="Courier New" pitchFamily="49" charset="0"/>
              </a:rPr>
              <a:t> </a:t>
            </a:r>
            <a:r>
              <a:rPr lang="en-US" altLang="de-DE" sz="1400" b="1" noProof="0" dirty="0" smtClean="0">
                <a:latin typeface="Courier New" pitchFamily="49" charset="0"/>
              </a:rPr>
              <a:t>procedure</a:t>
            </a:r>
            <a:r>
              <a:rPr lang="en-US" altLang="de-DE" sz="1400" noProof="0" dirty="0" smtClean="0">
                <a:latin typeface="Courier New" pitchFamily="49" charset="0"/>
              </a:rPr>
              <a:t> Finalize   (X: </a:t>
            </a:r>
            <a:r>
              <a:rPr lang="en-US" altLang="de-DE" sz="1400" b="1" noProof="0" dirty="0" smtClean="0">
                <a:latin typeface="Courier New" pitchFamily="49" charset="0"/>
              </a:rPr>
              <a:t>in out</a:t>
            </a:r>
            <a:r>
              <a:rPr lang="en-US" altLang="de-DE" sz="1400" noProof="0" dirty="0" smtClean="0">
                <a:latin typeface="Courier New" pitchFamily="49" charset="0"/>
              </a:rPr>
              <a:t> T1);  -- </a:t>
            </a:r>
            <a:r>
              <a:rPr lang="en-US" altLang="de-DE" sz="1400" i="1" noProof="0" dirty="0" smtClean="0">
                <a:latin typeface="Courier New" pitchFamily="49" charset="0"/>
              </a:rPr>
              <a:t>newly added </a:t>
            </a:r>
            <a:r>
              <a:rPr lang="en-US" altLang="de-DE" sz="1400" i="1" noProof="0" dirty="0" smtClean="0">
                <a:solidFill>
                  <a:srgbClr val="0000FF"/>
                </a:solidFill>
                <a:latin typeface="Courier New" pitchFamily="49" charset="0"/>
              </a:rPr>
              <a:t>(**)</a:t>
            </a:r>
          </a:p>
          <a:p>
            <a:pPr marL="0" indent="0" eaLnBrk="1" hangingPunct="1">
              <a:lnSpc>
                <a:spcPct val="90000"/>
              </a:lnSpc>
              <a:spcBef>
                <a:spcPts val="35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400" b="1" noProof="0" dirty="0" smtClean="0">
                <a:latin typeface="Courier New" pitchFamily="49" charset="0"/>
              </a:rPr>
              <a:t>end</a:t>
            </a:r>
            <a:r>
              <a:rPr lang="en-US" altLang="de-DE" sz="1400" noProof="0" dirty="0" smtClean="0">
                <a:latin typeface="Courier New" pitchFamily="49" charset="0"/>
              </a:rPr>
              <a:t> Q;</a:t>
            </a:r>
          </a:p>
          <a:p>
            <a:pPr marL="0" indent="0" eaLnBrk="1" hangingPunct="1">
              <a:lnSpc>
                <a:spcPct val="90000"/>
              </a:lnSpc>
              <a:spcBef>
                <a:spcPts val="35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US" altLang="de-DE" sz="600" noProof="0" dirty="0" smtClean="0">
              <a:latin typeface="Courier New" pitchFamily="49" charset="0"/>
            </a:endParaRPr>
          </a:p>
          <a:p>
            <a:pPr marL="0" indent="0" algn="ctr" eaLnBrk="1" hangingPunct="1">
              <a:lnSpc>
                <a:spcPct val="90000"/>
              </a:lnSpc>
              <a:spcBef>
                <a:spcPts val="35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2000" noProof="0" dirty="0" smtClean="0">
                <a:solidFill>
                  <a:srgbClr val="FF3399"/>
                </a:solidFill>
              </a:rPr>
              <a:t>Compiler complains if the claim is incorrect. </a:t>
            </a:r>
          </a:p>
        </p:txBody>
      </p:sp>
      <p:sp>
        <p:nvSpPr>
          <p:cNvPr id="132100" name="Fußzeilenplatzhalter 1"/>
          <p:cNvSpPr>
            <a:spLocks noGrp="1"/>
          </p:cNvSpPr>
          <p:nvPr>
            <p:ph type="ftr" sz="quarte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en-US" altLang="de-DE" sz="2400" dirty="0" smtClean="0"/>
              <a:t>Ada Basics © 2024 C.Grein</a:t>
            </a:r>
            <a:endParaRPr lang="de-DE" altLang="de-DE" sz="2400" dirty="0"/>
          </a:p>
        </p:txBody>
      </p:sp>
      <p:sp>
        <p:nvSpPr>
          <p:cNvPr id="132101" name="Foliennummernplatzhalter 2"/>
          <p:cNvSpPr>
            <a:spLocks noGrp="1"/>
          </p:cNvSpPr>
          <p:nvPr>
            <p:ph type="sldNum" sz="quarter"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3B1E76CA-BC84-4204-830B-109B06505860}" type="slidenum">
              <a:rPr lang="de-DE" altLang="de-DE" sz="2400" smtClean="0"/>
              <a:pPr eaLnBrk="1" hangingPunct="1">
                <a:spcBef>
                  <a:spcPct val="0"/>
                </a:spcBef>
              </a:pPr>
              <a:t>200</a:t>
            </a:fld>
            <a:endParaRPr lang="de-DE" altLang="de-DE" sz="2400" dirty="0" smtClean="0"/>
          </a:p>
        </p:txBody>
      </p:sp>
      <p:sp>
        <p:nvSpPr>
          <p:cNvPr id="2" name="Abgerundetes Rechteck 1"/>
          <p:cNvSpPr/>
          <p:nvPr/>
        </p:nvSpPr>
        <p:spPr bwMode="auto">
          <a:xfrm>
            <a:off x="5292080" y="1844824"/>
            <a:ext cx="3024336" cy="1080120"/>
          </a:xfrm>
          <a:prstGeom prst="roundRect">
            <a:avLst/>
          </a:prstGeom>
          <a:solidFill>
            <a:srgbClr val="FF99CC"/>
          </a:solidFill>
          <a:ln w="19050" cap="flat" cmpd="sng" algn="ctr">
            <a:solidFill>
              <a:srgbClr val="FF3399"/>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ctr" defTabSz="449263" rtl="0" eaLnBrk="1" fontAlgn="base" latinLnBrk="0" hangingPunct="1">
              <a:lnSpc>
                <a:spcPct val="100000"/>
              </a:lnSpc>
              <a:spcBef>
                <a:spcPct val="0"/>
              </a:spcBef>
              <a:spcAft>
                <a:spcPct val="0"/>
              </a:spcAft>
              <a:buClr>
                <a:srgbClr val="000000"/>
              </a:buClr>
              <a:buSzPct val="100000"/>
              <a:buFont typeface="Times New Roman" pitchFamily="18" charset="0"/>
              <a:buNone/>
              <a:tabLst/>
            </a:pPr>
            <a:r>
              <a:rPr kumimoji="0" lang="en-US" sz="2000" b="0" i="0" u="none" strike="noStrike" cap="none" normalizeH="0" baseline="0" dirty="0" smtClean="0">
                <a:ln>
                  <a:noFill/>
                </a:ln>
                <a:solidFill>
                  <a:schemeClr val="tx1"/>
                </a:solidFill>
                <a:effectLst/>
                <a:latin typeface="Times New Roman" pitchFamily="18" charset="0"/>
              </a:rPr>
              <a:t>To my knowledge, there is no other language that diagnoses these problems</a:t>
            </a:r>
            <a:r>
              <a:rPr kumimoji="0" lang="en-US" sz="2000" b="0" i="0" u="none" strike="noStrike" cap="none" normalizeH="0" dirty="0" smtClean="0">
                <a:ln>
                  <a:noFill/>
                </a:ln>
                <a:solidFill>
                  <a:schemeClr val="tx1"/>
                </a:solidFill>
                <a:effectLst/>
                <a:latin typeface="Times New Roman" pitchFamily="18" charset="0"/>
              </a:rPr>
              <a:t>!</a:t>
            </a:r>
            <a:br>
              <a:rPr kumimoji="0" lang="en-US" sz="2000" b="0" i="0" u="none" strike="noStrike" cap="none" normalizeH="0" dirty="0" smtClean="0">
                <a:ln>
                  <a:noFill/>
                </a:ln>
                <a:solidFill>
                  <a:schemeClr val="tx1"/>
                </a:solidFill>
                <a:effectLst/>
                <a:latin typeface="Times New Roman" pitchFamily="18" charset="0"/>
              </a:rPr>
            </a:br>
            <a:r>
              <a:rPr kumimoji="0" lang="en-US" sz="900" b="0" i="0" u="none" strike="noStrike" cap="none" normalizeH="0" dirty="0" smtClean="0">
                <a:ln>
                  <a:noFill/>
                </a:ln>
                <a:solidFill>
                  <a:schemeClr val="tx1"/>
                </a:solidFill>
                <a:effectLst/>
                <a:latin typeface="Times New Roman" pitchFamily="18" charset="0"/>
              </a:rPr>
              <a:t>But: See next slide!</a:t>
            </a:r>
            <a:endParaRPr kumimoji="0" lang="en-US" sz="900" b="0" i="0" u="none" strike="noStrike" cap="none" normalizeH="0" baseline="0" dirty="0" smtClean="0">
              <a:ln>
                <a:noFill/>
              </a:ln>
              <a:solidFill>
                <a:schemeClr val="tx1"/>
              </a:solidFill>
              <a:effectLst/>
              <a:latin typeface="Times New Roman" pitchFamily="18" charset="0"/>
            </a:endParaRPr>
          </a:p>
        </p:txBody>
      </p:sp>
      <p:sp>
        <p:nvSpPr>
          <p:cNvPr id="7" name="Textfeld 6"/>
          <p:cNvSpPr txBox="1"/>
          <p:nvPr/>
        </p:nvSpPr>
        <p:spPr>
          <a:xfrm>
            <a:off x="6155581" y="3644662"/>
            <a:ext cx="2592288" cy="738664"/>
          </a:xfrm>
          <a:prstGeom prst="rect">
            <a:avLst/>
          </a:prstGeom>
          <a:solidFill>
            <a:srgbClr val="FFCC66"/>
          </a:solidFill>
          <a:ln w="12700">
            <a:solidFill>
              <a:srgbClr val="C00000"/>
            </a:solidFill>
          </a:ln>
        </p:spPr>
        <p:txBody>
          <a:bodyPr wrap="square" rtlCol="0">
            <a:spAutoFit/>
          </a:bodyPr>
          <a:lstStyle/>
          <a:p>
            <a:r>
              <a:rPr lang="en-US" sz="1400" dirty="0" smtClean="0">
                <a:solidFill>
                  <a:srgbClr val="C00000"/>
                </a:solidFill>
              </a:rPr>
              <a:t>Gnat switch </a:t>
            </a:r>
            <a:r>
              <a:rPr lang="en-US" sz="1400" dirty="0" smtClean="0">
                <a:solidFill>
                  <a:srgbClr val="C00000"/>
                </a:solidFill>
                <a:latin typeface="Courier New" panose="02070309020205020404" pitchFamily="49" charset="0"/>
                <a:cs typeface="Courier New" panose="02070309020205020404" pitchFamily="49" charset="0"/>
              </a:rPr>
              <a:t>–gnatyO</a:t>
            </a:r>
            <a:r>
              <a:rPr lang="en-US" sz="1400" dirty="0" smtClean="0">
                <a:solidFill>
                  <a:srgbClr val="C00000"/>
                </a:solidFill>
              </a:rPr>
              <a:t> checks whether overriding operations are marked with </a:t>
            </a:r>
            <a:r>
              <a:rPr lang="en-US" sz="1400" dirty="0" smtClean="0">
                <a:solidFill>
                  <a:srgbClr val="C00000"/>
                </a:solidFill>
                <a:latin typeface="Courier New" panose="02070309020205020404" pitchFamily="49" charset="0"/>
                <a:cs typeface="Courier New" panose="02070309020205020404" pitchFamily="49" charset="0"/>
              </a:rPr>
              <a:t>overriding</a:t>
            </a:r>
            <a:r>
              <a:rPr lang="en-US" sz="1400" dirty="0" smtClean="0">
                <a:solidFill>
                  <a:srgbClr val="C00000"/>
                </a:solidFill>
              </a:rPr>
              <a:t>.</a:t>
            </a:r>
            <a:endParaRPr lang="en-US" sz="1400" dirty="0">
              <a:solidFill>
                <a:srgbClr val="C00000"/>
              </a:solidFill>
            </a:endParaRPr>
          </a:p>
        </p:txBody>
      </p:sp>
      <p:sp>
        <p:nvSpPr>
          <p:cNvPr id="9" name="Textfeld 8"/>
          <p:cNvSpPr txBox="1"/>
          <p:nvPr/>
        </p:nvSpPr>
        <p:spPr>
          <a:xfrm>
            <a:off x="5076056" y="5445224"/>
            <a:ext cx="3528392" cy="338554"/>
          </a:xfrm>
          <a:prstGeom prst="rect">
            <a:avLst/>
          </a:prstGeom>
          <a:solidFill>
            <a:srgbClr val="31DBE3"/>
          </a:solidFill>
          <a:ln>
            <a:solidFill>
              <a:srgbClr val="0070C0"/>
            </a:solidFill>
          </a:ln>
        </p:spPr>
        <p:txBody>
          <a:bodyPr wrap="square" rtlCol="0">
            <a:spAutoFit/>
          </a:bodyPr>
          <a:lstStyle/>
          <a:p>
            <a:r>
              <a:rPr lang="en-US" altLang="de-DE" sz="1600" dirty="0" smtClean="0">
                <a:solidFill>
                  <a:schemeClr val="accent2"/>
                </a:solidFill>
              </a:rPr>
              <a:t>See Ada Magica (slide 1): Secretiveness</a:t>
            </a:r>
            <a:endParaRPr lang="en-US" altLang="de-DE" sz="1600" dirty="0">
              <a:solidFill>
                <a:schemeClr val="accent2"/>
              </a:solidFill>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64514">
                                            <p:txEl>
                                              <p:pRg st="11" end="1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4514">
                                            <p:txEl>
                                              <p:pRg st="17" end="17"/>
                                            </p:txEl>
                                          </p:spTgt>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withGroup">
                            <p:stCondLst>
                              <p:cond delay="0"/>
                            </p:stCondLst>
                            <p:childTnLst>
                              <p:par>
                                <p:cTn id="11" presetID="1" presetClass="entr" presetSubtype="0" fill="hold" nodeType="clickEffect">
                                  <p:stCondLst>
                                    <p:cond delay="0"/>
                                  </p:stCondLst>
                                  <p:childTnLst>
                                    <p:set>
                                      <p:cBhvr>
                                        <p:cTn id="12" dur="1" fill="hold">
                                          <p:stCondLst>
                                            <p:cond delay="0"/>
                                          </p:stCondLst>
                                        </p:cTn>
                                        <p:tgtEl>
                                          <p:spTgt spid="64514">
                                            <p:txEl>
                                              <p:pRg st="5" end="5"/>
                                            </p:txEl>
                                          </p:spTgt>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nodeType="withGroup">
                            <p:stCondLst>
                              <p:cond delay="0"/>
                            </p:stCondLst>
                            <p:childTnLst>
                              <p:par>
                                <p:cTn id="15" presetID="1" presetClass="entr" presetSubtype="0" fill="hold" nodeType="clickEffect">
                                  <p:stCondLst>
                                    <p:cond delay="0"/>
                                  </p:stCondLst>
                                  <p:childTnLst>
                                    <p:set>
                                      <p:cBhvr>
                                        <p:cTn id="16" dur="1" fill="hold">
                                          <p:stCondLst>
                                            <p:cond delay="0"/>
                                          </p:stCondLst>
                                        </p:cTn>
                                        <p:tgtEl>
                                          <p:spTgt spid="64514">
                                            <p:txEl>
                                              <p:pRg st="13" end="13"/>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2"/>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7"/>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7" grpId="0" animBg="1"/>
      <p:bldP spid="9" grpId="0" animBg="1"/>
    </p:bldLst>
  </p:timing>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noProof="0" dirty="0" smtClean="0"/>
              <a:t>Javas </a:t>
            </a:r>
            <a:r>
              <a:rPr lang="en-US" noProof="0" dirty="0" smtClean="0">
                <a:latin typeface="Courier New" panose="02070309020205020404" pitchFamily="49" charset="0"/>
                <a:cs typeface="Courier New" panose="02070309020205020404" pitchFamily="49" charset="0"/>
              </a:rPr>
              <a:t>@Override</a:t>
            </a:r>
            <a:endParaRPr lang="en-US" noProof="0" dirty="0">
              <a:latin typeface="Courier New" panose="02070309020205020404" pitchFamily="49" charset="0"/>
              <a:cs typeface="Courier New" panose="02070309020205020404" pitchFamily="49" charset="0"/>
            </a:endParaRPr>
          </a:p>
        </p:txBody>
      </p:sp>
      <p:sp>
        <p:nvSpPr>
          <p:cNvPr id="3" name="Inhaltsplatzhalter 2"/>
          <p:cNvSpPr>
            <a:spLocks noGrp="1"/>
          </p:cNvSpPr>
          <p:nvPr>
            <p:ph idx="1"/>
          </p:nvPr>
        </p:nvSpPr>
        <p:spPr>
          <a:xfrm>
            <a:off x="685800" y="1981201"/>
            <a:ext cx="7739063" cy="4040088"/>
          </a:xfrm>
        </p:spPr>
        <p:txBody>
          <a:bodyPr/>
          <a:lstStyle/>
          <a:p>
            <a:pPr marL="0" indent="0"/>
            <a:r>
              <a:rPr lang="en-US" sz="1800" noProof="0" dirty="0" smtClean="0"/>
              <a:t>In Java, there is </a:t>
            </a:r>
            <a:r>
              <a:rPr lang="en-US" sz="1800" dirty="0"/>
              <a:t>an </a:t>
            </a:r>
            <a:r>
              <a:rPr lang="en-US" sz="1800" dirty="0" smtClean="0"/>
              <a:t>annotation </a:t>
            </a:r>
            <a:r>
              <a:rPr lang="en-US" sz="1600" dirty="0">
                <a:latin typeface="Courier New" panose="02070309020205020404" pitchFamily="49" charset="0"/>
                <a:cs typeface="Courier New" panose="02070309020205020404" pitchFamily="49" charset="0"/>
              </a:rPr>
              <a:t>@</a:t>
            </a:r>
            <a:r>
              <a:rPr lang="en-US" sz="1600" dirty="0" smtClean="0">
                <a:latin typeface="Courier New" panose="02070309020205020404" pitchFamily="49" charset="0"/>
                <a:cs typeface="Courier New" panose="02070309020205020404" pitchFamily="49" charset="0"/>
              </a:rPr>
              <a:t>Override</a:t>
            </a:r>
            <a:r>
              <a:rPr lang="en-US" sz="1800" dirty="0" smtClean="0"/>
              <a:t> </a:t>
            </a:r>
            <a:r>
              <a:rPr lang="en-US" sz="1800" noProof="0" dirty="0" smtClean="0"/>
              <a:t>(I don’t know whether this leads to an error message like the corresponding keyword in Ada).</a:t>
            </a:r>
          </a:p>
          <a:p>
            <a:pPr marL="0" indent="0"/>
            <a:r>
              <a:rPr lang="en-US" sz="1800" noProof="0" dirty="0" smtClean="0"/>
              <a:t>However, these annotations in Java serve a completely different purpose: </a:t>
            </a:r>
            <a:r>
              <a:rPr lang="en-US" sz="1800" i="1" dirty="0" smtClean="0"/>
              <a:t>m</a:t>
            </a:r>
            <a:r>
              <a:rPr lang="en-US" sz="1800" i="1" noProof="0" dirty="0" smtClean="0"/>
              <a:t>eta-programming</a:t>
            </a:r>
            <a:r>
              <a:rPr lang="en-US" sz="1800" noProof="0" dirty="0" smtClean="0"/>
              <a:t>. They are</a:t>
            </a:r>
            <a:r>
              <a:rPr lang="en-US" sz="1800" dirty="0" smtClean="0"/>
              <a:t> evaluated by an </a:t>
            </a:r>
            <a:r>
              <a:rPr lang="en-US" sz="1800" i="1" noProof="0" dirty="0" smtClean="0"/>
              <a:t>annotation processor</a:t>
            </a:r>
            <a:r>
              <a:rPr lang="en-US" sz="1800" noProof="0" dirty="0" smtClean="0"/>
              <a:t>, which extends the compiler’s functionality and may even change or replace the bytecode. This worries a lot of experts since the executable code is then nowhere present in the source code.</a:t>
            </a:r>
          </a:p>
          <a:p>
            <a:pPr marL="0" indent="0"/>
            <a:r>
              <a:rPr lang="en-US" sz="1800" noProof="0" dirty="0" smtClean="0"/>
              <a:t>Nota bene: The critique is not against the </a:t>
            </a:r>
            <a:r>
              <a:rPr lang="en-US" sz="1800" i="1" noProof="0" dirty="0" smtClean="0"/>
              <a:t>What</a:t>
            </a:r>
            <a:r>
              <a:rPr lang="en-US" sz="1800" noProof="0" dirty="0" smtClean="0"/>
              <a:t>, but rather the </a:t>
            </a:r>
            <a:r>
              <a:rPr lang="en-US" sz="1800" i="1" dirty="0" smtClean="0"/>
              <a:t>How</a:t>
            </a:r>
            <a:r>
              <a:rPr lang="en-US" sz="1800" noProof="0" dirty="0" smtClean="0"/>
              <a:t> of this way of code generation.</a:t>
            </a:r>
          </a:p>
          <a:p>
            <a:pPr marL="0" indent="0"/>
            <a:r>
              <a:rPr lang="en-US" sz="1800" noProof="0" dirty="0" smtClean="0"/>
              <a:t>See (if you can read German):</a:t>
            </a:r>
            <a:br>
              <a:rPr lang="en-US" sz="1800" noProof="0" dirty="0" smtClean="0"/>
            </a:br>
            <a:r>
              <a:rPr lang="de-DE" sz="1800" dirty="0" smtClean="0"/>
              <a:t>Informatik Spektrum, Band 38, Heft 3, Juni 2015, Seiten 224ff</a:t>
            </a:r>
            <a:br>
              <a:rPr lang="de-DE" sz="1800" dirty="0" smtClean="0"/>
            </a:br>
            <a:r>
              <a:rPr lang="de-DE" sz="1800" dirty="0" smtClean="0"/>
              <a:t>Jürgen Lampe: Semantik (fast) ohne Syntax: Anmerkungen –</a:t>
            </a:r>
            <a:br>
              <a:rPr lang="de-DE" sz="1800" dirty="0" smtClean="0"/>
            </a:br>
            <a:r>
              <a:rPr lang="de-DE" sz="1800" dirty="0" smtClean="0"/>
              <a:t>                         Meta-Programmierung in der Praxis</a:t>
            </a:r>
          </a:p>
        </p:txBody>
      </p:sp>
      <p:sp>
        <p:nvSpPr>
          <p:cNvPr id="4" name="Fußzeilenplatzhalter 3"/>
          <p:cNvSpPr>
            <a:spLocks noGrp="1"/>
          </p:cNvSpPr>
          <p:nvPr>
            <p:ph type="ftr" idx="10"/>
          </p:nvPr>
        </p:nvSpPr>
        <p:spPr/>
        <p:txBody>
          <a:bodyPr/>
          <a:lstStyle/>
          <a:p>
            <a:pPr>
              <a:defRPr/>
            </a:pPr>
            <a:r>
              <a:rPr lang="en-US" dirty="0" smtClean="0"/>
              <a:t>Ada Basics © 2024 C.Grein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201</a:t>
            </a:fld>
            <a:endParaRPr lang="de-DE" dirty="0"/>
          </a:p>
        </p:txBody>
      </p:sp>
      <p:sp>
        <p:nvSpPr>
          <p:cNvPr id="6" name="Textfeld 5"/>
          <p:cNvSpPr txBox="1"/>
          <p:nvPr/>
        </p:nvSpPr>
        <p:spPr>
          <a:xfrm>
            <a:off x="5724128" y="5652537"/>
            <a:ext cx="2952328" cy="584775"/>
          </a:xfrm>
          <a:prstGeom prst="rect">
            <a:avLst/>
          </a:prstGeom>
          <a:solidFill>
            <a:srgbClr val="31DBE3"/>
          </a:solidFill>
          <a:ln>
            <a:solidFill>
              <a:srgbClr val="0070C0"/>
            </a:solidFill>
          </a:ln>
        </p:spPr>
        <p:txBody>
          <a:bodyPr wrap="square" rtlCol="0">
            <a:spAutoFit/>
          </a:bodyPr>
          <a:lstStyle/>
          <a:p>
            <a:pPr algn="ctr"/>
            <a:r>
              <a:rPr lang="de-DE" sz="1600" dirty="0" smtClean="0">
                <a:solidFill>
                  <a:schemeClr val="tx1"/>
                </a:solidFill>
              </a:rPr>
              <a:t>See PDF Semantik_ohne_Syntax</a:t>
            </a:r>
          </a:p>
          <a:p>
            <a:pPr algn="ctr"/>
            <a:r>
              <a:rPr lang="en-US" sz="1600" dirty="0" smtClean="0">
                <a:solidFill>
                  <a:schemeClr val="tx1"/>
                </a:solidFill>
              </a:rPr>
              <a:t>(Sorry, only in German)</a:t>
            </a:r>
            <a:endParaRPr lang="en-US" sz="1600" dirty="0">
              <a:solidFill>
                <a:schemeClr val="tx1"/>
              </a:solidFill>
            </a:endParaRPr>
          </a:p>
        </p:txBody>
      </p:sp>
    </p:spTree>
    <p:extLst>
      <p:ext uri="{BB962C8B-B14F-4D97-AF65-F5344CB8AC3E}">
        <p14:creationId xmlns:p14="http://schemas.microsoft.com/office/powerpoint/2010/main" val="827064714"/>
      </p:ext>
    </p:extLst>
  </p:cSld>
  <p:clrMapOvr>
    <a:masterClrMapping/>
  </p:clrMapOvr>
  <p:timing>
    <p:tnLst>
      <p:par>
        <p:cTn id="1" dur="indefinite" restart="never" nodeType="tmRoot"/>
      </p:par>
    </p:tnLst>
  </p:timing>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Rectangle 1"/>
          <p:cNvSpPr>
            <a:spLocks noGrp="1" noChangeArrowheads="1"/>
          </p:cNvSpPr>
          <p:nvPr>
            <p:ph type="title"/>
          </p:nvPr>
        </p:nvSpPr>
        <p:spPr>
          <a:xfrm>
            <a:off x="685800" y="609600"/>
            <a:ext cx="7772400" cy="1019200"/>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noProof="0" dirty="0" smtClean="0"/>
              <a:t>Exercise: Physical Units</a:t>
            </a:r>
          </a:p>
        </p:txBody>
      </p:sp>
      <p:sp>
        <p:nvSpPr>
          <p:cNvPr id="113667" name="Rectangle 2"/>
          <p:cNvSpPr>
            <a:spLocks noGrp="1" noChangeArrowheads="1"/>
          </p:cNvSpPr>
          <p:nvPr>
            <p:ph type="body" idx="1"/>
          </p:nvPr>
        </p:nvSpPr>
        <p:spPr>
          <a:xfrm>
            <a:off x="685800" y="1628800"/>
            <a:ext cx="7772400" cy="1296144"/>
          </a:xfrm>
        </p:spPr>
        <p:txBody>
          <a:bodyPr/>
          <a:lstStyle/>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defRPr/>
            </a:pPr>
            <a:r>
              <a:rPr lang="en-US" sz="2000" noProof="0" dirty="0" smtClean="0"/>
              <a:t>Try to represent physical units (meter, second, meter per second) with strong typing.</a:t>
            </a:r>
            <a:br>
              <a:rPr lang="en-US" sz="2000" noProof="0" dirty="0" smtClean="0"/>
            </a:br>
            <a:r>
              <a:rPr lang="en-US" sz="1600" noProof="0" dirty="0" smtClean="0"/>
              <a:t>          X := V * T + A/2.0 * T**2;</a:t>
            </a:r>
            <a:br>
              <a:rPr lang="en-US" sz="1600" noProof="0" dirty="0" smtClean="0"/>
            </a:br>
            <a:r>
              <a:rPr lang="en-US" sz="1600" noProof="0" dirty="0" smtClean="0"/>
              <a:t>          T := -V/A + SQRT ((V/A)**2 + 2*X/A);</a:t>
            </a:r>
          </a:p>
        </p:txBody>
      </p:sp>
      <p:sp>
        <p:nvSpPr>
          <p:cNvPr id="133124" name="Fußzeilenplatzhalter 1"/>
          <p:cNvSpPr>
            <a:spLocks noGrp="1"/>
          </p:cNvSpPr>
          <p:nvPr>
            <p:ph type="ftr" sz="quarte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en-US" altLang="de-DE" sz="2400" dirty="0" smtClean="0"/>
              <a:t>Ada Basics © 2024 C.Grein</a:t>
            </a:r>
            <a:endParaRPr lang="de-DE" altLang="de-DE" sz="2400" dirty="0"/>
          </a:p>
        </p:txBody>
      </p:sp>
      <p:sp>
        <p:nvSpPr>
          <p:cNvPr id="133125" name="Foliennummernplatzhalter 2"/>
          <p:cNvSpPr>
            <a:spLocks noGrp="1"/>
          </p:cNvSpPr>
          <p:nvPr>
            <p:ph type="sldNum" sz="quarter"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8E5942B0-A60D-4420-BEC8-C449262A03E8}" type="slidenum">
              <a:rPr lang="de-DE" altLang="de-DE" sz="2400" smtClean="0"/>
              <a:pPr eaLnBrk="1" hangingPunct="1">
                <a:spcBef>
                  <a:spcPct val="0"/>
                </a:spcBef>
              </a:pPr>
              <a:t>202</a:t>
            </a:fld>
            <a:endParaRPr lang="de-DE" altLang="de-DE" sz="2400" dirty="0" smtClean="0"/>
          </a:p>
        </p:txBody>
      </p:sp>
      <p:sp>
        <p:nvSpPr>
          <p:cNvPr id="2" name="Textfeld 1"/>
          <p:cNvSpPr txBox="1"/>
          <p:nvPr/>
        </p:nvSpPr>
        <p:spPr>
          <a:xfrm>
            <a:off x="3887924" y="3645024"/>
            <a:ext cx="1476164" cy="523220"/>
          </a:xfrm>
          <a:prstGeom prst="rect">
            <a:avLst/>
          </a:prstGeom>
          <a:noFill/>
        </p:spPr>
        <p:txBody>
          <a:bodyPr wrap="square" rtlCol="0">
            <a:spAutoFit/>
          </a:bodyPr>
          <a:lstStyle/>
          <a:p>
            <a:pPr algn="ctr"/>
            <a:r>
              <a:rPr lang="de-DE" sz="2800" dirty="0" smtClean="0">
                <a:hlinkClick r:id="rId3" action="ppaction://hlinksldjump"/>
              </a:rPr>
              <a:t>Solution</a:t>
            </a:r>
            <a:endParaRPr lang="de-DE" sz="2800" dirty="0"/>
          </a:p>
        </p:txBody>
      </p:sp>
      <p:sp>
        <p:nvSpPr>
          <p:cNvPr id="3" name="Textfeld 2"/>
          <p:cNvSpPr txBox="1"/>
          <p:nvPr/>
        </p:nvSpPr>
        <p:spPr>
          <a:xfrm>
            <a:off x="971600" y="4761016"/>
            <a:ext cx="7453263" cy="707886"/>
          </a:xfrm>
          <a:prstGeom prst="rect">
            <a:avLst/>
          </a:prstGeom>
          <a:noFill/>
        </p:spPr>
        <p:txBody>
          <a:bodyPr wrap="square" rtlCol="0">
            <a:spAutoFit/>
          </a:bodyPr>
          <a:lstStyle/>
          <a:p>
            <a:pPr marL="438150" indent="-438150"/>
            <a:r>
              <a:rPr lang="en-US" sz="2000" dirty="0" smtClean="0">
                <a:solidFill>
                  <a:schemeClr val="tx1"/>
                </a:solidFill>
              </a:rPr>
              <a:t>Tip: For each dimension (space, time, speed … use a separate floating point type.</a:t>
            </a:r>
            <a:endParaRPr lang="en-US" sz="2000" dirty="0">
              <a:solidFill>
                <a:schemeClr val="tx1"/>
              </a:solidFill>
            </a:endParaRPr>
          </a:p>
        </p:txBody>
      </p:sp>
    </p:spTree>
  </p:cSld>
  <p:clrMapOvr>
    <a:masterClrMapping/>
  </p:clrMapOvr>
  <p:transition spd="med"/>
  <p:timing>
    <p:tnLst>
      <p:par>
        <p:cTn id="1" dur="indefinite" restart="never" nodeType="tmRoot"/>
      </p:par>
    </p:tnLst>
  </p:timing>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Rectangle 1"/>
          <p:cNvSpPr>
            <a:spLocks noGrp="1" noChangeArrowheads="1"/>
          </p:cNvSpPr>
          <p:nvPr>
            <p:ph type="title"/>
          </p:nvPr>
        </p:nvSpPr>
        <p:spPr>
          <a:xfrm>
            <a:off x="684213" y="404813"/>
            <a:ext cx="7767637" cy="1438275"/>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noProof="0" dirty="0" smtClean="0"/>
              <a:t>A Package for a Dimension</a:t>
            </a:r>
          </a:p>
        </p:txBody>
      </p:sp>
      <p:sp>
        <p:nvSpPr>
          <p:cNvPr id="112643" name="Rectangle 2"/>
          <p:cNvSpPr>
            <a:spLocks noGrp="1" noChangeArrowheads="1"/>
          </p:cNvSpPr>
          <p:nvPr>
            <p:ph type="body" idx="1"/>
          </p:nvPr>
        </p:nvSpPr>
        <p:spPr>
          <a:xfrm>
            <a:off x="611188" y="1916113"/>
            <a:ext cx="7913687" cy="4233862"/>
          </a:xfrm>
        </p:spPr>
        <p:txBody>
          <a:bodyPr/>
          <a:lstStyle/>
          <a:p>
            <a:pPr marL="0" indent="0">
              <a:buFont typeface="Times New Roman" pitchFamily="16" charset="0"/>
              <a:buNone/>
              <a:defRPr/>
            </a:pPr>
            <a:r>
              <a:rPr lang="en-US" sz="1600" b="1" noProof="0" dirty="0" smtClean="0">
                <a:latin typeface="Courier New" pitchFamily="49" charset="0"/>
                <a:cs typeface="Courier New" pitchFamily="49" charset="0"/>
              </a:rPr>
              <a:t>generic</a:t>
            </a:r>
          </a:p>
          <a:p>
            <a:pPr marL="0" indent="0">
              <a:buFont typeface="Times New Roman" pitchFamily="16" charset="0"/>
              <a:buNone/>
              <a:defRPr/>
            </a:pPr>
            <a:r>
              <a:rPr lang="en-US" sz="1600" noProof="0" dirty="0" smtClean="0">
                <a:latin typeface="Courier New" pitchFamily="49" charset="0"/>
                <a:cs typeface="Courier New" pitchFamily="49" charset="0"/>
              </a:rPr>
              <a:t>  </a:t>
            </a:r>
            <a:r>
              <a:rPr lang="en-US" sz="1600" b="1" noProof="0" dirty="0" smtClean="0">
                <a:latin typeface="Courier New" pitchFamily="49" charset="0"/>
                <a:cs typeface="Courier New" pitchFamily="49" charset="0"/>
              </a:rPr>
              <a:t>type</a:t>
            </a:r>
            <a:r>
              <a:rPr lang="en-US" sz="1600" noProof="0" dirty="0" smtClean="0">
                <a:latin typeface="Courier New" pitchFamily="49" charset="0"/>
                <a:cs typeface="Courier New" pitchFamily="49" charset="0"/>
              </a:rPr>
              <a:t> </a:t>
            </a:r>
            <a:r>
              <a:rPr lang="en-US" sz="1600" noProof="0" dirty="0" smtClean="0">
                <a:solidFill>
                  <a:srgbClr val="FF3399"/>
                </a:solidFill>
                <a:latin typeface="Courier New" pitchFamily="49" charset="0"/>
                <a:cs typeface="Courier New" pitchFamily="49" charset="0"/>
              </a:rPr>
              <a:t>Real</a:t>
            </a:r>
            <a:r>
              <a:rPr lang="en-US" sz="1600" noProof="0" dirty="0" smtClean="0">
                <a:latin typeface="Courier New" pitchFamily="49" charset="0"/>
                <a:cs typeface="Courier New" pitchFamily="49" charset="0"/>
              </a:rPr>
              <a:t> </a:t>
            </a:r>
            <a:r>
              <a:rPr lang="en-US" sz="1600" b="1" noProof="0" dirty="0" smtClean="0">
                <a:latin typeface="Courier New" pitchFamily="49" charset="0"/>
                <a:cs typeface="Courier New" pitchFamily="49" charset="0"/>
              </a:rPr>
              <a:t>is digits </a:t>
            </a:r>
            <a:r>
              <a:rPr lang="en-US" sz="1600" noProof="0" dirty="0" smtClean="0">
                <a:latin typeface="Courier New" pitchFamily="49" charset="0"/>
                <a:cs typeface="Courier New" pitchFamily="49" charset="0"/>
              </a:rPr>
              <a:t>&lt;&gt;;</a:t>
            </a:r>
          </a:p>
          <a:p>
            <a:pPr marL="0" indent="0">
              <a:buFont typeface="Times New Roman" pitchFamily="16" charset="0"/>
              <a:buNone/>
              <a:defRPr/>
            </a:pPr>
            <a:r>
              <a:rPr lang="en-US" sz="1600" b="1" noProof="0" dirty="0" smtClean="0">
                <a:latin typeface="Courier New" pitchFamily="49" charset="0"/>
                <a:cs typeface="Courier New" pitchFamily="49" charset="0"/>
              </a:rPr>
              <a:t>package</a:t>
            </a:r>
            <a:r>
              <a:rPr lang="en-US" sz="1600" noProof="0" dirty="0" smtClean="0">
                <a:latin typeface="Courier New" pitchFamily="49" charset="0"/>
                <a:cs typeface="Courier New" pitchFamily="49" charset="0"/>
              </a:rPr>
              <a:t> Physical_Unit </a:t>
            </a:r>
            <a:r>
              <a:rPr lang="en-US" sz="1600" b="1" noProof="0" dirty="0" smtClean="0">
                <a:latin typeface="Courier New" pitchFamily="49" charset="0"/>
                <a:cs typeface="Courier New" pitchFamily="49" charset="0"/>
              </a:rPr>
              <a:t>is</a:t>
            </a:r>
          </a:p>
          <a:p>
            <a:pPr marL="0" indent="0">
              <a:buFont typeface="Times New Roman" pitchFamily="16" charset="0"/>
              <a:buNone/>
              <a:defRPr/>
            </a:pPr>
            <a:r>
              <a:rPr lang="en-US" sz="1600" noProof="0" dirty="0" smtClean="0">
                <a:latin typeface="Courier New" pitchFamily="49" charset="0"/>
                <a:cs typeface="Courier New" pitchFamily="49" charset="0"/>
              </a:rPr>
              <a:t>  </a:t>
            </a:r>
            <a:r>
              <a:rPr lang="en-US" sz="1600" b="1" noProof="0" dirty="0" smtClean="0">
                <a:latin typeface="Courier New" pitchFamily="49" charset="0"/>
                <a:cs typeface="Courier New" pitchFamily="49" charset="0"/>
              </a:rPr>
              <a:t>type</a:t>
            </a:r>
            <a:r>
              <a:rPr lang="en-US" sz="1600" noProof="0" dirty="0" smtClean="0">
                <a:latin typeface="Courier New" pitchFamily="49" charset="0"/>
                <a:cs typeface="Courier New" pitchFamily="49" charset="0"/>
              </a:rPr>
              <a:t> </a:t>
            </a:r>
            <a:r>
              <a:rPr lang="en-US" sz="1600" noProof="0" dirty="0" smtClean="0">
                <a:solidFill>
                  <a:schemeClr val="accent2"/>
                </a:solidFill>
                <a:latin typeface="Courier New" pitchFamily="49" charset="0"/>
                <a:cs typeface="Courier New" pitchFamily="49" charset="0"/>
              </a:rPr>
              <a:t>Dimension</a:t>
            </a:r>
            <a:r>
              <a:rPr lang="en-US" sz="1600" noProof="0" dirty="0" smtClean="0">
                <a:latin typeface="Courier New" pitchFamily="49" charset="0"/>
                <a:cs typeface="Courier New" pitchFamily="49" charset="0"/>
              </a:rPr>
              <a:t> </a:t>
            </a:r>
            <a:r>
              <a:rPr lang="en-US" sz="1600" b="1" noProof="0" dirty="0" smtClean="0">
                <a:latin typeface="Courier New" pitchFamily="49" charset="0"/>
                <a:cs typeface="Courier New" pitchFamily="49" charset="0"/>
              </a:rPr>
              <a:t>is private</a:t>
            </a:r>
            <a:r>
              <a:rPr lang="en-US" sz="1600" noProof="0" dirty="0" smtClean="0">
                <a:latin typeface="Courier New" pitchFamily="49" charset="0"/>
                <a:cs typeface="Courier New" pitchFamily="49" charset="0"/>
              </a:rPr>
              <a:t>;</a:t>
            </a:r>
          </a:p>
          <a:p>
            <a:pPr marL="0" indent="0">
              <a:buFont typeface="Times New Roman" pitchFamily="16" charset="0"/>
              <a:buNone/>
              <a:defRPr/>
            </a:pPr>
            <a:r>
              <a:rPr lang="en-US" sz="1600" noProof="0" dirty="0" smtClean="0">
                <a:latin typeface="Courier New" pitchFamily="49" charset="0"/>
                <a:cs typeface="Courier New" pitchFamily="49" charset="0"/>
              </a:rPr>
              <a:t>  </a:t>
            </a:r>
            <a:r>
              <a:rPr lang="en-US" sz="1600" b="1" noProof="0" dirty="0" smtClean="0">
                <a:latin typeface="Courier New" pitchFamily="49" charset="0"/>
                <a:cs typeface="Courier New" pitchFamily="49" charset="0"/>
              </a:rPr>
              <a:t>function</a:t>
            </a:r>
            <a:r>
              <a:rPr lang="en-US" sz="1600" noProof="0" dirty="0" smtClean="0">
                <a:latin typeface="Courier New" pitchFamily="49" charset="0"/>
                <a:cs typeface="Courier New" pitchFamily="49" charset="0"/>
              </a:rPr>
              <a:t> "+" (</a:t>
            </a:r>
            <a:r>
              <a:rPr lang="en-US" sz="1600" noProof="0" dirty="0" smtClean="0">
                <a:solidFill>
                  <a:srgbClr val="FF3399"/>
                </a:solidFill>
                <a:latin typeface="Courier New" pitchFamily="49" charset="0"/>
                <a:cs typeface="Courier New" pitchFamily="49" charset="0"/>
              </a:rPr>
              <a:t>Right: Real</a:t>
            </a:r>
            <a:r>
              <a:rPr lang="en-US" sz="1600" noProof="0" dirty="0" smtClean="0">
                <a:latin typeface="Courier New" pitchFamily="49" charset="0"/>
                <a:cs typeface="Courier New" pitchFamily="49" charset="0"/>
              </a:rPr>
              <a:t>) </a:t>
            </a:r>
            <a:r>
              <a:rPr lang="en-US" sz="1600" b="1" noProof="0" dirty="0" smtClean="0">
                <a:latin typeface="Courier New" pitchFamily="49" charset="0"/>
                <a:cs typeface="Courier New" pitchFamily="49" charset="0"/>
              </a:rPr>
              <a:t>return</a:t>
            </a:r>
            <a:r>
              <a:rPr lang="en-US" sz="1600" noProof="0" dirty="0" smtClean="0">
                <a:latin typeface="Courier New" pitchFamily="49" charset="0"/>
                <a:cs typeface="Courier New" pitchFamily="49" charset="0"/>
              </a:rPr>
              <a:t> </a:t>
            </a:r>
            <a:r>
              <a:rPr lang="en-US" sz="1600" noProof="0" dirty="0" smtClean="0">
                <a:solidFill>
                  <a:schemeClr val="accent2"/>
                </a:solidFill>
                <a:latin typeface="Courier New" pitchFamily="49" charset="0"/>
                <a:cs typeface="Courier New" pitchFamily="49" charset="0"/>
              </a:rPr>
              <a:t>Dimension</a:t>
            </a:r>
            <a:r>
              <a:rPr lang="en-US" sz="1600" noProof="0" dirty="0" smtClean="0">
                <a:latin typeface="Courier New" pitchFamily="49" charset="0"/>
                <a:cs typeface="Courier New" pitchFamily="49" charset="0"/>
              </a:rPr>
              <a:t>;  -- </a:t>
            </a:r>
            <a:r>
              <a:rPr lang="en-US" sz="1600" i="1" noProof="0" dirty="0" smtClean="0">
                <a:latin typeface="Courier New" pitchFamily="49" charset="0"/>
                <a:cs typeface="Courier New" pitchFamily="49" charset="0"/>
              </a:rPr>
              <a:t>constructor</a:t>
            </a:r>
          </a:p>
          <a:p>
            <a:pPr marL="0" indent="0">
              <a:buFont typeface="Times New Roman" pitchFamily="16" charset="0"/>
              <a:buNone/>
              <a:defRPr/>
            </a:pPr>
            <a:r>
              <a:rPr lang="en-US" sz="1600" noProof="0" dirty="0" smtClean="0">
                <a:latin typeface="Courier New" pitchFamily="49" charset="0"/>
                <a:cs typeface="Courier New" pitchFamily="49" charset="0"/>
              </a:rPr>
              <a:t>  </a:t>
            </a:r>
            <a:r>
              <a:rPr lang="en-US" sz="1600" b="1" noProof="0" dirty="0" smtClean="0">
                <a:latin typeface="Courier New" pitchFamily="49" charset="0"/>
                <a:cs typeface="Courier New" pitchFamily="49" charset="0"/>
              </a:rPr>
              <a:t>function</a:t>
            </a:r>
            <a:r>
              <a:rPr lang="en-US" sz="1600" noProof="0" dirty="0" smtClean="0">
                <a:latin typeface="Courier New" pitchFamily="49" charset="0"/>
                <a:cs typeface="Courier New" pitchFamily="49" charset="0"/>
              </a:rPr>
              <a:t> "+" (</a:t>
            </a:r>
            <a:r>
              <a:rPr lang="en-US" sz="1600" noProof="0" dirty="0" smtClean="0">
                <a:solidFill>
                  <a:schemeClr val="accent2"/>
                </a:solidFill>
                <a:latin typeface="Courier New" pitchFamily="49" charset="0"/>
                <a:cs typeface="Courier New" pitchFamily="49" charset="0"/>
              </a:rPr>
              <a:t>Left, Right: Dimension</a:t>
            </a:r>
            <a:r>
              <a:rPr lang="en-US" sz="1600" noProof="0" dirty="0" smtClean="0">
                <a:latin typeface="Courier New" pitchFamily="49" charset="0"/>
                <a:cs typeface="Courier New" pitchFamily="49" charset="0"/>
              </a:rPr>
              <a:t>) </a:t>
            </a:r>
            <a:r>
              <a:rPr lang="en-US" sz="1600" b="1" noProof="0" dirty="0" smtClean="0">
                <a:latin typeface="Courier New" pitchFamily="49" charset="0"/>
                <a:cs typeface="Courier New" pitchFamily="49" charset="0"/>
              </a:rPr>
              <a:t>return</a:t>
            </a:r>
            <a:r>
              <a:rPr lang="en-US" sz="1600" noProof="0" dirty="0" smtClean="0">
                <a:latin typeface="Courier New" pitchFamily="49" charset="0"/>
                <a:cs typeface="Courier New" pitchFamily="49" charset="0"/>
              </a:rPr>
              <a:t> </a:t>
            </a:r>
            <a:r>
              <a:rPr lang="en-US" sz="1600" noProof="0" dirty="0" smtClean="0">
                <a:solidFill>
                  <a:schemeClr val="accent2"/>
                </a:solidFill>
                <a:latin typeface="Courier New" pitchFamily="49" charset="0"/>
                <a:cs typeface="Courier New" pitchFamily="49" charset="0"/>
              </a:rPr>
              <a:t>Dimension</a:t>
            </a:r>
            <a:r>
              <a:rPr lang="en-US" sz="1600" noProof="0" dirty="0" smtClean="0">
                <a:latin typeface="Courier New" pitchFamily="49" charset="0"/>
                <a:cs typeface="Courier New" pitchFamily="49" charset="0"/>
              </a:rPr>
              <a:t>;</a:t>
            </a:r>
            <a:br>
              <a:rPr lang="en-US" sz="1600" noProof="0" dirty="0" smtClean="0">
                <a:latin typeface="Courier New" pitchFamily="49" charset="0"/>
                <a:cs typeface="Courier New" pitchFamily="49" charset="0"/>
              </a:rPr>
            </a:br>
            <a:r>
              <a:rPr lang="en-US" sz="1600" noProof="0" dirty="0" smtClean="0">
                <a:latin typeface="Courier New" pitchFamily="49" charset="0"/>
                <a:cs typeface="Courier New" pitchFamily="49" charset="0"/>
              </a:rPr>
              <a:t>  </a:t>
            </a:r>
            <a:r>
              <a:rPr lang="en-US" sz="1600" b="1" noProof="0" dirty="0" smtClean="0">
                <a:latin typeface="Courier New" pitchFamily="49" charset="0"/>
                <a:cs typeface="Courier New" pitchFamily="49" charset="0"/>
              </a:rPr>
              <a:t>function</a:t>
            </a:r>
            <a:r>
              <a:rPr lang="en-US" sz="1600" noProof="0" dirty="0" smtClean="0">
                <a:latin typeface="Courier New" pitchFamily="49" charset="0"/>
                <a:cs typeface="Courier New" pitchFamily="49" charset="0"/>
              </a:rPr>
              <a:t> "-" (</a:t>
            </a:r>
            <a:r>
              <a:rPr lang="en-US" sz="1600" noProof="0" dirty="0" smtClean="0">
                <a:solidFill>
                  <a:schemeClr val="accent2"/>
                </a:solidFill>
                <a:latin typeface="Courier New" pitchFamily="49" charset="0"/>
                <a:cs typeface="Courier New" pitchFamily="49" charset="0"/>
              </a:rPr>
              <a:t>Left, Right: Dimension</a:t>
            </a:r>
            <a:r>
              <a:rPr lang="en-US" sz="1600" noProof="0" dirty="0" smtClean="0">
                <a:latin typeface="Courier New" pitchFamily="49" charset="0"/>
                <a:cs typeface="Courier New" pitchFamily="49" charset="0"/>
              </a:rPr>
              <a:t>) </a:t>
            </a:r>
            <a:r>
              <a:rPr lang="en-US" sz="1600" b="1" noProof="0" dirty="0" smtClean="0">
                <a:latin typeface="Courier New" pitchFamily="49" charset="0"/>
                <a:cs typeface="Courier New" pitchFamily="49" charset="0"/>
              </a:rPr>
              <a:t>return</a:t>
            </a:r>
            <a:r>
              <a:rPr lang="en-US" sz="1600" noProof="0" dirty="0" smtClean="0">
                <a:latin typeface="Courier New" pitchFamily="49" charset="0"/>
                <a:cs typeface="Courier New" pitchFamily="49" charset="0"/>
              </a:rPr>
              <a:t> </a:t>
            </a:r>
            <a:r>
              <a:rPr lang="en-US" sz="1600" noProof="0" dirty="0" smtClean="0">
                <a:solidFill>
                  <a:schemeClr val="accent2"/>
                </a:solidFill>
                <a:latin typeface="Courier New" pitchFamily="49" charset="0"/>
                <a:cs typeface="Courier New" pitchFamily="49" charset="0"/>
              </a:rPr>
              <a:t>Dimension</a:t>
            </a:r>
            <a:r>
              <a:rPr lang="en-US" sz="1600" noProof="0" dirty="0" smtClean="0">
                <a:latin typeface="Courier New" pitchFamily="49" charset="0"/>
                <a:cs typeface="Courier New" pitchFamily="49" charset="0"/>
              </a:rPr>
              <a:t>;</a:t>
            </a:r>
          </a:p>
          <a:p>
            <a:pPr marL="0" indent="0">
              <a:buFont typeface="Times New Roman" pitchFamily="16" charset="0"/>
              <a:buNone/>
              <a:defRPr/>
            </a:pPr>
            <a:r>
              <a:rPr lang="en-US" sz="1600" noProof="0" dirty="0" smtClean="0">
                <a:latin typeface="Courier New" pitchFamily="49" charset="0"/>
                <a:cs typeface="Courier New" pitchFamily="49" charset="0"/>
              </a:rPr>
              <a:t>  </a:t>
            </a:r>
            <a:r>
              <a:rPr lang="en-US" sz="1600" b="1" noProof="0" dirty="0" smtClean="0">
                <a:latin typeface="Courier New" pitchFamily="49" charset="0"/>
                <a:cs typeface="Courier New" pitchFamily="49" charset="0"/>
              </a:rPr>
              <a:t>function</a:t>
            </a:r>
            <a:r>
              <a:rPr lang="en-US" sz="1600" noProof="0" dirty="0" smtClean="0">
                <a:latin typeface="Courier New" pitchFamily="49" charset="0"/>
                <a:cs typeface="Courier New" pitchFamily="49" charset="0"/>
              </a:rPr>
              <a:t> "/" (</a:t>
            </a:r>
            <a:r>
              <a:rPr lang="en-US" sz="1600" noProof="0" dirty="0" smtClean="0">
                <a:solidFill>
                  <a:schemeClr val="accent2"/>
                </a:solidFill>
                <a:latin typeface="Courier New" pitchFamily="49" charset="0"/>
                <a:cs typeface="Courier New" pitchFamily="49" charset="0"/>
              </a:rPr>
              <a:t>Left, Right: Dimension</a:t>
            </a:r>
            <a:r>
              <a:rPr lang="en-US" sz="1600" noProof="0" dirty="0" smtClean="0">
                <a:latin typeface="Courier New" pitchFamily="49" charset="0"/>
                <a:cs typeface="Courier New" pitchFamily="49" charset="0"/>
              </a:rPr>
              <a:t>) </a:t>
            </a:r>
            <a:r>
              <a:rPr lang="en-US" sz="1600" b="1" noProof="0" dirty="0" smtClean="0">
                <a:latin typeface="Courier New" pitchFamily="49" charset="0"/>
                <a:cs typeface="Courier New" pitchFamily="49" charset="0"/>
              </a:rPr>
              <a:t>return</a:t>
            </a:r>
            <a:r>
              <a:rPr lang="en-US" sz="1600" noProof="0" dirty="0" smtClean="0">
                <a:latin typeface="Courier New" pitchFamily="49" charset="0"/>
                <a:cs typeface="Courier New" pitchFamily="49" charset="0"/>
              </a:rPr>
              <a:t> </a:t>
            </a:r>
            <a:r>
              <a:rPr lang="en-US" sz="1600" noProof="0" dirty="0" smtClean="0">
                <a:solidFill>
                  <a:srgbClr val="FF3399"/>
                </a:solidFill>
                <a:latin typeface="Courier New" pitchFamily="49" charset="0"/>
                <a:cs typeface="Courier New" pitchFamily="49" charset="0"/>
              </a:rPr>
              <a:t>Real</a:t>
            </a:r>
            <a:r>
              <a:rPr lang="en-US" sz="1600" noProof="0" dirty="0" smtClean="0">
                <a:latin typeface="Courier New" pitchFamily="49" charset="0"/>
                <a:cs typeface="Courier New" pitchFamily="49" charset="0"/>
              </a:rPr>
              <a:t>;</a:t>
            </a:r>
          </a:p>
          <a:p>
            <a:pPr marL="0" indent="0">
              <a:buFont typeface="Times New Roman" pitchFamily="16" charset="0"/>
              <a:buNone/>
              <a:defRPr/>
            </a:pPr>
            <a:r>
              <a:rPr lang="en-US" sz="1600" noProof="0" dirty="0" smtClean="0">
                <a:latin typeface="Courier New" pitchFamily="49" charset="0"/>
                <a:cs typeface="Courier New" pitchFamily="49" charset="0"/>
              </a:rPr>
              <a:t>  </a:t>
            </a:r>
            <a:r>
              <a:rPr lang="en-US" sz="1600" b="1" noProof="0" dirty="0" smtClean="0">
                <a:latin typeface="Courier New" pitchFamily="49" charset="0"/>
                <a:cs typeface="Courier New" pitchFamily="49" charset="0"/>
              </a:rPr>
              <a:t>function</a:t>
            </a:r>
            <a:r>
              <a:rPr lang="en-US" sz="1600" noProof="0" dirty="0" smtClean="0">
                <a:latin typeface="Courier New" pitchFamily="49" charset="0"/>
                <a:cs typeface="Courier New" pitchFamily="49" charset="0"/>
              </a:rPr>
              <a:t> "*" (</a:t>
            </a:r>
            <a:r>
              <a:rPr lang="en-US" sz="1600" noProof="0" dirty="0" smtClean="0">
                <a:solidFill>
                  <a:srgbClr val="FF3399"/>
                </a:solidFill>
                <a:latin typeface="Courier New" pitchFamily="49" charset="0"/>
                <a:cs typeface="Courier New" pitchFamily="49" charset="0"/>
              </a:rPr>
              <a:t>Left: Real</a:t>
            </a:r>
            <a:r>
              <a:rPr lang="en-US" sz="1600" noProof="0" dirty="0" smtClean="0">
                <a:latin typeface="Courier New" pitchFamily="49" charset="0"/>
                <a:cs typeface="Courier New" pitchFamily="49" charset="0"/>
              </a:rPr>
              <a:t>; </a:t>
            </a:r>
            <a:r>
              <a:rPr lang="en-US" sz="1600" noProof="0" dirty="0" smtClean="0">
                <a:solidFill>
                  <a:schemeClr val="accent2"/>
                </a:solidFill>
                <a:latin typeface="Courier New" pitchFamily="49" charset="0"/>
                <a:cs typeface="Courier New" pitchFamily="49" charset="0"/>
              </a:rPr>
              <a:t>Right: Dimension</a:t>
            </a:r>
            <a:r>
              <a:rPr lang="en-US" sz="1600" noProof="0" dirty="0" smtClean="0">
                <a:latin typeface="Courier New" pitchFamily="49" charset="0"/>
                <a:cs typeface="Courier New" pitchFamily="49" charset="0"/>
              </a:rPr>
              <a:t>) </a:t>
            </a:r>
            <a:r>
              <a:rPr lang="en-US" sz="1600" b="1" noProof="0" dirty="0" smtClean="0">
                <a:latin typeface="Courier New" pitchFamily="49" charset="0"/>
                <a:cs typeface="Courier New" pitchFamily="49" charset="0"/>
              </a:rPr>
              <a:t>return</a:t>
            </a:r>
            <a:r>
              <a:rPr lang="en-US" sz="1600" noProof="0" dirty="0" smtClean="0">
                <a:latin typeface="Courier New" pitchFamily="49" charset="0"/>
                <a:cs typeface="Courier New" pitchFamily="49" charset="0"/>
              </a:rPr>
              <a:t> </a:t>
            </a:r>
            <a:r>
              <a:rPr lang="en-US" sz="1600" noProof="0" dirty="0" smtClean="0">
                <a:solidFill>
                  <a:schemeClr val="accent2"/>
                </a:solidFill>
                <a:latin typeface="Courier New" pitchFamily="49" charset="0"/>
                <a:cs typeface="Courier New" pitchFamily="49" charset="0"/>
              </a:rPr>
              <a:t>Dimension</a:t>
            </a:r>
            <a:r>
              <a:rPr lang="en-US" sz="1600" noProof="0" dirty="0" smtClean="0">
                <a:latin typeface="Courier New" pitchFamily="49" charset="0"/>
                <a:cs typeface="Courier New" pitchFamily="49" charset="0"/>
              </a:rPr>
              <a:t>;</a:t>
            </a:r>
            <a:br>
              <a:rPr lang="en-US" sz="1600" noProof="0" dirty="0" smtClean="0">
                <a:latin typeface="Courier New" pitchFamily="49" charset="0"/>
                <a:cs typeface="Courier New" pitchFamily="49" charset="0"/>
              </a:rPr>
            </a:br>
            <a:r>
              <a:rPr lang="en-US" sz="1600" noProof="0" dirty="0" smtClean="0">
                <a:latin typeface="Courier New" pitchFamily="49" charset="0"/>
                <a:cs typeface="Courier New" pitchFamily="49" charset="0"/>
              </a:rPr>
              <a:t>  </a:t>
            </a:r>
            <a:r>
              <a:rPr lang="en-US" sz="1600" b="1" noProof="0" dirty="0" smtClean="0">
                <a:latin typeface="Courier New" pitchFamily="49" charset="0"/>
                <a:cs typeface="Courier New" pitchFamily="49" charset="0"/>
              </a:rPr>
              <a:t>function</a:t>
            </a:r>
            <a:r>
              <a:rPr lang="en-US" sz="1600" noProof="0" dirty="0" smtClean="0">
                <a:latin typeface="Courier New" pitchFamily="49" charset="0"/>
                <a:cs typeface="Courier New" pitchFamily="49" charset="0"/>
              </a:rPr>
              <a:t> "/" (</a:t>
            </a:r>
            <a:r>
              <a:rPr lang="en-US" sz="1600" noProof="0" dirty="0" smtClean="0">
                <a:solidFill>
                  <a:schemeClr val="accent2"/>
                </a:solidFill>
                <a:latin typeface="Courier New" pitchFamily="49" charset="0"/>
                <a:cs typeface="Courier New" pitchFamily="49" charset="0"/>
              </a:rPr>
              <a:t>Left: Dimension</a:t>
            </a:r>
            <a:r>
              <a:rPr lang="en-US" sz="1600" noProof="0" dirty="0" smtClean="0">
                <a:solidFill>
                  <a:schemeClr val="tx1"/>
                </a:solidFill>
                <a:latin typeface="Courier New" pitchFamily="49" charset="0"/>
                <a:cs typeface="Courier New" pitchFamily="49" charset="0"/>
              </a:rPr>
              <a:t>;</a:t>
            </a:r>
            <a:r>
              <a:rPr lang="en-US" sz="1600" noProof="0" dirty="0" smtClean="0">
                <a:solidFill>
                  <a:srgbClr val="FF3399"/>
                </a:solidFill>
                <a:latin typeface="Courier New" pitchFamily="49" charset="0"/>
                <a:cs typeface="Courier New" pitchFamily="49" charset="0"/>
              </a:rPr>
              <a:t> Right: Real</a:t>
            </a:r>
            <a:r>
              <a:rPr lang="en-US" sz="1600" noProof="0" dirty="0" smtClean="0">
                <a:latin typeface="Courier New" pitchFamily="49" charset="0"/>
                <a:cs typeface="Courier New" pitchFamily="49" charset="0"/>
              </a:rPr>
              <a:t>) </a:t>
            </a:r>
            <a:r>
              <a:rPr lang="en-US" sz="1600" b="1" noProof="0" dirty="0" smtClean="0">
                <a:latin typeface="Courier New" pitchFamily="49" charset="0"/>
                <a:cs typeface="Courier New" pitchFamily="49" charset="0"/>
              </a:rPr>
              <a:t>return</a:t>
            </a:r>
            <a:r>
              <a:rPr lang="en-US" sz="1600" noProof="0" dirty="0" smtClean="0">
                <a:latin typeface="Courier New" pitchFamily="49" charset="0"/>
                <a:cs typeface="Courier New" pitchFamily="49" charset="0"/>
              </a:rPr>
              <a:t> </a:t>
            </a:r>
            <a:r>
              <a:rPr lang="en-US" sz="1600" noProof="0" dirty="0" smtClean="0">
                <a:solidFill>
                  <a:schemeClr val="accent2"/>
                </a:solidFill>
                <a:latin typeface="Courier New" pitchFamily="49" charset="0"/>
                <a:cs typeface="Courier New" pitchFamily="49" charset="0"/>
              </a:rPr>
              <a:t>Dimension</a:t>
            </a:r>
            <a:r>
              <a:rPr lang="en-US" sz="1600" noProof="0" dirty="0" smtClean="0">
                <a:latin typeface="Courier New" pitchFamily="49" charset="0"/>
                <a:cs typeface="Courier New" pitchFamily="49" charset="0"/>
              </a:rPr>
              <a:t>;</a:t>
            </a:r>
          </a:p>
          <a:p>
            <a:pPr marL="0" indent="0">
              <a:buFont typeface="Times New Roman" pitchFamily="16" charset="0"/>
              <a:buNone/>
              <a:defRPr/>
            </a:pPr>
            <a:r>
              <a:rPr lang="en-US" sz="1600" b="1" noProof="0" dirty="0" smtClean="0">
                <a:latin typeface="Courier New" pitchFamily="49" charset="0"/>
                <a:cs typeface="Courier New" pitchFamily="49" charset="0"/>
              </a:rPr>
              <a:t>private</a:t>
            </a:r>
          </a:p>
          <a:p>
            <a:pPr marL="0" indent="0">
              <a:buFont typeface="Times New Roman" pitchFamily="16" charset="0"/>
              <a:buNone/>
              <a:defRPr/>
            </a:pPr>
            <a:r>
              <a:rPr lang="en-US" sz="1600" noProof="0" dirty="0" smtClean="0">
                <a:latin typeface="Courier New" pitchFamily="49" charset="0"/>
                <a:cs typeface="Courier New" pitchFamily="49" charset="0"/>
              </a:rPr>
              <a:t>  </a:t>
            </a:r>
            <a:r>
              <a:rPr lang="en-US" sz="1600" b="1" noProof="0" dirty="0" smtClean="0">
                <a:latin typeface="Courier New" pitchFamily="49" charset="0"/>
                <a:cs typeface="Courier New" pitchFamily="49" charset="0"/>
              </a:rPr>
              <a:t>type</a:t>
            </a:r>
            <a:r>
              <a:rPr lang="en-US" sz="1600" noProof="0" dirty="0" smtClean="0">
                <a:latin typeface="Courier New" pitchFamily="49" charset="0"/>
                <a:cs typeface="Courier New" pitchFamily="49" charset="0"/>
              </a:rPr>
              <a:t> Dimension </a:t>
            </a:r>
            <a:r>
              <a:rPr lang="en-US" sz="1600" b="1" noProof="0" dirty="0" smtClean="0">
                <a:latin typeface="Courier New" pitchFamily="49" charset="0"/>
                <a:cs typeface="Courier New" pitchFamily="49" charset="0"/>
              </a:rPr>
              <a:t>is new </a:t>
            </a:r>
            <a:r>
              <a:rPr lang="en-US" sz="1600" noProof="0" dirty="0" smtClean="0">
                <a:solidFill>
                  <a:srgbClr val="FF3399"/>
                </a:solidFill>
                <a:latin typeface="Courier New" pitchFamily="49" charset="0"/>
                <a:cs typeface="Courier New" pitchFamily="49" charset="0"/>
              </a:rPr>
              <a:t>Real</a:t>
            </a:r>
            <a:r>
              <a:rPr lang="en-US" sz="1600" noProof="0" dirty="0" smtClean="0">
                <a:latin typeface="Courier New" pitchFamily="49" charset="0"/>
                <a:cs typeface="Courier New" pitchFamily="49" charset="0"/>
              </a:rPr>
              <a:t>;</a:t>
            </a:r>
          </a:p>
          <a:p>
            <a:pPr marL="0" indent="0">
              <a:buFont typeface="Times New Roman" pitchFamily="16" charset="0"/>
              <a:buNone/>
              <a:defRPr/>
            </a:pPr>
            <a:r>
              <a:rPr lang="en-US" sz="1600" b="1" noProof="0" dirty="0" smtClean="0">
                <a:latin typeface="Courier New" pitchFamily="49" charset="0"/>
                <a:cs typeface="Courier New" pitchFamily="49" charset="0"/>
              </a:rPr>
              <a:t>end</a:t>
            </a:r>
            <a:r>
              <a:rPr lang="en-US" sz="1600" noProof="0" dirty="0" smtClean="0">
                <a:latin typeface="Courier New" pitchFamily="49" charset="0"/>
                <a:cs typeface="Courier New" pitchFamily="49" charset="0"/>
              </a:rPr>
              <a:t> Physical_Unit;</a:t>
            </a:r>
          </a:p>
          <a:p>
            <a:pPr>
              <a:buFont typeface="Times New Roman" pitchFamily="16" charset="0"/>
              <a:buNone/>
              <a:defRPr/>
            </a:pPr>
            <a:endParaRPr lang="en-US" sz="1600" noProof="0" dirty="0" smtClean="0">
              <a:latin typeface="Courier New" pitchFamily="49" charset="0"/>
              <a:cs typeface="Courier New" pitchFamily="49" charset="0"/>
            </a:endParaRPr>
          </a:p>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defRPr/>
            </a:pPr>
            <a:endParaRPr lang="en-US" sz="1600" noProof="0" dirty="0" smtClean="0">
              <a:latin typeface="Courier New" pitchFamily="49" charset="0"/>
              <a:cs typeface="Courier New" pitchFamily="49" charset="0"/>
            </a:endParaRPr>
          </a:p>
        </p:txBody>
      </p:sp>
      <p:sp>
        <p:nvSpPr>
          <p:cNvPr id="134148" name="Fußzeilenplatzhalter 1"/>
          <p:cNvSpPr>
            <a:spLocks noGrp="1"/>
          </p:cNvSpPr>
          <p:nvPr>
            <p:ph type="ftr" sz="quarte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en-US" altLang="de-DE" sz="2400" dirty="0" smtClean="0"/>
              <a:t>Ada Basics © 2024 C.Grein</a:t>
            </a:r>
            <a:endParaRPr lang="de-DE" altLang="de-DE" sz="2400" dirty="0"/>
          </a:p>
        </p:txBody>
      </p:sp>
      <p:sp>
        <p:nvSpPr>
          <p:cNvPr id="134149" name="Foliennummernplatzhalter 2"/>
          <p:cNvSpPr>
            <a:spLocks noGrp="1"/>
          </p:cNvSpPr>
          <p:nvPr>
            <p:ph type="sldNum" sz="quarter"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F1F279D1-072F-4E83-96E1-9E4A0AECE3C9}" type="slidenum">
              <a:rPr lang="de-DE" altLang="de-DE" sz="2400" smtClean="0"/>
              <a:pPr eaLnBrk="1" hangingPunct="1">
                <a:spcBef>
                  <a:spcPct val="0"/>
                </a:spcBef>
              </a:pPr>
              <a:t>203</a:t>
            </a:fld>
            <a:endParaRPr lang="de-DE" altLang="de-DE" sz="2400" dirty="0" smtClean="0"/>
          </a:p>
        </p:txBody>
      </p:sp>
      <p:sp>
        <p:nvSpPr>
          <p:cNvPr id="6" name="Textfeld 5"/>
          <p:cNvSpPr txBox="1"/>
          <p:nvPr/>
        </p:nvSpPr>
        <p:spPr>
          <a:xfrm>
            <a:off x="4860032" y="2060848"/>
            <a:ext cx="3168352" cy="369332"/>
          </a:xfrm>
          <a:prstGeom prst="rect">
            <a:avLst/>
          </a:prstGeom>
          <a:solidFill>
            <a:srgbClr val="F4B056"/>
          </a:solidFill>
          <a:ln>
            <a:solidFill>
              <a:srgbClr val="C00000"/>
            </a:solidFill>
          </a:ln>
        </p:spPr>
        <p:txBody>
          <a:bodyPr wrap="square" rtlCol="0">
            <a:spAutoFit/>
          </a:bodyPr>
          <a:lstStyle/>
          <a:p>
            <a:pPr algn="ctr"/>
            <a:r>
              <a:rPr lang="en-US" sz="1800" dirty="0" smtClean="0">
                <a:solidFill>
                  <a:srgbClr val="C00000"/>
                </a:solidFill>
              </a:rPr>
              <a:t>For Generics see next chapter.</a:t>
            </a:r>
            <a:endParaRPr lang="en-US" sz="1800" dirty="0">
              <a:solidFill>
                <a:srgbClr val="C00000"/>
              </a:solidFill>
            </a:endParaRPr>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Rectangle 1"/>
          <p:cNvSpPr>
            <a:spLocks noGrp="1" noChangeArrowheads="1"/>
          </p:cNvSpPr>
          <p:nvPr>
            <p:ph type="title"/>
          </p:nvPr>
        </p:nvSpPr>
        <p:spPr>
          <a:xfrm>
            <a:off x="684213" y="404813"/>
            <a:ext cx="7767637" cy="1438275"/>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noProof="0" dirty="0" smtClean="0"/>
              <a:t>Inheritance Appropriate for Physical Units?</a:t>
            </a:r>
          </a:p>
        </p:txBody>
      </p:sp>
      <p:sp>
        <p:nvSpPr>
          <p:cNvPr id="112643" name="Rectangle 2"/>
          <p:cNvSpPr>
            <a:spLocks noGrp="1" noChangeArrowheads="1"/>
          </p:cNvSpPr>
          <p:nvPr>
            <p:ph type="body" idx="1"/>
          </p:nvPr>
        </p:nvSpPr>
        <p:spPr>
          <a:xfrm>
            <a:off x="684213" y="1916113"/>
            <a:ext cx="7767637" cy="4278312"/>
          </a:xfrm>
        </p:spPr>
        <p:txBody>
          <a:bodyPr/>
          <a:lstStyle/>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defRPr/>
            </a:pPr>
            <a:r>
              <a:rPr lang="en-US" sz="1600" b="1" noProof="0" dirty="0" smtClean="0">
                <a:latin typeface="Courier New" pitchFamily="49" charset="0"/>
                <a:cs typeface="Courier New" pitchFamily="49" charset="0"/>
              </a:rPr>
              <a:t>with</a:t>
            </a:r>
            <a:r>
              <a:rPr lang="en-US" sz="1600" noProof="0" dirty="0" smtClean="0">
                <a:latin typeface="Courier New" pitchFamily="49" charset="0"/>
                <a:cs typeface="Courier New" pitchFamily="49" charset="0"/>
              </a:rPr>
              <a:t> Physical_Unit;</a:t>
            </a:r>
          </a:p>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defRPr/>
            </a:pPr>
            <a:r>
              <a:rPr lang="en-US" sz="1600" b="1" noProof="0" dirty="0" smtClean="0">
                <a:latin typeface="Courier New" pitchFamily="49" charset="0"/>
                <a:cs typeface="Courier New" pitchFamily="49" charset="0"/>
              </a:rPr>
              <a:t>package</a:t>
            </a:r>
            <a:r>
              <a:rPr lang="en-US" sz="1600" noProof="0" dirty="0" smtClean="0">
                <a:latin typeface="Courier New" pitchFamily="49" charset="0"/>
                <a:cs typeface="Courier New" pitchFamily="49" charset="0"/>
              </a:rPr>
              <a:t> Physics </a:t>
            </a:r>
            <a:r>
              <a:rPr lang="en-US" sz="1600" b="1" noProof="0" dirty="0" smtClean="0">
                <a:latin typeface="Courier New" pitchFamily="49" charset="0"/>
                <a:cs typeface="Courier New" pitchFamily="49" charset="0"/>
              </a:rPr>
              <a:t>is</a:t>
            </a:r>
          </a:p>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defRPr/>
            </a:pPr>
            <a:r>
              <a:rPr lang="en-US" sz="1600" b="1" noProof="0" dirty="0" smtClean="0">
                <a:latin typeface="Courier New" pitchFamily="49" charset="0"/>
                <a:cs typeface="Courier New" pitchFamily="49" charset="0"/>
              </a:rPr>
              <a:t>  package</a:t>
            </a:r>
            <a:r>
              <a:rPr lang="en-US" sz="1600" noProof="0" dirty="0" smtClean="0">
                <a:latin typeface="Courier New" pitchFamily="49" charset="0"/>
                <a:cs typeface="Courier New" pitchFamily="49" charset="0"/>
              </a:rPr>
              <a:t> </a:t>
            </a:r>
            <a:r>
              <a:rPr lang="en-US" sz="1600" dirty="0" smtClean="0">
                <a:latin typeface="Courier New" pitchFamily="49" charset="0"/>
                <a:cs typeface="Courier New" pitchFamily="49" charset="0"/>
              </a:rPr>
              <a:t>Un</a:t>
            </a:r>
            <a:r>
              <a:rPr lang="en-US" sz="1600" noProof="0" dirty="0" smtClean="0">
                <a:latin typeface="Courier New" pitchFamily="49" charset="0"/>
                <a:cs typeface="Courier New" pitchFamily="49" charset="0"/>
              </a:rPr>
              <a:t>it </a:t>
            </a:r>
            <a:r>
              <a:rPr lang="en-US" sz="1600" b="1" noProof="0" dirty="0" smtClean="0">
                <a:latin typeface="Courier New" pitchFamily="49" charset="0"/>
                <a:cs typeface="Courier New" pitchFamily="49" charset="0"/>
              </a:rPr>
              <a:t>is new </a:t>
            </a:r>
            <a:r>
              <a:rPr lang="en-US" sz="1600" noProof="0" dirty="0" smtClean="0">
                <a:latin typeface="Courier New" pitchFamily="49" charset="0"/>
                <a:cs typeface="Courier New" pitchFamily="49" charset="0"/>
              </a:rPr>
              <a:t>Physical_Unit (</a:t>
            </a:r>
            <a:r>
              <a:rPr lang="en-US" sz="1600" noProof="0" dirty="0" smtClean="0">
                <a:solidFill>
                  <a:srgbClr val="FF3399"/>
                </a:solidFill>
                <a:latin typeface="Courier New" pitchFamily="49" charset="0"/>
                <a:cs typeface="Courier New" pitchFamily="49" charset="0"/>
              </a:rPr>
              <a:t>Float</a:t>
            </a:r>
            <a:r>
              <a:rPr lang="en-US" sz="1600" noProof="0" dirty="0" smtClean="0">
                <a:latin typeface="Courier New" pitchFamily="49" charset="0"/>
                <a:cs typeface="Courier New" pitchFamily="49" charset="0"/>
              </a:rPr>
              <a:t>);</a:t>
            </a:r>
          </a:p>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defRPr/>
            </a:pPr>
            <a:r>
              <a:rPr lang="en-US" sz="1600" noProof="0" dirty="0" smtClean="0">
                <a:latin typeface="Courier New" pitchFamily="49" charset="0"/>
                <a:cs typeface="Courier New" pitchFamily="49" charset="0"/>
              </a:rPr>
              <a:t>  </a:t>
            </a:r>
            <a:r>
              <a:rPr lang="en-US" sz="1600" b="1" noProof="0" dirty="0" smtClean="0">
                <a:latin typeface="Courier New" pitchFamily="49" charset="0"/>
                <a:cs typeface="Courier New" pitchFamily="49" charset="0"/>
              </a:rPr>
              <a:t>type</a:t>
            </a:r>
            <a:r>
              <a:rPr lang="en-US" sz="1600" noProof="0" dirty="0" smtClean="0">
                <a:latin typeface="Courier New" pitchFamily="49" charset="0"/>
                <a:cs typeface="Courier New" pitchFamily="49" charset="0"/>
              </a:rPr>
              <a:t> </a:t>
            </a:r>
            <a:r>
              <a:rPr lang="en-US" sz="1600" noProof="0" dirty="0" smtClean="0">
                <a:solidFill>
                  <a:schemeClr val="accent2"/>
                </a:solidFill>
                <a:latin typeface="Courier New" pitchFamily="49" charset="0"/>
                <a:cs typeface="Courier New" pitchFamily="49" charset="0"/>
              </a:rPr>
              <a:t>Meter</a:t>
            </a:r>
            <a:r>
              <a:rPr lang="en-US" sz="1600" noProof="0" dirty="0" smtClean="0">
                <a:latin typeface="Courier New" pitchFamily="49" charset="0"/>
                <a:cs typeface="Courier New" pitchFamily="49" charset="0"/>
              </a:rPr>
              <a:t>            </a:t>
            </a:r>
            <a:r>
              <a:rPr lang="en-US" sz="1600" b="1" noProof="0" dirty="0" smtClean="0">
                <a:latin typeface="Courier New" pitchFamily="49" charset="0"/>
                <a:cs typeface="Courier New" pitchFamily="49" charset="0"/>
              </a:rPr>
              <a:t>is new U</a:t>
            </a:r>
            <a:r>
              <a:rPr lang="en-US" sz="1600" noProof="0" dirty="0" smtClean="0">
                <a:latin typeface="Courier New" pitchFamily="49" charset="0"/>
                <a:cs typeface="Courier New" pitchFamily="49" charset="0"/>
              </a:rPr>
              <a:t>nit.Dimension;</a:t>
            </a:r>
          </a:p>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defRPr/>
            </a:pPr>
            <a:r>
              <a:rPr lang="en-US" sz="1600" noProof="0" dirty="0" smtClean="0">
                <a:latin typeface="Courier New" pitchFamily="49" charset="0"/>
                <a:cs typeface="Courier New" pitchFamily="49" charset="0"/>
              </a:rPr>
              <a:t>  </a:t>
            </a:r>
            <a:r>
              <a:rPr lang="en-US" sz="1600" b="1" noProof="0" dirty="0" smtClean="0">
                <a:latin typeface="Courier New" pitchFamily="49" charset="0"/>
                <a:cs typeface="Courier New" pitchFamily="49" charset="0"/>
              </a:rPr>
              <a:t>type</a:t>
            </a:r>
            <a:r>
              <a:rPr lang="en-US" sz="1600" noProof="0" dirty="0" smtClean="0">
                <a:latin typeface="Courier New" pitchFamily="49" charset="0"/>
                <a:cs typeface="Courier New" pitchFamily="49" charset="0"/>
              </a:rPr>
              <a:t> </a:t>
            </a:r>
            <a:r>
              <a:rPr lang="en-US" sz="1600" noProof="0" dirty="0" smtClean="0">
                <a:solidFill>
                  <a:srgbClr val="CC3300"/>
                </a:solidFill>
                <a:latin typeface="Courier New" pitchFamily="49" charset="0"/>
                <a:cs typeface="Courier New" pitchFamily="49" charset="0"/>
              </a:rPr>
              <a:t>Second</a:t>
            </a:r>
            <a:r>
              <a:rPr lang="en-US" sz="1600" noProof="0" dirty="0" smtClean="0">
                <a:solidFill>
                  <a:srgbClr val="FFC000"/>
                </a:solidFill>
                <a:latin typeface="Courier New" pitchFamily="49" charset="0"/>
                <a:cs typeface="Courier New" pitchFamily="49" charset="0"/>
              </a:rPr>
              <a:t>           </a:t>
            </a:r>
            <a:r>
              <a:rPr lang="en-US" sz="1600" b="1" noProof="0" dirty="0" smtClean="0">
                <a:latin typeface="Courier New" pitchFamily="49" charset="0"/>
                <a:cs typeface="Courier New" pitchFamily="49" charset="0"/>
              </a:rPr>
              <a:t>is new </a:t>
            </a:r>
            <a:r>
              <a:rPr lang="en-US" sz="1600" dirty="0" smtClean="0">
                <a:latin typeface="Courier New" pitchFamily="49" charset="0"/>
                <a:cs typeface="Courier New" pitchFamily="49" charset="0"/>
              </a:rPr>
              <a:t>Un</a:t>
            </a:r>
            <a:r>
              <a:rPr lang="en-US" sz="1600" noProof="0" dirty="0" smtClean="0">
                <a:latin typeface="Courier New" pitchFamily="49" charset="0"/>
                <a:cs typeface="Courier New" pitchFamily="49" charset="0"/>
              </a:rPr>
              <a:t>it.Dimension;</a:t>
            </a:r>
          </a:p>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defRPr/>
            </a:pPr>
            <a:r>
              <a:rPr lang="en-US" sz="1600" noProof="0" dirty="0" smtClean="0">
                <a:latin typeface="Courier New" pitchFamily="49" charset="0"/>
                <a:cs typeface="Courier New" pitchFamily="49" charset="0"/>
              </a:rPr>
              <a:t>  </a:t>
            </a:r>
            <a:r>
              <a:rPr lang="en-US" sz="1600" b="1" noProof="0" dirty="0" smtClean="0">
                <a:latin typeface="Courier New" pitchFamily="49" charset="0"/>
                <a:cs typeface="Courier New" pitchFamily="49" charset="0"/>
              </a:rPr>
              <a:t>type</a:t>
            </a:r>
            <a:r>
              <a:rPr lang="en-US" sz="1600" noProof="0" dirty="0" smtClean="0">
                <a:latin typeface="Courier New" pitchFamily="49" charset="0"/>
                <a:cs typeface="Courier New" pitchFamily="49" charset="0"/>
              </a:rPr>
              <a:t> </a:t>
            </a:r>
            <a:r>
              <a:rPr lang="en-US" sz="1600" noProof="0" dirty="0" smtClean="0">
                <a:solidFill>
                  <a:schemeClr val="accent5">
                    <a:lumMod val="25000"/>
                  </a:schemeClr>
                </a:solidFill>
                <a:latin typeface="Courier New" pitchFamily="49" charset="0"/>
                <a:cs typeface="Courier New" pitchFamily="49" charset="0"/>
              </a:rPr>
              <a:t>Meter_per_Second </a:t>
            </a:r>
            <a:r>
              <a:rPr lang="en-US" sz="1600" b="1" noProof="0" dirty="0" smtClean="0">
                <a:latin typeface="Courier New" pitchFamily="49" charset="0"/>
                <a:cs typeface="Courier New" pitchFamily="49" charset="0"/>
              </a:rPr>
              <a:t>is new </a:t>
            </a:r>
            <a:r>
              <a:rPr lang="en-US" sz="1600" dirty="0" smtClean="0">
                <a:latin typeface="Courier New" pitchFamily="49" charset="0"/>
                <a:cs typeface="Courier New" pitchFamily="49" charset="0"/>
              </a:rPr>
              <a:t>U</a:t>
            </a:r>
            <a:r>
              <a:rPr lang="en-US" sz="1600" noProof="0" dirty="0" smtClean="0">
                <a:latin typeface="Courier New" pitchFamily="49" charset="0"/>
                <a:cs typeface="Courier New" pitchFamily="49" charset="0"/>
              </a:rPr>
              <a:t>nit.Dimension;</a:t>
            </a:r>
          </a:p>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defRPr/>
            </a:pPr>
            <a:r>
              <a:rPr lang="en-US" sz="1600" noProof="0" dirty="0" smtClean="0">
                <a:latin typeface="Courier New" pitchFamily="49" charset="0"/>
                <a:cs typeface="Courier New" pitchFamily="49" charset="0"/>
              </a:rPr>
              <a:t>  -- </a:t>
            </a:r>
            <a:r>
              <a:rPr lang="en-US" sz="1600" i="1" noProof="0" dirty="0" smtClean="0">
                <a:solidFill>
                  <a:srgbClr val="FF0000"/>
                </a:solidFill>
                <a:latin typeface="Courier New" pitchFamily="49" charset="0"/>
                <a:cs typeface="Courier New" pitchFamily="49" charset="0"/>
              </a:rPr>
              <a:t>And how many types more?</a:t>
            </a:r>
          </a:p>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defRPr/>
            </a:pPr>
            <a:r>
              <a:rPr lang="en-US" sz="1600" noProof="0" dirty="0" smtClean="0">
                <a:latin typeface="Courier New" pitchFamily="49" charset="0"/>
                <a:cs typeface="Courier New" pitchFamily="49" charset="0"/>
              </a:rPr>
              <a:t>  </a:t>
            </a:r>
            <a:r>
              <a:rPr lang="en-US" sz="1600" b="1" noProof="0" dirty="0" smtClean="0">
                <a:latin typeface="Courier New" pitchFamily="49" charset="0"/>
                <a:cs typeface="Courier New" pitchFamily="49" charset="0"/>
              </a:rPr>
              <a:t>function</a:t>
            </a:r>
            <a:r>
              <a:rPr lang="en-US" sz="1600" noProof="0" dirty="0" smtClean="0">
                <a:latin typeface="Courier New" pitchFamily="49" charset="0"/>
                <a:cs typeface="Courier New" pitchFamily="49" charset="0"/>
              </a:rPr>
              <a:t> "/" (</a:t>
            </a:r>
            <a:r>
              <a:rPr lang="en-US" sz="1600" noProof="0" dirty="0" smtClean="0">
                <a:solidFill>
                  <a:schemeClr val="accent2"/>
                </a:solidFill>
                <a:latin typeface="Courier New" pitchFamily="49" charset="0"/>
                <a:cs typeface="Courier New" pitchFamily="49" charset="0"/>
              </a:rPr>
              <a:t>Left: Meter</a:t>
            </a:r>
            <a:r>
              <a:rPr lang="en-US" sz="1600" noProof="0" dirty="0" smtClean="0">
                <a:solidFill>
                  <a:schemeClr val="tx1"/>
                </a:solidFill>
                <a:latin typeface="Courier New" pitchFamily="49" charset="0"/>
                <a:cs typeface="Courier New" pitchFamily="49" charset="0"/>
              </a:rPr>
              <a:t>;</a:t>
            </a:r>
            <a:r>
              <a:rPr lang="en-US" sz="1600" noProof="0" dirty="0" smtClean="0">
                <a:solidFill>
                  <a:schemeClr val="accent2"/>
                </a:solidFill>
                <a:latin typeface="Courier New" pitchFamily="49" charset="0"/>
                <a:cs typeface="Courier New" pitchFamily="49" charset="0"/>
              </a:rPr>
              <a:t> </a:t>
            </a:r>
            <a:r>
              <a:rPr lang="en-US" sz="1600" noProof="0" dirty="0" smtClean="0">
                <a:solidFill>
                  <a:srgbClr val="CC3300"/>
                </a:solidFill>
                <a:latin typeface="Courier New" pitchFamily="49" charset="0"/>
                <a:cs typeface="Courier New" pitchFamily="49" charset="0"/>
              </a:rPr>
              <a:t>Right: Second</a:t>
            </a:r>
            <a:r>
              <a:rPr lang="en-US" sz="1600" noProof="0" dirty="0" smtClean="0">
                <a:latin typeface="Courier New" pitchFamily="49" charset="0"/>
                <a:cs typeface="Courier New" pitchFamily="49" charset="0"/>
              </a:rPr>
              <a:t>)</a:t>
            </a:r>
            <a:br>
              <a:rPr lang="en-US" sz="1600" noProof="0" dirty="0" smtClean="0">
                <a:latin typeface="Courier New" pitchFamily="49" charset="0"/>
                <a:cs typeface="Courier New" pitchFamily="49" charset="0"/>
              </a:rPr>
            </a:br>
            <a:r>
              <a:rPr lang="en-US" sz="1600" noProof="0" dirty="0" smtClean="0">
                <a:latin typeface="Courier New" pitchFamily="49" charset="0"/>
                <a:cs typeface="Courier New" pitchFamily="49" charset="0"/>
              </a:rPr>
              <a:t>      </a:t>
            </a:r>
            <a:r>
              <a:rPr lang="en-US" sz="1600" b="1" noProof="0" dirty="0" smtClean="0">
                <a:latin typeface="Courier New" pitchFamily="49" charset="0"/>
                <a:cs typeface="Courier New" pitchFamily="49" charset="0"/>
              </a:rPr>
              <a:t>return </a:t>
            </a:r>
            <a:r>
              <a:rPr lang="en-US" sz="1600" noProof="0" dirty="0" smtClean="0">
                <a:solidFill>
                  <a:schemeClr val="accent3">
                    <a:lumMod val="25000"/>
                  </a:schemeClr>
                </a:solidFill>
                <a:latin typeface="Courier New" pitchFamily="49" charset="0"/>
                <a:cs typeface="Courier New" pitchFamily="49" charset="0"/>
              </a:rPr>
              <a:t>Meter_per_Second</a:t>
            </a:r>
            <a:r>
              <a:rPr lang="en-US" sz="1600" noProof="0" dirty="0" smtClean="0">
                <a:latin typeface="Courier New" pitchFamily="49" charset="0"/>
                <a:cs typeface="Courier New" pitchFamily="49" charset="0"/>
              </a:rPr>
              <a:t>;</a:t>
            </a:r>
          </a:p>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defRPr/>
            </a:pPr>
            <a:r>
              <a:rPr lang="en-US" sz="1600" noProof="0" dirty="0" smtClean="0">
                <a:latin typeface="Courier New" pitchFamily="49" charset="0"/>
                <a:cs typeface="Courier New" pitchFamily="49" charset="0"/>
              </a:rPr>
              <a:t>  -- </a:t>
            </a:r>
            <a:r>
              <a:rPr lang="en-US" sz="1600" i="1" noProof="0" dirty="0" smtClean="0">
                <a:solidFill>
                  <a:srgbClr val="FF0000"/>
                </a:solidFill>
                <a:latin typeface="Courier New" pitchFamily="49" charset="0"/>
                <a:cs typeface="Courier New" pitchFamily="49" charset="0"/>
              </a:rPr>
              <a:t>How many operators more?</a:t>
            </a:r>
          </a:p>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defRPr/>
            </a:pPr>
            <a:r>
              <a:rPr lang="en-US" sz="1600" b="1" noProof="0" dirty="0" smtClean="0">
                <a:latin typeface="Courier New" pitchFamily="49" charset="0"/>
                <a:cs typeface="Courier New" pitchFamily="49" charset="0"/>
              </a:rPr>
              <a:t>end</a:t>
            </a:r>
            <a:r>
              <a:rPr lang="en-US" sz="1600" noProof="0" dirty="0" smtClean="0">
                <a:latin typeface="Courier New" pitchFamily="49" charset="0"/>
                <a:cs typeface="Courier New" pitchFamily="49" charset="0"/>
              </a:rPr>
              <a:t> Physics;</a:t>
            </a:r>
          </a:p>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defRPr/>
            </a:pPr>
            <a:r>
              <a:rPr lang="en-US" sz="2000" noProof="0" dirty="0" smtClean="0">
                <a:cs typeface="Courier New" pitchFamily="49" charset="0"/>
              </a:rPr>
              <a:t>This short excursion should have clarified the problems and shown that this method is not going to provide a solution.</a:t>
            </a:r>
            <a:endParaRPr lang="en-US" sz="2000" noProof="0" dirty="0" smtClean="0">
              <a:latin typeface="Courier New" pitchFamily="49" charset="0"/>
              <a:cs typeface="Courier New" pitchFamily="49" charset="0"/>
            </a:endParaRPr>
          </a:p>
        </p:txBody>
      </p:sp>
      <p:sp>
        <p:nvSpPr>
          <p:cNvPr id="135172" name="Fußzeilenplatzhalter 1"/>
          <p:cNvSpPr>
            <a:spLocks noGrp="1"/>
          </p:cNvSpPr>
          <p:nvPr>
            <p:ph type="ftr" sz="quarte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en-US" altLang="de-DE" sz="2400" dirty="0" smtClean="0"/>
              <a:t>Ada Basics © 2024 C.Grein</a:t>
            </a:r>
            <a:endParaRPr lang="de-DE" altLang="de-DE" sz="2400" dirty="0"/>
          </a:p>
        </p:txBody>
      </p:sp>
      <p:sp>
        <p:nvSpPr>
          <p:cNvPr id="135173" name="Foliennummernplatzhalter 2"/>
          <p:cNvSpPr>
            <a:spLocks noGrp="1"/>
          </p:cNvSpPr>
          <p:nvPr>
            <p:ph type="sldNum" sz="quarter"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844B552D-B48A-4579-B2B6-A440B9AE58A3}" type="slidenum">
              <a:rPr lang="de-DE" altLang="de-DE" sz="2400" smtClean="0"/>
              <a:pPr eaLnBrk="1" hangingPunct="1">
                <a:spcBef>
                  <a:spcPct val="0"/>
                </a:spcBef>
              </a:pPr>
              <a:t>204</a:t>
            </a:fld>
            <a:endParaRPr lang="de-DE" altLang="de-DE" sz="2400" dirty="0" smtClean="0"/>
          </a:p>
        </p:txBody>
      </p:sp>
      <p:sp>
        <p:nvSpPr>
          <p:cNvPr id="2" name="Abgerundetes Rechteck 1"/>
          <p:cNvSpPr>
            <a:spLocks noChangeArrowheads="1"/>
          </p:cNvSpPr>
          <p:nvPr/>
        </p:nvSpPr>
        <p:spPr bwMode="auto">
          <a:xfrm>
            <a:off x="6588125" y="3573016"/>
            <a:ext cx="2016324" cy="1800200"/>
          </a:xfrm>
          <a:prstGeom prst="roundRect">
            <a:avLst>
              <a:gd name="adj" fmla="val 16667"/>
            </a:avLst>
          </a:prstGeom>
          <a:solidFill>
            <a:srgbClr val="00B8FF"/>
          </a:solidFill>
          <a:ln w="9525" algn="ctr">
            <a:solidFill>
              <a:schemeClr val="accent2"/>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altLang="de-DE" sz="2800" dirty="0" smtClean="0">
                <a:solidFill>
                  <a:schemeClr val="tx1"/>
                </a:solidFill>
              </a:rPr>
              <a:t>Solutions:</a:t>
            </a:r>
          </a:p>
          <a:p>
            <a:pPr marL="185738" indent="-185738">
              <a:buFont typeface="Arial" panose="020B0604020202020204" pitchFamily="34" charset="0"/>
              <a:buChar char="•"/>
            </a:pPr>
            <a:r>
              <a:rPr lang="en-US" altLang="de-DE" dirty="0" smtClean="0">
                <a:solidFill>
                  <a:schemeClr val="tx1"/>
                </a:solidFill>
                <a:latin typeface="Courier New" panose="02070309020205020404" pitchFamily="49" charset="0"/>
                <a:cs typeface="Courier New" panose="02070309020205020404" pitchFamily="49" charset="0"/>
              </a:rPr>
              <a:t>Universe</a:t>
            </a:r>
          </a:p>
          <a:p>
            <a:pPr marL="185738" indent="-185738">
              <a:buFont typeface="Arial" panose="020B0604020202020204" pitchFamily="34" charset="0"/>
              <a:buChar char="•"/>
            </a:pPr>
            <a:r>
              <a:rPr lang="en-US" altLang="de-DE" dirty="0" smtClean="0">
                <a:solidFill>
                  <a:schemeClr val="tx1"/>
                </a:solidFill>
                <a:latin typeface="Courier New" panose="02070309020205020404" pitchFamily="49" charset="0"/>
                <a:cs typeface="Courier New" panose="02070309020205020404" pitchFamily="49" charset="0"/>
              </a:rPr>
              <a:t>SI_Units</a:t>
            </a:r>
          </a:p>
          <a:p>
            <a:endParaRPr lang="en-US" altLang="de-DE" sz="1400" dirty="0" smtClean="0">
              <a:solidFill>
                <a:schemeClr val="tx1"/>
              </a:solidFill>
              <a:latin typeface="+mn-lt"/>
              <a:cs typeface="Courier New" panose="02070309020205020404" pitchFamily="49" charset="0"/>
            </a:endParaRPr>
          </a:p>
          <a:p>
            <a:r>
              <a:rPr lang="en-US" altLang="de-DE" sz="1400" dirty="0" smtClean="0">
                <a:solidFill>
                  <a:schemeClr val="tx1"/>
                </a:solidFill>
                <a:latin typeface="+mn-lt"/>
                <a:cs typeface="Courier New" panose="02070309020205020404" pitchFamily="49" charset="0"/>
              </a:rPr>
              <a:t>See Ada Code (slide 1)</a:t>
            </a:r>
            <a:endParaRPr lang="en-US" altLang="de-DE" sz="1400" dirty="0">
              <a:solidFill>
                <a:schemeClr val="tx1"/>
              </a:solidFill>
              <a:latin typeface="+mn-lt"/>
              <a:cs typeface="Courier New" panose="02070309020205020404" pitchFamily="49" charset="0"/>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Rectangle 1"/>
          <p:cNvSpPr>
            <a:spLocks noGrp="1" noChangeArrowheads="1"/>
          </p:cNvSpPr>
          <p:nvPr>
            <p:ph type="title"/>
          </p:nvPr>
        </p:nvSpPr>
        <p:spPr>
          <a:xfrm>
            <a:off x="685800" y="461963"/>
            <a:ext cx="7767638" cy="1438275"/>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noProof="0" dirty="0" smtClean="0"/>
              <a:t>Object Oriented View</a:t>
            </a:r>
          </a:p>
        </p:txBody>
      </p:sp>
      <p:sp>
        <p:nvSpPr>
          <p:cNvPr id="136195" name="Rectangle 2"/>
          <p:cNvSpPr>
            <a:spLocks noGrp="1" noChangeArrowheads="1"/>
          </p:cNvSpPr>
          <p:nvPr>
            <p:ph type="body" idx="1"/>
          </p:nvPr>
        </p:nvSpPr>
        <p:spPr>
          <a:xfrm>
            <a:off x="685800" y="2125216"/>
            <a:ext cx="7767638" cy="4112096"/>
          </a:xfrm>
        </p:spPr>
        <p:txBody>
          <a:bodyPr/>
          <a:lstStyle/>
          <a:p>
            <a:pPr marL="0" indent="0" eaLnBrk="1" hangingPunct="1">
              <a:spcBef>
                <a:spcPct val="0"/>
              </a:spcBef>
              <a:buClrTx/>
              <a:buFontTx/>
              <a:buNone/>
              <a:tabLst>
                <a:tab pos="0" algn="l"/>
                <a:tab pos="104775" algn="l"/>
                <a:tab pos="452438" algn="l"/>
                <a:tab pos="1003300"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en-US" altLang="de-DE" sz="2400" noProof="0" dirty="0" smtClean="0"/>
              <a:t>A type is a set of values together with all its operations.</a:t>
            </a:r>
          </a:p>
          <a:p>
            <a:pPr marL="363538" lvl="1" indent="-184150" eaLnBrk="1" hangingPunct="1">
              <a:buSzPct val="45000"/>
              <a:buFont typeface="Wingdings" pitchFamily="2" charset="2"/>
              <a:buChar char=""/>
              <a:tabLst>
                <a:tab pos="0" algn="l"/>
                <a:tab pos="104775" algn="l"/>
                <a:tab pos="452438" algn="l"/>
                <a:tab pos="1003300"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en-US" altLang="de-DE" sz="2400" noProof="0" dirty="0" smtClean="0"/>
              <a:t>The set of operations must be complete.</a:t>
            </a:r>
          </a:p>
          <a:p>
            <a:pPr marL="363538" lvl="1" indent="-184150" eaLnBrk="1" hangingPunct="1">
              <a:buSzPct val="45000"/>
              <a:buFont typeface="Wingdings" pitchFamily="2" charset="2"/>
              <a:buChar char=""/>
              <a:tabLst>
                <a:tab pos="0" algn="l"/>
                <a:tab pos="104775" algn="l"/>
                <a:tab pos="452438" algn="l"/>
                <a:tab pos="1003300"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en-US" altLang="de-DE" sz="2400" noProof="0" dirty="0" smtClean="0"/>
              <a:t>It must be closed, i.e. operations don’t lead out of the System. </a:t>
            </a:r>
            <a:r>
              <a:rPr lang="en-US" altLang="de-DE" sz="2400" i="1" noProof="0" dirty="0" smtClean="0"/>
              <a:t>Difficult!</a:t>
            </a:r>
            <a:br>
              <a:rPr lang="en-US" altLang="de-DE" sz="2400" i="1" noProof="0" dirty="0" smtClean="0"/>
            </a:br>
            <a:r>
              <a:rPr lang="en-US" altLang="de-DE" sz="2400" noProof="0" dirty="0" smtClean="0"/>
              <a:t>Exception declarations may be used for this purpose.</a:t>
            </a:r>
          </a:p>
          <a:p>
            <a:pPr marL="363538" lvl="1" indent="-184150" eaLnBrk="1" hangingPunct="1">
              <a:buSzPct val="45000"/>
              <a:buFont typeface="Wingdings" pitchFamily="2" charset="2"/>
              <a:buChar char=""/>
              <a:tabLst>
                <a:tab pos="0" algn="l"/>
                <a:tab pos="104775" algn="l"/>
                <a:tab pos="452438" algn="l"/>
                <a:tab pos="1003300"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en-US" altLang="de-DE" sz="2400" noProof="0" dirty="0" smtClean="0"/>
              <a:t>Operations must be </a:t>
            </a:r>
            <a:r>
              <a:rPr lang="en-US" altLang="de-DE" sz="2400" b="1" i="1" noProof="0" dirty="0" smtClean="0"/>
              <a:t>primitive</a:t>
            </a:r>
            <a:r>
              <a:rPr lang="en-US" altLang="de-DE" sz="2400" noProof="0" dirty="0" smtClean="0"/>
              <a:t> (</a:t>
            </a:r>
            <a:r>
              <a:rPr lang="en-US" altLang="de-DE" sz="2400" b="1" noProof="0" dirty="0" smtClean="0"/>
              <a:t>not</a:t>
            </a:r>
            <a:r>
              <a:rPr lang="en-US" altLang="de-DE" sz="2400" noProof="0" dirty="0" smtClean="0"/>
              <a:t> in the Ada sense with respect to inheritance) ‒ also called </a:t>
            </a:r>
            <a:r>
              <a:rPr lang="en-US" altLang="de-DE" sz="2400" i="1" noProof="0" dirty="0" smtClean="0"/>
              <a:t>irreducible</a:t>
            </a:r>
            <a:r>
              <a:rPr lang="en-US" altLang="de-DE" sz="2400" noProof="0" dirty="0" smtClean="0"/>
              <a:t>, i.e. </a:t>
            </a:r>
            <a:r>
              <a:rPr lang="en-US" altLang="de-DE" sz="2400" i="1" noProof="0" dirty="0" smtClean="0"/>
              <a:t>not decomposable into simpler ones</a:t>
            </a:r>
            <a:r>
              <a:rPr lang="en-US" altLang="de-DE" sz="2400" noProof="0" dirty="0" smtClean="0"/>
              <a:t>.</a:t>
            </a:r>
          </a:p>
          <a:p>
            <a:pPr marL="0" indent="0" eaLnBrk="1" hangingPunct="1">
              <a:buClrTx/>
              <a:buFontTx/>
              <a:buNone/>
              <a:tabLst>
                <a:tab pos="0" algn="l"/>
                <a:tab pos="104775" algn="l"/>
                <a:tab pos="452438" algn="l"/>
                <a:tab pos="1003300"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en-US" altLang="de-DE" sz="2400" dirty="0">
                <a:solidFill>
                  <a:schemeClr val="accent2"/>
                </a:solidFill>
              </a:rPr>
              <a:t>A</a:t>
            </a:r>
            <a:r>
              <a:rPr lang="en-US" altLang="de-DE" sz="2400" noProof="0" dirty="0" smtClean="0">
                <a:solidFill>
                  <a:schemeClr val="accent2"/>
                </a:solidFill>
              </a:rPr>
              <a:t>n OO package defines the type’s algebra </a:t>
            </a:r>
            <a:r>
              <a:rPr lang="en-US" altLang="de-DE" sz="2400" noProof="0" dirty="0" smtClean="0"/>
              <a:t>(no more, no less).</a:t>
            </a:r>
          </a:p>
        </p:txBody>
      </p:sp>
      <p:sp>
        <p:nvSpPr>
          <p:cNvPr id="136196" name="Fußzeilenplatzhalter 1"/>
          <p:cNvSpPr>
            <a:spLocks noGrp="1"/>
          </p:cNvSpPr>
          <p:nvPr>
            <p:ph type="ftr" sz="quarte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en-US" altLang="de-DE" sz="2400" dirty="0" smtClean="0"/>
              <a:t>Ada Basics © 2024 C.Grein</a:t>
            </a:r>
            <a:endParaRPr lang="de-DE" altLang="de-DE" sz="2400" dirty="0"/>
          </a:p>
        </p:txBody>
      </p:sp>
      <p:sp>
        <p:nvSpPr>
          <p:cNvPr id="136197" name="Foliennummernplatzhalter 2"/>
          <p:cNvSpPr>
            <a:spLocks noGrp="1"/>
          </p:cNvSpPr>
          <p:nvPr>
            <p:ph type="sldNum" sz="quarter"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6A7FA515-2C22-442E-BCBC-C9F2C3D7B14F}" type="slidenum">
              <a:rPr lang="de-DE" altLang="de-DE" sz="2400" smtClean="0"/>
              <a:pPr eaLnBrk="1" hangingPunct="1">
                <a:spcBef>
                  <a:spcPct val="0"/>
                </a:spcBef>
              </a:pPr>
              <a:t>205</a:t>
            </a:fld>
            <a:endParaRPr lang="de-DE" altLang="de-DE" sz="2400" dirty="0" smtClean="0"/>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Rectangle 1"/>
          <p:cNvSpPr>
            <a:spLocks noGrp="1" noChangeArrowheads="1"/>
          </p:cNvSpPr>
          <p:nvPr>
            <p:ph type="title"/>
          </p:nvPr>
        </p:nvSpPr>
        <p:spPr>
          <a:xfrm>
            <a:off x="685800" y="461963"/>
            <a:ext cx="7767638" cy="1438275"/>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noProof="0" dirty="0" smtClean="0"/>
              <a:t>Rational Numbers</a:t>
            </a:r>
          </a:p>
        </p:txBody>
      </p:sp>
      <p:sp>
        <p:nvSpPr>
          <p:cNvPr id="137219" name="Rectangle 2"/>
          <p:cNvSpPr>
            <a:spLocks noGrp="1" noChangeArrowheads="1"/>
          </p:cNvSpPr>
          <p:nvPr>
            <p:ph type="body" idx="1"/>
          </p:nvPr>
        </p:nvSpPr>
        <p:spPr>
          <a:xfrm>
            <a:off x="685800" y="1981200"/>
            <a:ext cx="7767638" cy="4238625"/>
          </a:xfrm>
        </p:spPr>
        <p:txBody>
          <a:bodyPr/>
          <a:lstStyle/>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en-US" altLang="de-DE" sz="2400" noProof="0" dirty="0" smtClean="0"/>
              <a:t>Define a </a:t>
            </a:r>
            <a:r>
              <a:rPr lang="en-US" altLang="de-DE" sz="2400" noProof="0" dirty="0"/>
              <a:t>p</a:t>
            </a:r>
            <a:r>
              <a:rPr lang="en-US" altLang="de-DE" sz="2400" noProof="0" dirty="0" smtClean="0"/>
              <a:t>ackage specification for rationale numbers.</a:t>
            </a:r>
          </a:p>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en-US" altLang="de-DE" sz="2400" noProof="0" dirty="0" smtClean="0"/>
              <a:t>Keep the </a:t>
            </a:r>
            <a:r>
              <a:rPr lang="en-US" altLang="de-DE" sz="2400" b="1" noProof="0" dirty="0"/>
              <a:t>c</a:t>
            </a:r>
            <a:r>
              <a:rPr lang="en-US" altLang="de-DE" sz="2400" b="1" noProof="0" dirty="0" smtClean="0"/>
              <a:t>ompleteness</a:t>
            </a:r>
            <a:r>
              <a:rPr lang="en-US" altLang="de-DE" sz="2400" noProof="0" dirty="0" smtClean="0"/>
              <a:t> in mind!</a:t>
            </a:r>
          </a:p>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endParaRPr lang="en-US" altLang="de-DE" sz="800" b="1" noProof="0" dirty="0" smtClean="0">
              <a:latin typeface="Courier New" pitchFamily="49" charset="0"/>
              <a:cs typeface="Courier New" pitchFamily="49" charset="0"/>
            </a:endParaRPr>
          </a:p>
          <a:p>
            <a:pPr marL="900113" indent="0" eaLnBrk="1" hangingPunct="1">
              <a:buClrTx/>
              <a:buFontTx/>
              <a:buNone/>
              <a:tabLst>
                <a:tab pos="104775" algn="l"/>
                <a:tab pos="554038" algn="l"/>
                <a:tab pos="900113"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en-US" altLang="de-DE" sz="2000" b="1" noProof="0" dirty="0" smtClean="0">
                <a:latin typeface="Courier New" pitchFamily="49" charset="0"/>
                <a:cs typeface="Courier New" pitchFamily="49" charset="0"/>
              </a:rPr>
              <a:t>package</a:t>
            </a:r>
            <a:r>
              <a:rPr lang="en-US" altLang="de-DE" sz="2000" noProof="0" dirty="0" smtClean="0">
                <a:latin typeface="Courier New" pitchFamily="49" charset="0"/>
                <a:cs typeface="Courier New" pitchFamily="49" charset="0"/>
              </a:rPr>
              <a:t> Rational_Arithmetics </a:t>
            </a:r>
            <a:r>
              <a:rPr lang="en-US" altLang="de-DE" sz="2000" b="1" noProof="0" dirty="0" smtClean="0">
                <a:latin typeface="Courier New" pitchFamily="49" charset="0"/>
                <a:cs typeface="Courier New" pitchFamily="49" charset="0"/>
              </a:rPr>
              <a:t>is</a:t>
            </a:r>
          </a:p>
          <a:p>
            <a:pPr marL="900113" indent="0" eaLnBrk="1" hangingPunct="1">
              <a:buClrTx/>
              <a:buFontTx/>
              <a:buNone/>
              <a:tabLst>
                <a:tab pos="104775" algn="l"/>
                <a:tab pos="554038" algn="l"/>
                <a:tab pos="900113"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endParaRPr lang="en-US" altLang="de-DE" sz="2000" noProof="0" dirty="0" smtClean="0"/>
          </a:p>
          <a:p>
            <a:pPr marL="900113" indent="0" eaLnBrk="1" hangingPunct="1">
              <a:buClrTx/>
              <a:buFontTx/>
              <a:buNone/>
              <a:tabLst>
                <a:tab pos="104775" algn="l"/>
                <a:tab pos="554038" algn="l"/>
                <a:tab pos="900113"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en-US" altLang="de-DE" sz="2000" noProof="0" dirty="0" smtClean="0">
                <a:latin typeface="Courier New" pitchFamily="49" charset="0"/>
                <a:cs typeface="Courier New" pitchFamily="49" charset="0"/>
              </a:rPr>
              <a:t>  </a:t>
            </a:r>
            <a:r>
              <a:rPr lang="en-US" altLang="de-DE" sz="2000" b="1" noProof="0" dirty="0" smtClean="0">
                <a:latin typeface="Courier New" pitchFamily="49" charset="0"/>
                <a:cs typeface="Courier New" pitchFamily="49" charset="0"/>
              </a:rPr>
              <a:t>type</a:t>
            </a:r>
            <a:r>
              <a:rPr lang="en-US" altLang="de-DE" sz="2000" noProof="0" dirty="0" smtClean="0">
                <a:latin typeface="Courier New" pitchFamily="49" charset="0"/>
                <a:cs typeface="Courier New" pitchFamily="49" charset="0"/>
              </a:rPr>
              <a:t> Rational </a:t>
            </a:r>
            <a:r>
              <a:rPr lang="en-US" altLang="de-DE" sz="2000" b="1" noProof="0" dirty="0" smtClean="0">
                <a:latin typeface="Courier New" pitchFamily="49" charset="0"/>
                <a:cs typeface="Courier New" pitchFamily="49" charset="0"/>
              </a:rPr>
              <a:t>is</a:t>
            </a:r>
            <a:r>
              <a:rPr lang="en-US" altLang="de-DE" sz="2000" noProof="0" dirty="0" smtClean="0">
                <a:latin typeface="Courier New" pitchFamily="49" charset="0"/>
                <a:cs typeface="Courier New" pitchFamily="49" charset="0"/>
              </a:rPr>
              <a:t> ...;</a:t>
            </a:r>
          </a:p>
          <a:p>
            <a:pPr marL="900113" indent="0" eaLnBrk="1" hangingPunct="1">
              <a:buClrTx/>
              <a:buFontTx/>
              <a:buNone/>
              <a:tabLst>
                <a:tab pos="104775" algn="l"/>
                <a:tab pos="554038" algn="l"/>
                <a:tab pos="900113"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endParaRPr lang="en-US" altLang="de-DE" sz="2000" noProof="0" dirty="0" smtClean="0"/>
          </a:p>
          <a:p>
            <a:pPr marL="900113" indent="0" eaLnBrk="1" hangingPunct="1">
              <a:buClrTx/>
              <a:buFontTx/>
              <a:buNone/>
              <a:tabLst>
                <a:tab pos="104775" algn="l"/>
                <a:tab pos="554038" algn="l"/>
                <a:tab pos="900113"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en-US" altLang="de-DE" sz="2000" noProof="0" dirty="0" smtClean="0">
                <a:latin typeface="Courier New" pitchFamily="49" charset="0"/>
                <a:cs typeface="Courier New" pitchFamily="49" charset="0"/>
              </a:rPr>
              <a:t>  </a:t>
            </a:r>
            <a:r>
              <a:rPr lang="en-US" altLang="de-DE" sz="2000" b="1" noProof="0" dirty="0" smtClean="0">
                <a:latin typeface="Courier New" pitchFamily="49" charset="0"/>
                <a:cs typeface="Courier New" pitchFamily="49" charset="0"/>
              </a:rPr>
              <a:t>function</a:t>
            </a:r>
            <a:r>
              <a:rPr lang="en-US" altLang="de-DE" sz="2000" noProof="0" dirty="0" smtClean="0">
                <a:latin typeface="Courier New" pitchFamily="49" charset="0"/>
                <a:cs typeface="Courier New" pitchFamily="49" charset="0"/>
              </a:rPr>
              <a:t> </a:t>
            </a:r>
            <a:r>
              <a:rPr lang="de-DE" altLang="de-DE" sz="2000" dirty="0">
                <a:latin typeface="Courier New" pitchFamily="49" charset="0"/>
                <a:cs typeface="Courier New" pitchFamily="49" charset="0"/>
              </a:rPr>
              <a:t>"+"</a:t>
            </a:r>
            <a:r>
              <a:rPr lang="en-US" altLang="de-DE" sz="2000" noProof="0" dirty="0" smtClean="0">
                <a:latin typeface="Courier New" pitchFamily="49" charset="0"/>
                <a:cs typeface="Courier New" pitchFamily="49" charset="0"/>
              </a:rPr>
              <a:t>...</a:t>
            </a:r>
          </a:p>
          <a:p>
            <a:pPr marL="900113" indent="0" eaLnBrk="1" hangingPunct="1">
              <a:buClrTx/>
              <a:buFontTx/>
              <a:buNone/>
              <a:tabLst>
                <a:tab pos="104775" algn="l"/>
                <a:tab pos="554038" algn="l"/>
                <a:tab pos="900113"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endParaRPr lang="en-US" altLang="de-DE" sz="2000" noProof="0" dirty="0" smtClean="0"/>
          </a:p>
          <a:p>
            <a:pPr marL="900113" indent="0" eaLnBrk="1" hangingPunct="1">
              <a:buClrTx/>
              <a:buFontTx/>
              <a:buNone/>
              <a:tabLst>
                <a:tab pos="104775" algn="l"/>
                <a:tab pos="554038" algn="l"/>
                <a:tab pos="900113"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en-US" altLang="de-DE" sz="2000" b="1" noProof="0" dirty="0" smtClean="0">
                <a:latin typeface="Courier New" pitchFamily="49" charset="0"/>
                <a:cs typeface="Courier New" pitchFamily="49" charset="0"/>
              </a:rPr>
              <a:t>end</a:t>
            </a:r>
            <a:r>
              <a:rPr lang="en-US" altLang="de-DE" sz="2000" noProof="0" dirty="0" smtClean="0">
                <a:latin typeface="Courier New" pitchFamily="49" charset="0"/>
                <a:cs typeface="Courier New" pitchFamily="49" charset="0"/>
              </a:rPr>
              <a:t> Rational_Arithmetics;</a:t>
            </a:r>
          </a:p>
        </p:txBody>
      </p:sp>
      <p:sp>
        <p:nvSpPr>
          <p:cNvPr id="137220" name="Fußzeilenplatzhalter 1"/>
          <p:cNvSpPr>
            <a:spLocks noGrp="1"/>
          </p:cNvSpPr>
          <p:nvPr>
            <p:ph type="ftr" sz="quarte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en-US" altLang="de-DE" sz="2400" dirty="0" smtClean="0"/>
              <a:t>Ada Basics © 2024 C.Grein</a:t>
            </a:r>
            <a:endParaRPr lang="de-DE" altLang="de-DE" sz="2400" dirty="0"/>
          </a:p>
        </p:txBody>
      </p:sp>
      <p:sp>
        <p:nvSpPr>
          <p:cNvPr id="137221" name="Foliennummernplatzhalter 2"/>
          <p:cNvSpPr>
            <a:spLocks noGrp="1"/>
          </p:cNvSpPr>
          <p:nvPr>
            <p:ph type="sldNum" sz="quarter"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55BAC21C-DECA-4C66-A0F5-9985D20C11BB}" type="slidenum">
              <a:rPr lang="de-DE" altLang="de-DE" sz="2400" smtClean="0"/>
              <a:pPr eaLnBrk="1" hangingPunct="1">
                <a:spcBef>
                  <a:spcPct val="0"/>
                </a:spcBef>
              </a:pPr>
              <a:t>206</a:t>
            </a:fld>
            <a:endParaRPr lang="de-DE" altLang="de-DE" sz="2400" dirty="0" smtClean="0"/>
          </a:p>
        </p:txBody>
      </p:sp>
      <p:sp>
        <p:nvSpPr>
          <p:cNvPr id="6" name="Textfeld 5"/>
          <p:cNvSpPr txBox="1"/>
          <p:nvPr/>
        </p:nvSpPr>
        <p:spPr>
          <a:xfrm>
            <a:off x="5436096" y="3645024"/>
            <a:ext cx="3456384" cy="1323439"/>
          </a:xfrm>
          <a:prstGeom prst="rect">
            <a:avLst/>
          </a:prstGeom>
          <a:solidFill>
            <a:schemeClr val="accent6">
              <a:lumMod val="20000"/>
              <a:lumOff val="80000"/>
            </a:schemeClr>
          </a:solidFill>
          <a:ln w="28575">
            <a:solidFill>
              <a:srgbClr val="7030A0"/>
            </a:solidFill>
          </a:ln>
        </p:spPr>
        <p:txBody>
          <a:bodyPr wrap="square" rtlCol="0">
            <a:spAutoFit/>
          </a:bodyPr>
          <a:lstStyle/>
          <a:p>
            <a:r>
              <a:rPr lang="en-US" sz="1600" dirty="0" smtClean="0">
                <a:solidFill>
                  <a:srgbClr val="7030A0"/>
                </a:solidFill>
              </a:rPr>
              <a:t>Only write the specification. Then write a test program and try to compile. See whether the compiler accepts it.</a:t>
            </a:r>
          </a:p>
          <a:p>
            <a:r>
              <a:rPr lang="en-US" sz="1600" dirty="0" smtClean="0">
                <a:solidFill>
                  <a:srgbClr val="7030A0"/>
                </a:solidFill>
              </a:rPr>
              <a:t>Overcome the temptation to write a body right away. (See slide 142.)</a:t>
            </a:r>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Rectangle 1"/>
          <p:cNvSpPr>
            <a:spLocks noGrp="1" noChangeArrowheads="1"/>
          </p:cNvSpPr>
          <p:nvPr>
            <p:ph type="title"/>
          </p:nvPr>
        </p:nvSpPr>
        <p:spPr>
          <a:xfrm>
            <a:off x="685800" y="461963"/>
            <a:ext cx="7767638" cy="1438275"/>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noProof="0" dirty="0" smtClean="0"/>
              <a:t>Can Your Design Handle This?</a:t>
            </a:r>
          </a:p>
        </p:txBody>
      </p:sp>
      <p:sp>
        <p:nvSpPr>
          <p:cNvPr id="138243" name="Rectangle 2"/>
          <p:cNvSpPr>
            <a:spLocks noGrp="1" noChangeArrowheads="1"/>
          </p:cNvSpPr>
          <p:nvPr>
            <p:ph type="body" idx="1"/>
          </p:nvPr>
        </p:nvSpPr>
        <p:spPr>
          <a:xfrm>
            <a:off x="685800" y="1981200"/>
            <a:ext cx="7767638" cy="4238625"/>
          </a:xfrm>
        </p:spPr>
        <p:txBody>
          <a:bodyPr/>
          <a:lstStyle/>
          <a:p>
            <a:pPr marL="0" indent="28575" eaLnBrk="1" hangingPunct="1">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2000" noProof="0" dirty="0" smtClean="0">
                <a:latin typeface="Courier New" pitchFamily="49" charset="0"/>
              </a:rPr>
              <a:t>2/6 = 1/3         (3*37)/(5*37)</a:t>
            </a:r>
          </a:p>
          <a:p>
            <a:pPr marL="0" indent="28575" eaLnBrk="1" hangingPunct="1">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2000" noProof="0" dirty="0" smtClean="0">
                <a:latin typeface="Courier New" pitchFamily="49" charset="0"/>
              </a:rPr>
              <a:t>5+8/7	        4/3-1/3        </a:t>
            </a:r>
            <a:r>
              <a:rPr lang="en-US" altLang="de-DE" sz="2000" noProof="0" dirty="0" smtClean="0">
                <a:latin typeface="Courier New" pitchFamily="49" charset="0"/>
                <a:cs typeface="Courier New" pitchFamily="49" charset="0"/>
              </a:rPr>
              <a:t>(2/3)/2-8 = -(8-1/3)</a:t>
            </a:r>
          </a:p>
          <a:p>
            <a:pPr marL="0" indent="28575" eaLnBrk="1" hangingPunct="1">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2000" noProof="0" dirty="0" smtClean="0">
                <a:latin typeface="Courier New" pitchFamily="49" charset="0"/>
              </a:rPr>
              <a:t>(30/5)/3            (2/3)/(-3/2)</a:t>
            </a:r>
          </a:p>
          <a:p>
            <a:pPr marL="0" indent="28575" eaLnBrk="1" hangingPunct="1">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2000" noProof="0" dirty="0" smtClean="0">
                <a:latin typeface="Courier New" pitchFamily="49" charset="0"/>
              </a:rPr>
              <a:t>(3-8)/(10/2)        2/(-1)</a:t>
            </a:r>
          </a:p>
          <a:p>
            <a:pPr marL="0" indent="28575" eaLnBrk="1" hangingPunct="1">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2000" noProof="0" dirty="0" smtClean="0">
                <a:latin typeface="Courier New" pitchFamily="49" charset="0"/>
              </a:rPr>
              <a:t>2=20/10            4/3 &lt; 40/29</a:t>
            </a:r>
          </a:p>
          <a:p>
            <a:pPr marL="0" indent="28575" eaLnBrk="1" hangingPunct="1">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2000" noProof="0" dirty="0" smtClean="0">
                <a:latin typeface="Courier New" pitchFamily="49" charset="0"/>
              </a:rPr>
              <a:t>7/0                (1+3/8)*(2-3/9)</a:t>
            </a:r>
          </a:p>
          <a:p>
            <a:pPr marL="0" indent="28575" eaLnBrk="1" hangingPunct="1">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2000" noProof="0" dirty="0" smtClean="0">
                <a:latin typeface="Courier New" pitchFamily="49" charset="0"/>
              </a:rPr>
              <a:t>0/(0-10)            </a:t>
            </a:r>
            <a:r>
              <a:rPr lang="en-US" altLang="de-DE" sz="2000" noProof="0" dirty="0" smtClean="0">
                <a:latin typeface="Courier New" pitchFamily="49" charset="0"/>
                <a:cs typeface="Courier New" pitchFamily="49" charset="0"/>
              </a:rPr>
              <a:t>2*(3/2)-(7/3)*3</a:t>
            </a:r>
          </a:p>
          <a:p>
            <a:pPr marL="0" indent="28575" eaLnBrk="1" hangingPunct="1">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2000" noProof="0" dirty="0" smtClean="0">
                <a:latin typeface="Courier New" pitchFamily="49" charset="0"/>
              </a:rPr>
              <a:t>5/(0-10)=-1/2       </a:t>
            </a:r>
            <a:r>
              <a:rPr lang="en-US" altLang="de-DE" sz="2000" b="1" noProof="0" dirty="0" smtClean="0">
                <a:latin typeface="Courier New" pitchFamily="49" charset="0"/>
              </a:rPr>
              <a:t>abs</a:t>
            </a:r>
            <a:r>
              <a:rPr lang="en-US" altLang="de-DE" sz="2000" noProof="0" dirty="0" smtClean="0">
                <a:latin typeface="Courier New" pitchFamily="49" charset="0"/>
              </a:rPr>
              <a:t> (-5/2)</a:t>
            </a:r>
          </a:p>
          <a:p>
            <a:pPr marL="0" indent="28575" eaLnBrk="1" hangingPunct="1">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US" altLang="de-DE" sz="2000" noProof="0" dirty="0" smtClean="0">
              <a:latin typeface="Courier New" pitchFamily="49" charset="0"/>
            </a:endParaRPr>
          </a:p>
          <a:p>
            <a:pPr marL="0" indent="28575" eaLnBrk="1" hangingPunct="1">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2000" noProof="0" dirty="0" smtClean="0">
                <a:latin typeface="Courier New" pitchFamily="49" charset="0"/>
              </a:rPr>
              <a:t> Ada.Text_IO.Put_Line (Boolean'Image (A=B));</a:t>
            </a:r>
          </a:p>
        </p:txBody>
      </p:sp>
      <p:sp>
        <p:nvSpPr>
          <p:cNvPr id="138244" name="Fußzeilenplatzhalter 1"/>
          <p:cNvSpPr>
            <a:spLocks noGrp="1"/>
          </p:cNvSpPr>
          <p:nvPr>
            <p:ph type="ftr" sz="quarte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en-US" altLang="de-DE" sz="2400" dirty="0" smtClean="0"/>
              <a:t>Ada Basics © 2024 C.Grein</a:t>
            </a:r>
            <a:endParaRPr lang="de-DE" altLang="de-DE" sz="2400" dirty="0"/>
          </a:p>
        </p:txBody>
      </p:sp>
      <p:sp>
        <p:nvSpPr>
          <p:cNvPr id="138245" name="Foliennummernplatzhalter 2"/>
          <p:cNvSpPr>
            <a:spLocks noGrp="1"/>
          </p:cNvSpPr>
          <p:nvPr>
            <p:ph type="sldNum" sz="quarter"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F32099EF-9F30-4BB4-ABB5-40C29A9668C6}" type="slidenum">
              <a:rPr lang="de-DE" altLang="de-DE" sz="2400" smtClean="0"/>
              <a:pPr eaLnBrk="1" hangingPunct="1">
                <a:spcBef>
                  <a:spcPct val="0"/>
                </a:spcBef>
              </a:pPr>
              <a:t>207</a:t>
            </a:fld>
            <a:endParaRPr lang="de-DE" altLang="de-DE" sz="2400" dirty="0" smtClean="0"/>
          </a:p>
        </p:txBody>
      </p:sp>
      <p:sp>
        <p:nvSpPr>
          <p:cNvPr id="6" name="Textfeld 5"/>
          <p:cNvSpPr txBox="1"/>
          <p:nvPr/>
        </p:nvSpPr>
        <p:spPr>
          <a:xfrm>
            <a:off x="7100046" y="4788441"/>
            <a:ext cx="1000345" cy="584775"/>
          </a:xfrm>
          <a:prstGeom prst="rect">
            <a:avLst/>
          </a:prstGeom>
          <a:solidFill>
            <a:srgbClr val="31DBE3"/>
          </a:solidFill>
          <a:ln>
            <a:solidFill>
              <a:srgbClr val="0070C0"/>
            </a:solidFill>
          </a:ln>
        </p:spPr>
        <p:txBody>
          <a:bodyPr wrap="square" rtlCol="0">
            <a:spAutoFit/>
          </a:bodyPr>
          <a:lstStyle/>
          <a:p>
            <a:pPr algn="ctr"/>
            <a:r>
              <a:rPr lang="en-US" sz="1600" dirty="0" smtClean="0">
                <a:solidFill>
                  <a:schemeClr val="tx1"/>
                </a:solidFill>
              </a:rPr>
              <a:t>See code GCD</a:t>
            </a:r>
            <a:endParaRPr lang="en-US" sz="1600" dirty="0">
              <a:solidFill>
                <a:schemeClr val="tx1"/>
              </a:solidFill>
            </a:endParaRPr>
          </a:p>
        </p:txBody>
      </p:sp>
      <p:sp>
        <p:nvSpPr>
          <p:cNvPr id="7" name="Textfeld 6"/>
          <p:cNvSpPr txBox="1"/>
          <p:nvPr/>
        </p:nvSpPr>
        <p:spPr>
          <a:xfrm>
            <a:off x="6661150" y="3068960"/>
            <a:ext cx="1943298" cy="1323439"/>
          </a:xfrm>
          <a:prstGeom prst="rect">
            <a:avLst/>
          </a:prstGeom>
          <a:solidFill>
            <a:srgbClr val="F4B056"/>
          </a:solidFill>
          <a:ln>
            <a:solidFill>
              <a:srgbClr val="C00000"/>
            </a:solidFill>
          </a:ln>
        </p:spPr>
        <p:txBody>
          <a:bodyPr wrap="square" rtlCol="0">
            <a:spAutoFit/>
          </a:bodyPr>
          <a:lstStyle/>
          <a:p>
            <a:r>
              <a:rPr lang="en-US" sz="1600" dirty="0" smtClean="0">
                <a:solidFill>
                  <a:srgbClr val="C00000"/>
                </a:solidFill>
              </a:rPr>
              <a:t>See whether your specification can translate this.</a:t>
            </a:r>
          </a:p>
          <a:p>
            <a:r>
              <a:rPr lang="en-US" sz="1600" b="1" dirty="0" smtClean="0">
                <a:solidFill>
                  <a:srgbClr val="C00000"/>
                </a:solidFill>
              </a:rPr>
              <a:t>Only then </a:t>
            </a:r>
            <a:r>
              <a:rPr lang="en-US" sz="1600" dirty="0" smtClean="0">
                <a:solidFill>
                  <a:srgbClr val="C00000"/>
                </a:solidFill>
              </a:rPr>
              <a:t>write the implementation.</a:t>
            </a:r>
            <a:endParaRPr lang="en-US" sz="1800" dirty="0">
              <a:solidFill>
                <a:srgbClr val="C00000"/>
              </a:solidFill>
            </a:endParaRPr>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noProof="0" dirty="0" smtClean="0"/>
              <a:t>All Beginning is Easy</a:t>
            </a:r>
            <a:endParaRPr lang="en-US" noProof="0" dirty="0"/>
          </a:p>
        </p:txBody>
      </p:sp>
      <p:sp>
        <p:nvSpPr>
          <p:cNvPr id="3" name="Inhaltsplatzhalter 2"/>
          <p:cNvSpPr>
            <a:spLocks noGrp="1"/>
          </p:cNvSpPr>
          <p:nvPr>
            <p:ph idx="1"/>
          </p:nvPr>
        </p:nvSpPr>
        <p:spPr/>
        <p:txBody>
          <a:bodyPr/>
          <a:lstStyle/>
          <a:p>
            <a:pPr marL="85725" indent="0"/>
            <a:r>
              <a:rPr lang="en-US" sz="1500" b="1" noProof="0" dirty="0" smtClean="0">
                <a:latin typeface="Courier New" panose="02070309020205020404" pitchFamily="49" charset="0"/>
                <a:cs typeface="Courier New" panose="02070309020205020404" pitchFamily="49" charset="0"/>
              </a:rPr>
              <a:t>package</a:t>
            </a:r>
            <a:r>
              <a:rPr lang="en-US" sz="1500" noProof="0" dirty="0" smtClean="0">
                <a:latin typeface="Courier New" panose="02070309020205020404" pitchFamily="49" charset="0"/>
                <a:cs typeface="Courier New" panose="02070309020205020404" pitchFamily="49" charset="0"/>
              </a:rPr>
              <a:t> Rational_Numbers </a:t>
            </a:r>
            <a:r>
              <a:rPr lang="en-US" sz="1500" b="1" noProof="0" dirty="0" smtClean="0">
                <a:latin typeface="Courier New" panose="02070309020205020404" pitchFamily="49" charset="0"/>
                <a:cs typeface="Courier New" panose="02070309020205020404" pitchFamily="49" charset="0"/>
              </a:rPr>
              <a:t>is</a:t>
            </a:r>
          </a:p>
          <a:p>
            <a:pPr marL="85725" indent="0"/>
            <a:r>
              <a:rPr lang="en-US" sz="1500" noProof="0" dirty="0" smtClean="0">
                <a:latin typeface="Courier New" panose="02070309020205020404" pitchFamily="49" charset="0"/>
                <a:cs typeface="Courier New" panose="02070309020205020404" pitchFamily="49" charset="0"/>
              </a:rPr>
              <a:t>  </a:t>
            </a:r>
            <a:r>
              <a:rPr lang="en-US" sz="1500" b="1" noProof="0" dirty="0" smtClean="0">
                <a:latin typeface="Courier New" panose="02070309020205020404" pitchFamily="49" charset="0"/>
                <a:cs typeface="Courier New" panose="02070309020205020404" pitchFamily="49" charset="0"/>
              </a:rPr>
              <a:t>type</a:t>
            </a:r>
            <a:r>
              <a:rPr lang="en-US" sz="1500" noProof="0" dirty="0" smtClean="0">
                <a:latin typeface="Courier New" panose="02070309020205020404" pitchFamily="49" charset="0"/>
                <a:cs typeface="Courier New" panose="02070309020205020404" pitchFamily="49" charset="0"/>
              </a:rPr>
              <a:t> Rational </a:t>
            </a:r>
            <a:r>
              <a:rPr lang="en-US" sz="1500" b="1" noProof="0" dirty="0" smtClean="0">
                <a:latin typeface="Courier New" panose="02070309020205020404" pitchFamily="49" charset="0"/>
                <a:cs typeface="Courier New" panose="02070309020205020404" pitchFamily="49" charset="0"/>
              </a:rPr>
              <a:t>is record  -- </a:t>
            </a:r>
            <a:r>
              <a:rPr lang="en-US" sz="1500" b="1" i="1" noProof="0" dirty="0" smtClean="0">
                <a:solidFill>
                  <a:srgbClr val="FF3399"/>
                </a:solidFill>
                <a:latin typeface="Courier New" panose="02070309020205020404" pitchFamily="49" charset="0"/>
                <a:cs typeface="Courier New" panose="02070309020205020404" pitchFamily="49" charset="0"/>
              </a:rPr>
              <a:t>should be private</a:t>
            </a:r>
            <a:r>
              <a:rPr lang="en-US" sz="1500" b="1" noProof="0" dirty="0" smtClean="0">
                <a:latin typeface="Courier New" panose="02070309020205020404" pitchFamily="49" charset="0"/>
                <a:cs typeface="Courier New" panose="02070309020205020404" pitchFamily="49" charset="0"/>
              </a:rPr>
              <a:t/>
            </a:r>
            <a:br>
              <a:rPr lang="en-US" sz="1500" b="1" noProof="0" dirty="0" smtClean="0">
                <a:latin typeface="Courier New" panose="02070309020205020404" pitchFamily="49" charset="0"/>
                <a:cs typeface="Courier New" panose="02070309020205020404" pitchFamily="49" charset="0"/>
              </a:rPr>
            </a:br>
            <a:r>
              <a:rPr lang="en-US" sz="1500" noProof="0" dirty="0" smtClean="0">
                <a:latin typeface="Courier New" panose="02070309020205020404" pitchFamily="49" charset="0"/>
                <a:cs typeface="Courier New" panose="02070309020205020404" pitchFamily="49" charset="0"/>
              </a:rPr>
              <a:t>    Numerator  : Integer;  -- </a:t>
            </a:r>
            <a:r>
              <a:rPr lang="en-US" sz="1500" i="1" noProof="0" dirty="0" smtClean="0">
                <a:solidFill>
                  <a:srgbClr val="FF3399"/>
                </a:solidFill>
                <a:latin typeface="Courier New" panose="02070309020205020404" pitchFamily="49" charset="0"/>
                <a:cs typeface="Courier New" panose="02070309020205020404" pitchFamily="49" charset="0"/>
              </a:rPr>
              <a:t>open for now</a:t>
            </a:r>
            <a:r>
              <a:rPr lang="en-US" sz="1500" noProof="0" dirty="0" smtClean="0">
                <a:latin typeface="Courier New" panose="02070309020205020404" pitchFamily="49" charset="0"/>
                <a:cs typeface="Courier New" panose="02070309020205020404" pitchFamily="49" charset="0"/>
              </a:rPr>
              <a:t/>
            </a:r>
            <a:br>
              <a:rPr lang="en-US" sz="1500" noProof="0" dirty="0" smtClean="0">
                <a:latin typeface="Courier New" panose="02070309020205020404" pitchFamily="49" charset="0"/>
                <a:cs typeface="Courier New" panose="02070309020205020404" pitchFamily="49" charset="0"/>
              </a:rPr>
            </a:br>
            <a:r>
              <a:rPr lang="en-US" sz="1500" noProof="0" dirty="0" smtClean="0">
                <a:latin typeface="Courier New" panose="02070309020205020404" pitchFamily="49" charset="0"/>
                <a:cs typeface="Courier New" panose="02070309020205020404" pitchFamily="49" charset="0"/>
              </a:rPr>
              <a:t>    Denominator: Positive;</a:t>
            </a:r>
            <a:br>
              <a:rPr lang="en-US" sz="1500" noProof="0" dirty="0" smtClean="0">
                <a:latin typeface="Courier New" panose="02070309020205020404" pitchFamily="49" charset="0"/>
                <a:cs typeface="Courier New" panose="02070309020205020404" pitchFamily="49" charset="0"/>
              </a:rPr>
            </a:br>
            <a:r>
              <a:rPr lang="en-US" sz="1500" noProof="0" dirty="0" smtClean="0">
                <a:latin typeface="Courier New" panose="02070309020205020404" pitchFamily="49" charset="0"/>
                <a:cs typeface="Courier New" panose="02070309020205020404" pitchFamily="49" charset="0"/>
              </a:rPr>
              <a:t>  </a:t>
            </a:r>
            <a:r>
              <a:rPr lang="en-US" sz="1500" b="1" noProof="0" dirty="0" smtClean="0">
                <a:latin typeface="Courier New" panose="02070309020205020404" pitchFamily="49" charset="0"/>
                <a:cs typeface="Courier New" panose="02070309020205020404" pitchFamily="49" charset="0"/>
              </a:rPr>
              <a:t>end record</a:t>
            </a:r>
            <a:r>
              <a:rPr lang="en-US" sz="1500" noProof="0" dirty="0" smtClean="0">
                <a:latin typeface="Courier New" panose="02070309020205020404" pitchFamily="49" charset="0"/>
                <a:cs typeface="Courier New" panose="02070309020205020404" pitchFamily="49" charset="0"/>
              </a:rPr>
              <a:t>;</a:t>
            </a:r>
          </a:p>
          <a:p>
            <a:pPr marL="85725" indent="0"/>
            <a:r>
              <a:rPr lang="en-US" sz="1500" noProof="0" dirty="0" smtClean="0">
                <a:latin typeface="Courier New" panose="02070309020205020404" pitchFamily="49" charset="0"/>
                <a:cs typeface="Courier New" panose="02070309020205020404" pitchFamily="49" charset="0"/>
              </a:rPr>
              <a:t>  -- </a:t>
            </a:r>
            <a:r>
              <a:rPr lang="en-US" sz="1500" i="1" noProof="0" dirty="0" smtClean="0">
                <a:latin typeface="Courier New" panose="02070309020205020404" pitchFamily="49" charset="0"/>
                <a:cs typeface="Courier New" panose="02070309020205020404" pitchFamily="49" charset="0"/>
              </a:rPr>
              <a:t>Constructor</a:t>
            </a:r>
            <a:r>
              <a:rPr lang="en-US" sz="1500" noProof="0" dirty="0" smtClean="0">
                <a:latin typeface="Courier New" panose="02070309020205020404" pitchFamily="49" charset="0"/>
                <a:cs typeface="Courier New" panose="02070309020205020404" pitchFamily="49" charset="0"/>
              </a:rPr>
              <a:t/>
            </a:r>
            <a:br>
              <a:rPr lang="en-US" sz="1500" noProof="0" dirty="0" smtClean="0">
                <a:latin typeface="Courier New" panose="02070309020205020404" pitchFamily="49" charset="0"/>
                <a:cs typeface="Courier New" panose="02070309020205020404" pitchFamily="49" charset="0"/>
              </a:rPr>
            </a:br>
            <a:r>
              <a:rPr lang="en-US" sz="1500" noProof="0" dirty="0" smtClean="0">
                <a:latin typeface="Courier New" panose="02070309020205020404" pitchFamily="49" charset="0"/>
                <a:cs typeface="Courier New" panose="02070309020205020404" pitchFamily="49" charset="0"/>
              </a:rPr>
              <a:t>  </a:t>
            </a:r>
            <a:r>
              <a:rPr lang="en-US" sz="1500" b="1" noProof="0" dirty="0" smtClean="0">
                <a:latin typeface="Courier New" panose="02070309020205020404" pitchFamily="49" charset="0"/>
                <a:cs typeface="Courier New" panose="02070309020205020404" pitchFamily="49" charset="0"/>
              </a:rPr>
              <a:t>function</a:t>
            </a:r>
            <a:r>
              <a:rPr lang="en-US" sz="1500" noProof="0" dirty="0" smtClean="0">
                <a:latin typeface="Courier New" panose="02070309020205020404" pitchFamily="49" charset="0"/>
                <a:cs typeface="Courier New" panose="02070309020205020404" pitchFamily="49" charset="0"/>
              </a:rPr>
              <a:t> "/" (Left, Right: Integer) </a:t>
            </a:r>
            <a:r>
              <a:rPr lang="en-US" sz="1500" b="1" noProof="0" dirty="0" smtClean="0">
                <a:latin typeface="Courier New" panose="02070309020205020404" pitchFamily="49" charset="0"/>
                <a:cs typeface="Courier New" panose="02070309020205020404" pitchFamily="49" charset="0"/>
              </a:rPr>
              <a:t>return</a:t>
            </a:r>
            <a:r>
              <a:rPr lang="en-US" sz="1500" noProof="0" dirty="0" smtClean="0">
                <a:latin typeface="Courier New" panose="02070309020205020404" pitchFamily="49" charset="0"/>
                <a:cs typeface="Courier New" panose="02070309020205020404" pitchFamily="49" charset="0"/>
              </a:rPr>
              <a:t> Rational;</a:t>
            </a:r>
          </a:p>
          <a:p>
            <a:pPr marL="85725" indent="0"/>
            <a:r>
              <a:rPr lang="en-US" sz="1500" noProof="0" dirty="0" smtClean="0">
                <a:latin typeface="Courier New" panose="02070309020205020404" pitchFamily="49" charset="0"/>
                <a:cs typeface="Courier New" panose="02070309020205020404" pitchFamily="49" charset="0"/>
              </a:rPr>
              <a:t>  -- </a:t>
            </a:r>
            <a:r>
              <a:rPr lang="en-US" sz="1500" i="1" noProof="0" dirty="0" smtClean="0">
                <a:latin typeface="Courier New" panose="02070309020205020404" pitchFamily="49" charset="0"/>
                <a:cs typeface="Courier New" panose="02070309020205020404" pitchFamily="49" charset="0"/>
              </a:rPr>
              <a:t>Arithmetic (+ - * /)</a:t>
            </a:r>
            <a:br>
              <a:rPr lang="en-US" sz="1500" i="1" noProof="0" dirty="0" smtClean="0">
                <a:latin typeface="Courier New" panose="02070309020205020404" pitchFamily="49" charset="0"/>
                <a:cs typeface="Courier New" panose="02070309020205020404" pitchFamily="49" charset="0"/>
              </a:rPr>
            </a:br>
            <a:r>
              <a:rPr lang="en-US" sz="1500" noProof="0" dirty="0" smtClean="0">
                <a:latin typeface="Courier New" panose="02070309020205020404" pitchFamily="49" charset="0"/>
                <a:cs typeface="Courier New" panose="02070309020205020404" pitchFamily="49" charset="0"/>
              </a:rPr>
              <a:t>  </a:t>
            </a:r>
            <a:r>
              <a:rPr lang="en-US" sz="1500" b="1" noProof="0" dirty="0" smtClean="0">
                <a:latin typeface="Courier New" panose="02070309020205020404" pitchFamily="49" charset="0"/>
                <a:cs typeface="Courier New" panose="02070309020205020404" pitchFamily="49" charset="0"/>
              </a:rPr>
              <a:t>function</a:t>
            </a:r>
            <a:r>
              <a:rPr lang="en-US" sz="1500" noProof="0" dirty="0" smtClean="0">
                <a:latin typeface="Courier New" panose="02070309020205020404" pitchFamily="49" charset="0"/>
                <a:cs typeface="Courier New" panose="02070309020205020404" pitchFamily="49" charset="0"/>
              </a:rPr>
              <a:t> "+" (Left: Rational; Right: Rational) </a:t>
            </a:r>
            <a:r>
              <a:rPr lang="en-US" sz="1500" b="1" noProof="0" dirty="0" smtClean="0">
                <a:latin typeface="Courier New" panose="02070309020205020404" pitchFamily="49" charset="0"/>
                <a:cs typeface="Courier New" panose="02070309020205020404" pitchFamily="49" charset="0"/>
              </a:rPr>
              <a:t>return</a:t>
            </a:r>
            <a:r>
              <a:rPr lang="en-US" sz="1500" noProof="0" dirty="0" smtClean="0">
                <a:latin typeface="Courier New" panose="02070309020205020404" pitchFamily="49" charset="0"/>
                <a:cs typeface="Courier New" panose="02070309020205020404" pitchFamily="49" charset="0"/>
              </a:rPr>
              <a:t> Rational;</a:t>
            </a:r>
          </a:p>
          <a:p>
            <a:pPr marL="85725" indent="0"/>
            <a:r>
              <a:rPr lang="en-US" sz="1500" dirty="0" smtClean="0">
                <a:latin typeface="Courier New" panose="02070309020205020404" pitchFamily="49" charset="0"/>
                <a:cs typeface="Courier New" panose="02070309020205020404" pitchFamily="49" charset="0"/>
              </a:rPr>
              <a:t/>
            </a:r>
            <a:br>
              <a:rPr lang="en-US" sz="1500" dirty="0" smtClean="0">
                <a:latin typeface="Courier New" panose="02070309020205020404" pitchFamily="49" charset="0"/>
                <a:cs typeface="Courier New" panose="02070309020205020404" pitchFamily="49" charset="0"/>
              </a:rPr>
            </a:br>
            <a:endParaRPr lang="en-US" sz="1500" dirty="0">
              <a:latin typeface="Courier New" panose="02070309020205020404" pitchFamily="49" charset="0"/>
              <a:cs typeface="Courier New" panose="02070309020205020404" pitchFamily="49" charset="0"/>
            </a:endParaRPr>
          </a:p>
          <a:p>
            <a:pPr marL="85725" indent="0"/>
            <a:r>
              <a:rPr lang="en-US" sz="1500" b="1" noProof="0" dirty="0" smtClean="0">
                <a:latin typeface="Courier New" panose="02070309020205020404" pitchFamily="49" charset="0"/>
                <a:cs typeface="Courier New" panose="02070309020205020404" pitchFamily="49" charset="0"/>
              </a:rPr>
              <a:t>end</a:t>
            </a:r>
            <a:r>
              <a:rPr lang="en-US" sz="1500" noProof="0" dirty="0" smtClean="0">
                <a:latin typeface="Courier New" panose="02070309020205020404" pitchFamily="49" charset="0"/>
                <a:cs typeface="Courier New" panose="02070309020205020404" pitchFamily="49" charset="0"/>
              </a:rPr>
              <a:t> Rational_Numbers;</a:t>
            </a:r>
            <a:endParaRPr lang="en-US" sz="1800" noProof="0" dirty="0" smtClean="0">
              <a:cs typeface="Courier New" panose="02070309020205020404" pitchFamily="49" charset="0"/>
            </a:endParaRPr>
          </a:p>
          <a:p>
            <a:pPr marL="0" indent="0"/>
            <a:r>
              <a:rPr lang="en-US" sz="1800" noProof="0" dirty="0" smtClean="0"/>
              <a:t>Now we can write:</a:t>
            </a:r>
          </a:p>
          <a:p>
            <a:pPr marL="0" indent="0"/>
            <a:r>
              <a:rPr lang="en-US" sz="1500" noProof="0" dirty="0" smtClean="0">
                <a:latin typeface="Courier New" panose="02070309020205020404" pitchFamily="49" charset="0"/>
                <a:cs typeface="Courier New" panose="02070309020205020404" pitchFamily="49" charset="0"/>
              </a:rPr>
              <a:t>  X: Rational := 4/3 + 5/6;</a:t>
            </a:r>
            <a:endParaRPr lang="en-US" sz="1500" noProof="0" dirty="0">
              <a:latin typeface="Courier New" panose="02070309020205020404" pitchFamily="49" charset="0"/>
              <a:cs typeface="Courier New" panose="02070309020205020404" pitchFamily="49" charset="0"/>
            </a:endParaRPr>
          </a:p>
        </p:txBody>
      </p:sp>
      <p:sp>
        <p:nvSpPr>
          <p:cNvPr id="4" name="Fußzeilenplatzhalter 3"/>
          <p:cNvSpPr>
            <a:spLocks noGrp="1"/>
          </p:cNvSpPr>
          <p:nvPr>
            <p:ph type="ftr" idx="10"/>
          </p:nvPr>
        </p:nvSpPr>
        <p:spPr/>
        <p:txBody>
          <a:bodyPr/>
          <a:lstStyle/>
          <a:p>
            <a:pPr>
              <a:defRPr/>
            </a:pPr>
            <a:r>
              <a:rPr lang="en-US" dirty="0" smtClean="0"/>
              <a:t>Ada Basics © 2024 C.Grein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208</a:t>
            </a:fld>
            <a:endParaRPr lang="de-DE" dirty="0"/>
          </a:p>
        </p:txBody>
      </p:sp>
    </p:spTree>
    <p:extLst>
      <p:ext uri="{BB962C8B-B14F-4D97-AF65-F5344CB8AC3E}">
        <p14:creationId xmlns:p14="http://schemas.microsoft.com/office/powerpoint/2010/main" val="185548147"/>
      </p:ext>
    </p:extLst>
  </p:cSld>
  <p:clrMapOvr>
    <a:masterClrMapping/>
  </p:clrMapOvr>
  <p:timing>
    <p:tnLst>
      <p:par>
        <p:cTn id="1" dur="indefinite" restart="never" nodeType="tmRoot"/>
      </p:par>
    </p:tnLst>
  </p:timing>
</p:sld>
</file>

<file path=ppt/slides/slide2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noProof="0" dirty="0" smtClean="0"/>
              <a:t>Difficulties 1</a:t>
            </a:r>
            <a:endParaRPr lang="en-US" noProof="0" dirty="0"/>
          </a:p>
        </p:txBody>
      </p:sp>
      <p:sp>
        <p:nvSpPr>
          <p:cNvPr id="3" name="Inhaltsplatzhalter 2"/>
          <p:cNvSpPr>
            <a:spLocks noGrp="1"/>
          </p:cNvSpPr>
          <p:nvPr>
            <p:ph idx="1"/>
          </p:nvPr>
        </p:nvSpPr>
        <p:spPr>
          <a:xfrm>
            <a:off x="685800" y="1981200"/>
            <a:ext cx="7739063" cy="4267200"/>
          </a:xfrm>
        </p:spPr>
        <p:txBody>
          <a:bodyPr/>
          <a:lstStyle/>
          <a:p>
            <a:pPr marL="85725" indent="0"/>
            <a:r>
              <a:rPr lang="en-US" sz="1500" b="1" noProof="0" dirty="0" smtClean="0">
                <a:latin typeface="Courier New" panose="02070309020205020404" pitchFamily="49" charset="0"/>
                <a:cs typeface="Courier New" panose="02070309020205020404" pitchFamily="49" charset="0"/>
              </a:rPr>
              <a:t>package</a:t>
            </a:r>
            <a:r>
              <a:rPr lang="en-US" sz="1500" noProof="0" dirty="0" smtClean="0">
                <a:latin typeface="Courier New" panose="02070309020205020404" pitchFamily="49" charset="0"/>
                <a:cs typeface="Courier New" panose="02070309020205020404" pitchFamily="49" charset="0"/>
              </a:rPr>
              <a:t> Rational_Numbers </a:t>
            </a:r>
            <a:r>
              <a:rPr lang="en-US" sz="1500" b="1" noProof="0" dirty="0" smtClean="0">
                <a:latin typeface="Courier New" panose="02070309020205020404" pitchFamily="49" charset="0"/>
                <a:cs typeface="Courier New" panose="02070309020205020404" pitchFamily="49" charset="0"/>
              </a:rPr>
              <a:t>is</a:t>
            </a:r>
          </a:p>
          <a:p>
            <a:pPr marL="85725" indent="0"/>
            <a:r>
              <a:rPr lang="en-US" sz="1500" noProof="0" dirty="0" smtClean="0">
                <a:latin typeface="Courier New" panose="02070309020205020404" pitchFamily="49" charset="0"/>
                <a:cs typeface="Courier New" panose="02070309020205020404" pitchFamily="49" charset="0"/>
              </a:rPr>
              <a:t>  </a:t>
            </a:r>
            <a:r>
              <a:rPr lang="en-US" sz="1500" b="1" noProof="0" dirty="0" smtClean="0">
                <a:latin typeface="Courier New" panose="02070309020205020404" pitchFamily="49" charset="0"/>
                <a:cs typeface="Courier New" panose="02070309020205020404" pitchFamily="49" charset="0"/>
              </a:rPr>
              <a:t>type</a:t>
            </a:r>
            <a:r>
              <a:rPr lang="en-US" sz="1500" noProof="0" dirty="0" smtClean="0">
                <a:latin typeface="Courier New" panose="02070309020205020404" pitchFamily="49" charset="0"/>
                <a:cs typeface="Courier New" panose="02070309020205020404" pitchFamily="49" charset="0"/>
              </a:rPr>
              <a:t> Rational </a:t>
            </a:r>
            <a:r>
              <a:rPr lang="en-US" sz="1500" b="1" noProof="0" dirty="0" smtClean="0">
                <a:latin typeface="Courier New" panose="02070309020205020404" pitchFamily="49" charset="0"/>
                <a:cs typeface="Courier New" panose="02070309020205020404" pitchFamily="49" charset="0"/>
              </a:rPr>
              <a:t>is record</a:t>
            </a:r>
            <a:br>
              <a:rPr lang="en-US" sz="1500" b="1" noProof="0" dirty="0" smtClean="0">
                <a:latin typeface="Courier New" panose="02070309020205020404" pitchFamily="49" charset="0"/>
                <a:cs typeface="Courier New" panose="02070309020205020404" pitchFamily="49" charset="0"/>
              </a:rPr>
            </a:br>
            <a:r>
              <a:rPr lang="en-US" sz="1500" noProof="0" dirty="0" smtClean="0">
                <a:latin typeface="Courier New" panose="02070309020205020404" pitchFamily="49" charset="0"/>
                <a:cs typeface="Courier New" panose="02070309020205020404" pitchFamily="49" charset="0"/>
              </a:rPr>
              <a:t>    Numerator  : Integer;</a:t>
            </a:r>
            <a:br>
              <a:rPr lang="en-US" sz="1500" noProof="0" dirty="0" smtClean="0">
                <a:latin typeface="Courier New" panose="02070309020205020404" pitchFamily="49" charset="0"/>
                <a:cs typeface="Courier New" panose="02070309020205020404" pitchFamily="49" charset="0"/>
              </a:rPr>
            </a:br>
            <a:r>
              <a:rPr lang="en-US" sz="1500" noProof="0" dirty="0" smtClean="0">
                <a:latin typeface="Courier New" panose="02070309020205020404" pitchFamily="49" charset="0"/>
                <a:cs typeface="Courier New" panose="02070309020205020404" pitchFamily="49" charset="0"/>
              </a:rPr>
              <a:t>    Denominator: Positive;</a:t>
            </a:r>
            <a:br>
              <a:rPr lang="en-US" sz="1500" noProof="0" dirty="0" smtClean="0">
                <a:latin typeface="Courier New" panose="02070309020205020404" pitchFamily="49" charset="0"/>
                <a:cs typeface="Courier New" panose="02070309020205020404" pitchFamily="49" charset="0"/>
              </a:rPr>
            </a:br>
            <a:r>
              <a:rPr lang="en-US" sz="1500" noProof="0" dirty="0" smtClean="0">
                <a:latin typeface="Courier New" panose="02070309020205020404" pitchFamily="49" charset="0"/>
                <a:cs typeface="Courier New" panose="02070309020205020404" pitchFamily="49" charset="0"/>
              </a:rPr>
              <a:t>  </a:t>
            </a:r>
            <a:r>
              <a:rPr lang="en-US" sz="1500" b="1" noProof="0" dirty="0" smtClean="0">
                <a:latin typeface="Courier New" panose="02070309020205020404" pitchFamily="49" charset="0"/>
                <a:cs typeface="Courier New" panose="02070309020205020404" pitchFamily="49" charset="0"/>
              </a:rPr>
              <a:t>end record</a:t>
            </a:r>
            <a:r>
              <a:rPr lang="en-US" sz="1500" noProof="0" dirty="0" smtClean="0">
                <a:latin typeface="Courier New" panose="02070309020205020404" pitchFamily="49" charset="0"/>
                <a:cs typeface="Courier New" panose="02070309020205020404" pitchFamily="49" charset="0"/>
              </a:rPr>
              <a:t>;</a:t>
            </a:r>
          </a:p>
          <a:p>
            <a:pPr marL="85725" indent="0"/>
            <a:r>
              <a:rPr lang="en-US" sz="1500" noProof="0" dirty="0" smtClean="0">
                <a:latin typeface="Courier New" panose="02070309020205020404" pitchFamily="49" charset="0"/>
                <a:cs typeface="Courier New" panose="02070309020205020404" pitchFamily="49" charset="0"/>
              </a:rPr>
              <a:t>  -- </a:t>
            </a:r>
            <a:r>
              <a:rPr lang="en-US" sz="1500" i="1" noProof="0" dirty="0">
                <a:latin typeface="Courier New" panose="02070309020205020404" pitchFamily="49" charset="0"/>
                <a:cs typeface="Courier New" panose="02070309020205020404" pitchFamily="49" charset="0"/>
              </a:rPr>
              <a:t>C</a:t>
            </a:r>
            <a:r>
              <a:rPr lang="en-US" sz="1500" i="1" noProof="0" dirty="0" smtClean="0">
                <a:latin typeface="Courier New" panose="02070309020205020404" pitchFamily="49" charset="0"/>
                <a:cs typeface="Courier New" panose="02070309020205020404" pitchFamily="49" charset="0"/>
              </a:rPr>
              <a:t>onstructor</a:t>
            </a:r>
            <a:r>
              <a:rPr lang="en-US" sz="1500" noProof="0" dirty="0" smtClean="0">
                <a:latin typeface="Courier New" panose="02070309020205020404" pitchFamily="49" charset="0"/>
                <a:cs typeface="Courier New" panose="02070309020205020404" pitchFamily="49" charset="0"/>
              </a:rPr>
              <a:t/>
            </a:r>
            <a:br>
              <a:rPr lang="en-US" sz="1500" noProof="0" dirty="0" smtClean="0">
                <a:latin typeface="Courier New" panose="02070309020205020404" pitchFamily="49" charset="0"/>
                <a:cs typeface="Courier New" panose="02070309020205020404" pitchFamily="49" charset="0"/>
              </a:rPr>
            </a:br>
            <a:r>
              <a:rPr lang="en-US" sz="1500" noProof="0" dirty="0" smtClean="0">
                <a:latin typeface="Courier New" panose="02070309020205020404" pitchFamily="49" charset="0"/>
                <a:cs typeface="Courier New" panose="02070309020205020404" pitchFamily="49" charset="0"/>
              </a:rPr>
              <a:t>  </a:t>
            </a:r>
            <a:r>
              <a:rPr lang="en-US" sz="1500" b="1" noProof="0" dirty="0" smtClean="0">
                <a:latin typeface="Courier New" panose="02070309020205020404" pitchFamily="49" charset="0"/>
                <a:cs typeface="Courier New" panose="02070309020205020404" pitchFamily="49" charset="0"/>
              </a:rPr>
              <a:t>function</a:t>
            </a:r>
            <a:r>
              <a:rPr lang="en-US" sz="1500" noProof="0" dirty="0" smtClean="0">
                <a:latin typeface="Courier New" panose="02070309020205020404" pitchFamily="49" charset="0"/>
                <a:cs typeface="Courier New" panose="02070309020205020404" pitchFamily="49" charset="0"/>
              </a:rPr>
              <a:t> "/" (Left, Right: Integer) </a:t>
            </a:r>
            <a:r>
              <a:rPr lang="en-US" sz="1500" b="1" noProof="0" dirty="0" smtClean="0">
                <a:latin typeface="Courier New" panose="02070309020205020404" pitchFamily="49" charset="0"/>
                <a:cs typeface="Courier New" panose="02070309020205020404" pitchFamily="49" charset="0"/>
              </a:rPr>
              <a:t>return</a:t>
            </a:r>
            <a:r>
              <a:rPr lang="en-US" sz="1500" noProof="0" dirty="0" smtClean="0">
                <a:latin typeface="Courier New" panose="02070309020205020404" pitchFamily="49" charset="0"/>
                <a:cs typeface="Courier New" panose="02070309020205020404" pitchFamily="49" charset="0"/>
              </a:rPr>
              <a:t> Rational;</a:t>
            </a:r>
          </a:p>
          <a:p>
            <a:pPr marL="85725" indent="0"/>
            <a:r>
              <a:rPr lang="en-US" sz="1500" noProof="0" dirty="0" smtClean="0">
                <a:latin typeface="Courier New" panose="02070309020205020404" pitchFamily="49" charset="0"/>
                <a:cs typeface="Courier New" panose="02070309020205020404" pitchFamily="49" charset="0"/>
              </a:rPr>
              <a:t>  -- </a:t>
            </a:r>
            <a:r>
              <a:rPr lang="en-US" sz="1500" i="1" noProof="0" dirty="0" smtClean="0">
                <a:latin typeface="Courier New" panose="02070309020205020404" pitchFamily="49" charset="0"/>
                <a:cs typeface="Courier New" panose="02070309020205020404" pitchFamily="49" charset="0"/>
              </a:rPr>
              <a:t>Arithmetic (+ - * /)</a:t>
            </a:r>
            <a:r>
              <a:rPr lang="en-US" sz="1500" noProof="0" dirty="0" smtClean="0">
                <a:latin typeface="Courier New" panose="02070309020205020404" pitchFamily="49" charset="0"/>
                <a:cs typeface="Courier New" panose="02070309020205020404" pitchFamily="49" charset="0"/>
              </a:rPr>
              <a:t/>
            </a:r>
            <a:br>
              <a:rPr lang="en-US" sz="1500" noProof="0" dirty="0" smtClean="0">
                <a:latin typeface="Courier New" panose="02070309020205020404" pitchFamily="49" charset="0"/>
                <a:cs typeface="Courier New" panose="02070309020205020404" pitchFamily="49" charset="0"/>
              </a:rPr>
            </a:br>
            <a:r>
              <a:rPr lang="en-US" sz="1500" noProof="0" dirty="0" smtClean="0">
                <a:latin typeface="Courier New" panose="02070309020205020404" pitchFamily="49" charset="0"/>
                <a:cs typeface="Courier New" panose="02070309020205020404" pitchFamily="49" charset="0"/>
              </a:rPr>
              <a:t>  </a:t>
            </a:r>
            <a:r>
              <a:rPr lang="en-US" sz="1500" b="1" noProof="0" dirty="0" smtClean="0">
                <a:latin typeface="Courier New" panose="02070309020205020404" pitchFamily="49" charset="0"/>
                <a:cs typeface="Courier New" panose="02070309020205020404" pitchFamily="49" charset="0"/>
              </a:rPr>
              <a:t>function</a:t>
            </a:r>
            <a:r>
              <a:rPr lang="en-US" sz="1500" noProof="0" dirty="0" smtClean="0">
                <a:latin typeface="Courier New" panose="02070309020205020404" pitchFamily="49" charset="0"/>
                <a:cs typeface="Courier New" panose="02070309020205020404" pitchFamily="49" charset="0"/>
              </a:rPr>
              <a:t> "+" (Left: Rational; Right: Rational) </a:t>
            </a:r>
            <a:r>
              <a:rPr lang="en-US" sz="1500" b="1" noProof="0" dirty="0" smtClean="0">
                <a:latin typeface="Courier New" panose="02070309020205020404" pitchFamily="49" charset="0"/>
                <a:cs typeface="Courier New" panose="02070309020205020404" pitchFamily="49" charset="0"/>
              </a:rPr>
              <a:t>return</a:t>
            </a:r>
            <a:r>
              <a:rPr lang="en-US" sz="1500" noProof="0" dirty="0" smtClean="0">
                <a:latin typeface="Courier New" panose="02070309020205020404" pitchFamily="49" charset="0"/>
                <a:cs typeface="Courier New" panose="02070309020205020404" pitchFamily="49" charset="0"/>
              </a:rPr>
              <a:t> Rational;</a:t>
            </a:r>
          </a:p>
          <a:p>
            <a:pPr marL="85725" indent="0"/>
            <a:r>
              <a:rPr lang="en-US" sz="1500" b="1" noProof="0" dirty="0" smtClean="0">
                <a:latin typeface="Courier New" panose="02070309020205020404" pitchFamily="49" charset="0"/>
                <a:cs typeface="Courier New" panose="02070309020205020404" pitchFamily="49" charset="0"/>
              </a:rPr>
              <a:t>  </a:t>
            </a:r>
            <a:r>
              <a:rPr lang="en-US" sz="1500" b="1" noProof="0" dirty="0" smtClean="0">
                <a:solidFill>
                  <a:srgbClr val="C00000"/>
                </a:solidFill>
                <a:latin typeface="Courier New" panose="02070309020205020404" pitchFamily="49" charset="0"/>
                <a:cs typeface="Courier New" panose="02070309020205020404" pitchFamily="49" charset="0"/>
              </a:rPr>
              <a:t>function</a:t>
            </a:r>
            <a:r>
              <a:rPr lang="en-US" sz="1500" noProof="0" dirty="0" smtClean="0">
                <a:solidFill>
                  <a:srgbClr val="C00000"/>
                </a:solidFill>
                <a:latin typeface="Courier New" panose="02070309020205020404" pitchFamily="49" charset="0"/>
                <a:cs typeface="Courier New" panose="02070309020205020404" pitchFamily="49" charset="0"/>
              </a:rPr>
              <a:t> "+" (Left: Rational; Right: Integer ) </a:t>
            </a:r>
            <a:r>
              <a:rPr lang="en-US" sz="1500" b="1" noProof="0" dirty="0" smtClean="0">
                <a:solidFill>
                  <a:srgbClr val="C00000"/>
                </a:solidFill>
                <a:latin typeface="Courier New" panose="02070309020205020404" pitchFamily="49" charset="0"/>
                <a:cs typeface="Courier New" panose="02070309020205020404" pitchFamily="49" charset="0"/>
              </a:rPr>
              <a:t>return</a:t>
            </a:r>
            <a:r>
              <a:rPr lang="en-US" sz="1500" noProof="0" dirty="0" smtClean="0">
                <a:solidFill>
                  <a:srgbClr val="C00000"/>
                </a:solidFill>
                <a:latin typeface="Courier New" panose="02070309020205020404" pitchFamily="49" charset="0"/>
                <a:cs typeface="Courier New" panose="02070309020205020404" pitchFamily="49" charset="0"/>
              </a:rPr>
              <a:t> Rational;</a:t>
            </a:r>
            <a:br>
              <a:rPr lang="en-US" sz="1500" noProof="0" dirty="0" smtClean="0">
                <a:solidFill>
                  <a:srgbClr val="C00000"/>
                </a:solidFill>
                <a:latin typeface="Courier New" panose="02070309020205020404" pitchFamily="49" charset="0"/>
                <a:cs typeface="Courier New" panose="02070309020205020404" pitchFamily="49" charset="0"/>
              </a:rPr>
            </a:br>
            <a:r>
              <a:rPr lang="en-US" sz="1500" noProof="0" dirty="0" smtClean="0">
                <a:solidFill>
                  <a:srgbClr val="C00000"/>
                </a:solidFill>
                <a:latin typeface="Courier New" panose="02070309020205020404" pitchFamily="49" charset="0"/>
                <a:cs typeface="Courier New" panose="02070309020205020404" pitchFamily="49" charset="0"/>
              </a:rPr>
              <a:t>  </a:t>
            </a:r>
            <a:r>
              <a:rPr lang="en-US" sz="1500" b="1" noProof="0" dirty="0" smtClean="0">
                <a:solidFill>
                  <a:srgbClr val="C00000"/>
                </a:solidFill>
                <a:latin typeface="Courier New" panose="02070309020205020404" pitchFamily="49" charset="0"/>
                <a:cs typeface="Courier New" panose="02070309020205020404" pitchFamily="49" charset="0"/>
              </a:rPr>
              <a:t>function</a:t>
            </a:r>
            <a:r>
              <a:rPr lang="en-US" sz="1500" noProof="0" dirty="0" smtClean="0">
                <a:solidFill>
                  <a:srgbClr val="C00000"/>
                </a:solidFill>
                <a:latin typeface="Courier New" panose="02070309020205020404" pitchFamily="49" charset="0"/>
                <a:cs typeface="Courier New" panose="02070309020205020404" pitchFamily="49" charset="0"/>
              </a:rPr>
              <a:t> "+" (Left: Integer ; Right: Rational) </a:t>
            </a:r>
            <a:r>
              <a:rPr lang="en-US" sz="1500" b="1" noProof="0" dirty="0" smtClean="0">
                <a:solidFill>
                  <a:srgbClr val="C00000"/>
                </a:solidFill>
                <a:latin typeface="Courier New" panose="02070309020205020404" pitchFamily="49" charset="0"/>
                <a:cs typeface="Courier New" panose="02070309020205020404" pitchFamily="49" charset="0"/>
              </a:rPr>
              <a:t>return</a:t>
            </a:r>
            <a:r>
              <a:rPr lang="en-US" sz="1500" noProof="0" dirty="0" smtClean="0">
                <a:solidFill>
                  <a:srgbClr val="C00000"/>
                </a:solidFill>
                <a:latin typeface="Courier New" panose="02070309020205020404" pitchFamily="49" charset="0"/>
                <a:cs typeface="Courier New" panose="02070309020205020404" pitchFamily="49" charset="0"/>
              </a:rPr>
              <a:t> Rational;</a:t>
            </a:r>
          </a:p>
          <a:p>
            <a:pPr marL="85725" indent="0"/>
            <a:r>
              <a:rPr lang="en-US" sz="1500" b="1" noProof="0" dirty="0" smtClean="0">
                <a:latin typeface="Courier New" panose="02070309020205020404" pitchFamily="49" charset="0"/>
                <a:cs typeface="Courier New" panose="02070309020205020404" pitchFamily="49" charset="0"/>
              </a:rPr>
              <a:t>end</a:t>
            </a:r>
            <a:r>
              <a:rPr lang="en-US" sz="1500" noProof="0" dirty="0" smtClean="0">
                <a:latin typeface="Courier New" panose="02070309020205020404" pitchFamily="49" charset="0"/>
                <a:cs typeface="Courier New" panose="02070309020205020404" pitchFamily="49" charset="0"/>
              </a:rPr>
              <a:t> Rational_Numbers;</a:t>
            </a:r>
            <a:endParaRPr lang="en-US" sz="1200" dirty="0">
              <a:latin typeface="Courier New" panose="02070309020205020404" pitchFamily="49" charset="0"/>
              <a:cs typeface="Courier New" panose="02070309020205020404" pitchFamily="49" charset="0"/>
            </a:endParaRPr>
          </a:p>
          <a:p>
            <a:pPr marL="0" indent="0"/>
            <a:r>
              <a:rPr lang="en-US" sz="1800" noProof="0" dirty="0" smtClean="0">
                <a:solidFill>
                  <a:srgbClr val="FF0000"/>
                </a:solidFill>
              </a:rPr>
              <a:t>Now we can no longer write:</a:t>
            </a:r>
          </a:p>
          <a:p>
            <a:pPr marL="0" indent="0"/>
            <a:r>
              <a:rPr lang="en-US" sz="1500" noProof="0" dirty="0" smtClean="0">
                <a:latin typeface="Courier New" panose="02070309020205020404" pitchFamily="49" charset="0"/>
                <a:cs typeface="Courier New" panose="02070309020205020404" pitchFamily="49" charset="0"/>
              </a:rPr>
              <a:t>  X: Rational := </a:t>
            </a:r>
            <a:r>
              <a:rPr lang="en-US" sz="1500" noProof="0" dirty="0" smtClean="0">
                <a:solidFill>
                  <a:srgbClr val="FF0000"/>
                </a:solidFill>
                <a:latin typeface="Courier New" panose="02070309020205020404" pitchFamily="49" charset="0"/>
                <a:cs typeface="Courier New" panose="02070309020205020404" pitchFamily="49" charset="0"/>
              </a:rPr>
              <a:t>4/3 + 5/6</a:t>
            </a:r>
            <a:r>
              <a:rPr lang="en-US" sz="1500" noProof="0" dirty="0" smtClean="0">
                <a:latin typeface="Courier New" panose="02070309020205020404" pitchFamily="49" charset="0"/>
                <a:cs typeface="Courier New" panose="02070309020205020404" pitchFamily="49" charset="0"/>
              </a:rPr>
              <a:t>;</a:t>
            </a:r>
            <a:endParaRPr lang="en-US" sz="1500" noProof="0" dirty="0">
              <a:latin typeface="Courier New" panose="02070309020205020404" pitchFamily="49" charset="0"/>
              <a:cs typeface="Courier New" panose="02070309020205020404" pitchFamily="49" charset="0"/>
            </a:endParaRPr>
          </a:p>
        </p:txBody>
      </p:sp>
      <p:sp>
        <p:nvSpPr>
          <p:cNvPr id="4" name="Fußzeilenplatzhalter 3"/>
          <p:cNvSpPr>
            <a:spLocks noGrp="1"/>
          </p:cNvSpPr>
          <p:nvPr>
            <p:ph type="ftr" idx="10"/>
          </p:nvPr>
        </p:nvSpPr>
        <p:spPr/>
        <p:txBody>
          <a:bodyPr/>
          <a:lstStyle/>
          <a:p>
            <a:pPr>
              <a:defRPr/>
            </a:pPr>
            <a:r>
              <a:rPr lang="en-US" dirty="0" smtClean="0"/>
              <a:t>Ada Basics © 2024 C.Grein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209</a:t>
            </a:fld>
            <a:endParaRPr lang="de-DE" dirty="0"/>
          </a:p>
        </p:txBody>
      </p:sp>
      <p:sp>
        <p:nvSpPr>
          <p:cNvPr id="6" name="Abgerundete rechteckige Legende 5"/>
          <p:cNvSpPr/>
          <p:nvPr/>
        </p:nvSpPr>
        <p:spPr bwMode="auto">
          <a:xfrm>
            <a:off x="5076056" y="5157192"/>
            <a:ext cx="3816424" cy="648072"/>
          </a:xfrm>
          <a:prstGeom prst="wedgeRoundRectCallout">
            <a:avLst>
              <a:gd name="adj1" fmla="val -80292"/>
              <a:gd name="adj2" fmla="val 60846"/>
              <a:gd name="adj3" fmla="val 16667"/>
            </a:avLst>
          </a:prstGeom>
          <a:solidFill>
            <a:srgbClr val="FFD1D1"/>
          </a:solidFill>
          <a:ln w="1905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r>
              <a:rPr lang="de-DE" sz="1600" dirty="0" smtClean="0">
                <a:solidFill>
                  <a:srgbClr val="FF0000"/>
                </a:solidFill>
              </a:rPr>
              <a:t>GNAT:</a:t>
            </a:r>
          </a:p>
          <a:p>
            <a:r>
              <a:rPr lang="de-DE" sz="1600" dirty="0" smtClean="0">
                <a:solidFill>
                  <a:srgbClr val="FF0000"/>
                </a:solidFill>
              </a:rPr>
              <a:t>ambiguous </a:t>
            </a:r>
            <a:r>
              <a:rPr lang="de-DE" sz="1600" dirty="0">
                <a:solidFill>
                  <a:srgbClr val="FF0000"/>
                </a:solidFill>
              </a:rPr>
              <a:t>expression (cannot resolve "+")</a:t>
            </a:r>
          </a:p>
        </p:txBody>
      </p:sp>
      <p:sp>
        <p:nvSpPr>
          <p:cNvPr id="7" name="Textfeld 6"/>
          <p:cNvSpPr txBox="1"/>
          <p:nvPr/>
        </p:nvSpPr>
        <p:spPr>
          <a:xfrm>
            <a:off x="4427984" y="2132856"/>
            <a:ext cx="3816424" cy="646331"/>
          </a:xfrm>
          <a:prstGeom prst="rect">
            <a:avLst/>
          </a:prstGeom>
          <a:solidFill>
            <a:srgbClr val="FFB64B"/>
          </a:solidFill>
          <a:ln w="28575">
            <a:solidFill>
              <a:srgbClr val="FF6600"/>
            </a:solidFill>
          </a:ln>
        </p:spPr>
        <p:txBody>
          <a:bodyPr wrap="square" rtlCol="0">
            <a:spAutoFit/>
          </a:bodyPr>
          <a:lstStyle/>
          <a:p>
            <a:r>
              <a:rPr lang="en-US" sz="1800" dirty="0" smtClean="0">
                <a:solidFill>
                  <a:schemeClr val="tx1"/>
                </a:solidFill>
              </a:rPr>
              <a:t>But do we really want to be forced to represent whole numbers as n/1!</a:t>
            </a:r>
            <a:endParaRPr lang="en-US" sz="1800" dirty="0">
              <a:solidFill>
                <a:schemeClr val="tx1"/>
              </a:solidFill>
            </a:endParaRPr>
          </a:p>
        </p:txBody>
      </p:sp>
    </p:spTree>
    <p:extLst>
      <p:ext uri="{BB962C8B-B14F-4D97-AF65-F5344CB8AC3E}">
        <p14:creationId xmlns:p14="http://schemas.microsoft.com/office/powerpoint/2010/main" val="26639929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6" end="6"/>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el 1"/>
          <p:cNvSpPr>
            <a:spLocks noGrp="1"/>
          </p:cNvSpPr>
          <p:nvPr>
            <p:ph type="title"/>
          </p:nvPr>
        </p:nvSpPr>
        <p:spPr>
          <a:xfrm>
            <a:off x="684213" y="333375"/>
            <a:ext cx="7739062" cy="1236663"/>
          </a:xfrm>
        </p:spPr>
        <p:txBody>
          <a:bodyPr/>
          <a:lstStyle/>
          <a:p>
            <a:r>
              <a:rPr lang="en-US" altLang="de-DE" noProof="0" dirty="0" smtClean="0"/>
              <a:t>Classification of Errors</a:t>
            </a:r>
          </a:p>
        </p:txBody>
      </p:sp>
      <p:sp>
        <p:nvSpPr>
          <p:cNvPr id="3" name="Inhaltsplatzhalter 2"/>
          <p:cNvSpPr>
            <a:spLocks noGrp="1"/>
          </p:cNvSpPr>
          <p:nvPr>
            <p:ph idx="1"/>
          </p:nvPr>
        </p:nvSpPr>
        <p:spPr>
          <a:xfrm>
            <a:off x="685800" y="1570038"/>
            <a:ext cx="7739063" cy="4645025"/>
          </a:xfrm>
        </p:spPr>
        <p:txBody>
          <a:bodyPr/>
          <a:lstStyle/>
          <a:p>
            <a:pPr marL="0" indent="0">
              <a:defRPr/>
            </a:pPr>
            <a:r>
              <a:rPr lang="en-US" sz="1900" noProof="0" dirty="0" smtClean="0"/>
              <a:t>Ada is very specific and accurate with coding errors. They are classified as follows:</a:t>
            </a:r>
          </a:p>
          <a:p>
            <a:pPr marL="261938" indent="-261938">
              <a:buFont typeface="Arial" pitchFamily="34" charset="0"/>
              <a:buChar char="•"/>
              <a:defRPr/>
            </a:pPr>
            <a:r>
              <a:rPr lang="en-US" sz="1900" noProof="0" dirty="0" smtClean="0"/>
              <a:t>Errors which must be recognized before the execution of the program.</a:t>
            </a:r>
            <a:br>
              <a:rPr lang="en-US" sz="1900" noProof="0" dirty="0" smtClean="0"/>
            </a:br>
            <a:r>
              <a:rPr lang="en-US" sz="1900" noProof="0" dirty="0" smtClean="0"/>
              <a:t>Such programs are </a:t>
            </a:r>
            <a:r>
              <a:rPr lang="en-US" sz="1900" noProof="0" dirty="0" smtClean="0">
                <a:solidFill>
                  <a:srgbClr val="FF0000"/>
                </a:solidFill>
              </a:rPr>
              <a:t>illegal</a:t>
            </a:r>
            <a:r>
              <a:rPr lang="en-US" sz="1900" noProof="0" dirty="0" smtClean="0"/>
              <a:t> and cannot be executed.</a:t>
            </a:r>
          </a:p>
          <a:p>
            <a:pPr marL="261938" indent="-261938">
              <a:buFont typeface="Arial" pitchFamily="34" charset="0"/>
              <a:buChar char="•"/>
              <a:defRPr/>
            </a:pPr>
            <a:r>
              <a:rPr lang="en-US" sz="1900" noProof="0" dirty="0" smtClean="0"/>
              <a:t>Errors which must be recognized during run-time.</a:t>
            </a:r>
            <a:br>
              <a:rPr lang="en-US" sz="1900" noProof="0" dirty="0" smtClean="0"/>
            </a:br>
            <a:r>
              <a:rPr lang="en-US" sz="1900" noProof="0" dirty="0" smtClean="0"/>
              <a:t>Such programs raise one of the predefined </a:t>
            </a:r>
            <a:r>
              <a:rPr lang="en-US" sz="1900" noProof="0" dirty="0" smtClean="0">
                <a:solidFill>
                  <a:srgbClr val="CC3300"/>
                </a:solidFill>
              </a:rPr>
              <a:t>exceptions</a:t>
            </a:r>
            <a:r>
              <a:rPr lang="en-US" sz="1900" noProof="0" dirty="0" smtClean="0"/>
              <a:t>.</a:t>
            </a:r>
          </a:p>
          <a:p>
            <a:pPr marL="261938" indent="-261938">
              <a:buFont typeface="Arial" pitchFamily="34" charset="0"/>
              <a:buChar char="•"/>
              <a:defRPr/>
            </a:pPr>
            <a:r>
              <a:rPr lang="en-US" sz="1900" noProof="0" dirty="0" smtClean="0"/>
              <a:t>Bounded errors.</a:t>
            </a:r>
            <a:br>
              <a:rPr lang="en-US" sz="1900" noProof="0" dirty="0" smtClean="0"/>
            </a:br>
            <a:r>
              <a:rPr lang="en-US" sz="1900" noProof="0" dirty="0" smtClean="0"/>
              <a:t>These errors need not be recognized, but their </a:t>
            </a:r>
            <a:r>
              <a:rPr lang="en-US" sz="1900" noProof="0" dirty="0" smtClean="0">
                <a:solidFill>
                  <a:srgbClr val="FF3399"/>
                </a:solidFill>
              </a:rPr>
              <a:t>effects </a:t>
            </a:r>
            <a:r>
              <a:rPr lang="en-US" sz="1900" noProof="0" dirty="0" smtClean="0"/>
              <a:t>are </a:t>
            </a:r>
            <a:r>
              <a:rPr lang="en-US" sz="1900" noProof="0" dirty="0" smtClean="0">
                <a:solidFill>
                  <a:srgbClr val="FF3399"/>
                </a:solidFill>
              </a:rPr>
              <a:t>bounded </a:t>
            </a:r>
            <a:r>
              <a:rPr lang="en-US" sz="1900" noProof="0" dirty="0" smtClean="0">
                <a:solidFill>
                  <a:schemeClr val="tx1"/>
                </a:solidFill>
              </a:rPr>
              <a:t>and enumerated in the RM</a:t>
            </a:r>
            <a:r>
              <a:rPr lang="en-US" sz="1900" noProof="0" dirty="0" smtClean="0"/>
              <a:t>.</a:t>
            </a:r>
          </a:p>
          <a:p>
            <a:pPr marL="261938" indent="-261938">
              <a:buFont typeface="Arial" pitchFamily="34" charset="0"/>
              <a:buChar char="•"/>
              <a:defRPr/>
            </a:pPr>
            <a:r>
              <a:rPr lang="en-US" sz="1900" noProof="0" dirty="0" smtClean="0"/>
              <a:t>Erroneous execution.</a:t>
            </a:r>
            <a:br>
              <a:rPr lang="en-US" sz="1900" noProof="0" dirty="0" smtClean="0"/>
            </a:br>
            <a:r>
              <a:rPr lang="en-US" sz="1900" noProof="0" dirty="0" smtClean="0"/>
              <a:t>These errors need not be recognized either, but their </a:t>
            </a:r>
            <a:r>
              <a:rPr lang="en-US" sz="1900" noProof="0" dirty="0" smtClean="0">
                <a:solidFill>
                  <a:srgbClr val="FF0000"/>
                </a:solidFill>
              </a:rPr>
              <a:t>effects </a:t>
            </a:r>
            <a:r>
              <a:rPr lang="en-US" sz="1900" noProof="0" dirty="0" smtClean="0"/>
              <a:t>are </a:t>
            </a:r>
            <a:r>
              <a:rPr lang="en-US" sz="1900" noProof="0" dirty="0" smtClean="0">
                <a:solidFill>
                  <a:srgbClr val="FF0000"/>
                </a:solidFill>
              </a:rPr>
              <a:t>unbounded</a:t>
            </a:r>
            <a:r>
              <a:rPr lang="en-US" sz="1900" noProof="0" dirty="0" smtClean="0">
                <a:solidFill>
                  <a:schemeClr val="tx1"/>
                </a:solidFill>
              </a:rPr>
              <a:t> and unpredictable</a:t>
            </a:r>
            <a:r>
              <a:rPr lang="en-US" sz="1900" noProof="0" dirty="0" smtClean="0"/>
              <a:t>.</a:t>
            </a:r>
          </a:p>
          <a:p>
            <a:pPr marL="0" indent="0">
              <a:defRPr/>
            </a:pPr>
            <a:r>
              <a:rPr lang="en-US" sz="1900" noProof="0" dirty="0" smtClean="0"/>
              <a:t>However, if the latter two are recognized, </a:t>
            </a:r>
            <a:r>
              <a:rPr lang="en-US" sz="1800" noProof="0" dirty="0" smtClean="0">
                <a:latin typeface="Courier New" pitchFamily="49" charset="0"/>
                <a:cs typeface="Courier New" pitchFamily="49" charset="0"/>
              </a:rPr>
              <a:t>Program_Error</a:t>
            </a:r>
            <a:r>
              <a:rPr lang="en-US" sz="1900" noProof="0" dirty="0" smtClean="0"/>
              <a:t> should be raised. (See chapter </a:t>
            </a:r>
            <a:r>
              <a:rPr lang="en-US" sz="1900" i="1" noProof="0" dirty="0" smtClean="0"/>
              <a:t>Exceptions</a:t>
            </a:r>
            <a:r>
              <a:rPr lang="en-US" sz="1900" noProof="0" dirty="0" smtClean="0"/>
              <a:t>.)</a:t>
            </a:r>
          </a:p>
        </p:txBody>
      </p:sp>
      <p:sp>
        <p:nvSpPr>
          <p:cNvPr id="2" name="Fußzeilenplatzhalter 1"/>
          <p:cNvSpPr>
            <a:spLocks noGrp="1"/>
          </p:cNvSpPr>
          <p:nvPr>
            <p:ph type="ftr" idx="10"/>
          </p:nvPr>
        </p:nvSpPr>
        <p:spPr/>
        <p:txBody>
          <a:bodyPr/>
          <a:lstStyle/>
          <a:p>
            <a:pPr>
              <a:defRPr/>
            </a:pPr>
            <a:r>
              <a:rPr lang="en-US" dirty="0" smtClean="0"/>
              <a:t>Ada Basics © 2024 C.Grein</a:t>
            </a:r>
            <a:endParaRPr lang="de-DE" dirty="0"/>
          </a:p>
        </p:txBody>
      </p:sp>
      <p:sp>
        <p:nvSpPr>
          <p:cNvPr id="4" name="Foliennummernplatzhalter 3"/>
          <p:cNvSpPr>
            <a:spLocks noGrp="1"/>
          </p:cNvSpPr>
          <p:nvPr>
            <p:ph type="sldNum" idx="11"/>
          </p:nvPr>
        </p:nvSpPr>
        <p:spPr/>
        <p:txBody>
          <a:bodyPr/>
          <a:lstStyle/>
          <a:p>
            <a:pPr>
              <a:defRPr/>
            </a:pPr>
            <a:fld id="{07B95DED-7F18-463B-9F94-D327A3428C3B}" type="slidenum">
              <a:rPr lang="de-DE" smtClean="0"/>
              <a:pPr>
                <a:defRPr/>
              </a:pPr>
              <a:t>21</a:t>
            </a:fld>
            <a:endParaRPr lang="de-DE" dirty="0"/>
          </a:p>
        </p:txBody>
      </p:sp>
    </p:spTree>
    <p:extLst>
      <p:ext uri="{BB962C8B-B14F-4D97-AF65-F5344CB8AC3E}">
        <p14:creationId xmlns:p14="http://schemas.microsoft.com/office/powerpoint/2010/main" val="741366185"/>
      </p:ext>
    </p:extLst>
  </p:cSld>
  <p:clrMapOvr>
    <a:masterClrMapping/>
  </p:clrMapOvr>
  <p:timing>
    <p:tnLst>
      <p:par>
        <p:cTn id="1" dur="indefinite" restart="never" nodeType="tmRoot"/>
      </p:par>
    </p:tnLst>
  </p:timing>
</p:sld>
</file>

<file path=ppt/slides/slide2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Rectangle 1"/>
          <p:cNvSpPr>
            <a:spLocks noGrp="1" noChangeArrowheads="1"/>
          </p:cNvSpPr>
          <p:nvPr>
            <p:ph type="title"/>
          </p:nvPr>
        </p:nvSpPr>
        <p:spPr>
          <a:xfrm>
            <a:off x="685800" y="461963"/>
            <a:ext cx="7767638" cy="1438275"/>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noProof="0" dirty="0" smtClean="0"/>
              <a:t>What Is </a:t>
            </a:r>
            <a:r>
              <a:rPr lang="en-US" altLang="de-DE" dirty="0"/>
              <a:t>T</a:t>
            </a:r>
            <a:r>
              <a:rPr lang="en-US" altLang="de-DE" noProof="0" dirty="0" smtClean="0"/>
              <a:t>he Problem?</a:t>
            </a:r>
          </a:p>
        </p:txBody>
      </p:sp>
      <p:sp>
        <p:nvSpPr>
          <p:cNvPr id="137219" name="Rectangle 2"/>
          <p:cNvSpPr>
            <a:spLocks noGrp="1" noChangeArrowheads="1"/>
          </p:cNvSpPr>
          <p:nvPr>
            <p:ph type="body" idx="1"/>
          </p:nvPr>
        </p:nvSpPr>
        <p:spPr>
          <a:xfrm>
            <a:off x="685800" y="1916832"/>
            <a:ext cx="7767638" cy="4302993"/>
          </a:xfrm>
        </p:spPr>
        <p:txBody>
          <a:bodyPr/>
          <a:lstStyle/>
          <a:p>
            <a:pPr marL="0" indent="0" eaLnBrk="1" hangingPunct="1">
              <a:buClrTx/>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en-US" altLang="de-DE" sz="2200" noProof="0" dirty="0" smtClean="0">
                <a:solidFill>
                  <a:schemeClr val="tx1"/>
                </a:solidFill>
                <a:cs typeface="Courier New" pitchFamily="49" charset="0"/>
              </a:rPr>
              <a:t>In Rational_Numbers:</a:t>
            </a:r>
          </a:p>
          <a:p>
            <a:pPr marL="0" indent="0" eaLnBrk="1" hangingPunct="1">
              <a:buClrTx/>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en-US" sz="1500" b="1" noProof="0" dirty="0" smtClean="0">
                <a:solidFill>
                  <a:schemeClr val="tx1"/>
                </a:solidFill>
                <a:latin typeface="Courier New" pitchFamily="49" charset="0"/>
                <a:cs typeface="Courier New" pitchFamily="49" charset="0"/>
              </a:rPr>
              <a:t>  function</a:t>
            </a:r>
            <a:r>
              <a:rPr lang="en-US" sz="1500" noProof="0" dirty="0" smtClean="0">
                <a:solidFill>
                  <a:schemeClr val="tx1"/>
                </a:solidFill>
                <a:latin typeface="Courier New" pitchFamily="49" charset="0"/>
                <a:cs typeface="Courier New" pitchFamily="49" charset="0"/>
              </a:rPr>
              <a:t> "/" (Left, Right: Integer) </a:t>
            </a:r>
            <a:r>
              <a:rPr lang="en-US" altLang="de-DE" sz="1500" b="1" noProof="0" dirty="0" smtClean="0">
                <a:solidFill>
                  <a:schemeClr val="tx1"/>
                </a:solidFill>
                <a:latin typeface="Courier New" pitchFamily="49" charset="0"/>
                <a:cs typeface="Courier New" pitchFamily="49" charset="0"/>
              </a:rPr>
              <a:t>return</a:t>
            </a:r>
            <a:r>
              <a:rPr lang="en-US" altLang="de-DE" sz="1500" noProof="0" dirty="0" smtClean="0">
                <a:solidFill>
                  <a:schemeClr val="tx1"/>
                </a:solidFill>
                <a:latin typeface="Courier New" pitchFamily="49" charset="0"/>
                <a:cs typeface="Courier New" pitchFamily="49" charset="0"/>
              </a:rPr>
              <a:t> Rational;</a:t>
            </a:r>
          </a:p>
          <a:p>
            <a:pPr marL="0" indent="0" eaLnBrk="1" hangingPunct="1">
              <a:buClrTx/>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en-US" sz="1500" b="1" noProof="0" dirty="0" smtClean="0">
                <a:solidFill>
                  <a:schemeClr val="tx1"/>
                </a:solidFill>
                <a:latin typeface="Courier New" pitchFamily="49" charset="0"/>
                <a:cs typeface="Courier New" pitchFamily="49" charset="0"/>
              </a:rPr>
              <a:t>  function</a:t>
            </a:r>
            <a:r>
              <a:rPr lang="en-US" sz="1500" noProof="0" dirty="0" smtClean="0">
                <a:solidFill>
                  <a:schemeClr val="tx1"/>
                </a:solidFill>
                <a:latin typeface="Courier New" pitchFamily="49" charset="0"/>
                <a:cs typeface="Courier New" pitchFamily="49" charset="0"/>
              </a:rPr>
              <a:t> "+" (Left: Rational; Right: Rational) </a:t>
            </a:r>
            <a:r>
              <a:rPr lang="en-US" altLang="de-DE" sz="1500" b="1" noProof="0" dirty="0" smtClean="0">
                <a:solidFill>
                  <a:schemeClr val="tx1"/>
                </a:solidFill>
                <a:latin typeface="Courier New" pitchFamily="49" charset="0"/>
                <a:cs typeface="Courier New" pitchFamily="49" charset="0"/>
              </a:rPr>
              <a:t>return</a:t>
            </a:r>
            <a:r>
              <a:rPr lang="en-US" altLang="de-DE" sz="1500" noProof="0" dirty="0" smtClean="0">
                <a:solidFill>
                  <a:schemeClr val="tx1"/>
                </a:solidFill>
                <a:latin typeface="Courier New" pitchFamily="49" charset="0"/>
                <a:cs typeface="Courier New" pitchFamily="49" charset="0"/>
              </a:rPr>
              <a:t> Rational;</a:t>
            </a:r>
          </a:p>
          <a:p>
            <a:pPr marL="0" indent="0" eaLnBrk="1" hangingPunct="1">
              <a:buClrTx/>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en-US" sz="1500" b="1" noProof="0" dirty="0" smtClean="0">
                <a:solidFill>
                  <a:srgbClr val="C00000"/>
                </a:solidFill>
                <a:latin typeface="Courier New" pitchFamily="49" charset="0"/>
                <a:cs typeface="Courier New" pitchFamily="49" charset="0"/>
              </a:rPr>
              <a:t>  function</a:t>
            </a:r>
            <a:r>
              <a:rPr lang="en-US" sz="1500" noProof="0" dirty="0" smtClean="0">
                <a:solidFill>
                  <a:srgbClr val="C00000"/>
                </a:solidFill>
                <a:latin typeface="Courier New" pitchFamily="49" charset="0"/>
                <a:cs typeface="Courier New" pitchFamily="49" charset="0"/>
              </a:rPr>
              <a:t> "+" (Left: Rational; Right: Integer ) </a:t>
            </a:r>
            <a:r>
              <a:rPr lang="en-US" altLang="de-DE" sz="1500" b="1" noProof="0" dirty="0" smtClean="0">
                <a:solidFill>
                  <a:srgbClr val="C00000"/>
                </a:solidFill>
                <a:latin typeface="Courier New" pitchFamily="49" charset="0"/>
                <a:cs typeface="Courier New" pitchFamily="49" charset="0"/>
              </a:rPr>
              <a:t>return</a:t>
            </a:r>
            <a:r>
              <a:rPr lang="en-US" altLang="de-DE" sz="1500" noProof="0" dirty="0" smtClean="0">
                <a:solidFill>
                  <a:srgbClr val="C00000"/>
                </a:solidFill>
                <a:latin typeface="Courier New" pitchFamily="49" charset="0"/>
                <a:cs typeface="Courier New" pitchFamily="49" charset="0"/>
              </a:rPr>
              <a:t> Rational;</a:t>
            </a:r>
            <a:br>
              <a:rPr lang="en-US" altLang="de-DE" sz="1500" noProof="0" dirty="0" smtClean="0">
                <a:solidFill>
                  <a:srgbClr val="C00000"/>
                </a:solidFill>
                <a:latin typeface="Courier New" pitchFamily="49" charset="0"/>
                <a:cs typeface="Courier New" pitchFamily="49" charset="0"/>
              </a:rPr>
            </a:br>
            <a:r>
              <a:rPr lang="en-US" altLang="de-DE" sz="1500" noProof="0" dirty="0" smtClean="0">
                <a:solidFill>
                  <a:srgbClr val="C00000"/>
                </a:solidFill>
                <a:latin typeface="Courier New" pitchFamily="49" charset="0"/>
                <a:cs typeface="Courier New" pitchFamily="49" charset="0"/>
              </a:rPr>
              <a:t>  </a:t>
            </a:r>
            <a:r>
              <a:rPr lang="en-US" sz="1500" b="1" noProof="0" dirty="0" smtClean="0">
                <a:solidFill>
                  <a:srgbClr val="C00000"/>
                </a:solidFill>
                <a:latin typeface="Courier New" pitchFamily="49" charset="0"/>
                <a:cs typeface="Courier New" pitchFamily="49" charset="0"/>
              </a:rPr>
              <a:t>function</a:t>
            </a:r>
            <a:r>
              <a:rPr lang="en-US" sz="1500" noProof="0" dirty="0" smtClean="0">
                <a:solidFill>
                  <a:srgbClr val="C00000"/>
                </a:solidFill>
                <a:latin typeface="Courier New" pitchFamily="49" charset="0"/>
                <a:cs typeface="Courier New" pitchFamily="49" charset="0"/>
              </a:rPr>
              <a:t> "+" (Left: Integer ; Right: Rational) </a:t>
            </a:r>
            <a:r>
              <a:rPr lang="en-US" altLang="de-DE" sz="1500" b="1" noProof="0" dirty="0" smtClean="0">
                <a:solidFill>
                  <a:srgbClr val="C00000"/>
                </a:solidFill>
                <a:latin typeface="Courier New" pitchFamily="49" charset="0"/>
                <a:cs typeface="Courier New" pitchFamily="49" charset="0"/>
              </a:rPr>
              <a:t>return</a:t>
            </a:r>
            <a:r>
              <a:rPr lang="en-US" altLang="de-DE" sz="1500" noProof="0" dirty="0" smtClean="0">
                <a:solidFill>
                  <a:srgbClr val="C00000"/>
                </a:solidFill>
                <a:latin typeface="Courier New" pitchFamily="49" charset="0"/>
                <a:cs typeface="Courier New" pitchFamily="49" charset="0"/>
              </a:rPr>
              <a:t> Rational;</a:t>
            </a:r>
          </a:p>
          <a:p>
            <a:pPr marL="0" indent="0" eaLnBrk="1" hangingPunct="1">
              <a:buClrTx/>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en-US" altLang="de-DE" sz="2200" noProof="0" dirty="0" smtClean="0">
                <a:solidFill>
                  <a:schemeClr val="accent2"/>
                </a:solidFill>
                <a:cs typeface="Courier New" pitchFamily="49" charset="0"/>
              </a:rPr>
              <a:t>In Standard:</a:t>
            </a:r>
          </a:p>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en-US" sz="1500" b="1" noProof="0" dirty="0" smtClean="0">
                <a:solidFill>
                  <a:schemeClr val="accent2"/>
                </a:solidFill>
                <a:latin typeface="Courier New" pitchFamily="49" charset="0"/>
                <a:cs typeface="Courier New" pitchFamily="49" charset="0"/>
              </a:rPr>
              <a:t>  function</a:t>
            </a:r>
            <a:r>
              <a:rPr lang="en-US" sz="1500" noProof="0" dirty="0" smtClean="0">
                <a:solidFill>
                  <a:schemeClr val="accent2"/>
                </a:solidFill>
                <a:latin typeface="Courier New" pitchFamily="49" charset="0"/>
                <a:cs typeface="Courier New" pitchFamily="49" charset="0"/>
              </a:rPr>
              <a:t> </a:t>
            </a:r>
            <a:r>
              <a:rPr lang="en-US" sz="1500" dirty="0">
                <a:solidFill>
                  <a:schemeClr val="accent2"/>
                </a:solidFill>
                <a:latin typeface="Courier New" pitchFamily="49" charset="0"/>
                <a:cs typeface="Courier New" pitchFamily="49" charset="0"/>
              </a:rPr>
              <a:t>"+" </a:t>
            </a:r>
            <a:r>
              <a:rPr lang="en-US" sz="1500" noProof="0" dirty="0" smtClean="0">
                <a:solidFill>
                  <a:schemeClr val="accent2"/>
                </a:solidFill>
                <a:latin typeface="Courier New" pitchFamily="49" charset="0"/>
                <a:cs typeface="Courier New" pitchFamily="49" charset="0"/>
              </a:rPr>
              <a:t>(Left, Right: Integer) </a:t>
            </a:r>
            <a:r>
              <a:rPr lang="en-US" altLang="de-DE" sz="1500" b="1" noProof="0" dirty="0" smtClean="0">
                <a:solidFill>
                  <a:schemeClr val="accent2"/>
                </a:solidFill>
                <a:latin typeface="Courier New" pitchFamily="49" charset="0"/>
                <a:cs typeface="Courier New" pitchFamily="49" charset="0"/>
              </a:rPr>
              <a:t>return</a:t>
            </a:r>
            <a:r>
              <a:rPr lang="en-US" altLang="de-DE" sz="1500" noProof="0" dirty="0" smtClean="0">
                <a:solidFill>
                  <a:schemeClr val="accent2"/>
                </a:solidFill>
                <a:latin typeface="Courier New" pitchFamily="49" charset="0"/>
                <a:cs typeface="Courier New" pitchFamily="49" charset="0"/>
              </a:rPr>
              <a:t> Integer;</a:t>
            </a:r>
            <a:br>
              <a:rPr lang="en-US" altLang="de-DE" sz="1500" noProof="0" dirty="0" smtClean="0">
                <a:solidFill>
                  <a:schemeClr val="accent2"/>
                </a:solidFill>
                <a:latin typeface="Courier New" pitchFamily="49" charset="0"/>
                <a:cs typeface="Courier New" pitchFamily="49" charset="0"/>
              </a:rPr>
            </a:br>
            <a:r>
              <a:rPr lang="en-US" altLang="de-DE" sz="1500" noProof="0" dirty="0" smtClean="0">
                <a:solidFill>
                  <a:schemeClr val="accent2"/>
                </a:solidFill>
                <a:latin typeface="Courier New" pitchFamily="49" charset="0"/>
                <a:cs typeface="Courier New" pitchFamily="49" charset="0"/>
              </a:rPr>
              <a:t> </a:t>
            </a:r>
            <a:r>
              <a:rPr lang="en-US" sz="1500" b="1" noProof="0" dirty="0" smtClean="0">
                <a:solidFill>
                  <a:schemeClr val="accent2"/>
                </a:solidFill>
                <a:latin typeface="Courier New" pitchFamily="49" charset="0"/>
                <a:cs typeface="Courier New" pitchFamily="49" charset="0"/>
              </a:rPr>
              <a:t> function</a:t>
            </a:r>
            <a:r>
              <a:rPr lang="en-US" sz="1500" noProof="0" dirty="0" smtClean="0">
                <a:solidFill>
                  <a:schemeClr val="accent2"/>
                </a:solidFill>
                <a:latin typeface="Courier New" pitchFamily="49" charset="0"/>
                <a:cs typeface="Courier New" pitchFamily="49" charset="0"/>
              </a:rPr>
              <a:t> "/" (Left, Right: Integer) </a:t>
            </a:r>
            <a:r>
              <a:rPr lang="en-US" altLang="de-DE" sz="1500" b="1" noProof="0" dirty="0" smtClean="0">
                <a:solidFill>
                  <a:schemeClr val="accent2"/>
                </a:solidFill>
                <a:latin typeface="Courier New" pitchFamily="49" charset="0"/>
                <a:cs typeface="Courier New" pitchFamily="49" charset="0"/>
              </a:rPr>
              <a:t>return</a:t>
            </a:r>
            <a:r>
              <a:rPr lang="en-US" altLang="de-DE" sz="1500" noProof="0" dirty="0" smtClean="0">
                <a:solidFill>
                  <a:schemeClr val="accent2"/>
                </a:solidFill>
                <a:latin typeface="Courier New" pitchFamily="49" charset="0"/>
                <a:cs typeface="Courier New" pitchFamily="49" charset="0"/>
              </a:rPr>
              <a:t> Integer;  -- </a:t>
            </a:r>
            <a:r>
              <a:rPr lang="en-US" altLang="de-DE" sz="1500" i="1" noProof="0" dirty="0" smtClean="0">
                <a:solidFill>
                  <a:schemeClr val="accent2"/>
                </a:solidFill>
                <a:latin typeface="Courier New" pitchFamily="49" charset="0"/>
                <a:cs typeface="Courier New" pitchFamily="49" charset="0"/>
              </a:rPr>
              <a:t>5/6=0</a:t>
            </a:r>
          </a:p>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en-US" altLang="de-DE" sz="2200" noProof="0" dirty="0" smtClean="0">
                <a:solidFill>
                  <a:schemeClr val="tx1"/>
                </a:solidFill>
                <a:cs typeface="Courier New" pitchFamily="49" charset="0"/>
              </a:rPr>
              <a:t>Problem is heavy overloading:</a:t>
            </a:r>
          </a:p>
          <a:p>
            <a:pPr marL="0" indent="0" eaLnBrk="1" hangingPunct="1">
              <a:buClrTx/>
              <a:buFontTx/>
              <a:buNone/>
              <a:tabLst>
                <a:tab pos="1452563" algn="l"/>
                <a:tab pos="1524000" algn="l"/>
                <a:tab pos="4035425" algn="l"/>
                <a:tab pos="5046663" algn="l"/>
                <a:tab pos="5495925" algn="l"/>
                <a:tab pos="5945188" algn="l"/>
                <a:tab pos="6394450" algn="l"/>
                <a:tab pos="6843713" algn="l"/>
                <a:tab pos="7292975" algn="l"/>
                <a:tab pos="7742238" algn="l"/>
                <a:tab pos="8191500" algn="l"/>
                <a:tab pos="8640763" algn="l"/>
              </a:tabLst>
            </a:pPr>
            <a:r>
              <a:rPr lang="en-US" altLang="de-DE" sz="2000" noProof="0" dirty="0" smtClean="0">
                <a:cs typeface="Courier New" pitchFamily="49" charset="0"/>
              </a:rPr>
              <a:t>  4/3 + 5/6	Rational + Rational	   </a:t>
            </a:r>
            <a:r>
              <a:rPr lang="en-US" altLang="de-DE" sz="2000" dirty="0" smtClean="0">
                <a:solidFill>
                  <a:srgbClr val="FF0000"/>
                </a:solidFill>
                <a:cs typeface="Courier New" pitchFamily="49" charset="0"/>
              </a:rPr>
              <a:t>Th</a:t>
            </a:r>
            <a:r>
              <a:rPr lang="en-US" altLang="de-DE" sz="2000" dirty="0">
                <a:solidFill>
                  <a:srgbClr val="FF0000"/>
                </a:solidFill>
                <a:cs typeface="Courier New" pitchFamily="49" charset="0"/>
              </a:rPr>
              <a:t>e</a:t>
            </a:r>
            <a:r>
              <a:rPr lang="en-US" altLang="de-DE" sz="2000" noProof="0" dirty="0" smtClean="0">
                <a:solidFill>
                  <a:srgbClr val="FF0000"/>
                </a:solidFill>
                <a:cs typeface="Courier New" pitchFamily="49" charset="0"/>
              </a:rPr>
              <a:t> compiler cannot resolve</a:t>
            </a:r>
            <a:r>
              <a:rPr lang="en-US" altLang="de-DE" sz="2000" noProof="0" dirty="0" smtClean="0">
                <a:cs typeface="Courier New" pitchFamily="49" charset="0"/>
              </a:rPr>
              <a:t/>
            </a:r>
            <a:br>
              <a:rPr lang="en-US" altLang="de-DE" sz="2000" noProof="0" dirty="0" smtClean="0">
                <a:cs typeface="Courier New" pitchFamily="49" charset="0"/>
              </a:rPr>
            </a:br>
            <a:r>
              <a:rPr lang="en-US" altLang="de-DE" sz="2000" noProof="0" dirty="0" smtClean="0">
                <a:cs typeface="Courier New" pitchFamily="49" charset="0"/>
              </a:rPr>
              <a:t>  </a:t>
            </a:r>
            <a:r>
              <a:rPr lang="en-US" altLang="de-DE" sz="2000" noProof="0" dirty="0" smtClean="0">
                <a:solidFill>
                  <a:schemeClr val="tx1"/>
                </a:solidFill>
                <a:cs typeface="Courier New" pitchFamily="49" charset="0"/>
              </a:rPr>
              <a:t>4/3 </a:t>
            </a:r>
            <a:r>
              <a:rPr lang="en-US" altLang="de-DE" sz="2000" noProof="0" dirty="0" smtClean="0">
                <a:solidFill>
                  <a:srgbClr val="C00000"/>
                </a:solidFill>
                <a:cs typeface="Courier New" pitchFamily="49" charset="0"/>
              </a:rPr>
              <a:t>+</a:t>
            </a:r>
            <a:r>
              <a:rPr lang="en-US" altLang="de-DE" sz="2000" noProof="0" dirty="0" smtClean="0">
                <a:solidFill>
                  <a:schemeClr val="tx1"/>
                </a:solidFill>
                <a:cs typeface="Courier New" pitchFamily="49" charset="0"/>
              </a:rPr>
              <a:t> </a:t>
            </a:r>
            <a:r>
              <a:rPr lang="en-US" altLang="de-DE" sz="2000" noProof="0" dirty="0" smtClean="0">
                <a:solidFill>
                  <a:schemeClr val="accent2"/>
                </a:solidFill>
                <a:cs typeface="Courier New" pitchFamily="49" charset="0"/>
              </a:rPr>
              <a:t>0</a:t>
            </a:r>
            <a:r>
              <a:rPr lang="en-US" altLang="de-DE" sz="2000" noProof="0" dirty="0" smtClean="0">
                <a:cs typeface="Courier New" pitchFamily="49" charset="0"/>
              </a:rPr>
              <a:t>	Rational </a:t>
            </a:r>
            <a:r>
              <a:rPr lang="en-US" altLang="de-DE" sz="2000" noProof="0" dirty="0" smtClean="0">
                <a:solidFill>
                  <a:srgbClr val="C00000"/>
                </a:solidFill>
                <a:cs typeface="Courier New" pitchFamily="49" charset="0"/>
              </a:rPr>
              <a:t>+</a:t>
            </a:r>
            <a:r>
              <a:rPr lang="en-US" altLang="de-DE" sz="2000" noProof="0" dirty="0" smtClean="0">
                <a:cs typeface="Courier New" pitchFamily="49" charset="0"/>
              </a:rPr>
              <a:t> </a:t>
            </a:r>
            <a:r>
              <a:rPr lang="en-US" altLang="de-DE" sz="2000" noProof="0" dirty="0" smtClean="0">
                <a:solidFill>
                  <a:schemeClr val="accent2"/>
                </a:solidFill>
                <a:cs typeface="Courier New" pitchFamily="49" charset="0"/>
              </a:rPr>
              <a:t>Integer</a:t>
            </a:r>
            <a:r>
              <a:rPr lang="en-US" altLang="de-DE" sz="2000" noProof="0" dirty="0" smtClean="0">
                <a:cs typeface="Courier New" pitchFamily="49" charset="0"/>
              </a:rPr>
              <a:t>	   </a:t>
            </a:r>
            <a:r>
              <a:rPr lang="en-US" altLang="de-DE" sz="2000" dirty="0" smtClean="0">
                <a:solidFill>
                  <a:srgbClr val="FF0000"/>
                </a:solidFill>
                <a:cs typeface="Courier New" pitchFamily="49" charset="0"/>
              </a:rPr>
              <a:t>this ambiguity </a:t>
            </a:r>
            <a:r>
              <a:rPr lang="en-US" altLang="de-DE" sz="2000" noProof="0" dirty="0" smtClean="0">
                <a:solidFill>
                  <a:srgbClr val="FF0000"/>
                </a:solidFill>
                <a:cs typeface="Courier New" pitchFamily="49" charset="0"/>
              </a:rPr>
              <a:t/>
            </a:r>
            <a:br>
              <a:rPr lang="en-US" altLang="de-DE" sz="2000" noProof="0" dirty="0" smtClean="0">
                <a:solidFill>
                  <a:srgbClr val="FF0000"/>
                </a:solidFill>
                <a:cs typeface="Courier New" pitchFamily="49" charset="0"/>
              </a:rPr>
            </a:br>
            <a:r>
              <a:rPr lang="en-US" altLang="de-DE" sz="2000" noProof="0" dirty="0" smtClean="0">
                <a:solidFill>
                  <a:srgbClr val="FF0000"/>
                </a:solidFill>
                <a:cs typeface="Courier New" pitchFamily="49" charset="0"/>
              </a:rPr>
              <a:t>  </a:t>
            </a:r>
            <a:r>
              <a:rPr lang="en-US" altLang="de-DE" sz="2000" noProof="0" dirty="0" smtClean="0">
                <a:solidFill>
                  <a:schemeClr val="accent2"/>
                </a:solidFill>
                <a:cs typeface="Courier New" pitchFamily="49" charset="0"/>
              </a:rPr>
              <a:t>1 </a:t>
            </a:r>
            <a:r>
              <a:rPr lang="en-US" altLang="de-DE" sz="2000" noProof="0" dirty="0" smtClean="0">
                <a:solidFill>
                  <a:srgbClr val="FF0000"/>
                </a:solidFill>
                <a:cs typeface="Courier New" pitchFamily="49" charset="0"/>
              </a:rPr>
              <a:t>   </a:t>
            </a:r>
            <a:r>
              <a:rPr lang="en-US" altLang="de-DE" sz="2000" noProof="0" dirty="0" smtClean="0">
                <a:solidFill>
                  <a:srgbClr val="C00000"/>
                </a:solidFill>
                <a:cs typeface="Courier New" pitchFamily="49" charset="0"/>
              </a:rPr>
              <a:t>+</a:t>
            </a:r>
            <a:r>
              <a:rPr lang="en-US" altLang="de-DE" sz="2000" noProof="0" dirty="0" smtClean="0">
                <a:solidFill>
                  <a:schemeClr val="tx1"/>
                </a:solidFill>
                <a:cs typeface="Courier New" pitchFamily="49" charset="0"/>
              </a:rPr>
              <a:t> 5/6</a:t>
            </a:r>
            <a:r>
              <a:rPr lang="en-US" altLang="de-DE" sz="2000" noProof="0" dirty="0" smtClean="0">
                <a:cs typeface="Courier New" pitchFamily="49" charset="0"/>
              </a:rPr>
              <a:t>	</a:t>
            </a:r>
            <a:r>
              <a:rPr lang="en-US" altLang="de-DE" sz="2000" noProof="0" dirty="0" smtClean="0">
                <a:solidFill>
                  <a:schemeClr val="accent2"/>
                </a:solidFill>
                <a:cs typeface="Courier New" pitchFamily="49" charset="0"/>
              </a:rPr>
              <a:t>Integer</a:t>
            </a:r>
            <a:r>
              <a:rPr lang="en-US" altLang="de-DE" sz="2000" noProof="0" dirty="0" smtClean="0">
                <a:cs typeface="Courier New" pitchFamily="49" charset="0"/>
              </a:rPr>
              <a:t>   </a:t>
            </a:r>
            <a:r>
              <a:rPr lang="en-US" altLang="de-DE" sz="2000" noProof="0" dirty="0" smtClean="0">
                <a:solidFill>
                  <a:srgbClr val="C00000"/>
                </a:solidFill>
                <a:cs typeface="Courier New" pitchFamily="49" charset="0"/>
              </a:rPr>
              <a:t>+</a:t>
            </a:r>
            <a:r>
              <a:rPr lang="en-US" altLang="de-DE" sz="2000" noProof="0" dirty="0" smtClean="0">
                <a:cs typeface="Courier New" pitchFamily="49" charset="0"/>
              </a:rPr>
              <a:t> Rational	   </a:t>
            </a:r>
            <a:r>
              <a:rPr lang="en-US" altLang="de-DE" sz="2000" dirty="0" smtClean="0">
                <a:solidFill>
                  <a:srgbClr val="FF0000"/>
                </a:solidFill>
                <a:cs typeface="Courier New" pitchFamily="49" charset="0"/>
              </a:rPr>
              <a:t>and </a:t>
            </a:r>
            <a:r>
              <a:rPr lang="en-US" altLang="de-DE" sz="2000" dirty="0">
                <a:solidFill>
                  <a:srgbClr val="FF0000"/>
                </a:solidFill>
                <a:cs typeface="Courier New" pitchFamily="49" charset="0"/>
              </a:rPr>
              <a:t>rejects</a:t>
            </a:r>
            <a:r>
              <a:rPr lang="en-US" altLang="de-DE" sz="2000" noProof="0" dirty="0" smtClean="0">
                <a:solidFill>
                  <a:srgbClr val="FF0000"/>
                </a:solidFill>
                <a:cs typeface="Courier New" pitchFamily="49" charset="0"/>
              </a:rPr>
              <a:t/>
            </a:r>
            <a:br>
              <a:rPr lang="en-US" altLang="de-DE" sz="2000" noProof="0" dirty="0" smtClean="0">
                <a:solidFill>
                  <a:srgbClr val="FF0000"/>
                </a:solidFill>
                <a:cs typeface="Courier New" pitchFamily="49" charset="0"/>
              </a:rPr>
            </a:br>
            <a:r>
              <a:rPr lang="en-US" altLang="de-DE" sz="2000" noProof="0" dirty="0" smtClean="0">
                <a:solidFill>
                  <a:srgbClr val="FF0000"/>
                </a:solidFill>
                <a:cs typeface="Courier New" pitchFamily="49" charset="0"/>
              </a:rPr>
              <a:t>  </a:t>
            </a:r>
            <a:r>
              <a:rPr lang="en-US" altLang="de-DE" sz="2000" noProof="0" dirty="0" smtClean="0">
                <a:solidFill>
                  <a:schemeClr val="accent2"/>
                </a:solidFill>
                <a:cs typeface="Courier New" pitchFamily="49" charset="0"/>
              </a:rPr>
              <a:t>1    + 0	Integer   + Integer	  </a:t>
            </a:r>
            <a:r>
              <a:rPr lang="en-US" altLang="de-DE" sz="2000" noProof="0" dirty="0" smtClean="0">
                <a:solidFill>
                  <a:srgbClr val="FF0000"/>
                </a:solidFill>
                <a:cs typeface="Courier New" pitchFamily="49" charset="0"/>
              </a:rPr>
              <a:t> </a:t>
            </a:r>
            <a:r>
              <a:rPr lang="en-US" altLang="de-DE" sz="2000" dirty="0" smtClean="0">
                <a:solidFill>
                  <a:srgbClr val="FF0000"/>
                </a:solidFill>
                <a:cs typeface="Courier New" pitchFamily="49" charset="0"/>
              </a:rPr>
              <a:t>the expression</a:t>
            </a:r>
            <a:r>
              <a:rPr lang="en-US" altLang="de-DE" sz="2000" noProof="0" dirty="0" smtClean="0">
                <a:solidFill>
                  <a:srgbClr val="FF0000"/>
                </a:solidFill>
                <a:cs typeface="Courier New" pitchFamily="49" charset="0"/>
              </a:rPr>
              <a:t>!</a:t>
            </a:r>
            <a:endParaRPr lang="en-US" altLang="de-DE" sz="2000" noProof="0" dirty="0" smtClean="0">
              <a:solidFill>
                <a:schemeClr val="accent2"/>
              </a:solidFill>
              <a:cs typeface="Courier New" pitchFamily="49" charset="0"/>
            </a:endParaRPr>
          </a:p>
        </p:txBody>
      </p:sp>
      <p:sp>
        <p:nvSpPr>
          <p:cNvPr id="137220" name="Fußzeilenplatzhalter 1"/>
          <p:cNvSpPr>
            <a:spLocks noGrp="1"/>
          </p:cNvSpPr>
          <p:nvPr>
            <p:ph type="ftr" sz="quarte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en-US" altLang="de-DE" sz="2400" dirty="0" smtClean="0"/>
              <a:t>Ada Basics © 2024 C.Grein</a:t>
            </a:r>
            <a:endParaRPr lang="de-DE" altLang="de-DE" sz="2400" dirty="0"/>
          </a:p>
        </p:txBody>
      </p:sp>
      <p:sp>
        <p:nvSpPr>
          <p:cNvPr id="137221" name="Foliennummernplatzhalter 2"/>
          <p:cNvSpPr>
            <a:spLocks noGrp="1"/>
          </p:cNvSpPr>
          <p:nvPr>
            <p:ph type="sldNum" sz="quarter"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55BAC21C-DECA-4C66-A0F5-9985D20C11BB}" type="slidenum">
              <a:rPr lang="de-DE" altLang="de-DE" sz="2400" smtClean="0"/>
              <a:pPr eaLnBrk="1" hangingPunct="1">
                <a:spcBef>
                  <a:spcPct val="0"/>
                </a:spcBef>
              </a:pPr>
              <a:t>210</a:t>
            </a:fld>
            <a:endParaRPr lang="de-DE" altLang="de-DE" sz="2400" dirty="0" smtClean="0"/>
          </a:p>
        </p:txBody>
      </p:sp>
    </p:spTree>
    <p:extLst>
      <p:ext uri="{BB962C8B-B14F-4D97-AF65-F5344CB8AC3E}">
        <p14:creationId xmlns:p14="http://schemas.microsoft.com/office/powerpoint/2010/main" val="2569028248"/>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7219">
                                            <p:txEl>
                                              <p:pRg st="4" end="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37219">
                                            <p:txEl>
                                              <p:pRg st="5" end="5"/>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37219">
                                            <p:txEl>
                                              <p:pRg st="6" end="6"/>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37219">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Rectangle 1"/>
          <p:cNvSpPr>
            <a:spLocks noGrp="1" noChangeArrowheads="1"/>
          </p:cNvSpPr>
          <p:nvPr>
            <p:ph type="title"/>
          </p:nvPr>
        </p:nvSpPr>
        <p:spPr>
          <a:xfrm>
            <a:off x="685800" y="461963"/>
            <a:ext cx="7767638" cy="1438275"/>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noProof="0" dirty="0" smtClean="0"/>
              <a:t>Difficulties </a:t>
            </a:r>
            <a:r>
              <a:rPr lang="en-US" altLang="de-DE" dirty="0"/>
              <a:t>2</a:t>
            </a:r>
            <a:endParaRPr lang="en-US" altLang="de-DE" noProof="0" dirty="0" smtClean="0"/>
          </a:p>
        </p:txBody>
      </p:sp>
      <p:sp>
        <p:nvSpPr>
          <p:cNvPr id="137219" name="Rectangle 2"/>
          <p:cNvSpPr>
            <a:spLocks noGrp="1" noChangeArrowheads="1"/>
          </p:cNvSpPr>
          <p:nvPr>
            <p:ph type="body" idx="1"/>
          </p:nvPr>
        </p:nvSpPr>
        <p:spPr>
          <a:xfrm>
            <a:off x="685800" y="2276873"/>
            <a:ext cx="7767638" cy="3744416"/>
          </a:xfrm>
        </p:spPr>
        <p:txBody>
          <a:bodyPr/>
          <a:lstStyle/>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en-US" altLang="de-DE" sz="2400" b="1" noProof="0" dirty="0" smtClean="0"/>
              <a:t>Operator conflict:</a:t>
            </a:r>
          </a:p>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en-US" altLang="de-DE" sz="2000" noProof="0" dirty="0" smtClean="0"/>
              <a:t>We want the constructor</a:t>
            </a:r>
          </a:p>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en-US" altLang="de-DE" sz="1800" noProof="0" dirty="0" smtClean="0">
                <a:latin typeface="Courier New" pitchFamily="49" charset="0"/>
                <a:cs typeface="Courier New" pitchFamily="49" charset="0"/>
              </a:rPr>
              <a:t>  </a:t>
            </a:r>
            <a:r>
              <a:rPr lang="en-US" sz="1800" b="1" noProof="0" dirty="0" smtClean="0">
                <a:solidFill>
                  <a:srgbClr val="C00000"/>
                </a:solidFill>
                <a:latin typeface="Courier New" pitchFamily="49" charset="0"/>
                <a:cs typeface="Courier New" pitchFamily="49" charset="0"/>
              </a:rPr>
              <a:t>function</a:t>
            </a:r>
            <a:r>
              <a:rPr lang="en-US" sz="1800" noProof="0" dirty="0" smtClean="0">
                <a:solidFill>
                  <a:srgbClr val="C00000"/>
                </a:solidFill>
                <a:latin typeface="Courier New" pitchFamily="49" charset="0"/>
                <a:cs typeface="Courier New" pitchFamily="49" charset="0"/>
              </a:rPr>
              <a:t> "/" (Left, Right: Integer) </a:t>
            </a:r>
            <a:r>
              <a:rPr lang="en-US" altLang="de-DE" sz="1800" b="1" noProof="0" dirty="0" smtClean="0">
                <a:solidFill>
                  <a:srgbClr val="C00000"/>
                </a:solidFill>
                <a:latin typeface="Courier New" pitchFamily="49" charset="0"/>
                <a:cs typeface="Courier New" pitchFamily="49" charset="0"/>
              </a:rPr>
              <a:t>return</a:t>
            </a:r>
            <a:r>
              <a:rPr lang="en-US" altLang="de-DE" sz="1800" noProof="0" dirty="0" smtClean="0">
                <a:solidFill>
                  <a:srgbClr val="C00000"/>
                </a:solidFill>
                <a:latin typeface="Courier New" pitchFamily="49" charset="0"/>
                <a:cs typeface="Courier New" pitchFamily="49" charset="0"/>
              </a:rPr>
              <a:t> Rational;</a:t>
            </a:r>
          </a:p>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en-US" altLang="de-DE" sz="2000" noProof="0" dirty="0" smtClean="0">
                <a:cs typeface="Courier New" pitchFamily="49" charset="0"/>
              </a:rPr>
              <a:t>The predefined operator in </a:t>
            </a:r>
            <a:r>
              <a:rPr lang="en-US" altLang="de-DE" sz="1800" noProof="0" dirty="0" smtClean="0">
                <a:latin typeface="Courier New" panose="02070309020205020404" pitchFamily="49" charset="0"/>
                <a:cs typeface="Courier New" panose="02070309020205020404" pitchFamily="49" charset="0"/>
              </a:rPr>
              <a:t>Standard</a:t>
            </a:r>
            <a:r>
              <a:rPr lang="en-US" altLang="de-DE" sz="2000" noProof="0" dirty="0" smtClean="0">
                <a:cs typeface="Courier New" pitchFamily="49" charset="0"/>
              </a:rPr>
              <a:t> interferes</a:t>
            </a:r>
          </a:p>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en-US" altLang="de-DE" sz="1800" noProof="0" dirty="0" smtClean="0">
                <a:latin typeface="Courier New" pitchFamily="49" charset="0"/>
                <a:cs typeface="Courier New" pitchFamily="49" charset="0"/>
              </a:rPr>
              <a:t>  </a:t>
            </a:r>
            <a:r>
              <a:rPr lang="en-US" sz="1800" b="1" noProof="0" dirty="0" smtClean="0">
                <a:solidFill>
                  <a:schemeClr val="accent2"/>
                </a:solidFill>
                <a:latin typeface="Courier New" pitchFamily="49" charset="0"/>
                <a:cs typeface="Courier New" pitchFamily="49" charset="0"/>
              </a:rPr>
              <a:t>function</a:t>
            </a:r>
            <a:r>
              <a:rPr lang="en-US" sz="1800" noProof="0" dirty="0" smtClean="0">
                <a:solidFill>
                  <a:schemeClr val="accent2"/>
                </a:solidFill>
                <a:latin typeface="Courier New" pitchFamily="49" charset="0"/>
                <a:cs typeface="Courier New" pitchFamily="49" charset="0"/>
              </a:rPr>
              <a:t> "/" (Left, Right: Integer) </a:t>
            </a:r>
            <a:r>
              <a:rPr lang="en-US" altLang="de-DE" sz="1800" b="1" noProof="0" dirty="0" smtClean="0">
                <a:solidFill>
                  <a:schemeClr val="accent2"/>
                </a:solidFill>
                <a:latin typeface="Courier New" pitchFamily="49" charset="0"/>
                <a:cs typeface="Courier New" pitchFamily="49" charset="0"/>
              </a:rPr>
              <a:t>return</a:t>
            </a:r>
            <a:r>
              <a:rPr lang="en-US" altLang="de-DE" sz="1800" noProof="0" dirty="0" smtClean="0">
                <a:solidFill>
                  <a:schemeClr val="accent2"/>
                </a:solidFill>
                <a:latin typeface="Courier New" pitchFamily="49" charset="0"/>
                <a:cs typeface="Courier New" pitchFamily="49" charset="0"/>
              </a:rPr>
              <a:t> Integer;</a:t>
            </a:r>
          </a:p>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endParaRPr lang="en-US" altLang="de-DE" sz="2000" noProof="0" dirty="0" smtClean="0">
              <a:solidFill>
                <a:srgbClr val="FF3399"/>
              </a:solidFill>
              <a:cs typeface="Courier New" pitchFamily="49" charset="0"/>
            </a:endParaRPr>
          </a:p>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en-US" altLang="de-DE" sz="2400" noProof="0" dirty="0" smtClean="0">
                <a:solidFill>
                  <a:schemeClr val="tx1"/>
                </a:solidFill>
                <a:cs typeface="Courier New" pitchFamily="49" charset="0"/>
              </a:rPr>
              <a:t>How do we get rid of it?</a:t>
            </a:r>
          </a:p>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en-US" altLang="de-DE" sz="2400" noProof="0" dirty="0" smtClean="0">
                <a:solidFill>
                  <a:srgbClr val="FF0000"/>
                </a:solidFill>
                <a:cs typeface="Courier New" pitchFamily="49" charset="0"/>
              </a:rPr>
              <a:t>Answer: By no means at all for </a:t>
            </a:r>
            <a:r>
              <a:rPr lang="en-US" altLang="de-DE" sz="2000" noProof="0" dirty="0" smtClean="0">
                <a:solidFill>
                  <a:srgbClr val="FF0000"/>
                </a:solidFill>
                <a:latin typeface="Courier New" panose="02070309020205020404" pitchFamily="49" charset="0"/>
                <a:cs typeface="Courier New" panose="02070309020205020404" pitchFamily="49" charset="0"/>
              </a:rPr>
              <a:t>Standard.Integer</a:t>
            </a:r>
            <a:r>
              <a:rPr lang="en-US" altLang="de-DE" sz="2400" noProof="0" dirty="0" smtClean="0">
                <a:solidFill>
                  <a:srgbClr val="FF0000"/>
                </a:solidFill>
                <a:cs typeface="Courier New" pitchFamily="49" charset="0"/>
              </a:rPr>
              <a:t>!</a:t>
            </a:r>
          </a:p>
        </p:txBody>
      </p:sp>
      <p:sp>
        <p:nvSpPr>
          <p:cNvPr id="137220" name="Fußzeilenplatzhalter 1"/>
          <p:cNvSpPr>
            <a:spLocks noGrp="1"/>
          </p:cNvSpPr>
          <p:nvPr>
            <p:ph type="ftr" sz="quarte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en-US" altLang="de-DE" sz="2400" dirty="0" smtClean="0"/>
              <a:t>Ada Basics © 2024 C.Grein</a:t>
            </a:r>
            <a:endParaRPr lang="de-DE" altLang="de-DE" sz="2400" dirty="0"/>
          </a:p>
        </p:txBody>
      </p:sp>
      <p:sp>
        <p:nvSpPr>
          <p:cNvPr id="137221" name="Foliennummernplatzhalter 2"/>
          <p:cNvSpPr>
            <a:spLocks noGrp="1"/>
          </p:cNvSpPr>
          <p:nvPr>
            <p:ph type="sldNum" sz="quarter"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55BAC21C-DECA-4C66-A0F5-9985D20C11BB}" type="slidenum">
              <a:rPr lang="de-DE" altLang="de-DE" sz="2400" smtClean="0"/>
              <a:pPr eaLnBrk="1" hangingPunct="1">
                <a:spcBef>
                  <a:spcPct val="0"/>
                </a:spcBef>
              </a:pPr>
              <a:t>211</a:t>
            </a:fld>
            <a:endParaRPr lang="de-DE" altLang="de-DE" sz="2400" dirty="0" smtClean="0"/>
          </a:p>
        </p:txBody>
      </p:sp>
    </p:spTree>
    <p:extLst>
      <p:ext uri="{BB962C8B-B14F-4D97-AF65-F5344CB8AC3E}">
        <p14:creationId xmlns:p14="http://schemas.microsoft.com/office/powerpoint/2010/main" val="1183479378"/>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7219">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Rectangle 1"/>
          <p:cNvSpPr>
            <a:spLocks noGrp="1" noChangeArrowheads="1"/>
          </p:cNvSpPr>
          <p:nvPr>
            <p:ph type="title"/>
          </p:nvPr>
        </p:nvSpPr>
        <p:spPr>
          <a:xfrm>
            <a:off x="685800" y="461963"/>
            <a:ext cx="7767638" cy="1438275"/>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dirty="0" smtClean="0"/>
              <a:t>Solutio</a:t>
            </a:r>
            <a:r>
              <a:rPr lang="en-US" altLang="de-DE" dirty="0"/>
              <a:t>n</a:t>
            </a:r>
            <a:endParaRPr lang="en-US" altLang="de-DE" noProof="0" dirty="0" smtClean="0"/>
          </a:p>
        </p:txBody>
      </p:sp>
      <p:sp>
        <p:nvSpPr>
          <p:cNvPr id="137219" name="Rectangle 2"/>
          <p:cNvSpPr>
            <a:spLocks noGrp="1" noChangeArrowheads="1"/>
          </p:cNvSpPr>
          <p:nvPr>
            <p:ph type="body" idx="1"/>
          </p:nvPr>
        </p:nvSpPr>
        <p:spPr>
          <a:xfrm>
            <a:off x="685800" y="1916832"/>
            <a:ext cx="7767638" cy="4302993"/>
          </a:xfrm>
        </p:spPr>
        <p:txBody>
          <a:bodyPr/>
          <a:lstStyle/>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en-US" altLang="de-DE" sz="2400" b="1" dirty="0" smtClean="0">
                <a:solidFill>
                  <a:schemeClr val="bg1">
                    <a:lumMod val="50000"/>
                  </a:schemeClr>
                </a:solidFill>
                <a:cs typeface="Courier New" pitchFamily="49" charset="0"/>
              </a:rPr>
              <a:t>Solution</a:t>
            </a:r>
            <a:r>
              <a:rPr lang="en-US" altLang="de-DE" sz="2400" b="1" noProof="0" dirty="0" smtClean="0">
                <a:solidFill>
                  <a:schemeClr val="bg1">
                    <a:lumMod val="50000"/>
                  </a:schemeClr>
                </a:solidFill>
                <a:cs typeface="Courier New" pitchFamily="49" charset="0"/>
              </a:rPr>
              <a:t> in Ada 2005:</a:t>
            </a:r>
          </a:p>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en-US" altLang="de-DE" sz="2000" noProof="0" dirty="0" smtClean="0">
                <a:cs typeface="Courier New" pitchFamily="49" charset="0"/>
              </a:rPr>
              <a:t>Definition of a distinct type </a:t>
            </a:r>
            <a:r>
              <a:rPr lang="en-US" sz="1800" noProof="0" dirty="0" smtClean="0">
                <a:solidFill>
                  <a:srgbClr val="C00000"/>
                </a:solidFill>
                <a:latin typeface="Courier New" pitchFamily="49" charset="0"/>
                <a:cs typeface="Courier New" pitchFamily="49" charset="0"/>
              </a:rPr>
              <a:t>Whole</a:t>
            </a:r>
            <a:r>
              <a:rPr lang="en-US" altLang="de-DE" sz="2000" noProof="0" dirty="0" smtClean="0">
                <a:solidFill>
                  <a:srgbClr val="C00000"/>
                </a:solidFill>
                <a:cs typeface="Courier New" pitchFamily="49" charset="0"/>
              </a:rPr>
              <a:t> </a:t>
            </a:r>
            <a:r>
              <a:rPr lang="en-US" altLang="de-DE" sz="2000" noProof="0" dirty="0" smtClean="0">
                <a:cs typeface="Courier New" pitchFamily="49" charset="0"/>
              </a:rPr>
              <a:t>instead of </a:t>
            </a:r>
            <a:r>
              <a:rPr lang="en-US" altLang="de-DE" sz="1800" noProof="0" dirty="0" smtClean="0">
                <a:solidFill>
                  <a:schemeClr val="accent2"/>
                </a:solidFill>
                <a:latin typeface="Courier New" panose="02070309020205020404" pitchFamily="49" charset="0"/>
                <a:cs typeface="Courier New" panose="02070309020205020404" pitchFamily="49" charset="0"/>
              </a:rPr>
              <a:t>Integer</a:t>
            </a:r>
            <a:r>
              <a:rPr lang="en-US" altLang="de-DE" sz="2000" noProof="0" dirty="0" smtClean="0">
                <a:solidFill>
                  <a:schemeClr val="accent2"/>
                </a:solidFill>
                <a:cs typeface="Courier New" pitchFamily="49" charset="0"/>
              </a:rPr>
              <a:t> </a:t>
            </a:r>
            <a:r>
              <a:rPr lang="en-US" altLang="de-DE" sz="2000" noProof="0" dirty="0" smtClean="0">
                <a:cs typeface="Courier New" pitchFamily="49" charset="0"/>
              </a:rPr>
              <a:t>and </a:t>
            </a:r>
            <a:r>
              <a:rPr lang="en-US" altLang="de-DE" sz="2000" dirty="0" smtClean="0">
                <a:solidFill>
                  <a:schemeClr val="bg1">
                    <a:lumMod val="50000"/>
                  </a:schemeClr>
                </a:solidFill>
                <a:cs typeface="Courier New" pitchFamily="49" charset="0"/>
              </a:rPr>
              <a:t>removal of the</a:t>
            </a:r>
            <a:r>
              <a:rPr lang="en-US" altLang="de-DE" sz="2000" noProof="0" dirty="0" smtClean="0">
                <a:solidFill>
                  <a:schemeClr val="bg1">
                    <a:lumMod val="50000"/>
                  </a:schemeClr>
                </a:solidFill>
                <a:cs typeface="Courier New" pitchFamily="49" charset="0"/>
              </a:rPr>
              <a:t> implicitly defined wrong and interfering operator</a:t>
            </a:r>
            <a:r>
              <a:rPr lang="en-US" altLang="de-DE" sz="2000" noProof="0" dirty="0" smtClean="0">
                <a:cs typeface="Courier New" pitchFamily="49" charset="0"/>
              </a:rPr>
              <a:t>.</a:t>
            </a:r>
          </a:p>
          <a:p>
            <a:pPr marL="0" indent="0" eaLnBrk="1" hangingPunct="1">
              <a:buClrTx/>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en-US" altLang="de-DE" sz="1500" noProof="0" dirty="0" smtClean="0">
                <a:latin typeface="Courier New" pitchFamily="49" charset="0"/>
                <a:cs typeface="Courier New" pitchFamily="49" charset="0"/>
              </a:rPr>
              <a:t>  </a:t>
            </a:r>
            <a:r>
              <a:rPr lang="en-US" altLang="de-DE" sz="1500" b="1" noProof="0" dirty="0" smtClean="0">
                <a:solidFill>
                  <a:srgbClr val="C00000"/>
                </a:solidFill>
                <a:latin typeface="Courier New" pitchFamily="49" charset="0"/>
                <a:cs typeface="Courier New" pitchFamily="49" charset="0"/>
              </a:rPr>
              <a:t>type</a:t>
            </a:r>
            <a:r>
              <a:rPr lang="en-US" altLang="de-DE" sz="1500" noProof="0" dirty="0" smtClean="0">
                <a:solidFill>
                  <a:srgbClr val="C00000"/>
                </a:solidFill>
                <a:latin typeface="Courier New" pitchFamily="49" charset="0"/>
                <a:cs typeface="Courier New" pitchFamily="49" charset="0"/>
              </a:rPr>
              <a:t> Whole </a:t>
            </a:r>
            <a:r>
              <a:rPr lang="en-US" altLang="de-DE" sz="1500" b="1" noProof="0" dirty="0" smtClean="0">
                <a:solidFill>
                  <a:srgbClr val="C00000"/>
                </a:solidFill>
                <a:latin typeface="Courier New" pitchFamily="49" charset="0"/>
                <a:cs typeface="Courier New" pitchFamily="49" charset="0"/>
              </a:rPr>
              <a:t>is new </a:t>
            </a:r>
            <a:r>
              <a:rPr lang="en-US" altLang="de-DE" sz="1500" noProof="0" dirty="0" smtClean="0">
                <a:solidFill>
                  <a:srgbClr val="C00000"/>
                </a:solidFill>
                <a:latin typeface="Courier New" pitchFamily="49" charset="0"/>
                <a:cs typeface="Courier New" pitchFamily="49" charset="0"/>
              </a:rPr>
              <a:t>Integer;</a:t>
            </a:r>
            <a:br>
              <a:rPr lang="en-US" altLang="de-DE" sz="1500" noProof="0" dirty="0" smtClean="0">
                <a:solidFill>
                  <a:srgbClr val="C00000"/>
                </a:solidFill>
                <a:latin typeface="Courier New" pitchFamily="49" charset="0"/>
                <a:cs typeface="Courier New" pitchFamily="49" charset="0"/>
              </a:rPr>
            </a:br>
            <a:r>
              <a:rPr lang="en-US" altLang="de-DE" sz="1500" noProof="0" dirty="0" smtClean="0">
                <a:solidFill>
                  <a:srgbClr val="C00000"/>
                </a:solidFill>
                <a:latin typeface="Courier New" pitchFamily="49" charset="0"/>
                <a:cs typeface="Courier New" pitchFamily="49" charset="0"/>
              </a:rPr>
              <a:t>  </a:t>
            </a:r>
            <a:r>
              <a:rPr lang="en-US" altLang="de-DE" sz="1500" b="1" noProof="0" dirty="0" smtClean="0">
                <a:solidFill>
                  <a:srgbClr val="C00000"/>
                </a:solidFill>
                <a:latin typeface="Courier New" pitchFamily="49" charset="0"/>
                <a:cs typeface="Courier New" pitchFamily="49" charset="0"/>
              </a:rPr>
              <a:t>subtype</a:t>
            </a:r>
            <a:r>
              <a:rPr lang="en-US" altLang="de-DE" sz="1500" noProof="0" dirty="0" smtClean="0">
                <a:solidFill>
                  <a:srgbClr val="C00000"/>
                </a:solidFill>
                <a:latin typeface="Courier New" pitchFamily="49" charset="0"/>
                <a:cs typeface="Courier New" pitchFamily="49" charset="0"/>
              </a:rPr>
              <a:t> Positive_Whole </a:t>
            </a:r>
            <a:r>
              <a:rPr lang="en-US" altLang="de-DE" sz="1500" b="1" noProof="0" dirty="0" smtClean="0">
                <a:solidFill>
                  <a:srgbClr val="C00000"/>
                </a:solidFill>
                <a:latin typeface="Courier New" pitchFamily="49" charset="0"/>
                <a:cs typeface="Courier New" pitchFamily="49" charset="0"/>
              </a:rPr>
              <a:t>is range </a:t>
            </a:r>
            <a:r>
              <a:rPr lang="en-US" altLang="de-DE" sz="1500" noProof="0" dirty="0" smtClean="0">
                <a:solidFill>
                  <a:srgbClr val="C00000"/>
                </a:solidFill>
                <a:latin typeface="Courier New" pitchFamily="49" charset="0"/>
                <a:cs typeface="Courier New" pitchFamily="49" charset="0"/>
              </a:rPr>
              <a:t>1 .. Whole'Last;</a:t>
            </a:r>
          </a:p>
          <a:p>
            <a:pPr marL="0" indent="0" eaLnBrk="1" hangingPunct="1">
              <a:buClrTx/>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en-US" altLang="de-DE" sz="1500" noProof="0" dirty="0" smtClean="0">
                <a:latin typeface="Courier New" pitchFamily="49" charset="0"/>
                <a:cs typeface="Courier New" pitchFamily="49" charset="0"/>
              </a:rPr>
              <a:t>  </a:t>
            </a:r>
            <a:r>
              <a:rPr lang="en-US" altLang="de-DE" sz="1500" b="1" noProof="0" dirty="0" smtClean="0">
                <a:latin typeface="Courier New" pitchFamily="49" charset="0"/>
                <a:cs typeface="Courier New" pitchFamily="49" charset="0"/>
              </a:rPr>
              <a:t>type</a:t>
            </a:r>
            <a:r>
              <a:rPr lang="en-US" altLang="de-DE" sz="1500" noProof="0" dirty="0" smtClean="0">
                <a:latin typeface="Courier New" pitchFamily="49" charset="0"/>
                <a:cs typeface="Courier New" pitchFamily="49" charset="0"/>
              </a:rPr>
              <a:t> Rational </a:t>
            </a:r>
            <a:r>
              <a:rPr lang="en-US" altLang="de-DE" sz="1500" b="1" noProof="0" dirty="0" smtClean="0">
                <a:latin typeface="Courier New" pitchFamily="49" charset="0"/>
                <a:cs typeface="Courier New" pitchFamily="49" charset="0"/>
              </a:rPr>
              <a:t>is record</a:t>
            </a:r>
            <a:r>
              <a:rPr lang="en-US" altLang="de-DE" sz="1500" noProof="0" dirty="0" smtClean="0">
                <a:latin typeface="Courier New" pitchFamily="49" charset="0"/>
                <a:cs typeface="Courier New" pitchFamily="49" charset="0"/>
              </a:rPr>
              <a:t/>
            </a:r>
            <a:br>
              <a:rPr lang="en-US" altLang="de-DE" sz="1500" noProof="0" dirty="0" smtClean="0">
                <a:latin typeface="Courier New" pitchFamily="49" charset="0"/>
                <a:cs typeface="Courier New" pitchFamily="49" charset="0"/>
              </a:rPr>
            </a:br>
            <a:r>
              <a:rPr lang="en-US" altLang="de-DE" sz="1500" noProof="0" dirty="0" smtClean="0">
                <a:latin typeface="Courier New" pitchFamily="49" charset="0"/>
                <a:cs typeface="Courier New" pitchFamily="49" charset="0"/>
              </a:rPr>
              <a:t>    Numerator  : </a:t>
            </a:r>
            <a:r>
              <a:rPr lang="en-US" altLang="de-DE" sz="1500" noProof="0" dirty="0" smtClean="0">
                <a:solidFill>
                  <a:srgbClr val="C00000"/>
                </a:solidFill>
                <a:latin typeface="Courier New" pitchFamily="49" charset="0"/>
                <a:cs typeface="Courier New" pitchFamily="49" charset="0"/>
              </a:rPr>
              <a:t>Whole</a:t>
            </a:r>
            <a:r>
              <a:rPr lang="en-US" altLang="de-DE" sz="1500" noProof="0" dirty="0" smtClean="0">
                <a:latin typeface="Courier New" pitchFamily="49" charset="0"/>
                <a:cs typeface="Courier New" pitchFamily="49" charset="0"/>
              </a:rPr>
              <a:t>;</a:t>
            </a:r>
            <a:br>
              <a:rPr lang="en-US" altLang="de-DE" sz="1500" noProof="0" dirty="0" smtClean="0">
                <a:latin typeface="Courier New" pitchFamily="49" charset="0"/>
                <a:cs typeface="Courier New" pitchFamily="49" charset="0"/>
              </a:rPr>
            </a:br>
            <a:r>
              <a:rPr lang="en-US" altLang="de-DE" sz="1500" noProof="0" dirty="0" smtClean="0">
                <a:latin typeface="Courier New" pitchFamily="49" charset="0"/>
                <a:cs typeface="Courier New" pitchFamily="49" charset="0"/>
              </a:rPr>
              <a:t>    </a:t>
            </a:r>
            <a:r>
              <a:rPr lang="en-US" altLang="de-DE" sz="1500" dirty="0" smtClean="0">
                <a:latin typeface="Courier New" pitchFamily="49" charset="0"/>
                <a:cs typeface="Courier New" pitchFamily="49" charset="0"/>
              </a:rPr>
              <a:t>Denominator</a:t>
            </a:r>
            <a:r>
              <a:rPr lang="en-US" altLang="de-DE" sz="1500" noProof="0" dirty="0" smtClean="0">
                <a:latin typeface="Courier New" pitchFamily="49" charset="0"/>
                <a:cs typeface="Courier New" pitchFamily="49" charset="0"/>
              </a:rPr>
              <a:t>: </a:t>
            </a:r>
            <a:r>
              <a:rPr lang="en-US" altLang="de-DE" sz="1500" noProof="0" dirty="0" smtClean="0">
                <a:solidFill>
                  <a:srgbClr val="C00000"/>
                </a:solidFill>
                <a:latin typeface="Courier New" pitchFamily="49" charset="0"/>
                <a:cs typeface="Courier New" pitchFamily="49" charset="0"/>
              </a:rPr>
              <a:t>Positive_Whole</a:t>
            </a:r>
            <a:r>
              <a:rPr lang="en-US" altLang="de-DE" sz="1500" noProof="0" dirty="0" smtClean="0">
                <a:latin typeface="Courier New" pitchFamily="49" charset="0"/>
                <a:cs typeface="Courier New" pitchFamily="49" charset="0"/>
              </a:rPr>
              <a:t>;</a:t>
            </a:r>
            <a:br>
              <a:rPr lang="en-US" altLang="de-DE" sz="1500" noProof="0" dirty="0" smtClean="0">
                <a:latin typeface="Courier New" pitchFamily="49" charset="0"/>
                <a:cs typeface="Courier New" pitchFamily="49" charset="0"/>
              </a:rPr>
            </a:br>
            <a:r>
              <a:rPr lang="en-US" altLang="de-DE" sz="1500" noProof="0" dirty="0" smtClean="0">
                <a:latin typeface="Courier New" pitchFamily="49" charset="0"/>
                <a:cs typeface="Courier New" pitchFamily="49" charset="0"/>
              </a:rPr>
              <a:t>  </a:t>
            </a:r>
            <a:r>
              <a:rPr lang="en-US" altLang="de-DE" sz="1500" b="1" noProof="0" dirty="0" smtClean="0">
                <a:latin typeface="Courier New" pitchFamily="49" charset="0"/>
                <a:cs typeface="Courier New" pitchFamily="49" charset="0"/>
              </a:rPr>
              <a:t>end</a:t>
            </a:r>
            <a:r>
              <a:rPr lang="en-US" altLang="de-DE" sz="1500" noProof="0" dirty="0" smtClean="0">
                <a:latin typeface="Courier New" pitchFamily="49" charset="0"/>
                <a:cs typeface="Courier New" pitchFamily="49" charset="0"/>
              </a:rPr>
              <a:t> record;</a:t>
            </a:r>
          </a:p>
          <a:p>
            <a:pPr marL="0" indent="0" eaLnBrk="1" hangingPunct="1">
              <a:buClrTx/>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en-US" altLang="de-DE" sz="1500" noProof="0" dirty="0" smtClean="0">
                <a:latin typeface="Courier New" pitchFamily="49" charset="0"/>
                <a:cs typeface="Courier New" pitchFamily="49" charset="0"/>
              </a:rPr>
              <a:t>  </a:t>
            </a:r>
            <a:r>
              <a:rPr lang="en-US" sz="1500" b="1" noProof="0" dirty="0" smtClean="0">
                <a:solidFill>
                  <a:schemeClr val="bg1">
                    <a:lumMod val="50000"/>
                  </a:schemeClr>
                </a:solidFill>
                <a:latin typeface="Courier New" pitchFamily="49" charset="0"/>
                <a:cs typeface="Courier New" pitchFamily="49" charset="0"/>
              </a:rPr>
              <a:t>function</a:t>
            </a:r>
            <a:r>
              <a:rPr lang="en-US" sz="1500" noProof="0" dirty="0" smtClean="0">
                <a:solidFill>
                  <a:schemeClr val="bg1">
                    <a:lumMod val="50000"/>
                  </a:schemeClr>
                </a:solidFill>
                <a:latin typeface="Courier New" pitchFamily="49" charset="0"/>
                <a:cs typeface="Courier New" pitchFamily="49" charset="0"/>
              </a:rPr>
              <a:t> "/" (Left, Right: Whole) </a:t>
            </a:r>
            <a:r>
              <a:rPr lang="en-US" altLang="de-DE" sz="1500" b="1" noProof="0" dirty="0" smtClean="0">
                <a:solidFill>
                  <a:schemeClr val="bg1">
                    <a:lumMod val="50000"/>
                  </a:schemeClr>
                </a:solidFill>
                <a:latin typeface="Courier New" pitchFamily="49" charset="0"/>
                <a:cs typeface="Courier New" pitchFamily="49" charset="0"/>
              </a:rPr>
              <a:t>return</a:t>
            </a:r>
            <a:r>
              <a:rPr lang="en-US" altLang="de-DE" sz="1500" noProof="0" dirty="0" smtClean="0">
                <a:solidFill>
                  <a:schemeClr val="bg1">
                    <a:lumMod val="50000"/>
                  </a:schemeClr>
                </a:solidFill>
                <a:latin typeface="Courier New" pitchFamily="49" charset="0"/>
                <a:cs typeface="Courier New" pitchFamily="49" charset="0"/>
              </a:rPr>
              <a:t> Whole </a:t>
            </a:r>
            <a:r>
              <a:rPr lang="en-US" altLang="de-DE" sz="1500" b="1" noProof="0" dirty="0" smtClean="0">
                <a:solidFill>
                  <a:schemeClr val="bg1">
                    <a:lumMod val="50000"/>
                  </a:schemeClr>
                </a:solidFill>
                <a:latin typeface="Courier New" pitchFamily="49" charset="0"/>
                <a:cs typeface="Courier New" pitchFamily="49" charset="0"/>
              </a:rPr>
              <a:t>is</a:t>
            </a:r>
            <a:br>
              <a:rPr lang="en-US" altLang="de-DE" sz="1500" b="1" noProof="0" dirty="0" smtClean="0">
                <a:solidFill>
                  <a:schemeClr val="bg1">
                    <a:lumMod val="50000"/>
                  </a:schemeClr>
                </a:solidFill>
                <a:latin typeface="Courier New" pitchFamily="49" charset="0"/>
                <a:cs typeface="Courier New" pitchFamily="49" charset="0"/>
              </a:rPr>
            </a:br>
            <a:r>
              <a:rPr lang="en-US" altLang="de-DE" sz="1500" b="1" noProof="0" dirty="0" smtClean="0">
                <a:solidFill>
                  <a:schemeClr val="bg1">
                    <a:lumMod val="50000"/>
                  </a:schemeClr>
                </a:solidFill>
                <a:latin typeface="Courier New" pitchFamily="49" charset="0"/>
                <a:cs typeface="Courier New" pitchFamily="49" charset="0"/>
              </a:rPr>
              <a:t>         abstract</a:t>
            </a:r>
            <a:r>
              <a:rPr lang="en-US" altLang="de-DE" sz="1500" noProof="0" dirty="0" smtClean="0">
                <a:solidFill>
                  <a:schemeClr val="bg1">
                    <a:lumMod val="50000"/>
                  </a:schemeClr>
                </a:solidFill>
                <a:latin typeface="Courier New" pitchFamily="49" charset="0"/>
                <a:cs typeface="Courier New" pitchFamily="49" charset="0"/>
              </a:rPr>
              <a:t>;  </a:t>
            </a:r>
            <a:r>
              <a:rPr lang="en-US" altLang="de-DE" sz="1500" noProof="0" dirty="0" smtClean="0">
                <a:latin typeface="Courier New" pitchFamily="49" charset="0"/>
                <a:cs typeface="Courier New" pitchFamily="49" charset="0"/>
              </a:rPr>
              <a:t>-- </a:t>
            </a:r>
            <a:r>
              <a:rPr lang="en-US" altLang="de-DE" sz="1500" i="1" noProof="0" dirty="0" smtClean="0">
                <a:latin typeface="Courier New" pitchFamily="49" charset="0"/>
                <a:cs typeface="Courier New" pitchFamily="49" charset="0"/>
              </a:rPr>
              <a:t>Ada </a:t>
            </a:r>
            <a:r>
              <a:rPr lang="en-US" altLang="de-DE" sz="1500" i="1" noProof="0" dirty="0" smtClean="0">
                <a:solidFill>
                  <a:srgbClr val="C00000"/>
                </a:solidFill>
                <a:latin typeface="Courier New" pitchFamily="49" charset="0"/>
                <a:cs typeface="Courier New" pitchFamily="49" charset="0"/>
              </a:rPr>
              <a:t>95</a:t>
            </a:r>
            <a:r>
              <a:rPr lang="en-US" altLang="de-DE" sz="1500" i="1" noProof="0" dirty="0" smtClean="0">
                <a:latin typeface="Courier New" pitchFamily="49" charset="0"/>
                <a:cs typeface="Courier New" pitchFamily="49" charset="0"/>
              </a:rPr>
              <a:t>, </a:t>
            </a:r>
            <a:r>
              <a:rPr lang="en-US" altLang="de-DE" sz="1500" b="1" i="1" noProof="0" dirty="0" smtClean="0">
                <a:solidFill>
                  <a:schemeClr val="bg1">
                    <a:lumMod val="50000"/>
                  </a:schemeClr>
                </a:solidFill>
                <a:latin typeface="Courier New" pitchFamily="49" charset="0"/>
                <a:cs typeface="Courier New" pitchFamily="49" charset="0"/>
              </a:rPr>
              <a:t>2005</a:t>
            </a:r>
          </a:p>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en-US" altLang="de-DE" sz="2000" noProof="0" dirty="0" smtClean="0">
                <a:solidFill>
                  <a:schemeClr val="tx1"/>
                </a:solidFill>
              </a:rPr>
              <a:t>(In Ada </a:t>
            </a:r>
            <a:r>
              <a:rPr lang="en-US" altLang="de-DE" sz="2000" noProof="0" dirty="0" smtClean="0">
                <a:solidFill>
                  <a:srgbClr val="C00000"/>
                </a:solidFill>
              </a:rPr>
              <a:t>95</a:t>
            </a:r>
            <a:r>
              <a:rPr lang="en-US" altLang="de-DE" sz="2000" dirty="0" smtClean="0">
                <a:solidFill>
                  <a:schemeClr val="tx1"/>
                </a:solidFill>
              </a:rPr>
              <a:t>, the interfering di</a:t>
            </a:r>
            <a:r>
              <a:rPr lang="en-US" altLang="de-DE" sz="2000" noProof="0" dirty="0" smtClean="0">
                <a:solidFill>
                  <a:schemeClr val="tx1"/>
                </a:solidFill>
              </a:rPr>
              <a:t>vision operator still exists for the sake of </a:t>
            </a:r>
            <a:r>
              <a:rPr lang="en-US" altLang="de-DE" sz="2000" noProof="0" dirty="0" smtClean="0">
                <a:solidFill>
                  <a:srgbClr val="C00000"/>
                </a:solidFill>
              </a:rPr>
              <a:t>overloading resolution</a:t>
            </a:r>
            <a:r>
              <a:rPr lang="en-US" altLang="de-DE" sz="2000" noProof="0" dirty="0" smtClean="0">
                <a:solidFill>
                  <a:schemeClr val="tx1"/>
                </a:solidFill>
              </a:rPr>
              <a:t>, it only </a:t>
            </a:r>
            <a:r>
              <a:rPr lang="en-US" altLang="de-DE" sz="2000" noProof="0" dirty="0" smtClean="0">
                <a:solidFill>
                  <a:srgbClr val="C00000"/>
                </a:solidFill>
              </a:rPr>
              <a:t>cannot be called</a:t>
            </a:r>
            <a:r>
              <a:rPr lang="en-US" altLang="de-DE" sz="2000" noProof="0" dirty="0" smtClean="0">
                <a:solidFill>
                  <a:schemeClr val="tx1"/>
                </a:solidFill>
              </a:rPr>
              <a:t>. Thus in Ada 83/95, you have to do some more contorted manoeuvers.)</a:t>
            </a:r>
          </a:p>
        </p:txBody>
      </p:sp>
      <p:sp>
        <p:nvSpPr>
          <p:cNvPr id="137220" name="Fußzeilenplatzhalter 1"/>
          <p:cNvSpPr>
            <a:spLocks noGrp="1"/>
          </p:cNvSpPr>
          <p:nvPr>
            <p:ph type="ftr" sz="quarte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en-US" altLang="de-DE" sz="2400" dirty="0" smtClean="0"/>
              <a:t>Ada Basics © 2024 C.Grein</a:t>
            </a:r>
            <a:endParaRPr lang="de-DE" altLang="de-DE" sz="2400" dirty="0"/>
          </a:p>
        </p:txBody>
      </p:sp>
      <p:sp>
        <p:nvSpPr>
          <p:cNvPr id="137221" name="Foliennummernplatzhalter 2"/>
          <p:cNvSpPr>
            <a:spLocks noGrp="1"/>
          </p:cNvSpPr>
          <p:nvPr>
            <p:ph type="sldNum" sz="quarter"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55BAC21C-DECA-4C66-A0F5-9985D20C11BB}" type="slidenum">
              <a:rPr lang="de-DE" altLang="de-DE" sz="2400" smtClean="0"/>
              <a:pPr eaLnBrk="1" hangingPunct="1">
                <a:spcBef>
                  <a:spcPct val="0"/>
                </a:spcBef>
              </a:pPr>
              <a:t>212</a:t>
            </a:fld>
            <a:endParaRPr lang="de-DE" altLang="de-DE" sz="2400" dirty="0" smtClean="0"/>
          </a:p>
        </p:txBody>
      </p:sp>
      <p:sp>
        <p:nvSpPr>
          <p:cNvPr id="2" name="Wolkenförmige Legende 1"/>
          <p:cNvSpPr/>
          <p:nvPr/>
        </p:nvSpPr>
        <p:spPr bwMode="auto">
          <a:xfrm>
            <a:off x="6516216" y="3284984"/>
            <a:ext cx="2376264" cy="936104"/>
          </a:xfrm>
          <a:prstGeom prst="cloudCallout">
            <a:avLst>
              <a:gd name="adj1" fmla="val -47924"/>
              <a:gd name="adj2" fmla="val 99349"/>
            </a:avLst>
          </a:prstGeom>
          <a:solidFill>
            <a:srgbClr val="FFD1D1"/>
          </a:solidFill>
          <a:ln w="9525" cap="flat" cmpd="sng" algn="ctr">
            <a:solidFill>
              <a:srgbClr val="6633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8" charset="0"/>
              <a:buNone/>
              <a:tabLst/>
            </a:pPr>
            <a:r>
              <a:rPr kumimoji="0" lang="en-US" sz="1200" b="0" i="0" u="none" strike="noStrike" cap="none" normalizeH="0" baseline="0" dirty="0" smtClean="0">
                <a:ln>
                  <a:noFill/>
                </a:ln>
                <a:solidFill>
                  <a:srgbClr val="663300"/>
                </a:solidFill>
                <a:effectLst/>
                <a:latin typeface="Times New Roman" pitchFamily="18" charset="0"/>
              </a:rPr>
              <a:t>Ponder about how to</a:t>
            </a:r>
            <a:r>
              <a:rPr kumimoji="0" lang="en-US" sz="1200" b="0" i="0" u="none" strike="noStrike" cap="none" normalizeH="0" dirty="0" smtClean="0">
                <a:ln>
                  <a:noFill/>
                </a:ln>
                <a:solidFill>
                  <a:srgbClr val="663300"/>
                </a:solidFill>
                <a:effectLst/>
                <a:latin typeface="Times New Roman" pitchFamily="18" charset="0"/>
              </a:rPr>
              <a:t> </a:t>
            </a:r>
            <a:r>
              <a:rPr kumimoji="0" lang="en-US" sz="1200" b="0" i="0" u="none" strike="noStrike" cap="none" normalizeH="0" baseline="0" dirty="0" smtClean="0">
                <a:ln>
                  <a:noFill/>
                </a:ln>
                <a:solidFill>
                  <a:srgbClr val="663300"/>
                </a:solidFill>
                <a:effectLst/>
                <a:latin typeface="Times New Roman" pitchFamily="18" charset="0"/>
              </a:rPr>
              <a:t>get rid</a:t>
            </a:r>
            <a:r>
              <a:rPr kumimoji="0" lang="en-US" sz="1200" b="0" i="0" u="none" strike="noStrike" cap="none" normalizeH="0" dirty="0" smtClean="0">
                <a:ln>
                  <a:noFill/>
                </a:ln>
                <a:solidFill>
                  <a:srgbClr val="663300"/>
                </a:solidFill>
                <a:effectLst/>
                <a:latin typeface="Times New Roman" pitchFamily="18" charset="0"/>
              </a:rPr>
              <a:t> of the operator in Ada 83/95.</a:t>
            </a:r>
            <a:endParaRPr kumimoji="0" lang="en-US" sz="1200" b="0" i="0" u="none" strike="noStrike" cap="none" normalizeH="0" baseline="0" dirty="0" smtClean="0">
              <a:ln>
                <a:noFill/>
              </a:ln>
              <a:solidFill>
                <a:srgbClr val="663300"/>
              </a:solidFill>
              <a:effectLst/>
              <a:latin typeface="Times New Roman" pitchFamily="18" charset="0"/>
            </a:endParaRPr>
          </a:p>
        </p:txBody>
      </p:sp>
      <p:sp>
        <p:nvSpPr>
          <p:cNvPr id="9" name="Textfeld 8"/>
          <p:cNvSpPr txBox="1"/>
          <p:nvPr/>
        </p:nvSpPr>
        <p:spPr>
          <a:xfrm>
            <a:off x="7164288" y="1556792"/>
            <a:ext cx="1008112" cy="338554"/>
          </a:xfrm>
          <a:prstGeom prst="rect">
            <a:avLst/>
          </a:prstGeom>
          <a:solidFill>
            <a:srgbClr val="31DBE3"/>
          </a:solidFill>
          <a:ln>
            <a:solidFill>
              <a:srgbClr val="0070C0"/>
            </a:solidFill>
          </a:ln>
        </p:spPr>
        <p:txBody>
          <a:bodyPr wrap="square" rtlCol="0">
            <a:spAutoFit/>
          </a:bodyPr>
          <a:lstStyle/>
          <a:p>
            <a:r>
              <a:rPr lang="de-DE" sz="1600" dirty="0" smtClean="0">
                <a:solidFill>
                  <a:schemeClr val="tx1"/>
                </a:solidFill>
              </a:rPr>
              <a:t>See Code</a:t>
            </a:r>
            <a:endParaRPr lang="de-DE" sz="1600" dirty="0">
              <a:solidFill>
                <a:schemeClr val="tx1"/>
              </a:solidFill>
            </a:endParaRPr>
          </a:p>
        </p:txBody>
      </p:sp>
    </p:spTree>
    <p:extLst>
      <p:ext uri="{BB962C8B-B14F-4D97-AF65-F5344CB8AC3E}">
        <p14:creationId xmlns:p14="http://schemas.microsoft.com/office/powerpoint/2010/main" val="2572526328"/>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37219">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37219">
                                            <p:txEl>
                                              <p:pRg st="5" end="5"/>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6" name="Rectangle 2"/>
          <p:cNvSpPr>
            <a:spLocks noGrp="1" noChangeArrowheads="1"/>
          </p:cNvSpPr>
          <p:nvPr>
            <p:ph type="title"/>
          </p:nvPr>
        </p:nvSpPr>
        <p:spPr/>
        <p:txBody>
          <a:bodyPr/>
          <a:lstStyle/>
          <a:p>
            <a:pPr eaLnBrk="1" hangingPunct="1"/>
            <a:r>
              <a:rPr lang="en-US" altLang="de-DE" noProof="0" dirty="0" smtClean="0">
                <a:solidFill>
                  <a:srgbClr val="FF0000"/>
                </a:solidFill>
              </a:rPr>
              <a:t>Contents</a:t>
            </a:r>
          </a:p>
        </p:txBody>
      </p:sp>
      <p:sp>
        <p:nvSpPr>
          <p:cNvPr id="13317" name="Rectangle 3"/>
          <p:cNvSpPr>
            <a:spLocks noGrp="1" noChangeArrowheads="1"/>
          </p:cNvSpPr>
          <p:nvPr>
            <p:ph sz="half" idx="1"/>
          </p:nvPr>
        </p:nvSpPr>
        <p:spPr>
          <a:xfrm>
            <a:off x="684213" y="2205038"/>
            <a:ext cx="3792537" cy="4043361"/>
          </a:xfrm>
        </p:spPr>
        <p:txBody>
          <a:bodyPr/>
          <a:lstStyle/>
          <a:p>
            <a:pPr marL="266700" indent="-266700" eaLnBrk="1" hangingPunct="1">
              <a:lnSpc>
                <a:spcPct val="90000"/>
              </a:lnSpc>
              <a:spcBef>
                <a:spcPct val="20000"/>
              </a:spcBef>
              <a:buFont typeface="Times New Roman" pitchFamily="18" charset="0"/>
              <a:buChar char="•"/>
            </a:pPr>
            <a:r>
              <a:rPr lang="en-US" altLang="de-DE" noProof="0" dirty="0" smtClean="0"/>
              <a:t>Type concept by means of whole numbers</a:t>
            </a:r>
          </a:p>
          <a:p>
            <a:pPr marL="266700" indent="-266700" eaLnBrk="1" hangingPunct="1">
              <a:lnSpc>
                <a:spcPct val="90000"/>
              </a:lnSpc>
              <a:spcBef>
                <a:spcPct val="20000"/>
              </a:spcBef>
              <a:buFont typeface="Times New Roman" pitchFamily="18" charset="0"/>
              <a:buChar char="•"/>
            </a:pPr>
            <a:r>
              <a:rPr lang="en-US" altLang="de-DE" noProof="0" dirty="0" smtClean="0"/>
              <a:t>Composite types</a:t>
            </a:r>
          </a:p>
          <a:p>
            <a:pPr marL="266700" indent="-266700" eaLnBrk="1" hangingPunct="1">
              <a:lnSpc>
                <a:spcPct val="90000"/>
              </a:lnSpc>
              <a:spcBef>
                <a:spcPct val="20000"/>
              </a:spcBef>
              <a:buFont typeface="Times New Roman" pitchFamily="18" charset="0"/>
              <a:buChar char="•"/>
            </a:pPr>
            <a:r>
              <a:rPr lang="en-US" altLang="de-DE" noProof="0" dirty="0" smtClean="0"/>
              <a:t>Expressions</a:t>
            </a:r>
          </a:p>
          <a:p>
            <a:pPr marL="266700" indent="-266700" eaLnBrk="1" hangingPunct="1">
              <a:lnSpc>
                <a:spcPct val="90000"/>
              </a:lnSpc>
              <a:spcBef>
                <a:spcPct val="20000"/>
              </a:spcBef>
              <a:buFont typeface="Times New Roman" pitchFamily="18" charset="0"/>
              <a:buChar char="•"/>
            </a:pPr>
            <a:r>
              <a:rPr lang="en-US" altLang="de-DE" noProof="0" dirty="0" smtClean="0"/>
              <a:t>Control structures</a:t>
            </a:r>
          </a:p>
          <a:p>
            <a:pPr marL="266700" indent="-266700" eaLnBrk="1" hangingPunct="1">
              <a:lnSpc>
                <a:spcPct val="90000"/>
              </a:lnSpc>
              <a:spcBef>
                <a:spcPct val="20000"/>
              </a:spcBef>
              <a:buFont typeface="Times New Roman" pitchFamily="18" charset="0"/>
              <a:buChar char="•"/>
            </a:pPr>
            <a:r>
              <a:rPr lang="en-US" altLang="de-DE" noProof="0" dirty="0" smtClean="0"/>
              <a:t>Subprograms</a:t>
            </a:r>
          </a:p>
          <a:p>
            <a:pPr marL="266700" indent="-266700" eaLnBrk="1" hangingPunct="1">
              <a:lnSpc>
                <a:spcPct val="90000"/>
              </a:lnSpc>
              <a:spcBef>
                <a:spcPct val="20000"/>
              </a:spcBef>
              <a:buFont typeface="Times New Roman" pitchFamily="18" charset="0"/>
              <a:buChar char="•"/>
            </a:pPr>
            <a:r>
              <a:rPr lang="en-US" altLang="de-DE" noProof="0" dirty="0" smtClean="0"/>
              <a:t>Enumerations</a:t>
            </a:r>
          </a:p>
          <a:p>
            <a:pPr marL="266700" indent="-266700" eaLnBrk="1" hangingPunct="1">
              <a:lnSpc>
                <a:spcPct val="90000"/>
              </a:lnSpc>
              <a:spcBef>
                <a:spcPct val="20000"/>
              </a:spcBef>
              <a:buFont typeface="Times New Roman" pitchFamily="18" charset="0"/>
              <a:buChar char="•"/>
            </a:pPr>
            <a:r>
              <a:rPr lang="en-US" altLang="de-DE" dirty="0" smtClean="0"/>
              <a:t>Packages</a:t>
            </a:r>
            <a:endParaRPr lang="en-US" altLang="de-DE" dirty="0"/>
          </a:p>
        </p:txBody>
      </p:sp>
      <p:sp>
        <p:nvSpPr>
          <p:cNvPr id="13318" name="Rectangle 4"/>
          <p:cNvSpPr>
            <a:spLocks noGrp="1" noChangeArrowheads="1"/>
          </p:cNvSpPr>
          <p:nvPr>
            <p:ph sz="half" idx="2"/>
          </p:nvPr>
        </p:nvSpPr>
        <p:spPr>
          <a:xfrm>
            <a:off x="4572000" y="2060848"/>
            <a:ext cx="3794125" cy="4176289"/>
          </a:xfrm>
        </p:spPr>
        <p:txBody>
          <a:bodyPr/>
          <a:lstStyle/>
          <a:p>
            <a:pPr marL="266700" indent="-266700" eaLnBrk="1" hangingPunct="1">
              <a:lnSpc>
                <a:spcPct val="90000"/>
              </a:lnSpc>
              <a:spcBef>
                <a:spcPct val="20000"/>
              </a:spcBef>
              <a:buFont typeface="Times New Roman" pitchFamily="18" charset="0"/>
              <a:buChar char="•"/>
            </a:pPr>
            <a:r>
              <a:rPr lang="en-US" altLang="de-DE" noProof="0" dirty="0" smtClean="0"/>
              <a:t>Input/Output</a:t>
            </a:r>
          </a:p>
          <a:p>
            <a:pPr marL="266700" indent="-266700" eaLnBrk="1" hangingPunct="1">
              <a:lnSpc>
                <a:spcPct val="90000"/>
              </a:lnSpc>
              <a:spcBef>
                <a:spcPct val="20000"/>
              </a:spcBef>
              <a:buFont typeface="Times New Roman" pitchFamily="18" charset="0"/>
              <a:buChar char="•"/>
            </a:pPr>
            <a:r>
              <a:rPr lang="en-US" altLang="de-DE" dirty="0"/>
              <a:t>Inheritance Ada </a:t>
            </a:r>
            <a:r>
              <a:rPr lang="en-US" altLang="de-DE" dirty="0" smtClean="0"/>
              <a:t>83</a:t>
            </a:r>
            <a:endParaRPr lang="en-US" altLang="de-DE" noProof="0" dirty="0" smtClean="0"/>
          </a:p>
          <a:p>
            <a:pPr marL="266700" indent="-266700" eaLnBrk="1" hangingPunct="1">
              <a:lnSpc>
                <a:spcPct val="90000"/>
              </a:lnSpc>
              <a:spcBef>
                <a:spcPct val="20000"/>
              </a:spcBef>
              <a:buFont typeface="Times New Roman" pitchFamily="18" charset="0"/>
              <a:buChar char="•"/>
            </a:pPr>
            <a:r>
              <a:rPr lang="en-US" altLang="de-DE" b="1" noProof="0" dirty="0" smtClean="0"/>
              <a:t>Generics</a:t>
            </a:r>
          </a:p>
          <a:p>
            <a:pPr marL="266700" indent="-266700" eaLnBrk="1" hangingPunct="1">
              <a:lnSpc>
                <a:spcPct val="90000"/>
              </a:lnSpc>
              <a:spcBef>
                <a:spcPct val="20000"/>
              </a:spcBef>
              <a:buFont typeface="Times New Roman" pitchFamily="18" charset="0"/>
              <a:buChar char="•"/>
            </a:pPr>
            <a:r>
              <a:rPr lang="en-US" altLang="de-DE" noProof="0" dirty="0" smtClean="0"/>
              <a:t>Exceptions</a:t>
            </a:r>
          </a:p>
          <a:p>
            <a:pPr marL="266700" indent="-266700" eaLnBrk="1" hangingPunct="1">
              <a:lnSpc>
                <a:spcPct val="90000"/>
              </a:lnSpc>
              <a:spcBef>
                <a:spcPct val="20000"/>
              </a:spcBef>
              <a:buFont typeface="Times New Roman" pitchFamily="18" charset="0"/>
              <a:buChar char="•"/>
            </a:pPr>
            <a:r>
              <a:rPr lang="en-US" altLang="de-DE" noProof="0" dirty="0" smtClean="0"/>
              <a:t>Elaboration</a:t>
            </a:r>
          </a:p>
          <a:p>
            <a:pPr marL="266700" indent="-266700" eaLnBrk="1" hangingPunct="1">
              <a:lnSpc>
                <a:spcPct val="90000"/>
              </a:lnSpc>
              <a:spcBef>
                <a:spcPct val="20000"/>
              </a:spcBef>
              <a:buFont typeface="Times New Roman" pitchFamily="18" charset="0"/>
              <a:buChar char="•"/>
            </a:pPr>
            <a:r>
              <a:rPr lang="en-US" altLang="de-DE" noProof="0" dirty="0" smtClean="0"/>
              <a:t>Access types</a:t>
            </a:r>
          </a:p>
          <a:p>
            <a:pPr marL="266700" indent="-266700" eaLnBrk="1" hangingPunct="1">
              <a:lnSpc>
                <a:spcPct val="90000"/>
              </a:lnSpc>
              <a:spcBef>
                <a:spcPct val="20000"/>
              </a:spcBef>
              <a:buFont typeface="Times New Roman" pitchFamily="18" charset="0"/>
              <a:buChar char="•"/>
            </a:pPr>
            <a:r>
              <a:rPr lang="en-US" altLang="de-DE" dirty="0" smtClean="0"/>
              <a:t>Representation Clauses</a:t>
            </a:r>
            <a:endParaRPr lang="en-US" altLang="de-DE" noProof="0" dirty="0" smtClean="0"/>
          </a:p>
          <a:p>
            <a:pPr marL="266700" indent="-266700" eaLnBrk="1" hangingPunct="1">
              <a:lnSpc>
                <a:spcPct val="90000"/>
              </a:lnSpc>
              <a:spcBef>
                <a:spcPct val="20000"/>
              </a:spcBef>
              <a:buFont typeface="Times New Roman" pitchFamily="18" charset="0"/>
              <a:buChar char="•"/>
            </a:pPr>
            <a:r>
              <a:rPr lang="en-US" altLang="de-DE" dirty="0"/>
              <a:t>Ada 2012: Contracts</a:t>
            </a:r>
          </a:p>
          <a:p>
            <a:pPr marL="266700" indent="-266700" eaLnBrk="1" hangingPunct="1">
              <a:lnSpc>
                <a:spcPct val="90000"/>
              </a:lnSpc>
              <a:spcBef>
                <a:spcPct val="20000"/>
              </a:spcBef>
              <a:buFont typeface="Times New Roman" pitchFamily="18" charset="0"/>
              <a:buChar char="•"/>
            </a:pPr>
            <a:r>
              <a:rPr lang="en-US" altLang="de-DE" noProof="0" dirty="0" smtClean="0"/>
              <a:t>Annexes</a:t>
            </a:r>
          </a:p>
        </p:txBody>
      </p:sp>
      <p:sp>
        <p:nvSpPr>
          <p:cNvPr id="13314" name="Fußzeilenplatzhalter 4"/>
          <p:cNvSpPr>
            <a:spLocks noGrp="1"/>
          </p:cNvSpPr>
          <p:nvPr>
            <p:ph type="ftr" idx="10"/>
          </p:nvPr>
        </p:nvSpPr>
        <p:spPr>
          <a:noFill/>
        </p:spPr>
        <p:txBody>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9pPr>
          </a:lstStyle>
          <a:p>
            <a:pPr eaLnBrk="1" hangingPunct="1"/>
            <a:r>
              <a:rPr lang="en-US" altLang="de-DE" dirty="0" smtClean="0">
                <a:solidFill>
                  <a:srgbClr val="000000"/>
                </a:solidFill>
              </a:rPr>
              <a:t>Ada Basics © 2024 C.Grein</a:t>
            </a:r>
            <a:endParaRPr lang="de-DE" altLang="de-DE" dirty="0" smtClean="0">
              <a:solidFill>
                <a:srgbClr val="000000"/>
              </a:solidFill>
            </a:endParaRPr>
          </a:p>
        </p:txBody>
      </p:sp>
      <p:sp>
        <p:nvSpPr>
          <p:cNvPr id="13315" name="Foliennummernplatzhalter 5"/>
          <p:cNvSpPr>
            <a:spLocks noGrp="1"/>
          </p:cNvSpPr>
          <p:nvPr>
            <p:ph type="sldNum" idx="11"/>
          </p:nvPr>
        </p:nvSpPr>
        <p:spPr>
          <a:noFill/>
        </p:spPr>
        <p:txBody>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9pPr>
          </a:lstStyle>
          <a:p>
            <a:pPr eaLnBrk="1" hangingPunct="1"/>
            <a:fld id="{E9EFEE1C-C198-4851-BB3D-B7A731250132}" type="slidenum">
              <a:rPr lang="de-DE" altLang="de-DE" smtClean="0">
                <a:solidFill>
                  <a:srgbClr val="000000"/>
                </a:solidFill>
              </a:rPr>
              <a:pPr eaLnBrk="1" hangingPunct="1"/>
              <a:t>213</a:t>
            </a:fld>
            <a:endParaRPr lang="de-DE" altLang="de-DE" dirty="0" smtClean="0">
              <a:solidFill>
                <a:srgbClr val="000000"/>
              </a:solidFill>
            </a:endParaRPr>
          </a:p>
        </p:txBody>
      </p:sp>
    </p:spTree>
    <p:extLst>
      <p:ext uri="{BB962C8B-B14F-4D97-AF65-F5344CB8AC3E}">
        <p14:creationId xmlns:p14="http://schemas.microsoft.com/office/powerpoint/2010/main" val="3015704185"/>
      </p:ext>
    </p:extLst>
  </p:cSld>
  <p:clrMapOvr>
    <a:masterClrMapping/>
  </p:clrMapOvr>
  <p:timing>
    <p:tnLst>
      <p:par>
        <p:cTn id="1" dur="indefinite" restart="never" nodeType="tmRoot"/>
      </p:par>
    </p:tnLst>
  </p:timing>
</p:sld>
</file>

<file path=ppt/slides/slide2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0" name="Rectangle 1"/>
          <p:cNvSpPr>
            <a:spLocks noGrp="1" noChangeArrowheads="1"/>
          </p:cNvSpPr>
          <p:nvPr>
            <p:ph type="title"/>
          </p:nvPr>
        </p:nvSpPr>
        <p:spPr>
          <a:xfrm>
            <a:off x="685800" y="609600"/>
            <a:ext cx="7772400" cy="1143000"/>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noProof="0" dirty="0" smtClean="0"/>
              <a:t>Exercise Stack</a:t>
            </a:r>
          </a:p>
        </p:txBody>
      </p:sp>
      <p:sp>
        <p:nvSpPr>
          <p:cNvPr id="140291" name="Rectangle 2"/>
          <p:cNvSpPr>
            <a:spLocks noGrp="1" noChangeArrowheads="1"/>
          </p:cNvSpPr>
          <p:nvPr>
            <p:ph type="body" idx="1"/>
          </p:nvPr>
        </p:nvSpPr>
        <p:spPr>
          <a:xfrm>
            <a:off x="685800" y="1981200"/>
            <a:ext cx="7772400" cy="4114800"/>
          </a:xfrm>
        </p:spPr>
        <p:txBody>
          <a:bodyPr/>
          <a:lstStyle/>
          <a:p>
            <a:pPr marL="0" indent="0" eaLnBrk="1" hangingPunct="1">
              <a:tabLst>
                <a:tab pos="309563" algn="l"/>
                <a:tab pos="414338"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Lst>
            </a:pPr>
            <a:r>
              <a:rPr lang="en-US" altLang="de-DE" noProof="0" dirty="0" smtClean="0"/>
              <a:t>Define a </a:t>
            </a:r>
            <a:r>
              <a:rPr lang="en-US" altLang="de-DE" noProof="0" dirty="0" smtClean="0">
                <a:latin typeface="Courier New" pitchFamily="49" charset="0"/>
              </a:rPr>
              <a:t>Stack</a:t>
            </a:r>
            <a:r>
              <a:rPr lang="en-US" altLang="de-DE" noProof="0" dirty="0" smtClean="0"/>
              <a:t> with the operations </a:t>
            </a:r>
            <a:r>
              <a:rPr lang="en-US" altLang="de-DE" noProof="0" dirty="0" smtClean="0">
                <a:latin typeface="Courier New" pitchFamily="49" charset="0"/>
              </a:rPr>
              <a:t>Push</a:t>
            </a:r>
            <a:r>
              <a:rPr lang="en-US" altLang="de-DE" noProof="0" dirty="0" smtClean="0"/>
              <a:t> and </a:t>
            </a:r>
            <a:r>
              <a:rPr lang="en-US" altLang="de-DE" noProof="0" dirty="0" smtClean="0">
                <a:latin typeface="Courier New" pitchFamily="49" charset="0"/>
              </a:rPr>
              <a:t>Pop</a:t>
            </a:r>
            <a:r>
              <a:rPr lang="en-US" altLang="de-DE" noProof="0" dirty="0" smtClean="0"/>
              <a:t> for integer values.</a:t>
            </a:r>
            <a:br>
              <a:rPr lang="en-US" altLang="de-DE" noProof="0" dirty="0" smtClean="0"/>
            </a:br>
            <a:r>
              <a:rPr lang="en-US" altLang="de-DE" noProof="0" dirty="0" smtClean="0"/>
              <a:t>   </a:t>
            </a:r>
            <a:r>
              <a:rPr lang="en-US" altLang="de-DE" sz="2400" b="1" noProof="0" dirty="0" smtClean="0">
                <a:latin typeface="Courier New" pitchFamily="49" charset="0"/>
              </a:rPr>
              <a:t>package</a:t>
            </a:r>
            <a:r>
              <a:rPr lang="en-US" altLang="de-DE" sz="2400" noProof="0" dirty="0" smtClean="0">
                <a:latin typeface="Courier New" pitchFamily="49" charset="0"/>
              </a:rPr>
              <a:t> Stack </a:t>
            </a:r>
            <a:r>
              <a:rPr lang="en-US" altLang="de-DE" sz="2400" b="1" noProof="0" dirty="0" smtClean="0">
                <a:latin typeface="Courier New" pitchFamily="49" charset="0"/>
              </a:rPr>
              <a:t>is</a:t>
            </a:r>
            <a:br>
              <a:rPr lang="en-US" altLang="de-DE" sz="2400" b="1" noProof="0" dirty="0" smtClean="0">
                <a:latin typeface="Courier New" pitchFamily="49" charset="0"/>
              </a:rPr>
            </a:br>
            <a:r>
              <a:rPr lang="en-US" altLang="de-DE" sz="2400" b="1" noProof="0" dirty="0" smtClean="0">
                <a:latin typeface="Courier New" pitchFamily="49" charset="0"/>
              </a:rPr>
              <a:t>  </a:t>
            </a:r>
            <a:r>
              <a:rPr lang="en-US" altLang="de-DE" sz="2400" noProof="0" dirty="0" smtClean="0">
                <a:latin typeface="Courier New" pitchFamily="49" charset="0"/>
              </a:rPr>
              <a:t>  </a:t>
            </a:r>
            <a:r>
              <a:rPr lang="en-US" altLang="de-DE" sz="2400" b="1" noProof="0" dirty="0" smtClean="0">
                <a:latin typeface="Courier New" pitchFamily="49" charset="0"/>
              </a:rPr>
              <a:t>procedure</a:t>
            </a:r>
            <a:r>
              <a:rPr lang="en-US" altLang="de-DE" sz="2400" noProof="0" dirty="0" smtClean="0">
                <a:latin typeface="Courier New" pitchFamily="49" charset="0"/>
              </a:rPr>
              <a:t> Push (X: </a:t>
            </a:r>
            <a:r>
              <a:rPr lang="en-US" altLang="de-DE" sz="2400" b="1" noProof="0" dirty="0" smtClean="0">
                <a:latin typeface="Courier New" pitchFamily="49" charset="0"/>
              </a:rPr>
              <a:t>in</a:t>
            </a:r>
            <a:r>
              <a:rPr lang="en-US" altLang="de-DE" sz="2400" noProof="0" dirty="0" smtClean="0">
                <a:latin typeface="Courier New" pitchFamily="49" charset="0"/>
              </a:rPr>
              <a:t> Integer);</a:t>
            </a:r>
            <a:br>
              <a:rPr lang="en-US" altLang="de-DE" sz="2400" noProof="0" dirty="0" smtClean="0">
                <a:latin typeface="Courier New" pitchFamily="49" charset="0"/>
              </a:rPr>
            </a:br>
            <a:r>
              <a:rPr lang="en-US" altLang="de-DE" sz="2400" noProof="0" dirty="0" smtClean="0">
                <a:latin typeface="Courier New" pitchFamily="49" charset="0"/>
              </a:rPr>
              <a:t>    …</a:t>
            </a:r>
            <a:br>
              <a:rPr lang="en-US" altLang="de-DE" sz="2400" noProof="0" dirty="0" smtClean="0">
                <a:latin typeface="Courier New" pitchFamily="49" charset="0"/>
              </a:rPr>
            </a:br>
            <a:r>
              <a:rPr lang="en-US" altLang="de-DE" sz="2400" noProof="0" dirty="0" smtClean="0">
                <a:latin typeface="Courier New" pitchFamily="49" charset="0"/>
              </a:rPr>
              <a:t>  </a:t>
            </a:r>
            <a:r>
              <a:rPr lang="en-US" altLang="de-DE" sz="2400" b="1" noProof="0" dirty="0" smtClean="0">
                <a:latin typeface="Courier New" pitchFamily="49" charset="0"/>
              </a:rPr>
              <a:t>end</a:t>
            </a:r>
            <a:r>
              <a:rPr lang="en-US" altLang="de-DE" sz="2400" noProof="0" dirty="0" smtClean="0">
                <a:latin typeface="Courier New" pitchFamily="49" charset="0"/>
              </a:rPr>
              <a:t> Stack;</a:t>
            </a:r>
            <a:endParaRPr lang="en-US" altLang="de-DE" sz="2400" noProof="0" dirty="0" smtClean="0"/>
          </a:p>
          <a:p>
            <a:pPr marL="0" indent="0" eaLnBrk="1" hangingPunct="1">
              <a:tabLst>
                <a:tab pos="309563" algn="l"/>
                <a:tab pos="414338"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Lst>
            </a:pPr>
            <a:r>
              <a:rPr lang="en-US" altLang="de-DE" noProof="0" dirty="0" smtClean="0"/>
              <a:t>Now define another one for floating point values.</a:t>
            </a:r>
          </a:p>
        </p:txBody>
      </p:sp>
      <p:sp>
        <p:nvSpPr>
          <p:cNvPr id="140292" name="Fußzeilenplatzhalter 1"/>
          <p:cNvSpPr>
            <a:spLocks noGrp="1"/>
          </p:cNvSpPr>
          <p:nvPr>
            <p:ph type="ftr" sz="quarte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en-US" altLang="de-DE" sz="2400" dirty="0" smtClean="0"/>
              <a:t>Ada Basics © 2024 C.Grein</a:t>
            </a:r>
            <a:endParaRPr lang="de-DE" altLang="de-DE" sz="2400" dirty="0"/>
          </a:p>
        </p:txBody>
      </p:sp>
      <p:sp>
        <p:nvSpPr>
          <p:cNvPr id="140293" name="Foliennummernplatzhalter 2"/>
          <p:cNvSpPr>
            <a:spLocks noGrp="1"/>
          </p:cNvSpPr>
          <p:nvPr>
            <p:ph type="sldNum" sz="quarter"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444E7316-3529-4779-A4E0-E22F86597487}" type="slidenum">
              <a:rPr lang="de-DE" altLang="de-DE" sz="2400" smtClean="0"/>
              <a:pPr eaLnBrk="1" hangingPunct="1">
                <a:spcBef>
                  <a:spcPct val="0"/>
                </a:spcBef>
              </a:pPr>
              <a:t>214</a:t>
            </a:fld>
            <a:endParaRPr lang="de-DE" altLang="de-DE" sz="2400" dirty="0" smtClean="0"/>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Rectangle 1"/>
          <p:cNvSpPr>
            <a:spLocks noGrp="1" noChangeArrowheads="1"/>
          </p:cNvSpPr>
          <p:nvPr>
            <p:ph type="title"/>
          </p:nvPr>
        </p:nvSpPr>
        <p:spPr>
          <a:xfrm>
            <a:off x="685800" y="609600"/>
            <a:ext cx="7772400" cy="1143000"/>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noProof="0" dirty="0" smtClean="0"/>
              <a:t>Templates</a:t>
            </a:r>
          </a:p>
        </p:txBody>
      </p:sp>
      <p:sp>
        <p:nvSpPr>
          <p:cNvPr id="141315" name="Rectangle 2"/>
          <p:cNvSpPr>
            <a:spLocks noGrp="1" noChangeArrowheads="1"/>
          </p:cNvSpPr>
          <p:nvPr>
            <p:ph type="body" idx="1"/>
          </p:nvPr>
        </p:nvSpPr>
        <p:spPr>
          <a:xfrm>
            <a:off x="685800" y="1844824"/>
            <a:ext cx="7772400" cy="4251176"/>
          </a:xfrm>
        </p:spPr>
        <p:txBody>
          <a:bodyPr/>
          <a:lstStyle/>
          <a:p>
            <a:pPr marL="0" indent="0" eaLnBrk="1" hangingPunct="1">
              <a:tabLst>
                <a:tab pos="309563" algn="l"/>
                <a:tab pos="414338"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Lst>
            </a:pPr>
            <a:r>
              <a:rPr lang="en-US" altLang="de-DE" sz="2200" noProof="0" dirty="0" smtClean="0"/>
              <a:t>Strong typing makes life hard, so it seems. You have to write the same code over and over again, once for each </a:t>
            </a:r>
            <a:r>
              <a:rPr lang="en-US" altLang="de-DE" sz="2200" noProof="0" dirty="0"/>
              <a:t>t</a:t>
            </a:r>
            <a:r>
              <a:rPr lang="en-US" altLang="de-DE" sz="2200" noProof="0" dirty="0" smtClean="0"/>
              <a:t>ype.</a:t>
            </a:r>
          </a:p>
          <a:p>
            <a:pPr marL="0" indent="0" algn="ctr" eaLnBrk="1" hangingPunct="1">
              <a:tabLst>
                <a:tab pos="309563" algn="l"/>
                <a:tab pos="414338"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Lst>
            </a:pPr>
            <a:r>
              <a:rPr lang="en-US" altLang="de-DE" sz="2200" noProof="0" dirty="0" smtClean="0">
                <a:solidFill>
                  <a:schemeClr val="accent2"/>
                </a:solidFill>
              </a:rPr>
              <a:t>Solution: </a:t>
            </a:r>
            <a:r>
              <a:rPr lang="en-US" altLang="de-DE" sz="2200" i="1" noProof="0" dirty="0" smtClean="0">
                <a:solidFill>
                  <a:schemeClr val="accent2"/>
                </a:solidFill>
              </a:rPr>
              <a:t>Templates</a:t>
            </a:r>
          </a:p>
          <a:p>
            <a:pPr marL="0" indent="0" eaLnBrk="1" hangingPunct="1">
              <a:tabLst>
                <a:tab pos="309563" algn="l"/>
                <a:tab pos="414338"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Lst>
            </a:pPr>
            <a:r>
              <a:rPr lang="en-US" altLang="de-DE" sz="2200" noProof="0" dirty="0" smtClean="0"/>
              <a:t>These are parameterized compilation units. In contrast to subprograms, parameters may be, among others, also types themselves.</a:t>
            </a:r>
          </a:p>
          <a:p>
            <a:pPr marL="0" indent="0" eaLnBrk="1" hangingPunct="1">
              <a:tabLst>
                <a:tab pos="309563" algn="l"/>
                <a:tab pos="414338"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Lst>
            </a:pPr>
            <a:r>
              <a:rPr lang="en-US" altLang="de-DE" sz="2200" dirty="0" smtClean="0"/>
              <a:t>Ada calls these templates </a:t>
            </a:r>
            <a:r>
              <a:rPr lang="en-US" altLang="de-DE" sz="2200" i="1" dirty="0" smtClean="0">
                <a:solidFill>
                  <a:schemeClr val="accent2"/>
                </a:solidFill>
              </a:rPr>
              <a:t>Generics</a:t>
            </a:r>
            <a:r>
              <a:rPr lang="en-US" altLang="de-DE" sz="2200" dirty="0" smtClean="0"/>
              <a:t>.</a:t>
            </a:r>
          </a:p>
          <a:p>
            <a:pPr marL="0" indent="0" eaLnBrk="1" hangingPunct="1">
              <a:tabLst>
                <a:tab pos="309563" algn="l"/>
                <a:tab pos="414338"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Lst>
            </a:pPr>
            <a:r>
              <a:rPr lang="en-US" altLang="de-DE" sz="2200" noProof="0" dirty="0" smtClean="0"/>
              <a:t>Generics cannot be used directly. You first have to supply actual parameters for the formal parameters. This is called </a:t>
            </a:r>
            <a:r>
              <a:rPr lang="en-US" altLang="de-DE" sz="2200" i="1" noProof="0" dirty="0" smtClean="0">
                <a:solidFill>
                  <a:schemeClr val="accent2"/>
                </a:solidFill>
              </a:rPr>
              <a:t>instantiation</a:t>
            </a:r>
            <a:r>
              <a:rPr lang="en-US" altLang="de-DE" sz="2200" noProof="0" dirty="0" smtClean="0"/>
              <a:t>.</a:t>
            </a:r>
          </a:p>
          <a:p>
            <a:pPr marL="0" indent="0" eaLnBrk="1" hangingPunct="1">
              <a:tabLst>
                <a:tab pos="309563" algn="l"/>
                <a:tab pos="414338"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Lst>
            </a:pPr>
            <a:r>
              <a:rPr lang="en-US" altLang="de-DE" sz="2200" dirty="0" smtClean="0"/>
              <a:t>Generic packages are not packages, generic subprograms are not subprograms </a:t>
            </a:r>
            <a:r>
              <a:rPr lang="de-DE" altLang="de-DE" sz="2400" dirty="0"/>
              <a:t>– </a:t>
            </a:r>
            <a:r>
              <a:rPr lang="en-US" altLang="de-DE" sz="2400" dirty="0" smtClean="0"/>
              <a:t>the latter for instance cannot be overloaded.</a:t>
            </a:r>
            <a:endParaRPr lang="en-US" altLang="de-DE" sz="2200" noProof="0" dirty="0" smtClean="0"/>
          </a:p>
          <a:p>
            <a:pPr marL="0" indent="0" eaLnBrk="1" hangingPunct="1">
              <a:tabLst>
                <a:tab pos="309563" algn="l"/>
                <a:tab pos="414338"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Lst>
            </a:pPr>
            <a:endParaRPr lang="en-US" altLang="de-DE" sz="1800" noProof="0" dirty="0" smtClean="0"/>
          </a:p>
          <a:p>
            <a:pPr marL="0" indent="0" eaLnBrk="1" hangingPunct="1">
              <a:tabLst>
                <a:tab pos="309563" algn="l"/>
                <a:tab pos="414338"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Lst>
            </a:pPr>
            <a:r>
              <a:rPr lang="en-US" altLang="de-DE" sz="1800" noProof="0" dirty="0" smtClean="0"/>
              <a:t>(See slide 194 for generics in </a:t>
            </a:r>
            <a:r>
              <a:rPr lang="en-US" altLang="de-DE" sz="1800" noProof="0" dirty="0" smtClean="0">
                <a:latin typeface="Courier New" panose="02070309020205020404" pitchFamily="49" charset="0"/>
                <a:cs typeface="Courier New" panose="02070309020205020404" pitchFamily="49" charset="0"/>
              </a:rPr>
              <a:t>Text_IO</a:t>
            </a:r>
            <a:r>
              <a:rPr lang="en-US" altLang="de-DE" sz="1800" noProof="0" dirty="0" smtClean="0"/>
              <a:t>.)</a:t>
            </a:r>
            <a:endParaRPr lang="en-US" altLang="de-DE" sz="2000" noProof="0" dirty="0" smtClean="0"/>
          </a:p>
        </p:txBody>
      </p:sp>
      <p:sp>
        <p:nvSpPr>
          <p:cNvPr id="141316" name="Fußzeilenplatzhalter 1"/>
          <p:cNvSpPr>
            <a:spLocks noGrp="1"/>
          </p:cNvSpPr>
          <p:nvPr>
            <p:ph type="ftr" sz="quarte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en-US" altLang="de-DE" sz="2400" dirty="0" smtClean="0"/>
              <a:t>Ada Basics © 2024 C.Grein</a:t>
            </a:r>
            <a:endParaRPr lang="de-DE" altLang="de-DE" sz="2400" dirty="0"/>
          </a:p>
        </p:txBody>
      </p:sp>
      <p:sp>
        <p:nvSpPr>
          <p:cNvPr id="141317" name="Foliennummernplatzhalter 2"/>
          <p:cNvSpPr>
            <a:spLocks noGrp="1"/>
          </p:cNvSpPr>
          <p:nvPr>
            <p:ph type="sldNum" sz="quarter"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C4A58BF3-3B96-435E-9CB4-1A869F3747E6}" type="slidenum">
              <a:rPr lang="de-DE" altLang="de-DE" sz="2400" smtClean="0"/>
              <a:pPr eaLnBrk="1" hangingPunct="1">
                <a:spcBef>
                  <a:spcPct val="0"/>
                </a:spcBef>
              </a:pPr>
              <a:t>215</a:t>
            </a:fld>
            <a:endParaRPr lang="de-DE" altLang="de-DE" sz="2400" dirty="0" smtClean="0"/>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2338" name="Rectangle 1"/>
          <p:cNvSpPr>
            <a:spLocks noGrp="1" noChangeArrowheads="1"/>
          </p:cNvSpPr>
          <p:nvPr>
            <p:ph type="title"/>
          </p:nvPr>
        </p:nvSpPr>
        <p:spPr>
          <a:xfrm>
            <a:off x="685800" y="609600"/>
            <a:ext cx="7772400" cy="1143000"/>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noProof="0" dirty="0" smtClean="0"/>
              <a:t>Generic Stack</a:t>
            </a:r>
          </a:p>
        </p:txBody>
      </p:sp>
      <p:sp>
        <p:nvSpPr>
          <p:cNvPr id="142339" name="Rectangle 2"/>
          <p:cNvSpPr>
            <a:spLocks noGrp="1" noChangeArrowheads="1"/>
          </p:cNvSpPr>
          <p:nvPr>
            <p:ph type="body" idx="1"/>
          </p:nvPr>
        </p:nvSpPr>
        <p:spPr>
          <a:xfrm>
            <a:off x="685800" y="1981200"/>
            <a:ext cx="7772400" cy="4114800"/>
          </a:xfrm>
        </p:spPr>
        <p:txBody>
          <a:bodyPr/>
          <a:lstStyle/>
          <a:p>
            <a:pPr marL="0" indent="33338" eaLnBrk="1" hangingPunct="1">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2000" b="1" noProof="0" dirty="0" smtClean="0">
                <a:solidFill>
                  <a:schemeClr val="accent2"/>
                </a:solidFill>
                <a:latin typeface="Courier New" pitchFamily="49" charset="0"/>
              </a:rPr>
              <a:t>generic</a:t>
            </a:r>
          </a:p>
          <a:p>
            <a:pPr marL="0" indent="33338" eaLnBrk="1" hangingPunct="1">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2000" noProof="0" dirty="0" smtClean="0">
                <a:latin typeface="Courier New" pitchFamily="49" charset="0"/>
              </a:rPr>
              <a:t>  </a:t>
            </a:r>
            <a:r>
              <a:rPr lang="en-US" altLang="de-DE" sz="2000" b="1" noProof="0" dirty="0" smtClean="0">
                <a:solidFill>
                  <a:srgbClr val="C00000"/>
                </a:solidFill>
                <a:latin typeface="Courier New" pitchFamily="49" charset="0"/>
              </a:rPr>
              <a:t>type</a:t>
            </a:r>
            <a:r>
              <a:rPr lang="en-US" altLang="de-DE" sz="2000" noProof="0" dirty="0" smtClean="0">
                <a:solidFill>
                  <a:srgbClr val="C00000"/>
                </a:solidFill>
                <a:latin typeface="Courier New" pitchFamily="49" charset="0"/>
              </a:rPr>
              <a:t> Element </a:t>
            </a:r>
            <a:r>
              <a:rPr lang="en-US" altLang="de-DE" sz="2000" b="1" noProof="0" dirty="0" smtClean="0">
                <a:solidFill>
                  <a:srgbClr val="C00000"/>
                </a:solidFill>
                <a:latin typeface="Courier New" pitchFamily="49" charset="0"/>
              </a:rPr>
              <a:t>is private</a:t>
            </a:r>
            <a:r>
              <a:rPr lang="en-US" altLang="de-DE" sz="2000" noProof="0" dirty="0" smtClean="0">
                <a:solidFill>
                  <a:srgbClr val="C00000"/>
                </a:solidFill>
                <a:latin typeface="Courier New" pitchFamily="49" charset="0"/>
              </a:rPr>
              <a:t>;</a:t>
            </a:r>
          </a:p>
          <a:p>
            <a:pPr marL="0" indent="33338" eaLnBrk="1" hangingPunct="1">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2000" b="1" noProof="0" dirty="0" smtClean="0">
                <a:latin typeface="Courier New" pitchFamily="49" charset="0"/>
              </a:rPr>
              <a:t>package</a:t>
            </a:r>
            <a:r>
              <a:rPr lang="en-US" altLang="de-DE" sz="2000" noProof="0" dirty="0" smtClean="0">
                <a:latin typeface="Courier New" pitchFamily="49" charset="0"/>
              </a:rPr>
              <a:t> Stack </a:t>
            </a:r>
            <a:r>
              <a:rPr lang="en-US" altLang="de-DE" sz="2000" b="1" noProof="0" dirty="0" smtClean="0">
                <a:latin typeface="Courier New" pitchFamily="49" charset="0"/>
              </a:rPr>
              <a:t>is</a:t>
            </a:r>
          </a:p>
          <a:p>
            <a:pPr marL="0" indent="33338" eaLnBrk="1" hangingPunct="1">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2000" noProof="0" dirty="0" smtClean="0">
                <a:latin typeface="Courier New" pitchFamily="49" charset="0"/>
              </a:rPr>
              <a:t>  </a:t>
            </a:r>
            <a:r>
              <a:rPr lang="en-US" altLang="de-DE" sz="2000" b="1" noProof="0" dirty="0" smtClean="0">
                <a:latin typeface="Courier New" pitchFamily="49" charset="0"/>
              </a:rPr>
              <a:t>procedure</a:t>
            </a:r>
            <a:r>
              <a:rPr lang="en-US" altLang="de-DE" sz="2000" noProof="0" dirty="0" smtClean="0">
                <a:latin typeface="Courier New" pitchFamily="49" charset="0"/>
              </a:rPr>
              <a:t> Push (X: </a:t>
            </a:r>
            <a:r>
              <a:rPr lang="en-US" altLang="de-DE" sz="2000" b="1" noProof="0" dirty="0" smtClean="0">
                <a:latin typeface="Courier New" pitchFamily="49" charset="0"/>
              </a:rPr>
              <a:t>in</a:t>
            </a:r>
            <a:r>
              <a:rPr lang="en-US" altLang="de-DE" sz="2000" noProof="0" dirty="0" smtClean="0">
                <a:latin typeface="Courier New" pitchFamily="49" charset="0"/>
              </a:rPr>
              <a:t> </a:t>
            </a:r>
            <a:r>
              <a:rPr lang="en-US" altLang="de-DE" sz="2000" noProof="0" dirty="0" smtClean="0">
                <a:solidFill>
                  <a:srgbClr val="C00000"/>
                </a:solidFill>
                <a:latin typeface="Courier New" pitchFamily="49" charset="0"/>
              </a:rPr>
              <a:t>Element</a:t>
            </a:r>
            <a:r>
              <a:rPr lang="en-US" altLang="de-DE" sz="2000" noProof="0" dirty="0" smtClean="0">
                <a:latin typeface="Courier New" pitchFamily="49" charset="0"/>
              </a:rPr>
              <a:t>);</a:t>
            </a:r>
          </a:p>
          <a:p>
            <a:pPr marL="0" indent="33338" eaLnBrk="1" hangingPunct="1">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2000" noProof="0" dirty="0" smtClean="0">
                <a:latin typeface="Courier New" pitchFamily="49" charset="0"/>
              </a:rPr>
              <a:t>  …</a:t>
            </a:r>
          </a:p>
          <a:p>
            <a:pPr marL="0" indent="33338" eaLnBrk="1" hangingPunct="1">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2000" dirty="0">
                <a:latin typeface="Courier New" pitchFamily="49" charset="0"/>
              </a:rPr>
              <a:t> </a:t>
            </a:r>
            <a:r>
              <a:rPr lang="en-US" altLang="de-DE" sz="2000" noProof="0" dirty="0" smtClean="0">
                <a:latin typeface="Courier New" pitchFamily="49" charset="0"/>
              </a:rPr>
              <a:t> Empty_Error, Full_Error: </a:t>
            </a:r>
            <a:r>
              <a:rPr lang="en-US" altLang="de-DE" sz="2000" b="1" dirty="0" smtClean="0">
                <a:latin typeface="Courier New" pitchFamily="49" charset="0"/>
              </a:rPr>
              <a:t>exception</a:t>
            </a:r>
            <a:r>
              <a:rPr lang="en-US" altLang="de-DE" sz="2000" noProof="0" dirty="0" smtClean="0">
                <a:latin typeface="Courier New" pitchFamily="49" charset="0"/>
              </a:rPr>
              <a:t>;</a:t>
            </a:r>
            <a:r>
              <a:rPr lang="en-US" altLang="de-DE" sz="2000" b="1" dirty="0" smtClean="0">
                <a:latin typeface="Courier New" pitchFamily="49" charset="0"/>
              </a:rPr>
              <a:t> </a:t>
            </a:r>
            <a:endParaRPr lang="en-US" altLang="de-DE" sz="2000" noProof="0" dirty="0" smtClean="0">
              <a:latin typeface="Courier New" pitchFamily="49" charset="0"/>
            </a:endParaRPr>
          </a:p>
          <a:p>
            <a:pPr marL="0" indent="33338" eaLnBrk="1" hangingPunct="1">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2000" b="1" noProof="0" dirty="0" smtClean="0">
                <a:latin typeface="Courier New" pitchFamily="49" charset="0"/>
              </a:rPr>
              <a:t>end</a:t>
            </a:r>
            <a:r>
              <a:rPr lang="en-US" altLang="de-DE" sz="2000" noProof="0" dirty="0" smtClean="0">
                <a:latin typeface="Courier New" pitchFamily="49" charset="0"/>
              </a:rPr>
              <a:t> Stack;</a:t>
            </a:r>
          </a:p>
          <a:p>
            <a:pPr marL="0" indent="33338" eaLnBrk="1" hangingPunct="1">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US" altLang="de-DE" sz="2000" noProof="0" dirty="0" smtClean="0">
              <a:latin typeface="Courier New" pitchFamily="49" charset="0"/>
            </a:endParaRPr>
          </a:p>
          <a:p>
            <a:pPr marL="0" indent="33338" eaLnBrk="1" hangingPunct="1">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2000" b="1" noProof="0" dirty="0" smtClean="0">
                <a:latin typeface="Courier New" pitchFamily="49" charset="0"/>
              </a:rPr>
              <a:t>package</a:t>
            </a:r>
            <a:r>
              <a:rPr lang="en-US" altLang="de-DE" sz="2000" noProof="0" dirty="0" smtClean="0">
                <a:latin typeface="Courier New" pitchFamily="49" charset="0"/>
              </a:rPr>
              <a:t> Integer_Stack   </a:t>
            </a:r>
            <a:r>
              <a:rPr lang="en-US" altLang="de-DE" sz="2000" b="1" noProof="0" dirty="0" smtClean="0">
                <a:latin typeface="Courier New" pitchFamily="49" charset="0"/>
              </a:rPr>
              <a:t>is new</a:t>
            </a:r>
            <a:r>
              <a:rPr lang="en-US" altLang="de-DE" sz="2000" noProof="0" dirty="0" smtClean="0">
                <a:latin typeface="Courier New" pitchFamily="49" charset="0"/>
              </a:rPr>
              <a:t> Stack (Integer);</a:t>
            </a:r>
          </a:p>
          <a:p>
            <a:pPr marL="0" indent="33338" eaLnBrk="1" hangingPunct="1">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2000" b="1" noProof="0" dirty="0" smtClean="0">
                <a:latin typeface="Courier New" pitchFamily="49" charset="0"/>
              </a:rPr>
              <a:t>package</a:t>
            </a:r>
            <a:r>
              <a:rPr lang="en-US" altLang="de-DE" sz="2000" noProof="0" dirty="0" smtClean="0">
                <a:latin typeface="Courier New" pitchFamily="49" charset="0"/>
              </a:rPr>
              <a:t> Float_Stack     </a:t>
            </a:r>
            <a:r>
              <a:rPr lang="en-US" altLang="de-DE" sz="2000" b="1" noProof="0" dirty="0" smtClean="0">
                <a:latin typeface="Courier New" pitchFamily="49" charset="0"/>
              </a:rPr>
              <a:t>is new</a:t>
            </a:r>
            <a:r>
              <a:rPr lang="en-US" altLang="de-DE" sz="2000" noProof="0" dirty="0" smtClean="0">
                <a:latin typeface="Courier New" pitchFamily="49" charset="0"/>
              </a:rPr>
              <a:t> Stack (Float);</a:t>
            </a:r>
          </a:p>
          <a:p>
            <a:pPr marL="0" indent="33338" eaLnBrk="1" hangingPunct="1">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2000" b="1" noProof="0" dirty="0" smtClean="0">
                <a:latin typeface="Courier New" pitchFamily="49" charset="0"/>
              </a:rPr>
              <a:t>package</a:t>
            </a:r>
            <a:r>
              <a:rPr lang="en-US" altLang="de-DE" sz="2000" noProof="0" dirty="0" smtClean="0">
                <a:latin typeface="Courier New" pitchFamily="49" charset="0"/>
              </a:rPr>
              <a:t> Character_Stack </a:t>
            </a:r>
            <a:r>
              <a:rPr lang="en-US" altLang="de-DE" sz="2000" b="1" noProof="0" dirty="0" smtClean="0">
                <a:latin typeface="Courier New" pitchFamily="49" charset="0"/>
              </a:rPr>
              <a:t>is new</a:t>
            </a:r>
            <a:r>
              <a:rPr lang="en-US" altLang="de-DE" sz="2000" noProof="0" dirty="0" smtClean="0">
                <a:latin typeface="Courier New" pitchFamily="49" charset="0"/>
              </a:rPr>
              <a:t> Stack (Character);</a:t>
            </a:r>
          </a:p>
        </p:txBody>
      </p:sp>
      <p:sp>
        <p:nvSpPr>
          <p:cNvPr id="142340" name="Fußzeilenplatzhalter 1"/>
          <p:cNvSpPr>
            <a:spLocks noGrp="1"/>
          </p:cNvSpPr>
          <p:nvPr>
            <p:ph type="ftr" sz="quarte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en-US" altLang="de-DE" sz="2400" dirty="0" smtClean="0"/>
              <a:t>Ada Basics © 2024 C.Grein</a:t>
            </a:r>
            <a:endParaRPr lang="de-DE" altLang="de-DE" sz="2400" dirty="0"/>
          </a:p>
        </p:txBody>
      </p:sp>
      <p:sp>
        <p:nvSpPr>
          <p:cNvPr id="142341" name="Foliennummernplatzhalter 2"/>
          <p:cNvSpPr>
            <a:spLocks noGrp="1"/>
          </p:cNvSpPr>
          <p:nvPr>
            <p:ph type="sldNum" sz="quarter"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841323BA-8295-4162-85E7-FA164100EA1A}" type="slidenum">
              <a:rPr lang="de-DE" altLang="de-DE" sz="2400" smtClean="0"/>
              <a:pPr eaLnBrk="1" hangingPunct="1">
                <a:spcBef>
                  <a:spcPct val="0"/>
                </a:spcBef>
              </a:pPr>
              <a:t>216</a:t>
            </a:fld>
            <a:endParaRPr lang="de-DE" altLang="de-DE" sz="2400" dirty="0" smtClean="0"/>
          </a:p>
        </p:txBody>
      </p:sp>
      <p:sp>
        <p:nvSpPr>
          <p:cNvPr id="2" name="Abgerundete rechteckige Legende 1"/>
          <p:cNvSpPr/>
          <p:nvPr/>
        </p:nvSpPr>
        <p:spPr bwMode="auto">
          <a:xfrm>
            <a:off x="5148064" y="4246811"/>
            <a:ext cx="3383458" cy="406325"/>
          </a:xfrm>
          <a:prstGeom prst="wedgeRoundRectCallout">
            <a:avLst>
              <a:gd name="adj1" fmla="val -75518"/>
              <a:gd name="adj2" fmla="val 140974"/>
              <a:gd name="adj3" fmla="val 16667"/>
            </a:avLst>
          </a:prstGeom>
          <a:solidFill>
            <a:srgbClr val="FFCC66"/>
          </a:solidFill>
          <a:ln w="9525" cap="flat" cmpd="sng" algn="ctr">
            <a:solidFill>
              <a:srgbClr val="6633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8" charset="0"/>
              <a:buNone/>
              <a:tabLst/>
            </a:pPr>
            <a:r>
              <a:rPr kumimoji="0" lang="en-US" sz="1800" b="0" i="0" u="none" strike="noStrike" cap="none" normalizeH="0" baseline="0" dirty="0" smtClean="0">
                <a:ln>
                  <a:noFill/>
                </a:ln>
                <a:solidFill>
                  <a:srgbClr val="663300"/>
                </a:solidFill>
                <a:effectLst/>
                <a:latin typeface="Times New Roman" pitchFamily="18" charset="0"/>
              </a:rPr>
              <a:t>Each instance creates a new stack.</a:t>
            </a:r>
          </a:p>
        </p:txBody>
      </p:sp>
      <p:grpSp>
        <p:nvGrpSpPr>
          <p:cNvPr id="7" name="Gruppieren 6"/>
          <p:cNvGrpSpPr/>
          <p:nvPr/>
        </p:nvGrpSpPr>
        <p:grpSpPr>
          <a:xfrm>
            <a:off x="5076056" y="2132856"/>
            <a:ext cx="2520280" cy="720080"/>
            <a:chOff x="5076056" y="2132856"/>
            <a:chExt cx="2520280" cy="720080"/>
          </a:xfrm>
        </p:grpSpPr>
        <p:sp>
          <p:nvSpPr>
            <p:cNvPr id="8" name="Geschweifte Klammer rechts 7"/>
            <p:cNvSpPr/>
            <p:nvPr/>
          </p:nvSpPr>
          <p:spPr bwMode="auto">
            <a:xfrm>
              <a:off x="5076056" y="2132856"/>
              <a:ext cx="288032" cy="720080"/>
            </a:xfrm>
            <a:prstGeom prst="rightBrace">
              <a:avLst/>
            </a:prstGeom>
            <a:noFill/>
            <a:ln w="9525" cap="flat" cmpd="sng" algn="ctr">
              <a:solidFill>
                <a:schemeClr val="accent2"/>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8" charset="0"/>
                <a:buNone/>
                <a:tabLst/>
              </a:pPr>
              <a:endParaRPr kumimoji="0" lang="de-DE" sz="2400" b="0" i="0" u="none" strike="noStrike" cap="none" normalizeH="0" baseline="0" dirty="0" smtClean="0">
                <a:ln>
                  <a:noFill/>
                </a:ln>
                <a:solidFill>
                  <a:schemeClr val="bg1"/>
                </a:solidFill>
                <a:effectLst/>
                <a:latin typeface="Times New Roman" pitchFamily="18" charset="0"/>
              </a:endParaRPr>
            </a:p>
          </p:txBody>
        </p:sp>
        <p:sp>
          <p:nvSpPr>
            <p:cNvPr id="9" name="Textfeld 8"/>
            <p:cNvSpPr txBox="1"/>
            <p:nvPr/>
          </p:nvSpPr>
          <p:spPr>
            <a:xfrm>
              <a:off x="5508104" y="2132856"/>
              <a:ext cx="2088232" cy="646331"/>
            </a:xfrm>
            <a:prstGeom prst="rect">
              <a:avLst/>
            </a:prstGeom>
            <a:noFill/>
          </p:spPr>
          <p:txBody>
            <a:bodyPr wrap="square" rtlCol="0">
              <a:spAutoFit/>
            </a:bodyPr>
            <a:lstStyle/>
            <a:p>
              <a:pPr algn="ctr"/>
              <a:r>
                <a:rPr lang="en-US" sz="1800" dirty="0" smtClean="0">
                  <a:solidFill>
                    <a:schemeClr val="accent2"/>
                  </a:solidFill>
                </a:rPr>
                <a:t>Parameter part of the generic unit</a:t>
              </a:r>
              <a:endParaRPr lang="en-US" sz="1800" dirty="0">
                <a:solidFill>
                  <a:schemeClr val="accent2"/>
                </a:solidFill>
              </a:endParaRPr>
            </a:p>
          </p:txBody>
        </p:sp>
      </p:gr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noProof="0" dirty="0" smtClean="0"/>
              <a:t>Exercise </a:t>
            </a:r>
            <a:r>
              <a:rPr lang="en-US" noProof="0" dirty="0"/>
              <a:t>G</a:t>
            </a:r>
            <a:r>
              <a:rPr lang="en-US" noProof="0" dirty="0" smtClean="0"/>
              <a:t>eneric Stack</a:t>
            </a:r>
            <a:endParaRPr lang="en-US" noProof="0" dirty="0"/>
          </a:p>
        </p:txBody>
      </p:sp>
      <p:sp>
        <p:nvSpPr>
          <p:cNvPr id="3" name="Inhaltsplatzhalter 2"/>
          <p:cNvSpPr>
            <a:spLocks noGrp="1"/>
          </p:cNvSpPr>
          <p:nvPr>
            <p:ph idx="1"/>
          </p:nvPr>
        </p:nvSpPr>
        <p:spPr/>
        <p:txBody>
          <a:bodyPr/>
          <a:lstStyle/>
          <a:p>
            <a:pPr marL="0" indent="0"/>
            <a:r>
              <a:rPr lang="en-US" sz="2800" noProof="0" dirty="0" smtClean="0"/>
              <a:t>Complete the specification and provide the body.</a:t>
            </a:r>
          </a:p>
          <a:p>
            <a:pPr marL="0" indent="0"/>
            <a:r>
              <a:rPr lang="en-US" sz="2800" noProof="0" dirty="0" smtClean="0"/>
              <a:t>Write a small test program.</a:t>
            </a:r>
          </a:p>
          <a:p>
            <a:pPr marL="0" indent="0"/>
            <a:endParaRPr lang="en-US" sz="2800" noProof="0" dirty="0" smtClean="0"/>
          </a:p>
          <a:p>
            <a:pPr marL="0" indent="0"/>
            <a:endParaRPr lang="en-US" sz="2800" noProof="0" dirty="0" smtClean="0"/>
          </a:p>
          <a:p>
            <a:pPr marL="0" indent="0"/>
            <a:r>
              <a:rPr lang="en-US" sz="2800" b="1" noProof="0" dirty="0" smtClean="0"/>
              <a:t>Problem:</a:t>
            </a:r>
            <a:r>
              <a:rPr lang="en-US" sz="2800" noProof="0" dirty="0" smtClean="0"/>
              <a:t> The user of this stack design has no means to </a:t>
            </a:r>
            <a:r>
              <a:rPr lang="en-US" sz="2800" dirty="0" smtClean="0"/>
              <a:t>decide</a:t>
            </a:r>
            <a:r>
              <a:rPr lang="en-US" sz="2800" noProof="0" dirty="0" smtClean="0"/>
              <a:t> how many elements the stack will be able to hold.</a:t>
            </a:r>
            <a:endParaRPr lang="en-US" sz="2800" noProof="0" dirty="0"/>
          </a:p>
        </p:txBody>
      </p:sp>
      <p:sp>
        <p:nvSpPr>
          <p:cNvPr id="4" name="Fußzeilenplatzhalter 3"/>
          <p:cNvSpPr>
            <a:spLocks noGrp="1"/>
          </p:cNvSpPr>
          <p:nvPr>
            <p:ph type="ftr" idx="10"/>
          </p:nvPr>
        </p:nvSpPr>
        <p:spPr/>
        <p:txBody>
          <a:bodyPr/>
          <a:lstStyle/>
          <a:p>
            <a:pPr>
              <a:defRPr/>
            </a:pPr>
            <a:r>
              <a:rPr lang="en-US" dirty="0" smtClean="0"/>
              <a:t>Ada Basics © 2024 C.Grein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217</a:t>
            </a:fld>
            <a:endParaRPr lang="de-DE" dirty="0"/>
          </a:p>
        </p:txBody>
      </p:sp>
    </p:spTree>
    <p:extLst>
      <p:ext uri="{BB962C8B-B14F-4D97-AF65-F5344CB8AC3E}">
        <p14:creationId xmlns:p14="http://schemas.microsoft.com/office/powerpoint/2010/main" val="17934426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Rectangle 1"/>
          <p:cNvSpPr>
            <a:spLocks noGrp="1" noChangeArrowheads="1"/>
          </p:cNvSpPr>
          <p:nvPr>
            <p:ph type="title"/>
          </p:nvPr>
        </p:nvSpPr>
        <p:spPr>
          <a:xfrm>
            <a:off x="685800" y="609600"/>
            <a:ext cx="7772400" cy="1143000"/>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noProof="0" dirty="0" smtClean="0"/>
              <a:t>Stacks </a:t>
            </a:r>
            <a:r>
              <a:rPr lang="en-US" altLang="de-DE" dirty="0"/>
              <a:t>of </a:t>
            </a:r>
            <a:r>
              <a:rPr lang="en-US" altLang="de-DE" dirty="0" smtClean="0"/>
              <a:t>Variable </a:t>
            </a:r>
            <a:r>
              <a:rPr lang="en-US" altLang="de-DE" noProof="0" dirty="0" smtClean="0"/>
              <a:t>Size</a:t>
            </a:r>
          </a:p>
        </p:txBody>
      </p:sp>
      <p:sp>
        <p:nvSpPr>
          <p:cNvPr id="143363" name="Rectangle 2"/>
          <p:cNvSpPr>
            <a:spLocks noGrp="1" noChangeArrowheads="1"/>
          </p:cNvSpPr>
          <p:nvPr>
            <p:ph type="body" idx="1"/>
          </p:nvPr>
        </p:nvSpPr>
        <p:spPr>
          <a:xfrm>
            <a:off x="685800" y="1981200"/>
            <a:ext cx="7846640" cy="4114800"/>
          </a:xfrm>
        </p:spPr>
        <p:txBody>
          <a:bodyPr/>
          <a:lstStyle/>
          <a:p>
            <a:pPr marL="0" indent="0" eaLnBrk="1" hangingPunct="1">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2000" b="1" noProof="0" dirty="0" smtClean="0">
                <a:latin typeface="Courier New" pitchFamily="49" charset="0"/>
              </a:rPr>
              <a:t>generic</a:t>
            </a:r>
          </a:p>
          <a:p>
            <a:pPr marL="0" indent="0" eaLnBrk="1" hangingPunct="1">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2000" noProof="0" dirty="0" smtClean="0">
                <a:latin typeface="Courier New" pitchFamily="49" charset="0"/>
              </a:rPr>
              <a:t>  </a:t>
            </a:r>
            <a:r>
              <a:rPr lang="en-US" altLang="de-DE" sz="2000" b="1" noProof="0" dirty="0" smtClean="0">
                <a:latin typeface="Courier New" pitchFamily="49" charset="0"/>
              </a:rPr>
              <a:t>type</a:t>
            </a:r>
            <a:r>
              <a:rPr lang="en-US" altLang="de-DE" sz="2000" noProof="0" dirty="0" smtClean="0">
                <a:latin typeface="Courier New" pitchFamily="49" charset="0"/>
              </a:rPr>
              <a:t> Element </a:t>
            </a:r>
            <a:r>
              <a:rPr lang="en-US" altLang="de-DE" sz="2000" b="1" noProof="0" dirty="0" smtClean="0">
                <a:latin typeface="Courier New" pitchFamily="49" charset="0"/>
              </a:rPr>
              <a:t>is </a:t>
            </a:r>
            <a:r>
              <a:rPr lang="en-US" altLang="de-DE" sz="2000" b="1" noProof="0" dirty="0" smtClean="0">
                <a:solidFill>
                  <a:schemeClr val="accent2"/>
                </a:solidFill>
                <a:latin typeface="Courier New" pitchFamily="49" charset="0"/>
              </a:rPr>
              <a:t>private</a:t>
            </a:r>
            <a:r>
              <a:rPr lang="en-US" altLang="de-DE" sz="2000" noProof="0" dirty="0" smtClean="0">
                <a:latin typeface="Courier New" pitchFamily="49" charset="0"/>
              </a:rPr>
              <a:t>;</a:t>
            </a:r>
          </a:p>
          <a:p>
            <a:pPr marL="0" indent="0" eaLnBrk="1" hangingPunct="1">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2000" b="1" noProof="0" dirty="0" smtClean="0">
                <a:latin typeface="Courier New" pitchFamily="49" charset="0"/>
              </a:rPr>
              <a:t>package</a:t>
            </a:r>
            <a:r>
              <a:rPr lang="en-US" altLang="de-DE" sz="2000" noProof="0" dirty="0" smtClean="0">
                <a:latin typeface="Courier New" pitchFamily="49" charset="0"/>
              </a:rPr>
              <a:t> Stacks </a:t>
            </a:r>
            <a:r>
              <a:rPr lang="en-US" altLang="de-DE" sz="2000" b="1" noProof="0" dirty="0" smtClean="0">
                <a:latin typeface="Courier New" pitchFamily="49" charset="0"/>
              </a:rPr>
              <a:t>is</a:t>
            </a:r>
          </a:p>
          <a:p>
            <a:pPr marL="0" indent="0" eaLnBrk="1" hangingPunct="1">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2000" noProof="0" dirty="0" smtClean="0">
                <a:latin typeface="Courier New" pitchFamily="49" charset="0"/>
              </a:rPr>
              <a:t>  </a:t>
            </a:r>
            <a:r>
              <a:rPr lang="en-US" altLang="de-DE" sz="2000" b="1" noProof="0" dirty="0" smtClean="0">
                <a:latin typeface="Courier New" pitchFamily="49" charset="0"/>
              </a:rPr>
              <a:t>type</a:t>
            </a:r>
            <a:r>
              <a:rPr lang="en-US" altLang="de-DE" sz="2000" noProof="0" dirty="0" smtClean="0">
                <a:latin typeface="Courier New" pitchFamily="49" charset="0"/>
              </a:rPr>
              <a:t> Stack </a:t>
            </a:r>
            <a:r>
              <a:rPr lang="en-US" altLang="de-DE" sz="2000" noProof="0" dirty="0" smtClean="0">
                <a:solidFill>
                  <a:srgbClr val="FF3399"/>
                </a:solidFill>
                <a:latin typeface="Courier New" pitchFamily="49" charset="0"/>
              </a:rPr>
              <a:t>(Size: Natural) </a:t>
            </a:r>
            <a:r>
              <a:rPr lang="en-US" altLang="de-DE" sz="2000" b="1" noProof="0" dirty="0" smtClean="0">
                <a:latin typeface="Courier New" pitchFamily="49" charset="0"/>
              </a:rPr>
              <a:t>is </a:t>
            </a:r>
            <a:r>
              <a:rPr lang="en-US" altLang="de-DE" sz="2000" b="1" noProof="0" dirty="0" smtClean="0">
                <a:solidFill>
                  <a:srgbClr val="CC3300"/>
                </a:solidFill>
                <a:latin typeface="Courier New" pitchFamily="49" charset="0"/>
              </a:rPr>
              <a:t>limited </a:t>
            </a:r>
            <a:r>
              <a:rPr lang="en-US" altLang="de-DE" sz="2000" b="1" noProof="0" dirty="0" smtClean="0">
                <a:solidFill>
                  <a:schemeClr val="accent2"/>
                </a:solidFill>
                <a:latin typeface="Courier New" pitchFamily="49" charset="0"/>
              </a:rPr>
              <a:t>private</a:t>
            </a:r>
            <a:r>
              <a:rPr lang="en-US" altLang="de-DE" sz="2000" noProof="0" dirty="0" smtClean="0">
                <a:latin typeface="Courier New" pitchFamily="49" charset="0"/>
              </a:rPr>
              <a:t>;</a:t>
            </a:r>
          </a:p>
          <a:p>
            <a:pPr marL="0" indent="0" eaLnBrk="1" hangingPunct="1">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2000" noProof="0" dirty="0" smtClean="0">
                <a:latin typeface="Courier New" pitchFamily="49" charset="0"/>
              </a:rPr>
              <a:t>  -- </a:t>
            </a:r>
            <a:r>
              <a:rPr lang="en-US" altLang="de-DE" sz="2000" i="1" noProof="0" dirty="0" smtClean="0">
                <a:latin typeface="Courier New" pitchFamily="49" charset="0"/>
              </a:rPr>
              <a:t>Operations like before, but with an</a:t>
            </a:r>
          </a:p>
          <a:p>
            <a:pPr marL="0" indent="0" eaLnBrk="1" hangingPunct="1">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2000" noProof="0" dirty="0" smtClean="0">
                <a:latin typeface="Courier New" pitchFamily="49" charset="0"/>
              </a:rPr>
              <a:t>  -- </a:t>
            </a:r>
            <a:r>
              <a:rPr lang="en-US" altLang="de-DE" sz="2000" i="1" dirty="0" smtClean="0">
                <a:latin typeface="Courier New" pitchFamily="49" charset="0"/>
              </a:rPr>
              <a:t>additional </a:t>
            </a:r>
            <a:r>
              <a:rPr lang="en-US" altLang="de-DE" sz="2000" noProof="0" dirty="0" smtClean="0">
                <a:latin typeface="Courier New" pitchFamily="49" charset="0"/>
              </a:rPr>
              <a:t>p</a:t>
            </a:r>
            <a:r>
              <a:rPr lang="en-US" altLang="de-DE" sz="2000" i="1" noProof="0" dirty="0" smtClean="0">
                <a:latin typeface="Courier New" pitchFamily="49" charset="0"/>
              </a:rPr>
              <a:t>arameter.</a:t>
            </a:r>
          </a:p>
          <a:p>
            <a:pPr marL="0" indent="0" eaLnBrk="1" hangingPunct="1">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2000" noProof="0" dirty="0" smtClean="0">
                <a:latin typeface="Courier New" pitchFamily="49" charset="0"/>
              </a:rPr>
              <a:t>  </a:t>
            </a:r>
            <a:r>
              <a:rPr lang="en-US" altLang="de-DE" sz="2000" b="1" noProof="0" dirty="0" smtClean="0">
                <a:latin typeface="Courier New" pitchFamily="49" charset="0"/>
              </a:rPr>
              <a:t>procedure</a:t>
            </a:r>
            <a:r>
              <a:rPr lang="en-US" altLang="de-DE" sz="2000" noProof="0" dirty="0" smtClean="0">
                <a:latin typeface="Courier New" pitchFamily="49" charset="0"/>
              </a:rPr>
              <a:t> Push (S: </a:t>
            </a:r>
            <a:r>
              <a:rPr lang="en-US" altLang="de-DE" sz="2000" b="1" noProof="0" dirty="0" smtClean="0">
                <a:latin typeface="Courier New" pitchFamily="49" charset="0"/>
              </a:rPr>
              <a:t>in out</a:t>
            </a:r>
            <a:r>
              <a:rPr lang="en-US" altLang="de-DE" sz="2000" noProof="0" dirty="0" smtClean="0">
                <a:latin typeface="Courier New" pitchFamily="49" charset="0"/>
              </a:rPr>
              <a:t> Stack; X: </a:t>
            </a:r>
            <a:r>
              <a:rPr lang="en-US" altLang="de-DE" sz="2000" b="1" noProof="0" dirty="0" smtClean="0">
                <a:latin typeface="Courier New" pitchFamily="49" charset="0"/>
              </a:rPr>
              <a:t>in</a:t>
            </a:r>
            <a:r>
              <a:rPr lang="en-US" altLang="de-DE" sz="2000" noProof="0" dirty="0" smtClean="0">
                <a:latin typeface="Courier New" pitchFamily="49" charset="0"/>
              </a:rPr>
              <a:t> Element);</a:t>
            </a:r>
          </a:p>
          <a:p>
            <a:pPr marL="0" indent="0" eaLnBrk="1" hangingPunct="1">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2000" noProof="0" dirty="0" smtClean="0">
                <a:latin typeface="Courier New" pitchFamily="49" charset="0"/>
              </a:rPr>
              <a:t>  ...</a:t>
            </a:r>
          </a:p>
          <a:p>
            <a:pPr marL="0" indent="0" eaLnBrk="1" hangingPunct="1">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2000" b="1" noProof="0" dirty="0" smtClean="0">
                <a:solidFill>
                  <a:schemeClr val="accent2"/>
                </a:solidFill>
                <a:latin typeface="Courier New" pitchFamily="49" charset="0"/>
              </a:rPr>
              <a:t>private</a:t>
            </a:r>
          </a:p>
          <a:p>
            <a:pPr marL="0" indent="0" eaLnBrk="1" hangingPunct="1">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2000" noProof="0" dirty="0" smtClean="0">
                <a:latin typeface="Courier New" pitchFamily="49" charset="0"/>
              </a:rPr>
              <a:t>  ... –- </a:t>
            </a:r>
            <a:r>
              <a:rPr lang="en-US" altLang="de-DE" sz="2000" i="1" noProof="0" dirty="0" smtClean="0">
                <a:latin typeface="Courier New" pitchFamily="49" charset="0"/>
              </a:rPr>
              <a:t>Implementation is not visible</a:t>
            </a:r>
          </a:p>
          <a:p>
            <a:pPr marL="0" indent="0" eaLnBrk="1" hangingPunct="1">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2000" b="1" noProof="0" dirty="0" smtClean="0">
                <a:latin typeface="Courier New" pitchFamily="49" charset="0"/>
              </a:rPr>
              <a:t>end</a:t>
            </a:r>
            <a:r>
              <a:rPr lang="en-US" altLang="de-DE" sz="2000" noProof="0" dirty="0" smtClean="0">
                <a:latin typeface="Courier New" pitchFamily="49" charset="0"/>
              </a:rPr>
              <a:t> Stacks;</a:t>
            </a:r>
          </a:p>
        </p:txBody>
      </p:sp>
      <p:sp>
        <p:nvSpPr>
          <p:cNvPr id="143364" name="Fußzeilenplatzhalter 1"/>
          <p:cNvSpPr>
            <a:spLocks noGrp="1"/>
          </p:cNvSpPr>
          <p:nvPr>
            <p:ph type="ftr" sz="quarte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en-US" altLang="de-DE" sz="2400" dirty="0" smtClean="0"/>
              <a:t>Ada Basics © 2024 C.Grein</a:t>
            </a:r>
            <a:endParaRPr lang="de-DE" altLang="de-DE" sz="2400" dirty="0"/>
          </a:p>
        </p:txBody>
      </p:sp>
      <p:sp>
        <p:nvSpPr>
          <p:cNvPr id="143365" name="Foliennummernplatzhalter 2"/>
          <p:cNvSpPr>
            <a:spLocks noGrp="1"/>
          </p:cNvSpPr>
          <p:nvPr>
            <p:ph type="sldNum" sz="quarter"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402EF1DA-C7B5-4F98-B8FF-D8DF322D172B}" type="slidenum">
              <a:rPr lang="de-DE" altLang="de-DE" sz="2400" smtClean="0"/>
              <a:pPr eaLnBrk="1" hangingPunct="1">
                <a:spcBef>
                  <a:spcPct val="0"/>
                </a:spcBef>
              </a:pPr>
              <a:t>218</a:t>
            </a:fld>
            <a:endParaRPr lang="de-DE" altLang="de-DE" sz="2400" dirty="0" smtClean="0"/>
          </a:p>
        </p:txBody>
      </p:sp>
      <p:sp>
        <p:nvSpPr>
          <p:cNvPr id="2" name="Abgerundete rechteckige Legende 1"/>
          <p:cNvSpPr/>
          <p:nvPr/>
        </p:nvSpPr>
        <p:spPr bwMode="auto">
          <a:xfrm>
            <a:off x="5796136" y="2283318"/>
            <a:ext cx="1872208" cy="497610"/>
          </a:xfrm>
          <a:prstGeom prst="wedgeRoundRectCallout">
            <a:avLst>
              <a:gd name="adj1" fmla="val -145523"/>
              <a:gd name="adj2" fmla="val 126409"/>
              <a:gd name="adj3" fmla="val 16667"/>
            </a:avLst>
          </a:prstGeom>
          <a:solidFill>
            <a:srgbClr val="FF99CC"/>
          </a:solidFill>
          <a:ln w="9525" cap="flat" cmpd="sng" algn="ctr">
            <a:solidFill>
              <a:srgbClr val="CC0066"/>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8" charset="0"/>
              <a:buNone/>
              <a:tabLst/>
            </a:pPr>
            <a:r>
              <a:rPr kumimoji="0" lang="en-US" sz="2400" b="0" i="0" u="none" strike="noStrike" cap="none" normalizeH="0" baseline="0" dirty="0" smtClean="0">
                <a:ln>
                  <a:noFill/>
                </a:ln>
                <a:solidFill>
                  <a:schemeClr val="tx1"/>
                </a:solidFill>
                <a:effectLst/>
                <a:latin typeface="Times New Roman" pitchFamily="18" charset="0"/>
              </a:rPr>
              <a:t>Discriminant</a:t>
            </a:r>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Rectangle 1"/>
          <p:cNvSpPr>
            <a:spLocks noGrp="1" noChangeArrowheads="1"/>
          </p:cNvSpPr>
          <p:nvPr>
            <p:ph type="title"/>
          </p:nvPr>
        </p:nvSpPr>
        <p:spPr>
          <a:xfrm>
            <a:off x="685800" y="609600"/>
            <a:ext cx="7772400" cy="1307232"/>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noProof="0" dirty="0" smtClean="0"/>
              <a:t>Private Types</a:t>
            </a:r>
            <a:br>
              <a:rPr lang="en-US" altLang="de-DE" noProof="0" dirty="0" smtClean="0"/>
            </a:br>
            <a:r>
              <a:rPr lang="en-US" altLang="de-DE" noProof="0" dirty="0" smtClean="0"/>
              <a:t>(Replication of slide 163)</a:t>
            </a:r>
          </a:p>
        </p:txBody>
      </p:sp>
      <p:sp>
        <p:nvSpPr>
          <p:cNvPr id="144387" name="Rectangle 2"/>
          <p:cNvSpPr>
            <a:spLocks noGrp="1" noChangeArrowheads="1"/>
          </p:cNvSpPr>
          <p:nvPr>
            <p:ph type="body" idx="1"/>
          </p:nvPr>
        </p:nvSpPr>
        <p:spPr>
          <a:xfrm>
            <a:off x="685800" y="2132856"/>
            <a:ext cx="7772400" cy="3963144"/>
          </a:xfrm>
        </p:spPr>
        <p:txBody>
          <a:bodyPr/>
          <a:lstStyle/>
          <a:p>
            <a:pPr marL="309563" indent="-309563" eaLnBrk="1" hangingPunct="1">
              <a:lnSpc>
                <a:spcPct val="90000"/>
              </a:lnSpc>
              <a:spcBef>
                <a:spcPts val="700"/>
              </a:spcBef>
              <a:buFont typeface="Times New Roman" pitchFamily="18" charset="0"/>
              <a:buChar char="•"/>
              <a:tabLst>
                <a:tab pos="309563" algn="l"/>
                <a:tab pos="414338"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Lst>
            </a:pPr>
            <a:r>
              <a:rPr lang="en-US" altLang="de-DE" sz="2400" dirty="0"/>
              <a:t>A private type defines a </a:t>
            </a:r>
            <a:r>
              <a:rPr lang="en-US" altLang="de-DE" sz="2400" i="1" dirty="0"/>
              <a:t>contract</a:t>
            </a:r>
            <a:r>
              <a:rPr lang="en-US" altLang="de-DE" sz="2400" dirty="0"/>
              <a:t>.</a:t>
            </a:r>
          </a:p>
          <a:p>
            <a:pPr marL="309563" indent="-309563" eaLnBrk="1" hangingPunct="1">
              <a:lnSpc>
                <a:spcPct val="90000"/>
              </a:lnSpc>
              <a:spcBef>
                <a:spcPts val="700"/>
              </a:spcBef>
              <a:buFont typeface="Times New Roman" pitchFamily="18" charset="0"/>
              <a:buChar char="•"/>
              <a:tabLst>
                <a:tab pos="309563" algn="l"/>
                <a:tab pos="414338"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Lst>
            </a:pPr>
            <a:r>
              <a:rPr lang="en-US" altLang="de-DE" sz="2400" dirty="0"/>
              <a:t>The client does not know anything about the private type except for the properties (operations) declared in the public part </a:t>
            </a:r>
            <a:r>
              <a:rPr lang="en-US" altLang="de-DE" sz="2400" dirty="0">
                <a:cs typeface="Times New Roman" pitchFamily="18" charset="0"/>
              </a:rPr>
              <a:t>–</a:t>
            </a:r>
            <a:r>
              <a:rPr lang="en-US" altLang="de-DE" sz="2400" dirty="0"/>
              <a:t> their implementation (their inner structure) is unknown.</a:t>
            </a:r>
          </a:p>
          <a:p>
            <a:pPr marL="309563" indent="-309563" eaLnBrk="1" hangingPunct="1">
              <a:lnSpc>
                <a:spcPct val="90000"/>
              </a:lnSpc>
              <a:spcBef>
                <a:spcPts val="700"/>
              </a:spcBef>
              <a:buFont typeface="Times New Roman" pitchFamily="18" charset="0"/>
              <a:buChar char="•"/>
              <a:tabLst>
                <a:tab pos="309563" algn="l"/>
                <a:tab pos="414338"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Lst>
            </a:pPr>
            <a:r>
              <a:rPr lang="en-US" altLang="de-DE" sz="2400" dirty="0"/>
              <a:t>The only predefined operations (if not </a:t>
            </a:r>
            <a:r>
              <a:rPr lang="en-US" altLang="de-DE" sz="2400" i="1" dirty="0"/>
              <a:t>limited</a:t>
            </a:r>
            <a:r>
              <a:rPr lang="en-US" altLang="de-DE" sz="2400" dirty="0"/>
              <a:t>) are</a:t>
            </a:r>
            <a:br>
              <a:rPr lang="en-US" altLang="de-DE" sz="2400" dirty="0"/>
            </a:br>
            <a:r>
              <a:rPr lang="en-US" altLang="de-DE" sz="2400" dirty="0"/>
              <a:t>- assignment	</a:t>
            </a:r>
            <a:r>
              <a:rPr lang="en-US" altLang="de-DE" sz="2000" dirty="0">
                <a:latin typeface="Courier New" pitchFamily="49" charset="0"/>
              </a:rPr>
              <a:t>A := B;</a:t>
            </a:r>
            <a:r>
              <a:rPr lang="en-US" altLang="de-DE" sz="1800" dirty="0">
                <a:latin typeface="Courier New" pitchFamily="49" charset="0"/>
              </a:rPr>
              <a:t/>
            </a:r>
            <a:br>
              <a:rPr lang="en-US" altLang="de-DE" sz="1800" dirty="0">
                <a:latin typeface="Courier New" pitchFamily="49" charset="0"/>
              </a:rPr>
            </a:br>
            <a:r>
              <a:rPr lang="en-US" altLang="de-DE" sz="2400" dirty="0"/>
              <a:t>- comparison	</a:t>
            </a:r>
            <a:r>
              <a:rPr lang="en-US" altLang="de-DE" sz="2000" dirty="0">
                <a:latin typeface="Courier New" pitchFamily="49" charset="0"/>
              </a:rPr>
              <a:t>A = B  </a:t>
            </a:r>
            <a:r>
              <a:rPr lang="en-US" altLang="de-DE" sz="2400" dirty="0"/>
              <a:t>resp.   </a:t>
            </a:r>
            <a:r>
              <a:rPr lang="en-US" altLang="de-DE" sz="2000" dirty="0">
                <a:latin typeface="Courier New" pitchFamily="49" charset="0"/>
              </a:rPr>
              <a:t>A /= B</a:t>
            </a:r>
          </a:p>
          <a:p>
            <a:pPr marL="309563" indent="-309563" eaLnBrk="1" hangingPunct="1">
              <a:lnSpc>
                <a:spcPct val="90000"/>
              </a:lnSpc>
              <a:spcBef>
                <a:spcPts val="700"/>
              </a:spcBef>
              <a:buFont typeface="Times New Roman" pitchFamily="18" charset="0"/>
              <a:buChar char="•"/>
              <a:tabLst>
                <a:tab pos="309563" algn="l"/>
                <a:tab pos="414338"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Lst>
            </a:pPr>
            <a:r>
              <a:rPr lang="en-US" altLang="de-DE" sz="2400" dirty="0"/>
              <a:t>Other operations are</a:t>
            </a:r>
            <a:r>
              <a:rPr lang="en-US" altLang="de-DE" sz="2400" dirty="0">
                <a:latin typeface="Courier New" pitchFamily="49" charset="0"/>
              </a:rPr>
              <a:t/>
            </a:r>
            <a:br>
              <a:rPr lang="en-US" altLang="de-DE" sz="2400" dirty="0">
                <a:latin typeface="Courier New" pitchFamily="49" charset="0"/>
              </a:rPr>
            </a:br>
            <a:r>
              <a:rPr lang="en-US" altLang="de-DE" sz="2400" dirty="0"/>
              <a:t>the ones provided by the “producer” </a:t>
            </a:r>
            <a:r>
              <a:rPr lang="en-US" altLang="de-DE" sz="2400" dirty="0">
                <a:cs typeface="Times New Roman" pitchFamily="18" charset="0"/>
              </a:rPr>
              <a:t>– </a:t>
            </a:r>
            <a:r>
              <a:rPr lang="en-US" altLang="de-DE" sz="2400" dirty="0"/>
              <a:t>those defined in the public part</a:t>
            </a:r>
            <a:r>
              <a:rPr lang="en-US" altLang="de-DE" sz="2400" dirty="0" smtClean="0"/>
              <a:t>.</a:t>
            </a:r>
            <a:endParaRPr lang="en-US" altLang="de-DE" sz="2400" dirty="0"/>
          </a:p>
        </p:txBody>
      </p:sp>
      <p:sp>
        <p:nvSpPr>
          <p:cNvPr id="144388" name="Fußzeilenplatzhalter 1"/>
          <p:cNvSpPr>
            <a:spLocks noGrp="1"/>
          </p:cNvSpPr>
          <p:nvPr>
            <p:ph type="ftr" sz="quarte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en-US" altLang="de-DE" sz="2400" dirty="0" smtClean="0"/>
              <a:t>Ada Basics © 2024 C.Grein</a:t>
            </a:r>
            <a:endParaRPr lang="de-DE" altLang="de-DE" sz="2400" dirty="0"/>
          </a:p>
        </p:txBody>
      </p:sp>
      <p:sp>
        <p:nvSpPr>
          <p:cNvPr id="144389" name="Foliennummernplatzhalter 2"/>
          <p:cNvSpPr>
            <a:spLocks noGrp="1"/>
          </p:cNvSpPr>
          <p:nvPr>
            <p:ph type="sldNum" sz="quarter"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FFFE3ECE-2F73-492F-BC6D-2EC7201C952A}" type="slidenum">
              <a:rPr lang="de-DE" altLang="de-DE" sz="2400" smtClean="0"/>
              <a:pPr eaLnBrk="1" hangingPunct="1">
                <a:spcBef>
                  <a:spcPct val="0"/>
                </a:spcBef>
              </a:pPr>
              <a:t>219</a:t>
            </a:fld>
            <a:endParaRPr lang="de-DE" altLang="de-DE" sz="2400" dirty="0" smtClean="0"/>
          </a:p>
        </p:txBody>
      </p:sp>
    </p:spTree>
    <p:extLst>
      <p:ext uri="{BB962C8B-B14F-4D97-AF65-F5344CB8AC3E}">
        <p14:creationId xmlns:p14="http://schemas.microsoft.com/office/powerpoint/2010/main" val="426412963"/>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el 1"/>
          <p:cNvSpPr>
            <a:spLocks noGrp="1"/>
          </p:cNvSpPr>
          <p:nvPr>
            <p:ph type="title"/>
          </p:nvPr>
        </p:nvSpPr>
        <p:spPr>
          <a:xfrm>
            <a:off x="684213" y="404813"/>
            <a:ext cx="7739062" cy="1165225"/>
          </a:xfrm>
        </p:spPr>
        <p:txBody>
          <a:bodyPr/>
          <a:lstStyle/>
          <a:p>
            <a:r>
              <a:rPr lang="en-US" altLang="de-DE" i="1" noProof="0" dirty="0" smtClean="0">
                <a:solidFill>
                  <a:srgbClr val="FF0000"/>
                </a:solidFill>
              </a:rPr>
              <a:t>Erroneousness</a:t>
            </a:r>
          </a:p>
        </p:txBody>
      </p:sp>
      <p:sp>
        <p:nvSpPr>
          <p:cNvPr id="3" name="Inhaltsplatzhalter 2"/>
          <p:cNvSpPr>
            <a:spLocks noGrp="1"/>
          </p:cNvSpPr>
          <p:nvPr>
            <p:ph idx="1"/>
          </p:nvPr>
        </p:nvSpPr>
        <p:spPr>
          <a:xfrm>
            <a:off x="685800" y="1772816"/>
            <a:ext cx="7739063" cy="4442247"/>
          </a:xfrm>
        </p:spPr>
        <p:txBody>
          <a:bodyPr/>
          <a:lstStyle/>
          <a:p>
            <a:pPr marL="0" indent="0">
              <a:defRPr/>
            </a:pPr>
            <a:r>
              <a:rPr lang="en-US" sz="2300" noProof="0" dirty="0" smtClean="0"/>
              <a:t>What happens if a program execution is</a:t>
            </a:r>
            <a:r>
              <a:rPr lang="en-US" sz="2300" noProof="0" dirty="0" smtClean="0">
                <a:solidFill>
                  <a:srgbClr val="FF0000"/>
                </a:solidFill>
              </a:rPr>
              <a:t> </a:t>
            </a:r>
            <a:r>
              <a:rPr lang="en-US" sz="2300" i="1" noProof="0" dirty="0" smtClean="0">
                <a:solidFill>
                  <a:srgbClr val="FF0000"/>
                </a:solidFill>
              </a:rPr>
              <a:t>erroneous</a:t>
            </a:r>
            <a:r>
              <a:rPr lang="en-US" sz="2300" noProof="0" dirty="0" smtClean="0"/>
              <a:t>?</a:t>
            </a:r>
          </a:p>
          <a:p>
            <a:pPr marL="0" indent="0" algn="ctr">
              <a:defRPr/>
            </a:pPr>
            <a:r>
              <a:rPr lang="en-US" sz="2300" noProof="0" dirty="0" smtClean="0">
                <a:solidFill>
                  <a:srgbClr val="CC3300"/>
                </a:solidFill>
              </a:rPr>
              <a:t>In the worst case – nothing; the program</a:t>
            </a:r>
            <a:br>
              <a:rPr lang="en-US" sz="2300" noProof="0" dirty="0" smtClean="0">
                <a:solidFill>
                  <a:srgbClr val="CC3300"/>
                </a:solidFill>
              </a:rPr>
            </a:br>
            <a:r>
              <a:rPr lang="en-US" sz="2300" noProof="0" dirty="0" smtClean="0">
                <a:solidFill>
                  <a:srgbClr val="CC3300"/>
                </a:solidFill>
              </a:rPr>
              <a:t>performs as expected.</a:t>
            </a:r>
          </a:p>
          <a:p>
            <a:pPr marL="0" indent="0">
              <a:defRPr/>
            </a:pPr>
            <a:r>
              <a:rPr lang="en-US" sz="2300" noProof="0" dirty="0" smtClean="0"/>
              <a:t>Why is this so malicious?</a:t>
            </a:r>
          </a:p>
          <a:p>
            <a:pPr>
              <a:buFont typeface="Arial" pitchFamily="34" charset="0"/>
              <a:buChar char="•"/>
              <a:defRPr/>
            </a:pPr>
            <a:r>
              <a:rPr lang="en-US" sz="2300" noProof="0" dirty="0" smtClean="0"/>
              <a:t>Bugs introduced with program modifications are located in the </a:t>
            </a:r>
            <a:r>
              <a:rPr lang="en-US" sz="2300" noProof="0" dirty="0" smtClean="0">
                <a:solidFill>
                  <a:srgbClr val="CC3300"/>
                </a:solidFill>
              </a:rPr>
              <a:t>direct environment </a:t>
            </a:r>
            <a:r>
              <a:rPr lang="en-US" sz="2300" noProof="0" dirty="0" smtClean="0"/>
              <a:t>of the modification.</a:t>
            </a:r>
          </a:p>
          <a:p>
            <a:pPr>
              <a:buFont typeface="Arial" pitchFamily="34" charset="0"/>
              <a:buChar char="•"/>
              <a:defRPr/>
            </a:pPr>
            <a:r>
              <a:rPr lang="en-US" sz="2300" noProof="0" dirty="0" smtClean="0"/>
              <a:t>That’s different with an </a:t>
            </a:r>
            <a:r>
              <a:rPr lang="en-US" sz="2300" noProof="0" dirty="0" smtClean="0">
                <a:solidFill>
                  <a:srgbClr val="FF0000"/>
                </a:solidFill>
              </a:rPr>
              <a:t>erroneous </a:t>
            </a:r>
            <a:r>
              <a:rPr lang="en-US" sz="2300" noProof="0" dirty="0" smtClean="0"/>
              <a:t>program. Even with the least modification, the </a:t>
            </a:r>
            <a:r>
              <a:rPr lang="en-US" sz="2300" noProof="0" dirty="0" smtClean="0">
                <a:solidFill>
                  <a:srgbClr val="CC3300"/>
                </a:solidFill>
              </a:rPr>
              <a:t>placement </a:t>
            </a:r>
            <a:r>
              <a:rPr lang="en-US" sz="2300" noProof="0" dirty="0" smtClean="0"/>
              <a:t>of the program in memory may be </a:t>
            </a:r>
            <a:r>
              <a:rPr lang="en-US" sz="2300" noProof="0" dirty="0" smtClean="0">
                <a:solidFill>
                  <a:srgbClr val="CC3300"/>
                </a:solidFill>
              </a:rPr>
              <a:t>completely rearranged</a:t>
            </a:r>
            <a:r>
              <a:rPr lang="en-US" sz="2300" noProof="0" dirty="0" smtClean="0"/>
              <a:t>, and suddenly, via an incorrect access, some sensitive storage place is affected </a:t>
            </a:r>
            <a:r>
              <a:rPr lang="en-US" sz="2300" noProof="0" dirty="0" smtClean="0">
                <a:solidFill>
                  <a:srgbClr val="FF0000"/>
                </a:solidFill>
              </a:rPr>
              <a:t>anywhere</a:t>
            </a:r>
            <a:r>
              <a:rPr lang="en-US" sz="2300" noProof="0" dirty="0" smtClean="0"/>
              <a:t> in the program.</a:t>
            </a:r>
            <a:endParaRPr lang="en-US" sz="2300" noProof="0" dirty="0"/>
          </a:p>
        </p:txBody>
      </p:sp>
      <p:sp>
        <p:nvSpPr>
          <p:cNvPr id="2" name="Fußzeilenplatzhalter 1"/>
          <p:cNvSpPr>
            <a:spLocks noGrp="1"/>
          </p:cNvSpPr>
          <p:nvPr>
            <p:ph type="ftr" idx="10"/>
          </p:nvPr>
        </p:nvSpPr>
        <p:spPr/>
        <p:txBody>
          <a:bodyPr/>
          <a:lstStyle/>
          <a:p>
            <a:pPr>
              <a:defRPr/>
            </a:pPr>
            <a:r>
              <a:rPr lang="en-US" dirty="0" smtClean="0"/>
              <a:t>Ada Basics © 2024 C.Grein</a:t>
            </a:r>
            <a:endParaRPr lang="de-DE" dirty="0"/>
          </a:p>
        </p:txBody>
      </p:sp>
      <p:sp>
        <p:nvSpPr>
          <p:cNvPr id="4" name="Foliennummernplatzhalter 3"/>
          <p:cNvSpPr>
            <a:spLocks noGrp="1"/>
          </p:cNvSpPr>
          <p:nvPr>
            <p:ph type="sldNum" idx="11"/>
          </p:nvPr>
        </p:nvSpPr>
        <p:spPr/>
        <p:txBody>
          <a:bodyPr/>
          <a:lstStyle/>
          <a:p>
            <a:pPr>
              <a:defRPr/>
            </a:pPr>
            <a:fld id="{07B95DED-7F18-463B-9F94-D327A3428C3B}" type="slidenum">
              <a:rPr lang="de-DE" smtClean="0"/>
              <a:pPr>
                <a:defRPr/>
              </a:pPr>
              <a:t>22</a:t>
            </a:fld>
            <a:endParaRPr lang="de-DE" dirty="0"/>
          </a:p>
        </p:txBody>
      </p:sp>
    </p:spTree>
    <p:extLst>
      <p:ext uri="{BB962C8B-B14F-4D97-AF65-F5344CB8AC3E}">
        <p14:creationId xmlns:p14="http://schemas.microsoft.com/office/powerpoint/2010/main" val="22476725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Rectangle 1"/>
          <p:cNvSpPr>
            <a:spLocks noGrp="1" noChangeArrowheads="1"/>
          </p:cNvSpPr>
          <p:nvPr>
            <p:ph type="title"/>
          </p:nvPr>
        </p:nvSpPr>
        <p:spPr>
          <a:xfrm>
            <a:off x="685800" y="548680"/>
            <a:ext cx="7772400" cy="1143000"/>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noProof="0" dirty="0" smtClean="0"/>
              <a:t>“Private” as</a:t>
            </a:r>
            <a:br>
              <a:rPr lang="en-US" altLang="de-DE" noProof="0" dirty="0" smtClean="0"/>
            </a:br>
            <a:r>
              <a:rPr lang="en-US" altLang="de-DE" noProof="0" dirty="0" smtClean="0"/>
              <a:t>Seen from Two Sides</a:t>
            </a:r>
          </a:p>
        </p:txBody>
      </p:sp>
      <p:sp>
        <p:nvSpPr>
          <p:cNvPr id="145411" name="Rectangle 2"/>
          <p:cNvSpPr>
            <a:spLocks noGrp="1" noChangeArrowheads="1"/>
          </p:cNvSpPr>
          <p:nvPr>
            <p:ph type="body" idx="1"/>
          </p:nvPr>
        </p:nvSpPr>
        <p:spPr>
          <a:xfrm>
            <a:off x="684213" y="1752600"/>
            <a:ext cx="7772400" cy="4412705"/>
          </a:xfrm>
        </p:spPr>
        <p:txBody>
          <a:bodyPr/>
          <a:lstStyle/>
          <a:p>
            <a:pPr marL="0" indent="0" eaLnBrk="1" hangingPunct="1">
              <a:lnSpc>
                <a:spcPct val="90000"/>
              </a:lnSpc>
              <a:spcBef>
                <a:spcPts val="700"/>
              </a:spcBef>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en-US" altLang="de-DE" sz="2800" noProof="0" dirty="0" smtClean="0"/>
              <a:t>In the stack, </a:t>
            </a:r>
            <a:r>
              <a:rPr lang="en-US" altLang="de-DE" sz="2600" b="1" noProof="0" dirty="0" smtClean="0">
                <a:solidFill>
                  <a:schemeClr val="accent2"/>
                </a:solidFill>
                <a:latin typeface="Courier New" pitchFamily="49" charset="0"/>
              </a:rPr>
              <a:t>private</a:t>
            </a:r>
            <a:r>
              <a:rPr lang="en-US" altLang="de-DE" sz="2400" noProof="0" dirty="0" smtClean="0">
                <a:solidFill>
                  <a:schemeClr val="accent2"/>
                </a:solidFill>
              </a:rPr>
              <a:t> </a:t>
            </a:r>
            <a:r>
              <a:rPr lang="en-US" altLang="de-DE" sz="2800" noProof="0" dirty="0" smtClean="0"/>
              <a:t>is used from two points of view:</a:t>
            </a:r>
          </a:p>
          <a:p>
            <a:pPr lvl="1" eaLnBrk="1" hangingPunct="1">
              <a:lnSpc>
                <a:spcPct val="90000"/>
              </a:lnSpc>
              <a:buSzPct val="85000"/>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en-US" altLang="de-DE" sz="2400" noProof="0" dirty="0" smtClean="0"/>
              <a:t>The type </a:t>
            </a:r>
            <a:r>
              <a:rPr lang="en-US" altLang="de-DE" sz="2200" noProof="0" dirty="0" smtClean="0">
                <a:latin typeface="Courier New" pitchFamily="49" charset="0"/>
              </a:rPr>
              <a:t>Element</a:t>
            </a:r>
            <a:r>
              <a:rPr lang="en-US" altLang="de-DE" sz="2400" noProof="0" dirty="0" smtClean="0"/>
              <a:t> comes from outside. The stack’s </a:t>
            </a:r>
            <a:r>
              <a:rPr lang="en-US" altLang="de-DE" sz="2400" i="1" noProof="0" dirty="0" smtClean="0"/>
              <a:t>developer</a:t>
            </a:r>
            <a:r>
              <a:rPr lang="en-US" altLang="de-DE" sz="2400" noProof="0" dirty="0" smtClean="0"/>
              <a:t> does not need to know anything about it. Only comparison and assignment are available. </a:t>
            </a:r>
          </a:p>
          <a:p>
            <a:pPr lvl="1" eaLnBrk="1" hangingPunct="1">
              <a:lnSpc>
                <a:spcPct val="90000"/>
              </a:lnSpc>
              <a:buClrTx/>
              <a:buSzPct val="85000"/>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en-US" altLang="de-DE" sz="2400" noProof="0" dirty="0" smtClean="0"/>
              <a:t>The type </a:t>
            </a:r>
            <a:r>
              <a:rPr lang="en-US" altLang="de-DE" sz="2200" noProof="0" dirty="0" smtClean="0">
                <a:latin typeface="Courier New" pitchFamily="49" charset="0"/>
              </a:rPr>
              <a:t>Stack</a:t>
            </a:r>
            <a:r>
              <a:rPr lang="en-US" altLang="de-DE" sz="2400" noProof="0" dirty="0" smtClean="0"/>
              <a:t> is defined here.</a:t>
            </a:r>
          </a:p>
          <a:p>
            <a:pPr marL="714375" lvl="2" indent="-260350" eaLnBrk="1" hangingPunct="1">
              <a:lnSpc>
                <a:spcPct val="90000"/>
              </a:lnSpc>
              <a:buClrTx/>
              <a:buSzPct val="85000"/>
              <a:buFont typeface="Arial" panose="020B0604020202020204" pitchFamily="34" charset="0"/>
              <a:buChar char="•"/>
              <a:tabLst>
                <a:tab pos="0" algn="l"/>
                <a:tab pos="104775" algn="l"/>
                <a:tab pos="714375"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en-US" altLang="de-DE" sz="2200" noProof="0" dirty="0" smtClean="0"/>
              <a:t>The </a:t>
            </a:r>
            <a:r>
              <a:rPr lang="en-US" altLang="de-DE" sz="2200" i="1" noProof="0" dirty="0" smtClean="0"/>
              <a:t>developer</a:t>
            </a:r>
            <a:r>
              <a:rPr lang="en-US" altLang="de-DE" sz="2200" noProof="0" dirty="0" smtClean="0"/>
              <a:t> has complete control.</a:t>
            </a:r>
          </a:p>
          <a:p>
            <a:pPr marL="714375" lvl="2" indent="-260350" eaLnBrk="1" hangingPunct="1">
              <a:lnSpc>
                <a:spcPct val="90000"/>
              </a:lnSpc>
              <a:buClrTx/>
              <a:buSzPct val="85000"/>
              <a:buFont typeface="Arial" panose="020B0604020202020204" pitchFamily="34" charset="0"/>
              <a:buChar char="•"/>
              <a:tabLst>
                <a:tab pos="0" algn="l"/>
                <a:tab pos="104775" algn="l"/>
                <a:tab pos="714375"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en-US" altLang="de-DE" sz="2200" noProof="0" dirty="0" smtClean="0"/>
              <a:t>The </a:t>
            </a:r>
            <a:r>
              <a:rPr lang="en-US" altLang="de-DE" sz="2200" i="1" noProof="0" dirty="0" smtClean="0"/>
              <a:t>user</a:t>
            </a:r>
            <a:r>
              <a:rPr lang="en-US" altLang="de-DE" sz="2200" noProof="0" dirty="0" smtClean="0"/>
              <a:t> does not need to know anything about it except for the visibly defined operations.</a:t>
            </a:r>
            <a:br>
              <a:rPr lang="en-US" altLang="de-DE" sz="2200" noProof="0" dirty="0" smtClean="0"/>
            </a:br>
            <a:r>
              <a:rPr lang="en-US" altLang="de-DE" sz="2200" noProof="0" dirty="0" smtClean="0"/>
              <a:t>Since it is actually </a:t>
            </a:r>
            <a:r>
              <a:rPr lang="en-US" altLang="de-DE" sz="2000" b="1" noProof="0" dirty="0" smtClean="0">
                <a:solidFill>
                  <a:srgbClr val="CC3300"/>
                </a:solidFill>
                <a:latin typeface="Courier New" pitchFamily="49" charset="0"/>
              </a:rPr>
              <a:t>limited</a:t>
            </a:r>
            <a:r>
              <a:rPr lang="en-US" altLang="de-DE" sz="2200" noProof="0" dirty="0" smtClean="0"/>
              <a:t>, not </a:t>
            </a:r>
            <a:r>
              <a:rPr lang="en-US" altLang="de-DE" sz="2200" dirty="0" smtClean="0"/>
              <a:t>even assignment nor comparison are available.</a:t>
            </a:r>
            <a:endParaRPr lang="en-US" altLang="de-DE" sz="2200" noProof="0" dirty="0" smtClean="0"/>
          </a:p>
          <a:p>
            <a:pPr marL="0" indent="0" eaLnBrk="1" hangingPunct="1">
              <a:lnSpc>
                <a:spcPct val="90000"/>
              </a:lnSpc>
              <a:spcBef>
                <a:spcPts val="700"/>
              </a:spcBef>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en-US" altLang="de-DE" sz="2800" noProof="0" dirty="0" smtClean="0"/>
              <a:t>Therefore private types should be </a:t>
            </a:r>
            <a:r>
              <a:rPr lang="en-US" altLang="de-DE" sz="2800" noProof="0" dirty="0" smtClean="0">
                <a:solidFill>
                  <a:srgbClr val="002060"/>
                </a:solidFill>
              </a:rPr>
              <a:t>self initializing</a:t>
            </a:r>
            <a:r>
              <a:rPr lang="en-US" altLang="de-DE" sz="2800" noProof="0" dirty="0" smtClean="0"/>
              <a:t>.</a:t>
            </a:r>
          </a:p>
        </p:txBody>
      </p:sp>
      <p:sp>
        <p:nvSpPr>
          <p:cNvPr id="145412" name="Fußzeilenplatzhalter 1"/>
          <p:cNvSpPr>
            <a:spLocks noGrp="1"/>
          </p:cNvSpPr>
          <p:nvPr>
            <p:ph type="ftr" sz="quarte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en-US" altLang="de-DE" sz="2400" dirty="0" smtClean="0"/>
              <a:t>Ada Basics © 2024 C.Grein</a:t>
            </a:r>
            <a:endParaRPr lang="de-DE" altLang="de-DE" sz="2400" dirty="0"/>
          </a:p>
        </p:txBody>
      </p:sp>
      <p:sp>
        <p:nvSpPr>
          <p:cNvPr id="145413" name="Foliennummernplatzhalter 2"/>
          <p:cNvSpPr>
            <a:spLocks noGrp="1"/>
          </p:cNvSpPr>
          <p:nvPr>
            <p:ph type="sldNum" sz="quarter"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93D0116C-080B-426E-84F5-FD71AF4C9DA3}" type="slidenum">
              <a:rPr lang="de-DE" altLang="de-DE" sz="2400" smtClean="0"/>
              <a:pPr eaLnBrk="1" hangingPunct="1">
                <a:spcBef>
                  <a:spcPct val="0"/>
                </a:spcBef>
              </a:pPr>
              <a:t>220</a:t>
            </a:fld>
            <a:endParaRPr lang="de-DE" altLang="de-DE" sz="2400" dirty="0" smtClean="0"/>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Rectangle 1"/>
          <p:cNvSpPr>
            <a:spLocks noGrp="1" noChangeArrowheads="1"/>
          </p:cNvSpPr>
          <p:nvPr>
            <p:ph type="title"/>
          </p:nvPr>
        </p:nvSpPr>
        <p:spPr>
          <a:xfrm>
            <a:off x="685800" y="609600"/>
            <a:ext cx="7772400" cy="1370856"/>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noProof="0" dirty="0" smtClean="0"/>
              <a:t>Private Types</a:t>
            </a:r>
            <a:br>
              <a:rPr lang="en-US" altLang="de-DE" noProof="0" dirty="0" smtClean="0"/>
            </a:br>
            <a:r>
              <a:rPr lang="en-US" altLang="de-DE" noProof="0" dirty="0" smtClean="0"/>
              <a:t>(Continued)</a:t>
            </a:r>
          </a:p>
        </p:txBody>
      </p:sp>
      <p:sp>
        <p:nvSpPr>
          <p:cNvPr id="144387" name="Rectangle 2"/>
          <p:cNvSpPr>
            <a:spLocks noGrp="1" noChangeArrowheads="1"/>
          </p:cNvSpPr>
          <p:nvPr>
            <p:ph type="body" idx="1"/>
          </p:nvPr>
        </p:nvSpPr>
        <p:spPr>
          <a:xfrm>
            <a:off x="685800" y="2132856"/>
            <a:ext cx="7772400" cy="3963144"/>
          </a:xfrm>
        </p:spPr>
        <p:txBody>
          <a:bodyPr/>
          <a:lstStyle/>
          <a:p>
            <a:pPr marL="0" indent="0" eaLnBrk="1" hangingPunct="1">
              <a:lnSpc>
                <a:spcPct val="90000"/>
              </a:lnSpc>
              <a:spcBef>
                <a:spcPts val="700"/>
              </a:spcBef>
              <a:tabLst>
                <a:tab pos="309563" algn="l"/>
                <a:tab pos="414338"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Lst>
            </a:pPr>
            <a:r>
              <a:rPr lang="en-US" altLang="de-DE" sz="2400" noProof="0" dirty="0" smtClean="0"/>
              <a:t>Types can have </a:t>
            </a:r>
            <a:r>
              <a:rPr lang="en-US" altLang="de-DE" sz="2400" i="1" noProof="0" dirty="0" smtClean="0"/>
              <a:t>discriminants</a:t>
            </a:r>
            <a:r>
              <a:rPr lang="en-US" altLang="de-DE" sz="2400" noProof="0" dirty="0" smtClean="0"/>
              <a:t> (more about them a bit later).</a:t>
            </a:r>
          </a:p>
          <a:p>
            <a:pPr marL="0" indent="0" eaLnBrk="1" hangingPunct="1">
              <a:lnSpc>
                <a:spcPct val="90000"/>
              </a:lnSpc>
              <a:spcBef>
                <a:spcPts val="700"/>
              </a:spcBef>
              <a:tabLst>
                <a:tab pos="309563" algn="l"/>
                <a:tab pos="414338"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Lst>
            </a:pPr>
            <a:r>
              <a:rPr lang="en-US" altLang="de-DE" sz="2400" noProof="0" dirty="0" smtClean="0"/>
              <a:t>Private types should be </a:t>
            </a:r>
            <a:r>
              <a:rPr lang="en-US" altLang="de-DE" sz="2400" noProof="0" dirty="0" smtClean="0">
                <a:solidFill>
                  <a:srgbClr val="C00000"/>
                </a:solidFill>
              </a:rPr>
              <a:t>self initializing </a:t>
            </a:r>
            <a:r>
              <a:rPr lang="en-US" altLang="de-DE" sz="2400" noProof="0" dirty="0" smtClean="0"/>
              <a:t>or at least have </a:t>
            </a:r>
            <a:r>
              <a:rPr lang="en-US" altLang="de-DE" sz="2400" dirty="0" smtClean="0"/>
              <a:t>operations</a:t>
            </a:r>
            <a:r>
              <a:rPr lang="en-US" altLang="de-DE" sz="2400" noProof="0" dirty="0" smtClean="0"/>
              <a:t> </a:t>
            </a:r>
            <a:r>
              <a:rPr lang="en-US" altLang="de-DE" sz="2400" dirty="0" smtClean="0"/>
              <a:t>for </a:t>
            </a:r>
            <a:r>
              <a:rPr lang="en-US" altLang="de-DE" sz="2400" noProof="0" dirty="0" smtClean="0"/>
              <a:t>initialization. (Why?)</a:t>
            </a:r>
          </a:p>
          <a:p>
            <a:pPr eaLnBrk="1" hangingPunct="1">
              <a:lnSpc>
                <a:spcPct val="90000"/>
              </a:lnSpc>
              <a:spcBef>
                <a:spcPts val="700"/>
              </a:spcBef>
              <a:buFont typeface="Arial" panose="020B0604020202020204" pitchFamily="34" charset="0"/>
              <a:buChar char="•"/>
              <a:tabLst>
                <a:tab pos="309563" algn="l"/>
                <a:tab pos="414338"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Lst>
            </a:pPr>
            <a:r>
              <a:rPr lang="en-US" altLang="de-DE" sz="2400" noProof="0" dirty="0" smtClean="0"/>
              <a:t>Object can be declared without initial value</a:t>
            </a:r>
            <a:br>
              <a:rPr lang="en-US" altLang="de-DE" sz="2400" noProof="0" dirty="0" smtClean="0"/>
            </a:br>
            <a:r>
              <a:rPr lang="en-US" altLang="de-DE" sz="2000" b="1" noProof="0" dirty="0" smtClean="0">
                <a:latin typeface="Courier New" pitchFamily="49" charset="0"/>
              </a:rPr>
              <a:t>type</a:t>
            </a:r>
            <a:r>
              <a:rPr lang="en-US" altLang="de-DE" sz="2000" noProof="0" dirty="0" smtClean="0">
                <a:latin typeface="Courier New" pitchFamily="49" charset="0"/>
              </a:rPr>
              <a:t> T </a:t>
            </a:r>
            <a:r>
              <a:rPr lang="en-US" altLang="de-DE" sz="2000" b="1" noProof="0" dirty="0" smtClean="0">
                <a:latin typeface="Courier New" pitchFamily="49" charset="0"/>
              </a:rPr>
              <a:t>is</a:t>
            </a:r>
            <a:r>
              <a:rPr lang="en-US" altLang="de-DE" sz="2000" noProof="0" dirty="0" smtClean="0">
                <a:latin typeface="Courier New" pitchFamily="49" charset="0"/>
              </a:rPr>
              <a:t> </a:t>
            </a:r>
            <a:r>
              <a:rPr lang="en-US" altLang="de-DE" sz="2000" b="1" noProof="0" dirty="0" smtClean="0">
                <a:latin typeface="Courier New" pitchFamily="49" charset="0"/>
              </a:rPr>
              <a:t>private</a:t>
            </a:r>
            <a:r>
              <a:rPr lang="en-US" altLang="de-DE" sz="2000" noProof="0" dirty="0" smtClean="0">
                <a:latin typeface="Courier New" pitchFamily="49" charset="0"/>
              </a:rPr>
              <a:t>;  -- </a:t>
            </a:r>
            <a:r>
              <a:rPr lang="en-US" altLang="de-DE" sz="2000" i="1" noProof="0" dirty="0" smtClean="0">
                <a:latin typeface="Courier New" pitchFamily="49" charset="0"/>
              </a:rPr>
              <a:t>definite type</a:t>
            </a:r>
            <a:br>
              <a:rPr lang="en-US" altLang="de-DE" sz="2000" i="1" noProof="0" dirty="0" smtClean="0">
                <a:latin typeface="Courier New" pitchFamily="49" charset="0"/>
              </a:rPr>
            </a:br>
            <a:r>
              <a:rPr lang="en-US" altLang="de-DE" sz="2000" noProof="0" dirty="0" smtClean="0">
                <a:latin typeface="Courier New" pitchFamily="49" charset="0"/>
              </a:rPr>
              <a:t>V: T;  -- </a:t>
            </a:r>
            <a:r>
              <a:rPr lang="en-US" altLang="de-DE" sz="2000" i="1" noProof="0" dirty="0" smtClean="0">
                <a:solidFill>
                  <a:srgbClr val="FF3399"/>
                </a:solidFill>
                <a:latin typeface="Courier New" pitchFamily="49" charset="0"/>
              </a:rPr>
              <a:t>initialized?</a:t>
            </a:r>
          </a:p>
          <a:p>
            <a:pPr eaLnBrk="1" hangingPunct="1">
              <a:lnSpc>
                <a:spcPct val="90000"/>
              </a:lnSpc>
              <a:spcBef>
                <a:spcPts val="700"/>
              </a:spcBef>
              <a:buFont typeface="Arial" panose="020B0604020202020204" pitchFamily="34" charset="0"/>
              <a:buChar char="•"/>
              <a:tabLst>
                <a:tab pos="309563" algn="l"/>
                <a:tab pos="414338"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Lst>
            </a:pPr>
            <a:r>
              <a:rPr lang="en-US" altLang="de-DE" sz="2400" dirty="0"/>
              <a:t>Object </a:t>
            </a:r>
            <a:r>
              <a:rPr lang="en-US" altLang="de-DE" sz="2400" noProof="0" dirty="0" smtClean="0"/>
              <a:t>declaration needs an initial value</a:t>
            </a:r>
            <a:br>
              <a:rPr lang="en-US" altLang="de-DE" sz="2400" noProof="0" dirty="0" smtClean="0"/>
            </a:br>
            <a:r>
              <a:rPr lang="en-US" altLang="de-DE" sz="2000" b="1" noProof="0" dirty="0" smtClean="0">
                <a:latin typeface="Courier New" pitchFamily="49" charset="0"/>
              </a:rPr>
              <a:t>type</a:t>
            </a:r>
            <a:r>
              <a:rPr lang="en-US" altLang="de-DE" sz="2000" noProof="0" dirty="0" smtClean="0">
                <a:latin typeface="Courier New" pitchFamily="49" charset="0"/>
              </a:rPr>
              <a:t> T</a:t>
            </a:r>
            <a:r>
              <a:rPr lang="en-US" altLang="de-DE" sz="2000" noProof="0" dirty="0" smtClean="0">
                <a:solidFill>
                  <a:schemeClr val="accent2"/>
                </a:solidFill>
                <a:latin typeface="Courier New" pitchFamily="49" charset="0"/>
              </a:rPr>
              <a:t>(&lt;&gt;)</a:t>
            </a:r>
            <a:r>
              <a:rPr lang="en-US" altLang="de-DE" sz="2000" noProof="0" dirty="0" smtClean="0">
                <a:latin typeface="Courier New" pitchFamily="49" charset="0"/>
              </a:rPr>
              <a:t> </a:t>
            </a:r>
            <a:r>
              <a:rPr lang="en-US" altLang="de-DE" sz="2000" b="1" noProof="0" dirty="0" smtClean="0">
                <a:latin typeface="Courier New" pitchFamily="49" charset="0"/>
              </a:rPr>
              <a:t>is</a:t>
            </a:r>
            <a:r>
              <a:rPr lang="en-US" altLang="de-DE" sz="2000" noProof="0" dirty="0" smtClean="0">
                <a:latin typeface="Courier New" pitchFamily="49" charset="0"/>
              </a:rPr>
              <a:t> </a:t>
            </a:r>
            <a:r>
              <a:rPr lang="en-US" altLang="de-DE" sz="2000" b="1" noProof="0" dirty="0" smtClean="0">
                <a:latin typeface="Courier New" pitchFamily="49" charset="0"/>
              </a:rPr>
              <a:t>private</a:t>
            </a:r>
            <a:r>
              <a:rPr lang="en-US" altLang="de-DE" sz="2000" noProof="0" dirty="0" smtClean="0">
                <a:latin typeface="Courier New" pitchFamily="49" charset="0"/>
              </a:rPr>
              <a:t>;  -- </a:t>
            </a:r>
            <a:r>
              <a:rPr lang="en-US" altLang="de-DE" sz="2000" i="1" noProof="0" dirty="0" smtClean="0">
                <a:latin typeface="Courier New" pitchFamily="49" charset="0"/>
              </a:rPr>
              <a:t>indefinite type</a:t>
            </a:r>
            <a:br>
              <a:rPr lang="en-US" altLang="de-DE" sz="2000" i="1" noProof="0" dirty="0" smtClean="0">
                <a:latin typeface="Courier New" pitchFamily="49" charset="0"/>
              </a:rPr>
            </a:br>
            <a:r>
              <a:rPr lang="en-US" altLang="de-DE" sz="2000" noProof="0" dirty="0" smtClean="0">
                <a:latin typeface="Courier New" pitchFamily="49" charset="0"/>
              </a:rPr>
              <a:t>V: T := </a:t>
            </a:r>
            <a:r>
              <a:rPr lang="en-US" altLang="de-DE" sz="2000" noProof="0" dirty="0" smtClean="0">
                <a:solidFill>
                  <a:schemeClr val="accent2"/>
                </a:solidFill>
                <a:latin typeface="Courier New" pitchFamily="49" charset="0"/>
              </a:rPr>
              <a:t>Val</a:t>
            </a:r>
            <a:r>
              <a:rPr lang="en-US" altLang="de-DE" sz="2000" noProof="0" dirty="0" smtClean="0">
                <a:latin typeface="Courier New" pitchFamily="49" charset="0"/>
              </a:rPr>
              <a:t>;</a:t>
            </a:r>
          </a:p>
        </p:txBody>
      </p:sp>
      <p:sp>
        <p:nvSpPr>
          <p:cNvPr id="144388" name="Fußzeilenplatzhalter 1"/>
          <p:cNvSpPr>
            <a:spLocks noGrp="1"/>
          </p:cNvSpPr>
          <p:nvPr>
            <p:ph type="ftr" sz="quarte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en-US" altLang="de-DE" sz="2400" dirty="0" smtClean="0"/>
              <a:t>Ada Basics © 2024 C.Grein</a:t>
            </a:r>
            <a:endParaRPr lang="de-DE" altLang="de-DE" sz="2400" dirty="0"/>
          </a:p>
        </p:txBody>
      </p:sp>
      <p:sp>
        <p:nvSpPr>
          <p:cNvPr id="144389" name="Foliennummernplatzhalter 2"/>
          <p:cNvSpPr>
            <a:spLocks noGrp="1"/>
          </p:cNvSpPr>
          <p:nvPr>
            <p:ph type="sldNum" sz="quarter"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FFFE3ECE-2F73-492F-BC6D-2EC7201C952A}" type="slidenum">
              <a:rPr lang="de-DE" altLang="de-DE" sz="2400" smtClean="0"/>
              <a:pPr eaLnBrk="1" hangingPunct="1">
                <a:spcBef>
                  <a:spcPct val="0"/>
                </a:spcBef>
              </a:pPr>
              <a:t>221</a:t>
            </a:fld>
            <a:endParaRPr lang="de-DE" altLang="de-DE" sz="2400" dirty="0" smtClean="0"/>
          </a:p>
        </p:txBody>
      </p:sp>
      <p:sp>
        <p:nvSpPr>
          <p:cNvPr id="2" name="Abgerundete rechteckige Legende 1"/>
          <p:cNvSpPr/>
          <p:nvPr/>
        </p:nvSpPr>
        <p:spPr bwMode="auto">
          <a:xfrm>
            <a:off x="3563888" y="5085184"/>
            <a:ext cx="4104456" cy="643463"/>
          </a:xfrm>
          <a:prstGeom prst="wedgeRoundRectCallout">
            <a:avLst>
              <a:gd name="adj1" fmla="val -73366"/>
              <a:gd name="adj2" fmla="val -86357"/>
              <a:gd name="adj3" fmla="val 16667"/>
            </a:avLst>
          </a:prstGeom>
          <a:solidFill>
            <a:srgbClr val="00B8FF"/>
          </a:solidFill>
          <a:ln w="9525" cap="flat" cmpd="sng" algn="ctr">
            <a:solidFill>
              <a:schemeClr val="accent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r>
              <a:rPr kumimoji="0" lang="en-US" sz="1800" b="0" i="0" u="none" strike="noStrike" cap="none" normalizeH="0" baseline="0" dirty="0" smtClean="0">
                <a:ln>
                  <a:noFill/>
                </a:ln>
                <a:solidFill>
                  <a:schemeClr val="tx1"/>
                </a:solidFill>
                <a:effectLst/>
              </a:rPr>
              <a:t>Unknown </a:t>
            </a:r>
            <a:r>
              <a:rPr lang="en-US" sz="1800" dirty="0" smtClean="0">
                <a:solidFill>
                  <a:schemeClr val="tx1"/>
                </a:solidFill>
              </a:rPr>
              <a:t>discriminant (Ada 95)</a:t>
            </a:r>
            <a:r>
              <a:rPr kumimoji="0" lang="en-US" sz="1800" b="0" i="0" u="none" strike="noStrike" cap="none" normalizeH="0" baseline="0" dirty="0" smtClean="0">
                <a:ln>
                  <a:noFill/>
                </a:ln>
                <a:solidFill>
                  <a:schemeClr val="tx1"/>
                </a:solidFill>
                <a:effectLst/>
              </a:rPr>
              <a:t>.</a:t>
            </a:r>
            <a:br>
              <a:rPr kumimoji="0" lang="en-US" sz="1800" b="0" i="0" u="none" strike="noStrike" cap="none" normalizeH="0" baseline="0" dirty="0" smtClean="0">
                <a:ln>
                  <a:noFill/>
                </a:ln>
                <a:solidFill>
                  <a:schemeClr val="tx1"/>
                </a:solidFill>
                <a:effectLst/>
              </a:rPr>
            </a:br>
            <a:r>
              <a:rPr kumimoji="0" lang="en-US" sz="1800" b="0" i="0" u="none" strike="noStrike" cap="none" normalizeH="0" baseline="0" dirty="0" smtClean="0">
                <a:ln>
                  <a:noFill/>
                </a:ln>
                <a:solidFill>
                  <a:schemeClr val="tx1"/>
                </a:solidFill>
                <a:effectLst/>
              </a:rPr>
              <a:t>The full</a:t>
            </a:r>
            <a:r>
              <a:rPr lang="en-US" sz="1800" dirty="0" smtClean="0">
                <a:solidFill>
                  <a:schemeClr val="tx1"/>
                </a:solidFill>
              </a:rPr>
              <a:t> type need not have discriminants.</a:t>
            </a:r>
            <a:endParaRPr kumimoji="0" lang="en-US" sz="1800" b="0" i="0" u="none" strike="noStrike" cap="none" normalizeH="0" baseline="0" dirty="0" smtClean="0">
              <a:ln>
                <a:noFill/>
              </a:ln>
              <a:solidFill>
                <a:schemeClr val="tx1"/>
              </a:solidFill>
              <a:effectLst/>
            </a:endParaRPr>
          </a:p>
        </p:txBody>
      </p:sp>
    </p:spTree>
    <p:extLst>
      <p:ext uri="{BB962C8B-B14F-4D97-AF65-F5344CB8AC3E}">
        <p14:creationId xmlns:p14="http://schemas.microsoft.com/office/powerpoint/2010/main" val="4014838668"/>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Gerade Verbindung mit Pfeil 5"/>
          <p:cNvCxnSpPr>
            <a:stCxn id="7" idx="2"/>
          </p:cNvCxnSpPr>
          <p:nvPr/>
        </p:nvCxnSpPr>
        <p:spPr bwMode="auto">
          <a:xfrm flipH="1">
            <a:off x="2555875" y="2861647"/>
            <a:ext cx="4968453" cy="3087633"/>
          </a:xfrm>
          <a:prstGeom prst="straightConnector1">
            <a:avLst/>
          </a:prstGeom>
          <a:solidFill>
            <a:srgbClr val="00B8FF"/>
          </a:solidFill>
          <a:ln w="28575" cap="flat" cmpd="sng" algn="ctr">
            <a:solidFill>
              <a:srgbClr val="FF3399"/>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7" name="Textfeld 6"/>
          <p:cNvSpPr txBox="1"/>
          <p:nvPr/>
        </p:nvSpPr>
        <p:spPr>
          <a:xfrm>
            <a:off x="6372200" y="2276872"/>
            <a:ext cx="2304256" cy="584775"/>
          </a:xfrm>
          <a:prstGeom prst="rect">
            <a:avLst/>
          </a:prstGeom>
          <a:solidFill>
            <a:srgbClr val="FFAAAA"/>
          </a:solidFill>
          <a:ln w="19050">
            <a:solidFill>
              <a:srgbClr val="FF3399"/>
            </a:solidFill>
          </a:ln>
        </p:spPr>
        <p:txBody>
          <a:bodyPr wrap="square" rtlCol="0">
            <a:spAutoFit/>
          </a:bodyPr>
          <a:lstStyle/>
          <a:p>
            <a:pPr algn="ctr"/>
            <a:r>
              <a:rPr lang="en-US" sz="1600" dirty="0" smtClean="0">
                <a:solidFill>
                  <a:schemeClr val="tx1"/>
                </a:solidFill>
              </a:rPr>
              <a:t>Ada 83: See slide 129 for unconstrained arrays</a:t>
            </a:r>
            <a:endParaRPr lang="en-US" sz="1600" dirty="0">
              <a:solidFill>
                <a:schemeClr val="tx1"/>
              </a:solidFill>
            </a:endParaRPr>
          </a:p>
        </p:txBody>
      </p:sp>
      <p:sp>
        <p:nvSpPr>
          <p:cNvPr id="2" name="Titel 1"/>
          <p:cNvSpPr>
            <a:spLocks noGrp="1"/>
          </p:cNvSpPr>
          <p:nvPr>
            <p:ph type="title"/>
          </p:nvPr>
        </p:nvSpPr>
        <p:spPr/>
        <p:txBody>
          <a:bodyPr/>
          <a:lstStyle/>
          <a:p>
            <a:r>
              <a:rPr lang="en-US" altLang="de-DE" dirty="0">
                <a:solidFill>
                  <a:schemeClr val="tx1"/>
                </a:solidFill>
              </a:rPr>
              <a:t>Initialization </a:t>
            </a:r>
            <a:r>
              <a:rPr lang="en-US" altLang="de-DE" dirty="0" smtClean="0">
                <a:solidFill>
                  <a:schemeClr val="tx1"/>
                </a:solidFill>
              </a:rPr>
              <a:t>with</a:t>
            </a:r>
            <a:br>
              <a:rPr lang="en-US" altLang="de-DE" dirty="0" smtClean="0">
                <a:solidFill>
                  <a:schemeClr val="tx1"/>
                </a:solidFill>
              </a:rPr>
            </a:br>
            <a:r>
              <a:rPr lang="en-US" altLang="de-DE" dirty="0" smtClean="0">
                <a:solidFill>
                  <a:schemeClr val="tx1"/>
                </a:solidFill>
              </a:rPr>
              <a:t>Ada 83, 95, 2005, 2012, 2022</a:t>
            </a:r>
            <a:endParaRPr lang="de-DE" dirty="0">
              <a:solidFill>
                <a:schemeClr val="tx1"/>
              </a:solidFill>
            </a:endParaRPr>
          </a:p>
        </p:txBody>
      </p:sp>
      <p:sp>
        <p:nvSpPr>
          <p:cNvPr id="3" name="Inhaltsplatzhalter 2"/>
          <p:cNvSpPr>
            <a:spLocks noGrp="1"/>
          </p:cNvSpPr>
          <p:nvPr>
            <p:ph idx="1"/>
          </p:nvPr>
        </p:nvSpPr>
        <p:spPr/>
        <p:txBody>
          <a:bodyPr/>
          <a:lstStyle/>
          <a:p>
            <a:pPr marL="0" lvl="0" indent="0"/>
            <a:r>
              <a:rPr lang="en-US" sz="2400" dirty="0" smtClean="0">
                <a:solidFill>
                  <a:srgbClr val="3333CC"/>
                </a:solidFill>
              </a:rPr>
              <a:t>Ada 83 and 95</a:t>
            </a:r>
          </a:p>
          <a:p>
            <a:pPr marL="457200" lvl="0" indent="-457200">
              <a:buFont typeface="Arial" panose="020B0604020202020204" pitchFamily="34" charset="0"/>
              <a:buChar char="•"/>
            </a:pPr>
            <a:r>
              <a:rPr lang="en-US" sz="2200" dirty="0" smtClean="0"/>
              <a:t>Objects of scalar types with initial value</a:t>
            </a:r>
            <a:r>
              <a:rPr lang="en-US" sz="2000" dirty="0" smtClean="0"/>
              <a:t/>
            </a:r>
            <a:br>
              <a:rPr lang="en-US" sz="2000" dirty="0" smtClean="0"/>
            </a:br>
            <a:r>
              <a:rPr lang="en-US" sz="2000" dirty="0" smtClean="0"/>
              <a:t>	</a:t>
            </a:r>
            <a:r>
              <a:rPr lang="en-US" sz="2000" dirty="0" smtClean="0">
                <a:latin typeface="Courier New" panose="02070309020205020404" pitchFamily="49" charset="0"/>
                <a:cs typeface="Courier New" panose="02070309020205020404" pitchFamily="49" charset="0"/>
              </a:rPr>
              <a:t>X: Scalar := Expression;</a:t>
            </a:r>
          </a:p>
          <a:p>
            <a:pPr marL="457200" lvl="0" indent="-457200">
              <a:buFont typeface="Arial" panose="020B0604020202020204" pitchFamily="34" charset="0"/>
              <a:buChar char="•"/>
            </a:pPr>
            <a:r>
              <a:rPr lang="en-US" sz="2200" dirty="0" smtClean="0"/>
              <a:t>Records with initial value in the type definition</a:t>
            </a:r>
            <a:br>
              <a:rPr lang="en-US" sz="2200" dirty="0" smtClean="0"/>
            </a:br>
            <a:r>
              <a:rPr lang="en-US" sz="2000" dirty="0" smtClean="0"/>
              <a:t>	</a:t>
            </a:r>
            <a:r>
              <a:rPr lang="en-US" sz="2000" b="1" dirty="0" smtClean="0">
                <a:latin typeface="Courier New" panose="02070309020205020404" pitchFamily="49" charset="0"/>
                <a:cs typeface="Courier New" panose="02070309020205020404" pitchFamily="49" charset="0"/>
              </a:rPr>
              <a:t>type</a:t>
            </a:r>
            <a:r>
              <a:rPr lang="en-US" sz="2000" dirty="0" smtClean="0">
                <a:latin typeface="Courier New" panose="02070309020205020404" pitchFamily="49" charset="0"/>
                <a:cs typeface="Courier New" panose="02070309020205020404" pitchFamily="49" charset="0"/>
              </a:rPr>
              <a:t> Rec </a:t>
            </a:r>
            <a:r>
              <a:rPr lang="en-US" sz="2000" b="1" dirty="0" smtClean="0">
                <a:latin typeface="Courier New" panose="02070309020205020404" pitchFamily="49" charset="0"/>
                <a:cs typeface="Courier New" panose="02070309020205020404" pitchFamily="49" charset="0"/>
              </a:rPr>
              <a:t>is record</a:t>
            </a:r>
            <a:br>
              <a:rPr lang="en-US" sz="2000" b="1" dirty="0" smtClean="0">
                <a:latin typeface="Courier New" panose="02070309020205020404" pitchFamily="49" charset="0"/>
                <a:cs typeface="Courier New" panose="02070309020205020404" pitchFamily="49" charset="0"/>
              </a:rPr>
            </a:br>
            <a:r>
              <a:rPr lang="en-US" sz="2000" b="1" dirty="0" smtClean="0">
                <a:latin typeface="Courier New" panose="02070309020205020404" pitchFamily="49" charset="0"/>
                <a:cs typeface="Courier New" panose="02070309020205020404" pitchFamily="49" charset="0"/>
              </a:rPr>
              <a:t>	</a:t>
            </a:r>
            <a:r>
              <a:rPr lang="en-US" sz="2000" dirty="0" smtClean="0">
                <a:latin typeface="Courier New" panose="02070309020205020404" pitchFamily="49" charset="0"/>
                <a:cs typeface="Courier New" panose="02070309020205020404" pitchFamily="49" charset="0"/>
              </a:rPr>
              <a:t>  IC: S :=</a:t>
            </a:r>
            <a:r>
              <a:rPr lang="en-US" sz="2000" dirty="0">
                <a:latin typeface="Courier New" panose="02070309020205020404" pitchFamily="49" charset="0"/>
                <a:cs typeface="Courier New" panose="02070309020205020404" pitchFamily="49" charset="0"/>
              </a:rPr>
              <a:t> Expression</a:t>
            </a:r>
            <a:r>
              <a:rPr lang="en-US" sz="2000" dirty="0" smtClean="0">
                <a:latin typeface="Courier New" panose="02070309020205020404" pitchFamily="49" charset="0"/>
                <a:cs typeface="Courier New" panose="02070309020205020404" pitchFamily="49" charset="0"/>
              </a:rPr>
              <a:t>;</a:t>
            </a:r>
            <a:br>
              <a:rPr lang="en-US" sz="2000" dirty="0" smtClean="0">
                <a:latin typeface="Courier New" panose="02070309020205020404" pitchFamily="49" charset="0"/>
                <a:cs typeface="Courier New" panose="02070309020205020404" pitchFamily="49" charset="0"/>
              </a:rPr>
            </a:br>
            <a:r>
              <a:rPr lang="en-US" sz="2000" dirty="0" smtClean="0">
                <a:latin typeface="Courier New" panose="02070309020205020404" pitchFamily="49" charset="0"/>
                <a:cs typeface="Courier New" panose="02070309020205020404" pitchFamily="49" charset="0"/>
              </a:rPr>
              <a:t>	  UC: T;  -- </a:t>
            </a:r>
            <a:r>
              <a:rPr lang="en-US" sz="2000" i="1" dirty="0" smtClean="0">
                <a:latin typeface="Courier New" panose="02070309020205020404" pitchFamily="49" charset="0"/>
                <a:cs typeface="Courier New" panose="02070309020205020404" pitchFamily="49" charset="0"/>
              </a:rPr>
              <a:t>could be initialized</a:t>
            </a:r>
            <a:r>
              <a:rPr lang="en-US" sz="2000" dirty="0" smtClean="0">
                <a:latin typeface="Courier New" panose="02070309020205020404" pitchFamily="49" charset="0"/>
                <a:cs typeface="Courier New" panose="02070309020205020404" pitchFamily="49" charset="0"/>
              </a:rPr>
              <a:t/>
            </a:r>
            <a:br>
              <a:rPr lang="en-US" sz="2000" dirty="0" smtClean="0">
                <a:latin typeface="Courier New" panose="02070309020205020404" pitchFamily="49" charset="0"/>
                <a:cs typeface="Courier New" panose="02070309020205020404" pitchFamily="49" charset="0"/>
              </a:rPr>
            </a:br>
            <a:r>
              <a:rPr lang="en-US" sz="2000" dirty="0" smtClean="0">
                <a:latin typeface="Courier New" panose="02070309020205020404" pitchFamily="49" charset="0"/>
                <a:cs typeface="Courier New" panose="02070309020205020404" pitchFamily="49" charset="0"/>
              </a:rPr>
              <a:t>	</a:t>
            </a:r>
            <a:r>
              <a:rPr lang="en-US" sz="2000" b="1" dirty="0" smtClean="0">
                <a:latin typeface="Courier New" panose="02070309020205020404" pitchFamily="49" charset="0"/>
                <a:cs typeface="Courier New" panose="02070309020205020404" pitchFamily="49" charset="0"/>
              </a:rPr>
              <a:t>end record</a:t>
            </a:r>
            <a:r>
              <a:rPr lang="en-US" sz="2000" dirty="0" smtClean="0">
                <a:latin typeface="Courier New" panose="02070309020205020404" pitchFamily="49" charset="0"/>
                <a:cs typeface="Courier New" panose="02070309020205020404" pitchFamily="49" charset="0"/>
              </a:rPr>
              <a:t>;</a:t>
            </a:r>
            <a:br>
              <a:rPr lang="en-US" sz="2000" dirty="0" smtClean="0">
                <a:latin typeface="Courier New" panose="02070309020205020404" pitchFamily="49" charset="0"/>
                <a:cs typeface="Courier New" panose="02070309020205020404" pitchFamily="49" charset="0"/>
              </a:rPr>
            </a:br>
            <a:r>
              <a:rPr lang="en-US" sz="2000" dirty="0" smtClean="0">
                <a:latin typeface="Courier New" panose="02070309020205020404" pitchFamily="49" charset="0"/>
                <a:cs typeface="Courier New" panose="02070309020205020404" pitchFamily="49" charset="0"/>
              </a:rPr>
              <a:t>	X: Rec;  -- (</a:t>
            </a:r>
            <a:r>
              <a:rPr lang="en-US" sz="2000" i="1" dirty="0" smtClean="0">
                <a:latin typeface="Courier New" panose="02070309020205020404" pitchFamily="49" charset="0"/>
                <a:cs typeface="Courier New" panose="02070309020205020404" pitchFamily="49" charset="0"/>
              </a:rPr>
              <a:t>partly) initialized</a:t>
            </a:r>
          </a:p>
          <a:p>
            <a:pPr marL="457200" lvl="0" indent="-457200">
              <a:buFont typeface="Arial" panose="020B0604020202020204" pitchFamily="34" charset="0"/>
              <a:buChar char="•"/>
            </a:pPr>
            <a:r>
              <a:rPr lang="en-US" sz="2200" dirty="0" smtClean="0"/>
              <a:t>Arrays and records with aggregates</a:t>
            </a:r>
            <a:br>
              <a:rPr lang="en-US" sz="2200" dirty="0" smtClean="0"/>
            </a:br>
            <a:r>
              <a:rPr lang="en-US" sz="2000" dirty="0" smtClean="0"/>
              <a:t>	</a:t>
            </a:r>
            <a:r>
              <a:rPr lang="en-US" sz="2000" dirty="0" smtClean="0">
                <a:latin typeface="Courier New" panose="02070309020205020404" pitchFamily="49" charset="0"/>
                <a:cs typeface="Courier New" panose="02070309020205020404" pitchFamily="49" charset="0"/>
              </a:rPr>
              <a:t>R: Rec := (Name  =&gt;</a:t>
            </a:r>
            <a:r>
              <a:rPr lang="en-US" sz="2000" dirty="0">
                <a:latin typeface="Courier New" panose="02070309020205020404" pitchFamily="49" charset="0"/>
                <a:cs typeface="Courier New" panose="02070309020205020404" pitchFamily="49" charset="0"/>
              </a:rPr>
              <a:t> Expression</a:t>
            </a:r>
            <a:r>
              <a:rPr lang="en-US" sz="2000" dirty="0" smtClean="0">
                <a:latin typeface="Courier New" panose="02070309020205020404" pitchFamily="49" charset="0"/>
                <a:cs typeface="Courier New" panose="02070309020205020404" pitchFamily="49" charset="0"/>
              </a:rPr>
              <a:t>, …);</a:t>
            </a:r>
            <a:br>
              <a:rPr lang="en-US" sz="2000" dirty="0" smtClean="0">
                <a:latin typeface="Courier New" panose="02070309020205020404" pitchFamily="49" charset="0"/>
                <a:cs typeface="Courier New" panose="02070309020205020404" pitchFamily="49" charset="0"/>
              </a:rPr>
            </a:br>
            <a:r>
              <a:rPr lang="en-US" sz="2000" dirty="0" smtClean="0">
                <a:latin typeface="Courier New" panose="02070309020205020404" pitchFamily="49" charset="0"/>
                <a:cs typeface="Courier New" panose="02070309020205020404" pitchFamily="49" charset="0"/>
              </a:rPr>
              <a:t>	A: Arr := (Index =&gt;</a:t>
            </a:r>
            <a:r>
              <a:rPr lang="en-US" sz="2000" dirty="0">
                <a:latin typeface="Courier New" panose="02070309020205020404" pitchFamily="49" charset="0"/>
                <a:cs typeface="Courier New" panose="02070309020205020404" pitchFamily="49" charset="0"/>
              </a:rPr>
              <a:t> Expression</a:t>
            </a:r>
            <a:r>
              <a:rPr lang="en-US" sz="2000" dirty="0" smtClean="0">
                <a:latin typeface="Courier New" panose="02070309020205020404" pitchFamily="49" charset="0"/>
                <a:cs typeface="Courier New" panose="02070309020205020404" pitchFamily="49" charset="0"/>
              </a:rPr>
              <a:t>, …);</a:t>
            </a:r>
          </a:p>
          <a:p>
            <a:endParaRPr lang="de-DE" dirty="0"/>
          </a:p>
        </p:txBody>
      </p:sp>
      <p:sp>
        <p:nvSpPr>
          <p:cNvPr id="4" name="Fußzeilenplatzhalter 3"/>
          <p:cNvSpPr>
            <a:spLocks noGrp="1"/>
          </p:cNvSpPr>
          <p:nvPr>
            <p:ph type="ftr" idx="10"/>
          </p:nvPr>
        </p:nvSpPr>
        <p:spPr/>
        <p:txBody>
          <a:bodyPr/>
          <a:lstStyle/>
          <a:p>
            <a:pPr>
              <a:defRPr/>
            </a:pPr>
            <a:r>
              <a:rPr lang="en-US" dirty="0" smtClean="0"/>
              <a:t>Ada Basics © 2024 C.Grein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222</a:t>
            </a:fld>
            <a:endParaRPr lang="de-DE" dirty="0"/>
          </a:p>
        </p:txBody>
      </p:sp>
    </p:spTree>
    <p:extLst>
      <p:ext uri="{BB962C8B-B14F-4D97-AF65-F5344CB8AC3E}">
        <p14:creationId xmlns:p14="http://schemas.microsoft.com/office/powerpoint/2010/main" val="4172339004"/>
      </p:ext>
    </p:extLst>
  </p:cSld>
  <p:clrMapOvr>
    <a:masterClrMapping/>
  </p:clrMapOvr>
  <p:timing>
    <p:tnLst>
      <p:par>
        <p:cTn id="1" dur="indefinite" restart="never" nodeType="tmRoot"/>
      </p:par>
    </p:tnLst>
  </p:timing>
</p:sld>
</file>

<file path=ppt/slides/slide2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smtClean="0"/>
              <a:t>Aggregates with &lt;&gt;</a:t>
            </a:r>
            <a:endParaRPr lang="en-US" dirty="0"/>
          </a:p>
        </p:txBody>
      </p:sp>
      <p:sp>
        <p:nvSpPr>
          <p:cNvPr id="3" name="Inhaltsplatzhalter 2"/>
          <p:cNvSpPr>
            <a:spLocks noGrp="1"/>
          </p:cNvSpPr>
          <p:nvPr>
            <p:ph idx="1"/>
          </p:nvPr>
        </p:nvSpPr>
        <p:spPr/>
        <p:txBody>
          <a:bodyPr/>
          <a:lstStyle/>
          <a:p>
            <a:pPr lvl="0"/>
            <a:r>
              <a:rPr lang="en-US" sz="2400" dirty="0" smtClean="0">
                <a:solidFill>
                  <a:srgbClr val="3333CC"/>
                </a:solidFill>
              </a:rPr>
              <a:t>Ada 2005 – new uses for the box</a:t>
            </a:r>
          </a:p>
          <a:p>
            <a:pPr marL="457200" lvl="0" indent="-457200">
              <a:buFont typeface="Arial" panose="020B0604020202020204" pitchFamily="34" charset="0"/>
              <a:buChar char="•"/>
            </a:pPr>
            <a:r>
              <a:rPr lang="en-US" sz="2200" dirty="0" smtClean="0"/>
              <a:t>Records</a:t>
            </a:r>
            <a:br>
              <a:rPr lang="en-US" sz="2200" dirty="0" smtClean="0"/>
            </a:br>
            <a:r>
              <a:rPr lang="en-US" sz="2200" dirty="0" smtClean="0"/>
              <a:t>If the component with &lt;&gt; has an initial value, this will be used; otherwise the value that is used for a stand-alone object of this type.</a:t>
            </a:r>
            <a:br>
              <a:rPr lang="en-US" sz="2200" dirty="0" smtClean="0"/>
            </a:br>
            <a:r>
              <a:rPr lang="en-US" sz="2000" dirty="0" smtClean="0"/>
              <a:t>	</a:t>
            </a:r>
            <a:r>
              <a:rPr lang="en-US" sz="2000" dirty="0" smtClean="0">
                <a:latin typeface="Courier New" panose="02070309020205020404" pitchFamily="49" charset="0"/>
                <a:cs typeface="Courier New" panose="02070309020205020404" pitchFamily="49" charset="0"/>
              </a:rPr>
              <a:t>X: Rec := (A =&gt; value, </a:t>
            </a:r>
            <a:r>
              <a:rPr lang="en-US" sz="2000" b="1" dirty="0" smtClean="0">
                <a:latin typeface="Courier New" panose="02070309020205020404" pitchFamily="49" charset="0"/>
                <a:cs typeface="Courier New" panose="02070309020205020404" pitchFamily="49" charset="0"/>
              </a:rPr>
              <a:t>others</a:t>
            </a:r>
            <a:r>
              <a:rPr lang="en-US" sz="2000" dirty="0" smtClean="0">
                <a:latin typeface="Courier New" panose="02070309020205020404" pitchFamily="49" charset="0"/>
                <a:cs typeface="Courier New" panose="02070309020205020404" pitchFamily="49" charset="0"/>
              </a:rPr>
              <a:t> =&gt; &lt;&gt;);</a:t>
            </a:r>
          </a:p>
          <a:p>
            <a:pPr marL="457200" lvl="0" indent="-457200">
              <a:buFont typeface="Arial" panose="020B0604020202020204" pitchFamily="34" charset="0"/>
              <a:buChar char="•"/>
            </a:pPr>
            <a:r>
              <a:rPr lang="en-US" sz="2200" dirty="0" smtClean="0">
                <a:cs typeface="Courier New" panose="02070309020205020404" pitchFamily="49" charset="0"/>
              </a:rPr>
              <a:t>Arrays</a:t>
            </a:r>
            <a:br>
              <a:rPr lang="en-US" sz="2200" dirty="0" smtClean="0">
                <a:cs typeface="Courier New" panose="02070309020205020404" pitchFamily="49" charset="0"/>
              </a:rPr>
            </a:br>
            <a:r>
              <a:rPr lang="en-US" sz="2200" dirty="0" smtClean="0"/>
              <a:t>For components with &lt;&gt;, </a:t>
            </a:r>
            <a:r>
              <a:rPr lang="en-US" sz="2200" dirty="0">
                <a:solidFill>
                  <a:schemeClr val="accent2"/>
                </a:solidFill>
              </a:rPr>
              <a:t>if it </a:t>
            </a:r>
            <a:r>
              <a:rPr lang="en-US" sz="2200" dirty="0" smtClean="0">
                <a:solidFill>
                  <a:schemeClr val="accent2"/>
                </a:solidFill>
              </a:rPr>
              <a:t>exists</a:t>
            </a:r>
            <a:r>
              <a:rPr lang="de-DE" sz="2200" dirty="0">
                <a:solidFill>
                  <a:schemeClr val="accent2"/>
                </a:solidFill>
              </a:rPr>
              <a:t> (Ada 2012</a:t>
            </a:r>
            <a:r>
              <a:rPr lang="de-DE" sz="2200" dirty="0" smtClean="0">
                <a:solidFill>
                  <a:schemeClr val="accent2"/>
                </a:solidFill>
              </a:rPr>
              <a:t>)</a:t>
            </a:r>
            <a:r>
              <a:rPr lang="en-US" sz="2200" dirty="0" smtClean="0">
                <a:solidFill>
                  <a:schemeClr val="accent2"/>
                </a:solidFill>
              </a:rPr>
              <a:t>, </a:t>
            </a:r>
            <a:r>
              <a:rPr lang="en-US" sz="2200" dirty="0">
                <a:solidFill>
                  <a:schemeClr val="accent2"/>
                </a:solidFill>
              </a:rPr>
              <a:t>the </a:t>
            </a:r>
            <a:r>
              <a:rPr lang="en-US" sz="2200" dirty="0" smtClean="0">
                <a:solidFill>
                  <a:schemeClr val="accent2"/>
                </a:solidFill>
              </a:rPr>
              <a:t>value defined  as </a:t>
            </a:r>
            <a:r>
              <a:rPr lang="en-US" sz="2000" dirty="0" smtClean="0">
                <a:solidFill>
                  <a:schemeClr val="accent2"/>
                </a:solidFill>
                <a:latin typeface="Courier New" panose="02070309020205020404" pitchFamily="49" charset="0"/>
                <a:cs typeface="Courier New" panose="02070309020205020404" pitchFamily="49" charset="0"/>
              </a:rPr>
              <a:t>Default_Component_Value</a:t>
            </a:r>
            <a:r>
              <a:rPr lang="en-US" sz="2200" dirty="0" smtClean="0">
                <a:solidFill>
                  <a:schemeClr val="accent2"/>
                </a:solidFill>
              </a:rPr>
              <a:t> is used;</a:t>
            </a:r>
            <a:r>
              <a:rPr lang="en-US" sz="2200" dirty="0" smtClean="0"/>
              <a:t> </a:t>
            </a:r>
            <a:r>
              <a:rPr lang="en-US" sz="2200" dirty="0"/>
              <a:t>otherwise the value that is used for a stand-alone object of this type</a:t>
            </a:r>
            <a:r>
              <a:rPr lang="en-US" sz="2200" dirty="0" smtClean="0"/>
              <a:t>.</a:t>
            </a:r>
            <a:br>
              <a:rPr lang="en-US" sz="2200" dirty="0" smtClean="0"/>
            </a:br>
            <a:r>
              <a:rPr lang="en-US" sz="2000" dirty="0" smtClean="0"/>
              <a:t>	</a:t>
            </a:r>
            <a:r>
              <a:rPr lang="en-US" sz="2000" dirty="0" smtClean="0">
                <a:latin typeface="Courier New" panose="02070309020205020404" pitchFamily="49" charset="0"/>
                <a:cs typeface="Courier New" panose="02070309020205020404" pitchFamily="49" charset="0"/>
              </a:rPr>
              <a:t>X: Arr := (1 =&gt; Value, </a:t>
            </a:r>
            <a:r>
              <a:rPr lang="en-US" sz="2000" b="1" dirty="0" smtClean="0">
                <a:latin typeface="Courier New" panose="02070309020205020404" pitchFamily="49" charset="0"/>
                <a:cs typeface="Courier New" panose="02070309020205020404" pitchFamily="49" charset="0"/>
              </a:rPr>
              <a:t>others</a:t>
            </a:r>
            <a:r>
              <a:rPr lang="en-US" sz="2000" dirty="0" smtClean="0">
                <a:latin typeface="Courier New" panose="02070309020205020404" pitchFamily="49" charset="0"/>
                <a:cs typeface="Courier New" panose="02070309020205020404" pitchFamily="49" charset="0"/>
              </a:rPr>
              <a:t> =&gt; &lt;&gt;);</a:t>
            </a:r>
          </a:p>
        </p:txBody>
      </p:sp>
      <p:sp>
        <p:nvSpPr>
          <p:cNvPr id="4" name="Fußzeilenplatzhalter 3"/>
          <p:cNvSpPr>
            <a:spLocks noGrp="1"/>
          </p:cNvSpPr>
          <p:nvPr>
            <p:ph type="ftr" idx="10"/>
          </p:nvPr>
        </p:nvSpPr>
        <p:spPr/>
        <p:txBody>
          <a:bodyPr/>
          <a:lstStyle/>
          <a:p>
            <a:pPr>
              <a:defRPr/>
            </a:pPr>
            <a:r>
              <a:rPr lang="en-US" dirty="0" smtClean="0"/>
              <a:t>Ada Basics © 2024 C.Grein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223</a:t>
            </a:fld>
            <a:endParaRPr lang="de-DE" dirty="0"/>
          </a:p>
        </p:txBody>
      </p:sp>
    </p:spTree>
    <p:extLst>
      <p:ext uri="{BB962C8B-B14F-4D97-AF65-F5344CB8AC3E}">
        <p14:creationId xmlns:p14="http://schemas.microsoft.com/office/powerpoint/2010/main" val="450504788"/>
      </p:ext>
    </p:extLst>
  </p:cSld>
  <p:clrMapOvr>
    <a:masterClrMapping/>
  </p:clrMapOvr>
  <p:timing>
    <p:tnLst>
      <p:par>
        <p:cTn id="1" dur="indefinite" restart="never" nodeType="tmRoot"/>
      </p:par>
    </p:tnLst>
  </p:timing>
</p:sld>
</file>

<file path=ppt/slides/slide2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smtClean="0"/>
              <a:t>Default Values with</a:t>
            </a:r>
            <a:br>
              <a:rPr lang="en-US" dirty="0" smtClean="0"/>
            </a:br>
            <a:r>
              <a:rPr lang="en-US" dirty="0" smtClean="0"/>
              <a:t>Aspects</a:t>
            </a:r>
            <a:endParaRPr lang="en-US" dirty="0"/>
          </a:p>
        </p:txBody>
      </p:sp>
      <p:sp>
        <p:nvSpPr>
          <p:cNvPr id="3" name="Inhaltsplatzhalter 2"/>
          <p:cNvSpPr>
            <a:spLocks noGrp="1"/>
          </p:cNvSpPr>
          <p:nvPr>
            <p:ph idx="1"/>
          </p:nvPr>
        </p:nvSpPr>
        <p:spPr>
          <a:xfrm>
            <a:off x="539552" y="2132856"/>
            <a:ext cx="7990656" cy="4082207"/>
          </a:xfrm>
        </p:spPr>
        <p:txBody>
          <a:bodyPr/>
          <a:lstStyle/>
          <a:p>
            <a:pPr lvl="0"/>
            <a:r>
              <a:rPr lang="en-US" sz="2800" dirty="0" smtClean="0">
                <a:solidFill>
                  <a:srgbClr val="3333CC"/>
                </a:solidFill>
              </a:rPr>
              <a:t>Ada 2012 new syntax with aspects</a:t>
            </a:r>
          </a:p>
          <a:p>
            <a:pPr marL="442913" lvl="0" indent="-442913">
              <a:buFont typeface="Arial" panose="020B0604020202020204" pitchFamily="34" charset="0"/>
              <a:buChar char="•"/>
            </a:pPr>
            <a:r>
              <a:rPr lang="en-US" sz="2400" dirty="0" smtClean="0"/>
              <a:t>Scalar types with initial value</a:t>
            </a:r>
            <a:br>
              <a:rPr lang="en-US" sz="2400" dirty="0" smtClean="0"/>
            </a:br>
            <a:r>
              <a:rPr lang="en-US" sz="2400" dirty="0" smtClean="0"/>
              <a:t>		</a:t>
            </a:r>
            <a:r>
              <a:rPr lang="en-US" sz="2000" b="1" dirty="0" smtClean="0">
                <a:latin typeface="Courier New" panose="02070309020205020404" pitchFamily="49" charset="0"/>
                <a:cs typeface="Courier New" panose="02070309020205020404" pitchFamily="49" charset="0"/>
              </a:rPr>
              <a:t>type</a:t>
            </a:r>
            <a:r>
              <a:rPr lang="en-US" sz="2000" dirty="0" smtClean="0">
                <a:latin typeface="Courier New" panose="02070309020205020404" pitchFamily="49" charset="0"/>
                <a:cs typeface="Courier New" panose="02070309020205020404" pitchFamily="49" charset="0"/>
              </a:rPr>
              <a:t> Scalar </a:t>
            </a:r>
            <a:r>
              <a:rPr lang="en-US" sz="2000" b="1" dirty="0" smtClean="0">
                <a:latin typeface="Courier New" panose="02070309020205020404" pitchFamily="49" charset="0"/>
                <a:cs typeface="Courier New" panose="02070309020205020404" pitchFamily="49" charset="0"/>
              </a:rPr>
              <a:t>is</a:t>
            </a:r>
            <a:r>
              <a:rPr lang="en-US" sz="2000" dirty="0" smtClean="0">
                <a:latin typeface="Courier New" panose="02070309020205020404" pitchFamily="49" charset="0"/>
                <a:cs typeface="Courier New" panose="02070309020205020404" pitchFamily="49" charset="0"/>
              </a:rPr>
              <a:t> …  -- </a:t>
            </a:r>
            <a:r>
              <a:rPr lang="en-US" sz="2000" i="1" dirty="0" smtClean="0">
                <a:latin typeface="Courier New" panose="02070309020205020404" pitchFamily="49" charset="0"/>
                <a:cs typeface="Courier New" panose="02070309020205020404" pitchFamily="49" charset="0"/>
              </a:rPr>
              <a:t>as before</a:t>
            </a:r>
            <a:br>
              <a:rPr lang="en-US" sz="2000" i="1" dirty="0" smtClean="0">
                <a:latin typeface="Courier New" panose="02070309020205020404" pitchFamily="49" charset="0"/>
                <a:cs typeface="Courier New" panose="02070309020205020404" pitchFamily="49" charset="0"/>
              </a:rPr>
            </a:br>
            <a:r>
              <a:rPr lang="en-US" sz="2000" dirty="0" smtClean="0">
                <a:latin typeface="Courier New" panose="02070309020205020404" pitchFamily="49" charset="0"/>
                <a:cs typeface="Courier New" panose="02070309020205020404" pitchFamily="49" charset="0"/>
              </a:rPr>
              <a:t>     </a:t>
            </a:r>
            <a:r>
              <a:rPr lang="en-US" sz="2000" b="1" dirty="0" smtClean="0">
                <a:solidFill>
                  <a:srgbClr val="3333CC"/>
                </a:solidFill>
                <a:latin typeface="Courier New" panose="02070309020205020404" pitchFamily="49" charset="0"/>
                <a:cs typeface="Courier New" panose="02070309020205020404" pitchFamily="49" charset="0"/>
              </a:rPr>
              <a:t>with</a:t>
            </a:r>
            <a:r>
              <a:rPr lang="en-US" sz="2000" dirty="0" smtClean="0">
                <a:solidFill>
                  <a:srgbClr val="3333CC"/>
                </a:solidFill>
                <a:latin typeface="Courier New" panose="02070309020205020404" pitchFamily="49" charset="0"/>
                <a:cs typeface="Courier New" panose="02070309020205020404" pitchFamily="49" charset="0"/>
              </a:rPr>
              <a:t> Default_Value =&gt; Expression</a:t>
            </a:r>
            <a:r>
              <a:rPr lang="en-US" sz="2000" dirty="0" smtClean="0">
                <a:latin typeface="Courier New" panose="02070309020205020404" pitchFamily="49" charset="0"/>
                <a:cs typeface="Courier New" panose="02070309020205020404" pitchFamily="49" charset="0"/>
              </a:rPr>
              <a:t>;</a:t>
            </a:r>
            <a:br>
              <a:rPr lang="en-US" sz="2000" dirty="0" smtClean="0">
                <a:latin typeface="Courier New" panose="02070309020205020404" pitchFamily="49" charset="0"/>
                <a:cs typeface="Courier New" panose="02070309020205020404" pitchFamily="49" charset="0"/>
              </a:rPr>
            </a:br>
            <a:r>
              <a:rPr lang="en-US" sz="2000" dirty="0" smtClean="0">
                <a:latin typeface="Courier New" panose="02070309020205020404" pitchFamily="49" charset="0"/>
                <a:cs typeface="Courier New" panose="02070309020205020404" pitchFamily="49" charset="0"/>
              </a:rPr>
              <a:t>		X: Scalar;  -- </a:t>
            </a:r>
            <a:r>
              <a:rPr lang="en-US" sz="2000" i="1" dirty="0" smtClean="0">
                <a:latin typeface="Courier New" panose="02070309020205020404" pitchFamily="49" charset="0"/>
                <a:cs typeface="Courier New" panose="02070309020205020404" pitchFamily="49" charset="0"/>
              </a:rPr>
              <a:t>initialized</a:t>
            </a:r>
          </a:p>
          <a:p>
            <a:pPr marL="442913" lvl="0" indent="-442913">
              <a:buFont typeface="Arial" panose="020B0604020202020204" pitchFamily="34" charset="0"/>
              <a:buChar char="•"/>
            </a:pPr>
            <a:r>
              <a:rPr lang="en-US" sz="2400" dirty="0" smtClean="0"/>
              <a:t>Array types</a:t>
            </a:r>
            <a:br>
              <a:rPr lang="en-US" sz="2400" dirty="0" smtClean="0"/>
            </a:br>
            <a:r>
              <a:rPr lang="en-US" sz="2400" dirty="0" smtClean="0"/>
              <a:t>		</a:t>
            </a:r>
            <a:r>
              <a:rPr lang="en-US" sz="2000" b="1" dirty="0" smtClean="0">
                <a:latin typeface="Courier New" panose="02070309020205020404" pitchFamily="49" charset="0"/>
                <a:cs typeface="Courier New" panose="02070309020205020404" pitchFamily="49" charset="0"/>
              </a:rPr>
              <a:t>type</a:t>
            </a:r>
            <a:r>
              <a:rPr lang="en-US" sz="2000" dirty="0" smtClean="0">
                <a:latin typeface="Courier New" panose="02070309020205020404" pitchFamily="49" charset="0"/>
                <a:cs typeface="Courier New" panose="02070309020205020404" pitchFamily="49" charset="0"/>
              </a:rPr>
              <a:t> Arr </a:t>
            </a:r>
            <a:r>
              <a:rPr lang="en-US" sz="2000" b="1" dirty="0" smtClean="0">
                <a:latin typeface="Courier New" panose="02070309020205020404" pitchFamily="49" charset="0"/>
                <a:cs typeface="Courier New" panose="02070309020205020404" pitchFamily="49" charset="0"/>
              </a:rPr>
              <a:t>is array </a:t>
            </a:r>
            <a:r>
              <a:rPr lang="en-US" sz="2000" dirty="0" smtClean="0">
                <a:latin typeface="Courier New" panose="02070309020205020404" pitchFamily="49" charset="0"/>
                <a:cs typeface="Courier New" panose="02070309020205020404" pitchFamily="49" charset="0"/>
              </a:rPr>
              <a:t>…  -- </a:t>
            </a:r>
            <a:r>
              <a:rPr lang="en-US" sz="2000" i="1" dirty="0" smtClean="0">
                <a:latin typeface="Courier New" panose="02070309020205020404" pitchFamily="49" charset="0"/>
                <a:cs typeface="Courier New" panose="02070309020205020404" pitchFamily="49" charset="0"/>
              </a:rPr>
              <a:t>as before</a:t>
            </a:r>
            <a:r>
              <a:rPr lang="en-US" sz="2000" dirty="0" smtClean="0">
                <a:latin typeface="Courier New" panose="02070309020205020404" pitchFamily="49" charset="0"/>
                <a:cs typeface="Courier New" panose="02070309020205020404" pitchFamily="49" charset="0"/>
              </a:rPr>
              <a:t/>
            </a:r>
            <a:br>
              <a:rPr lang="en-US" sz="2000" dirty="0" smtClean="0">
                <a:latin typeface="Courier New" panose="02070309020205020404" pitchFamily="49" charset="0"/>
                <a:cs typeface="Courier New" panose="02070309020205020404" pitchFamily="49" charset="0"/>
              </a:rPr>
            </a:br>
            <a:r>
              <a:rPr lang="en-US" sz="2000" dirty="0" smtClean="0">
                <a:latin typeface="Courier New" panose="02070309020205020404" pitchFamily="49" charset="0"/>
                <a:cs typeface="Courier New" panose="02070309020205020404" pitchFamily="49" charset="0"/>
              </a:rPr>
              <a:t>		  </a:t>
            </a:r>
            <a:r>
              <a:rPr lang="en-US" sz="2000" b="1" dirty="0" smtClean="0">
                <a:solidFill>
                  <a:srgbClr val="3333CC"/>
                </a:solidFill>
                <a:latin typeface="Courier New" panose="02070309020205020404" pitchFamily="49" charset="0"/>
                <a:cs typeface="Courier New" panose="02070309020205020404" pitchFamily="49" charset="0"/>
              </a:rPr>
              <a:t>with</a:t>
            </a:r>
            <a:r>
              <a:rPr lang="en-US" sz="2000" dirty="0" smtClean="0">
                <a:solidFill>
                  <a:srgbClr val="3333CC"/>
                </a:solidFill>
                <a:latin typeface="Courier New" panose="02070309020205020404" pitchFamily="49" charset="0"/>
                <a:cs typeface="Courier New" panose="02070309020205020404" pitchFamily="49" charset="0"/>
              </a:rPr>
              <a:t> Default_Component_Value =&gt; Expression</a:t>
            </a:r>
            <a:r>
              <a:rPr lang="en-US" sz="2000" dirty="0" smtClean="0">
                <a:latin typeface="Courier New" panose="02070309020205020404" pitchFamily="49" charset="0"/>
                <a:cs typeface="Courier New" panose="02070309020205020404" pitchFamily="49" charset="0"/>
              </a:rPr>
              <a:t>;</a:t>
            </a:r>
            <a:br>
              <a:rPr lang="en-US" sz="2000" dirty="0" smtClean="0">
                <a:latin typeface="Courier New" panose="02070309020205020404" pitchFamily="49" charset="0"/>
                <a:cs typeface="Courier New" panose="02070309020205020404" pitchFamily="49" charset="0"/>
              </a:rPr>
            </a:br>
            <a:r>
              <a:rPr lang="en-US" sz="2000" dirty="0" smtClean="0">
                <a:latin typeface="Courier New" panose="02070309020205020404" pitchFamily="49" charset="0"/>
                <a:cs typeface="Courier New" panose="02070309020205020404" pitchFamily="49" charset="0"/>
              </a:rPr>
              <a:t>		X: Arr;  -- </a:t>
            </a:r>
            <a:r>
              <a:rPr lang="en-US" sz="2000" i="1" dirty="0" smtClean="0">
                <a:latin typeface="Courier New" panose="02070309020205020404" pitchFamily="49" charset="0"/>
                <a:cs typeface="Courier New" panose="02070309020205020404" pitchFamily="49" charset="0"/>
              </a:rPr>
              <a:t>initialized</a:t>
            </a:r>
          </a:p>
        </p:txBody>
      </p:sp>
      <p:sp>
        <p:nvSpPr>
          <p:cNvPr id="4" name="Fußzeilenplatzhalter 3"/>
          <p:cNvSpPr>
            <a:spLocks noGrp="1"/>
          </p:cNvSpPr>
          <p:nvPr>
            <p:ph type="ftr" idx="10"/>
          </p:nvPr>
        </p:nvSpPr>
        <p:spPr/>
        <p:txBody>
          <a:bodyPr/>
          <a:lstStyle/>
          <a:p>
            <a:pPr>
              <a:defRPr/>
            </a:pPr>
            <a:r>
              <a:rPr lang="en-US" dirty="0" smtClean="0"/>
              <a:t>Ada Basics © 2024 C.Grein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224</a:t>
            </a:fld>
            <a:endParaRPr lang="de-DE" dirty="0"/>
          </a:p>
        </p:txBody>
      </p:sp>
    </p:spTree>
    <p:extLst>
      <p:ext uri="{BB962C8B-B14F-4D97-AF65-F5344CB8AC3E}">
        <p14:creationId xmlns:p14="http://schemas.microsoft.com/office/powerpoint/2010/main" val="4265466815"/>
      </p:ext>
    </p:extLst>
  </p:cSld>
  <p:clrMapOvr>
    <a:masterClrMapping/>
  </p:clrMapOvr>
  <p:timing>
    <p:tnLst>
      <p:par>
        <p:cTn id="1" dur="indefinite" restart="never" nodeType="tmRoot"/>
      </p:par>
    </p:tnLst>
  </p:timing>
</p:sld>
</file>

<file path=ppt/slides/slide2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smtClean="0"/>
              <a:t>Iterated Array Aggregate</a:t>
            </a:r>
            <a:endParaRPr lang="en-US" dirty="0"/>
          </a:p>
        </p:txBody>
      </p:sp>
      <p:sp>
        <p:nvSpPr>
          <p:cNvPr id="3" name="Inhaltsplatzhalter 2"/>
          <p:cNvSpPr>
            <a:spLocks noGrp="1"/>
          </p:cNvSpPr>
          <p:nvPr>
            <p:ph idx="1"/>
          </p:nvPr>
        </p:nvSpPr>
        <p:spPr>
          <a:xfrm>
            <a:off x="672353" y="1983438"/>
            <a:ext cx="7739063" cy="4233863"/>
          </a:xfrm>
        </p:spPr>
        <p:txBody>
          <a:bodyPr/>
          <a:lstStyle/>
          <a:p>
            <a:r>
              <a:rPr lang="en-US" sz="2000" dirty="0" smtClean="0">
                <a:solidFill>
                  <a:schemeClr val="accent2"/>
                </a:solidFill>
              </a:rPr>
              <a:t>Ada 2022</a:t>
            </a:r>
          </a:p>
          <a:p>
            <a:pPr marL="0" indent="0"/>
            <a:r>
              <a:rPr lang="en-US" sz="1800" dirty="0" smtClean="0">
                <a:solidFill>
                  <a:schemeClr val="tx1"/>
                </a:solidFill>
              </a:rPr>
              <a:t>Array aggregates may define the component value dependent on the index:</a:t>
            </a:r>
            <a:endParaRPr lang="en-US" sz="1800" dirty="0">
              <a:solidFill>
                <a:schemeClr val="tx1"/>
              </a:solidFill>
            </a:endParaRPr>
          </a:p>
          <a:p>
            <a:pPr marL="538163" indent="0"/>
            <a:r>
              <a:rPr lang="en-US" sz="1600" dirty="0" smtClean="0">
                <a:solidFill>
                  <a:schemeClr val="tx1"/>
                </a:solidFill>
                <a:latin typeface="Courier New" panose="02070309020205020404" pitchFamily="49" charset="0"/>
                <a:cs typeface="Courier New" panose="02070309020205020404" pitchFamily="49" charset="0"/>
              </a:rPr>
              <a:t>A: Arr_Type := (</a:t>
            </a:r>
            <a:r>
              <a:rPr lang="en-US" sz="1600" b="1" dirty="0" smtClean="0">
                <a:solidFill>
                  <a:schemeClr val="tx1"/>
                </a:solidFill>
                <a:latin typeface="Courier New" panose="02070309020205020404" pitchFamily="49" charset="0"/>
                <a:cs typeface="Courier New" panose="02070309020205020404" pitchFamily="49" charset="0"/>
              </a:rPr>
              <a:t>for</a:t>
            </a:r>
            <a:r>
              <a:rPr lang="en-US" sz="1600" dirty="0" smtClean="0">
                <a:solidFill>
                  <a:schemeClr val="tx1"/>
                </a:solidFill>
                <a:latin typeface="Courier New" panose="02070309020205020404" pitchFamily="49" charset="0"/>
                <a:cs typeface="Courier New" panose="02070309020205020404" pitchFamily="49" charset="0"/>
              </a:rPr>
              <a:t> I </a:t>
            </a:r>
            <a:r>
              <a:rPr lang="en-US" sz="1600" b="1" dirty="0" smtClean="0">
                <a:solidFill>
                  <a:schemeClr val="tx1"/>
                </a:solidFill>
                <a:latin typeface="Courier New" panose="02070309020205020404" pitchFamily="49" charset="0"/>
                <a:cs typeface="Courier New" panose="02070309020205020404" pitchFamily="49" charset="0"/>
              </a:rPr>
              <a:t>in</a:t>
            </a:r>
            <a:r>
              <a:rPr lang="en-US" sz="1600" dirty="0" smtClean="0">
                <a:solidFill>
                  <a:schemeClr val="tx1"/>
                </a:solidFill>
                <a:latin typeface="Courier New" panose="02070309020205020404" pitchFamily="49" charset="0"/>
                <a:cs typeface="Courier New" panose="02070309020205020404" pitchFamily="49" charset="0"/>
              </a:rPr>
              <a:t> Index =&gt; F (I));</a:t>
            </a:r>
            <a:endParaRPr lang="en-US" sz="1800" dirty="0" smtClean="0">
              <a:solidFill>
                <a:schemeClr val="tx1"/>
              </a:solidFill>
              <a:cs typeface="Courier New" panose="02070309020205020404" pitchFamily="49" charset="0"/>
            </a:endParaRPr>
          </a:p>
          <a:p>
            <a:pPr marL="0" indent="0"/>
            <a:r>
              <a:rPr lang="en-US" sz="1800" dirty="0" smtClean="0">
                <a:solidFill>
                  <a:schemeClr val="tx1"/>
                </a:solidFill>
                <a:cs typeface="Courier New" panose="02070309020205020404" pitchFamily="49" charset="0"/>
              </a:rPr>
              <a:t>There are more general iterators, for instance</a:t>
            </a:r>
          </a:p>
          <a:p>
            <a:pPr marL="538163" lvl="0" indent="0"/>
            <a:r>
              <a:rPr lang="en-US" sz="1400" dirty="0">
                <a:latin typeface="Courier New" panose="02070309020205020404" pitchFamily="49" charset="0"/>
                <a:cs typeface="Courier New" panose="02070309020205020404" pitchFamily="49" charset="0"/>
              </a:rPr>
              <a:t>Arr: </a:t>
            </a:r>
            <a:r>
              <a:rPr lang="en-US" sz="1400" b="1" dirty="0">
                <a:latin typeface="Courier New" panose="02070309020205020404" pitchFamily="49" charset="0"/>
                <a:cs typeface="Courier New" panose="02070309020205020404" pitchFamily="49" charset="0"/>
              </a:rPr>
              <a:t>array</a:t>
            </a:r>
            <a:r>
              <a:rPr lang="en-US" sz="1400" dirty="0">
                <a:latin typeface="Courier New" panose="02070309020205020404" pitchFamily="49" charset="0"/>
                <a:cs typeface="Courier New" panose="02070309020205020404" pitchFamily="49" charset="0"/>
              </a:rPr>
              <a:t> (1 .. 10) </a:t>
            </a:r>
            <a:r>
              <a:rPr lang="en-US" sz="1400" b="1" dirty="0">
                <a:latin typeface="Courier New" panose="02070309020205020404" pitchFamily="49" charset="0"/>
                <a:cs typeface="Courier New" panose="02070309020205020404" pitchFamily="49" charset="0"/>
              </a:rPr>
              <a:t>of</a:t>
            </a:r>
            <a:r>
              <a:rPr lang="en-US" sz="1400" dirty="0">
                <a:latin typeface="Courier New" panose="02070309020205020404" pitchFamily="49" charset="0"/>
                <a:cs typeface="Courier New" panose="02070309020205020404" pitchFamily="49" charset="0"/>
              </a:rPr>
              <a:t> Integer :=</a:t>
            </a:r>
            <a:br>
              <a:rPr lang="en-US" sz="1400" dirty="0">
                <a:latin typeface="Courier New" panose="02070309020205020404" pitchFamily="49" charset="0"/>
                <a:cs typeface="Courier New" panose="02070309020205020404" pitchFamily="49" charset="0"/>
              </a:rPr>
            </a:br>
            <a:r>
              <a:rPr lang="en-US" sz="1400" dirty="0">
                <a:latin typeface="Courier New" panose="02070309020205020404" pitchFamily="49" charset="0"/>
                <a:cs typeface="Courier New" panose="02070309020205020404" pitchFamily="49" charset="0"/>
              </a:rPr>
              <a:t>  (</a:t>
            </a:r>
            <a:r>
              <a:rPr lang="en-US" sz="1400" b="1" dirty="0">
                <a:latin typeface="Courier New" panose="02070309020205020404" pitchFamily="49" charset="0"/>
                <a:cs typeface="Courier New" panose="02070309020205020404" pitchFamily="49" charset="0"/>
              </a:rPr>
              <a:t>for</a:t>
            </a:r>
            <a:r>
              <a:rPr lang="en-US" sz="1400" dirty="0">
                <a:latin typeface="Courier New" panose="02070309020205020404" pitchFamily="49" charset="0"/>
                <a:cs typeface="Courier New" panose="02070309020205020404" pitchFamily="49" charset="0"/>
              </a:rPr>
              <a:t> I </a:t>
            </a:r>
            <a:r>
              <a:rPr lang="en-US" sz="1400" b="1" dirty="0">
                <a:latin typeface="Courier New" panose="02070309020205020404" pitchFamily="49" charset="0"/>
                <a:cs typeface="Courier New" panose="02070309020205020404" pitchFamily="49" charset="0"/>
              </a:rPr>
              <a:t>in</a:t>
            </a:r>
            <a:r>
              <a:rPr lang="en-US" sz="1400" dirty="0">
                <a:latin typeface="Courier New" panose="02070309020205020404" pitchFamily="49" charset="0"/>
                <a:cs typeface="Courier New" panose="02070309020205020404" pitchFamily="49" charset="0"/>
              </a:rPr>
              <a:t> 2 | 5 | 7 =&gt; I**2,</a:t>
            </a:r>
            <a:br>
              <a:rPr lang="en-US" sz="1400" dirty="0">
                <a:latin typeface="Courier New" panose="02070309020205020404" pitchFamily="49" charset="0"/>
                <a:cs typeface="Courier New" panose="02070309020205020404" pitchFamily="49" charset="0"/>
              </a:rPr>
            </a:br>
            <a:r>
              <a:rPr lang="en-US" sz="1400" dirty="0">
                <a:latin typeface="Courier New" panose="02070309020205020404" pitchFamily="49" charset="0"/>
                <a:cs typeface="Courier New" panose="02070309020205020404" pitchFamily="49" charset="0"/>
              </a:rPr>
              <a:t>   </a:t>
            </a:r>
            <a:r>
              <a:rPr lang="en-US" sz="1400" b="1" dirty="0">
                <a:latin typeface="Courier New" panose="02070309020205020404" pitchFamily="49" charset="0"/>
                <a:cs typeface="Courier New" panose="02070309020205020404" pitchFamily="49" charset="0"/>
              </a:rPr>
              <a:t>for</a:t>
            </a:r>
            <a:r>
              <a:rPr lang="en-US" sz="1400" dirty="0">
                <a:latin typeface="Courier New" panose="02070309020205020404" pitchFamily="49" charset="0"/>
                <a:cs typeface="Courier New" panose="02070309020205020404" pitchFamily="49" charset="0"/>
              </a:rPr>
              <a:t> I </a:t>
            </a:r>
            <a:r>
              <a:rPr lang="en-US" sz="1400" b="1" dirty="0">
                <a:latin typeface="Courier New" panose="02070309020205020404" pitchFamily="49" charset="0"/>
                <a:cs typeface="Courier New" panose="02070309020205020404" pitchFamily="49" charset="0"/>
              </a:rPr>
              <a:t>in</a:t>
            </a:r>
            <a:r>
              <a:rPr lang="en-US" sz="1400" dirty="0">
                <a:latin typeface="Courier New" panose="02070309020205020404" pitchFamily="49" charset="0"/>
                <a:cs typeface="Courier New" panose="02070309020205020404" pitchFamily="49" charset="0"/>
              </a:rPr>
              <a:t> 3 .. 4    =&gt; 2*I , 9 =&gt; &lt;&gt;,</a:t>
            </a:r>
            <a:br>
              <a:rPr lang="en-US" sz="1400" dirty="0">
                <a:latin typeface="Courier New" panose="02070309020205020404" pitchFamily="49" charset="0"/>
                <a:cs typeface="Courier New" panose="02070309020205020404" pitchFamily="49" charset="0"/>
              </a:rPr>
            </a:br>
            <a:r>
              <a:rPr lang="en-US" sz="1400" dirty="0">
                <a:latin typeface="Courier New" panose="02070309020205020404" pitchFamily="49" charset="0"/>
                <a:cs typeface="Courier New" panose="02070309020205020404" pitchFamily="49" charset="0"/>
              </a:rPr>
              <a:t>   </a:t>
            </a:r>
            <a:r>
              <a:rPr lang="en-US" sz="1400" b="1" dirty="0">
                <a:latin typeface="Courier New" panose="02070309020205020404" pitchFamily="49" charset="0"/>
                <a:cs typeface="Courier New" panose="02070309020205020404" pitchFamily="49" charset="0"/>
              </a:rPr>
              <a:t>others</a:t>
            </a:r>
            <a:r>
              <a:rPr lang="en-US" sz="1400" dirty="0">
                <a:latin typeface="Courier New" panose="02070309020205020404" pitchFamily="49" charset="0"/>
                <a:cs typeface="Courier New" panose="02070309020205020404" pitchFamily="49" charset="0"/>
              </a:rPr>
              <a:t> =&gt; 100);</a:t>
            </a:r>
            <a:br>
              <a:rPr lang="en-US" sz="1400" dirty="0">
                <a:latin typeface="Courier New" panose="02070309020205020404" pitchFamily="49" charset="0"/>
                <a:cs typeface="Courier New" panose="02070309020205020404" pitchFamily="49" charset="0"/>
              </a:rPr>
            </a:br>
            <a:r>
              <a:rPr lang="en-US" sz="1400" dirty="0">
                <a:latin typeface="Courier New" panose="02070309020205020404" pitchFamily="49" charset="0"/>
                <a:cs typeface="Courier New" panose="02070309020205020404" pitchFamily="49" charset="0"/>
              </a:rPr>
              <a:t>-- Arr = (100, 4, 6, 8, 25, 100, 49, 100, </a:t>
            </a:r>
            <a:r>
              <a:rPr lang="en-US" sz="1400" dirty="0">
                <a:solidFill>
                  <a:srgbClr val="C00000"/>
                </a:solidFill>
                <a:latin typeface="Century Gothic" panose="020B0502020202020204" pitchFamily="34" charset="0"/>
                <a:cs typeface="Courier New" panose="02070309020205020404" pitchFamily="49" charset="0"/>
              </a:rPr>
              <a:t>x</a:t>
            </a:r>
            <a:r>
              <a:rPr lang="en-US" sz="1400" dirty="0">
                <a:latin typeface="Courier New" panose="02070309020205020404" pitchFamily="49" charset="0"/>
                <a:cs typeface="Courier New" panose="02070309020205020404" pitchFamily="49" charset="0"/>
              </a:rPr>
              <a:t>, 100)</a:t>
            </a:r>
          </a:p>
          <a:p>
            <a:pPr marL="0" lvl="0" indent="0" defTabSz="631825"/>
            <a:r>
              <a:rPr lang="en-US" sz="1600" dirty="0" smtClean="0">
                <a:cs typeface="Courier New" panose="02070309020205020404" pitchFamily="49" charset="0"/>
              </a:rPr>
              <a:t>Here, </a:t>
            </a:r>
            <a:r>
              <a:rPr lang="en-US" sz="1400" dirty="0" smtClean="0">
                <a:solidFill>
                  <a:srgbClr val="C00000"/>
                </a:solidFill>
                <a:latin typeface="Century Gothic" panose="020B0502020202020204" pitchFamily="34" charset="0"/>
                <a:cs typeface="Courier New" panose="02070309020205020404" pitchFamily="49" charset="0"/>
              </a:rPr>
              <a:t>x</a:t>
            </a:r>
            <a:r>
              <a:rPr lang="en-US" sz="1600" dirty="0" smtClean="0">
                <a:cs typeface="Courier New" panose="02070309020205020404" pitchFamily="49" charset="0"/>
              </a:rPr>
              <a:t> is an uninitialized value since </a:t>
            </a:r>
            <a:r>
              <a:rPr lang="en-US" sz="1400" dirty="0" smtClean="0">
                <a:latin typeface="Courier New" panose="02070309020205020404" pitchFamily="49" charset="0"/>
                <a:cs typeface="Courier New" panose="02070309020205020404" pitchFamily="49" charset="0"/>
              </a:rPr>
              <a:t>Integer</a:t>
            </a:r>
            <a:r>
              <a:rPr lang="en-US" sz="1600" dirty="0" smtClean="0">
                <a:cs typeface="Courier New" panose="02070309020205020404" pitchFamily="49" charset="0"/>
              </a:rPr>
              <a:t> has no default value.</a:t>
            </a:r>
          </a:p>
          <a:p>
            <a:pPr marL="363538" lvl="0" indent="-363538" defTabSz="631825"/>
            <a:r>
              <a:rPr lang="en-US" sz="1600" b="1" dirty="0" smtClean="0">
                <a:cs typeface="Courier New" panose="02070309020205020404" pitchFamily="49" charset="0"/>
              </a:rPr>
              <a:t>Generally, aggregates stand for</a:t>
            </a:r>
            <a:br>
              <a:rPr lang="en-US" sz="1600" b="1" dirty="0" smtClean="0">
                <a:cs typeface="Courier New" panose="02070309020205020404" pitchFamily="49" charset="0"/>
              </a:rPr>
            </a:br>
            <a:r>
              <a:rPr lang="en-US" sz="1600" dirty="0" smtClean="0">
                <a:cs typeface="Courier New" panose="02070309020205020404" pitchFamily="49" charset="0"/>
              </a:rPr>
              <a:t>-</a:t>
            </a:r>
            <a:r>
              <a:rPr lang="en-US" sz="1600" b="1" dirty="0" smtClean="0">
                <a:cs typeface="Courier New" panose="02070309020205020404" pitchFamily="49" charset="0"/>
              </a:rPr>
              <a:t> </a:t>
            </a:r>
            <a:r>
              <a:rPr lang="en-US" sz="1600" dirty="0" smtClean="0">
                <a:cs typeface="Courier New" panose="02070309020205020404" pitchFamily="49" charset="0"/>
              </a:rPr>
              <a:t>records in </a:t>
            </a:r>
            <a:r>
              <a:rPr lang="en-US" sz="1600" dirty="0" smtClean="0">
                <a:solidFill>
                  <a:srgbClr val="00B050"/>
                </a:solidFill>
                <a:cs typeface="Courier New" panose="02070309020205020404" pitchFamily="49" charset="0"/>
              </a:rPr>
              <a:t>()</a:t>
            </a:r>
            <a:r>
              <a:rPr lang="en-US" sz="1600" dirty="0" smtClean="0">
                <a:cs typeface="Courier New" panose="02070309020205020404" pitchFamily="49" charset="0"/>
              </a:rPr>
              <a:t/>
            </a:r>
            <a:br>
              <a:rPr lang="en-US" sz="1600" dirty="0" smtClean="0">
                <a:cs typeface="Courier New" panose="02070309020205020404" pitchFamily="49" charset="0"/>
              </a:rPr>
            </a:br>
            <a:r>
              <a:rPr lang="en-US" sz="1600" dirty="0" smtClean="0">
                <a:cs typeface="Courier New" panose="02070309020205020404" pitchFamily="49" charset="0"/>
              </a:rPr>
              <a:t>- arrays in </a:t>
            </a:r>
            <a:r>
              <a:rPr lang="en-US" sz="1600" dirty="0" smtClean="0">
                <a:solidFill>
                  <a:srgbClr val="00B050"/>
                </a:solidFill>
                <a:cs typeface="Courier New" panose="02070309020205020404" pitchFamily="49" charset="0"/>
              </a:rPr>
              <a:t>()</a:t>
            </a:r>
            <a:r>
              <a:rPr lang="en-US" sz="1600" dirty="0" smtClean="0">
                <a:cs typeface="Courier New" panose="02070309020205020404" pitchFamily="49" charset="0"/>
              </a:rPr>
              <a:t> or </a:t>
            </a:r>
            <a:r>
              <a:rPr lang="en-US" sz="1600" dirty="0" smtClean="0">
                <a:solidFill>
                  <a:srgbClr val="00B050"/>
                </a:solidFill>
                <a:cs typeface="Courier New" panose="02070309020205020404" pitchFamily="49" charset="0"/>
              </a:rPr>
              <a:t>[]</a:t>
            </a:r>
            <a:r>
              <a:rPr lang="en-US" sz="1600" dirty="0" smtClean="0">
                <a:cs typeface="Courier New" panose="02070309020205020404" pitchFamily="49" charset="0"/>
              </a:rPr>
              <a:t/>
            </a:r>
            <a:br>
              <a:rPr lang="en-US" sz="1600" dirty="0" smtClean="0">
                <a:cs typeface="Courier New" panose="02070309020205020404" pitchFamily="49" charset="0"/>
              </a:rPr>
            </a:br>
            <a:r>
              <a:rPr lang="en-US" sz="1600" dirty="0" smtClean="0">
                <a:cs typeface="Courier New" panose="02070309020205020404" pitchFamily="49" charset="0"/>
              </a:rPr>
              <a:t>- container in </a:t>
            </a:r>
            <a:r>
              <a:rPr lang="en-US" sz="1600" dirty="0" smtClean="0">
                <a:solidFill>
                  <a:srgbClr val="00B050"/>
                </a:solidFill>
                <a:cs typeface="Courier New" panose="02070309020205020404" pitchFamily="49" charset="0"/>
              </a:rPr>
              <a:t>[]</a:t>
            </a:r>
            <a:endParaRPr lang="en-US" sz="1600" dirty="0">
              <a:solidFill>
                <a:srgbClr val="00B050"/>
              </a:solidFill>
              <a:cs typeface="Courier New" panose="02070309020205020404" pitchFamily="49" charset="0"/>
            </a:endParaRPr>
          </a:p>
        </p:txBody>
      </p:sp>
      <p:sp>
        <p:nvSpPr>
          <p:cNvPr id="4" name="Fußzeilenplatzhalter 3"/>
          <p:cNvSpPr>
            <a:spLocks noGrp="1"/>
          </p:cNvSpPr>
          <p:nvPr>
            <p:ph type="ftr" idx="10"/>
          </p:nvPr>
        </p:nvSpPr>
        <p:spPr/>
        <p:txBody>
          <a:bodyPr/>
          <a:lstStyle/>
          <a:p>
            <a:pPr>
              <a:defRPr/>
            </a:pPr>
            <a:r>
              <a:rPr lang="en-US" dirty="0" smtClean="0"/>
              <a:t>Ada Basics © 2024 C.Grein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225</a:t>
            </a:fld>
            <a:endParaRPr lang="de-DE" dirty="0"/>
          </a:p>
        </p:txBody>
      </p:sp>
    </p:spTree>
    <p:extLst>
      <p:ext uri="{BB962C8B-B14F-4D97-AF65-F5344CB8AC3E}">
        <p14:creationId xmlns:p14="http://schemas.microsoft.com/office/powerpoint/2010/main" val="3410745987"/>
      </p:ext>
    </p:extLst>
  </p:cSld>
  <p:clrMapOvr>
    <a:masterClrMapping/>
  </p:clrMapOvr>
  <p:timing>
    <p:tnLst>
      <p:par>
        <p:cTn id="1" dur="indefinite" restart="never" nodeType="tmRoot"/>
      </p:par>
    </p:tnLst>
  </p:timing>
</p:sld>
</file>

<file path=ppt/slides/slide2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685800" y="463551"/>
            <a:ext cx="7739063" cy="1309266"/>
          </a:xfrm>
        </p:spPr>
        <p:txBody>
          <a:bodyPr/>
          <a:lstStyle/>
          <a:p>
            <a:r>
              <a:rPr lang="en-US" altLang="de-DE" noProof="0" dirty="0" smtClean="0"/>
              <a:t>Limited Types</a:t>
            </a:r>
            <a:endParaRPr lang="en-US" noProof="0" dirty="0"/>
          </a:p>
        </p:txBody>
      </p:sp>
      <p:sp>
        <p:nvSpPr>
          <p:cNvPr id="3" name="Inhaltsplatzhalter 2"/>
          <p:cNvSpPr>
            <a:spLocks noGrp="1"/>
          </p:cNvSpPr>
          <p:nvPr>
            <p:ph idx="1"/>
          </p:nvPr>
        </p:nvSpPr>
        <p:spPr>
          <a:xfrm>
            <a:off x="685800" y="1988840"/>
            <a:ext cx="7739063" cy="4104456"/>
          </a:xfrm>
        </p:spPr>
        <p:txBody>
          <a:bodyPr/>
          <a:lstStyle/>
          <a:p>
            <a:pPr eaLnBrk="1" hangingPunct="1">
              <a:lnSpc>
                <a:spcPct val="90000"/>
              </a:lnSpc>
              <a:spcBef>
                <a:spcPts val="700"/>
              </a:spcBef>
              <a:buFont typeface="Arial" panose="020B0604020202020204" pitchFamily="34" charset="0"/>
              <a:buChar char="•"/>
              <a:tabLst>
                <a:tab pos="309563" algn="l"/>
                <a:tab pos="414338"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Lst>
            </a:pPr>
            <a:r>
              <a:rPr lang="en-US" altLang="de-DE" sz="2200" noProof="0" dirty="0" smtClean="0"/>
              <a:t>Object can be declared</a:t>
            </a:r>
            <a:br>
              <a:rPr lang="en-US" altLang="de-DE" sz="2200" noProof="0" dirty="0" smtClean="0"/>
            </a:br>
            <a:r>
              <a:rPr lang="en-US" altLang="de-DE" sz="2000" b="1" noProof="0" dirty="0">
                <a:latin typeface="Courier New" pitchFamily="49" charset="0"/>
              </a:rPr>
              <a:t> </a:t>
            </a:r>
            <a:r>
              <a:rPr lang="en-US" altLang="de-DE" sz="2000" b="1" noProof="0" dirty="0" smtClean="0">
                <a:latin typeface="Courier New" pitchFamily="49" charset="0"/>
              </a:rPr>
              <a:t> type</a:t>
            </a:r>
            <a:r>
              <a:rPr lang="en-US" altLang="de-DE" sz="2000" noProof="0" dirty="0" smtClean="0">
                <a:latin typeface="Courier New" pitchFamily="49" charset="0"/>
              </a:rPr>
              <a:t> T </a:t>
            </a:r>
            <a:r>
              <a:rPr lang="en-US" altLang="de-DE" sz="2000" b="1" noProof="0" dirty="0" smtClean="0">
                <a:latin typeface="Courier New" pitchFamily="49" charset="0"/>
              </a:rPr>
              <a:t>is</a:t>
            </a:r>
            <a:r>
              <a:rPr lang="en-US" altLang="de-DE" sz="2000" noProof="0" dirty="0" smtClean="0">
                <a:latin typeface="Courier New" pitchFamily="49" charset="0"/>
              </a:rPr>
              <a:t> </a:t>
            </a:r>
            <a:r>
              <a:rPr lang="en-US" altLang="de-DE" sz="2000" b="1" noProof="0" dirty="0" smtClean="0">
                <a:latin typeface="Courier New" pitchFamily="49" charset="0"/>
              </a:rPr>
              <a:t>limited</a:t>
            </a:r>
            <a:r>
              <a:rPr lang="en-US" altLang="de-DE" sz="2000" noProof="0" dirty="0" smtClean="0">
                <a:latin typeface="Courier New" pitchFamily="49" charset="0"/>
              </a:rPr>
              <a:t> </a:t>
            </a:r>
            <a:r>
              <a:rPr lang="en-US" altLang="de-DE" sz="2000" b="1" noProof="0" dirty="0" smtClean="0">
                <a:latin typeface="Courier New" pitchFamily="49" charset="0"/>
              </a:rPr>
              <a:t>private</a:t>
            </a:r>
            <a:r>
              <a:rPr lang="en-US" altLang="de-DE" sz="2000" noProof="0" dirty="0" smtClean="0">
                <a:latin typeface="Courier New" pitchFamily="49" charset="0"/>
              </a:rPr>
              <a:t>;  -- </a:t>
            </a:r>
            <a:r>
              <a:rPr lang="en-US" altLang="de-DE" sz="2000" i="1" noProof="0" dirty="0" smtClean="0">
                <a:latin typeface="Courier New" pitchFamily="49" charset="0"/>
              </a:rPr>
              <a:t>definite</a:t>
            </a:r>
            <a:br>
              <a:rPr lang="en-US" altLang="de-DE" sz="2000" i="1" noProof="0" dirty="0" smtClean="0">
                <a:latin typeface="Courier New" pitchFamily="49" charset="0"/>
              </a:rPr>
            </a:br>
            <a:r>
              <a:rPr lang="en-US" altLang="de-DE" sz="2000" dirty="0">
                <a:latin typeface="Courier New" pitchFamily="49" charset="0"/>
              </a:rPr>
              <a:t> </a:t>
            </a:r>
            <a:r>
              <a:rPr lang="en-US" altLang="de-DE" sz="2000" dirty="0" smtClean="0">
                <a:latin typeface="Courier New" pitchFamily="49" charset="0"/>
              </a:rPr>
              <a:t> V</a:t>
            </a:r>
            <a:r>
              <a:rPr lang="en-US" altLang="de-DE" sz="2000" noProof="0" dirty="0" smtClean="0">
                <a:latin typeface="Courier New" pitchFamily="49" charset="0"/>
              </a:rPr>
              <a:t>: T</a:t>
            </a:r>
            <a:r>
              <a:rPr lang="en-US" altLang="de-DE" sz="2000" dirty="0" smtClean="0">
                <a:latin typeface="Courier New" pitchFamily="49" charset="0"/>
              </a:rPr>
              <a:t>;  </a:t>
            </a:r>
            <a:r>
              <a:rPr lang="en-US" altLang="de-DE" sz="2000" dirty="0">
                <a:latin typeface="Courier New" pitchFamily="49" charset="0"/>
              </a:rPr>
              <a:t>-- </a:t>
            </a:r>
            <a:r>
              <a:rPr lang="en-US" altLang="de-DE" sz="2000" i="1" dirty="0">
                <a:solidFill>
                  <a:srgbClr val="FF3399"/>
                </a:solidFill>
                <a:latin typeface="Courier New" pitchFamily="49" charset="0"/>
              </a:rPr>
              <a:t>initialized</a:t>
            </a:r>
            <a:r>
              <a:rPr lang="en-US" altLang="de-DE" sz="2000" i="1" dirty="0" smtClean="0">
                <a:solidFill>
                  <a:srgbClr val="FF3399"/>
                </a:solidFill>
                <a:latin typeface="Courier New" pitchFamily="49" charset="0"/>
              </a:rPr>
              <a:t>?</a:t>
            </a:r>
            <a:endParaRPr lang="en-US" altLang="de-DE" sz="2000" noProof="0" dirty="0" smtClean="0">
              <a:latin typeface="Courier New" pitchFamily="49" charset="0"/>
            </a:endParaRPr>
          </a:p>
          <a:p>
            <a:pPr eaLnBrk="1" hangingPunct="1">
              <a:lnSpc>
                <a:spcPct val="90000"/>
              </a:lnSpc>
              <a:spcBef>
                <a:spcPts val="700"/>
              </a:spcBef>
              <a:buFont typeface="Arial" panose="020B0604020202020204" pitchFamily="34" charset="0"/>
              <a:buChar char="•"/>
              <a:tabLst>
                <a:tab pos="309563" algn="l"/>
                <a:tab pos="414338"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Lst>
            </a:pPr>
            <a:r>
              <a:rPr lang="en-US" altLang="de-DE" sz="2200" noProof="0" dirty="0" smtClean="0">
                <a:solidFill>
                  <a:schemeClr val="accent2"/>
                </a:solidFill>
              </a:rPr>
              <a:t>Ada 95: </a:t>
            </a:r>
            <a:r>
              <a:rPr lang="en-US" altLang="de-DE" sz="2200" noProof="0" dirty="0" smtClean="0"/>
              <a:t>Object cannot be declared (no initial value available)</a:t>
            </a:r>
            <a:br>
              <a:rPr lang="en-US" altLang="de-DE" sz="2200" noProof="0" dirty="0" smtClean="0"/>
            </a:br>
            <a:r>
              <a:rPr lang="en-US" altLang="de-DE" sz="2000" b="1" dirty="0">
                <a:latin typeface="Courier New" pitchFamily="49" charset="0"/>
              </a:rPr>
              <a:t> </a:t>
            </a:r>
            <a:r>
              <a:rPr lang="en-US" altLang="de-DE" sz="2000" b="1" dirty="0" smtClean="0">
                <a:latin typeface="Courier New" pitchFamily="49" charset="0"/>
              </a:rPr>
              <a:t> t</a:t>
            </a:r>
            <a:r>
              <a:rPr lang="en-US" altLang="de-DE" sz="2000" b="1" noProof="0" dirty="0" smtClean="0">
                <a:latin typeface="Courier New" pitchFamily="49" charset="0"/>
              </a:rPr>
              <a:t>ype</a:t>
            </a:r>
            <a:r>
              <a:rPr lang="en-US" altLang="de-DE" sz="2000" noProof="0" dirty="0" smtClean="0">
                <a:latin typeface="Courier New" pitchFamily="49" charset="0"/>
              </a:rPr>
              <a:t> T</a:t>
            </a:r>
            <a:r>
              <a:rPr lang="en-US" altLang="de-DE" sz="2000" noProof="0" dirty="0" smtClean="0">
                <a:solidFill>
                  <a:schemeClr val="accent2"/>
                </a:solidFill>
                <a:latin typeface="Courier New" pitchFamily="49" charset="0"/>
              </a:rPr>
              <a:t>(&lt;&gt;)</a:t>
            </a:r>
            <a:r>
              <a:rPr lang="en-US" altLang="de-DE" sz="2000" noProof="0" dirty="0" smtClean="0">
                <a:latin typeface="Courier New" pitchFamily="49" charset="0"/>
              </a:rPr>
              <a:t> </a:t>
            </a:r>
            <a:r>
              <a:rPr lang="en-US" altLang="de-DE" sz="2000" b="1" noProof="0" dirty="0" smtClean="0">
                <a:latin typeface="Courier New" pitchFamily="49" charset="0"/>
              </a:rPr>
              <a:t>is</a:t>
            </a:r>
            <a:r>
              <a:rPr lang="en-US" altLang="de-DE" sz="2000" noProof="0" dirty="0" smtClean="0">
                <a:latin typeface="Courier New" pitchFamily="49" charset="0"/>
              </a:rPr>
              <a:t> </a:t>
            </a:r>
            <a:r>
              <a:rPr lang="en-US" altLang="de-DE" sz="2000" b="1" noProof="0" dirty="0" smtClean="0">
                <a:latin typeface="Courier New" pitchFamily="49" charset="0"/>
              </a:rPr>
              <a:t>limited</a:t>
            </a:r>
            <a:r>
              <a:rPr lang="en-US" altLang="de-DE" sz="2000" noProof="0" dirty="0" smtClean="0">
                <a:latin typeface="Courier New" pitchFamily="49" charset="0"/>
              </a:rPr>
              <a:t> </a:t>
            </a:r>
            <a:r>
              <a:rPr lang="en-US" altLang="de-DE" sz="2000" b="1" noProof="0" dirty="0" smtClean="0">
                <a:latin typeface="Courier New" pitchFamily="49" charset="0"/>
              </a:rPr>
              <a:t>private</a:t>
            </a:r>
            <a:r>
              <a:rPr lang="en-US" altLang="de-DE" sz="2000" noProof="0" dirty="0" smtClean="0">
                <a:latin typeface="Courier New" pitchFamily="49" charset="0"/>
              </a:rPr>
              <a:t>;  -- </a:t>
            </a:r>
            <a:r>
              <a:rPr lang="en-US" altLang="de-DE" sz="2000" i="1" noProof="0" dirty="0" smtClean="0">
                <a:latin typeface="Courier New" pitchFamily="49" charset="0"/>
              </a:rPr>
              <a:t>indefinite</a:t>
            </a:r>
            <a:br>
              <a:rPr lang="en-US" altLang="de-DE" sz="2000" i="1" noProof="0" dirty="0" smtClean="0">
                <a:latin typeface="Courier New" pitchFamily="49" charset="0"/>
              </a:rPr>
            </a:br>
            <a:r>
              <a:rPr lang="en-US" altLang="de-DE" sz="2200" noProof="0" dirty="0" smtClean="0"/>
              <a:t>Only those objects can be used that are provided by the  developer of the type.</a:t>
            </a:r>
            <a:endParaRPr lang="en-US" altLang="de-DE" sz="2200" noProof="0" dirty="0" smtClean="0">
              <a:solidFill>
                <a:srgbClr val="CC3300"/>
              </a:solidFill>
            </a:endParaRPr>
          </a:p>
          <a:p>
            <a:pPr eaLnBrk="1" hangingPunct="1">
              <a:lnSpc>
                <a:spcPct val="90000"/>
              </a:lnSpc>
              <a:spcBef>
                <a:spcPts val="700"/>
              </a:spcBef>
              <a:buFont typeface="Arial" panose="020B0604020202020204" pitchFamily="34" charset="0"/>
              <a:buChar char="•"/>
              <a:tabLst>
                <a:tab pos="863600" algn="l"/>
                <a:tab pos="985838" algn="l"/>
                <a:tab pos="1171575"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Lst>
            </a:pPr>
            <a:r>
              <a:rPr lang="en-US" altLang="de-DE" sz="2200" noProof="0" dirty="0" smtClean="0">
                <a:solidFill>
                  <a:srgbClr val="CC3300"/>
                </a:solidFill>
              </a:rPr>
              <a:t>Ada 2005 </a:t>
            </a:r>
            <a:r>
              <a:rPr lang="en-US" altLang="de-DE" sz="2200" noProof="0" dirty="0" smtClean="0">
                <a:solidFill>
                  <a:schemeClr val="tx1"/>
                </a:solidFill>
              </a:rPr>
              <a:t>allows </a:t>
            </a:r>
            <a:r>
              <a:rPr lang="en-US" altLang="de-DE" sz="2200" i="1" noProof="0" dirty="0" smtClean="0"/>
              <a:t>aggregates</a:t>
            </a:r>
            <a:r>
              <a:rPr lang="en-US" altLang="de-DE" sz="2200" noProof="0" dirty="0" smtClean="0"/>
              <a:t> and </a:t>
            </a:r>
            <a:r>
              <a:rPr lang="en-US" altLang="de-DE" sz="2200" i="1" noProof="0" dirty="0" smtClean="0"/>
              <a:t>constructor functions </a:t>
            </a:r>
            <a:r>
              <a:rPr lang="en-US" altLang="de-DE" sz="2200" noProof="0" dirty="0" smtClean="0"/>
              <a:t>for limited types </a:t>
            </a:r>
            <a:r>
              <a:rPr lang="en-US" altLang="de-DE" sz="2200" dirty="0" smtClean="0"/>
              <a:t>in declarations (</a:t>
            </a:r>
            <a:r>
              <a:rPr lang="en-US" altLang="de-DE" sz="2200" noProof="0" dirty="0" smtClean="0"/>
              <a:t>the object is </a:t>
            </a:r>
            <a:r>
              <a:rPr lang="en-US" altLang="de-DE" sz="2200" dirty="0" smtClean="0">
                <a:solidFill>
                  <a:srgbClr val="CC3300"/>
                </a:solidFill>
              </a:rPr>
              <a:t>built</a:t>
            </a:r>
            <a:r>
              <a:rPr lang="en-US" altLang="de-DE" sz="2200" noProof="0" dirty="0" smtClean="0">
                <a:solidFill>
                  <a:srgbClr val="CC3300"/>
                </a:solidFill>
              </a:rPr>
              <a:t> in place</a:t>
            </a:r>
            <a:r>
              <a:rPr lang="en-US" altLang="de-DE" sz="2200" noProof="0" dirty="0" smtClean="0"/>
              <a:t>, there is no copy as for nonlimited function calls),  for instance:</a:t>
            </a:r>
            <a:br>
              <a:rPr lang="en-US" altLang="de-DE" sz="2200" noProof="0" dirty="0" smtClean="0"/>
            </a:br>
            <a:r>
              <a:rPr lang="en-US" altLang="de-DE" sz="2000" dirty="0" smtClean="0">
                <a:solidFill>
                  <a:srgbClr val="C00000"/>
                </a:solidFill>
                <a:latin typeface="Courier New" pitchFamily="49" charset="0"/>
              </a:rPr>
              <a:t>  V</a:t>
            </a:r>
            <a:r>
              <a:rPr lang="en-US" altLang="de-DE" sz="2000" noProof="0" dirty="0" smtClean="0">
                <a:solidFill>
                  <a:srgbClr val="C00000"/>
                </a:solidFill>
                <a:latin typeface="Courier New" pitchFamily="49" charset="0"/>
              </a:rPr>
              <a:t>: T := F (X);  -- </a:t>
            </a:r>
            <a:r>
              <a:rPr lang="en-US" sz="2000" i="1" dirty="0">
                <a:solidFill>
                  <a:srgbClr val="C00000"/>
                </a:solidFill>
                <a:cs typeface="Courier New" panose="02070309020205020404" pitchFamily="49" charset="0"/>
              </a:rPr>
              <a:t>Note: This </a:t>
            </a:r>
            <a:r>
              <a:rPr lang="en-US" sz="2000" i="1" u="sng" dirty="0">
                <a:solidFill>
                  <a:srgbClr val="C00000"/>
                </a:solidFill>
                <a:cs typeface="Courier New" panose="02070309020205020404" pitchFamily="49" charset="0"/>
              </a:rPr>
              <a:t>is not</a:t>
            </a:r>
            <a:r>
              <a:rPr lang="en-US" sz="2000" i="1" dirty="0">
                <a:solidFill>
                  <a:srgbClr val="C00000"/>
                </a:solidFill>
                <a:cs typeface="Courier New" panose="02070309020205020404" pitchFamily="49" charset="0"/>
              </a:rPr>
              <a:t> an assignment!</a:t>
            </a:r>
          </a:p>
          <a:p>
            <a:pPr marL="0" indent="0" eaLnBrk="1" hangingPunct="1">
              <a:lnSpc>
                <a:spcPct val="90000"/>
              </a:lnSpc>
              <a:spcBef>
                <a:spcPts val="700"/>
              </a:spcBef>
              <a:tabLst>
                <a:tab pos="2062163" algn="l"/>
                <a:tab pos="2660650" algn="l"/>
                <a:tab pos="3109913" algn="l"/>
                <a:tab pos="3559175" algn="l"/>
                <a:tab pos="4008438" algn="l"/>
                <a:tab pos="4457700" algn="l"/>
                <a:tab pos="4906963" algn="l"/>
                <a:tab pos="5356225" algn="l"/>
                <a:tab pos="5805488" algn="l"/>
                <a:tab pos="6254750" algn="l"/>
                <a:tab pos="7602538" algn="l"/>
                <a:tab pos="8051800" algn="l"/>
                <a:tab pos="8501063" algn="l"/>
                <a:tab pos="8950325" algn="l"/>
              </a:tabLst>
            </a:pPr>
            <a:r>
              <a:rPr lang="en-US" altLang="de-DE" sz="2200" noProof="0" dirty="0" smtClean="0">
                <a:solidFill>
                  <a:schemeClr val="tx2"/>
                </a:solidFill>
                <a:latin typeface="Courier New" panose="02070309020205020404" pitchFamily="49" charset="0"/>
                <a:cs typeface="Courier New" panose="02070309020205020404" pitchFamily="49" charset="0"/>
              </a:rPr>
              <a:t>	</a:t>
            </a:r>
            <a:r>
              <a:rPr lang="en-US" altLang="de-DE" sz="2200" noProof="0" dirty="0" smtClean="0">
                <a:solidFill>
                  <a:schemeClr val="tx2"/>
                </a:solidFill>
                <a:cs typeface="Courier New" panose="02070309020205020404" pitchFamily="49" charset="0"/>
                <a:hlinkClick r:id="rId2" action="ppaction://hlinksldjump"/>
              </a:rPr>
              <a:t>See </a:t>
            </a:r>
            <a:r>
              <a:rPr lang="en-US" altLang="de-DE" sz="2200" i="1" noProof="0" dirty="0" smtClean="0">
                <a:solidFill>
                  <a:schemeClr val="tx2"/>
                </a:solidFill>
                <a:cs typeface="Courier New" panose="02070309020205020404" pitchFamily="49" charset="0"/>
                <a:hlinkClick r:id="rId2" action="ppaction://hlinksldjump"/>
              </a:rPr>
              <a:t>extended return statement</a:t>
            </a:r>
            <a:r>
              <a:rPr lang="en-US" altLang="de-DE" sz="2200" noProof="0" dirty="0" smtClean="0">
                <a:solidFill>
                  <a:schemeClr val="tx2"/>
                </a:solidFill>
                <a:cs typeface="Courier New" panose="02070309020205020404" pitchFamily="49" charset="0"/>
                <a:hlinkClick r:id="rId2" action="ppaction://hlinksldjump"/>
              </a:rPr>
              <a:t>.</a:t>
            </a:r>
            <a:endParaRPr lang="en-US" altLang="de-DE" sz="2200" noProof="0" dirty="0" smtClean="0">
              <a:solidFill>
                <a:schemeClr val="tx2"/>
              </a:solidFill>
              <a:cs typeface="Courier New" panose="02070309020205020404" pitchFamily="49" charset="0"/>
            </a:endParaRPr>
          </a:p>
        </p:txBody>
      </p:sp>
      <p:sp>
        <p:nvSpPr>
          <p:cNvPr id="4" name="Fußzeilenplatzhalter 3"/>
          <p:cNvSpPr>
            <a:spLocks noGrp="1"/>
          </p:cNvSpPr>
          <p:nvPr>
            <p:ph type="ftr" idx="10"/>
          </p:nvPr>
        </p:nvSpPr>
        <p:spPr/>
        <p:txBody>
          <a:bodyPr/>
          <a:lstStyle/>
          <a:p>
            <a:pPr>
              <a:defRPr/>
            </a:pPr>
            <a:r>
              <a:rPr lang="en-US" dirty="0" smtClean="0"/>
              <a:t>Ada Basics © 2024 C.Grein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226</a:t>
            </a:fld>
            <a:endParaRPr lang="de-DE" dirty="0"/>
          </a:p>
        </p:txBody>
      </p:sp>
    </p:spTree>
    <p:extLst>
      <p:ext uri="{BB962C8B-B14F-4D97-AF65-F5344CB8AC3E}">
        <p14:creationId xmlns:p14="http://schemas.microsoft.com/office/powerpoint/2010/main" val="3626128586"/>
      </p:ext>
    </p:extLst>
  </p:cSld>
  <p:clrMapOvr>
    <a:masterClrMapping/>
  </p:clrMapOvr>
  <p:timing>
    <p:tnLst>
      <p:par>
        <p:cTn id="1" dur="indefinite" restart="never" nodeType="tmRoot"/>
      </p:par>
    </p:tnLst>
  </p:timing>
</p:sld>
</file>

<file path=ppt/slides/slide2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smtClean="0">
                <a:solidFill>
                  <a:schemeClr val="tx1"/>
                </a:solidFill>
              </a:rPr>
              <a:t>Enforce Initialization 1</a:t>
            </a:r>
            <a:endParaRPr lang="en-US" dirty="0">
              <a:solidFill>
                <a:schemeClr val="tx1"/>
              </a:solidFill>
            </a:endParaRPr>
          </a:p>
        </p:txBody>
      </p:sp>
      <p:sp>
        <p:nvSpPr>
          <p:cNvPr id="3" name="Inhaltsplatzhalter 2"/>
          <p:cNvSpPr>
            <a:spLocks noGrp="1"/>
          </p:cNvSpPr>
          <p:nvPr>
            <p:ph idx="1"/>
          </p:nvPr>
        </p:nvSpPr>
        <p:spPr>
          <a:xfrm>
            <a:off x="611560" y="2003449"/>
            <a:ext cx="7918648" cy="2649687"/>
          </a:xfrm>
        </p:spPr>
        <p:txBody>
          <a:bodyPr/>
          <a:lstStyle/>
          <a:p>
            <a:pPr marL="0" lvl="0" indent="0"/>
            <a:r>
              <a:rPr lang="en-US" sz="2000" dirty="0" smtClean="0">
                <a:solidFill>
                  <a:schemeClr val="accent2"/>
                </a:solidFill>
              </a:rPr>
              <a:t>Ada 95 </a:t>
            </a:r>
            <a:r>
              <a:rPr lang="en-US" sz="2000" dirty="0" smtClean="0"/>
              <a:t>for private, </a:t>
            </a:r>
            <a:r>
              <a:rPr lang="en-US" sz="2000" dirty="0" smtClean="0">
                <a:solidFill>
                  <a:schemeClr val="accent2"/>
                </a:solidFill>
              </a:rPr>
              <a:t>Ada 2005 </a:t>
            </a:r>
            <a:r>
              <a:rPr lang="en-US" sz="2000" dirty="0" smtClean="0"/>
              <a:t>also for limited private types:</a:t>
            </a:r>
          </a:p>
          <a:p>
            <a:pPr marL="358775" lvl="0" indent="0" eaLnBrk="1" hangingPunct="1">
              <a:lnSpc>
                <a:spcPct val="90000"/>
              </a:lnSpc>
              <a:spcBef>
                <a:spcPts val="700"/>
              </a:spcBef>
              <a:tabLst>
                <a:tab pos="309563" algn="l"/>
                <a:tab pos="358775"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Lst>
            </a:pPr>
            <a:r>
              <a:rPr lang="en-US" altLang="de-DE" sz="1800" b="1" dirty="0" smtClean="0">
                <a:latin typeface="Courier New" pitchFamily="49" charset="0"/>
              </a:rPr>
              <a:t>type</a:t>
            </a:r>
            <a:r>
              <a:rPr lang="en-US" altLang="de-DE" sz="1800" dirty="0" smtClean="0">
                <a:latin typeface="Courier New" pitchFamily="49" charset="0"/>
              </a:rPr>
              <a:t> T</a:t>
            </a:r>
            <a:r>
              <a:rPr lang="en-US" altLang="de-DE" sz="1800" dirty="0" smtClean="0">
                <a:solidFill>
                  <a:srgbClr val="3333CC"/>
                </a:solidFill>
                <a:latin typeface="Courier New" pitchFamily="49" charset="0"/>
              </a:rPr>
              <a:t>(&lt;&gt;)</a:t>
            </a:r>
            <a:r>
              <a:rPr lang="en-US" altLang="de-DE" sz="1800" dirty="0" smtClean="0">
                <a:latin typeface="Courier New" pitchFamily="49" charset="0"/>
              </a:rPr>
              <a:t> </a:t>
            </a:r>
            <a:r>
              <a:rPr lang="en-US" altLang="de-DE" sz="1800" b="1" dirty="0" smtClean="0">
                <a:latin typeface="Courier New" pitchFamily="49" charset="0"/>
              </a:rPr>
              <a:t>is</a:t>
            </a:r>
            <a:r>
              <a:rPr lang="en-US" altLang="de-DE" sz="1800" dirty="0" smtClean="0">
                <a:latin typeface="Courier New" pitchFamily="49" charset="0"/>
              </a:rPr>
              <a:t> [</a:t>
            </a:r>
            <a:r>
              <a:rPr lang="en-US" altLang="de-DE" sz="1800" b="1" dirty="0" smtClean="0">
                <a:latin typeface="Courier New" pitchFamily="49" charset="0"/>
              </a:rPr>
              <a:t>limited</a:t>
            </a:r>
            <a:r>
              <a:rPr lang="en-US" altLang="de-DE" sz="1800" dirty="0" smtClean="0">
                <a:latin typeface="Courier New" pitchFamily="49" charset="0"/>
              </a:rPr>
              <a:t>] </a:t>
            </a:r>
            <a:r>
              <a:rPr lang="en-US" altLang="de-DE" sz="1800" b="1" dirty="0" smtClean="0">
                <a:latin typeface="Courier New" pitchFamily="49" charset="0"/>
              </a:rPr>
              <a:t>private</a:t>
            </a:r>
            <a:r>
              <a:rPr lang="en-US" altLang="de-DE" sz="1800" dirty="0" smtClean="0">
                <a:latin typeface="Courier New" pitchFamily="49" charset="0"/>
              </a:rPr>
              <a:t>;  -- </a:t>
            </a:r>
            <a:r>
              <a:rPr lang="en-US" altLang="de-DE" sz="1800" i="1" dirty="0" smtClean="0">
                <a:latin typeface="Courier New" pitchFamily="49" charset="0"/>
              </a:rPr>
              <a:t>indefinite</a:t>
            </a:r>
          </a:p>
          <a:p>
            <a:pPr marL="358775" lvl="0" indent="0" eaLnBrk="1" hangingPunct="1">
              <a:lnSpc>
                <a:spcPct val="90000"/>
              </a:lnSpc>
              <a:spcBef>
                <a:spcPts val="700"/>
              </a:spcBef>
              <a:tabLst>
                <a:tab pos="309563" algn="l"/>
                <a:tab pos="358775"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Lst>
            </a:pPr>
            <a:r>
              <a:rPr lang="en-US" altLang="de-DE" sz="1800" dirty="0" smtClean="0">
                <a:solidFill>
                  <a:schemeClr val="accent2"/>
                </a:solidFill>
                <a:latin typeface="Courier New" pitchFamily="49" charset="0"/>
              </a:rPr>
              <a:t>OK: T := Aggregate_or_FunctionCall;</a:t>
            </a:r>
            <a:br>
              <a:rPr lang="en-US" altLang="de-DE" sz="1800" dirty="0" smtClean="0">
                <a:solidFill>
                  <a:schemeClr val="accent2"/>
                </a:solidFill>
                <a:latin typeface="Courier New" pitchFamily="49" charset="0"/>
              </a:rPr>
            </a:br>
            <a:r>
              <a:rPr lang="en-US" altLang="de-DE" sz="1800" dirty="0" smtClean="0">
                <a:solidFill>
                  <a:srgbClr val="FF0000"/>
                </a:solidFill>
                <a:latin typeface="Courier New" pitchFamily="49" charset="0"/>
              </a:rPr>
              <a:t>KO: T;          -- </a:t>
            </a:r>
            <a:r>
              <a:rPr lang="en-US" altLang="de-DE" sz="1800" i="1" dirty="0">
                <a:solidFill>
                  <a:srgbClr val="FF0000"/>
                </a:solidFill>
                <a:latin typeface="Courier New" pitchFamily="49" charset="0"/>
              </a:rPr>
              <a:t>i</a:t>
            </a:r>
            <a:r>
              <a:rPr lang="en-US" altLang="de-DE" sz="1800" i="1" dirty="0" smtClean="0">
                <a:solidFill>
                  <a:srgbClr val="FF0000"/>
                </a:solidFill>
                <a:latin typeface="Courier New" pitchFamily="49" charset="0"/>
              </a:rPr>
              <a:t>llegal (compile error)</a:t>
            </a:r>
          </a:p>
          <a:p>
            <a:pPr marL="0" lvl="0" indent="0"/>
            <a:r>
              <a:rPr lang="en-US" sz="2000" dirty="0" smtClean="0"/>
              <a:t>The producer of the type must of course enable the expression, for instance with a constructor function; otherwise the declaration of further objects of this type is impossible, only the objects provided by the producer are available.</a:t>
            </a:r>
            <a:endParaRPr lang="en-US" sz="2000" dirty="0">
              <a:cs typeface="Courier New" panose="02070309020205020404" pitchFamily="49" charset="0"/>
            </a:endParaRPr>
          </a:p>
        </p:txBody>
      </p:sp>
      <p:sp>
        <p:nvSpPr>
          <p:cNvPr id="4" name="Fußzeilenplatzhalter 3"/>
          <p:cNvSpPr>
            <a:spLocks noGrp="1"/>
          </p:cNvSpPr>
          <p:nvPr>
            <p:ph type="ftr" idx="10"/>
          </p:nvPr>
        </p:nvSpPr>
        <p:spPr/>
        <p:txBody>
          <a:bodyPr/>
          <a:lstStyle/>
          <a:p>
            <a:pPr>
              <a:defRPr/>
            </a:pPr>
            <a:r>
              <a:rPr lang="en-US" dirty="0" smtClean="0"/>
              <a:t>Ada Basics © 2024 C.Grein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227</a:t>
            </a:fld>
            <a:endParaRPr lang="de-DE" dirty="0"/>
          </a:p>
        </p:txBody>
      </p:sp>
      <p:sp>
        <p:nvSpPr>
          <p:cNvPr id="8" name="Textfeld 7"/>
          <p:cNvSpPr txBox="1"/>
          <p:nvPr/>
        </p:nvSpPr>
        <p:spPr>
          <a:xfrm>
            <a:off x="973832" y="4725144"/>
            <a:ext cx="4462264" cy="1600438"/>
          </a:xfrm>
          <a:prstGeom prst="rect">
            <a:avLst/>
          </a:prstGeom>
          <a:noFill/>
        </p:spPr>
        <p:txBody>
          <a:bodyPr wrap="square" rtlCol="0">
            <a:spAutoFit/>
          </a:bodyPr>
          <a:lstStyle/>
          <a:p>
            <a:pPr lvl="0"/>
            <a:r>
              <a:rPr lang="en-US" sz="1400" b="1" kern="0" dirty="0" smtClean="0">
                <a:solidFill>
                  <a:srgbClr val="000000"/>
                </a:solidFill>
                <a:latin typeface="Courier New" panose="02070309020205020404" pitchFamily="49" charset="0"/>
                <a:cs typeface="Courier New" panose="02070309020205020404" pitchFamily="49" charset="0"/>
              </a:rPr>
              <a:t>package</a:t>
            </a:r>
            <a:r>
              <a:rPr lang="en-US" sz="1400" kern="0" dirty="0" smtClean="0">
                <a:solidFill>
                  <a:srgbClr val="000000"/>
                </a:solidFill>
                <a:latin typeface="Courier New" panose="02070309020205020404" pitchFamily="49" charset="0"/>
                <a:cs typeface="Courier New" panose="02070309020205020404" pitchFamily="49" charset="0"/>
              </a:rPr>
              <a:t> Lim_Priv </a:t>
            </a:r>
            <a:r>
              <a:rPr lang="en-US" sz="1400" b="1" kern="0" dirty="0" smtClean="0">
                <a:solidFill>
                  <a:srgbClr val="000000"/>
                </a:solidFill>
                <a:latin typeface="Courier New" panose="02070309020205020404" pitchFamily="49" charset="0"/>
                <a:cs typeface="Courier New" panose="02070309020205020404" pitchFamily="49" charset="0"/>
              </a:rPr>
              <a:t>is</a:t>
            </a:r>
          </a:p>
          <a:p>
            <a:pPr lvl="0"/>
            <a:r>
              <a:rPr lang="en-US" sz="1400" b="1" kern="0" dirty="0" smtClean="0">
                <a:solidFill>
                  <a:srgbClr val="000000"/>
                </a:solidFill>
                <a:latin typeface="Courier New" panose="02070309020205020404" pitchFamily="49" charset="0"/>
                <a:cs typeface="Courier New" panose="02070309020205020404" pitchFamily="49" charset="0"/>
              </a:rPr>
              <a:t>  type</a:t>
            </a:r>
            <a:r>
              <a:rPr lang="en-US" sz="1400" kern="0" dirty="0" smtClean="0">
                <a:solidFill>
                  <a:srgbClr val="000000"/>
                </a:solidFill>
                <a:latin typeface="Courier New" panose="02070309020205020404" pitchFamily="49" charset="0"/>
                <a:cs typeface="Courier New" panose="02070309020205020404" pitchFamily="49" charset="0"/>
              </a:rPr>
              <a:t> T (&lt;&gt;) </a:t>
            </a:r>
            <a:r>
              <a:rPr lang="en-US" sz="1400" b="1" kern="0" dirty="0" smtClean="0">
                <a:solidFill>
                  <a:srgbClr val="000000"/>
                </a:solidFill>
                <a:latin typeface="Courier New" panose="02070309020205020404" pitchFamily="49" charset="0"/>
                <a:cs typeface="Courier New" panose="02070309020205020404" pitchFamily="49" charset="0"/>
              </a:rPr>
              <a:t>is limited private</a:t>
            </a:r>
            <a:r>
              <a:rPr lang="en-US" sz="1400" kern="0" dirty="0" smtClean="0">
                <a:solidFill>
                  <a:srgbClr val="000000"/>
                </a:solidFill>
                <a:latin typeface="Courier New" panose="02070309020205020404" pitchFamily="49" charset="0"/>
                <a:cs typeface="Courier New" panose="02070309020205020404" pitchFamily="49" charset="0"/>
              </a:rPr>
              <a:t>;</a:t>
            </a:r>
          </a:p>
          <a:p>
            <a:pPr lvl="0"/>
            <a:r>
              <a:rPr lang="en-US" sz="1400" kern="0" dirty="0" smtClean="0">
                <a:solidFill>
                  <a:srgbClr val="000000"/>
                </a:solidFill>
                <a:latin typeface="Courier New" panose="02070309020205020404" pitchFamily="49" charset="0"/>
                <a:cs typeface="Courier New" panose="02070309020205020404" pitchFamily="49" charset="0"/>
              </a:rPr>
              <a:t>  Ob: </a:t>
            </a:r>
            <a:r>
              <a:rPr lang="en-US" sz="1400" b="1" kern="0" dirty="0" smtClean="0">
                <a:solidFill>
                  <a:srgbClr val="000000"/>
                </a:solidFill>
                <a:latin typeface="Courier New" panose="02070309020205020404" pitchFamily="49" charset="0"/>
                <a:cs typeface="Courier New" panose="02070309020205020404" pitchFamily="49" charset="0"/>
              </a:rPr>
              <a:t>constant</a:t>
            </a:r>
            <a:r>
              <a:rPr lang="en-US" sz="1400" kern="0" dirty="0" smtClean="0">
                <a:solidFill>
                  <a:srgbClr val="000000"/>
                </a:solidFill>
                <a:latin typeface="Courier New" panose="02070309020205020404" pitchFamily="49" charset="0"/>
                <a:cs typeface="Courier New" panose="02070309020205020404" pitchFamily="49" charset="0"/>
              </a:rPr>
              <a:t> T;  -- </a:t>
            </a:r>
            <a:r>
              <a:rPr lang="en-US" sz="1400" i="1" kern="0" dirty="0" smtClean="0">
                <a:solidFill>
                  <a:srgbClr val="000000"/>
                </a:solidFill>
                <a:latin typeface="Courier New" panose="02070309020205020404" pitchFamily="49" charset="0"/>
                <a:cs typeface="Courier New" panose="02070309020205020404" pitchFamily="49" charset="0"/>
              </a:rPr>
              <a:t>must be constant</a:t>
            </a:r>
          </a:p>
          <a:p>
            <a:pPr lvl="0"/>
            <a:r>
              <a:rPr lang="en-US" sz="1400" b="1" kern="0" dirty="0" smtClean="0">
                <a:solidFill>
                  <a:srgbClr val="000000"/>
                </a:solidFill>
                <a:latin typeface="Courier New" panose="02070309020205020404" pitchFamily="49" charset="0"/>
                <a:cs typeface="Courier New" panose="02070309020205020404" pitchFamily="49" charset="0"/>
              </a:rPr>
              <a:t>private</a:t>
            </a:r>
          </a:p>
          <a:p>
            <a:pPr lvl="0"/>
            <a:r>
              <a:rPr lang="en-US" sz="1400" b="1" kern="0" dirty="0" smtClean="0">
                <a:solidFill>
                  <a:srgbClr val="000000"/>
                </a:solidFill>
                <a:latin typeface="Courier New" panose="02070309020205020404" pitchFamily="49" charset="0"/>
                <a:cs typeface="Courier New" panose="02070309020205020404" pitchFamily="49" charset="0"/>
              </a:rPr>
              <a:t>  type </a:t>
            </a:r>
            <a:r>
              <a:rPr lang="en-US" sz="1400" kern="0" dirty="0" smtClean="0">
                <a:solidFill>
                  <a:srgbClr val="000000"/>
                </a:solidFill>
                <a:latin typeface="Courier New" panose="02070309020205020404" pitchFamily="49" charset="0"/>
                <a:cs typeface="Courier New" panose="02070309020205020404" pitchFamily="49" charset="0"/>
              </a:rPr>
              <a:t>T </a:t>
            </a:r>
            <a:r>
              <a:rPr lang="en-US" sz="1400" b="1" kern="0" dirty="0" smtClean="0">
                <a:solidFill>
                  <a:srgbClr val="000000"/>
                </a:solidFill>
                <a:latin typeface="Courier New" panose="02070309020205020404" pitchFamily="49" charset="0"/>
                <a:cs typeface="Courier New" panose="02070309020205020404" pitchFamily="49" charset="0"/>
              </a:rPr>
              <a:t>is </a:t>
            </a:r>
            <a:r>
              <a:rPr lang="en-US" sz="1400" kern="0" dirty="0" smtClean="0">
                <a:solidFill>
                  <a:srgbClr val="000000"/>
                </a:solidFill>
                <a:latin typeface="Courier New" panose="02070309020205020404" pitchFamily="49" charset="0"/>
                <a:cs typeface="Courier New" panose="02070309020205020404" pitchFamily="49" charset="0"/>
              </a:rPr>
              <a:t>…;</a:t>
            </a:r>
          </a:p>
          <a:p>
            <a:pPr lvl="0"/>
            <a:r>
              <a:rPr lang="en-US" sz="1400" kern="0" dirty="0" smtClean="0">
                <a:solidFill>
                  <a:srgbClr val="000000"/>
                </a:solidFill>
                <a:latin typeface="Courier New" panose="02070309020205020404" pitchFamily="49" charset="0"/>
                <a:cs typeface="Courier New" panose="02070309020205020404" pitchFamily="49" charset="0"/>
              </a:rPr>
              <a:t>  Ob: </a:t>
            </a:r>
            <a:r>
              <a:rPr lang="en-US" sz="1400" b="1" kern="0" dirty="0" smtClean="0">
                <a:solidFill>
                  <a:srgbClr val="000000"/>
                </a:solidFill>
                <a:latin typeface="Courier New" panose="02070309020205020404" pitchFamily="49" charset="0"/>
                <a:cs typeface="Courier New" panose="02070309020205020404" pitchFamily="49" charset="0"/>
              </a:rPr>
              <a:t>constant</a:t>
            </a:r>
            <a:r>
              <a:rPr lang="en-US" sz="1400" kern="0" dirty="0" smtClean="0">
                <a:solidFill>
                  <a:srgbClr val="000000"/>
                </a:solidFill>
                <a:latin typeface="Courier New" panose="02070309020205020404" pitchFamily="49" charset="0"/>
                <a:cs typeface="Courier New" panose="02070309020205020404" pitchFamily="49" charset="0"/>
              </a:rPr>
              <a:t> T := …;</a:t>
            </a:r>
          </a:p>
          <a:p>
            <a:pPr lvl="0" defTabSz="268288"/>
            <a:r>
              <a:rPr lang="en-US" sz="1400" b="1" kern="0" dirty="0" smtClean="0">
                <a:solidFill>
                  <a:srgbClr val="000000"/>
                </a:solidFill>
                <a:latin typeface="Courier New" panose="02070309020205020404" pitchFamily="49" charset="0"/>
                <a:cs typeface="Courier New" panose="02070309020205020404" pitchFamily="49" charset="0"/>
              </a:rPr>
              <a:t>end</a:t>
            </a:r>
            <a:r>
              <a:rPr lang="en-US" sz="1400" kern="0" dirty="0" smtClean="0">
                <a:solidFill>
                  <a:srgbClr val="000000"/>
                </a:solidFill>
                <a:latin typeface="Courier New" panose="02070309020205020404" pitchFamily="49" charset="0"/>
                <a:cs typeface="Courier New" panose="02070309020205020404" pitchFamily="49" charset="0"/>
              </a:rPr>
              <a:t> Lim_Priv;</a:t>
            </a:r>
            <a:endParaRPr lang="en-US" sz="1400" kern="0" dirty="0">
              <a:solidFill>
                <a:srgbClr val="000000"/>
              </a:solidFill>
              <a:latin typeface="Courier New" panose="02070309020205020404" pitchFamily="49" charset="0"/>
              <a:cs typeface="Courier New" panose="02070309020205020404" pitchFamily="49" charset="0"/>
            </a:endParaRPr>
          </a:p>
        </p:txBody>
      </p:sp>
      <p:sp>
        <p:nvSpPr>
          <p:cNvPr id="9" name="Textfeld 8"/>
          <p:cNvSpPr txBox="1"/>
          <p:nvPr/>
        </p:nvSpPr>
        <p:spPr>
          <a:xfrm>
            <a:off x="5796136" y="4725144"/>
            <a:ext cx="2658889" cy="1384995"/>
          </a:xfrm>
          <a:prstGeom prst="rect">
            <a:avLst/>
          </a:prstGeom>
          <a:noFill/>
          <a:ln w="3175">
            <a:solidFill>
              <a:schemeClr val="tx1"/>
            </a:solidFill>
          </a:ln>
        </p:spPr>
        <p:txBody>
          <a:bodyPr wrap="square" rtlCol="0">
            <a:spAutoFit/>
          </a:bodyPr>
          <a:lstStyle/>
          <a:p>
            <a:r>
              <a:rPr lang="en-US" sz="1400" dirty="0" smtClean="0">
                <a:solidFill>
                  <a:schemeClr val="tx1"/>
                </a:solidFill>
              </a:rPr>
              <a:t>With this design, it is impossible for clients to declare further objects.</a:t>
            </a:r>
            <a:br>
              <a:rPr lang="en-US" sz="1400" dirty="0" smtClean="0">
                <a:solidFill>
                  <a:schemeClr val="tx1"/>
                </a:solidFill>
              </a:rPr>
            </a:br>
            <a:r>
              <a:rPr lang="en-US" sz="1400" dirty="0" smtClean="0">
                <a:solidFill>
                  <a:schemeClr val="tx1"/>
                </a:solidFill>
              </a:rPr>
              <a:t>Declaration as a constant is necessary, is however no big  limitation. See slides 378ff.</a:t>
            </a:r>
            <a:endParaRPr lang="en-US" sz="1400" dirty="0">
              <a:solidFill>
                <a:schemeClr val="tx1"/>
              </a:solidFill>
            </a:endParaRPr>
          </a:p>
        </p:txBody>
      </p:sp>
    </p:spTree>
    <p:extLst>
      <p:ext uri="{BB962C8B-B14F-4D97-AF65-F5344CB8AC3E}">
        <p14:creationId xmlns:p14="http://schemas.microsoft.com/office/powerpoint/2010/main" val="2245907094"/>
      </p:ext>
    </p:extLst>
  </p:cSld>
  <p:clrMapOvr>
    <a:masterClrMapping/>
  </p:clrMapOvr>
  <p:timing>
    <p:tnLst>
      <p:par>
        <p:cTn id="1" dur="indefinite" restart="never" nodeType="tmRoot"/>
      </p:par>
    </p:tnLst>
  </p:timing>
</p:sld>
</file>

<file path=ppt/slides/slide2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smtClean="0">
                <a:solidFill>
                  <a:schemeClr val="tx1"/>
                </a:solidFill>
              </a:rPr>
              <a:t>Enforce Initialization 2</a:t>
            </a:r>
            <a:endParaRPr lang="en-US" dirty="0">
              <a:solidFill>
                <a:schemeClr val="tx1"/>
              </a:solidFill>
            </a:endParaRPr>
          </a:p>
        </p:txBody>
      </p:sp>
      <p:sp>
        <p:nvSpPr>
          <p:cNvPr id="3" name="Inhaltsplatzhalter 2"/>
          <p:cNvSpPr>
            <a:spLocks noGrp="1"/>
          </p:cNvSpPr>
          <p:nvPr>
            <p:ph idx="1"/>
          </p:nvPr>
        </p:nvSpPr>
        <p:spPr/>
        <p:txBody>
          <a:bodyPr/>
          <a:lstStyle/>
          <a:p>
            <a:pPr marL="0" lvl="0" indent="0"/>
            <a:r>
              <a:rPr lang="en-US" sz="2400" dirty="0" smtClean="0"/>
              <a:t>Alternatively, you can punish the programmer with a run time exception for not initializing:</a:t>
            </a:r>
            <a:endParaRPr lang="en-US" sz="100" dirty="0" smtClean="0"/>
          </a:p>
          <a:p>
            <a:pPr marL="0" lvl="0" indent="0"/>
            <a:endParaRPr lang="en-US" sz="100" dirty="0" smtClean="0"/>
          </a:p>
          <a:p>
            <a:pPr marL="358775" lvl="0" indent="0"/>
            <a:r>
              <a:rPr lang="en-US" sz="2000" b="1" dirty="0" smtClean="0">
                <a:latin typeface="Courier New" panose="02070309020205020404" pitchFamily="49" charset="0"/>
                <a:cs typeface="Courier New" panose="02070309020205020404" pitchFamily="49" charset="0"/>
              </a:rPr>
              <a:t>type</a:t>
            </a:r>
            <a:r>
              <a:rPr lang="en-US" sz="2000" dirty="0" smtClean="0">
                <a:latin typeface="Courier New" panose="02070309020205020404" pitchFamily="49" charset="0"/>
                <a:cs typeface="Courier New" panose="02070309020205020404" pitchFamily="49" charset="0"/>
              </a:rPr>
              <a:t> Needs_Initialization </a:t>
            </a:r>
            <a:r>
              <a:rPr lang="en-US" sz="2000" b="1" dirty="0" smtClean="0">
                <a:latin typeface="Courier New" panose="02070309020205020404" pitchFamily="49" charset="0"/>
                <a:cs typeface="Courier New" panose="02070309020205020404" pitchFamily="49" charset="0"/>
              </a:rPr>
              <a:t>is record</a:t>
            </a:r>
            <a:r>
              <a:rPr lang="en-US" sz="2000" dirty="0" smtClean="0">
                <a:latin typeface="Courier New" panose="02070309020205020404" pitchFamily="49" charset="0"/>
                <a:cs typeface="Courier New" panose="02070309020205020404" pitchFamily="49" charset="0"/>
              </a:rPr>
              <a:t/>
            </a:r>
            <a:br>
              <a:rPr lang="en-US" sz="2000" dirty="0" smtClean="0">
                <a:latin typeface="Courier New" panose="02070309020205020404" pitchFamily="49" charset="0"/>
                <a:cs typeface="Courier New" panose="02070309020205020404" pitchFamily="49" charset="0"/>
              </a:rPr>
            </a:br>
            <a:r>
              <a:rPr lang="en-US" sz="2000" dirty="0" smtClean="0">
                <a:latin typeface="Courier New" panose="02070309020205020404" pitchFamily="49" charset="0"/>
                <a:cs typeface="Courier New" panose="02070309020205020404" pitchFamily="49" charset="0"/>
              </a:rPr>
              <a:t>  I: Positive := </a:t>
            </a:r>
            <a:r>
              <a:rPr lang="en-US" sz="2000" dirty="0" smtClean="0">
                <a:solidFill>
                  <a:srgbClr val="FF3399"/>
                </a:solidFill>
                <a:latin typeface="Courier New" panose="02070309020205020404" pitchFamily="49" charset="0"/>
                <a:cs typeface="Courier New" panose="02070309020205020404" pitchFamily="49" charset="0"/>
              </a:rPr>
              <a:t>0</a:t>
            </a:r>
            <a:r>
              <a:rPr lang="en-US" sz="2000" dirty="0" smtClean="0">
                <a:latin typeface="Courier New" panose="02070309020205020404" pitchFamily="49" charset="0"/>
                <a:cs typeface="Courier New" panose="02070309020205020404" pitchFamily="49" charset="0"/>
              </a:rPr>
              <a:t>;  -- </a:t>
            </a:r>
            <a:r>
              <a:rPr lang="en-US" sz="2000" i="1" dirty="0" smtClean="0">
                <a:solidFill>
                  <a:srgbClr val="FF3399"/>
                </a:solidFill>
                <a:latin typeface="Courier New" panose="02070309020205020404" pitchFamily="49" charset="0"/>
                <a:cs typeface="Courier New" panose="02070309020205020404" pitchFamily="49" charset="0"/>
              </a:rPr>
              <a:t>sic!</a:t>
            </a:r>
            <a:r>
              <a:rPr lang="en-US" sz="2000" dirty="0" smtClean="0">
                <a:latin typeface="Courier New" panose="02070309020205020404" pitchFamily="49" charset="0"/>
                <a:cs typeface="Courier New" panose="02070309020205020404" pitchFamily="49" charset="0"/>
              </a:rPr>
              <a:t/>
            </a:r>
            <a:br>
              <a:rPr lang="en-US" sz="2000" dirty="0" smtClean="0">
                <a:latin typeface="Courier New" panose="02070309020205020404" pitchFamily="49" charset="0"/>
                <a:cs typeface="Courier New" panose="02070309020205020404" pitchFamily="49" charset="0"/>
              </a:rPr>
            </a:br>
            <a:r>
              <a:rPr lang="en-US" sz="2000" b="1" dirty="0" smtClean="0">
                <a:latin typeface="Courier New" panose="02070309020205020404" pitchFamily="49" charset="0"/>
                <a:cs typeface="Courier New" panose="02070309020205020404" pitchFamily="49" charset="0"/>
              </a:rPr>
              <a:t>end record</a:t>
            </a:r>
            <a:r>
              <a:rPr lang="en-US" sz="2000" dirty="0" smtClean="0">
                <a:latin typeface="Courier New" panose="02070309020205020404" pitchFamily="49" charset="0"/>
                <a:cs typeface="Courier New" panose="02070309020205020404" pitchFamily="49" charset="0"/>
              </a:rPr>
              <a:t>;</a:t>
            </a:r>
          </a:p>
          <a:p>
            <a:pPr marL="358775" lvl="0" indent="0"/>
            <a:r>
              <a:rPr lang="en-US" sz="1050" dirty="0" smtClean="0">
                <a:latin typeface="Courier New" panose="02070309020205020404" pitchFamily="49" charset="0"/>
                <a:cs typeface="Courier New" panose="02070309020205020404" pitchFamily="49" charset="0"/>
              </a:rPr>
              <a:t/>
            </a:r>
            <a:br>
              <a:rPr lang="en-US" sz="1050" dirty="0" smtClean="0">
                <a:latin typeface="Courier New" panose="02070309020205020404" pitchFamily="49" charset="0"/>
                <a:cs typeface="Courier New" panose="02070309020205020404" pitchFamily="49" charset="0"/>
              </a:rPr>
            </a:br>
            <a:r>
              <a:rPr lang="en-US" sz="2000" dirty="0" smtClean="0">
                <a:solidFill>
                  <a:srgbClr val="FF0000"/>
                </a:solidFill>
                <a:latin typeface="Courier New" panose="02070309020205020404" pitchFamily="49" charset="0"/>
                <a:cs typeface="Courier New" panose="02070309020205020404" pitchFamily="49" charset="0"/>
              </a:rPr>
              <a:t>KO: Needs_Initialization;  -- </a:t>
            </a:r>
            <a:r>
              <a:rPr lang="en-US" sz="2000" i="1" dirty="0" smtClean="0">
                <a:solidFill>
                  <a:srgbClr val="FF0000"/>
                </a:solidFill>
                <a:latin typeface="Courier New" panose="02070309020205020404" pitchFamily="49" charset="0"/>
                <a:cs typeface="Courier New" panose="02070309020205020404" pitchFamily="49" charset="0"/>
              </a:rPr>
              <a:t>Constraint_Error</a:t>
            </a:r>
            <a:r>
              <a:rPr lang="en-US" sz="2000" i="1" dirty="0">
                <a:solidFill>
                  <a:srgbClr val="FF0000"/>
                </a:solidFill>
                <a:latin typeface="Courier New" panose="02070309020205020404" pitchFamily="49" charset="0"/>
                <a:cs typeface="Courier New" panose="02070309020205020404" pitchFamily="49" charset="0"/>
              </a:rPr>
              <a:t/>
            </a:r>
            <a:br>
              <a:rPr lang="en-US" sz="2000" i="1" dirty="0">
                <a:solidFill>
                  <a:srgbClr val="FF0000"/>
                </a:solidFill>
                <a:latin typeface="Courier New" panose="02070309020205020404" pitchFamily="49" charset="0"/>
                <a:cs typeface="Courier New" panose="02070309020205020404" pitchFamily="49" charset="0"/>
              </a:rPr>
            </a:br>
            <a:r>
              <a:rPr lang="en-US" sz="2000" dirty="0" smtClean="0">
                <a:solidFill>
                  <a:srgbClr val="3333CC"/>
                </a:solidFill>
                <a:latin typeface="Courier New" panose="02070309020205020404" pitchFamily="49" charset="0"/>
                <a:cs typeface="Courier New" panose="02070309020205020404" pitchFamily="49" charset="0"/>
              </a:rPr>
              <a:t>OK: Needs_Initialization := (I =&gt; 1);</a:t>
            </a:r>
          </a:p>
          <a:p>
            <a:pPr marL="0" lvl="0" indent="0"/>
            <a:r>
              <a:rPr lang="en-US" sz="2400" dirty="0" smtClean="0">
                <a:cs typeface="Courier New" panose="02070309020205020404" pitchFamily="49" charset="0"/>
              </a:rPr>
              <a:t>The component’s default initial value is </a:t>
            </a:r>
            <a:r>
              <a:rPr lang="en-US" sz="2400" u="sng" dirty="0" smtClean="0">
                <a:cs typeface="Courier New" panose="02070309020205020404" pitchFamily="49" charset="0"/>
              </a:rPr>
              <a:t>only</a:t>
            </a:r>
            <a:r>
              <a:rPr lang="en-US" sz="2400" dirty="0" smtClean="0">
                <a:cs typeface="Courier New" panose="02070309020205020404" pitchFamily="49" charset="0"/>
              </a:rPr>
              <a:t> evaluated if there is no initial </a:t>
            </a:r>
            <a:r>
              <a:rPr lang="en-US" sz="2400" dirty="0">
                <a:cs typeface="Courier New" panose="02070309020205020404" pitchFamily="49" charset="0"/>
              </a:rPr>
              <a:t>value </a:t>
            </a:r>
            <a:r>
              <a:rPr lang="en-US" sz="2400" dirty="0" smtClean="0">
                <a:cs typeface="Courier New" panose="02070309020205020404" pitchFamily="49" charset="0"/>
              </a:rPr>
              <a:t>in the object declaration.</a:t>
            </a:r>
            <a:endParaRPr lang="en-US" sz="2800" dirty="0">
              <a:cs typeface="Courier New" panose="02070309020205020404" pitchFamily="49" charset="0"/>
            </a:endParaRPr>
          </a:p>
        </p:txBody>
      </p:sp>
      <p:sp>
        <p:nvSpPr>
          <p:cNvPr id="4" name="Fußzeilenplatzhalter 3"/>
          <p:cNvSpPr>
            <a:spLocks noGrp="1"/>
          </p:cNvSpPr>
          <p:nvPr>
            <p:ph type="ftr" idx="10"/>
          </p:nvPr>
        </p:nvSpPr>
        <p:spPr/>
        <p:txBody>
          <a:bodyPr/>
          <a:lstStyle/>
          <a:p>
            <a:pPr>
              <a:defRPr/>
            </a:pPr>
            <a:r>
              <a:rPr lang="en-US" dirty="0" smtClean="0"/>
              <a:t>Ada Basics © 2024 C.Grein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228</a:t>
            </a:fld>
            <a:endParaRPr lang="de-DE" dirty="0"/>
          </a:p>
        </p:txBody>
      </p:sp>
      <p:sp>
        <p:nvSpPr>
          <p:cNvPr id="7" name="Textfeld 6"/>
          <p:cNvSpPr txBox="1"/>
          <p:nvPr/>
        </p:nvSpPr>
        <p:spPr>
          <a:xfrm>
            <a:off x="5796135" y="3543399"/>
            <a:ext cx="2628727" cy="461665"/>
          </a:xfrm>
          <a:prstGeom prst="rect">
            <a:avLst/>
          </a:prstGeom>
          <a:solidFill>
            <a:srgbClr val="FF99CC"/>
          </a:solidFill>
          <a:ln>
            <a:solidFill>
              <a:srgbClr val="FF3399"/>
            </a:solidFill>
          </a:ln>
        </p:spPr>
        <p:txBody>
          <a:bodyPr wrap="square" rtlCol="0">
            <a:spAutoFit/>
          </a:bodyPr>
          <a:lstStyle/>
          <a:p>
            <a:r>
              <a:rPr lang="en-US" dirty="0" smtClean="0">
                <a:solidFill>
                  <a:srgbClr val="FF3399"/>
                </a:solidFill>
              </a:rPr>
              <a:t>Not recommended!</a:t>
            </a:r>
            <a:endParaRPr lang="en-US" dirty="0">
              <a:solidFill>
                <a:srgbClr val="FF3399"/>
              </a:solidFill>
            </a:endParaRPr>
          </a:p>
        </p:txBody>
      </p:sp>
    </p:spTree>
    <p:extLst>
      <p:ext uri="{BB962C8B-B14F-4D97-AF65-F5344CB8AC3E}">
        <p14:creationId xmlns:p14="http://schemas.microsoft.com/office/powerpoint/2010/main" val="3045992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2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altLang="de-DE" noProof="0" dirty="0" smtClean="0"/>
              <a:t>Limited Types</a:t>
            </a:r>
            <a:br>
              <a:rPr lang="en-US" altLang="de-DE" noProof="0" dirty="0" smtClean="0"/>
            </a:br>
            <a:r>
              <a:rPr lang="en-US" altLang="de-DE" noProof="0" dirty="0" smtClean="0"/>
              <a:t>(Continued)</a:t>
            </a:r>
            <a:endParaRPr lang="en-US" noProof="0" dirty="0"/>
          </a:p>
        </p:txBody>
      </p:sp>
      <p:sp>
        <p:nvSpPr>
          <p:cNvPr id="3" name="Inhaltsplatzhalter 2"/>
          <p:cNvSpPr>
            <a:spLocks noGrp="1"/>
          </p:cNvSpPr>
          <p:nvPr>
            <p:ph idx="1"/>
          </p:nvPr>
        </p:nvSpPr>
        <p:spPr>
          <a:xfrm>
            <a:off x="683568" y="2060848"/>
            <a:ext cx="7739063" cy="4040088"/>
          </a:xfrm>
        </p:spPr>
        <p:txBody>
          <a:bodyPr/>
          <a:lstStyle/>
          <a:p>
            <a:pPr marL="0" indent="0" eaLnBrk="1" hangingPunct="1">
              <a:lnSpc>
                <a:spcPct val="90000"/>
              </a:lnSpc>
              <a:spcBef>
                <a:spcPts val="700"/>
              </a:spcBef>
              <a:tabLst>
                <a:tab pos="309563" algn="l"/>
                <a:tab pos="414338"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Lst>
            </a:pPr>
            <a:r>
              <a:rPr lang="en-US" altLang="de-DE" sz="2400" noProof="0" dirty="0" smtClean="0"/>
              <a:t>Since </a:t>
            </a:r>
            <a:r>
              <a:rPr lang="en-US" altLang="de-DE" sz="2400" noProof="0" dirty="0" smtClean="0">
                <a:solidFill>
                  <a:srgbClr val="CC3300"/>
                </a:solidFill>
              </a:rPr>
              <a:t>Ada 95</a:t>
            </a:r>
            <a:r>
              <a:rPr lang="en-US" altLang="de-DE" sz="2400" dirty="0" smtClean="0"/>
              <a:t>, limitedness and </a:t>
            </a:r>
            <a:r>
              <a:rPr lang="en-US" altLang="de-DE" sz="2400" noProof="0" dirty="0" smtClean="0"/>
              <a:t>privateness are orthogonal, i.e. limited types need not be private.</a:t>
            </a:r>
          </a:p>
          <a:p>
            <a:pPr marL="0" indent="0" eaLnBrk="1" hangingPunct="1">
              <a:lnSpc>
                <a:spcPct val="90000"/>
              </a:lnSpc>
              <a:spcBef>
                <a:spcPts val="700"/>
              </a:spcBef>
              <a:tabLst>
                <a:tab pos="309563" algn="l"/>
                <a:tab pos="414338"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Lst>
            </a:pPr>
            <a:r>
              <a:rPr lang="en-US" altLang="de-DE" sz="2400" noProof="0" dirty="0" smtClean="0"/>
              <a:t>While comparison and assignment of the complete object are illegal, components may of course be changed.</a:t>
            </a:r>
          </a:p>
          <a:p>
            <a:pPr marL="363538" indent="0"/>
            <a:r>
              <a:rPr lang="en-US" altLang="de-DE" sz="2000" b="1" noProof="0" dirty="0" smtClean="0">
                <a:latin typeface="Courier New" pitchFamily="49" charset="0"/>
              </a:rPr>
              <a:t>type</a:t>
            </a:r>
            <a:r>
              <a:rPr lang="en-US" altLang="de-DE" sz="2000" noProof="0" dirty="0" smtClean="0">
                <a:latin typeface="Courier New" pitchFamily="49" charset="0"/>
              </a:rPr>
              <a:t> T </a:t>
            </a:r>
            <a:r>
              <a:rPr lang="en-US" altLang="de-DE" sz="2000" b="1" noProof="0" dirty="0" smtClean="0">
                <a:latin typeface="Courier New" pitchFamily="49" charset="0"/>
              </a:rPr>
              <a:t>is</a:t>
            </a:r>
            <a:r>
              <a:rPr lang="en-US" altLang="de-DE" sz="2000" noProof="0" dirty="0" smtClean="0">
                <a:latin typeface="Courier New" pitchFamily="49" charset="0"/>
              </a:rPr>
              <a:t> </a:t>
            </a:r>
            <a:r>
              <a:rPr lang="en-US" altLang="de-DE" sz="2000" b="1" noProof="0" dirty="0" smtClean="0">
                <a:latin typeface="Courier New" pitchFamily="49" charset="0"/>
              </a:rPr>
              <a:t>limited</a:t>
            </a:r>
            <a:r>
              <a:rPr lang="en-US" altLang="de-DE" sz="2000" noProof="0" dirty="0" smtClean="0">
                <a:latin typeface="Courier New" pitchFamily="49" charset="0"/>
              </a:rPr>
              <a:t> </a:t>
            </a:r>
            <a:r>
              <a:rPr lang="en-US" altLang="de-DE" sz="2000" b="1" noProof="0" dirty="0" smtClean="0">
                <a:latin typeface="Courier New" pitchFamily="49" charset="0"/>
              </a:rPr>
              <a:t>record</a:t>
            </a:r>
            <a:br>
              <a:rPr lang="en-US" altLang="de-DE" sz="2000" b="1" noProof="0" dirty="0" smtClean="0">
                <a:latin typeface="Courier New" pitchFamily="49" charset="0"/>
              </a:rPr>
            </a:br>
            <a:r>
              <a:rPr lang="en-US" altLang="de-DE" sz="2000" b="1" noProof="0" dirty="0" smtClean="0">
                <a:latin typeface="Courier New" pitchFamily="49" charset="0"/>
              </a:rPr>
              <a:t>  </a:t>
            </a:r>
            <a:r>
              <a:rPr lang="en-US" altLang="de-DE" sz="2000" noProof="0" dirty="0">
                <a:latin typeface="Courier New" pitchFamily="49" charset="0"/>
              </a:rPr>
              <a:t>C</a:t>
            </a:r>
            <a:r>
              <a:rPr lang="en-US" altLang="de-DE" sz="2000" noProof="0" dirty="0" smtClean="0">
                <a:latin typeface="Courier New" pitchFamily="49" charset="0"/>
              </a:rPr>
              <a:t>omponent: Some_Type;</a:t>
            </a:r>
            <a:br>
              <a:rPr lang="en-US" altLang="de-DE" sz="2000" noProof="0" dirty="0" smtClean="0">
                <a:latin typeface="Courier New" pitchFamily="49" charset="0"/>
              </a:rPr>
            </a:br>
            <a:r>
              <a:rPr lang="en-US" altLang="de-DE" sz="2000" b="1" noProof="0" dirty="0" smtClean="0">
                <a:latin typeface="Courier New" pitchFamily="49" charset="0"/>
              </a:rPr>
              <a:t>end record</a:t>
            </a:r>
            <a:r>
              <a:rPr lang="en-US" altLang="de-DE" sz="2000" noProof="0" dirty="0" smtClean="0">
                <a:latin typeface="Courier New" pitchFamily="49" charset="0"/>
              </a:rPr>
              <a:t>;</a:t>
            </a:r>
            <a:br>
              <a:rPr lang="en-US" altLang="de-DE" sz="2000" noProof="0" dirty="0" smtClean="0">
                <a:latin typeface="Courier New" pitchFamily="49" charset="0"/>
              </a:rPr>
            </a:br>
            <a:r>
              <a:rPr lang="en-US" altLang="de-DE" sz="2000" noProof="0" dirty="0" smtClean="0">
                <a:latin typeface="Courier New" pitchFamily="49" charset="0"/>
              </a:rPr>
              <a:t>V, W: T;</a:t>
            </a:r>
            <a:br>
              <a:rPr lang="en-US" altLang="de-DE" sz="2000" noProof="0" dirty="0" smtClean="0">
                <a:latin typeface="Courier New" pitchFamily="49" charset="0"/>
              </a:rPr>
            </a:br>
            <a:r>
              <a:rPr lang="en-US" altLang="de-DE" sz="2000" noProof="0" dirty="0" smtClean="0">
                <a:solidFill>
                  <a:schemeClr val="tx1"/>
                </a:solidFill>
                <a:latin typeface="Courier New" pitchFamily="49" charset="0"/>
              </a:rPr>
              <a:t>B: Boolean </a:t>
            </a:r>
            <a:r>
              <a:rPr lang="en-US" altLang="de-DE" sz="2000" noProof="0" dirty="0" smtClean="0">
                <a:solidFill>
                  <a:srgbClr val="FF0000"/>
                </a:solidFill>
                <a:latin typeface="Courier New" pitchFamily="49" charset="0"/>
              </a:rPr>
              <a:t>:= V = W;  -- </a:t>
            </a:r>
            <a:r>
              <a:rPr lang="en-US" altLang="de-DE" sz="2000" i="1" noProof="0" dirty="0" smtClean="0">
                <a:solidFill>
                  <a:srgbClr val="FF0000"/>
                </a:solidFill>
                <a:latin typeface="Courier New" pitchFamily="49" charset="0"/>
              </a:rPr>
              <a:t>illegal</a:t>
            </a:r>
            <a:endParaRPr lang="en-US" altLang="de-DE" sz="2000" noProof="0" dirty="0" smtClean="0">
              <a:latin typeface="Courier New" pitchFamily="49" charset="0"/>
            </a:endParaRPr>
          </a:p>
          <a:p>
            <a:pPr marL="363538" indent="0"/>
            <a:r>
              <a:rPr lang="en-US" altLang="de-DE" sz="2000" noProof="0" dirty="0" smtClean="0">
                <a:solidFill>
                  <a:srgbClr val="FF0000"/>
                </a:solidFill>
                <a:latin typeface="Courier New" pitchFamily="49" charset="0"/>
              </a:rPr>
              <a:t>V := W;  -- </a:t>
            </a:r>
            <a:r>
              <a:rPr lang="en-US" altLang="de-DE" sz="2000" i="1" noProof="0" dirty="0" smtClean="0">
                <a:solidFill>
                  <a:srgbClr val="FF0000"/>
                </a:solidFill>
                <a:latin typeface="Courier New" pitchFamily="49" charset="0"/>
              </a:rPr>
              <a:t>illegal</a:t>
            </a:r>
          </a:p>
          <a:p>
            <a:pPr marL="363538" indent="0"/>
            <a:r>
              <a:rPr lang="en-US" altLang="de-DE" sz="2000" noProof="0" dirty="0" smtClean="0">
                <a:solidFill>
                  <a:schemeClr val="accent2"/>
                </a:solidFill>
                <a:latin typeface="Courier New" pitchFamily="49" charset="0"/>
              </a:rPr>
              <a:t>V.Component := Expression;  -- </a:t>
            </a:r>
            <a:r>
              <a:rPr lang="en-US" altLang="de-DE" sz="2000" i="1" noProof="0" dirty="0" smtClean="0">
                <a:solidFill>
                  <a:schemeClr val="accent2"/>
                </a:solidFill>
                <a:latin typeface="Courier New" pitchFamily="49" charset="0"/>
              </a:rPr>
              <a:t>legal</a:t>
            </a:r>
          </a:p>
          <a:p>
            <a:pPr marL="0" indent="0"/>
            <a:endParaRPr lang="en-US" altLang="de-DE" sz="2000" noProof="0" dirty="0" smtClean="0">
              <a:latin typeface="Courier New" pitchFamily="49" charset="0"/>
            </a:endParaRPr>
          </a:p>
          <a:p>
            <a:endParaRPr lang="en-US" altLang="de-DE" sz="2400" noProof="0" dirty="0" smtClean="0">
              <a:latin typeface="Courier New" pitchFamily="49" charset="0"/>
            </a:endParaRPr>
          </a:p>
          <a:p>
            <a:endParaRPr lang="en-US" altLang="de-DE" sz="2400" noProof="0" dirty="0" smtClean="0"/>
          </a:p>
          <a:p>
            <a:endParaRPr lang="en-US" noProof="0" dirty="0"/>
          </a:p>
        </p:txBody>
      </p:sp>
      <p:sp>
        <p:nvSpPr>
          <p:cNvPr id="4" name="Fußzeilenplatzhalter 3"/>
          <p:cNvSpPr>
            <a:spLocks noGrp="1"/>
          </p:cNvSpPr>
          <p:nvPr>
            <p:ph type="ftr" idx="10"/>
          </p:nvPr>
        </p:nvSpPr>
        <p:spPr/>
        <p:txBody>
          <a:bodyPr/>
          <a:lstStyle/>
          <a:p>
            <a:pPr>
              <a:defRPr/>
            </a:pPr>
            <a:r>
              <a:rPr lang="en-US" dirty="0" smtClean="0"/>
              <a:t>Ada Basics © 2024 C.Grein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229</a:t>
            </a:fld>
            <a:endParaRPr lang="de-DE" dirty="0"/>
          </a:p>
        </p:txBody>
      </p:sp>
    </p:spTree>
    <p:extLst>
      <p:ext uri="{BB962C8B-B14F-4D97-AF65-F5344CB8AC3E}">
        <p14:creationId xmlns:p14="http://schemas.microsoft.com/office/powerpoint/2010/main" val="1105858902"/>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el 5"/>
          <p:cNvSpPr>
            <a:spLocks noGrp="1"/>
          </p:cNvSpPr>
          <p:nvPr>
            <p:ph type="title"/>
          </p:nvPr>
        </p:nvSpPr>
        <p:spPr/>
        <p:txBody>
          <a:bodyPr/>
          <a:lstStyle/>
          <a:p>
            <a:r>
              <a:rPr lang="en-US" altLang="de-DE" noProof="0" dirty="0" smtClean="0"/>
              <a:t>Comments</a:t>
            </a:r>
          </a:p>
        </p:txBody>
      </p:sp>
      <p:sp>
        <p:nvSpPr>
          <p:cNvPr id="7" name="Inhaltsplatzhalter 6"/>
          <p:cNvSpPr>
            <a:spLocks noGrp="1"/>
          </p:cNvSpPr>
          <p:nvPr>
            <p:ph idx="1"/>
          </p:nvPr>
        </p:nvSpPr>
        <p:spPr>
          <a:xfrm>
            <a:off x="685800" y="1916113"/>
            <a:ext cx="7739063" cy="4321175"/>
          </a:xfrm>
        </p:spPr>
        <p:txBody>
          <a:bodyPr/>
          <a:lstStyle/>
          <a:p>
            <a:pPr marL="0" indent="0">
              <a:defRPr/>
            </a:pPr>
            <a:r>
              <a:rPr lang="en-US" sz="2000" noProof="0" dirty="0" smtClean="0"/>
              <a:t>Ada’s comments start with two minus signs and extend to the end of the line.</a:t>
            </a:r>
          </a:p>
          <a:p>
            <a:pPr marL="0" indent="449263">
              <a:defRPr/>
            </a:pPr>
            <a:r>
              <a:rPr lang="en-US" sz="1800" noProof="0" dirty="0" smtClean="0">
                <a:latin typeface="Courier New" panose="02070309020205020404" pitchFamily="49" charset="0"/>
                <a:cs typeface="Courier New" panose="02070309020205020404" pitchFamily="49" charset="0"/>
              </a:rPr>
              <a:t>X := Y;  -- </a:t>
            </a:r>
            <a:r>
              <a:rPr lang="en-US" sz="1800" i="1" noProof="0" dirty="0" smtClean="0">
                <a:latin typeface="Courier New" panose="02070309020205020404" pitchFamily="49" charset="0"/>
                <a:cs typeface="Courier New" panose="02070309020205020404" pitchFamily="49" charset="0"/>
              </a:rPr>
              <a:t>This is a comment</a:t>
            </a:r>
          </a:p>
          <a:p>
            <a:pPr marL="0" indent="0">
              <a:defRPr/>
            </a:pPr>
            <a:r>
              <a:rPr lang="en-US" sz="2000" b="1" noProof="0" dirty="0" smtClean="0">
                <a:cs typeface="Courier New" panose="02070309020205020404" pitchFamily="49" charset="0"/>
              </a:rPr>
              <a:t>Why are comments so important?</a:t>
            </a:r>
          </a:p>
          <a:p>
            <a:pPr marL="0" indent="0">
              <a:defRPr/>
            </a:pPr>
            <a:r>
              <a:rPr lang="en-US" sz="2000" noProof="0" dirty="0" smtClean="0">
                <a:cs typeface="Courier New" panose="02070309020205020404" pitchFamily="49" charset="0"/>
              </a:rPr>
              <a:t>Programs use a certain code, and the comments translate this code into normal language.</a:t>
            </a:r>
          </a:p>
          <a:p>
            <a:pPr marL="0" indent="0" algn="ctr">
              <a:defRPr/>
            </a:pPr>
            <a:r>
              <a:rPr lang="en-US" sz="2000" noProof="0" dirty="0" smtClean="0">
                <a:solidFill>
                  <a:srgbClr val="C00000"/>
                </a:solidFill>
                <a:cs typeface="Courier New" panose="02070309020205020404" pitchFamily="49" charset="0"/>
              </a:rPr>
              <a:t>Example: Pluripeds</a:t>
            </a:r>
          </a:p>
          <a:p>
            <a:pPr marL="0" indent="0">
              <a:defRPr/>
            </a:pPr>
            <a:r>
              <a:rPr lang="en-US" sz="2000" noProof="0" dirty="0" smtClean="0">
                <a:solidFill>
                  <a:schemeClr val="tx1"/>
                </a:solidFill>
                <a:cs typeface="Courier New" panose="02070309020205020404" pitchFamily="49" charset="0"/>
              </a:rPr>
              <a:t>Don’t forget the subsequent readers of your programs (quite often this will be yourself).</a:t>
            </a:r>
          </a:p>
          <a:p>
            <a:pPr marL="0" indent="0" algn="ctr">
              <a:defRPr/>
            </a:pPr>
            <a:r>
              <a:rPr lang="en-US" sz="2000" noProof="0" dirty="0" smtClean="0">
                <a:solidFill>
                  <a:schemeClr val="accent2"/>
                </a:solidFill>
              </a:rPr>
              <a:t>Programming as a human activity</a:t>
            </a:r>
          </a:p>
          <a:p>
            <a:pPr marL="0" indent="0">
              <a:defRPr/>
            </a:pPr>
            <a:r>
              <a:rPr lang="en-US" sz="2000" noProof="0" dirty="0" smtClean="0">
                <a:solidFill>
                  <a:schemeClr val="tx1"/>
                </a:solidFill>
                <a:cs typeface="Courier New" panose="02070309020205020404" pitchFamily="49" charset="0"/>
              </a:rPr>
              <a:t>Peer Reviews: Let </a:t>
            </a:r>
            <a:r>
              <a:rPr lang="en-US" sz="2000" noProof="0" dirty="0">
                <a:solidFill>
                  <a:schemeClr val="tx1"/>
                </a:solidFill>
                <a:cs typeface="Courier New" panose="02070309020205020404" pitchFamily="49" charset="0"/>
              </a:rPr>
              <a:t>your </a:t>
            </a:r>
            <a:r>
              <a:rPr lang="en-US" sz="2000" noProof="0" dirty="0" smtClean="0">
                <a:solidFill>
                  <a:schemeClr val="tx1"/>
                </a:solidFill>
                <a:cs typeface="Courier New" panose="02070309020205020404" pitchFamily="49" charset="0"/>
              </a:rPr>
              <a:t>colleagues read your code.</a:t>
            </a:r>
          </a:p>
        </p:txBody>
      </p:sp>
      <p:sp>
        <p:nvSpPr>
          <p:cNvPr id="13316" name="Fußzeilenplatzhalter 3"/>
          <p:cNvSpPr>
            <a:spLocks noGrp="1"/>
          </p:cNvSpPr>
          <p:nvPr>
            <p:ph type="ftr" sz="quarter" idx="10"/>
          </p:nvPr>
        </p:nvSpPr>
        <p:spPr>
          <a:noFill/>
        </p:spPr>
        <p:txBody>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9pPr>
          </a:lstStyle>
          <a:p>
            <a:pPr eaLnBrk="1" hangingPunct="1"/>
            <a:r>
              <a:rPr lang="en-US" altLang="de-DE" dirty="0" smtClean="0">
                <a:solidFill>
                  <a:srgbClr val="000000"/>
                </a:solidFill>
              </a:rPr>
              <a:t>Ada Basics © 2024 C.Grein</a:t>
            </a:r>
            <a:endParaRPr lang="de-DE" altLang="de-DE" dirty="0">
              <a:solidFill>
                <a:srgbClr val="000000"/>
              </a:solidFill>
            </a:endParaRPr>
          </a:p>
        </p:txBody>
      </p:sp>
      <p:sp>
        <p:nvSpPr>
          <p:cNvPr id="13317" name="Foliennummernplatzhalter 4"/>
          <p:cNvSpPr>
            <a:spLocks noGrp="1"/>
          </p:cNvSpPr>
          <p:nvPr>
            <p:ph type="sldNum" sz="quarter" idx="11"/>
          </p:nvPr>
        </p:nvSpPr>
        <p:spPr>
          <a:noFill/>
        </p:spPr>
        <p:txBody>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9pPr>
          </a:lstStyle>
          <a:p>
            <a:pPr eaLnBrk="1" hangingPunct="1"/>
            <a:fld id="{482D5875-2BD5-4F62-8BA1-9BBCB081263D}" type="slidenum">
              <a:rPr lang="de-DE" altLang="de-DE" smtClean="0">
                <a:solidFill>
                  <a:srgbClr val="000000"/>
                </a:solidFill>
              </a:rPr>
              <a:pPr eaLnBrk="1" hangingPunct="1"/>
              <a:t>23</a:t>
            </a:fld>
            <a:endParaRPr lang="de-DE" altLang="de-DE" dirty="0" smtClean="0">
              <a:solidFill>
                <a:srgbClr val="000000"/>
              </a:solidFill>
            </a:endParaRPr>
          </a:p>
        </p:txBody>
      </p:sp>
      <p:sp>
        <p:nvSpPr>
          <p:cNvPr id="8" name="Interaktive Schaltfläche: Informationen 7">
            <a:hlinkClick r:id="rId2" action="ppaction://hlinksldjump" highlightClick="1"/>
          </p:cNvPr>
          <p:cNvSpPr/>
          <p:nvPr/>
        </p:nvSpPr>
        <p:spPr bwMode="auto">
          <a:xfrm>
            <a:off x="7650262" y="4076700"/>
            <a:ext cx="288032" cy="327025"/>
          </a:xfrm>
          <a:prstGeom prst="actionButtonInformation">
            <a:avLst/>
          </a:prstGeom>
          <a:solidFill>
            <a:srgbClr val="FF99FF"/>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8" charset="0"/>
              <a:buNone/>
              <a:tabLst/>
            </a:pPr>
            <a:endParaRPr kumimoji="0" lang="de-DE" sz="2400" b="0" i="0" u="none" strike="noStrike" cap="none" normalizeH="0" baseline="0" dirty="0" smtClean="0">
              <a:ln>
                <a:noFill/>
              </a:ln>
              <a:solidFill>
                <a:schemeClr val="bg1"/>
              </a:solidFill>
              <a:effectLst/>
              <a:latin typeface="Times New Roman" pitchFamily="18" charset="0"/>
            </a:endParaRPr>
          </a:p>
        </p:txBody>
      </p:sp>
    </p:spTree>
  </p:cSld>
  <p:clrMapOvr>
    <a:masterClrMapping/>
  </p:clrMapOvr>
  <p:timing>
    <p:tnLst>
      <p:par>
        <p:cTn id="1" dur="indefinite" restart="never" nodeType="tmRoot"/>
      </p:par>
    </p:tnLst>
  </p:timing>
</p:sld>
</file>

<file path=ppt/slides/slide2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Rectangle 1"/>
          <p:cNvSpPr>
            <a:spLocks noGrp="1" noChangeArrowheads="1"/>
          </p:cNvSpPr>
          <p:nvPr>
            <p:ph type="title"/>
          </p:nvPr>
        </p:nvSpPr>
        <p:spPr>
          <a:xfrm>
            <a:off x="685800" y="609600"/>
            <a:ext cx="7772400" cy="1143000"/>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noProof="0" dirty="0" smtClean="0"/>
              <a:t>Stacks </a:t>
            </a:r>
            <a:r>
              <a:rPr lang="en-US" altLang="de-DE" dirty="0"/>
              <a:t>of </a:t>
            </a:r>
            <a:r>
              <a:rPr lang="en-US" altLang="de-DE" dirty="0" smtClean="0"/>
              <a:t>Variable </a:t>
            </a:r>
            <a:r>
              <a:rPr lang="en-US" altLang="de-DE" noProof="0" dirty="0" smtClean="0"/>
              <a:t>Size</a:t>
            </a:r>
            <a:br>
              <a:rPr lang="en-US" altLang="de-DE" noProof="0" dirty="0" smtClean="0"/>
            </a:br>
            <a:r>
              <a:rPr lang="en-US" altLang="de-DE" sz="2400" dirty="0" smtClean="0"/>
              <a:t>(Replication of Slide 218)</a:t>
            </a:r>
            <a:endParaRPr lang="en-US" altLang="de-DE" noProof="0" dirty="0" smtClean="0"/>
          </a:p>
        </p:txBody>
      </p:sp>
      <p:sp>
        <p:nvSpPr>
          <p:cNvPr id="143363" name="Rectangle 2"/>
          <p:cNvSpPr>
            <a:spLocks noGrp="1" noChangeArrowheads="1"/>
          </p:cNvSpPr>
          <p:nvPr>
            <p:ph type="body" idx="1"/>
          </p:nvPr>
        </p:nvSpPr>
        <p:spPr>
          <a:xfrm>
            <a:off x="685800" y="1981200"/>
            <a:ext cx="7846640" cy="4114800"/>
          </a:xfrm>
        </p:spPr>
        <p:txBody>
          <a:bodyPr/>
          <a:lstStyle/>
          <a:p>
            <a:pPr marL="0" indent="0" eaLnBrk="1" hangingPunct="1">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2000" b="1" noProof="0" dirty="0" smtClean="0">
                <a:latin typeface="Courier New" pitchFamily="49" charset="0"/>
              </a:rPr>
              <a:t>generic</a:t>
            </a:r>
          </a:p>
          <a:p>
            <a:pPr marL="0" indent="0" eaLnBrk="1" hangingPunct="1">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2000" noProof="0" dirty="0" smtClean="0">
                <a:latin typeface="Courier New" pitchFamily="49" charset="0"/>
              </a:rPr>
              <a:t>  </a:t>
            </a:r>
            <a:r>
              <a:rPr lang="en-US" altLang="de-DE" sz="2000" b="1" noProof="0" dirty="0" smtClean="0">
                <a:latin typeface="Courier New" pitchFamily="49" charset="0"/>
              </a:rPr>
              <a:t>type</a:t>
            </a:r>
            <a:r>
              <a:rPr lang="en-US" altLang="de-DE" sz="2000" noProof="0" dirty="0" smtClean="0">
                <a:latin typeface="Courier New" pitchFamily="49" charset="0"/>
              </a:rPr>
              <a:t> Element </a:t>
            </a:r>
            <a:r>
              <a:rPr lang="en-US" altLang="de-DE" sz="2000" b="1" noProof="0" dirty="0" smtClean="0">
                <a:latin typeface="Courier New" pitchFamily="49" charset="0"/>
              </a:rPr>
              <a:t>is </a:t>
            </a:r>
            <a:r>
              <a:rPr lang="en-US" altLang="de-DE" sz="2000" b="1" noProof="0" dirty="0" smtClean="0">
                <a:solidFill>
                  <a:schemeClr val="accent2"/>
                </a:solidFill>
                <a:latin typeface="Courier New" pitchFamily="49" charset="0"/>
              </a:rPr>
              <a:t>private</a:t>
            </a:r>
            <a:r>
              <a:rPr lang="en-US" altLang="de-DE" sz="2000" noProof="0" dirty="0" smtClean="0">
                <a:latin typeface="Courier New" pitchFamily="49" charset="0"/>
              </a:rPr>
              <a:t>;</a:t>
            </a:r>
          </a:p>
          <a:p>
            <a:pPr marL="0" indent="0" eaLnBrk="1" hangingPunct="1">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2000" b="1" noProof="0" dirty="0" smtClean="0">
                <a:latin typeface="Courier New" pitchFamily="49" charset="0"/>
              </a:rPr>
              <a:t>package</a:t>
            </a:r>
            <a:r>
              <a:rPr lang="en-US" altLang="de-DE" sz="2000" noProof="0" dirty="0" smtClean="0">
                <a:latin typeface="Courier New" pitchFamily="49" charset="0"/>
              </a:rPr>
              <a:t> Stacks </a:t>
            </a:r>
            <a:r>
              <a:rPr lang="en-US" altLang="de-DE" sz="2000" b="1" noProof="0" dirty="0" smtClean="0">
                <a:latin typeface="Courier New" pitchFamily="49" charset="0"/>
              </a:rPr>
              <a:t>is</a:t>
            </a:r>
          </a:p>
          <a:p>
            <a:pPr marL="0" indent="0" eaLnBrk="1" hangingPunct="1">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2000" noProof="0" dirty="0" smtClean="0">
                <a:latin typeface="Courier New" pitchFamily="49" charset="0"/>
              </a:rPr>
              <a:t>  </a:t>
            </a:r>
            <a:r>
              <a:rPr lang="en-US" altLang="de-DE" sz="2000" b="1" noProof="0" dirty="0" smtClean="0">
                <a:latin typeface="Courier New" pitchFamily="49" charset="0"/>
              </a:rPr>
              <a:t>type</a:t>
            </a:r>
            <a:r>
              <a:rPr lang="en-US" altLang="de-DE" sz="2000" noProof="0" dirty="0" smtClean="0">
                <a:latin typeface="Courier New" pitchFamily="49" charset="0"/>
              </a:rPr>
              <a:t> Stack </a:t>
            </a:r>
            <a:r>
              <a:rPr lang="en-US" altLang="de-DE" sz="2000" noProof="0" dirty="0" smtClean="0">
                <a:solidFill>
                  <a:srgbClr val="FF3399"/>
                </a:solidFill>
                <a:latin typeface="Courier New" pitchFamily="49" charset="0"/>
              </a:rPr>
              <a:t>(Size: Natural) </a:t>
            </a:r>
            <a:r>
              <a:rPr lang="en-US" altLang="de-DE" sz="2000" b="1" noProof="0" dirty="0" smtClean="0">
                <a:latin typeface="Courier New" pitchFamily="49" charset="0"/>
              </a:rPr>
              <a:t>is </a:t>
            </a:r>
            <a:r>
              <a:rPr lang="en-US" altLang="de-DE" sz="2000" b="1" noProof="0" dirty="0" smtClean="0">
                <a:solidFill>
                  <a:srgbClr val="CC3300"/>
                </a:solidFill>
                <a:latin typeface="Courier New" pitchFamily="49" charset="0"/>
              </a:rPr>
              <a:t>limited </a:t>
            </a:r>
            <a:r>
              <a:rPr lang="en-US" altLang="de-DE" sz="2000" b="1" noProof="0" dirty="0" smtClean="0">
                <a:solidFill>
                  <a:schemeClr val="accent2"/>
                </a:solidFill>
                <a:latin typeface="Courier New" pitchFamily="49" charset="0"/>
              </a:rPr>
              <a:t>private</a:t>
            </a:r>
            <a:r>
              <a:rPr lang="en-US" altLang="de-DE" sz="2000" noProof="0" dirty="0" smtClean="0">
                <a:latin typeface="Courier New" pitchFamily="49" charset="0"/>
              </a:rPr>
              <a:t>;</a:t>
            </a:r>
          </a:p>
          <a:p>
            <a:pPr marL="0" indent="0" eaLnBrk="1" hangingPunct="1">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2000" noProof="0" dirty="0" smtClean="0">
                <a:latin typeface="Courier New" pitchFamily="49" charset="0"/>
              </a:rPr>
              <a:t>  -- </a:t>
            </a:r>
            <a:r>
              <a:rPr lang="en-US" altLang="de-DE" sz="2000" i="1" noProof="0" dirty="0" smtClean="0">
                <a:latin typeface="Courier New" pitchFamily="49" charset="0"/>
              </a:rPr>
              <a:t>Operations like before, but with an</a:t>
            </a:r>
          </a:p>
          <a:p>
            <a:pPr marL="0" indent="0" eaLnBrk="1" hangingPunct="1">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2000" noProof="0" dirty="0" smtClean="0">
                <a:latin typeface="Courier New" pitchFamily="49" charset="0"/>
              </a:rPr>
              <a:t>  -- </a:t>
            </a:r>
            <a:r>
              <a:rPr lang="en-US" altLang="de-DE" sz="2000" i="1" dirty="0" smtClean="0">
                <a:latin typeface="Courier New" pitchFamily="49" charset="0"/>
              </a:rPr>
              <a:t>additional </a:t>
            </a:r>
            <a:r>
              <a:rPr lang="en-US" altLang="de-DE" sz="2000" noProof="0" dirty="0" smtClean="0">
                <a:latin typeface="Courier New" pitchFamily="49" charset="0"/>
              </a:rPr>
              <a:t>p</a:t>
            </a:r>
            <a:r>
              <a:rPr lang="en-US" altLang="de-DE" sz="2000" i="1" noProof="0" dirty="0" smtClean="0">
                <a:latin typeface="Courier New" pitchFamily="49" charset="0"/>
              </a:rPr>
              <a:t>arameter.</a:t>
            </a:r>
          </a:p>
          <a:p>
            <a:pPr marL="0" indent="0" eaLnBrk="1" hangingPunct="1">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2000" noProof="0" dirty="0" smtClean="0">
                <a:latin typeface="Courier New" pitchFamily="49" charset="0"/>
              </a:rPr>
              <a:t>  </a:t>
            </a:r>
            <a:r>
              <a:rPr lang="en-US" altLang="de-DE" sz="2000" b="1" noProof="0" dirty="0" smtClean="0">
                <a:latin typeface="Courier New" pitchFamily="49" charset="0"/>
              </a:rPr>
              <a:t>procedure</a:t>
            </a:r>
            <a:r>
              <a:rPr lang="en-US" altLang="de-DE" sz="2000" noProof="0" dirty="0" smtClean="0">
                <a:latin typeface="Courier New" pitchFamily="49" charset="0"/>
              </a:rPr>
              <a:t> Push (S: </a:t>
            </a:r>
            <a:r>
              <a:rPr lang="en-US" altLang="de-DE" sz="2000" b="1" noProof="0" dirty="0" smtClean="0">
                <a:latin typeface="Courier New" pitchFamily="49" charset="0"/>
              </a:rPr>
              <a:t>in out</a:t>
            </a:r>
            <a:r>
              <a:rPr lang="en-US" altLang="de-DE" sz="2000" noProof="0" dirty="0" smtClean="0">
                <a:latin typeface="Courier New" pitchFamily="49" charset="0"/>
              </a:rPr>
              <a:t> Stack; X: </a:t>
            </a:r>
            <a:r>
              <a:rPr lang="en-US" altLang="de-DE" sz="2000" b="1" noProof="0" dirty="0" smtClean="0">
                <a:latin typeface="Courier New" pitchFamily="49" charset="0"/>
              </a:rPr>
              <a:t>in</a:t>
            </a:r>
            <a:r>
              <a:rPr lang="en-US" altLang="de-DE" sz="2000" noProof="0" dirty="0" smtClean="0">
                <a:latin typeface="Courier New" pitchFamily="49" charset="0"/>
              </a:rPr>
              <a:t> Element);</a:t>
            </a:r>
          </a:p>
          <a:p>
            <a:pPr marL="0" indent="0" eaLnBrk="1" hangingPunct="1">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2000" noProof="0" dirty="0" smtClean="0">
                <a:latin typeface="Courier New" pitchFamily="49" charset="0"/>
              </a:rPr>
              <a:t>  ...</a:t>
            </a:r>
          </a:p>
          <a:p>
            <a:pPr marL="0" indent="0" eaLnBrk="1" hangingPunct="1">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2000" b="1" noProof="0" dirty="0" smtClean="0">
                <a:solidFill>
                  <a:schemeClr val="accent2"/>
                </a:solidFill>
                <a:latin typeface="Courier New" pitchFamily="49" charset="0"/>
              </a:rPr>
              <a:t>private</a:t>
            </a:r>
          </a:p>
          <a:p>
            <a:pPr marL="0" indent="0" eaLnBrk="1" hangingPunct="1">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2000" noProof="0" dirty="0" smtClean="0">
                <a:latin typeface="Courier New" pitchFamily="49" charset="0"/>
              </a:rPr>
              <a:t>  ... –- </a:t>
            </a:r>
            <a:r>
              <a:rPr lang="en-US" altLang="de-DE" sz="2000" i="1" noProof="0" dirty="0" smtClean="0">
                <a:latin typeface="Courier New" pitchFamily="49" charset="0"/>
              </a:rPr>
              <a:t>Implementation is not visible</a:t>
            </a:r>
          </a:p>
          <a:p>
            <a:pPr marL="0" indent="0" eaLnBrk="1" hangingPunct="1">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2000" b="1" noProof="0" dirty="0" smtClean="0">
                <a:latin typeface="Courier New" pitchFamily="49" charset="0"/>
              </a:rPr>
              <a:t>end</a:t>
            </a:r>
            <a:r>
              <a:rPr lang="en-US" altLang="de-DE" sz="2000" noProof="0" dirty="0" smtClean="0">
                <a:latin typeface="Courier New" pitchFamily="49" charset="0"/>
              </a:rPr>
              <a:t> Stacks;</a:t>
            </a:r>
          </a:p>
        </p:txBody>
      </p:sp>
      <p:sp>
        <p:nvSpPr>
          <p:cNvPr id="143364" name="Fußzeilenplatzhalter 1"/>
          <p:cNvSpPr>
            <a:spLocks noGrp="1"/>
          </p:cNvSpPr>
          <p:nvPr>
            <p:ph type="ftr" sz="quarte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en-US" altLang="de-DE" sz="2400" dirty="0" smtClean="0"/>
              <a:t>Ada Basics © 2024 C.Grein</a:t>
            </a:r>
            <a:endParaRPr lang="de-DE" altLang="de-DE" sz="2400" dirty="0"/>
          </a:p>
        </p:txBody>
      </p:sp>
      <p:sp>
        <p:nvSpPr>
          <p:cNvPr id="143365" name="Foliennummernplatzhalter 2"/>
          <p:cNvSpPr>
            <a:spLocks noGrp="1"/>
          </p:cNvSpPr>
          <p:nvPr>
            <p:ph type="sldNum" sz="quarter"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402EF1DA-C7B5-4F98-B8FF-D8DF322D172B}" type="slidenum">
              <a:rPr lang="de-DE" altLang="de-DE" sz="2400" smtClean="0"/>
              <a:pPr eaLnBrk="1" hangingPunct="1">
                <a:spcBef>
                  <a:spcPct val="0"/>
                </a:spcBef>
              </a:pPr>
              <a:t>230</a:t>
            </a:fld>
            <a:endParaRPr lang="de-DE" altLang="de-DE" sz="2400" dirty="0" smtClean="0"/>
          </a:p>
        </p:txBody>
      </p:sp>
      <p:sp>
        <p:nvSpPr>
          <p:cNvPr id="2" name="Abgerundete rechteckige Legende 1"/>
          <p:cNvSpPr/>
          <p:nvPr/>
        </p:nvSpPr>
        <p:spPr bwMode="auto">
          <a:xfrm>
            <a:off x="5796136" y="2283318"/>
            <a:ext cx="1872208" cy="497610"/>
          </a:xfrm>
          <a:prstGeom prst="wedgeRoundRectCallout">
            <a:avLst>
              <a:gd name="adj1" fmla="val -145523"/>
              <a:gd name="adj2" fmla="val 126409"/>
              <a:gd name="adj3" fmla="val 16667"/>
            </a:avLst>
          </a:prstGeom>
          <a:solidFill>
            <a:srgbClr val="FF99CC"/>
          </a:solidFill>
          <a:ln w="9525" cap="flat" cmpd="sng" algn="ctr">
            <a:solidFill>
              <a:srgbClr val="CC0066"/>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8" charset="0"/>
              <a:buNone/>
              <a:tabLst/>
            </a:pPr>
            <a:r>
              <a:rPr kumimoji="0" lang="en-US" sz="2400" b="0" i="0" u="none" strike="noStrike" cap="none" normalizeH="0" baseline="0" dirty="0" smtClean="0">
                <a:ln>
                  <a:noFill/>
                </a:ln>
                <a:solidFill>
                  <a:schemeClr val="tx1"/>
                </a:solidFill>
                <a:effectLst/>
                <a:latin typeface="Times New Roman" pitchFamily="18" charset="0"/>
              </a:rPr>
              <a:t>Discriminant</a:t>
            </a:r>
          </a:p>
        </p:txBody>
      </p:sp>
    </p:spTree>
    <p:extLst>
      <p:ext uri="{BB962C8B-B14F-4D97-AF65-F5344CB8AC3E}">
        <p14:creationId xmlns:p14="http://schemas.microsoft.com/office/powerpoint/2010/main" val="3769698379"/>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altLang="de-DE" noProof="0" dirty="0" smtClean="0"/>
              <a:t>Immutable Discriminants</a:t>
            </a:r>
            <a:endParaRPr lang="en-US" noProof="0" dirty="0"/>
          </a:p>
        </p:txBody>
      </p:sp>
      <p:sp>
        <p:nvSpPr>
          <p:cNvPr id="3" name="Inhaltsplatzhalter 2"/>
          <p:cNvSpPr>
            <a:spLocks noGrp="1"/>
          </p:cNvSpPr>
          <p:nvPr>
            <p:ph idx="1"/>
          </p:nvPr>
        </p:nvSpPr>
        <p:spPr/>
        <p:txBody>
          <a:bodyPr/>
          <a:lstStyle/>
          <a:p>
            <a:pPr marL="0" lvl="0" indent="0" eaLnBrk="1" hangingPunct="1">
              <a:lnSpc>
                <a:spcPct val="80000"/>
              </a:lnSpc>
              <a:spcBef>
                <a:spcPts val="450"/>
              </a:spcBef>
              <a:buClrTx/>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en-US" altLang="de-DE" sz="2400" noProof="0" dirty="0" smtClean="0"/>
              <a:t>In the stack’s private part:</a:t>
            </a:r>
          </a:p>
          <a:p>
            <a:pPr marL="0" lvl="0" indent="0" eaLnBrk="1" hangingPunct="1">
              <a:lnSpc>
                <a:spcPct val="80000"/>
              </a:lnSpc>
              <a:spcBef>
                <a:spcPts val="450"/>
              </a:spcBef>
              <a:buClrTx/>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endParaRPr lang="en-US" altLang="de-DE" sz="600" noProof="0" dirty="0" smtClean="0"/>
          </a:p>
          <a:p>
            <a:pPr marL="0" lvl="0" indent="0" eaLnBrk="1" hangingPunct="1">
              <a:lnSpc>
                <a:spcPct val="80000"/>
              </a:lnSpc>
              <a:spcBef>
                <a:spcPts val="450"/>
              </a:spcBef>
              <a:buClrTx/>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en-US" altLang="de-DE" sz="1800" b="1" noProof="0" dirty="0" smtClean="0">
                <a:latin typeface="Courier New" pitchFamily="49" charset="0"/>
              </a:rPr>
              <a:t>  type </a:t>
            </a:r>
            <a:r>
              <a:rPr lang="en-US" altLang="de-DE" sz="1800" noProof="0" dirty="0" smtClean="0">
                <a:latin typeface="Courier New" pitchFamily="49" charset="0"/>
              </a:rPr>
              <a:t>Field</a:t>
            </a:r>
            <a:r>
              <a:rPr lang="en-US" altLang="de-DE" sz="1800" b="1" noProof="0" dirty="0" smtClean="0">
                <a:latin typeface="Courier New" pitchFamily="49" charset="0"/>
              </a:rPr>
              <a:t> is array (</a:t>
            </a:r>
            <a:r>
              <a:rPr lang="en-US" altLang="de-DE" sz="1800" noProof="0" dirty="0" smtClean="0">
                <a:latin typeface="Courier New" pitchFamily="49" charset="0"/>
              </a:rPr>
              <a:t>Positive</a:t>
            </a:r>
            <a:r>
              <a:rPr lang="en-US" altLang="de-DE" sz="1800" b="1" noProof="0" dirty="0" smtClean="0">
                <a:latin typeface="Courier New" pitchFamily="49" charset="0"/>
              </a:rPr>
              <a:t> range </a:t>
            </a:r>
            <a:r>
              <a:rPr lang="en-US" altLang="de-DE" sz="1800" noProof="0" dirty="0" smtClean="0">
                <a:latin typeface="Courier New" pitchFamily="49" charset="0"/>
              </a:rPr>
              <a:t>&lt;&gt;)</a:t>
            </a:r>
            <a:r>
              <a:rPr lang="en-US" altLang="de-DE" sz="1800" b="1" noProof="0" dirty="0" smtClean="0">
                <a:latin typeface="Courier New" pitchFamily="49" charset="0"/>
              </a:rPr>
              <a:t> of </a:t>
            </a:r>
            <a:r>
              <a:rPr lang="en-US" altLang="de-DE" sz="1800" noProof="0" dirty="0" smtClean="0">
                <a:latin typeface="Courier New" pitchFamily="49" charset="0"/>
              </a:rPr>
              <a:t>Element;</a:t>
            </a:r>
          </a:p>
          <a:p>
            <a:pPr marL="0" lvl="0" indent="0" eaLnBrk="1" hangingPunct="1">
              <a:lnSpc>
                <a:spcPct val="80000"/>
              </a:lnSpc>
              <a:spcBef>
                <a:spcPts val="450"/>
              </a:spcBef>
              <a:buClrTx/>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endParaRPr lang="en-US" altLang="de-DE" sz="600" noProof="0" dirty="0" smtClean="0">
              <a:latin typeface="Courier New" pitchFamily="49" charset="0"/>
            </a:endParaRPr>
          </a:p>
          <a:p>
            <a:pPr marL="0" lvl="0" indent="0" eaLnBrk="1" hangingPunct="1">
              <a:lnSpc>
                <a:spcPct val="80000"/>
              </a:lnSpc>
              <a:spcBef>
                <a:spcPts val="450"/>
              </a:spcBef>
              <a:buClrTx/>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en-US" altLang="de-DE" sz="1800" b="1" noProof="0" dirty="0" smtClean="0">
                <a:latin typeface="Courier New" pitchFamily="49" charset="0"/>
              </a:rPr>
              <a:t>  type</a:t>
            </a:r>
            <a:r>
              <a:rPr lang="en-US" altLang="de-DE" sz="1800" noProof="0" dirty="0" smtClean="0">
                <a:latin typeface="Courier New" pitchFamily="49" charset="0"/>
              </a:rPr>
              <a:t> Stack </a:t>
            </a:r>
            <a:r>
              <a:rPr lang="en-US" altLang="de-DE" sz="1800" noProof="0" dirty="0" smtClean="0">
                <a:solidFill>
                  <a:srgbClr val="FF3399"/>
                </a:solidFill>
                <a:latin typeface="Courier New" pitchFamily="49" charset="0"/>
              </a:rPr>
              <a:t>(Size: Natural) </a:t>
            </a:r>
            <a:r>
              <a:rPr lang="en-US" altLang="de-DE" sz="1800" b="1" noProof="0" dirty="0" smtClean="0">
                <a:latin typeface="Courier New" pitchFamily="49" charset="0"/>
              </a:rPr>
              <a:t>is record</a:t>
            </a:r>
          </a:p>
          <a:p>
            <a:pPr marL="0" lvl="0" indent="0" eaLnBrk="1" hangingPunct="1">
              <a:lnSpc>
                <a:spcPct val="80000"/>
              </a:lnSpc>
              <a:spcBef>
                <a:spcPts val="450"/>
              </a:spcBef>
              <a:buClrTx/>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en-US" altLang="de-DE" sz="1800" b="1" noProof="0" dirty="0" smtClean="0">
                <a:latin typeface="Courier New" pitchFamily="49" charset="0"/>
              </a:rPr>
              <a:t>    </a:t>
            </a:r>
            <a:r>
              <a:rPr lang="en-US" altLang="de-DE" sz="1800" noProof="0" dirty="0" smtClean="0">
                <a:latin typeface="Courier New" pitchFamily="49" charset="0"/>
              </a:rPr>
              <a:t>Top     : Natural := 0;</a:t>
            </a:r>
          </a:p>
          <a:p>
            <a:pPr marL="0" lvl="0" indent="0" eaLnBrk="1" hangingPunct="1">
              <a:lnSpc>
                <a:spcPct val="80000"/>
              </a:lnSpc>
              <a:spcBef>
                <a:spcPts val="450"/>
              </a:spcBef>
              <a:buClrTx/>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en-US" altLang="de-DE" sz="1800" noProof="0" dirty="0" smtClean="0">
                <a:latin typeface="Courier New" pitchFamily="49" charset="0"/>
              </a:rPr>
              <a:t>    Contents: Field (1 .. Size);</a:t>
            </a:r>
          </a:p>
          <a:p>
            <a:pPr marL="0" lvl="0" indent="0" eaLnBrk="1" hangingPunct="1">
              <a:lnSpc>
                <a:spcPct val="80000"/>
              </a:lnSpc>
              <a:spcBef>
                <a:spcPts val="450"/>
              </a:spcBef>
              <a:buClrTx/>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en-US" altLang="de-DE" sz="1800" b="1" noProof="0" dirty="0" smtClean="0">
                <a:latin typeface="Courier New" pitchFamily="49" charset="0"/>
              </a:rPr>
              <a:t>  end record</a:t>
            </a:r>
            <a:r>
              <a:rPr lang="en-US" altLang="de-DE" sz="1800" noProof="0" dirty="0" smtClean="0">
                <a:latin typeface="Courier New" pitchFamily="49" charset="0"/>
              </a:rPr>
              <a:t>;</a:t>
            </a:r>
          </a:p>
          <a:p>
            <a:pPr marL="0" lvl="0" indent="0" eaLnBrk="1" hangingPunct="1">
              <a:lnSpc>
                <a:spcPct val="80000"/>
              </a:lnSpc>
              <a:spcBef>
                <a:spcPts val="600"/>
              </a:spcBef>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endParaRPr lang="en-US" altLang="de-DE" sz="2000" noProof="0" dirty="0" smtClean="0"/>
          </a:p>
          <a:p>
            <a:pPr marL="0" lvl="0" indent="0" eaLnBrk="1" hangingPunct="1">
              <a:lnSpc>
                <a:spcPct val="80000"/>
              </a:lnSpc>
              <a:spcBef>
                <a:spcPts val="600"/>
              </a:spcBef>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en-US" altLang="de-DE" sz="2400" noProof="0" dirty="0" smtClean="0"/>
              <a:t>This kind of type declaration fixes the discriminant to the value of the object’s declaration; </a:t>
            </a:r>
            <a:r>
              <a:rPr lang="en-US" altLang="de-DE" sz="2000" noProof="0" dirty="0" smtClean="0">
                <a:latin typeface="Courier New" pitchFamily="49" charset="0"/>
              </a:rPr>
              <a:t>Stack</a:t>
            </a:r>
            <a:r>
              <a:rPr lang="en-US" altLang="de-DE" sz="2400" noProof="0" dirty="0" smtClean="0"/>
              <a:t> is an </a:t>
            </a:r>
            <a:r>
              <a:rPr lang="en-US" altLang="de-DE" sz="2400" i="1" noProof="0" dirty="0" smtClean="0"/>
              <a:t>unconstrained</a:t>
            </a:r>
            <a:r>
              <a:rPr lang="en-US" altLang="de-DE" sz="2400" noProof="0" dirty="0" smtClean="0"/>
              <a:t> type, all objects of this type are, however, </a:t>
            </a:r>
            <a:r>
              <a:rPr lang="en-US" altLang="de-DE" sz="2400" i="1" noProof="0" dirty="0" smtClean="0"/>
              <a:t>constrained</a:t>
            </a:r>
            <a:r>
              <a:rPr lang="en-US" altLang="de-DE" sz="2400" noProof="0" dirty="0" smtClean="0"/>
              <a:t>.</a:t>
            </a:r>
          </a:p>
          <a:p>
            <a:pPr marL="0" lvl="0" indent="0" eaLnBrk="1" hangingPunct="1">
              <a:lnSpc>
                <a:spcPct val="80000"/>
              </a:lnSpc>
              <a:spcBef>
                <a:spcPts val="600"/>
              </a:spcBef>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endParaRPr lang="en-US" altLang="de-DE" sz="600" noProof="0" dirty="0" smtClean="0"/>
          </a:p>
          <a:p>
            <a:pPr marL="0" lvl="0" indent="0" eaLnBrk="1" hangingPunct="1">
              <a:lnSpc>
                <a:spcPct val="80000"/>
              </a:lnSpc>
              <a:spcBef>
                <a:spcPts val="500"/>
              </a:spcBef>
              <a:buClrTx/>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en-US" altLang="de-DE" sz="2000" noProof="0" dirty="0" smtClean="0">
                <a:latin typeface="Courier New" pitchFamily="49" charset="0"/>
              </a:rPr>
              <a:t>My_Stack: </a:t>
            </a:r>
            <a:r>
              <a:rPr lang="en-US" altLang="de-DE" sz="2000" noProof="0" dirty="0" smtClean="0">
                <a:solidFill>
                  <a:schemeClr val="accent2"/>
                </a:solidFill>
                <a:latin typeface="Courier New" pitchFamily="49" charset="0"/>
              </a:rPr>
              <a:t>Stack (Size =&gt; 20)</a:t>
            </a:r>
            <a:r>
              <a:rPr lang="en-US" altLang="de-DE" sz="2000" noProof="0" dirty="0" smtClean="0">
                <a:latin typeface="Courier New" pitchFamily="49" charset="0"/>
              </a:rPr>
              <a:t>;</a:t>
            </a:r>
          </a:p>
        </p:txBody>
      </p:sp>
      <p:sp>
        <p:nvSpPr>
          <p:cNvPr id="4" name="Fußzeilenplatzhalter 3"/>
          <p:cNvSpPr>
            <a:spLocks noGrp="1"/>
          </p:cNvSpPr>
          <p:nvPr>
            <p:ph type="ftr" idx="10"/>
          </p:nvPr>
        </p:nvSpPr>
        <p:spPr/>
        <p:txBody>
          <a:bodyPr/>
          <a:lstStyle/>
          <a:p>
            <a:pPr>
              <a:defRPr/>
            </a:pPr>
            <a:r>
              <a:rPr lang="en-US" dirty="0" smtClean="0"/>
              <a:t>Ada Basics © 2024 C.Grein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231</a:t>
            </a:fld>
            <a:endParaRPr lang="de-DE" dirty="0"/>
          </a:p>
        </p:txBody>
      </p:sp>
      <p:sp>
        <p:nvSpPr>
          <p:cNvPr id="7" name="Textfeld 6"/>
          <p:cNvSpPr txBox="1"/>
          <p:nvPr/>
        </p:nvSpPr>
        <p:spPr>
          <a:xfrm>
            <a:off x="5580112" y="5445224"/>
            <a:ext cx="3096344" cy="677108"/>
          </a:xfrm>
          <a:prstGeom prst="rect">
            <a:avLst/>
          </a:prstGeom>
          <a:solidFill>
            <a:srgbClr val="FF998B"/>
          </a:solidFill>
          <a:ln>
            <a:solidFill>
              <a:srgbClr val="FF0000"/>
            </a:solidFill>
          </a:ln>
        </p:spPr>
        <p:txBody>
          <a:bodyPr wrap="square" rtlCol="0">
            <a:spAutoFit/>
          </a:bodyPr>
          <a:lstStyle/>
          <a:p>
            <a:pPr algn="ctr"/>
            <a:r>
              <a:rPr lang="en-US" sz="2000" dirty="0">
                <a:solidFill>
                  <a:schemeClr val="tx1"/>
                </a:solidFill>
              </a:rPr>
              <a:t>Don’t write</a:t>
            </a:r>
          </a:p>
          <a:p>
            <a:pPr algn="ctr"/>
            <a:r>
              <a:rPr lang="en-US" altLang="de-DE" sz="1800" dirty="0">
                <a:solidFill>
                  <a:schemeClr val="tx1"/>
                </a:solidFill>
                <a:latin typeface="Courier New" pitchFamily="49" charset="0"/>
              </a:rPr>
              <a:t>My_Stack:</a:t>
            </a:r>
            <a:r>
              <a:rPr lang="en-US" altLang="de-DE" sz="1800" dirty="0">
                <a:solidFill>
                  <a:srgbClr val="CC3300"/>
                </a:solidFill>
                <a:latin typeface="Courier New" pitchFamily="49" charset="0"/>
              </a:rPr>
              <a:t> Stack </a:t>
            </a:r>
            <a:r>
              <a:rPr lang="en-US" altLang="de-DE" sz="1800" dirty="0" smtClean="0">
                <a:solidFill>
                  <a:srgbClr val="CC3300"/>
                </a:solidFill>
                <a:latin typeface="Courier New" pitchFamily="49" charset="0"/>
              </a:rPr>
              <a:t>(20</a:t>
            </a:r>
            <a:r>
              <a:rPr lang="en-US" altLang="de-DE" sz="1800" dirty="0">
                <a:solidFill>
                  <a:srgbClr val="CC3300"/>
                </a:solidFill>
                <a:latin typeface="Courier New" pitchFamily="49" charset="0"/>
              </a:rPr>
              <a:t>)</a:t>
            </a:r>
            <a:r>
              <a:rPr lang="en-US" altLang="de-DE" sz="1800" dirty="0">
                <a:solidFill>
                  <a:schemeClr val="tx1"/>
                </a:solidFill>
                <a:latin typeface="Courier New" pitchFamily="49" charset="0"/>
              </a:rPr>
              <a:t>;</a:t>
            </a:r>
          </a:p>
        </p:txBody>
      </p:sp>
      <p:sp>
        <p:nvSpPr>
          <p:cNvPr id="6" name="Textfeld 5"/>
          <p:cNvSpPr txBox="1"/>
          <p:nvPr/>
        </p:nvSpPr>
        <p:spPr>
          <a:xfrm>
            <a:off x="6300192" y="1547500"/>
            <a:ext cx="2124671" cy="369332"/>
          </a:xfrm>
          <a:prstGeom prst="rect">
            <a:avLst/>
          </a:prstGeom>
          <a:noFill/>
        </p:spPr>
        <p:txBody>
          <a:bodyPr wrap="square" rtlCol="0">
            <a:spAutoFit/>
          </a:bodyPr>
          <a:lstStyle/>
          <a:p>
            <a:r>
              <a:rPr lang="en-US" sz="1800" dirty="0" smtClean="0">
                <a:solidFill>
                  <a:schemeClr val="tx1"/>
                </a:solidFill>
              </a:rPr>
              <a:t>(Compare slide 236.)</a:t>
            </a:r>
            <a:endParaRPr lang="en-US" sz="1800" dirty="0">
              <a:solidFill>
                <a:schemeClr val="tx1"/>
              </a:solidFill>
            </a:endParaRPr>
          </a:p>
        </p:txBody>
      </p:sp>
      <p:sp>
        <p:nvSpPr>
          <p:cNvPr id="8" name="Rechteckige Legende 7"/>
          <p:cNvSpPr/>
          <p:nvPr/>
        </p:nvSpPr>
        <p:spPr bwMode="auto">
          <a:xfrm>
            <a:off x="5364596" y="3717032"/>
            <a:ext cx="3311860" cy="576064"/>
          </a:xfrm>
          <a:prstGeom prst="wedgeRectCallout">
            <a:avLst>
              <a:gd name="adj1" fmla="val -53902"/>
              <a:gd name="adj2" fmla="val -67131"/>
            </a:avLst>
          </a:prstGeom>
          <a:solidFill>
            <a:schemeClr val="accent2">
              <a:lumMod val="40000"/>
              <a:lumOff val="60000"/>
            </a:schemeClr>
          </a:solidFill>
          <a:ln w="9525" cap="flat" cmpd="sng" algn="ctr">
            <a:solidFill>
              <a:schemeClr val="accent2"/>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8" charset="0"/>
              <a:buNone/>
              <a:tabLst/>
            </a:pPr>
            <a:r>
              <a:rPr kumimoji="0" lang="en-US" sz="1600" b="0" i="0" u="none" strike="noStrike" cap="none" normalizeH="0" baseline="0" dirty="0" smtClean="0">
                <a:ln>
                  <a:noFill/>
                </a:ln>
                <a:solidFill>
                  <a:schemeClr val="accent2"/>
                </a:solidFill>
                <a:effectLst/>
                <a:latin typeface="Times New Roman" pitchFamily="18" charset="0"/>
              </a:rPr>
              <a:t>Here an i</a:t>
            </a:r>
            <a:r>
              <a:rPr kumimoji="0" lang="en-US" sz="1600" b="0" i="0" u="none" strike="noStrike" cap="none" normalizeH="0" dirty="0" smtClean="0">
                <a:ln>
                  <a:noFill/>
                </a:ln>
                <a:solidFill>
                  <a:schemeClr val="accent2"/>
                </a:solidFill>
                <a:effectLst/>
                <a:latin typeface="Times New Roman" pitchFamily="18" charset="0"/>
              </a:rPr>
              <a:t>nitial value is unnecessary; it’s even impossible to specify.</a:t>
            </a:r>
            <a:endParaRPr kumimoji="0" lang="en-US" sz="1600" b="0" i="0" u="none" strike="noStrike" cap="none" normalizeH="0" baseline="0" dirty="0" smtClean="0">
              <a:ln>
                <a:noFill/>
              </a:ln>
              <a:solidFill>
                <a:schemeClr val="accent2"/>
              </a:solidFill>
              <a:effectLst/>
              <a:latin typeface="Times New Roman" pitchFamily="18" charset="0"/>
            </a:endParaRPr>
          </a:p>
        </p:txBody>
      </p:sp>
    </p:spTree>
    <p:extLst>
      <p:ext uri="{BB962C8B-B14F-4D97-AF65-F5344CB8AC3E}">
        <p14:creationId xmlns:p14="http://schemas.microsoft.com/office/powerpoint/2010/main" val="3652722173"/>
      </p:ext>
    </p:extLst>
  </p:cSld>
  <p:clrMapOvr>
    <a:masterClrMapping/>
  </p:clrMapOvr>
  <p:timing>
    <p:tnLst>
      <p:par>
        <p:cTn id="1" dur="indefinite" restart="never" nodeType="tmRoot"/>
      </p:par>
    </p:tnLst>
  </p:timing>
</p:sld>
</file>

<file path=ppt/slides/slide2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Rectangle 1"/>
          <p:cNvSpPr>
            <a:spLocks noGrp="1" noChangeArrowheads="1"/>
          </p:cNvSpPr>
          <p:nvPr>
            <p:ph type="title"/>
          </p:nvPr>
        </p:nvSpPr>
        <p:spPr>
          <a:xfrm>
            <a:off x="685800" y="609600"/>
            <a:ext cx="7772400" cy="1143000"/>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noProof="0" dirty="0" smtClean="0"/>
              <a:t>Private Part </a:t>
            </a:r>
            <a:r>
              <a:rPr lang="en-US" altLang="de-DE" dirty="0" smtClean="0"/>
              <a:t>of the</a:t>
            </a:r>
            <a:r>
              <a:rPr lang="en-US" altLang="de-DE" noProof="0" dirty="0" smtClean="0"/>
              <a:t> Specification</a:t>
            </a:r>
          </a:p>
        </p:txBody>
      </p:sp>
      <p:sp>
        <p:nvSpPr>
          <p:cNvPr id="149507" name="Rectangle 2"/>
          <p:cNvSpPr>
            <a:spLocks noGrp="1" noChangeArrowheads="1"/>
          </p:cNvSpPr>
          <p:nvPr>
            <p:ph type="body" idx="1"/>
          </p:nvPr>
        </p:nvSpPr>
        <p:spPr>
          <a:xfrm>
            <a:off x="395536" y="1772816"/>
            <a:ext cx="8352928" cy="4323184"/>
          </a:xfrm>
        </p:spPr>
        <p:txBody>
          <a:bodyPr/>
          <a:lstStyle/>
          <a:p>
            <a:pPr marL="0" indent="33338" eaLnBrk="1" hangingPunct="1">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2000" b="1" noProof="0" dirty="0" smtClean="0">
                <a:latin typeface="Courier New" pitchFamily="49" charset="0"/>
              </a:rPr>
              <a:t>generic</a:t>
            </a:r>
          </a:p>
          <a:p>
            <a:pPr marL="0" indent="33338" eaLnBrk="1" hangingPunct="1">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2000" noProof="0" dirty="0" smtClean="0">
                <a:latin typeface="Courier New" pitchFamily="49" charset="0"/>
              </a:rPr>
              <a:t>  </a:t>
            </a:r>
            <a:r>
              <a:rPr lang="en-US" altLang="de-DE" sz="2000" b="1" noProof="0" dirty="0" smtClean="0">
                <a:latin typeface="Courier New" pitchFamily="49" charset="0"/>
              </a:rPr>
              <a:t>type</a:t>
            </a:r>
            <a:r>
              <a:rPr lang="en-US" altLang="de-DE" sz="2000" noProof="0" dirty="0" smtClean="0">
                <a:latin typeface="Courier New" pitchFamily="49" charset="0"/>
              </a:rPr>
              <a:t> Element </a:t>
            </a:r>
            <a:r>
              <a:rPr lang="en-US" altLang="de-DE" sz="2000" b="1" noProof="0" dirty="0" smtClean="0">
                <a:latin typeface="Courier New" pitchFamily="49" charset="0"/>
              </a:rPr>
              <a:t>is </a:t>
            </a:r>
            <a:r>
              <a:rPr lang="en-US" altLang="de-DE" sz="2000" b="1" noProof="0" dirty="0" smtClean="0">
                <a:solidFill>
                  <a:schemeClr val="accent2"/>
                </a:solidFill>
                <a:latin typeface="Courier New" pitchFamily="49" charset="0"/>
              </a:rPr>
              <a:t>private</a:t>
            </a:r>
            <a:r>
              <a:rPr lang="en-US" altLang="de-DE" sz="2000" noProof="0" dirty="0" smtClean="0">
                <a:latin typeface="Courier New" pitchFamily="49" charset="0"/>
              </a:rPr>
              <a:t>;</a:t>
            </a:r>
          </a:p>
          <a:p>
            <a:pPr marL="0" indent="33338" eaLnBrk="1" hangingPunct="1">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2000" b="1" noProof="0" dirty="0" smtClean="0">
                <a:latin typeface="Courier New" pitchFamily="49" charset="0"/>
              </a:rPr>
              <a:t>package</a:t>
            </a:r>
            <a:r>
              <a:rPr lang="en-US" altLang="de-DE" sz="2000" noProof="0" dirty="0" smtClean="0">
                <a:latin typeface="Courier New" pitchFamily="49" charset="0"/>
              </a:rPr>
              <a:t> Stacks </a:t>
            </a:r>
            <a:r>
              <a:rPr lang="en-US" altLang="de-DE" sz="2000" b="1" noProof="0" dirty="0" smtClean="0">
                <a:latin typeface="Courier New" pitchFamily="49" charset="0"/>
              </a:rPr>
              <a:t>is</a:t>
            </a:r>
          </a:p>
          <a:p>
            <a:pPr marL="0" indent="33338" eaLnBrk="1" hangingPunct="1">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2000" b="1" noProof="0" dirty="0" smtClean="0">
                <a:latin typeface="Courier New" pitchFamily="49" charset="0"/>
              </a:rPr>
              <a:t>  type</a:t>
            </a:r>
            <a:r>
              <a:rPr lang="en-US" altLang="de-DE" sz="2000" noProof="0" dirty="0" smtClean="0">
                <a:latin typeface="Courier New" pitchFamily="49" charset="0"/>
              </a:rPr>
              <a:t> Stack </a:t>
            </a:r>
            <a:r>
              <a:rPr lang="en-US" altLang="de-DE" sz="2000" noProof="0" dirty="0" smtClean="0">
                <a:solidFill>
                  <a:srgbClr val="FF3399"/>
                </a:solidFill>
                <a:latin typeface="Courier New" pitchFamily="49" charset="0"/>
              </a:rPr>
              <a:t>(Size: Natural) </a:t>
            </a:r>
            <a:r>
              <a:rPr lang="en-US" altLang="de-DE" sz="2000" b="1" noProof="0" dirty="0" smtClean="0">
                <a:latin typeface="Courier New" pitchFamily="49" charset="0"/>
              </a:rPr>
              <a:t>is </a:t>
            </a:r>
            <a:r>
              <a:rPr lang="en-US" altLang="de-DE" sz="2000" b="1" noProof="0" dirty="0" smtClean="0">
                <a:solidFill>
                  <a:srgbClr val="CC3300"/>
                </a:solidFill>
                <a:latin typeface="Courier New" pitchFamily="49" charset="0"/>
              </a:rPr>
              <a:t>limited </a:t>
            </a:r>
            <a:r>
              <a:rPr lang="en-US" altLang="de-DE" sz="2000" b="1" noProof="0" dirty="0" smtClean="0">
                <a:solidFill>
                  <a:schemeClr val="accent2"/>
                </a:solidFill>
                <a:latin typeface="Courier New" pitchFamily="49" charset="0"/>
              </a:rPr>
              <a:t>private</a:t>
            </a:r>
            <a:r>
              <a:rPr lang="en-US" altLang="de-DE" sz="2000" noProof="0" dirty="0" smtClean="0">
                <a:latin typeface="Courier New" pitchFamily="49" charset="0"/>
              </a:rPr>
              <a:t>;</a:t>
            </a:r>
            <a:endParaRPr lang="en-US" altLang="de-DE" sz="2000" b="1" noProof="0" dirty="0" smtClean="0">
              <a:latin typeface="Courier New" pitchFamily="49" charset="0"/>
            </a:endParaRPr>
          </a:p>
          <a:p>
            <a:pPr marL="0" indent="33338" eaLnBrk="1" hangingPunct="1">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2000" noProof="0" dirty="0" smtClean="0">
                <a:latin typeface="Courier New" pitchFamily="49" charset="0"/>
              </a:rPr>
              <a:t>  -- </a:t>
            </a:r>
            <a:r>
              <a:rPr lang="en-US" altLang="de-DE" sz="2000" i="1" noProof="0" dirty="0" smtClean="0">
                <a:latin typeface="Courier New" pitchFamily="49" charset="0"/>
              </a:rPr>
              <a:t>Rest as before</a:t>
            </a:r>
          </a:p>
          <a:p>
            <a:pPr marL="0" indent="33338" eaLnBrk="1" hangingPunct="1">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2000" b="1" noProof="0" dirty="0" smtClean="0">
                <a:solidFill>
                  <a:schemeClr val="accent2"/>
                </a:solidFill>
                <a:latin typeface="Courier New" pitchFamily="49" charset="0"/>
              </a:rPr>
              <a:t>private</a:t>
            </a:r>
          </a:p>
          <a:p>
            <a:pPr marL="0" indent="33338" eaLnBrk="1" hangingPunct="1">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2000" noProof="0" dirty="0" smtClean="0">
                <a:latin typeface="Courier New" pitchFamily="49" charset="0"/>
              </a:rPr>
              <a:t>  </a:t>
            </a:r>
            <a:r>
              <a:rPr lang="en-US" altLang="de-DE" sz="2000" b="1" noProof="0" dirty="0" smtClean="0">
                <a:latin typeface="Courier New" pitchFamily="49" charset="0"/>
              </a:rPr>
              <a:t>type </a:t>
            </a:r>
            <a:r>
              <a:rPr lang="en-US" altLang="de-DE" sz="2000" noProof="0" dirty="0" smtClean="0">
                <a:latin typeface="Courier New" pitchFamily="49" charset="0"/>
              </a:rPr>
              <a:t>Field</a:t>
            </a:r>
            <a:r>
              <a:rPr lang="en-US" altLang="de-DE" sz="2000" b="1" noProof="0" dirty="0" smtClean="0">
                <a:latin typeface="Courier New" pitchFamily="49" charset="0"/>
              </a:rPr>
              <a:t> is array (</a:t>
            </a:r>
            <a:r>
              <a:rPr lang="en-US" altLang="de-DE" sz="2000" noProof="0" dirty="0" smtClean="0">
                <a:latin typeface="Courier New" pitchFamily="49" charset="0"/>
              </a:rPr>
              <a:t>Positive</a:t>
            </a:r>
            <a:r>
              <a:rPr lang="en-US" altLang="de-DE" sz="2000" b="1" noProof="0" dirty="0" smtClean="0">
                <a:latin typeface="Courier New" pitchFamily="49" charset="0"/>
              </a:rPr>
              <a:t> range </a:t>
            </a:r>
            <a:r>
              <a:rPr lang="en-US" altLang="de-DE" sz="2000" noProof="0" dirty="0" smtClean="0">
                <a:latin typeface="Courier New" pitchFamily="49" charset="0"/>
              </a:rPr>
              <a:t>&lt;&gt;)</a:t>
            </a:r>
            <a:r>
              <a:rPr lang="en-US" altLang="de-DE" sz="2000" b="1" noProof="0" dirty="0" smtClean="0">
                <a:latin typeface="Courier New" pitchFamily="49" charset="0"/>
              </a:rPr>
              <a:t> of </a:t>
            </a:r>
            <a:r>
              <a:rPr lang="en-US" altLang="de-DE" sz="2000" noProof="0" dirty="0" smtClean="0">
                <a:latin typeface="Courier New" pitchFamily="49" charset="0"/>
              </a:rPr>
              <a:t>Element;</a:t>
            </a:r>
          </a:p>
          <a:p>
            <a:pPr marL="0" indent="33338" eaLnBrk="1" hangingPunct="1">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2000" b="1" noProof="0" dirty="0" smtClean="0">
                <a:latin typeface="Courier New" pitchFamily="49" charset="0"/>
              </a:rPr>
              <a:t>  type</a:t>
            </a:r>
            <a:r>
              <a:rPr lang="en-US" altLang="de-DE" sz="2000" noProof="0" dirty="0" smtClean="0">
                <a:latin typeface="Courier New" pitchFamily="49" charset="0"/>
              </a:rPr>
              <a:t> Stack </a:t>
            </a:r>
            <a:r>
              <a:rPr lang="en-US" altLang="de-DE" sz="2000" noProof="0" dirty="0" smtClean="0">
                <a:solidFill>
                  <a:srgbClr val="FF3399"/>
                </a:solidFill>
                <a:latin typeface="Courier New" pitchFamily="49" charset="0"/>
              </a:rPr>
              <a:t>(Size: Natural) </a:t>
            </a:r>
            <a:r>
              <a:rPr lang="en-US" altLang="de-DE" sz="2000" b="1" noProof="0" dirty="0" smtClean="0">
                <a:latin typeface="Courier New" pitchFamily="49" charset="0"/>
              </a:rPr>
              <a:t>is record</a:t>
            </a:r>
          </a:p>
          <a:p>
            <a:pPr marL="0" indent="33338" eaLnBrk="1" hangingPunct="1">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2000" b="1" noProof="0" dirty="0" smtClean="0">
                <a:latin typeface="Courier New" pitchFamily="49" charset="0"/>
              </a:rPr>
              <a:t>    </a:t>
            </a:r>
            <a:r>
              <a:rPr lang="en-US" altLang="de-DE" sz="2000" noProof="0" dirty="0" smtClean="0">
                <a:latin typeface="Courier New" pitchFamily="49" charset="0"/>
              </a:rPr>
              <a:t>Top     : Natural := 0;</a:t>
            </a:r>
          </a:p>
          <a:p>
            <a:pPr marL="0" indent="33338" eaLnBrk="1" hangingPunct="1">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2000" noProof="0" dirty="0" smtClean="0">
                <a:latin typeface="Courier New" pitchFamily="49" charset="0"/>
              </a:rPr>
              <a:t>    Contents: Field (1 .. </a:t>
            </a:r>
            <a:r>
              <a:rPr lang="en-US" altLang="de-DE" sz="2000" noProof="0" dirty="0" smtClean="0">
                <a:solidFill>
                  <a:srgbClr val="FF3399"/>
                </a:solidFill>
                <a:latin typeface="Courier New" pitchFamily="49" charset="0"/>
              </a:rPr>
              <a:t>Size</a:t>
            </a:r>
            <a:r>
              <a:rPr lang="en-US" altLang="de-DE" sz="2000" noProof="0" dirty="0" smtClean="0">
                <a:latin typeface="Courier New" pitchFamily="49" charset="0"/>
              </a:rPr>
              <a:t>);</a:t>
            </a:r>
          </a:p>
          <a:p>
            <a:pPr marL="0" indent="33338" eaLnBrk="1" hangingPunct="1">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2000" b="1" noProof="0" dirty="0" smtClean="0">
                <a:latin typeface="Courier New" pitchFamily="49" charset="0"/>
              </a:rPr>
              <a:t>  end record</a:t>
            </a:r>
            <a:r>
              <a:rPr lang="en-US" altLang="de-DE" sz="2000" noProof="0" dirty="0" smtClean="0">
                <a:latin typeface="Courier New" pitchFamily="49" charset="0"/>
              </a:rPr>
              <a:t>;</a:t>
            </a:r>
          </a:p>
          <a:p>
            <a:pPr marL="0" indent="33338" eaLnBrk="1" hangingPunct="1">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2000" b="1" noProof="0" dirty="0" smtClean="0">
                <a:latin typeface="Courier New" pitchFamily="49" charset="0"/>
              </a:rPr>
              <a:t>end</a:t>
            </a:r>
            <a:r>
              <a:rPr lang="en-US" altLang="de-DE" sz="2000" noProof="0" dirty="0" smtClean="0">
                <a:latin typeface="Courier New" pitchFamily="49" charset="0"/>
              </a:rPr>
              <a:t> Stack;</a:t>
            </a:r>
          </a:p>
        </p:txBody>
      </p:sp>
      <p:sp>
        <p:nvSpPr>
          <p:cNvPr id="149508" name="Fußzeilenplatzhalter 1"/>
          <p:cNvSpPr>
            <a:spLocks noGrp="1"/>
          </p:cNvSpPr>
          <p:nvPr>
            <p:ph type="ftr" sz="quarte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en-US" altLang="de-DE" sz="2400" dirty="0" smtClean="0"/>
              <a:t>Ada Basics © 2024 C.Grein</a:t>
            </a:r>
            <a:endParaRPr lang="de-DE" altLang="de-DE" sz="2400" dirty="0"/>
          </a:p>
        </p:txBody>
      </p:sp>
      <p:sp>
        <p:nvSpPr>
          <p:cNvPr id="149509" name="Foliennummernplatzhalter 2"/>
          <p:cNvSpPr>
            <a:spLocks noGrp="1"/>
          </p:cNvSpPr>
          <p:nvPr>
            <p:ph type="sldNum" sz="quarter"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4F9534C4-9293-4912-A99C-A655FF50D3F7}" type="slidenum">
              <a:rPr lang="de-DE" altLang="de-DE" sz="2400" smtClean="0"/>
              <a:pPr eaLnBrk="1" hangingPunct="1">
                <a:spcBef>
                  <a:spcPct val="0"/>
                </a:spcBef>
              </a:pPr>
              <a:t>232</a:t>
            </a:fld>
            <a:endParaRPr lang="de-DE" altLang="de-DE" sz="2400" dirty="0" smtClean="0"/>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noProof="0" dirty="0" smtClean="0"/>
              <a:t>Exercise Discriminated Stack</a:t>
            </a:r>
            <a:endParaRPr lang="en-US" noProof="0" dirty="0"/>
          </a:p>
        </p:txBody>
      </p:sp>
      <p:sp>
        <p:nvSpPr>
          <p:cNvPr id="3" name="Inhaltsplatzhalter 2"/>
          <p:cNvSpPr>
            <a:spLocks noGrp="1"/>
          </p:cNvSpPr>
          <p:nvPr>
            <p:ph idx="1"/>
          </p:nvPr>
        </p:nvSpPr>
        <p:spPr>
          <a:xfrm>
            <a:off x="685800" y="2564905"/>
            <a:ext cx="7739063" cy="2880320"/>
          </a:xfrm>
        </p:spPr>
        <p:txBody>
          <a:bodyPr/>
          <a:lstStyle/>
          <a:p>
            <a:pPr marL="0" indent="0"/>
            <a:r>
              <a:rPr lang="en-US" noProof="0" dirty="0" smtClean="0"/>
              <a:t>Adapt your stack to the new specification.</a:t>
            </a:r>
            <a:endParaRPr lang="en-US" noProof="0" dirty="0"/>
          </a:p>
        </p:txBody>
      </p:sp>
      <p:sp>
        <p:nvSpPr>
          <p:cNvPr id="4" name="Fußzeilenplatzhalter 3"/>
          <p:cNvSpPr>
            <a:spLocks noGrp="1"/>
          </p:cNvSpPr>
          <p:nvPr>
            <p:ph type="ftr" idx="10"/>
          </p:nvPr>
        </p:nvSpPr>
        <p:spPr/>
        <p:txBody>
          <a:bodyPr/>
          <a:lstStyle/>
          <a:p>
            <a:pPr>
              <a:defRPr/>
            </a:pPr>
            <a:r>
              <a:rPr lang="en-US" dirty="0" smtClean="0"/>
              <a:t>Ada Basics © 2024 C.Grein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233</a:t>
            </a:fld>
            <a:endParaRPr lang="de-DE" dirty="0"/>
          </a:p>
        </p:txBody>
      </p:sp>
    </p:spTree>
    <p:extLst>
      <p:ext uri="{BB962C8B-B14F-4D97-AF65-F5344CB8AC3E}">
        <p14:creationId xmlns:p14="http://schemas.microsoft.com/office/powerpoint/2010/main" val="3507646527"/>
      </p:ext>
    </p:extLst>
  </p:cSld>
  <p:clrMapOvr>
    <a:masterClrMapping/>
  </p:clrMapOvr>
  <p:timing>
    <p:tnLst>
      <p:par>
        <p:cTn id="1" dur="indefinite" restart="never" nodeType="tmRoot"/>
      </p:par>
    </p:tnLst>
  </p:timing>
</p:sld>
</file>

<file path=ppt/slides/slide2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Rectangle 1"/>
          <p:cNvSpPr>
            <a:spLocks noGrp="1" noChangeArrowheads="1"/>
          </p:cNvSpPr>
          <p:nvPr>
            <p:ph type="title"/>
          </p:nvPr>
        </p:nvSpPr>
        <p:spPr>
          <a:xfrm>
            <a:off x="685800" y="609600"/>
            <a:ext cx="7772400" cy="1143000"/>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noProof="0" dirty="0" smtClean="0"/>
              <a:t>Discriminants</a:t>
            </a:r>
          </a:p>
        </p:txBody>
      </p:sp>
      <p:sp>
        <p:nvSpPr>
          <p:cNvPr id="147459" name="Rectangle 2"/>
          <p:cNvSpPr>
            <a:spLocks noGrp="1" noChangeArrowheads="1"/>
          </p:cNvSpPr>
          <p:nvPr>
            <p:ph type="body" idx="1"/>
          </p:nvPr>
        </p:nvSpPr>
        <p:spPr>
          <a:xfrm>
            <a:off x="685800" y="1752600"/>
            <a:ext cx="7772400" cy="4495800"/>
          </a:xfrm>
        </p:spPr>
        <p:txBody>
          <a:bodyPr/>
          <a:lstStyle/>
          <a:p>
            <a:pPr marL="0" indent="0" eaLnBrk="1" hangingPunct="1">
              <a:lnSpc>
                <a:spcPct val="80000"/>
              </a:lnSpc>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2000" b="1" noProof="0" dirty="0" smtClean="0">
                <a:latin typeface="Courier New" pitchFamily="49" charset="0"/>
              </a:rPr>
              <a:t>type</a:t>
            </a:r>
            <a:r>
              <a:rPr lang="en-US" altLang="de-DE" sz="2000" noProof="0" dirty="0" smtClean="0">
                <a:latin typeface="Courier New" pitchFamily="49" charset="0"/>
              </a:rPr>
              <a:t> Stack (Size: Natural) </a:t>
            </a:r>
            <a:r>
              <a:rPr lang="en-US" altLang="de-DE" sz="2000" b="1" noProof="0" dirty="0" smtClean="0">
                <a:latin typeface="Courier New" pitchFamily="49" charset="0"/>
              </a:rPr>
              <a:t>is record </a:t>
            </a:r>
            <a:r>
              <a:rPr lang="en-US" altLang="de-DE" sz="2000" noProof="0" dirty="0" smtClean="0">
                <a:latin typeface="Courier New" pitchFamily="49" charset="0"/>
              </a:rPr>
              <a:t>…;</a:t>
            </a:r>
          </a:p>
          <a:p>
            <a:pPr marL="0" indent="0" eaLnBrk="1" hangingPunct="1">
              <a:lnSpc>
                <a:spcPct val="80000"/>
              </a:lnSpc>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US" altLang="de-DE" sz="100" noProof="0" dirty="0" smtClean="0">
              <a:latin typeface="Courier New" pitchFamily="49" charset="0"/>
            </a:endParaRPr>
          </a:p>
          <a:p>
            <a:pPr marL="0" indent="0" eaLnBrk="1" hangingPunct="1">
              <a:lnSpc>
                <a:spcPct val="80000"/>
              </a:lnSpc>
              <a:spcBef>
                <a:spcPts val="7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2200" noProof="0" dirty="0" smtClean="0">
                <a:latin typeface="Courier New" pitchFamily="49" charset="0"/>
              </a:rPr>
              <a:t>Size</a:t>
            </a:r>
            <a:r>
              <a:rPr lang="en-US" altLang="de-DE" sz="2400" noProof="0" dirty="0" smtClean="0"/>
              <a:t> is called a </a:t>
            </a:r>
            <a:r>
              <a:rPr lang="en-US" altLang="de-DE" sz="2400" i="1" noProof="0" dirty="0" smtClean="0"/>
              <a:t>discriminant</a:t>
            </a:r>
            <a:r>
              <a:rPr lang="en-US" altLang="de-DE" sz="2400" noProof="0" dirty="0" smtClean="0"/>
              <a:t>.</a:t>
            </a:r>
          </a:p>
          <a:p>
            <a:pPr lvl="1" eaLnBrk="1" hangingPunct="1">
              <a:lnSpc>
                <a:spcPct val="80000"/>
              </a:lnSpc>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2000" noProof="0" dirty="0" smtClean="0"/>
              <a:t>Discriminants are items fixing certain properties of a type, e. g. the number of objects a container like a stack can hold.</a:t>
            </a:r>
            <a:br>
              <a:rPr lang="en-US" altLang="de-DE" sz="2000" noProof="0" dirty="0" smtClean="0"/>
            </a:br>
            <a:r>
              <a:rPr lang="en-US" altLang="de-DE" sz="2000" noProof="0" dirty="0" smtClean="0"/>
              <a:t>In other words: They discriminate between subtypes depending on their values.</a:t>
            </a:r>
          </a:p>
          <a:p>
            <a:pPr lvl="1" eaLnBrk="1" hangingPunct="1">
              <a:lnSpc>
                <a:spcPct val="80000"/>
              </a:lnSpc>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2000" noProof="0" dirty="0" smtClean="0"/>
              <a:t>They are special </a:t>
            </a:r>
            <a:r>
              <a:rPr lang="en-US" altLang="de-DE" sz="2000" i="1" noProof="0" dirty="0" smtClean="0"/>
              <a:t>discrete</a:t>
            </a:r>
            <a:r>
              <a:rPr lang="en-US" altLang="de-DE" sz="2000" noProof="0" dirty="0" smtClean="0"/>
              <a:t> </a:t>
            </a:r>
            <a:r>
              <a:rPr lang="en-US" altLang="de-DE" sz="2000" noProof="0" dirty="0"/>
              <a:t>c</a:t>
            </a:r>
            <a:r>
              <a:rPr lang="en-US" altLang="de-DE" sz="2000" noProof="0" dirty="0" smtClean="0"/>
              <a:t>omponents of a composite type. They are variable only under certain circumstances.</a:t>
            </a:r>
          </a:p>
          <a:p>
            <a:pPr marL="0" indent="0" eaLnBrk="1" hangingPunct="1">
              <a:lnSpc>
                <a:spcPct val="80000"/>
              </a:lnSpc>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2400" noProof="0" dirty="0" smtClean="0"/>
              <a:t>A record may have arbitrarily many discriminants.</a:t>
            </a:r>
          </a:p>
          <a:p>
            <a:pPr marL="0" indent="0" eaLnBrk="1" hangingPunct="1">
              <a:lnSpc>
                <a:spcPct val="80000"/>
              </a:lnSpc>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2400" noProof="0" dirty="0" smtClean="0"/>
              <a:t>Aggregates must provide a value for each component, also for the discriminants, even if they are immutable. </a:t>
            </a:r>
            <a:r>
              <a:rPr lang="en-US" altLang="de-DE" sz="2000" noProof="0" dirty="0" smtClean="0"/>
              <a:t>(Reason: See slide </a:t>
            </a:r>
            <a:r>
              <a:rPr lang="en-US" altLang="de-DE" sz="2000" dirty="0" smtClean="0"/>
              <a:t>238</a:t>
            </a:r>
            <a:r>
              <a:rPr lang="en-US" altLang="de-DE" sz="2000" noProof="0" dirty="0" smtClean="0"/>
              <a:t>, aggregate component check.)</a:t>
            </a:r>
            <a:r>
              <a:rPr lang="en-US" altLang="de-DE" sz="2400" noProof="0" dirty="0" smtClean="0"/>
              <a:t> Discriminants in an aggregate must </a:t>
            </a:r>
            <a:r>
              <a:rPr lang="en-US" altLang="de-DE" sz="2400" dirty="0" smtClean="0"/>
              <a:t>b</a:t>
            </a:r>
            <a:r>
              <a:rPr lang="en-US" altLang="de-DE" sz="2400" noProof="0" dirty="0" smtClean="0"/>
              <a:t>e static; in an object declaration, they may be dynamic.</a:t>
            </a:r>
          </a:p>
          <a:p>
            <a:pPr marL="0" indent="0" algn="ctr" eaLnBrk="1" hangingPunct="1">
              <a:lnSpc>
                <a:spcPct val="80000"/>
              </a:lnSpc>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2400" dirty="0" smtClean="0">
                <a:hlinkClick r:id="rId3" action="ppaction://hlinksldjump"/>
              </a:rPr>
              <a:t>Ada 2022 relaxes the rule a bit.</a:t>
            </a:r>
            <a:endParaRPr lang="en-US" altLang="de-DE" sz="2400" noProof="0" dirty="0" smtClean="0"/>
          </a:p>
        </p:txBody>
      </p:sp>
      <p:sp>
        <p:nvSpPr>
          <p:cNvPr id="147460" name="Fußzeilenplatzhalter 1"/>
          <p:cNvSpPr>
            <a:spLocks noGrp="1"/>
          </p:cNvSpPr>
          <p:nvPr>
            <p:ph type="ftr" sz="quarte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en-US" altLang="de-DE" sz="2400" dirty="0" smtClean="0"/>
              <a:t>Ada Basics © 2024 C.Grein</a:t>
            </a:r>
            <a:endParaRPr lang="de-DE" altLang="de-DE" sz="2400" dirty="0"/>
          </a:p>
        </p:txBody>
      </p:sp>
      <p:sp>
        <p:nvSpPr>
          <p:cNvPr id="147461" name="Foliennummernplatzhalter 2"/>
          <p:cNvSpPr>
            <a:spLocks noGrp="1"/>
          </p:cNvSpPr>
          <p:nvPr>
            <p:ph type="sldNum" sz="quarter"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DBBA6898-DD70-4B9D-A1D2-1A02F30C8AD8}" type="slidenum">
              <a:rPr lang="de-DE" altLang="de-DE" sz="2400" smtClean="0"/>
              <a:pPr eaLnBrk="1" hangingPunct="1">
                <a:spcBef>
                  <a:spcPct val="0"/>
                </a:spcBef>
              </a:pPr>
              <a:t>234</a:t>
            </a:fld>
            <a:endParaRPr lang="de-DE" altLang="de-DE" sz="2400" dirty="0" smtClean="0"/>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Fußzeilenplatzhalter 4"/>
          <p:cNvSpPr>
            <a:spLocks noGrp="1"/>
          </p:cNvSpPr>
          <p:nvPr>
            <p:ph type="ftr" sz="quarte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en-US" altLang="de-DE" sz="2400" dirty="0" smtClean="0"/>
              <a:t>Ada Basics © 2024 C.Grein</a:t>
            </a:r>
            <a:endParaRPr lang="de-DE" altLang="de-DE" sz="2400" dirty="0"/>
          </a:p>
        </p:txBody>
      </p:sp>
      <p:sp>
        <p:nvSpPr>
          <p:cNvPr id="148483" name="Foliennummernplatzhalter 5"/>
          <p:cNvSpPr>
            <a:spLocks noGrp="1"/>
          </p:cNvSpPr>
          <p:nvPr>
            <p:ph type="sldNum" sz="quarter"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62528A19-7881-4E39-BCF5-289CDAAB8B57}" type="slidenum">
              <a:rPr lang="de-DE" altLang="de-DE" sz="2400" smtClean="0"/>
              <a:pPr eaLnBrk="1" hangingPunct="1">
                <a:spcBef>
                  <a:spcPct val="0"/>
                </a:spcBef>
              </a:pPr>
              <a:t>235</a:t>
            </a:fld>
            <a:endParaRPr lang="de-DE" altLang="de-DE" sz="2400" dirty="0" smtClean="0"/>
          </a:p>
        </p:txBody>
      </p:sp>
      <p:sp>
        <p:nvSpPr>
          <p:cNvPr id="148484" name="Rectangle 2"/>
          <p:cNvSpPr>
            <a:spLocks noGrp="1" noChangeArrowheads="1"/>
          </p:cNvSpPr>
          <p:nvPr>
            <p:ph type="title"/>
          </p:nvPr>
        </p:nvSpPr>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noProof="0" dirty="0" smtClean="0"/>
              <a:t>Discriminants:</a:t>
            </a:r>
            <a:br>
              <a:rPr lang="en-US" altLang="de-DE" noProof="0" dirty="0" smtClean="0"/>
            </a:br>
            <a:r>
              <a:rPr lang="en-US" altLang="de-DE" noProof="0" dirty="0" smtClean="0"/>
              <a:t>Usage</a:t>
            </a:r>
          </a:p>
        </p:txBody>
      </p:sp>
      <p:sp>
        <p:nvSpPr>
          <p:cNvPr id="148485" name="Rectangle 3"/>
          <p:cNvSpPr>
            <a:spLocks noGrp="1" noChangeArrowheads="1"/>
          </p:cNvSpPr>
          <p:nvPr>
            <p:ph type="body" sz="half" idx="1"/>
          </p:nvPr>
        </p:nvSpPr>
        <p:spPr>
          <a:xfrm>
            <a:off x="539750" y="1897063"/>
            <a:ext cx="4678363" cy="4484265"/>
          </a:xfrm>
        </p:spPr>
        <p:txBody>
          <a:bodyPr/>
          <a:lstStyle/>
          <a:p>
            <a:pPr marL="0" indent="0" eaLnBrk="1" hangingPunct="1">
              <a:lnSpc>
                <a:spcPct val="80000"/>
              </a:lnSpc>
              <a:spcBef>
                <a:spcPct val="20000"/>
              </a:spcBef>
              <a:tabLst>
                <a:tab pos="342900" algn="l"/>
                <a:tab pos="444500"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2000" noProof="0" dirty="0" smtClean="0"/>
              <a:t>Usage:</a:t>
            </a:r>
          </a:p>
          <a:p>
            <a:pPr lvl="1" eaLnBrk="1" hangingPunct="1">
              <a:lnSpc>
                <a:spcPct val="80000"/>
              </a:lnSpc>
              <a:spcBef>
                <a:spcPct val="20000"/>
              </a:spcBef>
              <a:tabLst>
                <a:tab pos="342900" algn="l"/>
                <a:tab pos="444500"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2000" noProof="0" dirty="0" smtClean="0"/>
              <a:t>Component with restricted manipulation</a:t>
            </a:r>
          </a:p>
          <a:p>
            <a:pPr lvl="1" eaLnBrk="1" hangingPunct="1">
              <a:lnSpc>
                <a:spcPct val="80000"/>
              </a:lnSpc>
              <a:spcBef>
                <a:spcPct val="20000"/>
              </a:spcBef>
              <a:tabLst>
                <a:tab pos="342900" algn="l"/>
                <a:tab pos="444500"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2000" noProof="0" dirty="0" smtClean="0"/>
              <a:t>Range constraint (1)</a:t>
            </a:r>
          </a:p>
          <a:p>
            <a:pPr lvl="1" eaLnBrk="1" hangingPunct="1">
              <a:lnSpc>
                <a:spcPct val="80000"/>
              </a:lnSpc>
              <a:spcBef>
                <a:spcPct val="20000"/>
              </a:spcBef>
              <a:tabLst>
                <a:tab pos="342900" algn="l"/>
                <a:tab pos="444500"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2000" noProof="0" dirty="0" smtClean="0"/>
              <a:t>Choice of variant (2)</a:t>
            </a:r>
          </a:p>
          <a:p>
            <a:pPr lvl="1" eaLnBrk="1" hangingPunct="1">
              <a:lnSpc>
                <a:spcPct val="80000"/>
              </a:lnSpc>
              <a:spcBef>
                <a:spcPct val="20000"/>
              </a:spcBef>
              <a:tabLst>
                <a:tab pos="342900" algn="l"/>
                <a:tab pos="444500"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2000" noProof="0" dirty="0" smtClean="0"/>
              <a:t>Discriminant for a component (3)</a:t>
            </a:r>
            <a:br>
              <a:rPr lang="en-US" altLang="de-DE" sz="2000" noProof="0" dirty="0" smtClean="0"/>
            </a:br>
            <a:endParaRPr lang="en-US" altLang="de-DE" sz="600" noProof="0" dirty="0" smtClean="0">
              <a:latin typeface="Courier New" pitchFamily="49" charset="0"/>
            </a:endParaRPr>
          </a:p>
          <a:p>
            <a:pPr marL="271463" indent="0" eaLnBrk="1" hangingPunct="1">
              <a:lnSpc>
                <a:spcPct val="80000"/>
              </a:lnSpc>
              <a:spcBef>
                <a:spcPct val="20000"/>
              </a:spcBef>
              <a:tabLst>
                <a:tab pos="342900" algn="l"/>
                <a:tab pos="444500"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600" b="1" noProof="0" dirty="0" smtClean="0">
                <a:latin typeface="Courier New" pitchFamily="49" charset="0"/>
              </a:rPr>
              <a:t>type</a:t>
            </a:r>
            <a:r>
              <a:rPr lang="en-US" altLang="de-DE" sz="1600" noProof="0" dirty="0" smtClean="0">
                <a:latin typeface="Courier New" pitchFamily="49" charset="0"/>
              </a:rPr>
              <a:t> V (</a:t>
            </a:r>
            <a:r>
              <a:rPr lang="en-US" altLang="de-DE" sz="1600" noProof="0" dirty="0" smtClean="0">
                <a:solidFill>
                  <a:schemeClr val="accent2"/>
                </a:solidFill>
                <a:latin typeface="Courier New" pitchFamily="49" charset="0"/>
              </a:rPr>
              <a:t>D</a:t>
            </a:r>
            <a:r>
              <a:rPr lang="en-US" altLang="de-DE" sz="1600" noProof="0" dirty="0" smtClean="0">
                <a:latin typeface="Courier New" pitchFamily="49" charset="0"/>
              </a:rPr>
              <a:t>: Discriminant) </a:t>
            </a:r>
            <a:r>
              <a:rPr lang="en-US" altLang="de-DE" sz="1600" b="1" noProof="0" dirty="0" smtClean="0">
                <a:latin typeface="Courier New" pitchFamily="49" charset="0"/>
              </a:rPr>
              <a:t>is record</a:t>
            </a:r>
            <a:br>
              <a:rPr lang="en-US" altLang="de-DE" sz="1600" b="1" noProof="0" dirty="0" smtClean="0">
                <a:latin typeface="Courier New" pitchFamily="49" charset="0"/>
              </a:rPr>
            </a:br>
            <a:r>
              <a:rPr lang="en-US" altLang="de-DE" sz="1600" noProof="0" dirty="0" smtClean="0">
                <a:latin typeface="Courier New" pitchFamily="49" charset="0"/>
              </a:rPr>
              <a:t>  R: An_Array (1 .. </a:t>
            </a:r>
            <a:r>
              <a:rPr lang="en-US" altLang="de-DE" sz="1600" noProof="0" dirty="0" smtClean="0">
                <a:solidFill>
                  <a:schemeClr val="accent2"/>
                </a:solidFill>
                <a:latin typeface="Courier New" pitchFamily="49" charset="0"/>
              </a:rPr>
              <a:t>D</a:t>
            </a:r>
            <a:r>
              <a:rPr lang="en-US" altLang="de-DE" sz="1600" noProof="0" dirty="0" smtClean="0">
                <a:latin typeface="Courier New" pitchFamily="49" charset="0"/>
              </a:rPr>
              <a:t>);  -- </a:t>
            </a:r>
            <a:r>
              <a:rPr lang="en-US" altLang="de-DE" sz="1600" i="1" noProof="0" dirty="0" smtClean="0">
                <a:latin typeface="Courier New" pitchFamily="49" charset="0"/>
              </a:rPr>
              <a:t>(1)</a:t>
            </a:r>
            <a:r>
              <a:rPr lang="en-US" altLang="de-DE" sz="1600" noProof="0" dirty="0" smtClean="0">
                <a:latin typeface="Courier New" pitchFamily="49" charset="0"/>
              </a:rPr>
              <a:t/>
            </a:r>
            <a:br>
              <a:rPr lang="en-US" altLang="de-DE" sz="1600" noProof="0" dirty="0" smtClean="0">
                <a:latin typeface="Courier New" pitchFamily="49" charset="0"/>
              </a:rPr>
            </a:br>
            <a:r>
              <a:rPr lang="en-US" altLang="de-DE" sz="1600" noProof="0" dirty="0" smtClean="0">
                <a:latin typeface="Courier New" pitchFamily="49" charset="0"/>
              </a:rPr>
              <a:t>  K: </a:t>
            </a:r>
            <a:r>
              <a:rPr lang="en-US" altLang="de-DE" sz="1600" noProof="0" dirty="0">
                <a:latin typeface="Courier New" pitchFamily="49" charset="0"/>
              </a:rPr>
              <a:t>C</a:t>
            </a:r>
            <a:r>
              <a:rPr lang="en-US" altLang="de-DE" sz="1600" noProof="0" dirty="0" smtClean="0">
                <a:latin typeface="Courier New" pitchFamily="49" charset="0"/>
              </a:rPr>
              <a:t>omponent (</a:t>
            </a:r>
            <a:r>
              <a:rPr lang="en-US" altLang="de-DE" sz="1600" noProof="0" dirty="0" smtClean="0">
                <a:solidFill>
                  <a:schemeClr val="accent2"/>
                </a:solidFill>
                <a:latin typeface="Courier New" pitchFamily="49" charset="0"/>
              </a:rPr>
              <a:t>D</a:t>
            </a:r>
            <a:r>
              <a:rPr lang="en-US" altLang="de-DE" sz="1600" noProof="0" dirty="0" smtClean="0">
                <a:latin typeface="Courier New" pitchFamily="49" charset="0"/>
              </a:rPr>
              <a:t>);      -- </a:t>
            </a:r>
            <a:r>
              <a:rPr lang="en-US" altLang="de-DE" sz="1600" i="1" noProof="0" dirty="0" smtClean="0">
                <a:latin typeface="Courier New" pitchFamily="49" charset="0"/>
              </a:rPr>
              <a:t>(3)</a:t>
            </a:r>
            <a:br>
              <a:rPr lang="en-US" altLang="de-DE" sz="1600" i="1" noProof="0" dirty="0" smtClean="0">
                <a:latin typeface="Courier New" pitchFamily="49" charset="0"/>
              </a:rPr>
            </a:br>
            <a:r>
              <a:rPr lang="en-US" altLang="de-DE" sz="1600" noProof="0" dirty="0" smtClean="0">
                <a:latin typeface="Courier New" pitchFamily="49" charset="0"/>
              </a:rPr>
              <a:t>  </a:t>
            </a:r>
            <a:r>
              <a:rPr lang="en-US" altLang="de-DE" sz="1600" noProof="0" dirty="0" smtClean="0">
                <a:solidFill>
                  <a:srgbClr val="FF0000"/>
                </a:solidFill>
                <a:latin typeface="Courier New" pitchFamily="49" charset="0"/>
              </a:rPr>
              <a:t>I: Illegal (</a:t>
            </a:r>
            <a:r>
              <a:rPr lang="en-US" altLang="de-DE" sz="1600" noProof="0" dirty="0" smtClean="0">
                <a:solidFill>
                  <a:schemeClr val="accent2"/>
                </a:solidFill>
                <a:latin typeface="Courier New" pitchFamily="49" charset="0"/>
              </a:rPr>
              <a:t>D</a:t>
            </a:r>
            <a:r>
              <a:rPr lang="en-US" altLang="de-DE" sz="1600" noProof="0" dirty="0" smtClean="0">
                <a:solidFill>
                  <a:srgbClr val="FF0000"/>
                </a:solidFill>
                <a:latin typeface="Courier New" pitchFamily="49" charset="0"/>
              </a:rPr>
              <a:t> + 1);</a:t>
            </a:r>
            <a:br>
              <a:rPr lang="en-US" altLang="de-DE" sz="1600" noProof="0" dirty="0" smtClean="0">
                <a:solidFill>
                  <a:srgbClr val="FF0000"/>
                </a:solidFill>
                <a:latin typeface="Courier New" pitchFamily="49" charset="0"/>
              </a:rPr>
            </a:br>
            <a:r>
              <a:rPr lang="en-US" altLang="de-DE" sz="1600" noProof="0" dirty="0" smtClean="0">
                <a:solidFill>
                  <a:srgbClr val="FF0000"/>
                </a:solidFill>
                <a:latin typeface="Courier New" pitchFamily="49" charset="0"/>
              </a:rPr>
              <a:t>  </a:t>
            </a:r>
            <a:r>
              <a:rPr lang="en-US" altLang="de-DE" sz="1600" b="1" noProof="0" dirty="0" smtClean="0">
                <a:solidFill>
                  <a:schemeClr val="tx1"/>
                </a:solidFill>
                <a:latin typeface="Courier New" pitchFamily="49" charset="0"/>
              </a:rPr>
              <a:t>case</a:t>
            </a:r>
            <a:r>
              <a:rPr lang="en-US" altLang="de-DE" sz="1600" noProof="0" dirty="0" smtClean="0">
                <a:solidFill>
                  <a:schemeClr val="tx1"/>
                </a:solidFill>
                <a:latin typeface="Courier New" pitchFamily="49" charset="0"/>
              </a:rPr>
              <a:t> </a:t>
            </a:r>
            <a:r>
              <a:rPr lang="en-US" altLang="de-DE" sz="1600" noProof="0" dirty="0" smtClean="0">
                <a:solidFill>
                  <a:schemeClr val="accent2"/>
                </a:solidFill>
                <a:latin typeface="Courier New" pitchFamily="49" charset="0"/>
              </a:rPr>
              <a:t>D</a:t>
            </a:r>
            <a:r>
              <a:rPr lang="en-US" altLang="de-DE" sz="1600" noProof="0" dirty="0" smtClean="0">
                <a:solidFill>
                  <a:schemeClr val="tx1"/>
                </a:solidFill>
                <a:latin typeface="Courier New" pitchFamily="49" charset="0"/>
              </a:rPr>
              <a:t> </a:t>
            </a:r>
            <a:r>
              <a:rPr lang="en-US" altLang="de-DE" sz="1600" b="1" noProof="0" dirty="0" smtClean="0">
                <a:solidFill>
                  <a:schemeClr val="tx1"/>
                </a:solidFill>
                <a:latin typeface="Courier New" pitchFamily="49" charset="0"/>
              </a:rPr>
              <a:t>is              </a:t>
            </a:r>
            <a:r>
              <a:rPr lang="en-US" altLang="de-DE" sz="1600" noProof="0" dirty="0" smtClean="0">
                <a:solidFill>
                  <a:schemeClr val="tx1"/>
                </a:solidFill>
                <a:latin typeface="Courier New" pitchFamily="49" charset="0"/>
              </a:rPr>
              <a:t>-- </a:t>
            </a:r>
            <a:r>
              <a:rPr lang="en-US" altLang="de-DE" sz="1600" i="1" noProof="0" dirty="0" smtClean="0">
                <a:solidFill>
                  <a:schemeClr val="tx1"/>
                </a:solidFill>
                <a:latin typeface="Courier New" pitchFamily="49" charset="0"/>
              </a:rPr>
              <a:t>(2)</a:t>
            </a:r>
            <a:r>
              <a:rPr lang="en-US" altLang="de-DE" sz="1600" b="1" noProof="0" dirty="0" smtClean="0">
                <a:solidFill>
                  <a:schemeClr val="tx1"/>
                </a:solidFill>
                <a:latin typeface="Courier New" pitchFamily="49" charset="0"/>
              </a:rPr>
              <a:t> </a:t>
            </a:r>
            <a:br>
              <a:rPr lang="en-US" altLang="de-DE" sz="1600" b="1" noProof="0" dirty="0" smtClean="0">
                <a:solidFill>
                  <a:schemeClr val="tx1"/>
                </a:solidFill>
                <a:latin typeface="Courier New" pitchFamily="49" charset="0"/>
              </a:rPr>
            </a:br>
            <a:r>
              <a:rPr lang="en-US" altLang="de-DE" sz="1600" b="1" noProof="0" dirty="0" smtClean="0">
                <a:solidFill>
                  <a:schemeClr val="tx1"/>
                </a:solidFill>
                <a:latin typeface="Courier New" pitchFamily="49" charset="0"/>
              </a:rPr>
              <a:t>   </a:t>
            </a:r>
            <a:r>
              <a:rPr lang="en-US" altLang="de-DE" sz="1600" noProof="0" dirty="0" smtClean="0">
                <a:solidFill>
                  <a:schemeClr val="tx1"/>
                </a:solidFill>
                <a:latin typeface="Courier New" pitchFamily="49" charset="0"/>
              </a:rPr>
              <a:t> …</a:t>
            </a:r>
            <a:br>
              <a:rPr lang="en-US" altLang="de-DE" sz="1600" noProof="0" dirty="0" smtClean="0">
                <a:solidFill>
                  <a:schemeClr val="tx1"/>
                </a:solidFill>
                <a:latin typeface="Courier New" pitchFamily="49" charset="0"/>
              </a:rPr>
            </a:br>
            <a:r>
              <a:rPr lang="en-US" altLang="de-DE" sz="1600" b="1" noProof="0" dirty="0" smtClean="0">
                <a:solidFill>
                  <a:schemeClr val="tx1"/>
                </a:solidFill>
                <a:latin typeface="Courier New" pitchFamily="49" charset="0"/>
              </a:rPr>
              <a:t>  end case</a:t>
            </a:r>
            <a:r>
              <a:rPr lang="en-US" altLang="de-DE" sz="1600" noProof="0" dirty="0" smtClean="0">
                <a:solidFill>
                  <a:schemeClr val="tx1"/>
                </a:solidFill>
                <a:latin typeface="Courier New" pitchFamily="49" charset="0"/>
              </a:rPr>
              <a:t>;</a:t>
            </a:r>
            <a:br>
              <a:rPr lang="en-US" altLang="de-DE" sz="1600" noProof="0" dirty="0" smtClean="0">
                <a:solidFill>
                  <a:schemeClr val="tx1"/>
                </a:solidFill>
                <a:latin typeface="Courier New" pitchFamily="49" charset="0"/>
              </a:rPr>
            </a:br>
            <a:r>
              <a:rPr lang="en-US" altLang="de-DE" sz="1600" b="1" noProof="0" dirty="0" smtClean="0">
                <a:latin typeface="Courier New" pitchFamily="49" charset="0"/>
              </a:rPr>
              <a:t>end record</a:t>
            </a:r>
            <a:r>
              <a:rPr lang="en-US" altLang="de-DE" sz="1600" noProof="0" dirty="0" smtClean="0">
                <a:latin typeface="Courier New" pitchFamily="49" charset="0"/>
              </a:rPr>
              <a:t>;</a:t>
            </a:r>
          </a:p>
          <a:p>
            <a:pPr marL="0" indent="0" eaLnBrk="1" hangingPunct="1">
              <a:lnSpc>
                <a:spcPct val="80000"/>
              </a:lnSpc>
              <a:spcBef>
                <a:spcPct val="20000"/>
              </a:spcBef>
              <a:tabLst>
                <a:tab pos="342900" algn="l"/>
                <a:tab pos="444500"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US" altLang="de-DE" sz="600" noProof="0" dirty="0" smtClean="0"/>
          </a:p>
          <a:p>
            <a:pPr marL="0" indent="0" eaLnBrk="1" hangingPunct="1">
              <a:lnSpc>
                <a:spcPct val="80000"/>
              </a:lnSpc>
              <a:spcBef>
                <a:spcPct val="20000"/>
              </a:spcBef>
              <a:tabLst>
                <a:tab pos="342900" algn="l"/>
                <a:tab pos="444500"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2000" noProof="0" dirty="0" smtClean="0">
                <a:solidFill>
                  <a:srgbClr val="FF0000"/>
                </a:solidFill>
              </a:rPr>
              <a:t>The discriminant must be used directly.</a:t>
            </a:r>
            <a:br>
              <a:rPr lang="en-US" altLang="de-DE" sz="2000" noProof="0" dirty="0" smtClean="0">
                <a:solidFill>
                  <a:srgbClr val="FF0000"/>
                </a:solidFill>
              </a:rPr>
            </a:br>
            <a:endParaRPr lang="en-US" altLang="de-DE" sz="600" noProof="0" dirty="0" smtClean="0">
              <a:solidFill>
                <a:srgbClr val="FF0000"/>
              </a:solidFill>
            </a:endParaRPr>
          </a:p>
          <a:p>
            <a:pPr marL="0" indent="0" eaLnBrk="1" hangingPunct="1">
              <a:lnSpc>
                <a:spcPct val="80000"/>
              </a:lnSpc>
              <a:spcBef>
                <a:spcPct val="20000"/>
              </a:spcBef>
              <a:tabLst>
                <a:tab pos="342900" algn="l"/>
                <a:tab pos="444500"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sz="2000" dirty="0" smtClean="0">
                <a:solidFill>
                  <a:schemeClr val="accent2"/>
                </a:solidFill>
              </a:rPr>
              <a:t>Discriminants </a:t>
            </a:r>
            <a:r>
              <a:rPr lang="en-US" sz="2000" dirty="0">
                <a:solidFill>
                  <a:schemeClr val="accent2"/>
                </a:solidFill>
              </a:rPr>
              <a:t>are to </a:t>
            </a:r>
            <a:r>
              <a:rPr lang="en-US" sz="2000" dirty="0" smtClean="0">
                <a:solidFill>
                  <a:schemeClr val="accent2"/>
                </a:solidFill>
              </a:rPr>
              <a:t>data what </a:t>
            </a:r>
            <a:r>
              <a:rPr lang="en-US" sz="2000" dirty="0">
                <a:solidFill>
                  <a:schemeClr val="accent2"/>
                </a:solidFill>
              </a:rPr>
              <a:t>parameters are to </a:t>
            </a:r>
            <a:r>
              <a:rPr lang="en-US" sz="2000" dirty="0" smtClean="0">
                <a:solidFill>
                  <a:schemeClr val="accent2"/>
                </a:solidFill>
              </a:rPr>
              <a:t>subprograms.</a:t>
            </a:r>
            <a:endParaRPr lang="en-US" sz="2000" dirty="0">
              <a:solidFill>
                <a:schemeClr val="accent2"/>
              </a:solidFill>
            </a:endParaRPr>
          </a:p>
          <a:p>
            <a:pPr marL="0" indent="0" eaLnBrk="1" hangingPunct="1">
              <a:lnSpc>
                <a:spcPct val="80000"/>
              </a:lnSpc>
              <a:spcBef>
                <a:spcPct val="20000"/>
              </a:spcBef>
              <a:tabLst>
                <a:tab pos="342900" algn="l"/>
                <a:tab pos="444500"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US" altLang="de-DE" sz="2000" noProof="0" dirty="0" smtClean="0">
              <a:solidFill>
                <a:srgbClr val="FF0000"/>
              </a:solidFill>
            </a:endParaRPr>
          </a:p>
        </p:txBody>
      </p:sp>
      <p:sp>
        <p:nvSpPr>
          <p:cNvPr id="148486" name="Rectangle 4"/>
          <p:cNvSpPr>
            <a:spLocks noGrp="1" noChangeArrowheads="1"/>
          </p:cNvSpPr>
          <p:nvPr>
            <p:ph type="body" sz="half" idx="2"/>
          </p:nvPr>
        </p:nvSpPr>
        <p:spPr>
          <a:xfrm>
            <a:off x="5292725" y="1988840"/>
            <a:ext cx="3239716" cy="4104456"/>
          </a:xfrm>
        </p:spPr>
        <p:txBody>
          <a:bodyPr/>
          <a:lstStyle/>
          <a:p>
            <a:pPr marL="271463" indent="0" eaLnBrk="1" hangingPunct="1">
              <a:lnSpc>
                <a:spcPct val="80000"/>
              </a:lnSpc>
              <a:spcBef>
                <a:spcPct val="20000"/>
              </a:spcBef>
            </a:pPr>
            <a:r>
              <a:rPr lang="en-US" altLang="de-DE" sz="1600" b="1" noProof="0" dirty="0" smtClean="0">
                <a:latin typeface="Courier New" pitchFamily="49" charset="0"/>
              </a:rPr>
              <a:t>case</a:t>
            </a:r>
            <a:r>
              <a:rPr lang="en-US" altLang="de-DE" sz="1600" noProof="0" dirty="0" smtClean="0">
                <a:latin typeface="Courier New" pitchFamily="49" charset="0"/>
              </a:rPr>
              <a:t> </a:t>
            </a:r>
            <a:r>
              <a:rPr lang="en-US" altLang="de-DE" sz="1600" noProof="0" dirty="0" smtClean="0">
                <a:solidFill>
                  <a:schemeClr val="accent2"/>
                </a:solidFill>
                <a:latin typeface="Courier New" pitchFamily="49" charset="0"/>
              </a:rPr>
              <a:t>D</a:t>
            </a:r>
            <a:r>
              <a:rPr lang="en-US" altLang="de-DE" sz="1600" noProof="0" dirty="0" smtClean="0">
                <a:latin typeface="Courier New" pitchFamily="49" charset="0"/>
              </a:rPr>
              <a:t> is  -- </a:t>
            </a:r>
            <a:r>
              <a:rPr lang="en-US" altLang="de-DE" sz="1600" i="1" noProof="0" dirty="0" smtClean="0">
                <a:latin typeface="Courier New" pitchFamily="49" charset="0"/>
              </a:rPr>
              <a:t>(2)</a:t>
            </a:r>
          </a:p>
          <a:p>
            <a:pPr marL="271463" indent="0" eaLnBrk="1" hangingPunct="1">
              <a:lnSpc>
                <a:spcPct val="80000"/>
              </a:lnSpc>
              <a:spcBef>
                <a:spcPct val="20000"/>
              </a:spcBef>
            </a:pPr>
            <a:r>
              <a:rPr lang="en-US" altLang="de-DE" sz="1600" noProof="0" dirty="0" smtClean="0">
                <a:latin typeface="Courier New" pitchFamily="49" charset="0"/>
              </a:rPr>
              <a:t>  </a:t>
            </a:r>
            <a:r>
              <a:rPr lang="en-US" altLang="de-DE" sz="1600" b="1" noProof="0" dirty="0" smtClean="0">
                <a:latin typeface="Courier New" pitchFamily="49" charset="0"/>
              </a:rPr>
              <a:t>when</a:t>
            </a:r>
            <a:r>
              <a:rPr lang="en-US" altLang="de-DE" sz="1600" noProof="0" dirty="0" smtClean="0">
                <a:latin typeface="Courier New" pitchFamily="49" charset="0"/>
              </a:rPr>
              <a:t> U..V | X =&gt;</a:t>
            </a:r>
            <a:br>
              <a:rPr lang="en-US" altLang="de-DE" sz="1600" noProof="0" dirty="0" smtClean="0">
                <a:latin typeface="Courier New" pitchFamily="49" charset="0"/>
              </a:rPr>
            </a:br>
            <a:r>
              <a:rPr lang="en-US" altLang="de-DE" sz="1600" noProof="0" dirty="0" smtClean="0">
                <a:latin typeface="Courier New" pitchFamily="49" charset="0"/>
              </a:rPr>
              <a:t>    A: Integer;</a:t>
            </a:r>
            <a:br>
              <a:rPr lang="en-US" altLang="de-DE" sz="1600" noProof="0" dirty="0" smtClean="0">
                <a:latin typeface="Courier New" pitchFamily="49" charset="0"/>
              </a:rPr>
            </a:br>
            <a:r>
              <a:rPr lang="en-US" altLang="de-DE" sz="1600" noProof="0" dirty="0" smtClean="0">
                <a:latin typeface="Courier New" pitchFamily="49" charset="0"/>
              </a:rPr>
              <a:t>    </a:t>
            </a:r>
            <a:r>
              <a:rPr lang="en-US" altLang="de-DE" sz="1600" b="1" noProof="0" dirty="0" smtClean="0">
                <a:latin typeface="Courier New" pitchFamily="49" charset="0"/>
              </a:rPr>
              <a:t>case</a:t>
            </a:r>
            <a:r>
              <a:rPr lang="en-US" altLang="de-DE" sz="1600" noProof="0" dirty="0" smtClean="0">
                <a:latin typeface="Courier New" pitchFamily="49" charset="0"/>
              </a:rPr>
              <a:t> </a:t>
            </a:r>
            <a:r>
              <a:rPr lang="en-US" altLang="de-DE" sz="1600" noProof="0" dirty="0" smtClean="0">
                <a:solidFill>
                  <a:schemeClr val="accent2"/>
                </a:solidFill>
                <a:latin typeface="Courier New" pitchFamily="49" charset="0"/>
              </a:rPr>
              <a:t>D</a:t>
            </a:r>
            <a:r>
              <a:rPr lang="en-US" altLang="de-DE" sz="1600" noProof="0" dirty="0" smtClean="0">
                <a:latin typeface="Courier New" pitchFamily="49" charset="0"/>
              </a:rPr>
              <a:t> is</a:t>
            </a:r>
            <a:br>
              <a:rPr lang="en-US" altLang="de-DE" sz="1600" noProof="0" dirty="0" smtClean="0">
                <a:latin typeface="Courier New" pitchFamily="49" charset="0"/>
              </a:rPr>
            </a:br>
            <a:r>
              <a:rPr lang="en-US" altLang="de-DE" sz="1600" noProof="0" dirty="0" smtClean="0">
                <a:latin typeface="Courier New" pitchFamily="49" charset="0"/>
              </a:rPr>
              <a:t>      </a:t>
            </a:r>
            <a:r>
              <a:rPr lang="en-US" altLang="de-DE" sz="1600" b="1" noProof="0" dirty="0" smtClean="0">
                <a:latin typeface="Courier New" pitchFamily="49" charset="0"/>
              </a:rPr>
              <a:t>when</a:t>
            </a:r>
            <a:r>
              <a:rPr lang="en-US" altLang="de-DE" sz="1600" noProof="0" dirty="0" smtClean="0">
                <a:latin typeface="Courier New" pitchFamily="49" charset="0"/>
              </a:rPr>
              <a:t> U      =&gt; …</a:t>
            </a:r>
            <a:br>
              <a:rPr lang="en-US" altLang="de-DE" sz="1600" noProof="0" dirty="0" smtClean="0">
                <a:latin typeface="Courier New" pitchFamily="49" charset="0"/>
              </a:rPr>
            </a:br>
            <a:r>
              <a:rPr lang="en-US" altLang="de-DE" sz="1600" noProof="0" dirty="0" smtClean="0">
                <a:latin typeface="Courier New" pitchFamily="49" charset="0"/>
              </a:rPr>
              <a:t>      </a:t>
            </a:r>
            <a:r>
              <a:rPr lang="en-US" altLang="de-DE" sz="1600" b="1" noProof="0" dirty="0" smtClean="0">
                <a:solidFill>
                  <a:schemeClr val="accent2"/>
                </a:solidFill>
                <a:latin typeface="Courier New" pitchFamily="49" charset="0"/>
              </a:rPr>
              <a:t>when others</a:t>
            </a:r>
            <a:r>
              <a:rPr lang="en-US" altLang="de-DE" sz="1600" noProof="0" dirty="0" smtClean="0">
                <a:latin typeface="Courier New" pitchFamily="49" charset="0"/>
              </a:rPr>
              <a:t> =&gt; …</a:t>
            </a:r>
            <a:br>
              <a:rPr lang="en-US" altLang="de-DE" sz="1600" noProof="0" dirty="0" smtClean="0">
                <a:latin typeface="Courier New" pitchFamily="49" charset="0"/>
              </a:rPr>
            </a:br>
            <a:r>
              <a:rPr lang="en-US" altLang="de-DE" sz="1600" noProof="0" dirty="0" smtClean="0">
                <a:latin typeface="Courier New" pitchFamily="49" charset="0"/>
              </a:rPr>
              <a:t>    </a:t>
            </a:r>
            <a:r>
              <a:rPr lang="en-US" altLang="de-DE" sz="1600" b="1" noProof="0" dirty="0" smtClean="0">
                <a:latin typeface="Courier New" pitchFamily="49" charset="0"/>
              </a:rPr>
              <a:t>end case</a:t>
            </a:r>
            <a:r>
              <a:rPr lang="en-US" altLang="de-DE" sz="1600" noProof="0" dirty="0" smtClean="0">
                <a:latin typeface="Courier New" pitchFamily="49" charset="0"/>
              </a:rPr>
              <a:t>;</a:t>
            </a:r>
          </a:p>
          <a:p>
            <a:pPr marL="271463" indent="0" eaLnBrk="1" hangingPunct="1">
              <a:lnSpc>
                <a:spcPct val="80000"/>
              </a:lnSpc>
              <a:spcBef>
                <a:spcPct val="20000"/>
              </a:spcBef>
            </a:pPr>
            <a:r>
              <a:rPr lang="en-US" altLang="de-DE" sz="1600" noProof="0" dirty="0" smtClean="0">
                <a:latin typeface="Courier New" pitchFamily="49" charset="0"/>
              </a:rPr>
              <a:t>  </a:t>
            </a:r>
            <a:r>
              <a:rPr lang="en-US" altLang="de-DE" sz="1600" b="1" noProof="0" dirty="0" smtClean="0">
                <a:latin typeface="Courier New" pitchFamily="49" charset="0"/>
              </a:rPr>
              <a:t>when</a:t>
            </a:r>
            <a:r>
              <a:rPr lang="en-US" altLang="de-DE" sz="1600" noProof="0" dirty="0" smtClean="0">
                <a:latin typeface="Courier New" pitchFamily="49" charset="0"/>
              </a:rPr>
              <a:t> Y =&gt;</a:t>
            </a:r>
            <a:br>
              <a:rPr lang="en-US" altLang="de-DE" sz="1600" noProof="0" dirty="0" smtClean="0">
                <a:latin typeface="Courier New" pitchFamily="49" charset="0"/>
              </a:rPr>
            </a:br>
            <a:r>
              <a:rPr lang="en-US" altLang="de-DE" sz="1600" noProof="0" dirty="0" smtClean="0">
                <a:latin typeface="Courier New" pitchFamily="49" charset="0"/>
              </a:rPr>
              <a:t>    </a:t>
            </a:r>
            <a:r>
              <a:rPr lang="en-US" altLang="de-DE" sz="1600" noProof="0" dirty="0" smtClean="0">
                <a:solidFill>
                  <a:srgbClr val="FF0000"/>
                </a:solidFill>
                <a:latin typeface="Courier New" pitchFamily="49" charset="0"/>
              </a:rPr>
              <a:t>A: Float;  -- </a:t>
            </a:r>
            <a:r>
              <a:rPr lang="en-US" altLang="de-DE" sz="1600" i="1" noProof="0" dirty="0" smtClean="0">
                <a:solidFill>
                  <a:srgbClr val="FF0000"/>
                </a:solidFill>
                <a:latin typeface="Courier New" pitchFamily="49" charset="0"/>
              </a:rPr>
              <a:t>(*)</a:t>
            </a:r>
            <a:br>
              <a:rPr lang="en-US" altLang="de-DE" sz="1600" i="1" noProof="0" dirty="0" smtClean="0">
                <a:solidFill>
                  <a:srgbClr val="FF0000"/>
                </a:solidFill>
                <a:latin typeface="Courier New" pitchFamily="49" charset="0"/>
              </a:rPr>
            </a:br>
            <a:r>
              <a:rPr lang="en-US" altLang="de-DE" sz="1600" b="1" noProof="0" dirty="0" smtClean="0">
                <a:latin typeface="Courier New" pitchFamily="49" charset="0"/>
              </a:rPr>
              <a:t>end case</a:t>
            </a:r>
            <a:r>
              <a:rPr lang="en-US" altLang="de-DE" sz="1600" noProof="0" dirty="0" smtClean="0">
                <a:latin typeface="Courier New" pitchFamily="49" charset="0"/>
              </a:rPr>
              <a:t>;</a:t>
            </a:r>
          </a:p>
          <a:p>
            <a:pPr marL="0" indent="0" eaLnBrk="1" hangingPunct="1">
              <a:lnSpc>
                <a:spcPct val="80000"/>
              </a:lnSpc>
              <a:spcBef>
                <a:spcPct val="20000"/>
              </a:spcBef>
            </a:pPr>
            <a:endParaRPr lang="en-US" altLang="de-DE" sz="1000" noProof="0" dirty="0" smtClean="0">
              <a:latin typeface="Courier New" pitchFamily="49" charset="0"/>
            </a:endParaRPr>
          </a:p>
          <a:p>
            <a:pPr marL="0" indent="0" eaLnBrk="1" hangingPunct="1">
              <a:lnSpc>
                <a:spcPct val="80000"/>
              </a:lnSpc>
              <a:spcBef>
                <a:spcPct val="20000"/>
              </a:spcBef>
            </a:pPr>
            <a:r>
              <a:rPr lang="en-US" altLang="de-DE" sz="2000" noProof="0" dirty="0" smtClean="0"/>
              <a:t>All values of the discriminant must be covered.</a:t>
            </a:r>
          </a:p>
          <a:p>
            <a:pPr marL="0" indent="0" eaLnBrk="1" hangingPunct="1">
              <a:lnSpc>
                <a:spcPct val="80000"/>
              </a:lnSpc>
              <a:spcBef>
                <a:spcPct val="20000"/>
              </a:spcBef>
            </a:pPr>
            <a:r>
              <a:rPr lang="en-US" altLang="de-DE" sz="2000" noProof="0" dirty="0" smtClean="0">
                <a:solidFill>
                  <a:srgbClr val="FF0000"/>
                </a:solidFill>
              </a:rPr>
              <a:t>(*) is illegal. Names must be unique in the whole record:</a:t>
            </a:r>
          </a:p>
          <a:p>
            <a:pPr marL="0" indent="0" eaLnBrk="1" hangingPunct="1">
              <a:lnSpc>
                <a:spcPct val="80000"/>
              </a:lnSpc>
              <a:spcBef>
                <a:spcPct val="20000"/>
              </a:spcBef>
            </a:pPr>
            <a:r>
              <a:rPr lang="en-US" altLang="de-DE" sz="2000" u="sng" noProof="0" dirty="0" smtClean="0"/>
              <a:t>Reason:</a:t>
            </a:r>
            <a:r>
              <a:rPr lang="en-US" altLang="de-DE" sz="2000" noProof="0" dirty="0" smtClean="0"/>
              <a:t> Discriminant Check on selected components and aggregates</a:t>
            </a:r>
          </a:p>
        </p:txBody>
      </p:sp>
      <p:sp>
        <p:nvSpPr>
          <p:cNvPr id="148487" name="Line 5"/>
          <p:cNvSpPr>
            <a:spLocks noChangeShapeType="1"/>
          </p:cNvSpPr>
          <p:nvPr/>
        </p:nvSpPr>
        <p:spPr bwMode="auto">
          <a:xfrm>
            <a:off x="5219700" y="2132483"/>
            <a:ext cx="0" cy="3960813"/>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de-DE" dirty="0"/>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Rectangle 1"/>
          <p:cNvSpPr>
            <a:spLocks noGrp="1" noChangeArrowheads="1"/>
          </p:cNvSpPr>
          <p:nvPr>
            <p:ph type="title"/>
          </p:nvPr>
        </p:nvSpPr>
        <p:spPr>
          <a:xfrm>
            <a:off x="685800" y="476672"/>
            <a:ext cx="7772400" cy="1275928"/>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noProof="0" dirty="0" smtClean="0"/>
              <a:t>Mutable Discriminants</a:t>
            </a:r>
          </a:p>
        </p:txBody>
      </p:sp>
      <p:sp>
        <p:nvSpPr>
          <p:cNvPr id="150531" name="Rectangle 2"/>
          <p:cNvSpPr>
            <a:spLocks noGrp="1" noChangeArrowheads="1"/>
          </p:cNvSpPr>
          <p:nvPr>
            <p:ph type="body" idx="1"/>
          </p:nvPr>
        </p:nvSpPr>
        <p:spPr>
          <a:xfrm>
            <a:off x="685800" y="1752600"/>
            <a:ext cx="7772400" cy="4484688"/>
          </a:xfrm>
        </p:spPr>
        <p:txBody>
          <a:bodyPr/>
          <a:lstStyle/>
          <a:p>
            <a:pPr marL="271463" indent="0" eaLnBrk="1" hangingPunct="1">
              <a:lnSpc>
                <a:spcPct val="80000"/>
              </a:lnSpc>
              <a:spcBef>
                <a:spcPts val="45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800" b="1" noProof="0" dirty="0" smtClean="0">
                <a:latin typeface="Courier New" pitchFamily="49" charset="0"/>
              </a:rPr>
              <a:t>type</a:t>
            </a:r>
            <a:r>
              <a:rPr lang="en-US" altLang="de-DE" sz="1800" noProof="0" dirty="0" smtClean="0">
                <a:latin typeface="Courier New" pitchFamily="49" charset="0"/>
              </a:rPr>
              <a:t> Store (Whole: Boolean </a:t>
            </a:r>
            <a:r>
              <a:rPr lang="en-US" altLang="de-DE" sz="1800" noProof="0" dirty="0" smtClean="0">
                <a:solidFill>
                  <a:srgbClr val="C00000"/>
                </a:solidFill>
                <a:latin typeface="Courier New" pitchFamily="49" charset="0"/>
              </a:rPr>
              <a:t>:= False</a:t>
            </a:r>
            <a:r>
              <a:rPr lang="en-US" altLang="de-DE" sz="1800" noProof="0" dirty="0" smtClean="0">
                <a:latin typeface="Courier New" pitchFamily="49" charset="0"/>
              </a:rPr>
              <a:t>) </a:t>
            </a:r>
            <a:r>
              <a:rPr lang="en-US" altLang="de-DE" sz="1800" b="1" noProof="0" dirty="0" smtClean="0">
                <a:latin typeface="Courier New" pitchFamily="49" charset="0"/>
              </a:rPr>
              <a:t>is record</a:t>
            </a:r>
          </a:p>
          <a:p>
            <a:pPr marL="271463" indent="0" eaLnBrk="1" hangingPunct="1">
              <a:lnSpc>
                <a:spcPct val="80000"/>
              </a:lnSpc>
              <a:spcBef>
                <a:spcPts val="45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800" noProof="0" dirty="0" smtClean="0">
                <a:latin typeface="Courier New" pitchFamily="49" charset="0"/>
              </a:rPr>
              <a:t>  </a:t>
            </a:r>
            <a:r>
              <a:rPr lang="en-US" altLang="de-DE" sz="1800" b="1" noProof="0" dirty="0" smtClean="0">
                <a:latin typeface="Courier New" pitchFamily="49" charset="0"/>
              </a:rPr>
              <a:t>case</a:t>
            </a:r>
            <a:r>
              <a:rPr lang="en-US" altLang="de-DE" sz="1800" noProof="0" dirty="0" smtClean="0">
                <a:latin typeface="Courier New" pitchFamily="49" charset="0"/>
              </a:rPr>
              <a:t> Whole </a:t>
            </a:r>
            <a:r>
              <a:rPr lang="en-US" altLang="de-DE" sz="1800" b="1" noProof="0" dirty="0" smtClean="0">
                <a:latin typeface="Courier New" pitchFamily="49" charset="0"/>
              </a:rPr>
              <a:t>is</a:t>
            </a:r>
          </a:p>
          <a:p>
            <a:pPr marL="271463" indent="0" eaLnBrk="1" hangingPunct="1">
              <a:lnSpc>
                <a:spcPct val="80000"/>
              </a:lnSpc>
              <a:spcBef>
                <a:spcPts val="45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800" noProof="0" dirty="0" smtClean="0">
                <a:latin typeface="Courier New" pitchFamily="49" charset="0"/>
              </a:rPr>
              <a:t>    </a:t>
            </a:r>
            <a:r>
              <a:rPr lang="en-US" altLang="de-DE" sz="1800" b="1" noProof="0" dirty="0" smtClean="0">
                <a:latin typeface="Courier New" pitchFamily="49" charset="0"/>
              </a:rPr>
              <a:t>when</a:t>
            </a:r>
            <a:r>
              <a:rPr lang="en-US" altLang="de-DE" sz="1800" noProof="0" dirty="0" smtClean="0">
                <a:latin typeface="Courier New" pitchFamily="49" charset="0"/>
              </a:rPr>
              <a:t> False =&gt; F: Float;</a:t>
            </a:r>
          </a:p>
          <a:p>
            <a:pPr marL="271463" indent="0" eaLnBrk="1" hangingPunct="1">
              <a:lnSpc>
                <a:spcPct val="80000"/>
              </a:lnSpc>
              <a:spcBef>
                <a:spcPts val="45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800" noProof="0" dirty="0" smtClean="0">
                <a:latin typeface="Courier New" pitchFamily="49" charset="0"/>
              </a:rPr>
              <a:t>    </a:t>
            </a:r>
            <a:r>
              <a:rPr lang="en-US" altLang="de-DE" sz="1800" b="1" noProof="0" dirty="0" smtClean="0">
                <a:latin typeface="Courier New" pitchFamily="49" charset="0"/>
              </a:rPr>
              <a:t>when</a:t>
            </a:r>
            <a:r>
              <a:rPr lang="en-US" altLang="de-DE" sz="1800" noProof="0" dirty="0" smtClean="0">
                <a:latin typeface="Courier New" pitchFamily="49" charset="0"/>
              </a:rPr>
              <a:t> True  =&gt; I: Integer;</a:t>
            </a:r>
          </a:p>
          <a:p>
            <a:pPr marL="271463" indent="0" eaLnBrk="1" hangingPunct="1">
              <a:lnSpc>
                <a:spcPct val="80000"/>
              </a:lnSpc>
              <a:spcBef>
                <a:spcPts val="45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800" noProof="0" dirty="0" smtClean="0">
                <a:latin typeface="Courier New" pitchFamily="49" charset="0"/>
              </a:rPr>
              <a:t>  </a:t>
            </a:r>
            <a:r>
              <a:rPr lang="en-US" altLang="de-DE" sz="1800" b="1" noProof="0" dirty="0" smtClean="0">
                <a:latin typeface="Courier New" pitchFamily="49" charset="0"/>
              </a:rPr>
              <a:t>end case</a:t>
            </a:r>
            <a:r>
              <a:rPr lang="en-US" altLang="de-DE" sz="1800" noProof="0" dirty="0" smtClean="0">
                <a:latin typeface="Courier New" pitchFamily="49" charset="0"/>
              </a:rPr>
              <a:t>;</a:t>
            </a:r>
          </a:p>
          <a:p>
            <a:pPr marL="271463" indent="0" eaLnBrk="1" hangingPunct="1">
              <a:lnSpc>
                <a:spcPct val="80000"/>
              </a:lnSpc>
              <a:spcBef>
                <a:spcPts val="45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800" b="1" noProof="0" dirty="0" smtClean="0">
                <a:latin typeface="Courier New" pitchFamily="49" charset="0"/>
              </a:rPr>
              <a:t>end record</a:t>
            </a:r>
            <a:r>
              <a:rPr lang="en-US" altLang="de-DE" sz="1800" noProof="0" dirty="0" smtClean="0">
                <a:latin typeface="Courier New" pitchFamily="49" charset="0"/>
              </a:rPr>
              <a:t>;</a:t>
            </a:r>
          </a:p>
          <a:p>
            <a:pPr marL="0" indent="0" eaLnBrk="1" hangingPunct="1">
              <a:lnSpc>
                <a:spcPct val="80000"/>
              </a:lnSpc>
              <a:spcBef>
                <a:spcPts val="45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US" altLang="de-DE" sz="800" noProof="0" dirty="0" smtClean="0">
              <a:latin typeface="Courier New" pitchFamily="49" charset="0"/>
            </a:endParaRPr>
          </a:p>
          <a:p>
            <a:pPr marL="0" indent="0" eaLnBrk="1" hangingPunct="1">
              <a:lnSpc>
                <a:spcPct val="80000"/>
              </a:lnSpc>
              <a:spcBef>
                <a:spcPts val="600"/>
              </a:spcBef>
              <a:buClrTx/>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2200" dirty="0"/>
              <a:t>This kind of type declaration </a:t>
            </a:r>
            <a:r>
              <a:rPr lang="en-US" altLang="de-DE" sz="2200" dirty="0" smtClean="0"/>
              <a:t>leaves a choice whether the discriminant is fixed with the </a:t>
            </a:r>
            <a:r>
              <a:rPr lang="en-US" altLang="de-DE" sz="2200" dirty="0"/>
              <a:t>object’s </a:t>
            </a:r>
            <a:r>
              <a:rPr lang="en-US" altLang="de-DE" sz="2200" dirty="0" smtClean="0"/>
              <a:t>declaration or is mutable; </a:t>
            </a:r>
            <a:r>
              <a:rPr lang="en-US" altLang="de-DE" sz="2000" dirty="0" smtClean="0">
                <a:latin typeface="Courier New" pitchFamily="49" charset="0"/>
              </a:rPr>
              <a:t>Store</a:t>
            </a:r>
            <a:r>
              <a:rPr lang="en-US" altLang="de-DE" sz="2200" dirty="0" smtClean="0"/>
              <a:t> </a:t>
            </a:r>
            <a:r>
              <a:rPr lang="en-US" altLang="de-DE" sz="2200" dirty="0"/>
              <a:t>is </a:t>
            </a:r>
            <a:r>
              <a:rPr lang="en-US" altLang="de-DE" sz="2200" dirty="0" smtClean="0"/>
              <a:t>still an </a:t>
            </a:r>
            <a:r>
              <a:rPr lang="en-US" altLang="de-DE" sz="2200" i="1" dirty="0"/>
              <a:t>unconstrained</a:t>
            </a:r>
            <a:r>
              <a:rPr lang="en-US" altLang="de-DE" sz="2200" dirty="0"/>
              <a:t> type, </a:t>
            </a:r>
            <a:r>
              <a:rPr lang="en-US" altLang="de-DE" sz="2200" dirty="0" smtClean="0"/>
              <a:t>objects </a:t>
            </a:r>
            <a:r>
              <a:rPr lang="en-US" altLang="de-DE" sz="2200" dirty="0"/>
              <a:t>of this type </a:t>
            </a:r>
            <a:r>
              <a:rPr lang="en-US" altLang="de-DE" sz="2200" dirty="0" smtClean="0"/>
              <a:t>may be </a:t>
            </a:r>
            <a:r>
              <a:rPr lang="en-US" altLang="de-DE" sz="2200" i="1" dirty="0" smtClean="0"/>
              <a:t>constrained </a:t>
            </a:r>
            <a:r>
              <a:rPr lang="en-US" altLang="de-DE" sz="2200" dirty="0" smtClean="0"/>
              <a:t>or </a:t>
            </a:r>
            <a:r>
              <a:rPr lang="en-US" altLang="de-DE" sz="2200" i="1" dirty="0" smtClean="0"/>
              <a:t>unconstrained</a:t>
            </a:r>
            <a:r>
              <a:rPr lang="en-US" altLang="de-DE" sz="2200" noProof="0" dirty="0" smtClean="0"/>
              <a:t>:</a:t>
            </a:r>
          </a:p>
          <a:p>
            <a:pPr marL="0" indent="0" eaLnBrk="1" hangingPunct="1">
              <a:lnSpc>
                <a:spcPct val="80000"/>
              </a:lnSpc>
              <a:spcBef>
                <a:spcPts val="6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US" altLang="de-DE" sz="800" noProof="0" dirty="0" smtClean="0"/>
          </a:p>
          <a:p>
            <a:pPr marL="0" indent="0" eaLnBrk="1" hangingPunct="1">
              <a:lnSpc>
                <a:spcPct val="80000"/>
              </a:lnSpc>
              <a:spcBef>
                <a:spcPts val="45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800" noProof="0" dirty="0" smtClean="0">
                <a:latin typeface="Courier New" pitchFamily="49" charset="0"/>
              </a:rPr>
              <a:t>S1: Store;                  -- </a:t>
            </a:r>
            <a:r>
              <a:rPr lang="en-US" altLang="de-DE" sz="1800" i="1" noProof="0" dirty="0" smtClean="0">
                <a:latin typeface="Courier New" pitchFamily="49" charset="0"/>
              </a:rPr>
              <a:t>unconstrained object</a:t>
            </a:r>
          </a:p>
          <a:p>
            <a:pPr marL="0" indent="0" eaLnBrk="1" hangingPunct="1">
              <a:lnSpc>
                <a:spcPct val="80000"/>
              </a:lnSpc>
              <a:spcBef>
                <a:spcPts val="45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800" noProof="0" dirty="0" smtClean="0">
                <a:latin typeface="Courier New" pitchFamily="49" charset="0"/>
              </a:rPr>
              <a:t>S2: Store </a:t>
            </a:r>
            <a:r>
              <a:rPr lang="en-US" altLang="de-DE" sz="1800" noProof="0" dirty="0" smtClean="0">
                <a:solidFill>
                  <a:srgbClr val="C00000"/>
                </a:solidFill>
                <a:latin typeface="Courier New" pitchFamily="49" charset="0"/>
              </a:rPr>
              <a:t>(Whole =&gt; True)</a:t>
            </a:r>
            <a:r>
              <a:rPr lang="en-US" altLang="de-DE" sz="1800" noProof="0" dirty="0" smtClean="0">
                <a:latin typeface="Courier New" pitchFamily="49" charset="0"/>
              </a:rPr>
              <a:t>;  --   </a:t>
            </a:r>
            <a:r>
              <a:rPr lang="en-US" altLang="de-DE" sz="1800" i="1" noProof="0" dirty="0" smtClean="0">
                <a:latin typeface="Courier New" pitchFamily="49" charset="0"/>
              </a:rPr>
              <a:t>constrained object</a:t>
            </a:r>
          </a:p>
          <a:p>
            <a:pPr marL="0" indent="0" eaLnBrk="1" hangingPunct="1">
              <a:lnSpc>
                <a:spcPct val="80000"/>
              </a:lnSpc>
              <a:spcBef>
                <a:spcPts val="45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US" altLang="de-DE" sz="800" noProof="0" dirty="0" smtClean="0"/>
          </a:p>
          <a:p>
            <a:pPr marL="0" indent="0" eaLnBrk="1" hangingPunct="1">
              <a:lnSpc>
                <a:spcPct val="80000"/>
              </a:lnSpc>
              <a:spcBef>
                <a:spcPts val="450"/>
              </a:spcBef>
              <a:buClrTx/>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2000" noProof="0" dirty="0" smtClean="0"/>
              <a:t>Objects of the kind </a:t>
            </a:r>
            <a:r>
              <a:rPr lang="en-US" altLang="de-DE" sz="1800" noProof="0" dirty="0" smtClean="0">
                <a:latin typeface="Courier New" pitchFamily="49" charset="0"/>
              </a:rPr>
              <a:t>Store</a:t>
            </a:r>
            <a:r>
              <a:rPr lang="en-US" altLang="de-DE" sz="2000" noProof="0" dirty="0" smtClean="0"/>
              <a:t> with mutable discriminants provide for a restricted form of polymorphy.</a:t>
            </a:r>
            <a:endParaRPr lang="en-US" sz="2000" dirty="0"/>
          </a:p>
        </p:txBody>
      </p:sp>
      <p:sp>
        <p:nvSpPr>
          <p:cNvPr id="150532" name="Fußzeilenplatzhalter 1"/>
          <p:cNvSpPr>
            <a:spLocks noGrp="1"/>
          </p:cNvSpPr>
          <p:nvPr>
            <p:ph type="ftr" sz="quarte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en-US" altLang="de-DE" sz="2400" dirty="0" smtClean="0"/>
              <a:t>Ada Basics © 2024 C.Grein</a:t>
            </a:r>
            <a:endParaRPr lang="de-DE" altLang="de-DE" sz="2400" dirty="0"/>
          </a:p>
        </p:txBody>
      </p:sp>
      <p:sp>
        <p:nvSpPr>
          <p:cNvPr id="150533" name="Foliennummernplatzhalter 2"/>
          <p:cNvSpPr>
            <a:spLocks noGrp="1"/>
          </p:cNvSpPr>
          <p:nvPr>
            <p:ph type="sldNum" sz="quarter"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00B0B0B4-4052-4EEC-8705-73103366D62C}" type="slidenum">
              <a:rPr lang="de-DE" altLang="de-DE" sz="2400" smtClean="0"/>
              <a:pPr eaLnBrk="1" hangingPunct="1">
                <a:spcBef>
                  <a:spcPct val="0"/>
                </a:spcBef>
              </a:pPr>
              <a:t>236</a:t>
            </a:fld>
            <a:endParaRPr lang="de-DE" altLang="de-DE" sz="2400" dirty="0" smtClean="0"/>
          </a:p>
        </p:txBody>
      </p:sp>
      <p:sp>
        <p:nvSpPr>
          <p:cNvPr id="6" name="Textfeld 5"/>
          <p:cNvSpPr txBox="1"/>
          <p:nvPr/>
        </p:nvSpPr>
        <p:spPr>
          <a:xfrm>
            <a:off x="6300192" y="1412776"/>
            <a:ext cx="2124671" cy="369332"/>
          </a:xfrm>
          <a:prstGeom prst="rect">
            <a:avLst/>
          </a:prstGeom>
          <a:noFill/>
        </p:spPr>
        <p:txBody>
          <a:bodyPr wrap="square" rtlCol="0">
            <a:spAutoFit/>
          </a:bodyPr>
          <a:lstStyle/>
          <a:p>
            <a:r>
              <a:rPr lang="en-US" sz="1800" dirty="0" smtClean="0">
                <a:solidFill>
                  <a:schemeClr val="tx1"/>
                </a:solidFill>
              </a:rPr>
              <a:t>(Compare slide 231.)</a:t>
            </a:r>
            <a:endParaRPr lang="en-US" sz="1800" dirty="0">
              <a:solidFill>
                <a:schemeClr val="tx1"/>
              </a:solidFill>
            </a:endParaRPr>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smtClean="0"/>
              <a:t>Constrained and Unconstrained Objects 1</a:t>
            </a:r>
            <a:endParaRPr lang="en-US" dirty="0"/>
          </a:p>
        </p:txBody>
      </p:sp>
      <p:sp>
        <p:nvSpPr>
          <p:cNvPr id="3" name="Inhaltsplatzhalter 2"/>
          <p:cNvSpPr>
            <a:spLocks noGrp="1"/>
          </p:cNvSpPr>
          <p:nvPr>
            <p:ph idx="1"/>
          </p:nvPr>
        </p:nvSpPr>
        <p:spPr/>
        <p:txBody>
          <a:bodyPr/>
          <a:lstStyle/>
          <a:p>
            <a:pPr marL="0" indent="0"/>
            <a:r>
              <a:rPr lang="en-US" sz="2400" dirty="0" smtClean="0"/>
              <a:t>This definition enables constrained objects (they </a:t>
            </a:r>
            <a:r>
              <a:rPr lang="en-US" sz="2400" dirty="0"/>
              <a:t>can either </a:t>
            </a:r>
            <a:r>
              <a:rPr lang="en-US" sz="2400" dirty="0" smtClean="0"/>
              <a:t>hold only whole or only floating point numbers) as well as unconstrained objects, which can hold both kinds of numbers.</a:t>
            </a:r>
          </a:p>
          <a:p>
            <a:pPr marL="0" indent="0"/>
            <a:r>
              <a:rPr lang="en-US" sz="2000" dirty="0" smtClean="0">
                <a:latin typeface="Courier New" panose="02070309020205020404" pitchFamily="49" charset="0"/>
                <a:cs typeface="Courier New" panose="02070309020205020404" pitchFamily="49" charset="0"/>
              </a:rPr>
              <a:t>S2</a:t>
            </a:r>
            <a:r>
              <a:rPr lang="en-US" sz="2400" dirty="0" smtClean="0"/>
              <a:t> has the fixed value </a:t>
            </a:r>
            <a:r>
              <a:rPr lang="en-US" sz="2000" dirty="0" smtClean="0">
                <a:latin typeface="Courier New" panose="02070309020205020404" pitchFamily="49" charset="0"/>
                <a:cs typeface="Courier New" panose="02070309020205020404" pitchFamily="49" charset="0"/>
              </a:rPr>
              <a:t>True</a:t>
            </a:r>
            <a:r>
              <a:rPr lang="en-US" sz="2400" dirty="0" smtClean="0"/>
              <a:t> for the discriminant. Even if the discriminant is immutable, it has to be given in the aggregate in any case.</a:t>
            </a:r>
          </a:p>
          <a:p>
            <a:pPr marL="0" indent="0"/>
            <a:endParaRPr lang="en-US" sz="2400" dirty="0" smtClean="0"/>
          </a:p>
          <a:p>
            <a:pPr marL="271463" lvl="0" indent="0" eaLnBrk="1" hangingPunct="1">
              <a:lnSpc>
                <a:spcPct val="80000"/>
              </a:lnSpc>
              <a:spcBef>
                <a:spcPts val="450"/>
              </a:spcBef>
              <a:buClrTx/>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2000" dirty="0" smtClean="0">
                <a:latin typeface="Courier New" pitchFamily="49" charset="0"/>
              </a:rPr>
              <a:t>S1: Store;                  -- </a:t>
            </a:r>
            <a:r>
              <a:rPr lang="en-US" altLang="de-DE" sz="2000" i="1" dirty="0" smtClean="0">
                <a:latin typeface="Courier New" pitchFamily="49" charset="0"/>
              </a:rPr>
              <a:t>unconstrained</a:t>
            </a:r>
            <a:r>
              <a:rPr lang="en-US" altLang="de-DE" sz="2000" dirty="0" smtClean="0">
                <a:latin typeface="Courier New" pitchFamily="49" charset="0"/>
              </a:rPr>
              <a:t/>
            </a:r>
            <a:br>
              <a:rPr lang="en-US" altLang="de-DE" sz="2000" dirty="0" smtClean="0">
                <a:latin typeface="Courier New" pitchFamily="49" charset="0"/>
              </a:rPr>
            </a:br>
            <a:r>
              <a:rPr lang="en-US" altLang="de-DE" sz="2000" dirty="0" smtClean="0">
                <a:latin typeface="Courier New" pitchFamily="49" charset="0"/>
              </a:rPr>
              <a:t>S2: Store </a:t>
            </a:r>
            <a:r>
              <a:rPr lang="en-US" altLang="de-DE" sz="2000" dirty="0">
                <a:latin typeface="Courier New" pitchFamily="49" charset="0"/>
              </a:rPr>
              <a:t>(</a:t>
            </a:r>
            <a:r>
              <a:rPr lang="en-US" altLang="de-DE" sz="2000" dirty="0" smtClean="0">
                <a:latin typeface="Courier New" pitchFamily="49" charset="0"/>
              </a:rPr>
              <a:t>Whole</a:t>
            </a:r>
            <a:r>
              <a:rPr lang="en-US" altLang="de-DE" sz="2000" dirty="0">
                <a:latin typeface="Courier New" pitchFamily="49" charset="0"/>
              </a:rPr>
              <a:t> </a:t>
            </a:r>
            <a:r>
              <a:rPr lang="en-US" altLang="de-DE" sz="2000" dirty="0" smtClean="0">
                <a:latin typeface="Courier New" pitchFamily="49" charset="0"/>
              </a:rPr>
              <a:t>=&gt; True);  -- </a:t>
            </a:r>
            <a:r>
              <a:rPr lang="en-US" altLang="de-DE" sz="2000" i="1" dirty="0" smtClean="0">
                <a:latin typeface="Courier New" pitchFamily="49" charset="0"/>
              </a:rPr>
              <a:t>constrained</a:t>
            </a:r>
            <a:endParaRPr lang="en-US" altLang="de-DE" sz="2000" dirty="0" smtClean="0">
              <a:latin typeface="Courier New" pitchFamily="49" charset="0"/>
            </a:endParaRPr>
          </a:p>
          <a:p>
            <a:pPr marL="271463" lvl="0" indent="0" eaLnBrk="1" hangingPunct="1">
              <a:lnSpc>
                <a:spcPct val="80000"/>
              </a:lnSpc>
              <a:spcBef>
                <a:spcPts val="450"/>
              </a:spcBef>
              <a:buClrTx/>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US" altLang="de-DE" sz="600" dirty="0" smtClean="0">
              <a:latin typeface="Courier New" pitchFamily="49" charset="0"/>
            </a:endParaRPr>
          </a:p>
          <a:p>
            <a:pPr marL="271463" lvl="0" indent="0" eaLnBrk="1" hangingPunct="1">
              <a:lnSpc>
                <a:spcPct val="80000"/>
              </a:lnSpc>
              <a:spcBef>
                <a:spcPts val="450"/>
              </a:spcBef>
              <a:buClrTx/>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2000" dirty="0" smtClean="0">
                <a:latin typeface="Courier New" pitchFamily="49" charset="0"/>
              </a:rPr>
              <a:t>S1 := (</a:t>
            </a:r>
            <a:r>
              <a:rPr lang="en-US" altLang="de-DE" sz="2000" dirty="0" smtClean="0">
                <a:solidFill>
                  <a:schemeClr val="accent2"/>
                </a:solidFill>
                <a:latin typeface="Courier New" pitchFamily="49" charset="0"/>
              </a:rPr>
              <a:t>Whole =&gt; False</a:t>
            </a:r>
            <a:r>
              <a:rPr lang="en-US" altLang="de-DE" sz="2000" dirty="0" smtClean="0">
                <a:latin typeface="Courier New" pitchFamily="49" charset="0"/>
              </a:rPr>
              <a:t>, F =&gt; 20.0E+10);</a:t>
            </a:r>
          </a:p>
          <a:p>
            <a:pPr marL="271463" lvl="0" indent="0" eaLnBrk="1" hangingPunct="1">
              <a:lnSpc>
                <a:spcPct val="80000"/>
              </a:lnSpc>
              <a:spcBef>
                <a:spcPts val="450"/>
              </a:spcBef>
              <a:buClrTx/>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2000" dirty="0" smtClean="0">
                <a:latin typeface="Courier New" pitchFamily="49" charset="0"/>
              </a:rPr>
              <a:t>S2 := (</a:t>
            </a:r>
            <a:r>
              <a:rPr lang="en-US" altLang="de-DE" sz="2000" dirty="0" smtClean="0">
                <a:solidFill>
                  <a:schemeClr val="accent2"/>
                </a:solidFill>
                <a:latin typeface="Courier New" pitchFamily="49" charset="0"/>
              </a:rPr>
              <a:t>Whole =&gt; True </a:t>
            </a:r>
            <a:r>
              <a:rPr lang="en-US" altLang="de-DE" sz="2000" dirty="0" smtClean="0">
                <a:latin typeface="Courier New" pitchFamily="49" charset="0"/>
              </a:rPr>
              <a:t>, I =&gt; 2E+4);</a:t>
            </a:r>
          </a:p>
        </p:txBody>
      </p:sp>
      <p:sp>
        <p:nvSpPr>
          <p:cNvPr id="4" name="Fußzeilenplatzhalter 3"/>
          <p:cNvSpPr>
            <a:spLocks noGrp="1"/>
          </p:cNvSpPr>
          <p:nvPr>
            <p:ph type="ftr" idx="10"/>
          </p:nvPr>
        </p:nvSpPr>
        <p:spPr/>
        <p:txBody>
          <a:bodyPr/>
          <a:lstStyle/>
          <a:p>
            <a:pPr>
              <a:defRPr/>
            </a:pPr>
            <a:r>
              <a:rPr lang="en-US" dirty="0" smtClean="0"/>
              <a:t>Ada Basics © 2024 C.Grein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237</a:t>
            </a:fld>
            <a:endParaRPr lang="de-DE" dirty="0"/>
          </a:p>
        </p:txBody>
      </p:sp>
    </p:spTree>
    <p:extLst>
      <p:ext uri="{BB962C8B-B14F-4D97-AF65-F5344CB8AC3E}">
        <p14:creationId xmlns:p14="http://schemas.microsoft.com/office/powerpoint/2010/main" val="92591837"/>
      </p:ext>
    </p:extLst>
  </p:cSld>
  <p:clrMapOvr>
    <a:masterClrMapping/>
  </p:clrMapOvr>
  <p:timing>
    <p:tnLst>
      <p:par>
        <p:cTn id="1" dur="indefinite" restart="never" nodeType="tmRoot"/>
      </p:par>
    </p:tnLst>
  </p:timing>
</p:sld>
</file>

<file path=ppt/slides/slide2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1"/>
          <p:cNvSpPr>
            <a:spLocks noGrp="1" noChangeArrowheads="1"/>
          </p:cNvSpPr>
          <p:nvPr>
            <p:ph type="title"/>
          </p:nvPr>
        </p:nvSpPr>
        <p:spPr>
          <a:xfrm>
            <a:off x="685800" y="463550"/>
            <a:ext cx="7772400" cy="1435100"/>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noProof="0" dirty="0" smtClean="0"/>
              <a:t>Constrained and Unconstrained Objects 2</a:t>
            </a:r>
          </a:p>
        </p:txBody>
      </p:sp>
      <p:sp>
        <p:nvSpPr>
          <p:cNvPr id="151555" name="Rectangle 2"/>
          <p:cNvSpPr>
            <a:spLocks noGrp="1" noChangeArrowheads="1"/>
          </p:cNvSpPr>
          <p:nvPr>
            <p:ph type="body" idx="1"/>
          </p:nvPr>
        </p:nvSpPr>
        <p:spPr>
          <a:xfrm>
            <a:off x="685800" y="1981200"/>
            <a:ext cx="7772400" cy="4286250"/>
          </a:xfrm>
        </p:spPr>
        <p:txBody>
          <a:bodyPr/>
          <a:lstStyle/>
          <a:p>
            <a:pPr marL="182563" indent="0" eaLnBrk="1" hangingPunct="1">
              <a:lnSpc>
                <a:spcPct val="90000"/>
              </a:lnSpc>
              <a:spcBef>
                <a:spcPts val="45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800" noProof="0" dirty="0" smtClean="0">
                <a:latin typeface="Courier New" pitchFamily="49" charset="0"/>
              </a:rPr>
              <a:t>S1: Store;                  -- </a:t>
            </a:r>
            <a:r>
              <a:rPr lang="en-US" altLang="de-DE" sz="1800" i="1" noProof="0" dirty="0" smtClean="0">
                <a:latin typeface="Courier New" pitchFamily="49" charset="0"/>
              </a:rPr>
              <a:t>unconstrained</a:t>
            </a:r>
          </a:p>
          <a:p>
            <a:pPr marL="182563" indent="0" eaLnBrk="1" hangingPunct="1">
              <a:lnSpc>
                <a:spcPct val="90000"/>
              </a:lnSpc>
              <a:spcBef>
                <a:spcPts val="45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800" noProof="0" dirty="0" smtClean="0">
                <a:latin typeface="Courier New" pitchFamily="49" charset="0"/>
              </a:rPr>
              <a:t>S2: Store (Whole =&gt; True);  -- </a:t>
            </a:r>
            <a:r>
              <a:rPr lang="en-US" altLang="de-DE" sz="1800" i="1" dirty="0" smtClean="0">
                <a:latin typeface="Courier New" pitchFamily="49" charset="0"/>
              </a:rPr>
              <a:t>constrained</a:t>
            </a:r>
            <a:endParaRPr lang="en-US" altLang="de-DE" sz="1800" i="1" noProof="0" dirty="0" smtClean="0">
              <a:latin typeface="Courier New" pitchFamily="49" charset="0"/>
            </a:endParaRPr>
          </a:p>
          <a:p>
            <a:pPr marL="0" indent="0" eaLnBrk="1" hangingPunct="1">
              <a:lnSpc>
                <a:spcPct val="90000"/>
              </a:lnSpc>
              <a:spcBef>
                <a:spcPts val="45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US" altLang="de-DE" sz="500" noProof="0" dirty="0" smtClean="0">
              <a:latin typeface="Courier New" pitchFamily="49" charset="0"/>
            </a:endParaRPr>
          </a:p>
          <a:p>
            <a:pPr marL="0" indent="0" eaLnBrk="1" hangingPunct="1">
              <a:lnSpc>
                <a:spcPct val="90000"/>
              </a:lnSpc>
              <a:spcBef>
                <a:spcPts val="45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2000" dirty="0" smtClean="0">
                <a:solidFill>
                  <a:srgbClr val="FF3399"/>
                </a:solidFill>
              </a:rPr>
              <a:t>The </a:t>
            </a:r>
            <a:r>
              <a:rPr lang="en-US" altLang="de-DE" sz="2000" noProof="0" dirty="0" smtClean="0">
                <a:solidFill>
                  <a:srgbClr val="FF3399"/>
                </a:solidFill>
              </a:rPr>
              <a:t>discriminant is mutable only together with all components (otherwise components could disappear or appear out of the blue)</a:t>
            </a:r>
            <a:r>
              <a:rPr lang="en-US" altLang="de-DE" sz="2000" i="1" noProof="0" dirty="0" smtClean="0">
                <a:solidFill>
                  <a:srgbClr val="FF3399"/>
                </a:solidFill>
              </a:rPr>
              <a:t>:</a:t>
            </a:r>
          </a:p>
          <a:p>
            <a:pPr marL="182563" indent="0" eaLnBrk="1" hangingPunct="1">
              <a:lnSpc>
                <a:spcPct val="90000"/>
              </a:lnSpc>
              <a:spcBef>
                <a:spcPts val="6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800" noProof="0" dirty="0" smtClean="0">
                <a:latin typeface="Courier New" pitchFamily="49" charset="0"/>
              </a:rPr>
              <a:t>S1.</a:t>
            </a:r>
            <a:r>
              <a:rPr lang="en-US" altLang="de-DE" sz="1800" noProof="0" dirty="0" smtClean="0">
                <a:solidFill>
                  <a:srgbClr val="C00000"/>
                </a:solidFill>
                <a:latin typeface="Courier New" pitchFamily="49" charset="0"/>
              </a:rPr>
              <a:t>Whole</a:t>
            </a:r>
            <a:r>
              <a:rPr lang="en-US" altLang="de-DE" sz="1800" noProof="0" dirty="0" smtClean="0">
                <a:latin typeface="Courier New" pitchFamily="49" charset="0"/>
              </a:rPr>
              <a:t> := True;  -- </a:t>
            </a:r>
            <a:r>
              <a:rPr lang="en-US" altLang="de-DE" sz="1800" noProof="0" dirty="0" smtClean="0">
                <a:solidFill>
                  <a:srgbClr val="FF0000"/>
                </a:solidFill>
                <a:latin typeface="Wingdings" pitchFamily="2" charset="2"/>
              </a:rPr>
              <a:t></a:t>
            </a:r>
          </a:p>
          <a:p>
            <a:pPr marL="182563" lvl="0" indent="0" eaLnBrk="1" hangingPunct="1">
              <a:lnSpc>
                <a:spcPct val="90000"/>
              </a:lnSpc>
              <a:spcBef>
                <a:spcPts val="450"/>
              </a:spcBef>
              <a:buClrTx/>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800" dirty="0">
                <a:latin typeface="Courier New" pitchFamily="49" charset="0"/>
              </a:rPr>
              <a:t>S1.I   </a:t>
            </a:r>
            <a:r>
              <a:rPr lang="de-DE" altLang="de-DE" sz="1800" dirty="0" smtClean="0">
                <a:latin typeface="Courier New" pitchFamily="49" charset="0"/>
              </a:rPr>
              <a:t>  </a:t>
            </a:r>
            <a:r>
              <a:rPr lang="de-DE" altLang="de-DE" sz="1800" dirty="0">
                <a:latin typeface="Courier New" pitchFamily="49" charset="0"/>
              </a:rPr>
              <a:t>:= </a:t>
            </a:r>
            <a:r>
              <a:rPr lang="de-DE" altLang="de-DE" sz="1800" dirty="0">
                <a:solidFill>
                  <a:srgbClr val="3333CC"/>
                </a:solidFill>
                <a:latin typeface="Courier New" pitchFamily="49" charset="0"/>
              </a:rPr>
              <a:t>-2.0E-4</a:t>
            </a:r>
            <a:r>
              <a:rPr lang="de-DE" altLang="de-DE" sz="1800" dirty="0">
                <a:latin typeface="Courier New" pitchFamily="49" charset="0"/>
              </a:rPr>
              <a:t>;</a:t>
            </a:r>
          </a:p>
          <a:p>
            <a:pPr marL="182563" lvl="0" indent="0" eaLnBrk="1" hangingPunct="1">
              <a:lnSpc>
                <a:spcPct val="90000"/>
              </a:lnSpc>
              <a:spcBef>
                <a:spcPts val="450"/>
              </a:spcBef>
              <a:buClrTx/>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de-DE" altLang="de-DE" sz="1800" dirty="0">
                <a:latin typeface="Courier New" pitchFamily="49" charset="0"/>
              </a:rPr>
              <a:t>S1.I    </a:t>
            </a:r>
            <a:r>
              <a:rPr lang="de-DE" altLang="de-DE" sz="1800" dirty="0" smtClean="0">
                <a:latin typeface="Courier New" pitchFamily="49" charset="0"/>
              </a:rPr>
              <a:t> := </a:t>
            </a:r>
            <a:r>
              <a:rPr lang="de-DE" altLang="de-DE" sz="1800" dirty="0">
                <a:solidFill>
                  <a:srgbClr val="FF0000"/>
                </a:solidFill>
                <a:latin typeface="Courier New" pitchFamily="49" charset="0"/>
              </a:rPr>
              <a:t>-2E+4</a:t>
            </a:r>
            <a:r>
              <a:rPr lang="de-DE" altLang="de-DE" sz="1800" dirty="0">
                <a:latin typeface="Courier New" pitchFamily="49" charset="0"/>
              </a:rPr>
              <a:t>;  -- </a:t>
            </a:r>
            <a:r>
              <a:rPr lang="de-DE" altLang="de-DE" sz="1800" dirty="0">
                <a:solidFill>
                  <a:srgbClr val="FF0000"/>
                </a:solidFill>
                <a:latin typeface="Wingdings" pitchFamily="2" charset="2"/>
              </a:rPr>
              <a:t></a:t>
            </a:r>
            <a:endParaRPr lang="de-DE" altLang="de-DE" sz="1800" dirty="0">
              <a:latin typeface="Courier New" pitchFamily="49" charset="0"/>
            </a:endParaRPr>
          </a:p>
          <a:p>
            <a:pPr marL="182563" indent="0" eaLnBrk="1" hangingPunct="1">
              <a:lnSpc>
                <a:spcPct val="90000"/>
              </a:lnSpc>
              <a:spcBef>
                <a:spcPts val="45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800" noProof="0" dirty="0" smtClean="0">
                <a:latin typeface="Courier New" pitchFamily="49" charset="0"/>
              </a:rPr>
              <a:t>S1       := S2;</a:t>
            </a:r>
          </a:p>
          <a:p>
            <a:pPr marL="182563" indent="0" eaLnBrk="1" hangingPunct="1">
              <a:lnSpc>
                <a:spcPct val="90000"/>
              </a:lnSpc>
              <a:spcBef>
                <a:spcPts val="45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800" dirty="0" smtClean="0">
                <a:latin typeface="Courier New" pitchFamily="49" charset="0"/>
              </a:rPr>
              <a:t>S1.I     := </a:t>
            </a:r>
            <a:r>
              <a:rPr lang="en-US" altLang="de-DE" sz="1800" dirty="0" smtClean="0">
                <a:solidFill>
                  <a:schemeClr val="accent2"/>
                </a:solidFill>
                <a:latin typeface="Courier New" pitchFamily="49" charset="0"/>
              </a:rPr>
              <a:t>-2E+4</a:t>
            </a:r>
            <a:r>
              <a:rPr lang="en-US" altLang="de-DE" sz="1800" dirty="0" smtClean="0">
                <a:latin typeface="Courier New" pitchFamily="49" charset="0"/>
              </a:rPr>
              <a:t>;  -- </a:t>
            </a:r>
            <a:r>
              <a:rPr lang="en-US" altLang="de-DE" sz="1800" i="1" dirty="0" smtClean="0">
                <a:latin typeface="Courier New" pitchFamily="49" charset="0"/>
              </a:rPr>
              <a:t>now OK</a:t>
            </a:r>
            <a:endParaRPr lang="en-US" altLang="de-DE" sz="1800" i="1" noProof="0" dirty="0" smtClean="0">
              <a:latin typeface="Courier New" pitchFamily="49" charset="0"/>
            </a:endParaRPr>
          </a:p>
          <a:p>
            <a:pPr marL="182563" indent="0" eaLnBrk="1" hangingPunct="1">
              <a:lnSpc>
                <a:spcPct val="90000"/>
              </a:lnSpc>
              <a:spcBef>
                <a:spcPts val="45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800" noProof="0" dirty="0" smtClean="0">
                <a:latin typeface="Courier New" pitchFamily="49" charset="0"/>
              </a:rPr>
              <a:t>S2.I     := 42;</a:t>
            </a:r>
          </a:p>
          <a:p>
            <a:pPr marL="182563" indent="0" eaLnBrk="1" hangingPunct="1">
              <a:lnSpc>
                <a:spcPct val="90000"/>
              </a:lnSpc>
              <a:spcBef>
                <a:spcPts val="45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800" noProof="0" dirty="0" smtClean="0">
                <a:latin typeface="Courier New" pitchFamily="49" charset="0"/>
              </a:rPr>
              <a:t>S2       := (</a:t>
            </a:r>
            <a:r>
              <a:rPr lang="en-US" altLang="de-DE" sz="1800" noProof="0" dirty="0" smtClean="0">
                <a:solidFill>
                  <a:srgbClr val="FF0000"/>
                </a:solidFill>
                <a:latin typeface="Courier New" pitchFamily="49" charset="0"/>
              </a:rPr>
              <a:t>False</a:t>
            </a:r>
            <a:r>
              <a:rPr lang="en-US" altLang="de-DE" sz="1800" noProof="0" dirty="0" smtClean="0">
                <a:latin typeface="Courier New" pitchFamily="49" charset="0"/>
              </a:rPr>
              <a:t>, -2.0E-4); -- </a:t>
            </a:r>
            <a:r>
              <a:rPr lang="en-US" altLang="de-DE" sz="1800" noProof="0" dirty="0" smtClean="0">
                <a:solidFill>
                  <a:srgbClr val="FF0000"/>
                </a:solidFill>
                <a:latin typeface="Wingdings" pitchFamily="2" charset="2"/>
              </a:rPr>
              <a:t></a:t>
            </a:r>
          </a:p>
          <a:p>
            <a:pPr marL="182563" indent="0" eaLnBrk="1" hangingPunct="1">
              <a:lnSpc>
                <a:spcPct val="90000"/>
              </a:lnSpc>
              <a:spcBef>
                <a:spcPts val="6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800" noProof="0" dirty="0" smtClean="0">
                <a:latin typeface="Courier New" pitchFamily="49" charset="0"/>
              </a:rPr>
              <a:t>S2.F     := </a:t>
            </a:r>
            <a:r>
              <a:rPr lang="en-US" altLang="de-DE" sz="1800" noProof="0" dirty="0" smtClean="0">
                <a:solidFill>
                  <a:srgbClr val="FF0000"/>
                </a:solidFill>
                <a:latin typeface="Courier New" pitchFamily="49" charset="0"/>
              </a:rPr>
              <a:t>-2.0E-4</a:t>
            </a:r>
            <a:r>
              <a:rPr lang="en-US" altLang="de-DE" sz="1800" noProof="0" dirty="0" smtClean="0">
                <a:latin typeface="Courier New" pitchFamily="49" charset="0"/>
              </a:rPr>
              <a:t>;          -- </a:t>
            </a:r>
            <a:r>
              <a:rPr lang="en-US" altLang="de-DE" sz="1800" noProof="0" dirty="0" smtClean="0">
                <a:solidFill>
                  <a:srgbClr val="FF0000"/>
                </a:solidFill>
                <a:latin typeface="Wingdings" pitchFamily="2" charset="2"/>
              </a:rPr>
              <a:t></a:t>
            </a:r>
          </a:p>
        </p:txBody>
      </p:sp>
      <p:sp>
        <p:nvSpPr>
          <p:cNvPr id="151556" name="Fußzeilenplatzhalter 1"/>
          <p:cNvSpPr>
            <a:spLocks noGrp="1"/>
          </p:cNvSpPr>
          <p:nvPr>
            <p:ph type="ftr" sz="quarte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en-US" altLang="de-DE" sz="2400" dirty="0" smtClean="0"/>
              <a:t>Ada Basics © 2024 C.Grein</a:t>
            </a:r>
            <a:endParaRPr lang="de-DE" altLang="de-DE" sz="2400" dirty="0"/>
          </a:p>
        </p:txBody>
      </p:sp>
      <p:sp>
        <p:nvSpPr>
          <p:cNvPr id="151557" name="Foliennummernplatzhalter 2"/>
          <p:cNvSpPr>
            <a:spLocks noGrp="1"/>
          </p:cNvSpPr>
          <p:nvPr>
            <p:ph type="sldNum" sz="quarter"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85A8D1E3-7A13-4036-8659-64C2EA2297B4}" type="slidenum">
              <a:rPr lang="de-DE" altLang="de-DE" sz="2400" smtClean="0"/>
              <a:pPr eaLnBrk="1" hangingPunct="1">
                <a:spcBef>
                  <a:spcPct val="0"/>
                </a:spcBef>
              </a:pPr>
              <a:t>238</a:t>
            </a:fld>
            <a:endParaRPr lang="de-DE" altLang="de-DE" sz="2400" dirty="0" smtClean="0"/>
          </a:p>
        </p:txBody>
      </p:sp>
      <p:sp>
        <p:nvSpPr>
          <p:cNvPr id="2" name="Textfeld 1"/>
          <p:cNvSpPr txBox="1"/>
          <p:nvPr/>
        </p:nvSpPr>
        <p:spPr>
          <a:xfrm>
            <a:off x="5076056" y="3471972"/>
            <a:ext cx="3226696" cy="954107"/>
          </a:xfrm>
          <a:prstGeom prst="rect">
            <a:avLst/>
          </a:prstGeom>
          <a:noFill/>
          <a:ln>
            <a:solidFill>
              <a:srgbClr val="FF0000"/>
            </a:solidFill>
          </a:ln>
        </p:spPr>
        <p:txBody>
          <a:bodyPr wrap="square" rtlCol="0">
            <a:spAutoFit/>
          </a:bodyPr>
          <a:lstStyle/>
          <a:p>
            <a:r>
              <a:rPr lang="en-US" sz="2000" dirty="0" smtClean="0">
                <a:solidFill>
                  <a:schemeClr val="tx1"/>
                </a:solidFill>
              </a:rPr>
              <a:t>Aggregate component check</a:t>
            </a:r>
            <a:r>
              <a:rPr lang="de-DE" sz="2000" dirty="0" smtClean="0">
                <a:solidFill>
                  <a:schemeClr val="tx1"/>
                </a:solidFill>
              </a:rPr>
              <a:t>:</a:t>
            </a:r>
          </a:p>
          <a:p>
            <a:r>
              <a:rPr lang="en-US" altLang="de-DE" sz="1800" dirty="0" smtClean="0">
                <a:solidFill>
                  <a:schemeClr val="tx1"/>
                </a:solidFill>
                <a:latin typeface="Courier New" pitchFamily="49" charset="0"/>
              </a:rPr>
              <a:t>(True</a:t>
            </a:r>
            <a:r>
              <a:rPr lang="en-US" altLang="de-DE" sz="1800" dirty="0">
                <a:solidFill>
                  <a:schemeClr val="tx1"/>
                </a:solidFill>
                <a:latin typeface="Courier New" pitchFamily="49" charset="0"/>
              </a:rPr>
              <a:t>, </a:t>
            </a:r>
            <a:r>
              <a:rPr lang="en-US" altLang="de-DE" sz="1800" dirty="0">
                <a:solidFill>
                  <a:srgbClr val="FF0000"/>
                </a:solidFill>
                <a:latin typeface="Courier New" pitchFamily="49" charset="0"/>
              </a:rPr>
              <a:t>-</a:t>
            </a:r>
            <a:r>
              <a:rPr lang="en-US" altLang="de-DE" sz="1800" dirty="0" smtClean="0">
                <a:solidFill>
                  <a:srgbClr val="FF0000"/>
                </a:solidFill>
                <a:latin typeface="Courier New" pitchFamily="49" charset="0"/>
              </a:rPr>
              <a:t>2.0E+4</a:t>
            </a:r>
            <a:r>
              <a:rPr lang="en-US" altLang="de-DE" sz="1800" dirty="0" smtClean="0">
                <a:solidFill>
                  <a:schemeClr val="tx1"/>
                </a:solidFill>
                <a:latin typeface="Courier New" pitchFamily="49" charset="0"/>
              </a:rPr>
              <a:t>)  -- </a:t>
            </a:r>
            <a:r>
              <a:rPr lang="en-US" altLang="de-DE" sz="1800" dirty="0" smtClean="0">
                <a:solidFill>
                  <a:srgbClr val="FF0000"/>
                </a:solidFill>
                <a:latin typeface="Wingdings" pitchFamily="2" charset="2"/>
              </a:rPr>
              <a:t></a:t>
            </a:r>
          </a:p>
          <a:p>
            <a:r>
              <a:rPr lang="en-US" altLang="de-DE" sz="1800" dirty="0" smtClean="0">
                <a:solidFill>
                  <a:schemeClr val="tx1"/>
                </a:solidFill>
                <a:latin typeface="Courier New" panose="02070309020205020404" pitchFamily="49" charset="0"/>
                <a:cs typeface="Courier New" panose="02070309020205020404" pitchFamily="49" charset="0"/>
              </a:rPr>
              <a:t>(True, </a:t>
            </a:r>
            <a:r>
              <a:rPr lang="en-US" altLang="de-DE" sz="1800" dirty="0" smtClean="0">
                <a:solidFill>
                  <a:schemeClr val="accent2"/>
                </a:solidFill>
                <a:latin typeface="Courier New" panose="02070309020205020404" pitchFamily="49" charset="0"/>
                <a:cs typeface="Courier New" panose="02070309020205020404" pitchFamily="49" charset="0"/>
              </a:rPr>
              <a:t>-2E+4</a:t>
            </a:r>
            <a:r>
              <a:rPr lang="en-US" altLang="de-DE" sz="1800" dirty="0" smtClean="0">
                <a:solidFill>
                  <a:schemeClr val="tx1"/>
                </a:solidFill>
                <a:latin typeface="Courier New" panose="02070309020205020404" pitchFamily="49" charset="0"/>
                <a:cs typeface="Courier New" panose="02070309020205020404" pitchFamily="49" charset="0"/>
              </a:rPr>
              <a:t>)    -- </a:t>
            </a:r>
            <a:r>
              <a:rPr lang="en-US" altLang="de-DE" sz="1800" i="1" dirty="0" smtClean="0">
                <a:solidFill>
                  <a:schemeClr val="tx1"/>
                </a:solidFill>
                <a:latin typeface="Courier New" panose="02070309020205020404" pitchFamily="49" charset="0"/>
                <a:cs typeface="Courier New" panose="02070309020205020404" pitchFamily="49" charset="0"/>
              </a:rPr>
              <a:t>OK</a:t>
            </a:r>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Rectangle 1"/>
          <p:cNvSpPr>
            <a:spLocks noGrp="1" noChangeArrowheads="1"/>
          </p:cNvSpPr>
          <p:nvPr>
            <p:ph type="title"/>
          </p:nvPr>
        </p:nvSpPr>
        <p:spPr>
          <a:xfrm>
            <a:off x="685800" y="461963"/>
            <a:ext cx="7767638" cy="1310853"/>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noProof="0" dirty="0" smtClean="0"/>
              <a:t>Type Parameters of Generics</a:t>
            </a:r>
          </a:p>
        </p:txBody>
      </p:sp>
      <p:sp>
        <p:nvSpPr>
          <p:cNvPr id="152579" name="Rectangle 2"/>
          <p:cNvSpPr>
            <a:spLocks noGrp="1" noChangeArrowheads="1"/>
          </p:cNvSpPr>
          <p:nvPr>
            <p:ph type="body" idx="1"/>
          </p:nvPr>
        </p:nvSpPr>
        <p:spPr>
          <a:xfrm>
            <a:off x="395536" y="1772816"/>
            <a:ext cx="8280920" cy="4475584"/>
          </a:xfrm>
        </p:spPr>
        <p:txBody>
          <a:bodyPr/>
          <a:lstStyle/>
          <a:p>
            <a:pPr marL="0" indent="0" eaLnBrk="1" hangingPunct="1">
              <a:lnSpc>
                <a:spcPct val="90000"/>
              </a:lnSpc>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2000" noProof="0" dirty="0" smtClean="0"/>
              <a:t>Depending on the syntax, a generic type is a placeholder for a certain category of types.</a:t>
            </a:r>
            <a:endParaRPr lang="en-US" altLang="de-DE" sz="1800" noProof="0" dirty="0" smtClean="0"/>
          </a:p>
          <a:p>
            <a:pPr marL="358775" indent="0" eaLnBrk="1" hangingPunct="1">
              <a:lnSpc>
                <a:spcPct val="90000"/>
              </a:lnSpc>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800" b="1" noProof="0" dirty="0" smtClean="0">
                <a:latin typeface="Courier New" pitchFamily="49" charset="0"/>
              </a:rPr>
              <a:t>generic</a:t>
            </a:r>
          </a:p>
          <a:p>
            <a:pPr marL="358775" indent="0" eaLnBrk="1" hangingPunct="1">
              <a:lnSpc>
                <a:spcPct val="90000"/>
              </a:lnSpc>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800" noProof="0" dirty="0" smtClean="0">
                <a:latin typeface="Courier New" pitchFamily="49" charset="0"/>
              </a:rPr>
              <a:t>  </a:t>
            </a:r>
            <a:r>
              <a:rPr lang="en-US" altLang="de-DE" sz="1800" b="1" noProof="0" dirty="0" smtClean="0">
                <a:latin typeface="Courier New" pitchFamily="49" charset="0"/>
              </a:rPr>
              <a:t>type</a:t>
            </a:r>
            <a:r>
              <a:rPr lang="en-US" altLang="de-DE" sz="1800" noProof="0" dirty="0" smtClean="0">
                <a:latin typeface="Courier New" pitchFamily="49" charset="0"/>
              </a:rPr>
              <a:t> T </a:t>
            </a:r>
            <a:r>
              <a:rPr lang="en-US" altLang="de-DE" sz="1800" b="1" noProof="0" dirty="0" smtClean="0">
                <a:latin typeface="Courier New" pitchFamily="49" charset="0"/>
              </a:rPr>
              <a:t>is</a:t>
            </a:r>
            <a:r>
              <a:rPr lang="en-US" altLang="de-DE" sz="1800" noProof="0" dirty="0" smtClean="0">
                <a:latin typeface="Courier New" pitchFamily="49" charset="0"/>
              </a:rPr>
              <a:t> </a:t>
            </a:r>
            <a:r>
              <a:rPr lang="en-US" altLang="de-DE" sz="1800" b="1" noProof="0" dirty="0" smtClean="0">
                <a:latin typeface="Courier New" pitchFamily="49" charset="0"/>
              </a:rPr>
              <a:t>range</a:t>
            </a:r>
            <a:r>
              <a:rPr lang="en-US" altLang="de-DE" sz="1800" noProof="0" dirty="0" smtClean="0">
                <a:latin typeface="Courier New" pitchFamily="49" charset="0"/>
              </a:rPr>
              <a:t> &lt;&gt;;   -- </a:t>
            </a:r>
            <a:r>
              <a:rPr lang="en-US" altLang="de-DE" sz="1800" i="1" noProof="0" dirty="0" smtClean="0">
                <a:latin typeface="Courier New" pitchFamily="49" charset="0"/>
              </a:rPr>
              <a:t>integer types</a:t>
            </a:r>
          </a:p>
          <a:p>
            <a:pPr marL="358775" indent="0" eaLnBrk="1" hangingPunct="1">
              <a:lnSpc>
                <a:spcPct val="90000"/>
              </a:lnSpc>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800" noProof="0" dirty="0" smtClean="0">
                <a:latin typeface="Courier New" pitchFamily="49" charset="0"/>
              </a:rPr>
              <a:t>  </a:t>
            </a:r>
            <a:r>
              <a:rPr lang="en-US" altLang="de-DE" sz="1800" b="1" noProof="0" dirty="0" smtClean="0">
                <a:latin typeface="Courier New" pitchFamily="49" charset="0"/>
              </a:rPr>
              <a:t>type</a:t>
            </a:r>
            <a:r>
              <a:rPr lang="en-US" altLang="de-DE" sz="1800" noProof="0" dirty="0" smtClean="0">
                <a:latin typeface="Courier New" pitchFamily="49" charset="0"/>
              </a:rPr>
              <a:t> T </a:t>
            </a:r>
            <a:r>
              <a:rPr lang="en-US" altLang="de-DE" sz="1800" b="1" noProof="0" dirty="0" smtClean="0">
                <a:latin typeface="Courier New" pitchFamily="49" charset="0"/>
              </a:rPr>
              <a:t>is</a:t>
            </a:r>
            <a:r>
              <a:rPr lang="en-US" altLang="de-DE" sz="1800" noProof="0" dirty="0" smtClean="0">
                <a:latin typeface="Courier New" pitchFamily="49" charset="0"/>
              </a:rPr>
              <a:t> </a:t>
            </a:r>
            <a:r>
              <a:rPr lang="en-US" altLang="de-DE" sz="1800" b="1" noProof="0" dirty="0" smtClean="0">
                <a:latin typeface="Courier New" pitchFamily="49" charset="0"/>
              </a:rPr>
              <a:t>mod</a:t>
            </a:r>
            <a:r>
              <a:rPr lang="en-US" altLang="de-DE" sz="1800" noProof="0" dirty="0" smtClean="0">
                <a:latin typeface="Courier New" pitchFamily="49" charset="0"/>
              </a:rPr>
              <a:t> &lt;&gt;;     -- </a:t>
            </a:r>
            <a:r>
              <a:rPr lang="en-US" altLang="de-DE" sz="1800" i="1" noProof="0" dirty="0" smtClean="0">
                <a:latin typeface="Courier New" pitchFamily="49" charset="0"/>
              </a:rPr>
              <a:t>modular types</a:t>
            </a:r>
          </a:p>
          <a:p>
            <a:pPr marL="358775" indent="0" eaLnBrk="1" hangingPunct="1">
              <a:lnSpc>
                <a:spcPct val="90000"/>
              </a:lnSpc>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800" noProof="0" dirty="0" smtClean="0">
                <a:latin typeface="Courier New" pitchFamily="49" charset="0"/>
              </a:rPr>
              <a:t>  </a:t>
            </a:r>
            <a:r>
              <a:rPr lang="en-US" altLang="de-DE" sz="1800" b="1" noProof="0" dirty="0" smtClean="0">
                <a:latin typeface="Courier New" pitchFamily="49" charset="0"/>
              </a:rPr>
              <a:t>type</a:t>
            </a:r>
            <a:r>
              <a:rPr lang="en-US" altLang="de-DE" sz="1800" noProof="0" dirty="0" smtClean="0">
                <a:latin typeface="Courier New" pitchFamily="49" charset="0"/>
              </a:rPr>
              <a:t> T </a:t>
            </a:r>
            <a:r>
              <a:rPr lang="en-US" altLang="de-DE" sz="1800" b="1" noProof="0" dirty="0" smtClean="0">
                <a:latin typeface="Courier New" pitchFamily="49" charset="0"/>
              </a:rPr>
              <a:t>is</a:t>
            </a:r>
            <a:r>
              <a:rPr lang="en-US" altLang="de-DE" sz="1800" noProof="0" dirty="0" smtClean="0">
                <a:latin typeface="Courier New" pitchFamily="49" charset="0"/>
              </a:rPr>
              <a:t> (&lt;&gt;);       -- </a:t>
            </a:r>
            <a:r>
              <a:rPr lang="en-US" altLang="de-DE" sz="1800" i="1" dirty="0" smtClean="0">
                <a:latin typeface="Courier New" pitchFamily="49" charset="0"/>
              </a:rPr>
              <a:t>enumeration </a:t>
            </a:r>
            <a:r>
              <a:rPr lang="en-US" altLang="de-DE" sz="1800" i="1" noProof="0" dirty="0" smtClean="0">
                <a:latin typeface="Courier New" pitchFamily="49" charset="0"/>
              </a:rPr>
              <a:t>types</a:t>
            </a:r>
          </a:p>
          <a:p>
            <a:pPr marL="358775" indent="0" eaLnBrk="1" hangingPunct="1">
              <a:lnSpc>
                <a:spcPct val="90000"/>
              </a:lnSpc>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800" noProof="0" dirty="0" smtClean="0">
                <a:latin typeface="Courier New" pitchFamily="49" charset="0"/>
              </a:rPr>
              <a:t>  </a:t>
            </a:r>
            <a:r>
              <a:rPr lang="en-US" altLang="de-DE" sz="1800" b="1" noProof="0" dirty="0" smtClean="0">
                <a:latin typeface="Courier New" pitchFamily="49" charset="0"/>
              </a:rPr>
              <a:t>type</a:t>
            </a:r>
            <a:r>
              <a:rPr lang="en-US" altLang="de-DE" sz="1800" noProof="0" dirty="0" smtClean="0">
                <a:latin typeface="Courier New" pitchFamily="49" charset="0"/>
              </a:rPr>
              <a:t> T </a:t>
            </a:r>
            <a:r>
              <a:rPr lang="en-US" altLang="de-DE" sz="1800" b="1" noProof="0" dirty="0" smtClean="0">
                <a:latin typeface="Courier New" pitchFamily="49" charset="0"/>
              </a:rPr>
              <a:t>is</a:t>
            </a:r>
            <a:r>
              <a:rPr lang="en-US" altLang="de-DE" sz="1800" noProof="0" dirty="0" smtClean="0">
                <a:latin typeface="Courier New" pitchFamily="49" charset="0"/>
              </a:rPr>
              <a:t> </a:t>
            </a:r>
            <a:r>
              <a:rPr lang="en-US" altLang="de-DE" sz="1800" b="1" noProof="0" dirty="0" smtClean="0">
                <a:latin typeface="Courier New" pitchFamily="49" charset="0"/>
              </a:rPr>
              <a:t>digits</a:t>
            </a:r>
            <a:r>
              <a:rPr lang="en-US" altLang="de-DE" sz="1800" noProof="0" dirty="0" smtClean="0">
                <a:latin typeface="Courier New" pitchFamily="49" charset="0"/>
              </a:rPr>
              <a:t> &lt;&gt;;  -- </a:t>
            </a:r>
            <a:r>
              <a:rPr lang="en-US" altLang="de-DE" sz="1800" i="1" dirty="0" smtClean="0">
                <a:latin typeface="Courier New" pitchFamily="49" charset="0"/>
              </a:rPr>
              <a:t>floating</a:t>
            </a:r>
            <a:r>
              <a:rPr lang="en-US" altLang="de-DE" sz="1800" i="1" noProof="0" dirty="0" smtClean="0">
                <a:latin typeface="Courier New" pitchFamily="49" charset="0"/>
              </a:rPr>
              <a:t> point types</a:t>
            </a:r>
          </a:p>
          <a:p>
            <a:pPr marL="358775" indent="0" eaLnBrk="1" hangingPunct="1">
              <a:lnSpc>
                <a:spcPct val="90000"/>
              </a:lnSpc>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800" noProof="0" dirty="0" smtClean="0">
                <a:latin typeface="Courier New" pitchFamily="49" charset="0"/>
              </a:rPr>
              <a:t>  </a:t>
            </a:r>
            <a:r>
              <a:rPr lang="en-US" altLang="de-DE" sz="1800" b="1" noProof="0" dirty="0" smtClean="0">
                <a:latin typeface="Courier New" pitchFamily="49" charset="0"/>
              </a:rPr>
              <a:t>type</a:t>
            </a:r>
            <a:r>
              <a:rPr lang="en-US" altLang="de-DE" sz="1800" noProof="0" dirty="0" smtClean="0">
                <a:latin typeface="Courier New" pitchFamily="49" charset="0"/>
              </a:rPr>
              <a:t> T </a:t>
            </a:r>
            <a:r>
              <a:rPr lang="en-US" altLang="de-DE" sz="1800" b="1" noProof="0" dirty="0" smtClean="0">
                <a:latin typeface="Courier New" pitchFamily="49" charset="0"/>
              </a:rPr>
              <a:t>is</a:t>
            </a:r>
            <a:r>
              <a:rPr lang="en-US" altLang="de-DE" sz="1800" noProof="0" dirty="0" smtClean="0">
                <a:latin typeface="Courier New" pitchFamily="49" charset="0"/>
              </a:rPr>
              <a:t> </a:t>
            </a:r>
            <a:r>
              <a:rPr lang="en-US" altLang="de-DE" sz="1800" b="1" noProof="0" dirty="0" smtClean="0">
                <a:latin typeface="Courier New" pitchFamily="49" charset="0"/>
              </a:rPr>
              <a:t>delta</a:t>
            </a:r>
            <a:r>
              <a:rPr lang="en-US" altLang="de-DE" sz="1800" noProof="0" dirty="0" smtClean="0">
                <a:latin typeface="Courier New" pitchFamily="49" charset="0"/>
              </a:rPr>
              <a:t> &lt;&gt;;   -- ordinary </a:t>
            </a:r>
            <a:r>
              <a:rPr lang="en-US" altLang="de-DE" sz="1800" i="1" noProof="0" dirty="0" smtClean="0">
                <a:latin typeface="Courier New" pitchFamily="49" charset="0"/>
              </a:rPr>
              <a:t>fixed point types</a:t>
            </a:r>
          </a:p>
          <a:p>
            <a:pPr marL="358775" indent="0" eaLnBrk="1" hangingPunct="1">
              <a:lnSpc>
                <a:spcPct val="90000"/>
              </a:lnSpc>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800" b="1" dirty="0" smtClean="0">
                <a:latin typeface="Courier New" pitchFamily="49" charset="0"/>
              </a:rPr>
              <a:t>  type</a:t>
            </a:r>
            <a:r>
              <a:rPr lang="en-US" altLang="de-DE" sz="1800" dirty="0" smtClean="0">
                <a:latin typeface="Courier New" pitchFamily="49" charset="0"/>
              </a:rPr>
              <a:t> T </a:t>
            </a:r>
            <a:r>
              <a:rPr lang="en-US" altLang="de-DE" sz="1800" b="1" dirty="0" smtClean="0">
                <a:latin typeface="Courier New" pitchFamily="49" charset="0"/>
              </a:rPr>
              <a:t>is</a:t>
            </a:r>
            <a:r>
              <a:rPr lang="en-US" altLang="de-DE" sz="1800" dirty="0" smtClean="0">
                <a:latin typeface="Courier New" pitchFamily="49" charset="0"/>
              </a:rPr>
              <a:t> </a:t>
            </a:r>
            <a:r>
              <a:rPr lang="en-US" altLang="de-DE" sz="1800" b="1" dirty="0" smtClean="0">
                <a:latin typeface="Courier New" pitchFamily="49" charset="0"/>
              </a:rPr>
              <a:t>delta</a:t>
            </a:r>
            <a:r>
              <a:rPr lang="en-US" altLang="de-DE" sz="1800" dirty="0" smtClean="0">
                <a:latin typeface="Courier New" pitchFamily="49" charset="0"/>
              </a:rPr>
              <a:t> &lt;&gt; </a:t>
            </a:r>
            <a:r>
              <a:rPr lang="en-US" altLang="de-DE" sz="1800" b="1" dirty="0" smtClean="0">
                <a:latin typeface="Courier New" pitchFamily="49" charset="0"/>
              </a:rPr>
              <a:t>digits</a:t>
            </a:r>
            <a:r>
              <a:rPr lang="en-US" altLang="de-DE" sz="1800" dirty="0" smtClean="0">
                <a:latin typeface="Courier New" pitchFamily="49" charset="0"/>
              </a:rPr>
              <a:t> &lt;&gt;;  -- dec. </a:t>
            </a:r>
            <a:r>
              <a:rPr lang="en-US" altLang="de-DE" sz="1800" i="1" dirty="0" smtClean="0">
                <a:latin typeface="Courier New" pitchFamily="49" charset="0"/>
              </a:rPr>
              <a:t>fixed point t.</a:t>
            </a:r>
          </a:p>
          <a:p>
            <a:pPr marL="358775" indent="0" eaLnBrk="1" hangingPunct="1">
              <a:lnSpc>
                <a:spcPct val="90000"/>
              </a:lnSpc>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800" b="1" noProof="0" dirty="0" smtClean="0">
                <a:latin typeface="Courier New" pitchFamily="49" charset="0"/>
              </a:rPr>
              <a:t>  type</a:t>
            </a:r>
            <a:r>
              <a:rPr lang="en-US" altLang="de-DE" sz="1800" noProof="0" dirty="0" smtClean="0">
                <a:latin typeface="Courier New" pitchFamily="49" charset="0"/>
              </a:rPr>
              <a:t> T </a:t>
            </a:r>
            <a:r>
              <a:rPr lang="en-US" altLang="de-DE" sz="1800" b="1" noProof="0" dirty="0" smtClean="0">
                <a:latin typeface="Courier New" pitchFamily="49" charset="0"/>
              </a:rPr>
              <a:t>is private</a:t>
            </a:r>
            <a:r>
              <a:rPr lang="en-US" altLang="de-DE" sz="1800" noProof="0" dirty="0" smtClean="0">
                <a:latin typeface="Courier New" pitchFamily="49" charset="0"/>
              </a:rPr>
              <a:t>;    -- </a:t>
            </a:r>
            <a:r>
              <a:rPr lang="en-US" altLang="de-DE" sz="1800" i="1" noProof="0" dirty="0" smtClean="0">
                <a:latin typeface="Courier New" pitchFamily="49" charset="0"/>
              </a:rPr>
              <a:t>definite unlimited types</a:t>
            </a:r>
          </a:p>
          <a:p>
            <a:pPr marL="358775" indent="0" eaLnBrk="1" hangingPunct="1">
              <a:lnSpc>
                <a:spcPct val="90000"/>
              </a:lnSpc>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800" b="1" noProof="0" dirty="0" smtClean="0">
                <a:latin typeface="Courier New" pitchFamily="49" charset="0"/>
              </a:rPr>
              <a:t>  type</a:t>
            </a:r>
            <a:r>
              <a:rPr lang="en-US" altLang="de-DE" sz="1800" noProof="0" dirty="0" smtClean="0">
                <a:latin typeface="Courier New" pitchFamily="49" charset="0"/>
              </a:rPr>
              <a:t> T (&lt;&gt;) </a:t>
            </a:r>
            <a:r>
              <a:rPr lang="en-US" altLang="de-DE" sz="1800" b="1" noProof="0" dirty="0" smtClean="0">
                <a:latin typeface="Courier New" pitchFamily="49" charset="0"/>
              </a:rPr>
              <a:t>is private</a:t>
            </a:r>
            <a:r>
              <a:rPr lang="en-US" altLang="de-DE" sz="1800" noProof="0" dirty="0" smtClean="0">
                <a:latin typeface="Courier New" pitchFamily="49" charset="0"/>
              </a:rPr>
              <a:t>;  -- </a:t>
            </a:r>
            <a:r>
              <a:rPr lang="en-US" altLang="de-DE" sz="1800" i="1" noProof="0" dirty="0" smtClean="0">
                <a:latin typeface="Courier New" pitchFamily="49" charset="0"/>
              </a:rPr>
              <a:t>also indefinite types</a:t>
            </a:r>
          </a:p>
          <a:p>
            <a:pPr marL="358775" indent="0" eaLnBrk="1" hangingPunct="1">
              <a:lnSpc>
                <a:spcPct val="90000"/>
              </a:lnSpc>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800" b="1" noProof="0" dirty="0" smtClean="0">
                <a:latin typeface="Courier New" pitchFamily="49" charset="0"/>
              </a:rPr>
              <a:t>  type</a:t>
            </a:r>
            <a:r>
              <a:rPr lang="en-US" altLang="de-DE" sz="1800" noProof="0" dirty="0" smtClean="0">
                <a:latin typeface="Courier New" pitchFamily="49" charset="0"/>
              </a:rPr>
              <a:t> T </a:t>
            </a:r>
            <a:r>
              <a:rPr lang="en-US" altLang="de-DE" sz="1800" b="1" noProof="0" dirty="0" smtClean="0">
                <a:latin typeface="Courier New" pitchFamily="49" charset="0"/>
              </a:rPr>
              <a:t>is limited private</a:t>
            </a:r>
            <a:r>
              <a:rPr lang="en-US" altLang="de-DE" sz="1800" noProof="0" dirty="0" smtClean="0">
                <a:latin typeface="Courier New" pitchFamily="49" charset="0"/>
              </a:rPr>
              <a:t>;  -- </a:t>
            </a:r>
            <a:r>
              <a:rPr lang="en-US" altLang="de-DE" sz="1800" i="1" dirty="0" smtClean="0">
                <a:latin typeface="Courier New" pitchFamily="49" charset="0"/>
              </a:rPr>
              <a:t>arbitrary</a:t>
            </a:r>
            <a:r>
              <a:rPr lang="en-US" altLang="de-DE" sz="1800" i="1" noProof="0" dirty="0" smtClean="0">
                <a:latin typeface="Courier New" pitchFamily="49" charset="0"/>
              </a:rPr>
              <a:t> def. types</a:t>
            </a:r>
          </a:p>
          <a:p>
            <a:pPr marL="358775" indent="0" eaLnBrk="1" hangingPunct="1">
              <a:lnSpc>
                <a:spcPct val="90000"/>
              </a:lnSpc>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800" b="1" noProof="0" dirty="0" smtClean="0">
                <a:latin typeface="Courier New" pitchFamily="49" charset="0"/>
              </a:rPr>
              <a:t>  type</a:t>
            </a:r>
            <a:r>
              <a:rPr lang="en-US" altLang="de-DE" sz="1800" noProof="0" dirty="0" smtClean="0">
                <a:latin typeface="Courier New" pitchFamily="49" charset="0"/>
              </a:rPr>
              <a:t> T (&lt;&gt;) </a:t>
            </a:r>
            <a:r>
              <a:rPr lang="en-US" altLang="de-DE" sz="1800" b="1" noProof="0" dirty="0" smtClean="0">
                <a:latin typeface="Courier New" pitchFamily="49" charset="0"/>
              </a:rPr>
              <a:t>is limited private</a:t>
            </a:r>
            <a:r>
              <a:rPr lang="en-US" altLang="de-DE" sz="1800" noProof="0" dirty="0" smtClean="0">
                <a:latin typeface="Courier New" pitchFamily="49" charset="0"/>
              </a:rPr>
              <a:t>;  -– </a:t>
            </a:r>
            <a:r>
              <a:rPr lang="en-US" altLang="de-DE" sz="1800" i="1" noProof="0" dirty="0" smtClean="0">
                <a:latin typeface="Courier New" pitchFamily="49" charset="0"/>
              </a:rPr>
              <a:t>all types</a:t>
            </a:r>
          </a:p>
          <a:p>
            <a:pPr marL="358775" indent="0" eaLnBrk="1" hangingPunct="1">
              <a:lnSpc>
                <a:spcPct val="90000"/>
              </a:lnSpc>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800" noProof="0" dirty="0" smtClean="0">
                <a:latin typeface="Courier New" pitchFamily="49" charset="0"/>
              </a:rPr>
              <a:t>  </a:t>
            </a:r>
            <a:r>
              <a:rPr lang="en-US" altLang="de-DE" sz="1800" b="1" noProof="0" dirty="0" smtClean="0">
                <a:latin typeface="Courier New" pitchFamily="49" charset="0"/>
              </a:rPr>
              <a:t>type</a:t>
            </a:r>
            <a:r>
              <a:rPr lang="en-US" altLang="de-DE" sz="1800" noProof="0" dirty="0" smtClean="0">
                <a:latin typeface="Courier New" pitchFamily="49" charset="0"/>
              </a:rPr>
              <a:t> A </a:t>
            </a:r>
            <a:r>
              <a:rPr lang="en-US" altLang="de-DE" sz="1800" b="1" noProof="0" dirty="0" smtClean="0">
                <a:latin typeface="Courier New" pitchFamily="49" charset="0"/>
              </a:rPr>
              <a:t>is</a:t>
            </a:r>
            <a:r>
              <a:rPr lang="en-US" altLang="de-DE" sz="1800" noProof="0" dirty="0" smtClean="0">
                <a:latin typeface="Courier New" pitchFamily="49" charset="0"/>
              </a:rPr>
              <a:t> </a:t>
            </a:r>
            <a:r>
              <a:rPr lang="en-US" altLang="de-DE" sz="1800" b="1" noProof="0" dirty="0" smtClean="0">
                <a:latin typeface="Courier New" pitchFamily="49" charset="0"/>
              </a:rPr>
              <a:t>array</a:t>
            </a:r>
            <a:r>
              <a:rPr lang="en-US" altLang="de-DE" sz="1800" noProof="0" dirty="0" smtClean="0">
                <a:latin typeface="Courier New" pitchFamily="49" charset="0"/>
              </a:rPr>
              <a:t> (I </a:t>
            </a:r>
            <a:r>
              <a:rPr lang="en-US" altLang="de-DE" sz="1800" b="1" noProof="0" dirty="0" smtClean="0">
                <a:latin typeface="Courier New" pitchFamily="49" charset="0"/>
              </a:rPr>
              <a:t>range</a:t>
            </a:r>
            <a:r>
              <a:rPr lang="en-US" altLang="de-DE" sz="1800" noProof="0" dirty="0" smtClean="0">
                <a:latin typeface="Courier New" pitchFamily="49" charset="0"/>
              </a:rPr>
              <a:t> &lt;&gt;) </a:t>
            </a:r>
            <a:r>
              <a:rPr lang="en-US" altLang="de-DE" sz="1800" b="1" noProof="0" dirty="0" smtClean="0">
                <a:latin typeface="Courier New" pitchFamily="49" charset="0"/>
              </a:rPr>
              <a:t>of</a:t>
            </a:r>
            <a:r>
              <a:rPr lang="en-US" altLang="de-DE" sz="1800" noProof="0" dirty="0" smtClean="0">
                <a:latin typeface="Courier New" pitchFamily="49" charset="0"/>
              </a:rPr>
              <a:t> T;</a:t>
            </a:r>
          </a:p>
        </p:txBody>
      </p:sp>
      <p:sp>
        <p:nvSpPr>
          <p:cNvPr id="152580" name="Fußzeilenplatzhalter 1"/>
          <p:cNvSpPr>
            <a:spLocks noGrp="1"/>
          </p:cNvSpPr>
          <p:nvPr>
            <p:ph type="ftr" sz="quarte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en-US" altLang="de-DE" sz="2400" dirty="0" smtClean="0"/>
              <a:t>Ada Basics © 2024 C.Grein</a:t>
            </a:r>
            <a:endParaRPr lang="de-DE" altLang="de-DE" sz="2400" dirty="0"/>
          </a:p>
        </p:txBody>
      </p:sp>
      <p:sp>
        <p:nvSpPr>
          <p:cNvPr id="152581" name="Foliennummernplatzhalter 2"/>
          <p:cNvSpPr>
            <a:spLocks noGrp="1"/>
          </p:cNvSpPr>
          <p:nvPr>
            <p:ph type="sldNum" sz="quarter"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B88961D3-15FC-4B47-8C93-25725FCBDB30}" type="slidenum">
              <a:rPr lang="de-DE" altLang="de-DE" sz="2400" smtClean="0"/>
              <a:pPr eaLnBrk="1" hangingPunct="1">
                <a:spcBef>
                  <a:spcPct val="0"/>
                </a:spcBef>
              </a:pPr>
              <a:t>239</a:t>
            </a:fld>
            <a:endParaRPr lang="de-DE" altLang="de-DE" sz="2400" dirty="0" smtClean="0"/>
          </a:p>
        </p:txBody>
      </p:sp>
      <p:grpSp>
        <p:nvGrpSpPr>
          <p:cNvPr id="6" name="Gruppieren 5"/>
          <p:cNvGrpSpPr/>
          <p:nvPr/>
        </p:nvGrpSpPr>
        <p:grpSpPr>
          <a:xfrm>
            <a:off x="5508104" y="2132856"/>
            <a:ext cx="2664296" cy="1248405"/>
            <a:chOff x="5652120" y="2204864"/>
            <a:chExt cx="2664296" cy="1248405"/>
          </a:xfrm>
        </p:grpSpPr>
        <p:sp>
          <p:nvSpPr>
            <p:cNvPr id="2" name="Textfeld 1"/>
            <p:cNvSpPr txBox="1"/>
            <p:nvPr/>
          </p:nvSpPr>
          <p:spPr>
            <a:xfrm>
              <a:off x="5652120" y="2204864"/>
              <a:ext cx="2664296" cy="523220"/>
            </a:xfrm>
            <a:prstGeom prst="rect">
              <a:avLst/>
            </a:prstGeom>
            <a:solidFill>
              <a:srgbClr val="FFCCFF"/>
            </a:solidFill>
            <a:ln>
              <a:solidFill>
                <a:srgbClr val="FF3399"/>
              </a:solidFill>
            </a:ln>
          </p:spPr>
          <p:txBody>
            <a:bodyPr wrap="square" rtlCol="0">
              <a:spAutoFit/>
            </a:bodyPr>
            <a:lstStyle/>
            <a:p>
              <a:pPr algn="ctr"/>
              <a:r>
                <a:rPr lang="en-US" sz="1400" dirty="0" smtClean="0">
                  <a:solidFill>
                    <a:srgbClr val="FF3399"/>
                  </a:solidFill>
                </a:rPr>
                <a:t>Enumeration </a:t>
              </a:r>
              <a:r>
                <a:rPr lang="en-US" sz="1400" dirty="0">
                  <a:solidFill>
                    <a:srgbClr val="FF3399"/>
                  </a:solidFill>
                </a:rPr>
                <a:t>(</a:t>
              </a:r>
              <a:r>
                <a:rPr lang="en-US" sz="1400" dirty="0" smtClean="0">
                  <a:solidFill>
                    <a:srgbClr val="FF3399"/>
                  </a:solidFill>
                </a:rPr>
                <a:t>i.e</a:t>
              </a:r>
              <a:r>
                <a:rPr lang="en-US" sz="1400" dirty="0">
                  <a:solidFill>
                    <a:srgbClr val="FF3399"/>
                  </a:solidFill>
                </a:rPr>
                <a:t>. discrete) types </a:t>
              </a:r>
              <a:r>
                <a:rPr lang="en-US" sz="1400" dirty="0" smtClean="0">
                  <a:solidFill>
                    <a:srgbClr val="FF3399"/>
                  </a:solidFill>
                </a:rPr>
                <a:t>include integer and modular types.</a:t>
              </a:r>
              <a:endParaRPr lang="en-US" sz="1400" dirty="0">
                <a:solidFill>
                  <a:srgbClr val="FF3399"/>
                </a:solidFill>
              </a:endParaRPr>
            </a:p>
          </p:txBody>
        </p:sp>
        <p:cxnSp>
          <p:nvCxnSpPr>
            <p:cNvPr id="7" name="Gerade Verbindung mit Pfeil 6"/>
            <p:cNvCxnSpPr/>
            <p:nvPr/>
          </p:nvCxnSpPr>
          <p:spPr bwMode="auto">
            <a:xfrm flipV="1">
              <a:off x="7020272" y="2708920"/>
              <a:ext cx="720080" cy="744349"/>
            </a:xfrm>
            <a:prstGeom prst="straightConnector1">
              <a:avLst/>
            </a:prstGeom>
            <a:solidFill>
              <a:srgbClr val="00B8FF"/>
            </a:solidFill>
            <a:ln w="28575" cap="flat" cmpd="sng" algn="ctr">
              <a:solidFill>
                <a:srgbClr val="FF3399"/>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noProof="0" dirty="0" smtClean="0"/>
              <a:t>Syntax</a:t>
            </a:r>
            <a:endParaRPr lang="en-US" noProof="0" dirty="0"/>
          </a:p>
        </p:txBody>
      </p:sp>
      <p:sp>
        <p:nvSpPr>
          <p:cNvPr id="3" name="Inhaltsplatzhalter 2"/>
          <p:cNvSpPr>
            <a:spLocks noGrp="1"/>
          </p:cNvSpPr>
          <p:nvPr>
            <p:ph idx="1"/>
          </p:nvPr>
        </p:nvSpPr>
        <p:spPr/>
        <p:txBody>
          <a:bodyPr/>
          <a:lstStyle/>
          <a:p>
            <a:pPr marL="0" indent="0"/>
            <a:r>
              <a:rPr lang="en-US" sz="2400" noProof="0" dirty="0" smtClean="0"/>
              <a:t>The context free syntax in the reference manual is presented in a kind of Backus Naur form; the semantics in descriptive text.</a:t>
            </a:r>
          </a:p>
          <a:p>
            <a:pPr marL="0" indent="0"/>
            <a:r>
              <a:rPr lang="en-US" sz="2400" noProof="0" dirty="0" smtClean="0"/>
              <a:t>[optional] {repeatable} | alternative</a:t>
            </a:r>
          </a:p>
          <a:p>
            <a:pPr marL="0" indent="0"/>
            <a:endParaRPr lang="en-US" sz="500" noProof="0" dirty="0" smtClean="0"/>
          </a:p>
          <a:p>
            <a:pPr marL="0" indent="0"/>
            <a:r>
              <a:rPr lang="en-US" sz="2200" noProof="0" dirty="0" smtClean="0">
                <a:solidFill>
                  <a:schemeClr val="accent2"/>
                </a:solidFill>
                <a:latin typeface="Arial" panose="020B0604020202020204" pitchFamily="34" charset="0"/>
                <a:cs typeface="Arial" panose="020B0604020202020204" pitchFamily="34" charset="0"/>
              </a:rPr>
              <a:t>simple_return_statement ::= </a:t>
            </a:r>
            <a:r>
              <a:rPr lang="en-US" sz="2200" b="1" noProof="0" dirty="0" smtClean="0">
                <a:solidFill>
                  <a:schemeClr val="accent2"/>
                </a:solidFill>
                <a:cs typeface="Arial" panose="020B0604020202020204" pitchFamily="34" charset="0"/>
              </a:rPr>
              <a:t>return</a:t>
            </a:r>
            <a:r>
              <a:rPr lang="en-US" sz="2200" noProof="0" dirty="0" smtClean="0">
                <a:solidFill>
                  <a:schemeClr val="accent2"/>
                </a:solidFill>
                <a:latin typeface="Arial" panose="020B0604020202020204" pitchFamily="34" charset="0"/>
                <a:cs typeface="Arial" panose="020B0604020202020204" pitchFamily="34" charset="0"/>
              </a:rPr>
              <a:t> [expression];</a:t>
            </a:r>
            <a:r>
              <a:rPr lang="en-US" sz="2200" noProof="0" dirty="0" smtClean="0">
                <a:solidFill>
                  <a:schemeClr val="tx1"/>
                </a:solidFill>
                <a:latin typeface="Arial" panose="020B0604020202020204" pitchFamily="34" charset="0"/>
                <a:cs typeface="Arial" panose="020B0604020202020204" pitchFamily="34" charset="0"/>
              </a:rPr>
              <a:t/>
            </a:r>
            <a:br>
              <a:rPr lang="en-US" sz="2200" noProof="0" dirty="0" smtClean="0">
                <a:solidFill>
                  <a:schemeClr val="tx1"/>
                </a:solidFill>
                <a:latin typeface="Arial" panose="020B0604020202020204" pitchFamily="34" charset="0"/>
                <a:cs typeface="Arial" panose="020B0604020202020204" pitchFamily="34" charset="0"/>
              </a:rPr>
            </a:br>
            <a:r>
              <a:rPr lang="en-US" sz="2200" noProof="0" dirty="0" smtClean="0">
                <a:solidFill>
                  <a:schemeClr val="tx1"/>
                </a:solidFill>
                <a:latin typeface="Arial" panose="020B0604020202020204" pitchFamily="34" charset="0"/>
                <a:cs typeface="Arial" panose="020B0604020202020204" pitchFamily="34" charset="0"/>
              </a:rPr>
              <a:t>simple_return_statement ::= </a:t>
            </a:r>
            <a:r>
              <a:rPr lang="en-US" sz="2200" b="1" noProof="0" dirty="0" smtClean="0">
                <a:solidFill>
                  <a:schemeClr val="tx1"/>
                </a:solidFill>
                <a:cs typeface="Arial" panose="020B0604020202020204" pitchFamily="34" charset="0"/>
              </a:rPr>
              <a:t>return</a:t>
            </a:r>
            <a:r>
              <a:rPr lang="en-US" sz="2200" noProof="0" dirty="0" smtClean="0">
                <a:solidFill>
                  <a:schemeClr val="tx1"/>
                </a:solidFill>
                <a:latin typeface="Arial" panose="020B0604020202020204" pitchFamily="34" charset="0"/>
                <a:cs typeface="Arial" panose="020B0604020202020204" pitchFamily="34" charset="0"/>
              </a:rPr>
              <a:t>; | </a:t>
            </a:r>
            <a:r>
              <a:rPr lang="en-US" sz="2200" b="1" noProof="0" dirty="0" smtClean="0">
                <a:solidFill>
                  <a:schemeClr val="tx1"/>
                </a:solidFill>
                <a:cs typeface="Arial" panose="020B0604020202020204" pitchFamily="34" charset="0"/>
              </a:rPr>
              <a:t>return</a:t>
            </a:r>
            <a:r>
              <a:rPr lang="en-US" sz="2200" noProof="0" dirty="0" smtClean="0">
                <a:solidFill>
                  <a:schemeClr val="tx1"/>
                </a:solidFill>
                <a:latin typeface="Arial" panose="020B0604020202020204" pitchFamily="34" charset="0"/>
                <a:cs typeface="Arial" panose="020B0604020202020204" pitchFamily="34" charset="0"/>
              </a:rPr>
              <a:t> expression;</a:t>
            </a:r>
          </a:p>
          <a:p>
            <a:pPr marL="0" indent="0"/>
            <a:r>
              <a:rPr lang="en-US" sz="2200" noProof="0" dirty="0" smtClean="0">
                <a:solidFill>
                  <a:schemeClr val="accent2"/>
                </a:solidFill>
                <a:latin typeface="Arial" panose="020B0604020202020204" pitchFamily="34" charset="0"/>
                <a:cs typeface="Arial" panose="020B0604020202020204" pitchFamily="34" charset="0"/>
              </a:rPr>
              <a:t>term ::= factor {multiplying_operator factor}</a:t>
            </a:r>
            <a:br>
              <a:rPr lang="en-US" sz="2200" noProof="0" dirty="0" smtClean="0">
                <a:solidFill>
                  <a:schemeClr val="accent2"/>
                </a:solidFill>
                <a:latin typeface="Arial" panose="020B0604020202020204" pitchFamily="34" charset="0"/>
                <a:cs typeface="Arial" panose="020B0604020202020204" pitchFamily="34" charset="0"/>
              </a:rPr>
            </a:br>
            <a:r>
              <a:rPr lang="en-US" sz="2200" noProof="0" dirty="0" smtClean="0">
                <a:solidFill>
                  <a:schemeClr val="tx1"/>
                </a:solidFill>
                <a:latin typeface="Arial" panose="020B0604020202020204" pitchFamily="34" charset="0"/>
                <a:cs typeface="Arial" panose="020B0604020202020204" pitchFamily="34" charset="0"/>
              </a:rPr>
              <a:t>term ::= factor | term multiplying_operator factor</a:t>
            </a:r>
          </a:p>
          <a:p>
            <a:pPr marL="0" indent="0"/>
            <a:r>
              <a:rPr lang="en-US" sz="2200" noProof="0" dirty="0" smtClean="0">
                <a:solidFill>
                  <a:schemeClr val="accent2"/>
                </a:solidFill>
                <a:latin typeface="Arial" panose="020B0604020202020204" pitchFamily="34" charset="0"/>
                <a:cs typeface="Arial" panose="020B0604020202020204" pitchFamily="34" charset="0"/>
              </a:rPr>
              <a:t>discrete_choice_list ::= discrete_choice {| discrete_choice}</a:t>
            </a:r>
          </a:p>
          <a:p>
            <a:pPr marL="0" indent="0"/>
            <a:r>
              <a:rPr lang="en-US" sz="2200" i="1" noProof="0" dirty="0" smtClean="0">
                <a:solidFill>
                  <a:schemeClr val="tx1"/>
                </a:solidFill>
                <a:latin typeface="Arial" panose="020B0604020202020204" pitchFamily="34" charset="0"/>
                <a:cs typeface="Arial" panose="020B0604020202020204" pitchFamily="34" charset="0"/>
              </a:rPr>
              <a:t>subtype_</a:t>
            </a:r>
            <a:r>
              <a:rPr lang="en-US" sz="2200" noProof="0" dirty="0" smtClean="0">
                <a:solidFill>
                  <a:schemeClr val="tx1"/>
                </a:solidFill>
                <a:latin typeface="Arial" panose="020B0604020202020204" pitchFamily="34" charset="0"/>
                <a:cs typeface="Arial" panose="020B0604020202020204" pitchFamily="34" charset="0"/>
              </a:rPr>
              <a:t>name</a:t>
            </a:r>
            <a:r>
              <a:rPr lang="en-US" sz="2400" noProof="0" dirty="0" smtClean="0">
                <a:solidFill>
                  <a:schemeClr val="tx1"/>
                </a:solidFill>
                <a:cs typeface="Arial" panose="020B0604020202020204" pitchFamily="34" charset="0"/>
              </a:rPr>
              <a:t> is </a:t>
            </a:r>
            <a:r>
              <a:rPr lang="en-US" sz="2400" noProof="0" dirty="0">
                <a:solidFill>
                  <a:schemeClr val="tx1"/>
                </a:solidFill>
                <a:cs typeface="Arial" panose="020B0604020202020204" pitchFamily="34" charset="0"/>
              </a:rPr>
              <a:t>e</a:t>
            </a:r>
            <a:r>
              <a:rPr lang="en-US" sz="2400" noProof="0" dirty="0" smtClean="0">
                <a:solidFill>
                  <a:schemeClr val="tx1"/>
                </a:solidFill>
                <a:cs typeface="Arial" panose="020B0604020202020204" pitchFamily="34" charset="0"/>
              </a:rPr>
              <a:t>quivalent to </a:t>
            </a:r>
            <a:r>
              <a:rPr lang="en-US" sz="2200" noProof="0" dirty="0" smtClean="0">
                <a:solidFill>
                  <a:schemeClr val="tx1"/>
                </a:solidFill>
                <a:latin typeface="Arial" panose="020B0604020202020204" pitchFamily="34" charset="0"/>
                <a:cs typeface="Arial" panose="020B0604020202020204" pitchFamily="34" charset="0"/>
              </a:rPr>
              <a:t>name</a:t>
            </a:r>
            <a:endParaRPr lang="en-US" sz="2200" noProof="0" dirty="0"/>
          </a:p>
        </p:txBody>
      </p:sp>
      <p:sp>
        <p:nvSpPr>
          <p:cNvPr id="4" name="Fußzeilenplatzhalter 3"/>
          <p:cNvSpPr>
            <a:spLocks noGrp="1"/>
          </p:cNvSpPr>
          <p:nvPr>
            <p:ph type="ftr" idx="10"/>
          </p:nvPr>
        </p:nvSpPr>
        <p:spPr/>
        <p:txBody>
          <a:bodyPr/>
          <a:lstStyle/>
          <a:p>
            <a:pPr>
              <a:defRPr/>
            </a:pPr>
            <a:r>
              <a:rPr lang="en-US" dirty="0" smtClean="0"/>
              <a:t>Ada Basics © 2024 C.Grein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24</a:t>
            </a:fld>
            <a:endParaRPr lang="de-DE" dirty="0"/>
          </a:p>
        </p:txBody>
      </p:sp>
    </p:spTree>
    <p:extLst>
      <p:ext uri="{BB962C8B-B14F-4D97-AF65-F5344CB8AC3E}">
        <p14:creationId xmlns:p14="http://schemas.microsoft.com/office/powerpoint/2010/main" val="3350211130"/>
      </p:ext>
    </p:extLst>
  </p:cSld>
  <p:clrMapOvr>
    <a:masterClrMapping/>
  </p:clrMapOvr>
  <p:timing>
    <p:tnLst>
      <p:par>
        <p:cTn id="1" dur="indefinite" restart="never" nodeType="tmRoot"/>
      </p:par>
    </p:tnLst>
  </p:timing>
</p:sld>
</file>

<file path=ppt/slides/slide2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smtClean="0">
                <a:solidFill>
                  <a:schemeClr val="tx1"/>
                </a:solidFill>
              </a:rPr>
              <a:t>Defaults for Formal Types</a:t>
            </a:r>
            <a:endParaRPr lang="en-US" dirty="0">
              <a:solidFill>
                <a:schemeClr val="tx1"/>
              </a:solidFill>
            </a:endParaRPr>
          </a:p>
        </p:txBody>
      </p:sp>
      <p:sp>
        <p:nvSpPr>
          <p:cNvPr id="3" name="Inhaltsplatzhalter 2"/>
          <p:cNvSpPr>
            <a:spLocks noGrp="1"/>
          </p:cNvSpPr>
          <p:nvPr>
            <p:ph idx="1"/>
          </p:nvPr>
        </p:nvSpPr>
        <p:spPr>
          <a:xfrm>
            <a:off x="685800" y="2204864"/>
            <a:ext cx="7739063" cy="4010199"/>
          </a:xfrm>
        </p:spPr>
        <p:txBody>
          <a:bodyPr/>
          <a:lstStyle/>
          <a:p>
            <a:pPr marL="0" lvl="0" indent="0"/>
            <a:r>
              <a:rPr lang="en-US" sz="2400" dirty="0" smtClean="0">
                <a:solidFill>
                  <a:srgbClr val="3333CC"/>
                </a:solidFill>
              </a:rPr>
              <a:t>Ada 2022 </a:t>
            </a:r>
            <a:r>
              <a:rPr lang="en-US" sz="2400" dirty="0" smtClean="0"/>
              <a:t>allows defaults for formal types.</a:t>
            </a:r>
          </a:p>
          <a:p>
            <a:pPr marL="622300" lvl="0" indent="0"/>
            <a:r>
              <a:rPr lang="en-US" sz="2000" b="1" dirty="0" smtClean="0">
                <a:latin typeface="Courier New" panose="02070309020205020404" pitchFamily="49" charset="0"/>
                <a:cs typeface="Courier New" panose="02070309020205020404" pitchFamily="49" charset="0"/>
              </a:rPr>
              <a:t>generic</a:t>
            </a:r>
            <a:br>
              <a:rPr lang="en-US" sz="2000" b="1" dirty="0" smtClean="0">
                <a:latin typeface="Courier New" panose="02070309020205020404" pitchFamily="49" charset="0"/>
                <a:cs typeface="Courier New" panose="02070309020205020404" pitchFamily="49" charset="0"/>
              </a:rPr>
            </a:br>
            <a:r>
              <a:rPr lang="en-US" sz="2000" b="1" dirty="0" smtClean="0">
                <a:latin typeface="Courier New" panose="02070309020205020404" pitchFamily="49" charset="0"/>
                <a:cs typeface="Courier New" panose="02070309020205020404" pitchFamily="49" charset="0"/>
              </a:rPr>
              <a:t>  type </a:t>
            </a:r>
            <a:r>
              <a:rPr lang="en-US" sz="2000" dirty="0" smtClean="0">
                <a:latin typeface="Courier New" panose="02070309020205020404" pitchFamily="49" charset="0"/>
                <a:cs typeface="Courier New" panose="02070309020205020404" pitchFamily="49" charset="0"/>
              </a:rPr>
              <a:t>A</a:t>
            </a:r>
            <a:r>
              <a:rPr lang="en-US" sz="2000" b="1" dirty="0" smtClean="0">
                <a:latin typeface="Courier New" panose="02070309020205020404" pitchFamily="49" charset="0"/>
                <a:cs typeface="Courier New" panose="02070309020205020404" pitchFamily="49" charset="0"/>
              </a:rPr>
              <a:t>_</a:t>
            </a:r>
            <a:r>
              <a:rPr lang="en-US" sz="2000" dirty="0" smtClean="0">
                <a:latin typeface="Courier New" panose="02070309020205020404" pitchFamily="49" charset="0"/>
                <a:cs typeface="Courier New" panose="02070309020205020404" pitchFamily="49" charset="0"/>
              </a:rPr>
              <a:t>Type </a:t>
            </a:r>
            <a:r>
              <a:rPr lang="en-US" sz="2000" b="1" dirty="0" smtClean="0">
                <a:latin typeface="Courier New" panose="02070309020205020404" pitchFamily="49" charset="0"/>
                <a:cs typeface="Courier New" panose="02070309020205020404" pitchFamily="49" charset="0"/>
              </a:rPr>
              <a:t>is … </a:t>
            </a:r>
            <a:r>
              <a:rPr lang="en-US" sz="2000" b="1" dirty="0" smtClean="0">
                <a:solidFill>
                  <a:srgbClr val="3333CC"/>
                </a:solidFill>
                <a:latin typeface="Courier New" panose="02070309020205020404" pitchFamily="49" charset="0"/>
                <a:cs typeface="Courier New" panose="02070309020205020404" pitchFamily="49" charset="0"/>
              </a:rPr>
              <a:t>or use </a:t>
            </a:r>
            <a:r>
              <a:rPr lang="en-US" sz="2000" dirty="0" smtClean="0">
                <a:solidFill>
                  <a:srgbClr val="3333CC"/>
                </a:solidFill>
                <a:latin typeface="Courier New" panose="02070309020205020404" pitchFamily="49" charset="0"/>
                <a:cs typeface="Courier New" panose="02070309020205020404" pitchFamily="49" charset="0"/>
              </a:rPr>
              <a:t>Subtype_Name</a:t>
            </a:r>
            <a:r>
              <a:rPr lang="en-US" sz="2000" dirty="0" smtClean="0">
                <a:latin typeface="Courier New" panose="02070309020205020404" pitchFamily="49" charset="0"/>
                <a:cs typeface="Courier New" panose="02070309020205020404" pitchFamily="49" charset="0"/>
              </a:rPr>
              <a:t>;</a:t>
            </a:r>
          </a:p>
          <a:p>
            <a:pPr marL="0" lvl="0" indent="0"/>
            <a:endParaRPr lang="en-US" sz="1200" dirty="0" smtClean="0">
              <a:latin typeface="Courier New" panose="02070309020205020404" pitchFamily="49" charset="0"/>
              <a:cs typeface="Courier New" panose="02070309020205020404" pitchFamily="49" charset="0"/>
            </a:endParaRPr>
          </a:p>
          <a:p>
            <a:pPr marL="0" lvl="0" indent="0"/>
            <a:r>
              <a:rPr lang="en-US" sz="2400" dirty="0" smtClean="0">
                <a:cs typeface="Courier New" panose="02070309020205020404" pitchFamily="49" charset="0"/>
              </a:rPr>
              <a:t>Example</a:t>
            </a:r>
          </a:p>
          <a:p>
            <a:pPr marL="622300" lvl="0" indent="0"/>
            <a:r>
              <a:rPr lang="en-US" sz="2000" b="1" dirty="0" smtClean="0">
                <a:latin typeface="Courier New" panose="02070309020205020404" pitchFamily="49" charset="0"/>
                <a:cs typeface="Courier New" panose="02070309020205020404" pitchFamily="49" charset="0"/>
              </a:rPr>
              <a:t>generic</a:t>
            </a:r>
            <a:br>
              <a:rPr lang="en-US" sz="2000" b="1" dirty="0" smtClean="0">
                <a:latin typeface="Courier New" panose="02070309020205020404" pitchFamily="49" charset="0"/>
                <a:cs typeface="Courier New" panose="02070309020205020404" pitchFamily="49" charset="0"/>
              </a:rPr>
            </a:br>
            <a:r>
              <a:rPr lang="en-US" sz="2000" b="1" dirty="0" smtClean="0">
                <a:latin typeface="Courier New" panose="02070309020205020404" pitchFamily="49" charset="0"/>
                <a:cs typeface="Courier New" panose="02070309020205020404" pitchFamily="49" charset="0"/>
              </a:rPr>
              <a:t>  type </a:t>
            </a:r>
            <a:r>
              <a:rPr lang="en-US" sz="2000" dirty="0" smtClean="0">
                <a:latin typeface="Courier New" panose="02070309020205020404" pitchFamily="49" charset="0"/>
                <a:cs typeface="Courier New" panose="02070309020205020404" pitchFamily="49" charset="0"/>
              </a:rPr>
              <a:t>Element </a:t>
            </a:r>
            <a:r>
              <a:rPr lang="en-US" sz="2000" b="1" dirty="0" smtClean="0">
                <a:latin typeface="Courier New" panose="02070309020205020404" pitchFamily="49" charset="0"/>
                <a:cs typeface="Courier New" panose="02070309020205020404" pitchFamily="49" charset="0"/>
              </a:rPr>
              <a:t>is private</a:t>
            </a:r>
            <a:r>
              <a:rPr lang="en-US" sz="2000" dirty="0" smtClean="0">
                <a:latin typeface="Courier New" panose="02070309020205020404" pitchFamily="49" charset="0"/>
                <a:cs typeface="Courier New" panose="02070309020205020404" pitchFamily="49" charset="0"/>
              </a:rPr>
              <a:t>;</a:t>
            </a:r>
            <a:br>
              <a:rPr lang="en-US" sz="2000" dirty="0" smtClean="0">
                <a:latin typeface="Courier New" panose="02070309020205020404" pitchFamily="49" charset="0"/>
                <a:cs typeface="Courier New" panose="02070309020205020404" pitchFamily="49" charset="0"/>
              </a:rPr>
            </a:br>
            <a:r>
              <a:rPr lang="en-US" sz="2000" dirty="0" smtClean="0">
                <a:latin typeface="Courier New" panose="02070309020205020404" pitchFamily="49" charset="0"/>
                <a:cs typeface="Courier New" panose="02070309020205020404" pitchFamily="49" charset="0"/>
              </a:rPr>
              <a:t>  </a:t>
            </a:r>
            <a:r>
              <a:rPr lang="en-US" sz="2000" b="1" dirty="0" smtClean="0">
                <a:latin typeface="Courier New" panose="02070309020205020404" pitchFamily="49" charset="0"/>
                <a:cs typeface="Courier New" panose="02070309020205020404" pitchFamily="49" charset="0"/>
              </a:rPr>
              <a:t>type</a:t>
            </a:r>
            <a:r>
              <a:rPr lang="en-US" sz="2000" dirty="0" smtClean="0">
                <a:latin typeface="Courier New" panose="02070309020205020404" pitchFamily="49" charset="0"/>
                <a:cs typeface="Courier New" panose="02070309020205020404" pitchFamily="49" charset="0"/>
              </a:rPr>
              <a:t> Count   </a:t>
            </a:r>
            <a:r>
              <a:rPr lang="en-US" sz="2000" b="1" dirty="0" smtClean="0">
                <a:latin typeface="Courier New" panose="02070309020205020404" pitchFamily="49" charset="0"/>
                <a:cs typeface="Courier New" panose="02070309020205020404" pitchFamily="49" charset="0"/>
              </a:rPr>
              <a:t>is range </a:t>
            </a:r>
            <a:r>
              <a:rPr lang="en-US" sz="2000" dirty="0" smtClean="0">
                <a:latin typeface="Courier New" panose="02070309020205020404" pitchFamily="49" charset="0"/>
                <a:cs typeface="Courier New" panose="02070309020205020404" pitchFamily="49" charset="0"/>
              </a:rPr>
              <a:t>&lt;&gt; </a:t>
            </a:r>
            <a:r>
              <a:rPr lang="en-US" sz="2000" b="1" dirty="0" smtClean="0">
                <a:solidFill>
                  <a:schemeClr val="accent2"/>
                </a:solidFill>
                <a:latin typeface="Courier New" panose="02070309020205020404" pitchFamily="49" charset="0"/>
                <a:cs typeface="Courier New" panose="02070309020205020404" pitchFamily="49" charset="0"/>
              </a:rPr>
              <a:t>or use </a:t>
            </a:r>
            <a:r>
              <a:rPr lang="en-US" sz="2000" dirty="0" smtClean="0">
                <a:solidFill>
                  <a:schemeClr val="accent2"/>
                </a:solidFill>
                <a:latin typeface="Courier New" panose="02070309020205020404" pitchFamily="49" charset="0"/>
                <a:cs typeface="Courier New" panose="02070309020205020404" pitchFamily="49" charset="0"/>
              </a:rPr>
              <a:t>Natural</a:t>
            </a:r>
            <a:r>
              <a:rPr lang="en-US" sz="2000" dirty="0" smtClean="0">
                <a:latin typeface="Courier New" panose="02070309020205020404" pitchFamily="49" charset="0"/>
                <a:cs typeface="Courier New" panose="02070309020205020404" pitchFamily="49" charset="0"/>
              </a:rPr>
              <a:t>;</a:t>
            </a:r>
            <a:br>
              <a:rPr lang="en-US" sz="2000" dirty="0" smtClean="0">
                <a:latin typeface="Courier New" panose="02070309020205020404" pitchFamily="49" charset="0"/>
                <a:cs typeface="Courier New" panose="02070309020205020404" pitchFamily="49" charset="0"/>
              </a:rPr>
            </a:br>
            <a:r>
              <a:rPr lang="en-US" sz="2000" b="1" dirty="0" smtClean="0">
                <a:latin typeface="Courier New" panose="02070309020205020404" pitchFamily="49" charset="0"/>
                <a:cs typeface="Courier New" panose="02070309020205020404" pitchFamily="49" charset="0"/>
              </a:rPr>
              <a:t>package</a:t>
            </a:r>
            <a:r>
              <a:rPr lang="en-US" sz="2000" dirty="0" smtClean="0">
                <a:latin typeface="Courier New" panose="02070309020205020404" pitchFamily="49" charset="0"/>
                <a:cs typeface="Courier New" panose="02070309020205020404" pitchFamily="49" charset="0"/>
              </a:rPr>
              <a:t> List </a:t>
            </a:r>
            <a:r>
              <a:rPr lang="en-US" sz="2000" b="1" dirty="0" smtClean="0">
                <a:latin typeface="Courier New" panose="02070309020205020404" pitchFamily="49" charset="0"/>
                <a:cs typeface="Courier New" panose="02070309020205020404" pitchFamily="49" charset="0"/>
              </a:rPr>
              <a:t>is</a:t>
            </a:r>
            <a:r>
              <a:rPr lang="en-US" sz="2000" dirty="0" smtClean="0">
                <a:latin typeface="Courier New" panose="02070309020205020404" pitchFamily="49" charset="0"/>
                <a:cs typeface="Courier New" panose="02070309020205020404" pitchFamily="49" charset="0"/>
              </a:rPr>
              <a:t> …</a:t>
            </a:r>
          </a:p>
          <a:p>
            <a:endParaRPr lang="de-DE" dirty="0"/>
          </a:p>
        </p:txBody>
      </p:sp>
      <p:sp>
        <p:nvSpPr>
          <p:cNvPr id="4" name="Fußzeilenplatzhalter 3"/>
          <p:cNvSpPr>
            <a:spLocks noGrp="1"/>
          </p:cNvSpPr>
          <p:nvPr>
            <p:ph type="ftr" idx="10"/>
          </p:nvPr>
        </p:nvSpPr>
        <p:spPr/>
        <p:txBody>
          <a:bodyPr/>
          <a:lstStyle/>
          <a:p>
            <a:pPr>
              <a:defRPr/>
            </a:pPr>
            <a:r>
              <a:rPr lang="en-US" dirty="0" smtClean="0"/>
              <a:t>Ada Basics © 2024 C.Grein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240</a:t>
            </a:fld>
            <a:endParaRPr lang="de-DE" dirty="0"/>
          </a:p>
        </p:txBody>
      </p:sp>
    </p:spTree>
    <p:extLst>
      <p:ext uri="{BB962C8B-B14F-4D97-AF65-F5344CB8AC3E}">
        <p14:creationId xmlns:p14="http://schemas.microsoft.com/office/powerpoint/2010/main" val="367772207"/>
      </p:ext>
    </p:extLst>
  </p:cSld>
  <p:clrMapOvr>
    <a:masterClrMapping/>
  </p:clrMapOvr>
  <p:timing>
    <p:tnLst>
      <p:par>
        <p:cTn id="1" dur="indefinite" restart="never" nodeType="tmRoot"/>
      </p:par>
    </p:tnLst>
  </p:timing>
</p:sld>
</file>

<file path=ppt/slides/slide2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4626" name="Rectangle 1"/>
          <p:cNvSpPr>
            <a:spLocks noGrp="1" noChangeArrowheads="1"/>
          </p:cNvSpPr>
          <p:nvPr>
            <p:ph type="title"/>
          </p:nvPr>
        </p:nvSpPr>
        <p:spPr>
          <a:xfrm>
            <a:off x="685800" y="461963"/>
            <a:ext cx="7767638" cy="1438275"/>
          </a:xfrm>
        </p:spPr>
        <p:txBody>
          <a:bodyPr/>
          <a:lstStyle/>
          <a:p>
            <a:pPr eaLnBrk="1" hangingPunct="1">
              <a:buClrTx/>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dirty="0"/>
              <a:t>Operations</a:t>
            </a:r>
            <a:br>
              <a:rPr lang="en-US" altLang="de-DE" dirty="0"/>
            </a:br>
            <a:r>
              <a:rPr lang="en-US" altLang="de-DE" dirty="0" smtClean="0"/>
              <a:t>Available in Generics</a:t>
            </a:r>
            <a:endParaRPr lang="en-US" altLang="de-DE" noProof="0" dirty="0" smtClean="0"/>
          </a:p>
        </p:txBody>
      </p:sp>
      <mc:AlternateContent xmlns:mc="http://schemas.openxmlformats.org/markup-compatibility/2006" xmlns:a14="http://schemas.microsoft.com/office/drawing/2010/main">
        <mc:Choice Requires="a14">
          <p:sp>
            <p:nvSpPr>
              <p:cNvPr id="154627" name="Rectangle 2"/>
              <p:cNvSpPr>
                <a:spLocks noGrp="1" noChangeArrowheads="1"/>
              </p:cNvSpPr>
              <p:nvPr>
                <p:ph type="body" idx="1"/>
              </p:nvPr>
            </p:nvSpPr>
            <p:spPr>
              <a:xfrm>
                <a:off x="685800" y="2060848"/>
                <a:ext cx="7767638" cy="4158977"/>
              </a:xfrm>
            </p:spPr>
            <p:txBody>
              <a:bodyPr/>
              <a:lstStyle/>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en-US" altLang="de-DE" sz="2200" noProof="0" dirty="0" smtClean="0"/>
                  <a:t>For each of these type categories of slide 239, only those operations are </a:t>
                </a:r>
                <a:r>
                  <a:rPr lang="en-US" altLang="de-DE" sz="2200" dirty="0" smtClean="0"/>
                  <a:t>available</a:t>
                </a:r>
                <a:r>
                  <a:rPr lang="en-US" altLang="de-DE" sz="2200" noProof="0" dirty="0" smtClean="0"/>
                  <a:t> by default which are generally </a:t>
                </a:r>
                <a:r>
                  <a:rPr lang="en-US" altLang="de-DE" sz="2200" dirty="0" smtClean="0"/>
                  <a:t>available for this </a:t>
                </a:r>
                <a:r>
                  <a:rPr lang="en-US" altLang="de-DE" sz="2200" noProof="0" dirty="0" smtClean="0"/>
                  <a:t>category:</a:t>
                </a:r>
              </a:p>
              <a:p>
                <a:pPr lvl="1" eaLnBrk="1" hangingPunct="1">
                  <a:buSzPct val="45000"/>
                  <a:buFont typeface="Wingdings" pitchFamily="2" charset="2"/>
                  <a:buChar char=""/>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en-US" altLang="de-DE" sz="2000" noProof="0" dirty="0" smtClean="0"/>
                  <a:t>Enumeration types: attributes, order; assignment</a:t>
                </a:r>
              </a:p>
              <a:p>
                <a:pPr marL="438150" indent="-255588">
                  <a:buFont typeface="Arial" panose="020B0604020202020204" pitchFamily="34" charset="0"/>
                  <a:buChar char="•"/>
                </a:pPr>
                <a:r>
                  <a:rPr lang="en-US" altLang="de-DE" sz="2000" noProof="0" dirty="0" smtClean="0"/>
                  <a:t>Numeric: additionally arithmetic operations</a:t>
                </a:r>
              </a:p>
              <a:p>
                <a:pPr lvl="1" eaLnBrk="1" hangingPunct="1">
                  <a:buSzPct val="45000"/>
                  <a:buFont typeface="Wingdings" pitchFamily="2" charset="2"/>
                  <a:buChar char=""/>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en-US" altLang="de-DE" sz="2000" noProof="0" dirty="0" smtClean="0"/>
                  <a:t>Private: only equality and assignment</a:t>
                </a:r>
              </a:p>
              <a:p>
                <a:pPr lvl="1" eaLnBrk="1" hangingPunct="1">
                  <a:buSzPct val="45000"/>
                  <a:buFont typeface="Wingdings" pitchFamily="2" charset="2"/>
                  <a:buChar char=""/>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en-US" altLang="de-DE" sz="2000" noProof="0" dirty="0" smtClean="0"/>
                  <a:t>Limited Private: nothing except declaration</a:t>
                </a:r>
              </a:p>
              <a:p>
                <a:pPr lvl="1" eaLnBrk="1" hangingPunct="1">
                  <a:buSzPct val="45000"/>
                  <a:buFont typeface="Wingdings" pitchFamily="2" charset="2"/>
                  <a:buChar char=""/>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en-US" altLang="de-DE" sz="2000" noProof="0" dirty="0" smtClean="0"/>
                  <a:t>For definite types: Declaration without initial value</a:t>
                </a:r>
              </a:p>
              <a:p>
                <a:pPr lvl="1" eaLnBrk="1" hangingPunct="1">
                  <a:buSzPct val="45000"/>
                  <a:buFont typeface="Wingdings" pitchFamily="2" charset="2"/>
                  <a:buChar char=""/>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en-US" altLang="de-DE" sz="2000" noProof="0" dirty="0" smtClean="0"/>
                  <a:t>For indefinite types: Declaration only with initial value </a:t>
                </a:r>
                <a14:m>
                  <m:oMath xmlns:m="http://schemas.openxmlformats.org/officeDocument/2006/math">
                    <m:r>
                      <a:rPr lang="en-US" altLang="de-DE" sz="2000" i="0" baseline="30000" noProof="0" dirty="0" smtClean="0">
                        <a:latin typeface="Cambria Math" panose="02040503050406030204" pitchFamily="18" charset="0"/>
                      </a:rPr>
                      <m:t>†</m:t>
                    </m:r>
                  </m:oMath>
                </a14:m>
                <a:endParaRPr lang="en-US" altLang="de-DE" sz="2000" baseline="30000" noProof="0" dirty="0" smtClean="0"/>
              </a:p>
              <a:p>
                <a:pPr marL="0" indent="0" eaLnBrk="1" hangingPunct="1">
                  <a:buClrTx/>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en-US" altLang="de-DE" sz="2200" noProof="0" dirty="0" smtClean="0"/>
                  <a:t>All other operations have to be provided as additional generic parameters (</a:t>
                </a:r>
                <a14:m>
                  <m:oMath xmlns:m="http://schemas.openxmlformats.org/officeDocument/2006/math">
                    <m:r>
                      <a:rPr lang="en-US" altLang="de-DE" sz="2000" i="0" baseline="30000" dirty="0">
                        <a:latin typeface="Cambria Math" panose="02040503050406030204" pitchFamily="18" charset="0"/>
                      </a:rPr>
                      <m:t>†</m:t>
                    </m:r>
                  </m:oMath>
                </a14:m>
                <a:r>
                  <a:rPr lang="en-US" altLang="de-DE" sz="2200" noProof="0" dirty="0" smtClean="0"/>
                  <a:t>e.g. the initial value).</a:t>
                </a:r>
              </a:p>
            </p:txBody>
          </p:sp>
        </mc:Choice>
        <mc:Fallback xmlns="">
          <p:sp>
            <p:nvSpPr>
              <p:cNvPr id="154627" name="Rectangle 2"/>
              <p:cNvSpPr>
                <a:spLocks noGrp="1" noRot="1" noChangeAspect="1" noMove="1" noResize="1" noEditPoints="1" noAdjustHandles="1" noChangeArrowheads="1" noChangeShapeType="1" noTextEdit="1"/>
              </p:cNvSpPr>
              <p:nvPr>
                <p:ph type="body" idx="1"/>
              </p:nvPr>
            </p:nvSpPr>
            <p:spPr>
              <a:xfrm>
                <a:off x="685800" y="2060848"/>
                <a:ext cx="7767638" cy="4158977"/>
              </a:xfrm>
              <a:blipFill rotWithShape="0">
                <a:blip r:embed="rId3"/>
                <a:stretch>
                  <a:fillRect l="-1099" t="-1026" r="-1884" b="-5279"/>
                </a:stretch>
              </a:blipFill>
            </p:spPr>
            <p:txBody>
              <a:bodyPr/>
              <a:lstStyle/>
              <a:p>
                <a:r>
                  <a:rPr lang="de-DE">
                    <a:noFill/>
                  </a:rPr>
                  <a:t> </a:t>
                </a:r>
              </a:p>
            </p:txBody>
          </p:sp>
        </mc:Fallback>
      </mc:AlternateContent>
      <p:sp>
        <p:nvSpPr>
          <p:cNvPr id="154628" name="Fußzeilenplatzhalter 1"/>
          <p:cNvSpPr>
            <a:spLocks noGrp="1"/>
          </p:cNvSpPr>
          <p:nvPr>
            <p:ph type="ftr" sz="quarte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en-US" altLang="de-DE" sz="2400" dirty="0" smtClean="0"/>
              <a:t>Ada Basics © 2024 C.Grein</a:t>
            </a:r>
            <a:endParaRPr lang="de-DE" altLang="de-DE" sz="2400" dirty="0"/>
          </a:p>
        </p:txBody>
      </p:sp>
      <p:sp>
        <p:nvSpPr>
          <p:cNvPr id="154629" name="Foliennummernplatzhalter 2"/>
          <p:cNvSpPr>
            <a:spLocks noGrp="1"/>
          </p:cNvSpPr>
          <p:nvPr>
            <p:ph type="sldNum" sz="quarter"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6669024A-066A-4572-B9FC-B3E4EBE811F7}" type="slidenum">
              <a:rPr lang="de-DE" altLang="de-DE" sz="2400" smtClean="0"/>
              <a:pPr eaLnBrk="1" hangingPunct="1">
                <a:spcBef>
                  <a:spcPct val="0"/>
                </a:spcBef>
              </a:pPr>
              <a:t>241</a:t>
            </a:fld>
            <a:endParaRPr lang="de-DE" altLang="de-DE" sz="2400" dirty="0" smtClean="0"/>
          </a:p>
        </p:txBody>
      </p:sp>
      <p:grpSp>
        <p:nvGrpSpPr>
          <p:cNvPr id="2" name="Gruppieren 1"/>
          <p:cNvGrpSpPr/>
          <p:nvPr/>
        </p:nvGrpSpPr>
        <p:grpSpPr>
          <a:xfrm>
            <a:off x="6876256" y="3140968"/>
            <a:ext cx="1738660" cy="1815882"/>
            <a:chOff x="6876256" y="3140968"/>
            <a:chExt cx="1738660" cy="1815882"/>
          </a:xfrm>
        </p:grpSpPr>
        <p:sp>
          <p:nvSpPr>
            <p:cNvPr id="7" name="Textfeld 6">
              <a:hlinkClick r:id="rId4" action="ppaction://hlinksldjump"/>
            </p:cNvPr>
            <p:cNvSpPr txBox="1"/>
            <p:nvPr/>
          </p:nvSpPr>
          <p:spPr>
            <a:xfrm>
              <a:off x="7164288" y="3140968"/>
              <a:ext cx="1450628" cy="1815882"/>
            </a:xfrm>
            <a:prstGeom prst="rect">
              <a:avLst/>
            </a:prstGeom>
            <a:solidFill>
              <a:srgbClr val="FFCCFF"/>
            </a:solidFill>
            <a:ln w="12700">
              <a:solidFill>
                <a:srgbClr val="CC0066"/>
              </a:solidFill>
            </a:ln>
          </p:spPr>
          <p:txBody>
            <a:bodyPr wrap="square" rtlCol="0">
              <a:spAutoFit/>
            </a:bodyPr>
            <a:lstStyle/>
            <a:p>
              <a:r>
                <a:rPr lang="en-US" altLang="de-DE" sz="1600" b="1" u="sng" dirty="0">
                  <a:solidFill>
                    <a:srgbClr val="CC0066"/>
                  </a:solidFill>
                </a:rPr>
                <a:t>Note:</a:t>
              </a:r>
            </a:p>
            <a:p>
              <a:pPr marL="0" indent="0"/>
              <a:r>
                <a:rPr lang="en-US" sz="1600" dirty="0">
                  <a:solidFill>
                    <a:srgbClr val="CC0066"/>
                  </a:solidFill>
                </a:rPr>
                <a:t>The name of </a:t>
              </a:r>
              <a:r>
                <a:rPr lang="en-US" sz="1600" dirty="0" smtClean="0">
                  <a:solidFill>
                    <a:srgbClr val="CC0066"/>
                  </a:solidFill>
                </a:rPr>
                <a:t>the </a:t>
              </a:r>
              <a:r>
                <a:rPr lang="en-US" sz="1600" dirty="0">
                  <a:solidFill>
                    <a:srgbClr val="CC0066"/>
                  </a:solidFill>
                </a:rPr>
                <a:t>generic type is invisible outside of the instantiation</a:t>
              </a:r>
              <a:r>
                <a:rPr lang="en-US" sz="1600" dirty="0" smtClean="0">
                  <a:solidFill>
                    <a:srgbClr val="CC0066"/>
                  </a:solidFill>
                </a:rPr>
                <a:t>.</a:t>
              </a:r>
              <a:endParaRPr lang="en-US" altLang="de-DE" sz="1600" dirty="0"/>
            </a:p>
          </p:txBody>
        </p:sp>
        <p:sp>
          <p:nvSpPr>
            <p:cNvPr id="8" name="Interaktive Schaltfläche: Informationen 7">
              <a:hlinkClick r:id="rId4" action="ppaction://hlinksldjump" highlightClick="1"/>
            </p:cNvPr>
            <p:cNvSpPr/>
            <p:nvPr/>
          </p:nvSpPr>
          <p:spPr bwMode="auto">
            <a:xfrm>
              <a:off x="6876256" y="3140968"/>
              <a:ext cx="288032" cy="327025"/>
            </a:xfrm>
            <a:prstGeom prst="actionButtonInformation">
              <a:avLst/>
            </a:prstGeom>
            <a:solidFill>
              <a:srgbClr val="FF99FF"/>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8" charset="0"/>
                <a:buNone/>
                <a:tabLst/>
              </a:pPr>
              <a:endParaRPr kumimoji="0" lang="de-DE" sz="2400" b="0" i="0" u="none" strike="noStrike" cap="none" normalizeH="0" baseline="0" dirty="0" smtClean="0">
                <a:ln>
                  <a:noFill/>
                </a:ln>
                <a:solidFill>
                  <a:schemeClr val="bg1"/>
                </a:solidFill>
                <a:effectLst/>
                <a:latin typeface="Times New Roman" pitchFamily="18" charset="0"/>
              </a:endParaRPr>
            </a:p>
          </p:txBody>
        </p:sp>
      </p:gr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Rectangle 1"/>
          <p:cNvSpPr>
            <a:spLocks noGrp="1" noChangeArrowheads="1"/>
          </p:cNvSpPr>
          <p:nvPr>
            <p:ph type="title"/>
          </p:nvPr>
        </p:nvSpPr>
        <p:spPr>
          <a:xfrm>
            <a:off x="685800" y="333375"/>
            <a:ext cx="7918450" cy="1800225"/>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4000" noProof="0" dirty="0" smtClean="0"/>
              <a:t>Constrained vs. Unconstrained</a:t>
            </a:r>
            <a:r>
              <a:rPr lang="en-US" altLang="de-DE" sz="3200" noProof="0" dirty="0" smtClean="0"/>
              <a:t/>
            </a:r>
            <a:br>
              <a:rPr lang="en-US" altLang="de-DE" sz="3200" noProof="0" dirty="0" smtClean="0"/>
            </a:br>
            <a:r>
              <a:rPr lang="en-US" altLang="de-DE" sz="3200" noProof="0" dirty="0" smtClean="0"/>
              <a:t>and</a:t>
            </a:r>
            <a:br>
              <a:rPr lang="en-US" altLang="de-DE" sz="3200" noProof="0" dirty="0" smtClean="0"/>
            </a:br>
            <a:r>
              <a:rPr lang="en-US" altLang="de-DE" sz="4000" noProof="0" dirty="0" smtClean="0"/>
              <a:t>Definite vs. Indefinite Types</a:t>
            </a:r>
          </a:p>
        </p:txBody>
      </p:sp>
      <p:sp>
        <p:nvSpPr>
          <p:cNvPr id="153603" name="Rectangle 2"/>
          <p:cNvSpPr>
            <a:spLocks noGrp="1" noChangeArrowheads="1"/>
          </p:cNvSpPr>
          <p:nvPr>
            <p:ph type="body" idx="1"/>
          </p:nvPr>
        </p:nvSpPr>
        <p:spPr>
          <a:xfrm>
            <a:off x="684213" y="2276475"/>
            <a:ext cx="8064251" cy="3679825"/>
          </a:xfrm>
        </p:spPr>
        <p:txBody>
          <a:bodyPr/>
          <a:lstStyle/>
          <a:p>
            <a:pPr marL="0" indent="28575" eaLnBrk="1" hangingPunct="1">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2400" i="1" noProof="0" dirty="0" smtClean="0"/>
              <a:t>Definite:</a:t>
            </a:r>
            <a:r>
              <a:rPr lang="en-US" altLang="de-DE" sz="2400" noProof="0" dirty="0" smtClean="0"/>
              <a:t> Fixed size  </a:t>
            </a:r>
            <a:r>
              <a:rPr lang="en-US" altLang="de-DE" sz="1800" noProof="0" dirty="0" smtClean="0">
                <a:latin typeface="Courier New" pitchFamily="49" charset="0"/>
              </a:rPr>
              <a:t>X: Integer;</a:t>
            </a:r>
          </a:p>
          <a:p>
            <a:pPr marL="0" indent="28575" eaLnBrk="1" hangingPunct="1">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2400" i="1" noProof="0" dirty="0" smtClean="0"/>
              <a:t>Indefinite:</a:t>
            </a:r>
            <a:r>
              <a:rPr lang="en-US" altLang="de-DE" sz="2400" noProof="0" dirty="0" smtClean="0"/>
              <a:t> Unknown size  </a:t>
            </a:r>
            <a:r>
              <a:rPr lang="en-US" altLang="de-DE" sz="1800" noProof="0" dirty="0" smtClean="0">
                <a:latin typeface="Courier New" pitchFamily="49" charset="0"/>
              </a:rPr>
              <a:t>Text: String := </a:t>
            </a:r>
            <a:r>
              <a:rPr lang="en-US" altLang="de-DE" sz="1800" noProof="0" dirty="0" smtClean="0">
                <a:solidFill>
                  <a:schemeClr val="accent2"/>
                </a:solidFill>
                <a:latin typeface="Courier New" pitchFamily="49" charset="0"/>
                <a:cs typeface="Times New Roman" pitchFamily="18" charset="0"/>
              </a:rPr>
              <a:t>"</a:t>
            </a:r>
            <a:r>
              <a:rPr lang="en-US" altLang="de-DE" sz="1800" dirty="0" smtClean="0">
                <a:solidFill>
                  <a:schemeClr val="accent2"/>
                </a:solidFill>
                <a:latin typeface="Courier New" pitchFamily="49" charset="0"/>
                <a:cs typeface="Times New Roman" pitchFamily="18" charset="0"/>
              </a:rPr>
              <a:t>initial value</a:t>
            </a:r>
            <a:r>
              <a:rPr lang="en-US" altLang="de-DE" sz="1800" noProof="0" dirty="0" smtClean="0">
                <a:solidFill>
                  <a:schemeClr val="accent2"/>
                </a:solidFill>
                <a:latin typeface="Courier New" pitchFamily="49" charset="0"/>
                <a:cs typeface="Times New Roman" pitchFamily="18" charset="0"/>
              </a:rPr>
              <a:t>"</a:t>
            </a:r>
            <a:r>
              <a:rPr lang="en-US" altLang="de-DE" sz="1800" noProof="0" dirty="0" smtClean="0">
                <a:latin typeface="Courier New" pitchFamily="49" charset="0"/>
                <a:cs typeface="Times New Roman" pitchFamily="18" charset="0"/>
              </a:rPr>
              <a:t>;</a:t>
            </a:r>
          </a:p>
          <a:p>
            <a:pPr marL="0" indent="28575" eaLnBrk="1" hangingPunct="1">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2400" i="1" noProof="0" dirty="0" smtClean="0">
                <a:cs typeface="Times New Roman" pitchFamily="18" charset="0"/>
              </a:rPr>
              <a:t>Constrained:</a:t>
            </a:r>
            <a:r>
              <a:rPr lang="en-US" altLang="de-DE" sz="1800" b="1" noProof="0" dirty="0" smtClean="0">
                <a:latin typeface="Courier New" pitchFamily="49" charset="0"/>
                <a:cs typeface="Times New Roman" pitchFamily="18" charset="0"/>
              </a:rPr>
              <a:t> type</a:t>
            </a:r>
            <a:r>
              <a:rPr lang="en-US" altLang="de-DE" sz="1800" noProof="0" dirty="0" smtClean="0">
                <a:latin typeface="Courier New" pitchFamily="49" charset="0"/>
                <a:cs typeface="Times New Roman" pitchFamily="18" charset="0"/>
              </a:rPr>
              <a:t> T </a:t>
            </a:r>
            <a:r>
              <a:rPr lang="en-US" altLang="de-DE" sz="1800" b="1" noProof="0" dirty="0" smtClean="0">
                <a:latin typeface="Courier New" pitchFamily="49" charset="0"/>
                <a:cs typeface="Times New Roman" pitchFamily="18" charset="0"/>
              </a:rPr>
              <a:t>is</a:t>
            </a:r>
            <a:r>
              <a:rPr lang="en-US" altLang="de-DE" sz="1800" noProof="0" dirty="0" smtClean="0">
                <a:latin typeface="Courier New" pitchFamily="49" charset="0"/>
                <a:cs typeface="Times New Roman" pitchFamily="18" charset="0"/>
              </a:rPr>
              <a:t> </a:t>
            </a:r>
            <a:r>
              <a:rPr lang="en-US" altLang="de-DE" sz="1800" b="1" noProof="0" dirty="0" smtClean="0">
                <a:latin typeface="Courier New" pitchFamily="49" charset="0"/>
                <a:cs typeface="Times New Roman" pitchFamily="18" charset="0"/>
              </a:rPr>
              <a:t>array</a:t>
            </a:r>
            <a:r>
              <a:rPr lang="en-US" altLang="de-DE" sz="1800" noProof="0" dirty="0" smtClean="0">
                <a:latin typeface="Courier New" pitchFamily="49" charset="0"/>
                <a:cs typeface="Times New Roman" pitchFamily="18" charset="0"/>
              </a:rPr>
              <a:t> (Index) </a:t>
            </a:r>
            <a:r>
              <a:rPr lang="en-US" altLang="de-DE" sz="1800" b="1" noProof="0" dirty="0" smtClean="0">
                <a:latin typeface="Courier New" pitchFamily="49" charset="0"/>
                <a:cs typeface="Times New Roman" pitchFamily="18" charset="0"/>
              </a:rPr>
              <a:t>of</a:t>
            </a:r>
            <a:r>
              <a:rPr lang="en-US" altLang="de-DE" sz="1800" noProof="0" dirty="0" smtClean="0">
                <a:latin typeface="Courier New" pitchFamily="49" charset="0"/>
                <a:cs typeface="Times New Roman" pitchFamily="18" charset="0"/>
              </a:rPr>
              <a:t> T;</a:t>
            </a:r>
          </a:p>
          <a:p>
            <a:pPr marL="0" indent="28575" eaLnBrk="1" hangingPunct="1">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2400" i="1" noProof="0" dirty="0" smtClean="0">
                <a:cs typeface="Times New Roman" pitchFamily="18" charset="0"/>
              </a:rPr>
              <a:t>Definite Unconstrained:</a:t>
            </a:r>
            <a:r>
              <a:rPr lang="en-US" altLang="de-DE" sz="1800" noProof="0" dirty="0" smtClean="0">
                <a:latin typeface="Courier New" pitchFamily="49" charset="0"/>
                <a:cs typeface="Times New Roman" pitchFamily="18" charset="0"/>
              </a:rPr>
              <a:t> </a:t>
            </a:r>
            <a:r>
              <a:rPr lang="en-US" altLang="de-DE" sz="1800" b="1" noProof="0" dirty="0" smtClean="0">
                <a:latin typeface="Courier New" pitchFamily="49" charset="0"/>
                <a:cs typeface="Times New Roman" pitchFamily="18" charset="0"/>
              </a:rPr>
              <a:t>type</a:t>
            </a:r>
            <a:r>
              <a:rPr lang="en-US" altLang="de-DE" sz="1800" noProof="0" dirty="0" smtClean="0">
                <a:latin typeface="Courier New" pitchFamily="49" charset="0"/>
                <a:cs typeface="Times New Roman" pitchFamily="18" charset="0"/>
              </a:rPr>
              <a:t> T (D: DT := Init) </a:t>
            </a:r>
            <a:r>
              <a:rPr lang="en-US" altLang="de-DE" sz="1800" b="1" noProof="0" dirty="0" smtClean="0">
                <a:latin typeface="Courier New" pitchFamily="49" charset="0"/>
                <a:cs typeface="Times New Roman" pitchFamily="18" charset="0"/>
              </a:rPr>
              <a:t>is record</a:t>
            </a:r>
            <a:r>
              <a:rPr lang="en-US" altLang="de-DE" sz="1800" noProof="0" dirty="0" smtClean="0">
                <a:latin typeface="Courier New" pitchFamily="49" charset="0"/>
                <a:cs typeface="Times New Roman" pitchFamily="18" charset="0"/>
              </a:rPr>
              <a:t> …</a:t>
            </a:r>
          </a:p>
          <a:p>
            <a:pPr marL="0" indent="28575" eaLnBrk="1" hangingPunct="1">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2400" i="1" noProof="0" dirty="0" smtClean="0">
                <a:cs typeface="Times New Roman" pitchFamily="18" charset="0"/>
              </a:rPr>
              <a:t>Indefinite Unconstrained:</a:t>
            </a:r>
          </a:p>
          <a:p>
            <a:pPr marL="0" indent="28575" eaLnBrk="1" hangingPunct="1">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800" noProof="0" dirty="0" smtClean="0">
                <a:latin typeface="Courier New" pitchFamily="49" charset="0"/>
                <a:cs typeface="Times New Roman" pitchFamily="18" charset="0"/>
              </a:rPr>
              <a:t>  String</a:t>
            </a:r>
          </a:p>
          <a:p>
            <a:pPr marL="0" indent="28575" eaLnBrk="1" hangingPunct="1">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800" b="1" noProof="0" dirty="0" smtClean="0">
                <a:latin typeface="Courier New" pitchFamily="49" charset="0"/>
                <a:cs typeface="Times New Roman" pitchFamily="18" charset="0"/>
              </a:rPr>
              <a:t>  type</a:t>
            </a:r>
            <a:r>
              <a:rPr lang="en-US" altLang="de-DE" sz="1800" noProof="0" dirty="0" smtClean="0">
                <a:latin typeface="Courier New" pitchFamily="49" charset="0"/>
                <a:cs typeface="Times New Roman" pitchFamily="18" charset="0"/>
              </a:rPr>
              <a:t> T </a:t>
            </a:r>
            <a:r>
              <a:rPr lang="en-US" altLang="de-DE" sz="1800" b="1" noProof="0" dirty="0" smtClean="0">
                <a:latin typeface="Courier New" pitchFamily="49" charset="0"/>
                <a:cs typeface="Times New Roman" pitchFamily="18" charset="0"/>
              </a:rPr>
              <a:t>is</a:t>
            </a:r>
            <a:r>
              <a:rPr lang="en-US" altLang="de-DE" sz="1800" noProof="0" dirty="0" smtClean="0">
                <a:latin typeface="Courier New" pitchFamily="49" charset="0"/>
                <a:cs typeface="Times New Roman" pitchFamily="18" charset="0"/>
              </a:rPr>
              <a:t> </a:t>
            </a:r>
            <a:r>
              <a:rPr lang="en-US" altLang="de-DE" sz="1800" b="1" noProof="0" dirty="0" smtClean="0">
                <a:latin typeface="Courier New" pitchFamily="49" charset="0"/>
                <a:cs typeface="Times New Roman" pitchFamily="18" charset="0"/>
              </a:rPr>
              <a:t>array</a:t>
            </a:r>
            <a:r>
              <a:rPr lang="en-US" altLang="de-DE" sz="1800" noProof="0" dirty="0" smtClean="0">
                <a:latin typeface="Courier New" pitchFamily="49" charset="0"/>
                <a:cs typeface="Times New Roman" pitchFamily="18" charset="0"/>
              </a:rPr>
              <a:t> (Index </a:t>
            </a:r>
            <a:r>
              <a:rPr lang="en-US" altLang="de-DE" sz="1800" b="1" noProof="0" dirty="0" smtClean="0">
                <a:latin typeface="Courier New" pitchFamily="49" charset="0"/>
                <a:cs typeface="Times New Roman" pitchFamily="18" charset="0"/>
              </a:rPr>
              <a:t>range</a:t>
            </a:r>
            <a:r>
              <a:rPr lang="en-US" altLang="de-DE" sz="1800" noProof="0" dirty="0" smtClean="0">
                <a:latin typeface="Courier New" pitchFamily="49" charset="0"/>
                <a:cs typeface="Times New Roman" pitchFamily="18" charset="0"/>
              </a:rPr>
              <a:t> &lt;&gt;) </a:t>
            </a:r>
            <a:r>
              <a:rPr lang="en-US" altLang="de-DE" sz="1800" b="1" noProof="0" dirty="0" smtClean="0">
                <a:latin typeface="Courier New" pitchFamily="49" charset="0"/>
                <a:cs typeface="Times New Roman" pitchFamily="18" charset="0"/>
              </a:rPr>
              <a:t>of</a:t>
            </a:r>
            <a:r>
              <a:rPr lang="en-US" altLang="de-DE" sz="1800" noProof="0" dirty="0" smtClean="0">
                <a:latin typeface="Courier New" pitchFamily="49" charset="0"/>
                <a:cs typeface="Times New Roman" pitchFamily="18" charset="0"/>
              </a:rPr>
              <a:t> T;</a:t>
            </a:r>
          </a:p>
          <a:p>
            <a:pPr marL="0" indent="28575" eaLnBrk="1" hangingPunct="1">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800" b="1" noProof="0" dirty="0" smtClean="0">
                <a:latin typeface="Courier New" pitchFamily="49" charset="0"/>
                <a:cs typeface="Times New Roman" pitchFamily="18" charset="0"/>
              </a:rPr>
              <a:t>  type</a:t>
            </a:r>
            <a:r>
              <a:rPr lang="en-US" altLang="de-DE" sz="1800" noProof="0" dirty="0" smtClean="0">
                <a:latin typeface="Courier New" pitchFamily="49" charset="0"/>
                <a:cs typeface="Times New Roman" pitchFamily="18" charset="0"/>
              </a:rPr>
              <a:t> T (D: DT) </a:t>
            </a:r>
            <a:r>
              <a:rPr lang="en-US" altLang="de-DE" sz="1800" b="1" noProof="0" dirty="0" smtClean="0">
                <a:latin typeface="Courier New" pitchFamily="49" charset="0"/>
                <a:cs typeface="Times New Roman" pitchFamily="18" charset="0"/>
              </a:rPr>
              <a:t>is record</a:t>
            </a:r>
            <a:r>
              <a:rPr lang="en-US" altLang="de-DE" sz="1800" noProof="0" dirty="0" smtClean="0">
                <a:latin typeface="Courier New" pitchFamily="49" charset="0"/>
                <a:cs typeface="Times New Roman" pitchFamily="18" charset="0"/>
              </a:rPr>
              <a:t> …</a:t>
            </a:r>
          </a:p>
        </p:txBody>
      </p:sp>
      <p:sp>
        <p:nvSpPr>
          <p:cNvPr id="153604" name="Fußzeilenplatzhalter 1"/>
          <p:cNvSpPr>
            <a:spLocks noGrp="1"/>
          </p:cNvSpPr>
          <p:nvPr>
            <p:ph type="ftr" sz="quarte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en-US" altLang="de-DE" sz="2400" dirty="0" smtClean="0"/>
              <a:t>Ada Basics © 2024 C.Grein</a:t>
            </a:r>
            <a:endParaRPr lang="de-DE" altLang="de-DE" sz="2400" dirty="0"/>
          </a:p>
        </p:txBody>
      </p:sp>
      <p:sp>
        <p:nvSpPr>
          <p:cNvPr id="153605" name="Foliennummernplatzhalter 2"/>
          <p:cNvSpPr>
            <a:spLocks noGrp="1"/>
          </p:cNvSpPr>
          <p:nvPr>
            <p:ph type="sldNum" sz="quarter"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A405B4E7-7B4A-45D1-92A6-72081CF2CFBB}" type="slidenum">
              <a:rPr lang="de-DE" altLang="de-DE" sz="2400" smtClean="0"/>
              <a:pPr eaLnBrk="1" hangingPunct="1">
                <a:spcBef>
                  <a:spcPct val="0"/>
                </a:spcBef>
              </a:pPr>
              <a:t>242</a:t>
            </a:fld>
            <a:endParaRPr lang="de-DE" altLang="de-DE" sz="2400" dirty="0" smtClean="0"/>
          </a:p>
        </p:txBody>
      </p:sp>
      <p:sp>
        <p:nvSpPr>
          <p:cNvPr id="2" name="Textfeld 1"/>
          <p:cNvSpPr txBox="1"/>
          <p:nvPr/>
        </p:nvSpPr>
        <p:spPr>
          <a:xfrm>
            <a:off x="4572001" y="4221088"/>
            <a:ext cx="4170014" cy="646331"/>
          </a:xfrm>
          <a:prstGeom prst="rect">
            <a:avLst/>
          </a:prstGeom>
          <a:noFill/>
        </p:spPr>
        <p:txBody>
          <a:bodyPr wrap="square" rtlCol="0">
            <a:spAutoFit/>
          </a:bodyPr>
          <a:lstStyle/>
          <a:p>
            <a:r>
              <a:rPr lang="en-US" sz="1800" dirty="0" smtClean="0">
                <a:solidFill>
                  <a:schemeClr val="accent2"/>
                </a:solidFill>
              </a:rPr>
              <a:t>Objects of indefinite types need an initial value because the type does not fix its size.</a:t>
            </a:r>
            <a:endParaRPr lang="en-US" sz="1800" dirty="0">
              <a:solidFill>
                <a:schemeClr val="accent2"/>
              </a:solidFill>
            </a:endParaRPr>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smtClean="0"/>
              <a:t>Further Kinds of Generic Parameters</a:t>
            </a:r>
            <a:endParaRPr lang="en-US" dirty="0"/>
          </a:p>
        </p:txBody>
      </p:sp>
      <p:sp>
        <p:nvSpPr>
          <p:cNvPr id="3" name="Inhaltsplatzhalter 2"/>
          <p:cNvSpPr>
            <a:spLocks noGrp="1"/>
          </p:cNvSpPr>
          <p:nvPr>
            <p:ph idx="1"/>
          </p:nvPr>
        </p:nvSpPr>
        <p:spPr>
          <a:xfrm>
            <a:off x="685800" y="2132856"/>
            <a:ext cx="7739063" cy="4082207"/>
          </a:xfrm>
        </p:spPr>
        <p:txBody>
          <a:bodyPr/>
          <a:lstStyle/>
          <a:p>
            <a:pPr marL="0" indent="0"/>
            <a:r>
              <a:rPr lang="en-US" sz="2800" dirty="0" smtClean="0"/>
              <a:t>Beside formal types, there are further formal generic parameters:</a:t>
            </a:r>
          </a:p>
          <a:p>
            <a:pPr marL="457200" indent="-457200">
              <a:buFont typeface="Arial" panose="020B0604020202020204" pitchFamily="34" charset="0"/>
              <a:buChar char="•"/>
            </a:pPr>
            <a:r>
              <a:rPr lang="en-US" sz="2800" dirty="0" smtClean="0"/>
              <a:t>Objects:</a:t>
            </a:r>
            <a:br>
              <a:rPr lang="en-US" sz="2800" dirty="0" smtClean="0"/>
            </a:br>
            <a:r>
              <a:rPr lang="en-US" sz="2800" dirty="0" smtClean="0"/>
              <a:t>Variables and constants</a:t>
            </a:r>
          </a:p>
          <a:p>
            <a:pPr marL="457200" indent="-457200">
              <a:buFont typeface="Arial" panose="020B0604020202020204" pitchFamily="34" charset="0"/>
              <a:buChar char="•"/>
            </a:pPr>
            <a:r>
              <a:rPr lang="en-US" sz="2800" dirty="0" smtClean="0"/>
              <a:t>Subprograms:</a:t>
            </a:r>
            <a:br>
              <a:rPr lang="en-US" sz="2800" dirty="0" smtClean="0"/>
            </a:br>
            <a:r>
              <a:rPr lang="en-US" sz="2800" dirty="0" smtClean="0"/>
              <a:t>Functions and procedures</a:t>
            </a:r>
          </a:p>
          <a:p>
            <a:pPr marL="457200" indent="-457200">
              <a:buFont typeface="Arial" panose="020B0604020202020204" pitchFamily="34" charset="0"/>
              <a:buChar char="•"/>
            </a:pPr>
            <a:r>
              <a:rPr lang="en-US" sz="2800" dirty="0" smtClean="0"/>
              <a:t>Packages:</a:t>
            </a:r>
            <a:br>
              <a:rPr lang="en-US" sz="2800" dirty="0" smtClean="0"/>
            </a:br>
            <a:r>
              <a:rPr lang="en-US" sz="2800" dirty="0" smtClean="0"/>
              <a:t>Instances of generic units</a:t>
            </a:r>
            <a:endParaRPr lang="en-US" sz="2800" dirty="0"/>
          </a:p>
        </p:txBody>
      </p:sp>
      <p:sp>
        <p:nvSpPr>
          <p:cNvPr id="4" name="Fußzeilenplatzhalter 3"/>
          <p:cNvSpPr>
            <a:spLocks noGrp="1"/>
          </p:cNvSpPr>
          <p:nvPr>
            <p:ph type="ftr" idx="10"/>
          </p:nvPr>
        </p:nvSpPr>
        <p:spPr/>
        <p:txBody>
          <a:bodyPr/>
          <a:lstStyle/>
          <a:p>
            <a:pPr>
              <a:defRPr/>
            </a:pPr>
            <a:r>
              <a:rPr lang="en-US" dirty="0" smtClean="0"/>
              <a:t>Ada Basics © 2024 C.Grein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243</a:t>
            </a:fld>
            <a:endParaRPr lang="de-DE" dirty="0"/>
          </a:p>
        </p:txBody>
      </p:sp>
    </p:spTree>
    <p:extLst>
      <p:ext uri="{BB962C8B-B14F-4D97-AF65-F5344CB8AC3E}">
        <p14:creationId xmlns:p14="http://schemas.microsoft.com/office/powerpoint/2010/main" val="2848770358"/>
      </p:ext>
    </p:extLst>
  </p:cSld>
  <p:clrMapOvr>
    <a:masterClrMapping/>
  </p:clrMapOvr>
  <p:timing>
    <p:tnLst>
      <p:par>
        <p:cTn id="1" dur="indefinite" restart="never" nodeType="tmRoot"/>
      </p:par>
    </p:tnLst>
  </p:timing>
</p:sld>
</file>

<file path=ppt/slides/slide2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smtClean="0"/>
              <a:t>Generic Object Parameters</a:t>
            </a:r>
            <a:endParaRPr lang="en-US" dirty="0"/>
          </a:p>
        </p:txBody>
      </p:sp>
      <p:sp>
        <p:nvSpPr>
          <p:cNvPr id="3" name="Inhaltsplatzhalter 2"/>
          <p:cNvSpPr>
            <a:spLocks noGrp="1"/>
          </p:cNvSpPr>
          <p:nvPr>
            <p:ph idx="1"/>
          </p:nvPr>
        </p:nvSpPr>
        <p:spPr/>
        <p:txBody>
          <a:bodyPr/>
          <a:lstStyle/>
          <a:p>
            <a:pPr marL="365125" indent="-365125">
              <a:buFont typeface="Arial" panose="020B0604020202020204" pitchFamily="34" charset="0"/>
              <a:buChar char="•"/>
            </a:pPr>
            <a:r>
              <a:rPr lang="en-US" sz="2400" dirty="0" smtClean="0"/>
              <a:t>Formal objects:</a:t>
            </a:r>
            <a:br>
              <a:rPr lang="en-US" sz="2400" dirty="0" smtClean="0"/>
            </a:br>
            <a:r>
              <a:rPr lang="en-US" sz="1800" dirty="0" smtClean="0">
                <a:latin typeface="Courier New" panose="02070309020205020404" pitchFamily="49" charset="0"/>
                <a:cs typeface="Courier New" panose="02070309020205020404" pitchFamily="49" charset="0"/>
              </a:rPr>
              <a:t>  A_Constant: [</a:t>
            </a:r>
            <a:r>
              <a:rPr lang="en-US" sz="1800" b="1" dirty="0" smtClean="0">
                <a:latin typeface="Courier New" panose="02070309020205020404" pitchFamily="49" charset="0"/>
                <a:cs typeface="Courier New" panose="02070309020205020404" pitchFamily="49" charset="0"/>
              </a:rPr>
              <a:t>in</a:t>
            </a:r>
            <a:r>
              <a:rPr lang="en-US" sz="1800" dirty="0" smtClean="0">
                <a:latin typeface="Courier New" panose="02070309020205020404" pitchFamily="49" charset="0"/>
                <a:cs typeface="Courier New" panose="02070309020205020404" pitchFamily="49" charset="0"/>
              </a:rPr>
              <a:t>]    A_Type [:= Expression];</a:t>
            </a:r>
            <a:br>
              <a:rPr lang="en-US" sz="1800" dirty="0" smtClean="0">
                <a:latin typeface="Courier New" panose="02070309020205020404" pitchFamily="49" charset="0"/>
                <a:cs typeface="Courier New" panose="02070309020205020404" pitchFamily="49" charset="0"/>
              </a:rPr>
            </a:br>
            <a:r>
              <a:rPr lang="en-US" sz="1800" dirty="0" smtClean="0">
                <a:latin typeface="Courier New" panose="02070309020205020404" pitchFamily="49" charset="0"/>
                <a:cs typeface="Courier New" panose="02070309020205020404" pitchFamily="49" charset="0"/>
              </a:rPr>
              <a:t>  A_Variable:  </a:t>
            </a:r>
            <a:r>
              <a:rPr lang="en-US" sz="1800" b="1" dirty="0" smtClean="0">
                <a:latin typeface="Courier New" panose="02070309020205020404" pitchFamily="49" charset="0"/>
                <a:cs typeface="Courier New" panose="02070309020205020404" pitchFamily="49" charset="0"/>
              </a:rPr>
              <a:t>in out </a:t>
            </a:r>
            <a:r>
              <a:rPr lang="en-US" sz="1800" dirty="0" smtClean="0">
                <a:latin typeface="Courier New" panose="02070309020205020404" pitchFamily="49" charset="0"/>
                <a:cs typeface="Courier New" panose="02070309020205020404" pitchFamily="49" charset="0"/>
              </a:rPr>
              <a:t>A_Type;</a:t>
            </a:r>
            <a:r>
              <a:rPr lang="en-US" sz="2000" dirty="0"/>
              <a:t/>
            </a:r>
            <a:br>
              <a:rPr lang="en-US" sz="2000" dirty="0"/>
            </a:br>
            <a:r>
              <a:rPr lang="en-US" sz="2000" u="sng" dirty="0" smtClean="0"/>
              <a:t>in-parameters</a:t>
            </a:r>
            <a:r>
              <a:rPr lang="en-US" sz="2000" dirty="0" smtClean="0"/>
              <a:t> (default if missing in instantiation) are constant in the generic unit and its instantiations (like for subprograms).</a:t>
            </a:r>
            <a:r>
              <a:rPr lang="en-US" sz="2000" dirty="0">
                <a:cs typeface="Courier New" panose="02070309020205020404" pitchFamily="49" charset="0"/>
              </a:rPr>
              <a:t/>
            </a:r>
            <a:br>
              <a:rPr lang="en-US" sz="2000" dirty="0">
                <a:cs typeface="Courier New" panose="02070309020205020404" pitchFamily="49" charset="0"/>
              </a:rPr>
            </a:br>
            <a:r>
              <a:rPr lang="en-US" sz="2000" u="sng" dirty="0" smtClean="0">
                <a:cs typeface="Courier New" panose="02070309020205020404" pitchFamily="49" charset="0"/>
              </a:rPr>
              <a:t>in-out-parameters</a:t>
            </a:r>
            <a:r>
              <a:rPr lang="en-US" sz="2000" dirty="0" smtClean="0">
                <a:cs typeface="Courier New" panose="02070309020205020404" pitchFamily="49" charset="0"/>
              </a:rPr>
              <a:t> are variables.</a:t>
            </a:r>
            <a:br>
              <a:rPr lang="en-US" sz="2000" dirty="0" smtClean="0">
                <a:cs typeface="Courier New" panose="02070309020205020404" pitchFamily="49" charset="0"/>
              </a:rPr>
            </a:br>
            <a:r>
              <a:rPr lang="en-US" sz="2000" u="sng" dirty="0" smtClean="0">
                <a:cs typeface="Courier New" panose="02070309020205020404" pitchFamily="49" charset="0"/>
              </a:rPr>
              <a:t>out-parameters</a:t>
            </a:r>
            <a:r>
              <a:rPr lang="en-US" sz="2000" dirty="0" smtClean="0">
                <a:cs typeface="Courier New" panose="02070309020205020404" pitchFamily="49" charset="0"/>
              </a:rPr>
              <a:t> are pointless and do not exist. Use the out-parameters of the operations defined in the generic unit.</a:t>
            </a:r>
          </a:p>
          <a:p>
            <a:pPr marL="365125" indent="-365125">
              <a:buFont typeface="Arial" panose="020B0604020202020204" pitchFamily="34" charset="0"/>
              <a:buChar char="•"/>
              <a:tabLst>
                <a:tab pos="622300" algn="l"/>
              </a:tabLst>
            </a:pPr>
            <a:r>
              <a:rPr lang="en-US" sz="2400" dirty="0" smtClean="0">
                <a:cs typeface="Courier New" panose="02070309020205020404" pitchFamily="49" charset="0"/>
              </a:rPr>
              <a:t>Usage for instance as initial value of private types:</a:t>
            </a:r>
            <a:br>
              <a:rPr lang="en-US" sz="2400" dirty="0" smtClean="0">
                <a:cs typeface="Courier New" panose="02070309020205020404" pitchFamily="49" charset="0"/>
              </a:rPr>
            </a:br>
            <a:r>
              <a:rPr lang="en-US" sz="2400" dirty="0" smtClean="0">
                <a:cs typeface="Courier New" panose="02070309020205020404" pitchFamily="49" charset="0"/>
              </a:rPr>
              <a:t> 	</a:t>
            </a:r>
            <a:r>
              <a:rPr lang="en-US" sz="1800" b="1" dirty="0" smtClean="0">
                <a:latin typeface="Courier New" panose="02070309020205020404" pitchFamily="49" charset="0"/>
                <a:cs typeface="Courier New" panose="02070309020205020404" pitchFamily="49" charset="0"/>
              </a:rPr>
              <a:t>type</a:t>
            </a:r>
            <a:r>
              <a:rPr lang="en-US" sz="1800" dirty="0" smtClean="0">
                <a:latin typeface="Courier New" panose="02070309020205020404" pitchFamily="49" charset="0"/>
                <a:cs typeface="Courier New" panose="02070309020205020404" pitchFamily="49" charset="0"/>
              </a:rPr>
              <a:t> T </a:t>
            </a:r>
            <a:r>
              <a:rPr lang="en-US" sz="1800" b="1" dirty="0" smtClean="0">
                <a:latin typeface="Courier New" panose="02070309020205020404" pitchFamily="49" charset="0"/>
                <a:cs typeface="Courier New" panose="02070309020205020404" pitchFamily="49" charset="0"/>
              </a:rPr>
              <a:t>is limited private</a:t>
            </a:r>
            <a:r>
              <a:rPr lang="en-US" sz="1800" dirty="0" smtClean="0">
                <a:latin typeface="Courier New" panose="02070309020205020404" pitchFamily="49" charset="0"/>
                <a:cs typeface="Courier New" panose="02070309020205020404" pitchFamily="49" charset="0"/>
              </a:rPr>
              <a:t>;</a:t>
            </a:r>
            <a:br>
              <a:rPr lang="en-US" sz="1800" dirty="0" smtClean="0">
                <a:latin typeface="Courier New" panose="02070309020205020404" pitchFamily="49" charset="0"/>
                <a:cs typeface="Courier New" panose="02070309020205020404" pitchFamily="49" charset="0"/>
              </a:rPr>
            </a:br>
            <a:r>
              <a:rPr lang="en-US" sz="1800" dirty="0" smtClean="0">
                <a:latin typeface="Courier New" panose="02070309020205020404" pitchFamily="49" charset="0"/>
                <a:cs typeface="Courier New" panose="02070309020205020404" pitchFamily="49" charset="0"/>
              </a:rPr>
              <a:t>	</a:t>
            </a:r>
            <a:r>
              <a:rPr lang="en-US" sz="1800" dirty="0">
                <a:latin typeface="Courier New" panose="02070309020205020404" pitchFamily="49" charset="0"/>
                <a:cs typeface="Courier New" panose="02070309020205020404" pitchFamily="49" charset="0"/>
              </a:rPr>
              <a:t>I</a:t>
            </a:r>
            <a:r>
              <a:rPr lang="en-US" sz="1800" dirty="0" smtClean="0">
                <a:latin typeface="Courier New" panose="02070309020205020404" pitchFamily="49" charset="0"/>
                <a:cs typeface="Courier New" panose="02070309020205020404" pitchFamily="49" charset="0"/>
              </a:rPr>
              <a:t>nitial_Value: T;</a:t>
            </a:r>
            <a:endParaRPr lang="en-US" sz="2800" dirty="0" smtClean="0"/>
          </a:p>
        </p:txBody>
      </p:sp>
      <p:sp>
        <p:nvSpPr>
          <p:cNvPr id="4" name="Fußzeilenplatzhalter 3"/>
          <p:cNvSpPr>
            <a:spLocks noGrp="1"/>
          </p:cNvSpPr>
          <p:nvPr>
            <p:ph type="ftr" idx="10"/>
          </p:nvPr>
        </p:nvSpPr>
        <p:spPr/>
        <p:txBody>
          <a:bodyPr/>
          <a:lstStyle/>
          <a:p>
            <a:pPr>
              <a:defRPr/>
            </a:pPr>
            <a:r>
              <a:rPr lang="en-US" dirty="0" smtClean="0"/>
              <a:t>Ada Basics © 2024 C.Grein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244</a:t>
            </a:fld>
            <a:endParaRPr lang="de-DE" dirty="0"/>
          </a:p>
        </p:txBody>
      </p:sp>
    </p:spTree>
    <p:extLst>
      <p:ext uri="{BB962C8B-B14F-4D97-AF65-F5344CB8AC3E}">
        <p14:creationId xmlns:p14="http://schemas.microsoft.com/office/powerpoint/2010/main" val="3412782498"/>
      </p:ext>
    </p:extLst>
  </p:cSld>
  <p:clrMapOvr>
    <a:masterClrMapping/>
  </p:clrMapOvr>
  <p:timing>
    <p:tnLst>
      <p:par>
        <p:cTn id="1" dur="indefinite" restart="never" nodeType="tmRoot"/>
      </p:par>
    </p:tnLst>
  </p:timing>
</p:sld>
</file>

<file path=ppt/slides/slide2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smtClean="0"/>
              <a:t>Generic </a:t>
            </a:r>
            <a:r>
              <a:rPr lang="en-US" dirty="0"/>
              <a:t>Subprogram Parameters</a:t>
            </a:r>
          </a:p>
        </p:txBody>
      </p:sp>
      <p:sp>
        <p:nvSpPr>
          <p:cNvPr id="3" name="Inhaltsplatzhalter 2"/>
          <p:cNvSpPr>
            <a:spLocks noGrp="1"/>
          </p:cNvSpPr>
          <p:nvPr>
            <p:ph idx="1"/>
          </p:nvPr>
        </p:nvSpPr>
        <p:spPr/>
        <p:txBody>
          <a:bodyPr/>
          <a:lstStyle/>
          <a:p>
            <a:pPr marL="0" lvl="0" indent="0" eaLnBrk="1" hangingPunct="1">
              <a:buClrTx/>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en-US" sz="2800" dirty="0" smtClean="0"/>
              <a:t>Formal subprograms need a </a:t>
            </a:r>
            <a:r>
              <a:rPr lang="en-US" sz="2400" b="1" dirty="0" smtClean="0">
                <a:latin typeface="Courier New" panose="02070309020205020404" pitchFamily="49" charset="0"/>
                <a:cs typeface="Courier New" panose="02070309020205020404" pitchFamily="49" charset="0"/>
              </a:rPr>
              <a:t>with</a:t>
            </a:r>
            <a:r>
              <a:rPr lang="en-US" sz="2800" dirty="0" smtClean="0"/>
              <a:t> to distinguish them from the generic unit itself:</a:t>
            </a:r>
            <a:endParaRPr lang="de-DE" altLang="de-DE" sz="2800" dirty="0"/>
          </a:p>
          <a:p>
            <a:pPr marL="441325" lvl="0" indent="0" eaLnBrk="1" hangingPunct="1">
              <a:buClrTx/>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en-US" altLang="de-DE" sz="2400" b="1" dirty="0" smtClean="0">
                <a:latin typeface="Courier New" pitchFamily="49" charset="0"/>
              </a:rPr>
              <a:t>generic</a:t>
            </a:r>
            <a:br>
              <a:rPr lang="en-US" altLang="de-DE" sz="2400" b="1" dirty="0" smtClean="0">
                <a:latin typeface="Courier New" pitchFamily="49" charset="0"/>
              </a:rPr>
            </a:br>
            <a:r>
              <a:rPr lang="en-US" altLang="de-DE" sz="2400" b="1" dirty="0" smtClean="0">
                <a:latin typeface="Courier New" pitchFamily="49" charset="0"/>
              </a:rPr>
              <a:t>  </a:t>
            </a:r>
            <a:r>
              <a:rPr lang="en-US" altLang="de-DE" sz="2400" b="1" dirty="0" smtClean="0">
                <a:solidFill>
                  <a:srgbClr val="3333CC"/>
                </a:solidFill>
                <a:latin typeface="Courier New" pitchFamily="49" charset="0"/>
              </a:rPr>
              <a:t>with </a:t>
            </a:r>
            <a:r>
              <a:rPr lang="en-US" altLang="de-DE" sz="2400" b="1" dirty="0" smtClean="0">
                <a:latin typeface="Courier New" pitchFamily="49" charset="0"/>
              </a:rPr>
              <a:t>function </a:t>
            </a:r>
            <a:r>
              <a:rPr lang="en-US" altLang="de-DE" sz="2400" dirty="0" smtClean="0">
                <a:latin typeface="Courier New" pitchFamily="49" charset="0"/>
                <a:cs typeface="Courier New" pitchFamily="49" charset="0"/>
              </a:rPr>
              <a:t>F (L, R: T)</a:t>
            </a:r>
            <a:r>
              <a:rPr lang="en-US" altLang="de-DE" sz="2400" b="1" dirty="0" smtClean="0">
                <a:latin typeface="Courier New" pitchFamily="49" charset="0"/>
                <a:cs typeface="Courier New" pitchFamily="49" charset="0"/>
              </a:rPr>
              <a:t> return </a:t>
            </a:r>
            <a:r>
              <a:rPr lang="en-US" altLang="de-DE" sz="2400" dirty="0" smtClean="0">
                <a:latin typeface="Courier New" pitchFamily="49" charset="0"/>
                <a:cs typeface="Courier New" pitchFamily="49" charset="0"/>
              </a:rPr>
              <a:t>S;</a:t>
            </a:r>
            <a:br>
              <a:rPr lang="en-US" altLang="de-DE" sz="2400" dirty="0" smtClean="0">
                <a:latin typeface="Courier New" pitchFamily="49" charset="0"/>
                <a:cs typeface="Courier New" pitchFamily="49" charset="0"/>
              </a:rPr>
            </a:br>
            <a:r>
              <a:rPr lang="en-US" altLang="de-DE" sz="2400" b="1" dirty="0" smtClean="0">
                <a:latin typeface="Courier New" pitchFamily="49" charset="0"/>
                <a:cs typeface="Courier New" pitchFamily="49" charset="0"/>
              </a:rPr>
              <a:t>package</a:t>
            </a:r>
            <a:r>
              <a:rPr lang="en-US" altLang="de-DE" sz="2400" dirty="0" smtClean="0">
                <a:latin typeface="Courier New" pitchFamily="49" charset="0"/>
                <a:cs typeface="Courier New" pitchFamily="49" charset="0"/>
              </a:rPr>
              <a:t> P </a:t>
            </a:r>
            <a:r>
              <a:rPr lang="en-US" altLang="de-DE" sz="2400" b="1" dirty="0" smtClean="0">
                <a:latin typeface="Courier New" pitchFamily="49" charset="0"/>
                <a:cs typeface="Courier New" pitchFamily="49" charset="0"/>
              </a:rPr>
              <a:t>is</a:t>
            </a:r>
            <a:r>
              <a:rPr lang="en-US" altLang="de-DE" sz="2400" dirty="0" smtClean="0">
                <a:latin typeface="Courier New" pitchFamily="49" charset="0"/>
                <a:cs typeface="Courier New" pitchFamily="49" charset="0"/>
              </a:rPr>
              <a:t> …</a:t>
            </a:r>
          </a:p>
          <a:p>
            <a:pPr marL="0" lvl="0" indent="0" eaLnBrk="1" hangingPunct="1">
              <a:buClrTx/>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endParaRPr lang="en-US" altLang="de-DE" sz="2400" dirty="0" smtClean="0">
              <a:latin typeface="Courier New" pitchFamily="49" charset="0"/>
              <a:cs typeface="Courier New" pitchFamily="49" charset="0"/>
            </a:endParaRPr>
          </a:p>
          <a:p>
            <a:pPr marL="0" lvl="0" indent="0" eaLnBrk="1" hangingPunct="1">
              <a:buClrTx/>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en-US" altLang="de-DE" sz="2800" dirty="0" smtClean="0"/>
              <a:t>Compare this with</a:t>
            </a:r>
            <a:endParaRPr lang="en-US" altLang="de-DE" sz="2400" dirty="0" smtClean="0">
              <a:latin typeface="Courier New" pitchFamily="49" charset="0"/>
              <a:cs typeface="Courier New" pitchFamily="49" charset="0"/>
            </a:endParaRPr>
          </a:p>
          <a:p>
            <a:pPr marL="441325" lvl="0" indent="0" eaLnBrk="1" hangingPunct="1">
              <a:buClrTx/>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en-US" altLang="de-DE" sz="2400" b="1" dirty="0" smtClean="0">
                <a:latin typeface="Courier New" pitchFamily="49" charset="0"/>
              </a:rPr>
              <a:t>generic</a:t>
            </a:r>
            <a:br>
              <a:rPr lang="en-US" altLang="de-DE" sz="2400" b="1" dirty="0" smtClean="0">
                <a:latin typeface="Courier New" pitchFamily="49" charset="0"/>
              </a:rPr>
            </a:br>
            <a:r>
              <a:rPr lang="en-US" altLang="de-DE" sz="2400" b="1" dirty="0" smtClean="0">
                <a:latin typeface="Courier New" pitchFamily="49" charset="0"/>
              </a:rPr>
              <a:t>function </a:t>
            </a:r>
            <a:r>
              <a:rPr lang="en-US" altLang="de-DE" sz="2400" dirty="0" smtClean="0">
                <a:latin typeface="Courier New" pitchFamily="49" charset="0"/>
                <a:cs typeface="Courier New" pitchFamily="49" charset="0"/>
              </a:rPr>
              <a:t>F (L, R: T)</a:t>
            </a:r>
            <a:r>
              <a:rPr lang="en-US" altLang="de-DE" sz="2400" b="1" dirty="0" smtClean="0">
                <a:latin typeface="Courier New" pitchFamily="49" charset="0"/>
                <a:cs typeface="Courier New" pitchFamily="49" charset="0"/>
              </a:rPr>
              <a:t> return </a:t>
            </a:r>
            <a:r>
              <a:rPr lang="en-US" altLang="de-DE" sz="2400" dirty="0" smtClean="0">
                <a:latin typeface="Courier New" pitchFamily="49" charset="0"/>
                <a:cs typeface="Courier New" pitchFamily="49" charset="0"/>
              </a:rPr>
              <a:t>S;</a:t>
            </a:r>
            <a:endParaRPr lang="en-US" altLang="de-DE" sz="2400" dirty="0">
              <a:latin typeface="Courier New" pitchFamily="49" charset="0"/>
              <a:cs typeface="Courier New" pitchFamily="49" charset="0"/>
            </a:endParaRPr>
          </a:p>
        </p:txBody>
      </p:sp>
      <p:sp>
        <p:nvSpPr>
          <p:cNvPr id="4" name="Fußzeilenplatzhalter 3"/>
          <p:cNvSpPr>
            <a:spLocks noGrp="1"/>
          </p:cNvSpPr>
          <p:nvPr>
            <p:ph type="ftr" idx="10"/>
          </p:nvPr>
        </p:nvSpPr>
        <p:spPr/>
        <p:txBody>
          <a:bodyPr/>
          <a:lstStyle/>
          <a:p>
            <a:pPr>
              <a:defRPr/>
            </a:pPr>
            <a:r>
              <a:rPr lang="en-US" dirty="0" smtClean="0"/>
              <a:t>Ada Basics © 2024 C.Grein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245</a:t>
            </a:fld>
            <a:endParaRPr lang="de-DE" dirty="0"/>
          </a:p>
        </p:txBody>
      </p:sp>
    </p:spTree>
    <p:extLst>
      <p:ext uri="{BB962C8B-B14F-4D97-AF65-F5344CB8AC3E}">
        <p14:creationId xmlns:p14="http://schemas.microsoft.com/office/powerpoint/2010/main" val="78448276"/>
      </p:ext>
    </p:extLst>
  </p:cSld>
  <p:clrMapOvr>
    <a:masterClrMapping/>
  </p:clrMapOvr>
  <p:timing>
    <p:tnLst>
      <p:par>
        <p:cTn id="1" dur="indefinite" restart="never" nodeType="tmRoot"/>
      </p:par>
    </p:tnLst>
  </p:timing>
</p:sld>
</file>

<file path=ppt/slides/slide2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Rectangle 1"/>
          <p:cNvSpPr>
            <a:spLocks noGrp="1" noChangeArrowheads="1"/>
          </p:cNvSpPr>
          <p:nvPr>
            <p:ph type="title"/>
          </p:nvPr>
        </p:nvSpPr>
        <p:spPr>
          <a:xfrm>
            <a:off x="685800" y="461963"/>
            <a:ext cx="7767638" cy="1158875"/>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noProof="0" dirty="0" smtClean="0"/>
              <a:t>Defaults for Generic</a:t>
            </a:r>
            <a:r>
              <a:rPr lang="en-US" dirty="0"/>
              <a:t> Subprogram</a:t>
            </a:r>
            <a:r>
              <a:rPr lang="en-US" altLang="de-DE" noProof="0" dirty="0" smtClean="0"/>
              <a:t> Parameters (Example)</a:t>
            </a:r>
          </a:p>
        </p:txBody>
      </p:sp>
      <p:sp>
        <p:nvSpPr>
          <p:cNvPr id="155651" name="Rectangle 2"/>
          <p:cNvSpPr>
            <a:spLocks noGrp="1" noChangeArrowheads="1"/>
          </p:cNvSpPr>
          <p:nvPr>
            <p:ph type="body" idx="1"/>
          </p:nvPr>
        </p:nvSpPr>
        <p:spPr>
          <a:xfrm>
            <a:off x="692150" y="1800225"/>
            <a:ext cx="7767638" cy="4341813"/>
          </a:xfrm>
        </p:spPr>
        <p:txBody>
          <a:bodyPr/>
          <a:lstStyle/>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en-US" altLang="de-DE" sz="2000" dirty="0" smtClean="0"/>
              <a:t>Let t</a:t>
            </a:r>
            <a:r>
              <a:rPr lang="en-US" altLang="de-DE" sz="2000" noProof="0" dirty="0" smtClean="0"/>
              <a:t>he generic parameter be limited private; however, checks on equality are needed. Therefore the equality must be added as operation (the negation is implicitly included):</a:t>
            </a:r>
          </a:p>
          <a:p>
            <a:pPr marL="271463"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en-US" altLang="de-DE" sz="1800" b="1" noProof="0" dirty="0" smtClean="0">
                <a:latin typeface="Courier New" pitchFamily="49" charset="0"/>
              </a:rPr>
              <a:t>generic</a:t>
            </a:r>
            <a:br>
              <a:rPr lang="en-US" altLang="de-DE" sz="1800" b="1" noProof="0" dirty="0" smtClean="0">
                <a:latin typeface="Courier New" pitchFamily="49" charset="0"/>
              </a:rPr>
            </a:br>
            <a:r>
              <a:rPr lang="en-US" altLang="de-DE" sz="1800" b="1" noProof="0" dirty="0" smtClean="0">
                <a:latin typeface="Courier New" pitchFamily="49" charset="0"/>
              </a:rPr>
              <a:t>  type </a:t>
            </a:r>
            <a:r>
              <a:rPr lang="en-US" altLang="de-DE" sz="1800" noProof="0" dirty="0" smtClean="0">
                <a:latin typeface="Courier New" pitchFamily="49" charset="0"/>
              </a:rPr>
              <a:t>T</a:t>
            </a:r>
            <a:r>
              <a:rPr lang="en-US" altLang="de-DE" sz="1800" b="1" noProof="0" dirty="0" smtClean="0">
                <a:latin typeface="Courier New" pitchFamily="49" charset="0"/>
              </a:rPr>
              <a:t> is limited private</a:t>
            </a:r>
            <a:r>
              <a:rPr lang="en-US" altLang="de-DE" sz="1800" noProof="0" dirty="0" smtClean="0">
                <a:latin typeface="Courier New" pitchFamily="49" charset="0"/>
              </a:rPr>
              <a:t>;</a:t>
            </a:r>
            <a:br>
              <a:rPr lang="en-US" altLang="de-DE" sz="1800" noProof="0" dirty="0" smtClean="0">
                <a:latin typeface="Courier New" pitchFamily="49" charset="0"/>
              </a:rPr>
            </a:br>
            <a:r>
              <a:rPr lang="en-US" altLang="de-DE" sz="1800" b="1" noProof="0" dirty="0" smtClean="0">
                <a:latin typeface="Courier New" pitchFamily="49" charset="0"/>
              </a:rPr>
              <a:t>  with function </a:t>
            </a:r>
            <a:r>
              <a:rPr lang="en-US" altLang="de-DE" sz="1800" noProof="0" dirty="0" smtClean="0">
                <a:latin typeface="Courier New" pitchFamily="49" charset="0"/>
                <a:cs typeface="Courier New" pitchFamily="49" charset="0"/>
              </a:rPr>
              <a:t>"=" (L, R: T)</a:t>
            </a:r>
            <a:r>
              <a:rPr lang="en-US" altLang="de-DE" sz="1800" b="1" noProof="0" dirty="0" smtClean="0">
                <a:latin typeface="Courier New" pitchFamily="49" charset="0"/>
                <a:cs typeface="Courier New" pitchFamily="49" charset="0"/>
              </a:rPr>
              <a:t> return </a:t>
            </a:r>
            <a:r>
              <a:rPr lang="en-US" altLang="de-DE" sz="1800" noProof="0" dirty="0" smtClean="0">
                <a:latin typeface="Courier New" pitchFamily="49" charset="0"/>
                <a:cs typeface="Courier New" pitchFamily="49" charset="0"/>
              </a:rPr>
              <a:t>Boolean</a:t>
            </a:r>
            <a:r>
              <a:rPr lang="en-US" altLang="de-DE" sz="1800" b="1" noProof="0" dirty="0" smtClean="0">
                <a:latin typeface="Courier New" pitchFamily="49" charset="0"/>
                <a:cs typeface="Courier New" pitchFamily="49" charset="0"/>
              </a:rPr>
              <a:t> is </a:t>
            </a:r>
            <a:r>
              <a:rPr lang="en-US" altLang="de-DE" sz="1800" noProof="0" dirty="0" smtClean="0">
                <a:solidFill>
                  <a:schemeClr val="accent2"/>
                </a:solidFill>
                <a:latin typeface="Courier New" pitchFamily="49" charset="0"/>
                <a:cs typeface="Courier New" pitchFamily="49" charset="0"/>
              </a:rPr>
              <a:t>&lt;&gt;</a:t>
            </a:r>
            <a:r>
              <a:rPr lang="en-US" altLang="de-DE" sz="1800" noProof="0" dirty="0" smtClean="0">
                <a:latin typeface="Courier New" pitchFamily="49" charset="0"/>
                <a:cs typeface="Courier New" pitchFamily="49" charset="0"/>
              </a:rPr>
              <a:t>;</a:t>
            </a:r>
            <a:br>
              <a:rPr lang="en-US" altLang="de-DE" sz="1800" noProof="0" dirty="0" smtClean="0">
                <a:latin typeface="Courier New" pitchFamily="49" charset="0"/>
                <a:cs typeface="Courier New" pitchFamily="49" charset="0"/>
              </a:rPr>
            </a:br>
            <a:r>
              <a:rPr lang="en-US" altLang="de-DE" sz="1800" noProof="0" dirty="0" smtClean="0">
                <a:latin typeface="Courier New" pitchFamily="49" charset="0"/>
                <a:cs typeface="Courier New" pitchFamily="49" charset="0"/>
              </a:rPr>
              <a:t>  </a:t>
            </a:r>
            <a:r>
              <a:rPr lang="en-US" altLang="de-DE" sz="1800" b="1" noProof="0" dirty="0" smtClean="0">
                <a:latin typeface="Courier New" pitchFamily="49" charset="0"/>
                <a:cs typeface="Courier New" pitchFamily="49" charset="0"/>
              </a:rPr>
              <a:t>with procedure </a:t>
            </a:r>
            <a:r>
              <a:rPr lang="en-US" altLang="de-DE" sz="1800" noProof="0" dirty="0" smtClean="0">
                <a:latin typeface="Courier New" pitchFamily="49" charset="0"/>
                <a:cs typeface="Courier New" pitchFamily="49" charset="0"/>
              </a:rPr>
              <a:t>Proc (X: S) </a:t>
            </a:r>
            <a:r>
              <a:rPr lang="en-US" altLang="de-DE" sz="1800" b="1" noProof="0" dirty="0" smtClean="0">
                <a:latin typeface="Courier New" pitchFamily="49" charset="0"/>
                <a:cs typeface="Courier New" pitchFamily="49" charset="0"/>
              </a:rPr>
              <a:t>is</a:t>
            </a:r>
            <a:r>
              <a:rPr lang="en-US" altLang="de-DE" sz="1800" noProof="0" dirty="0" smtClean="0">
                <a:latin typeface="Courier New" pitchFamily="49" charset="0"/>
                <a:cs typeface="Courier New" pitchFamily="49" charset="0"/>
              </a:rPr>
              <a:t> </a:t>
            </a:r>
            <a:r>
              <a:rPr lang="en-US" altLang="de-DE" sz="1800" noProof="0" dirty="0" smtClean="0">
                <a:solidFill>
                  <a:schemeClr val="accent2"/>
                </a:solidFill>
                <a:latin typeface="Courier New" pitchFamily="49" charset="0"/>
                <a:cs typeface="Courier New" pitchFamily="49" charset="0"/>
              </a:rPr>
              <a:t>Name</a:t>
            </a:r>
            <a:r>
              <a:rPr lang="en-US" altLang="de-DE" sz="1800" noProof="0" dirty="0" smtClean="0">
                <a:latin typeface="Courier New" pitchFamily="49" charset="0"/>
                <a:cs typeface="Courier New" pitchFamily="49" charset="0"/>
              </a:rPr>
              <a:t>;</a:t>
            </a:r>
            <a:br>
              <a:rPr lang="en-US" altLang="de-DE" sz="1800" noProof="0" dirty="0" smtClean="0">
                <a:latin typeface="Courier New" pitchFamily="49" charset="0"/>
                <a:cs typeface="Courier New" pitchFamily="49" charset="0"/>
              </a:rPr>
            </a:br>
            <a:r>
              <a:rPr lang="en-US" altLang="de-DE" sz="1800" b="1" noProof="0" dirty="0" smtClean="0">
                <a:latin typeface="Courier New" pitchFamily="49" charset="0"/>
                <a:cs typeface="Courier New" pitchFamily="49" charset="0"/>
              </a:rPr>
              <a:t>package</a:t>
            </a:r>
            <a:r>
              <a:rPr lang="en-US" altLang="de-DE" sz="1800" noProof="0" dirty="0" smtClean="0">
                <a:latin typeface="Courier New" pitchFamily="49" charset="0"/>
                <a:cs typeface="Courier New" pitchFamily="49" charset="0"/>
              </a:rPr>
              <a:t> P </a:t>
            </a:r>
            <a:r>
              <a:rPr lang="en-US" altLang="de-DE" sz="1800" b="1" noProof="0" dirty="0" smtClean="0">
                <a:latin typeface="Courier New" pitchFamily="49" charset="0"/>
                <a:cs typeface="Courier New" pitchFamily="49" charset="0"/>
              </a:rPr>
              <a:t>is</a:t>
            </a:r>
            <a:r>
              <a:rPr lang="en-US" altLang="de-DE" sz="1800" noProof="0" dirty="0" smtClean="0">
                <a:latin typeface="Courier New" pitchFamily="49" charset="0"/>
                <a:cs typeface="Courier New" pitchFamily="49" charset="0"/>
              </a:rPr>
              <a:t> …</a:t>
            </a:r>
          </a:p>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en-US" altLang="de-DE" sz="2000" noProof="0" dirty="0" smtClean="0">
                <a:cs typeface="Courier New" pitchFamily="49" charset="0"/>
              </a:rPr>
              <a:t>Like subprogram parameters, also formal subprograms may have </a:t>
            </a:r>
            <a:r>
              <a:rPr lang="en-US" altLang="de-DE" sz="2000" noProof="0" dirty="0" smtClean="0">
                <a:solidFill>
                  <a:schemeClr val="accent2"/>
                </a:solidFill>
                <a:cs typeface="Courier New" pitchFamily="49" charset="0"/>
              </a:rPr>
              <a:t>defaults</a:t>
            </a:r>
            <a:r>
              <a:rPr lang="en-US" altLang="de-DE" sz="2000" noProof="0" dirty="0" smtClean="0">
                <a:cs typeface="Courier New" pitchFamily="49" charset="0"/>
              </a:rPr>
              <a:t>.</a:t>
            </a:r>
          </a:p>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en-US" altLang="de-DE" sz="2000" noProof="0" dirty="0" smtClean="0">
                <a:solidFill>
                  <a:schemeClr val="accent2"/>
                </a:solidFill>
                <a:latin typeface="Courier New" pitchFamily="49" charset="0"/>
                <a:cs typeface="Courier New" pitchFamily="49" charset="0"/>
              </a:rPr>
              <a:t>&lt;&gt;</a:t>
            </a:r>
            <a:r>
              <a:rPr lang="en-US" altLang="de-DE" sz="2000" noProof="0" dirty="0" smtClean="0">
                <a:solidFill>
                  <a:schemeClr val="accent2"/>
                </a:solidFill>
                <a:cs typeface="Courier New" pitchFamily="49" charset="0"/>
              </a:rPr>
              <a:t> Box</a:t>
            </a:r>
            <a:r>
              <a:rPr lang="en-US" altLang="de-DE" sz="2000" noProof="0" dirty="0" smtClean="0">
                <a:cs typeface="Courier New" pitchFamily="49" charset="0"/>
              </a:rPr>
              <a:t>: </a:t>
            </a:r>
            <a:r>
              <a:rPr lang="en-US" altLang="de-DE" sz="2000" dirty="0" smtClean="0">
                <a:cs typeface="Courier New" pitchFamily="49" charset="0"/>
              </a:rPr>
              <a:t>The</a:t>
            </a:r>
            <a:r>
              <a:rPr lang="en-US" altLang="de-DE" sz="2000" noProof="0" dirty="0" smtClean="0">
                <a:cs typeface="Courier New" pitchFamily="49" charset="0"/>
              </a:rPr>
              <a:t> matching homonymous subprogram is chosen from the </a:t>
            </a:r>
            <a:r>
              <a:rPr lang="en-US" altLang="de-DE" sz="2000" i="1" noProof="0" dirty="0" smtClean="0">
                <a:cs typeface="Courier New" pitchFamily="49" charset="0"/>
              </a:rPr>
              <a:t>instantiation’s environment</a:t>
            </a:r>
            <a:r>
              <a:rPr lang="en-US" altLang="de-DE" sz="2000" noProof="0" dirty="0" smtClean="0">
                <a:cs typeface="Courier New" pitchFamily="49" charset="0"/>
              </a:rPr>
              <a:t>.</a:t>
            </a:r>
          </a:p>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en-US" altLang="de-DE" sz="2000" noProof="0" dirty="0" smtClean="0">
                <a:solidFill>
                  <a:schemeClr val="accent2"/>
                </a:solidFill>
                <a:cs typeface="Courier New" pitchFamily="49" charset="0"/>
              </a:rPr>
              <a:t>Name</a:t>
            </a:r>
            <a:r>
              <a:rPr lang="en-US" altLang="de-DE" sz="2000" noProof="0" dirty="0" smtClean="0">
                <a:cs typeface="Courier New" pitchFamily="49" charset="0"/>
              </a:rPr>
              <a:t>: The matching subprogram with this name visible at the </a:t>
            </a:r>
            <a:r>
              <a:rPr lang="en-US" altLang="de-DE" sz="2000" i="1" noProof="0" dirty="0" smtClean="0">
                <a:cs typeface="Courier New" pitchFamily="49" charset="0"/>
              </a:rPr>
              <a:t>place </a:t>
            </a:r>
            <a:r>
              <a:rPr lang="en-US" altLang="de-DE" sz="2000" i="1" dirty="0" smtClean="0">
                <a:cs typeface="Courier New" pitchFamily="49" charset="0"/>
              </a:rPr>
              <a:t>of the generic declaration</a:t>
            </a:r>
            <a:r>
              <a:rPr lang="en-US" altLang="de-DE" sz="2000" noProof="0" dirty="0" smtClean="0">
                <a:cs typeface="Courier New" pitchFamily="49" charset="0"/>
              </a:rPr>
              <a:t> is chosen.</a:t>
            </a:r>
          </a:p>
        </p:txBody>
      </p:sp>
      <p:sp>
        <p:nvSpPr>
          <p:cNvPr id="155652" name="Fußzeilenplatzhalter 1"/>
          <p:cNvSpPr>
            <a:spLocks noGrp="1"/>
          </p:cNvSpPr>
          <p:nvPr>
            <p:ph type="ftr" sz="quarte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en-US" altLang="de-DE" sz="2400" dirty="0" smtClean="0"/>
              <a:t>Ada Basics © 2024 C.Grein</a:t>
            </a:r>
            <a:endParaRPr lang="de-DE" altLang="de-DE" sz="2400" dirty="0"/>
          </a:p>
        </p:txBody>
      </p:sp>
      <p:sp>
        <p:nvSpPr>
          <p:cNvPr id="155653" name="Foliennummernplatzhalter 2"/>
          <p:cNvSpPr>
            <a:spLocks noGrp="1"/>
          </p:cNvSpPr>
          <p:nvPr>
            <p:ph type="sldNum" sz="quarter"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5A39F19B-A7C6-4314-A2CF-2C631213EAB2}" type="slidenum">
              <a:rPr lang="de-DE" altLang="de-DE" sz="2400" smtClean="0"/>
              <a:pPr eaLnBrk="1" hangingPunct="1">
                <a:spcBef>
                  <a:spcPct val="0"/>
                </a:spcBef>
              </a:pPr>
              <a:t>246</a:t>
            </a:fld>
            <a:endParaRPr lang="de-DE" altLang="de-DE" sz="2400" dirty="0" smtClean="0"/>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Rectangle 1"/>
          <p:cNvSpPr>
            <a:spLocks noGrp="1" noChangeArrowheads="1"/>
          </p:cNvSpPr>
          <p:nvPr>
            <p:ph type="title"/>
          </p:nvPr>
        </p:nvSpPr>
        <p:spPr>
          <a:xfrm>
            <a:off x="685800" y="461963"/>
            <a:ext cx="7767638" cy="1158875"/>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noProof="0" dirty="0" smtClean="0"/>
              <a:t>Generic</a:t>
            </a:r>
            <a:r>
              <a:rPr lang="en-US" dirty="0" smtClean="0"/>
              <a:t> Package </a:t>
            </a:r>
            <a:r>
              <a:rPr lang="en-US" altLang="de-DE" noProof="0" dirty="0" smtClean="0"/>
              <a:t>Parameters</a:t>
            </a:r>
          </a:p>
        </p:txBody>
      </p:sp>
      <p:sp>
        <p:nvSpPr>
          <p:cNvPr id="155651" name="Rectangle 2"/>
          <p:cNvSpPr>
            <a:spLocks noGrp="1" noChangeArrowheads="1"/>
          </p:cNvSpPr>
          <p:nvPr>
            <p:ph type="body" idx="1"/>
          </p:nvPr>
        </p:nvSpPr>
        <p:spPr>
          <a:xfrm>
            <a:off x="692150" y="1800225"/>
            <a:ext cx="7767638" cy="4341813"/>
          </a:xfrm>
        </p:spPr>
        <p:txBody>
          <a:bodyPr/>
          <a:lstStyle/>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en-US" altLang="de-DE" sz="2400" noProof="0" dirty="0" smtClean="0"/>
              <a:t>Also packages can serve as formal generic parameters – they are instantiations of other generic units. Note the </a:t>
            </a:r>
            <a:r>
              <a:rPr lang="en-US" altLang="de-DE" sz="2000" b="1" noProof="0" dirty="0" smtClean="0">
                <a:latin typeface="Courier New" panose="02070309020205020404" pitchFamily="49" charset="0"/>
                <a:cs typeface="Courier New" panose="02070309020205020404" pitchFamily="49" charset="0"/>
              </a:rPr>
              <a:t>with</a:t>
            </a:r>
            <a:r>
              <a:rPr lang="en-US" altLang="de-DE" sz="2400" dirty="0"/>
              <a:t>.</a:t>
            </a:r>
            <a:endParaRPr lang="en-US" altLang="de-DE" sz="2400" noProof="0" dirty="0" smtClean="0"/>
          </a:p>
          <a:p>
            <a:pPr marL="365125" indent="0" eaLnBrk="1" hangingPunct="1">
              <a:buClrTx/>
              <a:buFontTx/>
              <a:buNone/>
              <a:tabLst>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en-US" altLang="de-DE" sz="2000" b="1" noProof="0" dirty="0" smtClean="0">
                <a:latin typeface="Courier New" pitchFamily="49" charset="0"/>
              </a:rPr>
              <a:t>with </a:t>
            </a:r>
            <a:r>
              <a:rPr lang="en-US" altLang="de-DE" sz="2000" noProof="0" dirty="0" smtClean="0">
                <a:latin typeface="Courier New" pitchFamily="49" charset="0"/>
              </a:rPr>
              <a:t>Gen;</a:t>
            </a:r>
            <a:br>
              <a:rPr lang="en-US" altLang="de-DE" sz="2000" noProof="0" dirty="0" smtClean="0">
                <a:latin typeface="Courier New" pitchFamily="49" charset="0"/>
              </a:rPr>
            </a:br>
            <a:r>
              <a:rPr lang="en-US" altLang="de-DE" sz="2000" b="1" noProof="0" dirty="0" smtClean="0">
                <a:latin typeface="Courier New" pitchFamily="49" charset="0"/>
              </a:rPr>
              <a:t>generic</a:t>
            </a:r>
            <a:br>
              <a:rPr lang="en-US" altLang="de-DE" sz="2000" b="1" noProof="0" dirty="0" smtClean="0">
                <a:latin typeface="Courier New" pitchFamily="49" charset="0"/>
              </a:rPr>
            </a:br>
            <a:r>
              <a:rPr lang="en-US" altLang="de-DE" sz="2000" b="1" noProof="0" dirty="0" smtClean="0">
                <a:latin typeface="Courier New" pitchFamily="49" charset="0"/>
              </a:rPr>
              <a:t>  </a:t>
            </a:r>
            <a:r>
              <a:rPr lang="en-US" altLang="de-DE" sz="2000" b="1" noProof="0" dirty="0" smtClean="0">
                <a:solidFill>
                  <a:schemeClr val="accent2"/>
                </a:solidFill>
                <a:latin typeface="Courier New" pitchFamily="49" charset="0"/>
              </a:rPr>
              <a:t>with</a:t>
            </a:r>
            <a:r>
              <a:rPr lang="en-US" altLang="de-DE" sz="2000" b="1" noProof="0" dirty="0" smtClean="0">
                <a:latin typeface="Courier New" pitchFamily="49" charset="0"/>
              </a:rPr>
              <a:t> package</a:t>
            </a:r>
            <a:r>
              <a:rPr lang="en-US" altLang="de-DE" sz="2000" noProof="0" dirty="0" smtClean="0">
                <a:latin typeface="Courier New" pitchFamily="49" charset="0"/>
                <a:cs typeface="Courier New" pitchFamily="49" charset="0"/>
              </a:rPr>
              <a:t> P </a:t>
            </a:r>
            <a:r>
              <a:rPr lang="en-US" altLang="de-DE" sz="2000" b="1" noProof="0" dirty="0" smtClean="0">
                <a:latin typeface="Courier New" pitchFamily="49" charset="0"/>
                <a:cs typeface="Courier New" pitchFamily="49" charset="0"/>
              </a:rPr>
              <a:t>is new</a:t>
            </a:r>
            <a:r>
              <a:rPr lang="en-US" altLang="de-DE" sz="2000" noProof="0" dirty="0" smtClean="0">
                <a:latin typeface="Courier New" pitchFamily="49" charset="0"/>
                <a:cs typeface="Courier New" pitchFamily="49" charset="0"/>
              </a:rPr>
              <a:t> Gen (…);</a:t>
            </a:r>
          </a:p>
          <a:p>
            <a:pPr marL="0" indent="0" eaLnBrk="1" hangingPunct="1">
              <a:buClrTx/>
              <a:buFontTx/>
              <a:buNone/>
              <a:tabLst>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en-US" altLang="de-DE" sz="2400" noProof="0" dirty="0" smtClean="0">
                <a:cs typeface="Courier New" pitchFamily="49" charset="0"/>
              </a:rPr>
              <a:t>I won’t go into further details here.</a:t>
            </a:r>
          </a:p>
          <a:p>
            <a:pPr marL="0" indent="0" eaLnBrk="1" hangingPunct="1">
              <a:buClrTx/>
              <a:buFontTx/>
              <a:buNone/>
              <a:tabLst>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en-US" sz="2400" dirty="0"/>
              <a:t>As an example, you may look into the leftover of my late homepage at package</a:t>
            </a:r>
            <a:r>
              <a:rPr lang="de-DE" sz="2400" dirty="0"/>
              <a:t/>
            </a:r>
            <a:br>
              <a:rPr lang="de-DE" sz="2400" dirty="0"/>
            </a:br>
            <a:r>
              <a:rPr lang="de-DE" sz="2400" dirty="0"/>
              <a:t>			</a:t>
            </a:r>
            <a:r>
              <a:rPr lang="en-US" sz="2400" i="1" dirty="0"/>
              <a:t>SI Units – Checked and </a:t>
            </a:r>
            <a:r>
              <a:rPr lang="en-US" sz="2400" i="1" dirty="0" smtClean="0"/>
              <a:t>Unchecked</a:t>
            </a:r>
          </a:p>
          <a:p>
            <a:pPr marL="0" indent="0" eaLnBrk="1" hangingPunct="1">
              <a:buClrTx/>
              <a:buFontTx/>
              <a:buNone/>
              <a:tabLst>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en-US" sz="900" i="1" dirty="0"/>
              <a:t/>
            </a:r>
            <a:br>
              <a:rPr lang="en-US" sz="900" i="1" dirty="0"/>
            </a:br>
            <a:r>
              <a:rPr lang="de-DE" sz="1900" dirty="0">
                <a:solidFill>
                  <a:srgbClr val="3333CC"/>
                </a:solidFill>
              </a:rPr>
              <a:t>http://archive.adaic.com/tools/CKWG/Dimension/Dimension.html</a:t>
            </a:r>
            <a:endParaRPr lang="en-US" altLang="de-DE" sz="2400" noProof="0" dirty="0" smtClean="0">
              <a:cs typeface="Courier New" pitchFamily="49" charset="0"/>
            </a:endParaRPr>
          </a:p>
        </p:txBody>
      </p:sp>
      <p:sp>
        <p:nvSpPr>
          <p:cNvPr id="155652" name="Fußzeilenplatzhalter 1"/>
          <p:cNvSpPr>
            <a:spLocks noGrp="1"/>
          </p:cNvSpPr>
          <p:nvPr>
            <p:ph type="ftr" sz="quarte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en-US" altLang="de-DE" sz="2400" dirty="0" smtClean="0"/>
              <a:t>Ada Basics © 2024 C.Grein</a:t>
            </a:r>
            <a:endParaRPr lang="de-DE" altLang="de-DE" sz="2400" dirty="0"/>
          </a:p>
        </p:txBody>
      </p:sp>
      <p:sp>
        <p:nvSpPr>
          <p:cNvPr id="155653" name="Foliennummernplatzhalter 2"/>
          <p:cNvSpPr>
            <a:spLocks noGrp="1"/>
          </p:cNvSpPr>
          <p:nvPr>
            <p:ph type="sldNum" sz="quarter"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5A39F19B-A7C6-4314-A2CF-2C631213EAB2}" type="slidenum">
              <a:rPr lang="de-DE" altLang="de-DE" sz="2400" smtClean="0"/>
              <a:pPr eaLnBrk="1" hangingPunct="1">
                <a:spcBef>
                  <a:spcPct val="0"/>
                </a:spcBef>
              </a:pPr>
              <a:t>247</a:t>
            </a:fld>
            <a:endParaRPr lang="de-DE" altLang="de-DE" sz="2400" dirty="0" smtClean="0"/>
          </a:p>
        </p:txBody>
      </p:sp>
    </p:spTree>
    <p:extLst>
      <p:ext uri="{BB962C8B-B14F-4D97-AF65-F5344CB8AC3E}">
        <p14:creationId xmlns:p14="http://schemas.microsoft.com/office/powerpoint/2010/main" val="2359249978"/>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4" name="Rectangle 1"/>
          <p:cNvSpPr>
            <a:spLocks noGrp="1" noChangeArrowheads="1"/>
          </p:cNvSpPr>
          <p:nvPr>
            <p:ph type="title"/>
          </p:nvPr>
        </p:nvSpPr>
        <p:spPr>
          <a:xfrm>
            <a:off x="685800" y="476672"/>
            <a:ext cx="7772400" cy="1143000"/>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noProof="0" dirty="0" smtClean="0"/>
              <a:t>Exercise Set Package</a:t>
            </a:r>
          </a:p>
        </p:txBody>
      </p:sp>
      <p:sp>
        <p:nvSpPr>
          <p:cNvPr id="156675" name="Rectangle 2"/>
          <p:cNvSpPr>
            <a:spLocks noGrp="1" noChangeArrowheads="1"/>
          </p:cNvSpPr>
          <p:nvPr>
            <p:ph type="body" idx="1"/>
          </p:nvPr>
        </p:nvSpPr>
        <p:spPr>
          <a:xfrm>
            <a:off x="685800" y="1646082"/>
            <a:ext cx="7772400" cy="3799142"/>
          </a:xfrm>
        </p:spPr>
        <p:txBody>
          <a:bodyPr/>
          <a:lstStyle/>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en-US" altLang="de-DE" sz="2000" noProof="0" dirty="0" smtClean="0">
                <a:cs typeface="Times New Roman" pitchFamily="18" charset="0"/>
              </a:rPr>
              <a:t>Define a  generic package for dealing with sets of discrete types.</a:t>
            </a:r>
          </a:p>
          <a:p>
            <a:pPr marL="271463"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en-US" altLang="de-DE" sz="1800" b="1" noProof="0" dirty="0" smtClean="0">
                <a:latin typeface="Courier New" pitchFamily="49" charset="0"/>
                <a:cs typeface="Courier New" pitchFamily="49" charset="0"/>
              </a:rPr>
              <a:t>generic</a:t>
            </a:r>
          </a:p>
          <a:p>
            <a:pPr marL="271463"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en-US" altLang="de-DE" sz="1800" b="1" noProof="0" dirty="0" smtClean="0">
                <a:latin typeface="Courier New" pitchFamily="49" charset="0"/>
                <a:cs typeface="Courier New" pitchFamily="49" charset="0"/>
              </a:rPr>
              <a:t>  type </a:t>
            </a:r>
            <a:r>
              <a:rPr lang="en-US" altLang="de-DE" sz="1800" noProof="0" dirty="0" smtClean="0">
                <a:latin typeface="Courier New" pitchFamily="49" charset="0"/>
                <a:cs typeface="Courier New" pitchFamily="49" charset="0"/>
              </a:rPr>
              <a:t>Element</a:t>
            </a:r>
            <a:r>
              <a:rPr lang="en-US" altLang="de-DE" sz="1800" b="1" noProof="0" dirty="0" smtClean="0">
                <a:latin typeface="Courier New" pitchFamily="49" charset="0"/>
                <a:cs typeface="Courier New" pitchFamily="49" charset="0"/>
              </a:rPr>
              <a:t> is </a:t>
            </a:r>
            <a:r>
              <a:rPr lang="en-US" altLang="de-DE" sz="1800" noProof="0" dirty="0" smtClean="0">
                <a:latin typeface="Courier New" pitchFamily="49" charset="0"/>
                <a:cs typeface="Courier New" pitchFamily="49" charset="0"/>
              </a:rPr>
              <a:t>(&lt;&gt;);</a:t>
            </a:r>
          </a:p>
          <a:p>
            <a:pPr marL="271463"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en-US" altLang="de-DE" sz="1800" b="1" noProof="0" dirty="0" smtClean="0">
                <a:latin typeface="Courier New" pitchFamily="49" charset="0"/>
                <a:cs typeface="Courier New" pitchFamily="49" charset="0"/>
              </a:rPr>
              <a:t>package</a:t>
            </a:r>
            <a:r>
              <a:rPr lang="en-US" altLang="de-DE" sz="1800" noProof="0" dirty="0" smtClean="0">
                <a:latin typeface="Courier New" pitchFamily="49" charset="0"/>
                <a:cs typeface="Courier New" pitchFamily="49" charset="0"/>
              </a:rPr>
              <a:t> Sets </a:t>
            </a:r>
            <a:r>
              <a:rPr lang="en-US" altLang="de-DE" sz="1800" b="1" noProof="0" dirty="0" smtClean="0">
                <a:latin typeface="Courier New" pitchFamily="49" charset="0"/>
                <a:cs typeface="Courier New" pitchFamily="49" charset="0"/>
              </a:rPr>
              <a:t>is</a:t>
            </a:r>
          </a:p>
          <a:p>
            <a:pPr marL="271463"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en-US" altLang="de-DE" sz="1800" noProof="0" dirty="0" smtClean="0">
                <a:latin typeface="Courier New" pitchFamily="49" charset="0"/>
                <a:cs typeface="Courier New" pitchFamily="49" charset="0"/>
              </a:rPr>
              <a:t>  </a:t>
            </a:r>
            <a:r>
              <a:rPr lang="en-US" altLang="de-DE" sz="1800" b="1" noProof="0" dirty="0" smtClean="0">
                <a:latin typeface="Courier New" pitchFamily="49" charset="0"/>
                <a:cs typeface="Courier New" pitchFamily="49" charset="0"/>
              </a:rPr>
              <a:t>type</a:t>
            </a:r>
            <a:r>
              <a:rPr lang="en-US" altLang="de-DE" sz="1800" noProof="0" dirty="0" smtClean="0">
                <a:latin typeface="Courier New" pitchFamily="49" charset="0"/>
                <a:cs typeface="Courier New" pitchFamily="49" charset="0"/>
              </a:rPr>
              <a:t> Set </a:t>
            </a:r>
            <a:r>
              <a:rPr lang="en-US" altLang="de-DE" sz="1800" b="1" noProof="0" dirty="0" smtClean="0">
                <a:latin typeface="Courier New" pitchFamily="49" charset="0"/>
                <a:cs typeface="Courier New" pitchFamily="49" charset="0"/>
              </a:rPr>
              <a:t>is private</a:t>
            </a:r>
            <a:r>
              <a:rPr lang="en-US" altLang="de-DE" sz="1800" noProof="0" dirty="0" smtClean="0">
                <a:latin typeface="Courier New" pitchFamily="49" charset="0"/>
                <a:cs typeface="Courier New" pitchFamily="49" charset="0"/>
              </a:rPr>
              <a:t>;</a:t>
            </a:r>
          </a:p>
          <a:p>
            <a:pPr marL="271463"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en-US" altLang="de-DE" sz="1800" noProof="0" dirty="0" smtClean="0">
                <a:latin typeface="Courier New" pitchFamily="49" charset="0"/>
                <a:cs typeface="Courier New" pitchFamily="49" charset="0"/>
              </a:rPr>
              <a:t>  </a:t>
            </a:r>
            <a:r>
              <a:rPr lang="en-US" altLang="de-DE" sz="1800" b="1" noProof="0" dirty="0" smtClean="0">
                <a:latin typeface="Courier New" pitchFamily="49" charset="0"/>
                <a:cs typeface="Courier New" pitchFamily="49" charset="0"/>
              </a:rPr>
              <a:t>function</a:t>
            </a:r>
            <a:r>
              <a:rPr lang="en-US" altLang="de-DE" sz="1800" noProof="0" dirty="0" smtClean="0">
                <a:latin typeface="Courier New" pitchFamily="49" charset="0"/>
                <a:cs typeface="Courier New" pitchFamily="49" charset="0"/>
              </a:rPr>
              <a:t> Intersection (…) </a:t>
            </a:r>
            <a:r>
              <a:rPr lang="en-US" altLang="de-DE" sz="1800" b="1" noProof="0" dirty="0" smtClean="0">
                <a:latin typeface="Courier New" pitchFamily="49" charset="0"/>
                <a:cs typeface="Courier New" pitchFamily="49" charset="0"/>
              </a:rPr>
              <a:t>return</a:t>
            </a:r>
            <a:r>
              <a:rPr lang="en-US" altLang="de-DE" sz="1800" noProof="0" dirty="0" smtClean="0">
                <a:latin typeface="Courier New" pitchFamily="49" charset="0"/>
                <a:cs typeface="Courier New" pitchFamily="49" charset="0"/>
              </a:rPr>
              <a:t> Set;</a:t>
            </a:r>
            <a:endParaRPr lang="en-US" altLang="de-DE" sz="1800" i="1" noProof="0" dirty="0" smtClean="0">
              <a:latin typeface="Courier New" pitchFamily="49" charset="0"/>
              <a:cs typeface="Courier New" pitchFamily="49" charset="0"/>
            </a:endParaRPr>
          </a:p>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en-US" altLang="de-DE" sz="2000" noProof="0" dirty="0" smtClean="0">
                <a:cs typeface="Courier New" pitchFamily="49" charset="0"/>
              </a:rPr>
              <a:t>What does lend itself to an implementation of a set?</a:t>
            </a:r>
          </a:p>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en-US" altLang="de-DE" sz="2000" u="sng" noProof="0" dirty="0" smtClean="0">
                <a:cs typeface="Courier New" pitchFamily="49" charset="0"/>
              </a:rPr>
              <a:t>Hint:</a:t>
            </a:r>
          </a:p>
          <a:p>
            <a:pPr marL="0" indent="0" algn="ctr" eaLnBrk="1" hangingPunct="1">
              <a:buClrTx/>
              <a:buFontTx/>
              <a:buNone/>
              <a:tabLst>
                <a:tab pos="104775" algn="l"/>
                <a:tab pos="442913"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en-US" altLang="de-DE" sz="2000" noProof="0" dirty="0" smtClean="0">
                <a:solidFill>
                  <a:schemeClr val="tx1"/>
                </a:solidFill>
                <a:cs typeface="Courier New" pitchFamily="49" charset="0"/>
              </a:rPr>
              <a:t>For each element, the decision about “membership” is either</a:t>
            </a:r>
            <a:br>
              <a:rPr lang="en-US" altLang="de-DE" sz="2000" noProof="0" dirty="0" smtClean="0">
                <a:solidFill>
                  <a:schemeClr val="tx1"/>
                </a:solidFill>
                <a:cs typeface="Courier New" pitchFamily="49" charset="0"/>
              </a:rPr>
            </a:br>
            <a:r>
              <a:rPr lang="en-US" altLang="de-DE" sz="2000" i="1" noProof="0" dirty="0" smtClean="0">
                <a:solidFill>
                  <a:schemeClr val="tx1"/>
                </a:solidFill>
                <a:cs typeface="Courier New" pitchFamily="49" charset="0"/>
              </a:rPr>
              <a:t>yes</a:t>
            </a:r>
            <a:r>
              <a:rPr lang="en-US" altLang="de-DE" sz="2000" noProof="0" dirty="0" smtClean="0">
                <a:solidFill>
                  <a:schemeClr val="tx1"/>
                </a:solidFill>
                <a:cs typeface="Courier New" pitchFamily="49" charset="0"/>
              </a:rPr>
              <a:t> or </a:t>
            </a:r>
            <a:r>
              <a:rPr lang="en-US" altLang="de-DE" sz="2000" i="1" noProof="0" dirty="0" smtClean="0">
                <a:solidFill>
                  <a:schemeClr val="tx1"/>
                </a:solidFill>
                <a:cs typeface="Courier New" pitchFamily="49" charset="0"/>
              </a:rPr>
              <a:t>no</a:t>
            </a:r>
            <a:r>
              <a:rPr lang="en-US" altLang="de-DE" sz="2000" noProof="0" dirty="0" smtClean="0">
                <a:solidFill>
                  <a:schemeClr val="tx1"/>
                </a:solidFill>
                <a:cs typeface="Courier New" pitchFamily="49" charset="0"/>
              </a:rPr>
              <a:t>.</a:t>
            </a:r>
          </a:p>
        </p:txBody>
      </p:sp>
      <p:sp>
        <p:nvSpPr>
          <p:cNvPr id="156676" name="Fußzeilenplatzhalter 1"/>
          <p:cNvSpPr>
            <a:spLocks noGrp="1"/>
          </p:cNvSpPr>
          <p:nvPr>
            <p:ph type="ftr" sz="quarte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en-US" altLang="de-DE" sz="2400" dirty="0" smtClean="0"/>
              <a:t>Ada Basics © 2024 C.Grein</a:t>
            </a:r>
            <a:endParaRPr lang="de-DE" altLang="de-DE" sz="2400" dirty="0"/>
          </a:p>
        </p:txBody>
      </p:sp>
      <p:sp>
        <p:nvSpPr>
          <p:cNvPr id="156677" name="Foliennummernplatzhalter 2"/>
          <p:cNvSpPr>
            <a:spLocks noGrp="1"/>
          </p:cNvSpPr>
          <p:nvPr>
            <p:ph type="sldNum" sz="quarter"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EFA6D445-9A01-4E74-A760-AB0D14E7794E}" type="slidenum">
              <a:rPr lang="de-DE" altLang="de-DE" sz="2400" smtClean="0"/>
              <a:pPr eaLnBrk="1" hangingPunct="1">
                <a:spcBef>
                  <a:spcPct val="0"/>
                </a:spcBef>
              </a:pPr>
              <a:t>248</a:t>
            </a:fld>
            <a:endParaRPr lang="de-DE" altLang="de-DE" sz="2400" dirty="0" smtClean="0"/>
          </a:p>
        </p:txBody>
      </p:sp>
      <p:sp>
        <p:nvSpPr>
          <p:cNvPr id="2" name="Textfeld 1"/>
          <p:cNvSpPr txBox="1"/>
          <p:nvPr/>
        </p:nvSpPr>
        <p:spPr>
          <a:xfrm>
            <a:off x="3851920" y="5589240"/>
            <a:ext cx="1403648" cy="523220"/>
          </a:xfrm>
          <a:prstGeom prst="rect">
            <a:avLst/>
          </a:prstGeom>
          <a:noFill/>
        </p:spPr>
        <p:txBody>
          <a:bodyPr wrap="square" rtlCol="0">
            <a:spAutoFit/>
          </a:bodyPr>
          <a:lstStyle/>
          <a:p>
            <a:r>
              <a:rPr lang="de-DE" sz="2800" dirty="0" smtClean="0">
                <a:hlinkClick r:id="rId3" action="ppaction://hlinksldjump"/>
              </a:rPr>
              <a:t>Solution</a:t>
            </a:r>
            <a:endParaRPr lang="de-DE" sz="2800" dirty="0"/>
          </a:p>
        </p:txBody>
      </p:sp>
    </p:spTree>
    <p:extLst>
      <p:ext uri="{BB962C8B-B14F-4D97-AF65-F5344CB8AC3E}">
        <p14:creationId xmlns:p14="http://schemas.microsoft.com/office/powerpoint/2010/main" val="3311833245"/>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6675">
                                            <p:txEl>
                                              <p:pRg st="7" end="7"/>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56675">
                                            <p:txEl>
                                              <p:pRg st="8" end="8"/>
                                            </p:txEl>
                                          </p:spTgt>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Abgerundete rechteckige Legende 14"/>
          <p:cNvSpPr/>
          <p:nvPr/>
        </p:nvSpPr>
        <p:spPr bwMode="auto">
          <a:xfrm>
            <a:off x="4355977" y="4056064"/>
            <a:ext cx="1008111" cy="560663"/>
          </a:xfrm>
          <a:prstGeom prst="wedgeRoundRectCallout">
            <a:avLst>
              <a:gd name="adj1" fmla="val -256179"/>
              <a:gd name="adj2" fmla="val 103643"/>
              <a:gd name="adj3" fmla="val 16667"/>
            </a:avLst>
          </a:prstGeom>
          <a:solidFill>
            <a:srgbClr val="60C99C"/>
          </a:solidFill>
          <a:ln w="12700" cap="flat" cmpd="sng" algn="ctr">
            <a:solidFill>
              <a:srgbClr val="00664D"/>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r>
              <a:rPr lang="en-US" sz="1500" dirty="0" smtClean="0">
                <a:solidFill>
                  <a:srgbClr val="000000"/>
                </a:solidFill>
              </a:rPr>
              <a:t>May also be private</a:t>
            </a:r>
            <a:endParaRPr lang="en-US" sz="1500" dirty="0">
              <a:solidFill>
                <a:srgbClr val="000000"/>
              </a:solidFill>
            </a:endParaRPr>
          </a:p>
        </p:txBody>
      </p:sp>
      <p:sp>
        <p:nvSpPr>
          <p:cNvPr id="8" name="Inhaltsplatzhalter 1"/>
          <p:cNvSpPr txBox="1">
            <a:spLocks/>
          </p:cNvSpPr>
          <p:nvPr/>
        </p:nvSpPr>
        <p:spPr bwMode="auto">
          <a:xfrm>
            <a:off x="685800" y="1897064"/>
            <a:ext cx="7769225" cy="431800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000" tIns="46800" rIns="90000" bIns="46800" numCol="1" anchor="t" anchorCtr="0" compatLnSpc="1">
            <a:prstTxWarp prst="textNoShape">
              <a:avLst/>
            </a:prstTxWarp>
          </a:bodyPr>
          <a:lstStyle>
            <a:lvl1pPr marL="0" indent="0" algn="l" defTabSz="449263" rtl="0" eaLnBrk="0" fontAlgn="base" hangingPunct="0">
              <a:spcBef>
                <a:spcPts val="800"/>
              </a:spcBef>
              <a:spcAft>
                <a:spcPct val="0"/>
              </a:spcAft>
              <a:buClr>
                <a:srgbClr val="000000"/>
              </a:buClr>
              <a:buSzPct val="100000"/>
              <a:buFont typeface="Times New Roman" pitchFamily="18" charset="0"/>
              <a:defRPr sz="3200">
                <a:solidFill>
                  <a:srgbClr val="000000"/>
                </a:solidFill>
                <a:latin typeface="+mn-lt"/>
                <a:ea typeface="+mn-ea"/>
                <a:cs typeface="+mn-cs"/>
              </a:defRPr>
            </a:lvl1pPr>
            <a:lvl2pPr marL="742950" indent="-285750" algn="l" defTabSz="449263" rtl="0" eaLnBrk="0" fontAlgn="base" hangingPunct="0">
              <a:spcBef>
                <a:spcPts val="700"/>
              </a:spcBef>
              <a:spcAft>
                <a:spcPct val="0"/>
              </a:spcAft>
              <a:buClr>
                <a:srgbClr val="000000"/>
              </a:buClr>
              <a:buSzPct val="100000"/>
              <a:buFont typeface="Times New Roman" pitchFamily="18" charset="0"/>
              <a:defRPr sz="2800">
                <a:solidFill>
                  <a:srgbClr val="000000"/>
                </a:solidFill>
                <a:latin typeface="+mn-lt"/>
              </a:defRPr>
            </a:lvl2pPr>
            <a:lvl3pPr marL="1143000" indent="-228600" algn="l" defTabSz="449263" rtl="0" eaLnBrk="0" fontAlgn="base" hangingPunct="0">
              <a:spcBef>
                <a:spcPts val="600"/>
              </a:spcBef>
              <a:spcAft>
                <a:spcPct val="0"/>
              </a:spcAft>
              <a:buClr>
                <a:srgbClr val="000000"/>
              </a:buClr>
              <a:buSzPct val="100000"/>
              <a:buFont typeface="Times New Roman" pitchFamily="18" charset="0"/>
              <a:defRPr sz="2400">
                <a:solidFill>
                  <a:srgbClr val="000000"/>
                </a:solidFill>
                <a:latin typeface="+mn-lt"/>
              </a:defRPr>
            </a:lvl3pPr>
            <a:lvl4pPr marL="1600200" indent="-228600" algn="l" defTabSz="449263" rtl="0" eaLnBrk="0" fontAlgn="base" hangingPunct="0">
              <a:spcBef>
                <a:spcPts val="500"/>
              </a:spcBef>
              <a:spcAft>
                <a:spcPct val="0"/>
              </a:spcAft>
              <a:buClr>
                <a:srgbClr val="000000"/>
              </a:buClr>
              <a:buSzPct val="100000"/>
              <a:buFont typeface="Times New Roman" pitchFamily="18" charset="0"/>
              <a:defRPr sz="2000">
                <a:solidFill>
                  <a:srgbClr val="000000"/>
                </a:solidFill>
                <a:latin typeface="+mn-lt"/>
              </a:defRPr>
            </a:lvl4pPr>
            <a:lvl5pPr marL="2057400" indent="-228600" algn="l" defTabSz="449263" rtl="0" eaLnBrk="0" fontAlgn="base" hangingPunct="0">
              <a:spcBef>
                <a:spcPts val="500"/>
              </a:spcBef>
              <a:spcAft>
                <a:spcPct val="0"/>
              </a:spcAft>
              <a:buClr>
                <a:srgbClr val="000000"/>
              </a:buClr>
              <a:buSzPct val="100000"/>
              <a:buFont typeface="Times New Roman" pitchFamily="18" charset="0"/>
              <a:defRPr sz="2000">
                <a:solidFill>
                  <a:srgbClr val="000000"/>
                </a:solidFill>
                <a:latin typeface="+mn-lt"/>
              </a:defRPr>
            </a:lvl5pPr>
            <a:lvl6pPr marL="2514600" indent="-228600" algn="l" defTabSz="449263" rtl="0" fontAlgn="base">
              <a:spcBef>
                <a:spcPts val="500"/>
              </a:spcBef>
              <a:spcAft>
                <a:spcPct val="0"/>
              </a:spcAft>
              <a:buClr>
                <a:srgbClr val="000000"/>
              </a:buClr>
              <a:buSzPct val="100000"/>
              <a:buFont typeface="Times New Roman" pitchFamily="18" charset="0"/>
              <a:defRPr sz="2000">
                <a:solidFill>
                  <a:srgbClr val="000000"/>
                </a:solidFill>
                <a:latin typeface="+mn-lt"/>
              </a:defRPr>
            </a:lvl6pPr>
            <a:lvl7pPr marL="2971800" indent="-228600" algn="l" defTabSz="449263" rtl="0" fontAlgn="base">
              <a:spcBef>
                <a:spcPts val="500"/>
              </a:spcBef>
              <a:spcAft>
                <a:spcPct val="0"/>
              </a:spcAft>
              <a:buClr>
                <a:srgbClr val="000000"/>
              </a:buClr>
              <a:buSzPct val="100000"/>
              <a:buFont typeface="Times New Roman" pitchFamily="18" charset="0"/>
              <a:defRPr sz="2000">
                <a:solidFill>
                  <a:srgbClr val="000000"/>
                </a:solidFill>
                <a:latin typeface="+mn-lt"/>
              </a:defRPr>
            </a:lvl7pPr>
            <a:lvl8pPr marL="3429000" indent="-228600" algn="l" defTabSz="449263" rtl="0" fontAlgn="base">
              <a:spcBef>
                <a:spcPts val="500"/>
              </a:spcBef>
              <a:spcAft>
                <a:spcPct val="0"/>
              </a:spcAft>
              <a:buClr>
                <a:srgbClr val="000000"/>
              </a:buClr>
              <a:buSzPct val="100000"/>
              <a:buFont typeface="Times New Roman" pitchFamily="18" charset="0"/>
              <a:defRPr sz="2000">
                <a:solidFill>
                  <a:srgbClr val="000000"/>
                </a:solidFill>
                <a:latin typeface="+mn-lt"/>
              </a:defRPr>
            </a:lvl8pPr>
            <a:lvl9pPr marL="3886200" indent="-228600" algn="l" defTabSz="449263" rtl="0" fontAlgn="base">
              <a:spcBef>
                <a:spcPts val="500"/>
              </a:spcBef>
              <a:spcAft>
                <a:spcPct val="0"/>
              </a:spcAft>
              <a:buClr>
                <a:srgbClr val="000000"/>
              </a:buClr>
              <a:buSzPct val="100000"/>
              <a:buFont typeface="Times New Roman" pitchFamily="18" charset="0"/>
              <a:defRPr sz="2000">
                <a:solidFill>
                  <a:srgbClr val="000000"/>
                </a:solidFill>
                <a:latin typeface="+mn-lt"/>
              </a:defRPr>
            </a:lvl9pPr>
          </a:lstStyle>
          <a:p>
            <a:pPr lvl="0"/>
            <a:r>
              <a:rPr kumimoji="0" lang="en-US" sz="1800" b="0" i="0" u="none" strike="noStrike" kern="0" cap="none" spc="0" normalizeH="0" baseline="0" dirty="0" smtClean="0">
                <a:ln>
                  <a:noFill/>
                </a:ln>
                <a:solidFill>
                  <a:srgbClr val="000000"/>
                </a:solidFill>
                <a:effectLst/>
                <a:uLnTx/>
                <a:uFillTx/>
                <a:latin typeface="Times New Roman"/>
                <a:ea typeface="+mn-ea"/>
              </a:rPr>
              <a:t>Children of generic packages are of course themselves generic. </a:t>
            </a:r>
            <a:r>
              <a:rPr lang="en-US" sz="1800" kern="0" dirty="0" smtClean="0">
                <a:latin typeface="Times New Roman"/>
              </a:rPr>
              <a:t>For instantiation, a special naming convention has to be observed. Together with the </a:t>
            </a:r>
            <a:r>
              <a:rPr lang="en-US" sz="1800" kern="0" dirty="0" smtClean="0"/>
              <a:t>instantiation of the </a:t>
            </a:r>
            <a:r>
              <a:rPr lang="en-US" sz="1800" kern="0" dirty="0" smtClean="0">
                <a:latin typeface="Times New Roman"/>
              </a:rPr>
              <a:t>parent package, all child packages are viewed as </a:t>
            </a:r>
            <a:r>
              <a:rPr kumimoji="0" lang="en-US" sz="1800" b="0" i="0" u="none" strike="noStrike" kern="0" cap="none" spc="0" normalizeH="0" baseline="0" dirty="0" smtClean="0">
                <a:ln>
                  <a:noFill/>
                </a:ln>
                <a:solidFill>
                  <a:srgbClr val="000000"/>
                </a:solidFill>
                <a:effectLst/>
                <a:uLnTx/>
                <a:uFillTx/>
                <a:latin typeface="Times New Roman"/>
                <a:ea typeface="+mn-ea"/>
              </a:rPr>
              <a:t>generic children of the parent’s instantiation. Hence in the context clause and for the instantiation of the child package, different </a:t>
            </a:r>
            <a:r>
              <a:rPr kumimoji="0" lang="en-US" sz="1800" b="0" i="0" u="none" strike="noStrike" kern="0" cap="none" spc="0" normalizeH="0" baseline="0" dirty="0" smtClean="0">
                <a:ln>
                  <a:noFill/>
                </a:ln>
                <a:solidFill>
                  <a:schemeClr val="accent2"/>
                </a:solidFill>
                <a:effectLst/>
                <a:uLnTx/>
                <a:uFillTx/>
                <a:latin typeface="Times New Roman"/>
                <a:ea typeface="+mn-ea"/>
              </a:rPr>
              <a:t>parent</a:t>
            </a:r>
            <a:r>
              <a:rPr kumimoji="0" lang="en-US" sz="1800" b="0" i="0" u="none" strike="noStrike" kern="0" cap="none" spc="0" normalizeH="0" baseline="0" dirty="0" smtClean="0">
                <a:ln>
                  <a:noFill/>
                </a:ln>
                <a:solidFill>
                  <a:srgbClr val="000000"/>
                </a:solidFill>
                <a:effectLst/>
                <a:uLnTx/>
                <a:uFillTx/>
                <a:latin typeface="Times New Roman"/>
                <a:ea typeface="+mn-ea"/>
              </a:rPr>
              <a:t> names</a:t>
            </a:r>
            <a:r>
              <a:rPr kumimoji="0" lang="en-US" sz="1800" b="0" i="0" u="none" strike="noStrike" kern="0" cap="none" spc="0" normalizeH="0" dirty="0" smtClean="0">
                <a:ln>
                  <a:noFill/>
                </a:ln>
                <a:solidFill>
                  <a:srgbClr val="000000"/>
                </a:solidFill>
                <a:effectLst/>
                <a:uLnTx/>
                <a:uFillTx/>
                <a:latin typeface="Times New Roman"/>
                <a:ea typeface="+mn-ea"/>
              </a:rPr>
              <a:t> have to be used</a:t>
            </a:r>
            <a:r>
              <a:rPr kumimoji="0" lang="en-US" sz="1800" b="0" i="0" u="none" strike="noStrike" kern="0" cap="none" spc="0" normalizeH="0" baseline="0" dirty="0" smtClean="0">
                <a:ln>
                  <a:noFill/>
                </a:ln>
                <a:solidFill>
                  <a:srgbClr val="000000"/>
                </a:solidFill>
                <a:effectLst/>
                <a:uLnTx/>
                <a:uFillTx/>
                <a:latin typeface="Times New Roman"/>
                <a:ea typeface="+mn-ea"/>
              </a:rPr>
              <a:t>.</a:t>
            </a:r>
          </a:p>
          <a:p>
            <a:pPr marL="357188" marR="0" lvl="0" indent="0" algn="l" defTabSz="449263" rtl="0" eaLnBrk="0" fontAlgn="base" latinLnBrk="0" hangingPunct="0">
              <a:lnSpc>
                <a:spcPct val="100000"/>
              </a:lnSpc>
              <a:spcBef>
                <a:spcPts val="800"/>
              </a:spcBef>
              <a:spcAft>
                <a:spcPct val="0"/>
              </a:spcAft>
              <a:buClr>
                <a:srgbClr val="000000"/>
              </a:buClr>
              <a:buSzPct val="100000"/>
              <a:buFont typeface="Times New Roman" pitchFamily="18" charset="0"/>
              <a:buNone/>
              <a:tabLst/>
              <a:defRPr/>
            </a:pPr>
            <a:r>
              <a:rPr kumimoji="0" lang="en-US" sz="1600" b="1" i="0" u="none" strike="noStrike" kern="0" cap="none" spc="0" normalizeH="0" baseline="0" dirty="0" smtClean="0">
                <a:ln>
                  <a:noFill/>
                </a:ln>
                <a:solidFill>
                  <a:srgbClr val="000000"/>
                </a:solidFill>
                <a:effectLst/>
                <a:uLnTx/>
                <a:uFillTx/>
                <a:latin typeface="Courier New" panose="02070309020205020404" pitchFamily="49" charset="0"/>
                <a:ea typeface="+mn-ea"/>
                <a:cs typeface="Courier New" panose="02070309020205020404" pitchFamily="49" charset="0"/>
              </a:rPr>
              <a:t>generic					generic</a:t>
            </a:r>
            <a:br>
              <a:rPr kumimoji="0" lang="en-US" sz="1600" b="1" i="0" u="none" strike="noStrike" kern="0" cap="none" spc="0" normalizeH="0" baseline="0" dirty="0" smtClean="0">
                <a:ln>
                  <a:noFill/>
                </a:ln>
                <a:solidFill>
                  <a:srgbClr val="000000"/>
                </a:solidFill>
                <a:effectLst/>
                <a:uLnTx/>
                <a:uFillTx/>
                <a:latin typeface="Courier New" panose="02070309020205020404" pitchFamily="49" charset="0"/>
                <a:ea typeface="+mn-ea"/>
                <a:cs typeface="Courier New" panose="02070309020205020404" pitchFamily="49" charset="0"/>
              </a:rPr>
            </a:br>
            <a:r>
              <a:rPr kumimoji="0" lang="en-US" sz="1600" b="1" i="0" u="none" strike="noStrike" kern="0" cap="none" spc="0" normalizeH="0" baseline="0" dirty="0" smtClean="0">
                <a:ln>
                  <a:noFill/>
                </a:ln>
                <a:solidFill>
                  <a:srgbClr val="000000"/>
                </a:solidFill>
                <a:effectLst/>
                <a:uLnTx/>
                <a:uFillTx/>
                <a:latin typeface="Courier New" panose="02070309020205020404" pitchFamily="49" charset="0"/>
                <a:ea typeface="+mn-ea"/>
                <a:cs typeface="Courier New" panose="02070309020205020404" pitchFamily="49" charset="0"/>
              </a:rPr>
              <a:t>package </a:t>
            </a:r>
            <a:r>
              <a:rPr kumimoji="0" lang="en-US" sz="1600" b="0" i="0" u="none" strike="noStrike" kern="0" cap="none" spc="0" normalizeH="0" baseline="0" dirty="0" smtClean="0">
                <a:ln>
                  <a:noFill/>
                </a:ln>
                <a:solidFill>
                  <a:srgbClr val="000000"/>
                </a:solidFill>
                <a:effectLst/>
                <a:uLnTx/>
                <a:uFillTx/>
                <a:latin typeface="Courier New" panose="02070309020205020404" pitchFamily="49" charset="0"/>
                <a:ea typeface="+mn-ea"/>
                <a:cs typeface="Courier New" panose="02070309020205020404" pitchFamily="49" charset="0"/>
              </a:rPr>
              <a:t>Gen </a:t>
            </a:r>
            <a:r>
              <a:rPr kumimoji="0" lang="en-US" sz="1600" b="1" i="0" u="none" strike="noStrike" kern="0" cap="none" spc="0" normalizeH="0" baseline="0" dirty="0" smtClean="0">
                <a:ln>
                  <a:noFill/>
                </a:ln>
                <a:solidFill>
                  <a:srgbClr val="000000"/>
                </a:solidFill>
                <a:effectLst/>
                <a:uLnTx/>
                <a:uFillTx/>
                <a:latin typeface="Courier New" panose="02070309020205020404" pitchFamily="49" charset="0"/>
                <a:ea typeface="+mn-ea"/>
                <a:cs typeface="Courier New" panose="02070309020205020404" pitchFamily="49" charset="0"/>
              </a:rPr>
              <a:t>is</a:t>
            </a:r>
            <a:r>
              <a:rPr kumimoji="0" lang="en-US" sz="1600" b="0" i="0" u="none" strike="noStrike" kern="0" cap="none" spc="0" normalizeH="0" baseline="0" dirty="0" smtClean="0">
                <a:ln>
                  <a:noFill/>
                </a:ln>
                <a:solidFill>
                  <a:srgbClr val="000000"/>
                </a:solidFill>
                <a:effectLst/>
                <a:uLnTx/>
                <a:uFillTx/>
                <a:latin typeface="Courier New" panose="02070309020205020404" pitchFamily="49" charset="0"/>
                <a:ea typeface="+mn-ea"/>
                <a:cs typeface="Courier New" panose="02070309020205020404" pitchFamily="49" charset="0"/>
              </a:rPr>
              <a:t> …;		</a:t>
            </a:r>
            <a:r>
              <a:rPr kumimoji="0" lang="en-US" sz="1600" b="1" i="0" u="none" strike="noStrike" kern="0" cap="none" spc="0" normalizeH="0" baseline="0" dirty="0" smtClean="0">
                <a:ln>
                  <a:noFill/>
                </a:ln>
                <a:solidFill>
                  <a:srgbClr val="000000"/>
                </a:solidFill>
                <a:effectLst/>
                <a:uLnTx/>
                <a:uFillTx/>
                <a:latin typeface="Courier New" panose="02070309020205020404" pitchFamily="49" charset="0"/>
                <a:ea typeface="+mn-ea"/>
                <a:cs typeface="Courier New" panose="02070309020205020404" pitchFamily="49" charset="0"/>
              </a:rPr>
              <a:t>package </a:t>
            </a:r>
            <a:r>
              <a:rPr kumimoji="0" lang="en-US" sz="1600" b="0" i="0" u="none" strike="noStrike" kern="0" cap="none" spc="0" normalizeH="0" baseline="0" dirty="0" smtClean="0">
                <a:ln>
                  <a:noFill/>
                </a:ln>
                <a:solidFill>
                  <a:srgbClr val="000000"/>
                </a:solidFill>
                <a:effectLst/>
                <a:uLnTx/>
                <a:uFillTx/>
                <a:latin typeface="Courier New" panose="02070309020205020404" pitchFamily="49" charset="0"/>
                <a:ea typeface="+mn-ea"/>
                <a:cs typeface="Courier New" panose="02070309020205020404" pitchFamily="49" charset="0"/>
              </a:rPr>
              <a:t>Gen.Gen_Child </a:t>
            </a:r>
            <a:r>
              <a:rPr kumimoji="0" lang="en-US" sz="1600" b="1" i="0" u="none" strike="noStrike" kern="0" cap="none" spc="0" normalizeH="0" baseline="0" dirty="0" smtClean="0">
                <a:ln>
                  <a:noFill/>
                </a:ln>
                <a:solidFill>
                  <a:srgbClr val="000000"/>
                </a:solidFill>
                <a:effectLst/>
                <a:uLnTx/>
                <a:uFillTx/>
                <a:latin typeface="Courier New" panose="02070309020205020404" pitchFamily="49" charset="0"/>
                <a:ea typeface="+mn-ea"/>
                <a:cs typeface="Courier New" panose="02070309020205020404" pitchFamily="49" charset="0"/>
              </a:rPr>
              <a:t>is</a:t>
            </a:r>
            <a:r>
              <a:rPr kumimoji="0" lang="en-US" sz="1600" b="0" i="0" u="none" strike="noStrike" kern="0" cap="none" spc="0" normalizeH="0" baseline="0" dirty="0" smtClean="0">
                <a:ln>
                  <a:noFill/>
                </a:ln>
                <a:solidFill>
                  <a:srgbClr val="000000"/>
                </a:solidFill>
                <a:effectLst/>
                <a:uLnTx/>
                <a:uFillTx/>
                <a:latin typeface="Courier New" panose="02070309020205020404" pitchFamily="49" charset="0"/>
                <a:ea typeface="+mn-ea"/>
                <a:cs typeface="Courier New" panose="02070309020205020404" pitchFamily="49" charset="0"/>
              </a:rPr>
              <a:t> …;</a:t>
            </a:r>
          </a:p>
          <a:p>
            <a:pPr marL="357188" marR="0" lvl="0" indent="0" algn="l" defTabSz="449263" rtl="0" eaLnBrk="0" fontAlgn="base" latinLnBrk="0" hangingPunct="0">
              <a:lnSpc>
                <a:spcPct val="100000"/>
              </a:lnSpc>
              <a:spcBef>
                <a:spcPts val="800"/>
              </a:spcBef>
              <a:spcAft>
                <a:spcPct val="0"/>
              </a:spcAft>
              <a:buClr>
                <a:srgbClr val="000000"/>
              </a:buClr>
              <a:buSzPct val="100000"/>
              <a:buFont typeface="Times New Roman" pitchFamily="18" charset="0"/>
              <a:buNone/>
              <a:tabLst/>
              <a:defRPr/>
            </a:pPr>
            <a:r>
              <a:rPr kumimoji="0" lang="en-US" sz="1600" b="1" i="0" u="none" strike="noStrike" kern="0" cap="none" spc="0" normalizeH="0" baseline="0" dirty="0" smtClean="0">
                <a:ln>
                  <a:noFill/>
                </a:ln>
                <a:solidFill>
                  <a:srgbClr val="000000"/>
                </a:solidFill>
                <a:effectLst/>
                <a:uLnTx/>
                <a:uFillTx/>
                <a:latin typeface="Courier New" panose="02070309020205020404" pitchFamily="49" charset="0"/>
                <a:ea typeface="+mn-ea"/>
                <a:cs typeface="Courier New" panose="02070309020205020404" pitchFamily="49" charset="0"/>
              </a:rPr>
              <a:t>with </a:t>
            </a:r>
            <a:r>
              <a:rPr kumimoji="0" lang="en-US" sz="1600" b="0" i="0" u="none" strike="noStrike" kern="0" cap="none" spc="0" normalizeH="0" baseline="0" dirty="0" smtClean="0">
                <a:ln>
                  <a:noFill/>
                </a:ln>
                <a:solidFill>
                  <a:srgbClr val="000000"/>
                </a:solidFill>
                <a:effectLst/>
                <a:uLnTx/>
                <a:uFillTx/>
                <a:latin typeface="Courier New" panose="02070309020205020404" pitchFamily="49" charset="0"/>
                <a:ea typeface="+mn-ea"/>
                <a:cs typeface="Courier New" panose="02070309020205020404" pitchFamily="49" charset="0"/>
              </a:rPr>
              <a:t>Gen;</a:t>
            </a:r>
            <a:br>
              <a:rPr kumimoji="0" lang="en-US" sz="1600" b="0" i="0" u="none" strike="noStrike" kern="0" cap="none" spc="0" normalizeH="0" baseline="0" dirty="0" smtClean="0">
                <a:ln>
                  <a:noFill/>
                </a:ln>
                <a:solidFill>
                  <a:srgbClr val="000000"/>
                </a:solidFill>
                <a:effectLst/>
                <a:uLnTx/>
                <a:uFillTx/>
                <a:latin typeface="Courier New" panose="02070309020205020404" pitchFamily="49" charset="0"/>
                <a:ea typeface="+mn-ea"/>
                <a:cs typeface="Courier New" panose="02070309020205020404" pitchFamily="49" charset="0"/>
              </a:rPr>
            </a:br>
            <a:r>
              <a:rPr kumimoji="0" lang="en-US" sz="1600" b="1" i="0" u="none" strike="noStrike" kern="0" cap="none" spc="0" normalizeH="0" baseline="0" dirty="0" smtClean="0">
                <a:ln>
                  <a:noFill/>
                </a:ln>
                <a:solidFill>
                  <a:srgbClr val="000000"/>
                </a:solidFill>
                <a:effectLst/>
                <a:uLnTx/>
                <a:uFillTx/>
                <a:latin typeface="Courier New" panose="02070309020205020404" pitchFamily="49" charset="0"/>
                <a:ea typeface="+mn-ea"/>
                <a:cs typeface="Courier New" panose="02070309020205020404" pitchFamily="49" charset="0"/>
              </a:rPr>
              <a:t>package</a:t>
            </a:r>
            <a:r>
              <a:rPr kumimoji="0" lang="en-US" sz="1600" b="0" i="0" u="none" strike="noStrike" kern="0" cap="none" spc="0" normalizeH="0" baseline="0" dirty="0" smtClean="0">
                <a:ln>
                  <a:noFill/>
                </a:ln>
                <a:solidFill>
                  <a:srgbClr val="000000"/>
                </a:solidFill>
                <a:effectLst/>
                <a:uLnTx/>
                <a:uFillTx/>
                <a:latin typeface="Courier New" panose="02070309020205020404" pitchFamily="49" charset="0"/>
                <a:ea typeface="+mn-ea"/>
                <a:cs typeface="Courier New" panose="02070309020205020404" pitchFamily="49" charset="0"/>
              </a:rPr>
              <a:t> Inst </a:t>
            </a:r>
            <a:r>
              <a:rPr kumimoji="0" lang="en-US" sz="1600" b="1" i="0" u="none" strike="noStrike" kern="0" cap="none" spc="0" normalizeH="0" baseline="0" dirty="0" smtClean="0">
                <a:ln>
                  <a:noFill/>
                </a:ln>
                <a:solidFill>
                  <a:srgbClr val="000000"/>
                </a:solidFill>
                <a:effectLst/>
                <a:uLnTx/>
                <a:uFillTx/>
                <a:latin typeface="Courier New" panose="02070309020205020404" pitchFamily="49" charset="0"/>
                <a:ea typeface="+mn-ea"/>
                <a:cs typeface="Courier New" panose="02070309020205020404" pitchFamily="49" charset="0"/>
              </a:rPr>
              <a:t>is new </a:t>
            </a:r>
            <a:r>
              <a:rPr kumimoji="0" lang="en-US" sz="1600" b="0" i="0" u="none" strike="noStrike" kern="0" cap="none" spc="0" normalizeH="0" baseline="0" dirty="0" smtClean="0">
                <a:ln>
                  <a:noFill/>
                </a:ln>
                <a:solidFill>
                  <a:srgbClr val="000000"/>
                </a:solidFill>
                <a:effectLst/>
                <a:uLnTx/>
                <a:uFillTx/>
                <a:latin typeface="Courier New" panose="02070309020205020404" pitchFamily="49" charset="0"/>
                <a:ea typeface="+mn-ea"/>
                <a:cs typeface="Courier New" panose="02070309020205020404" pitchFamily="49" charset="0"/>
              </a:rPr>
              <a:t>Gen;</a:t>
            </a:r>
          </a:p>
          <a:p>
            <a:pPr marL="357188" marR="0" lvl="0" indent="0" algn="l" defTabSz="449263" rtl="0" eaLnBrk="0" fontAlgn="base" latinLnBrk="0" hangingPunct="0">
              <a:lnSpc>
                <a:spcPct val="100000"/>
              </a:lnSpc>
              <a:spcBef>
                <a:spcPts val="800"/>
              </a:spcBef>
              <a:spcAft>
                <a:spcPct val="0"/>
              </a:spcAft>
              <a:buClr>
                <a:srgbClr val="000000"/>
              </a:buClr>
              <a:buSzPct val="100000"/>
              <a:buFont typeface="Times New Roman" pitchFamily="18" charset="0"/>
              <a:buNone/>
              <a:tabLst/>
              <a:defRPr/>
            </a:pPr>
            <a:r>
              <a:rPr kumimoji="0" lang="en-US" sz="1600" b="1" i="0" u="none" strike="noStrike" kern="0" cap="none" spc="0" normalizeH="0" baseline="0" dirty="0" smtClean="0">
                <a:ln>
                  <a:noFill/>
                </a:ln>
                <a:solidFill>
                  <a:srgbClr val="000000"/>
                </a:solidFill>
                <a:effectLst/>
                <a:uLnTx/>
                <a:uFillTx/>
                <a:latin typeface="Courier New" panose="02070309020205020404" pitchFamily="49" charset="0"/>
                <a:ea typeface="+mn-ea"/>
                <a:cs typeface="Courier New" panose="02070309020205020404" pitchFamily="49" charset="0"/>
              </a:rPr>
              <a:t>with</a:t>
            </a:r>
            <a:r>
              <a:rPr kumimoji="0" lang="en-US" sz="1600" b="0" i="0" u="none" strike="noStrike" kern="0" cap="none" spc="0" normalizeH="0" baseline="0" dirty="0" smtClean="0">
                <a:ln>
                  <a:noFill/>
                </a:ln>
                <a:solidFill>
                  <a:srgbClr val="000000"/>
                </a:solidFill>
                <a:effectLst/>
                <a:uLnTx/>
                <a:uFillTx/>
                <a:latin typeface="Courier New" panose="02070309020205020404" pitchFamily="49" charset="0"/>
                <a:ea typeface="+mn-ea"/>
                <a:cs typeface="Courier New" panose="02070309020205020404" pitchFamily="49" charset="0"/>
              </a:rPr>
              <a:t> </a:t>
            </a:r>
            <a:r>
              <a:rPr kumimoji="0" lang="en-US" sz="1600" b="0" i="0" u="none" strike="noStrike" kern="0" cap="none" spc="0" normalizeH="0" baseline="0" dirty="0" smtClean="0">
                <a:ln>
                  <a:noFill/>
                </a:ln>
                <a:solidFill>
                  <a:schemeClr val="accent2"/>
                </a:solidFill>
                <a:effectLst/>
                <a:uLnTx/>
                <a:uFillTx/>
                <a:latin typeface="Courier New" panose="02070309020205020404" pitchFamily="49" charset="0"/>
                <a:ea typeface="+mn-ea"/>
                <a:cs typeface="Courier New" panose="02070309020205020404" pitchFamily="49" charset="0"/>
              </a:rPr>
              <a:t>Gen</a:t>
            </a:r>
            <a:r>
              <a:rPr kumimoji="0" lang="en-US" sz="1600" b="0" i="0" u="none" strike="noStrike" kern="0" cap="none" spc="0" normalizeH="0" baseline="0" dirty="0" smtClean="0">
                <a:ln>
                  <a:noFill/>
                </a:ln>
                <a:solidFill>
                  <a:srgbClr val="000000"/>
                </a:solidFill>
                <a:effectLst/>
                <a:uLnTx/>
                <a:uFillTx/>
                <a:latin typeface="Courier New" panose="02070309020205020404" pitchFamily="49" charset="0"/>
                <a:ea typeface="+mn-ea"/>
                <a:cs typeface="Courier New" panose="02070309020205020404" pitchFamily="49" charset="0"/>
              </a:rPr>
              <a:t>.</a:t>
            </a:r>
            <a:r>
              <a:rPr kumimoji="0" lang="en-US" sz="1600" b="0" i="0" u="none" strike="noStrike" kern="0" cap="none" spc="0" normalizeH="0" baseline="0" dirty="0" smtClean="0">
                <a:ln>
                  <a:noFill/>
                </a:ln>
                <a:solidFill>
                  <a:srgbClr val="CC0066"/>
                </a:solidFill>
                <a:effectLst/>
                <a:uLnTx/>
                <a:uFillTx/>
                <a:latin typeface="Courier New" panose="02070309020205020404" pitchFamily="49" charset="0"/>
                <a:ea typeface="+mn-ea"/>
                <a:cs typeface="Courier New" panose="02070309020205020404" pitchFamily="49" charset="0"/>
              </a:rPr>
              <a:t>Gen_Child</a:t>
            </a:r>
            <a:r>
              <a:rPr kumimoji="0" lang="en-US" sz="1600" b="0" i="0" u="none" strike="noStrike" kern="0" cap="none" spc="0" normalizeH="0" baseline="0" dirty="0" smtClean="0">
                <a:ln>
                  <a:noFill/>
                </a:ln>
                <a:solidFill>
                  <a:srgbClr val="000000"/>
                </a:solidFill>
                <a:effectLst/>
                <a:uLnTx/>
                <a:uFillTx/>
                <a:latin typeface="Courier New" panose="02070309020205020404" pitchFamily="49" charset="0"/>
                <a:ea typeface="+mn-ea"/>
                <a:cs typeface="Courier New" panose="02070309020205020404" pitchFamily="49" charset="0"/>
              </a:rPr>
              <a:t>;</a:t>
            </a:r>
            <a:br>
              <a:rPr kumimoji="0" lang="en-US" sz="1600" b="0" i="0" u="none" strike="noStrike" kern="0" cap="none" spc="0" normalizeH="0" baseline="0" dirty="0" smtClean="0">
                <a:ln>
                  <a:noFill/>
                </a:ln>
                <a:solidFill>
                  <a:srgbClr val="000000"/>
                </a:solidFill>
                <a:effectLst/>
                <a:uLnTx/>
                <a:uFillTx/>
                <a:latin typeface="Courier New" panose="02070309020205020404" pitchFamily="49" charset="0"/>
                <a:ea typeface="+mn-ea"/>
                <a:cs typeface="Courier New" panose="02070309020205020404" pitchFamily="49" charset="0"/>
              </a:rPr>
            </a:br>
            <a:r>
              <a:rPr kumimoji="0" lang="en-US" sz="1600" b="1" i="0" u="none" strike="noStrike" kern="0" cap="none" spc="0" normalizeH="0" baseline="0" dirty="0" smtClean="0">
                <a:ln>
                  <a:noFill/>
                </a:ln>
                <a:solidFill>
                  <a:srgbClr val="000000"/>
                </a:solidFill>
                <a:effectLst/>
                <a:uLnTx/>
                <a:uFillTx/>
                <a:latin typeface="Courier New" panose="02070309020205020404" pitchFamily="49" charset="0"/>
                <a:ea typeface="+mn-ea"/>
                <a:cs typeface="Courier New" panose="02070309020205020404" pitchFamily="49" charset="0"/>
              </a:rPr>
              <a:t>[private] package</a:t>
            </a:r>
            <a:r>
              <a:rPr kumimoji="0" lang="en-US" sz="1600" b="0" i="0" u="none" strike="noStrike" kern="0" cap="none" spc="0" normalizeH="0" baseline="0" dirty="0" smtClean="0">
                <a:ln>
                  <a:noFill/>
                </a:ln>
                <a:solidFill>
                  <a:srgbClr val="000000"/>
                </a:solidFill>
                <a:effectLst/>
                <a:uLnTx/>
                <a:uFillTx/>
                <a:latin typeface="Courier New" panose="02070309020205020404" pitchFamily="49" charset="0"/>
                <a:ea typeface="+mn-ea"/>
                <a:cs typeface="Courier New" panose="02070309020205020404" pitchFamily="49" charset="0"/>
              </a:rPr>
              <a:t> Inst.Child </a:t>
            </a:r>
            <a:r>
              <a:rPr kumimoji="0" lang="en-US" sz="1600" b="1" i="0" u="none" strike="noStrike" kern="0" cap="none" spc="0" normalizeH="0" baseline="0" dirty="0" smtClean="0">
                <a:ln>
                  <a:noFill/>
                </a:ln>
                <a:solidFill>
                  <a:srgbClr val="000000"/>
                </a:solidFill>
                <a:effectLst/>
                <a:uLnTx/>
                <a:uFillTx/>
                <a:latin typeface="Courier New" panose="02070309020205020404" pitchFamily="49" charset="0"/>
                <a:ea typeface="+mn-ea"/>
                <a:cs typeface="Courier New" panose="02070309020205020404" pitchFamily="49" charset="0"/>
              </a:rPr>
              <a:t>is new </a:t>
            </a:r>
            <a:r>
              <a:rPr kumimoji="0" lang="en-US" sz="1600" b="0" i="0" u="none" strike="noStrike" kern="0" cap="none" spc="0" normalizeH="0" baseline="0" dirty="0" smtClean="0">
                <a:ln>
                  <a:noFill/>
                </a:ln>
                <a:solidFill>
                  <a:schemeClr val="accent2"/>
                </a:solidFill>
                <a:effectLst/>
                <a:uLnTx/>
                <a:uFillTx/>
                <a:latin typeface="Courier New" panose="02070309020205020404" pitchFamily="49" charset="0"/>
                <a:ea typeface="+mn-ea"/>
                <a:cs typeface="Courier New" panose="02070309020205020404" pitchFamily="49" charset="0"/>
              </a:rPr>
              <a:t>Inst</a:t>
            </a:r>
            <a:r>
              <a:rPr kumimoji="0" lang="en-US" sz="1600" b="0" i="0" u="none" strike="noStrike" kern="0" cap="none" spc="0" normalizeH="0" baseline="0" dirty="0" smtClean="0">
                <a:ln>
                  <a:noFill/>
                </a:ln>
                <a:solidFill>
                  <a:srgbClr val="000000"/>
                </a:solidFill>
                <a:effectLst/>
                <a:uLnTx/>
                <a:uFillTx/>
                <a:latin typeface="Courier New" panose="02070309020205020404" pitchFamily="49" charset="0"/>
                <a:ea typeface="+mn-ea"/>
                <a:cs typeface="Courier New" panose="02070309020205020404" pitchFamily="49" charset="0"/>
              </a:rPr>
              <a:t>.</a:t>
            </a:r>
            <a:r>
              <a:rPr kumimoji="0" lang="en-US" sz="1600" b="0" i="0" u="none" strike="noStrike" kern="0" cap="none" spc="0" normalizeH="0" baseline="0" dirty="0" smtClean="0">
                <a:ln>
                  <a:noFill/>
                </a:ln>
                <a:solidFill>
                  <a:srgbClr val="CC0066"/>
                </a:solidFill>
                <a:effectLst/>
                <a:uLnTx/>
                <a:uFillTx/>
                <a:latin typeface="Courier New" panose="02070309020205020404" pitchFamily="49" charset="0"/>
                <a:ea typeface="+mn-ea"/>
                <a:cs typeface="Courier New" panose="02070309020205020404" pitchFamily="49" charset="0"/>
              </a:rPr>
              <a:t>Gen_Child</a:t>
            </a:r>
            <a:r>
              <a:rPr kumimoji="0" lang="en-US" sz="1600" b="0" i="0" u="none" strike="noStrike" kern="0" cap="none" spc="0" normalizeH="0" baseline="0" dirty="0" smtClean="0">
                <a:ln>
                  <a:noFill/>
                </a:ln>
                <a:solidFill>
                  <a:srgbClr val="000000"/>
                </a:solidFill>
                <a:effectLst/>
                <a:uLnTx/>
                <a:uFillTx/>
                <a:latin typeface="Courier New" panose="02070309020205020404" pitchFamily="49" charset="0"/>
                <a:ea typeface="+mn-ea"/>
                <a:cs typeface="Courier New" panose="02070309020205020404" pitchFamily="49" charset="0"/>
              </a:rPr>
              <a:t>;</a:t>
            </a:r>
          </a:p>
          <a:p>
            <a:pPr marL="357188" marR="0" lvl="0" indent="0" algn="l" defTabSz="449263" rtl="0" eaLnBrk="0" fontAlgn="base" latinLnBrk="0" hangingPunct="0">
              <a:lnSpc>
                <a:spcPct val="100000"/>
              </a:lnSpc>
              <a:spcBef>
                <a:spcPts val="800"/>
              </a:spcBef>
              <a:spcAft>
                <a:spcPct val="0"/>
              </a:spcAft>
              <a:buClr>
                <a:srgbClr val="000000"/>
              </a:buClr>
              <a:buSzPct val="100000"/>
              <a:buFont typeface="Times New Roman" pitchFamily="18" charset="0"/>
              <a:buNone/>
              <a:tabLst/>
              <a:defRPr/>
            </a:pPr>
            <a:endParaRPr kumimoji="0" lang="en-US" sz="1600" b="0" i="0" u="none" strike="noStrike" kern="0" cap="none" spc="0" normalizeH="0" baseline="0" dirty="0" smtClean="0">
              <a:ln>
                <a:noFill/>
              </a:ln>
              <a:solidFill>
                <a:srgbClr val="000000"/>
              </a:solidFill>
              <a:effectLst/>
              <a:uLnTx/>
              <a:uFillTx/>
              <a:latin typeface="Courier New" panose="02070309020205020404" pitchFamily="49" charset="0"/>
              <a:ea typeface="+mn-ea"/>
              <a:cs typeface="Courier New" panose="02070309020205020404" pitchFamily="49" charset="0"/>
            </a:endParaRPr>
          </a:p>
          <a:p>
            <a:pPr marL="357188" marR="0" lvl="0" indent="0" algn="l" defTabSz="449263" rtl="0" eaLnBrk="0" fontAlgn="base" latinLnBrk="0" hangingPunct="0">
              <a:lnSpc>
                <a:spcPct val="100000"/>
              </a:lnSpc>
              <a:spcBef>
                <a:spcPts val="800"/>
              </a:spcBef>
              <a:spcAft>
                <a:spcPct val="0"/>
              </a:spcAft>
              <a:buClr>
                <a:srgbClr val="000000"/>
              </a:buClr>
              <a:buSzPct val="100000"/>
              <a:buFont typeface="Times New Roman" pitchFamily="18" charset="0"/>
              <a:buNone/>
              <a:tabLst/>
              <a:defRPr/>
            </a:pPr>
            <a:r>
              <a:rPr kumimoji="0" lang="en-US" sz="1600" b="1" i="0" u="none" strike="noStrike" kern="0" cap="none" spc="0" normalizeH="0" baseline="0" dirty="0" smtClean="0">
                <a:ln>
                  <a:noFill/>
                </a:ln>
                <a:solidFill>
                  <a:srgbClr val="000000"/>
                </a:solidFill>
                <a:effectLst/>
                <a:uLnTx/>
                <a:uFillTx/>
                <a:latin typeface="Courier New" panose="02070309020205020404" pitchFamily="49" charset="0"/>
                <a:ea typeface="+mn-ea"/>
                <a:cs typeface="Courier New" panose="02070309020205020404" pitchFamily="49" charset="0"/>
              </a:rPr>
              <a:t>with</a:t>
            </a:r>
            <a:r>
              <a:rPr kumimoji="0" lang="en-US" sz="1600" b="0" i="0" u="none" strike="noStrike" kern="0" cap="none" spc="0" normalizeH="0" baseline="0" dirty="0" smtClean="0">
                <a:ln>
                  <a:noFill/>
                </a:ln>
                <a:solidFill>
                  <a:srgbClr val="000000"/>
                </a:solidFill>
                <a:effectLst/>
                <a:uLnTx/>
                <a:uFillTx/>
                <a:latin typeface="Courier New" panose="02070309020205020404" pitchFamily="49" charset="0"/>
                <a:ea typeface="+mn-ea"/>
                <a:cs typeface="Courier New" panose="02070309020205020404" pitchFamily="49" charset="0"/>
              </a:rPr>
              <a:t> </a:t>
            </a:r>
            <a:r>
              <a:rPr kumimoji="0" lang="en-US" sz="1600" b="0" i="0" u="none" strike="noStrike" kern="0" cap="none" spc="0" normalizeH="0" baseline="0" dirty="0" smtClean="0">
                <a:ln>
                  <a:noFill/>
                </a:ln>
                <a:solidFill>
                  <a:schemeClr val="accent2"/>
                </a:solidFill>
                <a:effectLst/>
                <a:uLnTx/>
                <a:uFillTx/>
                <a:latin typeface="Courier New" panose="02070309020205020404" pitchFamily="49" charset="0"/>
                <a:ea typeface="+mn-ea"/>
                <a:cs typeface="Courier New" panose="02070309020205020404" pitchFamily="49" charset="0"/>
              </a:rPr>
              <a:t>Gen</a:t>
            </a:r>
            <a:r>
              <a:rPr kumimoji="0" lang="en-US" sz="1600" b="0" i="0" u="none" strike="noStrike" kern="0" cap="none" spc="0" normalizeH="0" baseline="0" dirty="0" smtClean="0">
                <a:ln>
                  <a:noFill/>
                </a:ln>
                <a:solidFill>
                  <a:srgbClr val="000000"/>
                </a:solidFill>
                <a:effectLst/>
                <a:uLnTx/>
                <a:uFillTx/>
                <a:latin typeface="Courier New" panose="02070309020205020404" pitchFamily="49" charset="0"/>
                <a:ea typeface="+mn-ea"/>
                <a:cs typeface="Courier New" panose="02070309020205020404" pitchFamily="49" charset="0"/>
              </a:rPr>
              <a:t>.</a:t>
            </a:r>
            <a:r>
              <a:rPr kumimoji="0" lang="en-US" sz="1600" b="0" i="0" u="none" strike="noStrike" kern="0" cap="none" spc="0" normalizeH="0" baseline="0" dirty="0" smtClean="0">
                <a:ln>
                  <a:noFill/>
                </a:ln>
                <a:solidFill>
                  <a:srgbClr val="CC0066"/>
                </a:solidFill>
                <a:effectLst/>
                <a:uLnTx/>
                <a:uFillTx/>
                <a:latin typeface="Courier New" panose="02070309020205020404" pitchFamily="49" charset="0"/>
                <a:ea typeface="+mn-ea"/>
                <a:cs typeface="Courier New" panose="02070309020205020404" pitchFamily="49" charset="0"/>
              </a:rPr>
              <a:t>Gen_Child</a:t>
            </a:r>
            <a:r>
              <a:rPr kumimoji="0" lang="en-US" sz="1600" b="0" i="0" u="none" strike="noStrike" kern="0" cap="none" spc="0" normalizeH="0" baseline="0" dirty="0" smtClean="0">
                <a:ln>
                  <a:noFill/>
                </a:ln>
                <a:solidFill>
                  <a:srgbClr val="000000"/>
                </a:solidFill>
                <a:effectLst/>
                <a:uLnTx/>
                <a:uFillTx/>
                <a:latin typeface="Courier New" panose="02070309020205020404" pitchFamily="49" charset="0"/>
                <a:ea typeface="+mn-ea"/>
                <a:cs typeface="Courier New" panose="02070309020205020404" pitchFamily="49" charset="0"/>
              </a:rPr>
              <a:t>;</a:t>
            </a:r>
            <a:br>
              <a:rPr kumimoji="0" lang="en-US" sz="1600" b="0" i="0" u="none" strike="noStrike" kern="0" cap="none" spc="0" normalizeH="0" baseline="0" dirty="0" smtClean="0">
                <a:ln>
                  <a:noFill/>
                </a:ln>
                <a:solidFill>
                  <a:srgbClr val="000000"/>
                </a:solidFill>
                <a:effectLst/>
                <a:uLnTx/>
                <a:uFillTx/>
                <a:latin typeface="Courier New" panose="02070309020205020404" pitchFamily="49" charset="0"/>
                <a:ea typeface="+mn-ea"/>
                <a:cs typeface="Courier New" panose="02070309020205020404" pitchFamily="49" charset="0"/>
              </a:rPr>
            </a:br>
            <a:r>
              <a:rPr kumimoji="0" lang="en-US" sz="1600" b="1" i="0" u="none" strike="noStrike" kern="0" cap="none" spc="0" normalizeH="0" baseline="0" dirty="0" smtClean="0">
                <a:ln>
                  <a:noFill/>
                </a:ln>
                <a:solidFill>
                  <a:srgbClr val="000000"/>
                </a:solidFill>
                <a:effectLst/>
                <a:uLnTx/>
                <a:uFillTx/>
                <a:latin typeface="Courier New" panose="02070309020205020404" pitchFamily="49" charset="0"/>
                <a:ea typeface="+mn-ea"/>
                <a:cs typeface="Courier New" panose="02070309020205020404" pitchFamily="49" charset="0"/>
              </a:rPr>
              <a:t>with</a:t>
            </a:r>
            <a:r>
              <a:rPr kumimoji="0" lang="en-US" sz="1600" b="0" i="0" u="none" strike="noStrike" kern="0" cap="none" spc="0" normalizeH="0" baseline="0" dirty="0" smtClean="0">
                <a:ln>
                  <a:noFill/>
                </a:ln>
                <a:solidFill>
                  <a:srgbClr val="000000"/>
                </a:solidFill>
                <a:effectLst/>
                <a:uLnTx/>
                <a:uFillTx/>
                <a:latin typeface="Courier New" panose="02070309020205020404" pitchFamily="49" charset="0"/>
                <a:ea typeface="+mn-ea"/>
                <a:cs typeface="Courier New" panose="02070309020205020404" pitchFamily="49" charset="0"/>
              </a:rPr>
              <a:t> </a:t>
            </a:r>
            <a:r>
              <a:rPr kumimoji="0" lang="en-US" sz="1600" b="0" i="0" u="none" strike="noStrike" kern="0" cap="none" spc="0" normalizeH="0" baseline="0" dirty="0" smtClean="0">
                <a:ln>
                  <a:noFill/>
                </a:ln>
                <a:solidFill>
                  <a:schemeClr val="accent2"/>
                </a:solidFill>
                <a:effectLst/>
                <a:uLnTx/>
                <a:uFillTx/>
                <a:latin typeface="Courier New" panose="02070309020205020404" pitchFamily="49" charset="0"/>
                <a:ea typeface="+mn-ea"/>
                <a:cs typeface="Courier New" panose="02070309020205020404" pitchFamily="49" charset="0"/>
              </a:rPr>
              <a:t>Inst</a:t>
            </a:r>
            <a:r>
              <a:rPr kumimoji="0" lang="en-US" sz="1600" b="0" i="0" u="none" strike="noStrike" kern="0" cap="none" spc="0" normalizeH="0" baseline="0" dirty="0" smtClean="0">
                <a:ln>
                  <a:noFill/>
                </a:ln>
                <a:solidFill>
                  <a:srgbClr val="000000"/>
                </a:solidFill>
                <a:effectLst/>
                <a:uLnTx/>
                <a:uFillTx/>
                <a:latin typeface="Courier New" panose="02070309020205020404" pitchFamily="49" charset="0"/>
                <a:ea typeface="+mn-ea"/>
                <a:cs typeface="Courier New" panose="02070309020205020404" pitchFamily="49" charset="0"/>
              </a:rPr>
              <a:t>;</a:t>
            </a:r>
            <a:br>
              <a:rPr kumimoji="0" lang="en-US" sz="1600" b="0" i="0" u="none" strike="noStrike" kern="0" cap="none" spc="0" normalizeH="0" baseline="0" dirty="0" smtClean="0">
                <a:ln>
                  <a:noFill/>
                </a:ln>
                <a:solidFill>
                  <a:srgbClr val="000000"/>
                </a:solidFill>
                <a:effectLst/>
                <a:uLnTx/>
                <a:uFillTx/>
                <a:latin typeface="Courier New" panose="02070309020205020404" pitchFamily="49" charset="0"/>
                <a:ea typeface="+mn-ea"/>
                <a:cs typeface="Courier New" panose="02070309020205020404" pitchFamily="49" charset="0"/>
              </a:rPr>
            </a:br>
            <a:r>
              <a:rPr kumimoji="0" lang="en-US" sz="1600" b="1" i="0" u="none" strike="noStrike" kern="0" cap="none" spc="0" normalizeH="0" baseline="0" dirty="0" smtClean="0">
                <a:ln>
                  <a:noFill/>
                </a:ln>
                <a:solidFill>
                  <a:srgbClr val="000000"/>
                </a:solidFill>
                <a:effectLst/>
                <a:uLnTx/>
                <a:uFillTx/>
                <a:latin typeface="Courier New" panose="02070309020205020404" pitchFamily="49" charset="0"/>
                <a:ea typeface="+mn-ea"/>
                <a:cs typeface="Courier New" panose="02070309020205020404" pitchFamily="49" charset="0"/>
              </a:rPr>
              <a:t>package</a:t>
            </a:r>
            <a:r>
              <a:rPr kumimoji="0" lang="en-US" sz="1600" b="0" i="0" u="none" strike="noStrike" kern="0" cap="none" spc="0" normalizeH="0" baseline="0" dirty="0" smtClean="0">
                <a:ln>
                  <a:noFill/>
                </a:ln>
                <a:solidFill>
                  <a:srgbClr val="000000"/>
                </a:solidFill>
                <a:effectLst/>
                <a:uLnTx/>
                <a:uFillTx/>
                <a:latin typeface="Courier New" panose="02070309020205020404" pitchFamily="49" charset="0"/>
                <a:ea typeface="+mn-ea"/>
                <a:cs typeface="Courier New" panose="02070309020205020404" pitchFamily="49" charset="0"/>
              </a:rPr>
              <a:t> </a:t>
            </a:r>
            <a:r>
              <a:rPr kumimoji="0" lang="en-US" sz="1600" b="0" i="0" u="none" strike="noStrike" kern="0" cap="none" spc="0" normalizeH="0" baseline="0" dirty="0" smtClean="0">
                <a:ln>
                  <a:noFill/>
                </a:ln>
                <a:solidFill>
                  <a:srgbClr val="C00000"/>
                </a:solidFill>
                <a:effectLst/>
                <a:uLnTx/>
                <a:uFillTx/>
                <a:latin typeface="Courier New" panose="02070309020205020404" pitchFamily="49" charset="0"/>
                <a:ea typeface="+mn-ea"/>
                <a:cs typeface="Courier New" panose="02070309020205020404" pitchFamily="49" charset="0"/>
              </a:rPr>
              <a:t>Cinst </a:t>
            </a:r>
            <a:r>
              <a:rPr kumimoji="0" lang="en-US" sz="1600" b="1" i="0" u="none" strike="noStrike" kern="0" cap="none" spc="0" normalizeH="0" baseline="0" dirty="0" smtClean="0">
                <a:ln>
                  <a:noFill/>
                </a:ln>
                <a:solidFill>
                  <a:srgbClr val="000000"/>
                </a:solidFill>
                <a:effectLst/>
                <a:uLnTx/>
                <a:uFillTx/>
                <a:latin typeface="Courier New" panose="02070309020205020404" pitchFamily="49" charset="0"/>
                <a:ea typeface="+mn-ea"/>
                <a:cs typeface="Courier New" panose="02070309020205020404" pitchFamily="49" charset="0"/>
              </a:rPr>
              <a:t>is new </a:t>
            </a:r>
            <a:r>
              <a:rPr kumimoji="0" lang="en-US" sz="1600" b="0" i="0" u="none" strike="noStrike" kern="0" cap="none" spc="0" normalizeH="0" baseline="0" dirty="0" smtClean="0">
                <a:ln>
                  <a:noFill/>
                </a:ln>
                <a:solidFill>
                  <a:schemeClr val="accent2"/>
                </a:solidFill>
                <a:effectLst/>
                <a:uLnTx/>
                <a:uFillTx/>
                <a:latin typeface="Courier New" panose="02070309020205020404" pitchFamily="49" charset="0"/>
                <a:ea typeface="+mn-ea"/>
                <a:cs typeface="Courier New" panose="02070309020205020404" pitchFamily="49" charset="0"/>
              </a:rPr>
              <a:t>Inst</a:t>
            </a:r>
            <a:r>
              <a:rPr kumimoji="0" lang="en-US" sz="1600" b="0" i="0" u="none" strike="noStrike" kern="0" cap="none" spc="0" normalizeH="0" baseline="0" dirty="0" smtClean="0">
                <a:ln>
                  <a:noFill/>
                </a:ln>
                <a:solidFill>
                  <a:srgbClr val="000000"/>
                </a:solidFill>
                <a:effectLst/>
                <a:uLnTx/>
                <a:uFillTx/>
                <a:latin typeface="Courier New" panose="02070309020205020404" pitchFamily="49" charset="0"/>
                <a:ea typeface="+mn-ea"/>
                <a:cs typeface="Courier New" panose="02070309020205020404" pitchFamily="49" charset="0"/>
              </a:rPr>
              <a:t>.</a:t>
            </a:r>
            <a:r>
              <a:rPr kumimoji="0" lang="en-US" sz="1600" b="0" i="0" u="none" strike="noStrike" kern="0" cap="none" spc="0" normalizeH="0" baseline="0" dirty="0" smtClean="0">
                <a:ln>
                  <a:noFill/>
                </a:ln>
                <a:solidFill>
                  <a:srgbClr val="CC0066"/>
                </a:solidFill>
                <a:effectLst/>
                <a:uLnTx/>
                <a:uFillTx/>
                <a:latin typeface="Courier New" panose="02070309020205020404" pitchFamily="49" charset="0"/>
                <a:ea typeface="+mn-ea"/>
                <a:cs typeface="Courier New" panose="02070309020205020404" pitchFamily="49" charset="0"/>
              </a:rPr>
              <a:t>Gen_Child</a:t>
            </a:r>
            <a:r>
              <a:rPr kumimoji="0" lang="en-US" sz="1600" b="0" i="0" u="none" strike="noStrike" kern="0" cap="none" spc="0" normalizeH="0" baseline="0" dirty="0" smtClean="0">
                <a:ln>
                  <a:noFill/>
                </a:ln>
                <a:solidFill>
                  <a:srgbClr val="000000"/>
                </a:solidFill>
                <a:effectLst/>
                <a:uLnTx/>
                <a:uFillTx/>
                <a:latin typeface="Courier New" panose="02070309020205020404" pitchFamily="49" charset="0"/>
                <a:ea typeface="+mn-ea"/>
                <a:cs typeface="Courier New" panose="02070309020205020404" pitchFamily="49" charset="0"/>
              </a:rPr>
              <a:t>;</a:t>
            </a:r>
            <a:endParaRPr kumimoji="0" lang="en-US" sz="1600" b="0" i="0" u="none" strike="noStrike" kern="0" cap="none" spc="0" normalizeH="0" baseline="0" dirty="0">
              <a:ln>
                <a:noFill/>
              </a:ln>
              <a:solidFill>
                <a:srgbClr val="000000"/>
              </a:solidFill>
              <a:effectLst/>
              <a:uLnTx/>
              <a:uFillTx/>
              <a:latin typeface="Courier New" panose="02070309020205020404" pitchFamily="49" charset="0"/>
              <a:ea typeface="+mn-ea"/>
              <a:cs typeface="Courier New" panose="02070309020205020404" pitchFamily="49" charset="0"/>
            </a:endParaRPr>
          </a:p>
        </p:txBody>
      </p:sp>
      <p:sp>
        <p:nvSpPr>
          <p:cNvPr id="2" name="Titel 1"/>
          <p:cNvSpPr>
            <a:spLocks noGrp="1"/>
          </p:cNvSpPr>
          <p:nvPr>
            <p:ph type="title"/>
          </p:nvPr>
        </p:nvSpPr>
        <p:spPr/>
        <p:txBody>
          <a:bodyPr/>
          <a:lstStyle/>
          <a:p>
            <a:r>
              <a:rPr lang="en-US" dirty="0" smtClean="0">
                <a:solidFill>
                  <a:srgbClr val="FF3399"/>
                </a:solidFill>
              </a:rPr>
              <a:t>Hierarchical Templates</a:t>
            </a:r>
            <a:br>
              <a:rPr lang="en-US" dirty="0" smtClean="0">
                <a:solidFill>
                  <a:srgbClr val="FF3399"/>
                </a:solidFill>
              </a:rPr>
            </a:br>
            <a:r>
              <a:rPr lang="en-US" dirty="0" smtClean="0">
                <a:solidFill>
                  <a:srgbClr val="FF3399"/>
                </a:solidFill>
              </a:rPr>
              <a:t>(Ada 95)</a:t>
            </a:r>
            <a:endParaRPr lang="en-US" dirty="0">
              <a:solidFill>
                <a:srgbClr val="FF3399"/>
              </a:solidFill>
            </a:endParaRPr>
          </a:p>
        </p:txBody>
      </p:sp>
      <p:sp>
        <p:nvSpPr>
          <p:cNvPr id="4" name="Fußzeilenplatzhalter 3"/>
          <p:cNvSpPr>
            <a:spLocks noGrp="1"/>
          </p:cNvSpPr>
          <p:nvPr>
            <p:ph type="ftr" idx="10"/>
          </p:nvPr>
        </p:nvSpPr>
        <p:spPr/>
        <p:txBody>
          <a:bodyPr/>
          <a:lstStyle/>
          <a:p>
            <a:pPr>
              <a:defRPr/>
            </a:pPr>
            <a:r>
              <a:rPr lang="en-US" dirty="0" smtClean="0"/>
              <a:t>Ada Basics © 2024 C.Grein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249</a:t>
            </a:fld>
            <a:endParaRPr lang="de-DE" dirty="0"/>
          </a:p>
        </p:txBody>
      </p:sp>
      <p:sp>
        <p:nvSpPr>
          <p:cNvPr id="9" name="Rechteckige Legende 8"/>
          <p:cNvSpPr/>
          <p:nvPr/>
        </p:nvSpPr>
        <p:spPr bwMode="auto">
          <a:xfrm>
            <a:off x="611560" y="5106068"/>
            <a:ext cx="1080120" cy="411163"/>
          </a:xfrm>
          <a:prstGeom prst="wedgeRectCallout">
            <a:avLst>
              <a:gd name="adj1" fmla="val -661"/>
              <a:gd name="adj2" fmla="val -118436"/>
            </a:avLst>
          </a:prstGeom>
          <a:solidFill>
            <a:srgbClr val="FFB9B9"/>
          </a:solidFill>
          <a:ln w="9525"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449263" rtl="0" eaLnBrk="1" fontAlgn="base" latinLnBrk="0" hangingPunct="1">
              <a:lnSpc>
                <a:spcPct val="100000"/>
              </a:lnSpc>
              <a:spcBef>
                <a:spcPct val="0"/>
              </a:spcBef>
              <a:spcAft>
                <a:spcPct val="0"/>
              </a:spcAft>
              <a:buClr>
                <a:srgbClr val="000000"/>
              </a:buClr>
              <a:buSzPct val="100000"/>
              <a:buFont typeface="Times New Roman" pitchFamily="18" charset="0"/>
              <a:buNone/>
              <a:tabLst/>
            </a:pPr>
            <a:r>
              <a:rPr kumimoji="0" lang="en-US" sz="1200" b="0" i="0" u="none" strike="noStrike" cap="none" normalizeH="0" baseline="0" dirty="0" smtClean="0">
                <a:ln>
                  <a:noFill/>
                </a:ln>
                <a:solidFill>
                  <a:srgbClr val="FF0000"/>
                </a:solidFill>
                <a:effectLst/>
                <a:latin typeface="Times New Roman" pitchFamily="18" charset="0"/>
              </a:rPr>
              <a:t>No</a:t>
            </a:r>
          </a:p>
          <a:p>
            <a:pPr marL="0" marR="0" indent="0" algn="ctr" defTabSz="449263" rtl="0" eaLnBrk="1" fontAlgn="base" latinLnBrk="0" hangingPunct="1">
              <a:lnSpc>
                <a:spcPct val="100000"/>
              </a:lnSpc>
              <a:spcBef>
                <a:spcPct val="0"/>
              </a:spcBef>
              <a:spcAft>
                <a:spcPct val="0"/>
              </a:spcAft>
              <a:buClr>
                <a:srgbClr val="000000"/>
              </a:buClr>
              <a:buSzPct val="100000"/>
              <a:buFont typeface="Times New Roman" pitchFamily="18" charset="0"/>
              <a:buNone/>
              <a:tabLst/>
            </a:pPr>
            <a:r>
              <a:rPr kumimoji="0" lang="de-DE" sz="1100" b="1" i="0" u="none" strike="noStrike" cap="none" normalizeH="0" baseline="0" dirty="0" smtClean="0">
                <a:ln>
                  <a:noFill/>
                </a:ln>
                <a:solidFill>
                  <a:srgbClr val="FF0000"/>
                </a:solidFill>
                <a:effectLst/>
                <a:latin typeface="Courier New" panose="02070309020205020404" pitchFamily="49" charset="0"/>
                <a:cs typeface="Courier New" panose="02070309020205020404" pitchFamily="49" charset="0"/>
              </a:rPr>
              <a:t>with</a:t>
            </a:r>
            <a:r>
              <a:rPr kumimoji="0" lang="de-DE" sz="1100" b="0" i="0" u="none" strike="noStrike" cap="none" normalizeH="0" baseline="0" dirty="0" smtClean="0">
                <a:ln>
                  <a:noFill/>
                </a:ln>
                <a:solidFill>
                  <a:srgbClr val="FF0000"/>
                </a:solidFill>
                <a:effectLst/>
                <a:latin typeface="Courier New" panose="02070309020205020404" pitchFamily="49" charset="0"/>
                <a:cs typeface="Courier New" panose="02070309020205020404" pitchFamily="49" charset="0"/>
              </a:rPr>
              <a:t> Inst;</a:t>
            </a:r>
          </a:p>
        </p:txBody>
      </p:sp>
      <p:sp>
        <p:nvSpPr>
          <p:cNvPr id="10" name="Abgerundete rechteckige Legende 9"/>
          <p:cNvSpPr/>
          <p:nvPr/>
        </p:nvSpPr>
        <p:spPr bwMode="auto">
          <a:xfrm>
            <a:off x="5761558" y="5229200"/>
            <a:ext cx="2194818" cy="596949"/>
          </a:xfrm>
          <a:prstGeom prst="wedgeRoundRectCallout">
            <a:avLst>
              <a:gd name="adj1" fmla="val -188265"/>
              <a:gd name="adj2" fmla="val 88184"/>
              <a:gd name="adj3" fmla="val 16667"/>
            </a:avLst>
          </a:prstGeom>
          <a:solidFill>
            <a:srgbClr val="FFA347"/>
          </a:solidFill>
          <a:ln w="9525" cap="flat" cmpd="sng" algn="ctr">
            <a:solidFill>
              <a:srgbClr val="C0000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r>
              <a:rPr lang="en-US" sz="1500" dirty="0" smtClean="0">
                <a:solidFill>
                  <a:srgbClr val="000000"/>
                </a:solidFill>
              </a:rPr>
              <a:t>A generic child need not be instantiated as a child.</a:t>
            </a:r>
          </a:p>
        </p:txBody>
      </p:sp>
      <p:sp>
        <p:nvSpPr>
          <p:cNvPr id="11" name="Abgerundete rechteckige Legende 10"/>
          <p:cNvSpPr/>
          <p:nvPr/>
        </p:nvSpPr>
        <p:spPr bwMode="auto">
          <a:xfrm>
            <a:off x="6444232" y="4056064"/>
            <a:ext cx="1728168" cy="560663"/>
          </a:xfrm>
          <a:prstGeom prst="wedgeRoundRectCallout">
            <a:avLst>
              <a:gd name="adj1" fmla="val -162651"/>
              <a:gd name="adj2" fmla="val 84152"/>
              <a:gd name="adj3" fmla="val 16667"/>
            </a:avLst>
          </a:prstGeom>
          <a:solidFill>
            <a:srgbClr val="00B8FF"/>
          </a:solidFill>
          <a:ln w="9525" cap="flat" cmpd="sng" algn="ctr">
            <a:solidFill>
              <a:schemeClr val="accent2">
                <a:lumMod val="50000"/>
              </a:scheme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r>
              <a:rPr lang="en-US" sz="1500" dirty="0" smtClean="0">
                <a:solidFill>
                  <a:srgbClr val="000000"/>
                </a:solidFill>
              </a:rPr>
              <a:t>Please note how to preserve the name. </a:t>
            </a:r>
          </a:p>
        </p:txBody>
      </p:sp>
      <p:grpSp>
        <p:nvGrpSpPr>
          <p:cNvPr id="12" name="Gruppieren 11"/>
          <p:cNvGrpSpPr/>
          <p:nvPr/>
        </p:nvGrpSpPr>
        <p:grpSpPr>
          <a:xfrm>
            <a:off x="1043608" y="3501008"/>
            <a:ext cx="6225752" cy="432048"/>
            <a:chOff x="1043608" y="3501008"/>
            <a:chExt cx="6225752" cy="432048"/>
          </a:xfrm>
        </p:grpSpPr>
        <p:cxnSp>
          <p:nvCxnSpPr>
            <p:cNvPr id="13" name="Gerader Verbinder 12"/>
            <p:cNvCxnSpPr/>
            <p:nvPr/>
          </p:nvCxnSpPr>
          <p:spPr bwMode="auto">
            <a:xfrm>
              <a:off x="3563888" y="3501008"/>
              <a:ext cx="0" cy="432048"/>
            </a:xfrm>
            <a:prstGeom prst="lin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4" name="Gerader Verbinder 13"/>
            <p:cNvCxnSpPr/>
            <p:nvPr/>
          </p:nvCxnSpPr>
          <p:spPr bwMode="auto">
            <a:xfrm>
              <a:off x="1043608" y="3933056"/>
              <a:ext cx="6225752" cy="0"/>
            </a:xfrm>
            <a:prstGeom prst="lin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spTree>
    <p:extLst>
      <p:ext uri="{BB962C8B-B14F-4D97-AF65-F5344CB8AC3E}">
        <p14:creationId xmlns:p14="http://schemas.microsoft.com/office/powerpoint/2010/main" val="197581936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animBg="1"/>
      <p:bldP spid="9" grpId="0" animBg="1"/>
      <p:bldP spid="10" grpId="0" animBg="1"/>
      <p:bldP spid="11"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noProof="0" dirty="0" smtClean="0">
                <a:solidFill>
                  <a:srgbClr val="FF0000"/>
                </a:solidFill>
              </a:rPr>
              <a:t>Careful: Compiler Peculiarities</a:t>
            </a:r>
            <a:endParaRPr lang="en-US" noProof="0" dirty="0">
              <a:solidFill>
                <a:srgbClr val="FF0000"/>
              </a:solidFill>
            </a:endParaRPr>
          </a:p>
        </p:txBody>
      </p:sp>
      <p:sp>
        <p:nvSpPr>
          <p:cNvPr id="3" name="Inhaltsplatzhalter 2"/>
          <p:cNvSpPr>
            <a:spLocks noGrp="1"/>
          </p:cNvSpPr>
          <p:nvPr>
            <p:ph idx="1"/>
          </p:nvPr>
        </p:nvSpPr>
        <p:spPr/>
        <p:txBody>
          <a:bodyPr/>
          <a:lstStyle/>
          <a:p>
            <a:pPr marL="457200" indent="-457200">
              <a:buFont typeface="Arial" panose="020B0604020202020204" pitchFamily="34" charset="0"/>
              <a:buChar char="•"/>
            </a:pPr>
            <a:r>
              <a:rPr lang="en-US" sz="2000" noProof="0" dirty="0" smtClean="0"/>
              <a:t>Don’t confuse </a:t>
            </a:r>
            <a:r>
              <a:rPr lang="en-US" sz="2000" noProof="0" dirty="0" smtClean="0">
                <a:solidFill>
                  <a:srgbClr val="FF3399"/>
                </a:solidFill>
              </a:rPr>
              <a:t>peculiarities of your compiler </a:t>
            </a:r>
            <a:r>
              <a:rPr lang="en-US" sz="2000" noProof="0" dirty="0" smtClean="0"/>
              <a:t>or its environment with </a:t>
            </a:r>
            <a:r>
              <a:rPr lang="en-US" sz="2000" b="1" noProof="0" dirty="0" smtClean="0"/>
              <a:t>properties of the language Ada</a:t>
            </a:r>
            <a:r>
              <a:rPr lang="en-US" sz="2000" noProof="0" dirty="0" smtClean="0"/>
              <a:t>.</a:t>
            </a:r>
          </a:p>
          <a:p>
            <a:pPr marL="457200" indent="-457200">
              <a:buFont typeface="Arial" panose="020B0604020202020204" pitchFamily="34" charset="0"/>
              <a:buChar char="•"/>
            </a:pPr>
            <a:r>
              <a:rPr lang="en-US" sz="2000" noProof="0" dirty="0" smtClean="0"/>
              <a:t>Only what’s guaranteed in the reference manual must hold for any (validated) compilers.</a:t>
            </a:r>
          </a:p>
          <a:p>
            <a:pPr marL="457200" indent="-457200">
              <a:buFont typeface="Arial" panose="020B0604020202020204" pitchFamily="34" charset="0"/>
              <a:buChar char="•"/>
            </a:pPr>
            <a:r>
              <a:rPr lang="en-US" sz="2000" noProof="0" dirty="0" smtClean="0"/>
              <a:t>For instance, Ada doesn’t say anything about how programs have to be stored.</a:t>
            </a:r>
          </a:p>
          <a:p>
            <a:pPr marL="457200" indent="-457200">
              <a:buFont typeface="Arial" panose="020B0604020202020204" pitchFamily="34" charset="0"/>
              <a:buChar char="•"/>
            </a:pPr>
            <a:r>
              <a:rPr lang="en-US" sz="2000" noProof="0" dirty="0" smtClean="0"/>
              <a:t>GNAT in its standard mode is not a true Ada compiler; you need the  following compiler directives:</a:t>
            </a:r>
          </a:p>
          <a:p>
            <a:pPr marL="711200" lvl="1" indent="-260350">
              <a:buFont typeface="Arial" panose="020B0604020202020204" pitchFamily="34" charset="0"/>
              <a:buChar char="•"/>
              <a:tabLst>
                <a:tab pos="2235200" algn="l"/>
              </a:tabLst>
            </a:pPr>
            <a:r>
              <a:rPr lang="en-US" sz="1800" noProof="0" dirty="0" smtClean="0">
                <a:latin typeface="Courier New" panose="02070309020205020404" pitchFamily="49" charset="0"/>
                <a:cs typeface="Courier New" panose="02070309020205020404" pitchFamily="49" charset="0"/>
              </a:rPr>
              <a:t>–gnatE</a:t>
            </a:r>
            <a:r>
              <a:rPr lang="en-US" sz="1800" noProof="0" dirty="0" smtClean="0">
                <a:cs typeface="Courier New" panose="02070309020205020404" pitchFamily="49" charset="0"/>
              </a:rPr>
              <a:t>	</a:t>
            </a:r>
            <a:r>
              <a:rPr lang="en-US" sz="1800" noProof="0" dirty="0" smtClean="0"/>
              <a:t>(dynamic elaboration)</a:t>
            </a:r>
          </a:p>
          <a:p>
            <a:pPr marL="711200" lvl="1" indent="-260350">
              <a:buFont typeface="Arial" panose="020B0604020202020204" pitchFamily="34" charset="0"/>
              <a:buChar char="•"/>
              <a:tabLst>
                <a:tab pos="2235200" algn="l"/>
              </a:tabLst>
            </a:pPr>
            <a:r>
              <a:rPr lang="en-US" sz="1800" noProof="0" dirty="0" smtClean="0">
                <a:latin typeface="Courier New" panose="02070309020205020404" pitchFamily="49" charset="0"/>
                <a:cs typeface="Courier New" panose="02070309020205020404" pitchFamily="49" charset="0"/>
              </a:rPr>
              <a:t>–gnato	</a:t>
            </a:r>
            <a:r>
              <a:rPr lang="en-US" sz="1800" noProof="0" dirty="0" smtClean="0"/>
              <a:t>(integer overflow check) [standard in latest versions]</a:t>
            </a:r>
          </a:p>
          <a:p>
            <a:pPr marL="711200" lvl="1" indent="-260350">
              <a:buFont typeface="Arial" panose="020B0604020202020204" pitchFamily="34" charset="0"/>
              <a:buChar char="•"/>
              <a:tabLst>
                <a:tab pos="2235200" algn="l"/>
              </a:tabLst>
            </a:pPr>
            <a:r>
              <a:rPr lang="en-US" sz="1800" noProof="0" dirty="0" smtClean="0">
                <a:solidFill>
                  <a:schemeClr val="bg2"/>
                </a:solidFill>
                <a:latin typeface="Courier New" panose="02070309020205020404" pitchFamily="49" charset="0"/>
                <a:cs typeface="Courier New" panose="02070309020205020404" pitchFamily="49" charset="0"/>
              </a:rPr>
              <a:t>-bargs T0</a:t>
            </a:r>
            <a:r>
              <a:rPr lang="en-US" sz="1800" noProof="0" dirty="0" smtClean="0">
                <a:solidFill>
                  <a:schemeClr val="bg2"/>
                </a:solidFill>
                <a:cs typeface="Courier New" panose="02070309020205020404" pitchFamily="49" charset="0"/>
              </a:rPr>
              <a:t>	</a:t>
            </a:r>
            <a:r>
              <a:rPr lang="en-US" sz="1800" noProof="0" dirty="0" smtClean="0">
                <a:solidFill>
                  <a:schemeClr val="bg2"/>
                </a:solidFill>
              </a:rPr>
              <a:t>(tasking semantics Annex D)</a:t>
            </a:r>
            <a:endParaRPr lang="en-US" sz="1800" noProof="0" dirty="0">
              <a:solidFill>
                <a:schemeClr val="bg2"/>
              </a:solidFill>
            </a:endParaRPr>
          </a:p>
        </p:txBody>
      </p:sp>
      <p:sp>
        <p:nvSpPr>
          <p:cNvPr id="4" name="Fußzeilenplatzhalter 3"/>
          <p:cNvSpPr>
            <a:spLocks noGrp="1"/>
          </p:cNvSpPr>
          <p:nvPr>
            <p:ph type="ftr" idx="10"/>
          </p:nvPr>
        </p:nvSpPr>
        <p:spPr/>
        <p:txBody>
          <a:bodyPr/>
          <a:lstStyle/>
          <a:p>
            <a:pPr>
              <a:defRPr/>
            </a:pPr>
            <a:r>
              <a:rPr lang="en-US" dirty="0" smtClean="0"/>
              <a:t>Ada Basics © 2024 C.Grein</a:t>
            </a:r>
            <a:endParaRPr lang="en-US" dirty="0"/>
          </a:p>
        </p:txBody>
      </p:sp>
      <p:sp>
        <p:nvSpPr>
          <p:cNvPr id="5" name="Foliennummernplatzhalter 4"/>
          <p:cNvSpPr>
            <a:spLocks noGrp="1"/>
          </p:cNvSpPr>
          <p:nvPr>
            <p:ph type="sldNum" idx="11"/>
          </p:nvPr>
        </p:nvSpPr>
        <p:spPr/>
        <p:txBody>
          <a:bodyPr/>
          <a:lstStyle/>
          <a:p>
            <a:pPr>
              <a:defRPr/>
            </a:pPr>
            <a:fld id="{BD1DEB15-19F0-4B46-ACC4-5C2E329B4A2D}" type="slidenum">
              <a:rPr lang="en-US" smtClean="0"/>
              <a:pPr>
                <a:defRPr/>
              </a:pPr>
              <a:t>25</a:t>
            </a:fld>
            <a:endParaRPr lang="en-US" dirty="0"/>
          </a:p>
        </p:txBody>
      </p:sp>
      <p:sp>
        <p:nvSpPr>
          <p:cNvPr id="6" name="Rechteck 5"/>
          <p:cNvSpPr/>
          <p:nvPr/>
        </p:nvSpPr>
        <p:spPr>
          <a:xfrm>
            <a:off x="6516810" y="5517232"/>
            <a:ext cx="1439566" cy="432048"/>
          </a:xfrm>
          <a:prstGeom prst="rect">
            <a:avLst/>
          </a:prstGeom>
        </p:spPr>
        <p:txBody>
          <a:bodyPr wrap="square">
            <a:spAutoFit/>
          </a:bodyPr>
          <a:lstStyle/>
          <a:p>
            <a:pPr algn="ctr"/>
            <a:r>
              <a:rPr lang="en-US" sz="1100" dirty="0" smtClean="0">
                <a:solidFill>
                  <a:schemeClr val="bg2"/>
                </a:solidFill>
              </a:rPr>
              <a:t>Tasking is not part of this course.</a:t>
            </a:r>
            <a:endParaRPr lang="en-US" sz="1100" dirty="0">
              <a:solidFill>
                <a:schemeClr val="bg2"/>
              </a:solidFill>
            </a:endParaRPr>
          </a:p>
        </p:txBody>
      </p:sp>
    </p:spTree>
    <p:extLst>
      <p:ext uri="{BB962C8B-B14F-4D97-AF65-F5344CB8AC3E}">
        <p14:creationId xmlns:p14="http://schemas.microsoft.com/office/powerpoint/2010/main" val="718548930"/>
      </p:ext>
    </p:extLst>
  </p:cSld>
  <p:clrMapOvr>
    <a:masterClrMapping/>
  </p:clrMapOvr>
  <p:timing>
    <p:tnLst>
      <p:par>
        <p:cTn id="1" dur="indefinite" restart="never" nodeType="tmRoot"/>
      </p:par>
    </p:tnLst>
  </p:timing>
</p:sld>
</file>

<file path=ppt/slides/slide2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685800" y="463550"/>
            <a:ext cx="7739063" cy="1309267"/>
          </a:xfrm>
        </p:spPr>
        <p:txBody>
          <a:bodyPr/>
          <a:lstStyle/>
          <a:p>
            <a:r>
              <a:rPr lang="en-US" dirty="0" smtClean="0"/>
              <a:t>Private Generic Children</a:t>
            </a:r>
            <a:endParaRPr lang="en-US" dirty="0"/>
          </a:p>
        </p:txBody>
      </p:sp>
      <p:sp>
        <p:nvSpPr>
          <p:cNvPr id="4" name="Fußzeilenplatzhalter 3"/>
          <p:cNvSpPr>
            <a:spLocks noGrp="1"/>
          </p:cNvSpPr>
          <p:nvPr>
            <p:ph type="ftr" idx="10"/>
          </p:nvPr>
        </p:nvSpPr>
        <p:spPr/>
        <p:txBody>
          <a:bodyPr/>
          <a:lstStyle/>
          <a:p>
            <a:pPr>
              <a:defRPr/>
            </a:pPr>
            <a:r>
              <a:rPr lang="en-US" dirty="0" smtClean="0"/>
              <a:t>Ada Basics © 2024 C.Grein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250</a:t>
            </a:fld>
            <a:endParaRPr lang="de-DE" dirty="0"/>
          </a:p>
        </p:txBody>
      </p:sp>
      <p:sp>
        <p:nvSpPr>
          <p:cNvPr id="7" name="Inhaltsplatzhalter 1"/>
          <p:cNvSpPr>
            <a:spLocks noGrp="1"/>
          </p:cNvSpPr>
          <p:nvPr>
            <p:ph idx="1"/>
          </p:nvPr>
        </p:nvSpPr>
        <p:spPr>
          <a:xfrm>
            <a:off x="685800" y="1951099"/>
            <a:ext cx="7769225" cy="1333885"/>
          </a:xfrm>
        </p:spPr>
        <p:txBody>
          <a:bodyPr/>
          <a:lstStyle/>
          <a:p>
            <a:pPr marL="0" indent="0"/>
            <a:r>
              <a:rPr lang="en-US" sz="2000" dirty="0" smtClean="0">
                <a:solidFill>
                  <a:schemeClr val="accent2"/>
                </a:solidFill>
                <a:cs typeface="Courier New" panose="02070309020205020404" pitchFamily="49" charset="0"/>
              </a:rPr>
              <a:t>Private generic children may only be instantiated within a library unit of the generic hierarchy itself, not as a stand-alone compilation unit. </a:t>
            </a:r>
            <a:r>
              <a:rPr lang="en-US" sz="2000" dirty="0" smtClean="0">
                <a:cs typeface="Courier New" panose="02070309020205020404" pitchFamily="49" charset="0"/>
              </a:rPr>
              <a:t>The idea is that private generic children (like common, i.e. nongeneric, private children</a:t>
            </a:r>
            <a:r>
              <a:rPr lang="en-US" sz="2000" dirty="0">
                <a:cs typeface="Courier New" panose="02070309020205020404" pitchFamily="49" charset="0"/>
              </a:rPr>
              <a:t>) </a:t>
            </a:r>
            <a:r>
              <a:rPr lang="en-US" sz="2000" dirty="0" smtClean="0">
                <a:cs typeface="Courier New" panose="02070309020205020404" pitchFamily="49" charset="0"/>
              </a:rPr>
              <a:t>do not exist for the client, hence cannot be instantiated by him.</a:t>
            </a:r>
          </a:p>
        </p:txBody>
      </p:sp>
      <p:sp>
        <p:nvSpPr>
          <p:cNvPr id="8" name="Textfeld 7"/>
          <p:cNvSpPr txBox="1"/>
          <p:nvPr/>
        </p:nvSpPr>
        <p:spPr>
          <a:xfrm>
            <a:off x="613792" y="3429000"/>
            <a:ext cx="4534272" cy="2554545"/>
          </a:xfrm>
          <a:prstGeom prst="rect">
            <a:avLst/>
          </a:prstGeom>
          <a:noFill/>
        </p:spPr>
        <p:txBody>
          <a:bodyPr wrap="square" rtlCol="0">
            <a:spAutoFit/>
          </a:bodyPr>
          <a:lstStyle/>
          <a:p>
            <a:r>
              <a:rPr lang="en-US" sz="1600" b="1" dirty="0">
                <a:solidFill>
                  <a:srgbClr val="000000"/>
                </a:solidFill>
                <a:latin typeface="Courier New" panose="02070309020205020404" pitchFamily="49" charset="0"/>
                <a:cs typeface="Courier New" panose="02070309020205020404" pitchFamily="49" charset="0"/>
              </a:rPr>
              <a:t>private generic</a:t>
            </a:r>
            <a:br>
              <a:rPr lang="en-US" sz="1600" b="1" dirty="0">
                <a:solidFill>
                  <a:srgbClr val="000000"/>
                </a:solidFill>
                <a:latin typeface="Courier New" panose="02070309020205020404" pitchFamily="49" charset="0"/>
                <a:cs typeface="Courier New" panose="02070309020205020404" pitchFamily="49" charset="0"/>
              </a:rPr>
            </a:br>
            <a:r>
              <a:rPr lang="en-US" sz="1600" b="1" dirty="0">
                <a:solidFill>
                  <a:srgbClr val="000000"/>
                </a:solidFill>
                <a:latin typeface="Courier New" panose="02070309020205020404" pitchFamily="49" charset="0"/>
                <a:cs typeface="Courier New" panose="02070309020205020404" pitchFamily="49" charset="0"/>
              </a:rPr>
              <a:t>package </a:t>
            </a:r>
            <a:r>
              <a:rPr lang="en-US" sz="1600" dirty="0" smtClean="0">
                <a:solidFill>
                  <a:srgbClr val="000000"/>
                </a:solidFill>
                <a:latin typeface="Courier New" panose="02070309020205020404" pitchFamily="49" charset="0"/>
                <a:cs typeface="Courier New" panose="02070309020205020404" pitchFamily="49" charset="0"/>
              </a:rPr>
              <a:t>Gen.Pchild </a:t>
            </a:r>
            <a:r>
              <a:rPr lang="en-US" sz="1600" b="1" dirty="0" smtClean="0">
                <a:solidFill>
                  <a:srgbClr val="000000"/>
                </a:solidFill>
                <a:latin typeface="Courier New" panose="02070309020205020404" pitchFamily="49" charset="0"/>
                <a:cs typeface="Courier New" panose="02070309020205020404" pitchFamily="49" charset="0"/>
              </a:rPr>
              <a:t>is</a:t>
            </a:r>
          </a:p>
          <a:p>
            <a:r>
              <a:rPr lang="en-US" sz="1600" b="1" dirty="0" smtClean="0">
                <a:solidFill>
                  <a:srgbClr val="000000"/>
                </a:solidFill>
                <a:latin typeface="Courier New" panose="02070309020205020404" pitchFamily="49" charset="0"/>
                <a:cs typeface="Courier New" panose="02070309020205020404" pitchFamily="49" charset="0"/>
              </a:rPr>
              <a:t>end </a:t>
            </a:r>
            <a:r>
              <a:rPr lang="en-US" sz="1600" dirty="0" smtClean="0">
                <a:solidFill>
                  <a:srgbClr val="000000"/>
                </a:solidFill>
                <a:latin typeface="Courier New" panose="02070309020205020404" pitchFamily="49" charset="0"/>
                <a:cs typeface="Courier New" panose="02070309020205020404" pitchFamily="49" charset="0"/>
              </a:rPr>
              <a:t>Gen.Pchild;</a:t>
            </a:r>
          </a:p>
          <a:p>
            <a:endParaRPr lang="en-US" sz="1600" dirty="0">
              <a:solidFill>
                <a:srgbClr val="000000"/>
              </a:solidFill>
              <a:latin typeface="Courier New" panose="02070309020205020404" pitchFamily="49" charset="0"/>
              <a:cs typeface="Courier New" panose="02070309020205020404" pitchFamily="49" charset="0"/>
            </a:endParaRPr>
          </a:p>
          <a:p>
            <a:r>
              <a:rPr lang="en-US" sz="1600" b="1" dirty="0">
                <a:solidFill>
                  <a:srgbClr val="000000"/>
                </a:solidFill>
                <a:latin typeface="Courier New" panose="02070309020205020404" pitchFamily="49" charset="0"/>
                <a:cs typeface="Courier New" panose="02070309020205020404" pitchFamily="49" charset="0"/>
              </a:rPr>
              <a:t>private with </a:t>
            </a:r>
            <a:r>
              <a:rPr lang="en-US" sz="1600" dirty="0" smtClean="0">
                <a:solidFill>
                  <a:srgbClr val="000000"/>
                </a:solidFill>
                <a:latin typeface="Courier New" panose="02070309020205020404" pitchFamily="49" charset="0"/>
                <a:cs typeface="Courier New" panose="02070309020205020404" pitchFamily="49" charset="0"/>
              </a:rPr>
              <a:t>Gen.Pchild</a:t>
            </a:r>
            <a:r>
              <a:rPr lang="en-US" sz="1600" dirty="0">
                <a:solidFill>
                  <a:srgbClr val="000000"/>
                </a:solidFill>
                <a:latin typeface="Courier New" panose="02070309020205020404" pitchFamily="49" charset="0"/>
                <a:cs typeface="Courier New" panose="02070309020205020404" pitchFamily="49" charset="0"/>
              </a:rPr>
              <a:t>;</a:t>
            </a:r>
            <a:br>
              <a:rPr lang="en-US" sz="1600" dirty="0">
                <a:solidFill>
                  <a:srgbClr val="000000"/>
                </a:solidFill>
                <a:latin typeface="Courier New" panose="02070309020205020404" pitchFamily="49" charset="0"/>
                <a:cs typeface="Courier New" panose="02070309020205020404" pitchFamily="49" charset="0"/>
              </a:rPr>
            </a:br>
            <a:r>
              <a:rPr lang="en-US" sz="1600" b="1" dirty="0">
                <a:solidFill>
                  <a:srgbClr val="000000"/>
                </a:solidFill>
                <a:latin typeface="Courier New" panose="02070309020205020404" pitchFamily="49" charset="0"/>
                <a:cs typeface="Courier New" panose="02070309020205020404" pitchFamily="49" charset="0"/>
              </a:rPr>
              <a:t>generic</a:t>
            </a:r>
            <a:br>
              <a:rPr lang="en-US" sz="1600" b="1" dirty="0">
                <a:solidFill>
                  <a:srgbClr val="000000"/>
                </a:solidFill>
                <a:latin typeface="Courier New" panose="02070309020205020404" pitchFamily="49" charset="0"/>
                <a:cs typeface="Courier New" panose="02070309020205020404" pitchFamily="49" charset="0"/>
              </a:rPr>
            </a:br>
            <a:r>
              <a:rPr lang="en-US" sz="1600" b="1" dirty="0">
                <a:solidFill>
                  <a:srgbClr val="000000"/>
                </a:solidFill>
                <a:latin typeface="Courier New" panose="02070309020205020404" pitchFamily="49" charset="0"/>
                <a:cs typeface="Courier New" panose="02070309020205020404" pitchFamily="49" charset="0"/>
              </a:rPr>
              <a:t>package </a:t>
            </a:r>
            <a:r>
              <a:rPr lang="en-US" sz="1600" dirty="0">
                <a:solidFill>
                  <a:srgbClr val="000000"/>
                </a:solidFill>
                <a:latin typeface="Courier New" panose="02070309020205020404" pitchFamily="49" charset="0"/>
                <a:cs typeface="Courier New" panose="02070309020205020404" pitchFamily="49" charset="0"/>
              </a:rPr>
              <a:t>Gen.Child </a:t>
            </a:r>
            <a:r>
              <a:rPr lang="en-US" sz="1600" b="1" dirty="0">
                <a:solidFill>
                  <a:srgbClr val="000000"/>
                </a:solidFill>
                <a:latin typeface="Courier New" panose="02070309020205020404" pitchFamily="49" charset="0"/>
                <a:cs typeface="Courier New" panose="02070309020205020404" pitchFamily="49" charset="0"/>
              </a:rPr>
              <a:t>is</a:t>
            </a:r>
            <a:br>
              <a:rPr lang="en-US" sz="1600" b="1" dirty="0">
                <a:solidFill>
                  <a:srgbClr val="000000"/>
                </a:solidFill>
                <a:latin typeface="Courier New" panose="02070309020205020404" pitchFamily="49" charset="0"/>
                <a:cs typeface="Courier New" panose="02070309020205020404" pitchFamily="49" charset="0"/>
              </a:rPr>
            </a:br>
            <a:r>
              <a:rPr lang="en-US" sz="1600" b="1" dirty="0">
                <a:solidFill>
                  <a:srgbClr val="000000"/>
                </a:solidFill>
                <a:latin typeface="Courier New" panose="02070309020205020404" pitchFamily="49" charset="0"/>
                <a:cs typeface="Courier New" panose="02070309020205020404" pitchFamily="49" charset="0"/>
              </a:rPr>
              <a:t>private</a:t>
            </a:r>
            <a:br>
              <a:rPr lang="en-US" sz="1600" b="1" dirty="0">
                <a:solidFill>
                  <a:srgbClr val="000000"/>
                </a:solidFill>
                <a:latin typeface="Courier New" panose="02070309020205020404" pitchFamily="49" charset="0"/>
                <a:cs typeface="Courier New" panose="02070309020205020404" pitchFamily="49" charset="0"/>
              </a:rPr>
            </a:br>
            <a:r>
              <a:rPr lang="en-US" sz="1600" b="1" dirty="0">
                <a:solidFill>
                  <a:srgbClr val="000000"/>
                </a:solidFill>
                <a:latin typeface="Courier New" panose="02070309020205020404" pitchFamily="49" charset="0"/>
                <a:cs typeface="Courier New" panose="02070309020205020404" pitchFamily="49" charset="0"/>
              </a:rPr>
              <a:t>  package</a:t>
            </a:r>
            <a:r>
              <a:rPr lang="en-US" sz="1600" dirty="0">
                <a:solidFill>
                  <a:srgbClr val="000000"/>
                </a:solidFill>
                <a:latin typeface="Courier New" panose="02070309020205020404" pitchFamily="49" charset="0"/>
                <a:cs typeface="Courier New" panose="02070309020205020404" pitchFamily="49" charset="0"/>
              </a:rPr>
              <a:t> </a:t>
            </a:r>
            <a:r>
              <a:rPr lang="en-US" sz="1600" dirty="0" smtClean="0">
                <a:solidFill>
                  <a:srgbClr val="000000"/>
                </a:solidFill>
                <a:latin typeface="Courier New" panose="02070309020205020404" pitchFamily="49" charset="0"/>
                <a:cs typeface="Courier New" panose="02070309020205020404" pitchFamily="49" charset="0"/>
              </a:rPr>
              <a:t>Ichild </a:t>
            </a:r>
            <a:r>
              <a:rPr lang="en-US" sz="1600" b="1" dirty="0">
                <a:solidFill>
                  <a:srgbClr val="000000"/>
                </a:solidFill>
                <a:latin typeface="Courier New" panose="02070309020205020404" pitchFamily="49" charset="0"/>
                <a:cs typeface="Courier New" panose="02070309020205020404" pitchFamily="49" charset="0"/>
              </a:rPr>
              <a:t>is new </a:t>
            </a:r>
            <a:r>
              <a:rPr lang="en-US" sz="1600" dirty="0" smtClean="0">
                <a:solidFill>
                  <a:srgbClr val="000000"/>
                </a:solidFill>
                <a:latin typeface="Courier New" panose="02070309020205020404" pitchFamily="49" charset="0"/>
                <a:cs typeface="Courier New" panose="02070309020205020404" pitchFamily="49" charset="0"/>
              </a:rPr>
              <a:t>Gen.Pchild</a:t>
            </a:r>
            <a:r>
              <a:rPr lang="en-US" sz="1600" dirty="0">
                <a:solidFill>
                  <a:srgbClr val="000000"/>
                </a:solidFill>
                <a:latin typeface="Courier New" panose="02070309020205020404" pitchFamily="49" charset="0"/>
                <a:cs typeface="Courier New" panose="02070309020205020404" pitchFamily="49" charset="0"/>
              </a:rPr>
              <a:t>;</a:t>
            </a:r>
            <a:br>
              <a:rPr lang="en-US" sz="1600" dirty="0">
                <a:solidFill>
                  <a:srgbClr val="000000"/>
                </a:solidFill>
                <a:latin typeface="Courier New" panose="02070309020205020404" pitchFamily="49" charset="0"/>
                <a:cs typeface="Courier New" panose="02070309020205020404" pitchFamily="49" charset="0"/>
              </a:rPr>
            </a:br>
            <a:r>
              <a:rPr lang="en-US" sz="1600" b="1" dirty="0">
                <a:solidFill>
                  <a:srgbClr val="000000"/>
                </a:solidFill>
                <a:latin typeface="Courier New" panose="02070309020205020404" pitchFamily="49" charset="0"/>
                <a:cs typeface="Courier New" panose="02070309020205020404" pitchFamily="49" charset="0"/>
              </a:rPr>
              <a:t>end</a:t>
            </a:r>
            <a:r>
              <a:rPr lang="en-US" sz="1600" dirty="0">
                <a:solidFill>
                  <a:srgbClr val="000000"/>
                </a:solidFill>
                <a:latin typeface="Courier New" panose="02070309020205020404" pitchFamily="49" charset="0"/>
                <a:cs typeface="Courier New" panose="02070309020205020404" pitchFamily="49" charset="0"/>
              </a:rPr>
              <a:t> Gen.Child</a:t>
            </a:r>
            <a:r>
              <a:rPr lang="en-US" sz="1600" dirty="0" smtClean="0">
                <a:solidFill>
                  <a:srgbClr val="000000"/>
                </a:solidFill>
                <a:latin typeface="Courier New" panose="02070309020205020404" pitchFamily="49" charset="0"/>
                <a:cs typeface="Courier New" panose="02070309020205020404" pitchFamily="49" charset="0"/>
              </a:rPr>
              <a:t>;</a:t>
            </a:r>
            <a:endParaRPr lang="en-US" sz="1600" dirty="0">
              <a:solidFill>
                <a:srgbClr val="FFFFFF"/>
              </a:solidFill>
              <a:latin typeface="Courier New" panose="02070309020205020404" pitchFamily="49" charset="0"/>
              <a:cs typeface="Courier New" panose="02070309020205020404" pitchFamily="49" charset="0"/>
            </a:endParaRPr>
          </a:p>
        </p:txBody>
      </p:sp>
      <p:sp>
        <p:nvSpPr>
          <p:cNvPr id="9" name="Textfeld 8"/>
          <p:cNvSpPr txBox="1"/>
          <p:nvPr/>
        </p:nvSpPr>
        <p:spPr>
          <a:xfrm>
            <a:off x="4644008" y="3429000"/>
            <a:ext cx="4104456" cy="1938992"/>
          </a:xfrm>
          <a:prstGeom prst="rect">
            <a:avLst/>
          </a:prstGeom>
          <a:noFill/>
        </p:spPr>
        <p:txBody>
          <a:bodyPr wrap="square" rtlCol="0">
            <a:spAutoFit/>
          </a:bodyPr>
          <a:lstStyle/>
          <a:p>
            <a:r>
              <a:rPr lang="en-US" sz="2000" dirty="0" smtClean="0">
                <a:solidFill>
                  <a:srgbClr val="FF0000"/>
                </a:solidFill>
                <a:cs typeface="Courier New" panose="02070309020205020404" pitchFamily="49" charset="0"/>
              </a:rPr>
              <a:t>This instantiation as </a:t>
            </a:r>
            <a:r>
              <a:rPr lang="en-US" sz="2000" dirty="0">
                <a:solidFill>
                  <a:srgbClr val="FF0000"/>
                </a:solidFill>
                <a:cs typeface="Courier New" panose="02070309020205020404" pitchFamily="49" charset="0"/>
              </a:rPr>
              <a:t>a stand-alone compilation </a:t>
            </a:r>
            <a:r>
              <a:rPr lang="en-US" sz="2000" dirty="0" smtClean="0">
                <a:solidFill>
                  <a:srgbClr val="FF0000"/>
                </a:solidFill>
                <a:cs typeface="Courier New" panose="02070309020205020404" pitchFamily="49" charset="0"/>
              </a:rPr>
              <a:t>unit is illegal.</a:t>
            </a:r>
          </a:p>
          <a:p>
            <a:pPr marL="357188"/>
            <a:endParaRPr lang="en-US" sz="1600" b="1" dirty="0" smtClean="0">
              <a:solidFill>
                <a:srgbClr val="FF0000"/>
              </a:solidFill>
              <a:latin typeface="Courier New" panose="02070309020205020404" pitchFamily="49" charset="0"/>
              <a:cs typeface="Courier New" panose="02070309020205020404" pitchFamily="49" charset="0"/>
            </a:endParaRPr>
          </a:p>
          <a:p>
            <a:pPr marL="357188"/>
            <a:r>
              <a:rPr lang="en-US" sz="1600" b="1" dirty="0" smtClean="0">
                <a:solidFill>
                  <a:srgbClr val="FF0000"/>
                </a:solidFill>
                <a:latin typeface="Courier New" panose="02070309020205020404" pitchFamily="49" charset="0"/>
                <a:cs typeface="Courier New" panose="02070309020205020404" pitchFamily="49" charset="0"/>
              </a:rPr>
              <a:t>with</a:t>
            </a:r>
            <a:r>
              <a:rPr lang="en-US" sz="1600" dirty="0" smtClean="0">
                <a:solidFill>
                  <a:srgbClr val="FF0000"/>
                </a:solidFill>
                <a:latin typeface="Courier New" panose="02070309020205020404" pitchFamily="49" charset="0"/>
                <a:cs typeface="Courier New" panose="02070309020205020404" pitchFamily="49" charset="0"/>
              </a:rPr>
              <a:t> Gen.Pchild</a:t>
            </a:r>
            <a:r>
              <a:rPr lang="en-US" sz="1600" dirty="0">
                <a:solidFill>
                  <a:srgbClr val="FF0000"/>
                </a:solidFill>
                <a:latin typeface="Courier New" panose="02070309020205020404" pitchFamily="49" charset="0"/>
                <a:cs typeface="Courier New" panose="02070309020205020404" pitchFamily="49" charset="0"/>
              </a:rPr>
              <a:t>;</a:t>
            </a:r>
            <a:br>
              <a:rPr lang="en-US" sz="1600" dirty="0">
                <a:solidFill>
                  <a:srgbClr val="FF0000"/>
                </a:solidFill>
                <a:latin typeface="Courier New" panose="02070309020205020404" pitchFamily="49" charset="0"/>
                <a:cs typeface="Courier New" panose="02070309020205020404" pitchFamily="49" charset="0"/>
              </a:rPr>
            </a:br>
            <a:r>
              <a:rPr lang="en-US" sz="1600" b="1" dirty="0">
                <a:solidFill>
                  <a:srgbClr val="FF0000"/>
                </a:solidFill>
                <a:latin typeface="Courier New" panose="02070309020205020404" pitchFamily="49" charset="0"/>
                <a:cs typeface="Courier New" panose="02070309020205020404" pitchFamily="49" charset="0"/>
              </a:rPr>
              <a:t>with</a:t>
            </a:r>
            <a:r>
              <a:rPr lang="en-US" sz="1600" dirty="0">
                <a:solidFill>
                  <a:srgbClr val="FF0000"/>
                </a:solidFill>
                <a:latin typeface="Courier New" panose="02070309020205020404" pitchFamily="49" charset="0"/>
                <a:cs typeface="Courier New" panose="02070309020205020404" pitchFamily="49" charset="0"/>
              </a:rPr>
              <a:t> Inst;</a:t>
            </a:r>
            <a:br>
              <a:rPr lang="en-US" sz="1600" dirty="0">
                <a:solidFill>
                  <a:srgbClr val="FF0000"/>
                </a:solidFill>
                <a:latin typeface="Courier New" panose="02070309020205020404" pitchFamily="49" charset="0"/>
                <a:cs typeface="Courier New" panose="02070309020205020404" pitchFamily="49" charset="0"/>
              </a:rPr>
            </a:br>
            <a:r>
              <a:rPr lang="en-US" sz="1600" b="1" dirty="0">
                <a:solidFill>
                  <a:srgbClr val="FF0000"/>
                </a:solidFill>
                <a:latin typeface="Courier New" panose="02070309020205020404" pitchFamily="49" charset="0"/>
                <a:cs typeface="Courier New" panose="02070309020205020404" pitchFamily="49" charset="0"/>
              </a:rPr>
              <a:t>private package </a:t>
            </a:r>
            <a:r>
              <a:rPr lang="en-US" sz="1600" dirty="0" smtClean="0">
                <a:solidFill>
                  <a:srgbClr val="FF0000"/>
                </a:solidFill>
                <a:latin typeface="Courier New" panose="02070309020205020404" pitchFamily="49" charset="0"/>
                <a:cs typeface="Courier New" panose="02070309020205020404" pitchFamily="49" charset="0"/>
              </a:rPr>
              <a:t>Inst.Child </a:t>
            </a:r>
            <a:r>
              <a:rPr lang="en-US" sz="1600" b="1" dirty="0" smtClean="0">
                <a:solidFill>
                  <a:srgbClr val="FF0000"/>
                </a:solidFill>
                <a:latin typeface="Courier New" panose="02070309020205020404" pitchFamily="49" charset="0"/>
                <a:cs typeface="Courier New" panose="02070309020205020404" pitchFamily="49" charset="0"/>
              </a:rPr>
              <a:t>is</a:t>
            </a:r>
            <a:br>
              <a:rPr lang="en-US" sz="1600" b="1" dirty="0" smtClean="0">
                <a:solidFill>
                  <a:srgbClr val="FF0000"/>
                </a:solidFill>
                <a:latin typeface="Courier New" panose="02070309020205020404" pitchFamily="49" charset="0"/>
                <a:cs typeface="Courier New" panose="02070309020205020404" pitchFamily="49" charset="0"/>
              </a:rPr>
            </a:br>
            <a:r>
              <a:rPr lang="en-US" sz="1600" b="1" dirty="0" smtClean="0">
                <a:solidFill>
                  <a:srgbClr val="FF0000"/>
                </a:solidFill>
                <a:latin typeface="Courier New" panose="02070309020205020404" pitchFamily="49" charset="0"/>
                <a:cs typeface="Courier New" panose="02070309020205020404" pitchFamily="49" charset="0"/>
              </a:rPr>
              <a:t>  </a:t>
            </a:r>
            <a:r>
              <a:rPr lang="en-US" sz="1600" b="1" dirty="0">
                <a:solidFill>
                  <a:srgbClr val="FF0000"/>
                </a:solidFill>
                <a:latin typeface="Courier New" panose="02070309020205020404" pitchFamily="49" charset="0"/>
                <a:cs typeface="Courier New" panose="02070309020205020404" pitchFamily="49" charset="0"/>
              </a:rPr>
              <a:t>new </a:t>
            </a:r>
            <a:r>
              <a:rPr lang="en-US" sz="1600" dirty="0" smtClean="0">
                <a:solidFill>
                  <a:srgbClr val="FF0000"/>
                </a:solidFill>
                <a:latin typeface="Courier New" panose="02070309020205020404" pitchFamily="49" charset="0"/>
                <a:cs typeface="Courier New" panose="02070309020205020404" pitchFamily="49" charset="0"/>
              </a:rPr>
              <a:t>Inst.Pchild;</a:t>
            </a:r>
            <a:endParaRPr lang="de-DE" sz="1800" dirty="0">
              <a:solidFill>
                <a:srgbClr val="FFFFFF"/>
              </a:solidFill>
            </a:endParaRPr>
          </a:p>
        </p:txBody>
      </p:sp>
      <p:grpSp>
        <p:nvGrpSpPr>
          <p:cNvPr id="10" name="Gruppieren 9"/>
          <p:cNvGrpSpPr/>
          <p:nvPr/>
        </p:nvGrpSpPr>
        <p:grpSpPr>
          <a:xfrm>
            <a:off x="4574232" y="3429000"/>
            <a:ext cx="429816" cy="2232248"/>
            <a:chOff x="4355976" y="3429000"/>
            <a:chExt cx="429816" cy="2232248"/>
          </a:xfrm>
        </p:grpSpPr>
        <p:cxnSp>
          <p:nvCxnSpPr>
            <p:cNvPr id="11" name="Gerader Verbinder 10"/>
            <p:cNvCxnSpPr/>
            <p:nvPr/>
          </p:nvCxnSpPr>
          <p:spPr bwMode="auto">
            <a:xfrm>
              <a:off x="4355976" y="3429000"/>
              <a:ext cx="0" cy="936104"/>
            </a:xfrm>
            <a:prstGeom prst="lin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2" name="Gerader Verbinder 11"/>
            <p:cNvCxnSpPr/>
            <p:nvPr/>
          </p:nvCxnSpPr>
          <p:spPr bwMode="auto">
            <a:xfrm>
              <a:off x="4355976" y="4365104"/>
              <a:ext cx="429816" cy="0"/>
            </a:xfrm>
            <a:prstGeom prst="lin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3" name="Gerader Verbinder 12"/>
            <p:cNvCxnSpPr/>
            <p:nvPr/>
          </p:nvCxnSpPr>
          <p:spPr bwMode="auto">
            <a:xfrm>
              <a:off x="4785792" y="4365104"/>
              <a:ext cx="0" cy="1296144"/>
            </a:xfrm>
            <a:prstGeom prst="lin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14" name="Abgerundete rechteckige Legende 13"/>
          <p:cNvSpPr/>
          <p:nvPr/>
        </p:nvSpPr>
        <p:spPr bwMode="auto">
          <a:xfrm>
            <a:off x="5004048" y="5661248"/>
            <a:ext cx="3744416" cy="587152"/>
          </a:xfrm>
          <a:prstGeom prst="wedgeRoundRectCallout">
            <a:avLst>
              <a:gd name="adj1" fmla="val -131518"/>
              <a:gd name="adj2" fmla="val -54301"/>
              <a:gd name="adj3" fmla="val 16667"/>
            </a:avLst>
          </a:prstGeom>
          <a:solidFill>
            <a:srgbClr val="5DD1FF"/>
          </a:solidFill>
          <a:ln w="9525" cap="flat" cmpd="sng" algn="ctr">
            <a:solidFill>
              <a:schemeClr val="accent2">
                <a:lumMod val="50000"/>
              </a:schemeClr>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algn="ctr"/>
            <a:r>
              <a:rPr lang="en-US" sz="1600" dirty="0" smtClean="0">
                <a:solidFill>
                  <a:srgbClr val="000000"/>
                </a:solidFill>
              </a:rPr>
              <a:t>Instantiation is possible only within a compilation unit of the generic hierarchy.</a:t>
            </a:r>
          </a:p>
        </p:txBody>
      </p:sp>
    </p:spTree>
    <p:extLst>
      <p:ext uri="{BB962C8B-B14F-4D97-AF65-F5344CB8AC3E}">
        <p14:creationId xmlns:p14="http://schemas.microsoft.com/office/powerpoint/2010/main" val="1833342160"/>
      </p:ext>
    </p:extLst>
  </p:cSld>
  <p:clrMapOvr>
    <a:masterClrMapping/>
  </p:clrMapOvr>
  <p:timing>
    <p:tnLst>
      <p:par>
        <p:cTn id="1" dur="indefinite" restart="never" nodeType="tmRoot"/>
      </p:par>
    </p:tnLst>
  </p:timing>
</p:sld>
</file>

<file path=ppt/slides/slide2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Problem</a:t>
            </a:r>
            <a:endParaRPr lang="en-US" dirty="0"/>
          </a:p>
        </p:txBody>
      </p:sp>
      <p:sp>
        <p:nvSpPr>
          <p:cNvPr id="3" name="Inhaltsplatzhalter 2"/>
          <p:cNvSpPr>
            <a:spLocks noGrp="1"/>
          </p:cNvSpPr>
          <p:nvPr>
            <p:ph idx="1"/>
          </p:nvPr>
        </p:nvSpPr>
        <p:spPr/>
        <p:txBody>
          <a:bodyPr/>
          <a:lstStyle/>
          <a:p>
            <a:pPr marL="0" lvl="0" indent="0"/>
            <a:r>
              <a:rPr lang="en-US" sz="1800" dirty="0" smtClean="0"/>
              <a:t>Given some subsystem</a:t>
            </a:r>
            <a:r>
              <a:rPr lang="en-US" sz="1800" dirty="0"/>
              <a:t> </a:t>
            </a:r>
            <a:r>
              <a:rPr lang="en-US" sz="1800" dirty="0" smtClean="0"/>
              <a:t>producing data for a client: It consists of two public packages </a:t>
            </a:r>
            <a:r>
              <a:rPr lang="en-US" sz="1600" dirty="0" smtClean="0">
                <a:latin typeface="Courier New" panose="02070309020205020404" pitchFamily="49" charset="0"/>
                <a:cs typeface="Courier New" panose="02070309020205020404" pitchFamily="49" charset="0"/>
              </a:rPr>
              <a:t>Sys</a:t>
            </a:r>
            <a:r>
              <a:rPr lang="en-US" sz="1800" dirty="0" smtClean="0"/>
              <a:t> and </a:t>
            </a:r>
            <a:r>
              <a:rPr lang="en-US" sz="1600" dirty="0" smtClean="0">
                <a:latin typeface="Courier New" panose="02070309020205020404" pitchFamily="49" charset="0"/>
                <a:cs typeface="Courier New" panose="02070309020205020404" pitchFamily="49" charset="0"/>
              </a:rPr>
              <a:t>Sys.Consumer</a:t>
            </a:r>
            <a:r>
              <a:rPr lang="en-US" sz="1800" dirty="0" smtClean="0"/>
              <a:t> and an internal invisible storage package </a:t>
            </a:r>
            <a:r>
              <a:rPr lang="de-DE" sz="1600" dirty="0" smtClean="0">
                <a:latin typeface="Courier New" panose="02070309020205020404" pitchFamily="49" charset="0"/>
                <a:cs typeface="Courier New" panose="02070309020205020404" pitchFamily="49" charset="0"/>
              </a:rPr>
              <a:t>Store</a:t>
            </a:r>
            <a:r>
              <a:rPr lang="en-US" sz="1800" dirty="0" smtClean="0"/>
              <a:t>. Data is delivered in the child </a:t>
            </a:r>
            <a:r>
              <a:rPr lang="en-US" sz="1600" dirty="0" smtClean="0">
                <a:latin typeface="Courier New" panose="02070309020205020404" pitchFamily="49" charset="0"/>
                <a:cs typeface="Courier New" panose="02070309020205020404" pitchFamily="49" charset="0"/>
              </a:rPr>
              <a:t>Sys.Consumer</a:t>
            </a:r>
            <a:r>
              <a:rPr lang="en-US" sz="1800" dirty="0" smtClean="0"/>
              <a:t>. See a prototype in directory </a:t>
            </a:r>
            <a:r>
              <a:rPr lang="en-US" sz="1800" dirty="0">
                <a:solidFill>
                  <a:srgbClr val="3333CC"/>
                </a:solidFill>
              </a:rPr>
              <a:t>C</a:t>
            </a:r>
            <a:r>
              <a:rPr lang="en-US" sz="1800" dirty="0" smtClean="0">
                <a:solidFill>
                  <a:srgbClr val="3333CC"/>
                </a:solidFill>
              </a:rPr>
              <a:t>ode.Gen</a:t>
            </a:r>
            <a:r>
              <a:rPr lang="en-US" sz="1800" dirty="0" smtClean="0"/>
              <a:t>.</a:t>
            </a:r>
          </a:p>
          <a:p>
            <a:pPr marL="0" lvl="0" indent="0"/>
            <a:r>
              <a:rPr lang="en-US" sz="1800" dirty="0" smtClean="0"/>
              <a:t>For some reason or another, the subsystem must become generic: All packages become generic and get the prefix </a:t>
            </a:r>
            <a:r>
              <a:rPr lang="en-US" sz="1600" dirty="0" smtClean="0">
                <a:latin typeface="Courier New" panose="02070309020205020404" pitchFamily="49" charset="0"/>
                <a:cs typeface="Courier New" panose="02070309020205020404" pitchFamily="49" charset="0"/>
              </a:rPr>
              <a:t>Gen</a:t>
            </a:r>
            <a:r>
              <a:rPr lang="en-US" sz="1800" dirty="0" smtClean="0"/>
              <a:t>_. To the dismay of the lead software engineer in charge, this does not work since </a:t>
            </a:r>
            <a:r>
              <a:rPr lang="en-US" sz="1600" dirty="0" smtClean="0">
                <a:latin typeface="Courier New" panose="02070309020205020404" pitchFamily="49" charset="0"/>
                <a:cs typeface="Courier New" panose="02070309020205020404" pitchFamily="49" charset="0"/>
              </a:rPr>
              <a:t>Gen_Store</a:t>
            </a:r>
            <a:r>
              <a:rPr lang="en-US" sz="1800" dirty="0" smtClean="0"/>
              <a:t> (whether private or not) as a generic unit cannot be called.</a:t>
            </a:r>
          </a:p>
          <a:p>
            <a:pPr marL="1171575" lvl="0" indent="0"/>
            <a:r>
              <a:rPr lang="en-US" sz="1600" b="1" dirty="0" smtClean="0">
                <a:latin typeface="Courier New" panose="02070309020205020404" pitchFamily="49" charset="0"/>
                <a:cs typeface="Courier New" panose="02070309020205020404" pitchFamily="49" charset="0"/>
              </a:rPr>
              <a:t>with</a:t>
            </a:r>
            <a:r>
              <a:rPr lang="en-US" sz="1600" dirty="0" smtClean="0">
                <a:latin typeface="Courier New" panose="02070309020205020404" pitchFamily="49" charset="0"/>
                <a:cs typeface="Courier New" panose="02070309020205020404" pitchFamily="49" charset="0"/>
              </a:rPr>
              <a:t> Gen_Sys.Gen_Store;</a:t>
            </a:r>
            <a:br>
              <a:rPr lang="en-US" sz="1600" dirty="0" smtClean="0">
                <a:latin typeface="Courier New" panose="02070309020205020404" pitchFamily="49" charset="0"/>
                <a:cs typeface="Courier New" panose="02070309020205020404" pitchFamily="49" charset="0"/>
              </a:rPr>
            </a:br>
            <a:r>
              <a:rPr lang="en-US" sz="1600" b="1" dirty="0" smtClean="0">
                <a:latin typeface="Courier New" panose="02070309020205020404" pitchFamily="49" charset="0"/>
                <a:cs typeface="Courier New" panose="02070309020205020404" pitchFamily="49" charset="0"/>
              </a:rPr>
              <a:t>package body</a:t>
            </a:r>
            <a:r>
              <a:rPr lang="en-US" sz="1600" dirty="0" smtClean="0">
                <a:latin typeface="Courier New" panose="02070309020205020404" pitchFamily="49" charset="0"/>
                <a:cs typeface="Courier New" panose="02070309020205020404" pitchFamily="49" charset="0"/>
              </a:rPr>
              <a:t> Gen_Sys </a:t>
            </a:r>
            <a:r>
              <a:rPr lang="en-US" sz="1600" b="1" dirty="0" smtClean="0">
                <a:latin typeface="Courier New" panose="02070309020205020404" pitchFamily="49" charset="0"/>
                <a:cs typeface="Courier New" panose="02070309020205020404" pitchFamily="49" charset="0"/>
              </a:rPr>
              <a:t>is</a:t>
            </a:r>
            <a:br>
              <a:rPr lang="en-US" sz="1600" b="1" dirty="0" smtClean="0">
                <a:latin typeface="Courier New" panose="02070309020205020404" pitchFamily="49" charset="0"/>
                <a:cs typeface="Courier New" panose="02070309020205020404" pitchFamily="49" charset="0"/>
              </a:rPr>
            </a:br>
            <a:r>
              <a:rPr lang="en-US" sz="1600" b="1" dirty="0" smtClean="0">
                <a:latin typeface="Courier New" panose="02070309020205020404" pitchFamily="49" charset="0"/>
                <a:cs typeface="Courier New" panose="02070309020205020404" pitchFamily="49" charset="0"/>
              </a:rPr>
              <a:t>  procedure</a:t>
            </a:r>
            <a:r>
              <a:rPr lang="en-US" sz="1600" dirty="0" smtClean="0">
                <a:latin typeface="Courier New" panose="02070309020205020404" pitchFamily="49" charset="0"/>
                <a:cs typeface="Courier New" panose="02070309020205020404" pitchFamily="49" charset="0"/>
              </a:rPr>
              <a:t> Write </a:t>
            </a:r>
            <a:r>
              <a:rPr lang="en-US" sz="1600" b="1" dirty="0" smtClean="0">
                <a:latin typeface="Courier New" panose="02070309020205020404" pitchFamily="49" charset="0"/>
                <a:cs typeface="Courier New" panose="02070309020205020404" pitchFamily="49" charset="0"/>
              </a:rPr>
              <a:t>is</a:t>
            </a:r>
            <a:br>
              <a:rPr lang="en-US" sz="1600" b="1" dirty="0" smtClean="0">
                <a:latin typeface="Courier New" panose="02070309020205020404" pitchFamily="49" charset="0"/>
                <a:cs typeface="Courier New" panose="02070309020205020404" pitchFamily="49" charset="0"/>
              </a:rPr>
            </a:br>
            <a:r>
              <a:rPr lang="en-US" sz="1600" b="1" dirty="0" smtClean="0">
                <a:latin typeface="Courier New" panose="02070309020205020404" pitchFamily="49" charset="0"/>
                <a:cs typeface="Courier New" panose="02070309020205020404" pitchFamily="49" charset="0"/>
              </a:rPr>
              <a:t>  begin</a:t>
            </a:r>
            <a:r>
              <a:rPr lang="en-US" sz="1600" dirty="0" smtClean="0">
                <a:latin typeface="Courier New" panose="02070309020205020404" pitchFamily="49" charset="0"/>
                <a:cs typeface="Courier New" panose="02070309020205020404" pitchFamily="49" charset="0"/>
              </a:rPr>
              <a:t/>
            </a:r>
            <a:br>
              <a:rPr lang="en-US" sz="1600" dirty="0" smtClean="0">
                <a:latin typeface="Courier New" panose="02070309020205020404" pitchFamily="49" charset="0"/>
                <a:cs typeface="Courier New" panose="02070309020205020404" pitchFamily="49" charset="0"/>
              </a:rPr>
            </a:br>
            <a:r>
              <a:rPr lang="en-US" sz="1600" dirty="0" smtClean="0">
                <a:latin typeface="Courier New" panose="02070309020205020404" pitchFamily="49" charset="0"/>
                <a:cs typeface="Courier New" panose="02070309020205020404" pitchFamily="49" charset="0"/>
              </a:rPr>
              <a:t>    </a:t>
            </a:r>
            <a:r>
              <a:rPr lang="en-US" sz="1600" dirty="0" smtClean="0">
                <a:solidFill>
                  <a:srgbClr val="FF0000"/>
                </a:solidFill>
                <a:latin typeface="Courier New" panose="02070309020205020404" pitchFamily="49" charset="0"/>
                <a:cs typeface="Courier New" panose="02070309020205020404" pitchFamily="49" charset="0"/>
              </a:rPr>
              <a:t>Gen_Store</a:t>
            </a:r>
            <a:r>
              <a:rPr lang="en-US" sz="1600" dirty="0" smtClean="0">
                <a:latin typeface="Courier New" panose="02070309020205020404" pitchFamily="49" charset="0"/>
                <a:cs typeface="Courier New" panose="02070309020205020404" pitchFamily="49" charset="0"/>
              </a:rPr>
              <a:t>.Put (52);  -- </a:t>
            </a:r>
            <a:r>
              <a:rPr lang="en-US" sz="1600" i="1" dirty="0" smtClean="0">
                <a:solidFill>
                  <a:srgbClr val="FF0000"/>
                </a:solidFill>
                <a:latin typeface="Courier New" panose="02070309020205020404" pitchFamily="49" charset="0"/>
                <a:cs typeface="Courier New" panose="02070309020205020404" pitchFamily="49" charset="0"/>
              </a:rPr>
              <a:t>illegal</a:t>
            </a:r>
            <a:r>
              <a:rPr lang="en-US" sz="1600" dirty="0" smtClean="0">
                <a:latin typeface="Courier New" panose="02070309020205020404" pitchFamily="49" charset="0"/>
                <a:cs typeface="Courier New" panose="02070309020205020404" pitchFamily="49" charset="0"/>
              </a:rPr>
              <a:t/>
            </a:r>
            <a:br>
              <a:rPr lang="en-US" sz="1600" dirty="0" smtClean="0">
                <a:latin typeface="Courier New" panose="02070309020205020404" pitchFamily="49" charset="0"/>
                <a:cs typeface="Courier New" panose="02070309020205020404" pitchFamily="49" charset="0"/>
              </a:rPr>
            </a:br>
            <a:r>
              <a:rPr lang="en-US" sz="1600" dirty="0" smtClean="0">
                <a:latin typeface="Courier New" panose="02070309020205020404" pitchFamily="49" charset="0"/>
                <a:cs typeface="Courier New" panose="02070309020205020404" pitchFamily="49" charset="0"/>
              </a:rPr>
              <a:t>  </a:t>
            </a:r>
            <a:r>
              <a:rPr lang="en-US" sz="1600" b="1" dirty="0" smtClean="0">
                <a:latin typeface="Courier New" panose="02070309020205020404" pitchFamily="49" charset="0"/>
                <a:cs typeface="Courier New" panose="02070309020205020404" pitchFamily="49" charset="0"/>
              </a:rPr>
              <a:t>end</a:t>
            </a:r>
            <a:r>
              <a:rPr lang="en-US" sz="1600" dirty="0" smtClean="0">
                <a:latin typeface="Courier New" panose="02070309020205020404" pitchFamily="49" charset="0"/>
                <a:cs typeface="Courier New" panose="02070309020205020404" pitchFamily="49" charset="0"/>
              </a:rPr>
              <a:t> Write;</a:t>
            </a:r>
            <a:br>
              <a:rPr lang="en-US" sz="1600" dirty="0" smtClean="0">
                <a:latin typeface="Courier New" panose="02070309020205020404" pitchFamily="49" charset="0"/>
                <a:cs typeface="Courier New" panose="02070309020205020404" pitchFamily="49" charset="0"/>
              </a:rPr>
            </a:br>
            <a:r>
              <a:rPr lang="en-US" sz="1600" b="1" dirty="0" smtClean="0">
                <a:latin typeface="Courier New" panose="02070309020205020404" pitchFamily="49" charset="0"/>
                <a:cs typeface="Courier New" panose="02070309020205020404" pitchFamily="49" charset="0"/>
              </a:rPr>
              <a:t>end</a:t>
            </a:r>
            <a:r>
              <a:rPr lang="en-US" sz="1600" dirty="0" smtClean="0">
                <a:latin typeface="Courier New" panose="02070309020205020404" pitchFamily="49" charset="0"/>
                <a:cs typeface="Courier New" panose="02070309020205020404" pitchFamily="49" charset="0"/>
              </a:rPr>
              <a:t> Gen_Sys;</a:t>
            </a:r>
            <a:endParaRPr lang="en-US" sz="1600" dirty="0">
              <a:latin typeface="Courier New" panose="02070309020205020404" pitchFamily="49" charset="0"/>
              <a:cs typeface="Courier New" panose="02070309020205020404" pitchFamily="49" charset="0"/>
            </a:endParaRPr>
          </a:p>
        </p:txBody>
      </p:sp>
      <p:sp>
        <p:nvSpPr>
          <p:cNvPr id="4" name="Fußzeilenplatzhalter 3"/>
          <p:cNvSpPr>
            <a:spLocks noGrp="1"/>
          </p:cNvSpPr>
          <p:nvPr>
            <p:ph type="ftr" idx="10"/>
          </p:nvPr>
        </p:nvSpPr>
        <p:spPr/>
        <p:txBody>
          <a:bodyPr/>
          <a:lstStyle/>
          <a:p>
            <a:pPr>
              <a:defRPr/>
            </a:pPr>
            <a:r>
              <a:rPr lang="en-US" dirty="0" smtClean="0"/>
              <a:t>Ada Basics © 2024 C.Grein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251</a:t>
            </a:fld>
            <a:endParaRPr lang="de-DE" dirty="0"/>
          </a:p>
        </p:txBody>
      </p:sp>
      <p:sp>
        <p:nvSpPr>
          <p:cNvPr id="6" name="Textfeld 5"/>
          <p:cNvSpPr txBox="1"/>
          <p:nvPr/>
        </p:nvSpPr>
        <p:spPr>
          <a:xfrm>
            <a:off x="6661150" y="4509120"/>
            <a:ext cx="1793875" cy="400110"/>
          </a:xfrm>
          <a:prstGeom prst="rect">
            <a:avLst/>
          </a:prstGeom>
          <a:solidFill>
            <a:schemeClr val="accent2">
              <a:lumMod val="20000"/>
              <a:lumOff val="80000"/>
            </a:schemeClr>
          </a:solidFill>
          <a:ln>
            <a:solidFill>
              <a:schemeClr val="accent2"/>
            </a:solidFill>
          </a:ln>
        </p:spPr>
        <p:txBody>
          <a:bodyPr wrap="square" rtlCol="0">
            <a:spAutoFit/>
          </a:bodyPr>
          <a:lstStyle/>
          <a:p>
            <a:pPr algn="ctr"/>
            <a:r>
              <a:rPr lang="en-US" sz="2000" dirty="0" smtClean="0">
                <a:solidFill>
                  <a:schemeClr val="accent2"/>
                </a:solidFill>
              </a:rPr>
              <a:t>Find a solution!</a:t>
            </a:r>
            <a:endParaRPr lang="en-US" sz="2000" dirty="0">
              <a:solidFill>
                <a:schemeClr val="accent2"/>
              </a:solidFill>
            </a:endParaRPr>
          </a:p>
        </p:txBody>
      </p:sp>
    </p:spTree>
    <p:extLst>
      <p:ext uri="{BB962C8B-B14F-4D97-AF65-F5344CB8AC3E}">
        <p14:creationId xmlns:p14="http://schemas.microsoft.com/office/powerpoint/2010/main" val="1943281710"/>
      </p:ext>
    </p:extLst>
  </p:cSld>
  <p:clrMapOvr>
    <a:masterClrMapping/>
  </p:clrMapOvr>
  <p:timing>
    <p:tnLst>
      <p:par>
        <p:cTn id="1" dur="indefinite" restart="never" nodeType="tmRoot"/>
      </p:par>
    </p:tnLst>
  </p:timing>
</p:sld>
</file>

<file path=ppt/slides/slide2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6" name="Rectangle 2"/>
          <p:cNvSpPr>
            <a:spLocks noGrp="1" noChangeArrowheads="1"/>
          </p:cNvSpPr>
          <p:nvPr>
            <p:ph type="title"/>
          </p:nvPr>
        </p:nvSpPr>
        <p:spPr/>
        <p:txBody>
          <a:bodyPr/>
          <a:lstStyle/>
          <a:p>
            <a:pPr eaLnBrk="1" hangingPunct="1"/>
            <a:r>
              <a:rPr lang="en-US" altLang="de-DE" noProof="0" dirty="0" smtClean="0">
                <a:solidFill>
                  <a:srgbClr val="FF0000"/>
                </a:solidFill>
              </a:rPr>
              <a:t>Contents</a:t>
            </a:r>
          </a:p>
        </p:txBody>
      </p:sp>
      <p:sp>
        <p:nvSpPr>
          <p:cNvPr id="13317" name="Rectangle 3"/>
          <p:cNvSpPr>
            <a:spLocks noGrp="1" noChangeArrowheads="1"/>
          </p:cNvSpPr>
          <p:nvPr>
            <p:ph sz="half" idx="1"/>
          </p:nvPr>
        </p:nvSpPr>
        <p:spPr>
          <a:xfrm>
            <a:off x="684213" y="2205038"/>
            <a:ext cx="3792537" cy="4043361"/>
          </a:xfrm>
        </p:spPr>
        <p:txBody>
          <a:bodyPr/>
          <a:lstStyle/>
          <a:p>
            <a:pPr marL="266700" indent="-266700" eaLnBrk="1" hangingPunct="1">
              <a:lnSpc>
                <a:spcPct val="90000"/>
              </a:lnSpc>
              <a:spcBef>
                <a:spcPct val="20000"/>
              </a:spcBef>
              <a:buFont typeface="Times New Roman" pitchFamily="18" charset="0"/>
              <a:buChar char="•"/>
            </a:pPr>
            <a:r>
              <a:rPr lang="en-US" altLang="de-DE" noProof="0" dirty="0" smtClean="0"/>
              <a:t>Type concept by means of whole numbers</a:t>
            </a:r>
          </a:p>
          <a:p>
            <a:pPr marL="266700" indent="-266700" eaLnBrk="1" hangingPunct="1">
              <a:lnSpc>
                <a:spcPct val="90000"/>
              </a:lnSpc>
              <a:spcBef>
                <a:spcPct val="20000"/>
              </a:spcBef>
              <a:buFont typeface="Times New Roman" pitchFamily="18" charset="0"/>
              <a:buChar char="•"/>
            </a:pPr>
            <a:r>
              <a:rPr lang="en-US" altLang="de-DE" noProof="0" dirty="0" smtClean="0"/>
              <a:t>Composite types</a:t>
            </a:r>
          </a:p>
          <a:p>
            <a:pPr marL="266700" indent="-266700" eaLnBrk="1" hangingPunct="1">
              <a:lnSpc>
                <a:spcPct val="90000"/>
              </a:lnSpc>
              <a:spcBef>
                <a:spcPct val="20000"/>
              </a:spcBef>
              <a:buFont typeface="Times New Roman" pitchFamily="18" charset="0"/>
              <a:buChar char="•"/>
            </a:pPr>
            <a:r>
              <a:rPr lang="en-US" altLang="de-DE" noProof="0" dirty="0" smtClean="0"/>
              <a:t>Expressions</a:t>
            </a:r>
          </a:p>
          <a:p>
            <a:pPr marL="266700" indent="-266700" eaLnBrk="1" hangingPunct="1">
              <a:lnSpc>
                <a:spcPct val="90000"/>
              </a:lnSpc>
              <a:spcBef>
                <a:spcPct val="20000"/>
              </a:spcBef>
              <a:buFont typeface="Times New Roman" pitchFamily="18" charset="0"/>
              <a:buChar char="•"/>
            </a:pPr>
            <a:r>
              <a:rPr lang="en-US" altLang="de-DE" noProof="0" dirty="0" smtClean="0"/>
              <a:t>Control structures</a:t>
            </a:r>
          </a:p>
          <a:p>
            <a:pPr marL="266700" indent="-266700" eaLnBrk="1" hangingPunct="1">
              <a:lnSpc>
                <a:spcPct val="90000"/>
              </a:lnSpc>
              <a:spcBef>
                <a:spcPct val="20000"/>
              </a:spcBef>
              <a:buFont typeface="Times New Roman" pitchFamily="18" charset="0"/>
              <a:buChar char="•"/>
            </a:pPr>
            <a:r>
              <a:rPr lang="en-US" altLang="de-DE" noProof="0" dirty="0" smtClean="0"/>
              <a:t>Subprograms</a:t>
            </a:r>
          </a:p>
          <a:p>
            <a:pPr marL="266700" indent="-266700" eaLnBrk="1" hangingPunct="1">
              <a:lnSpc>
                <a:spcPct val="90000"/>
              </a:lnSpc>
              <a:spcBef>
                <a:spcPct val="20000"/>
              </a:spcBef>
              <a:buFont typeface="Times New Roman" pitchFamily="18" charset="0"/>
              <a:buChar char="•"/>
            </a:pPr>
            <a:r>
              <a:rPr lang="en-US" altLang="de-DE" noProof="0" dirty="0" smtClean="0"/>
              <a:t>Enumerations</a:t>
            </a:r>
          </a:p>
          <a:p>
            <a:pPr marL="266700" indent="-266700" eaLnBrk="1" hangingPunct="1">
              <a:lnSpc>
                <a:spcPct val="90000"/>
              </a:lnSpc>
              <a:spcBef>
                <a:spcPct val="20000"/>
              </a:spcBef>
              <a:buFont typeface="Times New Roman" pitchFamily="18" charset="0"/>
              <a:buChar char="•"/>
            </a:pPr>
            <a:r>
              <a:rPr lang="en-US" altLang="de-DE" dirty="0" smtClean="0"/>
              <a:t>Packages</a:t>
            </a:r>
            <a:endParaRPr lang="en-US" altLang="de-DE" dirty="0"/>
          </a:p>
        </p:txBody>
      </p:sp>
      <p:sp>
        <p:nvSpPr>
          <p:cNvPr id="13318" name="Rectangle 4"/>
          <p:cNvSpPr>
            <a:spLocks noGrp="1" noChangeArrowheads="1"/>
          </p:cNvSpPr>
          <p:nvPr>
            <p:ph sz="half" idx="2"/>
          </p:nvPr>
        </p:nvSpPr>
        <p:spPr>
          <a:xfrm>
            <a:off x="4572000" y="2060848"/>
            <a:ext cx="3794125" cy="4176289"/>
          </a:xfrm>
        </p:spPr>
        <p:txBody>
          <a:bodyPr/>
          <a:lstStyle/>
          <a:p>
            <a:pPr marL="266700" indent="-266700" eaLnBrk="1" hangingPunct="1">
              <a:lnSpc>
                <a:spcPct val="90000"/>
              </a:lnSpc>
              <a:spcBef>
                <a:spcPct val="20000"/>
              </a:spcBef>
              <a:buFont typeface="Times New Roman" pitchFamily="18" charset="0"/>
              <a:buChar char="•"/>
            </a:pPr>
            <a:r>
              <a:rPr lang="en-US" altLang="de-DE" noProof="0" dirty="0" smtClean="0"/>
              <a:t>Input/Output</a:t>
            </a:r>
          </a:p>
          <a:p>
            <a:pPr marL="266700" indent="-266700" eaLnBrk="1" hangingPunct="1">
              <a:lnSpc>
                <a:spcPct val="90000"/>
              </a:lnSpc>
              <a:spcBef>
                <a:spcPct val="20000"/>
              </a:spcBef>
              <a:buFont typeface="Times New Roman" pitchFamily="18" charset="0"/>
              <a:buChar char="•"/>
            </a:pPr>
            <a:r>
              <a:rPr lang="en-US" altLang="de-DE" dirty="0"/>
              <a:t>Inheritance Ada </a:t>
            </a:r>
            <a:r>
              <a:rPr lang="en-US" altLang="de-DE" dirty="0" smtClean="0"/>
              <a:t>83</a:t>
            </a:r>
            <a:endParaRPr lang="en-US" altLang="de-DE" noProof="0" dirty="0" smtClean="0"/>
          </a:p>
          <a:p>
            <a:pPr marL="266700" indent="-266700" eaLnBrk="1" hangingPunct="1">
              <a:lnSpc>
                <a:spcPct val="90000"/>
              </a:lnSpc>
              <a:spcBef>
                <a:spcPct val="20000"/>
              </a:spcBef>
              <a:buFont typeface="Times New Roman" pitchFamily="18" charset="0"/>
              <a:buChar char="•"/>
            </a:pPr>
            <a:r>
              <a:rPr lang="en-US" altLang="de-DE" noProof="0" dirty="0" smtClean="0"/>
              <a:t>Generics</a:t>
            </a:r>
          </a:p>
          <a:p>
            <a:pPr marL="266700" indent="-266700" eaLnBrk="1" hangingPunct="1">
              <a:lnSpc>
                <a:spcPct val="90000"/>
              </a:lnSpc>
              <a:spcBef>
                <a:spcPct val="20000"/>
              </a:spcBef>
              <a:buFont typeface="Times New Roman" pitchFamily="18" charset="0"/>
              <a:buChar char="•"/>
            </a:pPr>
            <a:r>
              <a:rPr lang="en-US" altLang="de-DE" b="1" noProof="0" dirty="0" smtClean="0"/>
              <a:t>Exceptions</a:t>
            </a:r>
          </a:p>
          <a:p>
            <a:pPr marL="266700" indent="-266700" eaLnBrk="1" hangingPunct="1">
              <a:lnSpc>
                <a:spcPct val="90000"/>
              </a:lnSpc>
              <a:spcBef>
                <a:spcPct val="20000"/>
              </a:spcBef>
              <a:buFont typeface="Times New Roman" pitchFamily="18" charset="0"/>
              <a:buChar char="•"/>
            </a:pPr>
            <a:r>
              <a:rPr lang="en-US" altLang="de-DE" noProof="0" dirty="0" smtClean="0"/>
              <a:t>Elaboration</a:t>
            </a:r>
          </a:p>
          <a:p>
            <a:pPr marL="266700" indent="-266700" eaLnBrk="1" hangingPunct="1">
              <a:lnSpc>
                <a:spcPct val="90000"/>
              </a:lnSpc>
              <a:spcBef>
                <a:spcPct val="20000"/>
              </a:spcBef>
              <a:buFont typeface="Times New Roman" pitchFamily="18" charset="0"/>
              <a:buChar char="•"/>
            </a:pPr>
            <a:r>
              <a:rPr lang="en-US" altLang="de-DE" noProof="0" dirty="0" smtClean="0"/>
              <a:t>Access types</a:t>
            </a:r>
          </a:p>
          <a:p>
            <a:pPr marL="266700" indent="-266700" eaLnBrk="1" hangingPunct="1">
              <a:lnSpc>
                <a:spcPct val="90000"/>
              </a:lnSpc>
              <a:spcBef>
                <a:spcPct val="20000"/>
              </a:spcBef>
              <a:buFont typeface="Times New Roman" pitchFamily="18" charset="0"/>
              <a:buChar char="•"/>
            </a:pPr>
            <a:r>
              <a:rPr lang="en-US" altLang="de-DE" dirty="0" smtClean="0"/>
              <a:t>Representation Clauses</a:t>
            </a:r>
            <a:endParaRPr lang="en-US" altLang="de-DE" noProof="0" dirty="0" smtClean="0"/>
          </a:p>
          <a:p>
            <a:pPr marL="266700" indent="-266700" eaLnBrk="1" hangingPunct="1">
              <a:lnSpc>
                <a:spcPct val="90000"/>
              </a:lnSpc>
              <a:spcBef>
                <a:spcPct val="20000"/>
              </a:spcBef>
              <a:buFont typeface="Times New Roman" pitchFamily="18" charset="0"/>
              <a:buChar char="•"/>
            </a:pPr>
            <a:r>
              <a:rPr lang="en-US" altLang="de-DE" dirty="0"/>
              <a:t>Ada 2012: Contracts</a:t>
            </a:r>
          </a:p>
          <a:p>
            <a:pPr marL="266700" indent="-266700" eaLnBrk="1" hangingPunct="1">
              <a:lnSpc>
                <a:spcPct val="90000"/>
              </a:lnSpc>
              <a:spcBef>
                <a:spcPct val="20000"/>
              </a:spcBef>
              <a:buFont typeface="Times New Roman" pitchFamily="18" charset="0"/>
              <a:buChar char="•"/>
            </a:pPr>
            <a:r>
              <a:rPr lang="en-US" altLang="de-DE" noProof="0" dirty="0" smtClean="0"/>
              <a:t>Annexes</a:t>
            </a:r>
          </a:p>
        </p:txBody>
      </p:sp>
      <p:sp>
        <p:nvSpPr>
          <p:cNvPr id="13314" name="Fußzeilenplatzhalter 4"/>
          <p:cNvSpPr>
            <a:spLocks noGrp="1"/>
          </p:cNvSpPr>
          <p:nvPr>
            <p:ph type="ftr" idx="10"/>
          </p:nvPr>
        </p:nvSpPr>
        <p:spPr>
          <a:noFill/>
        </p:spPr>
        <p:txBody>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9pPr>
          </a:lstStyle>
          <a:p>
            <a:pPr eaLnBrk="1" hangingPunct="1"/>
            <a:r>
              <a:rPr lang="en-US" altLang="de-DE" dirty="0" smtClean="0">
                <a:solidFill>
                  <a:srgbClr val="000000"/>
                </a:solidFill>
              </a:rPr>
              <a:t>Ada Basics © 2024 C.Grein</a:t>
            </a:r>
            <a:endParaRPr lang="de-DE" altLang="de-DE" dirty="0" smtClean="0">
              <a:solidFill>
                <a:srgbClr val="000000"/>
              </a:solidFill>
            </a:endParaRPr>
          </a:p>
        </p:txBody>
      </p:sp>
      <p:sp>
        <p:nvSpPr>
          <p:cNvPr id="13315" name="Foliennummernplatzhalter 5"/>
          <p:cNvSpPr>
            <a:spLocks noGrp="1"/>
          </p:cNvSpPr>
          <p:nvPr>
            <p:ph type="sldNum" idx="11"/>
          </p:nvPr>
        </p:nvSpPr>
        <p:spPr>
          <a:noFill/>
        </p:spPr>
        <p:txBody>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9pPr>
          </a:lstStyle>
          <a:p>
            <a:pPr eaLnBrk="1" hangingPunct="1"/>
            <a:fld id="{E9EFEE1C-C198-4851-BB3D-B7A731250132}" type="slidenum">
              <a:rPr lang="de-DE" altLang="de-DE" smtClean="0">
                <a:solidFill>
                  <a:srgbClr val="000000"/>
                </a:solidFill>
              </a:rPr>
              <a:pPr eaLnBrk="1" hangingPunct="1"/>
              <a:t>252</a:t>
            </a:fld>
            <a:endParaRPr lang="de-DE" altLang="de-DE" dirty="0" smtClean="0">
              <a:solidFill>
                <a:srgbClr val="000000"/>
              </a:solidFill>
            </a:endParaRPr>
          </a:p>
        </p:txBody>
      </p:sp>
    </p:spTree>
    <p:extLst>
      <p:ext uri="{BB962C8B-B14F-4D97-AF65-F5344CB8AC3E}">
        <p14:creationId xmlns:p14="http://schemas.microsoft.com/office/powerpoint/2010/main" val="481125975"/>
      </p:ext>
    </p:extLst>
  </p:cSld>
  <p:clrMapOvr>
    <a:masterClrMapping/>
  </p:clrMapOvr>
  <p:timing>
    <p:tnLst>
      <p:par>
        <p:cTn id="1" dur="indefinite" restart="never" nodeType="tmRoot"/>
      </p:par>
    </p:tnLst>
  </p:timing>
</p:sld>
</file>

<file path=ppt/slides/slide2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685800" y="476672"/>
            <a:ext cx="7739063" cy="3061438"/>
          </a:xfrm>
        </p:spPr>
        <p:txBody>
          <a:bodyPr/>
          <a:lstStyle/>
          <a:p>
            <a:r>
              <a:rPr lang="en-US" sz="3600" noProof="0" dirty="0" smtClean="0"/>
              <a:t>Errors like straw upon the surface flow</a:t>
            </a:r>
            <a:br>
              <a:rPr lang="en-US" sz="3600" noProof="0" dirty="0" smtClean="0"/>
            </a:br>
            <a:r>
              <a:rPr lang="en-US" sz="3600" noProof="0" dirty="0" smtClean="0"/>
              <a:t>Who would search for pearls</a:t>
            </a:r>
            <a:br>
              <a:rPr lang="en-US" sz="3600" noProof="0" dirty="0" smtClean="0"/>
            </a:br>
            <a:r>
              <a:rPr lang="en-US" sz="3600" noProof="0" dirty="0" smtClean="0"/>
              <a:t>must dive below</a:t>
            </a:r>
            <a:br>
              <a:rPr lang="en-US" sz="3600" noProof="0" dirty="0" smtClean="0"/>
            </a:br>
            <a:r>
              <a:rPr lang="en-US" sz="1200" noProof="0" dirty="0" smtClean="0"/>
              <a:t> </a:t>
            </a:r>
            <a:r>
              <a:rPr lang="en-US" sz="3600" noProof="0" dirty="0" smtClean="0"/>
              <a:t/>
            </a:r>
            <a:br>
              <a:rPr lang="en-US" sz="3600" noProof="0" dirty="0" smtClean="0"/>
            </a:br>
            <a:r>
              <a:rPr lang="en-US" sz="3200" noProof="0" dirty="0" smtClean="0"/>
              <a:t>John Dryden (1631-1700)</a:t>
            </a:r>
            <a:endParaRPr lang="en-US" sz="3200" noProof="0" dirty="0"/>
          </a:p>
        </p:txBody>
      </p:sp>
      <p:sp>
        <p:nvSpPr>
          <p:cNvPr id="3" name="Fußzeilenplatzhalter 2"/>
          <p:cNvSpPr>
            <a:spLocks noGrp="1"/>
          </p:cNvSpPr>
          <p:nvPr>
            <p:ph type="ftr" idx="10"/>
          </p:nvPr>
        </p:nvSpPr>
        <p:spPr/>
        <p:txBody>
          <a:bodyPr/>
          <a:lstStyle/>
          <a:p>
            <a:pPr>
              <a:defRPr/>
            </a:pPr>
            <a:r>
              <a:rPr lang="en-US" dirty="0" smtClean="0"/>
              <a:t>Ada Basics © 2024 C.Grein</a:t>
            </a:r>
            <a:endParaRPr lang="de-DE" dirty="0"/>
          </a:p>
        </p:txBody>
      </p:sp>
      <p:sp>
        <p:nvSpPr>
          <p:cNvPr id="4" name="Foliennummernplatzhalter 3"/>
          <p:cNvSpPr>
            <a:spLocks noGrp="1"/>
          </p:cNvSpPr>
          <p:nvPr>
            <p:ph type="sldNum" idx="11"/>
          </p:nvPr>
        </p:nvSpPr>
        <p:spPr/>
        <p:txBody>
          <a:bodyPr/>
          <a:lstStyle/>
          <a:p>
            <a:pPr>
              <a:defRPr/>
            </a:pPr>
            <a:fld id="{DA1E1920-96A0-4C45-9D55-888EA03B2769}" type="slidenum">
              <a:rPr lang="de-DE" smtClean="0"/>
              <a:pPr>
                <a:defRPr/>
              </a:pPr>
              <a:t>253</a:t>
            </a:fld>
            <a:endParaRPr lang="de-DE" dirty="0"/>
          </a:p>
        </p:txBody>
      </p:sp>
      <p:sp>
        <p:nvSpPr>
          <p:cNvPr id="5" name="Titel 1"/>
          <p:cNvSpPr txBox="1">
            <a:spLocks/>
          </p:cNvSpPr>
          <p:nvPr/>
        </p:nvSpPr>
        <p:spPr bwMode="auto">
          <a:xfrm>
            <a:off x="691074" y="3861048"/>
            <a:ext cx="7739063" cy="2064414"/>
          </a:xfrm>
          <a:prstGeom prst="rect">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0000" tIns="46800" rIns="90000" bIns="46800" numCol="1" anchor="ctr" anchorCtr="0" compatLnSpc="1">
            <a:prstTxWarp prst="textNoShape">
              <a:avLst/>
            </a:prstTxWarp>
          </a:bodyPr>
          <a:lstStyle>
            <a:lvl1pPr algn="ctr" defTabSz="449263" rtl="0" eaLnBrk="0" fontAlgn="base" hangingPunct="0">
              <a:spcBef>
                <a:spcPct val="0"/>
              </a:spcBef>
              <a:spcAft>
                <a:spcPct val="0"/>
              </a:spcAft>
              <a:buClr>
                <a:srgbClr val="000000"/>
              </a:buClr>
              <a:buSzPct val="100000"/>
              <a:buFont typeface="Times New Roman" pitchFamily="18" charset="0"/>
              <a:defRPr sz="4400">
                <a:solidFill>
                  <a:srgbClr val="000000"/>
                </a:solidFill>
                <a:latin typeface="+mj-lt"/>
                <a:ea typeface="+mj-ea"/>
                <a:cs typeface="+mj-cs"/>
              </a:defRPr>
            </a:lvl1pPr>
            <a:lvl2pPr algn="ctr" defTabSz="449263" rtl="0" eaLnBrk="0" fontAlgn="base" hangingPunct="0">
              <a:spcBef>
                <a:spcPct val="0"/>
              </a:spcBef>
              <a:spcAft>
                <a:spcPct val="0"/>
              </a:spcAft>
              <a:buClr>
                <a:srgbClr val="000000"/>
              </a:buClr>
              <a:buSzPct val="100000"/>
              <a:buFont typeface="Times New Roman" pitchFamily="18" charset="0"/>
              <a:defRPr sz="4400">
                <a:solidFill>
                  <a:srgbClr val="000000"/>
                </a:solidFill>
                <a:latin typeface="Times New Roman" pitchFamily="18" charset="0"/>
              </a:defRPr>
            </a:lvl2pPr>
            <a:lvl3pPr algn="ctr" defTabSz="449263" rtl="0" eaLnBrk="0" fontAlgn="base" hangingPunct="0">
              <a:spcBef>
                <a:spcPct val="0"/>
              </a:spcBef>
              <a:spcAft>
                <a:spcPct val="0"/>
              </a:spcAft>
              <a:buClr>
                <a:srgbClr val="000000"/>
              </a:buClr>
              <a:buSzPct val="100000"/>
              <a:buFont typeface="Times New Roman" pitchFamily="18" charset="0"/>
              <a:defRPr sz="4400">
                <a:solidFill>
                  <a:srgbClr val="000000"/>
                </a:solidFill>
                <a:latin typeface="Times New Roman" pitchFamily="18" charset="0"/>
              </a:defRPr>
            </a:lvl3pPr>
            <a:lvl4pPr algn="ctr" defTabSz="449263" rtl="0" eaLnBrk="0" fontAlgn="base" hangingPunct="0">
              <a:spcBef>
                <a:spcPct val="0"/>
              </a:spcBef>
              <a:spcAft>
                <a:spcPct val="0"/>
              </a:spcAft>
              <a:buClr>
                <a:srgbClr val="000000"/>
              </a:buClr>
              <a:buSzPct val="100000"/>
              <a:buFont typeface="Times New Roman" pitchFamily="18" charset="0"/>
              <a:defRPr sz="4400">
                <a:solidFill>
                  <a:srgbClr val="000000"/>
                </a:solidFill>
                <a:latin typeface="Times New Roman" pitchFamily="18" charset="0"/>
              </a:defRPr>
            </a:lvl4pPr>
            <a:lvl5pPr algn="ctr" defTabSz="449263" rtl="0" eaLnBrk="0" fontAlgn="base" hangingPunct="0">
              <a:spcBef>
                <a:spcPct val="0"/>
              </a:spcBef>
              <a:spcAft>
                <a:spcPct val="0"/>
              </a:spcAft>
              <a:buClr>
                <a:srgbClr val="000000"/>
              </a:buClr>
              <a:buSzPct val="100000"/>
              <a:buFont typeface="Times New Roman" pitchFamily="18" charset="0"/>
              <a:defRPr sz="4400">
                <a:solidFill>
                  <a:srgbClr val="000000"/>
                </a:solidFill>
                <a:latin typeface="Times New Roman" pitchFamily="18" charset="0"/>
              </a:defRPr>
            </a:lvl5pPr>
            <a:lvl6pPr marL="2514600" indent="-228600" algn="ctr" defTabSz="449263" rtl="0" fontAlgn="base">
              <a:spcBef>
                <a:spcPct val="0"/>
              </a:spcBef>
              <a:spcAft>
                <a:spcPct val="0"/>
              </a:spcAft>
              <a:buClr>
                <a:srgbClr val="000000"/>
              </a:buClr>
              <a:buSzPct val="100000"/>
              <a:buFont typeface="Times New Roman" pitchFamily="18" charset="0"/>
              <a:defRPr sz="4400">
                <a:solidFill>
                  <a:srgbClr val="000000"/>
                </a:solidFill>
                <a:latin typeface="Times New Roman" pitchFamily="18" charset="0"/>
              </a:defRPr>
            </a:lvl6pPr>
            <a:lvl7pPr marL="2971800" indent="-228600" algn="ctr" defTabSz="449263" rtl="0" fontAlgn="base">
              <a:spcBef>
                <a:spcPct val="0"/>
              </a:spcBef>
              <a:spcAft>
                <a:spcPct val="0"/>
              </a:spcAft>
              <a:buClr>
                <a:srgbClr val="000000"/>
              </a:buClr>
              <a:buSzPct val="100000"/>
              <a:buFont typeface="Times New Roman" pitchFamily="18" charset="0"/>
              <a:defRPr sz="4400">
                <a:solidFill>
                  <a:srgbClr val="000000"/>
                </a:solidFill>
                <a:latin typeface="Times New Roman" pitchFamily="18" charset="0"/>
              </a:defRPr>
            </a:lvl7pPr>
            <a:lvl8pPr marL="3429000" indent="-228600" algn="ctr" defTabSz="449263" rtl="0" fontAlgn="base">
              <a:spcBef>
                <a:spcPct val="0"/>
              </a:spcBef>
              <a:spcAft>
                <a:spcPct val="0"/>
              </a:spcAft>
              <a:buClr>
                <a:srgbClr val="000000"/>
              </a:buClr>
              <a:buSzPct val="100000"/>
              <a:buFont typeface="Times New Roman" pitchFamily="18" charset="0"/>
              <a:defRPr sz="4400">
                <a:solidFill>
                  <a:srgbClr val="000000"/>
                </a:solidFill>
                <a:latin typeface="Times New Roman" pitchFamily="18" charset="0"/>
              </a:defRPr>
            </a:lvl8pPr>
            <a:lvl9pPr marL="3886200" indent="-228600" algn="ctr" defTabSz="449263" rtl="0" fontAlgn="base">
              <a:spcBef>
                <a:spcPct val="0"/>
              </a:spcBef>
              <a:spcAft>
                <a:spcPct val="0"/>
              </a:spcAft>
              <a:buClr>
                <a:srgbClr val="000000"/>
              </a:buClr>
              <a:buSzPct val="100000"/>
              <a:buFont typeface="Times New Roman" pitchFamily="18" charset="0"/>
              <a:defRPr sz="4400">
                <a:solidFill>
                  <a:srgbClr val="000000"/>
                </a:solidFill>
                <a:latin typeface="Times New Roman" pitchFamily="18" charset="0"/>
              </a:defRPr>
            </a:lvl9pPr>
          </a:lstStyle>
          <a:p>
            <a:r>
              <a:rPr lang="la-Latn" sz="3600" kern="0" dirty="0" smtClean="0"/>
              <a:t>Errare humanum est</a:t>
            </a:r>
            <a:br>
              <a:rPr lang="la-Latn" sz="3600" kern="0" dirty="0" smtClean="0"/>
            </a:br>
            <a:r>
              <a:rPr lang="la-Latn" sz="3600" kern="0" dirty="0" smtClean="0"/>
              <a:t>sed in </a:t>
            </a:r>
            <a:r>
              <a:rPr lang="la-Latn" sz="3600" kern="0" smtClean="0"/>
              <a:t>errare perseverare </a:t>
            </a:r>
            <a:r>
              <a:rPr lang="la-Latn" sz="3600" kern="0" dirty="0" smtClean="0"/>
              <a:t>diabolicum</a:t>
            </a:r>
          </a:p>
          <a:p>
            <a:r>
              <a:rPr lang="la-Latn" sz="1200" kern="0" dirty="0" smtClean="0"/>
              <a:t/>
            </a:r>
            <a:br>
              <a:rPr lang="la-Latn" sz="1200" kern="0" dirty="0" smtClean="0"/>
            </a:br>
            <a:r>
              <a:rPr lang="la-Latn" sz="3200" kern="0" dirty="0" smtClean="0"/>
              <a:t>Seneca (~1-65),</a:t>
            </a:r>
            <a:r>
              <a:rPr lang="la-Latn" sz="3200" dirty="0" smtClean="0"/>
              <a:t> Epistulae morales VI,57,12</a:t>
            </a:r>
            <a:endParaRPr lang="la-Latn" sz="3200" kern="0" dirty="0"/>
          </a:p>
        </p:txBody>
      </p:sp>
    </p:spTree>
    <p:extLst>
      <p:ext uri="{BB962C8B-B14F-4D97-AF65-F5344CB8AC3E}">
        <p14:creationId xmlns:p14="http://schemas.microsoft.com/office/powerpoint/2010/main" val="2673216240"/>
      </p:ext>
    </p:extLst>
  </p:cSld>
  <p:clrMapOvr>
    <a:masterClrMapping/>
  </p:clrMapOvr>
  <p:timing>
    <p:tnLst>
      <p:par>
        <p:cTn id="1" dur="indefinite" restart="never" nodeType="tmRoot"/>
      </p:par>
    </p:tnLst>
  </p:timing>
</p:sld>
</file>

<file path=ppt/slides/slide2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685800" y="463550"/>
            <a:ext cx="7739063" cy="1187499"/>
          </a:xfrm>
        </p:spPr>
        <p:txBody>
          <a:bodyPr/>
          <a:lstStyle/>
          <a:p>
            <a:r>
              <a:rPr lang="en-US" noProof="0" dirty="0" smtClean="0"/>
              <a:t>Exceptions for What?</a:t>
            </a:r>
            <a:endParaRPr lang="en-US" noProof="0" dirty="0"/>
          </a:p>
        </p:txBody>
      </p:sp>
      <p:sp>
        <p:nvSpPr>
          <p:cNvPr id="3" name="Inhaltsplatzhalter 2"/>
          <p:cNvSpPr>
            <a:spLocks noGrp="1"/>
          </p:cNvSpPr>
          <p:nvPr>
            <p:ph idx="1"/>
          </p:nvPr>
        </p:nvSpPr>
        <p:spPr>
          <a:xfrm>
            <a:off x="685800" y="1745306"/>
            <a:ext cx="7739063" cy="4491982"/>
          </a:xfrm>
        </p:spPr>
        <p:txBody>
          <a:bodyPr/>
          <a:lstStyle/>
          <a:p>
            <a:pPr marL="0" indent="0"/>
            <a:r>
              <a:rPr lang="en-US" sz="1400" dirty="0" smtClean="0">
                <a:solidFill>
                  <a:schemeClr val="accent2"/>
                </a:solidFill>
              </a:rPr>
              <a:t>An </a:t>
            </a:r>
            <a:r>
              <a:rPr lang="en-US" sz="1400" noProof="0" dirty="0" smtClean="0">
                <a:solidFill>
                  <a:schemeClr val="accent2"/>
                </a:solidFill>
              </a:rPr>
              <a:t>exceptional case is a </a:t>
            </a:r>
            <a:r>
              <a:rPr lang="en-US" sz="1400" dirty="0" smtClean="0">
                <a:solidFill>
                  <a:schemeClr val="accent2"/>
                </a:solidFill>
              </a:rPr>
              <a:t>program state </a:t>
            </a:r>
            <a:r>
              <a:rPr lang="en-US" sz="1400" noProof="0" dirty="0" smtClean="0">
                <a:solidFill>
                  <a:schemeClr val="accent2"/>
                </a:solidFill>
              </a:rPr>
              <a:t>where the </a:t>
            </a:r>
            <a:r>
              <a:rPr lang="en-US" sz="1400" i="1" noProof="0" dirty="0" smtClean="0">
                <a:solidFill>
                  <a:schemeClr val="accent2"/>
                </a:solidFill>
              </a:rPr>
              <a:t>callee</a:t>
            </a:r>
            <a:r>
              <a:rPr lang="en-US" sz="1400" noProof="0" dirty="0" smtClean="0">
                <a:solidFill>
                  <a:schemeClr val="accent2"/>
                </a:solidFill>
              </a:rPr>
              <a:t> cannot fulfil its job because of some external circumstances which are not under control of the programmer. </a:t>
            </a:r>
            <a:r>
              <a:rPr lang="en-US" sz="1400" dirty="0" smtClean="0">
                <a:solidFill>
                  <a:srgbClr val="FF0000"/>
                </a:solidFill>
              </a:rPr>
              <a:t>Everything else is a programming bug, which also can raise a (predefined) </a:t>
            </a:r>
            <a:r>
              <a:rPr lang="en-US" sz="1400" noProof="0" dirty="0" smtClean="0">
                <a:solidFill>
                  <a:srgbClr val="FF0000"/>
                </a:solidFill>
              </a:rPr>
              <a:t>exception; such a bug, however, has to be fixed and must not occur in a correct program.</a:t>
            </a:r>
          </a:p>
          <a:p>
            <a:pPr marL="0" indent="0"/>
            <a:r>
              <a:rPr lang="en-US" sz="1400" noProof="0" dirty="0" smtClean="0">
                <a:solidFill>
                  <a:schemeClr val="accent2"/>
                </a:solidFill>
              </a:rPr>
              <a:t>Examples of true exceptional cases:</a:t>
            </a:r>
          </a:p>
          <a:p>
            <a:pPr>
              <a:buFont typeface="Arial" panose="020B0604020202020204" pitchFamily="34" charset="0"/>
              <a:buChar char="•"/>
            </a:pPr>
            <a:r>
              <a:rPr lang="en-US" sz="1400" noProof="0" dirty="0" smtClean="0">
                <a:solidFill>
                  <a:schemeClr val="accent2"/>
                </a:solidFill>
              </a:rPr>
              <a:t>A file to be opened does not exist.</a:t>
            </a:r>
          </a:p>
          <a:p>
            <a:pPr>
              <a:buFont typeface="Arial" panose="020B0604020202020204" pitchFamily="34" charset="0"/>
              <a:buChar char="•"/>
            </a:pPr>
            <a:r>
              <a:rPr lang="en-US" sz="1400" noProof="0" dirty="0" smtClean="0">
                <a:solidFill>
                  <a:schemeClr val="accent2"/>
                </a:solidFill>
              </a:rPr>
              <a:t>The user has entered an invalid input.</a:t>
            </a:r>
          </a:p>
          <a:p>
            <a:pPr>
              <a:buFont typeface="Arial" panose="020B0604020202020204" pitchFamily="34" charset="0"/>
              <a:buChar char="•"/>
            </a:pPr>
            <a:r>
              <a:rPr lang="en-US" sz="1400" noProof="0" dirty="0" smtClean="0">
                <a:solidFill>
                  <a:schemeClr val="accent2"/>
                </a:solidFill>
              </a:rPr>
              <a:t>A sensor sends an invalid value.</a:t>
            </a:r>
          </a:p>
          <a:p>
            <a:pPr>
              <a:buFont typeface="Arial" panose="020B0604020202020204" pitchFamily="34" charset="0"/>
              <a:buChar char="•"/>
            </a:pPr>
            <a:r>
              <a:rPr lang="en-US" sz="1400" dirty="0" smtClean="0">
                <a:solidFill>
                  <a:schemeClr val="bg2">
                    <a:lumMod val="75000"/>
                  </a:schemeClr>
                </a:solidFill>
              </a:rPr>
              <a:t>Another program part has failed (tasking).</a:t>
            </a:r>
            <a:endParaRPr lang="en-US" sz="1400" noProof="0" dirty="0" smtClean="0">
              <a:solidFill>
                <a:schemeClr val="bg2">
                  <a:lumMod val="75000"/>
                </a:schemeClr>
              </a:solidFill>
            </a:endParaRPr>
          </a:p>
          <a:p>
            <a:pPr marL="0" indent="0"/>
            <a:r>
              <a:rPr lang="en-US" sz="1400" dirty="0" smtClean="0">
                <a:solidFill>
                  <a:schemeClr val="accent2"/>
                </a:solidFill>
              </a:rPr>
              <a:t>The</a:t>
            </a:r>
            <a:r>
              <a:rPr lang="en-US" sz="1400" noProof="0" dirty="0" smtClean="0">
                <a:solidFill>
                  <a:schemeClr val="accent2"/>
                </a:solidFill>
              </a:rPr>
              <a:t> </a:t>
            </a:r>
            <a:r>
              <a:rPr lang="en-US" sz="1400" i="1" noProof="0" dirty="0" smtClean="0">
                <a:solidFill>
                  <a:schemeClr val="accent2"/>
                </a:solidFill>
              </a:rPr>
              <a:t>caller</a:t>
            </a:r>
            <a:r>
              <a:rPr lang="en-US" sz="1400" noProof="0" dirty="0" smtClean="0">
                <a:solidFill>
                  <a:schemeClr val="accent2"/>
                </a:solidFill>
              </a:rPr>
              <a:t> must be informed about this situation because also he cannot continue with his job.</a:t>
            </a:r>
          </a:p>
          <a:p>
            <a:pPr marL="0" indent="0"/>
            <a:r>
              <a:rPr lang="en-US" sz="1400" dirty="0" smtClean="0">
                <a:solidFill>
                  <a:schemeClr val="tx1"/>
                </a:solidFill>
              </a:rPr>
              <a:t>Do not use exceptions for flow control (except in rare and well-founded exceptional cases). If, case and goto statements are made for this.</a:t>
            </a:r>
          </a:p>
          <a:p>
            <a:pPr marL="0" indent="0"/>
            <a:r>
              <a:rPr lang="en-US" sz="1400" noProof="0" dirty="0" smtClean="0">
                <a:solidFill>
                  <a:srgbClr val="FF0000"/>
                </a:solidFill>
              </a:rPr>
              <a:t>Examples for bugs:</a:t>
            </a:r>
          </a:p>
          <a:p>
            <a:pPr marL="365125" indent="-365125">
              <a:buFont typeface="Arial" panose="020B0604020202020204" pitchFamily="34" charset="0"/>
              <a:buChar char="•"/>
            </a:pPr>
            <a:r>
              <a:rPr lang="en-US" sz="1400" noProof="0" dirty="0" smtClean="0">
                <a:solidFill>
                  <a:srgbClr val="FF0000"/>
                </a:solidFill>
              </a:rPr>
              <a:t>Dereferencing a null pointer</a:t>
            </a:r>
          </a:p>
          <a:p>
            <a:pPr marL="365125" indent="-365125">
              <a:buFont typeface="Arial" panose="020B0604020202020204" pitchFamily="34" charset="0"/>
              <a:buChar char="•"/>
            </a:pPr>
            <a:r>
              <a:rPr lang="en-US" sz="1400" dirty="0" smtClean="0">
                <a:solidFill>
                  <a:srgbClr val="FF0000"/>
                </a:solidFill>
              </a:rPr>
              <a:t>Access to a component that does not exist for the discriminant’s value</a:t>
            </a:r>
            <a:endParaRPr lang="en-US" sz="1400" noProof="0" dirty="0">
              <a:solidFill>
                <a:srgbClr val="FF0000"/>
              </a:solidFill>
            </a:endParaRPr>
          </a:p>
        </p:txBody>
      </p:sp>
      <p:sp>
        <p:nvSpPr>
          <p:cNvPr id="4" name="Fußzeilenplatzhalter 3"/>
          <p:cNvSpPr>
            <a:spLocks noGrp="1"/>
          </p:cNvSpPr>
          <p:nvPr>
            <p:ph type="ftr" idx="10"/>
          </p:nvPr>
        </p:nvSpPr>
        <p:spPr/>
        <p:txBody>
          <a:bodyPr/>
          <a:lstStyle/>
          <a:p>
            <a:pPr>
              <a:defRPr/>
            </a:pPr>
            <a:r>
              <a:rPr lang="en-US" dirty="0" smtClean="0"/>
              <a:t>Ada Basics © 2024 C.Grein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254</a:t>
            </a:fld>
            <a:endParaRPr lang="de-DE" dirty="0"/>
          </a:p>
        </p:txBody>
      </p:sp>
      <p:sp>
        <p:nvSpPr>
          <p:cNvPr id="6" name="Flussdiagramm: Alternativer Prozess 5"/>
          <p:cNvSpPr/>
          <p:nvPr/>
        </p:nvSpPr>
        <p:spPr bwMode="auto">
          <a:xfrm>
            <a:off x="6372200" y="2780928"/>
            <a:ext cx="1728192" cy="1224136"/>
          </a:xfrm>
          <a:prstGeom prst="flowChartAlternateProcess">
            <a:avLst/>
          </a:prstGeom>
          <a:solidFill>
            <a:srgbClr val="FFCCCC"/>
          </a:solidFill>
          <a:ln w="3810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ctr" defTabSz="449263" rtl="0" eaLnBrk="1" fontAlgn="base" latinLnBrk="0" hangingPunct="1">
              <a:lnSpc>
                <a:spcPct val="100000"/>
              </a:lnSpc>
              <a:spcBef>
                <a:spcPct val="0"/>
              </a:spcBef>
              <a:spcAft>
                <a:spcPct val="0"/>
              </a:spcAft>
              <a:buClr>
                <a:srgbClr val="000000"/>
              </a:buClr>
              <a:buSzPct val="100000"/>
              <a:buFont typeface="Times New Roman" pitchFamily="18" charset="0"/>
              <a:buNone/>
              <a:tabLst/>
            </a:pPr>
            <a:r>
              <a:rPr kumimoji="0" lang="en-US" sz="1600" b="1" i="0" u="sng" strike="noStrike" cap="none" normalizeH="0" baseline="0" dirty="0" smtClean="0">
                <a:ln>
                  <a:noFill/>
                </a:ln>
                <a:solidFill>
                  <a:srgbClr val="FF0000"/>
                </a:solidFill>
                <a:effectLst/>
                <a:latin typeface="Times New Roman" pitchFamily="18" charset="0"/>
              </a:rPr>
              <a:t>Never</a:t>
            </a:r>
            <a:r>
              <a:rPr kumimoji="0" lang="en-US" sz="1600" b="1" i="0" u="sng" strike="noStrike" cap="none" normalizeH="0" dirty="0" smtClean="0">
                <a:ln>
                  <a:noFill/>
                </a:ln>
                <a:solidFill>
                  <a:srgbClr val="FF0000"/>
                </a:solidFill>
                <a:effectLst/>
                <a:latin typeface="Times New Roman" pitchFamily="18" charset="0"/>
              </a:rPr>
              <a:t> ever</a:t>
            </a:r>
            <a:r>
              <a:rPr kumimoji="0" lang="en-US" sz="1600" b="1" i="0" u="none" strike="noStrike" cap="none" normalizeH="0" dirty="0" smtClean="0">
                <a:ln>
                  <a:noFill/>
                </a:ln>
                <a:solidFill>
                  <a:srgbClr val="FF0000"/>
                </a:solidFill>
                <a:effectLst/>
                <a:latin typeface="Times New Roman" pitchFamily="18" charset="0"/>
              </a:rPr>
              <a:t> use the exceptions of this second case for other reasons</a:t>
            </a:r>
            <a:r>
              <a:rPr kumimoji="0" lang="en-US" sz="1600" b="1" i="0" u="none" strike="noStrike" cap="none" normalizeH="0" baseline="0" dirty="0" smtClean="0">
                <a:ln>
                  <a:noFill/>
                </a:ln>
                <a:solidFill>
                  <a:srgbClr val="FF0000"/>
                </a:solidFill>
                <a:effectLst/>
                <a:latin typeface="Times New Roman" pitchFamily="18" charset="0"/>
              </a:rPr>
              <a:t>!</a:t>
            </a:r>
          </a:p>
        </p:txBody>
      </p:sp>
    </p:spTree>
    <p:extLst>
      <p:ext uri="{BB962C8B-B14F-4D97-AF65-F5344CB8AC3E}">
        <p14:creationId xmlns:p14="http://schemas.microsoft.com/office/powerpoint/2010/main" val="188442751"/>
      </p:ext>
    </p:extLst>
  </p:cSld>
  <p:clrMapOvr>
    <a:masterClrMapping/>
  </p:clrMapOvr>
  <p:timing>
    <p:tnLst>
      <p:par>
        <p:cTn id="1" dur="indefinite" restart="never" nodeType="tmRoot"/>
      </p:par>
    </p:tnLst>
  </p:timing>
</p:sld>
</file>

<file path=ppt/slides/slide2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noProof="0" dirty="0" smtClean="0"/>
              <a:t>Traditional Exception Handling:</a:t>
            </a:r>
            <a:br>
              <a:rPr lang="en-US" noProof="0" dirty="0" smtClean="0"/>
            </a:br>
            <a:r>
              <a:rPr lang="en-US" noProof="0" dirty="0" smtClean="0"/>
              <a:t>Return Codes</a:t>
            </a:r>
            <a:endParaRPr lang="en-US" noProof="0" dirty="0"/>
          </a:p>
        </p:txBody>
      </p:sp>
      <p:sp>
        <p:nvSpPr>
          <p:cNvPr id="3" name="Inhaltsplatzhalter 2"/>
          <p:cNvSpPr>
            <a:spLocks noGrp="1"/>
          </p:cNvSpPr>
          <p:nvPr>
            <p:ph idx="1"/>
          </p:nvPr>
        </p:nvSpPr>
        <p:spPr>
          <a:xfrm>
            <a:off x="685800" y="2125216"/>
            <a:ext cx="7739063" cy="3680048"/>
          </a:xfrm>
        </p:spPr>
        <p:txBody>
          <a:bodyPr/>
          <a:lstStyle/>
          <a:p>
            <a:r>
              <a:rPr lang="en-US" sz="2800" noProof="0" dirty="0" smtClean="0"/>
              <a:t>Why are return codes evil?</a:t>
            </a:r>
          </a:p>
          <a:p>
            <a:pPr marL="0" indent="0"/>
            <a:r>
              <a:rPr lang="en-US" sz="2400" dirty="0" smtClean="0"/>
              <a:t>An </a:t>
            </a:r>
            <a:r>
              <a:rPr lang="en-US" sz="2400" noProof="0" dirty="0" smtClean="0"/>
              <a:t>exception must be handed through the call tree until a place is </a:t>
            </a:r>
            <a:r>
              <a:rPr lang="en-US" sz="2400" dirty="0"/>
              <a:t>found </a:t>
            </a:r>
            <a:r>
              <a:rPr lang="en-US" sz="2400" dirty="0" smtClean="0"/>
              <a:t>where it can be handled appropriately.</a:t>
            </a:r>
            <a:endParaRPr lang="en-US" sz="2400" noProof="0" dirty="0" smtClean="0"/>
          </a:p>
          <a:p>
            <a:pPr marL="0" indent="0"/>
            <a:r>
              <a:rPr lang="en-US" sz="2400" noProof="0" dirty="0" smtClean="0"/>
              <a:t>Return codes blemish the specification of the affected operations and obliterate </a:t>
            </a:r>
            <a:r>
              <a:rPr lang="en-US" sz="2400" dirty="0"/>
              <a:t>the source code </a:t>
            </a:r>
            <a:r>
              <a:rPr lang="en-US" sz="2400" noProof="0" dirty="0" smtClean="0"/>
              <a:t>by interrupting it.</a:t>
            </a:r>
          </a:p>
          <a:p>
            <a:pPr marL="0" indent="0"/>
            <a:endParaRPr lang="en-US" sz="2400" noProof="0" dirty="0" smtClean="0"/>
          </a:p>
          <a:p>
            <a:pPr marL="0" indent="0" algn="ctr"/>
            <a:r>
              <a:rPr lang="en-US" sz="2800" noProof="0" dirty="0" smtClean="0">
                <a:solidFill>
                  <a:srgbClr val="FF0000"/>
                </a:solidFill>
              </a:rPr>
              <a:t>This is why they are often simply ignored!</a:t>
            </a:r>
            <a:endParaRPr lang="en-US" sz="2400" noProof="0" dirty="0">
              <a:solidFill>
                <a:srgbClr val="FF0000"/>
              </a:solidFill>
            </a:endParaRPr>
          </a:p>
        </p:txBody>
      </p:sp>
      <p:sp>
        <p:nvSpPr>
          <p:cNvPr id="4" name="Fußzeilenplatzhalter 3"/>
          <p:cNvSpPr>
            <a:spLocks noGrp="1"/>
          </p:cNvSpPr>
          <p:nvPr>
            <p:ph type="ftr" idx="10"/>
          </p:nvPr>
        </p:nvSpPr>
        <p:spPr/>
        <p:txBody>
          <a:bodyPr/>
          <a:lstStyle/>
          <a:p>
            <a:pPr>
              <a:defRPr/>
            </a:pPr>
            <a:r>
              <a:rPr lang="en-US" dirty="0" smtClean="0"/>
              <a:t>Ada Basics © 2024 C.Grein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255</a:t>
            </a:fld>
            <a:endParaRPr lang="de-DE" dirty="0"/>
          </a:p>
        </p:txBody>
      </p:sp>
    </p:spTree>
    <p:extLst>
      <p:ext uri="{BB962C8B-B14F-4D97-AF65-F5344CB8AC3E}">
        <p14:creationId xmlns:p14="http://schemas.microsoft.com/office/powerpoint/2010/main" val="2029468805"/>
      </p:ext>
    </p:extLst>
  </p:cSld>
  <p:clrMapOvr>
    <a:masterClrMapping/>
  </p:clrMapOvr>
  <p:timing>
    <p:tnLst>
      <p:par>
        <p:cTn id="1" dur="indefinite" restart="never" nodeType="tmRoot"/>
      </p:par>
    </p:tnLst>
  </p:timing>
</p:sld>
</file>

<file path=ppt/slides/slide2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2" name="Rectangle 1"/>
          <p:cNvSpPr>
            <a:spLocks noGrp="1" noChangeArrowheads="1"/>
          </p:cNvSpPr>
          <p:nvPr>
            <p:ph type="title"/>
          </p:nvPr>
        </p:nvSpPr>
        <p:spPr>
          <a:xfrm>
            <a:off x="684213" y="332656"/>
            <a:ext cx="7772400" cy="1143000"/>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noProof="0" dirty="0" smtClean="0"/>
              <a:t>Ada’s Exceptions</a:t>
            </a:r>
          </a:p>
        </p:txBody>
      </p:sp>
      <p:sp>
        <p:nvSpPr>
          <p:cNvPr id="158723" name="Rectangle 2"/>
          <p:cNvSpPr>
            <a:spLocks noGrp="1" noChangeArrowheads="1"/>
          </p:cNvSpPr>
          <p:nvPr>
            <p:ph type="body" idx="1"/>
          </p:nvPr>
        </p:nvSpPr>
        <p:spPr>
          <a:xfrm>
            <a:off x="685800" y="1556792"/>
            <a:ext cx="7772400" cy="4691608"/>
          </a:xfrm>
        </p:spPr>
        <p:txBody>
          <a:bodyPr/>
          <a:lstStyle/>
          <a:p>
            <a:pPr marL="309563" indent="-309563" eaLnBrk="1" hangingPunct="1">
              <a:spcBef>
                <a:spcPts val="700"/>
              </a:spcBef>
              <a:buFont typeface="Times New Roman" pitchFamily="18" charset="0"/>
              <a:buChar char="•"/>
              <a:tabLst>
                <a:tab pos="71755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Lst>
            </a:pPr>
            <a:r>
              <a:rPr lang="en-US" altLang="de-DE" sz="1600" noProof="0" dirty="0" smtClean="0"/>
              <a:t>Any exception (</a:t>
            </a:r>
            <a:r>
              <a:rPr lang="en-US" altLang="de-DE" sz="1600" dirty="0"/>
              <a:t>programmer </a:t>
            </a:r>
            <a:r>
              <a:rPr lang="en-US" altLang="de-DE" sz="1600" dirty="0" smtClean="0"/>
              <a:t>defined for </a:t>
            </a:r>
            <a:r>
              <a:rPr lang="en-US" altLang="de-DE" sz="1600" dirty="0"/>
              <a:t>error handling </a:t>
            </a:r>
            <a:r>
              <a:rPr lang="en-US" altLang="de-DE" sz="1600" noProof="0" dirty="0" smtClean="0"/>
              <a:t>or predefined)</a:t>
            </a:r>
            <a:br>
              <a:rPr lang="en-US" altLang="de-DE" sz="1600" noProof="0" dirty="0" smtClean="0"/>
            </a:br>
            <a:r>
              <a:rPr lang="en-US" altLang="de-DE" sz="1600" noProof="0" dirty="0" smtClean="0"/>
              <a:t>	</a:t>
            </a:r>
            <a:r>
              <a:rPr lang="en-US" altLang="de-DE" sz="1400" noProof="0" dirty="0" smtClean="0">
                <a:solidFill>
                  <a:schemeClr val="accent2"/>
                </a:solidFill>
                <a:latin typeface="Courier New" pitchFamily="49" charset="0"/>
                <a:cs typeface="Courier New" pitchFamily="49" charset="0"/>
              </a:rPr>
              <a:t>List_Full: </a:t>
            </a:r>
            <a:r>
              <a:rPr lang="en-US" altLang="de-DE" sz="1400" b="1" noProof="0" dirty="0" smtClean="0">
                <a:solidFill>
                  <a:schemeClr val="accent2"/>
                </a:solidFill>
                <a:latin typeface="Courier New" pitchFamily="49" charset="0"/>
                <a:cs typeface="Courier New" pitchFamily="49" charset="0"/>
              </a:rPr>
              <a:t>exception</a:t>
            </a:r>
            <a:r>
              <a:rPr lang="en-US" altLang="de-DE" sz="1400" noProof="0" dirty="0" smtClean="0">
                <a:solidFill>
                  <a:schemeClr val="accent2"/>
                </a:solidFill>
                <a:latin typeface="Courier New" pitchFamily="49" charset="0"/>
                <a:cs typeface="Courier New" pitchFamily="49" charset="0"/>
              </a:rPr>
              <a:t>;</a:t>
            </a:r>
            <a:br>
              <a:rPr lang="en-US" altLang="de-DE" sz="1400" noProof="0" dirty="0" smtClean="0">
                <a:solidFill>
                  <a:schemeClr val="accent2"/>
                </a:solidFill>
                <a:latin typeface="Courier New" pitchFamily="49" charset="0"/>
                <a:cs typeface="Courier New" pitchFamily="49" charset="0"/>
              </a:rPr>
            </a:br>
            <a:r>
              <a:rPr lang="en-US" altLang="de-DE" sz="1600" noProof="0" dirty="0" smtClean="0"/>
              <a:t>is activated by</a:t>
            </a:r>
            <a:br>
              <a:rPr lang="en-US" altLang="de-DE" sz="1600" noProof="0" dirty="0" smtClean="0"/>
            </a:br>
            <a:r>
              <a:rPr lang="en-US" altLang="de-DE" sz="1600" noProof="0" dirty="0" smtClean="0"/>
              <a:t>	</a:t>
            </a:r>
            <a:r>
              <a:rPr lang="en-US" altLang="de-DE" sz="1400" b="1" noProof="0" dirty="0" smtClean="0">
                <a:solidFill>
                  <a:schemeClr val="accent2"/>
                </a:solidFill>
                <a:latin typeface="Courier New" pitchFamily="49" charset="0"/>
                <a:cs typeface="Courier New" pitchFamily="49" charset="0"/>
              </a:rPr>
              <a:t>raise</a:t>
            </a:r>
            <a:r>
              <a:rPr lang="en-US" altLang="de-DE" sz="1400" noProof="0" dirty="0" smtClean="0">
                <a:solidFill>
                  <a:schemeClr val="accent2"/>
                </a:solidFill>
                <a:latin typeface="Courier New" pitchFamily="49" charset="0"/>
                <a:cs typeface="Courier New" pitchFamily="49" charset="0"/>
              </a:rPr>
              <a:t> List_Full;  -- </a:t>
            </a:r>
            <a:r>
              <a:rPr lang="en-US" altLang="de-DE" sz="1400" i="1" noProof="0" dirty="0" smtClean="0">
                <a:solidFill>
                  <a:schemeClr val="accent2"/>
                </a:solidFill>
                <a:latin typeface="Courier New" pitchFamily="49" charset="0"/>
                <a:cs typeface="Courier New" pitchFamily="49" charset="0"/>
              </a:rPr>
              <a:t>raise_statement</a:t>
            </a:r>
            <a:endParaRPr lang="en-US" altLang="de-DE" sz="1400" i="1" noProof="0" dirty="0" smtClean="0">
              <a:solidFill>
                <a:schemeClr val="accent2"/>
              </a:solidFill>
            </a:endParaRPr>
          </a:p>
          <a:p>
            <a:pPr marL="309563" indent="-309563" eaLnBrk="1" hangingPunct="1">
              <a:spcBef>
                <a:spcPts val="500"/>
              </a:spcBef>
              <a:buFont typeface="Times New Roman" pitchFamily="18" charset="0"/>
              <a:buChar char="•"/>
              <a:tabLst>
                <a:tab pos="71755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Lst>
            </a:pPr>
            <a:r>
              <a:rPr lang="en-US" altLang="de-DE" sz="1600" dirty="0" smtClean="0"/>
              <a:t>P</a:t>
            </a:r>
            <a:r>
              <a:rPr lang="en-US" altLang="de-DE" sz="1600" noProof="0" dirty="0" smtClean="0"/>
              <a:t>redefined exceptions</a:t>
            </a:r>
            <a:br>
              <a:rPr lang="en-US" altLang="de-DE" sz="1600" noProof="0" dirty="0" smtClean="0"/>
            </a:br>
            <a:r>
              <a:rPr lang="en-US" altLang="de-DE" sz="1600" noProof="0" dirty="0" smtClean="0"/>
              <a:t>	</a:t>
            </a:r>
            <a:r>
              <a:rPr lang="en-US" altLang="de-DE" sz="1400" noProof="0" dirty="0" smtClean="0">
                <a:latin typeface="Courier New" pitchFamily="49" charset="0"/>
              </a:rPr>
              <a:t>Constraint_Error, Program_Error, Storage_Error; </a:t>
            </a:r>
            <a:r>
              <a:rPr lang="en-US" altLang="de-DE" sz="1400" noProof="0" dirty="0" smtClean="0">
                <a:solidFill>
                  <a:srgbClr val="808080"/>
                </a:solidFill>
                <a:latin typeface="Courier New" pitchFamily="49" charset="0"/>
              </a:rPr>
              <a:t>Tasking_Error</a:t>
            </a:r>
            <a:br>
              <a:rPr lang="en-US" altLang="de-DE" sz="1400" noProof="0" dirty="0" smtClean="0">
                <a:solidFill>
                  <a:srgbClr val="808080"/>
                </a:solidFill>
                <a:latin typeface="Courier New" pitchFamily="49" charset="0"/>
              </a:rPr>
            </a:br>
            <a:r>
              <a:rPr lang="en-US" altLang="de-DE" sz="1600" noProof="0" dirty="0" smtClean="0"/>
              <a:t>are activated by faulty program execution as stated in the RM.</a:t>
            </a:r>
          </a:p>
          <a:p>
            <a:pPr marL="309563" indent="-309563" eaLnBrk="1" hangingPunct="1">
              <a:spcBef>
                <a:spcPts val="500"/>
              </a:spcBef>
              <a:buFont typeface="Times New Roman" pitchFamily="18" charset="0"/>
              <a:buChar char="•"/>
              <a:tabLst>
                <a:tab pos="71755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Lst>
            </a:pPr>
            <a:r>
              <a:rPr lang="en-US" altLang="de-DE" sz="1600" noProof="0" dirty="0" smtClean="0"/>
              <a:t>Exceptions are handed through along the call stack </a:t>
            </a:r>
            <a:r>
              <a:rPr lang="en-US" altLang="de-DE" sz="1600" dirty="0" smtClean="0"/>
              <a:t>to the next matching exception handler</a:t>
            </a:r>
            <a:r>
              <a:rPr lang="en-US" altLang="de-DE" sz="1600" noProof="0" dirty="0" smtClean="0"/>
              <a:t>:</a:t>
            </a:r>
            <a:br>
              <a:rPr lang="en-US" altLang="de-DE" sz="1600" noProof="0" dirty="0" smtClean="0"/>
            </a:br>
            <a:r>
              <a:rPr lang="en-US" altLang="de-DE" sz="1600" noProof="0" dirty="0" smtClean="0"/>
              <a:t>	</a:t>
            </a:r>
            <a:r>
              <a:rPr lang="en-US" altLang="de-DE" sz="1400" b="1" noProof="0" dirty="0" smtClean="0">
                <a:solidFill>
                  <a:schemeClr val="accent2"/>
                </a:solidFill>
                <a:latin typeface="Courier New" pitchFamily="49" charset="0"/>
              </a:rPr>
              <a:t>exception  </a:t>
            </a:r>
            <a:r>
              <a:rPr lang="en-US" altLang="de-DE" sz="1400" noProof="0" dirty="0" smtClean="0">
                <a:solidFill>
                  <a:schemeClr val="accent2"/>
                </a:solidFill>
                <a:latin typeface="Courier New" pitchFamily="49" charset="0"/>
              </a:rPr>
              <a:t>-- </a:t>
            </a:r>
            <a:r>
              <a:rPr lang="en-US" altLang="de-DE" sz="1400" i="1" noProof="0" dirty="0" smtClean="0">
                <a:solidFill>
                  <a:schemeClr val="accent2"/>
                </a:solidFill>
                <a:latin typeface="Courier New" pitchFamily="49" charset="0"/>
              </a:rPr>
              <a:t>See</a:t>
            </a:r>
            <a:r>
              <a:rPr lang="en-US" altLang="de-DE" sz="1400" i="1" dirty="0" smtClean="0">
                <a:solidFill>
                  <a:schemeClr val="accent2"/>
                </a:solidFill>
                <a:latin typeface="Courier New" pitchFamily="49" charset="0"/>
              </a:rPr>
              <a:t> slides 83</a:t>
            </a:r>
            <a:r>
              <a:rPr lang="en-US" altLang="de-DE" sz="1400" i="1" noProof="0" dirty="0" smtClean="0">
                <a:solidFill>
                  <a:schemeClr val="accent2"/>
                </a:solidFill>
                <a:latin typeface="Courier New" pitchFamily="49" charset="0"/>
              </a:rPr>
              <a:t>, 98, 99, 143</a:t>
            </a:r>
            <a:r>
              <a:rPr lang="en-US" altLang="de-DE" sz="1400" b="1" noProof="0" dirty="0" smtClean="0">
                <a:solidFill>
                  <a:schemeClr val="accent2"/>
                </a:solidFill>
                <a:latin typeface="Courier New" pitchFamily="49" charset="0"/>
              </a:rPr>
              <a:t/>
            </a:r>
            <a:br>
              <a:rPr lang="en-US" altLang="de-DE" sz="1400" b="1" noProof="0" dirty="0" smtClean="0">
                <a:solidFill>
                  <a:schemeClr val="accent2"/>
                </a:solidFill>
                <a:latin typeface="Courier New" pitchFamily="49" charset="0"/>
              </a:rPr>
            </a:br>
            <a:r>
              <a:rPr lang="en-US" altLang="de-DE" sz="1400" b="1" noProof="0" dirty="0" smtClean="0">
                <a:solidFill>
                  <a:schemeClr val="accent2"/>
                </a:solidFill>
                <a:latin typeface="Courier New" pitchFamily="49" charset="0"/>
              </a:rPr>
              <a:t>	  when</a:t>
            </a:r>
            <a:r>
              <a:rPr lang="en-US" altLang="de-DE" sz="1400" noProof="0" dirty="0" smtClean="0">
                <a:solidFill>
                  <a:schemeClr val="accent2"/>
                </a:solidFill>
                <a:latin typeface="Courier New" pitchFamily="49" charset="0"/>
              </a:rPr>
              <a:t> Name | … =&gt; statements;</a:t>
            </a:r>
            <a:br>
              <a:rPr lang="en-US" altLang="de-DE" sz="1400" noProof="0" dirty="0" smtClean="0">
                <a:solidFill>
                  <a:schemeClr val="accent2"/>
                </a:solidFill>
                <a:latin typeface="Courier New" pitchFamily="49" charset="0"/>
              </a:rPr>
            </a:br>
            <a:r>
              <a:rPr lang="en-US" altLang="de-DE" sz="1600" noProof="0" dirty="0" smtClean="0">
                <a:solidFill>
                  <a:schemeClr val="tx1"/>
                </a:solidFill>
              </a:rPr>
              <a:t>On this journey, they can become </a:t>
            </a:r>
            <a:r>
              <a:rPr lang="en-US" altLang="de-DE" sz="1600" noProof="0" dirty="0" smtClean="0">
                <a:solidFill>
                  <a:srgbClr val="FF3399"/>
                </a:solidFill>
              </a:rPr>
              <a:t>anonymous</a:t>
            </a:r>
            <a:r>
              <a:rPr lang="en-US" altLang="de-DE" sz="1600" noProof="0" dirty="0" smtClean="0"/>
              <a:t>.</a:t>
            </a:r>
          </a:p>
          <a:p>
            <a:pPr marL="309563" indent="-309563" eaLnBrk="1" hangingPunct="1">
              <a:spcBef>
                <a:spcPts val="700"/>
              </a:spcBef>
              <a:buFont typeface="Times New Roman" pitchFamily="18" charset="0"/>
              <a:buChar char="•"/>
              <a:tabLst>
                <a:tab pos="71755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Lst>
            </a:pPr>
            <a:r>
              <a:rPr lang="en-US" altLang="de-DE" sz="1600" noProof="0" dirty="0" smtClean="0">
                <a:solidFill>
                  <a:srgbClr val="C00000"/>
                </a:solidFill>
              </a:rPr>
              <a:t>If there is no exception handler, the program ends here:</a:t>
            </a:r>
            <a:br>
              <a:rPr lang="en-US" altLang="de-DE" sz="1600" noProof="0" dirty="0" smtClean="0">
                <a:solidFill>
                  <a:srgbClr val="C00000"/>
                </a:solidFill>
              </a:rPr>
            </a:br>
            <a:r>
              <a:rPr lang="en-US" altLang="de-DE" sz="1600" noProof="0" dirty="0" smtClean="0">
                <a:solidFill>
                  <a:srgbClr val="C00000"/>
                </a:solidFill>
              </a:rPr>
              <a:t>Exceptions cannot be ignored!</a:t>
            </a:r>
          </a:p>
          <a:p>
            <a:pPr marL="309563" indent="-309563" eaLnBrk="1" hangingPunct="1">
              <a:spcBef>
                <a:spcPts val="700"/>
              </a:spcBef>
              <a:buFont typeface="Times New Roman" pitchFamily="18" charset="0"/>
              <a:buChar char="•"/>
              <a:tabLst>
                <a:tab pos="71755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Lst>
            </a:pPr>
            <a:r>
              <a:rPr lang="en-US" altLang="de-DE" sz="1600" dirty="0" smtClean="0">
                <a:solidFill>
                  <a:srgbClr val="00B050"/>
                </a:solidFill>
              </a:rPr>
              <a:t>Ada 2012 TC1 adds a </a:t>
            </a:r>
            <a:r>
              <a:rPr lang="en-US" altLang="de-DE" sz="1600" dirty="0" smtClean="0">
                <a:solidFill>
                  <a:schemeClr val="accent3">
                    <a:lumMod val="25000"/>
                  </a:schemeClr>
                </a:solidFill>
              </a:rPr>
              <a:t>raise_expression</a:t>
            </a:r>
            <a:r>
              <a:rPr lang="en-US" altLang="de-DE" sz="1600" dirty="0" smtClean="0">
                <a:solidFill>
                  <a:srgbClr val="00B050"/>
                </a:solidFill>
              </a:rPr>
              <a:t> with nearly the same syntax. The expected type</a:t>
            </a:r>
            <a:r>
              <a:rPr lang="en-US" sz="1600" dirty="0" smtClean="0">
                <a:solidFill>
                  <a:srgbClr val="00B050"/>
                </a:solidFill>
              </a:rPr>
              <a:t> </a:t>
            </a:r>
            <a:r>
              <a:rPr lang="en-US" sz="1600" dirty="0">
                <a:solidFill>
                  <a:srgbClr val="00B050"/>
                </a:solidFill>
              </a:rPr>
              <a:t>for </a:t>
            </a:r>
            <a:r>
              <a:rPr lang="en-US" sz="1600" dirty="0" smtClean="0">
                <a:solidFill>
                  <a:srgbClr val="00B050"/>
                </a:solidFill>
              </a:rPr>
              <a:t>a </a:t>
            </a:r>
            <a:r>
              <a:rPr lang="en-US" altLang="de-DE" sz="1600" dirty="0" smtClean="0">
                <a:solidFill>
                  <a:srgbClr val="00B050"/>
                </a:solidFill>
              </a:rPr>
              <a:t>raise_expression </a:t>
            </a:r>
            <a:r>
              <a:rPr lang="en-US" sz="1600" dirty="0" smtClean="0">
                <a:solidFill>
                  <a:srgbClr val="00B050"/>
                </a:solidFill>
              </a:rPr>
              <a:t>shall </a:t>
            </a:r>
            <a:r>
              <a:rPr lang="en-US" sz="1600" dirty="0">
                <a:solidFill>
                  <a:srgbClr val="00B050"/>
                </a:solidFill>
              </a:rPr>
              <a:t>be any single type</a:t>
            </a:r>
            <a:r>
              <a:rPr lang="en-US" sz="1600" dirty="0" smtClean="0">
                <a:solidFill>
                  <a:srgbClr val="00B050"/>
                </a:solidFill>
              </a:rPr>
              <a:t>.</a:t>
            </a:r>
            <a:br>
              <a:rPr lang="en-US" sz="1600" dirty="0" smtClean="0">
                <a:solidFill>
                  <a:srgbClr val="00B050"/>
                </a:solidFill>
              </a:rPr>
            </a:br>
            <a:r>
              <a:rPr lang="en-US" sz="1600" dirty="0" smtClean="0">
                <a:solidFill>
                  <a:srgbClr val="00B050"/>
                </a:solidFill>
              </a:rPr>
              <a:t>Example:</a:t>
            </a:r>
            <a:br>
              <a:rPr lang="en-US" sz="1600" dirty="0" smtClean="0">
                <a:solidFill>
                  <a:srgbClr val="00B050"/>
                </a:solidFill>
              </a:rPr>
            </a:br>
            <a:r>
              <a:rPr lang="en-US" sz="1400" dirty="0" smtClean="0">
                <a:solidFill>
                  <a:srgbClr val="00B050"/>
                </a:solidFill>
              </a:rPr>
              <a:t>	</a:t>
            </a:r>
            <a:r>
              <a:rPr lang="en-US" altLang="de-DE" sz="1400" b="1" dirty="0" smtClean="0">
                <a:solidFill>
                  <a:srgbClr val="00B050"/>
                </a:solidFill>
              </a:rPr>
              <a:t>return</a:t>
            </a:r>
            <a:r>
              <a:rPr lang="en-US" altLang="de-DE" sz="1400" dirty="0" smtClean="0">
                <a:solidFill>
                  <a:srgbClr val="00B050"/>
                </a:solidFill>
              </a:rPr>
              <a:t> (</a:t>
            </a:r>
            <a:r>
              <a:rPr lang="en-US" altLang="de-DE" sz="1400" b="1" dirty="0" smtClean="0">
                <a:solidFill>
                  <a:srgbClr val="00B050"/>
                </a:solidFill>
              </a:rPr>
              <a:t>raise</a:t>
            </a:r>
            <a:r>
              <a:rPr lang="en-US" altLang="de-DE" sz="1400" dirty="0" smtClean="0">
                <a:solidFill>
                  <a:srgbClr val="00B050"/>
                </a:solidFill>
              </a:rPr>
              <a:t> Error </a:t>
            </a:r>
            <a:r>
              <a:rPr lang="en-US" altLang="de-DE" sz="1400" b="1" dirty="0" smtClean="0">
                <a:solidFill>
                  <a:srgbClr val="00B050"/>
                </a:solidFill>
              </a:rPr>
              <a:t>with</a:t>
            </a:r>
            <a:r>
              <a:rPr lang="en-US" altLang="de-DE" sz="1400" dirty="0" smtClean="0">
                <a:solidFill>
                  <a:srgbClr val="00B050"/>
                </a:solidFill>
              </a:rPr>
              <a:t> </a:t>
            </a:r>
            <a:r>
              <a:rPr lang="de-DE" altLang="de-DE" sz="1400" dirty="0">
                <a:solidFill>
                  <a:srgbClr val="00B050"/>
                </a:solidFill>
              </a:rPr>
              <a:t>"</a:t>
            </a:r>
            <a:r>
              <a:rPr lang="en-US" altLang="de-DE" sz="1400" dirty="0" smtClean="0">
                <a:solidFill>
                  <a:srgbClr val="00B050"/>
                </a:solidFill>
              </a:rPr>
              <a:t>dimension mismatch");  -- </a:t>
            </a:r>
            <a:r>
              <a:rPr lang="en-US" altLang="de-DE" sz="1400" i="1" dirty="0" smtClean="0">
                <a:solidFill>
                  <a:srgbClr val="00B050"/>
                </a:solidFill>
              </a:rPr>
              <a:t>no return, rather the exception Error</a:t>
            </a:r>
            <a:endParaRPr lang="en-US" altLang="de-DE" sz="1400" i="1" dirty="0">
              <a:solidFill>
                <a:srgbClr val="00B050"/>
              </a:solidFill>
            </a:endParaRPr>
          </a:p>
        </p:txBody>
      </p:sp>
      <p:sp>
        <p:nvSpPr>
          <p:cNvPr id="158724" name="Fußzeilenplatzhalter 1"/>
          <p:cNvSpPr>
            <a:spLocks noGrp="1"/>
          </p:cNvSpPr>
          <p:nvPr>
            <p:ph type="ftr" sz="quarte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en-US" altLang="de-DE" sz="2400" dirty="0" smtClean="0"/>
              <a:t>Ada Basics © 2024 C.Grein</a:t>
            </a:r>
            <a:endParaRPr lang="de-DE" altLang="de-DE" sz="2400" dirty="0"/>
          </a:p>
        </p:txBody>
      </p:sp>
      <p:sp>
        <p:nvSpPr>
          <p:cNvPr id="158725" name="Foliennummernplatzhalter 2"/>
          <p:cNvSpPr>
            <a:spLocks noGrp="1"/>
          </p:cNvSpPr>
          <p:nvPr>
            <p:ph type="sldNum" sz="quarter"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137897DB-2DD7-4E26-B6A5-21B0A30FF9CA}" type="slidenum">
              <a:rPr lang="de-DE" altLang="de-DE" sz="2400" smtClean="0"/>
              <a:pPr eaLnBrk="1" hangingPunct="1">
                <a:spcBef>
                  <a:spcPct val="0"/>
                </a:spcBef>
              </a:pPr>
              <a:t>256</a:t>
            </a:fld>
            <a:endParaRPr lang="de-DE" altLang="de-DE" sz="2400" dirty="0" smtClean="0"/>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Rectangle 1"/>
          <p:cNvSpPr>
            <a:spLocks noGrp="1" noChangeArrowheads="1"/>
          </p:cNvSpPr>
          <p:nvPr>
            <p:ph type="title"/>
          </p:nvPr>
        </p:nvSpPr>
        <p:spPr>
          <a:xfrm>
            <a:off x="685800" y="461963"/>
            <a:ext cx="7767638" cy="1438275"/>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dirty="0" smtClean="0"/>
              <a:t>Handling</a:t>
            </a:r>
            <a:r>
              <a:rPr lang="en-US" altLang="de-DE" noProof="0" dirty="0" smtClean="0"/>
              <a:t> and Passing Exceptions</a:t>
            </a:r>
          </a:p>
        </p:txBody>
      </p:sp>
      <p:sp>
        <p:nvSpPr>
          <p:cNvPr id="159747" name="Rectangle 2"/>
          <p:cNvSpPr>
            <a:spLocks noGrp="1" noChangeArrowheads="1"/>
          </p:cNvSpPr>
          <p:nvPr>
            <p:ph type="body" idx="1"/>
          </p:nvPr>
        </p:nvSpPr>
        <p:spPr>
          <a:xfrm>
            <a:off x="685800" y="1900238"/>
            <a:ext cx="7767638" cy="4121051"/>
          </a:xfrm>
        </p:spPr>
        <p:txBody>
          <a:bodyPr/>
          <a:lstStyle/>
          <a:p>
            <a:pPr marL="365125" indent="0" eaLnBrk="1" hangingPunct="1">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600" b="1" noProof="0" dirty="0" smtClean="0">
                <a:latin typeface="Courier New" pitchFamily="49" charset="0"/>
              </a:rPr>
              <a:t>function</a:t>
            </a:r>
            <a:r>
              <a:rPr lang="en-US" altLang="de-DE" sz="1600" noProof="0" dirty="0" smtClean="0">
                <a:latin typeface="Courier New" pitchFamily="49" charset="0"/>
              </a:rPr>
              <a:t> F </a:t>
            </a:r>
            <a:r>
              <a:rPr lang="en-US" altLang="de-DE" sz="1600" b="1" noProof="0" dirty="0" smtClean="0">
                <a:latin typeface="Courier New" pitchFamily="49" charset="0"/>
              </a:rPr>
              <a:t>return</a:t>
            </a:r>
            <a:r>
              <a:rPr lang="en-US" altLang="de-DE" sz="1600" noProof="0" dirty="0" smtClean="0">
                <a:latin typeface="Courier New" pitchFamily="49" charset="0"/>
              </a:rPr>
              <a:t> T </a:t>
            </a:r>
            <a:r>
              <a:rPr lang="en-US" altLang="de-DE" sz="1600" b="1" noProof="0" dirty="0" smtClean="0">
                <a:latin typeface="Courier New" pitchFamily="49" charset="0"/>
              </a:rPr>
              <a:t>is</a:t>
            </a:r>
            <a:br>
              <a:rPr lang="en-US" altLang="de-DE" sz="1600" b="1" noProof="0" dirty="0" smtClean="0">
                <a:latin typeface="Courier New" pitchFamily="49" charset="0"/>
              </a:rPr>
            </a:br>
            <a:r>
              <a:rPr lang="en-US" altLang="de-DE" sz="1600" noProof="0" dirty="0" smtClean="0">
                <a:latin typeface="Courier New" pitchFamily="49" charset="0"/>
              </a:rPr>
              <a:t>  … -- </a:t>
            </a:r>
            <a:r>
              <a:rPr lang="en-US" altLang="de-DE" sz="1600" i="1" noProof="0" dirty="0" smtClean="0">
                <a:solidFill>
                  <a:srgbClr val="FF3399"/>
                </a:solidFill>
                <a:latin typeface="Courier New" pitchFamily="49" charset="0"/>
              </a:rPr>
              <a:t>Exception </a:t>
            </a:r>
            <a:r>
              <a:rPr lang="en-US" altLang="de-DE" sz="1600" i="1" dirty="0" smtClean="0">
                <a:solidFill>
                  <a:srgbClr val="FF3399"/>
                </a:solidFill>
                <a:latin typeface="Courier New" pitchFamily="49" charset="0"/>
              </a:rPr>
              <a:t>here cannot be handled with</a:t>
            </a:r>
            <a:r>
              <a:rPr lang="en-US" altLang="de-DE" sz="1600" i="1" noProof="0" dirty="0" smtClean="0">
                <a:solidFill>
                  <a:srgbClr val="FF3399"/>
                </a:solidFill>
                <a:latin typeface="Courier New" pitchFamily="49" charset="0"/>
              </a:rPr>
              <a:t>in F</a:t>
            </a:r>
            <a:br>
              <a:rPr lang="en-US" altLang="de-DE" sz="1600" i="1" noProof="0" dirty="0" smtClean="0">
                <a:solidFill>
                  <a:srgbClr val="FF3399"/>
                </a:solidFill>
                <a:latin typeface="Courier New" pitchFamily="49" charset="0"/>
              </a:rPr>
            </a:br>
            <a:r>
              <a:rPr lang="en-US" altLang="de-DE" sz="1600" b="1" noProof="0" dirty="0" smtClean="0">
                <a:latin typeface="Courier New" pitchFamily="49" charset="0"/>
              </a:rPr>
              <a:t>begin</a:t>
            </a:r>
            <a:br>
              <a:rPr lang="en-US" altLang="de-DE" sz="1600" b="1" noProof="0" dirty="0" smtClean="0">
                <a:latin typeface="Courier New" pitchFamily="49" charset="0"/>
              </a:rPr>
            </a:br>
            <a:r>
              <a:rPr lang="en-US" altLang="de-DE" sz="1600" noProof="0" dirty="0" smtClean="0">
                <a:latin typeface="Courier New" pitchFamily="49" charset="0"/>
              </a:rPr>
              <a:t>  … -- </a:t>
            </a:r>
            <a:r>
              <a:rPr lang="en-US" altLang="de-DE" sz="1600" i="1" noProof="0" dirty="0" smtClean="0">
                <a:solidFill>
                  <a:schemeClr val="accent2"/>
                </a:solidFill>
                <a:latin typeface="Courier New" pitchFamily="49" charset="0"/>
              </a:rPr>
              <a:t>Exception here can be handled below</a:t>
            </a:r>
            <a:br>
              <a:rPr lang="en-US" altLang="de-DE" sz="1600" i="1" noProof="0" dirty="0" smtClean="0">
                <a:solidFill>
                  <a:schemeClr val="accent2"/>
                </a:solidFill>
                <a:latin typeface="Courier New" pitchFamily="49" charset="0"/>
              </a:rPr>
            </a:br>
            <a:r>
              <a:rPr lang="en-US" altLang="de-DE" sz="1600" b="1" noProof="0" dirty="0" smtClean="0">
                <a:latin typeface="Courier New" pitchFamily="49" charset="0"/>
              </a:rPr>
              <a:t>exception</a:t>
            </a:r>
            <a:br>
              <a:rPr lang="en-US" altLang="de-DE" sz="1600" b="1" noProof="0" dirty="0" smtClean="0">
                <a:latin typeface="Courier New" pitchFamily="49" charset="0"/>
              </a:rPr>
            </a:br>
            <a:r>
              <a:rPr lang="en-US" altLang="de-DE" sz="1600" noProof="0" dirty="0" smtClean="0">
                <a:latin typeface="Courier New" pitchFamily="49" charset="0"/>
              </a:rPr>
              <a:t>  -- </a:t>
            </a:r>
            <a:r>
              <a:rPr lang="en-US" altLang="de-DE" sz="1600" i="1" dirty="0" smtClean="0">
                <a:solidFill>
                  <a:srgbClr val="C00000"/>
                </a:solidFill>
                <a:latin typeface="Courier New" pitchFamily="49" charset="0"/>
              </a:rPr>
              <a:t>Exceptions not handled here are passed through</a:t>
            </a:r>
            <a:r>
              <a:rPr lang="en-US" altLang="de-DE" sz="1600" i="1" noProof="0" dirty="0" smtClean="0">
                <a:solidFill>
                  <a:srgbClr val="C00000"/>
                </a:solidFill>
                <a:latin typeface="Courier New" pitchFamily="49" charset="0"/>
              </a:rPr>
              <a:t/>
            </a:r>
            <a:br>
              <a:rPr lang="en-US" altLang="de-DE" sz="1600" i="1" noProof="0" dirty="0" smtClean="0">
                <a:solidFill>
                  <a:srgbClr val="C00000"/>
                </a:solidFill>
                <a:latin typeface="Courier New" pitchFamily="49" charset="0"/>
              </a:rPr>
            </a:br>
            <a:r>
              <a:rPr lang="en-US" altLang="de-DE" sz="1600" noProof="0" dirty="0" smtClean="0">
                <a:latin typeface="Courier New" pitchFamily="49" charset="0"/>
              </a:rPr>
              <a:t>  -- </a:t>
            </a:r>
            <a:r>
              <a:rPr lang="en-US" altLang="de-DE" sz="1600" i="1" dirty="0" smtClean="0">
                <a:solidFill>
                  <a:srgbClr val="C00000"/>
                </a:solidFill>
                <a:latin typeface="Courier New" pitchFamily="49" charset="0"/>
              </a:rPr>
              <a:t>the</a:t>
            </a:r>
            <a:r>
              <a:rPr lang="en-US" altLang="de-DE" sz="1600" i="1" noProof="0" dirty="0" smtClean="0">
                <a:solidFill>
                  <a:srgbClr val="C00000"/>
                </a:solidFill>
                <a:latin typeface="Courier New" pitchFamily="49" charset="0"/>
              </a:rPr>
              <a:t> call stack.</a:t>
            </a:r>
            <a:br>
              <a:rPr lang="en-US" altLang="de-DE" sz="1600" i="1" noProof="0" dirty="0" smtClean="0">
                <a:solidFill>
                  <a:srgbClr val="C00000"/>
                </a:solidFill>
                <a:latin typeface="Courier New" pitchFamily="49" charset="0"/>
              </a:rPr>
            </a:br>
            <a:r>
              <a:rPr lang="en-US" altLang="de-DE" sz="1600" b="1" noProof="0" dirty="0" smtClean="0">
                <a:latin typeface="Courier New" pitchFamily="49" charset="0"/>
              </a:rPr>
              <a:t>  when</a:t>
            </a:r>
            <a:r>
              <a:rPr lang="en-US" altLang="de-DE" sz="1600" noProof="0" dirty="0" smtClean="0">
                <a:latin typeface="Courier New" pitchFamily="49" charset="0"/>
              </a:rPr>
              <a:t> Constraint_Error =&gt; …  -- </a:t>
            </a:r>
            <a:r>
              <a:rPr lang="en-US" altLang="de-DE" sz="1600" i="1" dirty="0" smtClean="0">
                <a:latin typeface="Courier New" pitchFamily="49" charset="0"/>
              </a:rPr>
              <a:t>handle here </a:t>
            </a:r>
            <a:r>
              <a:rPr lang="en-US" altLang="de-DE" sz="1600" i="1" noProof="0" dirty="0" smtClean="0">
                <a:latin typeface="Courier New" pitchFamily="49" charset="0"/>
              </a:rPr>
              <a:t>and</a:t>
            </a:r>
            <a:r>
              <a:rPr lang="en-US" altLang="de-DE" sz="1600" noProof="0" dirty="0" smtClean="0">
                <a:latin typeface="Courier New" pitchFamily="49" charset="0"/>
              </a:rPr>
              <a:t/>
            </a:r>
            <a:br>
              <a:rPr lang="en-US" altLang="de-DE" sz="1600" noProof="0" dirty="0" smtClean="0">
                <a:latin typeface="Courier New" pitchFamily="49" charset="0"/>
              </a:rPr>
            </a:br>
            <a:r>
              <a:rPr lang="en-US" altLang="de-DE" sz="1600" noProof="0" dirty="0" smtClean="0">
                <a:latin typeface="Courier New" pitchFamily="49" charset="0"/>
              </a:rPr>
              <a:t>       </a:t>
            </a:r>
            <a:r>
              <a:rPr lang="en-US" altLang="de-DE" sz="1600" b="1" noProof="0" dirty="0" smtClean="0">
                <a:latin typeface="Courier New" pitchFamily="49" charset="0"/>
              </a:rPr>
              <a:t>raise</a:t>
            </a:r>
            <a:r>
              <a:rPr lang="de-DE" altLang="de-DE" sz="1600" dirty="0">
                <a:latin typeface="Courier New" pitchFamily="49" charset="0"/>
              </a:rPr>
              <a:t> </a:t>
            </a:r>
            <a:r>
              <a:rPr lang="de-DE" altLang="de-DE" sz="1600" dirty="0" smtClean="0">
                <a:latin typeface="Courier New" pitchFamily="49" charset="0"/>
              </a:rPr>
              <a:t>[</a:t>
            </a:r>
            <a:r>
              <a:rPr lang="en-US" altLang="de-DE" sz="1600" dirty="0" smtClean="0">
                <a:latin typeface="Courier New" pitchFamily="49" charset="0"/>
              </a:rPr>
              <a:t>Other_Error</a:t>
            </a:r>
            <a:r>
              <a:rPr lang="de-DE" altLang="de-DE" sz="1600" dirty="0" smtClean="0">
                <a:latin typeface="Courier New" pitchFamily="49" charset="0"/>
              </a:rPr>
              <a:t>]</a:t>
            </a:r>
            <a:r>
              <a:rPr lang="en-US" altLang="de-DE" sz="1600" noProof="0" dirty="0" smtClean="0">
                <a:latin typeface="Courier New" pitchFamily="49" charset="0"/>
              </a:rPr>
              <a:t>;   -- </a:t>
            </a:r>
            <a:r>
              <a:rPr lang="en-US" altLang="de-DE" sz="1600" i="1" dirty="0" smtClean="0">
                <a:latin typeface="Courier New" pitchFamily="49" charset="0"/>
              </a:rPr>
              <a:t>pass through</a:t>
            </a:r>
            <a:r>
              <a:rPr lang="en-US" altLang="de-DE" sz="1600" i="1" noProof="0" dirty="0" smtClean="0">
                <a:latin typeface="Courier New" pitchFamily="49" charset="0"/>
              </a:rPr>
              <a:t/>
            </a:r>
            <a:br>
              <a:rPr lang="en-US" altLang="de-DE" sz="1600" i="1" noProof="0" dirty="0" smtClean="0">
                <a:latin typeface="Courier New" pitchFamily="49" charset="0"/>
              </a:rPr>
            </a:br>
            <a:r>
              <a:rPr lang="en-US" altLang="de-DE" sz="1600" noProof="0" dirty="0" smtClean="0">
                <a:latin typeface="Courier New" pitchFamily="49" charset="0"/>
              </a:rPr>
              <a:t>  </a:t>
            </a:r>
            <a:r>
              <a:rPr lang="en-US" altLang="de-DE" sz="1600" b="1" noProof="0" dirty="0" smtClean="0">
                <a:latin typeface="Courier New" pitchFamily="49" charset="0"/>
              </a:rPr>
              <a:t>when</a:t>
            </a:r>
            <a:r>
              <a:rPr lang="en-US" altLang="de-DE" sz="1600" noProof="0" dirty="0" smtClean="0">
                <a:latin typeface="Courier New" pitchFamily="49" charset="0"/>
              </a:rPr>
              <a:t> </a:t>
            </a:r>
            <a:r>
              <a:rPr lang="en-US" altLang="de-DE" sz="1600" b="1" noProof="0" dirty="0" smtClean="0">
                <a:latin typeface="Courier New" pitchFamily="49" charset="0"/>
              </a:rPr>
              <a:t>others</a:t>
            </a:r>
            <a:r>
              <a:rPr lang="en-US" altLang="de-DE" sz="1600" noProof="0" dirty="0" smtClean="0">
                <a:latin typeface="Courier New" pitchFamily="49" charset="0"/>
              </a:rPr>
              <a:t> =&gt; …  -- </a:t>
            </a:r>
            <a:r>
              <a:rPr lang="en-US" altLang="de-DE" sz="1600" i="1" noProof="0" dirty="0" smtClean="0">
                <a:latin typeface="Courier New" pitchFamily="49" charset="0"/>
              </a:rPr>
              <a:t>all others (also </a:t>
            </a:r>
            <a:r>
              <a:rPr lang="en-US" altLang="de-DE" sz="1600" i="1" noProof="0" dirty="0" smtClean="0">
                <a:solidFill>
                  <a:srgbClr val="FF3399"/>
                </a:solidFill>
                <a:latin typeface="Courier New" pitchFamily="49" charset="0"/>
              </a:rPr>
              <a:t>anonymous</a:t>
            </a:r>
            <a:r>
              <a:rPr lang="en-US" altLang="de-DE" sz="1600" i="1" noProof="0" dirty="0" smtClean="0">
                <a:latin typeface="Courier New" pitchFamily="49" charset="0"/>
              </a:rPr>
              <a:t> ones)</a:t>
            </a:r>
            <a:br>
              <a:rPr lang="en-US" altLang="de-DE" sz="1600" i="1" noProof="0" dirty="0" smtClean="0">
                <a:latin typeface="Courier New" pitchFamily="49" charset="0"/>
              </a:rPr>
            </a:br>
            <a:r>
              <a:rPr lang="en-US" altLang="de-DE" sz="1600" b="1" noProof="0" dirty="0" smtClean="0">
                <a:latin typeface="Courier New" pitchFamily="49" charset="0"/>
              </a:rPr>
              <a:t>end</a:t>
            </a:r>
            <a:r>
              <a:rPr lang="en-US" altLang="de-DE" sz="1600" noProof="0" dirty="0" smtClean="0">
                <a:latin typeface="Courier New" pitchFamily="49" charset="0"/>
              </a:rPr>
              <a:t> F;</a:t>
            </a:r>
          </a:p>
          <a:p>
            <a:pPr marL="0" indent="0" eaLnBrk="1" hangingPunct="1">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800" noProof="0" dirty="0" smtClean="0"/>
              <a:t>Exceptions in the declaration part cannot be handled because the handler may assume that all declared items exist (are elaborated).</a:t>
            </a:r>
          </a:p>
          <a:p>
            <a:pPr marL="0" indent="0" eaLnBrk="1" hangingPunct="1">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800" dirty="0" smtClean="0"/>
              <a:t>The raise statement passes the exception on with the given name; if none is given, the original one is used.</a:t>
            </a:r>
            <a:endParaRPr lang="en-US" altLang="de-DE" sz="1800" noProof="0" dirty="0" smtClean="0"/>
          </a:p>
        </p:txBody>
      </p:sp>
      <p:sp>
        <p:nvSpPr>
          <p:cNvPr id="159748" name="Fußzeilenplatzhalter 1"/>
          <p:cNvSpPr>
            <a:spLocks noGrp="1"/>
          </p:cNvSpPr>
          <p:nvPr>
            <p:ph type="ftr" sz="quarte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en-US" altLang="de-DE" sz="2400" dirty="0" smtClean="0"/>
              <a:t>Ada Basics © 2024 C.Grein</a:t>
            </a:r>
            <a:endParaRPr lang="de-DE" altLang="de-DE" sz="2400" dirty="0"/>
          </a:p>
        </p:txBody>
      </p:sp>
      <p:sp>
        <p:nvSpPr>
          <p:cNvPr id="159749" name="Foliennummernplatzhalter 2"/>
          <p:cNvSpPr>
            <a:spLocks noGrp="1"/>
          </p:cNvSpPr>
          <p:nvPr>
            <p:ph type="sldNum" sz="quarter"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7E541811-C88D-48ED-B5A9-76199BBE3F38}" type="slidenum">
              <a:rPr lang="de-DE" altLang="de-DE" sz="2400" smtClean="0"/>
              <a:pPr eaLnBrk="1" hangingPunct="1">
                <a:spcBef>
                  <a:spcPct val="0"/>
                </a:spcBef>
              </a:pPr>
              <a:t>257</a:t>
            </a:fld>
            <a:endParaRPr lang="de-DE" altLang="de-DE" sz="2400" dirty="0" smtClean="0"/>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0" name="Rectangle 1"/>
          <p:cNvSpPr>
            <a:spLocks noGrp="1" noChangeArrowheads="1"/>
          </p:cNvSpPr>
          <p:nvPr>
            <p:ph type="title"/>
          </p:nvPr>
        </p:nvSpPr>
        <p:spPr>
          <a:xfrm>
            <a:off x="685800" y="461963"/>
            <a:ext cx="7767638" cy="1438275"/>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noProof="0" dirty="0" smtClean="0"/>
              <a:t>Handling Exceptions</a:t>
            </a:r>
            <a:br>
              <a:rPr lang="en-US" altLang="de-DE" noProof="0" dirty="0" smtClean="0"/>
            </a:br>
            <a:r>
              <a:rPr lang="en-US" altLang="de-DE" noProof="0" dirty="0" smtClean="0"/>
              <a:t>(Continued)</a:t>
            </a:r>
          </a:p>
        </p:txBody>
      </p:sp>
      <p:sp>
        <p:nvSpPr>
          <p:cNvPr id="160771" name="Rectangle 2"/>
          <p:cNvSpPr>
            <a:spLocks noGrp="1" noChangeArrowheads="1"/>
          </p:cNvSpPr>
          <p:nvPr>
            <p:ph type="body" idx="1"/>
          </p:nvPr>
        </p:nvSpPr>
        <p:spPr>
          <a:xfrm>
            <a:off x="685800" y="1981200"/>
            <a:ext cx="7767638" cy="4238625"/>
          </a:xfrm>
        </p:spPr>
        <p:txBody>
          <a:bodyPr/>
          <a:lstStyle/>
          <a:p>
            <a:pPr marL="0" indent="0" eaLnBrk="1" hangingPunct="1">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800" b="1" noProof="0" dirty="0" smtClean="0">
                <a:latin typeface="Courier New" pitchFamily="49" charset="0"/>
              </a:rPr>
              <a:t>function</a:t>
            </a:r>
            <a:r>
              <a:rPr lang="en-US" altLang="de-DE" sz="1800" noProof="0" dirty="0" smtClean="0">
                <a:latin typeface="Courier New" pitchFamily="49" charset="0"/>
              </a:rPr>
              <a:t> F </a:t>
            </a:r>
            <a:r>
              <a:rPr lang="en-US" altLang="de-DE" sz="1800" b="1" noProof="0" dirty="0" smtClean="0">
                <a:latin typeface="Courier New" pitchFamily="49" charset="0"/>
              </a:rPr>
              <a:t>return</a:t>
            </a:r>
            <a:r>
              <a:rPr lang="en-US" altLang="de-DE" sz="1800" noProof="0" dirty="0" smtClean="0">
                <a:latin typeface="Courier New" pitchFamily="49" charset="0"/>
              </a:rPr>
              <a:t> T </a:t>
            </a:r>
            <a:r>
              <a:rPr lang="en-US" altLang="de-DE" sz="1800" b="1" noProof="0" dirty="0" smtClean="0">
                <a:latin typeface="Courier New" pitchFamily="49" charset="0"/>
              </a:rPr>
              <a:t>is</a:t>
            </a:r>
          </a:p>
          <a:p>
            <a:pPr marL="0" indent="0" eaLnBrk="1" hangingPunct="1">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800" noProof="0" dirty="0" smtClean="0">
                <a:latin typeface="Courier New" pitchFamily="49" charset="0"/>
              </a:rPr>
              <a:t>  … -- </a:t>
            </a:r>
            <a:r>
              <a:rPr lang="en-US" altLang="de-DE" sz="1800" i="1" dirty="0" smtClean="0">
                <a:solidFill>
                  <a:srgbClr val="FF3399"/>
                </a:solidFill>
                <a:latin typeface="Courier New" pitchFamily="49" charset="0"/>
              </a:rPr>
              <a:t>Exception here cannot be handled within F</a:t>
            </a:r>
            <a:endParaRPr lang="en-US" altLang="de-DE" sz="1800" i="1" noProof="0" dirty="0" smtClean="0">
              <a:solidFill>
                <a:srgbClr val="FF3399"/>
              </a:solidFill>
              <a:latin typeface="Courier New" pitchFamily="49" charset="0"/>
            </a:endParaRPr>
          </a:p>
          <a:p>
            <a:pPr marL="0" indent="0" eaLnBrk="1" hangingPunct="1">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800" b="1" noProof="0" dirty="0" smtClean="0">
                <a:latin typeface="Courier New" pitchFamily="49" charset="0"/>
              </a:rPr>
              <a:t>begin</a:t>
            </a:r>
            <a:br>
              <a:rPr lang="en-US" altLang="de-DE" sz="1800" b="1" noProof="0" dirty="0" smtClean="0">
                <a:latin typeface="Courier New" pitchFamily="49" charset="0"/>
              </a:rPr>
            </a:br>
            <a:r>
              <a:rPr lang="en-US" altLang="de-DE" sz="1800" b="1" noProof="0" dirty="0" smtClean="0">
                <a:latin typeface="Courier New" pitchFamily="49" charset="0"/>
              </a:rPr>
              <a:t>  declare</a:t>
            </a:r>
            <a:r>
              <a:rPr lang="en-US" altLang="de-DE" sz="1800" noProof="0" dirty="0" smtClean="0">
                <a:latin typeface="Courier New" pitchFamily="49" charset="0"/>
              </a:rPr>
              <a:t/>
            </a:r>
            <a:br>
              <a:rPr lang="en-US" altLang="de-DE" sz="1800" noProof="0" dirty="0" smtClean="0">
                <a:latin typeface="Courier New" pitchFamily="49" charset="0"/>
              </a:rPr>
            </a:br>
            <a:r>
              <a:rPr lang="en-US" altLang="de-DE" sz="1800" noProof="0" dirty="0" smtClean="0">
                <a:latin typeface="Courier New" pitchFamily="49" charset="0"/>
              </a:rPr>
              <a:t>    …  -- </a:t>
            </a:r>
            <a:r>
              <a:rPr lang="en-US" altLang="de-DE" sz="1800" i="1" dirty="0" smtClean="0">
                <a:solidFill>
                  <a:schemeClr val="accent2"/>
                </a:solidFill>
                <a:latin typeface="Courier New" pitchFamily="49" charset="0"/>
              </a:rPr>
              <a:t>Move</a:t>
            </a:r>
            <a:r>
              <a:rPr lang="en-US" altLang="de-DE" sz="1800" i="1" noProof="0" dirty="0" smtClean="0">
                <a:solidFill>
                  <a:schemeClr val="accent2"/>
                </a:solidFill>
                <a:latin typeface="Courier New" pitchFamily="49" charset="0"/>
              </a:rPr>
              <a:t> declarations which might raise an </a:t>
            </a:r>
            <a:br>
              <a:rPr lang="en-US" altLang="de-DE" sz="1800" i="1" noProof="0" dirty="0" smtClean="0">
                <a:solidFill>
                  <a:schemeClr val="accent2"/>
                </a:solidFill>
                <a:latin typeface="Courier New" pitchFamily="49" charset="0"/>
              </a:rPr>
            </a:br>
            <a:r>
              <a:rPr lang="en-US" altLang="de-DE" sz="1800" noProof="0" dirty="0" smtClean="0">
                <a:latin typeface="Courier New" pitchFamily="49" charset="0"/>
              </a:rPr>
              <a:t>       -- </a:t>
            </a:r>
            <a:r>
              <a:rPr lang="en-US" altLang="de-DE" sz="1800" i="1" dirty="0" smtClean="0">
                <a:solidFill>
                  <a:schemeClr val="accent2"/>
                </a:solidFill>
                <a:latin typeface="Courier New" pitchFamily="49" charset="0"/>
              </a:rPr>
              <a:t>exception to this inner block</a:t>
            </a:r>
            <a:r>
              <a:rPr lang="en-US" altLang="de-DE" sz="1800" i="1" noProof="0" dirty="0" smtClean="0">
                <a:solidFill>
                  <a:schemeClr val="accent2"/>
                </a:solidFill>
                <a:latin typeface="Courier New" pitchFamily="49" charset="0"/>
              </a:rPr>
              <a:t>; these can</a:t>
            </a:r>
            <a:br>
              <a:rPr lang="en-US" altLang="de-DE" sz="1800" i="1" noProof="0" dirty="0" smtClean="0">
                <a:solidFill>
                  <a:schemeClr val="accent2"/>
                </a:solidFill>
                <a:latin typeface="Courier New" pitchFamily="49" charset="0"/>
              </a:rPr>
            </a:br>
            <a:r>
              <a:rPr lang="en-US" altLang="de-DE" sz="1800" i="1" noProof="0" dirty="0" smtClean="0">
                <a:solidFill>
                  <a:schemeClr val="tx1"/>
                </a:solidFill>
                <a:latin typeface="Courier New" pitchFamily="49" charset="0"/>
              </a:rPr>
              <a:t>       --</a:t>
            </a:r>
            <a:r>
              <a:rPr lang="en-US" altLang="de-DE" sz="1800" i="1" noProof="0" dirty="0" smtClean="0">
                <a:solidFill>
                  <a:schemeClr val="accent2"/>
                </a:solidFill>
                <a:latin typeface="Courier New" pitchFamily="49" charset="0"/>
              </a:rPr>
              <a:t> be handled </a:t>
            </a:r>
            <a:r>
              <a:rPr lang="en-US" altLang="de-DE" sz="1800" i="1" noProof="0" dirty="0" smtClean="0">
                <a:solidFill>
                  <a:srgbClr val="C00000"/>
                </a:solidFill>
                <a:latin typeface="Courier New" pitchFamily="49" charset="0"/>
              </a:rPr>
              <a:t>below</a:t>
            </a:r>
            <a:r>
              <a:rPr lang="en-US" altLang="de-DE" sz="1800" i="1" noProof="0" dirty="0" smtClean="0">
                <a:solidFill>
                  <a:schemeClr val="accent2"/>
                </a:solidFill>
                <a:latin typeface="Courier New" pitchFamily="49" charset="0"/>
              </a:rPr>
              <a:t>.</a:t>
            </a:r>
            <a:r>
              <a:rPr lang="en-US" altLang="de-DE" sz="1800" b="1" i="1" noProof="0" dirty="0" smtClean="0">
                <a:solidFill>
                  <a:schemeClr val="accent2"/>
                </a:solidFill>
                <a:latin typeface="Courier New" pitchFamily="49" charset="0"/>
              </a:rPr>
              <a:t/>
            </a:r>
            <a:br>
              <a:rPr lang="en-US" altLang="de-DE" sz="1800" b="1" i="1" noProof="0" dirty="0" smtClean="0">
                <a:solidFill>
                  <a:schemeClr val="accent2"/>
                </a:solidFill>
                <a:latin typeface="Courier New" pitchFamily="49" charset="0"/>
              </a:rPr>
            </a:br>
            <a:r>
              <a:rPr lang="en-US" altLang="de-DE" sz="1800" b="1" noProof="0" dirty="0" smtClean="0">
                <a:latin typeface="Courier New" pitchFamily="49" charset="0"/>
              </a:rPr>
              <a:t>  begin</a:t>
            </a:r>
            <a:br>
              <a:rPr lang="en-US" altLang="de-DE" sz="1800" b="1" noProof="0" dirty="0" smtClean="0">
                <a:latin typeface="Courier New" pitchFamily="49" charset="0"/>
              </a:rPr>
            </a:br>
            <a:r>
              <a:rPr lang="en-US" altLang="de-DE" sz="1800" b="1" noProof="0" dirty="0" smtClean="0">
                <a:latin typeface="Courier New" pitchFamily="49" charset="0"/>
              </a:rPr>
              <a:t>    </a:t>
            </a:r>
            <a:r>
              <a:rPr lang="en-US" altLang="de-DE" sz="1800" noProof="0" dirty="0" smtClean="0">
                <a:latin typeface="Courier New" pitchFamily="49" charset="0"/>
              </a:rPr>
              <a:t>…</a:t>
            </a:r>
          </a:p>
          <a:p>
            <a:pPr marL="0" indent="0" eaLnBrk="1" hangingPunct="1">
              <a:buClrTx/>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800" b="1" noProof="0" dirty="0" smtClean="0">
                <a:latin typeface="Courier New" pitchFamily="49" charset="0"/>
              </a:rPr>
              <a:t>  end</a:t>
            </a:r>
            <a:r>
              <a:rPr lang="en-US" altLang="de-DE" sz="1800" noProof="0" dirty="0" smtClean="0">
                <a:latin typeface="Courier New" pitchFamily="49" charset="0"/>
              </a:rPr>
              <a:t>;  -- </a:t>
            </a:r>
            <a:r>
              <a:rPr lang="en-US" altLang="de-DE" sz="1800" noProof="0" dirty="0" smtClean="0">
                <a:solidFill>
                  <a:schemeClr val="accent2"/>
                </a:solidFill>
                <a:latin typeface="Courier New" pitchFamily="49" charset="0"/>
              </a:rPr>
              <a:t>All declared items vanish here</a:t>
            </a:r>
          </a:p>
          <a:p>
            <a:pPr marL="0" indent="0" eaLnBrk="1" hangingPunct="1">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800" b="1" noProof="0" dirty="0" smtClean="0">
                <a:latin typeface="Courier New" pitchFamily="49" charset="0"/>
              </a:rPr>
              <a:t>exception</a:t>
            </a:r>
          </a:p>
          <a:p>
            <a:pPr marL="0" indent="0" eaLnBrk="1" hangingPunct="1">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800" b="1" noProof="0" dirty="0" smtClean="0">
                <a:latin typeface="Courier New" pitchFamily="49" charset="0"/>
              </a:rPr>
              <a:t>  when</a:t>
            </a:r>
            <a:r>
              <a:rPr lang="en-US" altLang="de-DE" sz="1800" noProof="0" dirty="0" smtClean="0">
                <a:latin typeface="Courier New" pitchFamily="49" charset="0"/>
              </a:rPr>
              <a:t> … =&gt; …  -- </a:t>
            </a:r>
            <a:r>
              <a:rPr lang="en-US" altLang="de-DE" sz="1800" i="1" dirty="0" smtClean="0">
                <a:solidFill>
                  <a:srgbClr val="C00000"/>
                </a:solidFill>
                <a:latin typeface="Courier New" pitchFamily="49" charset="0"/>
              </a:rPr>
              <a:t>Handle exceptions from the </a:t>
            </a:r>
            <a:r>
              <a:rPr lang="en-US" altLang="de-DE" sz="1800" i="1" noProof="0" dirty="0" smtClean="0">
                <a:solidFill>
                  <a:srgbClr val="C00000"/>
                </a:solidFill>
                <a:latin typeface="Courier New" pitchFamily="49" charset="0"/>
              </a:rPr>
              <a:t>declare</a:t>
            </a:r>
          </a:p>
          <a:p>
            <a:pPr marL="0" indent="0" eaLnBrk="1" hangingPunct="1">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800" b="1" noProof="0" dirty="0" smtClean="0">
                <a:latin typeface="Courier New" pitchFamily="49" charset="0"/>
              </a:rPr>
              <a:t>end</a:t>
            </a:r>
            <a:r>
              <a:rPr lang="en-US" altLang="de-DE" sz="1800" noProof="0" dirty="0" smtClean="0">
                <a:latin typeface="Courier New" pitchFamily="49" charset="0"/>
              </a:rPr>
              <a:t> F;         </a:t>
            </a:r>
            <a:r>
              <a:rPr lang="en-US" altLang="de-DE" sz="1800" dirty="0" smtClean="0">
                <a:solidFill>
                  <a:schemeClr val="tx1"/>
                </a:solidFill>
                <a:latin typeface="Courier New" pitchFamily="49" charset="0"/>
              </a:rPr>
              <a:t>--</a:t>
            </a:r>
            <a:r>
              <a:rPr lang="en-US" altLang="de-DE" sz="1800" i="1" dirty="0" smtClean="0">
                <a:solidFill>
                  <a:srgbClr val="C00000"/>
                </a:solidFill>
                <a:latin typeface="Courier New" pitchFamily="49" charset="0"/>
              </a:rPr>
              <a:t> block here</a:t>
            </a:r>
            <a:endParaRPr lang="en-US" altLang="de-DE" sz="1800" noProof="0" dirty="0" smtClean="0">
              <a:latin typeface="Courier New" pitchFamily="49" charset="0"/>
            </a:endParaRPr>
          </a:p>
        </p:txBody>
      </p:sp>
      <p:sp>
        <p:nvSpPr>
          <p:cNvPr id="160772" name="Fußzeilenplatzhalter 1"/>
          <p:cNvSpPr>
            <a:spLocks noGrp="1"/>
          </p:cNvSpPr>
          <p:nvPr>
            <p:ph type="ftr" sz="quarte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en-US" altLang="de-DE" sz="2400" dirty="0" smtClean="0"/>
              <a:t>Ada Basics © 2024 C.Grein</a:t>
            </a:r>
            <a:endParaRPr lang="de-DE" altLang="de-DE" sz="2400" dirty="0"/>
          </a:p>
        </p:txBody>
      </p:sp>
      <p:sp>
        <p:nvSpPr>
          <p:cNvPr id="160773" name="Foliennummernplatzhalter 2"/>
          <p:cNvSpPr>
            <a:spLocks noGrp="1"/>
          </p:cNvSpPr>
          <p:nvPr>
            <p:ph type="sldNum" sz="quarter"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F758A3D0-C247-4BD6-9E7D-4359B2035C5E}" type="slidenum">
              <a:rPr lang="de-DE" altLang="de-DE" sz="2400" smtClean="0"/>
              <a:pPr eaLnBrk="1" hangingPunct="1">
                <a:spcBef>
                  <a:spcPct val="0"/>
                </a:spcBef>
              </a:pPr>
              <a:t>258</a:t>
            </a:fld>
            <a:endParaRPr lang="de-DE" altLang="de-DE" sz="2400" dirty="0" smtClean="0"/>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4" name="Rectangle 1"/>
          <p:cNvSpPr>
            <a:spLocks noGrp="1" noChangeArrowheads="1"/>
          </p:cNvSpPr>
          <p:nvPr>
            <p:ph type="title"/>
          </p:nvPr>
        </p:nvSpPr>
        <p:spPr>
          <a:xfrm>
            <a:off x="685800" y="609600"/>
            <a:ext cx="7772400" cy="1306513"/>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noProof="0" dirty="0" smtClean="0"/>
              <a:t>Exercise: Handle Wrong Input</a:t>
            </a:r>
          </a:p>
        </p:txBody>
      </p:sp>
      <p:sp>
        <p:nvSpPr>
          <p:cNvPr id="161795" name="Rectangle 2"/>
          <p:cNvSpPr>
            <a:spLocks noGrp="1" noChangeArrowheads="1"/>
          </p:cNvSpPr>
          <p:nvPr>
            <p:ph type="body" idx="1"/>
          </p:nvPr>
        </p:nvSpPr>
        <p:spPr>
          <a:xfrm>
            <a:off x="613792" y="1981200"/>
            <a:ext cx="7918648" cy="4184650"/>
          </a:xfrm>
        </p:spPr>
        <p:txBody>
          <a:bodyPr/>
          <a:lstStyle/>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en-US" altLang="de-DE" sz="2000" noProof="0" dirty="0" smtClean="0">
                <a:solidFill>
                  <a:srgbClr val="FF3399"/>
                </a:solidFill>
              </a:rPr>
              <a:t>Handle wrong input in the program to itemize an amount (slides 148, 192).</a:t>
            </a:r>
          </a:p>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en-US" altLang="de-DE" sz="1800" b="1" noProof="0" dirty="0" smtClean="0">
                <a:latin typeface="Courier New" pitchFamily="49" charset="0"/>
                <a:cs typeface="Courier New" pitchFamily="49" charset="0"/>
              </a:rPr>
              <a:t>loop</a:t>
            </a:r>
          </a:p>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en-US" altLang="de-DE" sz="1800" b="1" noProof="0" dirty="0" smtClean="0">
                <a:latin typeface="Courier New" pitchFamily="49" charset="0"/>
                <a:cs typeface="Courier New" pitchFamily="49" charset="0"/>
              </a:rPr>
              <a:t>  </a:t>
            </a:r>
            <a:r>
              <a:rPr lang="en-US" altLang="de-DE" sz="1800" b="1" noProof="0" dirty="0" smtClean="0">
                <a:solidFill>
                  <a:srgbClr val="002060"/>
                </a:solidFill>
                <a:latin typeface="Courier New" pitchFamily="49" charset="0"/>
                <a:cs typeface="Courier New" pitchFamily="49" charset="0"/>
              </a:rPr>
              <a:t>begin  -- </a:t>
            </a:r>
            <a:r>
              <a:rPr lang="en-US" altLang="de-DE" sz="1800" b="1" i="1" noProof="0" dirty="0" smtClean="0">
                <a:solidFill>
                  <a:srgbClr val="002060"/>
                </a:solidFill>
                <a:latin typeface="Courier New" pitchFamily="49" charset="0"/>
                <a:cs typeface="Courier New" pitchFamily="49" charset="0"/>
              </a:rPr>
              <a:t>insert block</a:t>
            </a:r>
          </a:p>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en-US" altLang="de-DE" sz="1800" noProof="0" dirty="0" smtClean="0">
                <a:latin typeface="Courier New" pitchFamily="49" charset="0"/>
                <a:cs typeface="Courier New" pitchFamily="49" charset="0"/>
              </a:rPr>
              <a:t>    Ada.Text_IO.Put </a:t>
            </a:r>
            <a:r>
              <a:rPr lang="en-US" altLang="de-DE" sz="1800" dirty="0">
                <a:latin typeface="Courier New" pitchFamily="49" charset="0"/>
                <a:cs typeface="Courier New" pitchFamily="49" charset="0"/>
              </a:rPr>
              <a:t>("Enter </a:t>
            </a:r>
            <a:r>
              <a:rPr lang="en-US" altLang="de-DE" sz="1800" noProof="0" dirty="0" smtClean="0">
                <a:latin typeface="Courier New" pitchFamily="49" charset="0"/>
                <a:cs typeface="Courier New" pitchFamily="49" charset="0"/>
              </a:rPr>
              <a:t>amount &gt; ");</a:t>
            </a:r>
            <a:br>
              <a:rPr lang="en-US" altLang="de-DE" sz="1800" noProof="0" dirty="0" smtClean="0">
                <a:latin typeface="Courier New" pitchFamily="49" charset="0"/>
                <a:cs typeface="Courier New" pitchFamily="49" charset="0"/>
              </a:rPr>
            </a:br>
            <a:r>
              <a:rPr lang="en-US" altLang="de-DE" sz="1800" noProof="0" dirty="0" smtClean="0">
                <a:latin typeface="Courier New" pitchFamily="49" charset="0"/>
                <a:cs typeface="Courier New" pitchFamily="49" charset="0"/>
              </a:rPr>
              <a:t>    Integer_Text_IO.Get (Amount);</a:t>
            </a:r>
          </a:p>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en-US" altLang="de-DE" sz="1800" noProof="0" dirty="0" smtClean="0">
                <a:latin typeface="Courier New" pitchFamily="49" charset="0"/>
                <a:cs typeface="Courier New" pitchFamily="49" charset="0"/>
              </a:rPr>
              <a:t>    </a:t>
            </a:r>
            <a:r>
              <a:rPr lang="en-US" altLang="de-DE" sz="1800" b="1" noProof="0" dirty="0" smtClean="0">
                <a:latin typeface="Courier New" pitchFamily="49" charset="0"/>
                <a:cs typeface="Courier New" pitchFamily="49" charset="0"/>
              </a:rPr>
              <a:t>exit when </a:t>
            </a:r>
            <a:r>
              <a:rPr lang="en-US" altLang="de-DE" sz="1800" noProof="0" dirty="0" smtClean="0">
                <a:latin typeface="Courier New" pitchFamily="49" charset="0"/>
                <a:cs typeface="Courier New" pitchFamily="49" charset="0"/>
              </a:rPr>
              <a:t>Amount = 0;</a:t>
            </a:r>
          </a:p>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en-US" altLang="de-DE" sz="1800" noProof="0" dirty="0" smtClean="0">
                <a:latin typeface="Courier New" pitchFamily="49" charset="0"/>
                <a:cs typeface="Courier New" pitchFamily="49" charset="0"/>
              </a:rPr>
              <a:t>    Result := Itemize (Amount);</a:t>
            </a:r>
          </a:p>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en-US" altLang="de-DE" sz="1800" noProof="0" dirty="0" smtClean="0">
                <a:latin typeface="Courier New" pitchFamily="49" charset="0"/>
                <a:cs typeface="Courier New" pitchFamily="49" charset="0"/>
              </a:rPr>
              <a:t>  </a:t>
            </a:r>
            <a:r>
              <a:rPr lang="en-US" altLang="de-DE" sz="1800" b="1" noProof="0" dirty="0" smtClean="0">
                <a:solidFill>
                  <a:srgbClr val="002060"/>
                </a:solidFill>
                <a:latin typeface="Courier New" pitchFamily="49" charset="0"/>
                <a:cs typeface="Courier New" pitchFamily="49" charset="0"/>
              </a:rPr>
              <a:t>exception  -- </a:t>
            </a:r>
            <a:r>
              <a:rPr lang="en-US" altLang="de-DE" sz="1800" b="1" i="1" noProof="0" dirty="0" smtClean="0">
                <a:solidFill>
                  <a:srgbClr val="002060"/>
                </a:solidFill>
                <a:latin typeface="Courier New" pitchFamily="49" charset="0"/>
                <a:cs typeface="Courier New" pitchFamily="49" charset="0"/>
              </a:rPr>
              <a:t>how to handle?</a:t>
            </a:r>
          </a:p>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en-US" altLang="de-DE" sz="1800" noProof="0" dirty="0" smtClean="0">
                <a:solidFill>
                  <a:srgbClr val="002060"/>
                </a:solidFill>
                <a:latin typeface="Courier New" pitchFamily="49" charset="0"/>
                <a:cs typeface="Courier New" pitchFamily="49" charset="0"/>
              </a:rPr>
              <a:t>    </a:t>
            </a:r>
            <a:r>
              <a:rPr lang="en-US" altLang="de-DE" sz="1800" b="1" noProof="0" dirty="0" smtClean="0">
                <a:solidFill>
                  <a:srgbClr val="002060"/>
                </a:solidFill>
                <a:latin typeface="Courier New" pitchFamily="49" charset="0"/>
                <a:cs typeface="Courier New" pitchFamily="49" charset="0"/>
              </a:rPr>
              <a:t>when</a:t>
            </a:r>
            <a:r>
              <a:rPr lang="en-US" altLang="de-DE" sz="1800" noProof="0" dirty="0" smtClean="0">
                <a:solidFill>
                  <a:srgbClr val="002060"/>
                </a:solidFill>
                <a:latin typeface="Courier New" pitchFamily="49" charset="0"/>
                <a:cs typeface="Courier New" pitchFamily="49" charset="0"/>
              </a:rPr>
              <a:t> </a:t>
            </a:r>
            <a:r>
              <a:rPr lang="en-US" altLang="de-DE" sz="1800" b="1" noProof="0" dirty="0" smtClean="0">
                <a:solidFill>
                  <a:srgbClr val="002060"/>
                </a:solidFill>
                <a:latin typeface="Courier New" pitchFamily="49" charset="0"/>
                <a:cs typeface="Courier New" pitchFamily="49" charset="0"/>
              </a:rPr>
              <a:t>others</a:t>
            </a:r>
            <a:r>
              <a:rPr lang="en-US" altLang="de-DE" sz="1800" noProof="0" dirty="0" smtClean="0">
                <a:solidFill>
                  <a:srgbClr val="002060"/>
                </a:solidFill>
                <a:latin typeface="Courier New" pitchFamily="49" charset="0"/>
                <a:cs typeface="Courier New" pitchFamily="49" charset="0"/>
              </a:rPr>
              <a:t> =&gt;</a:t>
            </a:r>
            <a:br>
              <a:rPr lang="en-US" altLang="de-DE" sz="1800" noProof="0" dirty="0" smtClean="0">
                <a:solidFill>
                  <a:srgbClr val="002060"/>
                </a:solidFill>
                <a:latin typeface="Courier New" pitchFamily="49" charset="0"/>
                <a:cs typeface="Courier New" pitchFamily="49" charset="0"/>
              </a:rPr>
            </a:br>
            <a:r>
              <a:rPr lang="en-US" altLang="de-DE" sz="1800" noProof="0" dirty="0" smtClean="0">
                <a:solidFill>
                  <a:srgbClr val="002060"/>
                </a:solidFill>
                <a:latin typeface="Courier New" pitchFamily="49" charset="0"/>
                <a:cs typeface="Courier New" pitchFamily="49" charset="0"/>
              </a:rPr>
              <a:t>      </a:t>
            </a:r>
            <a:r>
              <a:rPr lang="en-US" sz="1800" dirty="0" smtClean="0">
                <a:latin typeface="Courier New" pitchFamily="49" charset="0"/>
                <a:cs typeface="Courier New" pitchFamily="49" charset="0"/>
              </a:rPr>
              <a:t>Ada.Text_IO.Put_Line </a:t>
            </a:r>
            <a:r>
              <a:rPr lang="en-US" sz="1800" dirty="0">
                <a:latin typeface="Courier New" pitchFamily="49" charset="0"/>
                <a:cs typeface="Courier New" pitchFamily="49" charset="0"/>
              </a:rPr>
              <a:t>("Wrong </a:t>
            </a:r>
            <a:r>
              <a:rPr lang="en-US" sz="1800" dirty="0" smtClean="0">
                <a:latin typeface="Courier New" pitchFamily="49" charset="0"/>
                <a:cs typeface="Courier New" pitchFamily="49" charset="0"/>
              </a:rPr>
              <a:t>input.");</a:t>
            </a:r>
          </a:p>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en-US" altLang="de-DE" sz="1800" noProof="0" dirty="0" smtClean="0">
                <a:solidFill>
                  <a:srgbClr val="002060"/>
                </a:solidFill>
                <a:latin typeface="Courier New" pitchFamily="49" charset="0"/>
                <a:cs typeface="Courier New" pitchFamily="49" charset="0"/>
              </a:rPr>
              <a:t>  </a:t>
            </a:r>
            <a:r>
              <a:rPr lang="en-US" altLang="de-DE" sz="1800" b="1" noProof="0" dirty="0" smtClean="0">
                <a:solidFill>
                  <a:srgbClr val="002060"/>
                </a:solidFill>
                <a:latin typeface="Courier New" pitchFamily="49" charset="0"/>
                <a:cs typeface="Courier New" pitchFamily="49" charset="0"/>
              </a:rPr>
              <a:t>end</a:t>
            </a:r>
            <a:r>
              <a:rPr lang="en-US" altLang="de-DE" sz="1800" noProof="0" dirty="0" smtClean="0">
                <a:solidFill>
                  <a:srgbClr val="002060"/>
                </a:solidFill>
                <a:latin typeface="Courier New" pitchFamily="49" charset="0"/>
                <a:cs typeface="Courier New" pitchFamily="49" charset="0"/>
              </a:rPr>
              <a:t>;</a:t>
            </a:r>
            <a:endParaRPr lang="en-US" altLang="de-DE" sz="1800" b="1" noProof="0" dirty="0" smtClean="0">
              <a:solidFill>
                <a:srgbClr val="002060"/>
              </a:solidFill>
              <a:latin typeface="Courier New" pitchFamily="49" charset="0"/>
              <a:cs typeface="Courier New" pitchFamily="49" charset="0"/>
            </a:endParaRPr>
          </a:p>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en-US" altLang="de-DE" sz="1800" b="1" noProof="0" dirty="0" smtClean="0">
                <a:latin typeface="Courier New" pitchFamily="49" charset="0"/>
                <a:cs typeface="Courier New" pitchFamily="49" charset="0"/>
              </a:rPr>
              <a:t>end</a:t>
            </a:r>
            <a:r>
              <a:rPr lang="en-US" altLang="de-DE" sz="1800" noProof="0" dirty="0" smtClean="0">
                <a:latin typeface="Courier New" pitchFamily="49" charset="0"/>
                <a:cs typeface="Courier New" pitchFamily="49" charset="0"/>
              </a:rPr>
              <a:t> loop;</a:t>
            </a:r>
          </a:p>
        </p:txBody>
      </p:sp>
      <p:sp>
        <p:nvSpPr>
          <p:cNvPr id="161796" name="Fußzeilenplatzhalter 1"/>
          <p:cNvSpPr>
            <a:spLocks noGrp="1"/>
          </p:cNvSpPr>
          <p:nvPr>
            <p:ph type="ftr" sz="quarte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en-US" altLang="de-DE" sz="2400" dirty="0" smtClean="0"/>
              <a:t>Ada Basics © 2024 C.Grein</a:t>
            </a:r>
            <a:endParaRPr lang="de-DE" altLang="de-DE" sz="2400" dirty="0"/>
          </a:p>
        </p:txBody>
      </p:sp>
      <p:sp>
        <p:nvSpPr>
          <p:cNvPr id="161797" name="Foliennummernplatzhalter 2"/>
          <p:cNvSpPr>
            <a:spLocks noGrp="1"/>
          </p:cNvSpPr>
          <p:nvPr>
            <p:ph type="sldNum" sz="quarter"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297E68E9-CE4B-4B8B-9272-E381B735C4CE}" type="slidenum">
              <a:rPr lang="de-DE" altLang="de-DE" sz="2400" smtClean="0"/>
              <a:pPr eaLnBrk="1" hangingPunct="1">
                <a:spcBef>
                  <a:spcPct val="0"/>
                </a:spcBef>
              </a:pPr>
              <a:t>259</a:t>
            </a:fld>
            <a:endParaRPr lang="de-DE" altLang="de-DE" sz="2400" dirty="0" smtClean="0"/>
          </a:p>
        </p:txBody>
      </p:sp>
      <p:sp>
        <p:nvSpPr>
          <p:cNvPr id="2" name="Textfeld 1"/>
          <p:cNvSpPr txBox="1"/>
          <p:nvPr/>
        </p:nvSpPr>
        <p:spPr>
          <a:xfrm>
            <a:off x="5292080" y="4151982"/>
            <a:ext cx="3096344" cy="1077218"/>
          </a:xfrm>
          <a:prstGeom prst="rect">
            <a:avLst/>
          </a:prstGeom>
          <a:solidFill>
            <a:srgbClr val="FFEFFF"/>
          </a:solidFill>
          <a:ln w="3175">
            <a:solidFill>
              <a:srgbClr val="FF0000"/>
            </a:solidFill>
          </a:ln>
        </p:spPr>
        <p:txBody>
          <a:bodyPr wrap="square" rtlCol="0">
            <a:spAutoFit/>
          </a:bodyPr>
          <a:lstStyle/>
          <a:p>
            <a:r>
              <a:rPr lang="en-US" sz="1600" dirty="0" smtClean="0">
                <a:solidFill>
                  <a:srgbClr val="FF0000"/>
                </a:solidFill>
              </a:rPr>
              <a:t>Attention: Don’t start the program with GPS!</a:t>
            </a:r>
          </a:p>
          <a:p>
            <a:r>
              <a:rPr lang="en-US" sz="1600" dirty="0" smtClean="0">
                <a:solidFill>
                  <a:srgbClr val="FF0000"/>
                </a:solidFill>
              </a:rPr>
              <a:t>GPS will most probably hang.</a:t>
            </a:r>
          </a:p>
          <a:p>
            <a:r>
              <a:rPr lang="en-US" sz="1600" dirty="0" smtClean="0">
                <a:solidFill>
                  <a:srgbClr val="FF0000"/>
                </a:solidFill>
              </a:rPr>
              <a:t>Instead use a command window.</a:t>
            </a:r>
            <a:endParaRPr lang="en-US" sz="1600" dirty="0">
              <a:solidFill>
                <a:srgbClr val="FF0000"/>
              </a:solidFill>
            </a:endParaRPr>
          </a:p>
        </p:txBody>
      </p:sp>
      <p:sp>
        <p:nvSpPr>
          <p:cNvPr id="3" name="Textfeld 2"/>
          <p:cNvSpPr txBox="1"/>
          <p:nvPr/>
        </p:nvSpPr>
        <p:spPr>
          <a:xfrm>
            <a:off x="6450483" y="2525057"/>
            <a:ext cx="2376264" cy="1477328"/>
          </a:xfrm>
          <a:prstGeom prst="rect">
            <a:avLst/>
          </a:prstGeom>
          <a:solidFill>
            <a:schemeClr val="accent2">
              <a:lumMod val="20000"/>
              <a:lumOff val="80000"/>
            </a:schemeClr>
          </a:solidFill>
          <a:ln>
            <a:solidFill>
              <a:schemeClr val="accent6"/>
            </a:solidFill>
          </a:ln>
        </p:spPr>
        <p:txBody>
          <a:bodyPr wrap="square" rtlCol="0">
            <a:spAutoFit/>
          </a:bodyPr>
          <a:lstStyle/>
          <a:p>
            <a:r>
              <a:rPr lang="en-US" sz="1800" dirty="0" smtClean="0">
                <a:solidFill>
                  <a:schemeClr val="accent6">
                    <a:lumMod val="50000"/>
                  </a:schemeClr>
                </a:solidFill>
              </a:rPr>
              <a:t>First enter a positive (integer) value, then a negative one, and last a real one (with decimal dot).</a:t>
            </a:r>
            <a:endParaRPr lang="en-US" sz="1800" dirty="0">
              <a:solidFill>
                <a:schemeClr val="accent6">
                  <a:lumMod val="50000"/>
                </a:schemeClr>
              </a:solidFill>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61795">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61795">
                                            <p:txEl>
                                              <p:pRg st="6" end="6"/>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61795">
                                            <p:txEl>
                                              <p:pRg st="8" end="8"/>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61795">
                                            <p:txEl>
                                              <p:pRg st="7" end="7"/>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6" name="Rectangle 2"/>
          <p:cNvSpPr>
            <a:spLocks noGrp="1" noChangeArrowheads="1"/>
          </p:cNvSpPr>
          <p:nvPr>
            <p:ph type="title"/>
          </p:nvPr>
        </p:nvSpPr>
        <p:spPr/>
        <p:txBody>
          <a:bodyPr/>
          <a:lstStyle/>
          <a:p>
            <a:pPr eaLnBrk="1" hangingPunct="1"/>
            <a:r>
              <a:rPr lang="en-US" altLang="de-DE" noProof="0" dirty="0" smtClean="0">
                <a:solidFill>
                  <a:srgbClr val="FF0000"/>
                </a:solidFill>
              </a:rPr>
              <a:t>Contents</a:t>
            </a:r>
          </a:p>
        </p:txBody>
      </p:sp>
      <p:sp>
        <p:nvSpPr>
          <p:cNvPr id="13317" name="Rectangle 3"/>
          <p:cNvSpPr>
            <a:spLocks noGrp="1" noChangeArrowheads="1"/>
          </p:cNvSpPr>
          <p:nvPr>
            <p:ph sz="half" idx="1"/>
          </p:nvPr>
        </p:nvSpPr>
        <p:spPr>
          <a:xfrm>
            <a:off x="684213" y="2205038"/>
            <a:ext cx="3792537" cy="4043361"/>
          </a:xfrm>
        </p:spPr>
        <p:txBody>
          <a:bodyPr/>
          <a:lstStyle/>
          <a:p>
            <a:pPr marL="266700" indent="-266700" eaLnBrk="1" hangingPunct="1">
              <a:lnSpc>
                <a:spcPct val="90000"/>
              </a:lnSpc>
              <a:spcBef>
                <a:spcPct val="20000"/>
              </a:spcBef>
              <a:buFont typeface="Times New Roman" pitchFamily="18" charset="0"/>
              <a:buChar char="•"/>
            </a:pPr>
            <a:r>
              <a:rPr lang="en-US" altLang="de-DE" b="1" noProof="0" dirty="0" smtClean="0"/>
              <a:t>Type concept by means of whole numbers</a:t>
            </a:r>
          </a:p>
          <a:p>
            <a:pPr marL="266700" indent="-266700" eaLnBrk="1" hangingPunct="1">
              <a:lnSpc>
                <a:spcPct val="90000"/>
              </a:lnSpc>
              <a:spcBef>
                <a:spcPct val="20000"/>
              </a:spcBef>
              <a:buFont typeface="Times New Roman" pitchFamily="18" charset="0"/>
              <a:buChar char="•"/>
            </a:pPr>
            <a:r>
              <a:rPr lang="en-US" altLang="de-DE" noProof="0" dirty="0" smtClean="0"/>
              <a:t>Composite types</a:t>
            </a:r>
          </a:p>
          <a:p>
            <a:pPr marL="266700" indent="-266700" eaLnBrk="1" hangingPunct="1">
              <a:lnSpc>
                <a:spcPct val="90000"/>
              </a:lnSpc>
              <a:spcBef>
                <a:spcPct val="20000"/>
              </a:spcBef>
              <a:buFont typeface="Times New Roman" pitchFamily="18" charset="0"/>
              <a:buChar char="•"/>
            </a:pPr>
            <a:r>
              <a:rPr lang="en-US" altLang="de-DE" noProof="0" dirty="0" smtClean="0"/>
              <a:t>Expressions</a:t>
            </a:r>
          </a:p>
          <a:p>
            <a:pPr marL="266700" indent="-266700" eaLnBrk="1" hangingPunct="1">
              <a:lnSpc>
                <a:spcPct val="90000"/>
              </a:lnSpc>
              <a:spcBef>
                <a:spcPct val="20000"/>
              </a:spcBef>
              <a:buFont typeface="Times New Roman" pitchFamily="18" charset="0"/>
              <a:buChar char="•"/>
            </a:pPr>
            <a:r>
              <a:rPr lang="en-US" altLang="de-DE" noProof="0" dirty="0" smtClean="0"/>
              <a:t>Control structures</a:t>
            </a:r>
          </a:p>
          <a:p>
            <a:pPr marL="266700" indent="-266700" eaLnBrk="1" hangingPunct="1">
              <a:lnSpc>
                <a:spcPct val="90000"/>
              </a:lnSpc>
              <a:spcBef>
                <a:spcPct val="20000"/>
              </a:spcBef>
              <a:buFont typeface="Times New Roman" pitchFamily="18" charset="0"/>
              <a:buChar char="•"/>
            </a:pPr>
            <a:r>
              <a:rPr lang="en-US" altLang="de-DE" noProof="0" dirty="0" smtClean="0"/>
              <a:t>Subprograms</a:t>
            </a:r>
          </a:p>
          <a:p>
            <a:pPr marL="266700" indent="-266700" eaLnBrk="1" hangingPunct="1">
              <a:lnSpc>
                <a:spcPct val="90000"/>
              </a:lnSpc>
              <a:spcBef>
                <a:spcPct val="20000"/>
              </a:spcBef>
              <a:buFont typeface="Times New Roman" pitchFamily="18" charset="0"/>
              <a:buChar char="•"/>
            </a:pPr>
            <a:r>
              <a:rPr lang="en-US" altLang="de-DE" noProof="0" dirty="0" smtClean="0"/>
              <a:t>Enumerations</a:t>
            </a:r>
          </a:p>
          <a:p>
            <a:pPr marL="266700" indent="-266700" eaLnBrk="1" hangingPunct="1">
              <a:lnSpc>
                <a:spcPct val="90000"/>
              </a:lnSpc>
              <a:spcBef>
                <a:spcPct val="20000"/>
              </a:spcBef>
              <a:buFont typeface="Times New Roman" pitchFamily="18" charset="0"/>
              <a:buChar char="•"/>
            </a:pPr>
            <a:r>
              <a:rPr lang="en-US" altLang="de-DE" dirty="0" smtClean="0"/>
              <a:t>Packages</a:t>
            </a:r>
            <a:endParaRPr lang="en-US" altLang="de-DE" dirty="0"/>
          </a:p>
        </p:txBody>
      </p:sp>
      <p:sp>
        <p:nvSpPr>
          <p:cNvPr id="13318" name="Rectangle 4"/>
          <p:cNvSpPr>
            <a:spLocks noGrp="1" noChangeArrowheads="1"/>
          </p:cNvSpPr>
          <p:nvPr>
            <p:ph sz="half" idx="2"/>
          </p:nvPr>
        </p:nvSpPr>
        <p:spPr>
          <a:xfrm>
            <a:off x="4572000" y="2060848"/>
            <a:ext cx="3794125" cy="4176289"/>
          </a:xfrm>
        </p:spPr>
        <p:txBody>
          <a:bodyPr/>
          <a:lstStyle/>
          <a:p>
            <a:pPr marL="266700" indent="-266700" eaLnBrk="1" hangingPunct="1">
              <a:lnSpc>
                <a:spcPct val="90000"/>
              </a:lnSpc>
              <a:spcBef>
                <a:spcPct val="20000"/>
              </a:spcBef>
              <a:buFont typeface="Times New Roman" pitchFamily="18" charset="0"/>
              <a:buChar char="•"/>
            </a:pPr>
            <a:r>
              <a:rPr lang="en-US" altLang="de-DE" noProof="0" dirty="0" smtClean="0"/>
              <a:t>Input/Output</a:t>
            </a:r>
          </a:p>
          <a:p>
            <a:pPr marL="266700" indent="-266700" eaLnBrk="1" hangingPunct="1">
              <a:lnSpc>
                <a:spcPct val="90000"/>
              </a:lnSpc>
              <a:spcBef>
                <a:spcPct val="20000"/>
              </a:spcBef>
              <a:buFont typeface="Times New Roman" pitchFamily="18" charset="0"/>
              <a:buChar char="•"/>
            </a:pPr>
            <a:r>
              <a:rPr lang="en-US" altLang="de-DE" noProof="0" dirty="0" smtClean="0"/>
              <a:t>Inheritance Ada 83</a:t>
            </a:r>
          </a:p>
          <a:p>
            <a:pPr marL="266700" indent="-266700" eaLnBrk="1" hangingPunct="1">
              <a:lnSpc>
                <a:spcPct val="90000"/>
              </a:lnSpc>
              <a:spcBef>
                <a:spcPct val="20000"/>
              </a:spcBef>
              <a:buFont typeface="Times New Roman" pitchFamily="18" charset="0"/>
              <a:buChar char="•"/>
            </a:pPr>
            <a:r>
              <a:rPr lang="en-US" altLang="de-DE" noProof="0" dirty="0" smtClean="0"/>
              <a:t>Generics</a:t>
            </a:r>
          </a:p>
          <a:p>
            <a:pPr marL="266700" indent="-266700" eaLnBrk="1" hangingPunct="1">
              <a:lnSpc>
                <a:spcPct val="90000"/>
              </a:lnSpc>
              <a:spcBef>
                <a:spcPct val="20000"/>
              </a:spcBef>
              <a:buFont typeface="Times New Roman" pitchFamily="18" charset="0"/>
              <a:buChar char="•"/>
            </a:pPr>
            <a:r>
              <a:rPr lang="en-US" altLang="de-DE" noProof="0" dirty="0" smtClean="0"/>
              <a:t>Exceptions</a:t>
            </a:r>
          </a:p>
          <a:p>
            <a:pPr marL="266700" indent="-266700" eaLnBrk="1" hangingPunct="1">
              <a:lnSpc>
                <a:spcPct val="90000"/>
              </a:lnSpc>
              <a:spcBef>
                <a:spcPct val="20000"/>
              </a:spcBef>
              <a:buFont typeface="Times New Roman" pitchFamily="18" charset="0"/>
              <a:buChar char="•"/>
            </a:pPr>
            <a:r>
              <a:rPr lang="en-US" altLang="de-DE" noProof="0" dirty="0" smtClean="0"/>
              <a:t>Elaboration</a:t>
            </a:r>
          </a:p>
          <a:p>
            <a:pPr marL="266700" indent="-266700" eaLnBrk="1" hangingPunct="1">
              <a:lnSpc>
                <a:spcPct val="90000"/>
              </a:lnSpc>
              <a:spcBef>
                <a:spcPct val="20000"/>
              </a:spcBef>
              <a:buFont typeface="Times New Roman" pitchFamily="18" charset="0"/>
              <a:buChar char="•"/>
            </a:pPr>
            <a:r>
              <a:rPr lang="en-US" altLang="de-DE" noProof="0" dirty="0" smtClean="0"/>
              <a:t>Access types</a:t>
            </a:r>
          </a:p>
          <a:p>
            <a:pPr marL="266700" indent="-266700" eaLnBrk="1" hangingPunct="1">
              <a:lnSpc>
                <a:spcPct val="90000"/>
              </a:lnSpc>
              <a:spcBef>
                <a:spcPct val="20000"/>
              </a:spcBef>
              <a:buFont typeface="Times New Roman" pitchFamily="18" charset="0"/>
              <a:buChar char="•"/>
            </a:pPr>
            <a:r>
              <a:rPr lang="en-US" altLang="de-DE" dirty="0" smtClean="0"/>
              <a:t>Representation Clauses</a:t>
            </a:r>
            <a:endParaRPr lang="en-US" altLang="de-DE" noProof="0" dirty="0" smtClean="0"/>
          </a:p>
          <a:p>
            <a:pPr marL="266700" indent="-266700" eaLnBrk="1" hangingPunct="1">
              <a:lnSpc>
                <a:spcPct val="90000"/>
              </a:lnSpc>
              <a:spcBef>
                <a:spcPct val="20000"/>
              </a:spcBef>
              <a:buFont typeface="Times New Roman" pitchFamily="18" charset="0"/>
              <a:buChar char="•"/>
            </a:pPr>
            <a:r>
              <a:rPr lang="en-US" altLang="de-DE" dirty="0"/>
              <a:t>Ada 2012: Contracts</a:t>
            </a:r>
          </a:p>
          <a:p>
            <a:pPr marL="266700" indent="-266700" eaLnBrk="1" hangingPunct="1">
              <a:lnSpc>
                <a:spcPct val="90000"/>
              </a:lnSpc>
              <a:spcBef>
                <a:spcPct val="20000"/>
              </a:spcBef>
              <a:buFont typeface="Times New Roman" pitchFamily="18" charset="0"/>
              <a:buChar char="•"/>
            </a:pPr>
            <a:r>
              <a:rPr lang="en-US" altLang="de-DE" noProof="0" dirty="0" smtClean="0"/>
              <a:t>Annexes</a:t>
            </a:r>
          </a:p>
        </p:txBody>
      </p:sp>
      <p:sp>
        <p:nvSpPr>
          <p:cNvPr id="13314" name="Fußzeilenplatzhalter 4"/>
          <p:cNvSpPr>
            <a:spLocks noGrp="1"/>
          </p:cNvSpPr>
          <p:nvPr>
            <p:ph type="ftr" idx="10"/>
          </p:nvPr>
        </p:nvSpPr>
        <p:spPr>
          <a:noFill/>
        </p:spPr>
        <p:txBody>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9pPr>
          </a:lstStyle>
          <a:p>
            <a:pPr eaLnBrk="1" hangingPunct="1"/>
            <a:r>
              <a:rPr lang="en-US" altLang="de-DE" dirty="0" smtClean="0">
                <a:solidFill>
                  <a:srgbClr val="000000"/>
                </a:solidFill>
              </a:rPr>
              <a:t>Ada Basics © 2024 C.Grein</a:t>
            </a:r>
            <a:endParaRPr lang="de-DE" altLang="de-DE" dirty="0" smtClean="0">
              <a:solidFill>
                <a:srgbClr val="000000"/>
              </a:solidFill>
            </a:endParaRPr>
          </a:p>
        </p:txBody>
      </p:sp>
      <p:sp>
        <p:nvSpPr>
          <p:cNvPr id="13315" name="Foliennummernplatzhalter 5"/>
          <p:cNvSpPr>
            <a:spLocks noGrp="1"/>
          </p:cNvSpPr>
          <p:nvPr>
            <p:ph type="sldNum" idx="11"/>
          </p:nvPr>
        </p:nvSpPr>
        <p:spPr>
          <a:noFill/>
        </p:spPr>
        <p:txBody>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9pPr>
          </a:lstStyle>
          <a:p>
            <a:pPr eaLnBrk="1" hangingPunct="1"/>
            <a:fld id="{E9EFEE1C-C198-4851-BB3D-B7A731250132}" type="slidenum">
              <a:rPr lang="de-DE" altLang="de-DE" smtClean="0">
                <a:solidFill>
                  <a:srgbClr val="000000"/>
                </a:solidFill>
              </a:rPr>
              <a:pPr eaLnBrk="1" hangingPunct="1"/>
              <a:t>26</a:t>
            </a:fld>
            <a:endParaRPr lang="de-DE" altLang="de-DE" dirty="0" smtClean="0">
              <a:solidFill>
                <a:srgbClr val="000000"/>
              </a:solidFill>
            </a:endParaRPr>
          </a:p>
        </p:txBody>
      </p:sp>
    </p:spTree>
    <p:extLst>
      <p:ext uri="{BB962C8B-B14F-4D97-AF65-F5344CB8AC3E}">
        <p14:creationId xmlns:p14="http://schemas.microsoft.com/office/powerpoint/2010/main" val="3860226826"/>
      </p:ext>
    </p:extLst>
  </p:cSld>
  <p:clrMapOvr>
    <a:masterClrMapping/>
  </p:clrMapOvr>
  <p:timing>
    <p:tnLst>
      <p:par>
        <p:cTn id="1" dur="indefinite" restart="never" nodeType="tmRoot"/>
      </p:par>
    </p:tnLst>
  </p:timing>
</p:sld>
</file>

<file path=ppt/slides/slide2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8" name="Rectangle 1"/>
          <p:cNvSpPr>
            <a:spLocks noGrp="1" noChangeArrowheads="1"/>
          </p:cNvSpPr>
          <p:nvPr>
            <p:ph type="title"/>
          </p:nvPr>
        </p:nvSpPr>
        <p:spPr>
          <a:xfrm>
            <a:off x="684213" y="333375"/>
            <a:ext cx="7772400" cy="1306513"/>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noProof="0" dirty="0" smtClean="0"/>
              <a:t>Handle Wrong Input:</a:t>
            </a:r>
            <a:br>
              <a:rPr lang="en-US" altLang="de-DE" noProof="0" dirty="0" smtClean="0"/>
            </a:br>
            <a:r>
              <a:rPr lang="en-US" altLang="de-DE" noProof="0" dirty="0" smtClean="0"/>
              <a:t>1</a:t>
            </a:r>
            <a:r>
              <a:rPr lang="en-US" altLang="de-DE" baseline="30000" noProof="0" dirty="0" smtClean="0"/>
              <a:t>st</a:t>
            </a:r>
            <a:r>
              <a:rPr lang="en-US" altLang="de-DE" noProof="0" dirty="0" smtClean="0"/>
              <a:t> Attempt</a:t>
            </a:r>
          </a:p>
        </p:txBody>
      </p:sp>
      <p:sp>
        <p:nvSpPr>
          <p:cNvPr id="138243" name="Rectangle 2"/>
          <p:cNvSpPr>
            <a:spLocks noGrp="1" noChangeArrowheads="1"/>
          </p:cNvSpPr>
          <p:nvPr>
            <p:ph type="body" idx="1"/>
          </p:nvPr>
        </p:nvSpPr>
        <p:spPr>
          <a:xfrm>
            <a:off x="611560" y="1639888"/>
            <a:ext cx="7920235" cy="4597400"/>
          </a:xfrm>
        </p:spPr>
        <p:txBody>
          <a:bodyPr/>
          <a:lstStyle/>
          <a:p>
            <a:pPr marL="438150" indent="0" eaLnBrk="1" hangingPunct="1">
              <a:buClrTx/>
              <a:buFontTx/>
              <a:buNone/>
              <a:tabLst>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defRPr/>
            </a:pPr>
            <a:r>
              <a:rPr lang="en-US" sz="1400" b="1" noProof="0" dirty="0" smtClean="0">
                <a:solidFill>
                  <a:srgbClr val="002060"/>
                </a:solidFill>
                <a:latin typeface="Courier New" pitchFamily="49" charset="0"/>
                <a:cs typeface="Courier New" pitchFamily="49" charset="0"/>
              </a:rPr>
              <a:t>exception</a:t>
            </a:r>
            <a:br>
              <a:rPr lang="en-US" sz="1400" b="1" noProof="0" dirty="0" smtClean="0">
                <a:solidFill>
                  <a:srgbClr val="002060"/>
                </a:solidFill>
                <a:latin typeface="Courier New" pitchFamily="49" charset="0"/>
                <a:cs typeface="Courier New" pitchFamily="49" charset="0"/>
              </a:rPr>
            </a:br>
            <a:r>
              <a:rPr lang="en-US" sz="1400" b="1" noProof="0" dirty="0" smtClean="0">
                <a:solidFill>
                  <a:srgbClr val="002060"/>
                </a:solidFill>
                <a:latin typeface="Courier New" pitchFamily="49" charset="0"/>
                <a:cs typeface="Courier New" pitchFamily="49" charset="0"/>
              </a:rPr>
              <a:t>  when others</a:t>
            </a:r>
            <a:r>
              <a:rPr lang="en-US" sz="1400" noProof="0" dirty="0" smtClean="0">
                <a:solidFill>
                  <a:srgbClr val="002060"/>
                </a:solidFill>
                <a:latin typeface="Courier New" pitchFamily="49" charset="0"/>
                <a:cs typeface="Courier New" pitchFamily="49" charset="0"/>
              </a:rPr>
              <a:t> =&gt;</a:t>
            </a:r>
            <a:br>
              <a:rPr lang="en-US" sz="1400" noProof="0" dirty="0" smtClean="0">
                <a:solidFill>
                  <a:srgbClr val="002060"/>
                </a:solidFill>
                <a:latin typeface="Courier New" pitchFamily="49" charset="0"/>
                <a:cs typeface="Courier New" pitchFamily="49" charset="0"/>
              </a:rPr>
            </a:br>
            <a:r>
              <a:rPr lang="en-US" sz="1400" noProof="0" dirty="0" smtClean="0">
                <a:solidFill>
                  <a:srgbClr val="002060"/>
                </a:solidFill>
                <a:latin typeface="Courier New" pitchFamily="49" charset="0"/>
                <a:cs typeface="Courier New" pitchFamily="49" charset="0"/>
              </a:rPr>
              <a:t>   </a:t>
            </a:r>
            <a:r>
              <a:rPr lang="en-US" sz="1400" noProof="0" dirty="0" smtClean="0">
                <a:latin typeface="Courier New" pitchFamily="49" charset="0"/>
                <a:cs typeface="Courier New" pitchFamily="49" charset="0"/>
              </a:rPr>
              <a:t> Ada.Text_IO.Put_Line </a:t>
            </a:r>
            <a:r>
              <a:rPr lang="en-US" sz="1400" dirty="0">
                <a:latin typeface="Courier New" pitchFamily="49" charset="0"/>
                <a:cs typeface="Courier New" pitchFamily="49" charset="0"/>
              </a:rPr>
              <a:t>("Wrong </a:t>
            </a:r>
            <a:r>
              <a:rPr lang="en-US" sz="1400" noProof="0" dirty="0" smtClean="0">
                <a:latin typeface="Courier New" pitchFamily="49" charset="0"/>
                <a:cs typeface="Courier New" pitchFamily="49" charset="0"/>
              </a:rPr>
              <a:t>input.");</a:t>
            </a:r>
            <a:r>
              <a:rPr lang="en-US" sz="1400" noProof="0" dirty="0" smtClean="0">
                <a:solidFill>
                  <a:srgbClr val="002060"/>
                </a:solidFill>
                <a:latin typeface="Courier New" pitchFamily="49" charset="0"/>
                <a:cs typeface="Courier New" pitchFamily="49" charset="0"/>
              </a:rPr>
              <a:t/>
            </a:r>
            <a:br>
              <a:rPr lang="en-US" sz="1400" noProof="0" dirty="0" smtClean="0">
                <a:solidFill>
                  <a:srgbClr val="002060"/>
                </a:solidFill>
                <a:latin typeface="Courier New" pitchFamily="49" charset="0"/>
                <a:cs typeface="Courier New" pitchFamily="49" charset="0"/>
              </a:rPr>
            </a:br>
            <a:r>
              <a:rPr lang="en-US" sz="1400" b="1" noProof="0" dirty="0" smtClean="0">
                <a:solidFill>
                  <a:srgbClr val="002060"/>
                </a:solidFill>
                <a:latin typeface="Courier New" pitchFamily="49" charset="0"/>
                <a:cs typeface="Courier New" pitchFamily="49" charset="0"/>
              </a:rPr>
              <a:t>end</a:t>
            </a:r>
            <a:r>
              <a:rPr lang="en-US" sz="1400" noProof="0" dirty="0" smtClean="0">
                <a:solidFill>
                  <a:srgbClr val="002060"/>
                </a:solidFill>
                <a:latin typeface="Courier New" pitchFamily="49" charset="0"/>
                <a:cs typeface="Courier New" pitchFamily="49" charset="0"/>
              </a:rPr>
              <a:t>;</a:t>
            </a:r>
          </a:p>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defRPr/>
            </a:pPr>
            <a:r>
              <a:rPr lang="en-US" sz="1600" noProof="0" dirty="0" smtClean="0"/>
              <a:t>There are </a:t>
            </a:r>
            <a:r>
              <a:rPr lang="en-US" sz="1600" dirty="0" smtClean="0"/>
              <a:t>various wrong input possibilities with different exception results</a:t>
            </a:r>
            <a:r>
              <a:rPr lang="en-US" sz="1600" noProof="0" dirty="0" smtClean="0"/>
              <a:t>:</a:t>
            </a:r>
          </a:p>
          <a:p>
            <a:pPr eaLnBrk="1" hangingPunct="1">
              <a:buClrTx/>
              <a:buFont typeface="Arial" pitchFamily="34" charset="0"/>
              <a:buChar char="•"/>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defRPr/>
            </a:pPr>
            <a:r>
              <a:rPr lang="en-US" sz="1400" noProof="0" dirty="0" smtClean="0">
                <a:solidFill>
                  <a:srgbClr val="FF3399"/>
                </a:solidFill>
                <a:latin typeface="Courier New" pitchFamily="49" charset="0"/>
                <a:cs typeface="Courier New" pitchFamily="49" charset="0"/>
              </a:rPr>
              <a:t>Constraint_Error</a:t>
            </a:r>
            <a:r>
              <a:rPr lang="en-US" sz="1600" noProof="0" dirty="0" smtClean="0"/>
              <a:t>  </a:t>
            </a:r>
            <a:r>
              <a:rPr lang="en-US" sz="1600" dirty="0" smtClean="0"/>
              <a:t>e</a:t>
            </a:r>
            <a:r>
              <a:rPr lang="en-US" sz="1600" noProof="0" dirty="0" smtClean="0"/>
              <a:t>.g. for entering a negative value (-5). </a:t>
            </a:r>
            <a:r>
              <a:rPr lang="en-US" sz="1400" noProof="0" dirty="0" smtClean="0">
                <a:latin typeface="Courier New" panose="02070309020205020404" pitchFamily="49" charset="0"/>
                <a:cs typeface="Courier New" panose="02070309020205020404" pitchFamily="49" charset="0"/>
              </a:rPr>
              <a:t>Integer_</a:t>
            </a:r>
            <a:br>
              <a:rPr lang="en-US" sz="1400" noProof="0" dirty="0" smtClean="0">
                <a:latin typeface="Courier New" panose="02070309020205020404" pitchFamily="49" charset="0"/>
                <a:cs typeface="Courier New" panose="02070309020205020404" pitchFamily="49" charset="0"/>
              </a:rPr>
            </a:br>
            <a:r>
              <a:rPr lang="en-US" sz="1400" noProof="0" dirty="0" smtClean="0">
                <a:latin typeface="Courier New" panose="02070309020205020404" pitchFamily="49" charset="0"/>
                <a:cs typeface="Courier New" panose="02070309020205020404" pitchFamily="49" charset="0"/>
              </a:rPr>
              <a:t>Text_IO</a:t>
            </a:r>
            <a:r>
              <a:rPr lang="en-US" sz="1600" noProof="0" dirty="0" smtClean="0"/>
              <a:t> accepts negative values; assignment to subtype </a:t>
            </a:r>
            <a:r>
              <a:rPr lang="en-US" sz="1400" noProof="0" dirty="0" smtClean="0">
                <a:latin typeface="Courier New" panose="02070309020205020404" pitchFamily="49" charset="0"/>
                <a:cs typeface="Courier New" panose="02070309020205020404" pitchFamily="49" charset="0"/>
              </a:rPr>
              <a:t>Natural</a:t>
            </a:r>
            <a:r>
              <a:rPr lang="en-US" sz="1600" noProof="0" dirty="0" smtClean="0"/>
              <a:t> will</a:t>
            </a:r>
            <a:br>
              <a:rPr lang="en-US" sz="1600" noProof="0" dirty="0" smtClean="0"/>
            </a:br>
            <a:r>
              <a:rPr lang="en-US" sz="1600" noProof="0" dirty="0" smtClean="0"/>
              <a:t>indeed raise the exception.</a:t>
            </a:r>
          </a:p>
          <a:p>
            <a:pPr marL="0" indent="0" eaLnBrk="1" hangingPunct="1">
              <a:buClrTx/>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defRPr/>
            </a:pPr>
            <a:r>
              <a:rPr lang="en-US" sz="1600" noProof="0" dirty="0" smtClean="0"/>
              <a:t>A nonnegative (integer) value is requested for the amount. In this case, a simple error handling works and you can enter another value.</a:t>
            </a:r>
          </a:p>
          <a:p>
            <a:pPr eaLnBrk="1" hangingPunct="1">
              <a:buClrTx/>
              <a:buFont typeface="Arial" pitchFamily="34" charset="0"/>
              <a:buChar char="•"/>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defRPr/>
            </a:pPr>
            <a:r>
              <a:rPr lang="en-US" sz="1400" noProof="0" dirty="0" smtClean="0">
                <a:solidFill>
                  <a:srgbClr val="FF3399"/>
                </a:solidFill>
                <a:latin typeface="Courier New" pitchFamily="49" charset="0"/>
                <a:cs typeface="Courier New" pitchFamily="49" charset="0"/>
              </a:rPr>
              <a:t>Data_Error</a:t>
            </a:r>
            <a:r>
              <a:rPr lang="en-US" sz="1600" noProof="0" dirty="0" smtClean="0">
                <a:solidFill>
                  <a:srgbClr val="FF3399"/>
                </a:solidFill>
              </a:rPr>
              <a:t>  </a:t>
            </a:r>
            <a:r>
              <a:rPr lang="en-US" sz="1600" dirty="0" smtClean="0"/>
              <a:t>for entering an illegal string </a:t>
            </a:r>
            <a:r>
              <a:rPr lang="en-US" sz="1600" noProof="0" dirty="0" smtClean="0"/>
              <a:t>(2.) for an integer value.</a:t>
            </a:r>
            <a:r>
              <a:rPr lang="en-US" sz="1400" dirty="0">
                <a:latin typeface="Courier New" panose="02070309020205020404" pitchFamily="49" charset="0"/>
                <a:cs typeface="Courier New" panose="02070309020205020404" pitchFamily="49" charset="0"/>
              </a:rPr>
              <a:t> Integer_Text_IO</a:t>
            </a:r>
            <a:r>
              <a:rPr lang="en-US" sz="1600" dirty="0"/>
              <a:t> accepts </a:t>
            </a:r>
            <a:r>
              <a:rPr lang="en-US" sz="1600" dirty="0" smtClean="0"/>
              <a:t>only whole values, therefore the exception </a:t>
            </a:r>
            <a:r>
              <a:rPr lang="en-US" sz="1400" dirty="0" smtClean="0">
                <a:solidFill>
                  <a:srgbClr val="FF3399"/>
                </a:solidFill>
                <a:latin typeface="Courier New" pitchFamily="49" charset="0"/>
                <a:cs typeface="Courier New" pitchFamily="49" charset="0"/>
              </a:rPr>
              <a:t>Data_Error</a:t>
            </a:r>
            <a:r>
              <a:rPr lang="en-US" sz="1400" dirty="0" smtClean="0">
                <a:solidFill>
                  <a:schemeClr val="tx1"/>
                </a:solidFill>
                <a:latin typeface="Courier New" pitchFamily="49" charset="0"/>
                <a:cs typeface="Courier New" pitchFamily="49" charset="0"/>
              </a:rPr>
              <a:t>.</a:t>
            </a:r>
            <a:endParaRPr lang="en-US" sz="1400" noProof="0" dirty="0" smtClean="0"/>
          </a:p>
          <a:p>
            <a:pPr marL="0" indent="0" eaLnBrk="1" hangingPunct="1">
              <a:buClrTx/>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defRPr/>
            </a:pPr>
            <a:r>
              <a:rPr lang="en-US" sz="1600" noProof="0" dirty="0" smtClean="0"/>
              <a:t>In this second case, you get an infinite loop of error messages careening over the screen. Why?</a:t>
            </a:r>
          </a:p>
          <a:p>
            <a:pPr marL="0" indent="0" eaLnBrk="1" hangingPunct="1">
              <a:buClrTx/>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defRPr/>
            </a:pPr>
            <a:r>
              <a:rPr lang="en-US" sz="1400" noProof="0" dirty="0" smtClean="0">
                <a:solidFill>
                  <a:srgbClr val="FF0000"/>
                </a:solidFill>
                <a:latin typeface="Courier New" pitchFamily="49" charset="0"/>
                <a:cs typeface="Courier New" pitchFamily="49" charset="0"/>
              </a:rPr>
              <a:t>  Enter amount &gt; Wrong input.</a:t>
            </a:r>
            <a:br>
              <a:rPr lang="en-US" sz="1400" noProof="0" dirty="0" smtClean="0">
                <a:solidFill>
                  <a:srgbClr val="FF0000"/>
                </a:solidFill>
                <a:latin typeface="Courier New" pitchFamily="49" charset="0"/>
                <a:cs typeface="Courier New" pitchFamily="49" charset="0"/>
              </a:rPr>
            </a:br>
            <a:r>
              <a:rPr lang="en-US" sz="1400" noProof="0" dirty="0" smtClean="0">
                <a:solidFill>
                  <a:srgbClr val="FF0000"/>
                </a:solidFill>
                <a:latin typeface="Courier New" pitchFamily="49" charset="0"/>
                <a:cs typeface="Courier New" pitchFamily="49" charset="0"/>
              </a:rPr>
              <a:t>  Enter amount &gt; Wrong input.</a:t>
            </a:r>
            <a:br>
              <a:rPr lang="en-US" sz="1400" noProof="0" dirty="0" smtClean="0">
                <a:solidFill>
                  <a:srgbClr val="FF0000"/>
                </a:solidFill>
                <a:latin typeface="Courier New" pitchFamily="49" charset="0"/>
                <a:cs typeface="Courier New" pitchFamily="49" charset="0"/>
              </a:rPr>
            </a:br>
            <a:r>
              <a:rPr lang="en-US" sz="1400" noProof="0" dirty="0" smtClean="0">
                <a:solidFill>
                  <a:srgbClr val="FF0000"/>
                </a:solidFill>
                <a:latin typeface="Courier New" pitchFamily="49" charset="0"/>
                <a:cs typeface="Courier New" pitchFamily="49" charset="0"/>
              </a:rPr>
              <a:t>  Enter amount &gt; Wrong input. </a:t>
            </a:r>
            <a:r>
              <a:rPr lang="en-US" sz="1400" noProof="0" dirty="0" smtClean="0">
                <a:solidFill>
                  <a:schemeClr val="tx1"/>
                </a:solidFill>
                <a:latin typeface="Courier New" pitchFamily="49" charset="0"/>
                <a:cs typeface="Courier New" pitchFamily="49" charset="0"/>
              </a:rPr>
              <a:t>&lt;and so </a:t>
            </a:r>
            <a:r>
              <a:rPr lang="en-US" sz="1600" noProof="0" dirty="0" smtClean="0">
                <a:solidFill>
                  <a:schemeClr val="tx1"/>
                </a:solidFill>
                <a:latin typeface="Courier New" pitchFamily="49" charset="0"/>
                <a:cs typeface="Courier New" pitchFamily="49" charset="0"/>
              </a:rPr>
              <a:t>on&gt;</a:t>
            </a:r>
            <a:endParaRPr lang="en-US" sz="1600" noProof="0" dirty="0" smtClean="0">
              <a:solidFill>
                <a:schemeClr val="tx1"/>
              </a:solidFill>
            </a:endParaRPr>
          </a:p>
        </p:txBody>
      </p:sp>
      <p:sp>
        <p:nvSpPr>
          <p:cNvPr id="162820" name="Fußzeilenplatzhalter 1"/>
          <p:cNvSpPr>
            <a:spLocks noGrp="1"/>
          </p:cNvSpPr>
          <p:nvPr>
            <p:ph type="ftr" sz="quarte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en-US" altLang="de-DE" sz="2400" dirty="0" smtClean="0"/>
              <a:t>Ada Basics © 2024 C.Grein</a:t>
            </a:r>
            <a:endParaRPr lang="de-DE" altLang="de-DE" sz="2400" dirty="0"/>
          </a:p>
        </p:txBody>
      </p:sp>
      <p:sp>
        <p:nvSpPr>
          <p:cNvPr id="162821" name="Foliennummernplatzhalter 2"/>
          <p:cNvSpPr>
            <a:spLocks noGrp="1"/>
          </p:cNvSpPr>
          <p:nvPr>
            <p:ph type="sldNum" sz="quarter"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08F49EF7-BB3E-4958-B6D9-74F1D27D501C}" type="slidenum">
              <a:rPr lang="de-DE" altLang="de-DE" sz="2400" smtClean="0"/>
              <a:pPr eaLnBrk="1" hangingPunct="1">
                <a:spcBef>
                  <a:spcPct val="0"/>
                </a:spcBef>
              </a:pPr>
              <a:t>260</a:t>
            </a:fld>
            <a:endParaRPr lang="de-DE" altLang="de-DE" sz="2400" dirty="0" smtClean="0"/>
          </a:p>
        </p:txBody>
      </p:sp>
      <p:sp>
        <p:nvSpPr>
          <p:cNvPr id="6" name="Textfeld 5"/>
          <p:cNvSpPr txBox="1"/>
          <p:nvPr/>
        </p:nvSpPr>
        <p:spPr>
          <a:xfrm>
            <a:off x="6930641" y="2619489"/>
            <a:ext cx="2015306" cy="954107"/>
          </a:xfrm>
          <a:prstGeom prst="rect">
            <a:avLst/>
          </a:prstGeom>
          <a:solidFill>
            <a:srgbClr val="E6CDB4"/>
          </a:solidFill>
          <a:ln>
            <a:solidFill>
              <a:srgbClr val="663300"/>
            </a:solidFill>
          </a:ln>
        </p:spPr>
        <p:txBody>
          <a:bodyPr wrap="square" rtlCol="0">
            <a:spAutoFit/>
          </a:bodyPr>
          <a:lstStyle/>
          <a:p>
            <a:r>
              <a:rPr lang="en-US" sz="1400" dirty="0" smtClean="0">
                <a:solidFill>
                  <a:srgbClr val="663300"/>
                </a:solidFill>
              </a:rPr>
              <a:t>Replace </a:t>
            </a:r>
            <a:r>
              <a:rPr lang="en-US" sz="1200" kern="0" dirty="0" smtClean="0">
                <a:solidFill>
                  <a:srgbClr val="663300"/>
                </a:solidFill>
                <a:latin typeface="Courier New" panose="02070309020205020404" pitchFamily="49" charset="0"/>
                <a:cs typeface="Courier New" panose="02070309020205020404" pitchFamily="49" charset="0"/>
              </a:rPr>
              <a:t>Integer_Text_</a:t>
            </a:r>
            <a:br>
              <a:rPr lang="en-US" sz="1200" kern="0" dirty="0" smtClean="0">
                <a:solidFill>
                  <a:srgbClr val="663300"/>
                </a:solidFill>
                <a:latin typeface="Courier New" panose="02070309020205020404" pitchFamily="49" charset="0"/>
                <a:cs typeface="Courier New" panose="02070309020205020404" pitchFamily="49" charset="0"/>
              </a:rPr>
            </a:br>
            <a:r>
              <a:rPr lang="en-US" sz="1200" kern="0" dirty="0" smtClean="0">
                <a:solidFill>
                  <a:srgbClr val="663300"/>
                </a:solidFill>
                <a:latin typeface="Courier New" panose="02070309020205020404" pitchFamily="49" charset="0"/>
                <a:cs typeface="Courier New" panose="02070309020205020404" pitchFamily="49" charset="0"/>
              </a:rPr>
              <a:t>I</a:t>
            </a:r>
            <a:r>
              <a:rPr lang="en-US" sz="1200" kern="0" dirty="0" smtClean="0">
                <a:solidFill>
                  <a:srgbClr val="000000"/>
                </a:solidFill>
                <a:latin typeface="Courier New" panose="02070309020205020404" pitchFamily="49" charset="0"/>
                <a:cs typeface="Courier New" panose="02070309020205020404" pitchFamily="49" charset="0"/>
              </a:rPr>
              <a:t>O</a:t>
            </a:r>
            <a:r>
              <a:rPr lang="en-US" sz="1400" dirty="0" smtClean="0">
                <a:solidFill>
                  <a:srgbClr val="663300"/>
                </a:solidFill>
              </a:rPr>
              <a:t> by an instantiation of </a:t>
            </a:r>
            <a:r>
              <a:rPr lang="en-US" sz="1200" kern="0" dirty="0" smtClean="0">
                <a:solidFill>
                  <a:srgbClr val="663300"/>
                </a:solidFill>
                <a:latin typeface="Courier New" panose="02070309020205020404" pitchFamily="49" charset="0"/>
                <a:cs typeface="Courier New" panose="02070309020205020404" pitchFamily="49" charset="0"/>
              </a:rPr>
              <a:t>Text_IO</a:t>
            </a:r>
            <a:r>
              <a:rPr lang="en-US" sz="1400" kern="0" dirty="0" smtClean="0">
                <a:solidFill>
                  <a:srgbClr val="000000"/>
                </a:solidFill>
                <a:latin typeface="+mn-lt"/>
                <a:cs typeface="Courier New" panose="02070309020205020404" pitchFamily="49" charset="0"/>
              </a:rPr>
              <a:t> </a:t>
            </a:r>
            <a:r>
              <a:rPr lang="en-US" sz="1400" dirty="0" smtClean="0">
                <a:solidFill>
                  <a:srgbClr val="663300"/>
                </a:solidFill>
                <a:latin typeface="+mn-lt"/>
              </a:rPr>
              <a:t>for</a:t>
            </a:r>
            <a:r>
              <a:rPr lang="en-US" sz="1400" dirty="0" smtClean="0">
                <a:solidFill>
                  <a:srgbClr val="663300"/>
                </a:solidFill>
              </a:rPr>
              <a:t> </a:t>
            </a:r>
            <a:r>
              <a:rPr lang="en-US" sz="1200" kern="0" dirty="0" smtClean="0">
                <a:solidFill>
                  <a:srgbClr val="663300"/>
                </a:solidFill>
                <a:latin typeface="Courier New" panose="02070309020205020404" pitchFamily="49" charset="0"/>
                <a:cs typeface="Courier New" panose="02070309020205020404" pitchFamily="49" charset="0"/>
              </a:rPr>
              <a:t>Natural</a:t>
            </a:r>
            <a:r>
              <a:rPr lang="en-US" sz="1400" dirty="0" smtClean="0">
                <a:solidFill>
                  <a:srgbClr val="663300"/>
                </a:solidFill>
              </a:rPr>
              <a:t> </a:t>
            </a:r>
            <a:r>
              <a:rPr lang="en-US" sz="1400" dirty="0">
                <a:solidFill>
                  <a:srgbClr val="663300"/>
                </a:solidFill>
              </a:rPr>
              <a:t>a</a:t>
            </a:r>
            <a:r>
              <a:rPr lang="en-US" sz="1400" dirty="0" smtClean="0">
                <a:solidFill>
                  <a:srgbClr val="663300"/>
                </a:solidFill>
              </a:rPr>
              <a:t>nd see what happens.</a:t>
            </a:r>
            <a:endParaRPr lang="en-US" sz="1400" dirty="0">
              <a:solidFill>
                <a:srgbClr val="663300"/>
              </a:solidFill>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38243">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38243">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38243">
                                            <p:txEl>
                                              <p:pRg st="3" end="3"/>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3824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38243">
                                            <p:txEl>
                                              <p:pRg st="5" end="5"/>
                                            </p:txEl>
                                          </p:spTgt>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3824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2" name="Rectangle 1"/>
          <p:cNvSpPr>
            <a:spLocks noGrp="1" noChangeArrowheads="1"/>
          </p:cNvSpPr>
          <p:nvPr>
            <p:ph type="title"/>
          </p:nvPr>
        </p:nvSpPr>
        <p:spPr>
          <a:xfrm>
            <a:off x="685800" y="609600"/>
            <a:ext cx="7772400" cy="1306513"/>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noProof="0" dirty="0" smtClean="0"/>
              <a:t>Handling Wrong Input:</a:t>
            </a:r>
            <a:br>
              <a:rPr lang="en-US" altLang="de-DE" noProof="0" dirty="0" smtClean="0"/>
            </a:br>
            <a:r>
              <a:rPr lang="en-US" altLang="de-DE" noProof="0" dirty="0" smtClean="0"/>
              <a:t>Cause of the Infinite Error Loop</a:t>
            </a:r>
          </a:p>
        </p:txBody>
      </p:sp>
      <p:sp>
        <p:nvSpPr>
          <p:cNvPr id="163843" name="Rectangle 2"/>
          <p:cNvSpPr>
            <a:spLocks noGrp="1" noChangeArrowheads="1"/>
          </p:cNvSpPr>
          <p:nvPr>
            <p:ph type="body" idx="1"/>
          </p:nvPr>
        </p:nvSpPr>
        <p:spPr>
          <a:xfrm>
            <a:off x="684213" y="1989138"/>
            <a:ext cx="7772400" cy="4103687"/>
          </a:xfrm>
        </p:spPr>
        <p:txBody>
          <a:bodyPr/>
          <a:lstStyle/>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en-US" altLang="de-DE" sz="2100" noProof="0" dirty="0" smtClean="0"/>
              <a:t>Characters in the input stream are read one after the other as long as they follow the </a:t>
            </a:r>
            <a:r>
              <a:rPr lang="en-US" altLang="de-DE" sz="2100" i="1" noProof="0" dirty="0" smtClean="0"/>
              <a:t>syntax of an integer </a:t>
            </a:r>
            <a:r>
              <a:rPr lang="en-US" altLang="de-DE" sz="2100" noProof="0" dirty="0" smtClean="0"/>
              <a:t>number. In the example, first the digit 2 is read; the next character, the decimal dot, stops the input since it is not a valid character for an integer and remains in the input stream.</a:t>
            </a:r>
            <a:br>
              <a:rPr lang="en-US" altLang="de-DE" sz="2100" noProof="0" dirty="0" smtClean="0"/>
            </a:br>
            <a:r>
              <a:rPr lang="en-US" altLang="de-DE" sz="2100" noProof="0" dirty="0" smtClean="0"/>
              <a:t>So what you actually get is the following:</a:t>
            </a:r>
          </a:p>
          <a:p>
            <a:pPr marL="0" indent="0" eaLnBrk="1" hangingPunct="1">
              <a:buClrTx/>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en-US" altLang="de-DE" sz="1800" noProof="0" dirty="0" smtClean="0">
                <a:solidFill>
                  <a:schemeClr val="accent2"/>
                </a:solidFill>
                <a:latin typeface="Courier New" pitchFamily="49" charset="0"/>
                <a:cs typeface="Courier New" pitchFamily="49" charset="0"/>
              </a:rPr>
              <a:t>  Enter amount &gt; 2.</a:t>
            </a:r>
            <a:r>
              <a:rPr lang="en-US" altLang="de-DE" sz="1800" i="1" noProof="0" dirty="0" smtClean="0">
                <a:solidFill>
                  <a:schemeClr val="accent2"/>
                </a:solidFill>
                <a:latin typeface="Courier New" pitchFamily="49" charset="0"/>
                <a:cs typeface="Courier New" pitchFamily="49" charset="0"/>
              </a:rPr>
              <a:t>&lt;Return&gt;</a:t>
            </a:r>
            <a:r>
              <a:rPr lang="en-US" altLang="de-DE" sz="1800" noProof="0" dirty="0" smtClean="0">
                <a:solidFill>
                  <a:schemeClr val="accent2"/>
                </a:solidFill>
                <a:latin typeface="Courier New" pitchFamily="49" charset="0"/>
                <a:cs typeface="Courier New" pitchFamily="49" charset="0"/>
              </a:rPr>
              <a:t/>
            </a:r>
            <a:br>
              <a:rPr lang="en-US" altLang="de-DE" sz="1800" noProof="0" dirty="0" smtClean="0">
                <a:solidFill>
                  <a:schemeClr val="accent2"/>
                </a:solidFill>
                <a:latin typeface="Courier New" pitchFamily="49" charset="0"/>
                <a:cs typeface="Courier New" pitchFamily="49" charset="0"/>
              </a:rPr>
            </a:br>
            <a:r>
              <a:rPr lang="en-US" altLang="de-DE" sz="1800" noProof="0" dirty="0" smtClean="0">
                <a:solidFill>
                  <a:schemeClr val="accent2"/>
                </a:solidFill>
                <a:latin typeface="Courier New" pitchFamily="49" charset="0"/>
                <a:cs typeface="Courier New" pitchFamily="49" charset="0"/>
              </a:rPr>
              <a:t>  </a:t>
            </a:r>
            <a:r>
              <a:rPr lang="en-US" altLang="de-DE" sz="1800" i="1" noProof="0" dirty="0" smtClean="0">
                <a:solidFill>
                  <a:schemeClr val="accent2"/>
                </a:solidFill>
                <a:latin typeface="Courier New" pitchFamily="49" charset="0"/>
                <a:cs typeface="Courier New" pitchFamily="49" charset="0"/>
              </a:rPr>
              <a:t>&lt;Output of the result of Itemize for the value 2&gt;</a:t>
            </a:r>
            <a:br>
              <a:rPr lang="en-US" altLang="de-DE" sz="1800" i="1" noProof="0" dirty="0" smtClean="0">
                <a:solidFill>
                  <a:schemeClr val="accent2"/>
                </a:solidFill>
                <a:latin typeface="Courier New" pitchFamily="49" charset="0"/>
                <a:cs typeface="Courier New" pitchFamily="49" charset="0"/>
              </a:rPr>
            </a:br>
            <a:r>
              <a:rPr lang="en-US" altLang="de-DE" sz="1800" noProof="0" dirty="0" smtClean="0">
                <a:solidFill>
                  <a:schemeClr val="accent2"/>
                </a:solidFill>
                <a:latin typeface="Courier New" pitchFamily="49" charset="0"/>
                <a:cs typeface="Courier New" pitchFamily="49" charset="0"/>
              </a:rPr>
              <a:t>  </a:t>
            </a:r>
            <a:r>
              <a:rPr lang="en-US" altLang="de-DE" sz="1800" noProof="0" dirty="0" smtClean="0">
                <a:solidFill>
                  <a:srgbClr val="FF0000"/>
                </a:solidFill>
                <a:latin typeface="Courier New" pitchFamily="49" charset="0"/>
                <a:cs typeface="Courier New" pitchFamily="49" charset="0"/>
              </a:rPr>
              <a:t>Enter amount &gt; </a:t>
            </a:r>
            <a:r>
              <a:rPr lang="en-US" altLang="de-DE" sz="1800" i="1" noProof="0" dirty="0" smtClean="0">
                <a:solidFill>
                  <a:srgbClr val="FF0000"/>
                </a:solidFill>
                <a:latin typeface="Courier New" pitchFamily="49" charset="0"/>
                <a:cs typeface="Courier New" pitchFamily="49" charset="0"/>
              </a:rPr>
              <a:t>&lt;Data_Error for the attempt to read</a:t>
            </a:r>
            <a:br>
              <a:rPr lang="en-US" altLang="de-DE" sz="1800" i="1" noProof="0" dirty="0" smtClean="0">
                <a:solidFill>
                  <a:srgbClr val="FF0000"/>
                </a:solidFill>
                <a:latin typeface="Courier New" pitchFamily="49" charset="0"/>
                <a:cs typeface="Courier New" pitchFamily="49" charset="0"/>
              </a:rPr>
            </a:br>
            <a:r>
              <a:rPr lang="en-US" altLang="de-DE" sz="1800" i="1" noProof="0" dirty="0" smtClean="0">
                <a:solidFill>
                  <a:srgbClr val="FF0000"/>
                </a:solidFill>
                <a:latin typeface="Courier New" pitchFamily="49" charset="0"/>
                <a:cs typeface="Courier New" pitchFamily="49" charset="0"/>
              </a:rPr>
              <a:t>                   the decimal dot&gt;</a:t>
            </a:r>
            <a:r>
              <a:rPr lang="en-US" altLang="de-DE" sz="1800" noProof="0" dirty="0" smtClean="0">
                <a:solidFill>
                  <a:srgbClr val="FF0000"/>
                </a:solidFill>
                <a:latin typeface="Courier New" pitchFamily="49" charset="0"/>
                <a:cs typeface="Courier New" pitchFamily="49" charset="0"/>
              </a:rPr>
              <a:t>Wrong input.</a:t>
            </a:r>
            <a:br>
              <a:rPr lang="en-US" altLang="de-DE" sz="1800" noProof="0" dirty="0" smtClean="0">
                <a:solidFill>
                  <a:srgbClr val="FF0000"/>
                </a:solidFill>
                <a:latin typeface="Courier New" pitchFamily="49" charset="0"/>
                <a:cs typeface="Courier New" pitchFamily="49" charset="0"/>
              </a:rPr>
            </a:br>
            <a:r>
              <a:rPr lang="en-US" altLang="de-DE" sz="1800" noProof="0" dirty="0" smtClean="0">
                <a:solidFill>
                  <a:srgbClr val="FF0000"/>
                </a:solidFill>
                <a:latin typeface="Courier New" pitchFamily="49" charset="0"/>
                <a:cs typeface="Courier New" pitchFamily="49" charset="0"/>
              </a:rPr>
              <a:t>  Enter amount &gt; </a:t>
            </a:r>
            <a:r>
              <a:rPr lang="en-US" altLang="de-DE" sz="1800" i="1" noProof="0" dirty="0" smtClean="0">
                <a:solidFill>
                  <a:srgbClr val="FF0000"/>
                </a:solidFill>
                <a:latin typeface="Courier New" pitchFamily="49" charset="0"/>
                <a:cs typeface="Courier New" pitchFamily="49" charset="0"/>
              </a:rPr>
              <a:t>&lt;Data_Error&gt;</a:t>
            </a:r>
            <a:r>
              <a:rPr lang="en-US" altLang="de-DE" sz="1800" noProof="0" dirty="0" smtClean="0">
                <a:solidFill>
                  <a:srgbClr val="FF0000"/>
                </a:solidFill>
                <a:latin typeface="Courier New" pitchFamily="49" charset="0"/>
                <a:cs typeface="Courier New" pitchFamily="49" charset="0"/>
              </a:rPr>
              <a:t>Wrong input.</a:t>
            </a:r>
            <a:br>
              <a:rPr lang="en-US" altLang="de-DE" sz="1800" noProof="0" dirty="0" smtClean="0">
                <a:solidFill>
                  <a:srgbClr val="FF0000"/>
                </a:solidFill>
                <a:latin typeface="Courier New" pitchFamily="49" charset="0"/>
                <a:cs typeface="Courier New" pitchFamily="49" charset="0"/>
              </a:rPr>
            </a:br>
            <a:r>
              <a:rPr lang="en-US" altLang="de-DE" sz="1800" noProof="0" dirty="0" smtClean="0">
                <a:solidFill>
                  <a:srgbClr val="FF0000"/>
                </a:solidFill>
                <a:latin typeface="Courier New" pitchFamily="49" charset="0"/>
                <a:cs typeface="Courier New" pitchFamily="49" charset="0"/>
              </a:rPr>
              <a:t>  Enter amount &gt; </a:t>
            </a:r>
            <a:r>
              <a:rPr lang="en-US" altLang="de-DE" sz="1800" i="1" noProof="0" dirty="0" smtClean="0">
                <a:solidFill>
                  <a:srgbClr val="FF0000"/>
                </a:solidFill>
                <a:latin typeface="Courier New" pitchFamily="49" charset="0"/>
                <a:cs typeface="Courier New" pitchFamily="49" charset="0"/>
              </a:rPr>
              <a:t>&lt;Data_Error&gt;</a:t>
            </a:r>
            <a:r>
              <a:rPr lang="en-US" altLang="de-DE" sz="1800" noProof="0" dirty="0" smtClean="0">
                <a:solidFill>
                  <a:srgbClr val="FF0000"/>
                </a:solidFill>
                <a:latin typeface="Courier New" pitchFamily="49" charset="0"/>
                <a:cs typeface="Courier New" pitchFamily="49" charset="0"/>
              </a:rPr>
              <a:t>Wrong input.</a:t>
            </a:r>
            <a:br>
              <a:rPr lang="en-US" altLang="de-DE" sz="1800" noProof="0" dirty="0" smtClean="0">
                <a:solidFill>
                  <a:srgbClr val="FF0000"/>
                </a:solidFill>
                <a:latin typeface="Courier New" pitchFamily="49" charset="0"/>
                <a:cs typeface="Courier New" pitchFamily="49" charset="0"/>
              </a:rPr>
            </a:br>
            <a:r>
              <a:rPr lang="en-US" altLang="de-DE" sz="1800" noProof="0" dirty="0" smtClean="0">
                <a:solidFill>
                  <a:srgbClr val="FF0000"/>
                </a:solidFill>
                <a:latin typeface="Courier New" pitchFamily="49" charset="0"/>
                <a:cs typeface="Courier New" pitchFamily="49" charset="0"/>
              </a:rPr>
              <a:t>  </a:t>
            </a:r>
            <a:r>
              <a:rPr lang="en-US" altLang="de-DE" sz="1800" noProof="0" dirty="0" smtClean="0">
                <a:solidFill>
                  <a:schemeClr val="tx1"/>
                </a:solidFill>
                <a:latin typeface="Courier New" pitchFamily="49" charset="0"/>
                <a:cs typeface="Courier New" pitchFamily="49" charset="0"/>
              </a:rPr>
              <a:t>&lt;and so on&gt;</a:t>
            </a:r>
            <a:endParaRPr lang="en-US" altLang="de-DE" sz="1800" noProof="0" dirty="0" smtClean="0">
              <a:solidFill>
                <a:schemeClr val="tx1"/>
              </a:solidFill>
            </a:endParaRPr>
          </a:p>
        </p:txBody>
      </p:sp>
      <p:sp>
        <p:nvSpPr>
          <p:cNvPr id="163844" name="Fußzeilenplatzhalter 1"/>
          <p:cNvSpPr>
            <a:spLocks noGrp="1"/>
          </p:cNvSpPr>
          <p:nvPr>
            <p:ph type="ftr" sz="quarte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en-US" altLang="de-DE" sz="2400" dirty="0" smtClean="0"/>
              <a:t>Ada Basics © 2024 C.Grein</a:t>
            </a:r>
            <a:endParaRPr lang="de-DE" altLang="de-DE" sz="2400" dirty="0"/>
          </a:p>
        </p:txBody>
      </p:sp>
      <p:sp>
        <p:nvSpPr>
          <p:cNvPr id="163845" name="Foliennummernplatzhalter 2"/>
          <p:cNvSpPr>
            <a:spLocks noGrp="1"/>
          </p:cNvSpPr>
          <p:nvPr>
            <p:ph type="sldNum" sz="quarter"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C1A42970-BFA7-4FB4-B53A-9BDEEAB7B221}" type="slidenum">
              <a:rPr lang="de-DE" altLang="de-DE" sz="2400" smtClean="0"/>
              <a:pPr eaLnBrk="1" hangingPunct="1">
                <a:spcBef>
                  <a:spcPct val="0"/>
                </a:spcBef>
              </a:pPr>
              <a:t>261</a:t>
            </a:fld>
            <a:endParaRPr lang="de-DE" altLang="de-DE" sz="2400" dirty="0" smtClean="0"/>
          </a:p>
        </p:txBody>
      </p:sp>
    </p:spTree>
  </p:cSld>
  <p:clrMapOvr>
    <a:masterClrMapping/>
  </p:clrMapOvr>
  <p:transition spd="med"/>
  <p:timing>
    <p:tnLst>
      <p:par>
        <p:cTn id="1" dur="indefinite" restart="never" nodeType="tmRoot"/>
      </p:par>
    </p:tnLst>
  </p:timing>
</p:sld>
</file>

<file path=ppt/slides/slide2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6" name="Rectangle 1"/>
          <p:cNvSpPr>
            <a:spLocks noGrp="1" noChangeArrowheads="1"/>
          </p:cNvSpPr>
          <p:nvPr>
            <p:ph type="title"/>
          </p:nvPr>
        </p:nvSpPr>
        <p:spPr>
          <a:xfrm>
            <a:off x="685800" y="609600"/>
            <a:ext cx="7772400" cy="1306513"/>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dirty="0"/>
              <a:t>Handling Wrong </a:t>
            </a:r>
            <a:r>
              <a:rPr lang="en-US" altLang="de-DE" dirty="0" smtClean="0"/>
              <a:t>Input:</a:t>
            </a:r>
            <a:r>
              <a:rPr lang="en-US" altLang="de-DE" noProof="0" dirty="0" smtClean="0"/>
              <a:t/>
            </a:r>
            <a:br>
              <a:rPr lang="en-US" altLang="de-DE" noProof="0" dirty="0" smtClean="0"/>
            </a:br>
            <a:r>
              <a:rPr lang="en-US" altLang="de-DE" noProof="0" dirty="0" smtClean="0"/>
              <a:t>Solution</a:t>
            </a:r>
          </a:p>
        </p:txBody>
      </p:sp>
      <p:sp>
        <p:nvSpPr>
          <p:cNvPr id="164867" name="Rectangle 2"/>
          <p:cNvSpPr>
            <a:spLocks noGrp="1" noChangeArrowheads="1"/>
          </p:cNvSpPr>
          <p:nvPr>
            <p:ph type="body" idx="1"/>
          </p:nvPr>
        </p:nvSpPr>
        <p:spPr>
          <a:xfrm>
            <a:off x="684213" y="2205038"/>
            <a:ext cx="7772400" cy="3816250"/>
          </a:xfrm>
        </p:spPr>
        <p:txBody>
          <a:bodyPr/>
          <a:lstStyle/>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en-US" altLang="de-DE" sz="2000" noProof="0" dirty="0" smtClean="0">
                <a:solidFill>
                  <a:srgbClr val="C00000"/>
                </a:solidFill>
                <a:latin typeface="Courier New" pitchFamily="49" charset="0"/>
                <a:cs typeface="Courier New" pitchFamily="49" charset="0"/>
              </a:rPr>
              <a:t>Ada.Text_IO.Skip_Line</a:t>
            </a:r>
            <a:r>
              <a:rPr lang="en-US" altLang="de-DE" sz="2400" noProof="0" dirty="0" smtClean="0">
                <a:solidFill>
                  <a:srgbClr val="C00000"/>
                </a:solidFill>
              </a:rPr>
              <a:t> erases the rest of the line in case of an error.</a:t>
            </a:r>
          </a:p>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en-US" altLang="de-DE" sz="1800" b="1" noProof="0" dirty="0" smtClean="0">
                <a:solidFill>
                  <a:srgbClr val="002060"/>
                </a:solidFill>
                <a:latin typeface="Courier New" pitchFamily="49" charset="0"/>
                <a:cs typeface="Courier New" pitchFamily="49" charset="0"/>
              </a:rPr>
              <a:t>  exception</a:t>
            </a:r>
            <a:br>
              <a:rPr lang="en-US" altLang="de-DE" sz="1800" b="1" noProof="0" dirty="0" smtClean="0">
                <a:solidFill>
                  <a:srgbClr val="002060"/>
                </a:solidFill>
                <a:latin typeface="Courier New" pitchFamily="49" charset="0"/>
                <a:cs typeface="Courier New" pitchFamily="49" charset="0"/>
              </a:rPr>
            </a:br>
            <a:r>
              <a:rPr lang="en-US" altLang="de-DE" sz="1800" b="1" noProof="0" dirty="0" smtClean="0">
                <a:solidFill>
                  <a:srgbClr val="002060"/>
                </a:solidFill>
                <a:latin typeface="Courier New" pitchFamily="49" charset="0"/>
                <a:cs typeface="Courier New" pitchFamily="49" charset="0"/>
              </a:rPr>
              <a:t>    when </a:t>
            </a:r>
            <a:r>
              <a:rPr lang="en-US" altLang="de-DE" sz="1800" noProof="0" dirty="0" smtClean="0">
                <a:solidFill>
                  <a:srgbClr val="002060"/>
                </a:solidFill>
                <a:latin typeface="Courier New" pitchFamily="49" charset="0"/>
                <a:cs typeface="Courier New" pitchFamily="49" charset="0"/>
              </a:rPr>
              <a:t>Constraint_Error =&gt;</a:t>
            </a:r>
            <a:br>
              <a:rPr lang="en-US" altLang="de-DE" sz="1800" noProof="0" dirty="0" smtClean="0">
                <a:solidFill>
                  <a:srgbClr val="002060"/>
                </a:solidFill>
                <a:latin typeface="Courier New" pitchFamily="49" charset="0"/>
                <a:cs typeface="Courier New" pitchFamily="49" charset="0"/>
              </a:rPr>
            </a:br>
            <a:r>
              <a:rPr lang="en-US" altLang="de-DE" sz="1800" noProof="0" dirty="0" smtClean="0">
                <a:solidFill>
                  <a:srgbClr val="002060"/>
                </a:solidFill>
                <a:latin typeface="Courier New" pitchFamily="49" charset="0"/>
                <a:cs typeface="Courier New" pitchFamily="49" charset="0"/>
              </a:rPr>
              <a:t>     </a:t>
            </a:r>
            <a:r>
              <a:rPr lang="en-US" altLang="de-DE" sz="1800" noProof="0" dirty="0" smtClean="0">
                <a:latin typeface="Courier New" pitchFamily="49" charset="0"/>
                <a:cs typeface="Courier New" pitchFamily="49" charset="0"/>
              </a:rPr>
              <a:t> Ada.Text_IO.Put_Line </a:t>
            </a:r>
            <a:r>
              <a:rPr lang="en-US" altLang="de-DE" sz="1800" dirty="0">
                <a:latin typeface="Courier New" pitchFamily="49" charset="0"/>
                <a:cs typeface="Courier New" pitchFamily="49" charset="0"/>
              </a:rPr>
              <a:t>("Wrong </a:t>
            </a:r>
            <a:r>
              <a:rPr lang="en-US" altLang="de-DE" sz="1800" noProof="0" dirty="0" smtClean="0">
                <a:latin typeface="Courier New" pitchFamily="49" charset="0"/>
                <a:cs typeface="Courier New" pitchFamily="49" charset="0"/>
              </a:rPr>
              <a:t>input.");</a:t>
            </a:r>
            <a:r>
              <a:rPr lang="en-US" altLang="de-DE" sz="1800" b="1" noProof="0" dirty="0" smtClean="0">
                <a:solidFill>
                  <a:srgbClr val="002060"/>
                </a:solidFill>
                <a:latin typeface="Courier New" pitchFamily="49" charset="0"/>
                <a:cs typeface="Courier New" pitchFamily="49" charset="0"/>
              </a:rPr>
              <a:t/>
            </a:r>
            <a:br>
              <a:rPr lang="en-US" altLang="de-DE" sz="1800" b="1" noProof="0" dirty="0" smtClean="0">
                <a:solidFill>
                  <a:srgbClr val="002060"/>
                </a:solidFill>
                <a:latin typeface="Courier New" pitchFamily="49" charset="0"/>
                <a:cs typeface="Courier New" pitchFamily="49" charset="0"/>
              </a:rPr>
            </a:br>
            <a:r>
              <a:rPr lang="en-US" altLang="de-DE" sz="1800" noProof="0" dirty="0" smtClean="0">
                <a:solidFill>
                  <a:srgbClr val="002060"/>
                </a:solidFill>
                <a:latin typeface="Courier New" pitchFamily="49" charset="0"/>
                <a:cs typeface="Courier New" pitchFamily="49" charset="0"/>
              </a:rPr>
              <a:t>    </a:t>
            </a:r>
            <a:r>
              <a:rPr lang="en-US" altLang="de-DE" sz="1800" b="1" noProof="0" dirty="0" smtClean="0">
                <a:solidFill>
                  <a:srgbClr val="C00000"/>
                </a:solidFill>
                <a:latin typeface="Courier New" pitchFamily="49" charset="0"/>
                <a:cs typeface="Courier New" pitchFamily="49" charset="0"/>
              </a:rPr>
              <a:t>when</a:t>
            </a:r>
            <a:r>
              <a:rPr lang="en-US" altLang="de-DE" sz="1800" noProof="0" dirty="0" smtClean="0">
                <a:solidFill>
                  <a:srgbClr val="C00000"/>
                </a:solidFill>
                <a:latin typeface="Courier New" pitchFamily="49" charset="0"/>
                <a:cs typeface="Courier New" pitchFamily="49" charset="0"/>
              </a:rPr>
              <a:t> Ada.Text_IO.Data_Error =&gt;</a:t>
            </a:r>
            <a:br>
              <a:rPr lang="en-US" altLang="de-DE" sz="1800" noProof="0" dirty="0" smtClean="0">
                <a:solidFill>
                  <a:srgbClr val="C00000"/>
                </a:solidFill>
                <a:latin typeface="Courier New" pitchFamily="49" charset="0"/>
                <a:cs typeface="Courier New" pitchFamily="49" charset="0"/>
              </a:rPr>
            </a:br>
            <a:r>
              <a:rPr lang="en-US" altLang="de-DE" sz="1800" noProof="0" dirty="0" smtClean="0">
                <a:solidFill>
                  <a:srgbClr val="C00000"/>
                </a:solidFill>
                <a:latin typeface="Courier New" pitchFamily="49" charset="0"/>
                <a:cs typeface="Courier New" pitchFamily="49" charset="0"/>
              </a:rPr>
              <a:t>      Ada.Text_IO.Skip_Line;</a:t>
            </a:r>
            <a:br>
              <a:rPr lang="en-US" altLang="de-DE" sz="1800" noProof="0" dirty="0" smtClean="0">
                <a:solidFill>
                  <a:srgbClr val="C00000"/>
                </a:solidFill>
                <a:latin typeface="Courier New" pitchFamily="49" charset="0"/>
                <a:cs typeface="Courier New" pitchFamily="49" charset="0"/>
              </a:rPr>
            </a:br>
            <a:r>
              <a:rPr lang="en-US" altLang="de-DE" sz="1800" noProof="0" dirty="0" smtClean="0">
                <a:solidFill>
                  <a:srgbClr val="002060"/>
                </a:solidFill>
                <a:latin typeface="Courier New" pitchFamily="49" charset="0"/>
                <a:cs typeface="Courier New" pitchFamily="49" charset="0"/>
              </a:rPr>
              <a:t>     </a:t>
            </a:r>
            <a:r>
              <a:rPr lang="en-US" altLang="de-DE" sz="1800" noProof="0" dirty="0" smtClean="0">
                <a:latin typeface="Courier New" pitchFamily="49" charset="0"/>
                <a:cs typeface="Courier New" pitchFamily="49" charset="0"/>
              </a:rPr>
              <a:t> Ada.Text_IO.Put_Line </a:t>
            </a:r>
            <a:r>
              <a:rPr lang="en-US" altLang="de-DE" sz="1800" dirty="0">
                <a:latin typeface="Courier New" pitchFamily="49" charset="0"/>
                <a:cs typeface="Courier New" pitchFamily="49" charset="0"/>
              </a:rPr>
              <a:t>("Wrong </a:t>
            </a:r>
            <a:r>
              <a:rPr lang="en-US" altLang="de-DE" sz="1800" noProof="0" dirty="0" smtClean="0">
                <a:latin typeface="Courier New" pitchFamily="49" charset="0"/>
                <a:cs typeface="Courier New" pitchFamily="49" charset="0"/>
              </a:rPr>
              <a:t>input.");</a:t>
            </a:r>
            <a:r>
              <a:rPr lang="en-US" altLang="de-DE" sz="1800" noProof="0" dirty="0" smtClean="0">
                <a:solidFill>
                  <a:srgbClr val="002060"/>
                </a:solidFill>
                <a:latin typeface="Courier New" pitchFamily="49" charset="0"/>
                <a:cs typeface="Courier New" pitchFamily="49" charset="0"/>
              </a:rPr>
              <a:t/>
            </a:r>
            <a:br>
              <a:rPr lang="en-US" altLang="de-DE" sz="1800" noProof="0" dirty="0" smtClean="0">
                <a:solidFill>
                  <a:srgbClr val="002060"/>
                </a:solidFill>
                <a:latin typeface="Courier New" pitchFamily="49" charset="0"/>
                <a:cs typeface="Courier New" pitchFamily="49" charset="0"/>
              </a:rPr>
            </a:br>
            <a:r>
              <a:rPr lang="en-US" altLang="de-DE" sz="1800" noProof="0" dirty="0" smtClean="0">
                <a:solidFill>
                  <a:srgbClr val="002060"/>
                </a:solidFill>
                <a:latin typeface="Courier New" pitchFamily="49" charset="0"/>
                <a:cs typeface="Courier New" pitchFamily="49" charset="0"/>
              </a:rPr>
              <a:t>  </a:t>
            </a:r>
            <a:r>
              <a:rPr lang="en-US" altLang="de-DE" sz="1800" b="1" noProof="0" dirty="0" smtClean="0">
                <a:solidFill>
                  <a:srgbClr val="002060"/>
                </a:solidFill>
                <a:latin typeface="Courier New" pitchFamily="49" charset="0"/>
                <a:cs typeface="Courier New" pitchFamily="49" charset="0"/>
              </a:rPr>
              <a:t>end</a:t>
            </a:r>
            <a:r>
              <a:rPr lang="en-US" altLang="de-DE" sz="1800" noProof="0" dirty="0" smtClean="0">
                <a:solidFill>
                  <a:srgbClr val="002060"/>
                </a:solidFill>
                <a:latin typeface="Courier New" pitchFamily="49" charset="0"/>
                <a:cs typeface="Courier New" pitchFamily="49" charset="0"/>
              </a:rPr>
              <a:t>;</a:t>
            </a:r>
          </a:p>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en-US" altLang="de-DE" sz="2400" noProof="0" dirty="0" smtClean="0">
                <a:cs typeface="Courier New" pitchFamily="49" charset="0"/>
              </a:rPr>
              <a:t>As input, try:</a:t>
            </a:r>
          </a:p>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en-US" altLang="de-DE" sz="2400" dirty="0">
                <a:cs typeface="Courier New" pitchFamily="49" charset="0"/>
              </a:rPr>
              <a:t> </a:t>
            </a:r>
            <a:r>
              <a:rPr lang="en-US" altLang="de-DE" sz="2400" dirty="0" smtClean="0">
                <a:cs typeface="Courier New" pitchFamily="49" charset="0"/>
              </a:rPr>
              <a:t> </a:t>
            </a:r>
            <a:r>
              <a:rPr lang="en-US" altLang="de-DE" sz="2400" noProof="0" dirty="0" smtClean="0">
                <a:cs typeface="Courier New" pitchFamily="49" charset="0"/>
              </a:rPr>
              <a:t> </a:t>
            </a:r>
            <a:r>
              <a:rPr lang="en-US" altLang="de-DE" sz="2000" dirty="0">
                <a:solidFill>
                  <a:schemeClr val="tx1"/>
                </a:solidFill>
                <a:latin typeface="Courier New" pitchFamily="49" charset="0"/>
                <a:cs typeface="Courier New" pitchFamily="49" charset="0"/>
              </a:rPr>
              <a:t>E</a:t>
            </a:r>
            <a:r>
              <a:rPr lang="en-US" altLang="de-DE" sz="2000" dirty="0" smtClean="0">
                <a:solidFill>
                  <a:schemeClr val="tx1"/>
                </a:solidFill>
                <a:latin typeface="Courier New" pitchFamily="49" charset="0"/>
                <a:cs typeface="Courier New" pitchFamily="49" charset="0"/>
              </a:rPr>
              <a:t>nter amount &gt; 1815 888.88 -42 2.0&lt;Return&gt;</a:t>
            </a:r>
            <a:endParaRPr lang="en-US" altLang="de-DE" sz="2000" noProof="0" dirty="0" smtClean="0">
              <a:solidFill>
                <a:schemeClr val="tx1"/>
              </a:solidFill>
              <a:cs typeface="Courier New" pitchFamily="49" charset="0"/>
            </a:endParaRPr>
          </a:p>
        </p:txBody>
      </p:sp>
      <p:sp>
        <p:nvSpPr>
          <p:cNvPr id="164868" name="Fußzeilenplatzhalter 1"/>
          <p:cNvSpPr>
            <a:spLocks noGrp="1"/>
          </p:cNvSpPr>
          <p:nvPr>
            <p:ph type="ftr" sz="quarte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en-US" altLang="de-DE" sz="2400" dirty="0" smtClean="0"/>
              <a:t>Ada Basics © 2024 C.Grein</a:t>
            </a:r>
            <a:endParaRPr lang="de-DE" altLang="de-DE" sz="2400" dirty="0"/>
          </a:p>
        </p:txBody>
      </p:sp>
      <p:sp>
        <p:nvSpPr>
          <p:cNvPr id="164869" name="Foliennummernplatzhalter 2"/>
          <p:cNvSpPr>
            <a:spLocks noGrp="1"/>
          </p:cNvSpPr>
          <p:nvPr>
            <p:ph type="sldNum" sz="quarter"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60E196B8-8149-4272-884A-B1269BD10792}" type="slidenum">
              <a:rPr lang="de-DE" altLang="de-DE" sz="2400" smtClean="0"/>
              <a:pPr eaLnBrk="1" hangingPunct="1">
                <a:spcBef>
                  <a:spcPct val="0"/>
                </a:spcBef>
              </a:pPr>
              <a:t>262</a:t>
            </a:fld>
            <a:endParaRPr lang="de-DE" altLang="de-DE" sz="2400" dirty="0" smtClean="0"/>
          </a:p>
        </p:txBody>
      </p:sp>
      <p:grpSp>
        <p:nvGrpSpPr>
          <p:cNvPr id="3" name="Gruppieren 2"/>
          <p:cNvGrpSpPr/>
          <p:nvPr/>
        </p:nvGrpSpPr>
        <p:grpSpPr>
          <a:xfrm>
            <a:off x="6228184" y="2708920"/>
            <a:ext cx="2526694" cy="707886"/>
            <a:chOff x="6228184" y="2708920"/>
            <a:chExt cx="2526694" cy="707886"/>
          </a:xfrm>
        </p:grpSpPr>
        <p:sp>
          <p:nvSpPr>
            <p:cNvPr id="6" name="Textfeld 5">
              <a:hlinkClick r:id="rId3" action="ppaction://hlinksldjump"/>
            </p:cNvPr>
            <p:cNvSpPr txBox="1"/>
            <p:nvPr/>
          </p:nvSpPr>
          <p:spPr>
            <a:xfrm>
              <a:off x="6228184" y="2708920"/>
              <a:ext cx="2088232" cy="707886"/>
            </a:xfrm>
            <a:prstGeom prst="rect">
              <a:avLst/>
            </a:prstGeom>
            <a:solidFill>
              <a:srgbClr val="FFAAAA"/>
            </a:solidFill>
            <a:ln w="19050">
              <a:solidFill>
                <a:srgbClr val="FF3399"/>
              </a:solidFill>
            </a:ln>
          </p:spPr>
          <p:txBody>
            <a:bodyPr wrap="square" rtlCol="0">
              <a:spAutoFit/>
            </a:bodyPr>
            <a:lstStyle/>
            <a:p>
              <a:pPr algn="ctr"/>
              <a:r>
                <a:rPr lang="en-US" sz="2000" dirty="0" smtClean="0">
                  <a:solidFill>
                    <a:srgbClr val="FF3399"/>
                  </a:solidFill>
                </a:rPr>
                <a:t>Attention:</a:t>
              </a:r>
            </a:p>
            <a:p>
              <a:pPr algn="ctr"/>
              <a:r>
                <a:rPr lang="en-US" sz="2000" dirty="0" smtClean="0">
                  <a:solidFill>
                    <a:srgbClr val="FF3399"/>
                  </a:solidFill>
                </a:rPr>
                <a:t>Malicious Attacks</a:t>
              </a:r>
              <a:endParaRPr lang="en-US" sz="2000" dirty="0">
                <a:solidFill>
                  <a:srgbClr val="FF3399"/>
                </a:solidFill>
              </a:endParaRPr>
            </a:p>
          </p:txBody>
        </p:sp>
        <p:sp>
          <p:nvSpPr>
            <p:cNvPr id="7" name="Interaktive Schaltfläche: Informationen 6">
              <a:hlinkClick r:id="rId3" action="ppaction://hlinksldjump" highlightClick="1"/>
            </p:cNvPr>
            <p:cNvSpPr/>
            <p:nvPr/>
          </p:nvSpPr>
          <p:spPr bwMode="auto">
            <a:xfrm>
              <a:off x="8319011" y="2721114"/>
              <a:ext cx="435867" cy="325760"/>
            </a:xfrm>
            <a:prstGeom prst="actionButtonInformation">
              <a:avLst/>
            </a:prstGeom>
            <a:solidFill>
              <a:srgbClr val="FF99CC"/>
            </a:solidFill>
            <a:ln w="19050" cap="flat" cmpd="sng" algn="ctr">
              <a:solidFill>
                <a:srgbClr val="FF3399"/>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8" charset="0"/>
                <a:buNone/>
                <a:tabLst/>
              </a:pPr>
              <a:endParaRPr kumimoji="0" lang="de-DE" sz="2400" b="0" i="0" u="none" strike="noStrike" cap="none" normalizeH="0" baseline="0" dirty="0" smtClean="0">
                <a:ln>
                  <a:noFill/>
                </a:ln>
                <a:solidFill>
                  <a:schemeClr val="bg1"/>
                </a:solidFill>
                <a:effectLst/>
                <a:latin typeface="Times New Roman" pitchFamily="18" charset="0"/>
              </a:endParaRPr>
            </a:p>
          </p:txBody>
        </p:sp>
      </p:gr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890" name="Titel 1"/>
          <p:cNvSpPr>
            <a:spLocks noGrp="1"/>
          </p:cNvSpPr>
          <p:nvPr>
            <p:ph type="title"/>
          </p:nvPr>
        </p:nvSpPr>
        <p:spPr>
          <a:xfrm>
            <a:off x="684213" y="333375"/>
            <a:ext cx="7739062" cy="1433513"/>
          </a:xfrm>
        </p:spPr>
        <p:txBody>
          <a:bodyPr/>
          <a:lstStyle/>
          <a:p>
            <a:r>
              <a:rPr lang="en-US" altLang="de-DE" noProof="0" dirty="0" smtClean="0"/>
              <a:t>Parameters and Global Variables in Case of Exceptions</a:t>
            </a:r>
          </a:p>
        </p:txBody>
      </p:sp>
      <p:sp>
        <p:nvSpPr>
          <p:cNvPr id="165891" name="Inhaltsplatzhalter 2"/>
          <p:cNvSpPr>
            <a:spLocks noGrp="1"/>
          </p:cNvSpPr>
          <p:nvPr>
            <p:ph idx="1"/>
          </p:nvPr>
        </p:nvSpPr>
        <p:spPr>
          <a:xfrm>
            <a:off x="684213" y="1773239"/>
            <a:ext cx="7739062" cy="4464050"/>
          </a:xfrm>
        </p:spPr>
        <p:txBody>
          <a:bodyPr/>
          <a:lstStyle/>
          <a:p>
            <a:pPr marL="0" indent="0"/>
            <a:r>
              <a:rPr lang="en-US" altLang="de-DE" sz="1800" noProof="0" dirty="0" smtClean="0">
                <a:cs typeface="Courier New" pitchFamily="49" charset="0"/>
              </a:rPr>
              <a:t>The result of </a:t>
            </a:r>
            <a:r>
              <a:rPr lang="en-US" altLang="de-DE" sz="1800" dirty="0" smtClean="0">
                <a:cs typeface="Courier New" pitchFamily="49" charset="0"/>
              </a:rPr>
              <a:t>subprogram calls in case of exceptions depends on the kind of parameter passing </a:t>
            </a:r>
            <a:r>
              <a:rPr lang="en-US" altLang="de-DE" sz="1800" noProof="0" dirty="0" smtClean="0">
                <a:cs typeface="Courier New" pitchFamily="49" charset="0"/>
              </a:rPr>
              <a:t>(by copy resp. reference). Together with the optimization options listed in RM 11.6, you have to pay utmost </a:t>
            </a:r>
            <a:r>
              <a:rPr lang="en-US" altLang="de-DE" sz="1800" noProof="0" dirty="0" smtClean="0">
                <a:solidFill>
                  <a:srgbClr val="FF3399"/>
                </a:solidFill>
                <a:cs typeface="Courier New" pitchFamily="49" charset="0"/>
              </a:rPr>
              <a:t>attention</a:t>
            </a:r>
            <a:r>
              <a:rPr lang="en-US" altLang="de-DE" sz="1800" noProof="0" dirty="0" smtClean="0">
                <a:cs typeface="Courier New" pitchFamily="49" charset="0"/>
              </a:rPr>
              <a:t> with assumptions about values of actual parameters or global items </a:t>
            </a:r>
            <a:r>
              <a:rPr lang="en-US" altLang="de-DE" sz="1800" noProof="0" dirty="0" smtClean="0">
                <a:solidFill>
                  <a:srgbClr val="FF3399"/>
                </a:solidFill>
                <a:cs typeface="Courier New" pitchFamily="49" charset="0"/>
              </a:rPr>
              <a:t>after</a:t>
            </a:r>
            <a:r>
              <a:rPr lang="en-US" altLang="de-DE" sz="1800" dirty="0" smtClean="0">
                <a:solidFill>
                  <a:srgbClr val="FF3399"/>
                </a:solidFill>
                <a:cs typeface="Courier New" pitchFamily="49" charset="0"/>
              </a:rPr>
              <a:t> an exception occurrence</a:t>
            </a:r>
            <a:r>
              <a:rPr lang="en-US" altLang="de-DE" sz="1800" noProof="0" dirty="0" smtClean="0">
                <a:cs typeface="Courier New" pitchFamily="49" charset="0"/>
              </a:rPr>
              <a:t>.</a:t>
            </a:r>
          </a:p>
          <a:p>
            <a:pPr marL="0" indent="0"/>
            <a:r>
              <a:rPr lang="en-US" altLang="de-DE" sz="1600" b="1" noProof="0" dirty="0" smtClean="0">
                <a:latin typeface="Courier New" pitchFamily="49" charset="0"/>
                <a:cs typeface="Courier New" pitchFamily="49" charset="0"/>
              </a:rPr>
              <a:t>  procedure</a:t>
            </a:r>
            <a:r>
              <a:rPr lang="en-US" altLang="de-DE" sz="1600" noProof="0" dirty="0" smtClean="0">
                <a:latin typeface="Courier New" pitchFamily="49" charset="0"/>
                <a:cs typeface="Courier New" pitchFamily="49" charset="0"/>
              </a:rPr>
              <a:t> Exceptional </a:t>
            </a:r>
            <a:r>
              <a:rPr lang="en-US" altLang="de-DE" sz="1600" b="1" noProof="0" dirty="0" smtClean="0">
                <a:latin typeface="Courier New" pitchFamily="49" charset="0"/>
                <a:cs typeface="Courier New" pitchFamily="49" charset="0"/>
              </a:rPr>
              <a:t>is</a:t>
            </a:r>
            <a:br>
              <a:rPr lang="en-US" altLang="de-DE" sz="1600" b="1" noProof="0" dirty="0" smtClean="0">
                <a:latin typeface="Courier New" pitchFamily="49" charset="0"/>
                <a:cs typeface="Courier New" pitchFamily="49" charset="0"/>
              </a:rPr>
            </a:br>
            <a:r>
              <a:rPr lang="en-US" altLang="de-DE" sz="1600" b="1" noProof="0" dirty="0" smtClean="0">
                <a:latin typeface="Courier New" pitchFamily="49" charset="0"/>
                <a:cs typeface="Courier New" pitchFamily="49" charset="0"/>
              </a:rPr>
              <a:t>    </a:t>
            </a:r>
            <a:r>
              <a:rPr lang="en-US" altLang="de-DE" sz="1600" noProof="0" dirty="0" smtClean="0">
                <a:solidFill>
                  <a:schemeClr val="accent2"/>
                </a:solidFill>
                <a:latin typeface="Courier New" pitchFamily="49" charset="0"/>
                <a:cs typeface="Courier New" pitchFamily="49" charset="0"/>
              </a:rPr>
              <a:t>A</a:t>
            </a:r>
            <a:r>
              <a:rPr lang="en-US" altLang="de-DE" sz="1600" noProof="0" dirty="0" smtClean="0">
                <a:latin typeface="Courier New" pitchFamily="49" charset="0"/>
                <a:cs typeface="Courier New" pitchFamily="49" charset="0"/>
              </a:rPr>
              <a:t>, </a:t>
            </a:r>
            <a:r>
              <a:rPr lang="en-US" altLang="de-DE" sz="1600" noProof="0" dirty="0" smtClean="0">
                <a:solidFill>
                  <a:srgbClr val="CC3300"/>
                </a:solidFill>
                <a:latin typeface="Courier New" pitchFamily="49" charset="0"/>
                <a:cs typeface="Courier New" pitchFamily="49" charset="0"/>
              </a:rPr>
              <a:t>B</a:t>
            </a:r>
            <a:r>
              <a:rPr lang="en-US" altLang="de-DE" sz="1600" noProof="0" dirty="0" smtClean="0">
                <a:latin typeface="Courier New" pitchFamily="49" charset="0"/>
                <a:cs typeface="Courier New" pitchFamily="49" charset="0"/>
              </a:rPr>
              <a:t>: Integer := 0;</a:t>
            </a:r>
            <a:br>
              <a:rPr lang="en-US" altLang="de-DE" sz="1600" noProof="0" dirty="0" smtClean="0">
                <a:latin typeface="Courier New" pitchFamily="49" charset="0"/>
                <a:cs typeface="Courier New" pitchFamily="49" charset="0"/>
              </a:rPr>
            </a:br>
            <a:r>
              <a:rPr lang="en-US" altLang="de-DE" sz="1600" b="1" noProof="0" dirty="0" smtClean="0">
                <a:latin typeface="Courier New" pitchFamily="49" charset="0"/>
                <a:cs typeface="Courier New" pitchFamily="49" charset="0"/>
              </a:rPr>
              <a:t>   </a:t>
            </a:r>
            <a:r>
              <a:rPr lang="en-US" altLang="de-DE" sz="1600" noProof="0" dirty="0" smtClean="0">
                <a:latin typeface="Courier New" pitchFamily="49" charset="0"/>
                <a:cs typeface="Courier New" pitchFamily="49" charset="0"/>
              </a:rPr>
              <a:t> </a:t>
            </a:r>
            <a:r>
              <a:rPr lang="en-US" altLang="de-DE" sz="1600" b="1" noProof="0" dirty="0" smtClean="0">
                <a:latin typeface="Courier New" pitchFamily="49" charset="0"/>
                <a:cs typeface="Courier New" pitchFamily="49" charset="0"/>
              </a:rPr>
              <a:t>procedure</a:t>
            </a:r>
            <a:r>
              <a:rPr lang="en-US" altLang="de-DE" sz="1600" noProof="0" dirty="0" smtClean="0">
                <a:latin typeface="Courier New" pitchFamily="49" charset="0"/>
                <a:cs typeface="Courier New" pitchFamily="49" charset="0"/>
              </a:rPr>
              <a:t> Do_Something (</a:t>
            </a:r>
            <a:r>
              <a:rPr lang="en-US" altLang="de-DE" sz="1600" noProof="0" dirty="0" smtClean="0">
                <a:solidFill>
                  <a:srgbClr val="663300"/>
                </a:solidFill>
                <a:latin typeface="Courier New" pitchFamily="49" charset="0"/>
                <a:cs typeface="Courier New" pitchFamily="49" charset="0"/>
              </a:rPr>
              <a:t>X</a:t>
            </a:r>
            <a:r>
              <a:rPr lang="en-US" altLang="de-DE" sz="1600" noProof="0" dirty="0" smtClean="0">
                <a:latin typeface="Courier New" pitchFamily="49" charset="0"/>
                <a:cs typeface="Courier New" pitchFamily="49" charset="0"/>
              </a:rPr>
              <a:t>: </a:t>
            </a:r>
            <a:r>
              <a:rPr lang="en-US" altLang="de-DE" sz="1600" b="1" noProof="0" dirty="0" smtClean="0">
                <a:latin typeface="Courier New" pitchFamily="49" charset="0"/>
                <a:cs typeface="Courier New" pitchFamily="49" charset="0"/>
              </a:rPr>
              <a:t>in</a:t>
            </a:r>
            <a:r>
              <a:rPr lang="en-US" altLang="de-DE" sz="1600" noProof="0" dirty="0" smtClean="0">
                <a:latin typeface="Courier New" pitchFamily="49" charset="0"/>
                <a:cs typeface="Courier New" pitchFamily="49" charset="0"/>
              </a:rPr>
              <a:t> </a:t>
            </a:r>
            <a:r>
              <a:rPr lang="en-US" altLang="de-DE" sz="1600" b="1" noProof="0" dirty="0" smtClean="0">
                <a:latin typeface="Courier New" pitchFamily="49" charset="0"/>
                <a:cs typeface="Courier New" pitchFamily="49" charset="0"/>
              </a:rPr>
              <a:t>out</a:t>
            </a:r>
            <a:r>
              <a:rPr lang="en-US" altLang="de-DE" sz="1600" noProof="0" dirty="0" smtClean="0">
                <a:latin typeface="Courier New" pitchFamily="49" charset="0"/>
                <a:cs typeface="Courier New" pitchFamily="49" charset="0"/>
              </a:rPr>
              <a:t> Integer) </a:t>
            </a:r>
            <a:r>
              <a:rPr lang="en-US" altLang="de-DE" sz="1600" b="1" noProof="0" dirty="0" smtClean="0">
                <a:latin typeface="Courier New" pitchFamily="49" charset="0"/>
                <a:cs typeface="Courier New" pitchFamily="49" charset="0"/>
              </a:rPr>
              <a:t>is</a:t>
            </a:r>
            <a:br>
              <a:rPr lang="en-US" altLang="de-DE" sz="1600" b="1" noProof="0" dirty="0" smtClean="0">
                <a:latin typeface="Courier New" pitchFamily="49" charset="0"/>
                <a:cs typeface="Courier New" pitchFamily="49" charset="0"/>
              </a:rPr>
            </a:br>
            <a:r>
              <a:rPr lang="en-US" altLang="de-DE" sz="1600" b="1" noProof="0" dirty="0" smtClean="0">
                <a:latin typeface="Courier New" pitchFamily="49" charset="0"/>
                <a:cs typeface="Courier New" pitchFamily="49" charset="0"/>
              </a:rPr>
              <a:t>   </a:t>
            </a:r>
            <a:r>
              <a:rPr lang="en-US" altLang="de-DE" sz="1600" noProof="0" dirty="0" smtClean="0">
                <a:latin typeface="Courier New" pitchFamily="49" charset="0"/>
                <a:cs typeface="Courier New" pitchFamily="49" charset="0"/>
              </a:rPr>
              <a:t> </a:t>
            </a:r>
            <a:r>
              <a:rPr lang="en-US" altLang="de-DE" sz="1600" b="1" noProof="0" dirty="0" smtClean="0">
                <a:latin typeface="Courier New" pitchFamily="49" charset="0"/>
                <a:cs typeface="Courier New" pitchFamily="49" charset="0"/>
              </a:rPr>
              <a:t>begin</a:t>
            </a:r>
            <a:r>
              <a:rPr lang="en-US" altLang="de-DE" sz="1600" noProof="0" dirty="0" smtClean="0">
                <a:latin typeface="Courier New" pitchFamily="49" charset="0"/>
                <a:cs typeface="Courier New" pitchFamily="49" charset="0"/>
              </a:rPr>
              <a:t/>
            </a:r>
            <a:br>
              <a:rPr lang="en-US" altLang="de-DE" sz="1600" noProof="0" dirty="0" smtClean="0">
                <a:latin typeface="Courier New" pitchFamily="49" charset="0"/>
                <a:cs typeface="Courier New" pitchFamily="49" charset="0"/>
              </a:rPr>
            </a:br>
            <a:r>
              <a:rPr lang="en-US" altLang="de-DE" sz="1600" noProof="0" dirty="0" smtClean="0">
                <a:latin typeface="Courier New" pitchFamily="49" charset="0"/>
                <a:cs typeface="Courier New" pitchFamily="49" charset="0"/>
              </a:rPr>
              <a:t>      </a:t>
            </a:r>
            <a:r>
              <a:rPr lang="en-US" altLang="de-DE" sz="1600" noProof="0" dirty="0" smtClean="0">
                <a:solidFill>
                  <a:schemeClr val="accent2"/>
                </a:solidFill>
                <a:latin typeface="Courier New" pitchFamily="49" charset="0"/>
                <a:cs typeface="Courier New" pitchFamily="49" charset="0"/>
              </a:rPr>
              <a:t>A</a:t>
            </a:r>
            <a:r>
              <a:rPr lang="en-US" altLang="de-DE" sz="1600" noProof="0" dirty="0" smtClean="0">
                <a:latin typeface="Courier New" pitchFamily="49" charset="0"/>
                <a:cs typeface="Courier New" pitchFamily="49" charset="0"/>
              </a:rPr>
              <a:t> := 1;  </a:t>
            </a:r>
            <a:r>
              <a:rPr lang="en-US" altLang="de-DE" sz="1600" noProof="0" dirty="0" smtClean="0">
                <a:solidFill>
                  <a:srgbClr val="663300"/>
                </a:solidFill>
                <a:latin typeface="Courier New" pitchFamily="49" charset="0"/>
                <a:cs typeface="Courier New" pitchFamily="49" charset="0"/>
              </a:rPr>
              <a:t>X</a:t>
            </a:r>
            <a:r>
              <a:rPr lang="en-US" altLang="de-DE" sz="1600" noProof="0" dirty="0" smtClean="0">
                <a:latin typeface="Courier New" pitchFamily="49" charset="0"/>
                <a:cs typeface="Courier New" pitchFamily="49" charset="0"/>
              </a:rPr>
              <a:t> := 1;</a:t>
            </a:r>
            <a:br>
              <a:rPr lang="en-US" altLang="de-DE" sz="1600" noProof="0" dirty="0" smtClean="0">
                <a:latin typeface="Courier New" pitchFamily="49" charset="0"/>
                <a:cs typeface="Courier New" pitchFamily="49" charset="0"/>
              </a:rPr>
            </a:br>
            <a:r>
              <a:rPr lang="en-US" altLang="de-DE" sz="1600" noProof="0" dirty="0" smtClean="0">
                <a:latin typeface="Courier New" pitchFamily="49" charset="0"/>
                <a:cs typeface="Courier New" pitchFamily="49" charset="0"/>
              </a:rPr>
              <a:t>      </a:t>
            </a:r>
            <a:r>
              <a:rPr lang="en-US" altLang="de-DE" sz="1600" b="1" noProof="0" dirty="0" smtClean="0">
                <a:solidFill>
                  <a:srgbClr val="FF3399"/>
                </a:solidFill>
                <a:latin typeface="Courier New" pitchFamily="49" charset="0"/>
                <a:cs typeface="Courier New" pitchFamily="49" charset="0"/>
              </a:rPr>
              <a:t>raise</a:t>
            </a:r>
            <a:r>
              <a:rPr lang="en-US" altLang="de-DE" sz="1600" noProof="0" dirty="0" smtClean="0">
                <a:solidFill>
                  <a:srgbClr val="FF3399"/>
                </a:solidFill>
                <a:latin typeface="Courier New" pitchFamily="49" charset="0"/>
                <a:cs typeface="Courier New" pitchFamily="49" charset="0"/>
              </a:rPr>
              <a:t> Program_Error;  -- </a:t>
            </a:r>
            <a:r>
              <a:rPr lang="en-US" altLang="de-DE" sz="1600" i="1" noProof="0" dirty="0" smtClean="0">
                <a:solidFill>
                  <a:srgbClr val="FF3399"/>
                </a:solidFill>
                <a:latin typeface="Courier New" pitchFamily="49" charset="0"/>
                <a:cs typeface="Courier New" pitchFamily="49" charset="0"/>
              </a:rPr>
              <a:t>abnormal termination</a:t>
            </a:r>
            <a:r>
              <a:rPr lang="en-US" altLang="de-DE" sz="1600" noProof="0" dirty="0" smtClean="0">
                <a:solidFill>
                  <a:srgbClr val="FF3399"/>
                </a:solidFill>
                <a:latin typeface="Courier New" pitchFamily="49" charset="0"/>
                <a:cs typeface="Courier New" pitchFamily="49" charset="0"/>
              </a:rPr>
              <a:t/>
            </a:r>
            <a:br>
              <a:rPr lang="en-US" altLang="de-DE" sz="1600" noProof="0" dirty="0" smtClean="0">
                <a:solidFill>
                  <a:srgbClr val="FF3399"/>
                </a:solidFill>
                <a:latin typeface="Courier New" pitchFamily="49" charset="0"/>
                <a:cs typeface="Courier New" pitchFamily="49" charset="0"/>
              </a:rPr>
            </a:br>
            <a:r>
              <a:rPr lang="en-US" altLang="de-DE" sz="1600" noProof="0" dirty="0" smtClean="0">
                <a:solidFill>
                  <a:srgbClr val="FF3399"/>
                </a:solidFill>
                <a:latin typeface="Courier New" pitchFamily="49" charset="0"/>
                <a:cs typeface="Courier New" pitchFamily="49" charset="0"/>
              </a:rPr>
              <a:t>  </a:t>
            </a:r>
            <a:r>
              <a:rPr lang="en-US" altLang="de-DE" sz="1600" noProof="0" dirty="0" smtClean="0">
                <a:latin typeface="Courier New" pitchFamily="49" charset="0"/>
                <a:cs typeface="Courier New" pitchFamily="49" charset="0"/>
              </a:rPr>
              <a:t>  </a:t>
            </a:r>
            <a:r>
              <a:rPr lang="en-US" altLang="de-DE" sz="1600" b="1" noProof="0" dirty="0" smtClean="0">
                <a:latin typeface="Courier New" pitchFamily="49" charset="0"/>
                <a:cs typeface="Courier New" pitchFamily="49" charset="0"/>
              </a:rPr>
              <a:t>end</a:t>
            </a:r>
            <a:r>
              <a:rPr lang="en-US" altLang="de-DE" sz="1600" noProof="0" dirty="0" smtClean="0">
                <a:latin typeface="Courier New" pitchFamily="49" charset="0"/>
                <a:cs typeface="Courier New" pitchFamily="49" charset="0"/>
              </a:rPr>
              <a:t> </a:t>
            </a:r>
            <a:r>
              <a:rPr lang="en-US" altLang="de-DE" sz="1600" dirty="0" smtClean="0">
                <a:latin typeface="Courier New" pitchFamily="49" charset="0"/>
                <a:cs typeface="Courier New" pitchFamily="49" charset="0"/>
              </a:rPr>
              <a:t>Do_Something;</a:t>
            </a:r>
            <a:r>
              <a:rPr lang="en-US" altLang="de-DE" sz="1600" noProof="0" dirty="0" smtClean="0">
                <a:latin typeface="Courier New" pitchFamily="49" charset="0"/>
                <a:cs typeface="Courier New" pitchFamily="49" charset="0"/>
              </a:rPr>
              <a:t/>
            </a:r>
            <a:br>
              <a:rPr lang="en-US" altLang="de-DE" sz="1600" noProof="0" dirty="0" smtClean="0">
                <a:latin typeface="Courier New" pitchFamily="49" charset="0"/>
                <a:cs typeface="Courier New" pitchFamily="49" charset="0"/>
              </a:rPr>
            </a:br>
            <a:r>
              <a:rPr lang="en-US" altLang="de-DE" sz="1600" noProof="0" dirty="0" smtClean="0">
                <a:latin typeface="Courier New" pitchFamily="49" charset="0"/>
                <a:cs typeface="Courier New" pitchFamily="49" charset="0"/>
              </a:rPr>
              <a:t>  </a:t>
            </a:r>
            <a:r>
              <a:rPr lang="en-US" altLang="de-DE" sz="1600" b="1" noProof="0" dirty="0" smtClean="0">
                <a:latin typeface="Courier New" pitchFamily="49" charset="0"/>
                <a:cs typeface="Courier New" pitchFamily="49" charset="0"/>
              </a:rPr>
              <a:t>begin</a:t>
            </a:r>
            <a:br>
              <a:rPr lang="en-US" altLang="de-DE" sz="1600" b="1" noProof="0" dirty="0" smtClean="0">
                <a:latin typeface="Courier New" pitchFamily="49" charset="0"/>
                <a:cs typeface="Courier New" pitchFamily="49" charset="0"/>
              </a:rPr>
            </a:br>
            <a:r>
              <a:rPr lang="en-US" altLang="de-DE" sz="1600" b="1" noProof="0" dirty="0" smtClean="0">
                <a:latin typeface="Courier New" pitchFamily="49" charset="0"/>
                <a:cs typeface="Courier New" pitchFamily="49" charset="0"/>
              </a:rPr>
              <a:t>    </a:t>
            </a:r>
            <a:r>
              <a:rPr lang="en-US" altLang="de-DE" sz="1600" dirty="0" smtClean="0">
                <a:latin typeface="Courier New" pitchFamily="49" charset="0"/>
                <a:cs typeface="Courier New" pitchFamily="49" charset="0"/>
              </a:rPr>
              <a:t>Do_Something (</a:t>
            </a:r>
            <a:r>
              <a:rPr lang="en-US" altLang="de-DE" sz="1600" noProof="0" dirty="0" smtClean="0">
                <a:solidFill>
                  <a:srgbClr val="CC3300"/>
                </a:solidFill>
                <a:latin typeface="Courier New" pitchFamily="49" charset="0"/>
                <a:cs typeface="Courier New" pitchFamily="49" charset="0"/>
              </a:rPr>
              <a:t>B</a:t>
            </a:r>
            <a:r>
              <a:rPr lang="en-US" altLang="de-DE" sz="1600" noProof="0" dirty="0" smtClean="0">
                <a:latin typeface="Courier New" pitchFamily="49" charset="0"/>
                <a:cs typeface="Courier New" pitchFamily="49" charset="0"/>
              </a:rPr>
              <a:t>);</a:t>
            </a:r>
            <a:br>
              <a:rPr lang="en-US" altLang="de-DE" sz="1600" noProof="0" dirty="0" smtClean="0">
                <a:latin typeface="Courier New" pitchFamily="49" charset="0"/>
                <a:cs typeface="Courier New" pitchFamily="49" charset="0"/>
              </a:rPr>
            </a:br>
            <a:r>
              <a:rPr lang="en-US" altLang="de-DE" sz="1600" noProof="0" dirty="0" smtClean="0">
                <a:latin typeface="Courier New" pitchFamily="49" charset="0"/>
                <a:cs typeface="Courier New" pitchFamily="49" charset="0"/>
              </a:rPr>
              <a:t>  </a:t>
            </a:r>
            <a:r>
              <a:rPr lang="en-US" altLang="de-DE" sz="1600" b="1" noProof="0" dirty="0" smtClean="0">
                <a:latin typeface="Courier New" pitchFamily="49" charset="0"/>
                <a:cs typeface="Courier New" pitchFamily="49" charset="0"/>
              </a:rPr>
              <a:t>exception</a:t>
            </a:r>
            <a:br>
              <a:rPr lang="en-US" altLang="de-DE" sz="1600" b="1" noProof="0" dirty="0" smtClean="0">
                <a:latin typeface="Courier New" pitchFamily="49" charset="0"/>
                <a:cs typeface="Courier New" pitchFamily="49" charset="0"/>
              </a:rPr>
            </a:br>
            <a:r>
              <a:rPr lang="en-US" altLang="de-DE" sz="1600" b="1" noProof="0" dirty="0" smtClean="0">
                <a:latin typeface="Courier New" pitchFamily="49" charset="0"/>
                <a:cs typeface="Courier New" pitchFamily="49" charset="0"/>
              </a:rPr>
              <a:t>   </a:t>
            </a:r>
            <a:r>
              <a:rPr lang="en-US" altLang="de-DE" sz="1600" noProof="0" dirty="0" smtClean="0">
                <a:latin typeface="Courier New" pitchFamily="49" charset="0"/>
                <a:cs typeface="Courier New" pitchFamily="49" charset="0"/>
              </a:rPr>
              <a:t> </a:t>
            </a:r>
            <a:r>
              <a:rPr lang="en-US" altLang="de-DE" sz="1600" b="1" noProof="0" dirty="0" smtClean="0">
                <a:latin typeface="Courier New" pitchFamily="49" charset="0"/>
                <a:cs typeface="Courier New" pitchFamily="49" charset="0"/>
              </a:rPr>
              <a:t>when</a:t>
            </a:r>
            <a:r>
              <a:rPr lang="en-US" altLang="de-DE" sz="1600" noProof="0" dirty="0" smtClean="0">
                <a:latin typeface="Courier New" pitchFamily="49" charset="0"/>
                <a:cs typeface="Courier New" pitchFamily="49" charset="0"/>
              </a:rPr>
              <a:t> Program_Error =&gt;   -- </a:t>
            </a:r>
            <a:r>
              <a:rPr lang="en-US" altLang="de-DE" sz="1600" i="1" noProof="0" dirty="0" smtClean="0">
                <a:solidFill>
                  <a:srgbClr val="FF3399"/>
                </a:solidFill>
                <a:latin typeface="Courier New" pitchFamily="49" charset="0"/>
                <a:cs typeface="Courier New" pitchFamily="49" charset="0"/>
              </a:rPr>
              <a:t>0 or 1              0</a:t>
            </a:r>
            <a:r>
              <a:rPr lang="en-US" altLang="de-DE" sz="1600" noProof="0" dirty="0" smtClean="0">
                <a:latin typeface="Courier New" pitchFamily="49" charset="0"/>
                <a:cs typeface="Courier New" pitchFamily="49" charset="0"/>
              </a:rPr>
              <a:t/>
            </a:r>
            <a:br>
              <a:rPr lang="en-US" altLang="de-DE" sz="1600" noProof="0" dirty="0" smtClean="0">
                <a:latin typeface="Courier New" pitchFamily="49" charset="0"/>
                <a:cs typeface="Courier New" pitchFamily="49" charset="0"/>
              </a:rPr>
            </a:br>
            <a:r>
              <a:rPr lang="en-US" altLang="de-DE" sz="1600" noProof="0" dirty="0" smtClean="0">
                <a:latin typeface="Courier New" pitchFamily="49" charset="0"/>
                <a:cs typeface="Courier New" pitchFamily="49" charset="0"/>
              </a:rPr>
              <a:t>      Put_Line (Integer'Image (</a:t>
            </a:r>
            <a:r>
              <a:rPr lang="en-US" altLang="de-DE" sz="1600" noProof="0" dirty="0" smtClean="0">
                <a:solidFill>
                  <a:schemeClr val="accent2"/>
                </a:solidFill>
                <a:latin typeface="Courier New" pitchFamily="49" charset="0"/>
                <a:cs typeface="Courier New" pitchFamily="49" charset="0"/>
              </a:rPr>
              <a:t>A</a:t>
            </a:r>
            <a:r>
              <a:rPr lang="en-US" altLang="de-DE" sz="1600" noProof="0" dirty="0" smtClean="0">
                <a:latin typeface="Courier New" pitchFamily="49" charset="0"/>
                <a:cs typeface="Courier New" pitchFamily="49" charset="0"/>
              </a:rPr>
              <a:t>) &amp; Integer'Image (</a:t>
            </a:r>
            <a:r>
              <a:rPr lang="en-US" altLang="de-DE" sz="1600" noProof="0" dirty="0" smtClean="0">
                <a:solidFill>
                  <a:srgbClr val="CC3300"/>
                </a:solidFill>
                <a:latin typeface="Courier New" pitchFamily="49" charset="0"/>
                <a:cs typeface="Courier New" pitchFamily="49" charset="0"/>
              </a:rPr>
              <a:t>B</a:t>
            </a:r>
            <a:r>
              <a:rPr lang="en-US" altLang="de-DE" sz="1600" noProof="0" dirty="0" smtClean="0">
                <a:latin typeface="Courier New" pitchFamily="49" charset="0"/>
                <a:cs typeface="Courier New" pitchFamily="49" charset="0"/>
              </a:rPr>
              <a:t>));</a:t>
            </a:r>
            <a:br>
              <a:rPr lang="en-US" altLang="de-DE" sz="1600" noProof="0" dirty="0" smtClean="0">
                <a:latin typeface="Courier New" pitchFamily="49" charset="0"/>
                <a:cs typeface="Courier New" pitchFamily="49" charset="0"/>
              </a:rPr>
            </a:br>
            <a:r>
              <a:rPr lang="en-US" altLang="de-DE" sz="1600" noProof="0" dirty="0" smtClean="0">
                <a:latin typeface="Courier New" pitchFamily="49" charset="0"/>
                <a:cs typeface="Courier New" pitchFamily="49" charset="0"/>
              </a:rPr>
              <a:t>  </a:t>
            </a:r>
            <a:r>
              <a:rPr lang="en-US" altLang="de-DE" sz="1600" b="1" noProof="0" dirty="0" smtClean="0">
                <a:latin typeface="Courier New" pitchFamily="49" charset="0"/>
                <a:cs typeface="Courier New" pitchFamily="49" charset="0"/>
              </a:rPr>
              <a:t>end </a:t>
            </a:r>
            <a:r>
              <a:rPr lang="en-US" altLang="de-DE" sz="1600" dirty="0" smtClean="0">
                <a:latin typeface="Courier New" pitchFamily="49" charset="0"/>
                <a:cs typeface="Courier New" pitchFamily="49" charset="0"/>
              </a:rPr>
              <a:t>Exceptional;</a:t>
            </a:r>
            <a:endParaRPr lang="en-US" altLang="de-DE" sz="1600" noProof="0" dirty="0" smtClean="0">
              <a:latin typeface="Courier New" pitchFamily="49" charset="0"/>
              <a:cs typeface="Courier New" pitchFamily="49" charset="0"/>
            </a:endParaRPr>
          </a:p>
        </p:txBody>
      </p:sp>
      <p:sp>
        <p:nvSpPr>
          <p:cNvPr id="165892" name="Fußzeilenplatzhalter 3"/>
          <p:cNvSpPr>
            <a:spLocks noGrp="1"/>
          </p:cNvSpPr>
          <p:nvPr>
            <p:ph type="ftr" sz="quarte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en-US" altLang="de-DE" sz="2400" dirty="0" smtClean="0"/>
              <a:t>Ada Basics © 2024 C.Grein</a:t>
            </a:r>
            <a:endParaRPr lang="de-DE" altLang="de-DE" sz="2400" dirty="0"/>
          </a:p>
        </p:txBody>
      </p:sp>
      <p:sp>
        <p:nvSpPr>
          <p:cNvPr id="165893" name="Foliennummernplatzhalter 4"/>
          <p:cNvSpPr>
            <a:spLocks noGrp="1"/>
          </p:cNvSpPr>
          <p:nvPr>
            <p:ph type="sldNum" sz="quarter"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9652E45B-8987-4F40-BE11-35C75C087726}" type="slidenum">
              <a:rPr lang="de-DE" altLang="de-DE" sz="2400" smtClean="0"/>
              <a:pPr eaLnBrk="1" hangingPunct="1">
                <a:spcBef>
                  <a:spcPct val="0"/>
                </a:spcBef>
              </a:pPr>
              <a:t>263</a:t>
            </a:fld>
            <a:endParaRPr lang="de-DE" altLang="de-DE" sz="2400" dirty="0" smtClean="0"/>
          </a:p>
        </p:txBody>
      </p:sp>
      <p:sp>
        <p:nvSpPr>
          <p:cNvPr id="6" name="Abgerundete rechteckige Legende 5"/>
          <p:cNvSpPr/>
          <p:nvPr/>
        </p:nvSpPr>
        <p:spPr bwMode="auto">
          <a:xfrm>
            <a:off x="4390877" y="4797152"/>
            <a:ext cx="2413371" cy="504056"/>
          </a:xfrm>
          <a:prstGeom prst="wedgeRoundRectCallout">
            <a:avLst>
              <a:gd name="adj1" fmla="val -96839"/>
              <a:gd name="adj2" fmla="val -113239"/>
              <a:gd name="adj3" fmla="val 16667"/>
            </a:avLst>
          </a:prstGeom>
          <a:solidFill>
            <a:srgbClr val="FFCCFF"/>
          </a:solidFill>
          <a:ln w="9525" cap="flat" cmpd="sng" algn="ctr">
            <a:solidFill>
              <a:srgbClr val="FF000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r>
              <a:rPr kumimoji="0" lang="en-US" sz="1400" b="0" i="0" u="none" strike="noStrike" cap="none" normalizeH="0" baseline="0" dirty="0" smtClean="0">
                <a:ln>
                  <a:noFill/>
                </a:ln>
                <a:solidFill>
                  <a:schemeClr val="tx1"/>
                </a:solidFill>
                <a:effectLst/>
              </a:rPr>
              <a:t>Cop</a:t>
            </a:r>
            <a:r>
              <a:rPr lang="en-US" sz="1400" dirty="0" smtClean="0">
                <a:solidFill>
                  <a:schemeClr val="tx1"/>
                </a:solidFill>
              </a:rPr>
              <a:t>y out of </a:t>
            </a:r>
            <a:r>
              <a:rPr lang="en-US" sz="1200" dirty="0" smtClean="0">
                <a:solidFill>
                  <a:schemeClr val="tx1"/>
                </a:solidFill>
                <a:latin typeface="Courier New" panose="02070309020205020404" pitchFamily="49" charset="0"/>
                <a:cs typeface="Courier New" panose="02070309020205020404" pitchFamily="49" charset="0"/>
              </a:rPr>
              <a:t>X</a:t>
            </a:r>
            <a:r>
              <a:rPr lang="en-US" sz="1400" dirty="0" smtClean="0">
                <a:solidFill>
                  <a:schemeClr val="tx1"/>
                </a:solidFill>
              </a:rPr>
              <a:t> is not executed: </a:t>
            </a:r>
            <a:r>
              <a:rPr lang="en-US" sz="1200" dirty="0" smtClean="0">
                <a:solidFill>
                  <a:schemeClr val="tx1"/>
                </a:solidFill>
                <a:latin typeface="Courier New" panose="02070309020205020404" pitchFamily="49" charset="0"/>
                <a:cs typeface="Courier New" panose="02070309020205020404" pitchFamily="49" charset="0"/>
              </a:rPr>
              <a:t>B</a:t>
            </a:r>
            <a:r>
              <a:rPr lang="en-US" sz="1400" dirty="0" smtClean="0">
                <a:solidFill>
                  <a:schemeClr val="tx1"/>
                </a:solidFill>
              </a:rPr>
              <a:t> remains unchanged.</a:t>
            </a:r>
            <a:endParaRPr kumimoji="0" lang="en-US" sz="1400" b="0" i="0" u="none" strike="noStrike" cap="none" normalizeH="0" baseline="0" dirty="0" smtClean="0">
              <a:ln>
                <a:noFill/>
              </a:ln>
              <a:solidFill>
                <a:schemeClr val="tx1"/>
              </a:solidFill>
              <a:effectLst/>
            </a:endParaRPr>
          </a:p>
        </p:txBody>
      </p:sp>
      <p:sp>
        <p:nvSpPr>
          <p:cNvPr id="9" name="Abgerundete rechteckige Legende 8"/>
          <p:cNvSpPr/>
          <p:nvPr/>
        </p:nvSpPr>
        <p:spPr bwMode="auto">
          <a:xfrm>
            <a:off x="6804248" y="2996952"/>
            <a:ext cx="2232248" cy="1296144"/>
          </a:xfrm>
          <a:prstGeom prst="wedgeRoundRectCallout">
            <a:avLst>
              <a:gd name="adj1" fmla="val -179022"/>
              <a:gd name="adj2" fmla="val 49135"/>
              <a:gd name="adj3" fmla="val 16667"/>
            </a:avLst>
          </a:prstGeom>
          <a:solidFill>
            <a:srgbClr val="FFCCFF"/>
          </a:solidFill>
          <a:ln w="9525" cap="flat" cmpd="sng" algn="ctr">
            <a:solidFill>
              <a:srgbClr val="FF000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8" charset="0"/>
              <a:buNone/>
              <a:tabLst/>
            </a:pPr>
            <a:r>
              <a:rPr kumimoji="0" lang="en-US" sz="1400" b="0" i="0" u="none" strike="noStrike" cap="none" normalizeH="0" baseline="0" dirty="0" smtClean="0">
                <a:ln>
                  <a:noFill/>
                </a:ln>
                <a:solidFill>
                  <a:srgbClr val="FF0000"/>
                </a:solidFill>
                <a:effectLst/>
              </a:rPr>
              <a:t>Compiler notes the unconditional raising of an exception</a:t>
            </a:r>
            <a:r>
              <a:rPr kumimoji="0" lang="en-US" sz="1400" b="0" i="0" u="none" strike="noStrike" cap="none" normalizeH="0" dirty="0" smtClean="0">
                <a:ln>
                  <a:noFill/>
                </a:ln>
                <a:solidFill>
                  <a:srgbClr val="FF0000"/>
                </a:solidFill>
                <a:effectLst/>
              </a:rPr>
              <a:t> and therefore may optimize away any other statement:</a:t>
            </a:r>
          </a:p>
          <a:p>
            <a: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8" charset="0"/>
              <a:buNone/>
              <a:tabLst/>
            </a:pPr>
            <a:r>
              <a:rPr lang="en-US" sz="1400" dirty="0" smtClean="0">
                <a:solidFill>
                  <a:srgbClr val="FF0000"/>
                </a:solidFill>
              </a:rPr>
              <a:t>So what happens to A?</a:t>
            </a:r>
            <a:endParaRPr kumimoji="0" lang="en-US" sz="1400" b="0" i="0" u="none" strike="noStrike" cap="none" normalizeH="0" baseline="0" dirty="0" smtClean="0">
              <a:ln>
                <a:noFill/>
              </a:ln>
              <a:solidFill>
                <a:srgbClr val="FF0000"/>
              </a:solidFill>
              <a:effectLst/>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animBg="1"/>
    </p:bldLst>
  </p:timing>
</p:sld>
</file>

<file path=ppt/slides/slide2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6" name="Rectangle 2"/>
          <p:cNvSpPr>
            <a:spLocks noGrp="1" noChangeArrowheads="1"/>
          </p:cNvSpPr>
          <p:nvPr>
            <p:ph type="title"/>
          </p:nvPr>
        </p:nvSpPr>
        <p:spPr/>
        <p:txBody>
          <a:bodyPr/>
          <a:lstStyle/>
          <a:p>
            <a:pPr eaLnBrk="1" hangingPunct="1"/>
            <a:r>
              <a:rPr lang="en-US" altLang="de-DE" noProof="0" dirty="0" smtClean="0">
                <a:solidFill>
                  <a:srgbClr val="FF0000"/>
                </a:solidFill>
              </a:rPr>
              <a:t>Contents</a:t>
            </a:r>
          </a:p>
        </p:txBody>
      </p:sp>
      <p:sp>
        <p:nvSpPr>
          <p:cNvPr id="13317" name="Rectangle 3"/>
          <p:cNvSpPr>
            <a:spLocks noGrp="1" noChangeArrowheads="1"/>
          </p:cNvSpPr>
          <p:nvPr>
            <p:ph sz="half" idx="1"/>
          </p:nvPr>
        </p:nvSpPr>
        <p:spPr>
          <a:xfrm>
            <a:off x="684213" y="2205038"/>
            <a:ext cx="3792537" cy="4043361"/>
          </a:xfrm>
        </p:spPr>
        <p:txBody>
          <a:bodyPr/>
          <a:lstStyle/>
          <a:p>
            <a:pPr marL="266700" indent="-266700" eaLnBrk="1" hangingPunct="1">
              <a:lnSpc>
                <a:spcPct val="90000"/>
              </a:lnSpc>
              <a:spcBef>
                <a:spcPct val="20000"/>
              </a:spcBef>
              <a:buFont typeface="Times New Roman" pitchFamily="18" charset="0"/>
              <a:buChar char="•"/>
            </a:pPr>
            <a:r>
              <a:rPr lang="en-US" altLang="de-DE" noProof="0" dirty="0" smtClean="0"/>
              <a:t>Type concept by means of whole numbers</a:t>
            </a:r>
          </a:p>
          <a:p>
            <a:pPr marL="266700" indent="-266700" eaLnBrk="1" hangingPunct="1">
              <a:lnSpc>
                <a:spcPct val="90000"/>
              </a:lnSpc>
              <a:spcBef>
                <a:spcPct val="20000"/>
              </a:spcBef>
              <a:buFont typeface="Times New Roman" pitchFamily="18" charset="0"/>
              <a:buChar char="•"/>
            </a:pPr>
            <a:r>
              <a:rPr lang="en-US" altLang="de-DE" noProof="0" dirty="0" smtClean="0"/>
              <a:t>Composite types</a:t>
            </a:r>
          </a:p>
          <a:p>
            <a:pPr marL="266700" indent="-266700" eaLnBrk="1" hangingPunct="1">
              <a:lnSpc>
                <a:spcPct val="90000"/>
              </a:lnSpc>
              <a:spcBef>
                <a:spcPct val="20000"/>
              </a:spcBef>
              <a:buFont typeface="Times New Roman" pitchFamily="18" charset="0"/>
              <a:buChar char="•"/>
            </a:pPr>
            <a:r>
              <a:rPr lang="en-US" altLang="de-DE" noProof="0" dirty="0" smtClean="0"/>
              <a:t>Expressions</a:t>
            </a:r>
          </a:p>
          <a:p>
            <a:pPr marL="266700" indent="-266700" eaLnBrk="1" hangingPunct="1">
              <a:lnSpc>
                <a:spcPct val="90000"/>
              </a:lnSpc>
              <a:spcBef>
                <a:spcPct val="20000"/>
              </a:spcBef>
              <a:buFont typeface="Times New Roman" pitchFamily="18" charset="0"/>
              <a:buChar char="•"/>
            </a:pPr>
            <a:r>
              <a:rPr lang="en-US" altLang="de-DE" noProof="0" dirty="0" smtClean="0"/>
              <a:t>Control structures</a:t>
            </a:r>
          </a:p>
          <a:p>
            <a:pPr marL="266700" indent="-266700" eaLnBrk="1" hangingPunct="1">
              <a:lnSpc>
                <a:spcPct val="90000"/>
              </a:lnSpc>
              <a:spcBef>
                <a:spcPct val="20000"/>
              </a:spcBef>
              <a:buFont typeface="Times New Roman" pitchFamily="18" charset="0"/>
              <a:buChar char="•"/>
            </a:pPr>
            <a:r>
              <a:rPr lang="en-US" altLang="de-DE" noProof="0" dirty="0" smtClean="0"/>
              <a:t>Subprograms</a:t>
            </a:r>
          </a:p>
          <a:p>
            <a:pPr marL="266700" indent="-266700" eaLnBrk="1" hangingPunct="1">
              <a:lnSpc>
                <a:spcPct val="90000"/>
              </a:lnSpc>
              <a:spcBef>
                <a:spcPct val="20000"/>
              </a:spcBef>
              <a:buFont typeface="Times New Roman" pitchFamily="18" charset="0"/>
              <a:buChar char="•"/>
            </a:pPr>
            <a:r>
              <a:rPr lang="en-US" altLang="de-DE" noProof="0" dirty="0" smtClean="0"/>
              <a:t>Enumerations</a:t>
            </a:r>
          </a:p>
          <a:p>
            <a:pPr marL="266700" indent="-266700" eaLnBrk="1" hangingPunct="1">
              <a:lnSpc>
                <a:spcPct val="90000"/>
              </a:lnSpc>
              <a:spcBef>
                <a:spcPct val="20000"/>
              </a:spcBef>
              <a:buFont typeface="Times New Roman" pitchFamily="18" charset="0"/>
              <a:buChar char="•"/>
            </a:pPr>
            <a:r>
              <a:rPr lang="en-US" altLang="de-DE" dirty="0" smtClean="0"/>
              <a:t>Packages</a:t>
            </a:r>
            <a:endParaRPr lang="en-US" altLang="de-DE" dirty="0"/>
          </a:p>
        </p:txBody>
      </p:sp>
      <p:sp>
        <p:nvSpPr>
          <p:cNvPr id="13318" name="Rectangle 4"/>
          <p:cNvSpPr>
            <a:spLocks noGrp="1" noChangeArrowheads="1"/>
          </p:cNvSpPr>
          <p:nvPr>
            <p:ph sz="half" idx="2"/>
          </p:nvPr>
        </p:nvSpPr>
        <p:spPr>
          <a:xfrm>
            <a:off x="4572000" y="2060848"/>
            <a:ext cx="3794125" cy="4176289"/>
          </a:xfrm>
        </p:spPr>
        <p:txBody>
          <a:bodyPr/>
          <a:lstStyle/>
          <a:p>
            <a:pPr marL="266700" indent="-266700" eaLnBrk="1" hangingPunct="1">
              <a:lnSpc>
                <a:spcPct val="90000"/>
              </a:lnSpc>
              <a:spcBef>
                <a:spcPct val="20000"/>
              </a:spcBef>
              <a:buFont typeface="Times New Roman" pitchFamily="18" charset="0"/>
              <a:buChar char="•"/>
            </a:pPr>
            <a:r>
              <a:rPr lang="en-US" altLang="de-DE" noProof="0" dirty="0" smtClean="0"/>
              <a:t>Input/Output</a:t>
            </a:r>
          </a:p>
          <a:p>
            <a:pPr marL="266700" indent="-266700" eaLnBrk="1" hangingPunct="1">
              <a:lnSpc>
                <a:spcPct val="90000"/>
              </a:lnSpc>
              <a:spcBef>
                <a:spcPct val="20000"/>
              </a:spcBef>
              <a:buFont typeface="Times New Roman" pitchFamily="18" charset="0"/>
              <a:buChar char="•"/>
            </a:pPr>
            <a:r>
              <a:rPr lang="en-US" altLang="de-DE" dirty="0"/>
              <a:t>Inheritance Ada </a:t>
            </a:r>
            <a:r>
              <a:rPr lang="en-US" altLang="de-DE" dirty="0" smtClean="0"/>
              <a:t>83</a:t>
            </a:r>
            <a:endParaRPr lang="en-US" altLang="de-DE" noProof="0" dirty="0" smtClean="0"/>
          </a:p>
          <a:p>
            <a:pPr marL="266700" indent="-266700" eaLnBrk="1" hangingPunct="1">
              <a:lnSpc>
                <a:spcPct val="90000"/>
              </a:lnSpc>
              <a:spcBef>
                <a:spcPct val="20000"/>
              </a:spcBef>
              <a:buFont typeface="Times New Roman" pitchFamily="18" charset="0"/>
              <a:buChar char="•"/>
            </a:pPr>
            <a:r>
              <a:rPr lang="en-US" altLang="de-DE" noProof="0" dirty="0" smtClean="0"/>
              <a:t>Generics</a:t>
            </a:r>
          </a:p>
          <a:p>
            <a:pPr marL="266700" indent="-266700" eaLnBrk="1" hangingPunct="1">
              <a:lnSpc>
                <a:spcPct val="90000"/>
              </a:lnSpc>
              <a:spcBef>
                <a:spcPct val="20000"/>
              </a:spcBef>
              <a:buFont typeface="Times New Roman" pitchFamily="18" charset="0"/>
              <a:buChar char="•"/>
            </a:pPr>
            <a:r>
              <a:rPr lang="en-US" altLang="de-DE" noProof="0" dirty="0" smtClean="0"/>
              <a:t>Exceptions</a:t>
            </a:r>
          </a:p>
          <a:p>
            <a:pPr marL="266700" indent="-266700" eaLnBrk="1" hangingPunct="1">
              <a:lnSpc>
                <a:spcPct val="90000"/>
              </a:lnSpc>
              <a:spcBef>
                <a:spcPct val="20000"/>
              </a:spcBef>
              <a:buFont typeface="Times New Roman" pitchFamily="18" charset="0"/>
              <a:buChar char="•"/>
            </a:pPr>
            <a:r>
              <a:rPr lang="en-US" altLang="de-DE" b="1" noProof="0" dirty="0" smtClean="0"/>
              <a:t>Elaboration</a:t>
            </a:r>
          </a:p>
          <a:p>
            <a:pPr marL="266700" indent="-266700" eaLnBrk="1" hangingPunct="1">
              <a:lnSpc>
                <a:spcPct val="90000"/>
              </a:lnSpc>
              <a:spcBef>
                <a:spcPct val="20000"/>
              </a:spcBef>
              <a:buFont typeface="Times New Roman" pitchFamily="18" charset="0"/>
              <a:buChar char="•"/>
            </a:pPr>
            <a:r>
              <a:rPr lang="en-US" altLang="de-DE" noProof="0" dirty="0" smtClean="0"/>
              <a:t>Access types</a:t>
            </a:r>
          </a:p>
          <a:p>
            <a:pPr marL="266700" indent="-266700" eaLnBrk="1" hangingPunct="1">
              <a:lnSpc>
                <a:spcPct val="90000"/>
              </a:lnSpc>
              <a:spcBef>
                <a:spcPct val="20000"/>
              </a:spcBef>
              <a:buFont typeface="Times New Roman" pitchFamily="18" charset="0"/>
              <a:buChar char="•"/>
            </a:pPr>
            <a:r>
              <a:rPr lang="en-US" altLang="de-DE" dirty="0" smtClean="0"/>
              <a:t>Representation Clauses</a:t>
            </a:r>
            <a:endParaRPr lang="en-US" altLang="de-DE" noProof="0" dirty="0" smtClean="0"/>
          </a:p>
          <a:p>
            <a:pPr marL="266700" indent="-266700" eaLnBrk="1" hangingPunct="1">
              <a:lnSpc>
                <a:spcPct val="90000"/>
              </a:lnSpc>
              <a:spcBef>
                <a:spcPct val="20000"/>
              </a:spcBef>
              <a:buFont typeface="Times New Roman" pitchFamily="18" charset="0"/>
              <a:buChar char="•"/>
            </a:pPr>
            <a:r>
              <a:rPr lang="en-US" altLang="de-DE" dirty="0"/>
              <a:t>Ada 2012: Contracts</a:t>
            </a:r>
          </a:p>
          <a:p>
            <a:pPr marL="266700" indent="-266700" eaLnBrk="1" hangingPunct="1">
              <a:lnSpc>
                <a:spcPct val="90000"/>
              </a:lnSpc>
              <a:spcBef>
                <a:spcPct val="20000"/>
              </a:spcBef>
              <a:buFont typeface="Times New Roman" pitchFamily="18" charset="0"/>
              <a:buChar char="•"/>
            </a:pPr>
            <a:r>
              <a:rPr lang="en-US" altLang="de-DE" noProof="0" dirty="0" smtClean="0"/>
              <a:t>Annexes</a:t>
            </a:r>
          </a:p>
        </p:txBody>
      </p:sp>
      <p:sp>
        <p:nvSpPr>
          <p:cNvPr id="13314" name="Fußzeilenplatzhalter 4"/>
          <p:cNvSpPr>
            <a:spLocks noGrp="1"/>
          </p:cNvSpPr>
          <p:nvPr>
            <p:ph type="ftr" idx="10"/>
          </p:nvPr>
        </p:nvSpPr>
        <p:spPr>
          <a:noFill/>
        </p:spPr>
        <p:txBody>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9pPr>
          </a:lstStyle>
          <a:p>
            <a:pPr eaLnBrk="1" hangingPunct="1"/>
            <a:r>
              <a:rPr lang="en-US" altLang="de-DE" dirty="0" smtClean="0">
                <a:solidFill>
                  <a:srgbClr val="000000"/>
                </a:solidFill>
              </a:rPr>
              <a:t>Ada Basics © 2024 C.Grein</a:t>
            </a:r>
            <a:endParaRPr lang="de-DE" altLang="de-DE" dirty="0" smtClean="0">
              <a:solidFill>
                <a:srgbClr val="000000"/>
              </a:solidFill>
            </a:endParaRPr>
          </a:p>
        </p:txBody>
      </p:sp>
      <p:sp>
        <p:nvSpPr>
          <p:cNvPr id="13315" name="Foliennummernplatzhalter 5"/>
          <p:cNvSpPr>
            <a:spLocks noGrp="1"/>
          </p:cNvSpPr>
          <p:nvPr>
            <p:ph type="sldNum" idx="11"/>
          </p:nvPr>
        </p:nvSpPr>
        <p:spPr>
          <a:noFill/>
        </p:spPr>
        <p:txBody>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9pPr>
          </a:lstStyle>
          <a:p>
            <a:pPr eaLnBrk="1" hangingPunct="1"/>
            <a:fld id="{E9EFEE1C-C198-4851-BB3D-B7A731250132}" type="slidenum">
              <a:rPr lang="de-DE" altLang="de-DE" smtClean="0">
                <a:solidFill>
                  <a:srgbClr val="000000"/>
                </a:solidFill>
              </a:rPr>
              <a:pPr eaLnBrk="1" hangingPunct="1"/>
              <a:t>264</a:t>
            </a:fld>
            <a:endParaRPr lang="de-DE" altLang="de-DE" dirty="0" smtClean="0">
              <a:solidFill>
                <a:srgbClr val="000000"/>
              </a:solidFill>
            </a:endParaRPr>
          </a:p>
        </p:txBody>
      </p:sp>
    </p:spTree>
    <p:extLst>
      <p:ext uri="{BB962C8B-B14F-4D97-AF65-F5344CB8AC3E}">
        <p14:creationId xmlns:p14="http://schemas.microsoft.com/office/powerpoint/2010/main" val="848240432"/>
      </p:ext>
    </p:extLst>
  </p:cSld>
  <p:clrMapOvr>
    <a:masterClrMapping/>
  </p:clrMapOvr>
  <p:timing>
    <p:tnLst>
      <p:par>
        <p:cTn id="1" dur="indefinite" restart="never" nodeType="tmRoot"/>
      </p:par>
    </p:tnLst>
  </p:timing>
</p:sld>
</file>

<file path=ppt/slides/slide2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38" name="Rectangle 1"/>
          <p:cNvSpPr>
            <a:spLocks noGrp="1" noChangeArrowheads="1"/>
          </p:cNvSpPr>
          <p:nvPr>
            <p:ph type="title"/>
          </p:nvPr>
        </p:nvSpPr>
        <p:spPr>
          <a:xfrm>
            <a:off x="685800" y="609600"/>
            <a:ext cx="7772400" cy="1143000"/>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noProof="0" dirty="0" smtClean="0"/>
              <a:t>Compilation Sequence</a:t>
            </a:r>
          </a:p>
        </p:txBody>
      </p:sp>
      <p:sp>
        <p:nvSpPr>
          <p:cNvPr id="167939" name="Rectangle 2"/>
          <p:cNvSpPr>
            <a:spLocks noGrp="1" noChangeArrowheads="1"/>
          </p:cNvSpPr>
          <p:nvPr>
            <p:ph type="body" idx="1"/>
          </p:nvPr>
        </p:nvSpPr>
        <p:spPr>
          <a:xfrm>
            <a:off x="685229" y="1866106"/>
            <a:ext cx="7772400" cy="4371182"/>
          </a:xfrm>
        </p:spPr>
        <p:txBody>
          <a:bodyPr/>
          <a:lstStyle/>
          <a:p>
            <a:pPr marL="309563" indent="-309563" eaLnBrk="1" hangingPunct="1">
              <a:lnSpc>
                <a:spcPct val="90000"/>
              </a:lnSpc>
              <a:spcBef>
                <a:spcPts val="700"/>
              </a:spcBef>
              <a:buFont typeface="Times New Roman" pitchFamily="18" charset="0"/>
              <a:buChar char="•"/>
              <a:tabLst>
                <a:tab pos="309563" algn="l"/>
                <a:tab pos="414338"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Lst>
            </a:pPr>
            <a:r>
              <a:rPr lang="en-US" altLang="de-DE" sz="2000" noProof="0" dirty="0" smtClean="0"/>
              <a:t>Basic Principle:</a:t>
            </a:r>
            <a:br>
              <a:rPr lang="en-US" altLang="de-DE" sz="2000" noProof="0" dirty="0" smtClean="0"/>
            </a:br>
            <a:r>
              <a:rPr lang="en-US" altLang="de-DE" sz="2000" noProof="0" dirty="0" smtClean="0"/>
              <a:t>Everything must be declared before use.</a:t>
            </a:r>
          </a:p>
          <a:p>
            <a:pPr marL="309563" indent="-309563" eaLnBrk="1" hangingPunct="1">
              <a:lnSpc>
                <a:spcPct val="90000"/>
              </a:lnSpc>
              <a:spcBef>
                <a:spcPts val="600"/>
              </a:spcBef>
              <a:buFont typeface="Times New Roman" pitchFamily="18" charset="0"/>
              <a:buChar char="•"/>
              <a:tabLst>
                <a:tab pos="309563" algn="l"/>
                <a:tab pos="414338"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Lst>
            </a:pPr>
            <a:r>
              <a:rPr lang="en-US" altLang="de-DE" sz="2000" noProof="0" dirty="0" smtClean="0"/>
              <a:t>From this follows a </a:t>
            </a:r>
            <a:r>
              <a:rPr lang="en-US" altLang="de-DE" sz="2000" i="1" noProof="0" dirty="0" smtClean="0"/>
              <a:t>partially ordered </a:t>
            </a:r>
            <a:r>
              <a:rPr lang="en-US" altLang="de-DE" sz="2000" noProof="0" dirty="0" smtClean="0"/>
              <a:t>compilation sequence:</a:t>
            </a:r>
            <a:br>
              <a:rPr lang="en-US" altLang="de-DE" sz="2000" noProof="0" dirty="0" smtClean="0"/>
            </a:br>
            <a:r>
              <a:rPr lang="en-US" altLang="de-DE" sz="800" noProof="0" dirty="0" smtClean="0"/>
              <a:t> </a:t>
            </a:r>
            <a:r>
              <a:rPr lang="en-US" altLang="de-DE" sz="1900" noProof="0" dirty="0" smtClean="0"/>
              <a:t/>
            </a:r>
            <a:br>
              <a:rPr lang="en-US" altLang="de-DE" sz="1900" noProof="0" dirty="0" smtClean="0"/>
            </a:br>
            <a:r>
              <a:rPr lang="en-US" altLang="de-DE" sz="1800" b="1" noProof="0" dirty="0" smtClean="0">
                <a:latin typeface="Courier New" pitchFamily="49" charset="0"/>
              </a:rPr>
              <a:t>with</a:t>
            </a:r>
            <a:r>
              <a:rPr lang="en-US" altLang="de-DE" sz="1800" noProof="0" dirty="0" smtClean="0">
                <a:latin typeface="Courier New" pitchFamily="49" charset="0"/>
              </a:rPr>
              <a:t> A;</a:t>
            </a:r>
            <a:br>
              <a:rPr lang="en-US" altLang="de-DE" sz="1800" noProof="0" dirty="0" smtClean="0">
                <a:latin typeface="Courier New" pitchFamily="49" charset="0"/>
              </a:rPr>
            </a:br>
            <a:r>
              <a:rPr lang="en-US" altLang="de-DE" sz="1800" b="1" noProof="0" dirty="0" smtClean="0">
                <a:latin typeface="Courier New" pitchFamily="49" charset="0"/>
              </a:rPr>
              <a:t>package</a:t>
            </a:r>
            <a:r>
              <a:rPr lang="en-US" altLang="de-DE" sz="1800" noProof="0" dirty="0" smtClean="0">
                <a:latin typeface="Courier New" pitchFamily="49" charset="0"/>
              </a:rPr>
              <a:t> B </a:t>
            </a:r>
            <a:r>
              <a:rPr lang="en-US" altLang="de-DE" sz="1800" b="1" noProof="0" dirty="0" smtClean="0">
                <a:latin typeface="Courier New" pitchFamily="49" charset="0"/>
              </a:rPr>
              <a:t>is</a:t>
            </a:r>
            <a:r>
              <a:rPr lang="en-US" altLang="de-DE" sz="1800" noProof="0" dirty="0" smtClean="0">
                <a:latin typeface="Courier New" pitchFamily="49" charset="0"/>
              </a:rPr>
              <a:t> ...</a:t>
            </a:r>
            <a:br>
              <a:rPr lang="en-US" altLang="de-DE" sz="1800" noProof="0" dirty="0" smtClean="0">
                <a:latin typeface="Courier New" pitchFamily="49" charset="0"/>
              </a:rPr>
            </a:br>
            <a:r>
              <a:rPr lang="en-US" altLang="de-DE" sz="800" noProof="0" dirty="0" smtClean="0">
                <a:latin typeface="Courier New" pitchFamily="49" charset="0"/>
              </a:rPr>
              <a:t> </a:t>
            </a:r>
            <a:r>
              <a:rPr lang="en-US" altLang="de-DE" sz="1900" noProof="0" dirty="0" smtClean="0">
                <a:latin typeface="Courier New" pitchFamily="49" charset="0"/>
              </a:rPr>
              <a:t/>
            </a:r>
            <a:br>
              <a:rPr lang="en-US" altLang="de-DE" sz="1900" noProof="0" dirty="0" smtClean="0">
                <a:latin typeface="Courier New" pitchFamily="49" charset="0"/>
              </a:rPr>
            </a:br>
            <a:r>
              <a:rPr lang="en-US" altLang="de-DE" sz="2000" dirty="0"/>
              <a:t>The </a:t>
            </a:r>
            <a:r>
              <a:rPr lang="en-US" altLang="de-DE" sz="2000" i="1" dirty="0"/>
              <a:t>specification</a:t>
            </a:r>
            <a:r>
              <a:rPr lang="en-US" altLang="de-DE" sz="2000" dirty="0"/>
              <a:t> of </a:t>
            </a:r>
            <a:r>
              <a:rPr lang="en-US" altLang="de-DE" sz="2000" noProof="0" dirty="0" smtClean="0">
                <a:latin typeface="Courier New" pitchFamily="49" charset="0"/>
              </a:rPr>
              <a:t>A</a:t>
            </a:r>
            <a:r>
              <a:rPr lang="en-US" altLang="de-DE" sz="2000" noProof="0" dirty="0" smtClean="0"/>
              <a:t> must be compiled before </a:t>
            </a:r>
            <a:r>
              <a:rPr lang="en-US" altLang="de-DE" sz="2000" noProof="0" dirty="0" smtClean="0">
                <a:latin typeface="Courier New" pitchFamily="49" charset="0"/>
              </a:rPr>
              <a:t>B</a:t>
            </a:r>
            <a:r>
              <a:rPr lang="en-US" altLang="de-DE" sz="2000" noProof="0" dirty="0" smtClean="0"/>
              <a:t>. Therefore no cycles are allowed:</a:t>
            </a:r>
            <a:br>
              <a:rPr lang="en-US" altLang="de-DE" sz="2000" noProof="0" dirty="0" smtClean="0"/>
            </a:br>
            <a:r>
              <a:rPr lang="en-US" altLang="de-DE" sz="800" noProof="0" dirty="0" smtClean="0"/>
              <a:t> </a:t>
            </a:r>
            <a:r>
              <a:rPr lang="en-US" altLang="de-DE" sz="1900" noProof="0" dirty="0" smtClean="0"/>
              <a:t/>
            </a:r>
            <a:br>
              <a:rPr lang="en-US" altLang="de-DE" sz="1900" noProof="0" dirty="0" smtClean="0"/>
            </a:br>
            <a:r>
              <a:rPr lang="en-US" altLang="de-DE" sz="1800" b="1" noProof="0" dirty="0" smtClean="0">
                <a:latin typeface="Courier New" pitchFamily="49" charset="0"/>
              </a:rPr>
              <a:t>with</a:t>
            </a:r>
            <a:r>
              <a:rPr lang="en-US" altLang="de-DE" sz="1800" noProof="0" dirty="0" smtClean="0">
                <a:latin typeface="Courier New" pitchFamily="49" charset="0"/>
              </a:rPr>
              <a:t> B;</a:t>
            </a:r>
            <a:br>
              <a:rPr lang="en-US" altLang="de-DE" sz="1800" noProof="0" dirty="0" smtClean="0">
                <a:latin typeface="Courier New" pitchFamily="49" charset="0"/>
              </a:rPr>
            </a:br>
            <a:r>
              <a:rPr lang="en-US" altLang="de-DE" sz="1800" b="1" noProof="0" dirty="0" smtClean="0">
                <a:latin typeface="Courier New" pitchFamily="49" charset="0"/>
              </a:rPr>
              <a:t>package</a:t>
            </a:r>
            <a:r>
              <a:rPr lang="en-US" altLang="de-DE" sz="1800" noProof="0" dirty="0" smtClean="0">
                <a:latin typeface="Courier New" pitchFamily="49" charset="0"/>
              </a:rPr>
              <a:t> A </a:t>
            </a:r>
            <a:r>
              <a:rPr lang="en-US" altLang="de-DE" sz="1800" b="1" noProof="0" dirty="0" smtClean="0">
                <a:latin typeface="Courier New" pitchFamily="49" charset="0"/>
              </a:rPr>
              <a:t>is</a:t>
            </a:r>
            <a:r>
              <a:rPr lang="en-US" altLang="de-DE" sz="1800" noProof="0" dirty="0" smtClean="0">
                <a:latin typeface="Courier New" pitchFamily="49" charset="0"/>
              </a:rPr>
              <a:t> ...  -- </a:t>
            </a:r>
            <a:r>
              <a:rPr lang="en-US" altLang="de-DE" sz="1800" noProof="0" dirty="0" smtClean="0">
                <a:solidFill>
                  <a:srgbClr val="FF0000"/>
                </a:solidFill>
                <a:latin typeface="Wingdings" pitchFamily="2" charset="2"/>
              </a:rPr>
              <a:t></a:t>
            </a:r>
          </a:p>
          <a:p>
            <a:pPr marL="309563" indent="-309563" eaLnBrk="1" hangingPunct="1">
              <a:lnSpc>
                <a:spcPct val="90000"/>
              </a:lnSpc>
              <a:spcBef>
                <a:spcPts val="600"/>
              </a:spcBef>
              <a:buFont typeface="Times New Roman" pitchFamily="18" charset="0"/>
              <a:buChar char="•"/>
              <a:tabLst>
                <a:tab pos="309563" algn="l"/>
                <a:tab pos="414338"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Lst>
            </a:pPr>
            <a:r>
              <a:rPr lang="en-US" altLang="de-DE" sz="2000" noProof="0" dirty="0" smtClean="0"/>
              <a:t>The compilation sequence is </a:t>
            </a:r>
            <a:r>
              <a:rPr lang="en-US" altLang="de-DE" sz="2000" dirty="0"/>
              <a:t>determined </a:t>
            </a:r>
            <a:r>
              <a:rPr lang="en-US" altLang="de-DE" sz="2000" dirty="0" smtClean="0"/>
              <a:t>automatically by the  </a:t>
            </a:r>
            <a:r>
              <a:rPr lang="en-US" altLang="de-DE" sz="2000" noProof="0" dirty="0" smtClean="0"/>
              <a:t>compiler.</a:t>
            </a:r>
            <a:br>
              <a:rPr lang="en-US" altLang="de-DE" sz="2000" noProof="0" dirty="0" smtClean="0"/>
            </a:br>
            <a:r>
              <a:rPr lang="en-US" altLang="de-DE" sz="2000" dirty="0" smtClean="0">
                <a:solidFill>
                  <a:srgbClr val="FF0000"/>
                </a:solidFill>
              </a:rPr>
              <a:t>No make file!</a:t>
            </a:r>
          </a:p>
          <a:p>
            <a:pPr marL="309563" indent="-309563" eaLnBrk="1" hangingPunct="1">
              <a:lnSpc>
                <a:spcPct val="90000"/>
              </a:lnSpc>
              <a:spcBef>
                <a:spcPts val="600"/>
              </a:spcBef>
              <a:buFont typeface="Times New Roman" pitchFamily="18" charset="0"/>
              <a:buChar char="•"/>
              <a:tabLst>
                <a:tab pos="309563" algn="l"/>
                <a:tab pos="414338"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Lst>
            </a:pPr>
            <a:r>
              <a:rPr lang="en-US" sz="2000" dirty="0"/>
              <a:t>At </a:t>
            </a:r>
            <a:r>
              <a:rPr lang="en-US" sz="2000" i="1" dirty="0"/>
              <a:t>compile time</a:t>
            </a:r>
            <a:r>
              <a:rPr lang="en-US" sz="2000" dirty="0"/>
              <a:t>, the declaration of an entity declares the entity. At </a:t>
            </a:r>
            <a:r>
              <a:rPr lang="en-US" sz="2000" i="1" dirty="0"/>
              <a:t>run time</a:t>
            </a:r>
            <a:r>
              <a:rPr lang="en-US" sz="2000" dirty="0"/>
              <a:t>, the elaboration of the </a:t>
            </a:r>
            <a:r>
              <a:rPr lang="en-US" sz="2000" dirty="0" smtClean="0"/>
              <a:t>declaration creates </a:t>
            </a:r>
            <a:r>
              <a:rPr lang="en-US" sz="2000" dirty="0"/>
              <a:t>the entity.</a:t>
            </a:r>
            <a:endParaRPr lang="en-US" altLang="de-DE" sz="2000" noProof="0" dirty="0" smtClean="0">
              <a:solidFill>
                <a:srgbClr val="FF0000"/>
              </a:solidFill>
              <a:latin typeface="Wingdings" pitchFamily="2" charset="2"/>
            </a:endParaRPr>
          </a:p>
        </p:txBody>
      </p:sp>
      <p:sp>
        <p:nvSpPr>
          <p:cNvPr id="167940" name="Fußzeilenplatzhalter 1"/>
          <p:cNvSpPr>
            <a:spLocks noGrp="1"/>
          </p:cNvSpPr>
          <p:nvPr>
            <p:ph type="ftr" sz="quarte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en-US" altLang="de-DE" sz="2400" dirty="0" smtClean="0"/>
              <a:t>Ada Basics © 2024 C.Grein</a:t>
            </a:r>
            <a:endParaRPr lang="de-DE" altLang="de-DE" sz="2400" dirty="0"/>
          </a:p>
        </p:txBody>
      </p:sp>
      <p:sp>
        <p:nvSpPr>
          <p:cNvPr id="167941" name="Foliennummernplatzhalter 2"/>
          <p:cNvSpPr>
            <a:spLocks noGrp="1"/>
          </p:cNvSpPr>
          <p:nvPr>
            <p:ph type="sldNum" sz="quarter"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2127D17F-5627-4770-AD8C-D694E1DDD2E2}" type="slidenum">
              <a:rPr lang="de-DE" altLang="de-DE" sz="2400" smtClean="0"/>
              <a:pPr eaLnBrk="1" hangingPunct="1">
                <a:spcBef>
                  <a:spcPct val="0"/>
                </a:spcBef>
              </a:pPr>
              <a:t>265</a:t>
            </a:fld>
            <a:endParaRPr lang="de-DE" altLang="de-DE" sz="2400" dirty="0" smtClean="0"/>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2" name="Rectangle 1"/>
          <p:cNvSpPr>
            <a:spLocks noGrp="1" noChangeArrowheads="1"/>
          </p:cNvSpPr>
          <p:nvPr>
            <p:ph type="title"/>
          </p:nvPr>
        </p:nvSpPr>
        <p:spPr>
          <a:xfrm>
            <a:off x="685800" y="609600"/>
            <a:ext cx="7772400" cy="1143000"/>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noProof="0" dirty="0" smtClean="0"/>
              <a:t>Cycles with Bodies are Allowed</a:t>
            </a:r>
          </a:p>
        </p:txBody>
      </p:sp>
      <p:sp>
        <p:nvSpPr>
          <p:cNvPr id="168963" name="Rectangle 2"/>
          <p:cNvSpPr>
            <a:spLocks noGrp="1" noChangeArrowheads="1"/>
          </p:cNvSpPr>
          <p:nvPr>
            <p:ph type="body" idx="1"/>
          </p:nvPr>
        </p:nvSpPr>
        <p:spPr>
          <a:xfrm>
            <a:off x="685800" y="1981200"/>
            <a:ext cx="7772400" cy="4114800"/>
          </a:xfrm>
        </p:spPr>
        <p:txBody>
          <a:bodyPr/>
          <a:lstStyle/>
          <a:p>
            <a:pPr marL="357188" indent="0" eaLnBrk="1" hangingPunct="1">
              <a:spcBef>
                <a:spcPts val="6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2400" b="1" noProof="0" dirty="0" smtClean="0">
                <a:latin typeface="Courier New" pitchFamily="49" charset="0"/>
              </a:rPr>
              <a:t>package</a:t>
            </a:r>
            <a:r>
              <a:rPr lang="en-US" altLang="de-DE" sz="2400" noProof="0" dirty="0" smtClean="0">
                <a:latin typeface="Courier New" pitchFamily="49" charset="0"/>
              </a:rPr>
              <a:t> A </a:t>
            </a:r>
            <a:r>
              <a:rPr lang="en-US" altLang="de-DE" sz="2400" b="1" noProof="0" dirty="0" smtClean="0">
                <a:latin typeface="Courier New" pitchFamily="49" charset="0"/>
              </a:rPr>
              <a:t>is</a:t>
            </a:r>
            <a:r>
              <a:rPr lang="en-US" altLang="de-DE" sz="2400" noProof="0" dirty="0" smtClean="0">
                <a:latin typeface="Courier New" pitchFamily="49" charset="0"/>
              </a:rPr>
              <a:t> …;</a:t>
            </a:r>
          </a:p>
          <a:p>
            <a:pPr marL="357188" indent="0" eaLnBrk="1" hangingPunct="1">
              <a:spcBef>
                <a:spcPts val="6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US" altLang="de-DE" sz="2400" noProof="0" dirty="0" smtClean="0">
              <a:latin typeface="Courier New" pitchFamily="49" charset="0"/>
            </a:endParaRPr>
          </a:p>
          <a:p>
            <a:pPr marL="357188" indent="0" eaLnBrk="1" hangingPunct="1">
              <a:spcBef>
                <a:spcPts val="6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2400" b="1" noProof="0" dirty="0" smtClean="0">
                <a:latin typeface="Courier New" pitchFamily="49" charset="0"/>
              </a:rPr>
              <a:t>package</a:t>
            </a:r>
            <a:r>
              <a:rPr lang="en-US" altLang="de-DE" sz="2400" noProof="0" dirty="0" smtClean="0">
                <a:latin typeface="Courier New" pitchFamily="49" charset="0"/>
              </a:rPr>
              <a:t> B </a:t>
            </a:r>
            <a:r>
              <a:rPr lang="en-US" altLang="de-DE" sz="2400" b="1" noProof="0" dirty="0" smtClean="0">
                <a:latin typeface="Courier New" pitchFamily="49" charset="0"/>
              </a:rPr>
              <a:t>is</a:t>
            </a:r>
            <a:r>
              <a:rPr lang="en-US" altLang="de-DE" sz="2400" noProof="0" dirty="0" smtClean="0">
                <a:latin typeface="Courier New" pitchFamily="49" charset="0"/>
              </a:rPr>
              <a:t> </a:t>
            </a:r>
            <a:r>
              <a:rPr lang="en-US" altLang="de-DE" sz="2400" dirty="0" smtClean="0">
                <a:latin typeface="Courier New" pitchFamily="49" charset="0"/>
              </a:rPr>
              <a:t>…</a:t>
            </a:r>
            <a:r>
              <a:rPr lang="en-US" altLang="de-DE" sz="2400" noProof="0" dirty="0" smtClean="0">
                <a:latin typeface="Courier New" pitchFamily="49" charset="0"/>
              </a:rPr>
              <a:t>;</a:t>
            </a:r>
          </a:p>
          <a:p>
            <a:pPr marL="357188" indent="0" eaLnBrk="1" hangingPunct="1">
              <a:spcBef>
                <a:spcPts val="6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US" altLang="de-DE" sz="2400" noProof="0" dirty="0" smtClean="0">
              <a:latin typeface="Courier New" pitchFamily="49" charset="0"/>
            </a:endParaRPr>
          </a:p>
          <a:p>
            <a:pPr marL="357188" indent="0" eaLnBrk="1" hangingPunct="1">
              <a:spcBef>
                <a:spcPts val="6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2400" b="1" noProof="0" dirty="0" smtClean="0">
                <a:latin typeface="Courier New" pitchFamily="49" charset="0"/>
              </a:rPr>
              <a:t>with</a:t>
            </a:r>
            <a:r>
              <a:rPr lang="en-US" altLang="de-DE" sz="2400" noProof="0" dirty="0" smtClean="0">
                <a:latin typeface="Courier New" pitchFamily="49" charset="0"/>
              </a:rPr>
              <a:t> B;</a:t>
            </a:r>
          </a:p>
          <a:p>
            <a:pPr marL="357188" indent="0" eaLnBrk="1" hangingPunct="1">
              <a:spcBef>
                <a:spcPts val="6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2400" b="1" noProof="0" dirty="0" smtClean="0">
                <a:latin typeface="Courier New" pitchFamily="49" charset="0"/>
              </a:rPr>
              <a:t>package body</a:t>
            </a:r>
            <a:r>
              <a:rPr lang="en-US" altLang="de-DE" sz="2400" noProof="0" dirty="0" smtClean="0">
                <a:latin typeface="Courier New" pitchFamily="49" charset="0"/>
              </a:rPr>
              <a:t> A </a:t>
            </a:r>
            <a:r>
              <a:rPr lang="en-US" altLang="de-DE" sz="2400" b="1" noProof="0" dirty="0" smtClean="0">
                <a:latin typeface="Courier New" pitchFamily="49" charset="0"/>
              </a:rPr>
              <a:t>is</a:t>
            </a:r>
            <a:r>
              <a:rPr lang="en-US" altLang="de-DE" sz="2400" noProof="0" dirty="0" smtClean="0">
                <a:latin typeface="Courier New" pitchFamily="49" charset="0"/>
              </a:rPr>
              <a:t> </a:t>
            </a:r>
            <a:r>
              <a:rPr lang="en-US" altLang="de-DE" sz="2400" dirty="0" smtClean="0">
                <a:latin typeface="Courier New" pitchFamily="49" charset="0"/>
              </a:rPr>
              <a:t>…</a:t>
            </a:r>
            <a:r>
              <a:rPr lang="en-US" altLang="de-DE" sz="2400" noProof="0" dirty="0" smtClean="0">
                <a:latin typeface="Courier New" pitchFamily="49" charset="0"/>
              </a:rPr>
              <a:t>  -- </a:t>
            </a:r>
            <a:r>
              <a:rPr lang="en-US" altLang="de-DE" sz="2400" i="1" noProof="0" dirty="0" smtClean="0">
                <a:latin typeface="Courier New" pitchFamily="49" charset="0"/>
              </a:rPr>
              <a:t>OK</a:t>
            </a:r>
          </a:p>
          <a:p>
            <a:pPr marL="357188" indent="0" eaLnBrk="1" hangingPunct="1">
              <a:spcBef>
                <a:spcPts val="6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US" altLang="de-DE" sz="2400" b="1" noProof="0" dirty="0" smtClean="0">
              <a:latin typeface="Courier New" pitchFamily="49" charset="0"/>
            </a:endParaRPr>
          </a:p>
          <a:p>
            <a:pPr marL="357188" indent="0" eaLnBrk="1" hangingPunct="1">
              <a:spcBef>
                <a:spcPts val="6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2400" b="1" noProof="0" dirty="0" smtClean="0">
                <a:latin typeface="Courier New" pitchFamily="49" charset="0"/>
              </a:rPr>
              <a:t>with</a:t>
            </a:r>
            <a:r>
              <a:rPr lang="en-US" altLang="de-DE" sz="2400" noProof="0" dirty="0" smtClean="0">
                <a:latin typeface="Courier New" pitchFamily="49" charset="0"/>
              </a:rPr>
              <a:t> A;</a:t>
            </a:r>
          </a:p>
          <a:p>
            <a:pPr marL="357188" indent="0" eaLnBrk="1" hangingPunct="1">
              <a:spcBef>
                <a:spcPts val="6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2400" b="1" noProof="0" dirty="0" smtClean="0">
                <a:latin typeface="Courier New" pitchFamily="49" charset="0"/>
              </a:rPr>
              <a:t>package body</a:t>
            </a:r>
            <a:r>
              <a:rPr lang="en-US" altLang="de-DE" sz="2400" noProof="0" dirty="0" smtClean="0">
                <a:latin typeface="Courier New" pitchFamily="49" charset="0"/>
              </a:rPr>
              <a:t> B </a:t>
            </a:r>
            <a:r>
              <a:rPr lang="en-US" altLang="de-DE" sz="2400" b="1" noProof="0" dirty="0" smtClean="0">
                <a:latin typeface="Courier New" pitchFamily="49" charset="0"/>
              </a:rPr>
              <a:t>is</a:t>
            </a:r>
            <a:r>
              <a:rPr lang="en-US" altLang="de-DE" sz="2400" noProof="0" dirty="0" smtClean="0">
                <a:latin typeface="Courier New" pitchFamily="49" charset="0"/>
              </a:rPr>
              <a:t> </a:t>
            </a:r>
            <a:r>
              <a:rPr lang="en-US" altLang="de-DE" sz="2400" dirty="0" smtClean="0">
                <a:latin typeface="Courier New" pitchFamily="49" charset="0"/>
              </a:rPr>
              <a:t>…</a:t>
            </a:r>
            <a:r>
              <a:rPr lang="en-US" altLang="de-DE" sz="2400" noProof="0" dirty="0" smtClean="0">
                <a:latin typeface="Courier New" pitchFamily="49" charset="0"/>
              </a:rPr>
              <a:t>  -- </a:t>
            </a:r>
            <a:r>
              <a:rPr lang="en-US" altLang="de-DE" sz="2400" i="1" noProof="0" dirty="0" smtClean="0">
                <a:latin typeface="Courier New" pitchFamily="49" charset="0"/>
              </a:rPr>
              <a:t>OK</a:t>
            </a:r>
          </a:p>
        </p:txBody>
      </p:sp>
      <p:sp>
        <p:nvSpPr>
          <p:cNvPr id="168964" name="Fußzeilenplatzhalter 1"/>
          <p:cNvSpPr>
            <a:spLocks noGrp="1"/>
          </p:cNvSpPr>
          <p:nvPr>
            <p:ph type="ftr" sz="quarte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en-US" altLang="de-DE" sz="2400" dirty="0" smtClean="0"/>
              <a:t>Ada Basics © 2024 C.Grein</a:t>
            </a:r>
            <a:endParaRPr lang="de-DE" altLang="de-DE" sz="2400" dirty="0"/>
          </a:p>
        </p:txBody>
      </p:sp>
      <p:sp>
        <p:nvSpPr>
          <p:cNvPr id="168965" name="Foliennummernplatzhalter 2"/>
          <p:cNvSpPr>
            <a:spLocks noGrp="1"/>
          </p:cNvSpPr>
          <p:nvPr>
            <p:ph type="sldNum" sz="quarter"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1FFAD5DE-983D-4FC7-BE1C-F093FAD0AE12}" type="slidenum">
              <a:rPr lang="de-DE" altLang="de-DE" sz="2400" smtClean="0"/>
              <a:pPr eaLnBrk="1" hangingPunct="1">
                <a:spcBef>
                  <a:spcPct val="0"/>
                </a:spcBef>
              </a:pPr>
              <a:t>266</a:t>
            </a:fld>
            <a:endParaRPr lang="de-DE" altLang="de-DE" sz="2400" dirty="0" smtClean="0"/>
          </a:p>
        </p:txBody>
      </p:sp>
      <p:sp>
        <p:nvSpPr>
          <p:cNvPr id="6" name="Geschweifte Klammer rechts 5"/>
          <p:cNvSpPr/>
          <p:nvPr/>
        </p:nvSpPr>
        <p:spPr bwMode="auto">
          <a:xfrm>
            <a:off x="4391980" y="1893888"/>
            <a:ext cx="396044" cy="1535112"/>
          </a:xfrm>
          <a:prstGeom prst="rightBrace">
            <a:avLst/>
          </a:prstGeom>
          <a:no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8" charset="0"/>
              <a:buNone/>
              <a:tabLst/>
            </a:pPr>
            <a:endParaRPr kumimoji="0" lang="de-DE" sz="2400" b="0" i="0" u="none" strike="noStrike" cap="none" normalizeH="0" baseline="0" dirty="0" smtClean="0">
              <a:ln>
                <a:noFill/>
              </a:ln>
              <a:solidFill>
                <a:schemeClr val="bg1"/>
              </a:solidFill>
              <a:effectLst/>
              <a:latin typeface="Times New Roman" pitchFamily="18" charset="0"/>
            </a:endParaRPr>
          </a:p>
        </p:txBody>
      </p:sp>
      <p:sp>
        <p:nvSpPr>
          <p:cNvPr id="7" name="Textfeld 6"/>
          <p:cNvSpPr txBox="1"/>
          <p:nvPr/>
        </p:nvSpPr>
        <p:spPr>
          <a:xfrm>
            <a:off x="5220072" y="2204864"/>
            <a:ext cx="1872208" cy="830997"/>
          </a:xfrm>
          <a:prstGeom prst="rect">
            <a:avLst/>
          </a:prstGeom>
          <a:noFill/>
        </p:spPr>
        <p:txBody>
          <a:bodyPr wrap="square" rtlCol="0">
            <a:spAutoFit/>
          </a:bodyPr>
          <a:lstStyle/>
          <a:p>
            <a:r>
              <a:rPr lang="en-US" dirty="0" smtClean="0">
                <a:solidFill>
                  <a:schemeClr val="tx1"/>
                </a:solidFill>
              </a:rPr>
              <a:t>Compiled in any sequence</a:t>
            </a:r>
            <a:endParaRPr lang="en-US" dirty="0">
              <a:solidFill>
                <a:schemeClr val="tx1"/>
              </a:solidFill>
            </a:endParaRPr>
          </a:p>
        </p:txBody>
      </p:sp>
      <p:sp>
        <p:nvSpPr>
          <p:cNvPr id="8" name="Geschweifte Klammer rechts 7"/>
          <p:cNvSpPr/>
          <p:nvPr/>
        </p:nvSpPr>
        <p:spPr bwMode="auto">
          <a:xfrm>
            <a:off x="6300191" y="3933056"/>
            <a:ext cx="379619" cy="1967160"/>
          </a:xfrm>
          <a:prstGeom prst="rightBrace">
            <a:avLst/>
          </a:prstGeom>
          <a:no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8" charset="0"/>
              <a:buNone/>
              <a:tabLst/>
            </a:pPr>
            <a:endParaRPr kumimoji="0" lang="de-DE" sz="2400" b="0" i="0" u="none" strike="noStrike" cap="none" normalizeH="0" baseline="0" dirty="0" smtClean="0">
              <a:ln>
                <a:noFill/>
              </a:ln>
              <a:solidFill>
                <a:schemeClr val="bg1"/>
              </a:solidFill>
              <a:effectLst/>
              <a:latin typeface="Times New Roman" pitchFamily="18" charset="0"/>
            </a:endParaRPr>
          </a:p>
        </p:txBody>
      </p:sp>
      <p:sp>
        <p:nvSpPr>
          <p:cNvPr id="9" name="Textfeld 8"/>
          <p:cNvSpPr txBox="1"/>
          <p:nvPr/>
        </p:nvSpPr>
        <p:spPr>
          <a:xfrm>
            <a:off x="6911825" y="4293096"/>
            <a:ext cx="1404591" cy="1200329"/>
          </a:xfrm>
          <a:prstGeom prst="rect">
            <a:avLst/>
          </a:prstGeom>
          <a:noFill/>
        </p:spPr>
        <p:txBody>
          <a:bodyPr wrap="square" rtlCol="0">
            <a:spAutoFit/>
          </a:bodyPr>
          <a:lstStyle/>
          <a:p>
            <a:pPr algn="ctr"/>
            <a:r>
              <a:rPr lang="en-US" dirty="0" smtClean="0">
                <a:solidFill>
                  <a:schemeClr val="tx1"/>
                </a:solidFill>
              </a:rPr>
              <a:t>Compiled in any sequence</a:t>
            </a:r>
            <a:endParaRPr lang="en-US" dirty="0">
              <a:solidFill>
                <a:schemeClr val="tx1"/>
              </a:solidFill>
            </a:endParaRPr>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986" name="Rectangle 1"/>
          <p:cNvSpPr>
            <a:spLocks noGrp="1" noChangeArrowheads="1"/>
          </p:cNvSpPr>
          <p:nvPr>
            <p:ph type="title"/>
          </p:nvPr>
        </p:nvSpPr>
        <p:spPr>
          <a:xfrm>
            <a:off x="685800" y="609600"/>
            <a:ext cx="7772400" cy="1143000"/>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noProof="0" dirty="0" smtClean="0"/>
              <a:t>Elaboration</a:t>
            </a:r>
          </a:p>
        </p:txBody>
      </p:sp>
      <p:sp>
        <p:nvSpPr>
          <p:cNvPr id="169987" name="Rectangle 2"/>
          <p:cNvSpPr>
            <a:spLocks noGrp="1" noChangeArrowheads="1"/>
          </p:cNvSpPr>
          <p:nvPr>
            <p:ph type="body" idx="1"/>
          </p:nvPr>
        </p:nvSpPr>
        <p:spPr>
          <a:xfrm>
            <a:off x="685800" y="1844824"/>
            <a:ext cx="7772400" cy="4536504"/>
          </a:xfrm>
        </p:spPr>
        <p:txBody>
          <a:bodyPr/>
          <a:lstStyle/>
          <a:p>
            <a:pPr marL="309563" indent="-309563" eaLnBrk="1" hangingPunct="1">
              <a:lnSpc>
                <a:spcPct val="90000"/>
              </a:lnSpc>
              <a:spcBef>
                <a:spcPts val="600"/>
              </a:spcBef>
              <a:buFont typeface="Times New Roman" pitchFamily="18" charset="0"/>
              <a:buChar char="•"/>
              <a:tabLst>
                <a:tab pos="309563" algn="l"/>
                <a:tab pos="414338"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Lst>
            </a:pPr>
            <a:r>
              <a:rPr lang="en-US" altLang="de-DE" sz="2400" noProof="0" dirty="0" smtClean="0"/>
              <a:t>The execution of a program part consists of three steps :</a:t>
            </a:r>
            <a:br>
              <a:rPr lang="en-US" altLang="de-DE" sz="2400" noProof="0" dirty="0" smtClean="0"/>
            </a:br>
            <a:r>
              <a:rPr lang="en-US" altLang="de-DE" sz="2400" noProof="0" dirty="0" smtClean="0"/>
              <a:t>- Elaboration of the declarations (allocation of the objects</a:t>
            </a:r>
            <a:br>
              <a:rPr lang="en-US" altLang="de-DE" sz="2400" noProof="0" dirty="0" smtClean="0"/>
            </a:br>
            <a:r>
              <a:rPr lang="en-US" altLang="de-DE" sz="2400" noProof="0" dirty="0" smtClean="0"/>
              <a:t>  and their initialization)</a:t>
            </a:r>
            <a:br>
              <a:rPr lang="en-US" altLang="de-DE" sz="2400" noProof="0" dirty="0" smtClean="0"/>
            </a:br>
            <a:r>
              <a:rPr lang="en-US" altLang="de-DE" sz="2400" noProof="0" dirty="0" smtClean="0"/>
              <a:t>- </a:t>
            </a:r>
            <a:r>
              <a:rPr lang="en-US" altLang="de-DE" sz="2400" dirty="0" smtClean="0"/>
              <a:t>Execution of the statements</a:t>
            </a:r>
            <a:br>
              <a:rPr lang="en-US" altLang="de-DE" sz="2400" dirty="0" smtClean="0"/>
            </a:br>
            <a:r>
              <a:rPr lang="en-US" altLang="de-DE" sz="2400" dirty="0" smtClean="0"/>
              <a:t>- Finalization of the objects</a:t>
            </a:r>
            <a:endParaRPr lang="en-US" altLang="de-DE" sz="2400" noProof="0" dirty="0" smtClean="0"/>
          </a:p>
          <a:p>
            <a:pPr marL="309563" indent="-309563" eaLnBrk="1" hangingPunct="1">
              <a:lnSpc>
                <a:spcPct val="90000"/>
              </a:lnSpc>
              <a:spcBef>
                <a:spcPts val="600"/>
              </a:spcBef>
              <a:buFont typeface="Times New Roman" pitchFamily="18" charset="0"/>
              <a:buChar char="•"/>
              <a:tabLst>
                <a:tab pos="309563" algn="l"/>
                <a:tab pos="414338"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Lst>
            </a:pPr>
            <a:r>
              <a:rPr lang="en-US" altLang="de-DE" sz="2400" i="1" noProof="0" dirty="0" smtClean="0"/>
              <a:t>Elaboration Check</a:t>
            </a:r>
            <a:r>
              <a:rPr lang="en-US" altLang="de-DE" sz="2400" noProof="0" dirty="0" smtClean="0"/>
              <a:t/>
            </a:r>
            <a:br>
              <a:rPr lang="en-US" altLang="de-DE" sz="2400" noProof="0" dirty="0" smtClean="0"/>
            </a:br>
            <a:r>
              <a:rPr lang="en-US" altLang="de-DE" sz="2400" noProof="0" dirty="0" smtClean="0"/>
              <a:t>Before the statement execution, a check has to be performed whether the declarations involved have already been elaborated.</a:t>
            </a:r>
          </a:p>
          <a:p>
            <a:pPr marL="309563" indent="-309563" eaLnBrk="1" hangingPunct="1">
              <a:lnSpc>
                <a:spcPct val="90000"/>
              </a:lnSpc>
              <a:spcBef>
                <a:spcPts val="600"/>
              </a:spcBef>
              <a:buFont typeface="Times New Roman" pitchFamily="18" charset="0"/>
              <a:buChar char="•"/>
              <a:tabLst>
                <a:tab pos="309563" algn="l"/>
                <a:tab pos="414338"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Lst>
            </a:pPr>
            <a:r>
              <a:rPr lang="en-US" altLang="de-DE" sz="2400" noProof="0" dirty="0" smtClean="0"/>
              <a:t>The binder establishes an elaboration sequence of all library units for the complete program.</a:t>
            </a:r>
          </a:p>
          <a:p>
            <a:pPr marL="309563" indent="-309563" eaLnBrk="1" hangingPunct="1">
              <a:lnSpc>
                <a:spcPct val="90000"/>
              </a:lnSpc>
              <a:spcBef>
                <a:spcPts val="600"/>
              </a:spcBef>
              <a:buFont typeface="Times New Roman" pitchFamily="18" charset="0"/>
              <a:buChar char="•"/>
              <a:tabLst>
                <a:tab pos="309563" algn="l"/>
                <a:tab pos="414338"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Lst>
            </a:pPr>
            <a:r>
              <a:rPr lang="en-US" altLang="de-DE" sz="2400" dirty="0" smtClean="0"/>
              <a:t>It may occur that the binder cannot find a possible sequence</a:t>
            </a:r>
            <a:r>
              <a:rPr lang="en-US" altLang="de-DE" sz="2400" noProof="0" dirty="0" smtClean="0"/>
              <a:t>.</a:t>
            </a:r>
          </a:p>
        </p:txBody>
      </p:sp>
      <p:sp>
        <p:nvSpPr>
          <p:cNvPr id="169988" name="Fußzeilenplatzhalter 1"/>
          <p:cNvSpPr>
            <a:spLocks noGrp="1"/>
          </p:cNvSpPr>
          <p:nvPr>
            <p:ph type="ftr" sz="quarte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en-US" altLang="de-DE" sz="2400" dirty="0" smtClean="0"/>
              <a:t>Ada Basics © 2024 C.Grein</a:t>
            </a:r>
            <a:endParaRPr lang="de-DE" altLang="de-DE" sz="2400" dirty="0"/>
          </a:p>
        </p:txBody>
      </p:sp>
      <p:sp>
        <p:nvSpPr>
          <p:cNvPr id="169989" name="Foliennummernplatzhalter 2"/>
          <p:cNvSpPr>
            <a:spLocks noGrp="1"/>
          </p:cNvSpPr>
          <p:nvPr>
            <p:ph type="sldNum" sz="quarter"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B17A2C56-2C77-423A-9911-29630F689149}" type="slidenum">
              <a:rPr lang="de-DE" altLang="de-DE" sz="2400" smtClean="0"/>
              <a:pPr eaLnBrk="1" hangingPunct="1">
                <a:spcBef>
                  <a:spcPct val="0"/>
                </a:spcBef>
              </a:pPr>
              <a:t>267</a:t>
            </a:fld>
            <a:endParaRPr lang="de-DE" altLang="de-DE" sz="2400" dirty="0" smtClean="0"/>
          </a:p>
        </p:txBody>
      </p:sp>
      <p:sp>
        <p:nvSpPr>
          <p:cNvPr id="2" name="Textfeld 1"/>
          <p:cNvSpPr txBox="1"/>
          <p:nvPr/>
        </p:nvSpPr>
        <p:spPr>
          <a:xfrm>
            <a:off x="6444208" y="2636912"/>
            <a:ext cx="1656184" cy="1169551"/>
          </a:xfrm>
          <a:prstGeom prst="rect">
            <a:avLst/>
          </a:prstGeom>
          <a:solidFill>
            <a:srgbClr val="FFE2A7"/>
          </a:solidFill>
        </p:spPr>
        <p:txBody>
          <a:bodyPr wrap="square" rtlCol="0">
            <a:spAutoFit/>
          </a:bodyPr>
          <a:lstStyle/>
          <a:p>
            <a:r>
              <a:rPr lang="en-US" sz="1400" b="1" dirty="0" smtClean="0">
                <a:solidFill>
                  <a:srgbClr val="CC3300"/>
                </a:solidFill>
              </a:rPr>
              <a:t>declare</a:t>
            </a:r>
            <a:r>
              <a:rPr lang="en-US" sz="1400" dirty="0" smtClean="0">
                <a:solidFill>
                  <a:srgbClr val="CC3300"/>
                </a:solidFill>
              </a:rPr>
              <a:t/>
            </a:r>
            <a:br>
              <a:rPr lang="en-US" sz="1400" dirty="0" smtClean="0">
                <a:solidFill>
                  <a:srgbClr val="CC3300"/>
                </a:solidFill>
              </a:rPr>
            </a:br>
            <a:r>
              <a:rPr lang="en-US" sz="1400" dirty="0" smtClean="0">
                <a:solidFill>
                  <a:srgbClr val="CC3300"/>
                </a:solidFill>
              </a:rPr>
              <a:t>  -- </a:t>
            </a:r>
            <a:r>
              <a:rPr lang="en-US" sz="1400" i="1" dirty="0" smtClean="0">
                <a:solidFill>
                  <a:srgbClr val="CC3300"/>
                </a:solidFill>
              </a:rPr>
              <a:t>elaboration</a:t>
            </a:r>
            <a:r>
              <a:rPr lang="en-US" sz="1400" dirty="0" smtClean="0">
                <a:solidFill>
                  <a:srgbClr val="CC3300"/>
                </a:solidFill>
              </a:rPr>
              <a:t/>
            </a:r>
            <a:br>
              <a:rPr lang="en-US" sz="1400" dirty="0" smtClean="0">
                <a:solidFill>
                  <a:srgbClr val="CC3300"/>
                </a:solidFill>
              </a:rPr>
            </a:br>
            <a:r>
              <a:rPr lang="en-US" sz="1400" b="1" dirty="0" smtClean="0">
                <a:solidFill>
                  <a:srgbClr val="CC3300"/>
                </a:solidFill>
              </a:rPr>
              <a:t>begin</a:t>
            </a:r>
            <a:r>
              <a:rPr lang="en-US" sz="1400" dirty="0" smtClean="0">
                <a:solidFill>
                  <a:srgbClr val="CC3300"/>
                </a:solidFill>
              </a:rPr>
              <a:t/>
            </a:r>
            <a:br>
              <a:rPr lang="en-US" sz="1400" dirty="0" smtClean="0">
                <a:solidFill>
                  <a:srgbClr val="CC3300"/>
                </a:solidFill>
              </a:rPr>
            </a:br>
            <a:r>
              <a:rPr lang="en-US" sz="1400" dirty="0" smtClean="0">
                <a:solidFill>
                  <a:srgbClr val="CC3300"/>
                </a:solidFill>
              </a:rPr>
              <a:t>  -- </a:t>
            </a:r>
            <a:r>
              <a:rPr lang="en-US" sz="1400" i="1" dirty="0" smtClean="0">
                <a:solidFill>
                  <a:srgbClr val="CC3300"/>
                </a:solidFill>
              </a:rPr>
              <a:t>execution</a:t>
            </a:r>
          </a:p>
          <a:p>
            <a:r>
              <a:rPr lang="en-US" sz="1400" b="1" dirty="0" smtClean="0">
                <a:solidFill>
                  <a:srgbClr val="CC3300"/>
                </a:solidFill>
              </a:rPr>
              <a:t>end</a:t>
            </a:r>
            <a:r>
              <a:rPr lang="en-US" sz="1400" dirty="0" smtClean="0">
                <a:solidFill>
                  <a:srgbClr val="CC3300"/>
                </a:solidFill>
              </a:rPr>
              <a:t>;  -- </a:t>
            </a:r>
            <a:r>
              <a:rPr lang="en-US" sz="1400" i="1" dirty="0" smtClean="0">
                <a:solidFill>
                  <a:srgbClr val="CC3300"/>
                </a:solidFill>
              </a:rPr>
              <a:t>finalization</a:t>
            </a:r>
            <a:endParaRPr lang="en-US" sz="1400" i="1" dirty="0">
              <a:solidFill>
                <a:srgbClr val="CC3300"/>
              </a:solidFill>
            </a:endParaRPr>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10" name="Rectangle 1"/>
          <p:cNvSpPr>
            <a:spLocks noGrp="1" noChangeArrowheads="1"/>
          </p:cNvSpPr>
          <p:nvPr>
            <p:ph type="title"/>
          </p:nvPr>
        </p:nvSpPr>
        <p:spPr>
          <a:xfrm>
            <a:off x="685800" y="461963"/>
            <a:ext cx="7767638" cy="1310853"/>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noProof="0" dirty="0" smtClean="0"/>
              <a:t>Elaboration </a:t>
            </a:r>
            <a:r>
              <a:rPr lang="en-US" altLang="de-DE" dirty="0" smtClean="0"/>
              <a:t>Check</a:t>
            </a:r>
            <a:endParaRPr lang="en-US" altLang="de-DE" noProof="0" dirty="0" smtClean="0"/>
          </a:p>
        </p:txBody>
      </p:sp>
      <p:sp>
        <p:nvSpPr>
          <p:cNvPr id="171011" name="Rectangle 2"/>
          <p:cNvSpPr>
            <a:spLocks noGrp="1" noChangeArrowheads="1"/>
          </p:cNvSpPr>
          <p:nvPr>
            <p:ph type="body" idx="1"/>
          </p:nvPr>
        </p:nvSpPr>
        <p:spPr>
          <a:xfrm>
            <a:off x="685800" y="1844824"/>
            <a:ext cx="7767638" cy="4403576"/>
          </a:xfrm>
        </p:spPr>
        <p:txBody>
          <a:bodyPr/>
          <a:lstStyle/>
          <a:p>
            <a:pPr marL="357188" indent="0" eaLnBrk="1" hangingPunct="1">
              <a:spcBef>
                <a:spcPct val="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800" b="1" noProof="0" dirty="0" smtClean="0">
                <a:latin typeface="Courier New" pitchFamily="49" charset="0"/>
              </a:rPr>
              <a:t>package</a:t>
            </a:r>
            <a:r>
              <a:rPr lang="en-US" altLang="de-DE" sz="1800" noProof="0" dirty="0" smtClean="0">
                <a:latin typeface="Courier New" pitchFamily="49" charset="0"/>
              </a:rPr>
              <a:t> P </a:t>
            </a:r>
            <a:r>
              <a:rPr lang="en-US" altLang="de-DE" sz="1800" b="1" noProof="0" dirty="0" smtClean="0">
                <a:latin typeface="Courier New" pitchFamily="49" charset="0"/>
              </a:rPr>
              <a:t>is</a:t>
            </a:r>
          </a:p>
          <a:p>
            <a:pPr marL="357188" indent="0" eaLnBrk="1" hangingPunct="1">
              <a:spcBef>
                <a:spcPct val="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800" noProof="0" dirty="0" smtClean="0">
                <a:latin typeface="Courier New" pitchFamily="49" charset="0"/>
              </a:rPr>
              <a:t>  </a:t>
            </a:r>
            <a:r>
              <a:rPr lang="en-US" altLang="de-DE" sz="1800" b="1" noProof="0" dirty="0" smtClean="0">
                <a:latin typeface="Courier New" pitchFamily="49" charset="0"/>
              </a:rPr>
              <a:t>function</a:t>
            </a:r>
            <a:r>
              <a:rPr lang="en-US" altLang="de-DE" sz="1800" noProof="0" dirty="0" smtClean="0">
                <a:latin typeface="Courier New" pitchFamily="49" charset="0"/>
              </a:rPr>
              <a:t> F </a:t>
            </a:r>
            <a:r>
              <a:rPr lang="en-US" altLang="de-DE" sz="1800" b="1" noProof="0" dirty="0" smtClean="0">
                <a:latin typeface="Courier New" pitchFamily="49" charset="0"/>
              </a:rPr>
              <a:t>return</a:t>
            </a:r>
            <a:r>
              <a:rPr lang="en-US" altLang="de-DE" sz="1800" noProof="0" dirty="0" smtClean="0">
                <a:latin typeface="Courier New" pitchFamily="49" charset="0"/>
              </a:rPr>
              <a:t> Integer;</a:t>
            </a:r>
          </a:p>
          <a:p>
            <a:pPr marL="357188" indent="0" eaLnBrk="1" hangingPunct="1">
              <a:spcBef>
                <a:spcPct val="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800" b="1" noProof="0" dirty="0" smtClean="0">
                <a:latin typeface="Courier New" pitchFamily="49" charset="0"/>
              </a:rPr>
              <a:t>end</a:t>
            </a:r>
            <a:r>
              <a:rPr lang="en-US" altLang="de-DE" sz="1800" noProof="0" dirty="0" smtClean="0">
                <a:latin typeface="Courier New" pitchFamily="49" charset="0"/>
              </a:rPr>
              <a:t> P;</a:t>
            </a:r>
          </a:p>
          <a:p>
            <a:pPr marL="357188" indent="0" eaLnBrk="1" hangingPunct="1">
              <a:spcBef>
                <a:spcPct val="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US" altLang="de-DE" sz="600" b="1" noProof="0" dirty="0" smtClean="0">
              <a:latin typeface="Courier New" pitchFamily="49" charset="0"/>
            </a:endParaRPr>
          </a:p>
          <a:p>
            <a:pPr marL="357188" indent="0" eaLnBrk="1" hangingPunct="1">
              <a:spcBef>
                <a:spcPct val="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800" b="1" noProof="0" dirty="0" smtClean="0">
                <a:latin typeface="Courier New" pitchFamily="49" charset="0"/>
              </a:rPr>
              <a:t>with</a:t>
            </a:r>
            <a:r>
              <a:rPr lang="en-US" altLang="de-DE" sz="1800" noProof="0" dirty="0" smtClean="0">
                <a:latin typeface="Courier New" pitchFamily="49" charset="0"/>
              </a:rPr>
              <a:t> P;</a:t>
            </a:r>
          </a:p>
          <a:p>
            <a:pPr marL="357188" indent="0" eaLnBrk="1" hangingPunct="1">
              <a:spcBef>
                <a:spcPct val="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800" b="1" noProof="0" dirty="0" smtClean="0">
                <a:latin typeface="Courier New" pitchFamily="49" charset="0"/>
              </a:rPr>
              <a:t>package</a:t>
            </a:r>
            <a:r>
              <a:rPr lang="en-US" altLang="de-DE" sz="1800" noProof="0" dirty="0" smtClean="0">
                <a:latin typeface="Courier New" pitchFamily="49" charset="0"/>
              </a:rPr>
              <a:t> Q </a:t>
            </a:r>
            <a:r>
              <a:rPr lang="en-US" altLang="de-DE" sz="1800" b="1" noProof="0" dirty="0" smtClean="0">
                <a:latin typeface="Courier New" pitchFamily="49" charset="0"/>
              </a:rPr>
              <a:t>is</a:t>
            </a:r>
          </a:p>
          <a:p>
            <a:pPr marL="357188" indent="0" eaLnBrk="1" hangingPunct="1">
              <a:spcBef>
                <a:spcPct val="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800" noProof="0" dirty="0" smtClean="0">
                <a:latin typeface="Courier New" pitchFamily="49" charset="0"/>
              </a:rPr>
              <a:t>  C: </a:t>
            </a:r>
            <a:r>
              <a:rPr lang="en-US" altLang="de-DE" sz="1800" b="1" noProof="0" dirty="0" smtClean="0">
                <a:latin typeface="Courier New" pitchFamily="49" charset="0"/>
              </a:rPr>
              <a:t>constant</a:t>
            </a:r>
            <a:r>
              <a:rPr lang="en-US" altLang="de-DE" sz="1800" noProof="0" dirty="0" smtClean="0">
                <a:latin typeface="Courier New" pitchFamily="49" charset="0"/>
              </a:rPr>
              <a:t> Integer := P.F;</a:t>
            </a:r>
          </a:p>
          <a:p>
            <a:pPr marL="357188" indent="0" eaLnBrk="1" hangingPunct="1">
              <a:spcBef>
                <a:spcPct val="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800" b="1" noProof="0" dirty="0" smtClean="0">
                <a:latin typeface="Courier New" pitchFamily="49" charset="0"/>
              </a:rPr>
              <a:t>end</a:t>
            </a:r>
            <a:r>
              <a:rPr lang="en-US" altLang="de-DE" sz="1800" noProof="0" dirty="0" smtClean="0">
                <a:latin typeface="Courier New" pitchFamily="49" charset="0"/>
              </a:rPr>
              <a:t> Q;</a:t>
            </a:r>
          </a:p>
          <a:p>
            <a:pPr marL="0" indent="0" eaLnBrk="1" hangingPunct="1">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2000" noProof="0" dirty="0" smtClean="0"/>
              <a:t>The elaboration sequence is similar to the compilation sequence </a:t>
            </a:r>
            <a:r>
              <a:rPr lang="en-US" altLang="de-DE" sz="2000" dirty="0" smtClean="0"/>
              <a:t>(they both are not completely determined)</a:t>
            </a:r>
            <a:r>
              <a:rPr lang="en-US" altLang="de-DE" sz="2000" noProof="0" dirty="0" smtClean="0"/>
              <a:t>, but there are stronger dependences. </a:t>
            </a:r>
            <a:r>
              <a:rPr lang="en-US" altLang="de-DE" sz="2000" dirty="0"/>
              <a:t>The </a:t>
            </a:r>
            <a:r>
              <a:rPr lang="en-US" altLang="de-DE" sz="2000" dirty="0" smtClean="0"/>
              <a:t>specifications of the </a:t>
            </a:r>
            <a:r>
              <a:rPr lang="en-US" altLang="de-DE" sz="2000" dirty="0"/>
              <a:t>items </a:t>
            </a:r>
            <a:r>
              <a:rPr lang="en-US" altLang="de-DE" sz="2000" noProof="0" dirty="0" smtClean="0"/>
              <a:t>in the context clause have to be elaborated first; the bodies may follow later.</a:t>
            </a:r>
          </a:p>
          <a:p>
            <a:pPr marL="0" indent="0" eaLnBrk="1" hangingPunct="1">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2000" noProof="0" dirty="0" smtClean="0"/>
              <a:t>When </a:t>
            </a:r>
            <a:r>
              <a:rPr lang="en-US" altLang="de-DE" sz="2000" noProof="0" dirty="0" smtClean="0">
                <a:latin typeface="Courier New" panose="02070309020205020404" pitchFamily="49" charset="0"/>
                <a:cs typeface="Courier New" panose="02070309020205020404" pitchFamily="49" charset="0"/>
              </a:rPr>
              <a:t>Q</a:t>
            </a:r>
            <a:r>
              <a:rPr lang="en-US" altLang="de-DE" sz="2000" noProof="0" dirty="0" smtClean="0"/>
              <a:t> is elaborated, the constant </a:t>
            </a:r>
            <a:r>
              <a:rPr lang="en-US" altLang="de-DE" sz="2000" noProof="0" dirty="0" smtClean="0">
                <a:latin typeface="Courier New" panose="02070309020205020404" pitchFamily="49" charset="0"/>
                <a:cs typeface="Courier New" panose="02070309020205020404" pitchFamily="49" charset="0"/>
              </a:rPr>
              <a:t>C</a:t>
            </a:r>
            <a:r>
              <a:rPr lang="en-US" altLang="de-DE" sz="2000" noProof="0" dirty="0" smtClean="0"/>
              <a:t> is allocated and initialized by calling the function </a:t>
            </a:r>
            <a:r>
              <a:rPr lang="en-US" altLang="de-DE" sz="2000" noProof="0" dirty="0" smtClean="0">
                <a:latin typeface="Courier New" panose="02070309020205020404" pitchFamily="49" charset="0"/>
                <a:cs typeface="Courier New" panose="02070309020205020404" pitchFamily="49" charset="0"/>
              </a:rPr>
              <a:t>F</a:t>
            </a:r>
            <a:r>
              <a:rPr lang="en-US" altLang="de-DE" sz="2000" noProof="0" dirty="0" smtClean="0"/>
              <a:t>. There is an </a:t>
            </a:r>
            <a:r>
              <a:rPr lang="en-US" altLang="de-DE" sz="2000" i="1" noProof="0" dirty="0" smtClean="0"/>
              <a:t>elaboration </a:t>
            </a:r>
            <a:r>
              <a:rPr lang="en-US" altLang="de-DE" sz="2000" i="1" dirty="0"/>
              <a:t>c</a:t>
            </a:r>
            <a:r>
              <a:rPr lang="en-US" altLang="de-DE" sz="2000" i="1" noProof="0" dirty="0" smtClean="0"/>
              <a:t>heck</a:t>
            </a:r>
            <a:r>
              <a:rPr lang="en-US" altLang="de-DE" sz="2000" noProof="0" dirty="0" smtClean="0"/>
              <a:t>, which fails if the </a:t>
            </a:r>
            <a:r>
              <a:rPr lang="en-US" altLang="de-DE" sz="2000" noProof="0" dirty="0" smtClean="0">
                <a:solidFill>
                  <a:schemeClr val="accent2"/>
                </a:solidFill>
              </a:rPr>
              <a:t>body</a:t>
            </a:r>
            <a:r>
              <a:rPr lang="en-US" altLang="de-DE" sz="2000" noProof="0" dirty="0" smtClean="0"/>
              <a:t> of </a:t>
            </a:r>
            <a:r>
              <a:rPr lang="en-US" altLang="de-DE" sz="2000" noProof="0" dirty="0" smtClean="0">
                <a:latin typeface="Courier New" panose="02070309020205020404" pitchFamily="49" charset="0"/>
                <a:cs typeface="Courier New" panose="02070309020205020404" pitchFamily="49" charset="0"/>
              </a:rPr>
              <a:t>P</a:t>
            </a:r>
            <a:r>
              <a:rPr lang="en-US" altLang="de-DE" sz="2000" noProof="0" dirty="0" smtClean="0"/>
              <a:t> is not yet elaborated.</a:t>
            </a:r>
          </a:p>
        </p:txBody>
      </p:sp>
      <p:sp>
        <p:nvSpPr>
          <p:cNvPr id="171012" name="Fußzeilenplatzhalter 1"/>
          <p:cNvSpPr>
            <a:spLocks noGrp="1"/>
          </p:cNvSpPr>
          <p:nvPr>
            <p:ph type="ftr" sz="quarte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en-US" altLang="de-DE" sz="2400" dirty="0" smtClean="0"/>
              <a:t>Ada Basics © 2024 C.Grein</a:t>
            </a:r>
            <a:endParaRPr lang="de-DE" altLang="de-DE" sz="2400" dirty="0"/>
          </a:p>
        </p:txBody>
      </p:sp>
      <p:sp>
        <p:nvSpPr>
          <p:cNvPr id="171013" name="Foliennummernplatzhalter 2"/>
          <p:cNvSpPr>
            <a:spLocks noGrp="1"/>
          </p:cNvSpPr>
          <p:nvPr>
            <p:ph type="sldNum" sz="quarter"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F6F45801-86DE-43F9-BDD1-9C3944E45341}" type="slidenum">
              <a:rPr lang="de-DE" altLang="de-DE" sz="2400" smtClean="0"/>
              <a:pPr eaLnBrk="1" hangingPunct="1">
                <a:spcBef>
                  <a:spcPct val="0"/>
                </a:spcBef>
              </a:pPr>
              <a:t>268</a:t>
            </a:fld>
            <a:endParaRPr lang="de-DE" altLang="de-DE" sz="2400" dirty="0" smtClean="0"/>
          </a:p>
        </p:txBody>
      </p:sp>
      <p:sp>
        <p:nvSpPr>
          <p:cNvPr id="6" name="Textfeld 5"/>
          <p:cNvSpPr txBox="1"/>
          <p:nvPr/>
        </p:nvSpPr>
        <p:spPr>
          <a:xfrm>
            <a:off x="5587106" y="2276872"/>
            <a:ext cx="2866332" cy="1200329"/>
          </a:xfrm>
          <a:prstGeom prst="rect">
            <a:avLst/>
          </a:prstGeom>
          <a:solidFill>
            <a:srgbClr val="FFDAA3"/>
          </a:solidFill>
          <a:ln>
            <a:solidFill>
              <a:srgbClr val="FF6600"/>
            </a:solidFill>
          </a:ln>
        </p:spPr>
        <p:txBody>
          <a:bodyPr wrap="square" rtlCol="0">
            <a:spAutoFit/>
          </a:bodyPr>
          <a:lstStyle/>
          <a:p>
            <a:r>
              <a:rPr lang="en-US" sz="1800" dirty="0" smtClean="0">
                <a:solidFill>
                  <a:srgbClr val="FF6600"/>
                </a:solidFill>
              </a:rPr>
              <a:t>Elaboration order is a significant problem in C++ und Java, the so-called </a:t>
            </a:r>
            <a:r>
              <a:rPr lang="en-US" sz="1800" i="1" dirty="0" smtClean="0">
                <a:solidFill>
                  <a:srgbClr val="FF6600"/>
                </a:solidFill>
              </a:rPr>
              <a:t>static initialization order fiasco</a:t>
            </a:r>
            <a:r>
              <a:rPr lang="en-US" sz="1800" dirty="0" smtClean="0">
                <a:solidFill>
                  <a:srgbClr val="FF6600"/>
                </a:solidFill>
              </a:rPr>
              <a:t>.</a:t>
            </a:r>
            <a:endParaRPr lang="en-US" sz="1800" dirty="0">
              <a:solidFill>
                <a:srgbClr val="FF6600"/>
              </a:solidFill>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034" name="Rectangle 1"/>
          <p:cNvSpPr>
            <a:spLocks noGrp="1" noChangeArrowheads="1"/>
          </p:cNvSpPr>
          <p:nvPr>
            <p:ph type="title"/>
          </p:nvPr>
        </p:nvSpPr>
        <p:spPr>
          <a:xfrm>
            <a:off x="685800" y="461963"/>
            <a:ext cx="7767638" cy="1438275"/>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noProof="0" dirty="0" smtClean="0"/>
              <a:t>Pragmas </a:t>
            </a:r>
            <a:r>
              <a:rPr lang="en-US" altLang="de-DE" dirty="0" smtClean="0"/>
              <a:t>for</a:t>
            </a:r>
            <a:br>
              <a:rPr lang="en-US" altLang="de-DE" dirty="0" smtClean="0"/>
            </a:br>
            <a:r>
              <a:rPr lang="en-US" altLang="de-DE" noProof="0" dirty="0" smtClean="0"/>
              <a:t>Elaboration Control</a:t>
            </a:r>
          </a:p>
        </p:txBody>
      </p:sp>
      <p:sp>
        <p:nvSpPr>
          <p:cNvPr id="101378" name="Rectangle 2"/>
          <p:cNvSpPr>
            <a:spLocks noGrp="1" noChangeArrowheads="1"/>
          </p:cNvSpPr>
          <p:nvPr>
            <p:ph type="body" idx="1"/>
          </p:nvPr>
        </p:nvSpPr>
        <p:spPr>
          <a:xfrm>
            <a:off x="685800" y="1981200"/>
            <a:ext cx="7767638" cy="4270375"/>
          </a:xfrm>
        </p:spPr>
        <p:txBody>
          <a:bodyPr/>
          <a:lstStyle/>
          <a:p>
            <a:pPr marL="442913" indent="0" eaLnBrk="1" hangingPunct="1">
              <a:spcBef>
                <a:spcPct val="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800" b="1" noProof="0" dirty="0" smtClean="0">
                <a:latin typeface="Courier New" pitchFamily="49" charset="0"/>
              </a:rPr>
              <a:t>package</a:t>
            </a:r>
            <a:r>
              <a:rPr lang="en-US" altLang="de-DE" sz="1800" noProof="0" dirty="0" smtClean="0">
                <a:latin typeface="Courier New" pitchFamily="49" charset="0"/>
              </a:rPr>
              <a:t> P </a:t>
            </a:r>
            <a:r>
              <a:rPr lang="en-US" altLang="de-DE" sz="1800" b="1" noProof="0" dirty="0" smtClean="0">
                <a:latin typeface="Courier New" pitchFamily="49" charset="0"/>
              </a:rPr>
              <a:t>is</a:t>
            </a:r>
          </a:p>
          <a:p>
            <a:pPr marL="442913" indent="0" eaLnBrk="1" hangingPunct="1">
              <a:spcBef>
                <a:spcPct val="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800" b="1" noProof="0" dirty="0" smtClean="0">
                <a:latin typeface="Courier New" pitchFamily="49" charset="0"/>
              </a:rPr>
              <a:t>  </a:t>
            </a:r>
            <a:r>
              <a:rPr lang="en-US" altLang="de-DE" sz="1800" b="1" noProof="0" dirty="0" smtClean="0">
                <a:solidFill>
                  <a:schemeClr val="hlink"/>
                </a:solidFill>
                <a:latin typeface="Courier New" pitchFamily="49" charset="0"/>
              </a:rPr>
              <a:t>pragma </a:t>
            </a:r>
            <a:r>
              <a:rPr lang="en-US" altLang="de-DE" sz="1800" noProof="0" dirty="0" smtClean="0">
                <a:solidFill>
                  <a:schemeClr val="hlink"/>
                </a:solidFill>
                <a:latin typeface="Courier New" pitchFamily="49" charset="0"/>
              </a:rPr>
              <a:t>Elaborate_Body;  -- </a:t>
            </a:r>
            <a:r>
              <a:rPr lang="en-US" altLang="de-DE" sz="1800" i="1" noProof="0" dirty="0" smtClean="0">
                <a:solidFill>
                  <a:schemeClr val="hlink"/>
                </a:solidFill>
                <a:latin typeface="Courier New" pitchFamily="49" charset="0"/>
              </a:rPr>
              <a:t>either</a:t>
            </a:r>
          </a:p>
          <a:p>
            <a:pPr marL="442913" indent="0" eaLnBrk="1" hangingPunct="1">
              <a:spcBef>
                <a:spcPct val="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800" noProof="0" dirty="0" smtClean="0">
                <a:latin typeface="Courier New" pitchFamily="49" charset="0"/>
              </a:rPr>
              <a:t>  </a:t>
            </a:r>
            <a:r>
              <a:rPr lang="en-US" altLang="de-DE" sz="1800" b="1" noProof="0" dirty="0" smtClean="0">
                <a:latin typeface="Courier New" pitchFamily="49" charset="0"/>
              </a:rPr>
              <a:t>function</a:t>
            </a:r>
            <a:r>
              <a:rPr lang="en-US" altLang="de-DE" sz="1800" noProof="0" dirty="0" smtClean="0">
                <a:latin typeface="Courier New" pitchFamily="49" charset="0"/>
              </a:rPr>
              <a:t> F </a:t>
            </a:r>
            <a:r>
              <a:rPr lang="en-US" altLang="de-DE" sz="1800" b="1" noProof="0" dirty="0" smtClean="0">
                <a:latin typeface="Courier New" pitchFamily="49" charset="0"/>
              </a:rPr>
              <a:t>return</a:t>
            </a:r>
            <a:r>
              <a:rPr lang="en-US" altLang="de-DE" sz="1800" noProof="0" dirty="0" smtClean="0">
                <a:latin typeface="Courier New" pitchFamily="49" charset="0"/>
              </a:rPr>
              <a:t> Integer;</a:t>
            </a:r>
          </a:p>
          <a:p>
            <a:pPr marL="442913" indent="0" eaLnBrk="1" hangingPunct="1">
              <a:spcBef>
                <a:spcPct val="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800" b="1" noProof="0" dirty="0" smtClean="0">
                <a:latin typeface="Courier New" pitchFamily="49" charset="0"/>
              </a:rPr>
              <a:t>end</a:t>
            </a:r>
            <a:r>
              <a:rPr lang="en-US" altLang="de-DE" sz="1800" noProof="0" dirty="0" smtClean="0">
                <a:latin typeface="Courier New" pitchFamily="49" charset="0"/>
              </a:rPr>
              <a:t> P;</a:t>
            </a:r>
          </a:p>
          <a:p>
            <a:pPr marL="442913" indent="0" eaLnBrk="1" hangingPunct="1">
              <a:spcBef>
                <a:spcPct val="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US" altLang="de-DE" sz="600" b="1" noProof="0" dirty="0" smtClean="0">
              <a:latin typeface="Courier New" pitchFamily="49" charset="0"/>
            </a:endParaRPr>
          </a:p>
          <a:p>
            <a:pPr marL="442913" indent="0" eaLnBrk="1" hangingPunct="1">
              <a:spcBef>
                <a:spcPct val="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800" b="1" noProof="0" dirty="0" smtClean="0">
                <a:latin typeface="Courier New" pitchFamily="49" charset="0"/>
              </a:rPr>
              <a:t>with</a:t>
            </a:r>
            <a:r>
              <a:rPr lang="en-US" altLang="de-DE" sz="1800" noProof="0" dirty="0" smtClean="0">
                <a:latin typeface="Courier New" pitchFamily="49" charset="0"/>
              </a:rPr>
              <a:t> P;</a:t>
            </a:r>
          </a:p>
          <a:p>
            <a:pPr marL="442913" indent="0" eaLnBrk="1" hangingPunct="1">
              <a:spcBef>
                <a:spcPct val="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800" b="1" noProof="0" dirty="0" smtClean="0">
                <a:solidFill>
                  <a:srgbClr val="9966FF"/>
                </a:solidFill>
                <a:latin typeface="Courier New" pitchFamily="49" charset="0"/>
              </a:rPr>
              <a:t>pragma </a:t>
            </a:r>
            <a:r>
              <a:rPr lang="en-US" altLang="de-DE" sz="1800" noProof="0" dirty="0" smtClean="0">
                <a:solidFill>
                  <a:srgbClr val="9966FF"/>
                </a:solidFill>
                <a:latin typeface="Courier New" pitchFamily="49" charset="0"/>
              </a:rPr>
              <a:t>Elaborate (P);  -- </a:t>
            </a:r>
            <a:r>
              <a:rPr lang="en-US" altLang="de-DE" sz="1800" i="1" noProof="0" dirty="0" smtClean="0">
                <a:solidFill>
                  <a:srgbClr val="9966FF"/>
                </a:solidFill>
                <a:latin typeface="Courier New" pitchFamily="49" charset="0"/>
              </a:rPr>
              <a:t>or</a:t>
            </a:r>
          </a:p>
          <a:p>
            <a:pPr marL="442913" indent="0" eaLnBrk="1" hangingPunct="1">
              <a:spcBef>
                <a:spcPct val="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800" b="1" noProof="0" dirty="0" smtClean="0">
                <a:latin typeface="Courier New" pitchFamily="49" charset="0"/>
              </a:rPr>
              <a:t>package</a:t>
            </a:r>
            <a:r>
              <a:rPr lang="en-US" altLang="de-DE" sz="1800" noProof="0" dirty="0" smtClean="0">
                <a:latin typeface="Courier New" pitchFamily="49" charset="0"/>
              </a:rPr>
              <a:t> Q </a:t>
            </a:r>
            <a:r>
              <a:rPr lang="en-US" altLang="de-DE" sz="1800" b="1" noProof="0" dirty="0" smtClean="0">
                <a:latin typeface="Courier New" pitchFamily="49" charset="0"/>
              </a:rPr>
              <a:t>is</a:t>
            </a:r>
          </a:p>
          <a:p>
            <a:pPr marL="442913" indent="0" eaLnBrk="1" hangingPunct="1">
              <a:spcBef>
                <a:spcPct val="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800" noProof="0" dirty="0" smtClean="0">
                <a:latin typeface="Courier New" pitchFamily="49" charset="0"/>
              </a:rPr>
              <a:t>  C: </a:t>
            </a:r>
            <a:r>
              <a:rPr lang="en-US" altLang="de-DE" sz="1800" b="1" noProof="0" dirty="0" smtClean="0">
                <a:latin typeface="Courier New" pitchFamily="49" charset="0"/>
              </a:rPr>
              <a:t>constant</a:t>
            </a:r>
            <a:r>
              <a:rPr lang="en-US" altLang="de-DE" sz="1800" noProof="0" dirty="0" smtClean="0">
                <a:latin typeface="Courier New" pitchFamily="49" charset="0"/>
              </a:rPr>
              <a:t> Integer := P.F;</a:t>
            </a:r>
          </a:p>
          <a:p>
            <a:pPr marL="442913" indent="0" eaLnBrk="1" hangingPunct="1">
              <a:spcBef>
                <a:spcPct val="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800" b="1" noProof="0" dirty="0" smtClean="0">
                <a:latin typeface="Courier New" pitchFamily="49" charset="0"/>
              </a:rPr>
              <a:t>end</a:t>
            </a:r>
            <a:r>
              <a:rPr lang="en-US" altLang="de-DE" sz="1800" noProof="0" dirty="0" smtClean="0">
                <a:latin typeface="Courier New" pitchFamily="49" charset="0"/>
              </a:rPr>
              <a:t> Q;</a:t>
            </a:r>
          </a:p>
          <a:p>
            <a:pPr marL="0" indent="28575" eaLnBrk="1" hangingPunct="1">
              <a:spcBef>
                <a:spcPct val="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US" altLang="de-DE" sz="600" noProof="0" dirty="0" smtClean="0">
              <a:latin typeface="Courier New" pitchFamily="49" charset="0"/>
            </a:endParaRPr>
          </a:p>
          <a:p>
            <a:pPr marL="0" indent="0" eaLnBrk="1" hangingPunct="1">
              <a:spcBef>
                <a:spcPct val="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800" noProof="0" dirty="0" smtClean="0">
                <a:solidFill>
                  <a:schemeClr val="hlink"/>
                </a:solidFill>
                <a:latin typeface="Courier New" pitchFamily="49" charset="0"/>
              </a:rPr>
              <a:t>Elaborate_Body</a:t>
            </a:r>
            <a:r>
              <a:rPr lang="en-US" altLang="de-DE" sz="2000" noProof="0" dirty="0" smtClean="0"/>
              <a:t> is the preferable choice since it is only necessary in </a:t>
            </a:r>
            <a:r>
              <a:rPr lang="en-US" altLang="de-DE" sz="1800" noProof="0" dirty="0" smtClean="0">
                <a:latin typeface="Courier New" pitchFamily="49" charset="0"/>
              </a:rPr>
              <a:t>P</a:t>
            </a:r>
            <a:r>
              <a:rPr lang="en-US" altLang="de-DE" sz="2000" noProof="0" dirty="0" smtClean="0"/>
              <a:t> itself. This is, however, not always possible (see e.g. slide 266).</a:t>
            </a:r>
          </a:p>
          <a:p>
            <a:pPr marL="0" indent="0" eaLnBrk="1" hangingPunct="1">
              <a:spcBef>
                <a:spcPct val="0"/>
              </a:spcBef>
              <a:buClrTx/>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800" dirty="0"/>
              <a:t>Alternatively, </a:t>
            </a:r>
            <a:r>
              <a:rPr lang="en-US" altLang="de-DE" sz="1800" noProof="0" dirty="0" smtClean="0">
                <a:solidFill>
                  <a:srgbClr val="9966FF"/>
                </a:solidFill>
                <a:latin typeface="Courier New" pitchFamily="49" charset="0"/>
              </a:rPr>
              <a:t>Elaborate</a:t>
            </a:r>
            <a:r>
              <a:rPr lang="en-US" altLang="de-DE" sz="2000" noProof="0" dirty="0" smtClean="0"/>
              <a:t> </a:t>
            </a:r>
            <a:r>
              <a:rPr lang="en-US" altLang="de-DE" sz="2000" dirty="0" smtClean="0"/>
              <a:t>ha</a:t>
            </a:r>
            <a:r>
              <a:rPr lang="en-US" altLang="de-DE" sz="2000" noProof="0" dirty="0" smtClean="0"/>
              <a:t>s to be used wherever operations from </a:t>
            </a:r>
            <a:r>
              <a:rPr lang="en-US" altLang="de-DE" sz="1800" noProof="0" dirty="0" smtClean="0">
                <a:latin typeface="Courier New" pitchFamily="49" charset="0"/>
              </a:rPr>
              <a:t>P</a:t>
            </a:r>
            <a:r>
              <a:rPr lang="en-US" altLang="de-DE" sz="2000" noProof="0" dirty="0" smtClean="0"/>
              <a:t> are called during elaboration time.</a:t>
            </a:r>
          </a:p>
          <a:p>
            <a:pPr marL="0" indent="0" eaLnBrk="1" hangingPunct="1">
              <a:spcBef>
                <a:spcPct val="0"/>
              </a:spcBef>
              <a:buClrTx/>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2000" noProof="0" dirty="0" smtClean="0">
                <a:solidFill>
                  <a:srgbClr val="C00000"/>
                </a:solidFill>
              </a:rPr>
              <a:t>There are further pragmas for elaboration control.</a:t>
            </a:r>
          </a:p>
        </p:txBody>
      </p:sp>
      <p:sp>
        <p:nvSpPr>
          <p:cNvPr id="172036" name="Fußzeilenplatzhalter 1"/>
          <p:cNvSpPr>
            <a:spLocks noGrp="1"/>
          </p:cNvSpPr>
          <p:nvPr>
            <p:ph type="ftr" sz="quarte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en-US" altLang="de-DE" sz="2400" dirty="0" smtClean="0"/>
              <a:t>Ada Basics © 2024 C.Grein</a:t>
            </a:r>
            <a:endParaRPr lang="de-DE" altLang="de-DE" sz="2400" dirty="0"/>
          </a:p>
        </p:txBody>
      </p:sp>
      <p:sp>
        <p:nvSpPr>
          <p:cNvPr id="172037" name="Foliennummernplatzhalter 2"/>
          <p:cNvSpPr>
            <a:spLocks noGrp="1"/>
          </p:cNvSpPr>
          <p:nvPr>
            <p:ph type="sldNum" sz="quarter"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1F9F29C8-45FF-4E96-9509-614238DD6063}" type="slidenum">
              <a:rPr lang="de-DE" altLang="de-DE" sz="2400" smtClean="0"/>
              <a:pPr eaLnBrk="1" hangingPunct="1">
                <a:spcBef>
                  <a:spcPct val="0"/>
                </a:spcBef>
              </a:pPr>
              <a:t>269</a:t>
            </a:fld>
            <a:endParaRPr lang="de-DE" altLang="de-DE" sz="2400" dirty="0" smtClean="0"/>
          </a:p>
        </p:txBody>
      </p:sp>
      <p:sp>
        <p:nvSpPr>
          <p:cNvPr id="6" name="Textfeld 5"/>
          <p:cNvSpPr txBox="1"/>
          <p:nvPr/>
        </p:nvSpPr>
        <p:spPr>
          <a:xfrm>
            <a:off x="6821437" y="5877272"/>
            <a:ext cx="990923" cy="338554"/>
          </a:xfrm>
          <a:prstGeom prst="rect">
            <a:avLst/>
          </a:prstGeom>
          <a:solidFill>
            <a:srgbClr val="31DBE3"/>
          </a:solidFill>
          <a:ln>
            <a:solidFill>
              <a:srgbClr val="0070C0"/>
            </a:solidFill>
          </a:ln>
        </p:spPr>
        <p:txBody>
          <a:bodyPr wrap="square" rtlCol="0">
            <a:spAutoFit/>
          </a:bodyPr>
          <a:lstStyle/>
          <a:p>
            <a:r>
              <a:rPr lang="de-DE" sz="1600" dirty="0" smtClean="0">
                <a:solidFill>
                  <a:schemeClr val="tx1"/>
                </a:solidFill>
              </a:rPr>
              <a:t>See </a:t>
            </a:r>
            <a:r>
              <a:rPr lang="de-DE" sz="1600" dirty="0">
                <a:solidFill>
                  <a:schemeClr val="tx1"/>
                </a:solidFill>
              </a:rPr>
              <a:t>C</a:t>
            </a:r>
            <a:r>
              <a:rPr lang="de-DE" sz="1600" dirty="0" smtClean="0">
                <a:solidFill>
                  <a:schemeClr val="tx1"/>
                </a:solidFill>
              </a:rPr>
              <a:t>ode</a:t>
            </a:r>
            <a:endParaRPr lang="de-DE" sz="1600" dirty="0">
              <a:solidFill>
                <a:schemeClr val="tx1"/>
              </a:solidFill>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101378">
                                            <p:txEl>
                                              <p:pRg st="1" end="1"/>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101378">
                                            <p:txEl>
                                              <p:pRg st="11" end="1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xit" presetSubtype="0" fill="hold" nodeType="clickEffect">
                                  <p:stCondLst>
                                    <p:cond delay="0"/>
                                  </p:stCondLst>
                                  <p:childTnLst>
                                    <p:set>
                                      <p:cBhvr>
                                        <p:cTn id="14" dur="1" fill="hold">
                                          <p:stCondLst>
                                            <p:cond delay="0"/>
                                          </p:stCondLst>
                                        </p:cTn>
                                        <p:tgtEl>
                                          <p:spTgt spid="101378">
                                            <p:txEl>
                                              <p:pRg st="1" end="1"/>
                                            </p:txEl>
                                          </p:spTgt>
                                        </p:tgtEl>
                                        <p:attrNameLst>
                                          <p:attrName>style.visibility</p:attrName>
                                        </p:attrNameLst>
                                      </p:cBhvr>
                                      <p:to>
                                        <p:strVal val="hidden"/>
                                      </p:to>
                                    </p:set>
                                  </p:childTnLst>
                                </p:cTn>
                              </p:par>
                              <p:par>
                                <p:cTn id="15" presetID="1" presetClass="entr" presetSubtype="0" fill="hold" nodeType="withEffect">
                                  <p:stCondLst>
                                    <p:cond delay="0"/>
                                  </p:stCondLst>
                                  <p:childTnLst>
                                    <p:set>
                                      <p:cBhvr>
                                        <p:cTn id="16" dur="1" fill="hold">
                                          <p:stCondLst>
                                            <p:cond delay="0"/>
                                          </p:stCondLst>
                                        </p:cTn>
                                        <p:tgtEl>
                                          <p:spTgt spid="101378">
                                            <p:txEl>
                                              <p:pRg st="6" end="6"/>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01378">
                                            <p:txEl>
                                              <p:pRg st="12" end="12"/>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101378">
                                            <p:txEl>
                                              <p:pRg st="13" end="13"/>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01378">
                                            <p:txEl>
                                              <p:pRg st="1" end="1"/>
                                            </p:txEl>
                                          </p:spTgt>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683568" y="692696"/>
            <a:ext cx="7739063" cy="1433513"/>
          </a:xfrm>
        </p:spPr>
        <p:txBody>
          <a:bodyPr/>
          <a:lstStyle/>
          <a:p>
            <a:r>
              <a:rPr lang="en-US" noProof="0" dirty="0" smtClean="0"/>
              <a:t>Types &amp; Types</a:t>
            </a:r>
            <a:endParaRPr lang="en-US" noProof="0" dirty="0"/>
          </a:p>
        </p:txBody>
      </p:sp>
      <p:sp>
        <p:nvSpPr>
          <p:cNvPr id="3" name="Inhaltsplatzhalter 2"/>
          <p:cNvSpPr>
            <a:spLocks noGrp="1"/>
          </p:cNvSpPr>
          <p:nvPr>
            <p:ph idx="1"/>
          </p:nvPr>
        </p:nvSpPr>
        <p:spPr>
          <a:xfrm>
            <a:off x="685800" y="2636913"/>
            <a:ext cx="7739063" cy="2592288"/>
          </a:xfrm>
        </p:spPr>
        <p:txBody>
          <a:bodyPr/>
          <a:lstStyle/>
          <a:p>
            <a:pPr marL="0" indent="0"/>
            <a:r>
              <a:rPr lang="en-US" sz="2800" noProof="0" dirty="0" smtClean="0"/>
              <a:t>Poor is the power of the lead that becomes bullets compared to the power of the hot metal that becomes types.</a:t>
            </a:r>
          </a:p>
          <a:p>
            <a:pPr marL="0" indent="0"/>
            <a:r>
              <a:rPr lang="en-US" sz="2800" noProof="0" dirty="0" smtClean="0"/>
              <a:t>Georg Brandes, critic and scholar (1842-1927)</a:t>
            </a:r>
            <a:endParaRPr lang="en-US" sz="2800" noProof="0" dirty="0"/>
          </a:p>
        </p:txBody>
      </p:sp>
      <p:sp>
        <p:nvSpPr>
          <p:cNvPr id="4" name="Fußzeilenplatzhalter 3"/>
          <p:cNvSpPr>
            <a:spLocks noGrp="1"/>
          </p:cNvSpPr>
          <p:nvPr>
            <p:ph type="ftr" idx="10"/>
          </p:nvPr>
        </p:nvSpPr>
        <p:spPr/>
        <p:txBody>
          <a:bodyPr/>
          <a:lstStyle/>
          <a:p>
            <a:pPr>
              <a:defRPr/>
            </a:pPr>
            <a:r>
              <a:rPr lang="en-US" dirty="0" smtClean="0"/>
              <a:t>Ada Basics © 2024 C.Grein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27</a:t>
            </a:fld>
            <a:endParaRPr lang="de-DE" dirty="0"/>
          </a:p>
        </p:txBody>
      </p:sp>
    </p:spTree>
    <p:extLst>
      <p:ext uri="{BB962C8B-B14F-4D97-AF65-F5344CB8AC3E}">
        <p14:creationId xmlns:p14="http://schemas.microsoft.com/office/powerpoint/2010/main" val="790014772"/>
      </p:ext>
    </p:extLst>
  </p:cSld>
  <p:clrMapOvr>
    <a:masterClrMapping/>
  </p:clrMapOvr>
  <p:timing>
    <p:tnLst>
      <p:par>
        <p:cTn id="1" dur="indefinite" restart="never" nodeType="tmRoot"/>
      </p:par>
    </p:tnLst>
  </p:timing>
</p:sld>
</file>

<file path=ppt/slides/slide2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6" name="Rectangle 2"/>
          <p:cNvSpPr>
            <a:spLocks noGrp="1" noChangeArrowheads="1"/>
          </p:cNvSpPr>
          <p:nvPr>
            <p:ph type="title"/>
          </p:nvPr>
        </p:nvSpPr>
        <p:spPr/>
        <p:txBody>
          <a:bodyPr/>
          <a:lstStyle/>
          <a:p>
            <a:pPr eaLnBrk="1" hangingPunct="1"/>
            <a:r>
              <a:rPr lang="en-US" altLang="de-DE" noProof="0" dirty="0" smtClean="0">
                <a:solidFill>
                  <a:srgbClr val="FF0000"/>
                </a:solidFill>
              </a:rPr>
              <a:t>Contents</a:t>
            </a:r>
          </a:p>
        </p:txBody>
      </p:sp>
      <p:sp>
        <p:nvSpPr>
          <p:cNvPr id="13317" name="Rectangle 3"/>
          <p:cNvSpPr>
            <a:spLocks noGrp="1" noChangeArrowheads="1"/>
          </p:cNvSpPr>
          <p:nvPr>
            <p:ph sz="half" idx="1"/>
          </p:nvPr>
        </p:nvSpPr>
        <p:spPr>
          <a:xfrm>
            <a:off x="684213" y="2205038"/>
            <a:ext cx="3792537" cy="4043361"/>
          </a:xfrm>
        </p:spPr>
        <p:txBody>
          <a:bodyPr/>
          <a:lstStyle/>
          <a:p>
            <a:pPr marL="266700" indent="-266700" eaLnBrk="1" hangingPunct="1">
              <a:lnSpc>
                <a:spcPct val="90000"/>
              </a:lnSpc>
              <a:spcBef>
                <a:spcPct val="20000"/>
              </a:spcBef>
              <a:buFont typeface="Times New Roman" pitchFamily="18" charset="0"/>
              <a:buChar char="•"/>
            </a:pPr>
            <a:r>
              <a:rPr lang="en-US" altLang="de-DE" noProof="0" dirty="0" smtClean="0"/>
              <a:t>Type concept by means of whole numbers</a:t>
            </a:r>
          </a:p>
          <a:p>
            <a:pPr marL="266700" indent="-266700" eaLnBrk="1" hangingPunct="1">
              <a:lnSpc>
                <a:spcPct val="90000"/>
              </a:lnSpc>
              <a:spcBef>
                <a:spcPct val="20000"/>
              </a:spcBef>
              <a:buFont typeface="Times New Roman" pitchFamily="18" charset="0"/>
              <a:buChar char="•"/>
            </a:pPr>
            <a:r>
              <a:rPr lang="en-US" altLang="de-DE" noProof="0" dirty="0" smtClean="0"/>
              <a:t>Composite types</a:t>
            </a:r>
          </a:p>
          <a:p>
            <a:pPr marL="266700" indent="-266700" eaLnBrk="1" hangingPunct="1">
              <a:lnSpc>
                <a:spcPct val="90000"/>
              </a:lnSpc>
              <a:spcBef>
                <a:spcPct val="20000"/>
              </a:spcBef>
              <a:buFont typeface="Times New Roman" pitchFamily="18" charset="0"/>
              <a:buChar char="•"/>
            </a:pPr>
            <a:r>
              <a:rPr lang="en-US" altLang="de-DE" noProof="0" dirty="0" smtClean="0"/>
              <a:t>Expressions</a:t>
            </a:r>
          </a:p>
          <a:p>
            <a:pPr marL="266700" indent="-266700" eaLnBrk="1" hangingPunct="1">
              <a:lnSpc>
                <a:spcPct val="90000"/>
              </a:lnSpc>
              <a:spcBef>
                <a:spcPct val="20000"/>
              </a:spcBef>
              <a:buFont typeface="Times New Roman" pitchFamily="18" charset="0"/>
              <a:buChar char="•"/>
            </a:pPr>
            <a:r>
              <a:rPr lang="en-US" altLang="de-DE" noProof="0" dirty="0" smtClean="0"/>
              <a:t>Control structures</a:t>
            </a:r>
          </a:p>
          <a:p>
            <a:pPr marL="266700" indent="-266700" eaLnBrk="1" hangingPunct="1">
              <a:lnSpc>
                <a:spcPct val="90000"/>
              </a:lnSpc>
              <a:spcBef>
                <a:spcPct val="20000"/>
              </a:spcBef>
              <a:buFont typeface="Times New Roman" pitchFamily="18" charset="0"/>
              <a:buChar char="•"/>
            </a:pPr>
            <a:r>
              <a:rPr lang="en-US" altLang="de-DE" noProof="0" dirty="0" smtClean="0"/>
              <a:t>Subprograms</a:t>
            </a:r>
          </a:p>
          <a:p>
            <a:pPr marL="266700" indent="-266700" eaLnBrk="1" hangingPunct="1">
              <a:lnSpc>
                <a:spcPct val="90000"/>
              </a:lnSpc>
              <a:spcBef>
                <a:spcPct val="20000"/>
              </a:spcBef>
              <a:buFont typeface="Times New Roman" pitchFamily="18" charset="0"/>
              <a:buChar char="•"/>
            </a:pPr>
            <a:r>
              <a:rPr lang="en-US" altLang="de-DE" noProof="0" dirty="0" smtClean="0"/>
              <a:t>Enumerations</a:t>
            </a:r>
          </a:p>
          <a:p>
            <a:pPr marL="266700" indent="-266700" eaLnBrk="1" hangingPunct="1">
              <a:lnSpc>
                <a:spcPct val="90000"/>
              </a:lnSpc>
              <a:spcBef>
                <a:spcPct val="20000"/>
              </a:spcBef>
              <a:buFont typeface="Times New Roman" pitchFamily="18" charset="0"/>
              <a:buChar char="•"/>
            </a:pPr>
            <a:r>
              <a:rPr lang="en-US" altLang="de-DE" dirty="0" smtClean="0"/>
              <a:t>Packages</a:t>
            </a:r>
            <a:endParaRPr lang="en-US" altLang="de-DE" dirty="0"/>
          </a:p>
        </p:txBody>
      </p:sp>
      <p:sp>
        <p:nvSpPr>
          <p:cNvPr id="13318" name="Rectangle 4"/>
          <p:cNvSpPr>
            <a:spLocks noGrp="1" noChangeArrowheads="1"/>
          </p:cNvSpPr>
          <p:nvPr>
            <p:ph sz="half" idx="2"/>
          </p:nvPr>
        </p:nvSpPr>
        <p:spPr>
          <a:xfrm>
            <a:off x="4572000" y="2060848"/>
            <a:ext cx="3794125" cy="4176289"/>
          </a:xfrm>
        </p:spPr>
        <p:txBody>
          <a:bodyPr/>
          <a:lstStyle/>
          <a:p>
            <a:pPr marL="266700" indent="-266700" eaLnBrk="1" hangingPunct="1">
              <a:lnSpc>
                <a:spcPct val="90000"/>
              </a:lnSpc>
              <a:spcBef>
                <a:spcPct val="20000"/>
              </a:spcBef>
              <a:buFont typeface="Times New Roman" pitchFamily="18" charset="0"/>
              <a:buChar char="•"/>
            </a:pPr>
            <a:r>
              <a:rPr lang="en-US" altLang="de-DE" noProof="0" dirty="0" smtClean="0"/>
              <a:t>Input/Output</a:t>
            </a:r>
          </a:p>
          <a:p>
            <a:pPr marL="266700" indent="-266700" eaLnBrk="1" hangingPunct="1">
              <a:lnSpc>
                <a:spcPct val="90000"/>
              </a:lnSpc>
              <a:spcBef>
                <a:spcPct val="20000"/>
              </a:spcBef>
              <a:buFont typeface="Times New Roman" pitchFamily="18" charset="0"/>
              <a:buChar char="•"/>
            </a:pPr>
            <a:r>
              <a:rPr lang="en-US" altLang="de-DE" dirty="0"/>
              <a:t>Inheritance Ada </a:t>
            </a:r>
            <a:r>
              <a:rPr lang="en-US" altLang="de-DE" dirty="0" smtClean="0"/>
              <a:t>83</a:t>
            </a:r>
            <a:endParaRPr lang="en-US" altLang="de-DE" noProof="0" dirty="0" smtClean="0"/>
          </a:p>
          <a:p>
            <a:pPr marL="266700" indent="-266700" eaLnBrk="1" hangingPunct="1">
              <a:lnSpc>
                <a:spcPct val="90000"/>
              </a:lnSpc>
              <a:spcBef>
                <a:spcPct val="20000"/>
              </a:spcBef>
              <a:buFont typeface="Times New Roman" pitchFamily="18" charset="0"/>
              <a:buChar char="•"/>
            </a:pPr>
            <a:r>
              <a:rPr lang="en-US" altLang="de-DE" noProof="0" dirty="0" smtClean="0"/>
              <a:t>Generics</a:t>
            </a:r>
          </a:p>
          <a:p>
            <a:pPr marL="266700" indent="-266700" eaLnBrk="1" hangingPunct="1">
              <a:lnSpc>
                <a:spcPct val="90000"/>
              </a:lnSpc>
              <a:spcBef>
                <a:spcPct val="20000"/>
              </a:spcBef>
              <a:buFont typeface="Times New Roman" pitchFamily="18" charset="0"/>
              <a:buChar char="•"/>
            </a:pPr>
            <a:r>
              <a:rPr lang="en-US" altLang="de-DE" noProof="0" dirty="0" smtClean="0"/>
              <a:t>Exceptions</a:t>
            </a:r>
          </a:p>
          <a:p>
            <a:pPr marL="266700" indent="-266700" eaLnBrk="1" hangingPunct="1">
              <a:lnSpc>
                <a:spcPct val="90000"/>
              </a:lnSpc>
              <a:spcBef>
                <a:spcPct val="20000"/>
              </a:spcBef>
              <a:buFont typeface="Times New Roman" pitchFamily="18" charset="0"/>
              <a:buChar char="•"/>
            </a:pPr>
            <a:r>
              <a:rPr lang="en-US" altLang="de-DE" noProof="0" dirty="0" smtClean="0"/>
              <a:t>Elaboration</a:t>
            </a:r>
          </a:p>
          <a:p>
            <a:pPr marL="266700" indent="-266700" eaLnBrk="1" hangingPunct="1">
              <a:lnSpc>
                <a:spcPct val="90000"/>
              </a:lnSpc>
              <a:spcBef>
                <a:spcPct val="20000"/>
              </a:spcBef>
              <a:buFont typeface="Times New Roman" pitchFamily="18" charset="0"/>
              <a:buChar char="•"/>
            </a:pPr>
            <a:r>
              <a:rPr lang="en-US" altLang="de-DE" b="1" noProof="0" dirty="0" smtClean="0"/>
              <a:t>Access types</a:t>
            </a:r>
          </a:p>
          <a:p>
            <a:pPr marL="266700" indent="-266700" eaLnBrk="1" hangingPunct="1">
              <a:lnSpc>
                <a:spcPct val="90000"/>
              </a:lnSpc>
              <a:spcBef>
                <a:spcPct val="20000"/>
              </a:spcBef>
              <a:buFont typeface="Times New Roman" pitchFamily="18" charset="0"/>
              <a:buChar char="•"/>
            </a:pPr>
            <a:r>
              <a:rPr lang="en-US" altLang="de-DE" dirty="0" smtClean="0"/>
              <a:t>Representation Clauses</a:t>
            </a:r>
            <a:endParaRPr lang="en-US" altLang="de-DE" noProof="0" dirty="0" smtClean="0"/>
          </a:p>
          <a:p>
            <a:pPr marL="266700" indent="-266700" eaLnBrk="1" hangingPunct="1">
              <a:lnSpc>
                <a:spcPct val="90000"/>
              </a:lnSpc>
              <a:spcBef>
                <a:spcPct val="20000"/>
              </a:spcBef>
              <a:buFont typeface="Times New Roman" pitchFamily="18" charset="0"/>
              <a:buChar char="•"/>
            </a:pPr>
            <a:r>
              <a:rPr lang="en-US" altLang="de-DE" dirty="0"/>
              <a:t>Ada 2012: Contracts</a:t>
            </a:r>
          </a:p>
          <a:p>
            <a:pPr marL="266700" indent="-266700" eaLnBrk="1" hangingPunct="1">
              <a:lnSpc>
                <a:spcPct val="90000"/>
              </a:lnSpc>
              <a:spcBef>
                <a:spcPct val="20000"/>
              </a:spcBef>
              <a:buFont typeface="Times New Roman" pitchFamily="18" charset="0"/>
              <a:buChar char="•"/>
            </a:pPr>
            <a:r>
              <a:rPr lang="en-US" altLang="de-DE" noProof="0" dirty="0" smtClean="0"/>
              <a:t>Annexes</a:t>
            </a:r>
          </a:p>
        </p:txBody>
      </p:sp>
      <p:sp>
        <p:nvSpPr>
          <p:cNvPr id="13314" name="Fußzeilenplatzhalter 4"/>
          <p:cNvSpPr>
            <a:spLocks noGrp="1"/>
          </p:cNvSpPr>
          <p:nvPr>
            <p:ph type="ftr" idx="10"/>
          </p:nvPr>
        </p:nvSpPr>
        <p:spPr>
          <a:noFill/>
        </p:spPr>
        <p:txBody>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9pPr>
          </a:lstStyle>
          <a:p>
            <a:pPr eaLnBrk="1" hangingPunct="1"/>
            <a:r>
              <a:rPr lang="en-US" altLang="de-DE" dirty="0" smtClean="0">
                <a:solidFill>
                  <a:srgbClr val="000000"/>
                </a:solidFill>
              </a:rPr>
              <a:t>Ada Basics © 2024 C.Grein</a:t>
            </a:r>
            <a:endParaRPr lang="de-DE" altLang="de-DE" dirty="0" smtClean="0">
              <a:solidFill>
                <a:srgbClr val="000000"/>
              </a:solidFill>
            </a:endParaRPr>
          </a:p>
        </p:txBody>
      </p:sp>
      <p:sp>
        <p:nvSpPr>
          <p:cNvPr id="13315" name="Foliennummernplatzhalter 5"/>
          <p:cNvSpPr>
            <a:spLocks noGrp="1"/>
          </p:cNvSpPr>
          <p:nvPr>
            <p:ph type="sldNum" idx="11"/>
          </p:nvPr>
        </p:nvSpPr>
        <p:spPr>
          <a:noFill/>
        </p:spPr>
        <p:txBody>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9pPr>
          </a:lstStyle>
          <a:p>
            <a:pPr eaLnBrk="1" hangingPunct="1"/>
            <a:fld id="{E9EFEE1C-C198-4851-BB3D-B7A731250132}" type="slidenum">
              <a:rPr lang="de-DE" altLang="de-DE" smtClean="0">
                <a:solidFill>
                  <a:srgbClr val="000000"/>
                </a:solidFill>
              </a:rPr>
              <a:pPr eaLnBrk="1" hangingPunct="1"/>
              <a:t>270</a:t>
            </a:fld>
            <a:endParaRPr lang="de-DE" altLang="de-DE" dirty="0" smtClean="0">
              <a:solidFill>
                <a:srgbClr val="000000"/>
              </a:solidFill>
            </a:endParaRPr>
          </a:p>
        </p:txBody>
      </p:sp>
    </p:spTree>
    <p:extLst>
      <p:ext uri="{BB962C8B-B14F-4D97-AF65-F5344CB8AC3E}">
        <p14:creationId xmlns:p14="http://schemas.microsoft.com/office/powerpoint/2010/main" val="2884474847"/>
      </p:ext>
    </p:extLst>
  </p:cSld>
  <p:clrMapOvr>
    <a:masterClrMapping/>
  </p:clrMapOvr>
  <p:timing>
    <p:tnLst>
      <p:par>
        <p:cTn id="1" dur="indefinite" restart="never" nodeType="tmRoot"/>
      </p:par>
    </p:tnLst>
  </p:timing>
</p:sld>
</file>

<file path=ppt/slides/slide2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2" name="Rectangle 1"/>
          <p:cNvSpPr>
            <a:spLocks noGrp="1" noChangeArrowheads="1"/>
          </p:cNvSpPr>
          <p:nvPr>
            <p:ph type="title"/>
          </p:nvPr>
        </p:nvSpPr>
        <p:spPr>
          <a:xfrm>
            <a:off x="685800" y="476250"/>
            <a:ext cx="7772400" cy="1276350"/>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4000" noProof="0" dirty="0" smtClean="0"/>
              <a:t>Access Types (Pointers)</a:t>
            </a:r>
            <a:br>
              <a:rPr lang="en-US" altLang="de-DE" sz="4000" noProof="0" dirty="0" smtClean="0"/>
            </a:br>
            <a:r>
              <a:rPr lang="en-US" altLang="de-DE" sz="4000" noProof="0" dirty="0" smtClean="0"/>
              <a:t>and Ada.Containers</a:t>
            </a:r>
          </a:p>
        </p:txBody>
      </p:sp>
      <p:sp>
        <p:nvSpPr>
          <p:cNvPr id="174083" name="Rectangle 2"/>
          <p:cNvSpPr>
            <a:spLocks noGrp="1" noChangeArrowheads="1"/>
          </p:cNvSpPr>
          <p:nvPr>
            <p:ph type="body" idx="1"/>
          </p:nvPr>
        </p:nvSpPr>
        <p:spPr>
          <a:xfrm>
            <a:off x="685800" y="2060848"/>
            <a:ext cx="7772400" cy="3816424"/>
          </a:xfrm>
        </p:spPr>
        <p:txBody>
          <a:bodyPr/>
          <a:lstStyle/>
          <a:p>
            <a:pPr marL="0" indent="0" eaLnBrk="1" hangingPunct="1">
              <a:lnSpc>
                <a:spcPct val="90000"/>
              </a:lnSpc>
              <a:spcBef>
                <a:spcPts val="7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2400" noProof="0" dirty="0" smtClean="0"/>
              <a:t>Access types and their objects are rarely needed in Ada; </a:t>
            </a:r>
            <a:r>
              <a:rPr lang="en-US" altLang="de-DE" sz="2400" dirty="0" smtClean="0"/>
              <a:t>since </a:t>
            </a:r>
            <a:r>
              <a:rPr lang="en-US" altLang="de-DE" sz="2400" noProof="0" dirty="0" smtClean="0"/>
              <a:t>Ada 2005 still more rarely because from that </a:t>
            </a:r>
            <a:r>
              <a:rPr lang="en-US" altLang="de-DE" sz="2400" dirty="0" smtClean="0"/>
              <a:t>generation on, there is the </a:t>
            </a:r>
            <a:r>
              <a:rPr lang="en-US" altLang="de-DE" sz="2400" noProof="0" dirty="0" smtClean="0">
                <a:solidFill>
                  <a:schemeClr val="accent2"/>
                </a:solidFill>
              </a:rPr>
              <a:t>container library RM A.18</a:t>
            </a:r>
            <a:r>
              <a:rPr lang="en-US" altLang="de-DE" sz="2400" noProof="0" dirty="0" smtClean="0"/>
              <a:t>, </a:t>
            </a:r>
            <a:r>
              <a:rPr lang="en-US" altLang="de-DE" sz="2400" dirty="0" smtClean="0"/>
              <a:t>whose primary goal is to hide </a:t>
            </a:r>
            <a:r>
              <a:rPr lang="en-US" altLang="de-DE" sz="2400" i="1" noProof="0" dirty="0" smtClean="0"/>
              <a:t>dynamic storage management </a:t>
            </a:r>
            <a:r>
              <a:rPr lang="en-US" altLang="de-DE" sz="2400" noProof="0" dirty="0" smtClean="0"/>
              <a:t>from the user.</a:t>
            </a:r>
            <a:endParaRPr lang="en-US" altLang="de-DE" sz="800" noProof="0" dirty="0" smtClean="0"/>
          </a:p>
          <a:p>
            <a:pPr lvl="1" eaLnBrk="1" hangingPunct="1">
              <a:lnSpc>
                <a:spcPct val="90000"/>
              </a:lnSpc>
              <a:buClrTx/>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2400" noProof="0" dirty="0" smtClean="0"/>
              <a:t>There are containers in definite, indefinite and bounded form. The latter are still usable in cases of prohibited dynamic storage management</a:t>
            </a:r>
          </a:p>
          <a:p>
            <a:pPr lvl="1" eaLnBrk="1" hangingPunct="1">
              <a:lnSpc>
                <a:spcPct val="90000"/>
              </a:lnSpc>
              <a:buClrTx/>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2400" noProof="0" dirty="0" smtClean="0"/>
              <a:t>All specifications  are identical as far as possible so that the exchange of one container against another should generally be quite easy.</a:t>
            </a:r>
          </a:p>
        </p:txBody>
      </p:sp>
      <p:sp>
        <p:nvSpPr>
          <p:cNvPr id="174084" name="Fußzeilenplatzhalter 1"/>
          <p:cNvSpPr>
            <a:spLocks noGrp="1"/>
          </p:cNvSpPr>
          <p:nvPr>
            <p:ph type="ftr" sz="quarte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en-US" altLang="de-DE" sz="2400" dirty="0" smtClean="0"/>
              <a:t>Ada Basics © 2024 C.Grein</a:t>
            </a:r>
            <a:endParaRPr lang="de-DE" altLang="de-DE" sz="2400" dirty="0"/>
          </a:p>
        </p:txBody>
      </p:sp>
      <p:sp>
        <p:nvSpPr>
          <p:cNvPr id="174085" name="Foliennummernplatzhalter 2"/>
          <p:cNvSpPr>
            <a:spLocks noGrp="1"/>
          </p:cNvSpPr>
          <p:nvPr>
            <p:ph type="sldNum" sz="quarter"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BE1FA518-825D-421B-9163-B3EEF926368F}" type="slidenum">
              <a:rPr lang="de-DE" altLang="de-DE" sz="2400" smtClean="0"/>
              <a:pPr eaLnBrk="1" hangingPunct="1">
                <a:spcBef>
                  <a:spcPct val="0"/>
                </a:spcBef>
              </a:pPr>
              <a:t>271</a:t>
            </a:fld>
            <a:endParaRPr lang="de-DE" altLang="de-DE" sz="2400" dirty="0" smtClean="0"/>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685800" y="463551"/>
            <a:ext cx="7739063" cy="1309266"/>
          </a:xfrm>
        </p:spPr>
        <p:txBody>
          <a:bodyPr/>
          <a:lstStyle/>
          <a:p>
            <a:r>
              <a:rPr lang="en-US" noProof="0" dirty="0" smtClean="0"/>
              <a:t>Ada.Containers</a:t>
            </a:r>
            <a:endParaRPr lang="en-US" noProof="0" dirty="0"/>
          </a:p>
        </p:txBody>
      </p:sp>
      <p:sp>
        <p:nvSpPr>
          <p:cNvPr id="3" name="Inhaltsplatzhalter 2"/>
          <p:cNvSpPr>
            <a:spLocks noGrp="1"/>
          </p:cNvSpPr>
          <p:nvPr>
            <p:ph idx="1"/>
          </p:nvPr>
        </p:nvSpPr>
        <p:spPr>
          <a:xfrm>
            <a:off x="683568" y="1988840"/>
            <a:ext cx="7739063" cy="4032448"/>
          </a:xfrm>
        </p:spPr>
        <p:txBody>
          <a:bodyPr/>
          <a:lstStyle/>
          <a:p>
            <a:pPr marL="0" indent="0"/>
            <a:r>
              <a:rPr lang="en-US" sz="2100" noProof="0" dirty="0" smtClean="0"/>
              <a:t>The containers are designed in a way to make operations on them as safe as the equivalent operations on arrays. They include </a:t>
            </a:r>
            <a:r>
              <a:rPr lang="en-US" sz="2100" dirty="0" smtClean="0"/>
              <a:t>compile time and runtime checks preventing </a:t>
            </a:r>
            <a:r>
              <a:rPr lang="en-US" sz="2100" noProof="0" dirty="0" smtClean="0"/>
              <a:t>risky behavior (</a:t>
            </a:r>
            <a:r>
              <a:rPr lang="en-US" sz="2100" i="1" noProof="0" dirty="0" smtClean="0"/>
              <a:t>tampering</a:t>
            </a:r>
            <a:r>
              <a:rPr lang="en-US" sz="2100" noProof="0" dirty="0" smtClean="0"/>
              <a:t> checks).</a:t>
            </a:r>
          </a:p>
          <a:p>
            <a:pPr marL="0" indent="0"/>
            <a:r>
              <a:rPr lang="en-US" sz="2100" noProof="0" dirty="0" smtClean="0"/>
              <a:t>This high level of safety </a:t>
            </a:r>
            <a:r>
              <a:rPr lang="en-US" sz="2100" dirty="0" smtClean="0"/>
              <a:t>implies performance cost and </a:t>
            </a:r>
            <a:r>
              <a:rPr lang="en-US" sz="2100" noProof="0" dirty="0" smtClean="0"/>
              <a:t>may be inappropriate for some applications; in such </a:t>
            </a:r>
            <a:r>
              <a:rPr lang="en-US" sz="2100" dirty="0" smtClean="0"/>
              <a:t>cases, </a:t>
            </a:r>
            <a:r>
              <a:rPr lang="en-US" sz="2100" noProof="0" dirty="0" smtClean="0"/>
              <a:t>you have to write the needed data structures yourself instead of using the container library. </a:t>
            </a:r>
            <a:r>
              <a:rPr lang="en-US" sz="2100" noProof="0" dirty="0" smtClean="0">
                <a:solidFill>
                  <a:srgbClr val="FF0000"/>
                </a:solidFill>
              </a:rPr>
              <a:t>[But do make performance measurements before!]</a:t>
            </a:r>
          </a:p>
          <a:p>
            <a:pPr marL="0" indent="0"/>
            <a:r>
              <a:rPr lang="en-US" sz="2100" noProof="0" dirty="0" smtClean="0"/>
              <a:t>It is certainly absolutely impossible to make containers meet all demands of all users. There is a number of conflicting goals; Ada tends to safety (whereas a lot of other languages take some risks in the pursuit of the tiniest bits of performance).</a:t>
            </a:r>
            <a:endParaRPr lang="en-US" noProof="0" dirty="0"/>
          </a:p>
        </p:txBody>
      </p:sp>
      <p:sp>
        <p:nvSpPr>
          <p:cNvPr id="4" name="Fußzeilenplatzhalter 3"/>
          <p:cNvSpPr>
            <a:spLocks noGrp="1"/>
          </p:cNvSpPr>
          <p:nvPr>
            <p:ph type="ftr" idx="10"/>
          </p:nvPr>
        </p:nvSpPr>
        <p:spPr/>
        <p:txBody>
          <a:bodyPr/>
          <a:lstStyle/>
          <a:p>
            <a:pPr>
              <a:defRPr/>
            </a:pPr>
            <a:r>
              <a:rPr lang="en-US" dirty="0" smtClean="0"/>
              <a:t>Ada Basics © 2024 C.Grein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272</a:t>
            </a:fld>
            <a:endParaRPr lang="de-DE" dirty="0"/>
          </a:p>
        </p:txBody>
      </p:sp>
      <p:sp>
        <p:nvSpPr>
          <p:cNvPr id="6" name="Interaktive Schaltfläche: Informationen 5">
            <a:hlinkClick r:id="rId2" action="ppaction://hlinksldjump" highlightClick="1"/>
          </p:cNvPr>
          <p:cNvSpPr/>
          <p:nvPr/>
        </p:nvSpPr>
        <p:spPr bwMode="auto">
          <a:xfrm>
            <a:off x="7968346" y="2708920"/>
            <a:ext cx="288032" cy="288032"/>
          </a:xfrm>
          <a:prstGeom prst="actionButtonInformation">
            <a:avLst/>
          </a:prstGeom>
          <a:solidFill>
            <a:srgbClr val="FFA143"/>
          </a:solidFill>
          <a:ln w="9525" cap="flat" cmpd="sng" algn="ctr">
            <a:solidFill>
              <a:srgbClr val="6633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8" charset="0"/>
              <a:buNone/>
              <a:tabLst/>
            </a:pPr>
            <a:endParaRPr kumimoji="0" lang="de-DE" sz="2400" b="0" i="0" u="none" strike="noStrike" cap="none" normalizeH="0" baseline="0" dirty="0" smtClean="0">
              <a:ln>
                <a:noFill/>
              </a:ln>
              <a:solidFill>
                <a:schemeClr val="bg1"/>
              </a:solidFill>
              <a:effectLst/>
              <a:latin typeface="Times New Roman" pitchFamily="18" charset="0"/>
            </a:endParaRPr>
          </a:p>
        </p:txBody>
      </p:sp>
    </p:spTree>
    <p:extLst>
      <p:ext uri="{BB962C8B-B14F-4D97-AF65-F5344CB8AC3E}">
        <p14:creationId xmlns:p14="http://schemas.microsoft.com/office/powerpoint/2010/main" val="252638245"/>
      </p:ext>
    </p:extLst>
  </p:cSld>
  <p:clrMapOvr>
    <a:masterClrMapping/>
  </p:clrMapOvr>
  <p:timing>
    <p:tnLst>
      <p:par>
        <p:cTn id="1" dur="indefinite" restart="never" nodeType="tmRoot"/>
      </p:par>
    </p:tnLst>
  </p:timing>
</p:sld>
</file>

<file path=ppt/slides/slide2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106" name="Titel 1"/>
          <p:cNvSpPr>
            <a:spLocks noGrp="1"/>
          </p:cNvSpPr>
          <p:nvPr>
            <p:ph type="title"/>
          </p:nvPr>
        </p:nvSpPr>
        <p:spPr/>
        <p:txBody>
          <a:bodyPr/>
          <a:lstStyle/>
          <a:p>
            <a:r>
              <a:rPr lang="en-US" altLang="de-DE" noProof="0" dirty="0" smtClean="0"/>
              <a:t>Ada’s Access Types</a:t>
            </a:r>
          </a:p>
        </p:txBody>
      </p:sp>
      <p:sp>
        <p:nvSpPr>
          <p:cNvPr id="3" name="Inhaltsplatzhalter 2"/>
          <p:cNvSpPr>
            <a:spLocks noGrp="1"/>
          </p:cNvSpPr>
          <p:nvPr>
            <p:ph idx="1"/>
          </p:nvPr>
        </p:nvSpPr>
        <p:spPr>
          <a:xfrm>
            <a:off x="611560" y="2060848"/>
            <a:ext cx="7846640" cy="3960440"/>
          </a:xfrm>
        </p:spPr>
        <p:txBody>
          <a:bodyPr/>
          <a:lstStyle/>
          <a:p>
            <a:pPr marL="0" indent="0">
              <a:defRPr/>
            </a:pPr>
            <a:r>
              <a:rPr lang="en-US" sz="2600" noProof="0" dirty="0" smtClean="0"/>
              <a:t>Ada’s access types are constructed to be unable to ever point to objects with a lifetime </a:t>
            </a:r>
            <a:r>
              <a:rPr lang="en-US" sz="2600" dirty="0"/>
              <a:t>shorter than </a:t>
            </a:r>
            <a:r>
              <a:rPr lang="en-US" sz="2600" noProof="0" dirty="0" smtClean="0"/>
              <a:t>themselves.</a:t>
            </a:r>
          </a:p>
          <a:p>
            <a:pPr marL="0" indent="0">
              <a:defRPr/>
            </a:pPr>
            <a:r>
              <a:rPr lang="en-US" sz="2600" noProof="0" dirty="0" smtClean="0"/>
              <a:t>Such dangling pointers can only be produced by operations carrying the name constituent </a:t>
            </a:r>
            <a:r>
              <a:rPr lang="en-US" sz="2400" noProof="0" dirty="0" smtClean="0">
                <a:latin typeface="Courier New" pitchFamily="49" charset="0"/>
                <a:cs typeface="Courier New" pitchFamily="49" charset="0"/>
              </a:rPr>
              <a:t>Unchecked</a:t>
            </a:r>
            <a:r>
              <a:rPr lang="en-US" sz="2600" noProof="0" dirty="0" smtClean="0"/>
              <a:t>.</a:t>
            </a:r>
          </a:p>
          <a:p>
            <a:pPr marL="542925" indent="-357188">
              <a:buFont typeface="Arial" pitchFamily="34" charset="0"/>
              <a:buChar char="•"/>
              <a:defRPr/>
            </a:pPr>
            <a:r>
              <a:rPr lang="en-US" sz="2400" noProof="0" dirty="0" smtClean="0">
                <a:solidFill>
                  <a:srgbClr val="FF3399"/>
                </a:solidFill>
                <a:latin typeface="Courier New" pitchFamily="49" charset="0"/>
                <a:cs typeface="Courier New" pitchFamily="49" charset="0"/>
              </a:rPr>
              <a:t>Unchecked</a:t>
            </a:r>
            <a:r>
              <a:rPr lang="en-US" sz="2400" noProof="0" dirty="0" smtClean="0">
                <a:latin typeface="Courier New" pitchFamily="49" charset="0"/>
                <a:cs typeface="Courier New" pitchFamily="49" charset="0"/>
              </a:rPr>
              <a:t>_Deallocation</a:t>
            </a:r>
          </a:p>
          <a:p>
            <a:pPr marL="542925" indent="-357188">
              <a:buFont typeface="Arial" pitchFamily="34" charset="0"/>
              <a:buChar char="•"/>
              <a:defRPr/>
            </a:pPr>
            <a:r>
              <a:rPr lang="en-US" sz="2400" noProof="0" dirty="0" smtClean="0">
                <a:latin typeface="Courier New" pitchFamily="49" charset="0"/>
                <a:cs typeface="Courier New" pitchFamily="49" charset="0"/>
              </a:rPr>
              <a:t>'</a:t>
            </a:r>
            <a:r>
              <a:rPr lang="en-US" sz="2400" noProof="0" dirty="0" smtClean="0">
                <a:solidFill>
                  <a:srgbClr val="FF3399"/>
                </a:solidFill>
                <a:latin typeface="Courier New" pitchFamily="49" charset="0"/>
                <a:cs typeface="Courier New" pitchFamily="49" charset="0"/>
              </a:rPr>
              <a:t>Unchecked</a:t>
            </a:r>
            <a:r>
              <a:rPr lang="en-US" sz="2400" noProof="0" dirty="0" smtClean="0">
                <a:latin typeface="Courier New" pitchFamily="49" charset="0"/>
                <a:cs typeface="Courier New" pitchFamily="49" charset="0"/>
              </a:rPr>
              <a:t>_Access</a:t>
            </a:r>
          </a:p>
          <a:p>
            <a:pPr marL="0" indent="0">
              <a:defRPr/>
            </a:pPr>
            <a:r>
              <a:rPr lang="en-US" sz="2600" dirty="0" smtClean="0">
                <a:solidFill>
                  <a:srgbClr val="C00000"/>
                </a:solidFill>
                <a:cs typeface="Courier New" pitchFamily="49" charset="0"/>
              </a:rPr>
              <a:t>If you ever have to use pointers, hide them from the user of your code; do not disclose them publicly. Do not force the user to fiddle with storage management!</a:t>
            </a:r>
            <a:endParaRPr lang="en-US" sz="2600" noProof="0" dirty="0">
              <a:solidFill>
                <a:srgbClr val="C00000"/>
              </a:solidFill>
              <a:cs typeface="Courier New" pitchFamily="49" charset="0"/>
            </a:endParaRPr>
          </a:p>
        </p:txBody>
      </p:sp>
      <p:sp>
        <p:nvSpPr>
          <p:cNvPr id="175108" name="Fußzeilenplatzhalter 3"/>
          <p:cNvSpPr>
            <a:spLocks noGrp="1"/>
          </p:cNvSpPr>
          <p:nvPr>
            <p:ph type="ftr" sz="quarte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en-US" altLang="de-DE" sz="2400" dirty="0" smtClean="0"/>
              <a:t>Ada Basics © 2024 C.Grein</a:t>
            </a:r>
            <a:endParaRPr lang="de-DE" altLang="de-DE" sz="2400" dirty="0"/>
          </a:p>
        </p:txBody>
      </p:sp>
      <p:sp>
        <p:nvSpPr>
          <p:cNvPr id="175109" name="Foliennummernplatzhalter 4"/>
          <p:cNvSpPr>
            <a:spLocks noGrp="1"/>
          </p:cNvSpPr>
          <p:nvPr>
            <p:ph type="sldNum" sz="quarter"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F676CF1C-0984-4DC3-A316-B3F531694D8F}" type="slidenum">
              <a:rPr lang="de-DE" altLang="de-DE" sz="2400" smtClean="0"/>
              <a:pPr eaLnBrk="1" hangingPunct="1">
                <a:spcBef>
                  <a:spcPct val="0"/>
                </a:spcBef>
              </a:pPr>
              <a:t>273</a:t>
            </a:fld>
            <a:endParaRPr lang="de-DE" altLang="de-DE" sz="2400" dirty="0" smtClean="0"/>
          </a:p>
        </p:txBody>
      </p:sp>
    </p:spTree>
  </p:cSld>
  <p:clrMapOvr>
    <a:masterClrMapping/>
  </p:clrMapOvr>
  <p:timing>
    <p:tnLst>
      <p:par>
        <p:cTn id="1" dur="indefinite" restart="never" nodeType="tmRoot"/>
      </p:par>
    </p:tnLst>
  </p:timing>
</p:sld>
</file>

<file path=ppt/slides/slide2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130" name="Rectangle 2"/>
          <p:cNvSpPr>
            <a:spLocks noGrp="1" noChangeArrowheads="1"/>
          </p:cNvSpPr>
          <p:nvPr>
            <p:ph type="title"/>
          </p:nvPr>
        </p:nvSpPr>
        <p:spPr>
          <a:xfrm>
            <a:off x="685800" y="609600"/>
            <a:ext cx="7772400" cy="1143000"/>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noProof="0" dirty="0" smtClean="0"/>
              <a:t>Kinds of Access Types</a:t>
            </a:r>
          </a:p>
        </p:txBody>
      </p:sp>
      <p:sp>
        <p:nvSpPr>
          <p:cNvPr id="176131" name="Rectangle 3"/>
          <p:cNvSpPr>
            <a:spLocks noGrp="1" noChangeArrowheads="1"/>
          </p:cNvSpPr>
          <p:nvPr>
            <p:ph type="body" idx="1"/>
          </p:nvPr>
        </p:nvSpPr>
        <p:spPr>
          <a:xfrm>
            <a:off x="685800" y="1752600"/>
            <a:ext cx="7772400" cy="4484688"/>
          </a:xfrm>
        </p:spPr>
        <p:txBody>
          <a:bodyPr/>
          <a:lstStyle/>
          <a:p>
            <a:pPr marL="0" indent="0" eaLnBrk="1" hangingPunct="1">
              <a:lnSpc>
                <a:spcPct val="80000"/>
              </a:lnSpc>
              <a:spcBef>
                <a:spcPts val="700"/>
              </a:spcBef>
              <a:buClrTx/>
              <a:buFontTx/>
              <a:buNone/>
              <a:tabLst>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2200" noProof="0" dirty="0" smtClean="0"/>
              <a:t>Three kinds of access to objects:</a:t>
            </a:r>
          </a:p>
          <a:p>
            <a:pPr marL="465138" lvl="1" indent="-285750" eaLnBrk="1" hangingPunct="1">
              <a:lnSpc>
                <a:spcPct val="80000"/>
              </a:lnSpc>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2200" i="1" noProof="0" dirty="0" smtClean="0">
                <a:solidFill>
                  <a:schemeClr val="accent2"/>
                </a:solidFill>
              </a:rPr>
              <a:t>Ada 83</a:t>
            </a:r>
            <a:r>
              <a:rPr lang="en-US" altLang="de-DE" sz="2200" noProof="0" dirty="0" smtClean="0">
                <a:solidFill>
                  <a:schemeClr val="accent2"/>
                </a:solidFill>
              </a:rPr>
              <a:t> </a:t>
            </a:r>
            <a:r>
              <a:rPr lang="en-US" altLang="de-DE" sz="2200" noProof="0" dirty="0" smtClean="0"/>
              <a:t>Dynamic Storage Management:</a:t>
            </a:r>
            <a:br>
              <a:rPr lang="en-US" altLang="de-DE" sz="2200" noProof="0" dirty="0" smtClean="0"/>
            </a:br>
            <a:r>
              <a:rPr lang="en-US" altLang="de-DE" sz="2000" b="1" noProof="0" dirty="0" smtClean="0">
                <a:latin typeface="Courier New" pitchFamily="49" charset="0"/>
              </a:rPr>
              <a:t>type</a:t>
            </a:r>
            <a:r>
              <a:rPr lang="en-US" altLang="de-DE" sz="2000" noProof="0" dirty="0" smtClean="0">
                <a:latin typeface="Courier New" pitchFamily="49" charset="0"/>
              </a:rPr>
              <a:t> </a:t>
            </a:r>
            <a:r>
              <a:rPr lang="en-US" altLang="de-DE" sz="2000" noProof="0" dirty="0" smtClean="0">
                <a:solidFill>
                  <a:schemeClr val="accent2"/>
                </a:solidFill>
                <a:latin typeface="Courier New" pitchFamily="49" charset="0"/>
              </a:rPr>
              <a:t>Dynamic</a:t>
            </a:r>
            <a:r>
              <a:rPr lang="en-US" altLang="de-DE" sz="2000" noProof="0" dirty="0" smtClean="0">
                <a:latin typeface="Courier New" pitchFamily="49" charset="0"/>
              </a:rPr>
              <a:t> </a:t>
            </a:r>
            <a:r>
              <a:rPr lang="en-US" altLang="de-DE" sz="2000" b="1" noProof="0" dirty="0" smtClean="0">
                <a:latin typeface="Courier New" pitchFamily="49" charset="0"/>
              </a:rPr>
              <a:t>is access</a:t>
            </a:r>
            <a:r>
              <a:rPr lang="en-US" altLang="de-DE" sz="2000" noProof="0" dirty="0" smtClean="0">
                <a:latin typeface="Courier New" pitchFamily="49" charset="0"/>
              </a:rPr>
              <a:t> </a:t>
            </a:r>
            <a:r>
              <a:rPr lang="en-US" altLang="de-DE" sz="2000" noProof="0" dirty="0" smtClean="0">
                <a:solidFill>
                  <a:srgbClr val="FF3399"/>
                </a:solidFill>
                <a:latin typeface="Courier New" pitchFamily="49" charset="0"/>
              </a:rPr>
              <a:t>Type_Name</a:t>
            </a:r>
            <a:r>
              <a:rPr lang="en-US" altLang="de-DE" sz="2000" noProof="0" dirty="0" smtClean="0">
                <a:latin typeface="Courier New" pitchFamily="49" charset="0"/>
              </a:rPr>
              <a:t>;</a:t>
            </a:r>
            <a:br>
              <a:rPr lang="en-US" altLang="de-DE" sz="2000" noProof="0" dirty="0" smtClean="0">
                <a:latin typeface="Courier New" pitchFamily="49" charset="0"/>
              </a:rPr>
            </a:br>
            <a:r>
              <a:rPr lang="en-US" altLang="de-DE" sz="2000" noProof="0" dirty="0" smtClean="0">
                <a:latin typeface="Courier New" pitchFamily="49" charset="0"/>
              </a:rPr>
              <a:t>Pointer: </a:t>
            </a:r>
            <a:r>
              <a:rPr lang="en-US" altLang="de-DE" sz="2000" noProof="0" dirty="0" smtClean="0">
                <a:solidFill>
                  <a:schemeClr val="accent2"/>
                </a:solidFill>
                <a:latin typeface="Courier New" pitchFamily="49" charset="0"/>
              </a:rPr>
              <a:t>Dynamic</a:t>
            </a:r>
            <a:r>
              <a:rPr lang="en-US" altLang="de-DE" sz="2000" noProof="0" dirty="0" smtClean="0">
                <a:latin typeface="Courier New" pitchFamily="49" charset="0"/>
              </a:rPr>
              <a:t> := </a:t>
            </a:r>
            <a:r>
              <a:rPr lang="en-US" altLang="de-DE" sz="2000" b="1" noProof="0" dirty="0" smtClean="0">
                <a:latin typeface="Courier New" pitchFamily="49" charset="0"/>
              </a:rPr>
              <a:t>new</a:t>
            </a:r>
            <a:r>
              <a:rPr lang="en-US" altLang="de-DE" sz="2000" noProof="0" dirty="0" smtClean="0">
                <a:latin typeface="Courier New" pitchFamily="49" charset="0"/>
              </a:rPr>
              <a:t> </a:t>
            </a:r>
            <a:r>
              <a:rPr lang="en-US" altLang="de-DE" sz="2000" noProof="0" dirty="0" smtClean="0">
                <a:solidFill>
                  <a:srgbClr val="FF3399"/>
                </a:solidFill>
                <a:latin typeface="Courier New" pitchFamily="49" charset="0"/>
              </a:rPr>
              <a:t>Type_Name</a:t>
            </a:r>
            <a:r>
              <a:rPr lang="en-US" altLang="de-DE" sz="2000" noProof="0" dirty="0" smtClean="0">
                <a:solidFill>
                  <a:schemeClr val="tx1"/>
                </a:solidFill>
                <a:latin typeface="Courier New" pitchFamily="49" charset="0"/>
              </a:rPr>
              <a:t>[</a:t>
            </a:r>
            <a:r>
              <a:rPr lang="en-US" altLang="de-DE" sz="2000" noProof="0" dirty="0" smtClean="0">
                <a:solidFill>
                  <a:srgbClr val="663300"/>
                </a:solidFill>
                <a:latin typeface="Courier New" pitchFamily="49" charset="0"/>
                <a:cs typeface="Courier New" pitchFamily="49" charset="0"/>
              </a:rPr>
              <a:t>'(Value)]</a:t>
            </a:r>
            <a:r>
              <a:rPr lang="en-US" altLang="de-DE" sz="2000" noProof="0" dirty="0" smtClean="0">
                <a:latin typeface="Courier New" pitchFamily="49" charset="0"/>
              </a:rPr>
              <a:t>;</a:t>
            </a:r>
            <a:br>
              <a:rPr lang="en-US" altLang="de-DE" sz="2000" noProof="0" dirty="0" smtClean="0">
                <a:latin typeface="Courier New" pitchFamily="49" charset="0"/>
              </a:rPr>
            </a:br>
            <a:r>
              <a:rPr lang="en-US" altLang="de-DE" sz="2200" noProof="0" dirty="0" smtClean="0"/>
              <a:t>If there isn’t enough storage left, the exception </a:t>
            </a:r>
            <a:r>
              <a:rPr lang="en-US" altLang="de-DE" sz="2000" noProof="0" dirty="0" smtClean="0">
                <a:solidFill>
                  <a:srgbClr val="FF0000"/>
                </a:solidFill>
                <a:latin typeface="Courier New" pitchFamily="49" charset="0"/>
                <a:cs typeface="Courier New" pitchFamily="49" charset="0"/>
              </a:rPr>
              <a:t>Storage_Error</a:t>
            </a:r>
            <a:r>
              <a:rPr lang="en-US" altLang="de-DE" sz="2200" noProof="0" dirty="0" smtClean="0"/>
              <a:t> is raised.</a:t>
            </a:r>
            <a:endParaRPr lang="en-US" altLang="de-DE" sz="2200" noProof="0" dirty="0" smtClean="0">
              <a:latin typeface="Courier New" pitchFamily="49" charset="0"/>
            </a:endParaRPr>
          </a:p>
          <a:p>
            <a:pPr marL="465138" lvl="1" indent="-285750" eaLnBrk="1" hangingPunct="1">
              <a:lnSpc>
                <a:spcPct val="80000"/>
              </a:lnSpc>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2200" i="1" noProof="0" dirty="0" smtClean="0">
                <a:solidFill>
                  <a:schemeClr val="accent2"/>
                </a:solidFill>
              </a:rPr>
              <a:t>Ada 95</a:t>
            </a:r>
            <a:r>
              <a:rPr lang="en-US" altLang="de-DE" sz="2200" noProof="0" dirty="0" smtClean="0">
                <a:solidFill>
                  <a:schemeClr val="accent2"/>
                </a:solidFill>
              </a:rPr>
              <a:t> </a:t>
            </a:r>
            <a:r>
              <a:rPr lang="en-US" altLang="de-DE" sz="2200" noProof="0" dirty="0" smtClean="0"/>
              <a:t>Alias:</a:t>
            </a:r>
            <a:br>
              <a:rPr lang="en-US" altLang="de-DE" sz="2200" noProof="0" dirty="0" smtClean="0"/>
            </a:br>
            <a:r>
              <a:rPr lang="en-US" altLang="de-DE" sz="2200" b="1" noProof="0" dirty="0" smtClean="0">
                <a:latin typeface="Courier New" pitchFamily="49" charset="0"/>
              </a:rPr>
              <a:t>type</a:t>
            </a:r>
            <a:r>
              <a:rPr lang="en-US" altLang="de-DE" sz="2200" noProof="0" dirty="0" smtClean="0">
                <a:latin typeface="Courier New" pitchFamily="49" charset="0"/>
              </a:rPr>
              <a:t> </a:t>
            </a:r>
            <a:r>
              <a:rPr lang="en-US" altLang="de-DE" sz="2200" dirty="0" smtClean="0">
                <a:solidFill>
                  <a:schemeClr val="accent2"/>
                </a:solidFill>
                <a:latin typeface="Courier New" pitchFamily="49" charset="0"/>
              </a:rPr>
              <a:t>General</a:t>
            </a:r>
            <a:r>
              <a:rPr lang="en-US" altLang="de-DE" sz="2200" noProof="0" dirty="0" smtClean="0">
                <a:latin typeface="Courier New" pitchFamily="49" charset="0"/>
              </a:rPr>
              <a:t> </a:t>
            </a:r>
            <a:r>
              <a:rPr lang="en-US" altLang="de-DE" sz="2200" b="1" noProof="0" dirty="0" smtClean="0">
                <a:latin typeface="Courier New" pitchFamily="49" charset="0"/>
              </a:rPr>
              <a:t>is access </a:t>
            </a:r>
            <a:r>
              <a:rPr lang="en-US" sz="2200" b="1" dirty="0" smtClean="0">
                <a:highlight>
                  <a:srgbClr val="FFFF00"/>
                </a:highlight>
                <a:latin typeface="Courier New" panose="02070309020205020404" pitchFamily="49" charset="0"/>
                <a:ea typeface="Times New Roman" panose="02020603050405020304" pitchFamily="18" charset="0"/>
              </a:rPr>
              <a:t>all</a:t>
            </a:r>
            <a:r>
              <a:rPr lang="en-US" altLang="de-DE" sz="2200" b="1" noProof="0" dirty="0" smtClean="0">
                <a:latin typeface="Courier New" pitchFamily="49" charset="0"/>
              </a:rPr>
              <a:t> </a:t>
            </a:r>
            <a:r>
              <a:rPr lang="en-US" altLang="de-DE" sz="2200" noProof="0" dirty="0" smtClean="0">
                <a:solidFill>
                  <a:srgbClr val="FF3399"/>
                </a:solidFill>
                <a:latin typeface="Courier New" pitchFamily="49" charset="0"/>
              </a:rPr>
              <a:t>Type_Name</a:t>
            </a:r>
            <a:r>
              <a:rPr lang="en-US" altLang="de-DE" sz="2200" noProof="0" dirty="0" smtClean="0">
                <a:latin typeface="Courier New" pitchFamily="49" charset="0"/>
              </a:rPr>
              <a:t>;</a:t>
            </a:r>
            <a:br>
              <a:rPr lang="en-US" altLang="de-DE" sz="2200" noProof="0" dirty="0" smtClean="0">
                <a:latin typeface="Courier New" pitchFamily="49" charset="0"/>
              </a:rPr>
            </a:br>
            <a:r>
              <a:rPr lang="en-US" altLang="de-DE" sz="2000" noProof="0" dirty="0" smtClean="0">
                <a:solidFill>
                  <a:srgbClr val="CC3300"/>
                </a:solidFill>
                <a:latin typeface="Courier New" pitchFamily="49" charset="0"/>
              </a:rPr>
              <a:t>Variable</a:t>
            </a:r>
            <a:r>
              <a:rPr lang="en-US" altLang="de-DE" sz="2000" noProof="0" dirty="0" smtClean="0">
                <a:latin typeface="Courier New" pitchFamily="49" charset="0"/>
              </a:rPr>
              <a:t>: </a:t>
            </a:r>
            <a:r>
              <a:rPr lang="en-US" sz="2000" b="1" dirty="0" smtClean="0">
                <a:highlight>
                  <a:srgbClr val="FFFF00"/>
                </a:highlight>
                <a:latin typeface="Courier New" panose="02070309020205020404" pitchFamily="49" charset="0"/>
              </a:rPr>
              <a:t>aliased</a:t>
            </a:r>
            <a:r>
              <a:rPr lang="en-US" altLang="de-DE" sz="2000" noProof="0" dirty="0" smtClean="0">
                <a:latin typeface="Courier New" pitchFamily="49" charset="0"/>
              </a:rPr>
              <a:t> </a:t>
            </a:r>
            <a:r>
              <a:rPr lang="en-US" altLang="de-DE" sz="2000" noProof="0" dirty="0" smtClean="0">
                <a:solidFill>
                  <a:srgbClr val="FF3399"/>
                </a:solidFill>
                <a:latin typeface="Courier New" pitchFamily="49" charset="0"/>
              </a:rPr>
              <a:t>Type_Name</a:t>
            </a:r>
            <a:r>
              <a:rPr lang="en-US" altLang="de-DE" sz="2000" noProof="0" dirty="0" smtClean="0">
                <a:latin typeface="Courier New" pitchFamily="49" charset="0"/>
              </a:rPr>
              <a:t>;</a:t>
            </a:r>
            <a:br>
              <a:rPr lang="en-US" altLang="de-DE" sz="2000" noProof="0" dirty="0" smtClean="0">
                <a:latin typeface="Courier New" pitchFamily="49" charset="0"/>
              </a:rPr>
            </a:br>
            <a:r>
              <a:rPr lang="en-US" altLang="de-DE" sz="2000" noProof="0" dirty="0" smtClean="0">
                <a:latin typeface="Courier New" pitchFamily="49" charset="0"/>
              </a:rPr>
              <a:t>Pointer: </a:t>
            </a:r>
            <a:r>
              <a:rPr lang="en-US" altLang="de-DE" sz="2000" noProof="0" dirty="0" smtClean="0">
                <a:solidFill>
                  <a:schemeClr val="accent2"/>
                </a:solidFill>
                <a:latin typeface="Courier New" pitchFamily="49" charset="0"/>
              </a:rPr>
              <a:t>General </a:t>
            </a:r>
            <a:r>
              <a:rPr lang="en-US" altLang="de-DE" sz="2000" noProof="0" dirty="0" smtClean="0">
                <a:latin typeface="Courier New" pitchFamily="49" charset="0"/>
              </a:rPr>
              <a:t>:= </a:t>
            </a:r>
            <a:r>
              <a:rPr lang="en-US" altLang="de-DE" sz="2000" noProof="0" dirty="0" smtClean="0">
                <a:solidFill>
                  <a:srgbClr val="CC3300"/>
                </a:solidFill>
                <a:latin typeface="Courier New" pitchFamily="49" charset="0"/>
              </a:rPr>
              <a:t>Variable</a:t>
            </a:r>
            <a:r>
              <a:rPr lang="en-US" altLang="de-DE" sz="2000" noProof="0" dirty="0" smtClean="0">
                <a:latin typeface="Courier New" pitchFamily="49" charset="0"/>
                <a:cs typeface="Courier New" pitchFamily="49" charset="0"/>
              </a:rPr>
              <a:t>'</a:t>
            </a:r>
            <a:r>
              <a:rPr lang="en-US" altLang="de-DE" sz="2000" noProof="0" dirty="0" smtClean="0">
                <a:solidFill>
                  <a:srgbClr val="663300"/>
                </a:solidFill>
                <a:latin typeface="Courier New" pitchFamily="49" charset="0"/>
              </a:rPr>
              <a:t>Access</a:t>
            </a:r>
            <a:r>
              <a:rPr lang="en-US" altLang="de-DE" sz="2000" noProof="0" dirty="0" smtClean="0">
                <a:latin typeface="Courier New" pitchFamily="49" charset="0"/>
              </a:rPr>
              <a:t>;</a:t>
            </a:r>
            <a:br>
              <a:rPr lang="en-US" altLang="de-DE" sz="2000" noProof="0" dirty="0" smtClean="0">
                <a:latin typeface="Courier New" pitchFamily="49" charset="0"/>
              </a:rPr>
            </a:br>
            <a:r>
              <a:rPr lang="en-US" altLang="de-DE" sz="2000" noProof="0" dirty="0" smtClean="0">
                <a:latin typeface="Courier New" pitchFamily="49" charset="0"/>
              </a:rPr>
              <a:t>Pointer: </a:t>
            </a:r>
            <a:r>
              <a:rPr lang="en-US" altLang="de-DE" sz="2000" noProof="0" dirty="0" smtClean="0">
                <a:solidFill>
                  <a:schemeClr val="accent2"/>
                </a:solidFill>
                <a:latin typeface="Courier New" pitchFamily="49" charset="0"/>
              </a:rPr>
              <a:t>General </a:t>
            </a:r>
            <a:r>
              <a:rPr lang="en-US" altLang="de-DE" sz="2000" noProof="0" dirty="0" smtClean="0">
                <a:latin typeface="Courier New" pitchFamily="49" charset="0"/>
              </a:rPr>
              <a:t>:= </a:t>
            </a:r>
            <a:r>
              <a:rPr lang="en-US" altLang="de-DE" sz="2000" b="1" noProof="0" dirty="0" smtClean="0">
                <a:latin typeface="Courier New" pitchFamily="49" charset="0"/>
              </a:rPr>
              <a:t>new</a:t>
            </a:r>
            <a:r>
              <a:rPr lang="en-US" altLang="de-DE" sz="2000" noProof="0" dirty="0" smtClean="0">
                <a:latin typeface="Courier New" pitchFamily="49" charset="0"/>
              </a:rPr>
              <a:t> </a:t>
            </a:r>
            <a:r>
              <a:rPr lang="en-US" altLang="de-DE" sz="2000" noProof="0" dirty="0" smtClean="0">
                <a:solidFill>
                  <a:srgbClr val="FF3399"/>
                </a:solidFill>
                <a:latin typeface="Courier New" pitchFamily="49" charset="0"/>
              </a:rPr>
              <a:t>Type_Name</a:t>
            </a:r>
            <a:r>
              <a:rPr lang="en-US" altLang="de-DE" sz="2000" dirty="0">
                <a:solidFill>
                  <a:schemeClr val="tx1"/>
                </a:solidFill>
                <a:latin typeface="Courier New" pitchFamily="49" charset="0"/>
              </a:rPr>
              <a:t>[</a:t>
            </a:r>
            <a:r>
              <a:rPr lang="en-US" altLang="de-DE" sz="2000" noProof="0" dirty="0" smtClean="0">
                <a:solidFill>
                  <a:srgbClr val="663300"/>
                </a:solidFill>
                <a:latin typeface="Courier New" pitchFamily="49" charset="0"/>
                <a:cs typeface="Courier New" pitchFamily="49" charset="0"/>
              </a:rPr>
              <a:t>'(Value)]</a:t>
            </a:r>
            <a:r>
              <a:rPr lang="en-US" altLang="de-DE" sz="2000" noProof="0" dirty="0" smtClean="0">
                <a:latin typeface="Courier New" pitchFamily="49" charset="0"/>
              </a:rPr>
              <a:t>;</a:t>
            </a:r>
          </a:p>
          <a:p>
            <a:pPr marL="465138" lvl="1" indent="-285750" eaLnBrk="1" hangingPunct="1">
              <a:lnSpc>
                <a:spcPct val="80000"/>
              </a:lnSpc>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2200" i="1" dirty="0">
                <a:solidFill>
                  <a:schemeClr val="accent2"/>
                </a:solidFill>
              </a:rPr>
              <a:t>Ada 95</a:t>
            </a:r>
            <a:r>
              <a:rPr lang="en-US" altLang="de-DE" sz="2200" dirty="0">
                <a:solidFill>
                  <a:schemeClr val="accent2"/>
                </a:solidFill>
              </a:rPr>
              <a:t> </a:t>
            </a:r>
            <a:r>
              <a:rPr lang="en-US" altLang="de-DE" sz="2200" dirty="0"/>
              <a:t>Read </a:t>
            </a:r>
            <a:r>
              <a:rPr lang="en-US" altLang="de-DE" sz="2200" dirty="0" smtClean="0"/>
              <a:t>Only:</a:t>
            </a:r>
            <a:br>
              <a:rPr lang="en-US" altLang="de-DE" sz="2200" dirty="0" smtClean="0"/>
            </a:br>
            <a:r>
              <a:rPr lang="en-US" altLang="de-DE" sz="2000" b="1" noProof="0" dirty="0" smtClean="0">
                <a:latin typeface="Courier New" pitchFamily="49" charset="0"/>
              </a:rPr>
              <a:t>type</a:t>
            </a:r>
            <a:r>
              <a:rPr lang="en-US" altLang="de-DE" sz="2000" noProof="0" dirty="0" smtClean="0">
                <a:latin typeface="Courier New" pitchFamily="49" charset="0"/>
              </a:rPr>
              <a:t> Read_Only </a:t>
            </a:r>
            <a:r>
              <a:rPr lang="en-US" altLang="de-DE" sz="2000" b="1" noProof="0" dirty="0" smtClean="0">
                <a:latin typeface="Courier New" pitchFamily="49" charset="0"/>
              </a:rPr>
              <a:t>is access </a:t>
            </a:r>
            <a:r>
              <a:rPr lang="en-US" sz="2000" b="1" dirty="0" smtClean="0">
                <a:highlight>
                  <a:srgbClr val="FFFF00"/>
                </a:highlight>
                <a:latin typeface="Courier New" panose="02070309020205020404" pitchFamily="49" charset="0"/>
                <a:ea typeface="Times New Roman" panose="02020603050405020304" pitchFamily="18" charset="0"/>
              </a:rPr>
              <a:t>constant</a:t>
            </a:r>
            <a:r>
              <a:rPr lang="en-US" altLang="de-DE" sz="2000" noProof="0" dirty="0" smtClean="0">
                <a:latin typeface="Courier New" pitchFamily="49" charset="0"/>
              </a:rPr>
              <a:t> </a:t>
            </a:r>
            <a:r>
              <a:rPr lang="en-US" altLang="de-DE" sz="2000" noProof="0" dirty="0" smtClean="0">
                <a:solidFill>
                  <a:srgbClr val="FF3399"/>
                </a:solidFill>
                <a:latin typeface="Courier New" pitchFamily="49" charset="0"/>
              </a:rPr>
              <a:t>Type_Name</a:t>
            </a:r>
            <a:r>
              <a:rPr lang="en-US" altLang="de-DE" sz="2000" noProof="0" dirty="0" smtClean="0">
                <a:latin typeface="Courier New" pitchFamily="49" charset="0"/>
              </a:rPr>
              <a:t>;</a:t>
            </a:r>
            <a:br>
              <a:rPr lang="en-US" altLang="de-DE" sz="2000" noProof="0" dirty="0" smtClean="0">
                <a:latin typeface="Courier New" pitchFamily="49" charset="0"/>
              </a:rPr>
            </a:br>
            <a:r>
              <a:rPr lang="en-US" altLang="de-DE" sz="2200" noProof="0" dirty="0" smtClean="0"/>
              <a:t>The latter can access variables as well as constants.</a:t>
            </a:r>
            <a:endParaRPr lang="en-US" altLang="de-DE" sz="2200" b="1" noProof="0" dirty="0">
              <a:highlight>
                <a:srgbClr val="FFFF00"/>
              </a:highlight>
              <a:latin typeface="Courier New" panose="02070309020205020404" pitchFamily="49" charset="0"/>
            </a:endParaRPr>
          </a:p>
          <a:p>
            <a:pPr marL="0" lvl="1" indent="0" eaLnBrk="1" hangingPunct="1">
              <a:lnSpc>
                <a:spcPct val="80000"/>
              </a:lnSpc>
              <a:spcBef>
                <a:spcPts val="500"/>
              </a:spcBef>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sz="2200" dirty="0" smtClean="0">
                <a:ea typeface="Calibri" panose="020F0502020204030204" pitchFamily="34" charset="0"/>
                <a:cs typeface="Arial" panose="020B0604020202020204" pitchFamily="34" charset="0"/>
              </a:rPr>
              <a:t>If the allocation (</a:t>
            </a:r>
            <a:r>
              <a:rPr lang="en-US" sz="2000" b="1" dirty="0" smtClean="0">
                <a:latin typeface="Courier New" panose="02070309020205020404" pitchFamily="49" charset="0"/>
                <a:ea typeface="Calibri" panose="020F0502020204030204" pitchFamily="34" charset="0"/>
                <a:cs typeface="Courier New" panose="02070309020205020404" pitchFamily="49" charset="0"/>
              </a:rPr>
              <a:t>new</a:t>
            </a:r>
            <a:r>
              <a:rPr lang="en-US" sz="2200" dirty="0" smtClean="0">
                <a:ea typeface="Calibri" panose="020F0502020204030204" pitchFamily="34" charset="0"/>
                <a:cs typeface="Arial" panose="020B0604020202020204" pitchFamily="34" charset="0"/>
              </a:rPr>
              <a:t>) does not provide a </a:t>
            </a:r>
            <a:r>
              <a:rPr lang="en-US" sz="2000" dirty="0" smtClean="0">
                <a:latin typeface="Courier New" panose="02070309020205020404" pitchFamily="49" charset="0"/>
                <a:ea typeface="Calibri" panose="020F0502020204030204" pitchFamily="34" charset="0"/>
                <a:cs typeface="Courier New" panose="02070309020205020404" pitchFamily="49" charset="0"/>
              </a:rPr>
              <a:t>value</a:t>
            </a:r>
            <a:r>
              <a:rPr lang="en-US" sz="2200" dirty="0" smtClean="0">
                <a:ea typeface="Calibri" panose="020F0502020204030204" pitchFamily="34" charset="0"/>
                <a:cs typeface="Arial" panose="020B0604020202020204" pitchFamily="34" charset="0"/>
              </a:rPr>
              <a:t>, the object referenced by </a:t>
            </a:r>
            <a:r>
              <a:rPr lang="en-US" sz="2000" dirty="0" smtClean="0">
                <a:latin typeface="Courier New" panose="02070309020205020404" pitchFamily="49" charset="0"/>
                <a:ea typeface="Calibri" panose="020F0502020204030204" pitchFamily="34" charset="0"/>
                <a:cs typeface="Courier New" panose="02070309020205020404" pitchFamily="49" charset="0"/>
              </a:rPr>
              <a:t>Pointer</a:t>
            </a:r>
            <a:r>
              <a:rPr lang="en-US" sz="2200" dirty="0" smtClean="0">
                <a:ea typeface="Calibri" panose="020F0502020204030204" pitchFamily="34" charset="0"/>
                <a:cs typeface="Arial" panose="020B0604020202020204" pitchFamily="34" charset="0"/>
              </a:rPr>
              <a:t> is initialized according to the </a:t>
            </a:r>
            <a:r>
              <a:rPr lang="en-US" altLang="de-DE" sz="2000" dirty="0">
                <a:solidFill>
                  <a:srgbClr val="FF3399"/>
                </a:solidFill>
                <a:latin typeface="Courier New" pitchFamily="49" charset="0"/>
                <a:ea typeface="+mn-ea"/>
                <a:cs typeface="+mn-cs"/>
              </a:rPr>
              <a:t>Type_Name</a:t>
            </a:r>
            <a:r>
              <a:rPr lang="en-US" sz="2200" dirty="0" smtClean="0">
                <a:ea typeface="Calibri" panose="020F0502020204030204" pitchFamily="34" charset="0"/>
                <a:cs typeface="Arial" panose="020B0604020202020204" pitchFamily="34" charset="0"/>
              </a:rPr>
              <a:t>.</a:t>
            </a:r>
            <a:endParaRPr lang="en-US" sz="2200" dirty="0">
              <a:ea typeface="Calibri" panose="020F0502020204030204" pitchFamily="34" charset="0"/>
              <a:cs typeface="Arial" panose="020B0604020202020204" pitchFamily="34" charset="0"/>
            </a:endParaRPr>
          </a:p>
        </p:txBody>
      </p:sp>
      <p:sp>
        <p:nvSpPr>
          <p:cNvPr id="176132" name="Fußzeilenplatzhalter 1"/>
          <p:cNvSpPr>
            <a:spLocks noGrp="1"/>
          </p:cNvSpPr>
          <p:nvPr>
            <p:ph type="ftr" sz="quarte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en-US" altLang="de-DE" sz="2400" dirty="0" smtClean="0"/>
              <a:t>Ada Basics © 2024 C.Grein</a:t>
            </a:r>
            <a:endParaRPr lang="de-DE" altLang="de-DE" sz="2400" dirty="0"/>
          </a:p>
        </p:txBody>
      </p:sp>
      <p:sp>
        <p:nvSpPr>
          <p:cNvPr id="176133" name="Foliennummernplatzhalter 2"/>
          <p:cNvSpPr>
            <a:spLocks noGrp="1"/>
          </p:cNvSpPr>
          <p:nvPr>
            <p:ph type="sldNum" sz="quarter"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3835424D-6699-42AC-8E9F-0C90FBA0AE79}" type="slidenum">
              <a:rPr lang="de-DE" altLang="de-DE" sz="2400" smtClean="0"/>
              <a:pPr eaLnBrk="1" hangingPunct="1">
                <a:spcBef>
                  <a:spcPct val="0"/>
                </a:spcBef>
              </a:pPr>
              <a:t>274</a:t>
            </a:fld>
            <a:endParaRPr lang="de-DE" altLang="de-DE" sz="2400" dirty="0" smtClean="0"/>
          </a:p>
        </p:txBody>
      </p:sp>
      <p:sp>
        <p:nvSpPr>
          <p:cNvPr id="6" name="Rechteckige Legende 5"/>
          <p:cNvSpPr/>
          <p:nvPr/>
        </p:nvSpPr>
        <p:spPr bwMode="auto">
          <a:xfrm>
            <a:off x="7308304" y="3212976"/>
            <a:ext cx="1388662" cy="288044"/>
          </a:xfrm>
          <a:prstGeom prst="wedgeRectCallout">
            <a:avLst>
              <a:gd name="adj1" fmla="val 13096"/>
              <a:gd name="adj2" fmla="val 881610"/>
            </a:avLst>
          </a:prstGeom>
          <a:solidFill>
            <a:srgbClr val="FFCCFF"/>
          </a:solidFill>
          <a:ln w="9525" cap="flat" cmpd="sng" algn="ctr">
            <a:solidFill>
              <a:srgbClr val="FF3399"/>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8" charset="0"/>
              <a:buNone/>
              <a:tabLst/>
            </a:pPr>
            <a:r>
              <a:rPr kumimoji="0" lang="en-US" sz="1400" b="0" i="0" u="none" strike="noStrike" cap="none" normalizeH="0" baseline="0" dirty="0" smtClean="0">
                <a:ln>
                  <a:noFill/>
                </a:ln>
                <a:solidFill>
                  <a:srgbClr val="FF3399"/>
                </a:solidFill>
                <a:effectLst/>
                <a:latin typeface="Times New Roman" pitchFamily="18" charset="0"/>
              </a:rPr>
              <a:t>See slides 222ff</a:t>
            </a:r>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3" name="Rectangle 3"/>
          <p:cNvSpPr>
            <a:spLocks noGrp="1" noChangeArrowheads="1"/>
          </p:cNvSpPr>
          <p:nvPr>
            <p:ph type="body" idx="1"/>
          </p:nvPr>
        </p:nvSpPr>
        <p:spPr>
          <a:xfrm>
            <a:off x="685800" y="1842542"/>
            <a:ext cx="7772400" cy="4322762"/>
          </a:xfrm>
        </p:spPr>
        <p:txBody>
          <a:bodyPr/>
          <a:lstStyle/>
          <a:p>
            <a:pPr marL="0" lvl="1" indent="0" eaLnBrk="1" hangingPunct="1">
              <a:lnSpc>
                <a:spcPct val="80000"/>
              </a:lnSpc>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US" sz="2000" b="1" noProof="0" dirty="0" smtClean="0">
                <a:latin typeface="Courier New" pitchFamily="49" charset="0"/>
              </a:rPr>
              <a:t>type</a:t>
            </a:r>
            <a:r>
              <a:rPr lang="en-US" sz="2000" noProof="0" dirty="0" smtClean="0">
                <a:latin typeface="Courier New" pitchFamily="49" charset="0"/>
              </a:rPr>
              <a:t> </a:t>
            </a:r>
            <a:r>
              <a:rPr lang="en-US" sz="2000" dirty="0" smtClean="0">
                <a:latin typeface="Courier New" pitchFamily="49" charset="0"/>
              </a:rPr>
              <a:t>General</a:t>
            </a:r>
            <a:r>
              <a:rPr lang="en-US" sz="2000" noProof="0" dirty="0" smtClean="0">
                <a:latin typeface="Courier New" pitchFamily="49" charset="0"/>
              </a:rPr>
              <a:t> </a:t>
            </a:r>
            <a:r>
              <a:rPr lang="en-US" sz="2000" b="1" noProof="0" dirty="0" smtClean="0">
                <a:latin typeface="Courier New" pitchFamily="49" charset="0"/>
              </a:rPr>
              <a:t>is access all     </a:t>
            </a:r>
            <a:r>
              <a:rPr lang="en-US" sz="2000" noProof="0" dirty="0" smtClean="0">
                <a:latin typeface="Courier New" pitchFamily="49" charset="0"/>
              </a:rPr>
              <a:t> Type_Name;</a:t>
            </a:r>
            <a:br>
              <a:rPr lang="en-US" sz="2000" noProof="0" dirty="0" smtClean="0">
                <a:latin typeface="Courier New" pitchFamily="49" charset="0"/>
              </a:rPr>
            </a:br>
            <a:r>
              <a:rPr lang="en-US" sz="2000" b="1" noProof="0" dirty="0" smtClean="0">
                <a:latin typeface="Courier New" pitchFamily="49" charset="0"/>
              </a:rPr>
              <a:t>type</a:t>
            </a:r>
            <a:r>
              <a:rPr lang="en-US" sz="2000" noProof="0" dirty="0" smtClean="0">
                <a:latin typeface="Courier New" pitchFamily="49" charset="0"/>
              </a:rPr>
              <a:t> Reader  </a:t>
            </a:r>
            <a:r>
              <a:rPr lang="en-US" sz="2000" b="1" noProof="0" dirty="0" smtClean="0">
                <a:latin typeface="Courier New" pitchFamily="49" charset="0"/>
              </a:rPr>
              <a:t>is access constant</a:t>
            </a:r>
            <a:r>
              <a:rPr lang="en-US" sz="2000" noProof="0" dirty="0" smtClean="0">
                <a:latin typeface="Courier New" pitchFamily="49" charset="0"/>
              </a:rPr>
              <a:t> Type_Name;</a:t>
            </a:r>
          </a:p>
          <a:p>
            <a:pPr marL="0" indent="0" eaLnBrk="1" hangingPunct="1">
              <a:lnSpc>
                <a:spcPct val="80000"/>
              </a:lnSpc>
              <a:spcBef>
                <a:spcPts val="700"/>
              </a:spcBef>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US" sz="2000" noProof="0" dirty="0" smtClean="0">
                <a:latin typeface="Courier New" pitchFamily="49" charset="0"/>
              </a:rPr>
              <a:t>Variable : </a:t>
            </a:r>
            <a:r>
              <a:rPr lang="en-US" sz="2000" b="1" dirty="0">
                <a:highlight>
                  <a:srgbClr val="FFFF00"/>
                </a:highlight>
                <a:latin typeface="Courier New" panose="02070309020205020404" pitchFamily="49" charset="0"/>
              </a:rPr>
              <a:t>aliased</a:t>
            </a:r>
            <a:r>
              <a:rPr lang="en-US" sz="2000" noProof="0" dirty="0" smtClean="0">
                <a:latin typeface="Courier New" pitchFamily="49" charset="0"/>
              </a:rPr>
              <a:t>          Type_Name;</a:t>
            </a:r>
            <a:br>
              <a:rPr lang="en-US" sz="2000" noProof="0" dirty="0" smtClean="0">
                <a:latin typeface="Courier New" pitchFamily="49" charset="0"/>
              </a:rPr>
            </a:br>
            <a:r>
              <a:rPr lang="en-US" sz="2000" noProof="0" dirty="0" smtClean="0">
                <a:latin typeface="Courier New" pitchFamily="49" charset="0"/>
              </a:rPr>
              <a:t>Immutable: </a:t>
            </a:r>
            <a:r>
              <a:rPr lang="en-US" sz="2000" b="1" dirty="0">
                <a:highlight>
                  <a:srgbClr val="FFFF00"/>
                </a:highlight>
                <a:latin typeface="Courier New" panose="02070309020205020404" pitchFamily="49" charset="0"/>
              </a:rPr>
              <a:t>aliased</a:t>
            </a:r>
            <a:r>
              <a:rPr lang="en-US" sz="2000" noProof="0" dirty="0" smtClean="0">
                <a:latin typeface="Courier New" pitchFamily="49" charset="0"/>
              </a:rPr>
              <a:t> </a:t>
            </a:r>
            <a:r>
              <a:rPr lang="en-US" sz="2000" b="1" noProof="0" dirty="0" smtClean="0">
                <a:latin typeface="Courier New" pitchFamily="49" charset="0"/>
              </a:rPr>
              <a:t>constant</a:t>
            </a:r>
            <a:r>
              <a:rPr lang="en-US" sz="2000" noProof="0" dirty="0" smtClean="0">
                <a:latin typeface="Courier New" pitchFamily="49" charset="0"/>
              </a:rPr>
              <a:t> Type_Name := …;</a:t>
            </a:r>
          </a:p>
          <a:p>
            <a:pPr marL="0" indent="0" eaLnBrk="1" hangingPunct="1">
              <a:lnSpc>
                <a:spcPct val="80000"/>
              </a:lnSpc>
              <a:spcBef>
                <a:spcPts val="700"/>
              </a:spcBef>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US" sz="2000" noProof="0" dirty="0" smtClean="0">
                <a:latin typeface="Courier New" pitchFamily="49" charset="0"/>
              </a:rPr>
              <a:t>AV:          General := Variable</a:t>
            </a:r>
            <a:r>
              <a:rPr lang="en-US" sz="2000" noProof="0" dirty="0" smtClean="0">
                <a:latin typeface="Courier New" pitchFamily="49" charset="0"/>
                <a:cs typeface="Courier New" pitchFamily="49" charset="0"/>
              </a:rPr>
              <a:t>'</a:t>
            </a:r>
            <a:r>
              <a:rPr lang="en-US" sz="2000" noProof="0" dirty="0" smtClean="0">
                <a:latin typeface="Courier New" pitchFamily="49" charset="0"/>
              </a:rPr>
              <a:t>Access;</a:t>
            </a:r>
            <a:br>
              <a:rPr lang="en-US" sz="2000" noProof="0" dirty="0" smtClean="0">
                <a:latin typeface="Courier New" pitchFamily="49" charset="0"/>
              </a:rPr>
            </a:br>
            <a:r>
              <a:rPr lang="en-US" sz="2000" dirty="0">
                <a:solidFill>
                  <a:schemeClr val="tx1"/>
                </a:solidFill>
                <a:latin typeface="Courier New" pitchFamily="49" charset="0"/>
              </a:rPr>
              <a:t>C</a:t>
            </a:r>
            <a:r>
              <a:rPr lang="en-US" sz="2000" noProof="0" dirty="0" smtClean="0">
                <a:solidFill>
                  <a:schemeClr val="tx1"/>
                </a:solidFill>
                <a:latin typeface="Courier New" pitchFamily="49" charset="0"/>
              </a:rPr>
              <a:t>V</a:t>
            </a:r>
            <a:r>
              <a:rPr lang="en-US" sz="2000" noProof="0" dirty="0" smtClean="0">
                <a:latin typeface="Courier New" pitchFamily="49" charset="0"/>
              </a:rPr>
              <a:t>: </a:t>
            </a:r>
            <a:r>
              <a:rPr lang="en-US" sz="2000" b="1" noProof="0" dirty="0" smtClean="0">
                <a:latin typeface="Courier New" pitchFamily="49" charset="0"/>
              </a:rPr>
              <a:t>constant</a:t>
            </a:r>
            <a:r>
              <a:rPr lang="en-US" sz="2000" noProof="0" dirty="0" smtClean="0">
                <a:latin typeface="Courier New" pitchFamily="49" charset="0"/>
              </a:rPr>
              <a:t> General := Variable</a:t>
            </a:r>
            <a:r>
              <a:rPr lang="en-US" sz="2000" noProof="0" dirty="0" smtClean="0">
                <a:latin typeface="Courier New" pitchFamily="49" charset="0"/>
                <a:cs typeface="Courier New" pitchFamily="49" charset="0"/>
              </a:rPr>
              <a:t>'</a:t>
            </a:r>
            <a:r>
              <a:rPr lang="en-US" sz="2000" noProof="0" dirty="0" smtClean="0">
                <a:latin typeface="Courier New" pitchFamily="49" charset="0"/>
              </a:rPr>
              <a:t>Access;</a:t>
            </a:r>
          </a:p>
          <a:p>
            <a:pPr marL="0" indent="0" eaLnBrk="1" hangingPunct="1">
              <a:lnSpc>
                <a:spcPct val="80000"/>
              </a:lnSpc>
              <a:spcBef>
                <a:spcPts val="700"/>
              </a:spcBef>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US" sz="2000" noProof="0" dirty="0" smtClean="0">
                <a:solidFill>
                  <a:srgbClr val="FF0000"/>
                </a:solidFill>
                <a:latin typeface="Courier New" pitchFamily="49" charset="0"/>
              </a:rPr>
              <a:t>AC: General := Immutable'Access;  -- </a:t>
            </a:r>
            <a:r>
              <a:rPr lang="en-US" sz="2000" i="1" noProof="0" dirty="0" smtClean="0">
                <a:solidFill>
                  <a:srgbClr val="FF0000"/>
                </a:solidFill>
                <a:latin typeface="Courier New" pitchFamily="49" charset="0"/>
              </a:rPr>
              <a:t>illegal</a:t>
            </a:r>
            <a:br>
              <a:rPr lang="en-US" sz="2000" i="1" noProof="0" dirty="0" smtClean="0">
                <a:solidFill>
                  <a:srgbClr val="FF0000"/>
                </a:solidFill>
                <a:latin typeface="Courier New" pitchFamily="49" charset="0"/>
              </a:rPr>
            </a:br>
            <a:r>
              <a:rPr lang="en-US" sz="2000" dirty="0">
                <a:solidFill>
                  <a:schemeClr val="accent2"/>
                </a:solidFill>
                <a:latin typeface="Courier New" pitchFamily="49" charset="0"/>
              </a:rPr>
              <a:t>R</a:t>
            </a:r>
            <a:r>
              <a:rPr lang="en-US" sz="2000" noProof="0" dirty="0" smtClean="0">
                <a:solidFill>
                  <a:schemeClr val="accent2"/>
                </a:solidFill>
                <a:latin typeface="Courier New" pitchFamily="49" charset="0"/>
              </a:rPr>
              <a:t>V: Reader  := Variable </a:t>
            </a:r>
            <a:r>
              <a:rPr lang="en-US" sz="2000" noProof="0" dirty="0" smtClean="0">
                <a:solidFill>
                  <a:schemeClr val="accent2"/>
                </a:solidFill>
                <a:latin typeface="Courier New" pitchFamily="49" charset="0"/>
                <a:cs typeface="Courier New" pitchFamily="49" charset="0"/>
              </a:rPr>
              <a:t>'</a:t>
            </a:r>
            <a:r>
              <a:rPr lang="en-US" sz="2000" noProof="0" dirty="0" smtClean="0">
                <a:solidFill>
                  <a:schemeClr val="accent2"/>
                </a:solidFill>
                <a:latin typeface="Courier New" pitchFamily="49" charset="0"/>
              </a:rPr>
              <a:t>Access;  -- </a:t>
            </a:r>
            <a:r>
              <a:rPr lang="en-US" sz="2000" i="1" noProof="0" dirty="0" smtClean="0">
                <a:solidFill>
                  <a:schemeClr val="accent2"/>
                </a:solidFill>
                <a:latin typeface="Courier New" pitchFamily="49" charset="0"/>
              </a:rPr>
              <a:t>OK</a:t>
            </a:r>
          </a:p>
          <a:p>
            <a:pPr marL="0" indent="0" eaLnBrk="1" hangingPunct="1">
              <a:lnSpc>
                <a:spcPct val="80000"/>
              </a:lnSpc>
              <a:spcBef>
                <a:spcPts val="700"/>
              </a:spcBef>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US" sz="2000" dirty="0" smtClean="0">
                <a:solidFill>
                  <a:schemeClr val="tx1"/>
                </a:solidFill>
                <a:latin typeface="Courier New" pitchFamily="49" charset="0"/>
              </a:rPr>
              <a:t>RC</a:t>
            </a:r>
            <a:r>
              <a:rPr lang="en-US" sz="2000" noProof="0" dirty="0" smtClean="0">
                <a:solidFill>
                  <a:schemeClr val="tx1"/>
                </a:solidFill>
                <a:latin typeface="Courier New" pitchFamily="49" charset="0"/>
              </a:rPr>
              <a:t>:          Reader := Immutable'Access</a:t>
            </a:r>
            <a:r>
              <a:rPr lang="en-US" sz="2000" noProof="0" dirty="0" smtClean="0">
                <a:latin typeface="Courier New" pitchFamily="49" charset="0"/>
              </a:rPr>
              <a:t>;</a:t>
            </a:r>
            <a:br>
              <a:rPr lang="en-US" sz="2000" noProof="0" dirty="0" smtClean="0">
                <a:latin typeface="Courier New" pitchFamily="49" charset="0"/>
              </a:rPr>
            </a:br>
            <a:r>
              <a:rPr lang="en-US" sz="2000" dirty="0" smtClean="0">
                <a:latin typeface="Courier New" pitchFamily="49" charset="0"/>
              </a:rPr>
              <a:t>CC</a:t>
            </a:r>
            <a:r>
              <a:rPr lang="en-US" sz="2000" noProof="0" dirty="0" smtClean="0">
                <a:solidFill>
                  <a:schemeClr val="tx1"/>
                </a:solidFill>
                <a:latin typeface="Courier New" pitchFamily="49" charset="0"/>
              </a:rPr>
              <a:t>: </a:t>
            </a:r>
            <a:r>
              <a:rPr lang="en-US" sz="2000" b="1" noProof="0" dirty="0" smtClean="0">
                <a:solidFill>
                  <a:schemeClr val="tx1"/>
                </a:solidFill>
                <a:latin typeface="Courier New" pitchFamily="49" charset="0"/>
              </a:rPr>
              <a:t>constant</a:t>
            </a:r>
            <a:r>
              <a:rPr lang="en-US" sz="2000" noProof="0" dirty="0" smtClean="0">
                <a:solidFill>
                  <a:schemeClr val="tx1"/>
                </a:solidFill>
                <a:latin typeface="Courier New" pitchFamily="49" charset="0"/>
              </a:rPr>
              <a:t> Reader := </a:t>
            </a:r>
            <a:r>
              <a:rPr lang="en-US" sz="2000" dirty="0" smtClean="0">
                <a:latin typeface="Courier New" pitchFamily="49" charset="0"/>
              </a:rPr>
              <a:t>Immutable</a:t>
            </a:r>
            <a:r>
              <a:rPr lang="en-US" sz="2000" noProof="0" dirty="0" smtClean="0">
                <a:latin typeface="Courier New" pitchFamily="49" charset="0"/>
                <a:cs typeface="Courier New" pitchFamily="49" charset="0"/>
              </a:rPr>
              <a:t>'</a:t>
            </a:r>
            <a:r>
              <a:rPr lang="en-US" sz="2000" noProof="0" dirty="0" smtClean="0">
                <a:latin typeface="Courier New" pitchFamily="49" charset="0"/>
              </a:rPr>
              <a:t>Access;</a:t>
            </a:r>
            <a:endParaRPr lang="en-US" sz="2000" noProof="0" dirty="0" smtClean="0">
              <a:solidFill>
                <a:schemeClr val="tx1"/>
              </a:solidFill>
              <a:latin typeface="Courier New" pitchFamily="49" charset="0"/>
            </a:endParaRPr>
          </a:p>
          <a:p>
            <a:pPr marL="542925" indent="-357188" eaLnBrk="1" hangingPunct="1">
              <a:lnSpc>
                <a:spcPct val="80000"/>
              </a:lnSpc>
              <a:spcBef>
                <a:spcPts val="700"/>
              </a:spcBef>
              <a:buClrTx/>
              <a:buFont typeface="Arial"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US" sz="2000" noProof="0" dirty="0" smtClean="0">
                <a:latin typeface="Courier New" pitchFamily="49" charset="0"/>
              </a:rPr>
              <a:t>AV</a:t>
            </a:r>
            <a:r>
              <a:rPr lang="en-US" sz="2400" noProof="0" dirty="0" smtClean="0">
                <a:solidFill>
                  <a:schemeClr val="tx1"/>
                </a:solidFill>
              </a:rPr>
              <a:t>       read and write any (aliased) variables</a:t>
            </a:r>
          </a:p>
          <a:p>
            <a:pPr marL="542925" indent="-357188" eaLnBrk="1" hangingPunct="1">
              <a:lnSpc>
                <a:spcPct val="80000"/>
              </a:lnSpc>
              <a:spcBef>
                <a:spcPts val="700"/>
              </a:spcBef>
              <a:buClrTx/>
              <a:buFont typeface="Arial"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US" sz="2000" dirty="0">
                <a:solidFill>
                  <a:schemeClr val="tx1"/>
                </a:solidFill>
                <a:latin typeface="Courier New" pitchFamily="49" charset="0"/>
              </a:rPr>
              <a:t>C</a:t>
            </a:r>
            <a:r>
              <a:rPr lang="en-US" sz="2000" noProof="0" dirty="0" smtClean="0">
                <a:latin typeface="Courier New" pitchFamily="49" charset="0"/>
              </a:rPr>
              <a:t>V   </a:t>
            </a:r>
            <a:r>
              <a:rPr lang="en-US" sz="2400" noProof="0" dirty="0" smtClean="0">
                <a:solidFill>
                  <a:schemeClr val="tx1"/>
                </a:solidFill>
              </a:rPr>
              <a:t> read and write only this variable</a:t>
            </a:r>
          </a:p>
          <a:p>
            <a:pPr marL="542925" indent="-357188" eaLnBrk="1" hangingPunct="1">
              <a:lnSpc>
                <a:spcPct val="80000"/>
              </a:lnSpc>
              <a:spcBef>
                <a:spcPts val="700"/>
              </a:spcBef>
              <a:buClrTx/>
              <a:buFont typeface="Arial"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US" sz="2000" dirty="0" smtClean="0">
                <a:solidFill>
                  <a:schemeClr val="tx1"/>
                </a:solidFill>
                <a:latin typeface="Courier New" pitchFamily="49" charset="0"/>
              </a:rPr>
              <a:t>RC</a:t>
            </a:r>
            <a:r>
              <a:rPr lang="en-US" sz="2400" noProof="0" dirty="0" smtClean="0">
                <a:solidFill>
                  <a:schemeClr val="tx1"/>
                </a:solidFill>
              </a:rPr>
              <a:t>, </a:t>
            </a:r>
            <a:r>
              <a:rPr lang="en-US" sz="2000" dirty="0">
                <a:solidFill>
                  <a:schemeClr val="tx1"/>
                </a:solidFill>
                <a:latin typeface="Courier New" pitchFamily="49" charset="0"/>
              </a:rPr>
              <a:t>R</a:t>
            </a:r>
            <a:r>
              <a:rPr lang="en-US" sz="2000" noProof="0" dirty="0" smtClean="0">
                <a:solidFill>
                  <a:schemeClr val="tx1"/>
                </a:solidFill>
                <a:latin typeface="Courier New" pitchFamily="49" charset="0"/>
              </a:rPr>
              <a:t>V</a:t>
            </a:r>
            <a:r>
              <a:rPr lang="en-US" sz="2400" noProof="0" dirty="0" smtClean="0">
                <a:solidFill>
                  <a:schemeClr val="tx1"/>
                </a:solidFill>
              </a:rPr>
              <a:t> read any (aliased) constants and variables</a:t>
            </a:r>
          </a:p>
          <a:p>
            <a:pPr marL="542925" indent="-357188" eaLnBrk="1" hangingPunct="1">
              <a:lnSpc>
                <a:spcPct val="80000"/>
              </a:lnSpc>
              <a:spcBef>
                <a:spcPts val="700"/>
              </a:spcBef>
              <a:buClrTx/>
              <a:buFont typeface="Arial"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US" sz="2000" dirty="0" smtClean="0">
                <a:latin typeface="Courier New" pitchFamily="49" charset="0"/>
              </a:rPr>
              <a:t>CC</a:t>
            </a:r>
            <a:r>
              <a:rPr lang="en-US" sz="2400" noProof="0" dirty="0" smtClean="0">
                <a:solidFill>
                  <a:schemeClr val="tx1"/>
                </a:solidFill>
              </a:rPr>
              <a:t>       read only this constant (or variable).</a:t>
            </a:r>
            <a:endParaRPr lang="en-US" sz="2400" noProof="0" dirty="0">
              <a:solidFill>
                <a:srgbClr val="FF0000"/>
              </a:solidFill>
            </a:endParaRPr>
          </a:p>
        </p:txBody>
      </p:sp>
      <p:sp>
        <p:nvSpPr>
          <p:cNvPr id="177155" name="Rectangle 2"/>
          <p:cNvSpPr>
            <a:spLocks noGrp="1" noChangeArrowheads="1"/>
          </p:cNvSpPr>
          <p:nvPr>
            <p:ph type="title"/>
          </p:nvPr>
        </p:nvSpPr>
        <p:spPr>
          <a:xfrm>
            <a:off x="685800" y="609600"/>
            <a:ext cx="7772400" cy="1143000"/>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noProof="0" dirty="0" smtClean="0"/>
              <a:t>Examples of General Pointers</a:t>
            </a:r>
          </a:p>
        </p:txBody>
      </p:sp>
      <p:sp>
        <p:nvSpPr>
          <p:cNvPr id="177157" name="Fußzeilenplatzhalter 1"/>
          <p:cNvSpPr>
            <a:spLocks noGrp="1"/>
          </p:cNvSpPr>
          <p:nvPr>
            <p:ph type="ftr" sz="quarte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en-US" altLang="de-DE" sz="2400" dirty="0" smtClean="0"/>
              <a:t>Ada Basics © 2024 C.Grein</a:t>
            </a:r>
            <a:endParaRPr lang="de-DE" altLang="de-DE" sz="2400" dirty="0"/>
          </a:p>
        </p:txBody>
      </p:sp>
      <p:sp>
        <p:nvSpPr>
          <p:cNvPr id="177158" name="Foliennummernplatzhalter 2"/>
          <p:cNvSpPr>
            <a:spLocks noGrp="1"/>
          </p:cNvSpPr>
          <p:nvPr>
            <p:ph type="sldNum" sz="quarter"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6418B08F-F5E7-44B3-AFEB-09DFC63D4251}" type="slidenum">
              <a:rPr lang="de-DE" altLang="de-DE" sz="2400" smtClean="0"/>
              <a:pPr eaLnBrk="1" hangingPunct="1">
                <a:spcBef>
                  <a:spcPct val="0"/>
                </a:spcBef>
              </a:pPr>
              <a:t>275</a:t>
            </a:fld>
            <a:endParaRPr lang="de-DE" altLang="de-DE" sz="2400" dirty="0" smtClean="0"/>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smtClean="0"/>
              <a:t>Attribute </a:t>
            </a:r>
            <a:r>
              <a:rPr lang="en-US" sz="4000" b="1" dirty="0" smtClean="0">
                <a:latin typeface="Courier New" panose="02070309020205020404" pitchFamily="49" charset="0"/>
                <a:cs typeface="Courier New" panose="02070309020205020404" pitchFamily="49" charset="0"/>
              </a:rPr>
              <a:t>Access</a:t>
            </a:r>
            <a:endParaRPr lang="en-US" sz="4000" b="1" dirty="0">
              <a:latin typeface="Courier New" panose="02070309020205020404" pitchFamily="49" charset="0"/>
              <a:cs typeface="Courier New" panose="02070309020205020404" pitchFamily="49" charset="0"/>
            </a:endParaRPr>
          </a:p>
        </p:txBody>
      </p:sp>
      <p:sp>
        <p:nvSpPr>
          <p:cNvPr id="3" name="Inhaltsplatzhalter 2"/>
          <p:cNvSpPr>
            <a:spLocks noGrp="1"/>
          </p:cNvSpPr>
          <p:nvPr>
            <p:ph idx="1"/>
          </p:nvPr>
        </p:nvSpPr>
        <p:spPr/>
        <p:txBody>
          <a:bodyPr/>
          <a:lstStyle/>
          <a:p>
            <a:pPr marL="0" indent="0"/>
            <a:r>
              <a:rPr lang="en-US" sz="2200" dirty="0" smtClean="0"/>
              <a:t>Dynamically created objects generally have more than one access path.</a:t>
            </a:r>
          </a:p>
          <a:p>
            <a:pPr marL="0" indent="0"/>
            <a:r>
              <a:rPr lang="en-US" sz="2200" dirty="0" smtClean="0"/>
              <a:t>This may also apply to normally declared objects. If the Access attribute is applied on such an object, there are several access paths to it (aliasing). Therefore it is necessary to declare those objects with the keyword </a:t>
            </a:r>
            <a:r>
              <a:rPr lang="en-US" sz="2000" b="1" dirty="0" smtClean="0">
                <a:latin typeface="Courier New" panose="02070309020205020404" pitchFamily="49" charset="0"/>
                <a:cs typeface="Courier New" panose="02070309020205020404" pitchFamily="49" charset="0"/>
              </a:rPr>
              <a:t>aliased</a:t>
            </a:r>
            <a:r>
              <a:rPr lang="en-US" sz="2200" dirty="0" smtClean="0"/>
              <a:t>. This has a twofold effect:</a:t>
            </a:r>
          </a:p>
          <a:p>
            <a:pPr marL="438150" indent="-438150">
              <a:buFont typeface="Arial" panose="020B0604020202020204" pitchFamily="34" charset="0"/>
              <a:buChar char="•"/>
            </a:pPr>
            <a:r>
              <a:rPr lang="en-US" sz="2200" u="sng" dirty="0" smtClean="0"/>
              <a:t>For the programmer:</a:t>
            </a:r>
            <a:r>
              <a:rPr lang="en-US" sz="2200" dirty="0" smtClean="0"/>
              <a:t> Makes him aware of the fact that there might be more than one access path.</a:t>
            </a:r>
          </a:p>
          <a:p>
            <a:pPr marL="438150" indent="-438150">
              <a:buFont typeface="Arial" panose="020B0604020202020204" pitchFamily="34" charset="0"/>
              <a:buChar char="•"/>
            </a:pPr>
            <a:r>
              <a:rPr lang="en-US" sz="2200" u="sng" dirty="0" smtClean="0"/>
              <a:t>For the compiler:</a:t>
            </a:r>
            <a:r>
              <a:rPr lang="en-US" sz="2200" dirty="0" smtClean="0"/>
              <a:t> The object has to be allocated at an address accessible by an appropriate pointer type.</a:t>
            </a:r>
            <a:endParaRPr lang="en-US" sz="2200" dirty="0"/>
          </a:p>
        </p:txBody>
      </p:sp>
      <p:sp>
        <p:nvSpPr>
          <p:cNvPr id="4" name="Fußzeilenplatzhalter 3"/>
          <p:cNvSpPr>
            <a:spLocks noGrp="1"/>
          </p:cNvSpPr>
          <p:nvPr>
            <p:ph type="ftr" idx="10"/>
          </p:nvPr>
        </p:nvSpPr>
        <p:spPr/>
        <p:txBody>
          <a:bodyPr/>
          <a:lstStyle/>
          <a:p>
            <a:pPr>
              <a:defRPr/>
            </a:pPr>
            <a:r>
              <a:rPr lang="en-US" dirty="0" smtClean="0"/>
              <a:t>Ada Basics © 2024 C.Grein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276</a:t>
            </a:fld>
            <a:endParaRPr lang="de-DE" dirty="0"/>
          </a:p>
        </p:txBody>
      </p:sp>
    </p:spTree>
    <p:extLst>
      <p:ext uri="{BB962C8B-B14F-4D97-AF65-F5344CB8AC3E}">
        <p14:creationId xmlns:p14="http://schemas.microsoft.com/office/powerpoint/2010/main" val="1216419441"/>
      </p:ext>
    </p:extLst>
  </p:cSld>
  <p:clrMapOvr>
    <a:masterClrMapping/>
  </p:clrMapOvr>
</p:sld>
</file>

<file path=ppt/slides/slide2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6370" name="Rectangle 1"/>
          <p:cNvSpPr>
            <a:spLocks noGrp="1" noChangeArrowheads="1"/>
          </p:cNvSpPr>
          <p:nvPr>
            <p:ph type="title"/>
          </p:nvPr>
        </p:nvSpPr>
        <p:spPr>
          <a:xfrm>
            <a:off x="685800" y="463550"/>
            <a:ext cx="7772400" cy="1435100"/>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noProof="0" dirty="0" smtClean="0"/>
              <a:t>Storage Allocation and Dereferencing</a:t>
            </a:r>
          </a:p>
        </p:txBody>
      </p:sp>
      <p:sp>
        <p:nvSpPr>
          <p:cNvPr id="186371" name="Rectangle 2"/>
          <p:cNvSpPr>
            <a:spLocks noGrp="1" noChangeArrowheads="1"/>
          </p:cNvSpPr>
          <p:nvPr>
            <p:ph type="body" idx="1"/>
          </p:nvPr>
        </p:nvSpPr>
        <p:spPr>
          <a:xfrm>
            <a:off x="611560" y="2124248"/>
            <a:ext cx="7992243" cy="3897040"/>
          </a:xfrm>
        </p:spPr>
        <p:txBody>
          <a:bodyPr/>
          <a:lstStyle/>
          <a:p>
            <a:pPr marL="309563" indent="-309563" eaLnBrk="1" hangingPunct="1">
              <a:lnSpc>
                <a:spcPct val="80000"/>
              </a:lnSpc>
              <a:spcBef>
                <a:spcPts val="600"/>
              </a:spcBef>
              <a:buFont typeface="Times New Roman" pitchFamily="18" charset="0"/>
              <a:buChar char="•"/>
              <a:tabLst>
                <a:tab pos="309563" algn="l"/>
                <a:tab pos="414338"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Lst>
            </a:pPr>
            <a:r>
              <a:rPr lang="en-US" altLang="de-DE" sz="2400" noProof="0" dirty="0" smtClean="0"/>
              <a:t>Storage allocation</a:t>
            </a:r>
            <a:r>
              <a:rPr lang="en-US" altLang="de-DE" sz="1800" noProof="0" dirty="0" smtClean="0"/>
              <a:t/>
            </a:r>
            <a:br>
              <a:rPr lang="en-US" altLang="de-DE" sz="1800" noProof="0" dirty="0" smtClean="0"/>
            </a:br>
            <a:r>
              <a:rPr lang="en-US" altLang="de-DE" sz="2000" noProof="0" dirty="0" smtClean="0">
                <a:latin typeface="Courier New" pitchFamily="49" charset="0"/>
              </a:rPr>
              <a:t>Pointer := </a:t>
            </a:r>
            <a:r>
              <a:rPr lang="en-US" altLang="de-DE" sz="2000" b="1" noProof="0" dirty="0" smtClean="0">
                <a:latin typeface="Courier New" pitchFamily="49" charset="0"/>
              </a:rPr>
              <a:t>new</a:t>
            </a:r>
            <a:r>
              <a:rPr lang="en-US" altLang="de-DE" sz="2000" noProof="0" dirty="0" smtClean="0">
                <a:latin typeface="Courier New" pitchFamily="49" charset="0"/>
              </a:rPr>
              <a:t> Type_Name</a:t>
            </a:r>
            <a:r>
              <a:rPr lang="en-US" altLang="de-DE" sz="2000" noProof="0" dirty="0" smtClean="0">
                <a:solidFill>
                  <a:srgbClr val="CC3300"/>
                </a:solidFill>
                <a:latin typeface="Courier New" pitchFamily="49" charset="0"/>
                <a:cs typeface="Courier New" pitchFamily="49" charset="0"/>
              </a:rPr>
              <a:t>'(Value)</a:t>
            </a:r>
            <a:r>
              <a:rPr lang="en-US" altLang="de-DE" sz="2000" noProof="0" dirty="0" smtClean="0">
                <a:latin typeface="Courier New" pitchFamily="49" charset="0"/>
                <a:cs typeface="Courier New" pitchFamily="49" charset="0"/>
              </a:rPr>
              <a:t>;  -- </a:t>
            </a:r>
            <a:r>
              <a:rPr lang="en-US" altLang="de-DE" sz="2000" i="1" noProof="0" dirty="0" smtClean="0">
                <a:latin typeface="Courier New" pitchFamily="49" charset="0"/>
                <a:cs typeface="Courier New" pitchFamily="49" charset="0"/>
              </a:rPr>
              <a:t>value optnl</a:t>
            </a:r>
          </a:p>
          <a:p>
            <a:pPr marL="309563" indent="-309563" eaLnBrk="1" hangingPunct="1">
              <a:lnSpc>
                <a:spcPct val="80000"/>
              </a:lnSpc>
              <a:buFont typeface="Times New Roman" pitchFamily="18" charset="0"/>
              <a:buChar char="•"/>
              <a:tabLst>
                <a:tab pos="309563" algn="l"/>
                <a:tab pos="414338"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Lst>
            </a:pPr>
            <a:r>
              <a:rPr lang="en-US" altLang="de-DE" sz="2400" noProof="0" dirty="0" smtClean="0"/>
              <a:t>Dereferencing</a:t>
            </a:r>
            <a:br>
              <a:rPr lang="en-US" altLang="de-DE" sz="2400" noProof="0" dirty="0" smtClean="0"/>
            </a:br>
            <a:r>
              <a:rPr lang="en-US" altLang="de-DE" sz="2000" dirty="0">
                <a:latin typeface="Courier New" pitchFamily="49" charset="0"/>
              </a:rPr>
              <a:t>Pointer.</a:t>
            </a:r>
            <a:r>
              <a:rPr lang="en-US" altLang="de-DE" sz="2000" b="1" dirty="0">
                <a:latin typeface="Courier New" pitchFamily="49" charset="0"/>
              </a:rPr>
              <a:t>all</a:t>
            </a:r>
            <a:endParaRPr lang="en-US" altLang="de-DE" sz="2000" noProof="0" dirty="0" smtClean="0"/>
          </a:p>
          <a:p>
            <a:pPr marL="309563" indent="-309563" eaLnBrk="1" hangingPunct="1">
              <a:lnSpc>
                <a:spcPct val="80000"/>
              </a:lnSpc>
              <a:buFont typeface="Times New Roman" pitchFamily="18" charset="0"/>
              <a:buChar char="•"/>
              <a:tabLst>
                <a:tab pos="309563" algn="l"/>
                <a:tab pos="414338"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Lst>
            </a:pPr>
            <a:r>
              <a:rPr lang="en-US" altLang="de-DE" sz="2400" noProof="0" dirty="0" smtClean="0"/>
              <a:t>Implicit dereferencing of components</a:t>
            </a:r>
            <a:br>
              <a:rPr lang="en-US" altLang="de-DE" sz="2400" noProof="0" dirty="0" smtClean="0"/>
            </a:br>
            <a:r>
              <a:rPr lang="en-US" altLang="de-DE" sz="2000" noProof="0" dirty="0" smtClean="0">
                <a:latin typeface="Courier New" pitchFamily="49" charset="0"/>
              </a:rPr>
              <a:t>Pointer.</a:t>
            </a:r>
            <a:r>
              <a:rPr lang="en-US" altLang="de-DE" sz="2000" b="1" noProof="0" dirty="0" smtClean="0">
                <a:latin typeface="Courier New" pitchFamily="49" charset="0"/>
              </a:rPr>
              <a:t>all</a:t>
            </a:r>
            <a:r>
              <a:rPr lang="en-US" altLang="de-DE" sz="2000" noProof="0" dirty="0" smtClean="0">
                <a:latin typeface="Courier New" pitchFamily="49" charset="0"/>
              </a:rPr>
              <a:t>.Component </a:t>
            </a:r>
            <a:r>
              <a:rPr lang="en-US" altLang="de-DE" sz="2000" noProof="0" dirty="0" smtClean="0">
                <a:latin typeface="Courier New" pitchFamily="49" charset="0"/>
                <a:sym typeface="Wingdings" pitchFamily="2" charset="2"/>
              </a:rPr>
              <a:t></a:t>
            </a:r>
            <a:r>
              <a:rPr lang="en-US" altLang="de-DE" sz="2000" noProof="0" dirty="0" smtClean="0">
                <a:latin typeface="Courier New" pitchFamily="49" charset="0"/>
              </a:rPr>
              <a:t> Pointer.Component</a:t>
            </a:r>
            <a:br>
              <a:rPr lang="en-US" altLang="de-DE" sz="2000" noProof="0" dirty="0" smtClean="0">
                <a:latin typeface="Courier New" pitchFamily="49" charset="0"/>
              </a:rPr>
            </a:br>
            <a:r>
              <a:rPr lang="en-US" altLang="de-DE" sz="2000" noProof="0" dirty="0" smtClean="0">
                <a:latin typeface="Courier New" pitchFamily="49" charset="0"/>
              </a:rPr>
              <a:t>Pointer.</a:t>
            </a:r>
            <a:r>
              <a:rPr lang="en-US" altLang="de-DE" sz="2000" b="1" noProof="0" dirty="0" smtClean="0">
                <a:latin typeface="Courier New" pitchFamily="49" charset="0"/>
              </a:rPr>
              <a:t>all </a:t>
            </a:r>
            <a:r>
              <a:rPr lang="en-US" altLang="de-DE" sz="2000" noProof="0" dirty="0" smtClean="0">
                <a:latin typeface="Courier New" pitchFamily="49" charset="0"/>
              </a:rPr>
              <a:t>(3)       </a:t>
            </a:r>
            <a:r>
              <a:rPr lang="en-US" altLang="de-DE" sz="2000" noProof="0" dirty="0" smtClean="0">
                <a:latin typeface="Courier New" pitchFamily="49" charset="0"/>
                <a:sym typeface="Wingdings" pitchFamily="2" charset="2"/>
              </a:rPr>
              <a:t></a:t>
            </a:r>
            <a:r>
              <a:rPr lang="en-US" altLang="de-DE" sz="2000" noProof="0" dirty="0" smtClean="0">
                <a:latin typeface="Courier New" pitchFamily="49" charset="0"/>
              </a:rPr>
              <a:t> Pointer (3)</a:t>
            </a:r>
            <a:endParaRPr lang="en-US" altLang="de-DE" sz="2000" noProof="0" dirty="0" smtClean="0">
              <a:latin typeface="Courier New" pitchFamily="49" charset="0"/>
              <a:cs typeface="Courier New" pitchFamily="49" charset="0"/>
            </a:endParaRPr>
          </a:p>
          <a:p>
            <a:pPr marL="309563" indent="-309563" eaLnBrk="1" hangingPunct="1">
              <a:lnSpc>
                <a:spcPct val="80000"/>
              </a:lnSpc>
              <a:spcBef>
                <a:spcPts val="600"/>
              </a:spcBef>
              <a:buFont typeface="Times New Roman" pitchFamily="18" charset="0"/>
              <a:buChar char="•"/>
              <a:tabLst>
                <a:tab pos="309563" algn="l"/>
                <a:tab pos="414338"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Lst>
            </a:pPr>
            <a:r>
              <a:rPr lang="en-US" altLang="de-DE" sz="2400" noProof="0" dirty="0" smtClean="0">
                <a:cs typeface="Courier New" pitchFamily="49" charset="0"/>
              </a:rPr>
              <a:t>Gar</a:t>
            </a:r>
            <a:r>
              <a:rPr lang="en-US" altLang="de-DE" sz="2400" noProof="0" dirty="0" smtClean="0"/>
              <a:t>bage Collection? </a:t>
            </a:r>
            <a:br>
              <a:rPr lang="en-US" altLang="de-DE" sz="2400" noProof="0" dirty="0" smtClean="0"/>
            </a:br>
            <a:r>
              <a:rPr lang="en-US" altLang="de-DE" sz="2000" noProof="0" dirty="0" smtClean="0">
                <a:latin typeface="Courier New" pitchFamily="49" charset="0"/>
              </a:rPr>
              <a:t>P := </a:t>
            </a:r>
            <a:r>
              <a:rPr lang="en-US" altLang="de-DE" sz="2000" b="1" noProof="0" dirty="0" smtClean="0">
                <a:latin typeface="Courier New" pitchFamily="49" charset="0"/>
              </a:rPr>
              <a:t>new</a:t>
            </a:r>
            <a:r>
              <a:rPr lang="en-US" altLang="de-DE" sz="2000" noProof="0" dirty="0" smtClean="0">
                <a:latin typeface="Courier New" pitchFamily="49" charset="0"/>
              </a:rPr>
              <a:t> Integer;  -- </a:t>
            </a:r>
            <a:r>
              <a:rPr lang="en-US" altLang="de-DE" sz="2000" i="1" noProof="0" dirty="0" smtClean="0">
                <a:solidFill>
                  <a:srgbClr val="FF3399"/>
                </a:solidFill>
                <a:latin typeface="Courier New" pitchFamily="49" charset="0"/>
              </a:rPr>
              <a:t>*</a:t>
            </a:r>
            <a:r>
              <a:rPr lang="en-US" altLang="de-DE" sz="2000" i="1" noProof="0" dirty="0" smtClean="0">
                <a:latin typeface="Courier New" pitchFamily="49" charset="0"/>
              </a:rPr>
              <a:t/>
            </a:r>
            <a:br>
              <a:rPr lang="en-US" altLang="de-DE" sz="2000" i="1" noProof="0" dirty="0" smtClean="0">
                <a:latin typeface="Courier New" pitchFamily="49" charset="0"/>
              </a:rPr>
            </a:br>
            <a:r>
              <a:rPr lang="en-US" altLang="de-DE" sz="2000" noProof="0" dirty="0" smtClean="0">
                <a:latin typeface="Courier New" pitchFamily="49" charset="0"/>
              </a:rPr>
              <a:t>Q := </a:t>
            </a:r>
            <a:r>
              <a:rPr lang="en-US" altLang="de-DE" sz="2000" b="1" noProof="0" dirty="0" smtClean="0">
                <a:latin typeface="Courier New" pitchFamily="49" charset="0"/>
              </a:rPr>
              <a:t>new</a:t>
            </a:r>
            <a:r>
              <a:rPr lang="en-US" altLang="de-DE" sz="2000" noProof="0" dirty="0" smtClean="0">
                <a:latin typeface="Courier New" pitchFamily="49" charset="0"/>
              </a:rPr>
              <a:t> Integer;</a:t>
            </a:r>
            <a:br>
              <a:rPr lang="en-US" altLang="de-DE" sz="2000" noProof="0" dirty="0" smtClean="0">
                <a:latin typeface="Courier New" pitchFamily="49" charset="0"/>
              </a:rPr>
            </a:br>
            <a:r>
              <a:rPr lang="en-US" altLang="de-DE" sz="2000" noProof="0" dirty="0" smtClean="0">
                <a:solidFill>
                  <a:srgbClr val="FF3399"/>
                </a:solidFill>
                <a:latin typeface="Courier New" pitchFamily="49" charset="0"/>
              </a:rPr>
              <a:t>P := Q;  -- </a:t>
            </a:r>
            <a:r>
              <a:rPr lang="en-US" altLang="de-DE" sz="2000" i="1" noProof="0" dirty="0" smtClean="0">
                <a:solidFill>
                  <a:srgbClr val="FF3399"/>
                </a:solidFill>
                <a:latin typeface="Courier New" pitchFamily="49" charset="0"/>
              </a:rPr>
              <a:t>What happens with *?</a:t>
            </a:r>
          </a:p>
          <a:p>
            <a:pPr marL="0" indent="0" eaLnBrk="1" hangingPunct="1">
              <a:lnSpc>
                <a:spcPct val="80000"/>
              </a:lnSpc>
              <a:spcBef>
                <a:spcPts val="600"/>
              </a:spcBef>
              <a:tabLst>
                <a:tab pos="309563" algn="l"/>
                <a:tab pos="414338"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Lst>
            </a:pPr>
            <a:r>
              <a:rPr lang="en-US" altLang="de-DE" sz="2400" dirty="0" smtClean="0">
                <a:solidFill>
                  <a:schemeClr val="tx1"/>
                </a:solidFill>
              </a:rPr>
              <a:t>There is no Ada implementation with a </a:t>
            </a:r>
            <a:r>
              <a:rPr lang="en-US" altLang="de-DE" sz="2400" dirty="0">
                <a:solidFill>
                  <a:schemeClr val="tx1"/>
                </a:solidFill>
              </a:rPr>
              <a:t>g</a:t>
            </a:r>
            <a:r>
              <a:rPr lang="en-US" altLang="de-DE" sz="2400" dirty="0" smtClean="0">
                <a:solidFill>
                  <a:schemeClr val="tx1"/>
                </a:solidFill>
              </a:rPr>
              <a:t>arbage collector. (Reason is real-time applications.)</a:t>
            </a:r>
            <a:endParaRPr lang="en-US" altLang="de-DE" sz="2400" noProof="0" dirty="0" smtClean="0">
              <a:solidFill>
                <a:schemeClr val="tx1"/>
              </a:solidFill>
            </a:endParaRPr>
          </a:p>
        </p:txBody>
      </p:sp>
      <p:sp>
        <p:nvSpPr>
          <p:cNvPr id="186372" name="Fußzeilenplatzhalter 1"/>
          <p:cNvSpPr>
            <a:spLocks noGrp="1"/>
          </p:cNvSpPr>
          <p:nvPr>
            <p:ph type="ftr" sz="quarte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en-US" altLang="de-DE" sz="2400" dirty="0" smtClean="0"/>
              <a:t>Ada Basics © 2024 C.Grein</a:t>
            </a:r>
            <a:endParaRPr lang="de-DE" altLang="de-DE" sz="2400" dirty="0"/>
          </a:p>
        </p:txBody>
      </p:sp>
      <p:sp>
        <p:nvSpPr>
          <p:cNvPr id="186373" name="Foliennummernplatzhalter 2"/>
          <p:cNvSpPr>
            <a:spLocks noGrp="1"/>
          </p:cNvSpPr>
          <p:nvPr>
            <p:ph type="sldNum" sz="quarter"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87B90C16-BF6B-40BE-ADE9-C406BB3218FC}" type="slidenum">
              <a:rPr lang="de-DE" altLang="de-DE" sz="2400" smtClean="0"/>
              <a:pPr eaLnBrk="1" hangingPunct="1">
                <a:spcBef>
                  <a:spcPct val="0"/>
                </a:spcBef>
              </a:pPr>
              <a:t>277</a:t>
            </a:fld>
            <a:endParaRPr lang="de-DE" altLang="de-DE" sz="2400" dirty="0" smtClean="0"/>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noProof="0" dirty="0" smtClean="0"/>
              <a:t>Storage Leak</a:t>
            </a:r>
            <a:endParaRPr lang="en-US" noProof="0" dirty="0"/>
          </a:p>
        </p:txBody>
      </p:sp>
      <p:sp>
        <p:nvSpPr>
          <p:cNvPr id="3" name="Inhaltsplatzhalter 2"/>
          <p:cNvSpPr>
            <a:spLocks noGrp="1"/>
          </p:cNvSpPr>
          <p:nvPr>
            <p:ph idx="1"/>
          </p:nvPr>
        </p:nvSpPr>
        <p:spPr>
          <a:xfrm>
            <a:off x="685800" y="2204864"/>
            <a:ext cx="7739063" cy="4010199"/>
          </a:xfrm>
        </p:spPr>
        <p:txBody>
          <a:bodyPr/>
          <a:lstStyle/>
          <a:p>
            <a:pPr marL="0" indent="0" algn="justLow"/>
            <a:r>
              <a:rPr lang="en-US" sz="2800" noProof="0" dirty="0" smtClean="0"/>
              <a:t>So if I understand ‘The Matrix Reloaded’ correctly, the Matrix is basically a Microsoft operating system – it runs for a while and then crashes and reboots. By design, no less. Neo is just a memory leak that’s too hard to fix, so they left him in. … The users don’t complain because they’re packed in slush and kept sedated.</a:t>
            </a:r>
          </a:p>
          <a:p>
            <a:pPr marL="0" indent="0"/>
            <a:r>
              <a:rPr lang="en-US" sz="1400" noProof="0" dirty="0" smtClean="0"/>
              <a:t/>
            </a:r>
            <a:br>
              <a:rPr lang="en-US" sz="1400" noProof="0" dirty="0" smtClean="0"/>
            </a:br>
            <a:r>
              <a:rPr lang="en-US" sz="2800" noProof="0" dirty="0" smtClean="0"/>
              <a:t>Marin D. Condic – </a:t>
            </a:r>
            <a:r>
              <a:rPr lang="de-DE" sz="2800" dirty="0" smtClean="0"/>
              <a:t>Senior </a:t>
            </a:r>
            <a:r>
              <a:rPr lang="de-DE" sz="2800" dirty="0"/>
              <a:t>Computer Engineer</a:t>
            </a:r>
            <a:endParaRPr lang="en-US" sz="2800" noProof="0" dirty="0"/>
          </a:p>
        </p:txBody>
      </p:sp>
      <p:sp>
        <p:nvSpPr>
          <p:cNvPr id="4" name="Fußzeilenplatzhalter 3"/>
          <p:cNvSpPr>
            <a:spLocks noGrp="1"/>
          </p:cNvSpPr>
          <p:nvPr>
            <p:ph type="ftr" idx="10"/>
          </p:nvPr>
        </p:nvSpPr>
        <p:spPr/>
        <p:txBody>
          <a:bodyPr/>
          <a:lstStyle/>
          <a:p>
            <a:pPr>
              <a:defRPr/>
            </a:pPr>
            <a:r>
              <a:rPr lang="en-US" dirty="0" smtClean="0"/>
              <a:t>Ada Basics © 2024 C.Grein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278</a:t>
            </a:fld>
            <a:endParaRPr lang="de-DE" dirty="0"/>
          </a:p>
        </p:txBody>
      </p:sp>
    </p:spTree>
    <p:extLst>
      <p:ext uri="{BB962C8B-B14F-4D97-AF65-F5344CB8AC3E}">
        <p14:creationId xmlns:p14="http://schemas.microsoft.com/office/powerpoint/2010/main" val="1996363488"/>
      </p:ext>
    </p:extLst>
  </p:cSld>
  <p:clrMapOvr>
    <a:masterClrMapping/>
  </p:clrMapOvr>
  <p:timing>
    <p:tnLst>
      <p:par>
        <p:cTn id="1" dur="indefinite" restart="never" nodeType="tmRoot"/>
      </p:par>
    </p:tnLst>
  </p:timing>
</p:sld>
</file>

<file path=ppt/slides/slide2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smtClean="0"/>
              <a:t>Lifetime of Dynamically Allocated Objects</a:t>
            </a:r>
            <a:endParaRPr lang="en-US" dirty="0"/>
          </a:p>
        </p:txBody>
      </p:sp>
      <p:sp>
        <p:nvSpPr>
          <p:cNvPr id="3" name="Inhaltsplatzhalter 2"/>
          <p:cNvSpPr>
            <a:spLocks noGrp="1"/>
          </p:cNvSpPr>
          <p:nvPr>
            <p:ph idx="1"/>
          </p:nvPr>
        </p:nvSpPr>
        <p:spPr/>
        <p:txBody>
          <a:bodyPr/>
          <a:lstStyle/>
          <a:p>
            <a:pPr marL="0" indent="0"/>
            <a:r>
              <a:rPr lang="en-US" sz="2400" dirty="0" smtClean="0"/>
              <a:t>If the scope of an access type is left, all still allocated objects are finalized in arbitrary order, i.e. they do no longer exist.</a:t>
            </a:r>
          </a:p>
          <a:p>
            <a:pPr marL="0" indent="0"/>
            <a:r>
              <a:rPr lang="en-US" sz="2400" dirty="0" smtClean="0"/>
              <a:t>The </a:t>
            </a:r>
            <a:r>
              <a:rPr lang="en-US" sz="2400" dirty="0" smtClean="0">
                <a:solidFill>
                  <a:srgbClr val="FF0000"/>
                </a:solidFill>
              </a:rPr>
              <a:t>allocated storage</a:t>
            </a:r>
            <a:r>
              <a:rPr lang="en-US" sz="2400" dirty="0" smtClean="0"/>
              <a:t>, however, is </a:t>
            </a:r>
            <a:r>
              <a:rPr lang="en-US" sz="2400" dirty="0" smtClean="0">
                <a:solidFill>
                  <a:srgbClr val="FF0000"/>
                </a:solidFill>
              </a:rPr>
              <a:t>not freed</a:t>
            </a:r>
            <a:r>
              <a:rPr lang="en-US" sz="2400" dirty="0" smtClean="0"/>
              <a:t>, except when the attribute </a:t>
            </a:r>
            <a:r>
              <a:rPr lang="en-US" sz="2000" dirty="0" smtClean="0">
                <a:latin typeface="Courier New" panose="02070309020205020404" pitchFamily="49" charset="0"/>
                <a:cs typeface="Courier New" panose="02070309020205020404" pitchFamily="49" charset="0"/>
              </a:rPr>
              <a:t>Storage_Size</a:t>
            </a:r>
            <a:r>
              <a:rPr lang="en-US" sz="2400" dirty="0" smtClean="0"/>
              <a:t> is defined for the access type (see slide 283).</a:t>
            </a:r>
          </a:p>
          <a:p>
            <a:pPr marL="0" indent="0"/>
            <a:r>
              <a:rPr lang="en-US" sz="2400" dirty="0" smtClean="0"/>
              <a:t>So please note that </a:t>
            </a:r>
            <a:r>
              <a:rPr lang="en-US" sz="2400" dirty="0" smtClean="0">
                <a:solidFill>
                  <a:srgbClr val="996600"/>
                </a:solidFill>
              </a:rPr>
              <a:t>deallocation and finalization are different concepts.</a:t>
            </a:r>
          </a:p>
          <a:p>
            <a:pPr marL="0" indent="0"/>
            <a:r>
              <a:rPr lang="en-US" sz="2400" dirty="0" smtClean="0">
                <a:solidFill>
                  <a:schemeClr val="tx1"/>
                </a:solidFill>
              </a:rPr>
              <a:t>For selected deallocation, an instance of the generic unit </a:t>
            </a:r>
            <a:r>
              <a:rPr lang="en-US" sz="2000" dirty="0" smtClean="0">
                <a:solidFill>
                  <a:srgbClr val="FF0000"/>
                </a:solidFill>
                <a:latin typeface="Courier New" panose="02070309020205020404" pitchFamily="49" charset="0"/>
                <a:cs typeface="Courier New" panose="02070309020205020404" pitchFamily="49" charset="0"/>
              </a:rPr>
              <a:t>Unchecked</a:t>
            </a:r>
            <a:r>
              <a:rPr lang="en-US" sz="2000" dirty="0" smtClean="0">
                <a:solidFill>
                  <a:schemeClr val="tx1"/>
                </a:solidFill>
                <a:latin typeface="Courier New" panose="02070309020205020404" pitchFamily="49" charset="0"/>
                <a:cs typeface="Courier New" panose="02070309020205020404" pitchFamily="49" charset="0"/>
              </a:rPr>
              <a:t>_Deallocation</a:t>
            </a:r>
            <a:r>
              <a:rPr lang="en-US" sz="2400" dirty="0" smtClean="0">
                <a:solidFill>
                  <a:schemeClr val="tx1"/>
                </a:solidFill>
              </a:rPr>
              <a:t> has to be used.</a:t>
            </a:r>
            <a:endParaRPr lang="en-US" dirty="0">
              <a:solidFill>
                <a:schemeClr val="tx1"/>
              </a:solidFill>
            </a:endParaRPr>
          </a:p>
        </p:txBody>
      </p:sp>
      <p:sp>
        <p:nvSpPr>
          <p:cNvPr id="4" name="Fußzeilenplatzhalter 3"/>
          <p:cNvSpPr>
            <a:spLocks noGrp="1"/>
          </p:cNvSpPr>
          <p:nvPr>
            <p:ph type="ftr" idx="10"/>
          </p:nvPr>
        </p:nvSpPr>
        <p:spPr/>
        <p:txBody>
          <a:bodyPr/>
          <a:lstStyle/>
          <a:p>
            <a:pPr>
              <a:defRPr/>
            </a:pPr>
            <a:r>
              <a:rPr lang="en-US" dirty="0" smtClean="0"/>
              <a:t>Ada Basics © 2024 C.Grein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279</a:t>
            </a:fld>
            <a:endParaRPr lang="de-DE" dirty="0"/>
          </a:p>
        </p:txBody>
      </p:sp>
    </p:spTree>
    <p:extLst>
      <p:ext uri="{BB962C8B-B14F-4D97-AF65-F5344CB8AC3E}">
        <p14:creationId xmlns:p14="http://schemas.microsoft.com/office/powerpoint/2010/main" val="2775578577"/>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1"/>
          <p:cNvSpPr>
            <a:spLocks noGrp="1" noChangeArrowheads="1"/>
          </p:cNvSpPr>
          <p:nvPr>
            <p:ph type="title"/>
          </p:nvPr>
        </p:nvSpPr>
        <p:spPr>
          <a:xfrm>
            <a:off x="685800" y="417513"/>
            <a:ext cx="7772400" cy="1201737"/>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noProof="0" dirty="0" smtClean="0"/>
              <a:t>What’s a Type</a:t>
            </a:r>
          </a:p>
        </p:txBody>
      </p:sp>
      <p:sp>
        <p:nvSpPr>
          <p:cNvPr id="14339" name="Rectangle 2"/>
          <p:cNvSpPr>
            <a:spLocks noGrp="1" noChangeArrowheads="1"/>
          </p:cNvSpPr>
          <p:nvPr>
            <p:ph idx="1"/>
          </p:nvPr>
        </p:nvSpPr>
        <p:spPr>
          <a:xfrm>
            <a:off x="685800" y="1844824"/>
            <a:ext cx="7772400" cy="4176464"/>
          </a:xfrm>
        </p:spPr>
        <p:txBody>
          <a:bodyPr/>
          <a:lstStyle/>
          <a:p>
            <a:pPr marL="309563" indent="-309563" eaLnBrk="1" hangingPunct="1">
              <a:spcBef>
                <a:spcPts val="600"/>
              </a:spcBef>
              <a:buFont typeface="Times New Roman" pitchFamily="18" charset="0"/>
              <a:buChar char="•"/>
              <a:tabLst>
                <a:tab pos="309563" algn="l"/>
                <a:tab pos="414338"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Lst>
            </a:pPr>
            <a:r>
              <a:rPr lang="en-US" altLang="de-DE" sz="2300" noProof="0" dirty="0" smtClean="0"/>
              <a:t>A </a:t>
            </a:r>
            <a:r>
              <a:rPr lang="en-US" altLang="de-DE" sz="2300" b="1" noProof="0" dirty="0" smtClean="0"/>
              <a:t>type</a:t>
            </a:r>
            <a:r>
              <a:rPr lang="en-US" altLang="de-DE" sz="2300" noProof="0" dirty="0" smtClean="0"/>
              <a:t> is the set of all values that objects of this type can acquire, together with the </a:t>
            </a:r>
            <a:r>
              <a:rPr lang="en-US" altLang="de-DE" sz="2300" b="1" noProof="0" dirty="0" smtClean="0"/>
              <a:t>operations</a:t>
            </a:r>
            <a:r>
              <a:rPr lang="en-US" altLang="de-DE" sz="2300" noProof="0" dirty="0" smtClean="0"/>
              <a:t> on them.</a:t>
            </a:r>
            <a:br>
              <a:rPr lang="en-US" altLang="de-DE" sz="2300" noProof="0" dirty="0" smtClean="0"/>
            </a:br>
            <a:r>
              <a:rPr lang="en-US" altLang="de-DE" sz="2300" noProof="0" dirty="0" smtClean="0"/>
              <a:t>(This is a very old idea, which however has not been adopted by some of the languages currently in vogue – or at most rudimentarily.)</a:t>
            </a:r>
          </a:p>
          <a:p>
            <a:pPr marL="309563" indent="-309563" eaLnBrk="1" hangingPunct="1">
              <a:spcBef>
                <a:spcPts val="700"/>
              </a:spcBef>
              <a:buFont typeface="Times New Roman" pitchFamily="18" charset="0"/>
              <a:buChar char="•"/>
              <a:tabLst>
                <a:tab pos="309563" algn="l"/>
                <a:tab pos="414338"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Lst>
            </a:pPr>
            <a:r>
              <a:rPr lang="en-US" altLang="de-DE" sz="2300" noProof="0" dirty="0" smtClean="0"/>
              <a:t>Some types possess only one value. In these cases, the types themselves may stay anonymous.</a:t>
            </a:r>
          </a:p>
          <a:p>
            <a:pPr marL="309563" indent="-309563" eaLnBrk="1" hangingPunct="1">
              <a:spcBef>
                <a:spcPts val="600"/>
              </a:spcBef>
              <a:buFont typeface="Times New Roman" pitchFamily="18" charset="0"/>
              <a:buChar char="•"/>
              <a:tabLst>
                <a:tab pos="309563" algn="l"/>
                <a:tab pos="414338"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Lst>
            </a:pPr>
            <a:r>
              <a:rPr lang="en-US" altLang="de-DE" sz="2300" b="1" noProof="0" dirty="0" smtClean="0"/>
              <a:t>Attributes</a:t>
            </a:r>
            <a:r>
              <a:rPr lang="en-US" altLang="de-DE" sz="2300" noProof="0" dirty="0" smtClean="0"/>
              <a:t> and (Ada 2012) </a:t>
            </a:r>
            <a:r>
              <a:rPr lang="en-US" altLang="de-DE" sz="2300" b="1" noProof="0" dirty="0" smtClean="0"/>
              <a:t>aspects</a:t>
            </a:r>
            <a:r>
              <a:rPr lang="en-US" altLang="de-DE" sz="2300" noProof="0" dirty="0" smtClean="0"/>
              <a:t> may be used to query or define properties of a type.</a:t>
            </a:r>
            <a:br>
              <a:rPr lang="en-US" altLang="de-DE" sz="2300" noProof="0" dirty="0" smtClean="0"/>
            </a:br>
            <a:r>
              <a:rPr lang="en-US" altLang="de-DE" sz="2300" noProof="0" dirty="0" smtClean="0"/>
              <a:t>(For instance the size, i.e. the number of bits.)</a:t>
            </a:r>
          </a:p>
          <a:p>
            <a:pPr marL="309563" indent="-309563" eaLnBrk="1" hangingPunct="1">
              <a:spcBef>
                <a:spcPts val="600"/>
              </a:spcBef>
              <a:buFont typeface="Times New Roman" pitchFamily="18" charset="0"/>
              <a:buChar char="•"/>
              <a:tabLst>
                <a:tab pos="309563" algn="l"/>
                <a:tab pos="414338"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Lst>
            </a:pPr>
            <a:r>
              <a:rPr lang="en-US" sz="2400" dirty="0" smtClean="0"/>
              <a:t>It is a pure </a:t>
            </a:r>
            <a:r>
              <a:rPr lang="en-US" sz="2400" b="1" dirty="0"/>
              <a:t>compile time </a:t>
            </a:r>
            <a:r>
              <a:rPr lang="en-US" sz="2400" dirty="0"/>
              <a:t>construct.</a:t>
            </a:r>
            <a:endParaRPr lang="en-US" altLang="de-DE" sz="2300" noProof="0" dirty="0" smtClean="0"/>
          </a:p>
        </p:txBody>
      </p:sp>
      <p:sp>
        <p:nvSpPr>
          <p:cNvPr id="2" name="Fußzeilenplatzhalter 1"/>
          <p:cNvSpPr>
            <a:spLocks noGrp="1"/>
          </p:cNvSpPr>
          <p:nvPr>
            <p:ph type="ftr" idx="10"/>
          </p:nvPr>
        </p:nvSpPr>
        <p:spPr/>
        <p:txBody>
          <a:bodyPr/>
          <a:lstStyle/>
          <a:p>
            <a:pPr>
              <a:defRPr/>
            </a:pPr>
            <a:r>
              <a:rPr lang="en-US" dirty="0" smtClean="0"/>
              <a:t>Ada Basics © 2024 C.Grein</a:t>
            </a:r>
            <a:endParaRPr lang="de-DE" dirty="0"/>
          </a:p>
        </p:txBody>
      </p:sp>
      <p:sp>
        <p:nvSpPr>
          <p:cNvPr id="3" name="Foliennummernplatzhalter 2"/>
          <p:cNvSpPr>
            <a:spLocks noGrp="1"/>
          </p:cNvSpPr>
          <p:nvPr>
            <p:ph type="sldNum" idx="11"/>
          </p:nvPr>
        </p:nvSpPr>
        <p:spPr/>
        <p:txBody>
          <a:bodyPr/>
          <a:lstStyle/>
          <a:p>
            <a:pPr>
              <a:defRPr/>
            </a:pPr>
            <a:fld id="{07B95DED-7F18-463B-9F94-D327A3428C3B}" type="slidenum">
              <a:rPr lang="de-DE" smtClean="0"/>
              <a:pPr>
                <a:defRPr/>
              </a:pPr>
              <a:t>28</a:t>
            </a:fld>
            <a:endParaRPr lang="de-DE" dirty="0"/>
          </a:p>
        </p:txBody>
      </p:sp>
    </p:spTree>
    <p:extLst>
      <p:ext uri="{BB962C8B-B14F-4D97-AF65-F5344CB8AC3E}">
        <p14:creationId xmlns:p14="http://schemas.microsoft.com/office/powerpoint/2010/main" val="3064909484"/>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7394" name="Rectangle 2"/>
          <p:cNvSpPr>
            <a:spLocks noGrp="1" noChangeArrowheads="1"/>
          </p:cNvSpPr>
          <p:nvPr>
            <p:ph type="title"/>
          </p:nvPr>
        </p:nvSpPr>
        <p:spPr>
          <a:xfrm>
            <a:off x="685800" y="463550"/>
            <a:ext cx="7739063" cy="1236663"/>
          </a:xfrm>
        </p:spPr>
        <p:txBody>
          <a:bodyPr/>
          <a:lstStyle/>
          <a:p>
            <a:pPr eaLnBrk="1" hangingPunct="1"/>
            <a:r>
              <a:rPr lang="en-US" altLang="de-DE" noProof="0" dirty="0" smtClean="0"/>
              <a:t>Storage Deallocation</a:t>
            </a:r>
          </a:p>
        </p:txBody>
      </p:sp>
      <p:sp>
        <p:nvSpPr>
          <p:cNvPr id="187395" name="Rectangle 3"/>
          <p:cNvSpPr>
            <a:spLocks noGrp="1" noChangeArrowheads="1"/>
          </p:cNvSpPr>
          <p:nvPr>
            <p:ph type="body" idx="1"/>
          </p:nvPr>
        </p:nvSpPr>
        <p:spPr>
          <a:xfrm>
            <a:off x="684213" y="1773238"/>
            <a:ext cx="7739062" cy="4392612"/>
          </a:xfrm>
        </p:spPr>
        <p:txBody>
          <a:bodyPr/>
          <a:lstStyle/>
          <a:p>
            <a:pPr marL="0" indent="0" eaLnBrk="1" hangingPunct="1">
              <a:lnSpc>
                <a:spcPct val="90000"/>
              </a:lnSpc>
            </a:pPr>
            <a:r>
              <a:rPr lang="en-US" altLang="de-DE" sz="1800" b="1" noProof="0" dirty="0" smtClean="0">
                <a:latin typeface="Courier New" pitchFamily="49" charset="0"/>
              </a:rPr>
              <a:t>generic</a:t>
            </a:r>
            <a:br>
              <a:rPr lang="en-US" altLang="de-DE" sz="1800" b="1" noProof="0" dirty="0" smtClean="0">
                <a:latin typeface="Courier New" pitchFamily="49" charset="0"/>
              </a:rPr>
            </a:br>
            <a:r>
              <a:rPr lang="en-US" altLang="de-DE" sz="1800" b="1" noProof="0" dirty="0" smtClean="0">
                <a:latin typeface="Courier New" pitchFamily="49" charset="0"/>
              </a:rPr>
              <a:t>  type </a:t>
            </a:r>
            <a:r>
              <a:rPr lang="en-US" altLang="de-DE" sz="1800" noProof="0" dirty="0" smtClean="0">
                <a:latin typeface="Courier New" pitchFamily="49" charset="0"/>
              </a:rPr>
              <a:t>Object(&lt;&gt;) </a:t>
            </a:r>
            <a:r>
              <a:rPr lang="en-US" altLang="de-DE" sz="1800" b="1" noProof="0" dirty="0" smtClean="0">
                <a:latin typeface="Courier New" pitchFamily="49" charset="0"/>
              </a:rPr>
              <a:t>is limited private</a:t>
            </a:r>
            <a:r>
              <a:rPr lang="en-US" altLang="de-DE" sz="1800" noProof="0" dirty="0" smtClean="0">
                <a:latin typeface="Courier New" pitchFamily="49" charset="0"/>
              </a:rPr>
              <a:t>;</a:t>
            </a:r>
            <a:br>
              <a:rPr lang="en-US" altLang="de-DE" sz="1800" noProof="0" dirty="0" smtClean="0">
                <a:latin typeface="Courier New" pitchFamily="49" charset="0"/>
              </a:rPr>
            </a:br>
            <a:r>
              <a:rPr lang="en-US" altLang="de-DE" sz="1800" b="1" noProof="0" dirty="0" smtClean="0">
                <a:latin typeface="Courier New" pitchFamily="49" charset="0"/>
              </a:rPr>
              <a:t>  type </a:t>
            </a:r>
            <a:r>
              <a:rPr lang="en-US" altLang="de-DE" sz="1800" noProof="0" dirty="0" smtClean="0">
                <a:latin typeface="Courier New" pitchFamily="49" charset="0"/>
              </a:rPr>
              <a:t>Name </a:t>
            </a:r>
            <a:r>
              <a:rPr lang="en-US" altLang="de-DE" sz="1800" b="1" noProof="0" dirty="0" smtClean="0">
                <a:latin typeface="Courier New" pitchFamily="49" charset="0"/>
              </a:rPr>
              <a:t>is access </a:t>
            </a:r>
            <a:r>
              <a:rPr lang="en-US" altLang="de-DE" sz="1800" noProof="0" dirty="0" smtClean="0">
                <a:latin typeface="Courier New" pitchFamily="49" charset="0"/>
              </a:rPr>
              <a:t>Object;</a:t>
            </a:r>
            <a:br>
              <a:rPr lang="en-US" altLang="de-DE" sz="1800" noProof="0" dirty="0" smtClean="0">
                <a:latin typeface="Courier New" pitchFamily="49" charset="0"/>
              </a:rPr>
            </a:br>
            <a:r>
              <a:rPr lang="en-US" altLang="de-DE" sz="1800" b="1" noProof="0" dirty="0" smtClean="0">
                <a:latin typeface="Courier New" pitchFamily="49" charset="0"/>
              </a:rPr>
              <a:t>procedure </a:t>
            </a:r>
            <a:r>
              <a:rPr lang="en-US" altLang="de-DE" sz="1800" noProof="0" dirty="0" smtClean="0">
                <a:latin typeface="Courier New" pitchFamily="49" charset="0"/>
              </a:rPr>
              <a:t>Ada.</a:t>
            </a:r>
            <a:r>
              <a:rPr lang="en-US" altLang="de-DE" sz="1800" noProof="0" dirty="0" smtClean="0">
                <a:solidFill>
                  <a:srgbClr val="C00000"/>
                </a:solidFill>
                <a:latin typeface="Courier New" pitchFamily="49" charset="0"/>
              </a:rPr>
              <a:t>Unchecked</a:t>
            </a:r>
            <a:r>
              <a:rPr lang="en-US" altLang="de-DE" sz="1800" noProof="0" dirty="0" smtClean="0">
                <a:latin typeface="Courier New" pitchFamily="49" charset="0"/>
              </a:rPr>
              <a:t>_Deallocation (X: </a:t>
            </a:r>
            <a:r>
              <a:rPr lang="en-US" altLang="de-DE" sz="1800" b="1" noProof="0" dirty="0" smtClean="0">
                <a:latin typeface="Courier New" pitchFamily="49" charset="0"/>
              </a:rPr>
              <a:t>in out </a:t>
            </a:r>
            <a:r>
              <a:rPr lang="en-US" altLang="de-DE" sz="1800" noProof="0" dirty="0" smtClean="0">
                <a:latin typeface="Courier New" pitchFamily="49" charset="0"/>
              </a:rPr>
              <a:t>Name);</a:t>
            </a:r>
          </a:p>
          <a:p>
            <a:pPr marL="0" indent="0" eaLnBrk="1" hangingPunct="1">
              <a:lnSpc>
                <a:spcPct val="90000"/>
              </a:lnSpc>
            </a:pPr>
            <a:endParaRPr lang="en-US" altLang="de-DE" sz="400" noProof="0" dirty="0" smtClean="0">
              <a:latin typeface="Courier New" pitchFamily="49" charset="0"/>
            </a:endParaRPr>
          </a:p>
          <a:p>
            <a:pPr marL="0" indent="0" eaLnBrk="1" hangingPunct="1">
              <a:lnSpc>
                <a:spcPct val="90000"/>
              </a:lnSpc>
            </a:pPr>
            <a:r>
              <a:rPr lang="en-US" altLang="de-DE" sz="1800" b="1" noProof="0" dirty="0" smtClean="0">
                <a:latin typeface="Courier New" pitchFamily="49" charset="0"/>
              </a:rPr>
              <a:t>type</a:t>
            </a:r>
            <a:r>
              <a:rPr lang="en-US" altLang="de-DE" sz="1800" noProof="0" dirty="0" smtClean="0">
                <a:latin typeface="Courier New" pitchFamily="49" charset="0"/>
              </a:rPr>
              <a:t> Access_Integer </a:t>
            </a:r>
            <a:r>
              <a:rPr lang="en-US" altLang="de-DE" sz="1800" b="1" noProof="0" dirty="0" smtClean="0">
                <a:latin typeface="Courier New" pitchFamily="49" charset="0"/>
              </a:rPr>
              <a:t>is access</a:t>
            </a:r>
            <a:r>
              <a:rPr lang="en-US" altLang="de-DE" sz="1800" noProof="0" dirty="0" smtClean="0">
                <a:latin typeface="Courier New" pitchFamily="49" charset="0"/>
              </a:rPr>
              <a:t> Integer;</a:t>
            </a:r>
          </a:p>
          <a:p>
            <a:pPr marL="0" indent="0" eaLnBrk="1" hangingPunct="1">
              <a:lnSpc>
                <a:spcPct val="90000"/>
              </a:lnSpc>
            </a:pPr>
            <a:r>
              <a:rPr lang="en-US" altLang="de-DE" sz="1800" b="1" noProof="0" dirty="0" smtClean="0">
                <a:latin typeface="Courier New" pitchFamily="49" charset="0"/>
              </a:rPr>
              <a:t>procedure </a:t>
            </a:r>
            <a:r>
              <a:rPr lang="en-US" altLang="de-DE" sz="1800" noProof="0" dirty="0" smtClean="0">
                <a:latin typeface="Courier New" pitchFamily="49" charset="0"/>
              </a:rPr>
              <a:t>Free </a:t>
            </a:r>
            <a:r>
              <a:rPr lang="en-US" altLang="de-DE" sz="1800" b="1" noProof="0" dirty="0" smtClean="0">
                <a:latin typeface="Courier New" pitchFamily="49" charset="0"/>
              </a:rPr>
              <a:t>is new </a:t>
            </a:r>
            <a:r>
              <a:rPr lang="en-US" altLang="de-DE" sz="1800" noProof="0" dirty="0" smtClean="0">
                <a:latin typeface="Courier New" pitchFamily="49" charset="0"/>
              </a:rPr>
              <a:t>Ada.Unchecked_Deallocation</a:t>
            </a:r>
            <a:br>
              <a:rPr lang="en-US" altLang="de-DE" sz="1800" noProof="0" dirty="0" smtClean="0">
                <a:latin typeface="Courier New" pitchFamily="49" charset="0"/>
              </a:rPr>
            </a:br>
            <a:r>
              <a:rPr lang="en-US" altLang="de-DE" sz="1800" noProof="0" dirty="0" smtClean="0">
                <a:latin typeface="Courier New" pitchFamily="49" charset="0"/>
              </a:rPr>
              <a:t>  (Object =&gt; Integer, Name =&gt; Access_Integer);</a:t>
            </a:r>
          </a:p>
          <a:p>
            <a:pPr marL="0" indent="0" eaLnBrk="1" hangingPunct="1">
              <a:lnSpc>
                <a:spcPct val="90000"/>
              </a:lnSpc>
            </a:pPr>
            <a:r>
              <a:rPr lang="en-US" altLang="de-DE" sz="1800" noProof="0" dirty="0" smtClean="0">
                <a:latin typeface="Courier New" pitchFamily="49" charset="0"/>
              </a:rPr>
              <a:t>P, Q: Access_Integer := </a:t>
            </a:r>
            <a:r>
              <a:rPr lang="en-US" altLang="de-DE" sz="1800" b="1" noProof="0" dirty="0" smtClean="0">
                <a:latin typeface="Courier New" pitchFamily="49" charset="0"/>
              </a:rPr>
              <a:t>new</a:t>
            </a:r>
            <a:r>
              <a:rPr lang="en-US" altLang="de-DE" sz="1800" noProof="0" dirty="0" smtClean="0">
                <a:latin typeface="Courier New" pitchFamily="49" charset="0"/>
              </a:rPr>
              <a:t> Integer;</a:t>
            </a:r>
          </a:p>
          <a:p>
            <a:pPr marL="0" indent="0" eaLnBrk="1" hangingPunct="1">
              <a:lnSpc>
                <a:spcPct val="90000"/>
              </a:lnSpc>
            </a:pPr>
            <a:r>
              <a:rPr lang="en-US" altLang="de-DE" sz="1800" noProof="0" dirty="0" smtClean="0">
                <a:latin typeface="Courier New" pitchFamily="49" charset="0"/>
              </a:rPr>
              <a:t>P := Q;    -- </a:t>
            </a:r>
            <a:r>
              <a:rPr lang="en-US" altLang="de-DE" sz="1800" i="1" noProof="0" dirty="0" smtClean="0">
                <a:latin typeface="Courier New" pitchFamily="49" charset="0"/>
              </a:rPr>
              <a:t>whatever P </a:t>
            </a:r>
            <a:r>
              <a:rPr lang="en-US" altLang="de-DE" sz="1800" i="1" dirty="0" smtClean="0">
                <a:latin typeface="Courier New" pitchFamily="49" charset="0"/>
              </a:rPr>
              <a:t>accessed</a:t>
            </a:r>
            <a:r>
              <a:rPr lang="en-US" altLang="de-DE" sz="1800" i="1" noProof="0" dirty="0" smtClean="0">
                <a:latin typeface="Courier New" pitchFamily="49" charset="0"/>
              </a:rPr>
              <a:t>, it</a:t>
            </a:r>
            <a:r>
              <a:rPr lang="en-US" sz="1800" i="1" dirty="0">
                <a:latin typeface="Courier New" pitchFamily="49" charset="0"/>
                <a:cs typeface="Courier New" pitchFamily="49" charset="0"/>
              </a:rPr>
              <a:t>'</a:t>
            </a:r>
            <a:r>
              <a:rPr lang="en-US" altLang="de-DE" sz="1800" i="1" noProof="0" dirty="0" smtClean="0">
                <a:latin typeface="Courier New" pitchFamily="49" charset="0"/>
              </a:rPr>
              <a:t>s lost now</a:t>
            </a:r>
            <a:br>
              <a:rPr lang="en-US" altLang="de-DE" sz="1800" i="1" noProof="0" dirty="0" smtClean="0">
                <a:latin typeface="Courier New" pitchFamily="49" charset="0"/>
              </a:rPr>
            </a:br>
            <a:r>
              <a:rPr lang="en-US" altLang="de-DE" sz="1800" noProof="0" dirty="0" smtClean="0">
                <a:latin typeface="Courier New" pitchFamily="49" charset="0"/>
              </a:rPr>
              <a:t>Free (P);  -- </a:t>
            </a:r>
            <a:r>
              <a:rPr lang="en-US" altLang="de-DE" sz="1800" i="1" noProof="0" dirty="0" smtClean="0">
                <a:latin typeface="Courier New" pitchFamily="49" charset="0"/>
              </a:rPr>
              <a:t>now P = </a:t>
            </a:r>
            <a:r>
              <a:rPr lang="en-US" altLang="de-DE" sz="1800" b="1" i="1" noProof="0" dirty="0" smtClean="0">
                <a:latin typeface="Courier New" pitchFamily="49" charset="0"/>
              </a:rPr>
              <a:t>null</a:t>
            </a:r>
            <a:br>
              <a:rPr lang="en-US" altLang="de-DE" sz="1800" b="1" i="1" noProof="0" dirty="0" smtClean="0">
                <a:latin typeface="Courier New" pitchFamily="49" charset="0"/>
              </a:rPr>
            </a:br>
            <a:r>
              <a:rPr lang="en-US" altLang="de-DE" sz="1800" noProof="0" dirty="0" smtClean="0">
                <a:solidFill>
                  <a:srgbClr val="FF0000"/>
                </a:solidFill>
                <a:latin typeface="Courier New" pitchFamily="49" charset="0"/>
              </a:rPr>
              <a:t>… Q.</a:t>
            </a:r>
            <a:r>
              <a:rPr lang="en-US" altLang="de-DE" sz="1800" b="1" noProof="0" dirty="0" smtClean="0">
                <a:solidFill>
                  <a:srgbClr val="FF0000"/>
                </a:solidFill>
                <a:latin typeface="Courier New" pitchFamily="49" charset="0"/>
              </a:rPr>
              <a:t>all </a:t>
            </a:r>
            <a:r>
              <a:rPr lang="en-US" altLang="de-DE" sz="1800" noProof="0" dirty="0" smtClean="0">
                <a:solidFill>
                  <a:srgbClr val="FF0000"/>
                </a:solidFill>
                <a:latin typeface="Courier New" pitchFamily="49" charset="0"/>
              </a:rPr>
              <a:t>…  -- </a:t>
            </a:r>
            <a:r>
              <a:rPr lang="en-US" altLang="de-DE" sz="1800" i="1" noProof="0" dirty="0" smtClean="0">
                <a:solidFill>
                  <a:srgbClr val="FF0000"/>
                </a:solidFill>
                <a:latin typeface="Courier New" pitchFamily="49" charset="0"/>
              </a:rPr>
              <a:t>Q accesses an undefined object</a:t>
            </a:r>
          </a:p>
          <a:p>
            <a:pPr marL="0" indent="0" eaLnBrk="1" hangingPunct="1">
              <a:lnSpc>
                <a:spcPct val="90000"/>
              </a:lnSpc>
            </a:pPr>
            <a:r>
              <a:rPr lang="en-US" altLang="de-DE" sz="2000" noProof="0" dirty="0" smtClean="0"/>
              <a:t>The container library prevents such traps.</a:t>
            </a:r>
          </a:p>
          <a:p>
            <a:pPr marL="0" indent="0" eaLnBrk="1" hangingPunct="1">
              <a:lnSpc>
                <a:spcPct val="90000"/>
              </a:lnSpc>
            </a:pPr>
            <a:r>
              <a:rPr lang="en-US" altLang="de-DE" sz="2000" noProof="0" dirty="0" smtClean="0">
                <a:solidFill>
                  <a:schemeClr val="accent2"/>
                </a:solidFill>
              </a:rPr>
              <a:t>Smart Pointers </a:t>
            </a:r>
            <a:r>
              <a:rPr lang="en-US" altLang="de-DE" sz="2000" noProof="0" dirty="0" smtClean="0"/>
              <a:t>(reference counting) provide another possibility (see my Ada Code (slide 1); they use </a:t>
            </a:r>
            <a:r>
              <a:rPr lang="en-US" altLang="de-DE" sz="2000" i="1" noProof="0" dirty="0" smtClean="0"/>
              <a:t>tagged types</a:t>
            </a:r>
            <a:r>
              <a:rPr lang="en-US" altLang="de-DE" sz="2000" noProof="0" dirty="0" smtClean="0"/>
              <a:t>).</a:t>
            </a:r>
          </a:p>
        </p:txBody>
      </p:sp>
      <p:sp>
        <p:nvSpPr>
          <p:cNvPr id="187396" name="Fußzeilenplatzhalter 1"/>
          <p:cNvSpPr>
            <a:spLocks noGrp="1"/>
          </p:cNvSpPr>
          <p:nvPr>
            <p:ph type="ftr" sz="quarte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en-US" altLang="de-DE" sz="2400" dirty="0" smtClean="0"/>
              <a:t>Ada Basics © 2024 C.Grein</a:t>
            </a:r>
            <a:endParaRPr lang="de-DE" altLang="de-DE" sz="2400" dirty="0"/>
          </a:p>
        </p:txBody>
      </p:sp>
      <p:sp>
        <p:nvSpPr>
          <p:cNvPr id="187397" name="Foliennummernplatzhalter 2"/>
          <p:cNvSpPr>
            <a:spLocks noGrp="1"/>
          </p:cNvSpPr>
          <p:nvPr>
            <p:ph type="sldNum" sz="quarter"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1B34C4A9-DFBB-4EAD-AA73-F4322A4492B0}" type="slidenum">
              <a:rPr lang="de-DE" altLang="de-DE" sz="2400" smtClean="0"/>
              <a:pPr eaLnBrk="1" hangingPunct="1">
                <a:spcBef>
                  <a:spcPct val="0"/>
                </a:spcBef>
              </a:pPr>
              <a:t>280</a:t>
            </a:fld>
            <a:endParaRPr lang="de-DE" altLang="de-DE" sz="2400" dirty="0" smtClean="0"/>
          </a:p>
        </p:txBody>
      </p:sp>
    </p:spTree>
  </p:cSld>
  <p:clrMapOvr>
    <a:masterClrMapping/>
  </p:clrMapOvr>
  <p:timing>
    <p:tnLst>
      <p:par>
        <p:cTn id="1" dur="indefinite" restart="never" nodeType="tmRoot"/>
      </p:par>
    </p:tnLst>
  </p:timing>
</p:sld>
</file>

<file path=ppt/slides/slide2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8418" name="Rectangle 2"/>
          <p:cNvSpPr>
            <a:spLocks noGrp="1" noChangeArrowheads="1"/>
          </p:cNvSpPr>
          <p:nvPr>
            <p:ph type="title"/>
          </p:nvPr>
        </p:nvSpPr>
        <p:spPr>
          <a:xfrm>
            <a:off x="685800" y="463550"/>
            <a:ext cx="7739063" cy="1236663"/>
          </a:xfrm>
        </p:spPr>
        <p:txBody>
          <a:bodyPr/>
          <a:lstStyle/>
          <a:p>
            <a:pPr eaLnBrk="1" hangingPunct="1"/>
            <a:r>
              <a:rPr lang="en-US" altLang="de-DE" dirty="0"/>
              <a:t>Storage Deallocation </a:t>
            </a:r>
            <a:r>
              <a:rPr lang="en-US" altLang="de-DE" noProof="0" dirty="0" smtClean="0"/>
              <a:t>(Continued)</a:t>
            </a:r>
          </a:p>
        </p:txBody>
      </p:sp>
      <p:sp>
        <p:nvSpPr>
          <p:cNvPr id="188419" name="Rectangle 3"/>
          <p:cNvSpPr>
            <a:spLocks noGrp="1" noChangeArrowheads="1"/>
          </p:cNvSpPr>
          <p:nvPr>
            <p:ph type="body" idx="1"/>
          </p:nvPr>
        </p:nvSpPr>
        <p:spPr>
          <a:xfrm>
            <a:off x="684213" y="1916113"/>
            <a:ext cx="7739062" cy="3960812"/>
          </a:xfrm>
        </p:spPr>
        <p:txBody>
          <a:bodyPr/>
          <a:lstStyle/>
          <a:p>
            <a:pPr marL="0" indent="0" eaLnBrk="1" hangingPunct="1">
              <a:lnSpc>
                <a:spcPct val="90000"/>
              </a:lnSpc>
            </a:pPr>
            <a:r>
              <a:rPr lang="en-US" altLang="de-DE" sz="2200" noProof="0" dirty="0" smtClean="0">
                <a:latin typeface="Courier New" pitchFamily="49" charset="0"/>
                <a:cs typeface="Courier New" pitchFamily="49" charset="0"/>
              </a:rPr>
              <a:t>Unchecked_Deallocation</a:t>
            </a:r>
            <a:r>
              <a:rPr lang="en-US" altLang="de-DE" sz="2200" noProof="0" dirty="0" smtClean="0"/>
              <a:t> finalizes the object and frees the allocated storage. The affected pointer gets the value </a:t>
            </a:r>
            <a:r>
              <a:rPr lang="en-US" altLang="de-DE" sz="2200" b="1" noProof="0" dirty="0" smtClean="0">
                <a:latin typeface="Courier New" panose="02070309020205020404" pitchFamily="49" charset="0"/>
                <a:cs typeface="Courier New" panose="02070309020205020404" pitchFamily="49" charset="0"/>
              </a:rPr>
              <a:t>null</a:t>
            </a:r>
            <a:r>
              <a:rPr lang="en-US" altLang="de-DE" sz="2200" noProof="0" dirty="0" smtClean="0"/>
              <a:t>. But be careful: dereferencing other pointers referencing this no longer existing object is </a:t>
            </a:r>
            <a:r>
              <a:rPr lang="en-US" altLang="de-DE" sz="2200" noProof="0" dirty="0" smtClean="0">
                <a:solidFill>
                  <a:srgbClr val="FF0000"/>
                </a:solidFill>
              </a:rPr>
              <a:t>erroneous</a:t>
            </a:r>
            <a:r>
              <a:rPr lang="en-US" altLang="de-DE" sz="2200" noProof="0" dirty="0" smtClean="0"/>
              <a:t>.</a:t>
            </a:r>
          </a:p>
          <a:p>
            <a:pPr marL="0" indent="0" eaLnBrk="1" hangingPunct="1">
              <a:lnSpc>
                <a:spcPct val="90000"/>
              </a:lnSpc>
            </a:pPr>
            <a:r>
              <a:rPr lang="en-US" altLang="de-DE" sz="2200" noProof="0" dirty="0" smtClean="0">
                <a:latin typeface="Courier New" pitchFamily="49" charset="0"/>
                <a:cs typeface="Courier New" pitchFamily="49" charset="0"/>
              </a:rPr>
              <a:t>UD</a:t>
            </a:r>
            <a:r>
              <a:rPr lang="en-US" altLang="de-DE" sz="2200" noProof="0" dirty="0" smtClean="0"/>
              <a:t> with a different type than was used for allocation is </a:t>
            </a:r>
            <a:r>
              <a:rPr lang="en-US" altLang="de-DE" sz="2200" i="1" noProof="0" dirty="0" smtClean="0">
                <a:solidFill>
                  <a:srgbClr val="FF0000"/>
                </a:solidFill>
              </a:rPr>
              <a:t>erroneous</a:t>
            </a:r>
            <a:r>
              <a:rPr lang="en-US" altLang="de-DE" sz="2200" noProof="0" dirty="0" smtClean="0"/>
              <a:t>.</a:t>
            </a:r>
          </a:p>
          <a:p>
            <a:pPr marL="0" indent="0" eaLnBrk="1" hangingPunct="1">
              <a:lnSpc>
                <a:spcPct val="90000"/>
              </a:lnSpc>
            </a:pPr>
            <a:r>
              <a:rPr lang="en-US" altLang="de-DE" sz="2200" noProof="0" dirty="0" smtClean="0"/>
              <a:t>So be wary!</a:t>
            </a:r>
          </a:p>
          <a:p>
            <a:pPr marL="0" indent="0" eaLnBrk="1" hangingPunct="1">
              <a:lnSpc>
                <a:spcPct val="90000"/>
              </a:lnSpc>
            </a:pPr>
            <a:r>
              <a:rPr lang="en-US" altLang="de-DE" sz="2200" noProof="0" dirty="0" smtClean="0"/>
              <a:t>From </a:t>
            </a:r>
            <a:r>
              <a:rPr lang="en-US" altLang="de-DE" sz="2200" noProof="0" dirty="0" smtClean="0">
                <a:solidFill>
                  <a:schemeClr val="accent2"/>
                </a:solidFill>
              </a:rPr>
              <a:t>Ada 2012 </a:t>
            </a:r>
            <a:r>
              <a:rPr lang="en-US" altLang="de-DE" sz="2200" noProof="0" dirty="0" smtClean="0"/>
              <a:t>on, there are so-called subpools, which can be used to deallocate complete storage regions in one go.</a:t>
            </a:r>
          </a:p>
          <a:p>
            <a:pPr marL="0" indent="0" eaLnBrk="1" hangingPunct="1">
              <a:lnSpc>
                <a:spcPct val="90000"/>
              </a:lnSpc>
            </a:pPr>
            <a:r>
              <a:rPr lang="en-US" altLang="de-DE" sz="2200" noProof="0" dirty="0" smtClean="0"/>
              <a:t>(Ada does not disallow the implementation of </a:t>
            </a:r>
            <a:r>
              <a:rPr lang="en-US" altLang="de-DE" sz="2200" i="1" noProof="0" dirty="0" smtClean="0"/>
              <a:t>garbage collectors</a:t>
            </a:r>
            <a:r>
              <a:rPr lang="en-US" altLang="de-DE" sz="2200" dirty="0" smtClean="0"/>
              <a:t>;</a:t>
            </a:r>
            <a:r>
              <a:rPr lang="en-US" altLang="de-DE" sz="2200" noProof="0" dirty="0" smtClean="0"/>
              <a:t> there is, however, no compiler providing one. Reason is Ada’s use in (hard) real-time systems, which would be severely disturbed by</a:t>
            </a:r>
            <a:r>
              <a:rPr lang="en-US" altLang="de-DE" sz="2200" dirty="0" smtClean="0"/>
              <a:t> </a:t>
            </a:r>
            <a:r>
              <a:rPr lang="en-US" altLang="de-DE" sz="2200" dirty="0"/>
              <a:t>a </a:t>
            </a:r>
            <a:r>
              <a:rPr lang="en-US" altLang="de-DE" sz="2200" dirty="0" smtClean="0"/>
              <a:t>GC</a:t>
            </a:r>
            <a:r>
              <a:rPr lang="en-US" altLang="de-DE" sz="2200" noProof="0" dirty="0" smtClean="0"/>
              <a:t>.)</a:t>
            </a:r>
          </a:p>
        </p:txBody>
      </p:sp>
      <p:sp>
        <p:nvSpPr>
          <p:cNvPr id="188420" name="Fußzeilenplatzhalter 1"/>
          <p:cNvSpPr>
            <a:spLocks noGrp="1"/>
          </p:cNvSpPr>
          <p:nvPr>
            <p:ph type="ftr" sz="quarte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en-US" altLang="de-DE" sz="2400" dirty="0" smtClean="0"/>
              <a:t>Ada Basics © 2024 C.Grein</a:t>
            </a:r>
            <a:endParaRPr lang="de-DE" altLang="de-DE" sz="2400" dirty="0"/>
          </a:p>
        </p:txBody>
      </p:sp>
      <p:sp>
        <p:nvSpPr>
          <p:cNvPr id="188421" name="Foliennummernplatzhalter 2"/>
          <p:cNvSpPr>
            <a:spLocks noGrp="1"/>
          </p:cNvSpPr>
          <p:nvPr>
            <p:ph type="sldNum" sz="quarter"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9194165F-79ED-4D96-B08D-C403C897A651}" type="slidenum">
              <a:rPr lang="de-DE" altLang="de-DE" sz="2400" smtClean="0"/>
              <a:pPr eaLnBrk="1" hangingPunct="1">
                <a:spcBef>
                  <a:spcPct val="0"/>
                </a:spcBef>
              </a:pPr>
              <a:t>281</a:t>
            </a:fld>
            <a:endParaRPr lang="de-DE" altLang="de-DE" sz="2400" dirty="0" smtClean="0"/>
          </a:p>
        </p:txBody>
      </p:sp>
    </p:spTree>
  </p:cSld>
  <p:clrMapOvr>
    <a:masterClrMapping/>
  </p:clrMapOvr>
  <p:timing>
    <p:tnLst>
      <p:par>
        <p:cTn id="1" dur="indefinite" restart="never" nodeType="tmRoot"/>
      </p:par>
    </p:tnLst>
  </p:timing>
</p:sld>
</file>

<file path=ppt/slides/slide2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78" name="Rectangle 1"/>
          <p:cNvSpPr>
            <a:spLocks noGrp="1" noChangeArrowheads="1"/>
          </p:cNvSpPr>
          <p:nvPr>
            <p:ph type="title"/>
          </p:nvPr>
        </p:nvSpPr>
        <p:spPr>
          <a:xfrm>
            <a:off x="685800" y="476250"/>
            <a:ext cx="7772400" cy="1276350"/>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noProof="0" dirty="0" smtClean="0"/>
              <a:t>Pool Specific and</a:t>
            </a:r>
            <a:br>
              <a:rPr lang="en-US" altLang="de-DE" noProof="0" dirty="0" smtClean="0"/>
            </a:br>
            <a:r>
              <a:rPr lang="en-US" altLang="de-DE" noProof="0" dirty="0" smtClean="0"/>
              <a:t>General Pointers</a:t>
            </a:r>
          </a:p>
        </p:txBody>
      </p:sp>
      <p:sp>
        <p:nvSpPr>
          <p:cNvPr id="178179" name="Rectangle 2"/>
          <p:cNvSpPr>
            <a:spLocks noGrp="1" noChangeArrowheads="1"/>
          </p:cNvSpPr>
          <p:nvPr>
            <p:ph type="body" idx="1"/>
          </p:nvPr>
        </p:nvSpPr>
        <p:spPr>
          <a:xfrm>
            <a:off x="685800" y="1981200"/>
            <a:ext cx="7772400" cy="4256088"/>
          </a:xfrm>
        </p:spPr>
        <p:txBody>
          <a:bodyPr/>
          <a:lstStyle/>
          <a:p>
            <a:pPr marL="309563" indent="-309563" eaLnBrk="1" hangingPunct="1">
              <a:lnSpc>
                <a:spcPct val="80000"/>
              </a:lnSpc>
              <a:buFont typeface="Times New Roman" pitchFamily="18" charset="0"/>
              <a:buChar char="•"/>
              <a:tabLst>
                <a:tab pos="309563" algn="l"/>
                <a:tab pos="414338"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Lst>
            </a:pPr>
            <a:r>
              <a:rPr lang="en-US" altLang="de-DE" sz="2300" noProof="0" dirty="0" smtClean="0"/>
              <a:t>In </a:t>
            </a:r>
            <a:r>
              <a:rPr lang="en-US" altLang="de-DE" sz="2300" noProof="0" dirty="0" smtClean="0">
                <a:solidFill>
                  <a:schemeClr val="accent2"/>
                </a:solidFill>
              </a:rPr>
              <a:t>Ada 83</a:t>
            </a:r>
            <a:r>
              <a:rPr lang="en-US" altLang="de-DE" sz="2300" noProof="0" dirty="0" smtClean="0"/>
              <a:t>, access types can only be used for </a:t>
            </a:r>
            <a:r>
              <a:rPr lang="en-US" altLang="de-DE" sz="2300" i="1" noProof="0" dirty="0" smtClean="0"/>
              <a:t>dynamic storage management</a:t>
            </a:r>
            <a:r>
              <a:rPr lang="en-US" altLang="de-DE" sz="2300" noProof="0" dirty="0" smtClean="0"/>
              <a:t>. In </a:t>
            </a:r>
            <a:r>
              <a:rPr lang="en-US" altLang="de-DE" sz="2300" noProof="0" dirty="0" smtClean="0">
                <a:solidFill>
                  <a:schemeClr val="accent2"/>
                </a:solidFill>
              </a:rPr>
              <a:t>Ada 95</a:t>
            </a:r>
            <a:r>
              <a:rPr lang="en-US" altLang="de-DE" sz="2300" noProof="0" dirty="0" smtClean="0"/>
              <a:t>, these are called </a:t>
            </a:r>
            <a:r>
              <a:rPr lang="en-US" altLang="de-DE" sz="2300" i="1" noProof="0" dirty="0" smtClean="0"/>
              <a:t>pool specific</a:t>
            </a:r>
            <a:r>
              <a:rPr lang="en-US" altLang="de-DE" sz="2300" noProof="0" dirty="0" smtClean="0"/>
              <a:t> access types.</a:t>
            </a:r>
            <a:br>
              <a:rPr lang="en-US" altLang="de-DE" sz="2300" noProof="0" dirty="0" smtClean="0"/>
            </a:br>
            <a:r>
              <a:rPr lang="en-US" altLang="de-DE" sz="2300" noProof="0" dirty="0" smtClean="0"/>
              <a:t>They allocate objects in so-called storage pools, which can (</a:t>
            </a:r>
            <a:r>
              <a:rPr lang="en-US" altLang="de-DE" sz="2300" noProof="0" dirty="0" smtClean="0">
                <a:solidFill>
                  <a:schemeClr val="accent2"/>
                </a:solidFill>
              </a:rPr>
              <a:t>Ada 95</a:t>
            </a:r>
            <a:r>
              <a:rPr lang="en-US" altLang="de-DE" sz="2300" noProof="0" dirty="0" smtClean="0"/>
              <a:t>) be defined by the user.</a:t>
            </a:r>
          </a:p>
          <a:p>
            <a:pPr marL="309563" indent="-309563" eaLnBrk="1" hangingPunct="1">
              <a:lnSpc>
                <a:spcPct val="80000"/>
              </a:lnSpc>
              <a:buFont typeface="Times New Roman" pitchFamily="18" charset="0"/>
              <a:buChar char="•"/>
              <a:tabLst>
                <a:tab pos="309563" algn="l"/>
                <a:tab pos="414338"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Lst>
            </a:pPr>
            <a:r>
              <a:rPr lang="en-US" altLang="de-DE" sz="2300" noProof="0" dirty="0" smtClean="0">
                <a:solidFill>
                  <a:schemeClr val="accent2"/>
                </a:solidFill>
              </a:rPr>
              <a:t>Ada 95 </a:t>
            </a:r>
            <a:r>
              <a:rPr lang="en-US" altLang="de-DE" sz="2300" noProof="0" dirty="0" smtClean="0"/>
              <a:t>adds </a:t>
            </a:r>
            <a:r>
              <a:rPr lang="en-US" altLang="de-DE" sz="2300" i="1" noProof="0" dirty="0" smtClean="0"/>
              <a:t>general</a:t>
            </a:r>
            <a:r>
              <a:rPr lang="en-US" altLang="de-DE" sz="2300" noProof="0" dirty="0" smtClean="0"/>
              <a:t> access types, which can point to any </a:t>
            </a:r>
            <a:r>
              <a:rPr lang="en-US" altLang="de-DE" sz="2300" i="1" noProof="0" dirty="0" smtClean="0"/>
              <a:t>aliased</a:t>
            </a:r>
            <a:r>
              <a:rPr lang="en-US" altLang="de-DE" sz="2300" noProof="0" dirty="0" smtClean="0"/>
              <a:t> objects.</a:t>
            </a:r>
          </a:p>
          <a:p>
            <a:pPr marL="309563" indent="-309563" eaLnBrk="1" hangingPunct="1">
              <a:lnSpc>
                <a:spcPct val="80000"/>
              </a:lnSpc>
              <a:buFont typeface="Times New Roman" pitchFamily="18" charset="0"/>
              <a:buChar char="•"/>
              <a:tabLst>
                <a:tab pos="309563" algn="l"/>
                <a:tab pos="414338"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Lst>
            </a:pPr>
            <a:r>
              <a:rPr lang="en-US" altLang="de-DE" sz="2300" noProof="0" dirty="0" smtClean="0"/>
              <a:t>Pool specific access objects cannot be type converted into one another (except via </a:t>
            </a:r>
            <a:r>
              <a:rPr lang="en-US" altLang="de-DE" sz="2000" noProof="0" dirty="0" smtClean="0">
                <a:solidFill>
                  <a:srgbClr val="FF3399"/>
                </a:solidFill>
                <a:latin typeface="Courier New" pitchFamily="49" charset="0"/>
                <a:cs typeface="Courier New" pitchFamily="49" charset="0"/>
              </a:rPr>
              <a:t>Unchecked_</a:t>
            </a:r>
            <a:r>
              <a:rPr lang="en-US" altLang="de-DE" sz="2000" noProof="0" dirty="0" smtClean="0">
                <a:latin typeface="Courier New" pitchFamily="49" charset="0"/>
                <a:cs typeface="Courier New" pitchFamily="49" charset="0"/>
              </a:rPr>
              <a:t>Conversion</a:t>
            </a:r>
            <a:r>
              <a:rPr lang="en-US" altLang="de-DE" sz="2300" noProof="0" dirty="0" smtClean="0"/>
              <a:t>).</a:t>
            </a:r>
            <a:br>
              <a:rPr lang="en-US" altLang="de-DE" sz="2300" noProof="0" dirty="0" smtClean="0"/>
            </a:br>
            <a:r>
              <a:rPr lang="en-US" altLang="de-DE" sz="2300" noProof="0" dirty="0" smtClean="0"/>
              <a:t>But remember: </a:t>
            </a:r>
            <a:r>
              <a:rPr lang="en-US" altLang="de-DE" sz="2000" dirty="0">
                <a:solidFill>
                  <a:srgbClr val="FF3399"/>
                </a:solidFill>
                <a:latin typeface="Courier New" pitchFamily="49" charset="0"/>
                <a:cs typeface="Courier New" pitchFamily="49" charset="0"/>
              </a:rPr>
              <a:t>Unchecked</a:t>
            </a:r>
            <a:r>
              <a:rPr lang="en-US" altLang="de-DE" sz="2000" dirty="0">
                <a:latin typeface="Courier New" pitchFamily="49" charset="0"/>
                <a:cs typeface="Courier New" pitchFamily="49" charset="0"/>
              </a:rPr>
              <a:t>_Deallocation</a:t>
            </a:r>
            <a:r>
              <a:rPr lang="en-US" altLang="de-DE" sz="2000" dirty="0" smtClean="0"/>
              <a:t> </a:t>
            </a:r>
            <a:r>
              <a:rPr lang="en-US" altLang="de-DE" sz="2300" dirty="0"/>
              <a:t>with a different type than was used for allocation is </a:t>
            </a:r>
            <a:r>
              <a:rPr lang="en-US" altLang="de-DE" sz="2300" i="1" dirty="0" smtClean="0">
                <a:solidFill>
                  <a:srgbClr val="FF0000"/>
                </a:solidFill>
              </a:rPr>
              <a:t>erroneous</a:t>
            </a:r>
            <a:r>
              <a:rPr lang="en-US" altLang="de-DE" sz="2300" dirty="0" smtClean="0">
                <a:solidFill>
                  <a:schemeClr val="tx1"/>
                </a:solidFill>
              </a:rPr>
              <a:t> (may use different pools).</a:t>
            </a:r>
            <a:endParaRPr lang="en-US" altLang="de-DE" sz="2300" noProof="0" dirty="0" smtClean="0">
              <a:solidFill>
                <a:schemeClr val="tx1"/>
              </a:solidFill>
            </a:endParaRPr>
          </a:p>
          <a:p>
            <a:pPr marL="309563" indent="-309563" eaLnBrk="1" hangingPunct="1">
              <a:lnSpc>
                <a:spcPct val="80000"/>
              </a:lnSpc>
              <a:buFont typeface="Times New Roman" pitchFamily="18" charset="0"/>
              <a:buChar char="•"/>
              <a:tabLst>
                <a:tab pos="309563" algn="l"/>
                <a:tab pos="414338"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Lst>
            </a:pPr>
            <a:r>
              <a:rPr lang="en-US" altLang="de-DE" sz="2300" noProof="0" dirty="0" smtClean="0"/>
              <a:t>General access objects may be type converted under certain rules (access checks and accessibility levels).</a:t>
            </a:r>
            <a:endParaRPr lang="en-US" altLang="de-DE" sz="2300" noProof="0" dirty="0" smtClean="0">
              <a:cs typeface="Courier New" pitchFamily="49" charset="0"/>
            </a:endParaRPr>
          </a:p>
        </p:txBody>
      </p:sp>
      <p:sp>
        <p:nvSpPr>
          <p:cNvPr id="178180" name="Fußzeilenplatzhalter 1"/>
          <p:cNvSpPr>
            <a:spLocks noGrp="1"/>
          </p:cNvSpPr>
          <p:nvPr>
            <p:ph type="ftr" sz="quarte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en-US" altLang="de-DE" sz="2400" dirty="0" smtClean="0"/>
              <a:t>Ada Basics © 2024 C.Grein</a:t>
            </a:r>
            <a:endParaRPr lang="de-DE" altLang="de-DE" sz="2400" dirty="0"/>
          </a:p>
        </p:txBody>
      </p:sp>
      <p:sp>
        <p:nvSpPr>
          <p:cNvPr id="178181" name="Foliennummernplatzhalter 2"/>
          <p:cNvSpPr>
            <a:spLocks noGrp="1"/>
          </p:cNvSpPr>
          <p:nvPr>
            <p:ph type="sldNum" sz="quarter"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CFC7F840-28FD-4347-A63A-F8C59FF8CB7D}" type="slidenum">
              <a:rPr lang="de-DE" altLang="de-DE" sz="2400" smtClean="0"/>
              <a:pPr eaLnBrk="1" hangingPunct="1">
                <a:spcBef>
                  <a:spcPct val="0"/>
                </a:spcBef>
              </a:pPr>
              <a:t>282</a:t>
            </a:fld>
            <a:endParaRPr lang="de-DE" altLang="de-DE" sz="2400" dirty="0" smtClean="0"/>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pPr>
              <a:defRPr/>
            </a:pPr>
            <a:r>
              <a:rPr lang="en-US" noProof="0" dirty="0" smtClean="0">
                <a:latin typeface="+mn-lt"/>
                <a:cs typeface="Courier New" pitchFamily="49" charset="0"/>
              </a:rPr>
              <a:t>Attribute </a:t>
            </a:r>
            <a:r>
              <a:rPr lang="en-US" noProof="0" dirty="0" smtClean="0">
                <a:latin typeface="Courier New" pitchFamily="49" charset="0"/>
                <a:cs typeface="Courier New" pitchFamily="49" charset="0"/>
              </a:rPr>
              <a:t>Storage_Size</a:t>
            </a:r>
            <a:endParaRPr lang="en-US" noProof="0" dirty="0">
              <a:latin typeface="Courier New" pitchFamily="49" charset="0"/>
              <a:cs typeface="Courier New" pitchFamily="49" charset="0"/>
            </a:endParaRPr>
          </a:p>
        </p:txBody>
      </p:sp>
      <p:sp>
        <p:nvSpPr>
          <p:cNvPr id="3" name="Inhaltsplatzhalter 2"/>
          <p:cNvSpPr>
            <a:spLocks noGrp="1"/>
          </p:cNvSpPr>
          <p:nvPr>
            <p:ph idx="1"/>
          </p:nvPr>
        </p:nvSpPr>
        <p:spPr>
          <a:xfrm>
            <a:off x="685800" y="2060847"/>
            <a:ext cx="7739063" cy="4032449"/>
          </a:xfrm>
        </p:spPr>
        <p:txBody>
          <a:bodyPr/>
          <a:lstStyle/>
          <a:p>
            <a:pPr marL="0" indent="0">
              <a:tabLst>
                <a:tab pos="711200" algn="l"/>
              </a:tabLst>
              <a:defRPr/>
            </a:pPr>
            <a:r>
              <a:rPr lang="en-US" sz="2000" noProof="0" dirty="0" smtClean="0"/>
              <a:t>For dynamic storage management, attribute </a:t>
            </a:r>
            <a:r>
              <a:rPr lang="en-US" sz="1800" noProof="0" dirty="0" smtClean="0">
                <a:latin typeface="Courier New" pitchFamily="49" charset="0"/>
                <a:cs typeface="Courier New" pitchFamily="49" charset="0"/>
              </a:rPr>
              <a:t>Storage_Size</a:t>
            </a:r>
            <a:r>
              <a:rPr lang="en-US" sz="2000" noProof="0" dirty="0" smtClean="0"/>
              <a:t> may be defined – Ada 2012 uses new aspect syntax. It specifies the storage size in units of storage elements that is allocatable for this access type. </a:t>
            </a:r>
            <a:r>
              <a:rPr lang="en-US" sz="2000" dirty="0" smtClean="0"/>
              <a:t>The value</a:t>
            </a:r>
            <a:r>
              <a:rPr lang="en-US" sz="2000" noProof="0" dirty="0" smtClean="0"/>
              <a:t> 0 consequently disallows any allocation.</a:t>
            </a:r>
          </a:p>
          <a:p>
            <a:pPr marL="0" indent="0">
              <a:tabLst>
                <a:tab pos="711200" algn="l"/>
              </a:tabLst>
              <a:defRPr/>
            </a:pPr>
            <a:r>
              <a:rPr lang="en-US" sz="2000" dirty="0" smtClean="0"/>
              <a:t>The size of a storage element is implementation defined and specified </a:t>
            </a:r>
            <a:r>
              <a:rPr lang="en-US" sz="2000" noProof="0" dirty="0" smtClean="0"/>
              <a:t>in package </a:t>
            </a:r>
            <a:r>
              <a:rPr lang="en-US" sz="1800" noProof="0" dirty="0" smtClean="0">
                <a:latin typeface="Courier New" pitchFamily="49" charset="0"/>
                <a:cs typeface="Courier New" pitchFamily="49" charset="0"/>
              </a:rPr>
              <a:t>System.Storage_Elements</a:t>
            </a:r>
            <a:r>
              <a:rPr lang="en-US" sz="2000" noProof="0" dirty="0" smtClean="0"/>
              <a:t>.</a:t>
            </a:r>
          </a:p>
          <a:p>
            <a:pPr marL="0" indent="0">
              <a:tabLst>
                <a:tab pos="711200" algn="l"/>
              </a:tabLst>
              <a:defRPr/>
            </a:pPr>
            <a:r>
              <a:rPr lang="en-US" sz="2000" dirty="0" smtClean="0"/>
              <a:t>If such an access type goes out of scope, all still existing objects are finalized in arbitrary order and the </a:t>
            </a:r>
            <a:r>
              <a:rPr lang="en-US" sz="2000" dirty="0" smtClean="0">
                <a:solidFill>
                  <a:schemeClr val="accent2"/>
                </a:solidFill>
              </a:rPr>
              <a:t>corresponding pool is freed</a:t>
            </a:r>
            <a:r>
              <a:rPr lang="en-US" sz="2000" dirty="0" smtClean="0"/>
              <a:t>.</a:t>
            </a:r>
            <a:endParaRPr lang="en-US" sz="2000" noProof="0" dirty="0" smtClean="0"/>
          </a:p>
          <a:p>
            <a:pPr marL="261938" indent="-261938">
              <a:buFont typeface="Arial" pitchFamily="34" charset="0"/>
              <a:buChar char="•"/>
              <a:tabLst>
                <a:tab pos="1800225" algn="l"/>
              </a:tabLst>
              <a:defRPr/>
            </a:pPr>
            <a:r>
              <a:rPr lang="en-US" sz="2000" noProof="0" dirty="0" smtClean="0"/>
              <a:t>Ada </a:t>
            </a:r>
            <a:r>
              <a:rPr lang="en-US" sz="2000" dirty="0" smtClean="0"/>
              <a:t>83</a:t>
            </a:r>
            <a:r>
              <a:rPr lang="en-US" sz="2000" noProof="0" dirty="0" smtClean="0"/>
              <a:t>:	</a:t>
            </a:r>
            <a:r>
              <a:rPr lang="en-US" sz="1800" b="1" noProof="0" dirty="0" smtClean="0">
                <a:latin typeface="Courier New" pitchFamily="49" charset="0"/>
              </a:rPr>
              <a:t>type</a:t>
            </a:r>
            <a:r>
              <a:rPr lang="en-US" sz="1800" noProof="0" dirty="0" smtClean="0">
                <a:latin typeface="Courier New" pitchFamily="49" charset="0"/>
              </a:rPr>
              <a:t> </a:t>
            </a:r>
            <a:r>
              <a:rPr lang="en-US" sz="1800" noProof="0" dirty="0" smtClean="0">
                <a:solidFill>
                  <a:schemeClr val="tx1"/>
                </a:solidFill>
                <a:latin typeface="Courier New" pitchFamily="49" charset="0"/>
              </a:rPr>
              <a:t>Dynamic </a:t>
            </a:r>
            <a:r>
              <a:rPr lang="en-US" sz="1800" b="1" noProof="0" dirty="0" smtClean="0">
                <a:latin typeface="Courier New" pitchFamily="49" charset="0"/>
              </a:rPr>
              <a:t>is access</a:t>
            </a:r>
            <a:r>
              <a:rPr lang="en-US" sz="1800" noProof="0" dirty="0" smtClean="0">
                <a:latin typeface="Courier New" pitchFamily="49" charset="0"/>
              </a:rPr>
              <a:t> </a:t>
            </a:r>
            <a:r>
              <a:rPr lang="en-US" sz="1800" noProof="0" dirty="0" smtClean="0">
                <a:solidFill>
                  <a:schemeClr val="tx1"/>
                </a:solidFill>
                <a:latin typeface="Courier New" pitchFamily="49" charset="0"/>
              </a:rPr>
              <a:t>Type_Name</a:t>
            </a:r>
            <a:r>
              <a:rPr lang="en-US" sz="1800" noProof="0" dirty="0" smtClean="0">
                <a:latin typeface="Courier New" pitchFamily="49" charset="0"/>
              </a:rPr>
              <a:t>;</a:t>
            </a:r>
            <a:br>
              <a:rPr lang="en-US" sz="1800" noProof="0" dirty="0" smtClean="0">
                <a:latin typeface="Courier New" pitchFamily="49" charset="0"/>
              </a:rPr>
            </a:br>
            <a:r>
              <a:rPr lang="en-US" sz="1800" noProof="0" dirty="0" smtClean="0">
                <a:latin typeface="Courier New" pitchFamily="49" charset="0"/>
              </a:rPr>
              <a:t>	</a:t>
            </a:r>
            <a:r>
              <a:rPr lang="en-US" sz="1800" b="1" noProof="0" dirty="0" smtClean="0">
                <a:latin typeface="Courier New" pitchFamily="49" charset="0"/>
              </a:rPr>
              <a:t>for</a:t>
            </a:r>
            <a:r>
              <a:rPr lang="en-US" sz="1800" noProof="0" dirty="0" smtClean="0">
                <a:latin typeface="Courier New" pitchFamily="49" charset="0"/>
              </a:rPr>
              <a:t> Dynamic'Storage_Size </a:t>
            </a:r>
            <a:r>
              <a:rPr lang="en-US" sz="1800" b="1" noProof="0" dirty="0" smtClean="0">
                <a:latin typeface="Courier New" pitchFamily="49" charset="0"/>
              </a:rPr>
              <a:t>use</a:t>
            </a:r>
            <a:r>
              <a:rPr lang="en-US" sz="1800" noProof="0" dirty="0" smtClean="0">
                <a:latin typeface="Courier New" pitchFamily="49" charset="0"/>
              </a:rPr>
              <a:t> 0;</a:t>
            </a:r>
          </a:p>
          <a:p>
            <a:pPr marL="261938" indent="-261938">
              <a:buFont typeface="Arial" pitchFamily="34" charset="0"/>
              <a:buChar char="•"/>
              <a:tabLst>
                <a:tab pos="1800225" algn="l"/>
              </a:tabLst>
              <a:defRPr/>
            </a:pPr>
            <a:r>
              <a:rPr lang="en-US" sz="2000" noProof="0" dirty="0" smtClean="0"/>
              <a:t>Ada 2012:</a:t>
            </a:r>
            <a:r>
              <a:rPr lang="en-US" sz="1800" noProof="0" dirty="0" smtClean="0"/>
              <a:t>	</a:t>
            </a:r>
            <a:r>
              <a:rPr lang="en-US" sz="1800" b="1" noProof="0" dirty="0" smtClean="0">
                <a:latin typeface="Courier New" pitchFamily="49" charset="0"/>
              </a:rPr>
              <a:t>type</a:t>
            </a:r>
            <a:r>
              <a:rPr lang="en-US" sz="1800" noProof="0" dirty="0" smtClean="0">
                <a:latin typeface="Courier New" pitchFamily="49" charset="0"/>
              </a:rPr>
              <a:t> </a:t>
            </a:r>
            <a:r>
              <a:rPr lang="en-US" sz="1800" noProof="0" dirty="0" smtClean="0">
                <a:solidFill>
                  <a:schemeClr val="tx1"/>
                </a:solidFill>
                <a:latin typeface="Courier New" pitchFamily="49" charset="0"/>
              </a:rPr>
              <a:t>Dynamic </a:t>
            </a:r>
            <a:r>
              <a:rPr lang="en-US" sz="1800" b="1" noProof="0" dirty="0" smtClean="0">
                <a:latin typeface="Courier New" pitchFamily="49" charset="0"/>
              </a:rPr>
              <a:t>is access</a:t>
            </a:r>
            <a:r>
              <a:rPr lang="en-US" sz="1800" noProof="0" dirty="0" smtClean="0">
                <a:latin typeface="Courier New" pitchFamily="49" charset="0"/>
              </a:rPr>
              <a:t> </a:t>
            </a:r>
            <a:r>
              <a:rPr lang="en-US" sz="1800" noProof="0" dirty="0" smtClean="0">
                <a:solidFill>
                  <a:schemeClr val="tx1"/>
                </a:solidFill>
                <a:latin typeface="Courier New" pitchFamily="49" charset="0"/>
              </a:rPr>
              <a:t>Type_Name</a:t>
            </a:r>
            <a:br>
              <a:rPr lang="en-US" sz="1800" noProof="0" dirty="0" smtClean="0">
                <a:solidFill>
                  <a:schemeClr val="tx1"/>
                </a:solidFill>
                <a:latin typeface="Courier New" pitchFamily="49" charset="0"/>
              </a:rPr>
            </a:br>
            <a:r>
              <a:rPr lang="en-US" sz="1800" noProof="0" dirty="0" smtClean="0">
                <a:solidFill>
                  <a:schemeClr val="tx1"/>
                </a:solidFill>
                <a:latin typeface="Courier New" pitchFamily="49" charset="0"/>
              </a:rPr>
              <a:t>	  </a:t>
            </a:r>
            <a:r>
              <a:rPr lang="en-US" sz="1800" b="1" noProof="0" dirty="0" smtClean="0">
                <a:solidFill>
                  <a:schemeClr val="tx1"/>
                </a:solidFill>
                <a:latin typeface="Courier New" pitchFamily="49" charset="0"/>
              </a:rPr>
              <a:t>with</a:t>
            </a:r>
            <a:r>
              <a:rPr lang="en-US" sz="1800" noProof="0" dirty="0" smtClean="0">
                <a:solidFill>
                  <a:schemeClr val="tx1"/>
                </a:solidFill>
                <a:latin typeface="Courier New" pitchFamily="49" charset="0"/>
              </a:rPr>
              <a:t> </a:t>
            </a:r>
            <a:r>
              <a:rPr lang="en-US" sz="1800" noProof="0" dirty="0" smtClean="0">
                <a:latin typeface="Courier New" pitchFamily="49" charset="0"/>
              </a:rPr>
              <a:t>Storage_Size =&gt; 0;</a:t>
            </a:r>
          </a:p>
        </p:txBody>
      </p:sp>
      <p:sp>
        <p:nvSpPr>
          <p:cNvPr id="179204" name="Fußzeilenplatzhalter 3"/>
          <p:cNvSpPr>
            <a:spLocks noGrp="1"/>
          </p:cNvSpPr>
          <p:nvPr>
            <p:ph type="ftr" sz="quarte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en-US" altLang="de-DE" sz="2400" dirty="0" smtClean="0"/>
              <a:t>Ada Basics © 2024 C.Grein</a:t>
            </a:r>
            <a:endParaRPr lang="de-DE" altLang="de-DE" sz="2400" dirty="0"/>
          </a:p>
        </p:txBody>
      </p:sp>
      <p:sp>
        <p:nvSpPr>
          <p:cNvPr id="179205" name="Foliennummernplatzhalter 4"/>
          <p:cNvSpPr>
            <a:spLocks noGrp="1"/>
          </p:cNvSpPr>
          <p:nvPr>
            <p:ph type="sldNum" sz="quarter"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D40D6186-BA8B-4361-9B32-5E1648022917}" type="slidenum">
              <a:rPr lang="de-DE" altLang="de-DE" sz="2400" smtClean="0"/>
              <a:pPr eaLnBrk="1" hangingPunct="1">
                <a:spcBef>
                  <a:spcPct val="0"/>
                </a:spcBef>
              </a:pPr>
              <a:t>283</a:t>
            </a:fld>
            <a:endParaRPr lang="de-DE" altLang="de-DE" sz="2400" dirty="0" smtClean="0"/>
          </a:p>
        </p:txBody>
      </p:sp>
    </p:spTree>
  </p:cSld>
  <p:clrMapOvr>
    <a:masterClrMapping/>
  </p:clrMapOvr>
  <p:timing>
    <p:tnLst>
      <p:par>
        <p:cTn id="1" dur="indefinite" restart="never" nodeType="tmRoot"/>
      </p:par>
    </p:tnLst>
  </p:timing>
</p:sld>
</file>

<file path=ppt/slides/slide2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226" name="Titel 1"/>
          <p:cNvSpPr>
            <a:spLocks noGrp="1"/>
          </p:cNvSpPr>
          <p:nvPr>
            <p:ph type="title"/>
          </p:nvPr>
        </p:nvSpPr>
        <p:spPr/>
        <p:txBody>
          <a:bodyPr/>
          <a:lstStyle/>
          <a:p>
            <a:r>
              <a:rPr lang="en-US" altLang="de-DE" noProof="0" dirty="0" smtClean="0"/>
              <a:t>Lifetime of Access Types and Their References</a:t>
            </a:r>
          </a:p>
        </p:txBody>
      </p:sp>
      <p:sp>
        <p:nvSpPr>
          <p:cNvPr id="180227" name="Inhaltsplatzhalter 2"/>
          <p:cNvSpPr>
            <a:spLocks noGrp="1"/>
          </p:cNvSpPr>
          <p:nvPr>
            <p:ph idx="1"/>
          </p:nvPr>
        </p:nvSpPr>
        <p:spPr>
          <a:xfrm>
            <a:off x="685800" y="2060849"/>
            <a:ext cx="7739063" cy="4032448"/>
          </a:xfrm>
        </p:spPr>
        <p:txBody>
          <a:bodyPr/>
          <a:lstStyle/>
          <a:p>
            <a:pPr marL="465138" lvl="1" indent="-285750" eaLnBrk="1" hangingPunct="1">
              <a:lnSpc>
                <a:spcPct val="80000"/>
              </a:lnSpc>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2600" noProof="0" dirty="0" smtClean="0"/>
              <a:t>Dynamic Storage Allocation:</a:t>
            </a:r>
            <a:br>
              <a:rPr lang="en-US" altLang="de-DE" sz="2600" noProof="0" dirty="0" smtClean="0"/>
            </a:br>
            <a:r>
              <a:rPr lang="en-US" altLang="de-DE" sz="2400" noProof="0" dirty="0" smtClean="0"/>
              <a:t>When the lifetime of an access type ends, all still existing objects referenced via pointers of this type are finalized in an order unspecified by the language.</a:t>
            </a:r>
            <a:br>
              <a:rPr lang="en-US" altLang="de-DE" sz="2400" noProof="0" dirty="0" smtClean="0"/>
            </a:br>
            <a:r>
              <a:rPr lang="en-US" altLang="de-DE" sz="2400" dirty="0" smtClean="0">
                <a:solidFill>
                  <a:srgbClr val="FF3399"/>
                </a:solidFill>
              </a:rPr>
              <a:t>The associated storage, however, is only freed if the </a:t>
            </a:r>
            <a:r>
              <a:rPr lang="en-US" altLang="de-DE" sz="2400" noProof="0" dirty="0" smtClean="0">
                <a:solidFill>
                  <a:srgbClr val="FF3399"/>
                </a:solidFill>
              </a:rPr>
              <a:t>attribute </a:t>
            </a:r>
            <a:r>
              <a:rPr lang="en-US" altLang="de-DE" sz="2000" noProof="0" dirty="0" smtClean="0">
                <a:solidFill>
                  <a:srgbClr val="FF3399"/>
                </a:solidFill>
                <a:latin typeface="Courier New" pitchFamily="49" charset="0"/>
                <a:cs typeface="Courier New" pitchFamily="49" charset="0"/>
              </a:rPr>
              <a:t>Storage_Size</a:t>
            </a:r>
            <a:r>
              <a:rPr lang="en-US" altLang="de-DE" sz="2400" noProof="0" dirty="0" smtClean="0">
                <a:solidFill>
                  <a:srgbClr val="FF3399"/>
                </a:solidFill>
              </a:rPr>
              <a:t> </a:t>
            </a:r>
            <a:r>
              <a:rPr lang="en-US" altLang="de-DE" sz="2400" dirty="0" smtClean="0">
                <a:solidFill>
                  <a:srgbClr val="FF3399"/>
                </a:solidFill>
              </a:rPr>
              <a:t>is </a:t>
            </a:r>
            <a:r>
              <a:rPr lang="en-US" altLang="de-DE" sz="2400" noProof="0" dirty="0" smtClean="0">
                <a:solidFill>
                  <a:srgbClr val="FF3399"/>
                </a:solidFill>
              </a:rPr>
              <a:t>defined for it.</a:t>
            </a:r>
            <a:endParaRPr lang="en-US" altLang="de-DE" sz="2000" noProof="0" dirty="0" smtClean="0">
              <a:solidFill>
                <a:srgbClr val="FF3399"/>
              </a:solidFill>
              <a:latin typeface="Courier New" pitchFamily="49" charset="0"/>
            </a:endParaRPr>
          </a:p>
          <a:p>
            <a:pPr marL="465138" lvl="1" indent="-285750" eaLnBrk="1" hangingPunct="1">
              <a:lnSpc>
                <a:spcPct val="80000"/>
              </a:lnSpc>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2600" noProof="0" dirty="0" smtClean="0"/>
              <a:t>Alias (Lifetime Check vulgo Access Check):</a:t>
            </a:r>
            <a:br>
              <a:rPr lang="en-US" altLang="de-DE" sz="2600" noProof="0" dirty="0" smtClean="0"/>
            </a:br>
            <a:r>
              <a:rPr lang="en-US" altLang="de-DE" sz="2400" noProof="0" dirty="0" smtClean="0"/>
              <a:t>The lifetime of an object to be referenced via attribute </a:t>
            </a:r>
            <a:r>
              <a:rPr lang="en-US" altLang="de-DE" sz="2000" noProof="0" dirty="0" smtClean="0">
                <a:latin typeface="Courier New" pitchFamily="49" charset="0"/>
                <a:cs typeface="Courier New" pitchFamily="49" charset="0"/>
              </a:rPr>
              <a:t>'Access</a:t>
            </a:r>
            <a:r>
              <a:rPr lang="en-US" altLang="de-DE" sz="2400" noProof="0" dirty="0" smtClean="0"/>
              <a:t> must not be shorter than the access type’s one.</a:t>
            </a:r>
            <a:br>
              <a:rPr lang="en-US" altLang="de-DE" sz="2400" noProof="0" dirty="0" smtClean="0"/>
            </a:br>
            <a:r>
              <a:rPr lang="en-US" altLang="de-DE" sz="2400" noProof="0" dirty="0" smtClean="0"/>
              <a:t>The assignment is either </a:t>
            </a:r>
            <a:r>
              <a:rPr lang="en-US" altLang="de-DE" sz="2400" noProof="0" dirty="0" smtClean="0">
                <a:solidFill>
                  <a:srgbClr val="FF0000"/>
                </a:solidFill>
              </a:rPr>
              <a:t>illegal</a:t>
            </a:r>
            <a:r>
              <a:rPr lang="en-US" altLang="de-DE" sz="2400" noProof="0" dirty="0" smtClean="0"/>
              <a:t> (will not be compiled) or </a:t>
            </a:r>
            <a:r>
              <a:rPr lang="en-US" altLang="de-DE" sz="2400" dirty="0" smtClean="0"/>
              <a:t>an </a:t>
            </a:r>
            <a:r>
              <a:rPr lang="en-US" altLang="de-DE" sz="2400" noProof="0" dirty="0" smtClean="0">
                <a:solidFill>
                  <a:srgbClr val="FF3399"/>
                </a:solidFill>
              </a:rPr>
              <a:t>access check</a:t>
            </a:r>
            <a:r>
              <a:rPr lang="en-US" altLang="de-DE" sz="2400" noProof="0" dirty="0" smtClean="0"/>
              <a:t> will be performed during run-time.</a:t>
            </a:r>
            <a:br>
              <a:rPr lang="en-US" altLang="de-DE" sz="2400" noProof="0" dirty="0" smtClean="0"/>
            </a:br>
            <a:r>
              <a:rPr lang="en-US" altLang="de-DE" sz="2400" noProof="0" dirty="0" smtClean="0"/>
              <a:t>A failing access check </a:t>
            </a:r>
            <a:r>
              <a:rPr lang="en-US" altLang="de-DE" sz="2400" dirty="0" smtClean="0"/>
              <a:t>raises </a:t>
            </a:r>
            <a:r>
              <a:rPr lang="en-US" altLang="de-DE" sz="2000" noProof="0" dirty="0" smtClean="0">
                <a:latin typeface="Courier New" pitchFamily="49" charset="0"/>
                <a:cs typeface="Courier New" pitchFamily="49" charset="0"/>
              </a:rPr>
              <a:t>Constraint_Error</a:t>
            </a:r>
            <a:r>
              <a:rPr lang="en-US" altLang="de-DE" sz="2400" noProof="0" dirty="0" smtClean="0"/>
              <a:t>.</a:t>
            </a:r>
          </a:p>
        </p:txBody>
      </p:sp>
      <p:sp>
        <p:nvSpPr>
          <p:cNvPr id="180228" name="Fußzeilenplatzhalter 3"/>
          <p:cNvSpPr>
            <a:spLocks noGrp="1"/>
          </p:cNvSpPr>
          <p:nvPr>
            <p:ph type="ftr" sz="quarte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en-US" altLang="de-DE" sz="2400" dirty="0" smtClean="0"/>
              <a:t>Ada Basics © 2024 C.Grein</a:t>
            </a:r>
            <a:endParaRPr lang="de-DE" altLang="de-DE" sz="2400" dirty="0"/>
          </a:p>
        </p:txBody>
      </p:sp>
      <p:sp>
        <p:nvSpPr>
          <p:cNvPr id="180229" name="Foliennummernplatzhalter 4"/>
          <p:cNvSpPr>
            <a:spLocks noGrp="1"/>
          </p:cNvSpPr>
          <p:nvPr>
            <p:ph type="sldNum" sz="quarter"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77FC6EDE-636F-4759-B0A0-6D5A9A526DC2}" type="slidenum">
              <a:rPr lang="de-DE" altLang="de-DE" sz="2400" smtClean="0"/>
              <a:pPr eaLnBrk="1" hangingPunct="1">
                <a:spcBef>
                  <a:spcPct val="0"/>
                </a:spcBef>
              </a:pPr>
              <a:t>284</a:t>
            </a:fld>
            <a:endParaRPr lang="de-DE" altLang="de-DE" sz="2400" dirty="0" smtClean="0"/>
          </a:p>
        </p:txBody>
      </p:sp>
    </p:spTree>
  </p:cSld>
  <p:clrMapOvr>
    <a:masterClrMapping/>
  </p:clrMapOvr>
  <p:timing>
    <p:tnLst>
      <p:par>
        <p:cTn id="1" dur="indefinite" restart="never" nodeType="tmRoot"/>
      </p:par>
    </p:tnLst>
  </p:timing>
</p:sld>
</file>

<file path=ppt/slides/slide2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250" name="Titel 1"/>
          <p:cNvSpPr>
            <a:spLocks noGrp="1"/>
          </p:cNvSpPr>
          <p:nvPr>
            <p:ph type="title"/>
          </p:nvPr>
        </p:nvSpPr>
        <p:spPr>
          <a:xfrm>
            <a:off x="685800" y="463551"/>
            <a:ext cx="7739063" cy="1309266"/>
          </a:xfrm>
        </p:spPr>
        <p:txBody>
          <a:bodyPr/>
          <a:lstStyle/>
          <a:p>
            <a:r>
              <a:rPr lang="en-US" altLang="de-DE" noProof="0" dirty="0" smtClean="0"/>
              <a:t>Lifetime Check</a:t>
            </a:r>
          </a:p>
        </p:txBody>
      </p:sp>
      <p:sp>
        <p:nvSpPr>
          <p:cNvPr id="3" name="Inhaltsplatzhalter 2"/>
          <p:cNvSpPr>
            <a:spLocks noGrp="1"/>
          </p:cNvSpPr>
          <p:nvPr>
            <p:ph idx="1"/>
          </p:nvPr>
        </p:nvSpPr>
        <p:spPr>
          <a:xfrm>
            <a:off x="685800" y="1844824"/>
            <a:ext cx="7739063" cy="4392464"/>
          </a:xfrm>
        </p:spPr>
        <p:txBody>
          <a:bodyPr/>
          <a:lstStyle/>
          <a:p>
            <a:pPr marL="0" indent="0">
              <a:defRPr/>
            </a:pPr>
            <a:r>
              <a:rPr lang="en-US" sz="1800" noProof="0" dirty="0" smtClean="0">
                <a:latin typeface="Courier New" pitchFamily="49" charset="0"/>
                <a:cs typeface="Courier New" pitchFamily="49" charset="0"/>
              </a:rPr>
              <a:t>  </a:t>
            </a:r>
            <a:r>
              <a:rPr lang="en-US" sz="1800" b="1" noProof="0" dirty="0" smtClean="0">
                <a:latin typeface="Courier New" pitchFamily="49" charset="0"/>
                <a:cs typeface="Courier New" pitchFamily="49" charset="0"/>
              </a:rPr>
              <a:t>type</a:t>
            </a:r>
            <a:r>
              <a:rPr lang="en-US" sz="1800" noProof="0" dirty="0" smtClean="0">
                <a:latin typeface="Courier New" pitchFamily="49" charset="0"/>
                <a:cs typeface="Courier New" pitchFamily="49" charset="0"/>
              </a:rPr>
              <a:t> Pointer </a:t>
            </a:r>
            <a:r>
              <a:rPr lang="en-US" sz="1800" b="1" noProof="0" dirty="0" smtClean="0">
                <a:latin typeface="Courier New" pitchFamily="49" charset="0"/>
                <a:cs typeface="Courier New" pitchFamily="49" charset="0"/>
              </a:rPr>
              <a:t>is access </a:t>
            </a:r>
            <a:r>
              <a:rPr lang="en-US" sz="1800" noProof="0" dirty="0" smtClean="0">
                <a:latin typeface="Courier New" pitchFamily="49" charset="0"/>
                <a:cs typeface="Courier New" pitchFamily="49" charset="0"/>
              </a:rPr>
              <a:t>Integer;</a:t>
            </a:r>
          </a:p>
          <a:p>
            <a:pPr marL="0" indent="0">
              <a:defRPr/>
            </a:pPr>
            <a:r>
              <a:rPr lang="en-US" sz="1800" noProof="0" dirty="0" smtClean="0">
                <a:latin typeface="Courier New" pitchFamily="49" charset="0"/>
                <a:cs typeface="Courier New" pitchFamily="49" charset="0"/>
              </a:rPr>
              <a:t>  </a:t>
            </a:r>
            <a:r>
              <a:rPr lang="en-US" sz="1800" noProof="0" dirty="0" smtClean="0">
                <a:solidFill>
                  <a:schemeClr val="accent6"/>
                </a:solidFill>
                <a:latin typeface="Courier New" pitchFamily="49" charset="0"/>
                <a:cs typeface="Courier New" pitchFamily="49" charset="0"/>
              </a:rPr>
              <a:t>Long</a:t>
            </a:r>
            <a:r>
              <a:rPr lang="en-US" sz="1800" noProof="0" dirty="0" smtClean="0">
                <a:latin typeface="Courier New" pitchFamily="49" charset="0"/>
                <a:cs typeface="Courier New" pitchFamily="49" charset="0"/>
              </a:rPr>
              <a:t>: Pointer;</a:t>
            </a:r>
          </a:p>
          <a:p>
            <a:pPr marL="0" indent="0">
              <a:defRPr/>
            </a:pPr>
            <a:r>
              <a:rPr lang="en-US" sz="1800" noProof="0" dirty="0" smtClean="0">
                <a:latin typeface="Courier New" pitchFamily="49" charset="0"/>
                <a:cs typeface="Courier New" pitchFamily="49" charset="0"/>
              </a:rPr>
              <a:t>  </a:t>
            </a:r>
            <a:r>
              <a:rPr lang="en-US" sz="1800" b="1" noProof="0" dirty="0" smtClean="0">
                <a:latin typeface="Courier New" pitchFamily="49" charset="0"/>
                <a:cs typeface="Courier New" pitchFamily="49" charset="0"/>
              </a:rPr>
              <a:t>declare</a:t>
            </a:r>
            <a:r>
              <a:rPr lang="en-US" sz="1800" noProof="0" dirty="0" smtClean="0">
                <a:latin typeface="Courier New" pitchFamily="49" charset="0"/>
                <a:cs typeface="Courier New" pitchFamily="49" charset="0"/>
              </a:rPr>
              <a:t/>
            </a:r>
            <a:br>
              <a:rPr lang="en-US" sz="1800" noProof="0" dirty="0" smtClean="0">
                <a:latin typeface="Courier New" pitchFamily="49" charset="0"/>
                <a:cs typeface="Courier New" pitchFamily="49" charset="0"/>
              </a:rPr>
            </a:br>
            <a:r>
              <a:rPr lang="en-US" sz="1800" noProof="0" dirty="0" smtClean="0">
                <a:latin typeface="Courier New" pitchFamily="49" charset="0"/>
                <a:cs typeface="Courier New" pitchFamily="49" charset="0"/>
              </a:rPr>
              <a:t>    Local: </a:t>
            </a:r>
            <a:r>
              <a:rPr lang="en-US" sz="1800" b="1" noProof="0" dirty="0" smtClean="0">
                <a:latin typeface="Courier New" pitchFamily="49" charset="0"/>
                <a:cs typeface="Courier New" pitchFamily="49" charset="0"/>
              </a:rPr>
              <a:t>aliased</a:t>
            </a:r>
            <a:r>
              <a:rPr lang="en-US" sz="1800" noProof="0" dirty="0" smtClean="0">
                <a:latin typeface="Courier New" pitchFamily="49" charset="0"/>
                <a:cs typeface="Courier New" pitchFamily="49" charset="0"/>
              </a:rPr>
              <a:t> Integer := -42;</a:t>
            </a:r>
            <a:br>
              <a:rPr lang="en-US" sz="1800" noProof="0" dirty="0" smtClean="0">
                <a:latin typeface="Courier New" pitchFamily="49" charset="0"/>
                <a:cs typeface="Courier New" pitchFamily="49" charset="0"/>
              </a:rPr>
            </a:br>
            <a:r>
              <a:rPr lang="en-US" sz="1800" noProof="0" dirty="0" smtClean="0">
                <a:latin typeface="Courier New" pitchFamily="49" charset="0"/>
                <a:cs typeface="Courier New" pitchFamily="49" charset="0"/>
              </a:rPr>
              <a:t>    </a:t>
            </a:r>
            <a:r>
              <a:rPr lang="en-US" sz="1800" dirty="0" smtClean="0">
                <a:solidFill>
                  <a:srgbClr val="FF0000"/>
                </a:solidFill>
                <a:latin typeface="Courier New" pitchFamily="49" charset="0"/>
                <a:cs typeface="Courier New" pitchFamily="49" charset="0"/>
              </a:rPr>
              <a:t>Short</a:t>
            </a:r>
            <a:r>
              <a:rPr lang="en-US" sz="1800" noProof="0" dirty="0" smtClean="0">
                <a:solidFill>
                  <a:schemeClr val="tx1"/>
                </a:solidFill>
                <a:latin typeface="Courier New" pitchFamily="49" charset="0"/>
                <a:cs typeface="Courier New" pitchFamily="49" charset="0"/>
              </a:rPr>
              <a:t>:</a:t>
            </a:r>
            <a:r>
              <a:rPr lang="en-US" sz="1800" noProof="0" dirty="0" smtClean="0">
                <a:solidFill>
                  <a:srgbClr val="FF0000"/>
                </a:solidFill>
                <a:latin typeface="Courier New" pitchFamily="49" charset="0"/>
                <a:cs typeface="Courier New" pitchFamily="49" charset="0"/>
              </a:rPr>
              <a:t> </a:t>
            </a:r>
            <a:r>
              <a:rPr lang="en-US" sz="1800" noProof="0" dirty="0" smtClean="0">
                <a:solidFill>
                  <a:schemeClr val="tx1"/>
                </a:solidFill>
                <a:latin typeface="Courier New" pitchFamily="49" charset="0"/>
                <a:cs typeface="Courier New" pitchFamily="49" charset="0"/>
              </a:rPr>
              <a:t>Pointer := </a:t>
            </a:r>
            <a:r>
              <a:rPr lang="en-US" sz="1800" noProof="0" dirty="0" smtClean="0">
                <a:solidFill>
                  <a:srgbClr val="FF0000"/>
                </a:solidFill>
                <a:latin typeface="Courier New" pitchFamily="49" charset="0"/>
                <a:cs typeface="Courier New" pitchFamily="49" charset="0"/>
              </a:rPr>
              <a:t>Local'Access</a:t>
            </a:r>
            <a:r>
              <a:rPr lang="en-US" sz="1800" noProof="0" dirty="0" smtClean="0">
                <a:solidFill>
                  <a:schemeClr val="tx1"/>
                </a:solidFill>
                <a:latin typeface="Courier New" pitchFamily="49" charset="0"/>
                <a:cs typeface="Courier New" pitchFamily="49" charset="0"/>
              </a:rPr>
              <a:t>;</a:t>
            </a:r>
            <a:r>
              <a:rPr lang="en-US" sz="1800" noProof="0" dirty="0" smtClean="0">
                <a:solidFill>
                  <a:srgbClr val="FF0000"/>
                </a:solidFill>
                <a:latin typeface="Courier New" pitchFamily="49" charset="0"/>
                <a:cs typeface="Courier New" pitchFamily="49" charset="0"/>
              </a:rPr>
              <a:t>  -- </a:t>
            </a:r>
            <a:r>
              <a:rPr lang="en-US" sz="1800" i="1" noProof="0" dirty="0" smtClean="0">
                <a:solidFill>
                  <a:srgbClr val="FF0000"/>
                </a:solidFill>
                <a:latin typeface="Courier New" pitchFamily="49" charset="0"/>
                <a:cs typeface="Courier New" pitchFamily="49" charset="0"/>
              </a:rPr>
              <a:t>illegal</a:t>
            </a:r>
            <a:r>
              <a:rPr lang="en-US" sz="1800" noProof="0" dirty="0" smtClean="0">
                <a:latin typeface="Courier New" pitchFamily="49" charset="0"/>
                <a:cs typeface="Courier New" pitchFamily="49" charset="0"/>
              </a:rPr>
              <a:t/>
            </a:r>
            <a:br>
              <a:rPr lang="en-US" sz="1800" noProof="0" dirty="0" smtClean="0">
                <a:latin typeface="Courier New" pitchFamily="49" charset="0"/>
                <a:cs typeface="Courier New" pitchFamily="49" charset="0"/>
              </a:rPr>
            </a:br>
            <a:r>
              <a:rPr lang="en-US" sz="1800" noProof="0" dirty="0" smtClean="0">
                <a:latin typeface="Courier New" pitchFamily="49" charset="0"/>
                <a:cs typeface="Courier New" pitchFamily="49" charset="0"/>
              </a:rPr>
              <a:t>  </a:t>
            </a:r>
            <a:r>
              <a:rPr lang="en-US" sz="1800" b="1" noProof="0" dirty="0" smtClean="0">
                <a:latin typeface="Courier New" pitchFamily="49" charset="0"/>
                <a:cs typeface="Courier New" pitchFamily="49" charset="0"/>
              </a:rPr>
              <a:t>begin</a:t>
            </a:r>
          </a:p>
          <a:p>
            <a:pPr marL="0" indent="0">
              <a:defRPr/>
            </a:pPr>
            <a:r>
              <a:rPr lang="en-US" sz="1800" noProof="0" dirty="0" smtClean="0">
                <a:latin typeface="Courier New" pitchFamily="49" charset="0"/>
                <a:cs typeface="Courier New" pitchFamily="49" charset="0"/>
              </a:rPr>
              <a:t>    </a:t>
            </a:r>
            <a:r>
              <a:rPr lang="en-US" sz="1800" noProof="0" dirty="0" smtClean="0">
                <a:solidFill>
                  <a:schemeClr val="accent6"/>
                </a:solidFill>
                <a:latin typeface="Courier New" pitchFamily="49" charset="0"/>
                <a:cs typeface="Courier New" pitchFamily="49" charset="0"/>
              </a:rPr>
              <a:t>Long</a:t>
            </a:r>
            <a:r>
              <a:rPr lang="en-US" sz="1800" noProof="0" dirty="0" smtClean="0">
                <a:latin typeface="Courier New" pitchFamily="49" charset="0"/>
                <a:cs typeface="Courier New" pitchFamily="49" charset="0"/>
              </a:rPr>
              <a:t> := </a:t>
            </a:r>
            <a:r>
              <a:rPr lang="en-US" sz="1800" dirty="0" smtClean="0">
                <a:solidFill>
                  <a:srgbClr val="FF0000"/>
                </a:solidFill>
                <a:latin typeface="Courier New" pitchFamily="49" charset="0"/>
                <a:cs typeface="Courier New" pitchFamily="49" charset="0"/>
              </a:rPr>
              <a:t>Short</a:t>
            </a:r>
            <a:r>
              <a:rPr lang="en-US" sz="1800" noProof="0" dirty="0" smtClean="0">
                <a:latin typeface="Courier New" pitchFamily="49" charset="0"/>
                <a:cs typeface="Courier New" pitchFamily="49" charset="0"/>
              </a:rPr>
              <a:t>;</a:t>
            </a:r>
          </a:p>
          <a:p>
            <a:pPr marL="0" indent="0">
              <a:defRPr/>
            </a:pPr>
            <a:r>
              <a:rPr lang="en-US" sz="1800" b="1" noProof="0" dirty="0" smtClean="0">
                <a:latin typeface="Courier New" pitchFamily="49" charset="0"/>
                <a:cs typeface="Courier New" pitchFamily="49" charset="0"/>
              </a:rPr>
              <a:t>  end</a:t>
            </a:r>
            <a:r>
              <a:rPr lang="en-US" sz="1800" noProof="0" dirty="0" smtClean="0">
                <a:latin typeface="Courier New" pitchFamily="49" charset="0"/>
                <a:cs typeface="Courier New" pitchFamily="49" charset="0"/>
              </a:rPr>
              <a:t>;</a:t>
            </a:r>
          </a:p>
          <a:p>
            <a:pPr marL="0" indent="0">
              <a:defRPr/>
            </a:pPr>
            <a:r>
              <a:rPr lang="en-US" sz="1800" noProof="0" dirty="0" smtClean="0">
                <a:latin typeface="Courier New" pitchFamily="49" charset="0"/>
                <a:cs typeface="Courier New" pitchFamily="49" charset="0"/>
              </a:rPr>
              <a:t>  -- </a:t>
            </a:r>
            <a:r>
              <a:rPr lang="en-US" sz="1800" i="1" noProof="0" dirty="0" smtClean="0">
                <a:latin typeface="Courier New" pitchFamily="49" charset="0"/>
                <a:cs typeface="Courier New" pitchFamily="49" charset="0"/>
              </a:rPr>
              <a:t>Long points to a nonexistent object</a:t>
            </a:r>
          </a:p>
          <a:p>
            <a:pPr marL="0" indent="0">
              <a:defRPr/>
            </a:pPr>
            <a:r>
              <a:rPr lang="en-US" sz="2000" noProof="0" dirty="0" smtClean="0">
                <a:cs typeface="Courier New" pitchFamily="49" charset="0"/>
              </a:rPr>
              <a:t>This code is illegal</a:t>
            </a:r>
            <a:r>
              <a:rPr lang="en-US" sz="2000" dirty="0">
                <a:cs typeface="Courier New" pitchFamily="49" charset="0"/>
              </a:rPr>
              <a:t> </a:t>
            </a:r>
            <a:r>
              <a:rPr lang="en-US" sz="2000" dirty="0" smtClean="0">
                <a:cs typeface="Courier New" pitchFamily="49" charset="0"/>
              </a:rPr>
              <a:t>since</a:t>
            </a:r>
            <a:r>
              <a:rPr lang="en-US" sz="2000" noProof="0" dirty="0" smtClean="0">
                <a:cs typeface="Courier New" pitchFamily="49" charset="0"/>
              </a:rPr>
              <a:t> </a:t>
            </a:r>
            <a:r>
              <a:rPr lang="en-US" sz="1800" noProof="0" dirty="0" smtClean="0">
                <a:latin typeface="Courier New" pitchFamily="49" charset="0"/>
                <a:cs typeface="Courier New" pitchFamily="49" charset="0"/>
              </a:rPr>
              <a:t>Local</a:t>
            </a:r>
            <a:r>
              <a:rPr lang="en-US" sz="2000" dirty="0" smtClean="0">
                <a:cs typeface="Courier New" pitchFamily="49" charset="0"/>
              </a:rPr>
              <a:t>’s </a:t>
            </a:r>
            <a:r>
              <a:rPr lang="en-US" sz="2000" noProof="0" dirty="0" smtClean="0">
                <a:cs typeface="Courier New" pitchFamily="49" charset="0"/>
              </a:rPr>
              <a:t>lifetime is too short. Pointer </a:t>
            </a:r>
            <a:r>
              <a:rPr lang="en-US" sz="1800" dirty="0" smtClean="0">
                <a:solidFill>
                  <a:srgbClr val="FF0000"/>
                </a:solidFill>
                <a:latin typeface="Courier New" pitchFamily="49" charset="0"/>
                <a:cs typeface="Courier New" pitchFamily="49" charset="0"/>
              </a:rPr>
              <a:t>Short</a:t>
            </a:r>
            <a:r>
              <a:rPr lang="en-US" sz="2000" noProof="0" dirty="0" smtClean="0">
                <a:cs typeface="Courier New" pitchFamily="49" charset="0"/>
              </a:rPr>
              <a:t> has in fact the same short lifetime, </a:t>
            </a:r>
            <a:r>
              <a:rPr lang="en-US" sz="2000" i="1" dirty="0" smtClean="0">
                <a:cs typeface="Courier New" pitchFamily="49" charset="0"/>
              </a:rPr>
              <a:t>its</a:t>
            </a:r>
            <a:r>
              <a:rPr lang="en-US" sz="2000" i="1" noProof="0" dirty="0" smtClean="0">
                <a:cs typeface="Courier New" pitchFamily="49" charset="0"/>
              </a:rPr>
              <a:t> type</a:t>
            </a:r>
            <a:r>
              <a:rPr lang="en-US" sz="2000" noProof="0" dirty="0" smtClean="0">
                <a:cs typeface="Courier New" pitchFamily="49" charset="0"/>
              </a:rPr>
              <a:t>, however, lives </a:t>
            </a:r>
            <a:r>
              <a:rPr lang="en-US" sz="2000" i="1" noProof="0" dirty="0" smtClean="0">
                <a:cs typeface="Courier New" pitchFamily="49" charset="0"/>
              </a:rPr>
              <a:t>longer</a:t>
            </a:r>
            <a:r>
              <a:rPr lang="en-US" sz="2000" dirty="0" smtClean="0">
                <a:cs typeface="Courier New" pitchFamily="49" charset="0"/>
              </a:rPr>
              <a:t>.</a:t>
            </a:r>
          </a:p>
          <a:p>
            <a:pPr marL="0" indent="0">
              <a:defRPr/>
            </a:pPr>
            <a:r>
              <a:rPr lang="en-US" sz="2000" noProof="0" dirty="0">
                <a:cs typeface="Courier New" pitchFamily="49" charset="0"/>
              </a:rPr>
              <a:t>T</a:t>
            </a:r>
            <a:r>
              <a:rPr lang="en-US" sz="2000" noProof="0" dirty="0" smtClean="0">
                <a:cs typeface="Courier New" pitchFamily="49" charset="0"/>
              </a:rPr>
              <a:t>hus, if it were not illegal, another pointer with longer lifetime like </a:t>
            </a:r>
            <a:r>
              <a:rPr lang="en-US" sz="1800" noProof="0" dirty="0" smtClean="0">
                <a:solidFill>
                  <a:schemeClr val="accent2"/>
                </a:solidFill>
                <a:latin typeface="Courier New" panose="02070309020205020404" pitchFamily="49" charset="0"/>
                <a:cs typeface="Courier New" panose="02070309020205020404" pitchFamily="49" charset="0"/>
              </a:rPr>
              <a:t>Long</a:t>
            </a:r>
            <a:r>
              <a:rPr lang="en-US" sz="2000" noProof="0" dirty="0" smtClean="0">
                <a:cs typeface="Courier New" pitchFamily="49" charset="0"/>
              </a:rPr>
              <a:t> might be assigned pointing to inexistent data </a:t>
            </a:r>
            <a:r>
              <a:rPr lang="en-US" sz="1800" noProof="0" dirty="0" smtClean="0">
                <a:latin typeface="Courier New" pitchFamily="49" charset="0"/>
                <a:cs typeface="Courier New" pitchFamily="49" charset="0"/>
              </a:rPr>
              <a:t>Local</a:t>
            </a:r>
            <a:r>
              <a:rPr lang="en-US" sz="2000" noProof="0" dirty="0" smtClean="0">
                <a:cs typeface="Courier New" pitchFamily="49" charset="0"/>
              </a:rPr>
              <a:t>.</a:t>
            </a:r>
          </a:p>
        </p:txBody>
      </p:sp>
      <p:sp>
        <p:nvSpPr>
          <p:cNvPr id="181252" name="Fußzeilenplatzhalter 3"/>
          <p:cNvSpPr>
            <a:spLocks noGrp="1"/>
          </p:cNvSpPr>
          <p:nvPr>
            <p:ph type="ftr" sz="quarte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en-US" altLang="de-DE" sz="2400" dirty="0" smtClean="0"/>
              <a:t>Ada Basics © 2024 C.Grein</a:t>
            </a:r>
            <a:endParaRPr lang="de-DE" altLang="de-DE" sz="2400" dirty="0"/>
          </a:p>
        </p:txBody>
      </p:sp>
      <p:sp>
        <p:nvSpPr>
          <p:cNvPr id="181253" name="Foliennummernplatzhalter 4"/>
          <p:cNvSpPr>
            <a:spLocks noGrp="1"/>
          </p:cNvSpPr>
          <p:nvPr>
            <p:ph type="sldNum" sz="quarter"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5AE361CE-0345-492C-9C6D-9AF5C72156D8}" type="slidenum">
              <a:rPr lang="de-DE" altLang="de-DE" sz="2400" smtClean="0"/>
              <a:pPr eaLnBrk="1" hangingPunct="1">
                <a:spcBef>
                  <a:spcPct val="0"/>
                </a:spcBef>
              </a:pPr>
              <a:t>285</a:t>
            </a:fld>
            <a:endParaRPr lang="de-DE" altLang="de-DE" sz="2400" dirty="0" smtClean="0"/>
          </a:p>
        </p:txBody>
      </p:sp>
      <p:sp>
        <p:nvSpPr>
          <p:cNvPr id="2" name="Abgerundetes Rechteck 1"/>
          <p:cNvSpPr/>
          <p:nvPr/>
        </p:nvSpPr>
        <p:spPr bwMode="auto">
          <a:xfrm>
            <a:off x="5436097" y="3645024"/>
            <a:ext cx="2015628" cy="792088"/>
          </a:xfrm>
          <a:prstGeom prst="roundRect">
            <a:avLst/>
          </a:prstGeom>
          <a:solidFill>
            <a:srgbClr val="FFE2A7"/>
          </a:solidFill>
          <a:ln w="9525" cap="flat" cmpd="sng" algn="ctr">
            <a:solidFill>
              <a:srgbClr val="FF000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ctr" defTabSz="449263" rtl="0" eaLnBrk="1" fontAlgn="base" latinLnBrk="0" hangingPunct="1">
              <a:lnSpc>
                <a:spcPct val="100000"/>
              </a:lnSpc>
              <a:spcBef>
                <a:spcPct val="0"/>
              </a:spcBef>
              <a:spcAft>
                <a:spcPct val="0"/>
              </a:spcAft>
              <a:buClr>
                <a:srgbClr val="000000"/>
              </a:buClr>
              <a:buSzPct val="100000"/>
              <a:buFont typeface="Times New Roman" pitchFamily="18" charset="0"/>
              <a:buNone/>
              <a:tabLst/>
            </a:pPr>
            <a:r>
              <a:rPr kumimoji="0" lang="en-US" sz="1600" b="0" i="0" u="none" strike="noStrike" cap="none" normalizeH="0" baseline="0" dirty="0" smtClean="0">
                <a:ln>
                  <a:noFill/>
                </a:ln>
                <a:solidFill>
                  <a:srgbClr val="FF0000"/>
                </a:solidFill>
                <a:effectLst/>
                <a:latin typeface="Times New Roman" pitchFamily="18" charset="0"/>
              </a:rPr>
              <a:t>Now think about it! Why is this illegal? What could happen?</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1" end="1"/>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3" end="3"/>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274" name="Titel 1"/>
          <p:cNvSpPr>
            <a:spLocks noGrp="1"/>
          </p:cNvSpPr>
          <p:nvPr>
            <p:ph type="title"/>
          </p:nvPr>
        </p:nvSpPr>
        <p:spPr>
          <a:xfrm>
            <a:off x="685800" y="463550"/>
            <a:ext cx="7739063" cy="1165225"/>
          </a:xfrm>
        </p:spPr>
        <p:txBody>
          <a:bodyPr/>
          <a:lstStyle/>
          <a:p>
            <a:r>
              <a:rPr lang="en-US" altLang="de-DE" noProof="0" dirty="0" smtClean="0"/>
              <a:t>Access Check</a:t>
            </a:r>
          </a:p>
        </p:txBody>
      </p:sp>
      <p:sp>
        <p:nvSpPr>
          <p:cNvPr id="182275" name="Inhaltsplatzhalter 2"/>
          <p:cNvSpPr>
            <a:spLocks noGrp="1"/>
          </p:cNvSpPr>
          <p:nvPr>
            <p:ph idx="1"/>
          </p:nvPr>
        </p:nvSpPr>
        <p:spPr>
          <a:xfrm>
            <a:off x="684213" y="1628775"/>
            <a:ext cx="7739062" cy="4537075"/>
          </a:xfrm>
        </p:spPr>
        <p:txBody>
          <a:bodyPr/>
          <a:lstStyle/>
          <a:p>
            <a:pPr marL="0" indent="0"/>
            <a:r>
              <a:rPr lang="en-US" altLang="de-DE" sz="2400" noProof="0" dirty="0" smtClean="0">
                <a:cs typeface="Courier New" pitchFamily="49" charset="0"/>
              </a:rPr>
              <a:t>Ada talks of </a:t>
            </a:r>
            <a:r>
              <a:rPr lang="en-US" altLang="de-DE" sz="2400" i="1" noProof="0" dirty="0" smtClean="0">
                <a:cs typeface="Courier New" pitchFamily="49" charset="0"/>
              </a:rPr>
              <a:t>accessibility levels</a:t>
            </a:r>
            <a:r>
              <a:rPr lang="en-US" altLang="de-DE" sz="2400" noProof="0" dirty="0" smtClean="0">
                <a:cs typeface="Courier New" pitchFamily="49" charset="0"/>
              </a:rPr>
              <a:t>, i.e. the nesting depth of the declaration.</a:t>
            </a:r>
          </a:p>
          <a:p>
            <a:pPr marL="0" indent="0"/>
            <a:r>
              <a:rPr lang="en-US" altLang="de-DE" sz="2000" noProof="0" dirty="0" smtClean="0">
                <a:latin typeface="Courier New" pitchFamily="49" charset="0"/>
                <a:cs typeface="Courier New" pitchFamily="49" charset="0"/>
              </a:rPr>
              <a:t>  </a:t>
            </a:r>
            <a:r>
              <a:rPr lang="en-US" altLang="de-DE" sz="2000" b="1" noProof="0" dirty="0" smtClean="0">
                <a:latin typeface="Courier New" pitchFamily="49" charset="0"/>
                <a:cs typeface="Courier New" pitchFamily="49" charset="0"/>
              </a:rPr>
              <a:t>type</a:t>
            </a:r>
            <a:r>
              <a:rPr lang="en-US" altLang="de-DE" sz="2000" noProof="0" dirty="0" smtClean="0">
                <a:latin typeface="Courier New" pitchFamily="49" charset="0"/>
                <a:cs typeface="Courier New" pitchFamily="49" charset="0"/>
              </a:rPr>
              <a:t> Pointer </a:t>
            </a:r>
            <a:r>
              <a:rPr lang="en-US" altLang="de-DE" sz="2000" b="1" noProof="0" dirty="0" smtClean="0">
                <a:latin typeface="Courier New" pitchFamily="49" charset="0"/>
                <a:cs typeface="Courier New" pitchFamily="49" charset="0"/>
              </a:rPr>
              <a:t>is access all </a:t>
            </a:r>
            <a:r>
              <a:rPr lang="en-US" altLang="de-DE" sz="2000" noProof="0" dirty="0" smtClean="0">
                <a:latin typeface="Courier New" pitchFamily="49" charset="0"/>
                <a:cs typeface="Courier New" pitchFamily="49" charset="0"/>
              </a:rPr>
              <a:t>T;</a:t>
            </a:r>
            <a:br>
              <a:rPr lang="en-US" altLang="de-DE" sz="2000" noProof="0" dirty="0" smtClean="0">
                <a:latin typeface="Courier New" pitchFamily="49" charset="0"/>
                <a:cs typeface="Courier New" pitchFamily="49" charset="0"/>
              </a:rPr>
            </a:br>
            <a:r>
              <a:rPr lang="en-US" altLang="de-DE" sz="2000" noProof="0" dirty="0" smtClean="0">
                <a:latin typeface="Courier New" pitchFamily="49" charset="0"/>
                <a:cs typeface="Courier New" pitchFamily="49" charset="0"/>
              </a:rPr>
              <a:t>  </a:t>
            </a:r>
            <a:r>
              <a:rPr lang="en-US" altLang="de-DE" sz="2000" b="1" noProof="0" dirty="0" smtClean="0">
                <a:latin typeface="Courier New" pitchFamily="49" charset="0"/>
                <a:cs typeface="Courier New" pitchFamily="49" charset="0"/>
              </a:rPr>
              <a:t>procedure</a:t>
            </a:r>
            <a:r>
              <a:rPr lang="en-US" altLang="de-DE" sz="2000" noProof="0" dirty="0" smtClean="0">
                <a:latin typeface="Courier New" pitchFamily="49" charset="0"/>
                <a:cs typeface="Courier New" pitchFamily="49" charset="0"/>
              </a:rPr>
              <a:t> Proc (X: T) </a:t>
            </a:r>
            <a:r>
              <a:rPr lang="en-US" altLang="de-DE" sz="2000" b="1" noProof="0" dirty="0" smtClean="0">
                <a:latin typeface="Courier New" pitchFamily="49" charset="0"/>
                <a:cs typeface="Courier New" pitchFamily="49" charset="0"/>
              </a:rPr>
              <a:t>is</a:t>
            </a:r>
            <a:r>
              <a:rPr lang="en-US" altLang="de-DE" sz="2000" noProof="0" dirty="0" smtClean="0">
                <a:latin typeface="Courier New" pitchFamily="49" charset="0"/>
                <a:cs typeface="Courier New" pitchFamily="49" charset="0"/>
              </a:rPr>
              <a:t/>
            </a:r>
            <a:br>
              <a:rPr lang="en-US" altLang="de-DE" sz="2000" noProof="0" dirty="0" smtClean="0">
                <a:latin typeface="Courier New" pitchFamily="49" charset="0"/>
                <a:cs typeface="Courier New" pitchFamily="49" charset="0"/>
              </a:rPr>
            </a:br>
            <a:r>
              <a:rPr lang="en-US" altLang="de-DE" sz="2000" noProof="0" dirty="0" smtClean="0">
                <a:latin typeface="Courier New" pitchFamily="49" charset="0"/>
                <a:cs typeface="Courier New" pitchFamily="49" charset="0"/>
              </a:rPr>
              <a:t>    </a:t>
            </a:r>
            <a:r>
              <a:rPr lang="en-US" altLang="de-DE" sz="2000" noProof="0" dirty="0" smtClean="0">
                <a:solidFill>
                  <a:srgbClr val="FF3399"/>
                </a:solidFill>
                <a:latin typeface="Courier New" pitchFamily="49" charset="0"/>
                <a:cs typeface="Courier New" pitchFamily="49" charset="0"/>
              </a:rPr>
              <a:t>P: Pointer := X'Access;  -- </a:t>
            </a:r>
            <a:r>
              <a:rPr lang="en-US" altLang="de-DE" sz="2000" i="1" noProof="0" dirty="0" smtClean="0">
                <a:solidFill>
                  <a:srgbClr val="FF3399"/>
                </a:solidFill>
                <a:latin typeface="Courier New" pitchFamily="49" charset="0"/>
                <a:cs typeface="Courier New" pitchFamily="49" charset="0"/>
              </a:rPr>
              <a:t>Access_Check</a:t>
            </a:r>
            <a:br>
              <a:rPr lang="en-US" altLang="de-DE" sz="2000" i="1" noProof="0" dirty="0" smtClean="0">
                <a:solidFill>
                  <a:srgbClr val="FF3399"/>
                </a:solidFill>
                <a:latin typeface="Courier New" pitchFamily="49" charset="0"/>
                <a:cs typeface="Courier New" pitchFamily="49" charset="0"/>
              </a:rPr>
            </a:br>
            <a:r>
              <a:rPr lang="en-US" altLang="de-DE" sz="2000" noProof="0" dirty="0" smtClean="0">
                <a:latin typeface="Courier New" pitchFamily="49" charset="0"/>
                <a:cs typeface="Courier New" pitchFamily="49" charset="0"/>
              </a:rPr>
              <a:t>  </a:t>
            </a:r>
            <a:r>
              <a:rPr lang="en-US" altLang="de-DE" sz="2000" b="1" noProof="0" dirty="0" smtClean="0">
                <a:latin typeface="Courier New" pitchFamily="49" charset="0"/>
                <a:cs typeface="Courier New" pitchFamily="49" charset="0"/>
              </a:rPr>
              <a:t>begin</a:t>
            </a:r>
            <a:endParaRPr lang="en-US" altLang="de-DE" sz="2000" noProof="0" dirty="0" smtClean="0">
              <a:latin typeface="Courier New" pitchFamily="49" charset="0"/>
              <a:cs typeface="Courier New" pitchFamily="49" charset="0"/>
            </a:endParaRPr>
          </a:p>
          <a:p>
            <a:pPr marL="0" indent="0"/>
            <a:r>
              <a:rPr lang="en-US" altLang="de-DE" sz="2000" noProof="0" dirty="0" smtClean="0">
                <a:latin typeface="Courier New" pitchFamily="49" charset="0"/>
                <a:cs typeface="Courier New" pitchFamily="49" charset="0"/>
              </a:rPr>
              <a:t>X</a:t>
            </a:r>
            <a:r>
              <a:rPr lang="en-US" altLang="de-DE" sz="2200" noProof="0" dirty="0" smtClean="0">
                <a:cs typeface="Courier New" pitchFamily="49" charset="0"/>
              </a:rPr>
              <a:t> must be an </a:t>
            </a:r>
            <a:r>
              <a:rPr lang="en-US" altLang="de-DE" sz="2200" i="1" noProof="0" dirty="0" smtClean="0">
                <a:cs typeface="Courier New" pitchFamily="49" charset="0"/>
              </a:rPr>
              <a:t>aliased view</a:t>
            </a:r>
            <a:r>
              <a:rPr lang="en-US" altLang="de-DE" sz="2200" noProof="0" dirty="0" smtClean="0">
                <a:cs typeface="Courier New" pitchFamily="49" charset="0"/>
              </a:rPr>
              <a:t>. </a:t>
            </a:r>
            <a:r>
              <a:rPr lang="en-US" altLang="de-DE" sz="2200" noProof="0" dirty="0" smtClean="0">
                <a:solidFill>
                  <a:schemeClr val="bg2">
                    <a:lumMod val="75000"/>
                  </a:schemeClr>
                </a:solidFill>
                <a:cs typeface="Courier New" pitchFamily="49" charset="0"/>
              </a:rPr>
              <a:t>(This is e.g. always the case </a:t>
            </a:r>
            <a:r>
              <a:rPr lang="en-US" altLang="de-DE" sz="2200" dirty="0" smtClean="0">
                <a:solidFill>
                  <a:schemeClr val="bg2">
                    <a:lumMod val="75000"/>
                  </a:schemeClr>
                </a:solidFill>
                <a:cs typeface="Courier New" pitchFamily="49" charset="0"/>
              </a:rPr>
              <a:t>if </a:t>
            </a:r>
            <a:r>
              <a:rPr lang="en-US" altLang="de-DE" sz="2200" noProof="0" dirty="0" smtClean="0">
                <a:solidFill>
                  <a:schemeClr val="bg2">
                    <a:lumMod val="75000"/>
                  </a:schemeClr>
                </a:solidFill>
                <a:cs typeface="Courier New" pitchFamily="49" charset="0"/>
              </a:rPr>
              <a:t> </a:t>
            </a:r>
            <a:r>
              <a:rPr lang="en-US" altLang="de-DE" sz="2000" noProof="0" dirty="0" smtClean="0">
                <a:solidFill>
                  <a:schemeClr val="bg2">
                    <a:lumMod val="75000"/>
                  </a:schemeClr>
                </a:solidFill>
                <a:latin typeface="Courier New" panose="02070309020205020404" pitchFamily="49" charset="0"/>
                <a:cs typeface="Courier New" panose="02070309020205020404" pitchFamily="49" charset="0"/>
              </a:rPr>
              <a:t>T</a:t>
            </a:r>
            <a:r>
              <a:rPr lang="en-US" altLang="de-DE" sz="2200" noProof="0" dirty="0" smtClean="0">
                <a:solidFill>
                  <a:schemeClr val="bg2">
                    <a:lumMod val="75000"/>
                  </a:schemeClr>
                </a:solidFill>
                <a:cs typeface="Courier New" pitchFamily="49" charset="0"/>
              </a:rPr>
              <a:t> is a </a:t>
            </a:r>
            <a:r>
              <a:rPr lang="en-US" altLang="de-DE" sz="2200" i="1" noProof="0" dirty="0" smtClean="0">
                <a:solidFill>
                  <a:schemeClr val="bg2">
                    <a:lumMod val="75000"/>
                  </a:schemeClr>
                </a:solidFill>
                <a:cs typeface="Courier New" pitchFamily="49" charset="0"/>
              </a:rPr>
              <a:t>tagged</a:t>
            </a:r>
            <a:r>
              <a:rPr lang="en-US" altLang="de-DE" sz="2200" noProof="0" dirty="0" smtClean="0">
                <a:solidFill>
                  <a:schemeClr val="bg2">
                    <a:lumMod val="75000"/>
                  </a:schemeClr>
                </a:solidFill>
                <a:cs typeface="Courier New" pitchFamily="49" charset="0"/>
              </a:rPr>
              <a:t> type.)</a:t>
            </a:r>
          </a:p>
          <a:p>
            <a:pPr marL="0" indent="0"/>
            <a:r>
              <a:rPr lang="en-US" altLang="de-DE" sz="2400" noProof="0" dirty="0" smtClean="0">
                <a:cs typeface="Courier New" pitchFamily="49" charset="0"/>
              </a:rPr>
              <a:t>In this context, the access </a:t>
            </a:r>
            <a:r>
              <a:rPr lang="en-US" altLang="de-DE" sz="2400" dirty="0" smtClean="0">
                <a:cs typeface="Courier New" pitchFamily="49" charset="0"/>
              </a:rPr>
              <a:t>level of the </a:t>
            </a:r>
            <a:r>
              <a:rPr lang="en-US" altLang="de-DE" sz="2400" noProof="0" dirty="0" smtClean="0">
                <a:cs typeface="Courier New" pitchFamily="49" charset="0"/>
              </a:rPr>
              <a:t>actual parameter cannot be determined at compile time. Therefore, a dynamic access check is required.</a:t>
            </a:r>
          </a:p>
          <a:p>
            <a:pPr marL="0" indent="0"/>
            <a:r>
              <a:rPr lang="en-US" altLang="de-DE" sz="2000" noProof="0" dirty="0" smtClean="0">
                <a:latin typeface="Courier New" pitchFamily="49" charset="0"/>
                <a:cs typeface="Courier New" pitchFamily="49" charset="0"/>
              </a:rPr>
              <a:t>'</a:t>
            </a:r>
            <a:r>
              <a:rPr lang="en-US" altLang="de-DE" sz="2000" noProof="0" dirty="0" smtClean="0">
                <a:solidFill>
                  <a:srgbClr val="FF3399"/>
                </a:solidFill>
                <a:latin typeface="Courier New" pitchFamily="49" charset="0"/>
                <a:cs typeface="Courier New" pitchFamily="49" charset="0"/>
              </a:rPr>
              <a:t>Unchecked</a:t>
            </a:r>
            <a:r>
              <a:rPr lang="en-US" altLang="de-DE" sz="2000" noProof="0" dirty="0" smtClean="0">
                <a:latin typeface="Courier New" pitchFamily="49" charset="0"/>
                <a:cs typeface="Courier New" pitchFamily="49" charset="0"/>
              </a:rPr>
              <a:t>_Access</a:t>
            </a:r>
            <a:r>
              <a:rPr lang="en-US" altLang="de-DE" sz="2400" noProof="0" dirty="0" smtClean="0">
                <a:cs typeface="Courier New" pitchFamily="49" charset="0"/>
              </a:rPr>
              <a:t> circumvents this check.</a:t>
            </a:r>
          </a:p>
        </p:txBody>
      </p:sp>
      <p:sp>
        <p:nvSpPr>
          <p:cNvPr id="182276" name="Fußzeilenplatzhalter 3"/>
          <p:cNvSpPr>
            <a:spLocks noGrp="1"/>
          </p:cNvSpPr>
          <p:nvPr>
            <p:ph type="ftr" sz="quarte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en-US" altLang="de-DE" sz="2400" dirty="0" smtClean="0"/>
              <a:t>Ada Basics © 2024 C.Grein</a:t>
            </a:r>
            <a:endParaRPr lang="de-DE" altLang="de-DE" sz="2400" dirty="0"/>
          </a:p>
        </p:txBody>
      </p:sp>
      <p:sp>
        <p:nvSpPr>
          <p:cNvPr id="182277" name="Foliennummernplatzhalter 4"/>
          <p:cNvSpPr>
            <a:spLocks noGrp="1"/>
          </p:cNvSpPr>
          <p:nvPr>
            <p:ph type="sldNum" sz="quarter"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9FBCF85A-0BAF-4409-A2EA-1EAA5A3B4917}" type="slidenum">
              <a:rPr lang="de-DE" altLang="de-DE" sz="2400" smtClean="0"/>
              <a:pPr eaLnBrk="1" hangingPunct="1">
                <a:spcBef>
                  <a:spcPct val="0"/>
                </a:spcBef>
              </a:pPr>
              <a:t>286</a:t>
            </a:fld>
            <a:endParaRPr lang="de-DE" altLang="de-DE" sz="2400" dirty="0" smtClean="0"/>
          </a:p>
        </p:txBody>
      </p:sp>
    </p:spTree>
  </p:cSld>
  <p:clrMapOvr>
    <a:masterClrMapping/>
  </p:clrMapOvr>
  <p:timing>
    <p:tnLst>
      <p:par>
        <p:cTn id="1" dur="indefinite" restart="never" nodeType="tmRoot"/>
      </p:par>
    </p:tnLst>
  </p:timing>
</p:sld>
</file>

<file path=ppt/slides/slide2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298" name="Titel 1"/>
          <p:cNvSpPr>
            <a:spLocks noGrp="1"/>
          </p:cNvSpPr>
          <p:nvPr>
            <p:ph type="title"/>
          </p:nvPr>
        </p:nvSpPr>
        <p:spPr/>
        <p:txBody>
          <a:bodyPr/>
          <a:lstStyle/>
          <a:p>
            <a:r>
              <a:rPr lang="en-US" altLang="de-DE" noProof="0" dirty="0" smtClean="0"/>
              <a:t>Dangling Pointers</a:t>
            </a:r>
          </a:p>
        </p:txBody>
      </p:sp>
      <p:sp>
        <p:nvSpPr>
          <p:cNvPr id="3" name="Inhaltsplatzhalter 2"/>
          <p:cNvSpPr>
            <a:spLocks noGrp="1"/>
          </p:cNvSpPr>
          <p:nvPr>
            <p:ph idx="1"/>
          </p:nvPr>
        </p:nvSpPr>
        <p:spPr>
          <a:xfrm>
            <a:off x="685800" y="2204865"/>
            <a:ext cx="7739063" cy="3168352"/>
          </a:xfrm>
        </p:spPr>
        <p:txBody>
          <a:bodyPr/>
          <a:lstStyle/>
          <a:p>
            <a:pPr marL="0" indent="0">
              <a:defRPr/>
            </a:pPr>
            <a:r>
              <a:rPr lang="en-US" noProof="0" dirty="0" smtClean="0"/>
              <a:t>Dereferencing dangling pointers is </a:t>
            </a:r>
            <a:r>
              <a:rPr lang="en-US" i="1" noProof="0" dirty="0" smtClean="0">
                <a:solidFill>
                  <a:srgbClr val="FF0000"/>
                </a:solidFill>
              </a:rPr>
              <a:t>erroneous</a:t>
            </a:r>
            <a:r>
              <a:rPr lang="en-US" noProof="0" dirty="0" smtClean="0"/>
              <a:t>.</a:t>
            </a:r>
          </a:p>
          <a:p>
            <a:pPr marL="457200" indent="-371475">
              <a:buFont typeface="Arial" pitchFamily="34" charset="0"/>
              <a:buChar char="•"/>
              <a:defRPr/>
            </a:pPr>
            <a:r>
              <a:rPr lang="en-US" sz="3000" noProof="0" dirty="0" smtClean="0"/>
              <a:t>With attribute </a:t>
            </a:r>
            <a:r>
              <a:rPr lang="en-US" sz="2800" noProof="0" dirty="0" smtClean="0">
                <a:solidFill>
                  <a:srgbClr val="FF3399"/>
                </a:solidFill>
                <a:latin typeface="Courier New" pitchFamily="49" charset="0"/>
                <a:cs typeface="Courier New" pitchFamily="49" charset="0"/>
              </a:rPr>
              <a:t>'Unchecked_Access</a:t>
            </a:r>
            <a:r>
              <a:rPr lang="en-US" sz="3000" noProof="0" dirty="0" smtClean="0"/>
              <a:t>, you are on your own that it does not happen!</a:t>
            </a:r>
          </a:p>
          <a:p>
            <a:pPr marL="457200" indent="-371475">
              <a:buFont typeface="Arial" pitchFamily="34" charset="0"/>
              <a:buChar char="•"/>
              <a:defRPr/>
            </a:pPr>
            <a:r>
              <a:rPr lang="en-US" sz="3000" noProof="0" dirty="0" smtClean="0"/>
              <a:t>The same applies to a call to (an instance of) </a:t>
            </a:r>
            <a:r>
              <a:rPr lang="en-US" sz="2800" noProof="0" dirty="0" smtClean="0">
                <a:solidFill>
                  <a:srgbClr val="FF3399"/>
                </a:solidFill>
                <a:latin typeface="Courier New" pitchFamily="49" charset="0"/>
                <a:cs typeface="Courier New" pitchFamily="49" charset="0"/>
              </a:rPr>
              <a:t>Unchecked_Deallocation</a:t>
            </a:r>
            <a:r>
              <a:rPr lang="en-US" sz="3000" noProof="0" dirty="0" smtClean="0"/>
              <a:t>.</a:t>
            </a:r>
            <a:endParaRPr lang="en-US" sz="3000" noProof="0" dirty="0"/>
          </a:p>
        </p:txBody>
      </p:sp>
      <p:sp>
        <p:nvSpPr>
          <p:cNvPr id="183300" name="Fußzeilenplatzhalter 3"/>
          <p:cNvSpPr>
            <a:spLocks noGrp="1"/>
          </p:cNvSpPr>
          <p:nvPr>
            <p:ph type="ftr" sz="quarte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en-US" altLang="de-DE" sz="2400" dirty="0" smtClean="0"/>
              <a:t>Ada Basics © 2024 C.Grein</a:t>
            </a:r>
            <a:endParaRPr lang="de-DE" altLang="de-DE" sz="2400" dirty="0"/>
          </a:p>
        </p:txBody>
      </p:sp>
      <p:sp>
        <p:nvSpPr>
          <p:cNvPr id="183301" name="Foliennummernplatzhalter 4"/>
          <p:cNvSpPr>
            <a:spLocks noGrp="1"/>
          </p:cNvSpPr>
          <p:nvPr>
            <p:ph type="sldNum" sz="quarter"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D4CD7589-1BBC-4DB9-95AF-646D969EF121}" type="slidenum">
              <a:rPr lang="de-DE" altLang="de-DE" sz="2400" smtClean="0"/>
              <a:pPr eaLnBrk="1" hangingPunct="1">
                <a:spcBef>
                  <a:spcPct val="0"/>
                </a:spcBef>
              </a:pPr>
              <a:t>287</a:t>
            </a:fld>
            <a:endParaRPr lang="de-DE" altLang="de-DE" sz="2400" dirty="0" smtClean="0"/>
          </a:p>
        </p:txBody>
      </p:sp>
    </p:spTree>
  </p:cSld>
  <p:clrMapOvr>
    <a:masterClrMapping/>
  </p:clrMapOvr>
  <p:timing>
    <p:tnLst>
      <p:par>
        <p:cTn id="1" dur="indefinite" restart="never" nodeType="tmRoot"/>
      </p:par>
    </p:tnLst>
  </p:timing>
</p:sld>
</file>

<file path=ppt/slides/slide2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22" name="Rectangle 1"/>
          <p:cNvSpPr>
            <a:spLocks noGrp="1" noChangeArrowheads="1"/>
          </p:cNvSpPr>
          <p:nvPr>
            <p:ph type="title"/>
          </p:nvPr>
        </p:nvSpPr>
        <p:spPr>
          <a:xfrm>
            <a:off x="685800" y="609600"/>
            <a:ext cx="7772400" cy="1143000"/>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dirty="0" smtClean="0"/>
              <a:t>Pointers</a:t>
            </a:r>
            <a:r>
              <a:rPr lang="en-US" altLang="de-DE" noProof="0" dirty="0" smtClean="0"/>
              <a:t> and Addresses</a:t>
            </a:r>
          </a:p>
        </p:txBody>
      </p:sp>
      <p:sp>
        <p:nvSpPr>
          <p:cNvPr id="184323" name="Rectangle 2"/>
          <p:cNvSpPr>
            <a:spLocks noGrp="1" noChangeArrowheads="1"/>
          </p:cNvSpPr>
          <p:nvPr>
            <p:ph type="body" idx="1"/>
          </p:nvPr>
        </p:nvSpPr>
        <p:spPr>
          <a:xfrm>
            <a:off x="685800" y="1916832"/>
            <a:ext cx="7772400" cy="4320456"/>
          </a:xfrm>
        </p:spPr>
        <p:txBody>
          <a:bodyPr/>
          <a:lstStyle/>
          <a:p>
            <a:pPr marL="309563" indent="-309563" eaLnBrk="1" hangingPunct="1">
              <a:lnSpc>
                <a:spcPct val="80000"/>
              </a:lnSpc>
              <a:buFont typeface="Times New Roman" pitchFamily="18" charset="0"/>
              <a:buChar char="•"/>
              <a:tabLst>
                <a:tab pos="309563" algn="l"/>
                <a:tab pos="414338"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Lst>
            </a:pPr>
            <a:r>
              <a:rPr lang="en-US" altLang="de-DE" sz="2200" dirty="0" smtClean="0"/>
              <a:t>The address of an array is the address of its first element:</a:t>
            </a:r>
            <a:br>
              <a:rPr lang="en-US" altLang="de-DE" sz="2200" dirty="0" smtClean="0"/>
            </a:br>
            <a:r>
              <a:rPr lang="en-US" altLang="de-DE" sz="2000" dirty="0">
                <a:latin typeface="Courier New" pitchFamily="49" charset="0"/>
              </a:rPr>
              <a:t> </a:t>
            </a:r>
            <a:r>
              <a:rPr lang="en-US" altLang="de-DE" sz="2000" dirty="0" smtClean="0">
                <a:latin typeface="Courier New" pitchFamily="49" charset="0"/>
              </a:rPr>
              <a:t> </a:t>
            </a:r>
            <a:r>
              <a:rPr lang="en-US" altLang="de-DE" sz="2000" dirty="0" smtClean="0">
                <a:solidFill>
                  <a:schemeClr val="accent2"/>
                </a:solidFill>
                <a:latin typeface="Courier New" pitchFamily="49" charset="0"/>
              </a:rPr>
              <a:t>A: </a:t>
            </a:r>
            <a:r>
              <a:rPr lang="en-US" altLang="de-DE" sz="2000" b="1" dirty="0" smtClean="0">
                <a:solidFill>
                  <a:schemeClr val="accent2"/>
                </a:solidFill>
                <a:latin typeface="Courier New" pitchFamily="49" charset="0"/>
              </a:rPr>
              <a:t>array</a:t>
            </a:r>
            <a:r>
              <a:rPr lang="en-US" altLang="de-DE" sz="2000" dirty="0" smtClean="0">
                <a:solidFill>
                  <a:schemeClr val="accent2"/>
                </a:solidFill>
                <a:latin typeface="Courier New" pitchFamily="49" charset="0"/>
              </a:rPr>
              <a:t> (10 .. 20) </a:t>
            </a:r>
            <a:r>
              <a:rPr lang="en-US" altLang="de-DE" sz="2000" b="1" dirty="0" smtClean="0">
                <a:solidFill>
                  <a:schemeClr val="accent2"/>
                </a:solidFill>
                <a:latin typeface="Courier New" pitchFamily="49" charset="0"/>
              </a:rPr>
              <a:t>of</a:t>
            </a:r>
            <a:r>
              <a:rPr lang="en-US" altLang="de-DE" sz="2000" dirty="0" smtClean="0">
                <a:solidFill>
                  <a:schemeClr val="accent2"/>
                </a:solidFill>
                <a:latin typeface="Courier New" pitchFamily="49" charset="0"/>
              </a:rPr>
              <a:t> Integer;</a:t>
            </a:r>
            <a:br>
              <a:rPr lang="en-US" altLang="de-DE" sz="2000" dirty="0" smtClean="0">
                <a:solidFill>
                  <a:schemeClr val="accent2"/>
                </a:solidFill>
                <a:latin typeface="Courier New" pitchFamily="49" charset="0"/>
              </a:rPr>
            </a:br>
            <a:r>
              <a:rPr lang="en-US" altLang="de-DE" sz="2000" dirty="0" smtClean="0">
                <a:solidFill>
                  <a:schemeClr val="accent2"/>
                </a:solidFill>
                <a:latin typeface="Courier New" pitchFamily="49" charset="0"/>
              </a:rPr>
              <a:t>  A</a:t>
            </a:r>
            <a:r>
              <a:rPr lang="en-US" altLang="de-DE" sz="2000" dirty="0" smtClean="0">
                <a:solidFill>
                  <a:schemeClr val="accent2"/>
                </a:solidFill>
                <a:latin typeface="Courier New" pitchFamily="49" charset="0"/>
                <a:cs typeface="Courier New" pitchFamily="49" charset="0"/>
              </a:rPr>
              <a:t>'A</a:t>
            </a:r>
            <a:r>
              <a:rPr lang="en-US" altLang="de-DE" sz="2000" dirty="0" smtClean="0">
                <a:solidFill>
                  <a:schemeClr val="accent2"/>
                </a:solidFill>
                <a:latin typeface="Courier New" pitchFamily="49" charset="0"/>
              </a:rPr>
              <a:t>ddress = A (A</a:t>
            </a:r>
            <a:r>
              <a:rPr lang="en-US" altLang="de-DE" sz="2000" dirty="0">
                <a:solidFill>
                  <a:schemeClr val="accent2"/>
                </a:solidFill>
                <a:latin typeface="Courier New" pitchFamily="49" charset="0"/>
                <a:cs typeface="Courier New" pitchFamily="49" charset="0"/>
              </a:rPr>
              <a:t>'</a:t>
            </a:r>
            <a:r>
              <a:rPr lang="en-US" altLang="de-DE" sz="2000" dirty="0" smtClean="0">
                <a:solidFill>
                  <a:schemeClr val="accent2"/>
                </a:solidFill>
                <a:latin typeface="Courier New" pitchFamily="49" charset="0"/>
              </a:rPr>
              <a:t>First)</a:t>
            </a:r>
            <a:r>
              <a:rPr lang="en-US" altLang="de-DE" sz="2000" dirty="0" smtClean="0">
                <a:solidFill>
                  <a:schemeClr val="accent2"/>
                </a:solidFill>
                <a:latin typeface="Courier New" pitchFamily="49" charset="0"/>
                <a:cs typeface="Courier New" pitchFamily="49" charset="0"/>
              </a:rPr>
              <a:t>'</a:t>
            </a:r>
            <a:r>
              <a:rPr lang="en-US" altLang="de-DE" sz="2000" dirty="0" smtClean="0">
                <a:solidFill>
                  <a:schemeClr val="accent2"/>
                </a:solidFill>
                <a:latin typeface="Courier New" pitchFamily="49" charset="0"/>
              </a:rPr>
              <a:t>Address</a:t>
            </a:r>
            <a:endParaRPr lang="en-US" altLang="de-DE" sz="2000" dirty="0" smtClean="0">
              <a:solidFill>
                <a:schemeClr val="accent2"/>
              </a:solidFill>
            </a:endParaRPr>
          </a:p>
          <a:p>
            <a:pPr marL="309563" indent="-309563" eaLnBrk="1" hangingPunct="1">
              <a:lnSpc>
                <a:spcPct val="80000"/>
              </a:lnSpc>
              <a:buFont typeface="Times New Roman" pitchFamily="18" charset="0"/>
              <a:buChar char="•"/>
              <a:tabLst>
                <a:tab pos="309563" algn="l"/>
                <a:tab pos="414338"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Lst>
            </a:pPr>
            <a:r>
              <a:rPr lang="en-US" altLang="de-DE" sz="2200" dirty="0" smtClean="0"/>
              <a:t>Pointers</a:t>
            </a:r>
            <a:r>
              <a:rPr lang="en-US" altLang="de-DE" sz="2200" noProof="0" dirty="0" smtClean="0"/>
              <a:t> are not the same as addresses. </a:t>
            </a:r>
            <a:r>
              <a:rPr lang="en-US" altLang="de-DE" sz="2200" noProof="0" dirty="0">
                <a:solidFill>
                  <a:srgbClr val="FF3399"/>
                </a:solidFill>
              </a:rPr>
              <a:t>U</a:t>
            </a:r>
            <a:r>
              <a:rPr lang="en-US" altLang="de-DE" sz="2200" noProof="0" dirty="0" smtClean="0">
                <a:solidFill>
                  <a:srgbClr val="FF3399"/>
                </a:solidFill>
              </a:rPr>
              <a:t>nder certain conditions</a:t>
            </a:r>
            <a:r>
              <a:rPr lang="en-US" altLang="de-DE" sz="2200" noProof="0" dirty="0" smtClean="0"/>
              <a:t>, they may be convertible into one another.</a:t>
            </a:r>
            <a:br>
              <a:rPr lang="en-US" altLang="de-DE" sz="2200" noProof="0" dirty="0" smtClean="0"/>
            </a:br>
            <a:r>
              <a:rPr lang="en-US" altLang="de-DE" sz="2200" noProof="0" dirty="0" smtClean="0"/>
              <a:t>RM 13.7.2</a:t>
            </a:r>
            <a:br>
              <a:rPr lang="en-US" altLang="de-DE" sz="2200" noProof="0" dirty="0" smtClean="0"/>
            </a:br>
            <a:r>
              <a:rPr lang="en-US" altLang="de-DE" sz="2000" dirty="0">
                <a:latin typeface="Courier New" pitchFamily="49" charset="0"/>
              </a:rPr>
              <a:t> </a:t>
            </a:r>
            <a:r>
              <a:rPr lang="en-US" altLang="de-DE" sz="2000" dirty="0" smtClean="0">
                <a:latin typeface="Courier New" pitchFamily="49" charset="0"/>
              </a:rPr>
              <a:t> </a:t>
            </a:r>
            <a:r>
              <a:rPr lang="en-US" altLang="de-DE" sz="2000" dirty="0" smtClean="0">
                <a:solidFill>
                  <a:schemeClr val="accent2"/>
                </a:solidFill>
                <a:latin typeface="Courier New" pitchFamily="49" charset="0"/>
              </a:rPr>
              <a:t>System.Address_to_Access_Conversions</a:t>
            </a:r>
            <a:endParaRPr lang="en-US" altLang="de-DE" sz="2000" noProof="0" dirty="0" smtClean="0">
              <a:solidFill>
                <a:schemeClr val="accent2"/>
              </a:solidFill>
              <a:latin typeface="Courier New" pitchFamily="49" charset="0"/>
            </a:endParaRPr>
          </a:p>
          <a:p>
            <a:pPr marL="309563" indent="-309563" eaLnBrk="1" hangingPunct="1">
              <a:lnSpc>
                <a:spcPct val="80000"/>
              </a:lnSpc>
              <a:buFont typeface="Times New Roman" pitchFamily="18" charset="0"/>
              <a:buChar char="•"/>
              <a:tabLst>
                <a:tab pos="309563" algn="l"/>
                <a:tab pos="414338"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Lst>
            </a:pPr>
            <a:r>
              <a:rPr lang="en-US" altLang="de-DE" sz="2200" dirty="0" smtClean="0"/>
              <a:t>Fat</a:t>
            </a:r>
            <a:r>
              <a:rPr lang="en-US" altLang="de-DE" sz="2200" noProof="0" dirty="0" smtClean="0"/>
              <a:t> and thin pointers</a:t>
            </a:r>
            <a:br>
              <a:rPr lang="en-US" altLang="de-DE" sz="2200" noProof="0" dirty="0" smtClean="0"/>
            </a:br>
            <a:r>
              <a:rPr lang="en-US" altLang="de-DE" sz="2000" dirty="0" smtClean="0">
                <a:latin typeface="Courier New" pitchFamily="49" charset="0"/>
              </a:rPr>
              <a:t>  </a:t>
            </a:r>
            <a:r>
              <a:rPr lang="en-US" altLang="de-DE" sz="2000" noProof="0" dirty="0" smtClean="0">
                <a:solidFill>
                  <a:schemeClr val="accent2"/>
                </a:solidFill>
                <a:latin typeface="Courier New" pitchFamily="49" charset="0"/>
              </a:rPr>
              <a:t>Pointer := </a:t>
            </a:r>
            <a:r>
              <a:rPr lang="en-US" altLang="de-DE" sz="2000" b="1" noProof="0" dirty="0" smtClean="0">
                <a:solidFill>
                  <a:schemeClr val="accent2"/>
                </a:solidFill>
                <a:latin typeface="Courier New" pitchFamily="49" charset="0"/>
              </a:rPr>
              <a:t>new</a:t>
            </a:r>
            <a:r>
              <a:rPr lang="en-US" altLang="de-DE" sz="2000" noProof="0" dirty="0" smtClean="0">
                <a:solidFill>
                  <a:schemeClr val="accent2"/>
                </a:solidFill>
                <a:latin typeface="Courier New" pitchFamily="49" charset="0"/>
              </a:rPr>
              <a:t> Integer</a:t>
            </a:r>
            <a:r>
              <a:rPr lang="en-US" altLang="de-DE" sz="2000" noProof="0" dirty="0" smtClean="0">
                <a:solidFill>
                  <a:schemeClr val="accent2"/>
                </a:solidFill>
                <a:latin typeface="Courier New" pitchFamily="49" charset="0"/>
                <a:cs typeface="Courier New" pitchFamily="49" charset="0"/>
              </a:rPr>
              <a:t>'(42);</a:t>
            </a:r>
            <a:r>
              <a:rPr lang="en-US" altLang="de-DE" sz="2000" noProof="0" dirty="0" smtClean="0">
                <a:latin typeface="Courier New" pitchFamily="49" charset="0"/>
                <a:cs typeface="Courier New" pitchFamily="49" charset="0"/>
              </a:rPr>
              <a:t/>
            </a:r>
            <a:br>
              <a:rPr lang="en-US" altLang="de-DE" sz="2000" noProof="0" dirty="0" smtClean="0">
                <a:latin typeface="Courier New" pitchFamily="49" charset="0"/>
                <a:cs typeface="Courier New" pitchFamily="49" charset="0"/>
              </a:rPr>
            </a:br>
            <a:r>
              <a:rPr lang="en-US" altLang="de-DE" sz="2200" noProof="0" dirty="0" smtClean="0">
                <a:cs typeface="Courier New" pitchFamily="49" charset="0"/>
              </a:rPr>
              <a:t>This pointer and the object’s address </a:t>
            </a:r>
            <a:r>
              <a:rPr lang="en-US" altLang="de-DE" sz="2200" dirty="0" smtClean="0">
                <a:cs typeface="Courier New" pitchFamily="49" charset="0"/>
              </a:rPr>
              <a:t>might </a:t>
            </a:r>
            <a:r>
              <a:rPr lang="en-US" altLang="de-DE" sz="2200" noProof="0" dirty="0" smtClean="0">
                <a:cs typeface="Courier New" pitchFamily="49" charset="0"/>
              </a:rPr>
              <a:t>basically </a:t>
            </a:r>
            <a:r>
              <a:rPr lang="en-US" altLang="de-DE" sz="2200" dirty="0">
                <a:cs typeface="Courier New" pitchFamily="49" charset="0"/>
              </a:rPr>
              <a:t>be the </a:t>
            </a:r>
            <a:r>
              <a:rPr lang="en-US" altLang="de-DE" sz="2200" noProof="0" dirty="0" smtClean="0">
                <a:cs typeface="Courier New" pitchFamily="49" charset="0"/>
              </a:rPr>
              <a:t>same; it is a </a:t>
            </a:r>
            <a:r>
              <a:rPr lang="en-US" altLang="de-DE" sz="2200" i="1" noProof="0" dirty="0" smtClean="0">
                <a:cs typeface="Courier New" pitchFamily="49" charset="0"/>
              </a:rPr>
              <a:t>thin pointer</a:t>
            </a:r>
            <a:r>
              <a:rPr lang="en-US" altLang="de-DE" sz="2200" noProof="0" dirty="0" smtClean="0">
                <a:cs typeface="Courier New" pitchFamily="49" charset="0"/>
              </a:rPr>
              <a:t>. </a:t>
            </a:r>
            <a:r>
              <a:rPr lang="en-US" altLang="de-DE" sz="2200" noProof="0" dirty="0" smtClean="0"/>
              <a:t/>
            </a:r>
            <a:br>
              <a:rPr lang="en-US" altLang="de-DE" sz="2200" noProof="0" dirty="0" smtClean="0"/>
            </a:br>
            <a:r>
              <a:rPr lang="en-US" altLang="de-DE" sz="2000" dirty="0">
                <a:latin typeface="Courier New" pitchFamily="49" charset="0"/>
              </a:rPr>
              <a:t> </a:t>
            </a:r>
            <a:r>
              <a:rPr lang="en-US" altLang="de-DE" sz="2000" dirty="0" smtClean="0">
                <a:latin typeface="Courier New" pitchFamily="49" charset="0"/>
              </a:rPr>
              <a:t> </a:t>
            </a:r>
            <a:r>
              <a:rPr lang="en-US" altLang="de-DE" sz="2000" noProof="0" dirty="0" smtClean="0">
                <a:solidFill>
                  <a:schemeClr val="accent2"/>
                </a:solidFill>
                <a:latin typeface="Courier New" pitchFamily="49" charset="0"/>
              </a:rPr>
              <a:t>Pointer := </a:t>
            </a:r>
            <a:r>
              <a:rPr lang="en-US" altLang="de-DE" sz="2000" b="1" noProof="0" dirty="0" smtClean="0">
                <a:solidFill>
                  <a:schemeClr val="accent2"/>
                </a:solidFill>
                <a:latin typeface="Courier New" pitchFamily="49" charset="0"/>
              </a:rPr>
              <a:t>new</a:t>
            </a:r>
            <a:r>
              <a:rPr lang="en-US" altLang="de-DE" sz="2000" noProof="0" dirty="0" smtClean="0">
                <a:solidFill>
                  <a:schemeClr val="accent2"/>
                </a:solidFill>
                <a:latin typeface="Courier New" pitchFamily="49" charset="0"/>
              </a:rPr>
              <a:t> String</a:t>
            </a:r>
            <a:r>
              <a:rPr lang="en-US" altLang="de-DE" sz="2000" dirty="0">
                <a:solidFill>
                  <a:schemeClr val="accent2"/>
                </a:solidFill>
                <a:latin typeface="Courier New" pitchFamily="49" charset="0"/>
                <a:cs typeface="Courier New" pitchFamily="49" charset="0"/>
              </a:rPr>
              <a:t> </a:t>
            </a:r>
            <a:r>
              <a:rPr lang="en-US" altLang="de-DE" sz="2000" noProof="0" dirty="0" smtClean="0">
                <a:solidFill>
                  <a:schemeClr val="accent2"/>
                </a:solidFill>
                <a:latin typeface="Courier New" pitchFamily="49" charset="0"/>
                <a:cs typeface="Courier New" pitchFamily="49" charset="0"/>
              </a:rPr>
              <a:t>(10 .. 20);</a:t>
            </a:r>
            <a:br>
              <a:rPr lang="en-US" altLang="de-DE" sz="2000" noProof="0" dirty="0" smtClean="0">
                <a:solidFill>
                  <a:schemeClr val="accent2"/>
                </a:solidFill>
                <a:latin typeface="Courier New" pitchFamily="49" charset="0"/>
                <a:cs typeface="Courier New" pitchFamily="49" charset="0"/>
              </a:rPr>
            </a:br>
            <a:r>
              <a:rPr lang="en-US" altLang="de-DE" sz="2200" noProof="0" dirty="0" smtClean="0">
                <a:cs typeface="Courier New" pitchFamily="49" charset="0"/>
              </a:rPr>
              <a:t>This pointer must also hold the bounds, it is a </a:t>
            </a:r>
            <a:r>
              <a:rPr lang="en-US" altLang="de-DE" sz="2200" i="1" noProof="0" dirty="0" smtClean="0">
                <a:cs typeface="Courier New" pitchFamily="49" charset="0"/>
              </a:rPr>
              <a:t>fat pointer</a:t>
            </a:r>
            <a:r>
              <a:rPr lang="en-US" altLang="de-DE" sz="2200" noProof="0" dirty="0" smtClean="0">
                <a:cs typeface="Courier New" pitchFamily="49" charset="0"/>
              </a:rPr>
              <a:t>.</a:t>
            </a:r>
          </a:p>
          <a:p>
            <a:pPr marL="0" indent="0" eaLnBrk="1" hangingPunct="1">
              <a:lnSpc>
                <a:spcPct val="80000"/>
              </a:lnSpc>
              <a:tabLst>
                <a:tab pos="309563" algn="l"/>
                <a:tab pos="414338"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Lst>
            </a:pPr>
            <a:r>
              <a:rPr lang="en-US" altLang="de-DE" sz="2200" dirty="0" smtClean="0">
                <a:cs typeface="Courier New" pitchFamily="49" charset="0"/>
              </a:rPr>
              <a:t>In this context, the differentiation is important whether the </a:t>
            </a:r>
            <a:r>
              <a:rPr lang="en-US" altLang="de-DE" sz="2200" dirty="0" smtClean="0">
                <a:solidFill>
                  <a:srgbClr val="CC3300"/>
                </a:solidFill>
                <a:cs typeface="Courier New" pitchFamily="49" charset="0"/>
              </a:rPr>
              <a:t>nominal target subtype</a:t>
            </a:r>
            <a:r>
              <a:rPr lang="en-US" altLang="de-DE" sz="2200" dirty="0" smtClean="0">
                <a:cs typeface="Courier New" pitchFamily="49" charset="0"/>
              </a:rPr>
              <a:t> is constrained or unconstrained. (See slide 133.)</a:t>
            </a:r>
            <a:endParaRPr lang="en-US" altLang="de-DE" sz="2200" noProof="0" dirty="0" smtClean="0">
              <a:cs typeface="Courier New" pitchFamily="49" charset="0"/>
            </a:endParaRPr>
          </a:p>
        </p:txBody>
      </p:sp>
      <p:sp>
        <p:nvSpPr>
          <p:cNvPr id="184324" name="Fußzeilenplatzhalter 1"/>
          <p:cNvSpPr>
            <a:spLocks noGrp="1"/>
          </p:cNvSpPr>
          <p:nvPr>
            <p:ph type="ftr" sz="quarte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en-US" altLang="de-DE" sz="2400" dirty="0" smtClean="0"/>
              <a:t>Ada Basics © 2024 C.Grein</a:t>
            </a:r>
            <a:endParaRPr lang="de-DE" altLang="de-DE" sz="2400" dirty="0"/>
          </a:p>
        </p:txBody>
      </p:sp>
      <p:sp>
        <p:nvSpPr>
          <p:cNvPr id="184325" name="Foliennummernplatzhalter 2"/>
          <p:cNvSpPr>
            <a:spLocks noGrp="1"/>
          </p:cNvSpPr>
          <p:nvPr>
            <p:ph type="sldNum" sz="quarter"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89D1E59E-543B-49B3-B24A-E67FB3D0743B}" type="slidenum">
              <a:rPr lang="de-DE" altLang="de-DE" sz="2400" smtClean="0"/>
              <a:pPr eaLnBrk="1" hangingPunct="1">
                <a:spcBef>
                  <a:spcPct val="0"/>
                </a:spcBef>
              </a:pPr>
              <a:t>288</a:t>
            </a:fld>
            <a:endParaRPr lang="de-DE" altLang="de-DE" sz="2400" dirty="0" smtClean="0"/>
          </a:p>
        </p:txBody>
      </p:sp>
      <p:sp>
        <p:nvSpPr>
          <p:cNvPr id="6" name="Textfeld 5"/>
          <p:cNvSpPr txBox="1"/>
          <p:nvPr/>
        </p:nvSpPr>
        <p:spPr>
          <a:xfrm>
            <a:off x="6372200" y="2329135"/>
            <a:ext cx="2304256" cy="307777"/>
          </a:xfrm>
          <a:prstGeom prst="rect">
            <a:avLst/>
          </a:prstGeom>
          <a:solidFill>
            <a:srgbClr val="FF9933"/>
          </a:solidFill>
          <a:ln>
            <a:solidFill>
              <a:srgbClr val="C00000"/>
            </a:solidFill>
          </a:ln>
        </p:spPr>
        <p:txBody>
          <a:bodyPr wrap="square" rtlCol="0">
            <a:spAutoFit/>
          </a:bodyPr>
          <a:lstStyle/>
          <a:p>
            <a:r>
              <a:rPr lang="en-US" sz="1400" dirty="0" smtClean="0">
                <a:solidFill>
                  <a:srgbClr val="C00000"/>
                </a:solidFill>
              </a:rPr>
              <a:t>Only Implementation Advice</a:t>
            </a:r>
            <a:endParaRPr lang="en-US" sz="1400" dirty="0">
              <a:solidFill>
                <a:srgbClr val="C00000"/>
              </a:solidFill>
            </a:endParaRPr>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6" name="Titel 1"/>
          <p:cNvSpPr>
            <a:spLocks noGrp="1"/>
          </p:cNvSpPr>
          <p:nvPr>
            <p:ph type="title"/>
          </p:nvPr>
        </p:nvSpPr>
        <p:spPr/>
        <p:txBody>
          <a:bodyPr/>
          <a:lstStyle/>
          <a:p>
            <a:r>
              <a:rPr lang="en-US" altLang="de-DE" noProof="0" dirty="0" smtClean="0"/>
              <a:t>Fat Pointers</a:t>
            </a:r>
          </a:p>
        </p:txBody>
      </p:sp>
      <p:sp>
        <p:nvSpPr>
          <p:cNvPr id="185347" name="Inhaltsplatzhalter 2"/>
          <p:cNvSpPr>
            <a:spLocks noGrp="1"/>
          </p:cNvSpPr>
          <p:nvPr>
            <p:ph idx="1"/>
          </p:nvPr>
        </p:nvSpPr>
        <p:spPr>
          <a:xfrm>
            <a:off x="685800" y="1988840"/>
            <a:ext cx="7739063" cy="4104456"/>
          </a:xfrm>
        </p:spPr>
        <p:txBody>
          <a:bodyPr/>
          <a:lstStyle/>
          <a:p>
            <a:pPr marL="0" indent="0"/>
            <a:r>
              <a:rPr lang="en-US" altLang="de-DE" sz="2200" noProof="0" dirty="0" smtClean="0"/>
              <a:t>The address of the string is the address of the first element.</a:t>
            </a:r>
          </a:p>
          <a:p>
            <a:pPr marL="0" indent="0"/>
            <a:r>
              <a:rPr lang="en-US" altLang="de-DE" sz="2000" noProof="0" dirty="0" smtClean="0">
                <a:latin typeface="Courier New" pitchFamily="49" charset="0"/>
              </a:rPr>
              <a:t>  Pointer := </a:t>
            </a:r>
            <a:r>
              <a:rPr lang="en-US" altLang="de-DE" sz="2000" b="1" noProof="0" dirty="0" smtClean="0">
                <a:latin typeface="Courier New" pitchFamily="49" charset="0"/>
              </a:rPr>
              <a:t>new</a:t>
            </a:r>
            <a:r>
              <a:rPr lang="en-US" altLang="de-DE" sz="2000" noProof="0" dirty="0" smtClean="0">
                <a:latin typeface="Courier New" pitchFamily="49" charset="0"/>
              </a:rPr>
              <a:t> String</a:t>
            </a:r>
            <a:r>
              <a:rPr lang="en-US" altLang="de-DE" sz="2000" dirty="0">
                <a:latin typeface="Courier New" pitchFamily="49" charset="0"/>
                <a:cs typeface="Courier New" pitchFamily="49" charset="0"/>
              </a:rPr>
              <a:t> </a:t>
            </a:r>
            <a:r>
              <a:rPr lang="en-US" altLang="de-DE" sz="2000" noProof="0" dirty="0" smtClean="0">
                <a:latin typeface="Courier New" pitchFamily="49" charset="0"/>
                <a:cs typeface="Courier New" pitchFamily="49" charset="0"/>
              </a:rPr>
              <a:t>(10 .. 20);</a:t>
            </a:r>
          </a:p>
          <a:p>
            <a:pPr marL="0" indent="0"/>
            <a:r>
              <a:rPr lang="en-US" altLang="de-DE" sz="2200" dirty="0" smtClean="0">
                <a:cs typeface="Courier New" pitchFamily="49" charset="0"/>
              </a:rPr>
              <a:t>The </a:t>
            </a:r>
            <a:r>
              <a:rPr lang="en-US" altLang="de-DE" sz="2200" noProof="0" dirty="0" smtClean="0">
                <a:cs typeface="Courier New" pitchFamily="49" charset="0"/>
              </a:rPr>
              <a:t>address delivered for the pointer by </a:t>
            </a:r>
            <a:r>
              <a:rPr lang="en-US" altLang="de-DE" sz="2200" dirty="0" smtClean="0">
                <a:cs typeface="Courier New" pitchFamily="49" charset="0"/>
              </a:rPr>
              <a:t>the corresponding function from </a:t>
            </a:r>
            <a:r>
              <a:rPr lang="en-US" altLang="de-DE" sz="2000" noProof="0" dirty="0" smtClean="0">
                <a:latin typeface="Courier New" pitchFamily="49" charset="0"/>
              </a:rPr>
              <a:t>System.Address_to_Access_Conversions</a:t>
            </a:r>
            <a:r>
              <a:rPr lang="en-US" altLang="de-DE" sz="2200" noProof="0" dirty="0" smtClean="0">
                <a:cs typeface="Courier New" pitchFamily="49" charset="0"/>
              </a:rPr>
              <a:t> loses the string’s bounds. The back conversion to a pointer might be impossible.</a:t>
            </a:r>
          </a:p>
          <a:p>
            <a:pPr marL="0" indent="0"/>
            <a:r>
              <a:rPr lang="en-US" sz="2200" dirty="0" smtClean="0">
                <a:solidFill>
                  <a:schemeClr val="accent2"/>
                </a:solidFill>
                <a:cs typeface="Courier New" pitchFamily="49" charset="0"/>
              </a:rPr>
              <a:t>Keep in mind: N</a:t>
            </a:r>
            <a:r>
              <a:rPr lang="en-US" sz="2200" dirty="0" smtClean="0">
                <a:solidFill>
                  <a:schemeClr val="accent2"/>
                </a:solidFill>
              </a:rPr>
              <a:t>othing </a:t>
            </a:r>
            <a:r>
              <a:rPr lang="en-US" sz="2200" dirty="0">
                <a:solidFill>
                  <a:schemeClr val="accent2"/>
                </a:solidFill>
              </a:rPr>
              <a:t>in Ada says that an access value has to have any obvious </a:t>
            </a:r>
            <a:r>
              <a:rPr lang="en-US" sz="2200" dirty="0" smtClean="0">
                <a:solidFill>
                  <a:schemeClr val="accent2"/>
                </a:solidFill>
              </a:rPr>
              <a:t>relationship </a:t>
            </a:r>
            <a:r>
              <a:rPr lang="en-US" sz="2200" dirty="0">
                <a:solidFill>
                  <a:schemeClr val="accent2"/>
                </a:solidFill>
              </a:rPr>
              <a:t>to a physical machine address</a:t>
            </a:r>
            <a:r>
              <a:rPr lang="en-US" sz="2200" dirty="0" smtClean="0">
                <a:solidFill>
                  <a:schemeClr val="accent2"/>
                </a:solidFill>
              </a:rPr>
              <a:t>. </a:t>
            </a:r>
            <a:r>
              <a:rPr lang="en-US" sz="2200" dirty="0" smtClean="0">
                <a:solidFill>
                  <a:srgbClr val="FF3399"/>
                </a:solidFill>
              </a:rPr>
              <a:t>(</a:t>
            </a:r>
            <a:r>
              <a:rPr lang="en-US" sz="2200" i="1" dirty="0" smtClean="0">
                <a:solidFill>
                  <a:srgbClr val="FF3399"/>
                </a:solidFill>
              </a:rPr>
              <a:t>Fat</a:t>
            </a:r>
            <a:r>
              <a:rPr lang="en-US" sz="2200" dirty="0" smtClean="0">
                <a:solidFill>
                  <a:srgbClr val="FF3399"/>
                </a:solidFill>
              </a:rPr>
              <a:t> and </a:t>
            </a:r>
            <a:r>
              <a:rPr lang="en-US" sz="2200" i="1" dirty="0" smtClean="0">
                <a:solidFill>
                  <a:srgbClr val="FF3399"/>
                </a:solidFill>
              </a:rPr>
              <a:t>thin</a:t>
            </a:r>
            <a:r>
              <a:rPr lang="en-US" sz="2200" dirty="0" smtClean="0">
                <a:solidFill>
                  <a:srgbClr val="FF3399"/>
                </a:solidFill>
              </a:rPr>
              <a:t> are not terms defined by Ada.)</a:t>
            </a:r>
          </a:p>
          <a:p>
            <a:pPr marL="0" indent="0"/>
            <a:r>
              <a:rPr lang="en-US" altLang="de-DE" sz="2200" noProof="0" dirty="0" smtClean="0">
                <a:solidFill>
                  <a:srgbClr val="FF0000"/>
                </a:solidFill>
                <a:cs typeface="Courier New" pitchFamily="49" charset="0"/>
              </a:rPr>
              <a:t>And note: There are a lot of caveats for the use of this package. Read </a:t>
            </a:r>
            <a:r>
              <a:rPr lang="en-US" altLang="de-DE" sz="2200" dirty="0" smtClean="0">
                <a:solidFill>
                  <a:srgbClr val="FF0000"/>
                </a:solidFill>
                <a:cs typeface="Courier New" pitchFamily="49" charset="0"/>
              </a:rPr>
              <a:t>the AARM 13.7.2.</a:t>
            </a:r>
            <a:endParaRPr lang="en-US" altLang="de-DE" sz="2200" noProof="0" dirty="0" smtClean="0">
              <a:solidFill>
                <a:srgbClr val="FF0000"/>
              </a:solidFill>
              <a:cs typeface="Courier New" pitchFamily="49" charset="0"/>
            </a:endParaRPr>
          </a:p>
        </p:txBody>
      </p:sp>
      <p:sp>
        <p:nvSpPr>
          <p:cNvPr id="185348" name="Fußzeilenplatzhalter 3"/>
          <p:cNvSpPr>
            <a:spLocks noGrp="1"/>
          </p:cNvSpPr>
          <p:nvPr>
            <p:ph type="ftr" sz="quarte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en-US" altLang="de-DE" sz="2400" dirty="0" smtClean="0"/>
              <a:t>Ada Basics © 2024 C.Grein</a:t>
            </a:r>
            <a:endParaRPr lang="de-DE" altLang="de-DE" sz="2400" dirty="0"/>
          </a:p>
        </p:txBody>
      </p:sp>
      <p:sp>
        <p:nvSpPr>
          <p:cNvPr id="185349" name="Foliennummernplatzhalter 4"/>
          <p:cNvSpPr>
            <a:spLocks noGrp="1"/>
          </p:cNvSpPr>
          <p:nvPr>
            <p:ph type="sldNum" sz="quarter"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B9BF562D-04C3-4A28-A181-67008BD585D2}" type="slidenum">
              <a:rPr lang="de-DE" altLang="de-DE" sz="2400" smtClean="0"/>
              <a:pPr eaLnBrk="1" hangingPunct="1">
                <a:spcBef>
                  <a:spcPct val="0"/>
                </a:spcBef>
              </a:pPr>
              <a:t>289</a:t>
            </a:fld>
            <a:endParaRPr lang="de-DE" altLang="de-DE" sz="2400" dirty="0" smtClean="0"/>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1"/>
          <p:cNvSpPr>
            <a:spLocks noGrp="1" noChangeArrowheads="1"/>
          </p:cNvSpPr>
          <p:nvPr>
            <p:ph type="title"/>
          </p:nvPr>
        </p:nvSpPr>
        <p:spPr>
          <a:xfrm>
            <a:off x="685800" y="609600"/>
            <a:ext cx="7772400" cy="1143000"/>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noProof="0" dirty="0" smtClean="0"/>
              <a:t>Whole Numbers</a:t>
            </a:r>
          </a:p>
        </p:txBody>
      </p:sp>
      <p:sp>
        <p:nvSpPr>
          <p:cNvPr id="15363" name="Rectangle 2"/>
          <p:cNvSpPr>
            <a:spLocks noGrp="1" noChangeArrowheads="1"/>
          </p:cNvSpPr>
          <p:nvPr>
            <p:ph idx="1"/>
          </p:nvPr>
        </p:nvSpPr>
        <p:spPr>
          <a:xfrm>
            <a:off x="685800" y="1981200"/>
            <a:ext cx="7772400" cy="4114800"/>
          </a:xfrm>
        </p:spPr>
        <p:txBody>
          <a:bodyPr/>
          <a:lstStyle/>
          <a:p>
            <a:pPr marL="309563" indent="-309563" eaLnBrk="1" hangingPunct="1">
              <a:buFont typeface="Times New Roman" pitchFamily="18" charset="0"/>
              <a:buChar char="•"/>
              <a:tabLst>
                <a:tab pos="309563" algn="l"/>
                <a:tab pos="414338"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Lst>
            </a:pPr>
            <a:r>
              <a:rPr lang="en-US" altLang="de-DE" noProof="0" dirty="0" smtClean="0"/>
              <a:t>Usage:</a:t>
            </a:r>
            <a:br>
              <a:rPr lang="en-US" altLang="de-DE" noProof="0" dirty="0" smtClean="0"/>
            </a:br>
            <a:r>
              <a:rPr lang="en-US" altLang="de-DE" noProof="0" dirty="0" smtClean="0"/>
              <a:t>- Counting (apples, pears, ...)</a:t>
            </a:r>
            <a:br>
              <a:rPr lang="en-US" altLang="de-DE" noProof="0" dirty="0" smtClean="0"/>
            </a:br>
            <a:r>
              <a:rPr lang="en-US" altLang="de-DE" noProof="0" dirty="0" smtClean="0"/>
              <a:t>- Identification (identity card,</a:t>
            </a:r>
            <a:br>
              <a:rPr lang="en-US" altLang="de-DE" noProof="0" dirty="0" smtClean="0"/>
            </a:br>
            <a:r>
              <a:rPr lang="en-US" altLang="de-DE" noProof="0" dirty="0" smtClean="0"/>
              <a:t>  insurance policy number, street number)</a:t>
            </a:r>
            <a:br>
              <a:rPr lang="en-US" altLang="de-DE" noProof="0" dirty="0" smtClean="0"/>
            </a:br>
            <a:r>
              <a:rPr lang="en-US" altLang="de-DE" noProof="0" dirty="0" smtClean="0"/>
              <a:t>- Indices (the fourth of ten)</a:t>
            </a:r>
            <a:br>
              <a:rPr lang="en-US" altLang="de-DE" noProof="0" dirty="0" smtClean="0"/>
            </a:br>
            <a:r>
              <a:rPr lang="en-US" altLang="de-DE" noProof="0" dirty="0" smtClean="0"/>
              <a:t>...</a:t>
            </a:r>
          </a:p>
          <a:p>
            <a:pPr marL="309563" indent="-309563" eaLnBrk="1" hangingPunct="1">
              <a:buFont typeface="Times New Roman" pitchFamily="18" charset="0"/>
              <a:buChar char="•"/>
              <a:tabLst>
                <a:tab pos="309563" algn="l"/>
                <a:tab pos="414338"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Lst>
            </a:pPr>
            <a:r>
              <a:rPr lang="en-US" altLang="de-DE" noProof="0" dirty="0" smtClean="0"/>
              <a:t>Distinctness</a:t>
            </a:r>
            <a:br>
              <a:rPr lang="en-US" altLang="de-DE" noProof="0" dirty="0" smtClean="0"/>
            </a:br>
            <a:r>
              <a:rPr lang="en-US" altLang="de-DE" noProof="0" dirty="0" smtClean="0"/>
              <a:t>number of apples + street number ?</a:t>
            </a:r>
          </a:p>
        </p:txBody>
      </p:sp>
      <p:sp>
        <p:nvSpPr>
          <p:cNvPr id="2" name="Fußzeilenplatzhalter 1"/>
          <p:cNvSpPr>
            <a:spLocks noGrp="1"/>
          </p:cNvSpPr>
          <p:nvPr>
            <p:ph type="ftr" idx="10"/>
          </p:nvPr>
        </p:nvSpPr>
        <p:spPr/>
        <p:txBody>
          <a:bodyPr/>
          <a:lstStyle/>
          <a:p>
            <a:pPr>
              <a:defRPr/>
            </a:pPr>
            <a:r>
              <a:rPr lang="en-US" dirty="0" smtClean="0"/>
              <a:t>Ada Basics © 2024 C.Grein</a:t>
            </a:r>
            <a:endParaRPr lang="de-DE" dirty="0"/>
          </a:p>
        </p:txBody>
      </p:sp>
      <p:sp>
        <p:nvSpPr>
          <p:cNvPr id="3" name="Foliennummernplatzhalter 2"/>
          <p:cNvSpPr>
            <a:spLocks noGrp="1"/>
          </p:cNvSpPr>
          <p:nvPr>
            <p:ph type="sldNum" idx="11"/>
          </p:nvPr>
        </p:nvSpPr>
        <p:spPr/>
        <p:txBody>
          <a:bodyPr/>
          <a:lstStyle/>
          <a:p>
            <a:pPr>
              <a:defRPr/>
            </a:pPr>
            <a:fld id="{07B95DED-7F18-463B-9F94-D327A3428C3B}" type="slidenum">
              <a:rPr lang="de-DE" smtClean="0"/>
              <a:pPr>
                <a:defRPr/>
              </a:pPr>
              <a:t>29</a:t>
            </a:fld>
            <a:endParaRPr lang="de-DE" dirty="0"/>
          </a:p>
        </p:txBody>
      </p:sp>
    </p:spTree>
    <p:extLst>
      <p:ext uri="{BB962C8B-B14F-4D97-AF65-F5344CB8AC3E}">
        <p14:creationId xmlns:p14="http://schemas.microsoft.com/office/powerpoint/2010/main" val="269163679"/>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9442" name="Rectangle 1"/>
          <p:cNvSpPr>
            <a:spLocks noGrp="1" noChangeArrowheads="1"/>
          </p:cNvSpPr>
          <p:nvPr>
            <p:ph type="title"/>
          </p:nvPr>
        </p:nvSpPr>
        <p:spPr>
          <a:xfrm>
            <a:off x="685800" y="609600"/>
            <a:ext cx="7772400" cy="1143000"/>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noProof="0" dirty="0" smtClean="0"/>
              <a:t>ADT </a:t>
            </a:r>
            <a:r>
              <a:rPr lang="en-US" altLang="de-DE" noProof="0" dirty="0" smtClean="0">
                <a:cs typeface="Times New Roman" pitchFamily="18" charset="0"/>
              </a:rPr>
              <a:t>–</a:t>
            </a:r>
            <a:r>
              <a:rPr lang="en-US" altLang="de-DE" noProof="0" dirty="0" smtClean="0"/>
              <a:t> Example Tree</a:t>
            </a:r>
          </a:p>
        </p:txBody>
      </p:sp>
      <p:sp>
        <p:nvSpPr>
          <p:cNvPr id="176131" name="Rectangle 2"/>
          <p:cNvSpPr>
            <a:spLocks noGrp="1" noChangeArrowheads="1"/>
          </p:cNvSpPr>
          <p:nvPr>
            <p:ph type="body" idx="1"/>
          </p:nvPr>
        </p:nvSpPr>
        <p:spPr>
          <a:xfrm>
            <a:off x="685800" y="1844824"/>
            <a:ext cx="7772400" cy="4324921"/>
          </a:xfrm>
        </p:spPr>
        <p:txBody>
          <a:bodyPr/>
          <a:lstStyle/>
          <a:p>
            <a:pPr marL="0" indent="0" eaLnBrk="1" hangingPunct="1">
              <a:lnSpc>
                <a:spcPct val="90000"/>
              </a:lnSpc>
              <a:spcBef>
                <a:spcPts val="7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US" sz="2800" noProof="0" dirty="0" smtClean="0"/>
              <a:t>Order texts in alphabetic sequence and output them:</a:t>
            </a:r>
          </a:p>
          <a:p>
            <a:pPr marL="0" indent="0" eaLnBrk="1" hangingPunct="1">
              <a:lnSpc>
                <a:spcPct val="90000"/>
              </a:lnSpc>
              <a:spcBef>
                <a:spcPts val="7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endParaRPr lang="en-US" sz="100" noProof="0" dirty="0" smtClean="0"/>
          </a:p>
          <a:p>
            <a:pPr marL="449263" indent="0" eaLnBrk="1" hangingPunct="1">
              <a:lnSpc>
                <a:spcPct val="90000"/>
              </a:lnSpc>
              <a:spcBef>
                <a:spcPts val="4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US" sz="1600" b="1" noProof="0" dirty="0" smtClean="0">
                <a:latin typeface="Courier New" pitchFamily="49" charset="0"/>
              </a:rPr>
              <a:t>package</a:t>
            </a:r>
            <a:r>
              <a:rPr lang="en-US" sz="1600" noProof="0" dirty="0" smtClean="0">
                <a:latin typeface="Courier New" pitchFamily="49" charset="0"/>
              </a:rPr>
              <a:t> Text_Tree </a:t>
            </a:r>
            <a:r>
              <a:rPr lang="en-US" sz="1600" b="1" noProof="0" dirty="0" smtClean="0">
                <a:latin typeface="Courier New" pitchFamily="49" charset="0"/>
              </a:rPr>
              <a:t>is</a:t>
            </a:r>
          </a:p>
          <a:p>
            <a:pPr marL="449263" indent="0" eaLnBrk="1" hangingPunct="1">
              <a:lnSpc>
                <a:spcPct val="90000"/>
              </a:lnSpc>
              <a:spcBef>
                <a:spcPts val="4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US" sz="1600" b="1" noProof="0" dirty="0" smtClean="0">
                <a:latin typeface="Courier New" pitchFamily="49" charset="0"/>
              </a:rPr>
              <a:t>  type</a:t>
            </a:r>
            <a:r>
              <a:rPr lang="en-US" sz="1600" noProof="0" dirty="0" smtClean="0">
                <a:latin typeface="Courier New" pitchFamily="49" charset="0"/>
              </a:rPr>
              <a:t> </a:t>
            </a:r>
            <a:r>
              <a:rPr lang="en-US" sz="1600" dirty="0" smtClean="0">
                <a:latin typeface="Courier New" pitchFamily="49" charset="0"/>
              </a:rPr>
              <a:t>Tree</a:t>
            </a:r>
            <a:r>
              <a:rPr lang="en-US" sz="1600" noProof="0" dirty="0" smtClean="0">
                <a:latin typeface="Courier New" pitchFamily="49" charset="0"/>
              </a:rPr>
              <a:t> </a:t>
            </a:r>
            <a:r>
              <a:rPr lang="en-US" sz="1600" b="1" noProof="0" dirty="0" smtClean="0">
                <a:latin typeface="Courier New" pitchFamily="49" charset="0"/>
              </a:rPr>
              <a:t>is limited private;</a:t>
            </a:r>
          </a:p>
          <a:p>
            <a:pPr marL="449263" indent="0" eaLnBrk="1" hangingPunct="1">
              <a:lnSpc>
                <a:spcPct val="90000"/>
              </a:lnSpc>
              <a:spcBef>
                <a:spcPts val="4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US" sz="1600" b="1" noProof="0" dirty="0" smtClean="0">
                <a:latin typeface="Courier New" pitchFamily="49" charset="0"/>
              </a:rPr>
              <a:t>  procedure</a:t>
            </a:r>
            <a:r>
              <a:rPr lang="en-US" sz="1600" noProof="0" dirty="0" smtClean="0">
                <a:latin typeface="Courier New" pitchFamily="49" charset="0"/>
              </a:rPr>
              <a:t> Insert (T   : </a:t>
            </a:r>
            <a:r>
              <a:rPr lang="en-US" sz="1600" b="1" noProof="0" dirty="0" smtClean="0">
                <a:latin typeface="Courier New" pitchFamily="49" charset="0"/>
              </a:rPr>
              <a:t>in out</a:t>
            </a:r>
            <a:r>
              <a:rPr lang="en-US" sz="1600" noProof="0" dirty="0" smtClean="0">
                <a:latin typeface="Courier New" pitchFamily="49" charset="0"/>
              </a:rPr>
              <a:t> </a:t>
            </a:r>
            <a:r>
              <a:rPr lang="en-US" sz="1600" dirty="0" smtClean="0">
                <a:latin typeface="Courier New" pitchFamily="49" charset="0"/>
              </a:rPr>
              <a:t>Tree</a:t>
            </a:r>
            <a:r>
              <a:rPr lang="en-US" sz="1600" noProof="0" dirty="0" smtClean="0">
                <a:latin typeface="Courier New" pitchFamily="49" charset="0"/>
              </a:rPr>
              <a:t>;</a:t>
            </a:r>
          </a:p>
          <a:p>
            <a:pPr marL="449263" indent="0" eaLnBrk="1" hangingPunct="1">
              <a:lnSpc>
                <a:spcPct val="90000"/>
              </a:lnSpc>
              <a:spcBef>
                <a:spcPts val="4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US" sz="1600" noProof="0" dirty="0" smtClean="0">
                <a:latin typeface="Courier New" pitchFamily="49" charset="0"/>
              </a:rPr>
              <a:t>                    Text: </a:t>
            </a:r>
            <a:r>
              <a:rPr lang="en-US" sz="1600" b="1" noProof="0" dirty="0" smtClean="0">
                <a:latin typeface="Courier New" pitchFamily="49" charset="0"/>
              </a:rPr>
              <a:t>in</a:t>
            </a:r>
            <a:r>
              <a:rPr lang="en-US" sz="1600" noProof="0" dirty="0" smtClean="0">
                <a:latin typeface="Courier New" pitchFamily="49" charset="0"/>
              </a:rPr>
              <a:t>     String);</a:t>
            </a:r>
          </a:p>
          <a:p>
            <a:pPr marL="449263" indent="0" eaLnBrk="1" hangingPunct="1">
              <a:lnSpc>
                <a:spcPct val="90000"/>
              </a:lnSpc>
              <a:spcBef>
                <a:spcPts val="4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US" sz="1600" noProof="0" dirty="0" smtClean="0">
                <a:latin typeface="Courier New" pitchFamily="49" charset="0"/>
              </a:rPr>
              <a:t>  </a:t>
            </a:r>
            <a:r>
              <a:rPr lang="en-US" sz="1600" b="1" noProof="0" dirty="0" smtClean="0">
                <a:latin typeface="Courier New" pitchFamily="49" charset="0"/>
              </a:rPr>
              <a:t>procedure</a:t>
            </a:r>
            <a:r>
              <a:rPr lang="en-US" sz="1600" noProof="0" dirty="0" smtClean="0">
                <a:latin typeface="Courier New" pitchFamily="49" charset="0"/>
              </a:rPr>
              <a:t> Output (T: </a:t>
            </a:r>
            <a:r>
              <a:rPr lang="en-US" sz="1600" b="1" noProof="0" dirty="0" smtClean="0">
                <a:latin typeface="Courier New" pitchFamily="49" charset="0"/>
              </a:rPr>
              <a:t>in</a:t>
            </a:r>
            <a:r>
              <a:rPr lang="en-US" sz="1600" noProof="0" dirty="0" smtClean="0">
                <a:latin typeface="Courier New" pitchFamily="49" charset="0"/>
              </a:rPr>
              <a:t> Tree);</a:t>
            </a:r>
          </a:p>
          <a:p>
            <a:pPr marL="449263" indent="0" eaLnBrk="1" hangingPunct="1">
              <a:lnSpc>
                <a:spcPct val="90000"/>
              </a:lnSpc>
              <a:spcBef>
                <a:spcPts val="4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US" sz="1600" b="1" noProof="0" dirty="0" smtClean="0">
                <a:latin typeface="Courier New" pitchFamily="49" charset="0"/>
              </a:rPr>
              <a:t>private</a:t>
            </a:r>
          </a:p>
          <a:p>
            <a:pPr marL="449263" indent="0" eaLnBrk="1" hangingPunct="1">
              <a:lnSpc>
                <a:spcPct val="90000"/>
              </a:lnSpc>
              <a:spcBef>
                <a:spcPts val="4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US" sz="1600" b="1" noProof="0" dirty="0" smtClean="0">
                <a:latin typeface="Courier New" pitchFamily="49" charset="0"/>
              </a:rPr>
              <a:t>  type</a:t>
            </a:r>
            <a:r>
              <a:rPr lang="en-US" sz="1600" noProof="0" dirty="0" smtClean="0">
                <a:latin typeface="Courier New" pitchFamily="49" charset="0"/>
              </a:rPr>
              <a:t> String_Ptr </a:t>
            </a:r>
            <a:r>
              <a:rPr lang="en-US" sz="1600" b="1" noProof="0" dirty="0" smtClean="0">
                <a:latin typeface="Courier New" pitchFamily="49" charset="0"/>
              </a:rPr>
              <a:t>is access</a:t>
            </a:r>
            <a:r>
              <a:rPr lang="en-US" sz="1600" noProof="0" dirty="0" smtClean="0">
                <a:latin typeface="Courier New" pitchFamily="49" charset="0"/>
              </a:rPr>
              <a:t> String;</a:t>
            </a:r>
          </a:p>
          <a:p>
            <a:pPr marL="449263" indent="0" eaLnBrk="1" hangingPunct="1">
              <a:lnSpc>
                <a:spcPct val="90000"/>
              </a:lnSpc>
              <a:spcBef>
                <a:spcPts val="4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US" sz="1600" noProof="0" dirty="0" smtClean="0">
                <a:latin typeface="Courier New" pitchFamily="49" charset="0"/>
              </a:rPr>
              <a:t>  </a:t>
            </a:r>
            <a:r>
              <a:rPr lang="en-US" sz="1600" b="1" noProof="0" dirty="0" smtClean="0">
                <a:latin typeface="Courier New" pitchFamily="49" charset="0"/>
              </a:rPr>
              <a:t>type</a:t>
            </a:r>
            <a:r>
              <a:rPr lang="en-US" sz="1600" noProof="0" dirty="0" smtClean="0">
                <a:latin typeface="Courier New" pitchFamily="49" charset="0"/>
              </a:rPr>
              <a:t> Knot;</a:t>
            </a:r>
          </a:p>
          <a:p>
            <a:pPr marL="449263" indent="0" eaLnBrk="1" hangingPunct="1">
              <a:lnSpc>
                <a:spcPct val="90000"/>
              </a:lnSpc>
              <a:spcBef>
                <a:spcPts val="4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US" sz="1600" noProof="0" dirty="0" smtClean="0">
                <a:latin typeface="Courier New" pitchFamily="49" charset="0"/>
              </a:rPr>
              <a:t>  </a:t>
            </a:r>
            <a:r>
              <a:rPr lang="en-US" sz="1600" b="1" noProof="0" dirty="0" smtClean="0">
                <a:latin typeface="Courier New" pitchFamily="49" charset="0"/>
              </a:rPr>
              <a:t>type</a:t>
            </a:r>
            <a:r>
              <a:rPr lang="en-US" sz="1600" noProof="0" dirty="0" smtClean="0">
                <a:latin typeface="Courier New" pitchFamily="49" charset="0"/>
              </a:rPr>
              <a:t> </a:t>
            </a:r>
            <a:r>
              <a:rPr lang="en-US" sz="1600" dirty="0" smtClean="0">
                <a:latin typeface="Courier New" pitchFamily="49" charset="0"/>
              </a:rPr>
              <a:t>Tree</a:t>
            </a:r>
            <a:r>
              <a:rPr lang="en-US" sz="1600" noProof="0" dirty="0" smtClean="0">
                <a:latin typeface="Courier New" pitchFamily="49" charset="0"/>
              </a:rPr>
              <a:t> </a:t>
            </a:r>
            <a:r>
              <a:rPr lang="en-US" sz="1600" b="1" noProof="0" dirty="0" smtClean="0">
                <a:latin typeface="Courier New" pitchFamily="49" charset="0"/>
              </a:rPr>
              <a:t>is access</a:t>
            </a:r>
            <a:r>
              <a:rPr lang="en-US" sz="1600" noProof="0" dirty="0" smtClean="0">
                <a:latin typeface="Courier New" pitchFamily="49" charset="0"/>
              </a:rPr>
              <a:t> Knot;</a:t>
            </a:r>
          </a:p>
          <a:p>
            <a:pPr marL="449263" indent="0" eaLnBrk="1" hangingPunct="1">
              <a:lnSpc>
                <a:spcPct val="90000"/>
              </a:lnSpc>
              <a:spcBef>
                <a:spcPts val="4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US" sz="1600" noProof="0" dirty="0" smtClean="0">
                <a:latin typeface="Courier New" pitchFamily="49" charset="0"/>
              </a:rPr>
              <a:t>  </a:t>
            </a:r>
            <a:r>
              <a:rPr lang="en-US" sz="1600" b="1" noProof="0" dirty="0" smtClean="0">
                <a:latin typeface="Courier New" pitchFamily="49" charset="0"/>
              </a:rPr>
              <a:t>type</a:t>
            </a:r>
            <a:r>
              <a:rPr lang="en-US" sz="1600" noProof="0" dirty="0" smtClean="0">
                <a:latin typeface="Courier New" pitchFamily="49" charset="0"/>
              </a:rPr>
              <a:t> Knot </a:t>
            </a:r>
            <a:r>
              <a:rPr lang="en-US" sz="1600" b="1" noProof="0" dirty="0" smtClean="0">
                <a:latin typeface="Courier New" pitchFamily="49" charset="0"/>
              </a:rPr>
              <a:t>is record</a:t>
            </a:r>
          </a:p>
          <a:p>
            <a:pPr marL="449263" indent="0" eaLnBrk="1" hangingPunct="1">
              <a:lnSpc>
                <a:spcPct val="90000"/>
              </a:lnSpc>
              <a:spcBef>
                <a:spcPts val="4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US" sz="1600" noProof="0" dirty="0" smtClean="0">
                <a:latin typeface="Courier New" pitchFamily="49" charset="0"/>
              </a:rPr>
              <a:t>    Text: String_Ptr;</a:t>
            </a:r>
          </a:p>
          <a:p>
            <a:pPr marL="449263" indent="0" eaLnBrk="1" hangingPunct="1">
              <a:lnSpc>
                <a:spcPct val="90000"/>
              </a:lnSpc>
              <a:spcBef>
                <a:spcPts val="4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US" sz="1600" noProof="0" dirty="0" smtClean="0">
                <a:latin typeface="Courier New" pitchFamily="49" charset="0"/>
              </a:rPr>
              <a:t>    Left, Right: Tree;</a:t>
            </a:r>
          </a:p>
          <a:p>
            <a:pPr marL="449263" indent="0" eaLnBrk="1" hangingPunct="1">
              <a:lnSpc>
                <a:spcPct val="90000"/>
              </a:lnSpc>
              <a:spcBef>
                <a:spcPts val="4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US" sz="1600" noProof="0" dirty="0" smtClean="0">
                <a:latin typeface="Courier New" pitchFamily="49" charset="0"/>
              </a:rPr>
              <a:t>  </a:t>
            </a:r>
            <a:r>
              <a:rPr lang="en-US" sz="1600" b="1" noProof="0" dirty="0" smtClean="0">
                <a:latin typeface="Courier New" pitchFamily="49" charset="0"/>
              </a:rPr>
              <a:t>end record</a:t>
            </a:r>
            <a:r>
              <a:rPr lang="en-US" sz="1600" noProof="0" dirty="0" smtClean="0">
                <a:latin typeface="Courier New" pitchFamily="49" charset="0"/>
              </a:rPr>
              <a:t>;</a:t>
            </a:r>
          </a:p>
          <a:p>
            <a:pPr marL="449263" indent="0" eaLnBrk="1" hangingPunct="1">
              <a:lnSpc>
                <a:spcPct val="90000"/>
              </a:lnSpc>
              <a:spcBef>
                <a:spcPts val="4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US" sz="1600" b="1" noProof="0" dirty="0" smtClean="0">
                <a:latin typeface="Courier New" pitchFamily="49" charset="0"/>
              </a:rPr>
              <a:t>end</a:t>
            </a:r>
            <a:r>
              <a:rPr lang="en-US" sz="1600" noProof="0" dirty="0" smtClean="0">
                <a:latin typeface="Courier New" pitchFamily="49" charset="0"/>
              </a:rPr>
              <a:t> Text_Tree;</a:t>
            </a:r>
          </a:p>
        </p:txBody>
      </p:sp>
      <p:sp>
        <p:nvSpPr>
          <p:cNvPr id="189444" name="Fußzeilenplatzhalter 1"/>
          <p:cNvSpPr>
            <a:spLocks noGrp="1"/>
          </p:cNvSpPr>
          <p:nvPr>
            <p:ph type="ftr" sz="quarte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en-US" altLang="de-DE" sz="2400" dirty="0" smtClean="0"/>
              <a:t>Ada Basics © 2024 C.Grein</a:t>
            </a:r>
            <a:endParaRPr lang="de-DE" altLang="de-DE" sz="2400" dirty="0"/>
          </a:p>
        </p:txBody>
      </p:sp>
      <p:sp>
        <p:nvSpPr>
          <p:cNvPr id="189445" name="Foliennummernplatzhalter 2"/>
          <p:cNvSpPr>
            <a:spLocks noGrp="1"/>
          </p:cNvSpPr>
          <p:nvPr>
            <p:ph type="sldNum" sz="quarter"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280BA900-F2AF-4C4C-B5F1-23E7B4A832C9}" type="slidenum">
              <a:rPr lang="de-DE" altLang="de-DE" sz="2400" smtClean="0"/>
              <a:pPr eaLnBrk="1" hangingPunct="1">
                <a:spcBef>
                  <a:spcPct val="0"/>
                </a:spcBef>
              </a:pPr>
              <a:t>290</a:t>
            </a:fld>
            <a:endParaRPr lang="de-DE" altLang="de-DE" sz="2400" dirty="0" smtClean="0"/>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466" name="Rectangle 1"/>
          <p:cNvSpPr>
            <a:spLocks noGrp="1" noChangeArrowheads="1"/>
          </p:cNvSpPr>
          <p:nvPr>
            <p:ph type="title"/>
          </p:nvPr>
        </p:nvSpPr>
        <p:spPr>
          <a:xfrm>
            <a:off x="685800" y="609600"/>
            <a:ext cx="7772400" cy="1143000"/>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noProof="0" dirty="0" smtClean="0"/>
              <a:t>Tree Body</a:t>
            </a:r>
          </a:p>
        </p:txBody>
      </p:sp>
      <p:sp>
        <p:nvSpPr>
          <p:cNvPr id="190467" name="Rectangle 2"/>
          <p:cNvSpPr>
            <a:spLocks noGrp="1" noChangeArrowheads="1"/>
          </p:cNvSpPr>
          <p:nvPr>
            <p:ph type="body" idx="1"/>
          </p:nvPr>
        </p:nvSpPr>
        <p:spPr>
          <a:xfrm>
            <a:off x="827584" y="1981200"/>
            <a:ext cx="7630616" cy="4114800"/>
          </a:xfrm>
        </p:spPr>
        <p:txBody>
          <a:bodyPr/>
          <a:lstStyle/>
          <a:p>
            <a:pPr marL="0" indent="0" eaLnBrk="1" hangingPunct="1">
              <a:spcBef>
                <a:spcPts val="45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800" b="1" noProof="0" dirty="0" smtClean="0">
                <a:latin typeface="Courier New" pitchFamily="49" charset="0"/>
              </a:rPr>
              <a:t>package body</a:t>
            </a:r>
            <a:r>
              <a:rPr lang="en-US" altLang="de-DE" sz="1800" noProof="0" dirty="0" smtClean="0">
                <a:latin typeface="Courier New" pitchFamily="49" charset="0"/>
              </a:rPr>
              <a:t> Text_Tree </a:t>
            </a:r>
            <a:r>
              <a:rPr lang="en-US" altLang="de-DE" sz="1800" b="1" noProof="0" dirty="0" smtClean="0">
                <a:latin typeface="Courier New" pitchFamily="49" charset="0"/>
              </a:rPr>
              <a:t>is</a:t>
            </a:r>
          </a:p>
          <a:p>
            <a:pPr marL="0" indent="0" eaLnBrk="1" hangingPunct="1">
              <a:spcBef>
                <a:spcPts val="45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US" altLang="de-DE" sz="1800" b="1" noProof="0" dirty="0" smtClean="0">
              <a:latin typeface="Courier New" pitchFamily="49" charset="0"/>
            </a:endParaRPr>
          </a:p>
          <a:p>
            <a:pPr marL="0" indent="0" eaLnBrk="1" hangingPunct="1">
              <a:spcBef>
                <a:spcPts val="45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800" b="1" noProof="0" dirty="0" smtClean="0">
                <a:latin typeface="Courier New" pitchFamily="49" charset="0"/>
              </a:rPr>
              <a:t>  procedure</a:t>
            </a:r>
            <a:r>
              <a:rPr lang="en-US" altLang="de-DE" sz="1800" noProof="0" dirty="0" smtClean="0">
                <a:latin typeface="Courier New" pitchFamily="49" charset="0"/>
              </a:rPr>
              <a:t> Insert (T   : </a:t>
            </a:r>
            <a:r>
              <a:rPr lang="en-US" altLang="de-DE" sz="1800" b="1" noProof="0" dirty="0" smtClean="0">
                <a:latin typeface="Courier New" pitchFamily="49" charset="0"/>
              </a:rPr>
              <a:t>in out</a:t>
            </a:r>
            <a:r>
              <a:rPr lang="en-US" altLang="de-DE" sz="1800" noProof="0" dirty="0" smtClean="0">
                <a:latin typeface="Courier New" pitchFamily="49" charset="0"/>
              </a:rPr>
              <a:t> </a:t>
            </a:r>
            <a:r>
              <a:rPr lang="en-US" altLang="de-DE" sz="1800" dirty="0" smtClean="0">
                <a:latin typeface="Courier New" pitchFamily="49" charset="0"/>
              </a:rPr>
              <a:t>Tree</a:t>
            </a:r>
            <a:r>
              <a:rPr lang="en-US" altLang="de-DE" sz="1800" noProof="0" dirty="0" smtClean="0">
                <a:latin typeface="Courier New" pitchFamily="49" charset="0"/>
              </a:rPr>
              <a:t>;</a:t>
            </a:r>
          </a:p>
          <a:p>
            <a:pPr marL="0" indent="0" eaLnBrk="1" hangingPunct="1">
              <a:spcBef>
                <a:spcPts val="45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800" noProof="0" dirty="0" smtClean="0">
                <a:latin typeface="Courier New" pitchFamily="49" charset="0"/>
              </a:rPr>
              <a:t>                    Text: </a:t>
            </a:r>
            <a:r>
              <a:rPr lang="en-US" altLang="de-DE" sz="1800" b="1" noProof="0" dirty="0" smtClean="0">
                <a:latin typeface="Courier New" pitchFamily="49" charset="0"/>
              </a:rPr>
              <a:t>in</a:t>
            </a:r>
            <a:r>
              <a:rPr lang="en-US" altLang="de-DE" sz="1800" noProof="0" dirty="0" smtClean="0">
                <a:latin typeface="Courier New" pitchFamily="49" charset="0"/>
              </a:rPr>
              <a:t>     String) </a:t>
            </a:r>
            <a:r>
              <a:rPr lang="en-US" altLang="de-DE" sz="1800" b="1" noProof="0" dirty="0" smtClean="0">
                <a:latin typeface="Courier New" pitchFamily="49" charset="0"/>
              </a:rPr>
              <a:t>is separate</a:t>
            </a:r>
            <a:r>
              <a:rPr lang="en-US" altLang="de-DE" sz="1800" noProof="0" dirty="0" smtClean="0">
                <a:latin typeface="Courier New" pitchFamily="49" charset="0"/>
              </a:rPr>
              <a:t>;</a:t>
            </a:r>
          </a:p>
          <a:p>
            <a:pPr marL="0" indent="0" eaLnBrk="1" hangingPunct="1">
              <a:spcBef>
                <a:spcPts val="45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US" altLang="de-DE" sz="1800" noProof="0" dirty="0" smtClean="0">
              <a:latin typeface="Courier New" pitchFamily="49" charset="0"/>
            </a:endParaRPr>
          </a:p>
          <a:p>
            <a:pPr marL="0" indent="0" eaLnBrk="1" hangingPunct="1">
              <a:spcBef>
                <a:spcPts val="45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800" noProof="0" dirty="0" smtClean="0">
                <a:latin typeface="Courier New" pitchFamily="49" charset="0"/>
              </a:rPr>
              <a:t>  </a:t>
            </a:r>
            <a:r>
              <a:rPr lang="en-US" altLang="de-DE" sz="1800" b="1" noProof="0" dirty="0" smtClean="0">
                <a:latin typeface="Courier New" pitchFamily="49" charset="0"/>
              </a:rPr>
              <a:t>procedure</a:t>
            </a:r>
            <a:r>
              <a:rPr lang="en-US" altLang="de-DE" sz="1800" noProof="0" dirty="0" smtClean="0">
                <a:latin typeface="Courier New" pitchFamily="49" charset="0"/>
              </a:rPr>
              <a:t> Output (T: </a:t>
            </a:r>
            <a:r>
              <a:rPr lang="en-US" altLang="de-DE" sz="1800" b="1" noProof="0" dirty="0" smtClean="0">
                <a:latin typeface="Courier New" pitchFamily="49" charset="0"/>
              </a:rPr>
              <a:t>in</a:t>
            </a:r>
            <a:r>
              <a:rPr lang="en-US" altLang="de-DE" sz="1800" noProof="0" dirty="0" smtClean="0">
                <a:latin typeface="Courier New" pitchFamily="49" charset="0"/>
              </a:rPr>
              <a:t> Tree) </a:t>
            </a:r>
            <a:r>
              <a:rPr lang="en-US" altLang="de-DE" sz="1800" b="1" noProof="0" dirty="0" smtClean="0">
                <a:latin typeface="Courier New" pitchFamily="49" charset="0"/>
              </a:rPr>
              <a:t>is separate</a:t>
            </a:r>
            <a:r>
              <a:rPr lang="en-US" altLang="de-DE" sz="1800" noProof="0" dirty="0" smtClean="0">
                <a:latin typeface="Courier New" pitchFamily="49" charset="0"/>
              </a:rPr>
              <a:t>;</a:t>
            </a:r>
          </a:p>
          <a:p>
            <a:pPr marL="0" indent="0" eaLnBrk="1" hangingPunct="1">
              <a:spcBef>
                <a:spcPts val="45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US" altLang="de-DE" sz="1800" b="1" noProof="0" dirty="0" smtClean="0">
              <a:latin typeface="Courier New" pitchFamily="49" charset="0"/>
            </a:endParaRPr>
          </a:p>
          <a:p>
            <a:pPr marL="0" indent="0" eaLnBrk="1" hangingPunct="1">
              <a:spcBef>
                <a:spcPts val="45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800" b="1" noProof="0" dirty="0" smtClean="0">
                <a:latin typeface="Courier New" pitchFamily="49" charset="0"/>
              </a:rPr>
              <a:t>end</a:t>
            </a:r>
            <a:r>
              <a:rPr lang="en-US" altLang="de-DE" sz="1800" noProof="0" dirty="0" smtClean="0">
                <a:latin typeface="Courier New" pitchFamily="49" charset="0"/>
              </a:rPr>
              <a:t> Text_Tree;</a:t>
            </a:r>
          </a:p>
        </p:txBody>
      </p:sp>
      <p:sp>
        <p:nvSpPr>
          <p:cNvPr id="190468" name="Fußzeilenplatzhalter 1"/>
          <p:cNvSpPr>
            <a:spLocks noGrp="1"/>
          </p:cNvSpPr>
          <p:nvPr>
            <p:ph type="ftr" sz="quarte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en-US" altLang="de-DE" sz="2400" dirty="0" smtClean="0"/>
              <a:t>Ada Basics © 2024 C.Grein</a:t>
            </a:r>
            <a:endParaRPr lang="de-DE" altLang="de-DE" sz="2400" dirty="0"/>
          </a:p>
        </p:txBody>
      </p:sp>
      <p:sp>
        <p:nvSpPr>
          <p:cNvPr id="190469" name="Foliennummernplatzhalter 2"/>
          <p:cNvSpPr>
            <a:spLocks noGrp="1"/>
          </p:cNvSpPr>
          <p:nvPr>
            <p:ph type="sldNum" sz="quarter"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012B4833-40EF-43A5-8346-C7D8ACA41A0C}" type="slidenum">
              <a:rPr lang="de-DE" altLang="de-DE" sz="2400" smtClean="0"/>
              <a:pPr eaLnBrk="1" hangingPunct="1">
                <a:spcBef>
                  <a:spcPct val="0"/>
                </a:spcBef>
              </a:pPr>
              <a:t>291</a:t>
            </a:fld>
            <a:endParaRPr lang="de-DE" altLang="de-DE" sz="2400" dirty="0" smtClean="0"/>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1490" name="Rectangle 1"/>
          <p:cNvSpPr>
            <a:spLocks noGrp="1" noChangeArrowheads="1"/>
          </p:cNvSpPr>
          <p:nvPr>
            <p:ph type="title"/>
          </p:nvPr>
        </p:nvSpPr>
        <p:spPr>
          <a:xfrm>
            <a:off x="685800" y="609600"/>
            <a:ext cx="7772400" cy="1143000"/>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noProof="0" dirty="0" smtClean="0"/>
              <a:t>Output Recursively</a:t>
            </a:r>
          </a:p>
        </p:txBody>
      </p:sp>
      <p:sp>
        <p:nvSpPr>
          <p:cNvPr id="191491" name="Rectangle 2"/>
          <p:cNvSpPr>
            <a:spLocks noGrp="1" noChangeArrowheads="1"/>
          </p:cNvSpPr>
          <p:nvPr>
            <p:ph type="body" idx="1"/>
          </p:nvPr>
        </p:nvSpPr>
        <p:spPr>
          <a:xfrm>
            <a:off x="1691680" y="1981200"/>
            <a:ext cx="6766520" cy="4114800"/>
          </a:xfrm>
        </p:spPr>
        <p:txBody>
          <a:bodyPr/>
          <a:lstStyle/>
          <a:p>
            <a:pPr marL="0" indent="0" eaLnBrk="1" hangingPunct="1">
              <a:lnSpc>
                <a:spcPct val="90000"/>
              </a:lnSpc>
              <a:spcBef>
                <a:spcPts val="45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800" b="1" noProof="0" dirty="0" smtClean="0">
                <a:latin typeface="Courier New" pitchFamily="49" charset="0"/>
              </a:rPr>
              <a:t>with </a:t>
            </a:r>
            <a:r>
              <a:rPr lang="en-US" altLang="de-DE" sz="1800" noProof="0" dirty="0" smtClean="0">
                <a:latin typeface="Courier New" pitchFamily="49" charset="0"/>
              </a:rPr>
              <a:t>Ada.Text_IO;</a:t>
            </a:r>
          </a:p>
          <a:p>
            <a:pPr marL="0" indent="0" eaLnBrk="1" hangingPunct="1">
              <a:lnSpc>
                <a:spcPct val="90000"/>
              </a:lnSpc>
              <a:spcBef>
                <a:spcPts val="45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US" altLang="de-DE" sz="1800" noProof="0" dirty="0" smtClean="0">
              <a:latin typeface="Courier New" pitchFamily="49" charset="0"/>
            </a:endParaRPr>
          </a:p>
          <a:p>
            <a:pPr marL="0" indent="0" eaLnBrk="1" hangingPunct="1">
              <a:lnSpc>
                <a:spcPct val="90000"/>
              </a:lnSpc>
              <a:spcBef>
                <a:spcPts val="45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800" b="1" noProof="0" dirty="0" smtClean="0">
                <a:latin typeface="Courier New" pitchFamily="49" charset="0"/>
              </a:rPr>
              <a:t>separate </a:t>
            </a:r>
            <a:r>
              <a:rPr lang="en-US" altLang="de-DE" sz="1800" noProof="0" dirty="0" smtClean="0">
                <a:latin typeface="Courier New" pitchFamily="49" charset="0"/>
              </a:rPr>
              <a:t>(Text_Tree)</a:t>
            </a:r>
          </a:p>
          <a:p>
            <a:pPr marL="0" indent="0" eaLnBrk="1" hangingPunct="1">
              <a:lnSpc>
                <a:spcPct val="90000"/>
              </a:lnSpc>
              <a:spcBef>
                <a:spcPts val="45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800" b="1" noProof="0" dirty="0" smtClean="0">
                <a:latin typeface="Courier New" pitchFamily="49" charset="0"/>
              </a:rPr>
              <a:t>procedure</a:t>
            </a:r>
            <a:r>
              <a:rPr lang="en-US" altLang="de-DE" sz="1800" noProof="0" dirty="0" smtClean="0">
                <a:latin typeface="Courier New" pitchFamily="49" charset="0"/>
              </a:rPr>
              <a:t> Output (</a:t>
            </a:r>
            <a:r>
              <a:rPr lang="en-US" altLang="de-DE" sz="1800" noProof="0" dirty="0" smtClean="0">
                <a:solidFill>
                  <a:schemeClr val="accent2"/>
                </a:solidFill>
                <a:latin typeface="Courier New" pitchFamily="49" charset="0"/>
              </a:rPr>
              <a:t>T</a:t>
            </a:r>
            <a:r>
              <a:rPr lang="en-US" altLang="de-DE" sz="1800" noProof="0" dirty="0" smtClean="0">
                <a:latin typeface="Courier New" pitchFamily="49" charset="0"/>
              </a:rPr>
              <a:t>: </a:t>
            </a:r>
            <a:r>
              <a:rPr lang="en-US" altLang="de-DE" sz="1800" b="1" noProof="0" dirty="0" smtClean="0">
                <a:latin typeface="Courier New" pitchFamily="49" charset="0"/>
              </a:rPr>
              <a:t>in</a:t>
            </a:r>
            <a:r>
              <a:rPr lang="en-US" altLang="de-DE" sz="1800" noProof="0" dirty="0" smtClean="0">
                <a:latin typeface="Courier New" pitchFamily="49" charset="0"/>
              </a:rPr>
              <a:t> Tree) </a:t>
            </a:r>
            <a:r>
              <a:rPr lang="en-US" altLang="de-DE" sz="1800" b="1" noProof="0" dirty="0" smtClean="0">
                <a:latin typeface="Courier New" pitchFamily="49" charset="0"/>
              </a:rPr>
              <a:t>is</a:t>
            </a:r>
          </a:p>
          <a:p>
            <a:pPr marL="0" indent="0" eaLnBrk="1" hangingPunct="1">
              <a:lnSpc>
                <a:spcPct val="90000"/>
              </a:lnSpc>
              <a:spcBef>
                <a:spcPts val="45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800" b="1" noProof="0" dirty="0" smtClean="0">
                <a:latin typeface="Courier New" pitchFamily="49" charset="0"/>
              </a:rPr>
              <a:t>begin</a:t>
            </a:r>
          </a:p>
          <a:p>
            <a:pPr marL="0" indent="0" eaLnBrk="1" hangingPunct="1">
              <a:lnSpc>
                <a:spcPct val="90000"/>
              </a:lnSpc>
              <a:spcBef>
                <a:spcPts val="45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800" b="1" noProof="0" dirty="0" smtClean="0">
                <a:latin typeface="Courier New" pitchFamily="49" charset="0"/>
              </a:rPr>
              <a:t>  if</a:t>
            </a:r>
            <a:r>
              <a:rPr lang="en-US" altLang="de-DE" sz="1800" noProof="0" dirty="0" smtClean="0">
                <a:latin typeface="Courier New" pitchFamily="49" charset="0"/>
              </a:rPr>
              <a:t> </a:t>
            </a:r>
            <a:r>
              <a:rPr lang="en-US" altLang="de-DE" sz="1800" noProof="0" dirty="0" smtClean="0">
                <a:solidFill>
                  <a:schemeClr val="accent2"/>
                </a:solidFill>
                <a:latin typeface="Courier New" pitchFamily="49" charset="0"/>
              </a:rPr>
              <a:t>T</a:t>
            </a:r>
            <a:r>
              <a:rPr lang="en-US" altLang="de-DE" sz="1800" noProof="0" dirty="0" smtClean="0">
                <a:latin typeface="Courier New" pitchFamily="49" charset="0"/>
              </a:rPr>
              <a:t> = </a:t>
            </a:r>
            <a:r>
              <a:rPr lang="en-US" altLang="de-DE" sz="1800" b="1" noProof="0" dirty="0" smtClean="0">
                <a:latin typeface="Courier New" pitchFamily="49" charset="0"/>
              </a:rPr>
              <a:t>null then</a:t>
            </a:r>
          </a:p>
          <a:p>
            <a:pPr marL="0" indent="0" eaLnBrk="1" hangingPunct="1">
              <a:lnSpc>
                <a:spcPct val="90000"/>
              </a:lnSpc>
              <a:spcBef>
                <a:spcPts val="45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800" b="1" noProof="0" dirty="0" smtClean="0">
                <a:latin typeface="Courier New" pitchFamily="49" charset="0"/>
              </a:rPr>
              <a:t>    return;</a:t>
            </a:r>
          </a:p>
          <a:p>
            <a:pPr marL="0" indent="0" eaLnBrk="1" hangingPunct="1">
              <a:lnSpc>
                <a:spcPct val="90000"/>
              </a:lnSpc>
              <a:spcBef>
                <a:spcPts val="45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800" b="1" noProof="0" dirty="0" smtClean="0">
                <a:latin typeface="Courier New" pitchFamily="49" charset="0"/>
              </a:rPr>
              <a:t>  else</a:t>
            </a:r>
          </a:p>
          <a:p>
            <a:pPr marL="0" indent="0" eaLnBrk="1" hangingPunct="1">
              <a:lnSpc>
                <a:spcPct val="90000"/>
              </a:lnSpc>
              <a:spcBef>
                <a:spcPts val="45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800" b="1" noProof="0" dirty="0" smtClean="0">
                <a:latin typeface="Courier New" pitchFamily="49" charset="0"/>
              </a:rPr>
              <a:t>    </a:t>
            </a:r>
            <a:r>
              <a:rPr lang="en-US" altLang="de-DE" sz="1800" dirty="0" smtClean="0">
                <a:latin typeface="Courier New" pitchFamily="49" charset="0"/>
              </a:rPr>
              <a:t>Output (</a:t>
            </a:r>
            <a:r>
              <a:rPr lang="en-US" altLang="de-DE" sz="1800" dirty="0">
                <a:solidFill>
                  <a:schemeClr val="accent2"/>
                </a:solidFill>
                <a:latin typeface="Courier New" pitchFamily="49" charset="0"/>
              </a:rPr>
              <a:t>T</a:t>
            </a:r>
            <a:r>
              <a:rPr lang="en-US" altLang="de-DE" sz="1800" dirty="0" smtClean="0">
                <a:latin typeface="Courier New" pitchFamily="49" charset="0"/>
              </a:rPr>
              <a:t>.Left</a:t>
            </a:r>
            <a:r>
              <a:rPr lang="en-US" altLang="de-DE" sz="1800" noProof="0" dirty="0" smtClean="0">
                <a:latin typeface="Courier New" pitchFamily="49" charset="0"/>
              </a:rPr>
              <a:t>);</a:t>
            </a:r>
          </a:p>
          <a:p>
            <a:pPr marL="0" indent="0" eaLnBrk="1" hangingPunct="1">
              <a:lnSpc>
                <a:spcPct val="90000"/>
              </a:lnSpc>
              <a:spcBef>
                <a:spcPts val="45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800" noProof="0" dirty="0" smtClean="0">
                <a:latin typeface="Courier New" pitchFamily="49" charset="0"/>
              </a:rPr>
              <a:t>    Ada.Text_IO.Put_Line (</a:t>
            </a:r>
            <a:r>
              <a:rPr lang="en-US" altLang="de-DE" sz="1800" dirty="0">
                <a:solidFill>
                  <a:schemeClr val="accent2"/>
                </a:solidFill>
                <a:latin typeface="Courier New" pitchFamily="49" charset="0"/>
              </a:rPr>
              <a:t>T</a:t>
            </a:r>
            <a:r>
              <a:rPr lang="en-US" altLang="de-DE" sz="1800" noProof="0" dirty="0" smtClean="0">
                <a:latin typeface="Courier New" pitchFamily="49" charset="0"/>
              </a:rPr>
              <a:t>.Text.</a:t>
            </a:r>
            <a:r>
              <a:rPr lang="en-US" altLang="de-DE" sz="1800" b="1" noProof="0" dirty="0" smtClean="0">
                <a:latin typeface="Courier New" pitchFamily="49" charset="0"/>
              </a:rPr>
              <a:t>all</a:t>
            </a:r>
            <a:r>
              <a:rPr lang="en-US" altLang="de-DE" sz="1800" noProof="0" dirty="0" smtClean="0">
                <a:latin typeface="Courier New" pitchFamily="49" charset="0"/>
              </a:rPr>
              <a:t>);</a:t>
            </a:r>
          </a:p>
          <a:p>
            <a:pPr marL="0" indent="0" eaLnBrk="1" hangingPunct="1">
              <a:lnSpc>
                <a:spcPct val="90000"/>
              </a:lnSpc>
              <a:spcBef>
                <a:spcPts val="45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800" noProof="0" dirty="0" smtClean="0">
                <a:latin typeface="Courier New" pitchFamily="49" charset="0"/>
              </a:rPr>
              <a:t>    </a:t>
            </a:r>
            <a:r>
              <a:rPr lang="en-US" altLang="de-DE" sz="1800" dirty="0" smtClean="0">
                <a:latin typeface="Courier New" pitchFamily="49" charset="0"/>
              </a:rPr>
              <a:t>Output (</a:t>
            </a:r>
            <a:r>
              <a:rPr lang="en-US" altLang="de-DE" sz="1800" dirty="0">
                <a:solidFill>
                  <a:schemeClr val="accent2"/>
                </a:solidFill>
                <a:latin typeface="Courier New" pitchFamily="49" charset="0"/>
              </a:rPr>
              <a:t>T</a:t>
            </a:r>
            <a:r>
              <a:rPr lang="en-US" altLang="de-DE" sz="1800" dirty="0" smtClean="0">
                <a:latin typeface="Courier New" pitchFamily="49" charset="0"/>
              </a:rPr>
              <a:t>.Right</a:t>
            </a:r>
            <a:r>
              <a:rPr lang="en-US" altLang="de-DE" sz="1800" noProof="0" dirty="0" smtClean="0">
                <a:latin typeface="Courier New" pitchFamily="49" charset="0"/>
              </a:rPr>
              <a:t>);</a:t>
            </a:r>
          </a:p>
          <a:p>
            <a:pPr marL="0" indent="0" eaLnBrk="1" hangingPunct="1">
              <a:lnSpc>
                <a:spcPct val="90000"/>
              </a:lnSpc>
              <a:spcBef>
                <a:spcPts val="45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800" b="1" noProof="0" dirty="0" smtClean="0">
                <a:latin typeface="Courier New" pitchFamily="49" charset="0"/>
              </a:rPr>
              <a:t>  end if;</a:t>
            </a:r>
          </a:p>
          <a:p>
            <a:pPr marL="0" indent="0" eaLnBrk="1" hangingPunct="1">
              <a:lnSpc>
                <a:spcPct val="90000"/>
              </a:lnSpc>
              <a:spcBef>
                <a:spcPts val="45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800" b="1" noProof="0" dirty="0" smtClean="0">
                <a:latin typeface="Courier New" pitchFamily="49" charset="0"/>
              </a:rPr>
              <a:t>end </a:t>
            </a:r>
            <a:r>
              <a:rPr lang="en-US" altLang="de-DE" sz="1800" noProof="0" dirty="0" smtClean="0">
                <a:latin typeface="Courier New" pitchFamily="49" charset="0"/>
              </a:rPr>
              <a:t>Output;</a:t>
            </a:r>
          </a:p>
        </p:txBody>
      </p:sp>
      <p:sp>
        <p:nvSpPr>
          <p:cNvPr id="191492" name="Fußzeilenplatzhalter 1"/>
          <p:cNvSpPr>
            <a:spLocks noGrp="1"/>
          </p:cNvSpPr>
          <p:nvPr>
            <p:ph type="ftr" sz="quarte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en-US" altLang="de-DE" sz="2400" dirty="0" smtClean="0"/>
              <a:t>Ada Basics © 2024 C.Grein</a:t>
            </a:r>
            <a:endParaRPr lang="de-DE" altLang="de-DE" sz="2400" dirty="0"/>
          </a:p>
        </p:txBody>
      </p:sp>
      <p:sp>
        <p:nvSpPr>
          <p:cNvPr id="191493" name="Foliennummernplatzhalter 2"/>
          <p:cNvSpPr>
            <a:spLocks noGrp="1"/>
          </p:cNvSpPr>
          <p:nvPr>
            <p:ph type="sldNum" sz="quarter"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99F3F66D-8C14-47C9-AF50-9DDA80CAC3D2}" type="slidenum">
              <a:rPr lang="de-DE" altLang="de-DE" sz="2400" smtClean="0"/>
              <a:pPr eaLnBrk="1" hangingPunct="1">
                <a:spcBef>
                  <a:spcPct val="0"/>
                </a:spcBef>
              </a:pPr>
              <a:t>292</a:t>
            </a:fld>
            <a:endParaRPr lang="de-DE" altLang="de-DE" sz="2400" dirty="0" smtClean="0"/>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2514" name="Rectangle 1"/>
          <p:cNvSpPr>
            <a:spLocks noGrp="1" noChangeArrowheads="1"/>
          </p:cNvSpPr>
          <p:nvPr>
            <p:ph type="title"/>
          </p:nvPr>
        </p:nvSpPr>
        <p:spPr>
          <a:xfrm>
            <a:off x="685800" y="609600"/>
            <a:ext cx="7772400" cy="1143000"/>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noProof="0" dirty="0" smtClean="0"/>
              <a:t>Exercise: Insert </a:t>
            </a:r>
            <a:r>
              <a:rPr lang="en-US" altLang="de-DE" noProof="0" dirty="0"/>
              <a:t>R</a:t>
            </a:r>
            <a:r>
              <a:rPr lang="en-US" altLang="de-DE" noProof="0" dirty="0" smtClean="0"/>
              <a:t>ecursively</a:t>
            </a:r>
          </a:p>
        </p:txBody>
      </p:sp>
      <p:sp>
        <p:nvSpPr>
          <p:cNvPr id="192515" name="Rectangle 2"/>
          <p:cNvSpPr>
            <a:spLocks noGrp="1" noChangeArrowheads="1"/>
          </p:cNvSpPr>
          <p:nvPr>
            <p:ph type="body" idx="1"/>
          </p:nvPr>
        </p:nvSpPr>
        <p:spPr>
          <a:xfrm>
            <a:off x="1835696" y="1981200"/>
            <a:ext cx="6622504" cy="4114800"/>
          </a:xfrm>
        </p:spPr>
        <p:txBody>
          <a:bodyPr/>
          <a:lstStyle/>
          <a:p>
            <a:pPr marL="0" indent="0" eaLnBrk="1" hangingPunct="1">
              <a:lnSpc>
                <a:spcPct val="90000"/>
              </a:lnSpc>
              <a:spcBef>
                <a:spcPts val="4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600" b="1" noProof="0" dirty="0" smtClean="0">
                <a:latin typeface="Courier New" pitchFamily="49" charset="0"/>
              </a:rPr>
              <a:t>separate </a:t>
            </a:r>
            <a:r>
              <a:rPr lang="en-US" altLang="de-DE" sz="1600" noProof="0" dirty="0" smtClean="0">
                <a:latin typeface="Courier New" pitchFamily="49" charset="0"/>
              </a:rPr>
              <a:t>(Text_Tree)</a:t>
            </a:r>
          </a:p>
          <a:p>
            <a:pPr marL="0" indent="0" eaLnBrk="1" hangingPunct="1">
              <a:lnSpc>
                <a:spcPct val="90000"/>
              </a:lnSpc>
              <a:spcBef>
                <a:spcPts val="4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600" b="1" noProof="0" dirty="0" smtClean="0">
                <a:latin typeface="Courier New" pitchFamily="49" charset="0"/>
              </a:rPr>
              <a:t>procedure</a:t>
            </a:r>
            <a:r>
              <a:rPr lang="en-US" altLang="de-DE" sz="1600" noProof="0" dirty="0" smtClean="0">
                <a:latin typeface="Courier New" pitchFamily="49" charset="0"/>
              </a:rPr>
              <a:t> </a:t>
            </a:r>
            <a:r>
              <a:rPr lang="en-US" altLang="de-DE" sz="1600" noProof="0" dirty="0">
                <a:latin typeface="Courier New" pitchFamily="49" charset="0"/>
              </a:rPr>
              <a:t>I</a:t>
            </a:r>
            <a:r>
              <a:rPr lang="en-US" altLang="de-DE" sz="1600" noProof="0" dirty="0" smtClean="0">
                <a:latin typeface="Courier New" pitchFamily="49" charset="0"/>
              </a:rPr>
              <a:t>nsert (</a:t>
            </a:r>
            <a:r>
              <a:rPr lang="en-US" altLang="de-DE" sz="1600" dirty="0">
                <a:solidFill>
                  <a:schemeClr val="accent2"/>
                </a:solidFill>
                <a:latin typeface="Courier New" pitchFamily="49" charset="0"/>
              </a:rPr>
              <a:t>T</a:t>
            </a:r>
            <a:r>
              <a:rPr lang="en-US" altLang="de-DE" sz="1600" noProof="0" dirty="0" smtClean="0">
                <a:solidFill>
                  <a:schemeClr val="accent2"/>
                </a:solidFill>
                <a:latin typeface="Courier New" pitchFamily="49" charset="0"/>
              </a:rPr>
              <a:t>   </a:t>
            </a:r>
            <a:r>
              <a:rPr lang="en-US" altLang="de-DE" sz="1600" noProof="0" dirty="0" smtClean="0">
                <a:solidFill>
                  <a:schemeClr val="tx1"/>
                </a:solidFill>
                <a:latin typeface="Courier New" pitchFamily="49" charset="0"/>
              </a:rPr>
              <a:t>: </a:t>
            </a:r>
            <a:r>
              <a:rPr lang="en-US" altLang="de-DE" sz="1600" b="1" noProof="0" dirty="0" smtClean="0">
                <a:solidFill>
                  <a:schemeClr val="tx1"/>
                </a:solidFill>
                <a:latin typeface="Courier New" pitchFamily="49" charset="0"/>
              </a:rPr>
              <a:t>in out</a:t>
            </a:r>
            <a:r>
              <a:rPr lang="en-US" altLang="de-DE" sz="1600" noProof="0" dirty="0" smtClean="0">
                <a:solidFill>
                  <a:schemeClr val="tx1"/>
                </a:solidFill>
                <a:latin typeface="Courier New" pitchFamily="49" charset="0"/>
              </a:rPr>
              <a:t> </a:t>
            </a:r>
            <a:r>
              <a:rPr lang="en-US" altLang="de-DE" sz="1600" dirty="0" smtClean="0">
                <a:solidFill>
                  <a:schemeClr val="tx1"/>
                </a:solidFill>
                <a:latin typeface="Courier New" pitchFamily="49" charset="0"/>
              </a:rPr>
              <a:t>Tree</a:t>
            </a:r>
            <a:r>
              <a:rPr lang="en-US" altLang="de-DE" sz="1600" noProof="0" dirty="0" smtClean="0">
                <a:latin typeface="Courier New" pitchFamily="49" charset="0"/>
              </a:rPr>
              <a:t>;</a:t>
            </a:r>
          </a:p>
          <a:p>
            <a:pPr marL="0" indent="0" eaLnBrk="1" hangingPunct="1">
              <a:lnSpc>
                <a:spcPct val="90000"/>
              </a:lnSpc>
              <a:spcBef>
                <a:spcPts val="4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600" noProof="0" dirty="0" smtClean="0">
                <a:latin typeface="Courier New" pitchFamily="49" charset="0"/>
              </a:rPr>
              <a:t>                  Text: </a:t>
            </a:r>
            <a:r>
              <a:rPr lang="en-US" altLang="de-DE" sz="1600" b="1" noProof="0" dirty="0" smtClean="0">
                <a:latin typeface="Courier New" pitchFamily="49" charset="0"/>
              </a:rPr>
              <a:t>in</a:t>
            </a:r>
            <a:r>
              <a:rPr lang="en-US" altLang="de-DE" sz="1600" noProof="0" dirty="0" smtClean="0">
                <a:latin typeface="Courier New" pitchFamily="49" charset="0"/>
              </a:rPr>
              <a:t>     String) </a:t>
            </a:r>
            <a:r>
              <a:rPr lang="en-US" altLang="de-DE" sz="1600" b="1" noProof="0" dirty="0" smtClean="0">
                <a:latin typeface="Courier New" pitchFamily="49" charset="0"/>
              </a:rPr>
              <a:t>is</a:t>
            </a:r>
          </a:p>
          <a:p>
            <a:pPr marL="0" indent="0" eaLnBrk="1" hangingPunct="1">
              <a:lnSpc>
                <a:spcPct val="90000"/>
              </a:lnSpc>
              <a:spcBef>
                <a:spcPts val="4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600" b="1" noProof="0" dirty="0" smtClean="0">
                <a:latin typeface="Courier New" pitchFamily="49" charset="0"/>
              </a:rPr>
              <a:t>begin</a:t>
            </a:r>
          </a:p>
          <a:p>
            <a:pPr marL="0" indent="0" eaLnBrk="1" hangingPunct="1">
              <a:lnSpc>
                <a:spcPct val="90000"/>
              </a:lnSpc>
              <a:spcBef>
                <a:spcPts val="4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600" b="1" noProof="0" dirty="0" smtClean="0">
                <a:latin typeface="Courier New" pitchFamily="49" charset="0"/>
              </a:rPr>
              <a:t>  if </a:t>
            </a:r>
            <a:r>
              <a:rPr lang="en-US" altLang="de-DE" sz="1600" dirty="0">
                <a:solidFill>
                  <a:schemeClr val="accent2"/>
                </a:solidFill>
                <a:latin typeface="Courier New" pitchFamily="49" charset="0"/>
              </a:rPr>
              <a:t>T</a:t>
            </a:r>
            <a:r>
              <a:rPr lang="en-US" altLang="de-DE" sz="1600" noProof="0" dirty="0" smtClean="0">
                <a:latin typeface="Courier New" pitchFamily="49" charset="0"/>
              </a:rPr>
              <a:t> =</a:t>
            </a:r>
            <a:r>
              <a:rPr lang="en-US" altLang="de-DE" sz="1600" b="1" noProof="0" dirty="0" smtClean="0">
                <a:latin typeface="Courier New" pitchFamily="49" charset="0"/>
              </a:rPr>
              <a:t> null then</a:t>
            </a:r>
          </a:p>
          <a:p>
            <a:pPr marL="0" indent="0" eaLnBrk="1" hangingPunct="1">
              <a:lnSpc>
                <a:spcPct val="90000"/>
              </a:lnSpc>
              <a:spcBef>
                <a:spcPts val="4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600" noProof="0" dirty="0" smtClean="0">
                <a:latin typeface="Courier New" pitchFamily="49" charset="0"/>
              </a:rPr>
              <a:t>    </a:t>
            </a:r>
            <a:r>
              <a:rPr lang="en-US" altLang="de-DE" sz="1600" dirty="0">
                <a:solidFill>
                  <a:schemeClr val="accent2"/>
                </a:solidFill>
                <a:latin typeface="Courier New" pitchFamily="49" charset="0"/>
              </a:rPr>
              <a:t>T</a:t>
            </a:r>
            <a:r>
              <a:rPr lang="en-US" altLang="de-DE" sz="1600" noProof="0" dirty="0" smtClean="0">
                <a:latin typeface="Courier New" pitchFamily="49" charset="0"/>
              </a:rPr>
              <a:t> := </a:t>
            </a:r>
            <a:r>
              <a:rPr lang="en-US" altLang="de-DE" sz="1600" b="1" noProof="0" dirty="0" smtClean="0">
                <a:latin typeface="Courier New" pitchFamily="49" charset="0"/>
              </a:rPr>
              <a:t>new</a:t>
            </a:r>
            <a:r>
              <a:rPr lang="en-US" altLang="de-DE" sz="1600" noProof="0" dirty="0" smtClean="0">
                <a:latin typeface="Courier New" pitchFamily="49" charset="0"/>
              </a:rPr>
              <a:t> </a:t>
            </a:r>
            <a:r>
              <a:rPr lang="en-US" altLang="de-DE" sz="1600" noProof="0" dirty="0" smtClean="0">
                <a:solidFill>
                  <a:srgbClr val="FF3399"/>
                </a:solidFill>
                <a:latin typeface="Courier New" pitchFamily="49" charset="0"/>
              </a:rPr>
              <a:t>Knot</a:t>
            </a:r>
            <a:r>
              <a:rPr lang="en-US" altLang="de-DE" sz="1600" noProof="0" dirty="0" smtClean="0">
                <a:latin typeface="Courier New" pitchFamily="49" charset="0"/>
                <a:cs typeface="Courier New" pitchFamily="49" charset="0"/>
              </a:rPr>
              <a:t>'(Text =&gt; </a:t>
            </a:r>
            <a:r>
              <a:rPr lang="en-US" altLang="de-DE" sz="1600" b="1" noProof="0" dirty="0" smtClean="0">
                <a:latin typeface="Courier New" pitchFamily="49" charset="0"/>
                <a:cs typeface="Courier New" pitchFamily="49" charset="0"/>
              </a:rPr>
              <a:t>new</a:t>
            </a:r>
            <a:r>
              <a:rPr lang="en-US" altLang="de-DE" sz="1600" noProof="0" dirty="0" smtClean="0">
                <a:latin typeface="Courier New" pitchFamily="49" charset="0"/>
                <a:cs typeface="Courier New" pitchFamily="49" charset="0"/>
              </a:rPr>
              <a:t> String'(Text),</a:t>
            </a:r>
          </a:p>
          <a:p>
            <a:pPr marL="0" indent="0" eaLnBrk="1" hangingPunct="1">
              <a:lnSpc>
                <a:spcPct val="90000"/>
              </a:lnSpc>
              <a:spcBef>
                <a:spcPts val="4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600" noProof="0" dirty="0" smtClean="0">
                <a:latin typeface="Courier New" pitchFamily="49" charset="0"/>
                <a:cs typeface="Courier New" pitchFamily="49" charset="0"/>
              </a:rPr>
              <a:t>                   Left | Right =&gt; </a:t>
            </a:r>
            <a:r>
              <a:rPr lang="en-US" altLang="de-DE" sz="1600" b="1" noProof="0" dirty="0" smtClean="0">
                <a:latin typeface="Courier New" pitchFamily="49" charset="0"/>
                <a:cs typeface="Courier New" pitchFamily="49" charset="0"/>
              </a:rPr>
              <a:t>null</a:t>
            </a:r>
            <a:r>
              <a:rPr lang="en-US" altLang="de-DE" sz="1600" noProof="0" dirty="0" smtClean="0">
                <a:latin typeface="Courier New" pitchFamily="49" charset="0"/>
                <a:cs typeface="Courier New" pitchFamily="49" charset="0"/>
              </a:rPr>
              <a:t>);</a:t>
            </a:r>
          </a:p>
          <a:p>
            <a:pPr marL="0" indent="0" eaLnBrk="1" hangingPunct="1">
              <a:lnSpc>
                <a:spcPct val="90000"/>
              </a:lnSpc>
              <a:spcBef>
                <a:spcPts val="4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600" b="1" noProof="0" dirty="0" smtClean="0">
                <a:latin typeface="Courier New" pitchFamily="49" charset="0"/>
              </a:rPr>
              <a:t>  elsif</a:t>
            </a:r>
            <a:r>
              <a:rPr lang="en-US" altLang="de-DE" sz="1600" noProof="0" dirty="0" smtClean="0">
                <a:latin typeface="Courier New" pitchFamily="49" charset="0"/>
              </a:rPr>
              <a:t> </a:t>
            </a:r>
            <a:r>
              <a:rPr lang="en-US" altLang="de-DE" sz="1600" dirty="0">
                <a:solidFill>
                  <a:schemeClr val="accent2"/>
                </a:solidFill>
                <a:latin typeface="Courier New" pitchFamily="49" charset="0"/>
              </a:rPr>
              <a:t>T</a:t>
            </a:r>
            <a:r>
              <a:rPr lang="en-US" altLang="de-DE" sz="1600" noProof="0" dirty="0" smtClean="0">
                <a:latin typeface="Courier New" pitchFamily="49" charset="0"/>
              </a:rPr>
              <a:t>.Text.</a:t>
            </a:r>
            <a:r>
              <a:rPr lang="en-US" altLang="de-DE" sz="1600" b="1" noProof="0" dirty="0" smtClean="0">
                <a:latin typeface="Courier New" pitchFamily="49" charset="0"/>
              </a:rPr>
              <a:t>all</a:t>
            </a:r>
            <a:r>
              <a:rPr lang="en-US" altLang="de-DE" sz="1600" noProof="0" dirty="0" smtClean="0">
                <a:latin typeface="Courier New" pitchFamily="49" charset="0"/>
              </a:rPr>
              <a:t> &gt; Text </a:t>
            </a:r>
            <a:r>
              <a:rPr lang="en-US" altLang="de-DE" sz="1600" b="1" noProof="0" dirty="0" smtClean="0">
                <a:latin typeface="Courier New" pitchFamily="49" charset="0"/>
              </a:rPr>
              <a:t>then</a:t>
            </a:r>
          </a:p>
          <a:p>
            <a:pPr marL="0" indent="0" eaLnBrk="1" hangingPunct="1">
              <a:lnSpc>
                <a:spcPct val="90000"/>
              </a:lnSpc>
              <a:spcBef>
                <a:spcPts val="4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600" b="1" noProof="0" dirty="0" smtClean="0">
                <a:latin typeface="Courier New" pitchFamily="49" charset="0"/>
              </a:rPr>
              <a:t>    ...</a:t>
            </a:r>
          </a:p>
          <a:p>
            <a:pPr marL="0" indent="0" eaLnBrk="1" hangingPunct="1">
              <a:lnSpc>
                <a:spcPct val="90000"/>
              </a:lnSpc>
              <a:spcBef>
                <a:spcPts val="4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600" b="1" noProof="0" dirty="0" smtClean="0">
                <a:latin typeface="Courier New" pitchFamily="49" charset="0"/>
              </a:rPr>
              <a:t>  elsif </a:t>
            </a:r>
            <a:r>
              <a:rPr lang="en-US" altLang="de-DE" sz="1600" dirty="0">
                <a:solidFill>
                  <a:schemeClr val="accent2"/>
                </a:solidFill>
                <a:latin typeface="Courier New" pitchFamily="49" charset="0"/>
              </a:rPr>
              <a:t>T</a:t>
            </a:r>
            <a:r>
              <a:rPr lang="en-US" altLang="de-DE" sz="1600" noProof="0" dirty="0" smtClean="0">
                <a:latin typeface="Courier New" pitchFamily="49" charset="0"/>
              </a:rPr>
              <a:t>.Text.</a:t>
            </a:r>
            <a:r>
              <a:rPr lang="en-US" altLang="de-DE" sz="1600" b="1" noProof="0" dirty="0" smtClean="0">
                <a:latin typeface="Courier New" pitchFamily="49" charset="0"/>
              </a:rPr>
              <a:t>all</a:t>
            </a:r>
            <a:r>
              <a:rPr lang="en-US" altLang="de-DE" sz="1600" noProof="0" dirty="0" smtClean="0">
                <a:latin typeface="Courier New" pitchFamily="49" charset="0"/>
              </a:rPr>
              <a:t> &lt; Text </a:t>
            </a:r>
            <a:r>
              <a:rPr lang="en-US" altLang="de-DE" sz="1600" b="1" noProof="0" dirty="0" smtClean="0">
                <a:latin typeface="Courier New" pitchFamily="49" charset="0"/>
              </a:rPr>
              <a:t>then</a:t>
            </a:r>
          </a:p>
          <a:p>
            <a:pPr marL="0" indent="0" eaLnBrk="1" hangingPunct="1">
              <a:lnSpc>
                <a:spcPct val="90000"/>
              </a:lnSpc>
              <a:spcBef>
                <a:spcPts val="4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600" b="1" noProof="0" dirty="0" smtClean="0">
                <a:latin typeface="Courier New" pitchFamily="49" charset="0"/>
              </a:rPr>
              <a:t>    ...</a:t>
            </a:r>
          </a:p>
          <a:p>
            <a:pPr marL="0" indent="0" eaLnBrk="1" hangingPunct="1">
              <a:lnSpc>
                <a:spcPct val="90000"/>
              </a:lnSpc>
              <a:spcBef>
                <a:spcPts val="4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600" b="1" noProof="0" dirty="0" smtClean="0">
                <a:latin typeface="Courier New" pitchFamily="49" charset="0"/>
              </a:rPr>
              <a:t>  else</a:t>
            </a:r>
            <a:r>
              <a:rPr lang="en-US" altLang="de-DE" sz="1600" noProof="0" dirty="0" smtClean="0">
                <a:latin typeface="Courier New" pitchFamily="49" charset="0"/>
              </a:rPr>
              <a:t>  -- </a:t>
            </a:r>
            <a:r>
              <a:rPr lang="en-US" altLang="de-DE" sz="1600" dirty="0">
                <a:solidFill>
                  <a:schemeClr val="accent2"/>
                </a:solidFill>
                <a:latin typeface="Courier New" pitchFamily="49" charset="0"/>
              </a:rPr>
              <a:t>T</a:t>
            </a:r>
            <a:r>
              <a:rPr lang="en-US" altLang="de-DE" sz="1600" noProof="0" dirty="0" smtClean="0">
                <a:latin typeface="Courier New" pitchFamily="49" charset="0"/>
              </a:rPr>
              <a:t>.Text.</a:t>
            </a:r>
            <a:r>
              <a:rPr lang="en-US" altLang="de-DE" sz="1600" b="1" noProof="0" dirty="0" smtClean="0">
                <a:latin typeface="Courier New" pitchFamily="49" charset="0"/>
              </a:rPr>
              <a:t>all</a:t>
            </a:r>
            <a:r>
              <a:rPr lang="en-US" altLang="de-DE" sz="1600" noProof="0" dirty="0" smtClean="0">
                <a:latin typeface="Courier New" pitchFamily="49" charset="0"/>
              </a:rPr>
              <a:t> = Text </a:t>
            </a:r>
          </a:p>
          <a:p>
            <a:pPr marL="0" indent="0" eaLnBrk="1" hangingPunct="1">
              <a:lnSpc>
                <a:spcPct val="90000"/>
              </a:lnSpc>
              <a:spcBef>
                <a:spcPts val="4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600" b="1" noProof="0" dirty="0" smtClean="0">
                <a:latin typeface="Courier New" pitchFamily="49" charset="0"/>
              </a:rPr>
              <a:t>    ...</a:t>
            </a:r>
          </a:p>
          <a:p>
            <a:pPr marL="0" indent="0" eaLnBrk="1" hangingPunct="1">
              <a:lnSpc>
                <a:spcPct val="90000"/>
              </a:lnSpc>
              <a:spcBef>
                <a:spcPts val="4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600" b="1" noProof="0" dirty="0" smtClean="0">
                <a:latin typeface="Courier New" pitchFamily="49" charset="0"/>
              </a:rPr>
              <a:t>  end if;</a:t>
            </a:r>
          </a:p>
          <a:p>
            <a:pPr marL="0" indent="0" eaLnBrk="1" hangingPunct="1">
              <a:lnSpc>
                <a:spcPct val="90000"/>
              </a:lnSpc>
              <a:spcBef>
                <a:spcPts val="4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600" b="1" noProof="0" dirty="0" smtClean="0">
                <a:latin typeface="Courier New" pitchFamily="49" charset="0"/>
              </a:rPr>
              <a:t>end </a:t>
            </a:r>
            <a:r>
              <a:rPr lang="en-US" altLang="de-DE" sz="1600" dirty="0" smtClean="0">
                <a:latin typeface="Courier New" pitchFamily="49" charset="0"/>
              </a:rPr>
              <a:t>Insert</a:t>
            </a:r>
            <a:r>
              <a:rPr lang="en-US" altLang="de-DE" sz="1600" noProof="0" dirty="0" smtClean="0">
                <a:latin typeface="Courier New" pitchFamily="49" charset="0"/>
              </a:rPr>
              <a:t>;</a:t>
            </a:r>
          </a:p>
        </p:txBody>
      </p:sp>
      <p:sp>
        <p:nvSpPr>
          <p:cNvPr id="192516" name="Fußzeilenplatzhalter 1"/>
          <p:cNvSpPr>
            <a:spLocks noGrp="1"/>
          </p:cNvSpPr>
          <p:nvPr>
            <p:ph type="ftr" sz="quarte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en-US" altLang="de-DE" sz="2400" dirty="0" smtClean="0"/>
              <a:t>Ada Basics © 2024 C.Grein</a:t>
            </a:r>
            <a:endParaRPr lang="de-DE" altLang="de-DE" sz="2400" dirty="0"/>
          </a:p>
        </p:txBody>
      </p:sp>
      <p:sp>
        <p:nvSpPr>
          <p:cNvPr id="192517" name="Foliennummernplatzhalter 2"/>
          <p:cNvSpPr>
            <a:spLocks noGrp="1"/>
          </p:cNvSpPr>
          <p:nvPr>
            <p:ph type="sldNum" sz="quarter"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D3879E45-1E7A-4D12-A4AD-D216D83FE94B}" type="slidenum">
              <a:rPr lang="de-DE" altLang="de-DE" sz="2400" smtClean="0"/>
              <a:pPr eaLnBrk="1" hangingPunct="1">
                <a:spcBef>
                  <a:spcPct val="0"/>
                </a:spcBef>
              </a:pPr>
              <a:t>293</a:t>
            </a:fld>
            <a:endParaRPr lang="de-DE" altLang="de-DE" sz="2400" dirty="0" smtClean="0"/>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538" name="Rectangle 1"/>
          <p:cNvSpPr>
            <a:spLocks noGrp="1" noChangeArrowheads="1"/>
          </p:cNvSpPr>
          <p:nvPr>
            <p:ph type="title"/>
          </p:nvPr>
        </p:nvSpPr>
        <p:spPr>
          <a:xfrm>
            <a:off x="685800" y="463550"/>
            <a:ext cx="7772400" cy="1435100"/>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noProof="0" dirty="0" smtClean="0"/>
              <a:t>Main Subprogram Read Tree, Output </a:t>
            </a:r>
            <a:r>
              <a:rPr lang="en-US" altLang="de-DE" noProof="0" dirty="0"/>
              <a:t>O</a:t>
            </a:r>
            <a:r>
              <a:rPr lang="en-US" altLang="de-DE" noProof="0" dirty="0" smtClean="0"/>
              <a:t>rdered</a:t>
            </a:r>
          </a:p>
        </p:txBody>
      </p:sp>
      <p:sp>
        <p:nvSpPr>
          <p:cNvPr id="193539" name="Rectangle 2"/>
          <p:cNvSpPr>
            <a:spLocks noGrp="1" noChangeArrowheads="1"/>
          </p:cNvSpPr>
          <p:nvPr>
            <p:ph type="body" idx="1"/>
          </p:nvPr>
        </p:nvSpPr>
        <p:spPr>
          <a:xfrm>
            <a:off x="1763688" y="1981200"/>
            <a:ext cx="6694512" cy="4114800"/>
          </a:xfrm>
        </p:spPr>
        <p:txBody>
          <a:bodyPr/>
          <a:lstStyle/>
          <a:p>
            <a:pPr marL="0" indent="0" eaLnBrk="1" hangingPunct="1">
              <a:lnSpc>
                <a:spcPct val="90000"/>
              </a:lnSpc>
              <a:spcBef>
                <a:spcPts val="4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600" b="1" noProof="0" dirty="0" smtClean="0">
                <a:latin typeface="Courier New" pitchFamily="49" charset="0"/>
              </a:rPr>
              <a:t>with</a:t>
            </a:r>
            <a:r>
              <a:rPr lang="en-US" altLang="de-DE" sz="1600" noProof="0" dirty="0" smtClean="0">
                <a:latin typeface="Courier New" pitchFamily="49" charset="0"/>
              </a:rPr>
              <a:t> </a:t>
            </a:r>
            <a:r>
              <a:rPr lang="en-US" altLang="de-DE" sz="1600" noProof="0" dirty="0" smtClean="0">
                <a:solidFill>
                  <a:srgbClr val="C00000"/>
                </a:solidFill>
                <a:latin typeface="Courier New" pitchFamily="49" charset="0"/>
              </a:rPr>
              <a:t>Text_Tree</a:t>
            </a:r>
            <a:r>
              <a:rPr lang="en-US" altLang="de-DE" sz="1600" noProof="0" dirty="0" smtClean="0">
                <a:latin typeface="Courier New" pitchFamily="49" charset="0"/>
              </a:rPr>
              <a:t>;</a:t>
            </a:r>
          </a:p>
          <a:p>
            <a:pPr marL="0" indent="0" eaLnBrk="1" hangingPunct="1">
              <a:lnSpc>
                <a:spcPct val="90000"/>
              </a:lnSpc>
              <a:spcBef>
                <a:spcPts val="4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600" b="1" noProof="0" dirty="0" smtClean="0">
                <a:latin typeface="Courier New" pitchFamily="49" charset="0"/>
              </a:rPr>
              <a:t>with </a:t>
            </a:r>
            <a:r>
              <a:rPr lang="en-US" altLang="de-DE" sz="1600" noProof="0" dirty="0" smtClean="0">
                <a:latin typeface="Courier New" pitchFamily="49" charset="0"/>
              </a:rPr>
              <a:t>Ada.</a:t>
            </a:r>
            <a:r>
              <a:rPr lang="en-US" altLang="de-DE" sz="1600" noProof="0" dirty="0" smtClean="0">
                <a:solidFill>
                  <a:schemeClr val="accent3">
                    <a:lumMod val="25000"/>
                  </a:schemeClr>
                </a:solidFill>
                <a:latin typeface="Courier New" pitchFamily="49" charset="0"/>
              </a:rPr>
              <a:t>Text_IO</a:t>
            </a:r>
            <a:r>
              <a:rPr lang="en-US" altLang="de-DE" sz="1600" noProof="0" dirty="0" smtClean="0">
                <a:latin typeface="Courier New" pitchFamily="49" charset="0"/>
              </a:rPr>
              <a:t>;</a:t>
            </a:r>
          </a:p>
          <a:p>
            <a:pPr marL="0" indent="0" eaLnBrk="1" hangingPunct="1">
              <a:lnSpc>
                <a:spcPct val="90000"/>
              </a:lnSpc>
              <a:spcBef>
                <a:spcPts val="4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600" b="1" noProof="0" dirty="0" smtClean="0">
                <a:latin typeface="Courier New" pitchFamily="49" charset="0"/>
              </a:rPr>
              <a:t>use  </a:t>
            </a:r>
            <a:r>
              <a:rPr lang="en-US" altLang="de-DE" sz="1600" noProof="0" dirty="0" smtClean="0">
                <a:latin typeface="Courier New" pitchFamily="49" charset="0"/>
              </a:rPr>
              <a:t>Ada.Text_IO;</a:t>
            </a:r>
          </a:p>
          <a:p>
            <a:pPr marL="0" indent="0" eaLnBrk="1" hangingPunct="1">
              <a:lnSpc>
                <a:spcPct val="90000"/>
              </a:lnSpc>
              <a:spcBef>
                <a:spcPts val="4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600" b="1" noProof="0" dirty="0" smtClean="0">
                <a:latin typeface="Courier New" pitchFamily="49" charset="0"/>
              </a:rPr>
              <a:t>procedure</a:t>
            </a:r>
            <a:r>
              <a:rPr lang="en-US" altLang="de-DE" sz="1600" noProof="0" dirty="0" smtClean="0">
                <a:latin typeface="Courier New" pitchFamily="49" charset="0"/>
              </a:rPr>
              <a:t> Order_Text </a:t>
            </a:r>
            <a:r>
              <a:rPr lang="en-US" altLang="de-DE" sz="1600" b="1" noProof="0" dirty="0" smtClean="0">
                <a:latin typeface="Courier New" pitchFamily="49" charset="0"/>
              </a:rPr>
              <a:t>is</a:t>
            </a:r>
          </a:p>
          <a:p>
            <a:pPr marL="0" indent="0" eaLnBrk="1" hangingPunct="1">
              <a:lnSpc>
                <a:spcPct val="90000"/>
              </a:lnSpc>
              <a:spcBef>
                <a:spcPts val="4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600" noProof="0" dirty="0" smtClean="0">
                <a:latin typeface="Courier New" pitchFamily="49" charset="0"/>
              </a:rPr>
              <a:t>  </a:t>
            </a:r>
            <a:r>
              <a:rPr lang="en-US" altLang="de-DE" sz="1600" dirty="0" smtClean="0">
                <a:solidFill>
                  <a:schemeClr val="accent2"/>
                </a:solidFill>
                <a:latin typeface="Courier New" pitchFamily="49" charset="0"/>
              </a:rPr>
              <a:t>Root</a:t>
            </a:r>
            <a:r>
              <a:rPr lang="en-US" altLang="de-DE" sz="1600" noProof="0" dirty="0" smtClean="0">
                <a:latin typeface="Courier New" pitchFamily="49" charset="0"/>
              </a:rPr>
              <a:t>: </a:t>
            </a:r>
            <a:r>
              <a:rPr lang="en-US" altLang="de-DE" sz="1600" noProof="0" dirty="0" smtClean="0">
                <a:solidFill>
                  <a:srgbClr val="C00000"/>
                </a:solidFill>
                <a:latin typeface="Courier New" pitchFamily="49" charset="0"/>
              </a:rPr>
              <a:t>Text_Tree</a:t>
            </a:r>
            <a:r>
              <a:rPr lang="en-US" altLang="de-DE" sz="1600" noProof="0" dirty="0" smtClean="0">
                <a:latin typeface="Courier New" pitchFamily="49" charset="0"/>
              </a:rPr>
              <a:t>.Tree;</a:t>
            </a:r>
          </a:p>
          <a:p>
            <a:pPr marL="0" indent="0" eaLnBrk="1" hangingPunct="1">
              <a:lnSpc>
                <a:spcPct val="90000"/>
              </a:lnSpc>
              <a:spcBef>
                <a:spcPts val="4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600" noProof="0" dirty="0" smtClean="0">
                <a:latin typeface="Courier New" pitchFamily="49" charset="0"/>
              </a:rPr>
              <a:t>  </a:t>
            </a:r>
            <a:r>
              <a:rPr lang="en-US" altLang="de-DE" sz="1600" dirty="0" smtClean="0">
                <a:latin typeface="Courier New" pitchFamily="49" charset="0"/>
              </a:rPr>
              <a:t>Line</a:t>
            </a:r>
            <a:r>
              <a:rPr lang="en-US" altLang="de-DE" sz="1600" noProof="0" dirty="0" smtClean="0">
                <a:latin typeface="Courier New" pitchFamily="49" charset="0"/>
              </a:rPr>
              <a:t>: String (1 .. 80);</a:t>
            </a:r>
          </a:p>
          <a:p>
            <a:pPr marL="0" indent="0" eaLnBrk="1" hangingPunct="1">
              <a:lnSpc>
                <a:spcPct val="90000"/>
              </a:lnSpc>
              <a:spcBef>
                <a:spcPts val="4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600" noProof="0" dirty="0" smtClean="0">
                <a:latin typeface="Courier New" pitchFamily="49" charset="0"/>
              </a:rPr>
              <a:t>  Last: Natural;</a:t>
            </a:r>
          </a:p>
          <a:p>
            <a:pPr marL="0" indent="0" eaLnBrk="1" hangingPunct="1">
              <a:lnSpc>
                <a:spcPct val="90000"/>
              </a:lnSpc>
              <a:spcBef>
                <a:spcPts val="4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600" b="1" noProof="0" dirty="0" smtClean="0">
                <a:latin typeface="Courier New" pitchFamily="49" charset="0"/>
              </a:rPr>
              <a:t>begin</a:t>
            </a:r>
          </a:p>
          <a:p>
            <a:pPr marL="0" indent="0" eaLnBrk="1" hangingPunct="1">
              <a:lnSpc>
                <a:spcPct val="90000"/>
              </a:lnSpc>
              <a:spcBef>
                <a:spcPts val="4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600" b="1" noProof="0" dirty="0" smtClean="0">
                <a:latin typeface="Courier New" pitchFamily="49" charset="0"/>
              </a:rPr>
              <a:t>  loop</a:t>
            </a:r>
          </a:p>
          <a:p>
            <a:pPr marL="0" indent="0" eaLnBrk="1" hangingPunct="1">
              <a:lnSpc>
                <a:spcPct val="90000"/>
              </a:lnSpc>
              <a:spcBef>
                <a:spcPts val="4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600" noProof="0" dirty="0" smtClean="0">
                <a:latin typeface="Courier New" pitchFamily="49" charset="0"/>
              </a:rPr>
              <a:t>    </a:t>
            </a:r>
            <a:r>
              <a:rPr lang="en-US" altLang="de-DE" sz="1600" noProof="0" dirty="0" smtClean="0">
                <a:solidFill>
                  <a:schemeClr val="accent3">
                    <a:lumMod val="25000"/>
                  </a:schemeClr>
                </a:solidFill>
                <a:latin typeface="Courier New" pitchFamily="49" charset="0"/>
              </a:rPr>
              <a:t>Get_Line</a:t>
            </a:r>
            <a:r>
              <a:rPr lang="en-US" altLang="de-DE" sz="1600" noProof="0" dirty="0" smtClean="0">
                <a:latin typeface="Courier New" pitchFamily="49" charset="0"/>
              </a:rPr>
              <a:t> (Line, Last);</a:t>
            </a:r>
          </a:p>
          <a:p>
            <a:pPr marL="0" indent="0" eaLnBrk="1" hangingPunct="1">
              <a:lnSpc>
                <a:spcPct val="90000"/>
              </a:lnSpc>
              <a:spcBef>
                <a:spcPts val="4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600" noProof="0" dirty="0" smtClean="0">
                <a:latin typeface="Courier New" pitchFamily="49" charset="0"/>
              </a:rPr>
              <a:t>    </a:t>
            </a:r>
            <a:r>
              <a:rPr lang="en-US" altLang="de-DE" sz="1600" b="1" noProof="0" dirty="0" smtClean="0">
                <a:latin typeface="Courier New" pitchFamily="49" charset="0"/>
              </a:rPr>
              <a:t>exit when</a:t>
            </a:r>
            <a:r>
              <a:rPr lang="en-US" altLang="de-DE" sz="1600" noProof="0" dirty="0" smtClean="0">
                <a:latin typeface="Courier New" pitchFamily="49" charset="0"/>
              </a:rPr>
              <a:t> Last = 0;</a:t>
            </a:r>
          </a:p>
          <a:p>
            <a:pPr marL="0" indent="0" eaLnBrk="1" hangingPunct="1">
              <a:lnSpc>
                <a:spcPct val="90000"/>
              </a:lnSpc>
              <a:spcBef>
                <a:spcPts val="4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600" noProof="0" dirty="0" smtClean="0">
                <a:latin typeface="Courier New" pitchFamily="49" charset="0"/>
              </a:rPr>
              <a:t>    </a:t>
            </a:r>
            <a:r>
              <a:rPr lang="en-US" altLang="de-DE" sz="1600" noProof="0" dirty="0" smtClean="0">
                <a:solidFill>
                  <a:srgbClr val="C00000"/>
                </a:solidFill>
                <a:latin typeface="Courier New" pitchFamily="49" charset="0"/>
              </a:rPr>
              <a:t>Text_Tree</a:t>
            </a:r>
            <a:r>
              <a:rPr lang="en-US" altLang="de-DE" sz="1600" noProof="0" dirty="0" smtClean="0">
                <a:latin typeface="Courier New" pitchFamily="49" charset="0"/>
              </a:rPr>
              <a:t>.Insert (</a:t>
            </a:r>
            <a:r>
              <a:rPr lang="en-US" altLang="de-DE" sz="1600" dirty="0" smtClean="0">
                <a:solidFill>
                  <a:schemeClr val="accent2"/>
                </a:solidFill>
                <a:latin typeface="Courier New" pitchFamily="49" charset="0"/>
              </a:rPr>
              <a:t>Root</a:t>
            </a:r>
            <a:r>
              <a:rPr lang="en-US" altLang="de-DE" sz="1600" noProof="0" dirty="0" smtClean="0">
                <a:latin typeface="Courier New" pitchFamily="49" charset="0"/>
              </a:rPr>
              <a:t>, Line (1 .. Last));</a:t>
            </a:r>
          </a:p>
          <a:p>
            <a:pPr marL="0" indent="0" eaLnBrk="1" hangingPunct="1">
              <a:lnSpc>
                <a:spcPct val="90000"/>
              </a:lnSpc>
              <a:spcBef>
                <a:spcPts val="4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600" b="1" noProof="0" dirty="0" smtClean="0">
                <a:latin typeface="Courier New" pitchFamily="49" charset="0"/>
              </a:rPr>
              <a:t>  end loop</a:t>
            </a:r>
            <a:r>
              <a:rPr lang="en-US" altLang="de-DE" sz="1600" noProof="0" dirty="0" smtClean="0">
                <a:latin typeface="Courier New" pitchFamily="49" charset="0"/>
              </a:rPr>
              <a:t>;</a:t>
            </a:r>
          </a:p>
          <a:p>
            <a:pPr marL="0" indent="0" eaLnBrk="1" hangingPunct="1">
              <a:lnSpc>
                <a:spcPct val="90000"/>
              </a:lnSpc>
              <a:spcBef>
                <a:spcPts val="4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600" noProof="0" dirty="0" smtClean="0">
                <a:latin typeface="Courier New" pitchFamily="49" charset="0"/>
              </a:rPr>
              <a:t>  </a:t>
            </a:r>
            <a:r>
              <a:rPr lang="en-US" altLang="de-DE" sz="1600" noProof="0" dirty="0" smtClean="0">
                <a:solidFill>
                  <a:srgbClr val="C00000"/>
                </a:solidFill>
                <a:latin typeface="Courier New" pitchFamily="49" charset="0"/>
              </a:rPr>
              <a:t>Text_Tree</a:t>
            </a:r>
            <a:r>
              <a:rPr lang="en-US" altLang="de-DE" sz="1600" noProof="0" dirty="0" smtClean="0">
                <a:latin typeface="Courier New" pitchFamily="49" charset="0"/>
              </a:rPr>
              <a:t>.Output (</a:t>
            </a:r>
            <a:r>
              <a:rPr lang="en-US" altLang="de-DE" sz="1600" dirty="0" smtClean="0">
                <a:solidFill>
                  <a:schemeClr val="accent2"/>
                </a:solidFill>
                <a:latin typeface="Courier New" pitchFamily="49" charset="0"/>
              </a:rPr>
              <a:t>Root</a:t>
            </a:r>
            <a:r>
              <a:rPr lang="en-US" altLang="de-DE" sz="1600" noProof="0" dirty="0" smtClean="0">
                <a:latin typeface="Courier New" pitchFamily="49" charset="0"/>
              </a:rPr>
              <a:t>);</a:t>
            </a:r>
          </a:p>
          <a:p>
            <a:pPr marL="0" indent="0" eaLnBrk="1" hangingPunct="1">
              <a:lnSpc>
                <a:spcPct val="90000"/>
              </a:lnSpc>
              <a:spcBef>
                <a:spcPts val="4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600" b="1" noProof="0" dirty="0" smtClean="0">
                <a:latin typeface="Courier New" pitchFamily="49" charset="0"/>
              </a:rPr>
              <a:t>end</a:t>
            </a:r>
            <a:r>
              <a:rPr lang="en-US" altLang="de-DE" sz="1600" noProof="0" dirty="0" smtClean="0">
                <a:latin typeface="Courier New" pitchFamily="49" charset="0"/>
              </a:rPr>
              <a:t> Order_Text;</a:t>
            </a:r>
          </a:p>
        </p:txBody>
      </p:sp>
      <p:sp>
        <p:nvSpPr>
          <p:cNvPr id="193540" name="Fußzeilenplatzhalter 1"/>
          <p:cNvSpPr>
            <a:spLocks noGrp="1"/>
          </p:cNvSpPr>
          <p:nvPr>
            <p:ph type="ftr" sz="quarte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en-US" altLang="de-DE" sz="2400" dirty="0" smtClean="0"/>
              <a:t>Ada Basics © 2024 C.Grein</a:t>
            </a:r>
            <a:endParaRPr lang="de-DE" altLang="de-DE" sz="2400" dirty="0"/>
          </a:p>
        </p:txBody>
      </p:sp>
      <p:sp>
        <p:nvSpPr>
          <p:cNvPr id="193541" name="Foliennummernplatzhalter 2"/>
          <p:cNvSpPr>
            <a:spLocks noGrp="1"/>
          </p:cNvSpPr>
          <p:nvPr>
            <p:ph type="sldNum" sz="quarter"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DB725013-9BA8-444B-9F33-C6D291091ECE}" type="slidenum">
              <a:rPr lang="de-DE" altLang="de-DE" sz="2400" smtClean="0"/>
              <a:pPr eaLnBrk="1" hangingPunct="1">
                <a:spcBef>
                  <a:spcPct val="0"/>
                </a:spcBef>
              </a:pPr>
              <a:t>294</a:t>
            </a:fld>
            <a:endParaRPr lang="de-DE" altLang="de-DE" sz="2400" dirty="0" smtClean="0"/>
          </a:p>
        </p:txBody>
      </p:sp>
      <p:sp>
        <p:nvSpPr>
          <p:cNvPr id="2" name="Textfeld 1"/>
          <p:cNvSpPr txBox="1"/>
          <p:nvPr/>
        </p:nvSpPr>
        <p:spPr>
          <a:xfrm>
            <a:off x="5724128" y="2924944"/>
            <a:ext cx="2878088" cy="1477328"/>
          </a:xfrm>
          <a:prstGeom prst="rect">
            <a:avLst/>
          </a:prstGeom>
          <a:solidFill>
            <a:schemeClr val="bg2">
              <a:lumMod val="20000"/>
              <a:lumOff val="80000"/>
            </a:schemeClr>
          </a:solidFill>
          <a:ln>
            <a:solidFill>
              <a:schemeClr val="tx1"/>
            </a:solidFill>
          </a:ln>
        </p:spPr>
        <p:txBody>
          <a:bodyPr wrap="square" rtlCol="0">
            <a:spAutoFit/>
          </a:bodyPr>
          <a:lstStyle/>
          <a:p>
            <a:r>
              <a:rPr lang="en-US" sz="1800" dirty="0" smtClean="0">
                <a:solidFill>
                  <a:schemeClr val="tx1"/>
                </a:solidFill>
              </a:rPr>
              <a:t>What happens if the line read</a:t>
            </a:r>
          </a:p>
          <a:p>
            <a:pPr marL="285750" indent="-200025">
              <a:buFont typeface="Arial" panose="020B0604020202020204" pitchFamily="34" charset="0"/>
              <a:buChar char="•"/>
            </a:pPr>
            <a:r>
              <a:rPr lang="en-US" sz="1800" dirty="0" smtClean="0">
                <a:solidFill>
                  <a:schemeClr val="tx1"/>
                </a:solidFill>
              </a:rPr>
              <a:t>is smaller than</a:t>
            </a:r>
          </a:p>
          <a:p>
            <a:pPr marL="285750" indent="-200025">
              <a:buFont typeface="Arial" panose="020B0604020202020204" pitchFamily="34" charset="0"/>
              <a:buChar char="•"/>
            </a:pPr>
            <a:r>
              <a:rPr lang="en-US" sz="1800" dirty="0">
                <a:solidFill>
                  <a:schemeClr val="tx1"/>
                </a:solidFill>
              </a:rPr>
              <a:t>h</a:t>
            </a:r>
            <a:r>
              <a:rPr lang="en-US" sz="1800" dirty="0" smtClean="0">
                <a:solidFill>
                  <a:schemeClr val="tx1"/>
                </a:solidFill>
              </a:rPr>
              <a:t>as exactly</a:t>
            </a:r>
          </a:p>
          <a:p>
            <a:pPr marL="285750" indent="-200025">
              <a:buFont typeface="Arial" panose="020B0604020202020204" pitchFamily="34" charset="0"/>
              <a:buChar char="•"/>
            </a:pPr>
            <a:r>
              <a:rPr lang="en-US" sz="1800" dirty="0">
                <a:solidFill>
                  <a:schemeClr val="tx1"/>
                </a:solidFill>
              </a:rPr>
              <a:t>i</a:t>
            </a:r>
            <a:r>
              <a:rPr lang="en-US" sz="1800" dirty="0" smtClean="0">
                <a:solidFill>
                  <a:schemeClr val="tx1"/>
                </a:solidFill>
              </a:rPr>
              <a:t>s longer than</a:t>
            </a:r>
          </a:p>
          <a:p>
            <a:r>
              <a:rPr lang="en-US" sz="1800" dirty="0">
                <a:solidFill>
                  <a:schemeClr val="tx1"/>
                </a:solidFill>
              </a:rPr>
              <a:t>80 </a:t>
            </a:r>
            <a:r>
              <a:rPr lang="en-US" sz="1800" dirty="0" smtClean="0">
                <a:solidFill>
                  <a:schemeClr val="tx1"/>
                </a:solidFill>
              </a:rPr>
              <a:t>characters?</a:t>
            </a:r>
            <a:endParaRPr lang="en-US" sz="1800" dirty="0">
              <a:solidFill>
                <a:schemeClr val="tx1"/>
              </a:solidFill>
            </a:endParaRPr>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1490" name="Rectangle 1"/>
          <p:cNvSpPr>
            <a:spLocks noGrp="1" noChangeArrowheads="1"/>
          </p:cNvSpPr>
          <p:nvPr>
            <p:ph type="title"/>
          </p:nvPr>
        </p:nvSpPr>
        <p:spPr>
          <a:xfrm>
            <a:off x="685800" y="404664"/>
            <a:ext cx="7772400" cy="1215008"/>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noProof="0" dirty="0" smtClean="0"/>
              <a:t>Output with Clean Up</a:t>
            </a:r>
          </a:p>
        </p:txBody>
      </p:sp>
      <p:sp>
        <p:nvSpPr>
          <p:cNvPr id="191491" name="Rectangle 2"/>
          <p:cNvSpPr>
            <a:spLocks noGrp="1" noChangeArrowheads="1"/>
          </p:cNvSpPr>
          <p:nvPr>
            <p:ph type="body" idx="1"/>
          </p:nvPr>
        </p:nvSpPr>
        <p:spPr>
          <a:xfrm>
            <a:off x="685800" y="1700808"/>
            <a:ext cx="7772400" cy="4536480"/>
          </a:xfrm>
        </p:spPr>
        <p:txBody>
          <a:bodyPr/>
          <a:lstStyle/>
          <a:p>
            <a:pPr marL="0" indent="0" eaLnBrk="1" hangingPunct="1">
              <a:lnSpc>
                <a:spcPct val="90000"/>
              </a:lnSpc>
              <a:spcBef>
                <a:spcPts val="45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2200" noProof="0" dirty="0" smtClean="0"/>
              <a:t>When the program </a:t>
            </a:r>
            <a:r>
              <a:rPr lang="en-US" altLang="de-DE" sz="2000" noProof="0" dirty="0" smtClean="0">
                <a:latin typeface="Courier New" panose="02070309020205020404" pitchFamily="49" charset="0"/>
                <a:cs typeface="Courier New" panose="02070309020205020404" pitchFamily="49" charset="0"/>
              </a:rPr>
              <a:t>Order_Text</a:t>
            </a:r>
            <a:r>
              <a:rPr lang="en-US" altLang="de-DE" sz="2200" noProof="0" dirty="0" smtClean="0"/>
              <a:t> is done, we suffer from a </a:t>
            </a:r>
            <a:r>
              <a:rPr lang="en-US" altLang="de-DE" sz="2200" i="1" noProof="0" dirty="0" smtClean="0"/>
              <a:t>storage leak</a:t>
            </a:r>
            <a:r>
              <a:rPr lang="en-US" altLang="de-DE" sz="2200" noProof="0" dirty="0" smtClean="0"/>
              <a:t>. Change </a:t>
            </a:r>
            <a:r>
              <a:rPr lang="en-US" altLang="de-DE" sz="2000" noProof="0" dirty="0" smtClean="0">
                <a:latin typeface="Courier New" pitchFamily="49" charset="0"/>
              </a:rPr>
              <a:t>Output</a:t>
            </a:r>
            <a:r>
              <a:rPr lang="en-US" altLang="de-DE" sz="2200" noProof="0" dirty="0" smtClean="0"/>
              <a:t> in such a way that at the end all storage is freed again.</a:t>
            </a:r>
          </a:p>
          <a:p>
            <a:pPr marL="185738" indent="0" eaLnBrk="1" hangingPunct="1">
              <a:lnSpc>
                <a:spcPct val="90000"/>
              </a:lnSpc>
              <a:spcBef>
                <a:spcPts val="450"/>
              </a:spcBef>
              <a:buClrTx/>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US" altLang="de-DE" sz="1400" noProof="0" dirty="0" smtClean="0">
              <a:solidFill>
                <a:schemeClr val="accent2"/>
              </a:solidFill>
              <a:latin typeface="Courier New" pitchFamily="49" charset="0"/>
            </a:endParaRPr>
          </a:p>
          <a:p>
            <a:pPr marL="185738" indent="0" eaLnBrk="1" hangingPunct="1">
              <a:lnSpc>
                <a:spcPct val="90000"/>
              </a:lnSpc>
              <a:spcBef>
                <a:spcPts val="45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600" b="1" noProof="0" dirty="0" smtClean="0">
                <a:latin typeface="Courier New" pitchFamily="49" charset="0"/>
              </a:rPr>
              <a:t>separate </a:t>
            </a:r>
            <a:r>
              <a:rPr lang="en-US" altLang="de-DE" sz="1600" noProof="0" dirty="0" smtClean="0">
                <a:latin typeface="Courier New" pitchFamily="49" charset="0"/>
              </a:rPr>
              <a:t>(Text_Tree)</a:t>
            </a:r>
          </a:p>
          <a:p>
            <a:pPr marL="185738" indent="0" eaLnBrk="1" hangingPunct="1">
              <a:lnSpc>
                <a:spcPct val="90000"/>
              </a:lnSpc>
              <a:spcBef>
                <a:spcPts val="45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600" b="1" noProof="0" dirty="0" smtClean="0">
                <a:latin typeface="Courier New" pitchFamily="49" charset="0"/>
              </a:rPr>
              <a:t>procedure</a:t>
            </a:r>
            <a:r>
              <a:rPr lang="en-US" altLang="de-DE" sz="1600" noProof="0" dirty="0" smtClean="0">
                <a:latin typeface="Courier New" pitchFamily="49" charset="0"/>
              </a:rPr>
              <a:t> Output (T: </a:t>
            </a:r>
            <a:r>
              <a:rPr lang="en-US" altLang="de-DE" sz="1600" b="1" noProof="0" dirty="0" smtClean="0">
                <a:latin typeface="Courier New" pitchFamily="49" charset="0"/>
              </a:rPr>
              <a:t>in</a:t>
            </a:r>
            <a:r>
              <a:rPr lang="en-US" altLang="de-DE" sz="1600" dirty="0">
                <a:latin typeface="Courier New" pitchFamily="49" charset="0"/>
              </a:rPr>
              <a:t> </a:t>
            </a:r>
            <a:r>
              <a:rPr lang="en-US" altLang="de-DE" sz="1600" dirty="0" smtClean="0">
                <a:latin typeface="Courier New" pitchFamily="49" charset="0"/>
              </a:rPr>
              <a:t>Tree</a:t>
            </a:r>
            <a:r>
              <a:rPr lang="en-US" altLang="de-DE" sz="1600" noProof="0" dirty="0" smtClean="0">
                <a:latin typeface="Courier New" pitchFamily="49" charset="0"/>
              </a:rPr>
              <a:t>) </a:t>
            </a:r>
            <a:r>
              <a:rPr lang="en-US" altLang="de-DE" sz="1600" b="1" noProof="0" dirty="0" smtClean="0">
                <a:latin typeface="Courier New" pitchFamily="49" charset="0"/>
              </a:rPr>
              <a:t>is</a:t>
            </a:r>
          </a:p>
          <a:p>
            <a:pPr marL="185738" indent="0" eaLnBrk="1" hangingPunct="1">
              <a:lnSpc>
                <a:spcPct val="90000"/>
              </a:lnSpc>
              <a:spcBef>
                <a:spcPts val="450"/>
              </a:spcBef>
              <a:buClrTx/>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600" dirty="0">
                <a:solidFill>
                  <a:schemeClr val="accent2"/>
                </a:solidFill>
                <a:latin typeface="Courier New" pitchFamily="49" charset="0"/>
              </a:rPr>
              <a:t/>
            </a:r>
            <a:br>
              <a:rPr lang="en-US" altLang="de-DE" sz="1600" dirty="0">
                <a:solidFill>
                  <a:schemeClr val="accent2"/>
                </a:solidFill>
                <a:latin typeface="Courier New" pitchFamily="49" charset="0"/>
              </a:rPr>
            </a:br>
            <a:endParaRPr lang="en-US" altLang="de-DE" sz="1600" dirty="0">
              <a:solidFill>
                <a:schemeClr val="accent2"/>
              </a:solidFill>
              <a:latin typeface="Courier New" pitchFamily="49" charset="0"/>
            </a:endParaRPr>
          </a:p>
          <a:p>
            <a:pPr marL="185738" indent="0" eaLnBrk="1" hangingPunct="1">
              <a:lnSpc>
                <a:spcPct val="90000"/>
              </a:lnSpc>
              <a:spcBef>
                <a:spcPts val="45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600" b="1" noProof="0" dirty="0" smtClean="0">
                <a:latin typeface="Courier New" pitchFamily="49" charset="0"/>
              </a:rPr>
              <a:t>begin</a:t>
            </a:r>
          </a:p>
          <a:p>
            <a:pPr marL="185738" indent="0" eaLnBrk="1" hangingPunct="1">
              <a:lnSpc>
                <a:spcPct val="90000"/>
              </a:lnSpc>
              <a:spcBef>
                <a:spcPts val="45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600" b="1" noProof="0" dirty="0" smtClean="0">
                <a:latin typeface="Courier New" pitchFamily="49" charset="0"/>
              </a:rPr>
              <a:t>  if</a:t>
            </a:r>
            <a:r>
              <a:rPr lang="en-US" altLang="de-DE" sz="1600" noProof="0" dirty="0" smtClean="0">
                <a:latin typeface="Courier New" pitchFamily="49" charset="0"/>
              </a:rPr>
              <a:t> T = </a:t>
            </a:r>
            <a:r>
              <a:rPr lang="en-US" altLang="de-DE" sz="1600" b="1" noProof="0" dirty="0" smtClean="0">
                <a:latin typeface="Courier New" pitchFamily="49" charset="0"/>
              </a:rPr>
              <a:t>null then</a:t>
            </a:r>
            <a:br>
              <a:rPr lang="en-US" altLang="de-DE" sz="1600" b="1" noProof="0" dirty="0" smtClean="0">
                <a:latin typeface="Courier New" pitchFamily="49" charset="0"/>
              </a:rPr>
            </a:br>
            <a:r>
              <a:rPr lang="en-US" altLang="de-DE" sz="1600" b="1" noProof="0" dirty="0" smtClean="0">
                <a:latin typeface="Courier New" pitchFamily="49" charset="0"/>
              </a:rPr>
              <a:t>    return;</a:t>
            </a:r>
            <a:br>
              <a:rPr lang="en-US" altLang="de-DE" sz="1600" b="1" noProof="0" dirty="0" smtClean="0">
                <a:latin typeface="Courier New" pitchFamily="49" charset="0"/>
              </a:rPr>
            </a:br>
            <a:r>
              <a:rPr lang="en-US" altLang="de-DE" sz="1600" b="1" noProof="0" dirty="0" smtClean="0">
                <a:latin typeface="Courier New" pitchFamily="49" charset="0"/>
              </a:rPr>
              <a:t>  end if;</a:t>
            </a:r>
          </a:p>
          <a:p>
            <a:pPr marL="185738" indent="0" eaLnBrk="1" hangingPunct="1">
              <a:lnSpc>
                <a:spcPct val="90000"/>
              </a:lnSpc>
              <a:spcBef>
                <a:spcPts val="45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600" b="1" noProof="0" dirty="0" smtClean="0">
                <a:latin typeface="Courier New" pitchFamily="49" charset="0"/>
              </a:rPr>
              <a:t>  </a:t>
            </a:r>
            <a:r>
              <a:rPr lang="en-US" altLang="de-DE" sz="1600" dirty="0">
                <a:latin typeface="Courier New" pitchFamily="49" charset="0"/>
              </a:rPr>
              <a:t>Output </a:t>
            </a:r>
            <a:r>
              <a:rPr lang="en-US" altLang="de-DE" sz="1600" noProof="0" dirty="0" smtClean="0">
                <a:latin typeface="Courier New" pitchFamily="49" charset="0"/>
              </a:rPr>
              <a:t>(</a:t>
            </a:r>
            <a:r>
              <a:rPr lang="en-US" altLang="de-DE" sz="1600" dirty="0" smtClean="0">
                <a:latin typeface="Courier New" pitchFamily="49" charset="0"/>
              </a:rPr>
              <a:t>T</a:t>
            </a:r>
            <a:r>
              <a:rPr lang="en-US" altLang="de-DE" sz="1600" noProof="0" dirty="0" smtClean="0">
                <a:latin typeface="Courier New" pitchFamily="49" charset="0"/>
              </a:rPr>
              <a:t>.Left );  Ada.Text_IO.Put_Line (</a:t>
            </a:r>
            <a:r>
              <a:rPr lang="en-US" altLang="de-DE" sz="1600" dirty="0">
                <a:latin typeface="Courier New" pitchFamily="49" charset="0"/>
              </a:rPr>
              <a:t>T</a:t>
            </a:r>
            <a:r>
              <a:rPr lang="en-US" altLang="de-DE" sz="1600" noProof="0" dirty="0" smtClean="0">
                <a:latin typeface="Courier New" pitchFamily="49" charset="0"/>
              </a:rPr>
              <a:t>.Text.</a:t>
            </a:r>
            <a:r>
              <a:rPr lang="en-US" altLang="de-DE" sz="1600" b="1" noProof="0" dirty="0" smtClean="0">
                <a:latin typeface="Courier New" pitchFamily="49" charset="0"/>
              </a:rPr>
              <a:t>all</a:t>
            </a:r>
            <a:r>
              <a:rPr lang="en-US" altLang="de-DE" sz="1600" noProof="0" dirty="0" smtClean="0">
                <a:latin typeface="Courier New" pitchFamily="49" charset="0"/>
              </a:rPr>
              <a:t>);</a:t>
            </a:r>
            <a:br>
              <a:rPr lang="en-US" altLang="de-DE" sz="1600" noProof="0" dirty="0" smtClean="0">
                <a:latin typeface="Courier New" pitchFamily="49" charset="0"/>
              </a:rPr>
            </a:br>
            <a:r>
              <a:rPr lang="en-US" altLang="de-DE" sz="1600" noProof="0" dirty="0" smtClean="0">
                <a:latin typeface="Courier New" pitchFamily="49" charset="0"/>
              </a:rPr>
              <a:t>  </a:t>
            </a:r>
            <a:r>
              <a:rPr lang="en-US" altLang="de-DE" sz="1600" dirty="0">
                <a:latin typeface="Courier New" pitchFamily="49" charset="0"/>
              </a:rPr>
              <a:t>Output </a:t>
            </a:r>
            <a:r>
              <a:rPr lang="en-US" altLang="de-DE" sz="1600" noProof="0" dirty="0" smtClean="0">
                <a:latin typeface="Courier New" pitchFamily="49" charset="0"/>
              </a:rPr>
              <a:t>(</a:t>
            </a:r>
            <a:r>
              <a:rPr lang="en-US" altLang="de-DE" sz="1600" dirty="0" smtClean="0">
                <a:latin typeface="Courier New" pitchFamily="49" charset="0"/>
              </a:rPr>
              <a:t>T</a:t>
            </a:r>
            <a:r>
              <a:rPr lang="en-US" altLang="de-DE" sz="1600" noProof="0" dirty="0" smtClean="0">
                <a:latin typeface="Courier New" pitchFamily="49" charset="0"/>
              </a:rPr>
              <a:t>.Right);</a:t>
            </a:r>
          </a:p>
          <a:p>
            <a:pPr marL="185738" indent="0" eaLnBrk="1" hangingPunct="1">
              <a:lnSpc>
                <a:spcPct val="90000"/>
              </a:lnSpc>
              <a:spcBef>
                <a:spcPts val="450"/>
              </a:spcBef>
              <a:buClrTx/>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600" dirty="0">
                <a:solidFill>
                  <a:schemeClr val="accent2"/>
                </a:solidFill>
                <a:latin typeface="Courier New" pitchFamily="49" charset="0"/>
              </a:rPr>
              <a:t/>
            </a:r>
            <a:br>
              <a:rPr lang="en-US" altLang="de-DE" sz="1600" dirty="0">
                <a:solidFill>
                  <a:schemeClr val="accent2"/>
                </a:solidFill>
                <a:latin typeface="Courier New" pitchFamily="49" charset="0"/>
              </a:rPr>
            </a:br>
            <a:endParaRPr lang="en-US" altLang="de-DE" sz="1600" noProof="0" dirty="0" smtClean="0">
              <a:solidFill>
                <a:schemeClr val="accent2"/>
              </a:solidFill>
              <a:latin typeface="Courier New" pitchFamily="49" charset="0"/>
            </a:endParaRPr>
          </a:p>
          <a:p>
            <a:pPr marL="185738" indent="0" eaLnBrk="1" hangingPunct="1">
              <a:lnSpc>
                <a:spcPct val="90000"/>
              </a:lnSpc>
              <a:spcBef>
                <a:spcPts val="45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600" b="1" noProof="0" dirty="0" smtClean="0">
                <a:latin typeface="Courier New" pitchFamily="49" charset="0"/>
              </a:rPr>
              <a:t>end </a:t>
            </a:r>
            <a:r>
              <a:rPr lang="en-US" altLang="de-DE" sz="1600" dirty="0" smtClean="0">
                <a:latin typeface="Courier New" pitchFamily="49" charset="0"/>
              </a:rPr>
              <a:t>Output</a:t>
            </a:r>
            <a:r>
              <a:rPr lang="en-US" altLang="de-DE" sz="1600" noProof="0" dirty="0" smtClean="0">
                <a:latin typeface="Courier New" pitchFamily="49" charset="0"/>
              </a:rPr>
              <a:t>;</a:t>
            </a:r>
          </a:p>
        </p:txBody>
      </p:sp>
      <p:sp>
        <p:nvSpPr>
          <p:cNvPr id="191492" name="Fußzeilenplatzhalter 1"/>
          <p:cNvSpPr>
            <a:spLocks noGrp="1"/>
          </p:cNvSpPr>
          <p:nvPr>
            <p:ph type="ftr" sz="quarte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en-US" altLang="de-DE" sz="2400" dirty="0" smtClean="0"/>
              <a:t>Ada Basics © 2024 C.Grein</a:t>
            </a:r>
            <a:endParaRPr lang="de-DE" altLang="de-DE" sz="2400" dirty="0"/>
          </a:p>
        </p:txBody>
      </p:sp>
      <p:sp>
        <p:nvSpPr>
          <p:cNvPr id="191493" name="Foliennummernplatzhalter 2"/>
          <p:cNvSpPr>
            <a:spLocks noGrp="1"/>
          </p:cNvSpPr>
          <p:nvPr>
            <p:ph type="sldNum" sz="quarter"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99F3F66D-8C14-47C9-AF50-9DDA80CAC3D2}" type="slidenum">
              <a:rPr lang="de-DE" altLang="de-DE" sz="2400" smtClean="0"/>
              <a:pPr eaLnBrk="1" hangingPunct="1">
                <a:spcBef>
                  <a:spcPct val="0"/>
                </a:spcBef>
              </a:pPr>
              <a:t>295</a:t>
            </a:fld>
            <a:endParaRPr lang="de-DE" altLang="de-DE" sz="2400" dirty="0" smtClean="0"/>
          </a:p>
        </p:txBody>
      </p:sp>
      <p:sp>
        <p:nvSpPr>
          <p:cNvPr id="2" name="Textfeld 1"/>
          <p:cNvSpPr txBox="1"/>
          <p:nvPr/>
        </p:nvSpPr>
        <p:spPr>
          <a:xfrm>
            <a:off x="5796136" y="3769876"/>
            <a:ext cx="1440160" cy="523220"/>
          </a:xfrm>
          <a:prstGeom prst="rect">
            <a:avLst/>
          </a:prstGeom>
          <a:noFill/>
        </p:spPr>
        <p:txBody>
          <a:bodyPr wrap="square" rtlCol="0">
            <a:spAutoFit/>
          </a:bodyPr>
          <a:lstStyle/>
          <a:p>
            <a:r>
              <a:rPr lang="de-DE" sz="2800" dirty="0" smtClean="0">
                <a:hlinkClick r:id="rId3" action="ppaction://hlinksldjump"/>
              </a:rPr>
              <a:t>Solution</a:t>
            </a:r>
            <a:endParaRPr lang="de-DE" sz="2800" dirty="0"/>
          </a:p>
        </p:txBody>
      </p:sp>
      <p:sp>
        <p:nvSpPr>
          <p:cNvPr id="7" name="Textfeld 6"/>
          <p:cNvSpPr txBox="1"/>
          <p:nvPr/>
        </p:nvSpPr>
        <p:spPr>
          <a:xfrm>
            <a:off x="4932040" y="5682734"/>
            <a:ext cx="3240360" cy="338554"/>
          </a:xfrm>
          <a:prstGeom prst="rect">
            <a:avLst/>
          </a:prstGeom>
          <a:solidFill>
            <a:srgbClr val="31DBE3"/>
          </a:solidFill>
          <a:ln>
            <a:solidFill>
              <a:schemeClr val="accent2"/>
            </a:solidFill>
          </a:ln>
        </p:spPr>
        <p:txBody>
          <a:bodyPr wrap="square" rtlCol="0">
            <a:spAutoFit/>
          </a:bodyPr>
          <a:lstStyle/>
          <a:p>
            <a:r>
              <a:rPr lang="en-US" sz="1600" dirty="0" smtClean="0">
                <a:solidFill>
                  <a:schemeClr val="tx1"/>
                </a:solidFill>
              </a:rPr>
              <a:t>See Code: Text_Container_Example</a:t>
            </a:r>
            <a:endParaRPr lang="en-US" sz="1600" dirty="0">
              <a:solidFill>
                <a:schemeClr val="tx1"/>
              </a:solidFill>
            </a:endParaRPr>
          </a:p>
        </p:txBody>
      </p:sp>
    </p:spTree>
    <p:extLst>
      <p:ext uri="{BB962C8B-B14F-4D97-AF65-F5344CB8AC3E}">
        <p14:creationId xmlns:p14="http://schemas.microsoft.com/office/powerpoint/2010/main" val="713186912"/>
      </p:ext>
    </p:extLst>
  </p:cSld>
  <p:clrMapOvr>
    <a:masterClrMapping/>
  </p:clrMapOvr>
  <p:transition spd="med"/>
  <p:timing>
    <p:tnLst>
      <p:par>
        <p:cTn id="1" dur="indefinite" restart="never" nodeType="tmRoot"/>
      </p:par>
    </p:tnLst>
  </p:timing>
</p:sld>
</file>

<file path=ppt/slides/slide2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62" name="Rectangle 1"/>
          <p:cNvSpPr>
            <a:spLocks noGrp="1" noChangeArrowheads="1"/>
          </p:cNvSpPr>
          <p:nvPr>
            <p:ph type="title"/>
          </p:nvPr>
        </p:nvSpPr>
        <p:spPr>
          <a:xfrm>
            <a:off x="685800" y="609600"/>
            <a:ext cx="7772400" cy="1143000"/>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noProof="0" dirty="0" smtClean="0"/>
              <a:t>Pointers to Subprograms</a:t>
            </a:r>
          </a:p>
        </p:txBody>
      </p:sp>
      <p:sp>
        <p:nvSpPr>
          <p:cNvPr id="194563" name="Rectangle 2"/>
          <p:cNvSpPr>
            <a:spLocks noGrp="1" noChangeArrowheads="1"/>
          </p:cNvSpPr>
          <p:nvPr>
            <p:ph type="body" idx="1"/>
          </p:nvPr>
        </p:nvSpPr>
        <p:spPr>
          <a:xfrm>
            <a:off x="685800" y="1981200"/>
            <a:ext cx="7772400" cy="3895725"/>
          </a:xfrm>
        </p:spPr>
        <p:txBody>
          <a:bodyPr/>
          <a:lstStyle/>
          <a:p>
            <a:pPr marL="0" indent="0" eaLnBrk="1" hangingPunct="1">
              <a:lnSpc>
                <a:spcPct val="90000"/>
              </a:lnSpc>
              <a:spcBef>
                <a:spcPts val="4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2400" noProof="0" dirty="0" smtClean="0"/>
              <a:t>From </a:t>
            </a:r>
            <a:r>
              <a:rPr lang="en-US" altLang="de-DE" sz="2400" noProof="0" dirty="0" smtClean="0">
                <a:solidFill>
                  <a:schemeClr val="accent2"/>
                </a:solidFill>
              </a:rPr>
              <a:t>Ada 95 </a:t>
            </a:r>
            <a:r>
              <a:rPr lang="en-US" altLang="de-DE" sz="2400" noProof="0" dirty="0" smtClean="0"/>
              <a:t>on, there are also pointers to subprograms:</a:t>
            </a:r>
          </a:p>
          <a:p>
            <a:pPr marL="0" indent="0" eaLnBrk="1" hangingPunct="1">
              <a:lnSpc>
                <a:spcPct val="90000"/>
              </a:lnSpc>
              <a:spcBef>
                <a:spcPts val="4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US" altLang="de-DE" sz="1200" noProof="0" dirty="0" smtClean="0"/>
          </a:p>
          <a:p>
            <a:pPr marL="271463" indent="0" eaLnBrk="1" hangingPunct="1">
              <a:lnSpc>
                <a:spcPct val="90000"/>
              </a:lnSpc>
              <a:spcBef>
                <a:spcPts val="4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800" b="1" noProof="0" dirty="0" smtClean="0">
                <a:latin typeface="Courier New" pitchFamily="49" charset="0"/>
                <a:cs typeface="Courier New" pitchFamily="49" charset="0"/>
              </a:rPr>
              <a:t>type</a:t>
            </a:r>
            <a:r>
              <a:rPr lang="en-US" altLang="de-DE" sz="1800" noProof="0" dirty="0" smtClean="0">
                <a:latin typeface="Courier New" pitchFamily="49" charset="0"/>
                <a:cs typeface="Courier New" pitchFamily="49" charset="0"/>
              </a:rPr>
              <a:t> P_Pointer </a:t>
            </a:r>
            <a:r>
              <a:rPr lang="en-US" altLang="de-DE" sz="1800" b="1" noProof="0" dirty="0" smtClean="0">
                <a:latin typeface="Courier New" pitchFamily="49" charset="0"/>
                <a:cs typeface="Courier New" pitchFamily="49" charset="0"/>
              </a:rPr>
              <a:t>is access</a:t>
            </a:r>
          </a:p>
          <a:p>
            <a:pPr marL="271463" indent="0" eaLnBrk="1" hangingPunct="1">
              <a:lnSpc>
                <a:spcPct val="90000"/>
              </a:lnSpc>
              <a:spcBef>
                <a:spcPts val="4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800" b="1" noProof="0" dirty="0" smtClean="0">
                <a:latin typeface="Courier New" pitchFamily="49" charset="0"/>
                <a:cs typeface="Courier New" pitchFamily="49" charset="0"/>
              </a:rPr>
              <a:t>  procedure</a:t>
            </a:r>
            <a:r>
              <a:rPr lang="en-US" altLang="de-DE" sz="1800" noProof="0" dirty="0" smtClean="0">
                <a:latin typeface="Courier New" pitchFamily="49" charset="0"/>
                <a:cs typeface="Courier New" pitchFamily="49" charset="0"/>
              </a:rPr>
              <a:t> (Parameter: T);</a:t>
            </a:r>
          </a:p>
          <a:p>
            <a:pPr marL="271463" indent="0" eaLnBrk="1" hangingPunct="1">
              <a:lnSpc>
                <a:spcPct val="90000"/>
              </a:lnSpc>
              <a:spcBef>
                <a:spcPts val="400"/>
              </a:spcBef>
              <a:buClrTx/>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800" b="1" noProof="0" dirty="0" smtClean="0">
                <a:latin typeface="Courier New" pitchFamily="49" charset="0"/>
                <a:cs typeface="Courier New" pitchFamily="49" charset="0"/>
              </a:rPr>
              <a:t>type</a:t>
            </a:r>
            <a:r>
              <a:rPr lang="en-US" altLang="de-DE" sz="1800" noProof="0" dirty="0" smtClean="0">
                <a:latin typeface="Courier New" pitchFamily="49" charset="0"/>
                <a:cs typeface="Courier New" pitchFamily="49" charset="0"/>
              </a:rPr>
              <a:t> F_Pointer </a:t>
            </a:r>
            <a:r>
              <a:rPr lang="en-US" altLang="de-DE" sz="1800" b="1" noProof="0" dirty="0" smtClean="0">
                <a:latin typeface="Courier New" pitchFamily="49" charset="0"/>
                <a:cs typeface="Courier New" pitchFamily="49" charset="0"/>
              </a:rPr>
              <a:t>is access</a:t>
            </a:r>
          </a:p>
          <a:p>
            <a:pPr marL="271463" indent="0" eaLnBrk="1" hangingPunct="1">
              <a:lnSpc>
                <a:spcPct val="90000"/>
              </a:lnSpc>
              <a:spcBef>
                <a:spcPts val="400"/>
              </a:spcBef>
              <a:buClrTx/>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800" b="1" noProof="0" dirty="0" smtClean="0">
                <a:latin typeface="Courier New" pitchFamily="49" charset="0"/>
                <a:cs typeface="Courier New" pitchFamily="49" charset="0"/>
              </a:rPr>
              <a:t>  function</a:t>
            </a:r>
            <a:r>
              <a:rPr lang="en-US" altLang="de-DE" sz="1800" noProof="0" dirty="0" smtClean="0">
                <a:latin typeface="Courier New" pitchFamily="49" charset="0"/>
                <a:cs typeface="Courier New" pitchFamily="49" charset="0"/>
              </a:rPr>
              <a:t> (Parameter: T) </a:t>
            </a:r>
            <a:r>
              <a:rPr lang="en-US" altLang="de-DE" sz="1800" b="1" noProof="0" dirty="0" smtClean="0">
                <a:latin typeface="Courier New" pitchFamily="49" charset="0"/>
                <a:cs typeface="Courier New" pitchFamily="49" charset="0"/>
              </a:rPr>
              <a:t>return</a:t>
            </a:r>
            <a:r>
              <a:rPr lang="en-US" altLang="de-DE" sz="1800" noProof="0" dirty="0" smtClean="0">
                <a:latin typeface="Courier New" pitchFamily="49" charset="0"/>
                <a:cs typeface="Courier New" pitchFamily="49" charset="0"/>
              </a:rPr>
              <a:t> S;</a:t>
            </a:r>
          </a:p>
          <a:p>
            <a:pPr marL="0" indent="0" eaLnBrk="1" hangingPunct="1">
              <a:lnSpc>
                <a:spcPct val="90000"/>
              </a:lnSpc>
              <a:spcBef>
                <a:spcPts val="400"/>
              </a:spcBef>
              <a:buClrTx/>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US" altLang="de-DE" sz="800" noProof="0" dirty="0" smtClean="0">
              <a:cs typeface="Courier New" pitchFamily="49" charset="0"/>
            </a:endParaRPr>
          </a:p>
          <a:p>
            <a:pPr marL="0" indent="0" eaLnBrk="1" hangingPunct="1">
              <a:lnSpc>
                <a:spcPct val="90000"/>
              </a:lnSpc>
              <a:spcBef>
                <a:spcPts val="400"/>
              </a:spcBef>
              <a:buClrTx/>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2400" noProof="0" dirty="0" smtClean="0">
                <a:cs typeface="Courier New" pitchFamily="49" charset="0"/>
              </a:rPr>
              <a:t>The </a:t>
            </a:r>
            <a:r>
              <a:rPr lang="en-US" altLang="de-DE" sz="2400" i="1" noProof="0" dirty="0" smtClean="0">
                <a:cs typeface="Courier New" pitchFamily="49" charset="0"/>
              </a:rPr>
              <a:t>profile</a:t>
            </a:r>
            <a:r>
              <a:rPr lang="en-US" altLang="de-DE" sz="2400" noProof="0" dirty="0" smtClean="0">
                <a:cs typeface="Courier New" pitchFamily="49" charset="0"/>
              </a:rPr>
              <a:t> and the </a:t>
            </a:r>
            <a:r>
              <a:rPr lang="en-US" altLang="de-DE" sz="2400" i="1" noProof="0" dirty="0" smtClean="0">
                <a:cs typeface="Courier New" pitchFamily="49" charset="0"/>
              </a:rPr>
              <a:t>calling convention </a:t>
            </a:r>
            <a:r>
              <a:rPr lang="en-US" altLang="de-DE" sz="2400" noProof="0" dirty="0" smtClean="0">
                <a:cs typeface="Courier New" pitchFamily="49" charset="0"/>
              </a:rPr>
              <a:t>must match:</a:t>
            </a:r>
          </a:p>
          <a:p>
            <a:pPr marL="0" indent="0" eaLnBrk="1" hangingPunct="1">
              <a:lnSpc>
                <a:spcPct val="90000"/>
              </a:lnSpc>
              <a:spcBef>
                <a:spcPts val="400"/>
              </a:spcBef>
              <a:buClrTx/>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US" altLang="de-DE" sz="800" noProof="0" dirty="0" smtClean="0">
              <a:cs typeface="Courier New" pitchFamily="49" charset="0"/>
            </a:endParaRPr>
          </a:p>
          <a:p>
            <a:pPr marL="271463" indent="0" eaLnBrk="1" hangingPunct="1">
              <a:lnSpc>
                <a:spcPct val="90000"/>
              </a:lnSpc>
              <a:spcBef>
                <a:spcPts val="400"/>
              </a:spcBef>
              <a:buClrTx/>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800" b="1" noProof="0" dirty="0" smtClean="0">
                <a:latin typeface="Courier New" pitchFamily="49" charset="0"/>
                <a:cs typeface="Courier New" pitchFamily="49" charset="0"/>
              </a:rPr>
              <a:t>procedure</a:t>
            </a:r>
            <a:r>
              <a:rPr lang="en-US" altLang="de-DE" sz="1800" noProof="0" dirty="0" smtClean="0">
                <a:latin typeface="Courier New" pitchFamily="49" charset="0"/>
                <a:cs typeface="Courier New" pitchFamily="49" charset="0"/>
              </a:rPr>
              <a:t> Proc (P: T);</a:t>
            </a:r>
          </a:p>
          <a:p>
            <a:pPr marL="271463" indent="0" eaLnBrk="1" hangingPunct="1">
              <a:lnSpc>
                <a:spcPct val="90000"/>
              </a:lnSpc>
              <a:spcBef>
                <a:spcPts val="400"/>
              </a:spcBef>
              <a:buClrTx/>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800" noProof="0" dirty="0" smtClean="0">
                <a:latin typeface="Courier New" pitchFamily="49" charset="0"/>
                <a:cs typeface="Courier New" pitchFamily="49" charset="0"/>
              </a:rPr>
              <a:t>P: P_Pointer := Proc'</a:t>
            </a:r>
            <a:r>
              <a:rPr lang="en-US" altLang="de-DE" sz="1800" b="1" noProof="0" dirty="0" smtClean="0">
                <a:latin typeface="Courier New" pitchFamily="49" charset="0"/>
                <a:cs typeface="Courier New" pitchFamily="49" charset="0"/>
              </a:rPr>
              <a:t>Access</a:t>
            </a:r>
            <a:r>
              <a:rPr lang="en-US" altLang="de-DE" sz="1800" noProof="0" dirty="0" smtClean="0">
                <a:latin typeface="Courier New" pitchFamily="49" charset="0"/>
                <a:cs typeface="Courier New" pitchFamily="49" charset="0"/>
              </a:rPr>
              <a:t>;</a:t>
            </a:r>
          </a:p>
          <a:p>
            <a:pPr marL="271463" indent="0" eaLnBrk="1" hangingPunct="1">
              <a:lnSpc>
                <a:spcPct val="90000"/>
              </a:lnSpc>
              <a:spcBef>
                <a:spcPts val="400"/>
              </a:spcBef>
              <a:buClrTx/>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US" altLang="de-DE" sz="1800" noProof="0" dirty="0" smtClean="0">
              <a:latin typeface="Courier New" pitchFamily="49" charset="0"/>
              <a:cs typeface="Courier New" pitchFamily="49" charset="0"/>
            </a:endParaRPr>
          </a:p>
          <a:p>
            <a:pPr marL="271463" indent="0" eaLnBrk="1" hangingPunct="1">
              <a:lnSpc>
                <a:spcPct val="90000"/>
              </a:lnSpc>
              <a:spcBef>
                <a:spcPts val="400"/>
              </a:spcBef>
              <a:buClrTx/>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800" noProof="0" dirty="0" smtClean="0">
                <a:latin typeface="Courier New" pitchFamily="49" charset="0"/>
                <a:cs typeface="Courier New" pitchFamily="49" charset="0"/>
              </a:rPr>
              <a:t>P (X);  -- </a:t>
            </a:r>
            <a:r>
              <a:rPr lang="en-US" altLang="de-DE" sz="1800" i="1" noProof="0" dirty="0" smtClean="0">
                <a:latin typeface="Courier New" pitchFamily="49" charset="0"/>
                <a:cs typeface="Courier New" pitchFamily="49" charset="0"/>
              </a:rPr>
              <a:t>implicit dereferencing</a:t>
            </a:r>
          </a:p>
        </p:txBody>
      </p:sp>
      <p:sp>
        <p:nvSpPr>
          <p:cNvPr id="194564" name="Fußzeilenplatzhalter 1"/>
          <p:cNvSpPr>
            <a:spLocks noGrp="1"/>
          </p:cNvSpPr>
          <p:nvPr>
            <p:ph type="ftr" sz="quarte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en-US" altLang="de-DE" sz="2400" dirty="0" smtClean="0"/>
              <a:t>Ada Basics © 2024 C.Grein</a:t>
            </a:r>
            <a:endParaRPr lang="de-DE" altLang="de-DE" sz="2400" dirty="0"/>
          </a:p>
        </p:txBody>
      </p:sp>
      <p:sp>
        <p:nvSpPr>
          <p:cNvPr id="194565" name="Foliennummernplatzhalter 2"/>
          <p:cNvSpPr>
            <a:spLocks noGrp="1"/>
          </p:cNvSpPr>
          <p:nvPr>
            <p:ph type="sldNum" sz="quarter"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2D1ABAA5-BBB8-42A6-BAEE-467504D27531}" type="slidenum">
              <a:rPr lang="de-DE" altLang="de-DE" sz="2400" smtClean="0"/>
              <a:pPr eaLnBrk="1" hangingPunct="1">
                <a:spcBef>
                  <a:spcPct val="0"/>
                </a:spcBef>
              </a:pPr>
              <a:t>296</a:t>
            </a:fld>
            <a:endParaRPr lang="de-DE" altLang="de-DE" sz="2400" dirty="0" smtClean="0"/>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2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586" name="Rectangle 3"/>
          <p:cNvSpPr>
            <a:spLocks noGrp="1" noChangeArrowheads="1"/>
          </p:cNvSpPr>
          <p:nvPr>
            <p:ph type="ftr" sz="quarte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en-US" altLang="de-DE" sz="2400" dirty="0" smtClean="0"/>
              <a:t>Ada Basics © 2024 C.Grein</a:t>
            </a:r>
            <a:endParaRPr lang="de-DE" altLang="de-DE" sz="2400" dirty="0"/>
          </a:p>
        </p:txBody>
      </p:sp>
      <p:sp>
        <p:nvSpPr>
          <p:cNvPr id="195587" name="Rectangle 4"/>
          <p:cNvSpPr>
            <a:spLocks noGrp="1" noChangeArrowheads="1"/>
          </p:cNvSpPr>
          <p:nvPr>
            <p:ph type="sldNum" sz="quarter"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1FA4CB69-E5DC-467D-B845-C7C2A698BF41}" type="slidenum">
              <a:rPr lang="de-DE" altLang="de-DE" sz="2400" smtClean="0"/>
              <a:pPr eaLnBrk="1" hangingPunct="1">
                <a:spcBef>
                  <a:spcPct val="0"/>
                </a:spcBef>
              </a:pPr>
              <a:t>297</a:t>
            </a:fld>
            <a:endParaRPr lang="de-DE" altLang="de-DE" sz="2400" dirty="0" smtClean="0"/>
          </a:p>
        </p:txBody>
      </p:sp>
      <p:sp>
        <p:nvSpPr>
          <p:cNvPr id="195588" name="Rectangle 2"/>
          <p:cNvSpPr>
            <a:spLocks noGrp="1" noChangeArrowheads="1"/>
          </p:cNvSpPr>
          <p:nvPr>
            <p:ph type="title" idx="4294967295"/>
          </p:nvPr>
        </p:nvSpPr>
        <p:spPr/>
        <p:txBody>
          <a:bodyPr/>
          <a:lstStyle/>
          <a:p>
            <a:r>
              <a:rPr lang="en-US" altLang="de-DE" noProof="0" dirty="0" smtClean="0"/>
              <a:t>Storage Pools (Ada 95)</a:t>
            </a:r>
            <a:br>
              <a:rPr lang="en-US" altLang="de-DE" noProof="0" dirty="0" smtClean="0"/>
            </a:br>
            <a:r>
              <a:rPr lang="en-US" altLang="de-DE" noProof="0" dirty="0" smtClean="0"/>
              <a:t>Problem Statement</a:t>
            </a:r>
          </a:p>
        </p:txBody>
      </p:sp>
      <p:sp>
        <p:nvSpPr>
          <p:cNvPr id="195589" name="Rectangle 3"/>
          <p:cNvSpPr>
            <a:spLocks noGrp="1" noChangeArrowheads="1"/>
          </p:cNvSpPr>
          <p:nvPr>
            <p:ph type="body" idx="4294967295"/>
          </p:nvPr>
        </p:nvSpPr>
        <p:spPr>
          <a:xfrm>
            <a:off x="685800" y="1988840"/>
            <a:ext cx="7739063" cy="4248448"/>
          </a:xfrm>
        </p:spPr>
        <p:txBody>
          <a:bodyPr/>
          <a:lstStyle/>
          <a:p>
            <a:pPr marL="0" indent="0">
              <a:lnSpc>
                <a:spcPct val="80000"/>
              </a:lnSpc>
            </a:pPr>
            <a:r>
              <a:rPr lang="en-US" altLang="de-DE" sz="2400" noProof="0" dirty="0" smtClean="0"/>
              <a:t>Problem: All global variables in </a:t>
            </a:r>
            <a:r>
              <a:rPr lang="en-US" altLang="de-DE" sz="2400" dirty="0"/>
              <a:t>a</a:t>
            </a:r>
            <a:r>
              <a:rPr lang="en-US" altLang="de-DE" sz="2400" noProof="0" dirty="0" smtClean="0"/>
              <a:t> simulation of an </a:t>
            </a:r>
            <a:r>
              <a:rPr lang="en-US" altLang="de-DE" sz="2400" dirty="0"/>
              <a:t>embedded program have </a:t>
            </a:r>
            <a:r>
              <a:rPr lang="en-US" altLang="de-DE" sz="2400" dirty="0" smtClean="0"/>
              <a:t>to be stored in a snapshot </a:t>
            </a:r>
            <a:r>
              <a:rPr lang="en-US" altLang="de-DE" sz="2400" noProof="0" dirty="0" smtClean="0"/>
              <a:t>so </a:t>
            </a:r>
            <a:r>
              <a:rPr lang="en-US" altLang="de-DE" sz="2400" dirty="0"/>
              <a:t>that later the </a:t>
            </a:r>
            <a:r>
              <a:rPr lang="en-US" altLang="de-DE" sz="2400" dirty="0" smtClean="0"/>
              <a:t>trainee </a:t>
            </a:r>
            <a:r>
              <a:rPr lang="en-US" altLang="de-DE" sz="2400" noProof="0" dirty="0" smtClean="0"/>
              <a:t>can return to this point in time.</a:t>
            </a:r>
            <a:r>
              <a:rPr lang="en-US" altLang="de-DE" sz="600" noProof="0" dirty="0" smtClean="0"/>
              <a:t> </a:t>
            </a:r>
            <a:r>
              <a:rPr lang="en-US" altLang="de-DE" sz="1400" dirty="0" smtClean="0"/>
              <a:t>(This can be done by an automatic tool.)</a:t>
            </a:r>
          </a:p>
          <a:p>
            <a:pPr marL="0" indent="0">
              <a:lnSpc>
                <a:spcPct val="80000"/>
              </a:lnSpc>
            </a:pPr>
            <a:endParaRPr lang="en-US" altLang="de-DE" sz="1400" noProof="0" dirty="0" smtClean="0"/>
          </a:p>
          <a:p>
            <a:pPr marL="0" indent="0">
              <a:lnSpc>
                <a:spcPct val="80000"/>
              </a:lnSpc>
            </a:pPr>
            <a:r>
              <a:rPr lang="en-US" altLang="de-DE" sz="1800" b="1" noProof="0" dirty="0" smtClean="0">
                <a:latin typeface="Courier New" pitchFamily="49" charset="0"/>
              </a:rPr>
              <a:t>package</a:t>
            </a:r>
            <a:r>
              <a:rPr lang="en-US" altLang="de-DE" sz="1800" noProof="0" dirty="0" smtClean="0">
                <a:latin typeface="Courier New" pitchFamily="49" charset="0"/>
              </a:rPr>
              <a:t> Some_Package </a:t>
            </a:r>
            <a:r>
              <a:rPr lang="en-US" altLang="de-DE" sz="1800" b="1" noProof="0" dirty="0" smtClean="0">
                <a:latin typeface="Courier New" pitchFamily="49" charset="0"/>
              </a:rPr>
              <a:t>is</a:t>
            </a:r>
            <a:endParaRPr lang="en-US" altLang="de-DE" sz="1800" noProof="0" dirty="0" smtClean="0">
              <a:latin typeface="Courier New" pitchFamily="49" charset="0"/>
            </a:endParaRPr>
          </a:p>
          <a:p>
            <a:pPr marL="0" indent="0">
              <a:lnSpc>
                <a:spcPct val="80000"/>
              </a:lnSpc>
            </a:pPr>
            <a:r>
              <a:rPr lang="en-US" altLang="de-DE" sz="1800" noProof="0" dirty="0" smtClean="0">
                <a:solidFill>
                  <a:schemeClr val="accent2"/>
                </a:solidFill>
                <a:latin typeface="Courier New" pitchFamily="49" charset="0"/>
              </a:rPr>
              <a:t>     Variable: Some_Type := Some_Value;</a:t>
            </a:r>
            <a:endParaRPr lang="en-US" altLang="de-DE" sz="2400" noProof="0" dirty="0" smtClean="0"/>
          </a:p>
          <a:p>
            <a:pPr marL="0" indent="0">
              <a:lnSpc>
                <a:spcPct val="80000"/>
              </a:lnSpc>
            </a:pPr>
            <a:r>
              <a:rPr lang="en-US" altLang="de-DE" sz="1800" noProof="0" dirty="0" smtClean="0">
                <a:latin typeface="Courier New" pitchFamily="49" charset="0"/>
              </a:rPr>
              <a:t>  </a:t>
            </a:r>
            <a:r>
              <a:rPr lang="en-US" altLang="de-DE" sz="1800" b="1" noProof="0" dirty="0" smtClean="0">
                <a:latin typeface="Courier New" pitchFamily="49" charset="0"/>
              </a:rPr>
              <a:t>type</a:t>
            </a:r>
            <a:r>
              <a:rPr lang="en-US" altLang="de-DE" sz="1800" noProof="0" dirty="0" smtClean="0">
                <a:latin typeface="Courier New" pitchFamily="49" charset="0"/>
              </a:rPr>
              <a:t> </a:t>
            </a:r>
            <a:r>
              <a:rPr lang="en-US" altLang="de-DE" sz="1800" noProof="0" dirty="0" smtClean="0">
                <a:solidFill>
                  <a:schemeClr val="accent2"/>
                </a:solidFill>
                <a:latin typeface="Courier New" pitchFamily="49" charset="0"/>
              </a:rPr>
              <a:t>Some_Type</a:t>
            </a:r>
            <a:r>
              <a:rPr lang="en-US" altLang="de-DE" sz="1800" noProof="0" dirty="0" smtClean="0">
                <a:latin typeface="Courier New" pitchFamily="49" charset="0"/>
              </a:rPr>
              <a:t>_Record </a:t>
            </a:r>
            <a:r>
              <a:rPr lang="en-US" altLang="de-DE" sz="1800" b="1" noProof="0" dirty="0" smtClean="0">
                <a:latin typeface="Courier New" pitchFamily="49" charset="0"/>
              </a:rPr>
              <a:t>is record</a:t>
            </a:r>
            <a:r>
              <a:rPr lang="en-US" altLang="de-DE" sz="1800" noProof="0" dirty="0" smtClean="0">
                <a:latin typeface="Courier New" pitchFamily="49" charset="0"/>
              </a:rPr>
              <a:t/>
            </a:r>
            <a:br>
              <a:rPr lang="en-US" altLang="de-DE" sz="1800" noProof="0" dirty="0" smtClean="0">
                <a:latin typeface="Courier New" pitchFamily="49" charset="0"/>
              </a:rPr>
            </a:br>
            <a:r>
              <a:rPr lang="en-US" altLang="de-DE" sz="1800" noProof="0" dirty="0" smtClean="0">
                <a:latin typeface="Courier New" pitchFamily="49" charset="0"/>
              </a:rPr>
              <a:t>    </a:t>
            </a:r>
            <a:r>
              <a:rPr lang="en-US" altLang="de-DE" sz="1800" noProof="0" dirty="0" smtClean="0">
                <a:solidFill>
                  <a:schemeClr val="accent2"/>
                </a:solidFill>
                <a:latin typeface="Courier New" pitchFamily="49" charset="0"/>
              </a:rPr>
              <a:t>Variable: Some_Type := Some_Value;</a:t>
            </a:r>
            <a:r>
              <a:rPr lang="en-US" altLang="de-DE" sz="1800" noProof="0" dirty="0" smtClean="0">
                <a:latin typeface="Courier New" pitchFamily="49" charset="0"/>
              </a:rPr>
              <a:t/>
            </a:r>
            <a:br>
              <a:rPr lang="en-US" altLang="de-DE" sz="1800" noProof="0" dirty="0" smtClean="0">
                <a:latin typeface="Courier New" pitchFamily="49" charset="0"/>
              </a:rPr>
            </a:br>
            <a:r>
              <a:rPr lang="en-US" altLang="de-DE" sz="1800" noProof="0" dirty="0" smtClean="0">
                <a:latin typeface="Courier New" pitchFamily="49" charset="0"/>
              </a:rPr>
              <a:t>  </a:t>
            </a:r>
            <a:r>
              <a:rPr lang="en-US" altLang="de-DE" sz="1800" b="1" noProof="0" dirty="0" smtClean="0">
                <a:latin typeface="Courier New" pitchFamily="49" charset="0"/>
              </a:rPr>
              <a:t>end</a:t>
            </a:r>
            <a:r>
              <a:rPr lang="en-US" altLang="de-DE" sz="1800" noProof="0" dirty="0" smtClean="0">
                <a:latin typeface="Courier New" pitchFamily="49" charset="0"/>
              </a:rPr>
              <a:t> record;</a:t>
            </a:r>
          </a:p>
          <a:p>
            <a:pPr marL="0" indent="0">
              <a:lnSpc>
                <a:spcPct val="80000"/>
              </a:lnSpc>
            </a:pPr>
            <a:r>
              <a:rPr lang="en-US" altLang="de-DE" sz="1800" noProof="0" dirty="0" smtClean="0">
                <a:latin typeface="Courier New" pitchFamily="49" charset="0"/>
              </a:rPr>
              <a:t>  </a:t>
            </a:r>
            <a:r>
              <a:rPr lang="en-US" altLang="de-DE" sz="1800" b="1" noProof="0" dirty="0" smtClean="0">
                <a:latin typeface="Courier New" pitchFamily="49" charset="0"/>
              </a:rPr>
              <a:t>type</a:t>
            </a:r>
            <a:r>
              <a:rPr lang="en-US" altLang="de-DE" sz="1800" noProof="0" dirty="0" smtClean="0">
                <a:latin typeface="Courier New" pitchFamily="49" charset="0"/>
              </a:rPr>
              <a:t> </a:t>
            </a:r>
            <a:r>
              <a:rPr lang="en-US" altLang="de-DE" sz="1800" noProof="0" dirty="0" smtClean="0">
                <a:solidFill>
                  <a:schemeClr val="accent2"/>
                </a:solidFill>
                <a:latin typeface="Courier New" pitchFamily="49" charset="0"/>
              </a:rPr>
              <a:t>Some_Type</a:t>
            </a:r>
            <a:r>
              <a:rPr lang="en-US" altLang="de-DE" sz="1800" noProof="0" dirty="0" smtClean="0">
                <a:latin typeface="Courier New" pitchFamily="49" charset="0"/>
              </a:rPr>
              <a:t>_Access </a:t>
            </a:r>
            <a:r>
              <a:rPr lang="en-US" altLang="de-DE" sz="1800" b="1" noProof="0" dirty="0" smtClean="0">
                <a:latin typeface="Courier New" pitchFamily="49" charset="0"/>
              </a:rPr>
              <a:t>is access</a:t>
            </a:r>
            <a:r>
              <a:rPr lang="en-US" altLang="de-DE" sz="1800" noProof="0" dirty="0" smtClean="0">
                <a:latin typeface="Courier New" pitchFamily="49" charset="0"/>
              </a:rPr>
              <a:t> </a:t>
            </a:r>
            <a:r>
              <a:rPr lang="en-US" altLang="de-DE" sz="1800" noProof="0" dirty="0" smtClean="0">
                <a:solidFill>
                  <a:schemeClr val="accent2"/>
                </a:solidFill>
                <a:latin typeface="Courier New" pitchFamily="49" charset="0"/>
              </a:rPr>
              <a:t>Some_Type</a:t>
            </a:r>
            <a:r>
              <a:rPr lang="en-US" altLang="de-DE" sz="1800" noProof="0" dirty="0" smtClean="0">
                <a:latin typeface="Courier New" pitchFamily="49" charset="0"/>
              </a:rPr>
              <a:t>_Record;</a:t>
            </a:r>
            <a:br>
              <a:rPr lang="en-US" altLang="de-DE" sz="1800" noProof="0" dirty="0" smtClean="0">
                <a:latin typeface="Courier New" pitchFamily="49" charset="0"/>
              </a:rPr>
            </a:br>
            <a:r>
              <a:rPr lang="en-US" altLang="de-DE" sz="1800" noProof="0" dirty="0" smtClean="0">
                <a:solidFill>
                  <a:srgbClr val="CC3300"/>
                </a:solidFill>
                <a:latin typeface="Courier New" pitchFamily="49" charset="0"/>
              </a:rPr>
              <a:t>  </a:t>
            </a:r>
            <a:r>
              <a:rPr lang="en-US" altLang="de-DE" sz="1800" b="1" noProof="0" dirty="0" smtClean="0">
                <a:solidFill>
                  <a:srgbClr val="CC3300"/>
                </a:solidFill>
                <a:latin typeface="Courier New" pitchFamily="49" charset="0"/>
              </a:rPr>
              <a:t>for</a:t>
            </a:r>
            <a:r>
              <a:rPr lang="en-US" altLang="de-DE" sz="1800" noProof="0" dirty="0" smtClean="0">
                <a:solidFill>
                  <a:srgbClr val="CC3300"/>
                </a:solidFill>
                <a:latin typeface="Courier New" pitchFamily="49" charset="0"/>
              </a:rPr>
              <a:t> Some_Type_Access</a:t>
            </a:r>
            <a:r>
              <a:rPr lang="en-US" altLang="de-DE" sz="1800" noProof="0" dirty="0" smtClean="0">
                <a:solidFill>
                  <a:srgbClr val="CC3300"/>
                </a:solidFill>
                <a:latin typeface="Courier New" pitchFamily="49" charset="0"/>
                <a:cs typeface="Courier New" pitchFamily="49" charset="0"/>
              </a:rPr>
              <a:t>'</a:t>
            </a:r>
            <a:r>
              <a:rPr lang="en-US" altLang="de-DE" sz="1800" noProof="0" dirty="0" smtClean="0">
                <a:solidFill>
                  <a:srgbClr val="CC3300"/>
                </a:solidFill>
                <a:latin typeface="Courier New" pitchFamily="49" charset="0"/>
              </a:rPr>
              <a:t>Storage_Pool </a:t>
            </a:r>
            <a:r>
              <a:rPr lang="en-US" altLang="de-DE" sz="1800" b="1" noProof="0" dirty="0" smtClean="0">
                <a:solidFill>
                  <a:srgbClr val="CC3300"/>
                </a:solidFill>
                <a:latin typeface="Courier New" pitchFamily="49" charset="0"/>
              </a:rPr>
              <a:t>use</a:t>
            </a:r>
            <a:r>
              <a:rPr lang="en-US" altLang="de-DE" sz="1800" noProof="0" dirty="0" smtClean="0">
                <a:solidFill>
                  <a:srgbClr val="CC3300"/>
                </a:solidFill>
                <a:latin typeface="Courier New" pitchFamily="49" charset="0"/>
              </a:rPr>
              <a:t> Snapshot_Pool;</a:t>
            </a:r>
          </a:p>
          <a:p>
            <a:pPr marL="0" indent="0">
              <a:lnSpc>
                <a:spcPct val="80000"/>
              </a:lnSpc>
            </a:pPr>
            <a:r>
              <a:rPr lang="en-US" altLang="de-DE" sz="1800" noProof="0" dirty="0" smtClean="0">
                <a:latin typeface="Courier New" pitchFamily="49" charset="0"/>
              </a:rPr>
              <a:t>  Pointer: </a:t>
            </a:r>
            <a:r>
              <a:rPr lang="en-US" altLang="de-DE" sz="1800" noProof="0" dirty="0" smtClean="0">
                <a:solidFill>
                  <a:schemeClr val="accent2"/>
                </a:solidFill>
                <a:latin typeface="Courier New" pitchFamily="49" charset="0"/>
              </a:rPr>
              <a:t>Some_Type</a:t>
            </a:r>
            <a:r>
              <a:rPr lang="en-US" altLang="de-DE" sz="1800" noProof="0" dirty="0" smtClean="0">
                <a:latin typeface="Courier New" pitchFamily="49" charset="0"/>
              </a:rPr>
              <a:t>_Access := </a:t>
            </a:r>
            <a:r>
              <a:rPr lang="en-US" altLang="de-DE" sz="1800" b="1" noProof="0" dirty="0" smtClean="0">
                <a:latin typeface="Courier New" pitchFamily="49" charset="0"/>
              </a:rPr>
              <a:t>new </a:t>
            </a:r>
            <a:r>
              <a:rPr lang="en-US" altLang="de-DE" sz="1800" noProof="0" dirty="0" smtClean="0">
                <a:solidFill>
                  <a:schemeClr val="accent2"/>
                </a:solidFill>
                <a:latin typeface="Courier New" pitchFamily="49" charset="0"/>
              </a:rPr>
              <a:t>Some_Type</a:t>
            </a:r>
            <a:r>
              <a:rPr lang="en-US" altLang="de-DE" sz="1800" noProof="0" dirty="0" smtClean="0">
                <a:latin typeface="Courier New" pitchFamily="49" charset="0"/>
              </a:rPr>
              <a:t>_Record;</a:t>
            </a:r>
          </a:p>
          <a:p>
            <a:pPr marL="0" indent="0">
              <a:lnSpc>
                <a:spcPct val="80000"/>
              </a:lnSpc>
            </a:pPr>
            <a:r>
              <a:rPr lang="en-US" altLang="de-DE" sz="1800" noProof="0" dirty="0" smtClean="0">
                <a:latin typeface="Courier New" pitchFamily="49" charset="0"/>
              </a:rPr>
              <a:t>  </a:t>
            </a:r>
            <a:r>
              <a:rPr lang="en-US" altLang="de-DE" sz="1800" noProof="0" dirty="0" smtClean="0">
                <a:solidFill>
                  <a:schemeClr val="accent2"/>
                </a:solidFill>
                <a:latin typeface="Courier New" pitchFamily="49" charset="0"/>
              </a:rPr>
              <a:t>Variable: Some_Type </a:t>
            </a:r>
            <a:r>
              <a:rPr lang="en-US" altLang="de-DE" sz="1800" b="1" noProof="0" dirty="0" smtClean="0">
                <a:solidFill>
                  <a:schemeClr val="accent2"/>
                </a:solidFill>
                <a:latin typeface="Courier New" pitchFamily="49" charset="0"/>
              </a:rPr>
              <a:t>renames</a:t>
            </a:r>
            <a:r>
              <a:rPr lang="en-US" altLang="de-DE" sz="1800" noProof="0" dirty="0" smtClean="0">
                <a:solidFill>
                  <a:schemeClr val="accent2"/>
                </a:solidFill>
                <a:latin typeface="Courier New" pitchFamily="49" charset="0"/>
              </a:rPr>
              <a:t> Pointer.Variable;</a:t>
            </a:r>
          </a:p>
          <a:p>
            <a:pPr marL="0" indent="0">
              <a:lnSpc>
                <a:spcPct val="80000"/>
              </a:lnSpc>
            </a:pPr>
            <a:r>
              <a:rPr lang="en-US" altLang="de-DE" sz="1800" b="1" noProof="0" dirty="0" smtClean="0">
                <a:latin typeface="Courier New" pitchFamily="49" charset="0"/>
              </a:rPr>
              <a:t>end</a:t>
            </a:r>
            <a:r>
              <a:rPr lang="en-US" altLang="de-DE" sz="1800" noProof="0" dirty="0" smtClean="0">
                <a:latin typeface="Courier New" pitchFamily="49" charset="0"/>
              </a:rPr>
              <a:t> Some_Package;</a:t>
            </a:r>
          </a:p>
        </p:txBody>
      </p:sp>
      <p:sp>
        <p:nvSpPr>
          <p:cNvPr id="2" name="Textfeld 1"/>
          <p:cNvSpPr txBox="1"/>
          <p:nvPr/>
        </p:nvSpPr>
        <p:spPr>
          <a:xfrm>
            <a:off x="971600" y="3501008"/>
            <a:ext cx="576064" cy="369332"/>
          </a:xfrm>
          <a:prstGeom prst="rect">
            <a:avLst/>
          </a:prstGeom>
          <a:noFill/>
        </p:spPr>
        <p:txBody>
          <a:bodyPr wrap="square" rtlCol="0">
            <a:spAutoFit/>
          </a:bodyPr>
          <a:lstStyle/>
          <a:p>
            <a:r>
              <a:rPr lang="en-US" altLang="de-DE" sz="1800" kern="0" dirty="0">
                <a:solidFill>
                  <a:srgbClr val="000000"/>
                </a:solidFill>
                <a:latin typeface="Courier New" pitchFamily="49" charset="0"/>
              </a:rPr>
              <a:t>--</a:t>
            </a:r>
            <a:endParaRPr lang="de-DE" dirty="0"/>
          </a:p>
        </p:txBody>
      </p:sp>
      <p:sp>
        <p:nvSpPr>
          <p:cNvPr id="3" name="Textfeld 2"/>
          <p:cNvSpPr txBox="1"/>
          <p:nvPr/>
        </p:nvSpPr>
        <p:spPr>
          <a:xfrm>
            <a:off x="6623633" y="3512899"/>
            <a:ext cx="1656184" cy="400110"/>
          </a:xfrm>
          <a:prstGeom prst="rect">
            <a:avLst/>
          </a:prstGeom>
          <a:noFill/>
        </p:spPr>
        <p:txBody>
          <a:bodyPr wrap="square" rtlCol="0">
            <a:spAutoFit/>
          </a:bodyPr>
          <a:lstStyle/>
          <a:p>
            <a:r>
              <a:rPr lang="en-US" altLang="de-DE" sz="2000" kern="0" dirty="0">
                <a:solidFill>
                  <a:srgbClr val="000000"/>
                </a:solidFill>
                <a:latin typeface="Times New Roman"/>
              </a:rPr>
              <a:t>is replaced by</a:t>
            </a:r>
            <a:endParaRPr lang="de-DE"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195589">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95589">
                                            <p:txEl>
                                              <p:pRg st="5" end="5"/>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95589">
                                            <p:txEl>
                                              <p:pRg st="6" end="6"/>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95589">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2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6610" name="Rectangle 3"/>
          <p:cNvSpPr>
            <a:spLocks noGrp="1" noChangeArrowheads="1"/>
          </p:cNvSpPr>
          <p:nvPr>
            <p:ph type="ftr" sz="quarte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en-US" altLang="de-DE" sz="2400" dirty="0" smtClean="0"/>
              <a:t>Ada Basics © 2024 C.Grein</a:t>
            </a:r>
            <a:endParaRPr lang="de-DE" altLang="de-DE" sz="2400" dirty="0"/>
          </a:p>
        </p:txBody>
      </p:sp>
      <p:sp>
        <p:nvSpPr>
          <p:cNvPr id="196611" name="Rectangle 4"/>
          <p:cNvSpPr>
            <a:spLocks noGrp="1" noChangeArrowheads="1"/>
          </p:cNvSpPr>
          <p:nvPr>
            <p:ph type="sldNum" sz="quarter"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E0252D14-3DC4-4014-B6B7-A0117EF3D15C}" type="slidenum">
              <a:rPr lang="de-DE" altLang="de-DE" sz="2400" smtClean="0"/>
              <a:pPr eaLnBrk="1" hangingPunct="1">
                <a:spcBef>
                  <a:spcPct val="0"/>
                </a:spcBef>
              </a:pPr>
              <a:t>298</a:t>
            </a:fld>
            <a:endParaRPr lang="de-DE" altLang="de-DE" sz="2400" dirty="0" smtClean="0"/>
          </a:p>
        </p:txBody>
      </p:sp>
      <p:sp>
        <p:nvSpPr>
          <p:cNvPr id="196612" name="Rectangle 2"/>
          <p:cNvSpPr>
            <a:spLocks noGrp="1" noChangeArrowheads="1"/>
          </p:cNvSpPr>
          <p:nvPr>
            <p:ph type="title" idx="4294967295"/>
          </p:nvPr>
        </p:nvSpPr>
        <p:spPr/>
        <p:txBody>
          <a:bodyPr/>
          <a:lstStyle/>
          <a:p>
            <a:r>
              <a:rPr lang="en-US" altLang="de-DE" noProof="0" dirty="0" smtClean="0"/>
              <a:t>Storage Pools</a:t>
            </a:r>
            <a:br>
              <a:rPr lang="en-US" altLang="de-DE" noProof="0" dirty="0" smtClean="0"/>
            </a:br>
            <a:r>
              <a:rPr lang="en-US" altLang="de-DE" noProof="0" dirty="0" smtClean="0"/>
              <a:t>Example</a:t>
            </a:r>
          </a:p>
        </p:txBody>
      </p:sp>
      <p:sp>
        <p:nvSpPr>
          <p:cNvPr id="196613" name="Rectangle 3"/>
          <p:cNvSpPr>
            <a:spLocks noGrp="1" noChangeArrowheads="1"/>
          </p:cNvSpPr>
          <p:nvPr>
            <p:ph type="body" idx="4294967295"/>
          </p:nvPr>
        </p:nvSpPr>
        <p:spPr>
          <a:xfrm>
            <a:off x="685800" y="1988840"/>
            <a:ext cx="7739063" cy="4248448"/>
          </a:xfrm>
        </p:spPr>
        <p:txBody>
          <a:bodyPr/>
          <a:lstStyle/>
          <a:p>
            <a:pPr marL="0" indent="0">
              <a:lnSpc>
                <a:spcPct val="80000"/>
              </a:lnSpc>
            </a:pPr>
            <a:r>
              <a:rPr lang="en-US" altLang="de-DE" sz="1800" dirty="0" smtClean="0">
                <a:solidFill>
                  <a:srgbClr val="CC3300"/>
                </a:solidFill>
                <a:latin typeface="Courier New" pitchFamily="49" charset="0"/>
              </a:rPr>
              <a:t>Snapshot_Pool</a:t>
            </a:r>
            <a:r>
              <a:rPr lang="en-US" altLang="de-DE" sz="2000" dirty="0" smtClean="0">
                <a:solidFill>
                  <a:srgbClr val="CC3300"/>
                </a:solidFill>
              </a:rPr>
              <a:t> </a:t>
            </a:r>
            <a:r>
              <a:rPr lang="en-US" altLang="de-DE" sz="2000" dirty="0" smtClean="0">
                <a:solidFill>
                  <a:schemeClr val="tx1"/>
                </a:solidFill>
              </a:rPr>
              <a:t>from the previous slide is an object with appropriate size of  the type </a:t>
            </a:r>
            <a:r>
              <a:rPr lang="en-US" altLang="de-DE" sz="1800" dirty="0">
                <a:solidFill>
                  <a:schemeClr val="tx1"/>
                </a:solidFill>
                <a:latin typeface="Courier New" pitchFamily="49" charset="0"/>
              </a:rPr>
              <a:t>Snapshot_Pool</a:t>
            </a:r>
            <a:r>
              <a:rPr lang="en-US" altLang="de-DE" sz="2000" dirty="0" smtClean="0">
                <a:solidFill>
                  <a:schemeClr val="tx1"/>
                </a:solidFill>
              </a:rPr>
              <a:t> defined in the following package:</a:t>
            </a:r>
          </a:p>
          <a:p>
            <a:pPr marL="0" indent="0">
              <a:lnSpc>
                <a:spcPct val="80000"/>
              </a:lnSpc>
            </a:pPr>
            <a:endParaRPr lang="en-US" altLang="de-DE" sz="400" b="1" noProof="0" dirty="0" smtClean="0">
              <a:solidFill>
                <a:schemeClr val="tx1"/>
              </a:solidFill>
              <a:latin typeface="Courier New" pitchFamily="49" charset="0"/>
            </a:endParaRPr>
          </a:p>
          <a:p>
            <a:pPr marL="357188" indent="0">
              <a:lnSpc>
                <a:spcPct val="80000"/>
              </a:lnSpc>
            </a:pPr>
            <a:r>
              <a:rPr lang="en-US" altLang="de-DE" sz="1600" b="1" noProof="0" dirty="0" smtClean="0">
                <a:latin typeface="Courier New" pitchFamily="49" charset="0"/>
              </a:rPr>
              <a:t>package</a:t>
            </a:r>
            <a:r>
              <a:rPr lang="en-US" altLang="de-DE" sz="1600" noProof="0" dirty="0" smtClean="0">
                <a:latin typeface="Courier New" pitchFamily="49" charset="0"/>
              </a:rPr>
              <a:t> Snapshot_Pools </a:t>
            </a:r>
            <a:r>
              <a:rPr lang="en-US" altLang="de-DE" sz="1600" b="1" noProof="0" dirty="0" smtClean="0">
                <a:latin typeface="Courier New" pitchFamily="49" charset="0"/>
              </a:rPr>
              <a:t>is</a:t>
            </a:r>
            <a:endParaRPr lang="en-US" altLang="de-DE" sz="1600" noProof="0" dirty="0" smtClean="0">
              <a:latin typeface="Courier New" pitchFamily="49" charset="0"/>
            </a:endParaRPr>
          </a:p>
          <a:p>
            <a:pPr marL="357188" indent="0">
              <a:lnSpc>
                <a:spcPct val="80000"/>
              </a:lnSpc>
            </a:pPr>
            <a:r>
              <a:rPr lang="en-US" altLang="de-DE" sz="1600" noProof="0" dirty="0" smtClean="0">
                <a:latin typeface="Courier New" pitchFamily="49" charset="0"/>
              </a:rPr>
              <a:t>  </a:t>
            </a:r>
            <a:r>
              <a:rPr lang="en-US" altLang="de-DE" sz="1600" b="1" noProof="0" dirty="0" smtClean="0">
                <a:latin typeface="Courier New" pitchFamily="49" charset="0"/>
              </a:rPr>
              <a:t>type</a:t>
            </a:r>
            <a:r>
              <a:rPr lang="en-US" altLang="de-DE" sz="1600" noProof="0" dirty="0" smtClean="0">
                <a:latin typeface="Courier New" pitchFamily="49" charset="0"/>
              </a:rPr>
              <a:t> Snapshot_Pool (Size: Storage_Count) </a:t>
            </a:r>
            <a:r>
              <a:rPr lang="en-US" altLang="de-DE" sz="1600" b="1" noProof="0" dirty="0" smtClean="0">
                <a:latin typeface="Courier New" pitchFamily="49" charset="0"/>
              </a:rPr>
              <a:t>is new</a:t>
            </a:r>
            <a:r>
              <a:rPr lang="en-US" altLang="de-DE" sz="1600" noProof="0" dirty="0" smtClean="0">
                <a:latin typeface="Courier New" pitchFamily="49" charset="0"/>
              </a:rPr>
              <a:t/>
            </a:r>
            <a:br>
              <a:rPr lang="en-US" altLang="de-DE" sz="1600" noProof="0" dirty="0" smtClean="0">
                <a:latin typeface="Courier New" pitchFamily="49" charset="0"/>
              </a:rPr>
            </a:br>
            <a:r>
              <a:rPr lang="en-US" altLang="de-DE" sz="1600" noProof="0" dirty="0" smtClean="0">
                <a:latin typeface="Courier New" pitchFamily="49" charset="0"/>
              </a:rPr>
              <a:t>    </a:t>
            </a:r>
            <a:r>
              <a:rPr lang="en-US" altLang="de-DE" sz="1600" noProof="0" dirty="0" smtClean="0">
                <a:solidFill>
                  <a:schemeClr val="accent2"/>
                </a:solidFill>
                <a:latin typeface="Courier New" pitchFamily="49" charset="0"/>
              </a:rPr>
              <a:t>System.Storage_Pools.Root_Storage_Pool</a:t>
            </a:r>
            <a:r>
              <a:rPr lang="en-US" altLang="de-DE" sz="1600" noProof="0" dirty="0" smtClean="0">
                <a:latin typeface="Courier New" pitchFamily="49" charset="0"/>
              </a:rPr>
              <a:t> </a:t>
            </a:r>
            <a:r>
              <a:rPr lang="en-US" altLang="de-DE" sz="1600" b="1" noProof="0" dirty="0" smtClean="0">
                <a:latin typeface="Courier New" pitchFamily="49" charset="0"/>
              </a:rPr>
              <a:t>with </a:t>
            </a:r>
            <a:r>
              <a:rPr lang="en-US" altLang="de-DE" sz="1600" b="1" noProof="0" dirty="0" smtClean="0">
                <a:solidFill>
                  <a:srgbClr val="663300"/>
                </a:solidFill>
                <a:latin typeface="Courier New" pitchFamily="49" charset="0"/>
              </a:rPr>
              <a:t>private</a:t>
            </a:r>
            <a:r>
              <a:rPr lang="en-US" altLang="de-DE" sz="1600" noProof="0" dirty="0" smtClean="0">
                <a:latin typeface="Courier New" pitchFamily="49" charset="0"/>
              </a:rPr>
              <a:t>;</a:t>
            </a:r>
          </a:p>
          <a:p>
            <a:pPr marL="357188" indent="0">
              <a:lnSpc>
                <a:spcPct val="80000"/>
              </a:lnSpc>
            </a:pPr>
            <a:r>
              <a:rPr lang="en-US" altLang="de-DE" sz="1600" noProof="0" dirty="0" smtClean="0">
                <a:latin typeface="Courier New" pitchFamily="49" charset="0"/>
              </a:rPr>
              <a:t>  </a:t>
            </a:r>
            <a:r>
              <a:rPr lang="en-US" altLang="de-DE" sz="1600" b="1" noProof="0" dirty="0" smtClean="0">
                <a:latin typeface="Courier New" pitchFamily="49" charset="0"/>
              </a:rPr>
              <a:t>overriding</a:t>
            </a:r>
            <a:r>
              <a:rPr lang="en-US" altLang="de-DE" sz="1600" noProof="0" dirty="0" smtClean="0">
                <a:latin typeface="Courier New" pitchFamily="49" charset="0"/>
              </a:rPr>
              <a:t/>
            </a:r>
            <a:br>
              <a:rPr lang="en-US" altLang="de-DE" sz="1600" noProof="0" dirty="0" smtClean="0">
                <a:latin typeface="Courier New" pitchFamily="49" charset="0"/>
              </a:rPr>
            </a:br>
            <a:r>
              <a:rPr lang="en-US" altLang="de-DE" sz="1600" noProof="0" dirty="0" smtClean="0">
                <a:latin typeface="Courier New" pitchFamily="49" charset="0"/>
              </a:rPr>
              <a:t>  </a:t>
            </a:r>
            <a:r>
              <a:rPr lang="en-US" altLang="de-DE" sz="1600" b="1" noProof="0" dirty="0" smtClean="0">
                <a:latin typeface="Courier New" pitchFamily="49" charset="0"/>
              </a:rPr>
              <a:t>procedure</a:t>
            </a:r>
            <a:r>
              <a:rPr lang="en-US" altLang="de-DE" sz="1600" noProof="0" dirty="0" smtClean="0">
                <a:latin typeface="Courier New" pitchFamily="49" charset="0"/>
              </a:rPr>
              <a:t> Allocate</a:t>
            </a:r>
            <a:br>
              <a:rPr lang="en-US" altLang="de-DE" sz="1600" noProof="0" dirty="0" smtClean="0">
                <a:latin typeface="Courier New" pitchFamily="49" charset="0"/>
              </a:rPr>
            </a:br>
            <a:r>
              <a:rPr lang="en-US" altLang="de-DE" sz="1600" noProof="0" dirty="0" smtClean="0">
                <a:latin typeface="Courier New" pitchFamily="49" charset="0"/>
              </a:rPr>
              <a:t>   (Pool                    : </a:t>
            </a:r>
            <a:r>
              <a:rPr lang="en-US" altLang="de-DE" sz="1600" b="1" noProof="0" dirty="0" smtClean="0">
                <a:latin typeface="Courier New" pitchFamily="49" charset="0"/>
              </a:rPr>
              <a:t>in out</a:t>
            </a:r>
            <a:r>
              <a:rPr lang="en-US" altLang="de-DE" sz="1600" noProof="0" dirty="0" smtClean="0">
                <a:latin typeface="Courier New" pitchFamily="49" charset="0"/>
              </a:rPr>
              <a:t> Snapshot_Pool;</a:t>
            </a:r>
            <a:br>
              <a:rPr lang="en-US" altLang="de-DE" sz="1600" noProof="0" dirty="0" smtClean="0">
                <a:latin typeface="Courier New" pitchFamily="49" charset="0"/>
              </a:rPr>
            </a:br>
            <a:r>
              <a:rPr lang="en-US" altLang="de-DE" sz="1600" noProof="0" dirty="0" smtClean="0">
                <a:latin typeface="Courier New" pitchFamily="49" charset="0"/>
              </a:rPr>
              <a:t>    Storage_Address         :    </a:t>
            </a:r>
            <a:r>
              <a:rPr lang="en-US" altLang="de-DE" sz="1600" b="1" noProof="0" dirty="0" smtClean="0">
                <a:latin typeface="Courier New" pitchFamily="49" charset="0"/>
              </a:rPr>
              <a:t>out</a:t>
            </a:r>
            <a:r>
              <a:rPr lang="en-US" altLang="de-DE" sz="1600" noProof="0" dirty="0" smtClean="0">
                <a:latin typeface="Courier New" pitchFamily="49" charset="0"/>
              </a:rPr>
              <a:t> System.Address;</a:t>
            </a:r>
            <a:br>
              <a:rPr lang="en-US" altLang="de-DE" sz="1600" noProof="0" dirty="0" smtClean="0">
                <a:latin typeface="Courier New" pitchFamily="49" charset="0"/>
              </a:rPr>
            </a:br>
            <a:r>
              <a:rPr lang="en-US" altLang="de-DE" sz="1600" noProof="0" dirty="0" smtClean="0">
                <a:latin typeface="Courier New" pitchFamily="49" charset="0"/>
              </a:rPr>
              <a:t>    Size_in_Storage_Elements: </a:t>
            </a:r>
            <a:r>
              <a:rPr lang="en-US" altLang="de-DE" sz="1600" b="1" noProof="0" dirty="0" smtClean="0">
                <a:latin typeface="Courier New" pitchFamily="49" charset="0"/>
              </a:rPr>
              <a:t>in</a:t>
            </a:r>
            <a:r>
              <a:rPr lang="en-US" altLang="de-DE" sz="1600" noProof="0" dirty="0" smtClean="0">
                <a:latin typeface="Courier New" pitchFamily="49" charset="0"/>
              </a:rPr>
              <a:t>     Storage_Count;</a:t>
            </a:r>
            <a:br>
              <a:rPr lang="en-US" altLang="de-DE" sz="1600" noProof="0" dirty="0" smtClean="0">
                <a:latin typeface="Courier New" pitchFamily="49" charset="0"/>
              </a:rPr>
            </a:br>
            <a:r>
              <a:rPr lang="en-US" altLang="de-DE" sz="1600" noProof="0" dirty="0" smtClean="0">
                <a:latin typeface="Courier New" pitchFamily="49" charset="0"/>
              </a:rPr>
              <a:t>    Alignment               : </a:t>
            </a:r>
            <a:r>
              <a:rPr lang="en-US" altLang="de-DE" sz="1600" b="1" noProof="0" dirty="0" smtClean="0">
                <a:latin typeface="Courier New" pitchFamily="49" charset="0"/>
              </a:rPr>
              <a:t>in</a:t>
            </a:r>
            <a:r>
              <a:rPr lang="en-US" altLang="de-DE" sz="1600" noProof="0" dirty="0" smtClean="0">
                <a:latin typeface="Courier New" pitchFamily="49" charset="0"/>
              </a:rPr>
              <a:t>     Storage_Count);</a:t>
            </a:r>
          </a:p>
          <a:p>
            <a:pPr marL="357188" indent="0">
              <a:lnSpc>
                <a:spcPct val="80000"/>
              </a:lnSpc>
            </a:pPr>
            <a:r>
              <a:rPr lang="en-US" altLang="de-DE" sz="1600" noProof="0" dirty="0" smtClean="0">
                <a:latin typeface="Courier New" pitchFamily="49" charset="0"/>
              </a:rPr>
              <a:t>  </a:t>
            </a:r>
            <a:r>
              <a:rPr lang="en-US" altLang="de-DE" sz="1600" b="1" noProof="0" dirty="0" smtClean="0">
                <a:latin typeface="Courier New" pitchFamily="49" charset="0"/>
              </a:rPr>
              <a:t>overriding</a:t>
            </a:r>
            <a:br>
              <a:rPr lang="en-US" altLang="de-DE" sz="1600" b="1" noProof="0" dirty="0" smtClean="0">
                <a:latin typeface="Courier New" pitchFamily="49" charset="0"/>
              </a:rPr>
            </a:br>
            <a:r>
              <a:rPr lang="en-US" altLang="de-DE" sz="1600" b="1" noProof="0" dirty="0" smtClean="0">
                <a:latin typeface="Courier New" pitchFamily="49" charset="0"/>
              </a:rPr>
              <a:t>  function</a:t>
            </a:r>
            <a:r>
              <a:rPr lang="en-US" altLang="de-DE" sz="1600" noProof="0" dirty="0" smtClean="0">
                <a:latin typeface="Courier New" pitchFamily="49" charset="0"/>
              </a:rPr>
              <a:t> Storage_Size (Pool: Snapshot_Pool)</a:t>
            </a:r>
            <a:br>
              <a:rPr lang="en-US" altLang="de-DE" sz="1600" noProof="0" dirty="0" smtClean="0">
                <a:latin typeface="Courier New" pitchFamily="49" charset="0"/>
              </a:rPr>
            </a:br>
            <a:r>
              <a:rPr lang="en-US" altLang="de-DE" sz="1600" noProof="0" dirty="0" smtClean="0">
                <a:latin typeface="Courier New" pitchFamily="49" charset="0"/>
              </a:rPr>
              <a:t>    </a:t>
            </a:r>
            <a:r>
              <a:rPr lang="en-US" altLang="de-DE" sz="1600" b="1" noProof="0" dirty="0" smtClean="0">
                <a:latin typeface="Courier New" pitchFamily="49" charset="0"/>
              </a:rPr>
              <a:t>return</a:t>
            </a:r>
            <a:r>
              <a:rPr lang="en-US" altLang="de-DE" sz="1600" noProof="0" dirty="0" smtClean="0">
                <a:latin typeface="Courier New" pitchFamily="49" charset="0"/>
              </a:rPr>
              <a:t> Storage_Count;</a:t>
            </a:r>
          </a:p>
          <a:p>
            <a:pPr marL="357188" indent="0">
              <a:lnSpc>
                <a:spcPct val="80000"/>
              </a:lnSpc>
            </a:pPr>
            <a:r>
              <a:rPr lang="en-US" altLang="de-DE" sz="1600" b="1" noProof="0" dirty="0" smtClean="0">
                <a:latin typeface="Courier New" pitchFamily="49" charset="0"/>
              </a:rPr>
              <a:t>private</a:t>
            </a:r>
            <a:r>
              <a:rPr lang="en-US" altLang="de-DE" sz="1600" noProof="0" dirty="0" smtClean="0">
                <a:latin typeface="Courier New" pitchFamily="49" charset="0"/>
              </a:rPr>
              <a:t/>
            </a:r>
            <a:br>
              <a:rPr lang="en-US" altLang="de-DE" sz="1600" noProof="0" dirty="0" smtClean="0">
                <a:latin typeface="Courier New" pitchFamily="49" charset="0"/>
              </a:rPr>
            </a:br>
            <a:r>
              <a:rPr lang="en-US" altLang="de-DE" sz="1600" noProof="0" dirty="0" smtClean="0">
                <a:latin typeface="Courier New" pitchFamily="49" charset="0"/>
              </a:rPr>
              <a:t>  …</a:t>
            </a:r>
          </a:p>
          <a:p>
            <a:pPr marL="357188" indent="0">
              <a:lnSpc>
                <a:spcPct val="80000"/>
              </a:lnSpc>
            </a:pPr>
            <a:r>
              <a:rPr lang="en-US" altLang="de-DE" sz="1600" b="1" noProof="0" dirty="0" smtClean="0">
                <a:latin typeface="Courier New" pitchFamily="49" charset="0"/>
              </a:rPr>
              <a:t>end</a:t>
            </a:r>
            <a:r>
              <a:rPr lang="en-US" altLang="de-DE" sz="1600" noProof="0" dirty="0" smtClean="0">
                <a:latin typeface="Courier New" pitchFamily="49" charset="0"/>
              </a:rPr>
              <a:t> Snapshot_Pools;</a:t>
            </a:r>
          </a:p>
        </p:txBody>
      </p:sp>
      <p:sp>
        <p:nvSpPr>
          <p:cNvPr id="7" name="Textfeld 6"/>
          <p:cNvSpPr txBox="1"/>
          <p:nvPr/>
        </p:nvSpPr>
        <p:spPr>
          <a:xfrm>
            <a:off x="6048599" y="1312288"/>
            <a:ext cx="2376264" cy="584775"/>
          </a:xfrm>
          <a:prstGeom prst="rect">
            <a:avLst/>
          </a:prstGeom>
          <a:solidFill>
            <a:srgbClr val="31DBE3"/>
          </a:solidFill>
          <a:ln>
            <a:solidFill>
              <a:srgbClr val="0070C0"/>
            </a:solidFill>
          </a:ln>
        </p:spPr>
        <p:txBody>
          <a:bodyPr wrap="square" rtlCol="0">
            <a:spAutoFit/>
          </a:bodyPr>
          <a:lstStyle/>
          <a:p>
            <a:pPr algn="ctr"/>
            <a:r>
              <a:rPr lang="en-US" sz="1600" dirty="0" smtClean="0">
                <a:solidFill>
                  <a:schemeClr val="tx1"/>
                </a:solidFill>
              </a:rPr>
              <a:t>See Code and Documents Storage Pool Alignment</a:t>
            </a:r>
            <a:endParaRPr lang="en-US" sz="1600" dirty="0">
              <a:solidFill>
                <a:schemeClr val="tx1"/>
              </a:solidFill>
            </a:endParaRPr>
          </a:p>
        </p:txBody>
      </p:sp>
      <p:sp>
        <p:nvSpPr>
          <p:cNvPr id="8" name="Rechteckige Legende 7"/>
          <p:cNvSpPr/>
          <p:nvPr/>
        </p:nvSpPr>
        <p:spPr bwMode="auto">
          <a:xfrm>
            <a:off x="6948264" y="2534157"/>
            <a:ext cx="1731937" cy="462795"/>
          </a:xfrm>
          <a:prstGeom prst="wedgeRectCallout">
            <a:avLst>
              <a:gd name="adj1" fmla="val 3264"/>
              <a:gd name="adj2" fmla="val 94500"/>
            </a:avLst>
          </a:prstGeom>
          <a:solidFill>
            <a:srgbClr val="E8D1BA"/>
          </a:solidFill>
          <a:ln w="9525" cap="flat" cmpd="sng" algn="ctr">
            <a:solidFill>
              <a:srgbClr val="66330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ctr" defTabSz="449263" rtl="0" eaLnBrk="1" fontAlgn="base" latinLnBrk="0" hangingPunct="1">
              <a:lnSpc>
                <a:spcPct val="100000"/>
              </a:lnSpc>
              <a:spcBef>
                <a:spcPct val="0"/>
              </a:spcBef>
              <a:spcAft>
                <a:spcPct val="0"/>
              </a:spcAft>
              <a:buClr>
                <a:srgbClr val="000000"/>
              </a:buClr>
              <a:buSzPct val="100000"/>
              <a:buFont typeface="Times New Roman" pitchFamily="18" charset="0"/>
              <a:buNone/>
              <a:tabLst/>
            </a:pPr>
            <a:r>
              <a:rPr kumimoji="0" lang="en-US" sz="1500" b="0" i="0" u="none" strike="noStrike" cap="none" normalizeH="0" baseline="0" dirty="0" smtClean="0">
                <a:ln>
                  <a:noFill/>
                </a:ln>
                <a:solidFill>
                  <a:srgbClr val="663300"/>
                </a:solidFill>
                <a:effectLst/>
                <a:latin typeface="Times New Roman" pitchFamily="18" charset="0"/>
              </a:rPr>
              <a:t>Type extension (not part of this course)</a:t>
            </a:r>
            <a:endParaRPr kumimoji="0" lang="de-DE" sz="1500" b="0" i="0" u="none" strike="noStrike" cap="none" normalizeH="0" baseline="0" dirty="0" smtClean="0">
              <a:ln>
                <a:noFill/>
              </a:ln>
              <a:solidFill>
                <a:srgbClr val="663300"/>
              </a:solidFill>
              <a:effectLst/>
              <a:latin typeface="Times New Roman" pitchFamily="18" charset="0"/>
            </a:endParaRPr>
          </a:p>
        </p:txBody>
      </p:sp>
    </p:spTree>
  </p:cSld>
  <p:clrMapOvr>
    <a:masterClrMapping/>
  </p:clrMapOvr>
  <p:timing>
    <p:tnLst>
      <p:par>
        <p:cTn id="1" dur="indefinite" restart="never" nodeType="tmRoot"/>
      </p:par>
    </p:tnLst>
  </p:timing>
</p:sld>
</file>

<file path=ppt/slides/slide2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685800" y="463551"/>
            <a:ext cx="7739063" cy="877217"/>
          </a:xfrm>
        </p:spPr>
        <p:txBody>
          <a:bodyPr/>
          <a:lstStyle/>
          <a:p>
            <a:r>
              <a:rPr lang="en-US" noProof="0" dirty="0" smtClean="0"/>
              <a:t>Self Referencing</a:t>
            </a:r>
            <a:endParaRPr lang="en-US" noProof="0" dirty="0"/>
          </a:p>
        </p:txBody>
      </p:sp>
      <p:sp>
        <p:nvSpPr>
          <p:cNvPr id="3" name="Inhaltsplatzhalter 2"/>
          <p:cNvSpPr>
            <a:spLocks noGrp="1"/>
          </p:cNvSpPr>
          <p:nvPr>
            <p:ph idx="1"/>
          </p:nvPr>
        </p:nvSpPr>
        <p:spPr>
          <a:xfrm>
            <a:off x="613792" y="1340768"/>
            <a:ext cx="7918648" cy="4874295"/>
          </a:xfrm>
        </p:spPr>
        <p:txBody>
          <a:bodyPr/>
          <a:lstStyle/>
          <a:p>
            <a:pPr marL="0" indent="0"/>
            <a:r>
              <a:rPr lang="en-US" sz="1800" noProof="0" dirty="0" smtClean="0"/>
              <a:t>Objects of limited types are (implicitly) </a:t>
            </a:r>
            <a:r>
              <a:rPr lang="en-US" sz="1800" i="1" noProof="0" dirty="0" smtClean="0"/>
              <a:t>aliased</a:t>
            </a:r>
            <a:r>
              <a:rPr lang="en-US" sz="1800" noProof="0" dirty="0" smtClean="0"/>
              <a:t>. They are passed as references (remember: there are no copies). </a:t>
            </a:r>
            <a:r>
              <a:rPr lang="en-US" sz="1800" noProof="0" dirty="0" smtClean="0">
                <a:solidFill>
                  <a:schemeClr val="accent2"/>
                </a:solidFill>
              </a:rPr>
              <a:t>Ada 2005: </a:t>
            </a:r>
            <a:r>
              <a:rPr lang="en-US" sz="1800" dirty="0" smtClean="0"/>
              <a:t>The</a:t>
            </a:r>
            <a:r>
              <a:rPr lang="en-US" sz="1800" noProof="0" dirty="0" smtClean="0"/>
              <a:t> access attribute may be used to gain self referencing access (a pointer) to the object (</a:t>
            </a:r>
            <a:r>
              <a:rPr lang="en-US" sz="1800" i="1" noProof="0" dirty="0" smtClean="0"/>
              <a:t>aliasing</a:t>
            </a:r>
            <a:r>
              <a:rPr lang="en-US" sz="1800" noProof="0" dirty="0" smtClean="0"/>
              <a:t>).</a:t>
            </a:r>
          </a:p>
          <a:p>
            <a:pPr marL="363538" indent="0"/>
            <a:r>
              <a:rPr lang="en-US" sz="1600" b="1" noProof="0" dirty="0" smtClean="0">
                <a:latin typeface="Courier New" panose="02070309020205020404" pitchFamily="49" charset="0"/>
                <a:cs typeface="Courier New" panose="02070309020205020404" pitchFamily="49" charset="0"/>
              </a:rPr>
              <a:t>type</a:t>
            </a:r>
            <a:r>
              <a:rPr lang="en-US" sz="1600" noProof="0" dirty="0" smtClean="0">
                <a:latin typeface="Courier New" panose="02070309020205020404" pitchFamily="49" charset="0"/>
                <a:cs typeface="Courier New" panose="02070309020205020404" pitchFamily="49" charset="0"/>
              </a:rPr>
              <a:t> T;</a:t>
            </a:r>
            <a:br>
              <a:rPr lang="en-US" sz="1600" noProof="0" dirty="0" smtClean="0">
                <a:latin typeface="Courier New" panose="02070309020205020404" pitchFamily="49" charset="0"/>
                <a:cs typeface="Courier New" panose="02070309020205020404" pitchFamily="49" charset="0"/>
              </a:rPr>
            </a:br>
            <a:r>
              <a:rPr lang="en-US" sz="1600" b="1" noProof="0" dirty="0" smtClean="0">
                <a:latin typeface="Courier New" panose="02070309020205020404" pitchFamily="49" charset="0"/>
                <a:cs typeface="Courier New" panose="02070309020205020404" pitchFamily="49" charset="0"/>
              </a:rPr>
              <a:t>type</a:t>
            </a:r>
            <a:r>
              <a:rPr lang="en-US" sz="1600" noProof="0" dirty="0" smtClean="0">
                <a:latin typeface="Courier New" panose="02070309020205020404" pitchFamily="49" charset="0"/>
                <a:cs typeface="Courier New" panose="02070309020205020404" pitchFamily="49" charset="0"/>
              </a:rPr>
              <a:t> Ptr_Holder (D: </a:t>
            </a:r>
            <a:r>
              <a:rPr lang="en-US" sz="1600" b="1" noProof="0" dirty="0" smtClean="0">
                <a:latin typeface="Courier New" panose="02070309020205020404" pitchFamily="49" charset="0"/>
                <a:cs typeface="Courier New" panose="02070309020205020404" pitchFamily="49" charset="0"/>
              </a:rPr>
              <a:t>access</a:t>
            </a:r>
            <a:r>
              <a:rPr lang="en-US" sz="1600" noProof="0" dirty="0" smtClean="0">
                <a:latin typeface="Courier New" panose="02070309020205020404" pitchFamily="49" charset="0"/>
                <a:cs typeface="Courier New" panose="02070309020205020404" pitchFamily="49" charset="0"/>
              </a:rPr>
              <a:t> T) </a:t>
            </a:r>
            <a:r>
              <a:rPr lang="en-US" sz="1600" b="1" noProof="0" dirty="0" smtClean="0">
                <a:latin typeface="Courier New" panose="02070309020205020404" pitchFamily="49" charset="0"/>
                <a:cs typeface="Courier New" panose="02070309020205020404" pitchFamily="49" charset="0"/>
              </a:rPr>
              <a:t>is limited null record</a:t>
            </a:r>
            <a:r>
              <a:rPr lang="en-US" sz="1600" noProof="0" dirty="0" smtClean="0">
                <a:latin typeface="Courier New" panose="02070309020205020404" pitchFamily="49" charset="0"/>
                <a:cs typeface="Courier New" panose="02070309020205020404" pitchFamily="49" charset="0"/>
              </a:rPr>
              <a:t>;</a:t>
            </a:r>
            <a:br>
              <a:rPr lang="en-US" sz="1600" noProof="0" dirty="0" smtClean="0">
                <a:latin typeface="Courier New" panose="02070309020205020404" pitchFamily="49" charset="0"/>
                <a:cs typeface="Courier New" panose="02070309020205020404" pitchFamily="49" charset="0"/>
              </a:rPr>
            </a:br>
            <a:r>
              <a:rPr lang="en-US" sz="1600" b="1" noProof="0" dirty="0" smtClean="0">
                <a:latin typeface="Courier New" panose="02070309020205020404" pitchFamily="49" charset="0"/>
                <a:cs typeface="Courier New" panose="02070309020205020404" pitchFamily="49" charset="0"/>
              </a:rPr>
              <a:t>type</a:t>
            </a:r>
            <a:r>
              <a:rPr lang="en-US" sz="1600" noProof="0" dirty="0" smtClean="0">
                <a:latin typeface="Courier New" panose="02070309020205020404" pitchFamily="49" charset="0"/>
                <a:cs typeface="Courier New" panose="02070309020205020404" pitchFamily="49" charset="0"/>
              </a:rPr>
              <a:t> T </a:t>
            </a:r>
            <a:r>
              <a:rPr lang="en-US" sz="1600" b="1" noProof="0" dirty="0" smtClean="0">
                <a:latin typeface="Courier New" panose="02070309020205020404" pitchFamily="49" charset="0"/>
                <a:cs typeface="Courier New" panose="02070309020205020404" pitchFamily="49" charset="0"/>
              </a:rPr>
              <a:t>is limited record</a:t>
            </a:r>
            <a:r>
              <a:rPr lang="en-US" sz="1600" noProof="0" dirty="0" smtClean="0">
                <a:latin typeface="Courier New" panose="02070309020205020404" pitchFamily="49" charset="0"/>
                <a:cs typeface="Courier New" panose="02070309020205020404" pitchFamily="49" charset="0"/>
              </a:rPr>
              <a:t/>
            </a:r>
            <a:br>
              <a:rPr lang="en-US" sz="1600" noProof="0" dirty="0" smtClean="0">
                <a:latin typeface="Courier New" panose="02070309020205020404" pitchFamily="49" charset="0"/>
                <a:cs typeface="Courier New" panose="02070309020205020404" pitchFamily="49" charset="0"/>
              </a:rPr>
            </a:br>
            <a:r>
              <a:rPr lang="en-US" sz="1600" noProof="0" dirty="0" smtClean="0">
                <a:latin typeface="Courier New" panose="02070309020205020404" pitchFamily="49" charset="0"/>
                <a:cs typeface="Courier New" panose="02070309020205020404" pitchFamily="49" charset="0"/>
              </a:rPr>
              <a:t>  Ptr: Ptr_Holder (T'Access);</a:t>
            </a:r>
            <a:br>
              <a:rPr lang="en-US" sz="1600" noProof="0" dirty="0" smtClean="0">
                <a:latin typeface="Courier New" panose="02070309020205020404" pitchFamily="49" charset="0"/>
                <a:cs typeface="Courier New" panose="02070309020205020404" pitchFamily="49" charset="0"/>
              </a:rPr>
            </a:br>
            <a:r>
              <a:rPr lang="en-US" sz="1600" b="1" noProof="0" dirty="0" smtClean="0">
                <a:latin typeface="Courier New" panose="02070309020205020404" pitchFamily="49" charset="0"/>
                <a:cs typeface="Courier New" panose="02070309020205020404" pitchFamily="49" charset="0"/>
              </a:rPr>
              <a:t>end record</a:t>
            </a:r>
            <a:r>
              <a:rPr lang="en-US" sz="1600" noProof="0" dirty="0" smtClean="0">
                <a:latin typeface="Courier New" panose="02070309020205020404" pitchFamily="49" charset="0"/>
                <a:cs typeface="Courier New" panose="02070309020205020404" pitchFamily="49" charset="0"/>
              </a:rPr>
              <a:t>;</a:t>
            </a:r>
          </a:p>
          <a:p>
            <a:pPr marL="0" indent="0"/>
            <a:r>
              <a:rPr lang="en-US" sz="1800" noProof="0" dirty="0" smtClean="0">
                <a:cs typeface="Courier New" panose="02070309020205020404" pitchFamily="49" charset="0"/>
              </a:rPr>
              <a:t>Or alternatively</a:t>
            </a:r>
          </a:p>
          <a:p>
            <a:pPr marL="363538" indent="0"/>
            <a:r>
              <a:rPr lang="en-US" sz="1600" b="1" noProof="0" dirty="0" smtClean="0">
                <a:latin typeface="Courier New" panose="02070309020205020404" pitchFamily="49" charset="0"/>
                <a:cs typeface="Courier New" panose="02070309020205020404" pitchFamily="49" charset="0"/>
              </a:rPr>
              <a:t>type</a:t>
            </a:r>
            <a:r>
              <a:rPr lang="en-US" sz="1600" noProof="0" dirty="0" smtClean="0">
                <a:latin typeface="Courier New" panose="02070309020205020404" pitchFamily="49" charset="0"/>
                <a:cs typeface="Courier New" panose="02070309020205020404" pitchFamily="49" charset="0"/>
              </a:rPr>
              <a:t> T is </a:t>
            </a:r>
            <a:r>
              <a:rPr lang="en-US" sz="1600" b="1" noProof="0" dirty="0" smtClean="0">
                <a:latin typeface="Courier New" panose="02070309020205020404" pitchFamily="49" charset="0"/>
                <a:cs typeface="Courier New" panose="02070309020205020404" pitchFamily="49" charset="0"/>
              </a:rPr>
              <a:t>limited record</a:t>
            </a:r>
            <a:br>
              <a:rPr lang="en-US" sz="1600" b="1" noProof="0" dirty="0" smtClean="0">
                <a:latin typeface="Courier New" panose="02070309020205020404" pitchFamily="49" charset="0"/>
                <a:cs typeface="Courier New" panose="02070309020205020404" pitchFamily="49" charset="0"/>
              </a:rPr>
            </a:br>
            <a:r>
              <a:rPr lang="en-US" sz="1600" noProof="0" dirty="0" smtClean="0">
                <a:latin typeface="Courier New" panose="02070309020205020404" pitchFamily="49" charset="0"/>
                <a:cs typeface="Courier New" panose="02070309020205020404" pitchFamily="49" charset="0"/>
              </a:rPr>
              <a:t>  Ptr: </a:t>
            </a:r>
            <a:r>
              <a:rPr lang="en-US" sz="1600" b="1" noProof="0" dirty="0" smtClean="0">
                <a:latin typeface="Courier New" panose="02070309020205020404" pitchFamily="49" charset="0"/>
                <a:cs typeface="Courier New" panose="02070309020205020404" pitchFamily="49" charset="0"/>
              </a:rPr>
              <a:t>access</a:t>
            </a:r>
            <a:r>
              <a:rPr lang="en-US" sz="1600" noProof="0" dirty="0" smtClean="0">
                <a:latin typeface="Courier New" panose="02070309020205020404" pitchFamily="49" charset="0"/>
                <a:cs typeface="Courier New" panose="02070309020205020404" pitchFamily="49" charset="0"/>
              </a:rPr>
              <a:t> T := T'</a:t>
            </a:r>
            <a:r>
              <a:rPr lang="en-US" sz="1600" noProof="0" dirty="0" smtClean="0">
                <a:solidFill>
                  <a:srgbClr val="FF3399"/>
                </a:solidFill>
                <a:latin typeface="Courier New" panose="02070309020205020404" pitchFamily="49" charset="0"/>
                <a:cs typeface="Courier New" panose="02070309020205020404" pitchFamily="49" charset="0"/>
              </a:rPr>
              <a:t>Unchecked_</a:t>
            </a:r>
            <a:r>
              <a:rPr lang="en-US" sz="1600" noProof="0" dirty="0" smtClean="0">
                <a:latin typeface="Courier New" panose="02070309020205020404" pitchFamily="49" charset="0"/>
                <a:cs typeface="Courier New" panose="02070309020205020404" pitchFamily="49" charset="0"/>
              </a:rPr>
              <a:t>Access;</a:t>
            </a:r>
            <a:br>
              <a:rPr lang="en-US" sz="1600" noProof="0" dirty="0" smtClean="0">
                <a:latin typeface="Courier New" panose="02070309020205020404" pitchFamily="49" charset="0"/>
                <a:cs typeface="Courier New" panose="02070309020205020404" pitchFamily="49" charset="0"/>
              </a:rPr>
            </a:br>
            <a:r>
              <a:rPr lang="en-US" sz="1600" b="1" noProof="0" dirty="0" smtClean="0">
                <a:latin typeface="Courier New" panose="02070309020205020404" pitchFamily="49" charset="0"/>
                <a:cs typeface="Courier New" panose="02070309020205020404" pitchFamily="49" charset="0"/>
              </a:rPr>
              <a:t>end record</a:t>
            </a:r>
            <a:r>
              <a:rPr lang="en-US" sz="1600" noProof="0" dirty="0" smtClean="0">
                <a:latin typeface="Courier New" panose="02070309020205020404" pitchFamily="49" charset="0"/>
                <a:cs typeface="Courier New" panose="02070309020205020404" pitchFamily="49" charset="0"/>
              </a:rPr>
              <a:t>;</a:t>
            </a:r>
          </a:p>
          <a:p>
            <a:pPr marL="0" indent="0"/>
            <a:r>
              <a:rPr lang="en-US" sz="1800" noProof="0" dirty="0" smtClean="0"/>
              <a:t>This is not allowed for nonlimited types since assignment would destroy the self referencing.</a:t>
            </a:r>
            <a:br>
              <a:rPr lang="en-US" sz="1800" noProof="0" dirty="0" smtClean="0"/>
            </a:br>
            <a:r>
              <a:rPr lang="en-US" sz="1800" noProof="0" dirty="0" smtClean="0"/>
              <a:t>The attribute </a:t>
            </a:r>
            <a:r>
              <a:rPr lang="en-US" sz="1600" noProof="0" dirty="0" smtClean="0">
                <a:latin typeface="Courier New" panose="02070309020205020404" pitchFamily="49" charset="0"/>
                <a:cs typeface="Courier New" panose="02070309020205020404" pitchFamily="49" charset="0"/>
              </a:rPr>
              <a:t>'</a:t>
            </a:r>
            <a:r>
              <a:rPr lang="en-US" sz="1600" noProof="0" dirty="0" smtClean="0">
                <a:solidFill>
                  <a:srgbClr val="FF3399"/>
                </a:solidFill>
                <a:latin typeface="Courier New" panose="02070309020205020404" pitchFamily="49" charset="0"/>
                <a:cs typeface="Courier New" panose="02070309020205020404" pitchFamily="49" charset="0"/>
              </a:rPr>
              <a:t>Unchecked_</a:t>
            </a:r>
            <a:r>
              <a:rPr lang="en-US" sz="1600" noProof="0" dirty="0" smtClean="0">
                <a:latin typeface="Courier New" panose="02070309020205020404" pitchFamily="49" charset="0"/>
                <a:cs typeface="Courier New" panose="02070309020205020404" pitchFamily="49" charset="0"/>
              </a:rPr>
              <a:t>Access</a:t>
            </a:r>
            <a:r>
              <a:rPr lang="en-US" sz="1800" noProof="0" dirty="0" smtClean="0"/>
              <a:t> is required in this case since </a:t>
            </a:r>
            <a:r>
              <a:rPr lang="en-US" sz="1600" b="1" noProof="0" dirty="0" smtClean="0">
                <a:latin typeface="Courier New" panose="02070309020205020404" pitchFamily="49" charset="0"/>
                <a:cs typeface="Courier New" panose="02070309020205020404" pitchFamily="49" charset="0"/>
              </a:rPr>
              <a:t>access</a:t>
            </a:r>
            <a:r>
              <a:rPr lang="en-US" sz="1600" noProof="0" dirty="0" smtClean="0">
                <a:latin typeface="Courier New" panose="02070309020205020404" pitchFamily="49" charset="0"/>
                <a:cs typeface="Courier New" panose="02070309020205020404" pitchFamily="49" charset="0"/>
              </a:rPr>
              <a:t> T</a:t>
            </a:r>
            <a:r>
              <a:rPr lang="en-US" sz="1800" noProof="0" dirty="0" smtClean="0"/>
              <a:t> is a type with the same access level as </a:t>
            </a:r>
            <a:r>
              <a:rPr lang="en-US" sz="1600" dirty="0" smtClean="0">
                <a:latin typeface="Courier New" panose="02070309020205020404" pitchFamily="49" charset="0"/>
                <a:cs typeface="Courier New" panose="02070309020205020404" pitchFamily="49" charset="0"/>
              </a:rPr>
              <a:t>T</a:t>
            </a:r>
            <a:r>
              <a:rPr lang="en-US" sz="1800" noProof="0" dirty="0" smtClean="0"/>
              <a:t>, but objects may be declared more locally and would thus fail the access check of </a:t>
            </a:r>
            <a:r>
              <a:rPr lang="en-US" sz="1600" noProof="0" dirty="0" smtClean="0">
                <a:latin typeface="Courier New" panose="02070309020205020404" pitchFamily="49" charset="0"/>
                <a:cs typeface="Courier New" panose="02070309020205020404" pitchFamily="49" charset="0"/>
              </a:rPr>
              <a:t>T'Access</a:t>
            </a:r>
            <a:r>
              <a:rPr lang="en-US" sz="1800" noProof="0" dirty="0" smtClean="0"/>
              <a:t>.</a:t>
            </a:r>
            <a:br>
              <a:rPr lang="en-US" sz="1800" noProof="0" dirty="0" smtClean="0"/>
            </a:br>
            <a:r>
              <a:rPr lang="en-US" sz="2000" noProof="0" dirty="0" smtClean="0"/>
              <a:t> </a:t>
            </a:r>
          </a:p>
          <a:p>
            <a:pPr marL="0" indent="0"/>
            <a:endParaRPr lang="en-US" sz="2000" noProof="0" dirty="0"/>
          </a:p>
        </p:txBody>
      </p:sp>
      <p:sp>
        <p:nvSpPr>
          <p:cNvPr id="4" name="Fußzeilenplatzhalter 3"/>
          <p:cNvSpPr>
            <a:spLocks noGrp="1"/>
          </p:cNvSpPr>
          <p:nvPr>
            <p:ph type="ftr" idx="10"/>
          </p:nvPr>
        </p:nvSpPr>
        <p:spPr/>
        <p:txBody>
          <a:bodyPr/>
          <a:lstStyle/>
          <a:p>
            <a:pPr>
              <a:defRPr/>
            </a:pPr>
            <a:r>
              <a:rPr lang="en-US" dirty="0" smtClean="0"/>
              <a:t>Ada Basics © 2024 C.Grein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299</a:t>
            </a:fld>
            <a:endParaRPr lang="de-DE" dirty="0"/>
          </a:p>
        </p:txBody>
      </p:sp>
      <p:sp>
        <p:nvSpPr>
          <p:cNvPr id="6" name="Rechteckige Legende 5"/>
          <p:cNvSpPr/>
          <p:nvPr/>
        </p:nvSpPr>
        <p:spPr bwMode="auto">
          <a:xfrm>
            <a:off x="5364089" y="2996952"/>
            <a:ext cx="2087636" cy="360040"/>
          </a:xfrm>
          <a:prstGeom prst="wedgeRectCallout">
            <a:avLst>
              <a:gd name="adj1" fmla="val -105300"/>
              <a:gd name="adj2" fmla="val -105915"/>
            </a:avLst>
          </a:prstGeom>
          <a:solidFill>
            <a:srgbClr val="FFAAAA"/>
          </a:solidFill>
          <a:ln w="19050" cap="flat" cmpd="sng" algn="ctr">
            <a:solidFill>
              <a:srgbClr val="CB675D"/>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8" charset="0"/>
              <a:buNone/>
              <a:tabLst/>
            </a:pPr>
            <a:r>
              <a:rPr lang="en-US" sz="1800" dirty="0" smtClean="0">
                <a:solidFill>
                  <a:schemeClr val="tx1"/>
                </a:solidFill>
              </a:rPr>
              <a:t>acce</a:t>
            </a:r>
            <a:r>
              <a:rPr kumimoji="0" lang="en-US" sz="1800" b="0" i="0" u="none" strike="noStrike" cap="none" normalizeH="0" baseline="0" dirty="0" smtClean="0">
                <a:ln>
                  <a:noFill/>
                </a:ln>
                <a:solidFill>
                  <a:schemeClr val="tx1"/>
                </a:solidFill>
                <a:effectLst/>
              </a:rPr>
              <a:t>ss</a:t>
            </a:r>
            <a:r>
              <a:rPr kumimoji="0" lang="en-US" sz="1800" b="0" i="0" u="none" strike="noStrike" cap="none" normalizeH="0" dirty="0" smtClean="0">
                <a:ln>
                  <a:noFill/>
                </a:ln>
                <a:solidFill>
                  <a:schemeClr val="tx1"/>
                </a:solidFill>
                <a:effectLst/>
              </a:rPr>
              <a:t> d</a:t>
            </a:r>
            <a:r>
              <a:rPr kumimoji="0" lang="en-US" sz="1800" b="0" i="0" u="none" strike="noStrike" cap="none" normalizeH="0" baseline="0" dirty="0" smtClean="0">
                <a:ln>
                  <a:noFill/>
                </a:ln>
                <a:solidFill>
                  <a:schemeClr val="tx1"/>
                </a:solidFill>
                <a:effectLst/>
              </a:rPr>
              <a:t>iscriminant</a:t>
            </a:r>
          </a:p>
        </p:txBody>
      </p:sp>
      <p:sp>
        <p:nvSpPr>
          <p:cNvPr id="7" name="Textfeld 6"/>
          <p:cNvSpPr txBox="1"/>
          <p:nvPr/>
        </p:nvSpPr>
        <p:spPr>
          <a:xfrm>
            <a:off x="3851920" y="3501008"/>
            <a:ext cx="4176464" cy="369332"/>
          </a:xfrm>
          <a:prstGeom prst="rect">
            <a:avLst/>
          </a:prstGeom>
          <a:solidFill>
            <a:schemeClr val="accent2">
              <a:lumMod val="20000"/>
              <a:lumOff val="80000"/>
            </a:schemeClr>
          </a:solidFill>
          <a:ln>
            <a:solidFill>
              <a:schemeClr val="accent2"/>
            </a:solidFill>
          </a:ln>
        </p:spPr>
        <p:txBody>
          <a:bodyPr wrap="square" rtlCol="0">
            <a:spAutoFit/>
          </a:bodyPr>
          <a:lstStyle/>
          <a:p>
            <a:r>
              <a:rPr lang="en-US" sz="1800" dirty="0" smtClean="0">
                <a:solidFill>
                  <a:schemeClr val="accent2"/>
                </a:solidFill>
              </a:rPr>
              <a:t>Objects of type </a:t>
            </a:r>
            <a:r>
              <a:rPr lang="en-US" sz="1600" dirty="0" smtClean="0">
                <a:solidFill>
                  <a:schemeClr val="accent2"/>
                </a:solidFill>
                <a:latin typeface="Courier New" panose="02070309020205020404" pitchFamily="49" charset="0"/>
                <a:cs typeface="Courier New" panose="02070309020205020404" pitchFamily="49" charset="0"/>
              </a:rPr>
              <a:t>T</a:t>
            </a:r>
            <a:r>
              <a:rPr lang="en-US" sz="1800" dirty="0" smtClean="0">
                <a:solidFill>
                  <a:schemeClr val="accent2"/>
                </a:solidFill>
              </a:rPr>
              <a:t> point back to themselves.</a:t>
            </a:r>
          </a:p>
        </p:txBody>
      </p:sp>
    </p:spTree>
    <p:extLst>
      <p:ext uri="{BB962C8B-B14F-4D97-AF65-F5344CB8AC3E}">
        <p14:creationId xmlns:p14="http://schemas.microsoft.com/office/powerpoint/2010/main" val="187157953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685800" y="463551"/>
            <a:ext cx="7739063" cy="1237257"/>
          </a:xfrm>
        </p:spPr>
        <p:txBody>
          <a:bodyPr/>
          <a:lstStyle/>
          <a:p>
            <a:r>
              <a:rPr lang="en-US" noProof="0" dirty="0" smtClean="0"/>
              <a:t>A Teacher’s Experience</a:t>
            </a:r>
            <a:endParaRPr lang="en-US" noProof="0" dirty="0"/>
          </a:p>
        </p:txBody>
      </p:sp>
      <p:sp>
        <p:nvSpPr>
          <p:cNvPr id="3" name="Inhaltsplatzhalter 2"/>
          <p:cNvSpPr>
            <a:spLocks noGrp="1"/>
          </p:cNvSpPr>
          <p:nvPr>
            <p:ph idx="1"/>
          </p:nvPr>
        </p:nvSpPr>
        <p:spPr>
          <a:xfrm>
            <a:off x="685800" y="1772816"/>
            <a:ext cx="7739063" cy="4442247"/>
          </a:xfrm>
        </p:spPr>
        <p:txBody>
          <a:bodyPr/>
          <a:lstStyle/>
          <a:p>
            <a:pPr marL="0" indent="0"/>
            <a:r>
              <a:rPr lang="en-US" sz="1400" noProof="0" dirty="0" smtClean="0"/>
              <a:t>I recall from when I was actively teaching Ada that one large DoD contractor (one of the largest) decided to use C++ instead of Ada. The reason? We can hire C++ programmers right out of college. This is rather strange. Why would they think that recent college graduates schooled in a clunky language such as C++, where they wrote mostly toy programs using features that we cannot allow (notice the long list of proscriptions for JSF), who need to be retaught how to use the language safely – how can they think they are getting any benefit? I used to ask them, "Why would you choose a programming language that is inherently error-prone and expect an outcome that is error-free?" Answer: "Go away Richard. We have made our decision."</a:t>
            </a:r>
          </a:p>
          <a:p>
            <a:pPr marL="0" indent="0"/>
            <a:r>
              <a:rPr lang="en-US" sz="1400" noProof="0" dirty="0" smtClean="0"/>
              <a:t>Ada is not that hard to learn. </a:t>
            </a:r>
            <a:r>
              <a:rPr lang="en-US" sz="1400" noProof="0" dirty="0" smtClean="0">
                <a:solidFill>
                  <a:schemeClr val="accent2"/>
                </a:solidFill>
              </a:rPr>
              <a:t>Probably the most difficult thing to learn in Ada is the rules from Chapter Eight, Visibility Rules. Those rules are what make Ada unique, and make it a powerful engineering-oriented tool for building dependable software. </a:t>
            </a:r>
            <a:r>
              <a:rPr lang="en-US" sz="1400" noProof="0" dirty="0" smtClean="0"/>
              <a:t>Too often, I found, they just wanted to get code working as quickly as possible without too much thought to the dependability issues. </a:t>
            </a:r>
            <a:r>
              <a:rPr lang="en-US" sz="1400" noProof="0" dirty="0" smtClean="0">
                <a:solidFill>
                  <a:srgbClr val="FF0000"/>
                </a:solidFill>
              </a:rPr>
              <a:t>"We can find the problems during testing," is not a good approach to engineering.</a:t>
            </a:r>
            <a:r>
              <a:rPr lang="en-US" sz="1400" noProof="0" dirty="0" smtClean="0"/>
              <a:t> Too often, when problems are discovered during testing, the design flaws need to be fixed with the equivalent of some kind of shim – what I call a "software shim", reminiscent of putting a piece of folded napkin under a wobbly table, instead of creating a precise design from the beginning.</a:t>
            </a:r>
          </a:p>
          <a:p>
            <a:pPr marL="0" indent="0"/>
            <a:r>
              <a:rPr lang="en-US" sz="1400" noProof="0" dirty="0" smtClean="0"/>
              <a:t>Until we have software professionals who are also trained to think as-if they were engineers, they will not really appreciate Ada as we would hope they would.</a:t>
            </a:r>
          </a:p>
          <a:p>
            <a:pPr marL="0" indent="0"/>
            <a:r>
              <a:rPr lang="en-US" sz="1400" b="1" noProof="0" dirty="0" smtClean="0"/>
              <a:t>Richard Riehle</a:t>
            </a:r>
            <a:r>
              <a:rPr lang="en-US" sz="1400" noProof="0" dirty="0" smtClean="0"/>
              <a:t>, PhD, International Technological University, San Jose, CA</a:t>
            </a:r>
            <a:endParaRPr lang="en-US" sz="1400" noProof="0" dirty="0"/>
          </a:p>
        </p:txBody>
      </p:sp>
      <p:sp>
        <p:nvSpPr>
          <p:cNvPr id="4" name="Fußzeilenplatzhalter 3"/>
          <p:cNvSpPr>
            <a:spLocks noGrp="1"/>
          </p:cNvSpPr>
          <p:nvPr>
            <p:ph type="ftr" idx="10"/>
          </p:nvPr>
        </p:nvSpPr>
        <p:spPr/>
        <p:txBody>
          <a:bodyPr/>
          <a:lstStyle/>
          <a:p>
            <a:pPr>
              <a:defRPr/>
            </a:pPr>
            <a:r>
              <a:rPr lang="en-US" dirty="0" smtClean="0"/>
              <a:t>Ada Basics © 2024 C.Grein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3</a:t>
            </a:fld>
            <a:endParaRPr lang="de-DE" dirty="0"/>
          </a:p>
        </p:txBody>
      </p:sp>
    </p:spTree>
    <p:extLst>
      <p:ext uri="{BB962C8B-B14F-4D97-AF65-F5344CB8AC3E}">
        <p14:creationId xmlns:p14="http://schemas.microsoft.com/office/powerpoint/2010/main" val="2399912213"/>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1"/>
          <p:cNvSpPr>
            <a:spLocks noGrp="1" noChangeArrowheads="1"/>
          </p:cNvSpPr>
          <p:nvPr>
            <p:ph type="title"/>
          </p:nvPr>
        </p:nvSpPr>
        <p:spPr>
          <a:xfrm>
            <a:off x="685800" y="585788"/>
            <a:ext cx="7772400" cy="1190625"/>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noProof="0" dirty="0" smtClean="0"/>
              <a:t>Whole Numbers</a:t>
            </a:r>
            <a:r>
              <a:rPr lang="en-US" altLang="de-DE" sz="2800" noProof="0" dirty="0" smtClean="0"/>
              <a:t/>
            </a:r>
            <a:br>
              <a:rPr lang="en-US" altLang="de-DE" sz="2800" noProof="0" dirty="0" smtClean="0"/>
            </a:br>
            <a:r>
              <a:rPr lang="en-US" altLang="de-DE" sz="2800" noProof="0" dirty="0" smtClean="0"/>
              <a:t>(without strong typing)</a:t>
            </a:r>
          </a:p>
        </p:txBody>
      </p:sp>
      <p:sp>
        <p:nvSpPr>
          <p:cNvPr id="16387" name="Rectangle 2"/>
          <p:cNvSpPr>
            <a:spLocks noGrp="1" noChangeArrowheads="1"/>
          </p:cNvSpPr>
          <p:nvPr>
            <p:ph idx="1"/>
          </p:nvPr>
        </p:nvSpPr>
        <p:spPr>
          <a:xfrm>
            <a:off x="685800" y="1981200"/>
            <a:ext cx="7772400" cy="3824064"/>
          </a:xfrm>
        </p:spPr>
        <p:txBody>
          <a:bodyPr/>
          <a:lstStyle/>
          <a:p>
            <a:pPr marL="0" indent="33338" eaLnBrk="1" hangingPunct="1">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noProof="0" dirty="0" smtClean="0">
                <a:latin typeface="Courier New" pitchFamily="49" charset="0"/>
              </a:rPr>
              <a:t>Apples, Pears, Street_Number:</a:t>
            </a:r>
            <a:br>
              <a:rPr lang="en-US" altLang="de-DE" noProof="0" dirty="0" smtClean="0">
                <a:latin typeface="Courier New" pitchFamily="49" charset="0"/>
              </a:rPr>
            </a:br>
            <a:r>
              <a:rPr lang="en-US" altLang="de-DE" noProof="0" dirty="0" smtClean="0">
                <a:latin typeface="Courier New" pitchFamily="49" charset="0"/>
              </a:rPr>
              <a:t>   Integer;</a:t>
            </a:r>
          </a:p>
          <a:p>
            <a:pPr marL="0" indent="33338" eaLnBrk="1" hangingPunct="1">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US" altLang="de-DE" noProof="0" dirty="0" smtClean="0">
              <a:latin typeface="Courier New" pitchFamily="49" charset="0"/>
            </a:endParaRPr>
          </a:p>
          <a:p>
            <a:pPr marL="0" indent="33338" eaLnBrk="1" hangingPunct="1">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2800" noProof="0" dirty="0" smtClean="0">
                <a:solidFill>
                  <a:srgbClr val="FF0000"/>
                </a:solidFill>
                <a:latin typeface="Courier New" pitchFamily="49" charset="0"/>
              </a:rPr>
              <a:t>-- </a:t>
            </a:r>
            <a:r>
              <a:rPr lang="en-US" altLang="de-DE" sz="2800" i="1" noProof="0" dirty="0" smtClean="0">
                <a:solidFill>
                  <a:srgbClr val="FF0000"/>
                </a:solidFill>
                <a:latin typeface="Courier New" pitchFamily="49" charset="0"/>
              </a:rPr>
              <a:t>What’s that supposed to mean?</a:t>
            </a:r>
          </a:p>
          <a:p>
            <a:pPr marL="0" indent="33338" eaLnBrk="1" hangingPunct="1">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2800" noProof="0" dirty="0" smtClean="0">
                <a:latin typeface="Courier New" pitchFamily="49" charset="0"/>
              </a:rPr>
              <a:t>Apples := Pears + Street_Number;</a:t>
            </a:r>
          </a:p>
          <a:p>
            <a:pPr marL="0" indent="33338" eaLnBrk="1" hangingPunct="1">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2800" noProof="0" dirty="0" smtClean="0">
                <a:latin typeface="Courier New" pitchFamily="49" charset="0"/>
              </a:rPr>
              <a:t>Pears  := -5;</a:t>
            </a:r>
          </a:p>
        </p:txBody>
      </p:sp>
      <p:sp>
        <p:nvSpPr>
          <p:cNvPr id="2" name="Fußzeilenplatzhalter 1"/>
          <p:cNvSpPr>
            <a:spLocks noGrp="1"/>
          </p:cNvSpPr>
          <p:nvPr>
            <p:ph type="ftr" idx="10"/>
          </p:nvPr>
        </p:nvSpPr>
        <p:spPr/>
        <p:txBody>
          <a:bodyPr/>
          <a:lstStyle/>
          <a:p>
            <a:pPr>
              <a:defRPr/>
            </a:pPr>
            <a:r>
              <a:rPr lang="en-US" dirty="0" smtClean="0"/>
              <a:t>Ada Basics © 2024 C.Grein</a:t>
            </a:r>
            <a:endParaRPr lang="en-US" dirty="0"/>
          </a:p>
        </p:txBody>
      </p:sp>
      <p:sp>
        <p:nvSpPr>
          <p:cNvPr id="3" name="Foliennummernplatzhalter 2"/>
          <p:cNvSpPr>
            <a:spLocks noGrp="1"/>
          </p:cNvSpPr>
          <p:nvPr>
            <p:ph type="sldNum" idx="11"/>
          </p:nvPr>
        </p:nvSpPr>
        <p:spPr/>
        <p:txBody>
          <a:bodyPr/>
          <a:lstStyle/>
          <a:p>
            <a:pPr>
              <a:defRPr/>
            </a:pPr>
            <a:fld id="{07B95DED-7F18-463B-9F94-D327A3428C3B}" type="slidenum">
              <a:rPr lang="en-US" smtClean="0"/>
              <a:pPr>
                <a:defRPr/>
              </a:pPr>
              <a:t>30</a:t>
            </a:fld>
            <a:endParaRPr lang="en-US" dirty="0"/>
          </a:p>
        </p:txBody>
      </p:sp>
    </p:spTree>
    <p:extLst>
      <p:ext uri="{BB962C8B-B14F-4D97-AF65-F5344CB8AC3E}">
        <p14:creationId xmlns:p14="http://schemas.microsoft.com/office/powerpoint/2010/main" val="3221334404"/>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3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6" name="Rectangle 2"/>
          <p:cNvSpPr>
            <a:spLocks noGrp="1" noChangeArrowheads="1"/>
          </p:cNvSpPr>
          <p:nvPr>
            <p:ph type="title"/>
          </p:nvPr>
        </p:nvSpPr>
        <p:spPr/>
        <p:txBody>
          <a:bodyPr/>
          <a:lstStyle/>
          <a:p>
            <a:pPr eaLnBrk="1" hangingPunct="1"/>
            <a:r>
              <a:rPr lang="en-US" altLang="de-DE" noProof="0" dirty="0" smtClean="0">
                <a:solidFill>
                  <a:srgbClr val="FF0000"/>
                </a:solidFill>
              </a:rPr>
              <a:t>Contents</a:t>
            </a:r>
          </a:p>
        </p:txBody>
      </p:sp>
      <p:sp>
        <p:nvSpPr>
          <p:cNvPr id="13317" name="Rectangle 3"/>
          <p:cNvSpPr>
            <a:spLocks noGrp="1" noChangeArrowheads="1"/>
          </p:cNvSpPr>
          <p:nvPr>
            <p:ph sz="half" idx="1"/>
          </p:nvPr>
        </p:nvSpPr>
        <p:spPr>
          <a:xfrm>
            <a:off x="684213" y="2205038"/>
            <a:ext cx="3792537" cy="4043361"/>
          </a:xfrm>
        </p:spPr>
        <p:txBody>
          <a:bodyPr/>
          <a:lstStyle/>
          <a:p>
            <a:pPr marL="266700" indent="-266700" eaLnBrk="1" hangingPunct="1">
              <a:lnSpc>
                <a:spcPct val="90000"/>
              </a:lnSpc>
              <a:spcBef>
                <a:spcPct val="20000"/>
              </a:spcBef>
              <a:buFont typeface="Times New Roman" pitchFamily="18" charset="0"/>
              <a:buChar char="•"/>
            </a:pPr>
            <a:r>
              <a:rPr lang="en-US" altLang="de-DE" noProof="0" dirty="0" smtClean="0"/>
              <a:t>Type concept by means of whole numbers</a:t>
            </a:r>
          </a:p>
          <a:p>
            <a:pPr marL="266700" indent="-266700" eaLnBrk="1" hangingPunct="1">
              <a:lnSpc>
                <a:spcPct val="90000"/>
              </a:lnSpc>
              <a:spcBef>
                <a:spcPct val="20000"/>
              </a:spcBef>
              <a:buFont typeface="Times New Roman" pitchFamily="18" charset="0"/>
              <a:buChar char="•"/>
            </a:pPr>
            <a:r>
              <a:rPr lang="en-US" altLang="de-DE" noProof="0" dirty="0" smtClean="0"/>
              <a:t>Composite types</a:t>
            </a:r>
          </a:p>
          <a:p>
            <a:pPr marL="266700" indent="-266700" eaLnBrk="1" hangingPunct="1">
              <a:lnSpc>
                <a:spcPct val="90000"/>
              </a:lnSpc>
              <a:spcBef>
                <a:spcPct val="20000"/>
              </a:spcBef>
              <a:buFont typeface="Times New Roman" pitchFamily="18" charset="0"/>
              <a:buChar char="•"/>
            </a:pPr>
            <a:r>
              <a:rPr lang="en-US" altLang="de-DE" noProof="0" dirty="0" smtClean="0"/>
              <a:t>Expressions</a:t>
            </a:r>
          </a:p>
          <a:p>
            <a:pPr marL="266700" indent="-266700" eaLnBrk="1" hangingPunct="1">
              <a:lnSpc>
                <a:spcPct val="90000"/>
              </a:lnSpc>
              <a:spcBef>
                <a:spcPct val="20000"/>
              </a:spcBef>
              <a:buFont typeface="Times New Roman" pitchFamily="18" charset="0"/>
              <a:buChar char="•"/>
            </a:pPr>
            <a:r>
              <a:rPr lang="en-US" altLang="de-DE" noProof="0" dirty="0" smtClean="0"/>
              <a:t>Control structures</a:t>
            </a:r>
          </a:p>
          <a:p>
            <a:pPr marL="266700" indent="-266700" eaLnBrk="1" hangingPunct="1">
              <a:lnSpc>
                <a:spcPct val="90000"/>
              </a:lnSpc>
              <a:spcBef>
                <a:spcPct val="20000"/>
              </a:spcBef>
              <a:buFont typeface="Times New Roman" pitchFamily="18" charset="0"/>
              <a:buChar char="•"/>
            </a:pPr>
            <a:r>
              <a:rPr lang="en-US" altLang="de-DE" noProof="0" dirty="0" smtClean="0"/>
              <a:t>Subprograms</a:t>
            </a:r>
          </a:p>
          <a:p>
            <a:pPr marL="266700" indent="-266700" eaLnBrk="1" hangingPunct="1">
              <a:lnSpc>
                <a:spcPct val="90000"/>
              </a:lnSpc>
              <a:spcBef>
                <a:spcPct val="20000"/>
              </a:spcBef>
              <a:buFont typeface="Times New Roman" pitchFamily="18" charset="0"/>
              <a:buChar char="•"/>
            </a:pPr>
            <a:r>
              <a:rPr lang="en-US" altLang="de-DE" noProof="0" dirty="0" smtClean="0"/>
              <a:t>Enumerations</a:t>
            </a:r>
          </a:p>
          <a:p>
            <a:pPr marL="266700" indent="-266700" eaLnBrk="1" hangingPunct="1">
              <a:lnSpc>
                <a:spcPct val="90000"/>
              </a:lnSpc>
              <a:spcBef>
                <a:spcPct val="20000"/>
              </a:spcBef>
              <a:buFont typeface="Times New Roman" pitchFamily="18" charset="0"/>
              <a:buChar char="•"/>
            </a:pPr>
            <a:r>
              <a:rPr lang="en-US" altLang="de-DE" dirty="0" smtClean="0"/>
              <a:t>Packages</a:t>
            </a:r>
            <a:endParaRPr lang="en-US" altLang="de-DE" dirty="0"/>
          </a:p>
        </p:txBody>
      </p:sp>
      <p:sp>
        <p:nvSpPr>
          <p:cNvPr id="13318" name="Rectangle 4"/>
          <p:cNvSpPr>
            <a:spLocks noGrp="1" noChangeArrowheads="1"/>
          </p:cNvSpPr>
          <p:nvPr>
            <p:ph sz="half" idx="2"/>
          </p:nvPr>
        </p:nvSpPr>
        <p:spPr>
          <a:xfrm>
            <a:off x="4572000" y="2060848"/>
            <a:ext cx="4032448" cy="4176289"/>
          </a:xfrm>
        </p:spPr>
        <p:txBody>
          <a:bodyPr/>
          <a:lstStyle/>
          <a:p>
            <a:pPr marL="266700" indent="-266700" eaLnBrk="1" hangingPunct="1">
              <a:lnSpc>
                <a:spcPct val="90000"/>
              </a:lnSpc>
              <a:spcBef>
                <a:spcPct val="20000"/>
              </a:spcBef>
              <a:buFont typeface="Times New Roman" pitchFamily="18" charset="0"/>
              <a:buChar char="•"/>
            </a:pPr>
            <a:r>
              <a:rPr lang="en-US" altLang="de-DE" noProof="0" dirty="0" smtClean="0"/>
              <a:t>Input/Output</a:t>
            </a:r>
          </a:p>
          <a:p>
            <a:pPr marL="266700" indent="-266700" eaLnBrk="1" hangingPunct="1">
              <a:lnSpc>
                <a:spcPct val="90000"/>
              </a:lnSpc>
              <a:spcBef>
                <a:spcPct val="20000"/>
              </a:spcBef>
              <a:buFont typeface="Times New Roman" pitchFamily="18" charset="0"/>
              <a:buChar char="•"/>
            </a:pPr>
            <a:r>
              <a:rPr lang="en-US" altLang="de-DE" dirty="0"/>
              <a:t>Inheritance Ada </a:t>
            </a:r>
            <a:r>
              <a:rPr lang="en-US" altLang="de-DE" dirty="0" smtClean="0"/>
              <a:t>83</a:t>
            </a:r>
            <a:endParaRPr lang="en-US" altLang="de-DE" noProof="0" dirty="0" smtClean="0"/>
          </a:p>
          <a:p>
            <a:pPr marL="266700" indent="-266700" eaLnBrk="1" hangingPunct="1">
              <a:lnSpc>
                <a:spcPct val="90000"/>
              </a:lnSpc>
              <a:spcBef>
                <a:spcPct val="20000"/>
              </a:spcBef>
              <a:buFont typeface="Times New Roman" pitchFamily="18" charset="0"/>
              <a:buChar char="•"/>
            </a:pPr>
            <a:r>
              <a:rPr lang="en-US" altLang="de-DE" noProof="0" dirty="0" smtClean="0"/>
              <a:t>Generics</a:t>
            </a:r>
          </a:p>
          <a:p>
            <a:pPr marL="266700" indent="-266700" eaLnBrk="1" hangingPunct="1">
              <a:lnSpc>
                <a:spcPct val="90000"/>
              </a:lnSpc>
              <a:spcBef>
                <a:spcPct val="20000"/>
              </a:spcBef>
              <a:buFont typeface="Times New Roman" pitchFamily="18" charset="0"/>
              <a:buChar char="•"/>
            </a:pPr>
            <a:r>
              <a:rPr lang="en-US" altLang="de-DE" noProof="0" dirty="0" smtClean="0"/>
              <a:t>Exceptions</a:t>
            </a:r>
          </a:p>
          <a:p>
            <a:pPr marL="266700" indent="-266700" eaLnBrk="1" hangingPunct="1">
              <a:lnSpc>
                <a:spcPct val="90000"/>
              </a:lnSpc>
              <a:spcBef>
                <a:spcPct val="20000"/>
              </a:spcBef>
              <a:buFont typeface="Times New Roman" pitchFamily="18" charset="0"/>
              <a:buChar char="•"/>
            </a:pPr>
            <a:r>
              <a:rPr lang="en-US" altLang="de-DE" noProof="0" dirty="0" smtClean="0"/>
              <a:t>Elaboration</a:t>
            </a:r>
          </a:p>
          <a:p>
            <a:pPr marL="266700" indent="-266700" eaLnBrk="1" hangingPunct="1">
              <a:lnSpc>
                <a:spcPct val="90000"/>
              </a:lnSpc>
              <a:spcBef>
                <a:spcPct val="20000"/>
              </a:spcBef>
              <a:buFont typeface="Times New Roman" pitchFamily="18" charset="0"/>
              <a:buChar char="•"/>
            </a:pPr>
            <a:r>
              <a:rPr lang="en-US" altLang="de-DE" noProof="0" dirty="0" smtClean="0"/>
              <a:t>Access types</a:t>
            </a:r>
          </a:p>
          <a:p>
            <a:pPr marL="266700" indent="-266700" eaLnBrk="1" hangingPunct="1">
              <a:lnSpc>
                <a:spcPct val="90000"/>
              </a:lnSpc>
              <a:spcBef>
                <a:spcPct val="20000"/>
              </a:spcBef>
              <a:buFont typeface="Times New Roman" pitchFamily="18" charset="0"/>
              <a:buChar char="•"/>
            </a:pPr>
            <a:r>
              <a:rPr lang="en-US" altLang="de-DE" b="1" dirty="0" smtClean="0"/>
              <a:t>Representation Clauses</a:t>
            </a:r>
            <a:endParaRPr lang="en-US" altLang="de-DE" b="1" noProof="0" dirty="0" smtClean="0"/>
          </a:p>
          <a:p>
            <a:pPr marL="266700" indent="-266700" eaLnBrk="1" hangingPunct="1">
              <a:lnSpc>
                <a:spcPct val="90000"/>
              </a:lnSpc>
              <a:spcBef>
                <a:spcPct val="20000"/>
              </a:spcBef>
              <a:buFont typeface="Times New Roman" pitchFamily="18" charset="0"/>
              <a:buChar char="•"/>
            </a:pPr>
            <a:r>
              <a:rPr lang="en-US" altLang="de-DE" dirty="0"/>
              <a:t>Ada 2012: Contracts</a:t>
            </a:r>
          </a:p>
          <a:p>
            <a:pPr marL="266700" indent="-266700" eaLnBrk="1" hangingPunct="1">
              <a:lnSpc>
                <a:spcPct val="90000"/>
              </a:lnSpc>
              <a:spcBef>
                <a:spcPct val="20000"/>
              </a:spcBef>
              <a:buFont typeface="Times New Roman" pitchFamily="18" charset="0"/>
              <a:buChar char="•"/>
            </a:pPr>
            <a:r>
              <a:rPr lang="en-US" altLang="de-DE" noProof="0" dirty="0" smtClean="0"/>
              <a:t>Annexes</a:t>
            </a:r>
          </a:p>
        </p:txBody>
      </p:sp>
      <p:sp>
        <p:nvSpPr>
          <p:cNvPr id="13314" name="Fußzeilenplatzhalter 4"/>
          <p:cNvSpPr>
            <a:spLocks noGrp="1"/>
          </p:cNvSpPr>
          <p:nvPr>
            <p:ph type="ftr" idx="10"/>
          </p:nvPr>
        </p:nvSpPr>
        <p:spPr>
          <a:noFill/>
        </p:spPr>
        <p:txBody>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9pPr>
          </a:lstStyle>
          <a:p>
            <a:pPr eaLnBrk="1" hangingPunct="1"/>
            <a:r>
              <a:rPr lang="en-US" altLang="de-DE" dirty="0" smtClean="0">
                <a:solidFill>
                  <a:srgbClr val="000000"/>
                </a:solidFill>
              </a:rPr>
              <a:t>Ada Basics © 2024 C.Grein</a:t>
            </a:r>
            <a:endParaRPr lang="de-DE" altLang="de-DE" dirty="0" smtClean="0">
              <a:solidFill>
                <a:srgbClr val="000000"/>
              </a:solidFill>
            </a:endParaRPr>
          </a:p>
        </p:txBody>
      </p:sp>
      <p:sp>
        <p:nvSpPr>
          <p:cNvPr id="13315" name="Foliennummernplatzhalter 5"/>
          <p:cNvSpPr>
            <a:spLocks noGrp="1"/>
          </p:cNvSpPr>
          <p:nvPr>
            <p:ph type="sldNum" idx="11"/>
          </p:nvPr>
        </p:nvSpPr>
        <p:spPr>
          <a:noFill/>
        </p:spPr>
        <p:txBody>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9pPr>
          </a:lstStyle>
          <a:p>
            <a:pPr eaLnBrk="1" hangingPunct="1"/>
            <a:fld id="{E9EFEE1C-C198-4851-BB3D-B7A731250132}" type="slidenum">
              <a:rPr lang="de-DE" altLang="de-DE" smtClean="0">
                <a:solidFill>
                  <a:srgbClr val="000000"/>
                </a:solidFill>
              </a:rPr>
              <a:pPr eaLnBrk="1" hangingPunct="1"/>
              <a:t>300</a:t>
            </a:fld>
            <a:endParaRPr lang="de-DE" altLang="de-DE" dirty="0" smtClean="0">
              <a:solidFill>
                <a:srgbClr val="000000"/>
              </a:solidFill>
            </a:endParaRPr>
          </a:p>
        </p:txBody>
      </p:sp>
    </p:spTree>
    <p:extLst>
      <p:ext uri="{BB962C8B-B14F-4D97-AF65-F5344CB8AC3E}">
        <p14:creationId xmlns:p14="http://schemas.microsoft.com/office/powerpoint/2010/main" val="3151306228"/>
      </p:ext>
    </p:extLst>
  </p:cSld>
  <p:clrMapOvr>
    <a:masterClrMapping/>
  </p:clrMapOvr>
  <p:timing>
    <p:tnLst>
      <p:par>
        <p:cTn id="1" dur="indefinite" restart="never" nodeType="tmRoot"/>
      </p:par>
    </p:tnLst>
  </p:timing>
</p:sld>
</file>

<file path=ppt/slides/slide3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smtClean="0"/>
              <a:t>Representation Clauses</a:t>
            </a:r>
            <a:endParaRPr lang="en-US" dirty="0"/>
          </a:p>
        </p:txBody>
      </p:sp>
      <p:sp>
        <p:nvSpPr>
          <p:cNvPr id="3" name="Inhaltsplatzhalter 2"/>
          <p:cNvSpPr>
            <a:spLocks noGrp="1"/>
          </p:cNvSpPr>
          <p:nvPr>
            <p:ph idx="1"/>
          </p:nvPr>
        </p:nvSpPr>
        <p:spPr/>
        <p:txBody>
          <a:bodyPr/>
          <a:lstStyle/>
          <a:p>
            <a:pPr marL="0" indent="0"/>
            <a:r>
              <a:rPr lang="en-US" sz="1900" dirty="0" smtClean="0"/>
              <a:t>Representation clauses fix the internal representation of objects on the given architecture. This is necessary for machine-dependent programming, where for instance external data are delivered in certain formats (Milbus, Arinc, etc.).</a:t>
            </a:r>
          </a:p>
          <a:p>
            <a:pPr marL="0" indent="0"/>
            <a:r>
              <a:rPr lang="en-US" sz="1900" dirty="0" smtClean="0"/>
              <a:t>C uses shift and mask instructions for these purposes. This is error-prone and unreadable.</a:t>
            </a:r>
          </a:p>
          <a:p>
            <a:pPr marL="0" indent="0"/>
            <a:r>
              <a:rPr lang="en-US" sz="1900" dirty="0" smtClean="0"/>
              <a:t>Ada offers an easily readable syntax and leaves the job of packing and unpacking of parts of a byte or word to the compiler.</a:t>
            </a:r>
          </a:p>
          <a:p>
            <a:pPr marL="0" indent="0"/>
            <a:r>
              <a:rPr lang="en-US" sz="1900" dirty="0" smtClean="0"/>
              <a:t>The effect of representation clauses depends on the machine architecture. There are essentially two different architectures: </a:t>
            </a:r>
            <a:r>
              <a:rPr lang="en-US" sz="1900" i="1" dirty="0" smtClean="0"/>
              <a:t>Big Endian</a:t>
            </a:r>
            <a:r>
              <a:rPr lang="en-US" sz="1900" dirty="0" smtClean="0"/>
              <a:t> (BE) and </a:t>
            </a:r>
            <a:r>
              <a:rPr lang="en-US" sz="1900" i="1" dirty="0" smtClean="0"/>
              <a:t>Little Endian </a:t>
            </a:r>
            <a:r>
              <a:rPr lang="en-US" sz="1900" dirty="0" smtClean="0"/>
              <a:t>(LE).</a:t>
            </a:r>
          </a:p>
          <a:p>
            <a:pPr marL="0" indent="0"/>
            <a:r>
              <a:rPr lang="en-US" sz="1900" dirty="0" smtClean="0"/>
              <a:t>There seems to be a worldwide convention across a multitude of script systems to have the high-valued digits on the left </a:t>
            </a:r>
            <a:r>
              <a:rPr lang="de-DE" sz="1900" dirty="0" smtClean="0"/>
              <a:t>(e.g. 2023</a:t>
            </a:r>
            <a:r>
              <a:rPr lang="de-DE" sz="1900" dirty="0"/>
              <a:t>, ٢٠٢٣</a:t>
            </a:r>
            <a:r>
              <a:rPr lang="de-DE" sz="1900" dirty="0" smtClean="0"/>
              <a:t>).</a:t>
            </a:r>
            <a:endParaRPr lang="en-US" sz="1900" dirty="0"/>
          </a:p>
        </p:txBody>
      </p:sp>
      <p:sp>
        <p:nvSpPr>
          <p:cNvPr id="4" name="Fußzeilenplatzhalter 3"/>
          <p:cNvSpPr>
            <a:spLocks noGrp="1"/>
          </p:cNvSpPr>
          <p:nvPr>
            <p:ph type="ftr" idx="10"/>
          </p:nvPr>
        </p:nvSpPr>
        <p:spPr/>
        <p:txBody>
          <a:bodyPr/>
          <a:lstStyle/>
          <a:p>
            <a:pPr>
              <a:defRPr/>
            </a:pPr>
            <a:r>
              <a:rPr lang="en-US" dirty="0" smtClean="0"/>
              <a:t>Ada Basics © 2024 C.Grein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301</a:t>
            </a:fld>
            <a:endParaRPr lang="de-DE" dirty="0"/>
          </a:p>
        </p:txBody>
      </p:sp>
    </p:spTree>
    <p:extLst>
      <p:ext uri="{BB962C8B-B14F-4D97-AF65-F5344CB8AC3E}">
        <p14:creationId xmlns:p14="http://schemas.microsoft.com/office/powerpoint/2010/main" val="3489906532"/>
      </p:ext>
    </p:extLst>
  </p:cSld>
  <p:clrMapOvr>
    <a:masterClrMapping/>
  </p:clrMapOvr>
  <p:timing>
    <p:tnLst>
      <p:par>
        <p:cTn id="1" dur="indefinite" restart="never" nodeType="tmRoot"/>
      </p:par>
    </p:tnLst>
  </p:timing>
</p:sld>
</file>

<file path=ppt/slides/slide3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685800" y="463551"/>
            <a:ext cx="7739063" cy="1309266"/>
          </a:xfrm>
        </p:spPr>
        <p:txBody>
          <a:bodyPr/>
          <a:lstStyle/>
          <a:p>
            <a:r>
              <a:rPr lang="en-US" altLang="de-DE" dirty="0" smtClean="0">
                <a:solidFill>
                  <a:schemeClr val="tx1"/>
                </a:solidFill>
              </a:rPr>
              <a:t>Little vs. Big Endian</a:t>
            </a:r>
            <a:endParaRPr lang="en-US" dirty="0">
              <a:solidFill>
                <a:schemeClr val="tx1"/>
              </a:solidFill>
            </a:endParaRPr>
          </a:p>
        </p:txBody>
      </p:sp>
      <p:sp>
        <p:nvSpPr>
          <p:cNvPr id="3" name="Inhaltsplatzhalter 2"/>
          <p:cNvSpPr>
            <a:spLocks noGrp="1"/>
          </p:cNvSpPr>
          <p:nvPr>
            <p:ph idx="1"/>
          </p:nvPr>
        </p:nvSpPr>
        <p:spPr>
          <a:xfrm>
            <a:off x="685800" y="1844802"/>
            <a:ext cx="7739063" cy="2380620"/>
          </a:xfrm>
        </p:spPr>
        <p:txBody>
          <a:bodyPr/>
          <a:lstStyle/>
          <a:p>
            <a:pPr marL="0" lvl="0" indent="0">
              <a:lnSpc>
                <a:spcPct val="80000"/>
              </a:lnSpc>
              <a:tabLst>
                <a:tab pos="265113" algn="l"/>
                <a:tab pos="339725"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pPr>
            <a:r>
              <a:rPr lang="en-US" altLang="de-DE" sz="1800" dirty="0" smtClean="0"/>
              <a:t>Storage units (normally bytes) are numbered by their addresses. Take a whole number which occupies several storage units.</a:t>
            </a:r>
          </a:p>
          <a:p>
            <a:pPr marL="366713" lvl="1" indent="-187325">
              <a:lnSpc>
                <a:spcPct val="80000"/>
              </a:lnSpc>
              <a:buSzPct val="80000"/>
              <a:tabLst>
                <a:tab pos="265113" algn="l"/>
                <a:tab pos="339725"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pPr>
            <a:r>
              <a:rPr lang="en-US" altLang="de-DE" sz="1600" dirty="0" smtClean="0"/>
              <a:t>In big-endian machines, the </a:t>
            </a:r>
            <a:r>
              <a:rPr lang="en-US" altLang="de-DE" sz="1600" i="1" dirty="0"/>
              <a:t>m</a:t>
            </a:r>
            <a:r>
              <a:rPr lang="en-US" altLang="de-DE" sz="1600" i="1" dirty="0" smtClean="0"/>
              <a:t>ost </a:t>
            </a:r>
            <a:r>
              <a:rPr lang="en-US" altLang="de-DE" sz="1600" i="1" dirty="0"/>
              <a:t>s</a:t>
            </a:r>
            <a:r>
              <a:rPr lang="en-US" altLang="de-DE" sz="1600" i="1" dirty="0" smtClean="0"/>
              <a:t>ignificant </a:t>
            </a:r>
            <a:r>
              <a:rPr lang="en-US" altLang="de-DE" sz="1600" i="1" dirty="0">
                <a:solidFill>
                  <a:srgbClr val="3333CC"/>
                </a:solidFill>
              </a:rPr>
              <a:t>b</a:t>
            </a:r>
            <a:r>
              <a:rPr lang="en-US" altLang="de-DE" sz="1600" i="1" dirty="0" smtClean="0">
                <a:solidFill>
                  <a:srgbClr val="3333CC"/>
                </a:solidFill>
              </a:rPr>
              <a:t>yte</a:t>
            </a:r>
            <a:r>
              <a:rPr lang="en-US" altLang="de-DE" sz="1600" dirty="0" smtClean="0"/>
              <a:t> is located at the lowest address, the others follow. We write storage units as usual from left to right.</a:t>
            </a:r>
            <a:endParaRPr lang="en-US" altLang="de-DE" sz="1600" dirty="0"/>
          </a:p>
          <a:p>
            <a:pPr marL="366713" lvl="1" indent="-187325">
              <a:lnSpc>
                <a:spcPct val="80000"/>
              </a:lnSpc>
              <a:buSzPct val="80000"/>
              <a:tabLst>
                <a:tab pos="265113" algn="l"/>
                <a:tab pos="339725"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pPr>
            <a:r>
              <a:rPr lang="en-US" altLang="de-DE" sz="1600" dirty="0" smtClean="0"/>
              <a:t>In little endian machines, the </a:t>
            </a:r>
            <a:r>
              <a:rPr lang="en-US" altLang="de-DE" sz="1600" i="1" dirty="0"/>
              <a:t>l</a:t>
            </a:r>
            <a:r>
              <a:rPr lang="en-US" altLang="de-DE" sz="1600" i="1" dirty="0" smtClean="0"/>
              <a:t>east significant </a:t>
            </a:r>
            <a:r>
              <a:rPr lang="en-US" altLang="de-DE" sz="1600" i="1" dirty="0">
                <a:solidFill>
                  <a:srgbClr val="3333CC"/>
                </a:solidFill>
              </a:rPr>
              <a:t>b</a:t>
            </a:r>
            <a:r>
              <a:rPr lang="en-US" altLang="de-DE" sz="1600" i="1" dirty="0" smtClean="0">
                <a:solidFill>
                  <a:srgbClr val="3333CC"/>
                </a:solidFill>
              </a:rPr>
              <a:t>yte</a:t>
            </a:r>
            <a:r>
              <a:rPr lang="en-US" altLang="de-DE" sz="1600" dirty="0" smtClean="0"/>
              <a:t> is located at the lowest address.</a:t>
            </a:r>
            <a:r>
              <a:rPr lang="de-DE" sz="1600" dirty="0"/>
              <a:t> Thus, on LE</a:t>
            </a:r>
            <a:r>
              <a:rPr lang="en-US" sz="1600" dirty="0"/>
              <a:t>, we have to write storage units form right to left.</a:t>
            </a:r>
            <a:endParaRPr lang="en-US" altLang="de-DE" sz="1600" dirty="0" smtClean="0"/>
          </a:p>
          <a:p>
            <a:pPr marL="366713" lvl="1" indent="-187325">
              <a:lnSpc>
                <a:spcPct val="80000"/>
              </a:lnSpc>
              <a:buSzPct val="80000"/>
              <a:tabLst>
                <a:tab pos="265113" algn="l"/>
                <a:tab pos="339725"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pPr>
            <a:r>
              <a:rPr lang="en-US" altLang="de-DE" sz="1600" dirty="0" smtClean="0"/>
              <a:t>In order to be able to number bits consecutively across storage units, Ada counts the bits within a byte, depending on endianness, from the </a:t>
            </a:r>
            <a:r>
              <a:rPr lang="en-US" altLang="de-DE" sz="1600" i="1" dirty="0"/>
              <a:t>m</a:t>
            </a:r>
            <a:r>
              <a:rPr lang="en-US" altLang="de-DE" sz="1600" i="1" dirty="0" smtClean="0"/>
              <a:t>ost </a:t>
            </a:r>
            <a:r>
              <a:rPr lang="en-US" altLang="de-DE" sz="1600" i="1" dirty="0"/>
              <a:t>s</a:t>
            </a:r>
            <a:r>
              <a:rPr lang="en-US" altLang="de-DE" sz="1600" i="1" dirty="0" smtClean="0"/>
              <a:t>ignificant </a:t>
            </a:r>
            <a:r>
              <a:rPr lang="en-US" altLang="de-DE" sz="1600" i="1" dirty="0">
                <a:solidFill>
                  <a:srgbClr val="3333CC"/>
                </a:solidFill>
              </a:rPr>
              <a:t>b</a:t>
            </a:r>
            <a:r>
              <a:rPr lang="en-US" altLang="de-DE" sz="1600" i="1" dirty="0" smtClean="0">
                <a:solidFill>
                  <a:srgbClr val="3333CC"/>
                </a:solidFill>
              </a:rPr>
              <a:t>it</a:t>
            </a:r>
            <a:r>
              <a:rPr lang="en-US" altLang="de-DE" sz="1600" dirty="0" smtClean="0"/>
              <a:t> (MSB) to the </a:t>
            </a:r>
            <a:r>
              <a:rPr lang="en-US" altLang="de-DE" sz="1600" i="1" dirty="0"/>
              <a:t>l</a:t>
            </a:r>
            <a:r>
              <a:rPr lang="en-US" altLang="de-DE" sz="1600" i="1" dirty="0" smtClean="0"/>
              <a:t>east significant </a:t>
            </a:r>
            <a:r>
              <a:rPr lang="en-US" altLang="de-DE" sz="1600" i="1" dirty="0">
                <a:solidFill>
                  <a:srgbClr val="3333CC"/>
                </a:solidFill>
              </a:rPr>
              <a:t>b</a:t>
            </a:r>
            <a:r>
              <a:rPr lang="en-US" altLang="de-DE" sz="1600" i="1" dirty="0" smtClean="0">
                <a:solidFill>
                  <a:srgbClr val="3333CC"/>
                </a:solidFill>
              </a:rPr>
              <a:t>it</a:t>
            </a:r>
            <a:r>
              <a:rPr lang="en-US" altLang="de-DE" sz="1600" dirty="0" smtClean="0"/>
              <a:t> (LSB) respectively the other way round. </a:t>
            </a:r>
            <a:r>
              <a:rPr lang="en-US" altLang="de-DE" sz="1600" dirty="0" smtClean="0">
                <a:solidFill>
                  <a:srgbClr val="C00000"/>
                </a:solidFill>
              </a:rPr>
              <a:t>(The MSB is always located at the far left side.)</a:t>
            </a:r>
          </a:p>
        </p:txBody>
      </p:sp>
      <p:sp>
        <p:nvSpPr>
          <p:cNvPr id="4" name="Fußzeilenplatzhalter 3"/>
          <p:cNvSpPr>
            <a:spLocks noGrp="1"/>
          </p:cNvSpPr>
          <p:nvPr>
            <p:ph type="ftr" idx="10"/>
          </p:nvPr>
        </p:nvSpPr>
        <p:spPr/>
        <p:txBody>
          <a:bodyPr/>
          <a:lstStyle/>
          <a:p>
            <a:pPr>
              <a:defRPr/>
            </a:pPr>
            <a:r>
              <a:rPr lang="en-US" dirty="0" smtClean="0"/>
              <a:t>Ada Basics © 2024 C.Grein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302</a:t>
            </a:fld>
            <a:endParaRPr lang="de-DE" dirty="0"/>
          </a:p>
        </p:txBody>
      </p:sp>
      <p:grpSp>
        <p:nvGrpSpPr>
          <p:cNvPr id="9" name="Gruppieren 8"/>
          <p:cNvGrpSpPr/>
          <p:nvPr/>
        </p:nvGrpSpPr>
        <p:grpSpPr>
          <a:xfrm>
            <a:off x="1095041" y="4437112"/>
            <a:ext cx="3044911" cy="1384995"/>
            <a:chOff x="807081" y="4725144"/>
            <a:chExt cx="3044911" cy="1384995"/>
          </a:xfrm>
        </p:grpSpPr>
        <p:sp>
          <p:nvSpPr>
            <p:cNvPr id="10" name="Textfeld 9"/>
            <p:cNvSpPr txBox="1"/>
            <p:nvPr/>
          </p:nvSpPr>
          <p:spPr>
            <a:xfrm>
              <a:off x="807081" y="4725144"/>
              <a:ext cx="3044911" cy="1384995"/>
            </a:xfrm>
            <a:prstGeom prst="rect">
              <a:avLst/>
            </a:prstGeom>
            <a:noFill/>
            <a:ln w="3175">
              <a:solidFill>
                <a:schemeClr val="tx1"/>
              </a:solidFill>
            </a:ln>
          </p:spPr>
          <p:txBody>
            <a:bodyPr wrap="square" rtlCol="0">
              <a:spAutoFit/>
            </a:bodyPr>
            <a:lstStyle/>
            <a:p>
              <a:pPr marL="1700213"/>
              <a:r>
                <a:rPr lang="de-DE" sz="1400" dirty="0" smtClean="0">
                  <a:solidFill>
                    <a:srgbClr val="00B050"/>
                  </a:solidFill>
                </a:rPr>
                <a:t>2023</a:t>
              </a:r>
            </a:p>
            <a:p>
              <a:r>
                <a:rPr lang="de-DE" sz="1400" dirty="0" smtClean="0">
                  <a:solidFill>
                    <a:schemeClr val="tx1"/>
                  </a:solidFill>
                  <a:latin typeface="Courier New" panose="02070309020205020404" pitchFamily="49" charset="0"/>
                  <a:cs typeface="Courier New" panose="02070309020205020404" pitchFamily="49" charset="0"/>
                </a:rPr>
                <a:t>BE Byte  </a:t>
              </a:r>
              <a:r>
                <a:rPr lang="de-DE" sz="1400" dirty="0" smtClean="0">
                  <a:solidFill>
                    <a:schemeClr val="accent2"/>
                  </a:solidFill>
                  <a:latin typeface="Courier New" panose="02070309020205020404" pitchFamily="49" charset="0"/>
                  <a:cs typeface="Courier New" panose="02070309020205020404" pitchFamily="49" charset="0"/>
                </a:rPr>
                <a:t>0        1</a:t>
              </a:r>
            </a:p>
            <a:p>
              <a:r>
                <a:rPr lang="de-DE" sz="1400" dirty="0" smtClean="0">
                  <a:solidFill>
                    <a:schemeClr val="tx1"/>
                  </a:solidFill>
                  <a:latin typeface="Courier New" panose="02070309020205020404" pitchFamily="49" charset="0"/>
                  <a:cs typeface="Courier New" panose="02070309020205020404" pitchFamily="49" charset="0"/>
                </a:rPr>
                <a:t>   Bit   </a:t>
              </a:r>
              <a:r>
                <a:rPr lang="de-DE" sz="1400" dirty="0" smtClean="0">
                  <a:solidFill>
                    <a:srgbClr val="C00000"/>
                  </a:solidFill>
                  <a:latin typeface="Courier New" panose="02070309020205020404" pitchFamily="49" charset="0"/>
                  <a:cs typeface="Courier New" panose="02070309020205020404" pitchFamily="49" charset="0"/>
                </a:rPr>
                <a:t>01234567 89012345</a:t>
              </a:r>
            </a:p>
            <a:p>
              <a:pPr marL="985838"/>
              <a:r>
                <a:rPr lang="de-DE" sz="1400" dirty="0" smtClean="0">
                  <a:solidFill>
                    <a:srgbClr val="00B050"/>
                  </a:solidFill>
                  <a:latin typeface="Courier New" panose="02070309020205020404" pitchFamily="49" charset="0"/>
                  <a:cs typeface="Courier New" panose="02070309020205020404" pitchFamily="49" charset="0"/>
                </a:rPr>
                <a:t>00000111 11100111</a:t>
              </a:r>
            </a:p>
            <a:p>
              <a:r>
                <a:rPr lang="de-DE" sz="1400" dirty="0" smtClean="0">
                  <a:solidFill>
                    <a:schemeClr val="tx1"/>
                  </a:solidFill>
                  <a:latin typeface="Courier New" panose="02070309020205020404" pitchFamily="49" charset="0"/>
                  <a:cs typeface="Courier New" panose="02070309020205020404" pitchFamily="49" charset="0"/>
                </a:rPr>
                <a:t>LE Bit   </a:t>
              </a:r>
              <a:r>
                <a:rPr lang="de-DE" sz="1400" dirty="0" smtClean="0">
                  <a:solidFill>
                    <a:srgbClr val="C00000"/>
                  </a:solidFill>
                  <a:latin typeface="Courier New" panose="02070309020205020404" pitchFamily="49" charset="0"/>
                  <a:cs typeface="Courier New" panose="02070309020205020404" pitchFamily="49" charset="0"/>
                </a:rPr>
                <a:t>54321098 76543210</a:t>
              </a:r>
            </a:p>
            <a:p>
              <a:r>
                <a:rPr lang="de-DE" sz="1400" dirty="0">
                  <a:solidFill>
                    <a:schemeClr val="tx1"/>
                  </a:solidFill>
                  <a:latin typeface="Courier New" panose="02070309020205020404" pitchFamily="49" charset="0"/>
                  <a:cs typeface="Courier New" panose="02070309020205020404" pitchFamily="49" charset="0"/>
                </a:rPr>
                <a:t> </a:t>
              </a:r>
              <a:r>
                <a:rPr lang="de-DE" sz="1400" dirty="0" smtClean="0">
                  <a:solidFill>
                    <a:schemeClr val="tx1"/>
                  </a:solidFill>
                  <a:latin typeface="Courier New" panose="02070309020205020404" pitchFamily="49" charset="0"/>
                  <a:cs typeface="Courier New" panose="02070309020205020404" pitchFamily="49" charset="0"/>
                </a:rPr>
                <a:t>  Byte         </a:t>
              </a:r>
              <a:r>
                <a:rPr lang="de-DE" sz="1400" dirty="0" smtClean="0">
                  <a:solidFill>
                    <a:schemeClr val="accent2"/>
                  </a:solidFill>
                  <a:latin typeface="Courier New" panose="02070309020205020404" pitchFamily="49" charset="0"/>
                  <a:cs typeface="Courier New" panose="02070309020205020404" pitchFamily="49" charset="0"/>
                </a:rPr>
                <a:t>1        0</a:t>
              </a:r>
              <a:endParaRPr lang="de-DE" sz="1400" dirty="0">
                <a:solidFill>
                  <a:schemeClr val="accent2"/>
                </a:solidFill>
                <a:latin typeface="Courier New" panose="02070309020205020404" pitchFamily="49" charset="0"/>
                <a:cs typeface="Courier New" panose="02070309020205020404" pitchFamily="49" charset="0"/>
              </a:endParaRPr>
            </a:p>
          </p:txBody>
        </p:sp>
        <p:cxnSp>
          <p:nvCxnSpPr>
            <p:cNvPr id="11" name="Gerade Verbindung mit Pfeil 10"/>
            <p:cNvCxnSpPr/>
            <p:nvPr/>
          </p:nvCxnSpPr>
          <p:spPr bwMode="auto">
            <a:xfrm>
              <a:off x="2051720" y="5103187"/>
              <a:ext cx="648072" cy="0"/>
            </a:xfrm>
            <a:prstGeom prst="straightConnector1">
              <a:avLst/>
            </a:prstGeom>
            <a:solidFill>
              <a:srgbClr val="00B8FF"/>
            </a:solidFill>
            <a:ln w="9525" cap="flat" cmpd="sng" algn="ctr">
              <a:solidFill>
                <a:schemeClr val="tx1"/>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2" name="Gerade Verbindung mit Pfeil 11"/>
            <p:cNvCxnSpPr/>
            <p:nvPr/>
          </p:nvCxnSpPr>
          <p:spPr bwMode="auto">
            <a:xfrm flipH="1">
              <a:off x="2843808" y="5962559"/>
              <a:ext cx="576064" cy="0"/>
            </a:xfrm>
            <a:prstGeom prst="straightConnector1">
              <a:avLst/>
            </a:prstGeom>
            <a:solidFill>
              <a:srgbClr val="00B8FF"/>
            </a:solidFill>
            <a:ln w="9525" cap="flat" cmpd="sng" algn="ctr">
              <a:solidFill>
                <a:schemeClr val="tx1"/>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grpSp>
        <p:nvGrpSpPr>
          <p:cNvPr id="27" name="Gruppieren 26"/>
          <p:cNvGrpSpPr/>
          <p:nvPr/>
        </p:nvGrpSpPr>
        <p:grpSpPr>
          <a:xfrm>
            <a:off x="4536504" y="4365104"/>
            <a:ext cx="3491880" cy="1914370"/>
            <a:chOff x="4355976" y="4365104"/>
            <a:chExt cx="3491880" cy="1914370"/>
          </a:xfrm>
        </p:grpSpPr>
        <p:sp>
          <p:nvSpPr>
            <p:cNvPr id="23" name="Textfeld 22"/>
            <p:cNvSpPr txBox="1"/>
            <p:nvPr/>
          </p:nvSpPr>
          <p:spPr>
            <a:xfrm>
              <a:off x="4355976" y="4365104"/>
              <a:ext cx="3491880" cy="1914370"/>
            </a:xfrm>
            <a:prstGeom prst="rect">
              <a:avLst/>
            </a:prstGeom>
            <a:noFill/>
          </p:spPr>
          <p:txBody>
            <a:bodyPr wrap="square" rtlCol="0">
              <a:spAutoFit/>
            </a:bodyPr>
            <a:lstStyle/>
            <a:p>
              <a:pPr marL="0" lvl="1" indent="0">
                <a:lnSpc>
                  <a:spcPct val="80000"/>
                </a:lnSpc>
                <a:buSzPct val="80000"/>
                <a:buNone/>
                <a:tabLst>
                  <a:tab pos="265113" algn="l"/>
                  <a:tab pos="339725" algn="l"/>
                  <a:tab pos="893763" algn="l"/>
                  <a:tab pos="1343025" algn="l"/>
                  <a:tab pos="1792288" algn="l"/>
                  <a:tab pos="2241550"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pPr>
              <a:r>
                <a:rPr lang="en-US" altLang="de-DE" sz="1600" dirty="0" smtClean="0">
                  <a:solidFill>
                    <a:schemeClr val="tx1"/>
                  </a:solidFill>
                  <a:latin typeface="+mn-lt"/>
                </a:rPr>
                <a:t>Address</a:t>
              </a:r>
              <a:r>
                <a:rPr lang="de-DE" altLang="de-DE" sz="1800" dirty="0">
                  <a:solidFill>
                    <a:schemeClr val="tx1"/>
                  </a:solidFill>
                  <a:latin typeface="+mn-lt"/>
                </a:rPr>
                <a:t/>
              </a:r>
              <a:br>
                <a:rPr lang="de-DE" altLang="de-DE" sz="1800" dirty="0">
                  <a:solidFill>
                    <a:schemeClr val="tx1"/>
                  </a:solidFill>
                  <a:latin typeface="+mn-lt"/>
                </a:rPr>
              </a:br>
              <a:r>
                <a:rPr lang="de-DE" altLang="de-DE" sz="1600" dirty="0">
                  <a:solidFill>
                    <a:schemeClr val="tx1"/>
                  </a:solidFill>
                  <a:latin typeface="Courier New" panose="02070309020205020404" pitchFamily="49" charset="0"/>
                  <a:cs typeface="Courier New" panose="02070309020205020404" pitchFamily="49" charset="0"/>
                </a:rPr>
                <a:t>BE  Byte    0 1 2 …</a:t>
              </a:r>
              <a:br>
                <a:rPr lang="de-DE" altLang="de-DE" sz="1600" dirty="0">
                  <a:solidFill>
                    <a:schemeClr val="tx1"/>
                  </a:solidFill>
                  <a:latin typeface="Courier New" panose="02070309020205020404" pitchFamily="49" charset="0"/>
                  <a:cs typeface="Courier New" panose="02070309020205020404" pitchFamily="49" charset="0"/>
                </a:rPr>
              </a:br>
              <a:r>
                <a:rPr lang="de-DE" altLang="de-DE" sz="1600" dirty="0">
                  <a:solidFill>
                    <a:schemeClr val="tx1"/>
                  </a:solidFill>
                  <a:latin typeface="Courier New" panose="02070309020205020404" pitchFamily="49" charset="0"/>
                  <a:cs typeface="Courier New" panose="02070309020205020404" pitchFamily="49" charset="0"/>
                </a:rPr>
                <a:t>LE  Byte  … 2 1 0</a:t>
              </a:r>
              <a:br>
                <a:rPr lang="de-DE" altLang="de-DE" sz="1600" dirty="0">
                  <a:solidFill>
                    <a:schemeClr val="tx1"/>
                  </a:solidFill>
                  <a:latin typeface="Courier New" panose="02070309020205020404" pitchFamily="49" charset="0"/>
                  <a:cs typeface="Courier New" panose="02070309020205020404" pitchFamily="49" charset="0"/>
                </a:rPr>
              </a:br>
              <a:r>
                <a:rPr lang="en-US" altLang="de-DE" sz="1600" dirty="0" smtClean="0">
                  <a:solidFill>
                    <a:schemeClr val="tx1"/>
                  </a:solidFill>
                  <a:latin typeface="+mn-lt"/>
                </a:rPr>
                <a:t>Address</a:t>
              </a:r>
              <a:r>
                <a:rPr lang="de-DE" altLang="de-DE" sz="1800" dirty="0">
                  <a:solidFill>
                    <a:schemeClr val="tx1"/>
                  </a:solidFill>
                  <a:latin typeface="+mn-lt"/>
                </a:rPr>
                <a:t/>
              </a:r>
              <a:br>
                <a:rPr lang="de-DE" altLang="de-DE" sz="1800" dirty="0">
                  <a:solidFill>
                    <a:schemeClr val="tx1"/>
                  </a:solidFill>
                  <a:latin typeface="+mn-lt"/>
                </a:rPr>
              </a:br>
              <a:r>
                <a:rPr lang="de-DE" altLang="de-DE" sz="1600" dirty="0">
                  <a:solidFill>
                    <a:schemeClr val="tx1"/>
                  </a:solidFill>
                  <a:latin typeface="Courier New" panose="02070309020205020404" pitchFamily="49" charset="0"/>
                  <a:cs typeface="Courier New" panose="02070309020205020404" pitchFamily="49" charset="0"/>
                </a:rPr>
                <a:t>         MSB         LSB</a:t>
              </a:r>
              <a:br>
                <a:rPr lang="de-DE" altLang="de-DE" sz="1600" dirty="0">
                  <a:solidFill>
                    <a:schemeClr val="tx1"/>
                  </a:solidFill>
                  <a:latin typeface="Courier New" panose="02070309020205020404" pitchFamily="49" charset="0"/>
                  <a:cs typeface="Courier New" panose="02070309020205020404" pitchFamily="49" charset="0"/>
                </a:rPr>
              </a:br>
              <a:r>
                <a:rPr lang="de-DE" altLang="de-DE" sz="1600" dirty="0">
                  <a:solidFill>
                    <a:schemeClr val="tx1"/>
                  </a:solidFill>
                  <a:latin typeface="Courier New" panose="02070309020205020404" pitchFamily="49" charset="0"/>
                  <a:cs typeface="Courier New" panose="02070309020205020404" pitchFamily="49" charset="0"/>
                </a:rPr>
                <a:t>BE  Bit  0 1 2 3 4 5 6 7</a:t>
              </a:r>
              <a:br>
                <a:rPr lang="de-DE" altLang="de-DE" sz="1600" dirty="0">
                  <a:solidFill>
                    <a:schemeClr val="tx1"/>
                  </a:solidFill>
                  <a:latin typeface="Courier New" panose="02070309020205020404" pitchFamily="49" charset="0"/>
                  <a:cs typeface="Courier New" panose="02070309020205020404" pitchFamily="49" charset="0"/>
                </a:rPr>
              </a:br>
              <a:r>
                <a:rPr lang="de-DE" altLang="de-DE" sz="1600" dirty="0">
                  <a:solidFill>
                    <a:schemeClr val="tx1"/>
                  </a:solidFill>
                  <a:latin typeface="Courier New" panose="02070309020205020404" pitchFamily="49" charset="0"/>
                  <a:cs typeface="Courier New" panose="02070309020205020404" pitchFamily="49" charset="0"/>
                </a:rPr>
                <a:t>LE  Bit  7 6 5 4 3 2 1 0</a:t>
              </a:r>
              <a:endParaRPr lang="de-DE" altLang="de-DE" sz="1800" dirty="0">
                <a:solidFill>
                  <a:schemeClr val="tx1"/>
                </a:solidFill>
                <a:latin typeface="Courier New" panose="02070309020205020404" pitchFamily="49" charset="0"/>
                <a:cs typeface="Courier New" panose="02070309020205020404" pitchFamily="49" charset="0"/>
              </a:endParaRPr>
            </a:p>
            <a:p>
              <a:pPr lvl="0">
                <a:lnSpc>
                  <a:spcPct val="80000"/>
                </a:lnSpc>
                <a:tabLst>
                  <a:tab pos="265113" algn="l"/>
                  <a:tab pos="339725" algn="l"/>
                  <a:tab pos="893763" algn="l"/>
                  <a:tab pos="1343025" algn="l"/>
                  <a:tab pos="1792288" algn="l"/>
                  <a:tab pos="2241550"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pPr>
              <a:endParaRPr lang="de-DE" altLang="de-DE" sz="1800" dirty="0">
                <a:solidFill>
                  <a:schemeClr val="tx1"/>
                </a:solidFill>
                <a:latin typeface="+mn-lt"/>
              </a:endParaRPr>
            </a:p>
            <a:p>
              <a:pPr lvl="0">
                <a:lnSpc>
                  <a:spcPct val="80000"/>
                </a:lnSpc>
                <a:tabLst>
                  <a:tab pos="265113" algn="l"/>
                  <a:tab pos="339725" algn="l"/>
                  <a:tab pos="893763" algn="l"/>
                  <a:tab pos="1343025" algn="l"/>
                  <a:tab pos="1792288" algn="l"/>
                  <a:tab pos="2241550"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pPr>
              <a:r>
                <a:rPr lang="de-DE" altLang="de-DE" sz="1800" dirty="0">
                  <a:solidFill>
                    <a:schemeClr val="tx1"/>
                  </a:solidFill>
                  <a:latin typeface="+mn-lt"/>
                </a:rPr>
                <a:t>    </a:t>
              </a:r>
              <a:r>
                <a:rPr lang="de-DE" altLang="de-DE" sz="1800" dirty="0" smtClean="0">
                  <a:solidFill>
                    <a:schemeClr val="tx1"/>
                  </a:solidFill>
                  <a:latin typeface="+mn-lt"/>
                </a:rPr>
                <a:t>                            </a:t>
              </a:r>
              <a:r>
                <a:rPr lang="de-DE" altLang="de-DE" sz="1600" dirty="0">
                  <a:solidFill>
                    <a:schemeClr val="tx1"/>
                  </a:solidFill>
                  <a:latin typeface="+mn-lt"/>
                </a:rPr>
                <a:t>Byte</a:t>
              </a:r>
            </a:p>
          </p:txBody>
        </p:sp>
        <p:cxnSp>
          <p:nvCxnSpPr>
            <p:cNvPr id="24" name="Gerade Verbindung mit Pfeil 23"/>
            <p:cNvCxnSpPr/>
            <p:nvPr/>
          </p:nvCxnSpPr>
          <p:spPr bwMode="auto">
            <a:xfrm flipH="1">
              <a:off x="5436195" y="5085184"/>
              <a:ext cx="1080120" cy="0"/>
            </a:xfrm>
            <a:prstGeom prst="straightConnector1">
              <a:avLst/>
            </a:prstGeom>
            <a:solidFill>
              <a:srgbClr val="00B8FF"/>
            </a:solidFill>
            <a:ln w="9525" cap="flat" cmpd="sng" algn="ctr">
              <a:solidFill>
                <a:schemeClr val="tx1"/>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5" name="Geschweifte Klammer rechts 24"/>
            <p:cNvSpPr/>
            <p:nvPr/>
          </p:nvSpPr>
          <p:spPr bwMode="auto">
            <a:xfrm rot="5400000">
              <a:off x="6386631" y="4991095"/>
              <a:ext cx="188178" cy="1728192"/>
            </a:xfrm>
            <a:prstGeom prst="rightBrace">
              <a:avLst/>
            </a:prstGeom>
            <a:no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8" charset="0"/>
                <a:buNone/>
                <a:tabLst/>
              </a:pPr>
              <a:endParaRPr kumimoji="0" lang="de-DE" sz="2400" b="0" i="0" u="none" strike="noStrike" cap="none" normalizeH="0" baseline="0" dirty="0" smtClean="0">
                <a:ln>
                  <a:noFill/>
                </a:ln>
                <a:solidFill>
                  <a:schemeClr val="bg1"/>
                </a:solidFill>
                <a:effectLst/>
                <a:latin typeface="Times New Roman" pitchFamily="18" charset="0"/>
              </a:endParaRPr>
            </a:p>
          </p:txBody>
        </p:sp>
        <p:cxnSp>
          <p:nvCxnSpPr>
            <p:cNvPr id="26" name="Gerade Verbindung mit Pfeil 25"/>
            <p:cNvCxnSpPr/>
            <p:nvPr/>
          </p:nvCxnSpPr>
          <p:spPr bwMode="auto">
            <a:xfrm>
              <a:off x="5940660" y="4509120"/>
              <a:ext cx="1080120" cy="0"/>
            </a:xfrm>
            <a:prstGeom prst="straightConnector1">
              <a:avLst/>
            </a:prstGeom>
            <a:solidFill>
              <a:srgbClr val="00B8FF"/>
            </a:solidFill>
            <a:ln w="9525" cap="flat" cmpd="sng" algn="ctr">
              <a:solidFill>
                <a:schemeClr val="tx1"/>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spTree>
    <p:extLst>
      <p:ext uri="{BB962C8B-B14F-4D97-AF65-F5344CB8AC3E}">
        <p14:creationId xmlns:p14="http://schemas.microsoft.com/office/powerpoint/2010/main" val="2437711058"/>
      </p:ext>
    </p:extLst>
  </p:cSld>
  <p:clrMapOvr>
    <a:masterClrMapping/>
  </p:clrMapOvr>
  <p:timing>
    <p:tnLst>
      <p:par>
        <p:cTn id="1" dur="indefinite" restart="never" nodeType="tmRoot"/>
      </p:par>
    </p:tnLst>
  </p:timing>
</p:sld>
</file>

<file path=ppt/slides/slide3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smtClean="0"/>
              <a:t>Overview</a:t>
            </a:r>
            <a:endParaRPr lang="en-US" dirty="0"/>
          </a:p>
        </p:txBody>
      </p:sp>
      <p:sp>
        <p:nvSpPr>
          <p:cNvPr id="3" name="Inhaltsplatzhalter 2"/>
          <p:cNvSpPr>
            <a:spLocks noGrp="1"/>
          </p:cNvSpPr>
          <p:nvPr>
            <p:ph idx="1"/>
          </p:nvPr>
        </p:nvSpPr>
        <p:spPr>
          <a:xfrm>
            <a:off x="685800" y="2204864"/>
            <a:ext cx="7739063" cy="3660531"/>
          </a:xfrm>
        </p:spPr>
        <p:txBody>
          <a:bodyPr/>
          <a:lstStyle/>
          <a:p>
            <a:pPr marL="457200" indent="-457200" eaLnBrk="1" hangingPunct="1">
              <a:buClrTx/>
              <a:buFont typeface="Arial" panose="020B0604020202020204" pitchFamily="34" charset="0"/>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US" altLang="de-DE" dirty="0" smtClean="0"/>
              <a:t>Records</a:t>
            </a:r>
          </a:p>
          <a:p>
            <a:pPr marL="800100" indent="-357188" eaLnBrk="1" hangingPunct="1">
              <a:buClrTx/>
              <a:buFont typeface="Arial" panose="020B0604020202020204" pitchFamily="34" charset="0"/>
              <a:buChar char="•"/>
              <a:tabLst>
                <a:tab pos="0" algn="l"/>
                <a:tab pos="800100"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US" altLang="de-DE" sz="2800" dirty="0"/>
              <a:t>Biased </a:t>
            </a:r>
            <a:r>
              <a:rPr lang="en-US" altLang="de-DE" sz="2800" dirty="0" smtClean="0"/>
              <a:t>Representation</a:t>
            </a:r>
          </a:p>
          <a:p>
            <a:pPr marL="442912" indent="0" eaLnBrk="1" hangingPunct="1">
              <a:buClrTx/>
              <a:tabLst>
                <a:tab pos="0" algn="l"/>
                <a:tab pos="800100"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US" sz="2800" i="1" dirty="0" smtClean="0"/>
              <a:t>On the way to endian independence</a:t>
            </a:r>
            <a:endParaRPr lang="en-US" altLang="de-DE" sz="2800" dirty="0" smtClean="0"/>
          </a:p>
          <a:p>
            <a:pPr marL="812800" lvl="1" indent="-363538" eaLnBrk="1" hangingPunct="1">
              <a:lnSpc>
                <a:spcPct val="90000"/>
              </a:lnSpc>
              <a:spcBef>
                <a:spcPct val="20000"/>
              </a:spcBef>
              <a:buFont typeface="Arial" panose="020B0604020202020204" pitchFamily="34" charset="0"/>
              <a:buChar char="•"/>
            </a:pPr>
            <a:r>
              <a:rPr lang="en-US" dirty="0" smtClean="0"/>
              <a:t>Attribute Bit_Order</a:t>
            </a:r>
          </a:p>
          <a:p>
            <a:pPr marL="812800" lvl="1" indent="-363538" eaLnBrk="1" hangingPunct="1">
              <a:lnSpc>
                <a:spcPct val="90000"/>
              </a:lnSpc>
              <a:spcBef>
                <a:spcPct val="20000"/>
              </a:spcBef>
              <a:buFont typeface="Arial" panose="020B0604020202020204" pitchFamily="34" charset="0"/>
              <a:buChar char="•"/>
            </a:pPr>
            <a:r>
              <a:rPr lang="en-US" altLang="de-DE" dirty="0" smtClean="0"/>
              <a:t>Machine Scalar</a:t>
            </a:r>
          </a:p>
          <a:p>
            <a:pPr marL="449263" lvl="0" indent="-449263" eaLnBrk="1" hangingPunct="1">
              <a:lnSpc>
                <a:spcPct val="90000"/>
              </a:lnSpc>
              <a:spcBef>
                <a:spcPct val="20000"/>
              </a:spcBef>
              <a:buFont typeface="Arial" panose="020B0604020202020204" pitchFamily="34" charset="0"/>
              <a:buChar char="•"/>
            </a:pPr>
            <a:r>
              <a:rPr lang="en-US" altLang="de-DE" dirty="0" smtClean="0"/>
              <a:t>Array Components</a:t>
            </a:r>
          </a:p>
          <a:p>
            <a:pPr marL="449263" lvl="0" indent="-449263" eaLnBrk="1" hangingPunct="1">
              <a:lnSpc>
                <a:spcPct val="90000"/>
              </a:lnSpc>
              <a:spcBef>
                <a:spcPct val="20000"/>
              </a:spcBef>
              <a:buFont typeface="Arial" panose="020B0604020202020204" pitchFamily="34" charset="0"/>
              <a:buChar char="•"/>
            </a:pPr>
            <a:r>
              <a:rPr lang="en-US" altLang="de-DE" dirty="0" smtClean="0"/>
              <a:t>Enumeration Types</a:t>
            </a:r>
            <a:endParaRPr lang="en-US" altLang="de-DE" dirty="0"/>
          </a:p>
        </p:txBody>
      </p:sp>
      <p:sp>
        <p:nvSpPr>
          <p:cNvPr id="4" name="Fußzeilenplatzhalter 3"/>
          <p:cNvSpPr>
            <a:spLocks noGrp="1"/>
          </p:cNvSpPr>
          <p:nvPr>
            <p:ph type="ftr" idx="10"/>
          </p:nvPr>
        </p:nvSpPr>
        <p:spPr/>
        <p:txBody>
          <a:bodyPr/>
          <a:lstStyle/>
          <a:p>
            <a:pPr>
              <a:defRPr/>
            </a:pPr>
            <a:r>
              <a:rPr lang="en-US" dirty="0" smtClean="0"/>
              <a:t>Ada Basics © 2024 C.Grein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303</a:t>
            </a:fld>
            <a:endParaRPr lang="de-DE" dirty="0"/>
          </a:p>
        </p:txBody>
      </p:sp>
      <p:pic>
        <p:nvPicPr>
          <p:cNvPr id="6" name="Grafik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6472635" y="2728084"/>
            <a:ext cx="1944216" cy="2932940"/>
          </a:xfrm>
          <a:prstGeom prst="rect">
            <a:avLst/>
          </a:prstGeom>
        </p:spPr>
      </p:pic>
      <p:sp>
        <p:nvSpPr>
          <p:cNvPr id="7" name="Textfeld 6"/>
          <p:cNvSpPr txBox="1"/>
          <p:nvPr/>
        </p:nvSpPr>
        <p:spPr>
          <a:xfrm>
            <a:off x="3131841" y="1982366"/>
            <a:ext cx="5285010" cy="523220"/>
          </a:xfrm>
          <a:prstGeom prst="rect">
            <a:avLst/>
          </a:prstGeom>
          <a:solidFill>
            <a:schemeClr val="accent2">
              <a:lumMod val="40000"/>
              <a:lumOff val="60000"/>
            </a:schemeClr>
          </a:solidFill>
          <a:ln>
            <a:solidFill>
              <a:schemeClr val="accent2"/>
            </a:solidFill>
          </a:ln>
        </p:spPr>
        <p:txBody>
          <a:bodyPr wrap="square" rtlCol="0">
            <a:spAutoFit/>
          </a:bodyPr>
          <a:lstStyle/>
          <a:p>
            <a:r>
              <a:rPr lang="en-US" sz="1400" dirty="0" smtClean="0">
                <a:solidFill>
                  <a:schemeClr val="accent2"/>
                </a:solidFill>
              </a:rPr>
              <a:t>Also see my contribution: </a:t>
            </a:r>
            <a:r>
              <a:rPr lang="en-US" sz="1400" dirty="0" smtClean="0">
                <a:solidFill>
                  <a:schemeClr val="accent2"/>
                </a:solidFill>
                <a:hlinkClick r:id="rId3"/>
              </a:rPr>
              <a:t>https://en.wikibooks.org/wiki/Ada_Programming/Attributes/'Bit_Order</a:t>
            </a:r>
            <a:endParaRPr lang="en-US" sz="1400" dirty="0">
              <a:solidFill>
                <a:schemeClr val="accent2"/>
              </a:solidFill>
            </a:endParaRPr>
          </a:p>
        </p:txBody>
      </p:sp>
    </p:spTree>
    <p:extLst>
      <p:ext uri="{BB962C8B-B14F-4D97-AF65-F5344CB8AC3E}">
        <p14:creationId xmlns:p14="http://schemas.microsoft.com/office/powerpoint/2010/main" val="1183591330"/>
      </p:ext>
    </p:extLst>
  </p:cSld>
  <p:clrMapOvr>
    <a:masterClrMapping/>
  </p:clrMapOvr>
  <p:timing>
    <p:tnLst>
      <p:par>
        <p:cTn id="1" dur="indefinite" restart="never" nodeType="tmRoot"/>
      </p:par>
    </p:tnLst>
  </p:timing>
</p:sld>
</file>

<file path=ppt/slides/slide3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smtClean="0">
                <a:solidFill>
                  <a:srgbClr val="FF3399"/>
                </a:solidFill>
              </a:rPr>
              <a:t>Syntax for Records</a:t>
            </a:r>
            <a:endParaRPr lang="en-US" dirty="0">
              <a:solidFill>
                <a:srgbClr val="FF3399"/>
              </a:solidFill>
            </a:endParaRPr>
          </a:p>
        </p:txBody>
      </p:sp>
      <p:sp>
        <p:nvSpPr>
          <p:cNvPr id="3" name="Inhaltsplatzhalter 2"/>
          <p:cNvSpPr>
            <a:spLocks noGrp="1"/>
          </p:cNvSpPr>
          <p:nvPr>
            <p:ph idx="1"/>
          </p:nvPr>
        </p:nvSpPr>
        <p:spPr>
          <a:xfrm>
            <a:off x="685800" y="1916833"/>
            <a:ext cx="7739063" cy="4043814"/>
          </a:xfrm>
        </p:spPr>
        <p:txBody>
          <a:bodyPr/>
          <a:lstStyle/>
          <a:p>
            <a:pPr marL="0" indent="0"/>
            <a:r>
              <a:rPr lang="en-US" sz="1900" dirty="0" smtClean="0"/>
              <a:t>For each record component, its location relative to the address of the complete object may be fixed. The location of objects without such a specification is fixed be the compiler.</a:t>
            </a:r>
          </a:p>
          <a:p>
            <a:pPr marL="365125" indent="0"/>
            <a:r>
              <a:rPr lang="en-US" sz="1700" b="1" dirty="0" smtClean="0">
                <a:latin typeface="Courier New" panose="02070309020205020404" pitchFamily="49" charset="0"/>
                <a:cs typeface="Courier New" panose="02070309020205020404" pitchFamily="49" charset="0"/>
              </a:rPr>
              <a:t>type</a:t>
            </a:r>
            <a:r>
              <a:rPr lang="en-US" sz="1700" dirty="0" smtClean="0">
                <a:latin typeface="Courier New" panose="02070309020205020404" pitchFamily="49" charset="0"/>
                <a:cs typeface="Courier New" panose="02070309020205020404" pitchFamily="49" charset="0"/>
              </a:rPr>
              <a:t> A_Record </a:t>
            </a:r>
            <a:r>
              <a:rPr lang="en-US" sz="1700" b="1" dirty="0" smtClean="0">
                <a:latin typeface="Courier New" panose="02070309020205020404" pitchFamily="49" charset="0"/>
                <a:cs typeface="Courier New" panose="02070309020205020404" pitchFamily="49" charset="0"/>
              </a:rPr>
              <a:t>is record</a:t>
            </a:r>
            <a:br>
              <a:rPr lang="en-US" sz="1700" b="1" dirty="0" smtClean="0">
                <a:latin typeface="Courier New" panose="02070309020205020404" pitchFamily="49" charset="0"/>
                <a:cs typeface="Courier New" panose="02070309020205020404" pitchFamily="49" charset="0"/>
              </a:rPr>
            </a:br>
            <a:r>
              <a:rPr lang="en-US" sz="1700" dirty="0" smtClean="0">
                <a:latin typeface="Courier New" panose="02070309020205020404" pitchFamily="49" charset="0"/>
                <a:cs typeface="Courier New" panose="02070309020205020404" pitchFamily="49" charset="0"/>
              </a:rPr>
              <a:t>  Component: A_Type;</a:t>
            </a:r>
            <a:br>
              <a:rPr lang="en-US" sz="1700" dirty="0" smtClean="0">
                <a:latin typeface="Courier New" panose="02070309020205020404" pitchFamily="49" charset="0"/>
                <a:cs typeface="Courier New" panose="02070309020205020404" pitchFamily="49" charset="0"/>
              </a:rPr>
            </a:br>
            <a:r>
              <a:rPr lang="en-US" sz="1700" b="1" dirty="0" smtClean="0">
                <a:latin typeface="Courier New" panose="02070309020205020404" pitchFamily="49" charset="0"/>
                <a:cs typeface="Courier New" panose="02070309020205020404" pitchFamily="49" charset="0"/>
              </a:rPr>
              <a:t>end record</a:t>
            </a:r>
            <a:r>
              <a:rPr lang="en-US" sz="1700" dirty="0" smtClean="0">
                <a:latin typeface="Courier New" panose="02070309020205020404" pitchFamily="49" charset="0"/>
                <a:cs typeface="Courier New" panose="02070309020205020404" pitchFamily="49" charset="0"/>
              </a:rPr>
              <a:t>;</a:t>
            </a:r>
          </a:p>
          <a:p>
            <a:pPr marL="365125" lvl="0" indent="0"/>
            <a:r>
              <a:rPr lang="en-US" sz="1700" b="1" dirty="0">
                <a:latin typeface="Courier New" panose="02070309020205020404" pitchFamily="49" charset="0"/>
                <a:cs typeface="Courier New" panose="02070309020205020404" pitchFamily="49" charset="0"/>
              </a:rPr>
              <a:t>f</a:t>
            </a:r>
            <a:r>
              <a:rPr lang="en-US" sz="1700" b="1" dirty="0" smtClean="0">
                <a:latin typeface="Courier New" panose="02070309020205020404" pitchFamily="49" charset="0"/>
                <a:cs typeface="Courier New" panose="02070309020205020404" pitchFamily="49" charset="0"/>
              </a:rPr>
              <a:t>or</a:t>
            </a:r>
            <a:r>
              <a:rPr lang="en-US" sz="1700" dirty="0" smtClean="0">
                <a:latin typeface="Courier New" panose="02070309020205020404" pitchFamily="49" charset="0"/>
                <a:cs typeface="Courier New" panose="02070309020205020404" pitchFamily="49" charset="0"/>
              </a:rPr>
              <a:t> A_Record </a:t>
            </a:r>
            <a:r>
              <a:rPr lang="en-US" sz="1700" b="1" dirty="0" smtClean="0">
                <a:latin typeface="Courier New" panose="02070309020205020404" pitchFamily="49" charset="0"/>
                <a:cs typeface="Courier New" panose="02070309020205020404" pitchFamily="49" charset="0"/>
              </a:rPr>
              <a:t>use </a:t>
            </a:r>
            <a:r>
              <a:rPr lang="en-US" sz="1700" b="1" dirty="0">
                <a:latin typeface="Courier New" panose="02070309020205020404" pitchFamily="49" charset="0"/>
                <a:cs typeface="Courier New" panose="02070309020205020404" pitchFamily="49" charset="0"/>
              </a:rPr>
              <a:t>record</a:t>
            </a:r>
            <a:br>
              <a:rPr lang="en-US" sz="1700" b="1" dirty="0">
                <a:latin typeface="Courier New" panose="02070309020205020404" pitchFamily="49" charset="0"/>
                <a:cs typeface="Courier New" panose="02070309020205020404" pitchFamily="49" charset="0"/>
              </a:rPr>
            </a:br>
            <a:r>
              <a:rPr lang="en-US" sz="1700" dirty="0">
                <a:latin typeface="Courier New" panose="02070309020205020404" pitchFamily="49" charset="0"/>
                <a:cs typeface="Courier New" panose="02070309020205020404" pitchFamily="49" charset="0"/>
              </a:rPr>
              <a:t>  </a:t>
            </a:r>
            <a:r>
              <a:rPr lang="en-US" sz="1700" dirty="0" smtClean="0">
                <a:latin typeface="Courier New" panose="02070309020205020404" pitchFamily="49" charset="0"/>
                <a:cs typeface="Courier New" panose="02070309020205020404" pitchFamily="49" charset="0"/>
              </a:rPr>
              <a:t>Component </a:t>
            </a:r>
            <a:r>
              <a:rPr lang="en-US" sz="1700" b="1" dirty="0" smtClean="0">
                <a:solidFill>
                  <a:schemeClr val="accent2"/>
                </a:solidFill>
                <a:latin typeface="Courier New" panose="02070309020205020404" pitchFamily="49" charset="0"/>
                <a:cs typeface="Courier New" panose="02070309020205020404" pitchFamily="49" charset="0"/>
              </a:rPr>
              <a:t>at</a:t>
            </a:r>
            <a:r>
              <a:rPr lang="en-US" sz="1700" dirty="0" smtClean="0">
                <a:solidFill>
                  <a:schemeClr val="accent2"/>
                </a:solidFill>
                <a:latin typeface="Courier New" panose="02070309020205020404" pitchFamily="49" charset="0"/>
                <a:cs typeface="Courier New" panose="02070309020205020404" pitchFamily="49" charset="0"/>
              </a:rPr>
              <a:t> Position</a:t>
            </a:r>
            <a:r>
              <a:rPr lang="en-US" sz="1700" dirty="0" smtClean="0">
                <a:latin typeface="Courier New" panose="02070309020205020404" pitchFamily="49" charset="0"/>
                <a:cs typeface="Courier New" panose="02070309020205020404" pitchFamily="49" charset="0"/>
              </a:rPr>
              <a:t> </a:t>
            </a:r>
            <a:r>
              <a:rPr lang="en-US" sz="1700" b="1" dirty="0" smtClean="0">
                <a:solidFill>
                  <a:srgbClr val="C00000"/>
                </a:solidFill>
                <a:latin typeface="Courier New" panose="02070309020205020404" pitchFamily="49" charset="0"/>
                <a:cs typeface="Courier New" panose="02070309020205020404" pitchFamily="49" charset="0"/>
              </a:rPr>
              <a:t>range</a:t>
            </a:r>
            <a:r>
              <a:rPr lang="en-US" sz="1700" dirty="0" smtClean="0">
                <a:solidFill>
                  <a:srgbClr val="C00000"/>
                </a:solidFill>
                <a:latin typeface="Courier New" panose="02070309020205020404" pitchFamily="49" charset="0"/>
                <a:cs typeface="Courier New" panose="02070309020205020404" pitchFamily="49" charset="0"/>
              </a:rPr>
              <a:t> First_Bit .. Last_Bit</a:t>
            </a:r>
            <a:r>
              <a:rPr lang="en-US" sz="1700" dirty="0" smtClean="0">
                <a:latin typeface="Courier New" panose="02070309020205020404" pitchFamily="49" charset="0"/>
                <a:cs typeface="Courier New" panose="02070309020205020404" pitchFamily="49" charset="0"/>
              </a:rPr>
              <a:t>;</a:t>
            </a:r>
            <a:r>
              <a:rPr lang="en-US" sz="1700" dirty="0">
                <a:latin typeface="Courier New" panose="02070309020205020404" pitchFamily="49" charset="0"/>
                <a:cs typeface="Courier New" panose="02070309020205020404" pitchFamily="49" charset="0"/>
              </a:rPr>
              <a:t/>
            </a:r>
            <a:br>
              <a:rPr lang="en-US" sz="1700" dirty="0">
                <a:latin typeface="Courier New" panose="02070309020205020404" pitchFamily="49" charset="0"/>
                <a:cs typeface="Courier New" panose="02070309020205020404" pitchFamily="49" charset="0"/>
              </a:rPr>
            </a:br>
            <a:r>
              <a:rPr lang="en-US" sz="1700" b="1" dirty="0">
                <a:latin typeface="Courier New" panose="02070309020205020404" pitchFamily="49" charset="0"/>
                <a:cs typeface="Courier New" panose="02070309020205020404" pitchFamily="49" charset="0"/>
              </a:rPr>
              <a:t>end record</a:t>
            </a:r>
            <a:r>
              <a:rPr lang="en-US" sz="1700" dirty="0">
                <a:latin typeface="Courier New" panose="02070309020205020404" pitchFamily="49" charset="0"/>
                <a:cs typeface="Courier New" panose="02070309020205020404" pitchFamily="49" charset="0"/>
              </a:rPr>
              <a:t>;</a:t>
            </a:r>
          </a:p>
          <a:p>
            <a:pPr marL="0" indent="0"/>
            <a:r>
              <a:rPr lang="en-US" sz="1900" dirty="0" smtClean="0">
                <a:solidFill>
                  <a:schemeClr val="accent2"/>
                </a:solidFill>
                <a:cs typeface="Courier New" panose="02070309020205020404" pitchFamily="49" charset="0"/>
              </a:rPr>
              <a:t>Position</a:t>
            </a:r>
            <a:r>
              <a:rPr lang="en-US" sz="1900" dirty="0" smtClean="0">
                <a:cs typeface="Courier New" panose="02070309020205020404" pitchFamily="49" charset="0"/>
              </a:rPr>
              <a:t> is the storage unit number beginning at 0; the </a:t>
            </a:r>
            <a:r>
              <a:rPr lang="en-US" sz="1900" dirty="0" smtClean="0">
                <a:solidFill>
                  <a:srgbClr val="C00000"/>
                </a:solidFill>
                <a:cs typeface="Courier New" panose="02070309020205020404" pitchFamily="49" charset="0"/>
              </a:rPr>
              <a:t>occupied bits</a:t>
            </a:r>
            <a:r>
              <a:rPr lang="en-US" sz="1900" dirty="0" smtClean="0">
                <a:solidFill>
                  <a:srgbClr val="FF0000"/>
                </a:solidFill>
                <a:cs typeface="Courier New" panose="02070309020205020404" pitchFamily="49" charset="0"/>
              </a:rPr>
              <a:t> </a:t>
            </a:r>
            <a:r>
              <a:rPr lang="en-US" sz="1900" dirty="0" smtClean="0">
                <a:cs typeface="Courier New" panose="02070309020205020404" pitchFamily="49" charset="0"/>
              </a:rPr>
              <a:t>are numbered as given in slide 302 and may extend across storage unit boundaries. There are three corresponding attributes with these names that can be used to query those values.</a:t>
            </a:r>
            <a:endParaRPr lang="en-US" sz="1900" dirty="0">
              <a:cs typeface="Courier New" panose="02070309020205020404" pitchFamily="49" charset="0"/>
            </a:endParaRPr>
          </a:p>
        </p:txBody>
      </p:sp>
      <p:sp>
        <p:nvSpPr>
          <p:cNvPr id="4" name="Fußzeilenplatzhalter 3"/>
          <p:cNvSpPr>
            <a:spLocks noGrp="1"/>
          </p:cNvSpPr>
          <p:nvPr>
            <p:ph type="ftr" idx="10"/>
          </p:nvPr>
        </p:nvSpPr>
        <p:spPr/>
        <p:txBody>
          <a:bodyPr/>
          <a:lstStyle/>
          <a:p>
            <a:pPr>
              <a:defRPr/>
            </a:pPr>
            <a:r>
              <a:rPr lang="en-US" dirty="0" smtClean="0"/>
              <a:t>Ada Basics © 2024 C.Grein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304</a:t>
            </a:fld>
            <a:endParaRPr lang="de-DE" dirty="0"/>
          </a:p>
        </p:txBody>
      </p:sp>
      <p:sp>
        <p:nvSpPr>
          <p:cNvPr id="6" name="Textfeld 5"/>
          <p:cNvSpPr txBox="1"/>
          <p:nvPr/>
        </p:nvSpPr>
        <p:spPr>
          <a:xfrm>
            <a:off x="2627785" y="5960646"/>
            <a:ext cx="3456383" cy="338554"/>
          </a:xfrm>
          <a:prstGeom prst="rect">
            <a:avLst/>
          </a:prstGeom>
          <a:solidFill>
            <a:srgbClr val="FFDF85"/>
          </a:solidFill>
          <a:ln>
            <a:solidFill>
              <a:srgbClr val="996600"/>
            </a:solidFill>
          </a:ln>
        </p:spPr>
        <p:txBody>
          <a:bodyPr wrap="square" rtlCol="0">
            <a:spAutoFit/>
          </a:bodyPr>
          <a:lstStyle/>
          <a:p>
            <a:r>
              <a:rPr lang="en-US" sz="1600" dirty="0" smtClean="0">
                <a:solidFill>
                  <a:srgbClr val="996600"/>
                </a:solidFill>
              </a:rPr>
              <a:t>For biased representation see </a:t>
            </a:r>
            <a:r>
              <a:rPr lang="en-US" sz="1600" dirty="0" smtClean="0">
                <a:solidFill>
                  <a:srgbClr val="996600"/>
                </a:solidFill>
                <a:hlinkClick r:id="rId2" action="ppaction://hlinksldjump"/>
              </a:rPr>
              <a:t>slide 451</a:t>
            </a:r>
            <a:r>
              <a:rPr lang="en-US" sz="1600" dirty="0" smtClean="0">
                <a:solidFill>
                  <a:srgbClr val="996600"/>
                </a:solidFill>
              </a:rPr>
              <a:t>.</a:t>
            </a:r>
            <a:endParaRPr lang="en-US" sz="1600" dirty="0">
              <a:solidFill>
                <a:srgbClr val="996600"/>
              </a:solidFill>
            </a:endParaRPr>
          </a:p>
        </p:txBody>
      </p:sp>
    </p:spTree>
    <p:extLst>
      <p:ext uri="{BB962C8B-B14F-4D97-AF65-F5344CB8AC3E}">
        <p14:creationId xmlns:p14="http://schemas.microsoft.com/office/powerpoint/2010/main" val="832009015"/>
      </p:ext>
    </p:extLst>
  </p:cSld>
  <p:clrMapOvr>
    <a:masterClrMapping/>
  </p:clrMapOvr>
  <p:timing>
    <p:tnLst>
      <p:par>
        <p:cTn id="1" dur="indefinite" restart="never" nodeType="tmRoot"/>
      </p:par>
    </p:tnLst>
  </p:timing>
</p:sld>
</file>

<file path=ppt/slides/slide3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smtClean="0"/>
              <a:t>Byte Swap via Type Conversion (since Ada 83)</a:t>
            </a:r>
            <a:endParaRPr lang="en-US" dirty="0"/>
          </a:p>
        </p:txBody>
      </p:sp>
      <p:sp>
        <p:nvSpPr>
          <p:cNvPr id="3" name="Inhaltsplatzhalter 2"/>
          <p:cNvSpPr>
            <a:spLocks noGrp="1"/>
          </p:cNvSpPr>
          <p:nvPr>
            <p:ph idx="1"/>
          </p:nvPr>
        </p:nvSpPr>
        <p:spPr/>
        <p:txBody>
          <a:bodyPr/>
          <a:lstStyle/>
          <a:p>
            <a:pPr marL="357188" lvl="0" indent="0"/>
            <a:r>
              <a:rPr lang="en-US" sz="1800" b="1" dirty="0">
                <a:latin typeface="Courier New" panose="02070309020205020404" pitchFamily="49" charset="0"/>
                <a:cs typeface="Courier New" panose="02070309020205020404" pitchFamily="49" charset="0"/>
              </a:rPr>
              <a:t>type</a:t>
            </a:r>
            <a:r>
              <a:rPr lang="en-US" sz="1800" dirty="0">
                <a:latin typeface="Courier New" panose="02070309020205020404" pitchFamily="49" charset="0"/>
                <a:cs typeface="Courier New" panose="02070309020205020404" pitchFamily="49" charset="0"/>
              </a:rPr>
              <a:t> Byte </a:t>
            </a:r>
            <a:r>
              <a:rPr lang="en-US" sz="1800" b="1" dirty="0">
                <a:latin typeface="Courier New" panose="02070309020205020404" pitchFamily="49" charset="0"/>
                <a:cs typeface="Courier New" panose="02070309020205020404" pitchFamily="49" charset="0"/>
              </a:rPr>
              <a:t>is range </a:t>
            </a:r>
            <a:r>
              <a:rPr lang="en-US" sz="1800" dirty="0">
                <a:latin typeface="Courier New" panose="02070309020205020404" pitchFamily="49" charset="0"/>
                <a:cs typeface="Courier New" panose="02070309020205020404" pitchFamily="49" charset="0"/>
              </a:rPr>
              <a:t>-2** 7 .. 2** 7 - 1;</a:t>
            </a:r>
            <a:br>
              <a:rPr lang="en-US" sz="1800" dirty="0">
                <a:latin typeface="Courier New" panose="02070309020205020404" pitchFamily="49" charset="0"/>
                <a:cs typeface="Courier New" panose="02070309020205020404" pitchFamily="49" charset="0"/>
              </a:rPr>
            </a:br>
            <a:r>
              <a:rPr lang="en-US" sz="1800" b="1" dirty="0">
                <a:latin typeface="Courier New" panose="02070309020205020404" pitchFamily="49" charset="0"/>
                <a:cs typeface="Courier New" panose="02070309020205020404" pitchFamily="49" charset="0"/>
              </a:rPr>
              <a:t>type</a:t>
            </a:r>
            <a:r>
              <a:rPr lang="en-US" sz="1800" dirty="0">
                <a:latin typeface="Courier New" panose="02070309020205020404" pitchFamily="49" charset="0"/>
                <a:cs typeface="Courier New" panose="02070309020205020404" pitchFamily="49" charset="0"/>
              </a:rPr>
              <a:t> Word </a:t>
            </a:r>
            <a:r>
              <a:rPr lang="en-US" sz="1800" b="1" dirty="0">
                <a:latin typeface="Courier New" panose="02070309020205020404" pitchFamily="49" charset="0"/>
                <a:cs typeface="Courier New" panose="02070309020205020404" pitchFamily="49" charset="0"/>
              </a:rPr>
              <a:t>is range </a:t>
            </a:r>
            <a:r>
              <a:rPr lang="en-US" sz="1800" dirty="0">
                <a:latin typeface="Courier New" panose="02070309020205020404" pitchFamily="49" charset="0"/>
                <a:cs typeface="Courier New" panose="02070309020205020404" pitchFamily="49" charset="0"/>
              </a:rPr>
              <a:t>-2**15 .. 2**15 - 1;</a:t>
            </a:r>
          </a:p>
          <a:p>
            <a:pPr marL="357188" lvl="0" indent="0"/>
            <a:r>
              <a:rPr lang="en-US" sz="1800" b="1" dirty="0">
                <a:latin typeface="Courier New" panose="02070309020205020404" pitchFamily="49" charset="0"/>
                <a:cs typeface="Courier New" panose="02070309020205020404" pitchFamily="49" charset="0"/>
              </a:rPr>
              <a:t>type</a:t>
            </a:r>
            <a:r>
              <a:rPr lang="en-US" sz="1800" dirty="0">
                <a:latin typeface="Courier New" panose="02070309020205020404" pitchFamily="49" charset="0"/>
                <a:cs typeface="Courier New" panose="02070309020205020404" pitchFamily="49" charset="0"/>
              </a:rPr>
              <a:t> LE_Bytes </a:t>
            </a:r>
            <a:r>
              <a:rPr lang="en-US" sz="1800" b="1" dirty="0">
                <a:latin typeface="Courier New" panose="02070309020205020404" pitchFamily="49" charset="0"/>
                <a:cs typeface="Courier New" panose="02070309020205020404" pitchFamily="49" charset="0"/>
              </a:rPr>
              <a:t>is record</a:t>
            </a:r>
            <a:r>
              <a:rPr lang="en-US" sz="1800" dirty="0">
                <a:latin typeface="Courier New" panose="02070309020205020404" pitchFamily="49" charset="0"/>
                <a:cs typeface="Courier New" panose="02070309020205020404" pitchFamily="49" charset="0"/>
              </a:rPr>
              <a:t/>
            </a:r>
            <a:br>
              <a:rPr lang="en-US" sz="1800" dirty="0">
                <a:latin typeface="Courier New" panose="02070309020205020404" pitchFamily="49" charset="0"/>
                <a:cs typeface="Courier New" panose="02070309020205020404" pitchFamily="49" charset="0"/>
              </a:rPr>
            </a:br>
            <a:r>
              <a:rPr lang="en-US" sz="1800" dirty="0">
                <a:latin typeface="Courier New" panose="02070309020205020404" pitchFamily="49" charset="0"/>
                <a:cs typeface="Courier New" panose="02070309020205020404" pitchFamily="49" charset="0"/>
              </a:rPr>
              <a:t>  LSB, MSB: Byte;</a:t>
            </a:r>
            <a:br>
              <a:rPr lang="en-US" sz="1800" dirty="0">
                <a:latin typeface="Courier New" panose="02070309020205020404" pitchFamily="49" charset="0"/>
                <a:cs typeface="Courier New" panose="02070309020205020404" pitchFamily="49" charset="0"/>
              </a:rPr>
            </a:br>
            <a:r>
              <a:rPr lang="en-US" sz="1800" b="1" dirty="0">
                <a:latin typeface="Courier New" panose="02070309020205020404" pitchFamily="49" charset="0"/>
                <a:cs typeface="Courier New" panose="02070309020205020404" pitchFamily="49" charset="0"/>
              </a:rPr>
              <a:t>end record</a:t>
            </a:r>
            <a:r>
              <a:rPr lang="en-US" sz="1800" dirty="0">
                <a:latin typeface="Courier New" panose="02070309020205020404" pitchFamily="49" charset="0"/>
                <a:cs typeface="Courier New" panose="02070309020205020404" pitchFamily="49" charset="0"/>
              </a:rPr>
              <a:t>;</a:t>
            </a:r>
            <a:br>
              <a:rPr lang="en-US" sz="1800" dirty="0">
                <a:latin typeface="Courier New" panose="02070309020205020404" pitchFamily="49" charset="0"/>
                <a:cs typeface="Courier New" panose="02070309020205020404" pitchFamily="49" charset="0"/>
              </a:rPr>
            </a:br>
            <a:r>
              <a:rPr lang="en-US" sz="1800" b="1" dirty="0">
                <a:latin typeface="Courier New" panose="02070309020205020404" pitchFamily="49" charset="0"/>
                <a:cs typeface="Courier New" panose="02070309020205020404" pitchFamily="49" charset="0"/>
              </a:rPr>
              <a:t>for</a:t>
            </a:r>
            <a:r>
              <a:rPr lang="en-US" sz="1800" dirty="0">
                <a:latin typeface="Courier New" panose="02070309020205020404" pitchFamily="49" charset="0"/>
                <a:cs typeface="Courier New" panose="02070309020205020404" pitchFamily="49" charset="0"/>
              </a:rPr>
              <a:t> LE_Bytes </a:t>
            </a:r>
            <a:r>
              <a:rPr lang="en-US" sz="1800" b="1" dirty="0">
                <a:latin typeface="Courier New" panose="02070309020205020404" pitchFamily="49" charset="0"/>
                <a:cs typeface="Courier New" panose="02070309020205020404" pitchFamily="49" charset="0"/>
              </a:rPr>
              <a:t>use record   </a:t>
            </a:r>
            <a:r>
              <a:rPr lang="en-US" sz="1800" dirty="0">
                <a:latin typeface="Courier New" panose="02070309020205020404" pitchFamily="49" charset="0"/>
                <a:cs typeface="Courier New" panose="02070309020205020404" pitchFamily="49" charset="0"/>
              </a:rPr>
              <a:t>-- </a:t>
            </a:r>
            <a:r>
              <a:rPr lang="en-US" sz="1800" b="1" i="1" dirty="0">
                <a:latin typeface="Courier New" panose="02070309020205020404" pitchFamily="49" charset="0"/>
                <a:cs typeface="Courier New" panose="02070309020205020404" pitchFamily="49" charset="0"/>
              </a:rPr>
              <a:t>LE byte </a:t>
            </a:r>
            <a:r>
              <a:rPr lang="en-US" sz="1800" b="1" i="1" dirty="0" smtClean="0">
                <a:latin typeface="Courier New" panose="02070309020205020404" pitchFamily="49" charset="0"/>
                <a:cs typeface="Courier New" panose="02070309020205020404" pitchFamily="49" charset="0"/>
              </a:rPr>
              <a:t>order</a:t>
            </a:r>
            <a:r>
              <a:rPr lang="en-US" sz="1800" dirty="0">
                <a:latin typeface="Courier New" panose="02070309020205020404" pitchFamily="49" charset="0"/>
                <a:cs typeface="Courier New" panose="02070309020205020404" pitchFamily="49" charset="0"/>
              </a:rPr>
              <a:t/>
            </a:r>
            <a:br>
              <a:rPr lang="en-US" sz="1800" dirty="0">
                <a:latin typeface="Courier New" panose="02070309020205020404" pitchFamily="49" charset="0"/>
                <a:cs typeface="Courier New" panose="02070309020205020404" pitchFamily="49" charset="0"/>
              </a:rPr>
            </a:br>
            <a:r>
              <a:rPr lang="en-US" sz="1800" dirty="0">
                <a:latin typeface="Courier New" panose="02070309020205020404" pitchFamily="49" charset="0"/>
                <a:cs typeface="Courier New" panose="02070309020205020404" pitchFamily="49" charset="0"/>
              </a:rPr>
              <a:t>  </a:t>
            </a:r>
            <a:r>
              <a:rPr lang="en-US" sz="1800" dirty="0">
                <a:solidFill>
                  <a:srgbClr val="3333CC"/>
                </a:solidFill>
                <a:latin typeface="Courier New" panose="02070309020205020404" pitchFamily="49" charset="0"/>
                <a:cs typeface="Courier New" panose="02070309020205020404" pitchFamily="49" charset="0"/>
              </a:rPr>
              <a:t>LSB </a:t>
            </a:r>
            <a:r>
              <a:rPr lang="en-US" sz="1800" b="1" dirty="0">
                <a:solidFill>
                  <a:srgbClr val="3333CC"/>
                </a:solidFill>
                <a:latin typeface="Courier New" panose="02070309020205020404" pitchFamily="49" charset="0"/>
                <a:cs typeface="Courier New" panose="02070309020205020404" pitchFamily="49" charset="0"/>
              </a:rPr>
              <a:t>at</a:t>
            </a:r>
            <a:r>
              <a:rPr lang="en-US" sz="1800" dirty="0">
                <a:solidFill>
                  <a:srgbClr val="3333CC"/>
                </a:solidFill>
                <a:latin typeface="Courier New" panose="02070309020205020404" pitchFamily="49" charset="0"/>
                <a:cs typeface="Courier New" panose="02070309020205020404" pitchFamily="49" charset="0"/>
              </a:rPr>
              <a:t> 0 </a:t>
            </a:r>
            <a:r>
              <a:rPr lang="en-US" sz="1800" b="1" dirty="0">
                <a:latin typeface="Courier New" panose="02070309020205020404" pitchFamily="49" charset="0"/>
                <a:cs typeface="Courier New" panose="02070309020205020404" pitchFamily="49" charset="0"/>
              </a:rPr>
              <a:t>range</a:t>
            </a:r>
            <a:r>
              <a:rPr lang="en-US" sz="1800" dirty="0">
                <a:latin typeface="Courier New" panose="02070309020205020404" pitchFamily="49" charset="0"/>
                <a:cs typeface="Courier New" panose="02070309020205020404" pitchFamily="49" charset="0"/>
              </a:rPr>
              <a:t> 0 .. 7;  -- </a:t>
            </a:r>
            <a:r>
              <a:rPr lang="en-US" sz="1800" i="1" dirty="0">
                <a:latin typeface="Courier New" panose="02070309020205020404" pitchFamily="49" charset="0"/>
                <a:cs typeface="Courier New" panose="02070309020205020404" pitchFamily="49" charset="0"/>
              </a:rPr>
              <a:t>LSB at offset 0</a:t>
            </a:r>
            <a:br>
              <a:rPr lang="en-US" sz="1800" i="1" dirty="0">
                <a:latin typeface="Courier New" panose="02070309020205020404" pitchFamily="49" charset="0"/>
                <a:cs typeface="Courier New" panose="02070309020205020404" pitchFamily="49" charset="0"/>
              </a:rPr>
            </a:br>
            <a:r>
              <a:rPr lang="en-US" sz="1800" dirty="0">
                <a:latin typeface="Courier New" panose="02070309020205020404" pitchFamily="49" charset="0"/>
                <a:cs typeface="Courier New" panose="02070309020205020404" pitchFamily="49" charset="0"/>
              </a:rPr>
              <a:t>  </a:t>
            </a:r>
            <a:r>
              <a:rPr lang="en-US" sz="1800" dirty="0">
                <a:solidFill>
                  <a:srgbClr val="C00000"/>
                </a:solidFill>
                <a:latin typeface="Courier New" panose="02070309020205020404" pitchFamily="49" charset="0"/>
                <a:cs typeface="Courier New" panose="02070309020205020404" pitchFamily="49" charset="0"/>
              </a:rPr>
              <a:t>MSB </a:t>
            </a:r>
            <a:r>
              <a:rPr lang="en-US" sz="1800" b="1" dirty="0">
                <a:solidFill>
                  <a:srgbClr val="C00000"/>
                </a:solidFill>
                <a:latin typeface="Courier New" panose="02070309020205020404" pitchFamily="49" charset="0"/>
                <a:cs typeface="Courier New" panose="02070309020205020404" pitchFamily="49" charset="0"/>
              </a:rPr>
              <a:t>at</a:t>
            </a:r>
            <a:r>
              <a:rPr lang="en-US" sz="1800" dirty="0">
                <a:solidFill>
                  <a:srgbClr val="C00000"/>
                </a:solidFill>
                <a:latin typeface="Courier New" panose="02070309020205020404" pitchFamily="49" charset="0"/>
                <a:cs typeface="Courier New" panose="02070309020205020404" pitchFamily="49" charset="0"/>
              </a:rPr>
              <a:t> 1 </a:t>
            </a:r>
            <a:r>
              <a:rPr lang="en-US" sz="1800" b="1" dirty="0">
                <a:latin typeface="Courier New" panose="02070309020205020404" pitchFamily="49" charset="0"/>
                <a:cs typeface="Courier New" panose="02070309020205020404" pitchFamily="49" charset="0"/>
              </a:rPr>
              <a:t>range</a:t>
            </a:r>
            <a:r>
              <a:rPr lang="en-US" sz="1800" dirty="0">
                <a:latin typeface="Courier New" panose="02070309020205020404" pitchFamily="49" charset="0"/>
                <a:cs typeface="Courier New" panose="02070309020205020404" pitchFamily="49" charset="0"/>
              </a:rPr>
              <a:t> 0 .. 7;  -- </a:t>
            </a:r>
            <a:r>
              <a:rPr lang="en-US" sz="1800" i="1" dirty="0">
                <a:latin typeface="Courier New" panose="02070309020205020404" pitchFamily="49" charset="0"/>
                <a:cs typeface="Courier New" panose="02070309020205020404" pitchFamily="49" charset="0"/>
              </a:rPr>
              <a:t>MSB at offset 1</a:t>
            </a:r>
            <a:br>
              <a:rPr lang="en-US" sz="1800" i="1" dirty="0">
                <a:latin typeface="Courier New" panose="02070309020205020404" pitchFamily="49" charset="0"/>
                <a:cs typeface="Courier New" panose="02070309020205020404" pitchFamily="49" charset="0"/>
              </a:rPr>
            </a:br>
            <a:r>
              <a:rPr lang="en-US" sz="1800" b="1" dirty="0">
                <a:latin typeface="Courier New" panose="02070309020205020404" pitchFamily="49" charset="0"/>
                <a:cs typeface="Courier New" panose="02070309020205020404" pitchFamily="49" charset="0"/>
              </a:rPr>
              <a:t>end record</a:t>
            </a:r>
            <a:r>
              <a:rPr lang="en-US" sz="1800" dirty="0">
                <a:latin typeface="Courier New" panose="02070309020205020404" pitchFamily="49" charset="0"/>
                <a:cs typeface="Courier New" panose="02070309020205020404" pitchFamily="49" charset="0"/>
              </a:rPr>
              <a:t>;</a:t>
            </a:r>
          </a:p>
          <a:p>
            <a:pPr marL="357188" lvl="0" indent="0"/>
            <a:r>
              <a:rPr lang="en-US" sz="1800" b="1" dirty="0">
                <a:latin typeface="Courier New" panose="02070309020205020404" pitchFamily="49" charset="0"/>
                <a:cs typeface="Courier New" panose="02070309020205020404" pitchFamily="49" charset="0"/>
              </a:rPr>
              <a:t>type</a:t>
            </a:r>
            <a:r>
              <a:rPr lang="en-US" sz="1800" dirty="0">
                <a:latin typeface="Courier New" panose="02070309020205020404" pitchFamily="49" charset="0"/>
                <a:cs typeface="Courier New" panose="02070309020205020404" pitchFamily="49" charset="0"/>
              </a:rPr>
              <a:t> BE_Bytes </a:t>
            </a:r>
            <a:r>
              <a:rPr lang="en-US" sz="1800" b="1" dirty="0">
                <a:latin typeface="Courier New" panose="02070309020205020404" pitchFamily="49" charset="0"/>
                <a:cs typeface="Courier New" panose="02070309020205020404" pitchFamily="49" charset="0"/>
              </a:rPr>
              <a:t>is new </a:t>
            </a:r>
            <a:r>
              <a:rPr lang="en-US" sz="1800" dirty="0">
                <a:latin typeface="Courier New" panose="02070309020205020404" pitchFamily="49" charset="0"/>
                <a:cs typeface="Courier New" panose="02070309020205020404" pitchFamily="49" charset="0"/>
              </a:rPr>
              <a:t>LE_Bytes;</a:t>
            </a:r>
            <a:br>
              <a:rPr lang="en-US" sz="1800" dirty="0">
                <a:latin typeface="Courier New" panose="02070309020205020404" pitchFamily="49" charset="0"/>
                <a:cs typeface="Courier New" panose="02070309020205020404" pitchFamily="49" charset="0"/>
              </a:rPr>
            </a:br>
            <a:r>
              <a:rPr lang="en-US" sz="1800" b="1" dirty="0">
                <a:latin typeface="Courier New" panose="02070309020205020404" pitchFamily="49" charset="0"/>
                <a:cs typeface="Courier New" panose="02070309020205020404" pitchFamily="49" charset="0"/>
              </a:rPr>
              <a:t>for</a:t>
            </a:r>
            <a:r>
              <a:rPr lang="en-US" sz="1800" dirty="0">
                <a:latin typeface="Courier New" panose="02070309020205020404" pitchFamily="49" charset="0"/>
                <a:cs typeface="Courier New" panose="02070309020205020404" pitchFamily="49" charset="0"/>
              </a:rPr>
              <a:t> BE_Bytes </a:t>
            </a:r>
            <a:r>
              <a:rPr lang="en-US" sz="1800" b="1" dirty="0">
                <a:latin typeface="Courier New" panose="02070309020205020404" pitchFamily="49" charset="0"/>
                <a:cs typeface="Courier New" panose="02070309020205020404" pitchFamily="49" charset="0"/>
              </a:rPr>
              <a:t>use record</a:t>
            </a:r>
            <a:r>
              <a:rPr lang="en-US" sz="1800" dirty="0">
                <a:latin typeface="Courier New" panose="02070309020205020404" pitchFamily="49" charset="0"/>
                <a:cs typeface="Courier New" panose="02070309020205020404" pitchFamily="49" charset="0"/>
              </a:rPr>
              <a:t>   -- </a:t>
            </a:r>
            <a:r>
              <a:rPr lang="en-US" sz="1800" b="1" i="1" dirty="0">
                <a:latin typeface="Courier New" panose="02070309020205020404" pitchFamily="49" charset="0"/>
                <a:cs typeface="Courier New" panose="02070309020205020404" pitchFamily="49" charset="0"/>
              </a:rPr>
              <a:t>BE byte order</a:t>
            </a:r>
            <a:r>
              <a:rPr lang="en-US" sz="1800" dirty="0">
                <a:latin typeface="Courier New" panose="02070309020205020404" pitchFamily="49" charset="0"/>
                <a:cs typeface="Courier New" panose="02070309020205020404" pitchFamily="49" charset="0"/>
              </a:rPr>
              <a:t/>
            </a:r>
            <a:br>
              <a:rPr lang="en-US" sz="1800" dirty="0">
                <a:latin typeface="Courier New" panose="02070309020205020404" pitchFamily="49" charset="0"/>
                <a:cs typeface="Courier New" panose="02070309020205020404" pitchFamily="49" charset="0"/>
              </a:rPr>
            </a:br>
            <a:r>
              <a:rPr lang="en-US" sz="1800" dirty="0">
                <a:latin typeface="Courier New" panose="02070309020205020404" pitchFamily="49" charset="0"/>
                <a:cs typeface="Courier New" panose="02070309020205020404" pitchFamily="49" charset="0"/>
              </a:rPr>
              <a:t>  </a:t>
            </a:r>
            <a:r>
              <a:rPr lang="en-US" sz="1800" dirty="0">
                <a:solidFill>
                  <a:srgbClr val="3333CC"/>
                </a:solidFill>
                <a:latin typeface="Courier New" panose="02070309020205020404" pitchFamily="49" charset="0"/>
                <a:cs typeface="Courier New" panose="02070309020205020404" pitchFamily="49" charset="0"/>
              </a:rPr>
              <a:t>LSB </a:t>
            </a:r>
            <a:r>
              <a:rPr lang="en-US" sz="1800" b="1" dirty="0">
                <a:solidFill>
                  <a:srgbClr val="3333CC"/>
                </a:solidFill>
                <a:latin typeface="Courier New" panose="02070309020205020404" pitchFamily="49" charset="0"/>
                <a:cs typeface="Courier New" panose="02070309020205020404" pitchFamily="49" charset="0"/>
              </a:rPr>
              <a:t>at</a:t>
            </a:r>
            <a:r>
              <a:rPr lang="en-US" sz="1800" dirty="0">
                <a:solidFill>
                  <a:srgbClr val="3333CC"/>
                </a:solidFill>
                <a:latin typeface="Courier New" panose="02070309020205020404" pitchFamily="49" charset="0"/>
                <a:cs typeface="Courier New" panose="02070309020205020404" pitchFamily="49" charset="0"/>
              </a:rPr>
              <a:t> 1 </a:t>
            </a:r>
            <a:r>
              <a:rPr lang="en-US" sz="1800" b="1" dirty="0">
                <a:latin typeface="Courier New" panose="02070309020205020404" pitchFamily="49" charset="0"/>
                <a:cs typeface="Courier New" panose="02070309020205020404" pitchFamily="49" charset="0"/>
              </a:rPr>
              <a:t>range</a:t>
            </a:r>
            <a:r>
              <a:rPr lang="en-US" sz="1800" dirty="0">
                <a:latin typeface="Courier New" panose="02070309020205020404" pitchFamily="49" charset="0"/>
                <a:cs typeface="Courier New" panose="02070309020205020404" pitchFamily="49" charset="0"/>
              </a:rPr>
              <a:t> 0 .. 7;  -- </a:t>
            </a:r>
            <a:r>
              <a:rPr lang="en-US" sz="1800" i="1" dirty="0">
                <a:latin typeface="Courier New" panose="02070309020205020404" pitchFamily="49" charset="0"/>
                <a:cs typeface="Courier New" panose="02070309020205020404" pitchFamily="49" charset="0"/>
              </a:rPr>
              <a:t>LSB at offset 1</a:t>
            </a:r>
            <a:br>
              <a:rPr lang="en-US" sz="1800" i="1" dirty="0">
                <a:latin typeface="Courier New" panose="02070309020205020404" pitchFamily="49" charset="0"/>
                <a:cs typeface="Courier New" panose="02070309020205020404" pitchFamily="49" charset="0"/>
              </a:rPr>
            </a:br>
            <a:r>
              <a:rPr lang="en-US" sz="1800" dirty="0">
                <a:latin typeface="Courier New" panose="02070309020205020404" pitchFamily="49" charset="0"/>
                <a:cs typeface="Courier New" panose="02070309020205020404" pitchFamily="49" charset="0"/>
              </a:rPr>
              <a:t>  </a:t>
            </a:r>
            <a:r>
              <a:rPr lang="en-US" sz="1800" dirty="0">
                <a:solidFill>
                  <a:srgbClr val="C00000"/>
                </a:solidFill>
                <a:latin typeface="Courier New" panose="02070309020205020404" pitchFamily="49" charset="0"/>
                <a:cs typeface="Courier New" panose="02070309020205020404" pitchFamily="49" charset="0"/>
              </a:rPr>
              <a:t>MSB </a:t>
            </a:r>
            <a:r>
              <a:rPr lang="en-US" sz="1800" b="1" dirty="0">
                <a:solidFill>
                  <a:srgbClr val="C00000"/>
                </a:solidFill>
                <a:latin typeface="Courier New" panose="02070309020205020404" pitchFamily="49" charset="0"/>
                <a:cs typeface="Courier New" panose="02070309020205020404" pitchFamily="49" charset="0"/>
              </a:rPr>
              <a:t>at</a:t>
            </a:r>
            <a:r>
              <a:rPr lang="en-US" sz="1800" dirty="0">
                <a:solidFill>
                  <a:srgbClr val="C00000"/>
                </a:solidFill>
                <a:latin typeface="Courier New" panose="02070309020205020404" pitchFamily="49" charset="0"/>
                <a:cs typeface="Courier New" panose="02070309020205020404" pitchFamily="49" charset="0"/>
              </a:rPr>
              <a:t> 0 </a:t>
            </a:r>
            <a:r>
              <a:rPr lang="en-US" sz="1800" b="1" dirty="0">
                <a:latin typeface="Courier New" panose="02070309020205020404" pitchFamily="49" charset="0"/>
                <a:cs typeface="Courier New" panose="02070309020205020404" pitchFamily="49" charset="0"/>
              </a:rPr>
              <a:t>range</a:t>
            </a:r>
            <a:r>
              <a:rPr lang="en-US" sz="1800" dirty="0">
                <a:latin typeface="Courier New" panose="02070309020205020404" pitchFamily="49" charset="0"/>
                <a:cs typeface="Courier New" panose="02070309020205020404" pitchFamily="49" charset="0"/>
              </a:rPr>
              <a:t> 0 .. 7;  -- </a:t>
            </a:r>
            <a:r>
              <a:rPr lang="en-US" sz="1800" i="1" dirty="0">
                <a:latin typeface="Courier New" panose="02070309020205020404" pitchFamily="49" charset="0"/>
                <a:cs typeface="Courier New" panose="02070309020205020404" pitchFamily="49" charset="0"/>
              </a:rPr>
              <a:t>MSB at offset 0</a:t>
            </a:r>
            <a:br>
              <a:rPr lang="en-US" sz="1800" i="1" dirty="0">
                <a:latin typeface="Courier New" panose="02070309020205020404" pitchFamily="49" charset="0"/>
                <a:cs typeface="Courier New" panose="02070309020205020404" pitchFamily="49" charset="0"/>
              </a:rPr>
            </a:br>
            <a:r>
              <a:rPr lang="en-US" sz="1800" b="1" dirty="0">
                <a:latin typeface="Courier New" panose="02070309020205020404" pitchFamily="49" charset="0"/>
                <a:cs typeface="Courier New" panose="02070309020205020404" pitchFamily="49" charset="0"/>
              </a:rPr>
              <a:t>end record</a:t>
            </a:r>
            <a:r>
              <a:rPr lang="en-US" sz="1800" dirty="0" smtClean="0">
                <a:latin typeface="Courier New" panose="02070309020205020404" pitchFamily="49" charset="0"/>
                <a:cs typeface="Courier New" panose="02070309020205020404" pitchFamily="49" charset="0"/>
              </a:rPr>
              <a:t>;</a:t>
            </a:r>
            <a:endParaRPr lang="en-US" sz="1800" dirty="0">
              <a:latin typeface="Courier New" panose="02070309020205020404" pitchFamily="49" charset="0"/>
              <a:cs typeface="Courier New" panose="02070309020205020404" pitchFamily="49" charset="0"/>
            </a:endParaRPr>
          </a:p>
        </p:txBody>
      </p:sp>
      <p:sp>
        <p:nvSpPr>
          <p:cNvPr id="4" name="Fußzeilenplatzhalter 3"/>
          <p:cNvSpPr>
            <a:spLocks noGrp="1"/>
          </p:cNvSpPr>
          <p:nvPr>
            <p:ph type="ftr" idx="10"/>
          </p:nvPr>
        </p:nvSpPr>
        <p:spPr/>
        <p:txBody>
          <a:bodyPr/>
          <a:lstStyle/>
          <a:p>
            <a:pPr>
              <a:defRPr/>
            </a:pPr>
            <a:r>
              <a:rPr lang="en-US" dirty="0" smtClean="0"/>
              <a:t>Ada Basics © 2024 C.Grein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305</a:t>
            </a:fld>
            <a:endParaRPr lang="de-DE" dirty="0"/>
          </a:p>
        </p:txBody>
      </p:sp>
      <p:sp>
        <p:nvSpPr>
          <p:cNvPr id="7" name="Legende mit Linie 2 6"/>
          <p:cNvSpPr/>
          <p:nvPr/>
        </p:nvSpPr>
        <p:spPr bwMode="auto">
          <a:xfrm>
            <a:off x="5724128" y="2852936"/>
            <a:ext cx="2952328" cy="360040"/>
          </a:xfrm>
          <a:prstGeom prst="borderCallout2">
            <a:avLst>
              <a:gd name="adj1" fmla="val 54465"/>
              <a:gd name="adj2" fmla="val -1180"/>
              <a:gd name="adj3" fmla="val 55575"/>
              <a:gd name="adj4" fmla="val -50400"/>
              <a:gd name="adj5" fmla="val 262184"/>
              <a:gd name="adj6" fmla="val -109595"/>
            </a:avLst>
          </a:prstGeom>
          <a:solidFill>
            <a:schemeClr val="accent2">
              <a:lumMod val="40000"/>
              <a:lumOff val="60000"/>
            </a:schemeClr>
          </a:solidFill>
          <a:ln w="9525" cap="flat" cmpd="sng" algn="ctr">
            <a:solidFill>
              <a:schemeClr val="accent2"/>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8" charset="0"/>
              <a:buNone/>
              <a:tabLst/>
            </a:pPr>
            <a:r>
              <a:rPr kumimoji="0" lang="en-US" sz="1600" b="0" i="0" u="none" strike="noStrike" cap="none" normalizeH="0" baseline="0" dirty="0" smtClean="0">
                <a:ln>
                  <a:noFill/>
                </a:ln>
                <a:solidFill>
                  <a:schemeClr val="accent2">
                    <a:lumMod val="50000"/>
                  </a:schemeClr>
                </a:solidFill>
                <a:effectLst/>
                <a:latin typeface="Times New Roman" pitchFamily="18" charset="0"/>
              </a:rPr>
              <a:t>Offset with respect to the address</a:t>
            </a:r>
          </a:p>
        </p:txBody>
      </p:sp>
      <p:sp>
        <p:nvSpPr>
          <p:cNvPr id="8" name="Legende mit Linie 2 7"/>
          <p:cNvSpPr/>
          <p:nvPr/>
        </p:nvSpPr>
        <p:spPr bwMode="auto">
          <a:xfrm>
            <a:off x="6661150" y="4437112"/>
            <a:ext cx="1367234" cy="360040"/>
          </a:xfrm>
          <a:prstGeom prst="borderCallout2">
            <a:avLst>
              <a:gd name="adj1" fmla="val 34624"/>
              <a:gd name="adj2" fmla="val -2493"/>
              <a:gd name="adj3" fmla="val 26687"/>
              <a:gd name="adj4" fmla="val -200669"/>
              <a:gd name="adj5" fmla="val -34327"/>
              <a:gd name="adj6" fmla="val -216482"/>
            </a:avLst>
          </a:prstGeom>
          <a:solidFill>
            <a:schemeClr val="accent2">
              <a:lumMod val="40000"/>
              <a:lumOff val="60000"/>
            </a:schemeClr>
          </a:solidFill>
          <a:ln w="9525" cap="flat" cmpd="sng" algn="ctr">
            <a:solidFill>
              <a:schemeClr val="accent2"/>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8" charset="0"/>
              <a:buNone/>
              <a:tabLst/>
            </a:pPr>
            <a:r>
              <a:rPr kumimoji="0" lang="en-US" sz="1600" b="0" i="0" u="none" strike="noStrike" cap="none" normalizeH="0" baseline="0" dirty="0" smtClean="0">
                <a:ln>
                  <a:noFill/>
                </a:ln>
                <a:solidFill>
                  <a:schemeClr val="accent2">
                    <a:lumMod val="50000"/>
                  </a:schemeClr>
                </a:solidFill>
                <a:effectLst/>
                <a:latin typeface="Times New Roman" pitchFamily="18" charset="0"/>
              </a:rPr>
              <a:t>Occupied bits</a:t>
            </a:r>
          </a:p>
        </p:txBody>
      </p:sp>
    </p:spTree>
    <p:extLst>
      <p:ext uri="{BB962C8B-B14F-4D97-AF65-F5344CB8AC3E}">
        <p14:creationId xmlns:p14="http://schemas.microsoft.com/office/powerpoint/2010/main" val="3726734133"/>
      </p:ext>
    </p:extLst>
  </p:cSld>
  <p:clrMapOvr>
    <a:masterClrMapping/>
  </p:clrMapOvr>
  <p:timing>
    <p:tnLst>
      <p:par>
        <p:cTn id="1" dur="indefinite" restart="never" nodeType="tmRoot"/>
      </p:par>
    </p:tnLst>
  </p:timing>
</p:sld>
</file>

<file path=ppt/slides/slide3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smtClean="0"/>
              <a:t>Byte Swap</a:t>
            </a:r>
            <a:br>
              <a:rPr lang="en-US" dirty="0" smtClean="0"/>
            </a:br>
            <a:r>
              <a:rPr lang="en-US" dirty="0" smtClean="0"/>
              <a:t>(Continued)</a:t>
            </a:r>
            <a:endParaRPr lang="en-US" dirty="0"/>
          </a:p>
        </p:txBody>
      </p:sp>
      <p:sp>
        <p:nvSpPr>
          <p:cNvPr id="3" name="Inhaltsplatzhalter 2"/>
          <p:cNvSpPr>
            <a:spLocks noGrp="1"/>
          </p:cNvSpPr>
          <p:nvPr>
            <p:ph idx="1"/>
          </p:nvPr>
        </p:nvSpPr>
        <p:spPr>
          <a:xfrm>
            <a:off x="685800" y="1981201"/>
            <a:ext cx="7739063" cy="2671936"/>
          </a:xfrm>
        </p:spPr>
        <p:txBody>
          <a:bodyPr/>
          <a:lstStyle/>
          <a:p>
            <a:pPr marL="0" lvl="0" indent="0"/>
            <a:r>
              <a:rPr lang="en-US" sz="2000" dirty="0" smtClean="0">
                <a:cs typeface="Courier New" panose="02070309020205020404" pitchFamily="49" charset="0"/>
              </a:rPr>
              <a:t>On a LE architecture, a byte swap for the data transfer to </a:t>
            </a:r>
            <a:r>
              <a:rPr lang="en-US" sz="2000" dirty="0">
                <a:cs typeface="Courier New" panose="02070309020205020404" pitchFamily="49" charset="0"/>
              </a:rPr>
              <a:t>a </a:t>
            </a:r>
            <a:r>
              <a:rPr lang="en-US" sz="2000" dirty="0" smtClean="0">
                <a:cs typeface="Courier New" panose="02070309020205020404" pitchFamily="49" charset="0"/>
              </a:rPr>
              <a:t>BE archi-tecture can be performed via an </a:t>
            </a:r>
            <a:r>
              <a:rPr lang="en-US" sz="2000" dirty="0" smtClean="0">
                <a:solidFill>
                  <a:srgbClr val="C00000"/>
                </a:solidFill>
                <a:cs typeface="Courier New" panose="02070309020205020404" pitchFamily="49" charset="0"/>
              </a:rPr>
              <a:t>unchecked type conversion </a:t>
            </a:r>
            <a:r>
              <a:rPr lang="en-US" sz="2000" dirty="0" smtClean="0">
                <a:cs typeface="Courier New" panose="02070309020205020404" pitchFamily="49" charset="0"/>
              </a:rPr>
              <a:t>as follows:</a:t>
            </a:r>
          </a:p>
          <a:p>
            <a:pPr marL="357188" lvl="0" indent="0"/>
            <a:r>
              <a:rPr lang="en-US" sz="1800" b="1" dirty="0" smtClean="0">
                <a:latin typeface="Courier New" panose="02070309020205020404" pitchFamily="49" charset="0"/>
                <a:cs typeface="Courier New" panose="02070309020205020404" pitchFamily="49" charset="0"/>
              </a:rPr>
              <a:t>function</a:t>
            </a:r>
            <a:r>
              <a:rPr lang="en-US" sz="1800" dirty="0" smtClean="0">
                <a:latin typeface="Courier New" panose="02070309020205020404" pitchFamily="49" charset="0"/>
                <a:cs typeface="Courier New" panose="02070309020205020404" pitchFamily="49" charset="0"/>
              </a:rPr>
              <a:t> To_LE </a:t>
            </a:r>
            <a:r>
              <a:rPr lang="en-US" sz="1800" b="1" dirty="0" smtClean="0">
                <a:latin typeface="Courier New" panose="02070309020205020404" pitchFamily="49" charset="0"/>
                <a:cs typeface="Courier New" panose="02070309020205020404" pitchFamily="49" charset="0"/>
              </a:rPr>
              <a:t>is new </a:t>
            </a:r>
            <a:r>
              <a:rPr lang="en-US" sz="1800" dirty="0" smtClean="0">
                <a:latin typeface="Courier New" panose="02070309020205020404" pitchFamily="49" charset="0"/>
                <a:cs typeface="Courier New" panose="02070309020205020404" pitchFamily="49" charset="0"/>
              </a:rPr>
              <a:t>Ada.Unchecked_Conversion</a:t>
            </a:r>
            <a:br>
              <a:rPr lang="en-US" sz="1800" dirty="0" smtClean="0">
                <a:latin typeface="Courier New" panose="02070309020205020404" pitchFamily="49" charset="0"/>
                <a:cs typeface="Courier New" panose="02070309020205020404" pitchFamily="49" charset="0"/>
              </a:rPr>
            </a:br>
            <a:r>
              <a:rPr lang="en-US" sz="1800" dirty="0" smtClean="0">
                <a:latin typeface="Courier New" panose="02070309020205020404" pitchFamily="49" charset="0"/>
                <a:cs typeface="Courier New" panose="02070309020205020404" pitchFamily="49" charset="0"/>
              </a:rPr>
              <a:t> (Source =&gt; Word    , Target =&gt; LE_Bytes);</a:t>
            </a:r>
            <a:br>
              <a:rPr lang="en-US" sz="1800" dirty="0" smtClean="0">
                <a:latin typeface="Courier New" panose="02070309020205020404" pitchFamily="49" charset="0"/>
                <a:cs typeface="Courier New" panose="02070309020205020404" pitchFamily="49" charset="0"/>
              </a:rPr>
            </a:br>
            <a:r>
              <a:rPr lang="en-US" sz="1800" b="1" dirty="0" smtClean="0">
                <a:latin typeface="Courier New" panose="02070309020205020404" pitchFamily="49" charset="0"/>
                <a:cs typeface="Courier New" panose="02070309020205020404" pitchFamily="49" charset="0"/>
              </a:rPr>
              <a:t>function</a:t>
            </a:r>
            <a:r>
              <a:rPr lang="en-US" sz="1800" dirty="0" smtClean="0">
                <a:latin typeface="Courier New" panose="02070309020205020404" pitchFamily="49" charset="0"/>
                <a:cs typeface="Courier New" panose="02070309020205020404" pitchFamily="49" charset="0"/>
              </a:rPr>
              <a:t> To_Word </a:t>
            </a:r>
            <a:r>
              <a:rPr lang="en-US" sz="1800" b="1" dirty="0" smtClean="0">
                <a:latin typeface="Courier New" panose="02070309020205020404" pitchFamily="49" charset="0"/>
                <a:cs typeface="Courier New" panose="02070309020205020404" pitchFamily="49" charset="0"/>
              </a:rPr>
              <a:t>is new </a:t>
            </a:r>
            <a:r>
              <a:rPr lang="en-US" sz="1800" dirty="0" smtClean="0">
                <a:latin typeface="Courier New" panose="02070309020205020404" pitchFamily="49" charset="0"/>
                <a:cs typeface="Courier New" panose="02070309020205020404" pitchFamily="49" charset="0"/>
              </a:rPr>
              <a:t>Ada.Unchecked_Conversion</a:t>
            </a:r>
            <a:br>
              <a:rPr lang="en-US" sz="1800" dirty="0" smtClean="0">
                <a:latin typeface="Courier New" panose="02070309020205020404" pitchFamily="49" charset="0"/>
                <a:cs typeface="Courier New" panose="02070309020205020404" pitchFamily="49" charset="0"/>
              </a:rPr>
            </a:br>
            <a:r>
              <a:rPr lang="en-US" sz="1800" dirty="0" smtClean="0">
                <a:latin typeface="Courier New" panose="02070309020205020404" pitchFamily="49" charset="0"/>
                <a:cs typeface="Courier New" panose="02070309020205020404" pitchFamily="49" charset="0"/>
              </a:rPr>
              <a:t> (Source =&gt; BE_Bytes, Target =&gt; Word);</a:t>
            </a:r>
          </a:p>
          <a:p>
            <a:pPr marL="0" lvl="0" indent="0"/>
            <a:r>
              <a:rPr lang="en-US" sz="2000" dirty="0" smtClean="0">
                <a:cs typeface="Courier New" panose="02070309020205020404" pitchFamily="49" charset="0"/>
              </a:rPr>
              <a:t>As an example:</a:t>
            </a:r>
            <a:endParaRPr lang="en-US" sz="1400" dirty="0" smtClean="0">
              <a:latin typeface="Courier New" panose="02070309020205020404" pitchFamily="49" charset="0"/>
              <a:cs typeface="Courier New" panose="02070309020205020404" pitchFamily="49" charset="0"/>
            </a:endParaRPr>
          </a:p>
          <a:p>
            <a:pPr marL="357188" lvl="0" indent="0"/>
            <a:r>
              <a:rPr lang="en-US" sz="1800" dirty="0" smtClean="0">
                <a:latin typeface="Courier New" panose="02070309020205020404" pitchFamily="49" charset="0"/>
                <a:cs typeface="Courier New" panose="02070309020205020404" pitchFamily="49" charset="0"/>
              </a:rPr>
              <a:t>W: Word := To_Word (BE_Bytes (To_LE (</a:t>
            </a:r>
            <a:r>
              <a:rPr lang="en-US" sz="1800" dirty="0" smtClean="0">
                <a:solidFill>
                  <a:srgbClr val="3333CC"/>
                </a:solidFill>
                <a:latin typeface="Courier New" panose="02070309020205020404" pitchFamily="49" charset="0"/>
                <a:cs typeface="Courier New" panose="02070309020205020404" pitchFamily="49" charset="0"/>
              </a:rPr>
              <a:t>2</a:t>
            </a:r>
            <a:r>
              <a:rPr lang="en-US" sz="1800" dirty="0" smtClean="0">
                <a:latin typeface="Courier New" panose="02070309020205020404" pitchFamily="49" charset="0"/>
                <a:cs typeface="Courier New" panose="02070309020205020404" pitchFamily="49" charset="0"/>
              </a:rPr>
              <a:t>)));  -- </a:t>
            </a:r>
            <a:r>
              <a:rPr lang="en-US" sz="1800" i="1" dirty="0" smtClean="0">
                <a:solidFill>
                  <a:srgbClr val="C00000"/>
                </a:solidFill>
                <a:latin typeface="Courier New" panose="02070309020205020404" pitchFamily="49" charset="0"/>
                <a:cs typeface="Courier New" panose="02070309020205020404" pitchFamily="49" charset="0"/>
              </a:rPr>
              <a:t>512</a:t>
            </a:r>
            <a:endParaRPr lang="en-US" sz="1800" i="1" dirty="0">
              <a:solidFill>
                <a:srgbClr val="C00000"/>
              </a:solidFill>
              <a:latin typeface="Courier New" panose="02070309020205020404" pitchFamily="49" charset="0"/>
              <a:cs typeface="Courier New" panose="02070309020205020404" pitchFamily="49" charset="0"/>
            </a:endParaRPr>
          </a:p>
        </p:txBody>
      </p:sp>
      <p:sp>
        <p:nvSpPr>
          <p:cNvPr id="4" name="Fußzeilenplatzhalter 3"/>
          <p:cNvSpPr>
            <a:spLocks noGrp="1"/>
          </p:cNvSpPr>
          <p:nvPr>
            <p:ph type="ftr" idx="10"/>
          </p:nvPr>
        </p:nvSpPr>
        <p:spPr/>
        <p:txBody>
          <a:bodyPr/>
          <a:lstStyle/>
          <a:p>
            <a:pPr>
              <a:defRPr/>
            </a:pPr>
            <a:r>
              <a:rPr lang="en-US" dirty="0" smtClean="0"/>
              <a:t>Ada Basics © 2024 C.Grein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306</a:t>
            </a:fld>
            <a:endParaRPr lang="de-DE" dirty="0"/>
          </a:p>
        </p:txBody>
      </p:sp>
      <p:sp>
        <p:nvSpPr>
          <p:cNvPr id="6" name="Textfeld 5"/>
          <p:cNvSpPr txBox="1"/>
          <p:nvPr/>
        </p:nvSpPr>
        <p:spPr>
          <a:xfrm>
            <a:off x="685800" y="4653137"/>
            <a:ext cx="4534272" cy="1631216"/>
          </a:xfrm>
          <a:prstGeom prst="rect">
            <a:avLst/>
          </a:prstGeom>
          <a:noFill/>
        </p:spPr>
        <p:txBody>
          <a:bodyPr wrap="square" rtlCol="0">
            <a:spAutoFit/>
          </a:bodyPr>
          <a:lstStyle/>
          <a:p>
            <a:r>
              <a:rPr lang="en-US" sz="2000" dirty="0" smtClean="0">
                <a:solidFill>
                  <a:schemeClr val="tx1"/>
                </a:solidFill>
                <a:cs typeface="Courier New" panose="02070309020205020404" pitchFamily="49" charset="0"/>
              </a:rPr>
              <a:t>The bytes are swapped. After a transfer to BE, this will again </a:t>
            </a:r>
            <a:r>
              <a:rPr lang="en-US" sz="2000" dirty="0">
                <a:solidFill>
                  <a:schemeClr val="tx1"/>
                </a:solidFill>
                <a:cs typeface="Courier New" panose="02070309020205020404" pitchFamily="49" charset="0"/>
              </a:rPr>
              <a:t>be </a:t>
            </a:r>
            <a:r>
              <a:rPr lang="en-US" sz="2000" dirty="0" smtClean="0">
                <a:solidFill>
                  <a:schemeClr val="tx1"/>
                </a:solidFill>
                <a:cs typeface="Courier New" panose="02070309020205020404" pitchFamily="49" charset="0"/>
              </a:rPr>
              <a:t>interpreted as </a:t>
            </a:r>
            <a:r>
              <a:rPr lang="en-US" sz="2000" dirty="0" smtClean="0">
                <a:solidFill>
                  <a:schemeClr val="accent2"/>
                </a:solidFill>
                <a:cs typeface="Courier New" panose="02070309020205020404" pitchFamily="49" charset="0"/>
              </a:rPr>
              <a:t>2</a:t>
            </a:r>
            <a:r>
              <a:rPr lang="en-US" sz="2000" dirty="0" smtClean="0">
                <a:solidFill>
                  <a:schemeClr val="tx1"/>
                </a:solidFill>
                <a:cs typeface="Courier New" panose="02070309020205020404" pitchFamily="49" charset="0"/>
              </a:rPr>
              <a:t>:</a:t>
            </a:r>
            <a:br>
              <a:rPr lang="en-US" sz="2000" dirty="0" smtClean="0">
                <a:solidFill>
                  <a:schemeClr val="tx1"/>
                </a:solidFill>
                <a:cs typeface="Courier New" panose="02070309020205020404" pitchFamily="49" charset="0"/>
              </a:rPr>
            </a:br>
            <a:r>
              <a:rPr lang="en-US" sz="2000" dirty="0" smtClean="0">
                <a:solidFill>
                  <a:schemeClr val="tx1"/>
                </a:solidFill>
                <a:cs typeface="Courier New" panose="02070309020205020404" pitchFamily="49" charset="0"/>
              </a:rPr>
              <a:t>The MSB (</a:t>
            </a:r>
            <a:r>
              <a:rPr lang="en-US" sz="2000" dirty="0" smtClean="0">
                <a:solidFill>
                  <a:schemeClr val="accent2"/>
                </a:solidFill>
                <a:cs typeface="Courier New" panose="02070309020205020404" pitchFamily="49" charset="0"/>
              </a:rPr>
              <a:t>value 0</a:t>
            </a:r>
            <a:r>
              <a:rPr lang="en-US" sz="2000" dirty="0" smtClean="0">
                <a:solidFill>
                  <a:schemeClr val="tx1"/>
                </a:solidFill>
                <a:cs typeface="Courier New" panose="02070309020205020404" pitchFamily="49" charset="0"/>
              </a:rPr>
              <a:t>) is located at </a:t>
            </a:r>
            <a:r>
              <a:rPr lang="en-US" sz="2000" dirty="0">
                <a:solidFill>
                  <a:srgbClr val="FF3399"/>
                </a:solidFill>
                <a:cs typeface="Courier New" panose="02070309020205020404" pitchFamily="49" charset="0"/>
              </a:rPr>
              <a:t>o</a:t>
            </a:r>
            <a:r>
              <a:rPr lang="en-US" sz="2000" dirty="0" smtClean="0">
                <a:solidFill>
                  <a:srgbClr val="FF3399"/>
                </a:solidFill>
                <a:cs typeface="Courier New" panose="02070309020205020404" pitchFamily="49" charset="0"/>
              </a:rPr>
              <a:t>ffset 0</a:t>
            </a:r>
            <a:r>
              <a:rPr lang="en-US" sz="2000" dirty="0" smtClean="0">
                <a:solidFill>
                  <a:schemeClr val="tx1"/>
                </a:solidFill>
                <a:cs typeface="Courier New" panose="02070309020205020404" pitchFamily="49" charset="0"/>
              </a:rPr>
              <a:t> and is transferred first, thereafter the LSB (</a:t>
            </a:r>
            <a:r>
              <a:rPr lang="en-US" sz="2000" dirty="0" smtClean="0">
                <a:solidFill>
                  <a:schemeClr val="accent2"/>
                </a:solidFill>
                <a:cs typeface="Courier New" panose="02070309020205020404" pitchFamily="49" charset="0"/>
              </a:rPr>
              <a:t>value 2</a:t>
            </a:r>
            <a:r>
              <a:rPr lang="en-US" sz="2000" dirty="0" smtClean="0">
                <a:solidFill>
                  <a:schemeClr val="tx1"/>
                </a:solidFill>
                <a:cs typeface="Courier New" panose="02070309020205020404" pitchFamily="49" charset="0"/>
              </a:rPr>
              <a:t>).</a:t>
            </a:r>
            <a:endParaRPr lang="en-US" dirty="0"/>
          </a:p>
        </p:txBody>
      </p:sp>
      <p:sp>
        <p:nvSpPr>
          <p:cNvPr id="7" name="Textfeld 6"/>
          <p:cNvSpPr txBox="1"/>
          <p:nvPr/>
        </p:nvSpPr>
        <p:spPr>
          <a:xfrm>
            <a:off x="5436096" y="4892967"/>
            <a:ext cx="2808312" cy="1200329"/>
          </a:xfrm>
          <a:prstGeom prst="rect">
            <a:avLst/>
          </a:prstGeom>
          <a:noFill/>
        </p:spPr>
        <p:txBody>
          <a:bodyPr wrap="square" rtlCol="0">
            <a:spAutoFit/>
          </a:bodyPr>
          <a:lstStyle/>
          <a:p>
            <a:r>
              <a:rPr lang="en-US" sz="1800" dirty="0" smtClean="0">
                <a:solidFill>
                  <a:srgbClr val="FF3399"/>
                </a:solidFill>
                <a:latin typeface="Courier New" panose="02070309020205020404" pitchFamily="49" charset="0"/>
                <a:cs typeface="Courier New" panose="02070309020205020404" pitchFamily="49" charset="0"/>
              </a:rPr>
              <a:t>Offset LE  1   0</a:t>
            </a:r>
          </a:p>
          <a:p>
            <a:r>
              <a:rPr lang="en-US" sz="1800" dirty="0" smtClean="0">
                <a:solidFill>
                  <a:schemeClr val="tx1"/>
                </a:solidFill>
                <a:latin typeface="Courier New" panose="02070309020205020404" pitchFamily="49" charset="0"/>
                <a:cs typeface="Courier New" panose="02070309020205020404" pitchFamily="49" charset="0"/>
              </a:rPr>
              <a:t>          MSB LSB</a:t>
            </a:r>
            <a:br>
              <a:rPr lang="en-US" sz="1800" dirty="0" smtClean="0">
                <a:solidFill>
                  <a:schemeClr val="tx1"/>
                </a:solidFill>
                <a:latin typeface="Courier New" panose="02070309020205020404" pitchFamily="49" charset="0"/>
                <a:cs typeface="Courier New" panose="02070309020205020404" pitchFamily="49" charset="0"/>
              </a:rPr>
            </a:br>
            <a:r>
              <a:rPr lang="en-US" sz="1800" dirty="0" smtClean="0">
                <a:solidFill>
                  <a:schemeClr val="tx1"/>
                </a:solidFill>
                <a:latin typeface="Courier New" panose="02070309020205020404" pitchFamily="49" charset="0"/>
                <a:cs typeface="Courier New" panose="02070309020205020404" pitchFamily="49" charset="0"/>
              </a:rPr>
              <a:t>  </a:t>
            </a:r>
            <a:r>
              <a:rPr lang="en-US" sz="1800" dirty="0" smtClean="0">
                <a:solidFill>
                  <a:schemeClr val="accent2"/>
                </a:solidFill>
                <a:latin typeface="Courier New" panose="02070309020205020404" pitchFamily="49" charset="0"/>
                <a:cs typeface="Courier New" panose="02070309020205020404" pitchFamily="49" charset="0"/>
              </a:rPr>
              <a:t>Value    0   2</a:t>
            </a:r>
          </a:p>
          <a:p>
            <a:r>
              <a:rPr lang="en-US" sz="1800" dirty="0" smtClean="0">
                <a:solidFill>
                  <a:srgbClr val="FF3399"/>
                </a:solidFill>
                <a:latin typeface="Courier New" panose="02070309020205020404" pitchFamily="49" charset="0"/>
                <a:cs typeface="Courier New" panose="02070309020205020404" pitchFamily="49" charset="0"/>
              </a:rPr>
              <a:t>Offset BE  0   1</a:t>
            </a:r>
            <a:endParaRPr lang="en-US" sz="1800" dirty="0">
              <a:solidFill>
                <a:srgbClr val="FF3399"/>
              </a:solidFill>
              <a:latin typeface="Courier New" panose="02070309020205020404" pitchFamily="49" charset="0"/>
              <a:cs typeface="Courier New" panose="02070309020205020404" pitchFamily="49" charset="0"/>
            </a:endParaRPr>
          </a:p>
        </p:txBody>
      </p:sp>
      <p:cxnSp>
        <p:nvCxnSpPr>
          <p:cNvPr id="8" name="Gerade Verbindung mit Pfeil 7"/>
          <p:cNvCxnSpPr/>
          <p:nvPr/>
        </p:nvCxnSpPr>
        <p:spPr bwMode="auto">
          <a:xfrm flipH="1">
            <a:off x="7236296" y="5085184"/>
            <a:ext cx="216024" cy="0"/>
          </a:xfrm>
          <a:prstGeom prst="straightConnector1">
            <a:avLst/>
          </a:prstGeom>
          <a:solidFill>
            <a:srgbClr val="00B8FF"/>
          </a:solidFill>
          <a:ln w="9525" cap="flat" cmpd="sng" algn="ctr">
            <a:solidFill>
              <a:srgbClr val="FF3399"/>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 name="Gerade Verbindung mit Pfeil 8"/>
          <p:cNvCxnSpPr/>
          <p:nvPr/>
        </p:nvCxnSpPr>
        <p:spPr bwMode="auto">
          <a:xfrm>
            <a:off x="7236296" y="5877272"/>
            <a:ext cx="215429" cy="0"/>
          </a:xfrm>
          <a:prstGeom prst="straightConnector1">
            <a:avLst/>
          </a:prstGeom>
          <a:solidFill>
            <a:srgbClr val="00B8FF"/>
          </a:solidFill>
          <a:ln w="9525" cap="flat" cmpd="sng" algn="ctr">
            <a:solidFill>
              <a:srgbClr val="FF3399"/>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0" name="Textfeld 9"/>
          <p:cNvSpPr txBox="1"/>
          <p:nvPr/>
        </p:nvSpPr>
        <p:spPr>
          <a:xfrm>
            <a:off x="6732240" y="1547500"/>
            <a:ext cx="1656184" cy="369332"/>
          </a:xfrm>
          <a:prstGeom prst="rect">
            <a:avLst/>
          </a:prstGeom>
          <a:noFill/>
        </p:spPr>
        <p:txBody>
          <a:bodyPr wrap="square" rtlCol="0">
            <a:spAutoFit/>
          </a:bodyPr>
          <a:lstStyle/>
          <a:p>
            <a:r>
              <a:rPr lang="en-US" sz="1800" dirty="0" smtClean="0">
                <a:solidFill>
                  <a:srgbClr val="C00000"/>
                </a:solidFill>
              </a:rPr>
              <a:t>See slides 372ff</a:t>
            </a:r>
            <a:endParaRPr lang="en-US" sz="1800" dirty="0">
              <a:solidFill>
                <a:srgbClr val="C00000"/>
              </a:solidFill>
            </a:endParaRPr>
          </a:p>
        </p:txBody>
      </p:sp>
    </p:spTree>
    <p:extLst>
      <p:ext uri="{BB962C8B-B14F-4D97-AF65-F5344CB8AC3E}">
        <p14:creationId xmlns:p14="http://schemas.microsoft.com/office/powerpoint/2010/main" val="4172016029"/>
      </p:ext>
    </p:extLst>
  </p:cSld>
  <p:clrMapOvr>
    <a:masterClrMapping/>
  </p:clrMapOvr>
  <p:timing>
    <p:tnLst>
      <p:par>
        <p:cTn id="1" dur="indefinite" restart="never" nodeType="tmRoot"/>
      </p:par>
    </p:tnLst>
  </p:timing>
</p:sld>
</file>

<file path=ppt/slides/slide3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smtClean="0"/>
              <a:t>Byte Swap</a:t>
            </a:r>
            <a:br>
              <a:rPr lang="en-US" dirty="0" smtClean="0"/>
            </a:br>
            <a:r>
              <a:rPr lang="en-US" dirty="0" smtClean="0"/>
              <a:t>Step by Step</a:t>
            </a:r>
            <a:endParaRPr lang="en-US" dirty="0"/>
          </a:p>
        </p:txBody>
      </p:sp>
      <p:sp>
        <p:nvSpPr>
          <p:cNvPr id="3" name="Inhaltsplatzhalter 2"/>
          <p:cNvSpPr>
            <a:spLocks noGrp="1"/>
          </p:cNvSpPr>
          <p:nvPr>
            <p:ph idx="1"/>
          </p:nvPr>
        </p:nvSpPr>
        <p:spPr>
          <a:xfrm>
            <a:off x="685800" y="1981200"/>
            <a:ext cx="7739063" cy="4267199"/>
          </a:xfrm>
        </p:spPr>
        <p:txBody>
          <a:bodyPr/>
          <a:lstStyle/>
          <a:p>
            <a:pPr marL="0" lvl="0" indent="0"/>
            <a:r>
              <a:rPr lang="en-US" sz="1800" dirty="0" smtClean="0">
                <a:cs typeface="Courier New" panose="02070309020205020404" pitchFamily="49" charset="0"/>
              </a:rPr>
              <a:t>Assume we are on a LE architecture.</a:t>
            </a:r>
          </a:p>
          <a:p>
            <a:pPr marL="357188" lvl="0" indent="0"/>
            <a:r>
              <a:rPr lang="en-US" sz="1600" dirty="0" smtClean="0">
                <a:latin typeface="Courier New" panose="02070309020205020404" pitchFamily="49" charset="0"/>
                <a:cs typeface="Courier New" panose="02070309020205020404" pitchFamily="49" charset="0"/>
              </a:rPr>
              <a:t>To_LE (</a:t>
            </a:r>
            <a:r>
              <a:rPr lang="en-US" sz="1600" dirty="0" smtClean="0">
                <a:solidFill>
                  <a:schemeClr val="tx1"/>
                </a:solidFill>
                <a:latin typeface="Courier New" panose="02070309020205020404" pitchFamily="49" charset="0"/>
                <a:cs typeface="Courier New" panose="02070309020205020404" pitchFamily="49" charset="0"/>
              </a:rPr>
              <a:t>2</a:t>
            </a:r>
            <a:r>
              <a:rPr lang="en-US" sz="1600" dirty="0" smtClean="0">
                <a:latin typeface="Courier New" panose="02070309020205020404" pitchFamily="49" charset="0"/>
                <a:cs typeface="Courier New" panose="02070309020205020404" pitchFamily="49" charset="0"/>
              </a:rPr>
              <a:t>)</a:t>
            </a:r>
          </a:p>
          <a:p>
            <a:pPr marL="0" lvl="0" indent="0"/>
            <a:r>
              <a:rPr lang="en-US" sz="1800" dirty="0">
                <a:cs typeface="Courier New" panose="02070309020205020404" pitchFamily="49" charset="0"/>
              </a:rPr>
              <a:t>The UC </a:t>
            </a:r>
            <a:r>
              <a:rPr lang="en-US" sz="1600" dirty="0">
                <a:latin typeface="Courier New" panose="02070309020205020404" pitchFamily="49" charset="0"/>
                <a:cs typeface="Courier New" panose="02070309020205020404" pitchFamily="49" charset="0"/>
              </a:rPr>
              <a:t>To_LE</a:t>
            </a:r>
            <a:r>
              <a:rPr lang="en-US" sz="1800" dirty="0" smtClean="0">
                <a:cs typeface="Courier New" panose="02070309020205020404" pitchFamily="49" charset="0"/>
              </a:rPr>
              <a:t> splits the word with value 2 into MSB (value 0, offset 1) and LSB (value 2, offset 0). (UC: The bit sequence it taken unchanged and interpreted in the sense of the new type.)</a:t>
            </a:r>
            <a:endParaRPr lang="en-US" sz="1800" dirty="0">
              <a:cs typeface="Courier New" panose="02070309020205020404" pitchFamily="49" charset="0"/>
            </a:endParaRPr>
          </a:p>
          <a:p>
            <a:pPr marL="365125" lvl="0" indent="0"/>
            <a:r>
              <a:rPr lang="en-US" sz="1600" dirty="0">
                <a:latin typeface="Courier New" panose="02070309020205020404" pitchFamily="49" charset="0"/>
                <a:cs typeface="Courier New" panose="02070309020205020404" pitchFamily="49" charset="0"/>
              </a:rPr>
              <a:t>BE_Bytes (To_LE (</a:t>
            </a:r>
            <a:r>
              <a:rPr lang="en-US" sz="1600" dirty="0">
                <a:solidFill>
                  <a:schemeClr val="tx1"/>
                </a:solidFill>
                <a:latin typeface="Courier New" panose="02070309020205020404" pitchFamily="49" charset="0"/>
                <a:cs typeface="Courier New" panose="02070309020205020404" pitchFamily="49" charset="0"/>
              </a:rPr>
              <a:t>2</a:t>
            </a:r>
            <a:r>
              <a:rPr lang="en-US" sz="1600" dirty="0" smtClean="0">
                <a:latin typeface="Courier New" panose="02070309020205020404" pitchFamily="49" charset="0"/>
                <a:cs typeface="Courier New" panose="02070309020205020404" pitchFamily="49" charset="0"/>
              </a:rPr>
              <a:t>))</a:t>
            </a:r>
          </a:p>
          <a:p>
            <a:pPr marL="0" lvl="0" indent="0"/>
            <a:r>
              <a:rPr lang="en-US" sz="1800" dirty="0" smtClean="0">
                <a:cs typeface="Courier New" panose="02070309020205020404" pitchFamily="49" charset="0"/>
              </a:rPr>
              <a:t>The type conversion </a:t>
            </a:r>
            <a:r>
              <a:rPr lang="en-US" sz="1600" dirty="0">
                <a:latin typeface="Courier New" panose="02070309020205020404" pitchFamily="49" charset="0"/>
                <a:cs typeface="Courier New" panose="02070309020205020404" pitchFamily="49" charset="0"/>
              </a:rPr>
              <a:t>BE_Bytes</a:t>
            </a:r>
            <a:r>
              <a:rPr lang="en-US" sz="1800" dirty="0" smtClean="0">
                <a:cs typeface="Courier New" panose="02070309020205020404" pitchFamily="49" charset="0"/>
              </a:rPr>
              <a:t> swaps the bytes because of the changed representation: MSB (value 0, offset 0) and LSB (value 2, offset 1).</a:t>
            </a:r>
            <a:endParaRPr lang="en-US" sz="1800" dirty="0" smtClean="0">
              <a:latin typeface="Courier New" panose="02070309020205020404" pitchFamily="49" charset="0"/>
              <a:cs typeface="Courier New" panose="02070309020205020404" pitchFamily="49" charset="0"/>
            </a:endParaRPr>
          </a:p>
          <a:p>
            <a:pPr marL="357188" lvl="0" indent="0"/>
            <a:r>
              <a:rPr lang="en-US" sz="1600" dirty="0" smtClean="0">
                <a:latin typeface="Courier New" panose="02070309020205020404" pitchFamily="49" charset="0"/>
                <a:cs typeface="Courier New" panose="02070309020205020404" pitchFamily="49" charset="0"/>
              </a:rPr>
              <a:t>To_Word (BE_Bytes (To_LE (</a:t>
            </a:r>
            <a:r>
              <a:rPr lang="en-US" sz="1600" dirty="0" smtClean="0">
                <a:solidFill>
                  <a:schemeClr val="tx1"/>
                </a:solidFill>
                <a:latin typeface="Courier New" panose="02070309020205020404" pitchFamily="49" charset="0"/>
                <a:cs typeface="Courier New" panose="02070309020205020404" pitchFamily="49" charset="0"/>
              </a:rPr>
              <a:t>2</a:t>
            </a:r>
            <a:r>
              <a:rPr lang="en-US" sz="1600" dirty="0" smtClean="0">
                <a:latin typeface="Courier New" panose="02070309020205020404" pitchFamily="49" charset="0"/>
                <a:cs typeface="Courier New" panose="02070309020205020404" pitchFamily="49" charset="0"/>
              </a:rPr>
              <a:t>)))</a:t>
            </a:r>
          </a:p>
          <a:p>
            <a:pPr marL="0" lvl="0" indent="0"/>
            <a:r>
              <a:rPr lang="en-US" sz="1800" dirty="0">
                <a:cs typeface="Courier New" panose="02070309020205020404" pitchFamily="49" charset="0"/>
              </a:rPr>
              <a:t>The UC </a:t>
            </a:r>
            <a:r>
              <a:rPr lang="en-US" sz="1600" dirty="0">
                <a:latin typeface="Courier New" panose="02070309020205020404" pitchFamily="49" charset="0"/>
                <a:cs typeface="Courier New" panose="02070309020205020404" pitchFamily="49" charset="0"/>
              </a:rPr>
              <a:t>To_Word</a:t>
            </a:r>
            <a:r>
              <a:rPr lang="en-US" sz="1800" dirty="0" smtClean="0">
                <a:cs typeface="Courier New" panose="02070309020205020404" pitchFamily="49" charset="0"/>
              </a:rPr>
              <a:t> combines again the two bytes to one word with the value 512. (We are still on the LE architecture).</a:t>
            </a:r>
          </a:p>
          <a:p>
            <a:pPr marL="0" lvl="0" indent="0"/>
            <a:r>
              <a:rPr lang="en-US" sz="1800" dirty="0" smtClean="0">
                <a:cs typeface="Courier New" panose="02070309020205020404" pitchFamily="49" charset="0"/>
              </a:rPr>
              <a:t>Data transfer from LE architecture to BE architecture first sends offset 0, then offset 1 which results in a transferred word </a:t>
            </a:r>
            <a:r>
              <a:rPr lang="en-US" sz="1800" dirty="0">
                <a:cs typeface="Courier New" panose="02070309020205020404" pitchFamily="49" charset="0"/>
              </a:rPr>
              <a:t>with value </a:t>
            </a:r>
            <a:r>
              <a:rPr lang="en-US" sz="1800" dirty="0" smtClean="0">
                <a:cs typeface="Courier New" panose="02070309020205020404" pitchFamily="49" charset="0"/>
              </a:rPr>
              <a:t>2.</a:t>
            </a:r>
            <a:endParaRPr lang="en-US" sz="1800" i="1" dirty="0">
              <a:solidFill>
                <a:srgbClr val="C00000"/>
              </a:solidFill>
              <a:latin typeface="Courier New" panose="02070309020205020404" pitchFamily="49" charset="0"/>
              <a:cs typeface="Courier New" panose="02070309020205020404" pitchFamily="49" charset="0"/>
            </a:endParaRPr>
          </a:p>
        </p:txBody>
      </p:sp>
      <p:sp>
        <p:nvSpPr>
          <p:cNvPr id="4" name="Fußzeilenplatzhalter 3"/>
          <p:cNvSpPr>
            <a:spLocks noGrp="1"/>
          </p:cNvSpPr>
          <p:nvPr>
            <p:ph type="ftr" idx="10"/>
          </p:nvPr>
        </p:nvSpPr>
        <p:spPr/>
        <p:txBody>
          <a:bodyPr/>
          <a:lstStyle/>
          <a:p>
            <a:pPr>
              <a:defRPr/>
            </a:pPr>
            <a:r>
              <a:rPr lang="en-US" dirty="0" smtClean="0"/>
              <a:t>Ada Basics © 2024 C.Grein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307</a:t>
            </a:fld>
            <a:endParaRPr lang="de-DE" dirty="0"/>
          </a:p>
        </p:txBody>
      </p:sp>
    </p:spTree>
    <p:extLst>
      <p:ext uri="{BB962C8B-B14F-4D97-AF65-F5344CB8AC3E}">
        <p14:creationId xmlns:p14="http://schemas.microsoft.com/office/powerpoint/2010/main" val="2758822343"/>
      </p:ext>
    </p:extLst>
  </p:cSld>
  <p:clrMapOvr>
    <a:masterClrMapping/>
  </p:clrMapOvr>
  <p:timing>
    <p:tnLst>
      <p:par>
        <p:cTn id="1" dur="indefinite" restart="never" nodeType="tmRoot"/>
      </p:par>
    </p:tnLst>
  </p:timing>
</p:sld>
</file>

<file path=ppt/slides/slide3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altLang="de-DE" dirty="0" smtClean="0"/>
              <a:t>Counting BE vs. LE</a:t>
            </a:r>
            <a:endParaRPr lang="en-US" dirty="0"/>
          </a:p>
        </p:txBody>
      </p:sp>
      <p:sp>
        <p:nvSpPr>
          <p:cNvPr id="4" name="Fußzeilenplatzhalter 3"/>
          <p:cNvSpPr>
            <a:spLocks noGrp="1"/>
          </p:cNvSpPr>
          <p:nvPr>
            <p:ph type="ftr" idx="10"/>
          </p:nvPr>
        </p:nvSpPr>
        <p:spPr/>
        <p:txBody>
          <a:bodyPr/>
          <a:lstStyle/>
          <a:p>
            <a:pPr>
              <a:defRPr/>
            </a:pPr>
            <a:r>
              <a:rPr lang="en-US" dirty="0" smtClean="0"/>
              <a:t>Ada Basics © 2024 C.Grein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308</a:t>
            </a:fld>
            <a:endParaRPr lang="de-DE" dirty="0"/>
          </a:p>
        </p:txBody>
      </p:sp>
      <p:sp>
        <p:nvSpPr>
          <p:cNvPr id="7" name="Inhaltsplatzhalter 2"/>
          <p:cNvSpPr>
            <a:spLocks noGrp="1"/>
          </p:cNvSpPr>
          <p:nvPr>
            <p:ph idx="1"/>
          </p:nvPr>
        </p:nvSpPr>
        <p:spPr>
          <a:xfrm>
            <a:off x="685800" y="1897064"/>
            <a:ext cx="7739063" cy="4318000"/>
          </a:xfrm>
        </p:spPr>
        <p:txBody>
          <a:bodyPr/>
          <a:lstStyle/>
          <a:p>
            <a:pPr marL="265113" indent="-265113">
              <a:lnSpc>
                <a:spcPct val="80000"/>
              </a:lnSpc>
              <a:buFont typeface="Times New Roman" pitchFamily="18" charset="0"/>
              <a:buChar char="•"/>
              <a:tabLst>
                <a:tab pos="444500" algn="l"/>
                <a:tab pos="452438"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pPr>
            <a:r>
              <a:rPr lang="en-US" altLang="de-DE" sz="2000" dirty="0" smtClean="0"/>
              <a:t>We are used to writing from left to right, according to </a:t>
            </a:r>
            <a:r>
              <a:rPr lang="en-US" altLang="de-DE" sz="2000" b="1" dirty="0" smtClean="0"/>
              <a:t>BE</a:t>
            </a:r>
            <a:r>
              <a:rPr lang="en-US" altLang="de-DE" sz="2000" dirty="0" smtClean="0"/>
              <a:t>:</a:t>
            </a:r>
            <a:br>
              <a:rPr lang="en-US" altLang="de-DE" sz="2000" dirty="0" smtClean="0"/>
            </a:br>
            <a:r>
              <a:rPr lang="en-US" altLang="de-DE" sz="1800" dirty="0" smtClean="0">
                <a:latin typeface="Courier New" pitchFamily="49" charset="0"/>
              </a:rPr>
              <a:t>Byte 0               1               2</a:t>
            </a:r>
            <a:br>
              <a:rPr lang="en-US" altLang="de-DE" sz="1800" dirty="0" smtClean="0">
                <a:latin typeface="Courier New" pitchFamily="49" charset="0"/>
              </a:rPr>
            </a:br>
            <a:r>
              <a:rPr lang="en-US" altLang="de-DE" sz="1800" dirty="0" smtClean="0">
                <a:latin typeface="Courier New" pitchFamily="49" charset="0"/>
              </a:rPr>
              <a:t>Bit  0 1 2 3 4 5 6 7 8 9 0 1 2 </a:t>
            </a:r>
            <a:r>
              <a:rPr lang="en-US" altLang="de-DE" sz="1800" b="1" dirty="0" smtClean="0">
                <a:solidFill>
                  <a:schemeClr val="accent2"/>
                </a:solidFill>
                <a:latin typeface="Courier New" pitchFamily="49" charset="0"/>
              </a:rPr>
              <a:t>3 4 5 6 7</a:t>
            </a:r>
            <a:r>
              <a:rPr lang="en-US" altLang="de-DE" sz="1800" dirty="0" smtClean="0">
                <a:latin typeface="Courier New" pitchFamily="49" charset="0"/>
              </a:rPr>
              <a:t> 8 9 0 1 …</a:t>
            </a:r>
            <a:br>
              <a:rPr lang="en-US" altLang="de-DE" sz="1800" dirty="0" smtClean="0">
                <a:latin typeface="Courier New" pitchFamily="49" charset="0"/>
              </a:rPr>
            </a:br>
            <a:r>
              <a:rPr lang="en-US" altLang="de-DE" sz="1800" dirty="0" smtClean="0">
                <a:latin typeface="Courier New" pitchFamily="49" charset="0"/>
              </a:rPr>
              <a:t>                     </a:t>
            </a:r>
            <a:r>
              <a:rPr lang="en-US" altLang="de-DE" sz="1800" dirty="0" smtClean="0">
                <a:solidFill>
                  <a:srgbClr val="993300"/>
                </a:solidFill>
                <a:latin typeface="Courier New" pitchFamily="49" charset="0"/>
              </a:rPr>
              <a:t>0 1 2 3 4 </a:t>
            </a:r>
            <a:r>
              <a:rPr lang="en-US" altLang="de-DE" sz="1800" b="1" dirty="0" smtClean="0">
                <a:solidFill>
                  <a:srgbClr val="993300"/>
                </a:solidFill>
                <a:latin typeface="Courier New" pitchFamily="49" charset="0"/>
              </a:rPr>
              <a:t>5 6 7 8 9 </a:t>
            </a:r>
            <a:r>
              <a:rPr lang="en-US" altLang="de-DE" sz="1800" dirty="0" smtClean="0">
                <a:solidFill>
                  <a:srgbClr val="993300"/>
                </a:solidFill>
                <a:latin typeface="Courier New" pitchFamily="49" charset="0"/>
              </a:rPr>
              <a:t>0 1 2 3 …</a:t>
            </a:r>
          </a:p>
          <a:p>
            <a:pPr marL="265113" indent="-265113">
              <a:lnSpc>
                <a:spcPct val="80000"/>
              </a:lnSpc>
              <a:buFont typeface="Times New Roman" pitchFamily="18" charset="0"/>
              <a:buChar char="•"/>
              <a:tabLst>
                <a:tab pos="444500" algn="l"/>
                <a:tab pos="452438"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pPr>
            <a:r>
              <a:rPr lang="en-US" altLang="de-DE" sz="2000" dirty="0" smtClean="0"/>
              <a:t>Consecutively writing also </a:t>
            </a:r>
            <a:r>
              <a:rPr lang="en-US" altLang="de-DE" sz="2000" b="1" dirty="0" smtClean="0"/>
              <a:t>LE</a:t>
            </a:r>
            <a:r>
              <a:rPr lang="en-US" altLang="de-DE" sz="2000" dirty="0" smtClean="0"/>
              <a:t> affords writing from right to </a:t>
            </a:r>
            <a:r>
              <a:rPr lang="en-US" altLang="de-DE" sz="2000" dirty="0"/>
              <a:t>left like the Arabs (</a:t>
            </a:r>
            <a:r>
              <a:rPr lang="en-US" altLang="de-DE" sz="2000" dirty="0" smtClean="0"/>
              <a:t>the MSB is always on the left):</a:t>
            </a:r>
            <a:br>
              <a:rPr lang="en-US" altLang="de-DE" sz="2000" dirty="0" smtClean="0"/>
            </a:br>
            <a:r>
              <a:rPr lang="en-US" altLang="de-DE" sz="1800" dirty="0" smtClean="0">
                <a:latin typeface="Courier New" pitchFamily="49" charset="0"/>
              </a:rPr>
              <a:t>Byte             2               1               0</a:t>
            </a:r>
            <a:br>
              <a:rPr lang="en-US" altLang="de-DE" sz="1800" dirty="0" smtClean="0">
                <a:latin typeface="Courier New" pitchFamily="49" charset="0"/>
              </a:rPr>
            </a:br>
            <a:r>
              <a:rPr lang="en-US" altLang="de-DE" sz="1800" dirty="0" smtClean="0">
                <a:latin typeface="Courier New" pitchFamily="49" charset="0"/>
              </a:rPr>
              <a:t>Bit  … 1 0 9 8 </a:t>
            </a:r>
            <a:r>
              <a:rPr lang="en-US" altLang="de-DE" sz="1800" b="1" dirty="0" smtClean="0">
                <a:solidFill>
                  <a:schemeClr val="accent2"/>
                </a:solidFill>
                <a:latin typeface="Courier New" pitchFamily="49" charset="0"/>
              </a:rPr>
              <a:t>7 6 5 4 3</a:t>
            </a:r>
            <a:r>
              <a:rPr lang="en-US" altLang="de-DE" sz="1800" dirty="0" smtClean="0">
                <a:latin typeface="Courier New" pitchFamily="49" charset="0"/>
              </a:rPr>
              <a:t> 2 1 0 9 8 7 6 5 4 3 2 1 0</a:t>
            </a:r>
            <a:br>
              <a:rPr lang="en-US" altLang="de-DE" sz="1800" dirty="0" smtClean="0">
                <a:latin typeface="Courier New" pitchFamily="49" charset="0"/>
              </a:rPr>
            </a:br>
            <a:r>
              <a:rPr lang="en-US" altLang="de-DE" sz="1800" dirty="0" smtClean="0">
                <a:latin typeface="Courier New" pitchFamily="49" charset="0"/>
              </a:rPr>
              <a:t>     </a:t>
            </a:r>
            <a:r>
              <a:rPr lang="en-US" altLang="de-DE" sz="1800" dirty="0" smtClean="0">
                <a:solidFill>
                  <a:srgbClr val="993300"/>
                </a:solidFill>
                <a:latin typeface="Courier New" pitchFamily="49" charset="0"/>
              </a:rPr>
              <a:t>… 3 2 1 0 </a:t>
            </a:r>
            <a:r>
              <a:rPr lang="en-US" altLang="de-DE" sz="1800" b="1" dirty="0" smtClean="0">
                <a:solidFill>
                  <a:srgbClr val="993300"/>
                </a:solidFill>
                <a:latin typeface="Courier New" pitchFamily="49" charset="0"/>
              </a:rPr>
              <a:t>9 8 7 6 5 </a:t>
            </a:r>
            <a:r>
              <a:rPr lang="en-US" altLang="de-DE" sz="1800" dirty="0" smtClean="0">
                <a:solidFill>
                  <a:srgbClr val="993300"/>
                </a:solidFill>
                <a:latin typeface="Courier New" pitchFamily="49" charset="0"/>
              </a:rPr>
              <a:t>4 3 2 1 0</a:t>
            </a:r>
          </a:p>
          <a:p>
            <a:pPr marL="265113" indent="-265113">
              <a:lnSpc>
                <a:spcPct val="80000"/>
              </a:lnSpc>
              <a:tabLst>
                <a:tab pos="444500" algn="l"/>
                <a:tab pos="452438"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pPr>
            <a:r>
              <a:rPr lang="en-US" altLang="de-DE" sz="2000" dirty="0" smtClean="0"/>
              <a:t>A record representation specification for a component </a:t>
            </a:r>
            <a:r>
              <a:rPr lang="en-US" altLang="de-DE" sz="2000" dirty="0" smtClean="0">
                <a:latin typeface="Courier New" pitchFamily="49" charset="0"/>
              </a:rPr>
              <a:t>X</a:t>
            </a:r>
          </a:p>
          <a:p>
            <a:pPr marL="452438" lvl="1" indent="0">
              <a:lnSpc>
                <a:spcPct val="80000"/>
              </a:lnSpc>
              <a:buNone/>
              <a:tabLst>
                <a:tab pos="444500" algn="l"/>
                <a:tab pos="452438"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pPr>
            <a:r>
              <a:rPr lang="en-US" altLang="de-DE" sz="1700" b="1" dirty="0" smtClean="0">
                <a:latin typeface="Courier New" pitchFamily="49" charset="0"/>
              </a:rPr>
              <a:t>for</a:t>
            </a:r>
            <a:r>
              <a:rPr lang="en-US" altLang="de-DE" sz="1700" dirty="0" smtClean="0">
                <a:latin typeface="Courier New" pitchFamily="49" charset="0"/>
              </a:rPr>
              <a:t> T </a:t>
            </a:r>
            <a:r>
              <a:rPr lang="en-US" altLang="de-DE" sz="1700" b="1" dirty="0" smtClean="0">
                <a:latin typeface="Courier New" pitchFamily="49" charset="0"/>
              </a:rPr>
              <a:t>use record</a:t>
            </a:r>
            <a:r>
              <a:rPr lang="en-US" altLang="de-DE" sz="1700" dirty="0" smtClean="0">
                <a:latin typeface="Courier New" pitchFamily="49" charset="0"/>
              </a:rPr>
              <a:t/>
            </a:r>
            <a:br>
              <a:rPr lang="en-US" altLang="de-DE" sz="1700" dirty="0" smtClean="0">
                <a:latin typeface="Courier New" pitchFamily="49" charset="0"/>
              </a:rPr>
            </a:br>
            <a:r>
              <a:rPr lang="en-US" altLang="de-DE" sz="1700" dirty="0" smtClean="0">
                <a:latin typeface="Courier New" pitchFamily="49" charset="0"/>
              </a:rPr>
              <a:t>  </a:t>
            </a:r>
            <a:r>
              <a:rPr lang="en-US" altLang="de-DE" sz="1700" dirty="0" smtClean="0">
                <a:solidFill>
                  <a:schemeClr val="accent2"/>
                </a:solidFill>
                <a:latin typeface="Courier New" pitchFamily="49" charset="0"/>
              </a:rPr>
              <a:t>X </a:t>
            </a:r>
            <a:r>
              <a:rPr lang="en-US" altLang="de-DE" sz="1700" b="1" dirty="0" smtClean="0">
                <a:solidFill>
                  <a:schemeClr val="accent2"/>
                </a:solidFill>
                <a:latin typeface="Courier New" pitchFamily="49" charset="0"/>
              </a:rPr>
              <a:t>at</a:t>
            </a:r>
            <a:r>
              <a:rPr lang="en-US" altLang="de-DE" sz="1700" dirty="0" smtClean="0">
                <a:solidFill>
                  <a:schemeClr val="accent2"/>
                </a:solidFill>
                <a:latin typeface="Courier New" pitchFamily="49" charset="0"/>
              </a:rPr>
              <a:t> 0 </a:t>
            </a:r>
            <a:r>
              <a:rPr lang="en-US" altLang="de-DE" sz="1700" b="1" dirty="0" smtClean="0">
                <a:solidFill>
                  <a:schemeClr val="accent2"/>
                </a:solidFill>
                <a:latin typeface="Courier New" pitchFamily="49" charset="0"/>
              </a:rPr>
              <a:t>range</a:t>
            </a:r>
            <a:r>
              <a:rPr lang="en-US" altLang="de-DE" sz="1700" dirty="0" smtClean="0">
                <a:solidFill>
                  <a:schemeClr val="accent2"/>
                </a:solidFill>
                <a:latin typeface="Courier New" pitchFamily="49" charset="0"/>
              </a:rPr>
              <a:t> 13 .. 17;</a:t>
            </a:r>
            <a:r>
              <a:rPr lang="en-US" altLang="de-DE" sz="1700" dirty="0" smtClean="0">
                <a:latin typeface="Courier New" pitchFamily="49" charset="0"/>
              </a:rPr>
              <a:t>  -- </a:t>
            </a:r>
            <a:r>
              <a:rPr lang="en-US" altLang="de-DE" sz="1700" i="1" dirty="0" smtClean="0">
                <a:latin typeface="Courier New" pitchFamily="49" charset="0"/>
              </a:rPr>
              <a:t>these two lines are…</a:t>
            </a:r>
            <a:br>
              <a:rPr lang="en-US" altLang="de-DE" sz="1700" i="1" dirty="0" smtClean="0">
                <a:latin typeface="Courier New" pitchFamily="49" charset="0"/>
              </a:rPr>
            </a:br>
            <a:r>
              <a:rPr lang="en-US" altLang="de-DE" sz="1700" dirty="0" smtClean="0">
                <a:latin typeface="Courier New" pitchFamily="49" charset="0"/>
              </a:rPr>
              <a:t>  </a:t>
            </a:r>
            <a:r>
              <a:rPr lang="en-US" altLang="de-DE" sz="1700" dirty="0" smtClean="0">
                <a:solidFill>
                  <a:srgbClr val="993300"/>
                </a:solidFill>
                <a:latin typeface="Courier New" pitchFamily="49" charset="0"/>
              </a:rPr>
              <a:t>X </a:t>
            </a:r>
            <a:r>
              <a:rPr lang="en-US" altLang="de-DE" sz="1700" b="1" dirty="0" smtClean="0">
                <a:solidFill>
                  <a:srgbClr val="993300"/>
                </a:solidFill>
                <a:latin typeface="Courier New" pitchFamily="49" charset="0"/>
              </a:rPr>
              <a:t>at</a:t>
            </a:r>
            <a:r>
              <a:rPr lang="en-US" altLang="de-DE" sz="1700" dirty="0" smtClean="0">
                <a:solidFill>
                  <a:srgbClr val="993300"/>
                </a:solidFill>
                <a:latin typeface="Courier New" pitchFamily="49" charset="0"/>
              </a:rPr>
              <a:t> 1 </a:t>
            </a:r>
            <a:r>
              <a:rPr lang="en-US" altLang="de-DE" sz="1700" b="1" dirty="0" smtClean="0">
                <a:solidFill>
                  <a:srgbClr val="993300"/>
                </a:solidFill>
                <a:latin typeface="Courier New" pitchFamily="49" charset="0"/>
              </a:rPr>
              <a:t>range</a:t>
            </a:r>
            <a:r>
              <a:rPr lang="en-US" altLang="de-DE" sz="1700" dirty="0" smtClean="0">
                <a:solidFill>
                  <a:srgbClr val="993300"/>
                </a:solidFill>
                <a:latin typeface="Courier New" pitchFamily="49" charset="0"/>
              </a:rPr>
              <a:t>  5 ..  9;</a:t>
            </a:r>
            <a:r>
              <a:rPr lang="en-US" altLang="de-DE" sz="1700" dirty="0" smtClean="0">
                <a:latin typeface="Courier New" pitchFamily="49" charset="0"/>
              </a:rPr>
              <a:t>  -- </a:t>
            </a:r>
            <a:r>
              <a:rPr lang="en-US" altLang="de-DE" sz="1700" i="1" dirty="0" smtClean="0">
                <a:latin typeface="Courier New" pitchFamily="49" charset="0"/>
              </a:rPr>
              <a:t>… </a:t>
            </a:r>
            <a:r>
              <a:rPr lang="en-US" altLang="de-DE" sz="1700" i="1" dirty="0">
                <a:latin typeface="Courier New" pitchFamily="49" charset="0"/>
              </a:rPr>
              <a:t>e</a:t>
            </a:r>
            <a:r>
              <a:rPr lang="en-US" altLang="de-DE" sz="1700" i="1" dirty="0" smtClean="0">
                <a:latin typeface="Courier New" pitchFamily="49" charset="0"/>
              </a:rPr>
              <a:t>quivalent</a:t>
            </a:r>
            <a:r>
              <a:rPr lang="en-US" altLang="de-DE" sz="1700" dirty="0" smtClean="0">
                <a:latin typeface="Courier New" pitchFamily="49" charset="0"/>
              </a:rPr>
              <a:t/>
            </a:r>
            <a:br>
              <a:rPr lang="en-US" altLang="de-DE" sz="1700" dirty="0" smtClean="0">
                <a:latin typeface="Courier New" pitchFamily="49" charset="0"/>
              </a:rPr>
            </a:br>
            <a:r>
              <a:rPr lang="en-US" altLang="de-DE" sz="1700" b="1" dirty="0" smtClean="0">
                <a:latin typeface="Courier New" pitchFamily="49" charset="0"/>
              </a:rPr>
              <a:t>end record</a:t>
            </a:r>
            <a:r>
              <a:rPr lang="en-US" altLang="de-DE" sz="1700" dirty="0" smtClean="0">
                <a:latin typeface="Courier New" pitchFamily="49" charset="0"/>
              </a:rPr>
              <a:t>;</a:t>
            </a:r>
          </a:p>
          <a:p>
            <a:pPr marL="0" indent="0">
              <a:lnSpc>
                <a:spcPct val="80000"/>
              </a:lnSpc>
              <a:tabLst>
                <a:tab pos="444500" algn="l"/>
                <a:tab pos="452438"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pPr>
            <a:r>
              <a:rPr lang="en-US" altLang="de-DE" sz="2000" dirty="0" smtClean="0"/>
              <a:t>thus </a:t>
            </a:r>
            <a:r>
              <a:rPr lang="en-US" altLang="de-DE" sz="2000" dirty="0"/>
              <a:t>occupies the </a:t>
            </a:r>
            <a:r>
              <a:rPr lang="en-US" altLang="de-DE" sz="2000" dirty="0" smtClean="0"/>
              <a:t>places marked </a:t>
            </a:r>
            <a:r>
              <a:rPr lang="en-US" altLang="de-DE" sz="2000" b="1" dirty="0" smtClean="0">
                <a:solidFill>
                  <a:schemeClr val="accent2"/>
                </a:solidFill>
              </a:rPr>
              <a:t>blue</a:t>
            </a:r>
            <a:r>
              <a:rPr lang="en-US" altLang="de-DE" sz="2000" dirty="0" smtClean="0"/>
              <a:t> resp. </a:t>
            </a:r>
            <a:r>
              <a:rPr lang="en-US" altLang="de-DE" sz="2000" b="1" dirty="0" smtClean="0">
                <a:solidFill>
                  <a:srgbClr val="993300"/>
                </a:solidFill>
              </a:rPr>
              <a:t>brown</a:t>
            </a:r>
            <a:r>
              <a:rPr lang="en-US" altLang="de-DE" sz="2000" dirty="0" smtClean="0"/>
              <a:t>. </a:t>
            </a:r>
            <a:r>
              <a:rPr lang="en-US" altLang="de-DE" sz="2000" dirty="0" smtClean="0">
                <a:solidFill>
                  <a:srgbClr val="FF3399"/>
                </a:solidFill>
              </a:rPr>
              <a:t>The byte number </a:t>
            </a:r>
            <a:r>
              <a:rPr lang="en-US" altLang="de-DE" sz="2000" dirty="0" smtClean="0"/>
              <a:t>is called </a:t>
            </a:r>
            <a:r>
              <a:rPr lang="en-US" altLang="de-DE" sz="2000" dirty="0" smtClean="0">
                <a:solidFill>
                  <a:srgbClr val="FF3399"/>
                </a:solidFill>
                <a:latin typeface="Courier New" panose="02070309020205020404" pitchFamily="49" charset="0"/>
                <a:cs typeface="Courier New" panose="02070309020205020404" pitchFamily="49" charset="0"/>
              </a:rPr>
              <a:t>Position</a:t>
            </a:r>
            <a:r>
              <a:rPr lang="en-US" altLang="de-DE" sz="2000" dirty="0" smtClean="0"/>
              <a:t>, the </a:t>
            </a:r>
            <a:r>
              <a:rPr lang="en-US" altLang="de-DE" sz="2000" dirty="0" smtClean="0">
                <a:solidFill>
                  <a:srgbClr val="416E00"/>
                </a:solidFill>
              </a:rPr>
              <a:t>bounds</a:t>
            </a:r>
            <a:r>
              <a:rPr lang="en-US" altLang="de-DE" sz="2000" dirty="0" smtClean="0"/>
              <a:t> </a:t>
            </a:r>
            <a:r>
              <a:rPr lang="en-US" altLang="de-DE" sz="2000" dirty="0" smtClean="0">
                <a:solidFill>
                  <a:srgbClr val="416E00"/>
                </a:solidFill>
                <a:latin typeface="Courier New" panose="02070309020205020404" pitchFamily="49" charset="0"/>
                <a:cs typeface="Courier New" panose="02070309020205020404" pitchFamily="49" charset="0"/>
              </a:rPr>
              <a:t>First_Bit</a:t>
            </a:r>
            <a:r>
              <a:rPr lang="en-US" altLang="de-DE" sz="2000" dirty="0" smtClean="0"/>
              <a:t> and </a:t>
            </a:r>
            <a:r>
              <a:rPr lang="en-US" altLang="de-DE" sz="2000" dirty="0" smtClean="0">
                <a:solidFill>
                  <a:srgbClr val="416E00"/>
                </a:solidFill>
                <a:latin typeface="Courier New" panose="02070309020205020404" pitchFamily="49" charset="0"/>
                <a:cs typeface="Courier New" panose="02070309020205020404" pitchFamily="49" charset="0"/>
              </a:rPr>
              <a:t>Last_Bit</a:t>
            </a:r>
            <a:r>
              <a:rPr lang="en-US" altLang="de-DE" sz="2000" dirty="0" smtClean="0">
                <a:cs typeface="Courier New" panose="02070309020205020404" pitchFamily="49" charset="0"/>
              </a:rPr>
              <a:t>.</a:t>
            </a:r>
            <a:endParaRPr lang="en-US" dirty="0"/>
          </a:p>
        </p:txBody>
      </p:sp>
      <p:sp>
        <p:nvSpPr>
          <p:cNvPr id="8" name="Line 4"/>
          <p:cNvSpPr>
            <a:spLocks noChangeShapeType="1"/>
          </p:cNvSpPr>
          <p:nvPr/>
        </p:nvSpPr>
        <p:spPr bwMode="auto">
          <a:xfrm>
            <a:off x="1979613" y="2276872"/>
            <a:ext cx="1800225"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de-DE" dirty="0"/>
          </a:p>
        </p:txBody>
      </p:sp>
      <p:sp>
        <p:nvSpPr>
          <p:cNvPr id="9" name="Line 5"/>
          <p:cNvSpPr>
            <a:spLocks noChangeShapeType="1"/>
          </p:cNvSpPr>
          <p:nvPr/>
        </p:nvSpPr>
        <p:spPr bwMode="auto">
          <a:xfrm flipH="1">
            <a:off x="5724525" y="3501008"/>
            <a:ext cx="1943100"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de-DE" dirty="0"/>
          </a:p>
        </p:txBody>
      </p:sp>
    </p:spTree>
    <p:extLst>
      <p:ext uri="{BB962C8B-B14F-4D97-AF65-F5344CB8AC3E}">
        <p14:creationId xmlns:p14="http://schemas.microsoft.com/office/powerpoint/2010/main" val="726363302"/>
      </p:ext>
    </p:extLst>
  </p:cSld>
  <p:clrMapOvr>
    <a:masterClrMapping/>
  </p:clrMapOvr>
  <p:timing>
    <p:tnLst>
      <p:par>
        <p:cTn id="1" dur="indefinite" restart="never" nodeType="tmRoot"/>
      </p:par>
    </p:tnLst>
  </p:timing>
</p:sld>
</file>

<file path=ppt/slides/slide3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smtClean="0"/>
              <a:t>More General Records</a:t>
            </a:r>
            <a:br>
              <a:rPr lang="en-US" dirty="0" smtClean="0"/>
            </a:br>
            <a:r>
              <a:rPr lang="en-US" dirty="0" smtClean="0"/>
              <a:t>with an Example</a:t>
            </a:r>
            <a:endParaRPr lang="en-US" dirty="0"/>
          </a:p>
        </p:txBody>
      </p:sp>
      <p:sp>
        <p:nvSpPr>
          <p:cNvPr id="3" name="Inhaltsplatzhalter 2"/>
          <p:cNvSpPr>
            <a:spLocks noGrp="1"/>
          </p:cNvSpPr>
          <p:nvPr>
            <p:ph sz="half" idx="1"/>
          </p:nvPr>
        </p:nvSpPr>
        <p:spPr>
          <a:xfrm>
            <a:off x="539552" y="1981200"/>
            <a:ext cx="3938786" cy="4233863"/>
          </a:xfrm>
        </p:spPr>
        <p:txBody>
          <a:bodyPr/>
          <a:lstStyle/>
          <a:p>
            <a:pPr marL="0" lvl="0" indent="0"/>
            <a:r>
              <a:rPr lang="en-US" sz="2000" dirty="0" smtClean="0">
                <a:cs typeface="Courier New" panose="02070309020205020404" pitchFamily="49" charset="0"/>
              </a:rPr>
              <a:t>Here, only the size of the types is relevant:</a:t>
            </a:r>
          </a:p>
          <a:p>
            <a:pPr marL="0" lvl="0" indent="0"/>
            <a:r>
              <a:rPr lang="en-US" sz="1800" b="1" dirty="0" smtClean="0">
                <a:latin typeface="Courier New" panose="02070309020205020404" pitchFamily="49" charset="0"/>
                <a:cs typeface="Courier New" panose="02070309020205020404" pitchFamily="49" charset="0"/>
              </a:rPr>
              <a:t>type</a:t>
            </a:r>
            <a:r>
              <a:rPr lang="en-US" sz="1800" dirty="0" smtClean="0">
                <a:latin typeface="Courier New" panose="02070309020205020404" pitchFamily="49" charset="0"/>
                <a:cs typeface="Courier New" panose="02070309020205020404" pitchFamily="49" charset="0"/>
              </a:rPr>
              <a:t> A_T </a:t>
            </a:r>
            <a:r>
              <a:rPr lang="en-US" sz="1800" b="1" dirty="0" smtClean="0">
                <a:solidFill>
                  <a:srgbClr val="000000">
                    <a:lumMod val="65000"/>
                    <a:lumOff val="35000"/>
                  </a:srgbClr>
                </a:solidFill>
                <a:latin typeface="Courier New" panose="02070309020205020404" pitchFamily="49" charset="0"/>
                <a:cs typeface="Courier New" panose="02070309020205020404" pitchFamily="49" charset="0"/>
              </a:rPr>
              <a:t>is mod </a:t>
            </a:r>
            <a:r>
              <a:rPr lang="en-US" sz="1800" dirty="0" smtClean="0">
                <a:latin typeface="Courier New" panose="02070309020205020404" pitchFamily="49" charset="0"/>
                <a:cs typeface="Courier New" panose="02070309020205020404" pitchFamily="49" charset="0"/>
              </a:rPr>
              <a:t>2**13;</a:t>
            </a:r>
            <a:br>
              <a:rPr lang="en-US" sz="1800" dirty="0" smtClean="0">
                <a:latin typeface="Courier New" panose="02070309020205020404" pitchFamily="49" charset="0"/>
                <a:cs typeface="Courier New" panose="02070309020205020404" pitchFamily="49" charset="0"/>
              </a:rPr>
            </a:br>
            <a:r>
              <a:rPr lang="en-US" sz="1800" b="1" dirty="0" smtClean="0">
                <a:latin typeface="Courier New" panose="02070309020205020404" pitchFamily="49" charset="0"/>
                <a:cs typeface="Courier New" panose="02070309020205020404" pitchFamily="49" charset="0"/>
              </a:rPr>
              <a:t>type</a:t>
            </a:r>
            <a:r>
              <a:rPr lang="en-US" sz="1800" dirty="0" smtClean="0">
                <a:latin typeface="Courier New" panose="02070309020205020404" pitchFamily="49" charset="0"/>
                <a:cs typeface="Courier New" panose="02070309020205020404" pitchFamily="49" charset="0"/>
              </a:rPr>
              <a:t> B_T </a:t>
            </a:r>
            <a:r>
              <a:rPr lang="en-US" sz="1800" b="1" dirty="0" smtClean="0">
                <a:solidFill>
                  <a:srgbClr val="000000">
                    <a:lumMod val="65000"/>
                    <a:lumOff val="35000"/>
                  </a:srgbClr>
                </a:solidFill>
                <a:latin typeface="Courier New" panose="02070309020205020404" pitchFamily="49" charset="0"/>
                <a:cs typeface="Courier New" panose="02070309020205020404" pitchFamily="49" charset="0"/>
              </a:rPr>
              <a:t>is mod </a:t>
            </a:r>
            <a:r>
              <a:rPr lang="en-US" sz="1800" dirty="0" smtClean="0">
                <a:latin typeface="Courier New" panose="02070309020205020404" pitchFamily="49" charset="0"/>
                <a:cs typeface="Courier New" panose="02070309020205020404" pitchFamily="49" charset="0"/>
              </a:rPr>
              <a:t>2** 5;</a:t>
            </a:r>
            <a:br>
              <a:rPr lang="en-US" sz="1800" dirty="0" smtClean="0">
                <a:latin typeface="Courier New" panose="02070309020205020404" pitchFamily="49" charset="0"/>
                <a:cs typeface="Courier New" panose="02070309020205020404" pitchFamily="49" charset="0"/>
              </a:rPr>
            </a:br>
            <a:r>
              <a:rPr lang="en-US" sz="1800" b="1" dirty="0" smtClean="0">
                <a:latin typeface="Courier New" panose="02070309020205020404" pitchFamily="49" charset="0"/>
                <a:cs typeface="Courier New" panose="02070309020205020404" pitchFamily="49" charset="0"/>
              </a:rPr>
              <a:t>type</a:t>
            </a:r>
            <a:r>
              <a:rPr lang="en-US" sz="1800" dirty="0" smtClean="0">
                <a:latin typeface="Courier New" panose="02070309020205020404" pitchFamily="49" charset="0"/>
                <a:cs typeface="Courier New" panose="02070309020205020404" pitchFamily="49" charset="0"/>
              </a:rPr>
              <a:t> C_T </a:t>
            </a:r>
            <a:r>
              <a:rPr lang="en-US" sz="1800" b="1" dirty="0" smtClean="0">
                <a:solidFill>
                  <a:srgbClr val="000000">
                    <a:lumMod val="65000"/>
                    <a:lumOff val="35000"/>
                  </a:srgbClr>
                </a:solidFill>
                <a:latin typeface="Courier New" panose="02070309020205020404" pitchFamily="49" charset="0"/>
                <a:cs typeface="Courier New" panose="02070309020205020404" pitchFamily="49" charset="0"/>
              </a:rPr>
              <a:t>is mod </a:t>
            </a:r>
            <a:r>
              <a:rPr lang="en-US" sz="1800" dirty="0" smtClean="0">
                <a:latin typeface="Courier New" panose="02070309020205020404" pitchFamily="49" charset="0"/>
                <a:cs typeface="Courier New" panose="02070309020205020404" pitchFamily="49" charset="0"/>
              </a:rPr>
              <a:t>2** 6;</a:t>
            </a:r>
            <a:br>
              <a:rPr lang="en-US" sz="1800" dirty="0" smtClean="0">
                <a:latin typeface="Courier New" panose="02070309020205020404" pitchFamily="49" charset="0"/>
                <a:cs typeface="Courier New" panose="02070309020205020404" pitchFamily="49" charset="0"/>
              </a:rPr>
            </a:br>
            <a:r>
              <a:rPr lang="en-US" sz="1800" b="1" dirty="0" smtClean="0">
                <a:latin typeface="Courier New" panose="02070309020205020404" pitchFamily="49" charset="0"/>
                <a:cs typeface="Courier New" panose="02070309020205020404" pitchFamily="49" charset="0"/>
              </a:rPr>
              <a:t>type</a:t>
            </a:r>
            <a:r>
              <a:rPr lang="en-US" sz="1800" dirty="0" smtClean="0">
                <a:latin typeface="Courier New" panose="02070309020205020404" pitchFamily="49" charset="0"/>
                <a:cs typeface="Courier New" panose="02070309020205020404" pitchFamily="49" charset="0"/>
              </a:rPr>
              <a:t> D_T </a:t>
            </a:r>
            <a:r>
              <a:rPr lang="en-US" sz="1800" b="1" dirty="0" smtClean="0">
                <a:solidFill>
                  <a:srgbClr val="000000">
                    <a:lumMod val="65000"/>
                    <a:lumOff val="35000"/>
                  </a:srgbClr>
                </a:solidFill>
                <a:latin typeface="Courier New" panose="02070309020205020404" pitchFamily="49" charset="0"/>
                <a:cs typeface="Courier New" panose="02070309020205020404" pitchFamily="49" charset="0"/>
              </a:rPr>
              <a:t>is mod </a:t>
            </a:r>
            <a:r>
              <a:rPr lang="en-US" sz="1800" dirty="0" smtClean="0">
                <a:latin typeface="Courier New" panose="02070309020205020404" pitchFamily="49" charset="0"/>
                <a:cs typeface="Courier New" panose="02070309020205020404" pitchFamily="49" charset="0"/>
              </a:rPr>
              <a:t>2** 8;</a:t>
            </a:r>
          </a:p>
          <a:p>
            <a:pPr marL="0" lvl="0" indent="0"/>
            <a:r>
              <a:rPr lang="en-US" sz="1800" b="1" dirty="0" smtClean="0">
                <a:latin typeface="Courier New" panose="02070309020205020404" pitchFamily="49" charset="0"/>
                <a:cs typeface="Courier New" panose="02070309020205020404" pitchFamily="49" charset="0"/>
              </a:rPr>
              <a:t>type</a:t>
            </a:r>
            <a:r>
              <a:rPr lang="en-US" sz="1800" dirty="0" smtClean="0">
                <a:latin typeface="Courier New" panose="02070309020205020404" pitchFamily="49" charset="0"/>
                <a:cs typeface="Courier New" panose="02070309020205020404" pitchFamily="49" charset="0"/>
              </a:rPr>
              <a:t> T </a:t>
            </a:r>
            <a:r>
              <a:rPr lang="en-US" sz="1800" b="1" dirty="0" smtClean="0">
                <a:latin typeface="Courier New" panose="02070309020205020404" pitchFamily="49" charset="0"/>
                <a:cs typeface="Courier New" panose="02070309020205020404" pitchFamily="49" charset="0"/>
              </a:rPr>
              <a:t>is record</a:t>
            </a:r>
            <a:r>
              <a:rPr lang="en-US" sz="1800" dirty="0" smtClean="0">
                <a:latin typeface="Courier New" panose="02070309020205020404" pitchFamily="49" charset="0"/>
                <a:cs typeface="Courier New" panose="02070309020205020404" pitchFamily="49" charset="0"/>
              </a:rPr>
              <a:t/>
            </a:r>
            <a:br>
              <a:rPr lang="en-US" sz="1800" dirty="0" smtClean="0">
                <a:latin typeface="Courier New" panose="02070309020205020404" pitchFamily="49" charset="0"/>
                <a:cs typeface="Courier New" panose="02070309020205020404" pitchFamily="49" charset="0"/>
              </a:rPr>
            </a:br>
            <a:r>
              <a:rPr lang="en-US" sz="1800" dirty="0" smtClean="0">
                <a:latin typeface="Courier New" panose="02070309020205020404" pitchFamily="49" charset="0"/>
                <a:cs typeface="Courier New" panose="02070309020205020404" pitchFamily="49" charset="0"/>
              </a:rPr>
              <a:t>  I: Interfaces.Integer_16;</a:t>
            </a:r>
            <a:br>
              <a:rPr lang="en-US" sz="1800" dirty="0" smtClean="0">
                <a:latin typeface="Courier New" panose="02070309020205020404" pitchFamily="49" charset="0"/>
                <a:cs typeface="Courier New" panose="02070309020205020404" pitchFamily="49" charset="0"/>
              </a:rPr>
            </a:br>
            <a:r>
              <a:rPr lang="en-US" sz="1800" dirty="0" smtClean="0">
                <a:latin typeface="Courier New" panose="02070309020205020404" pitchFamily="49" charset="0"/>
                <a:cs typeface="Courier New" panose="02070309020205020404" pitchFamily="49" charset="0"/>
              </a:rPr>
              <a:t>  A: A_T;</a:t>
            </a:r>
            <a:br>
              <a:rPr lang="en-US" sz="1800" dirty="0" smtClean="0">
                <a:latin typeface="Courier New" panose="02070309020205020404" pitchFamily="49" charset="0"/>
                <a:cs typeface="Courier New" panose="02070309020205020404" pitchFamily="49" charset="0"/>
              </a:rPr>
            </a:br>
            <a:r>
              <a:rPr lang="en-US" sz="1800" dirty="0" smtClean="0">
                <a:latin typeface="Courier New" panose="02070309020205020404" pitchFamily="49" charset="0"/>
                <a:cs typeface="Courier New" panose="02070309020205020404" pitchFamily="49" charset="0"/>
              </a:rPr>
              <a:t>  B: B_T;</a:t>
            </a:r>
            <a:br>
              <a:rPr lang="en-US" sz="1800" dirty="0" smtClean="0">
                <a:latin typeface="Courier New" panose="02070309020205020404" pitchFamily="49" charset="0"/>
                <a:cs typeface="Courier New" panose="02070309020205020404" pitchFamily="49" charset="0"/>
              </a:rPr>
            </a:br>
            <a:r>
              <a:rPr lang="en-US" sz="1800" dirty="0" smtClean="0">
                <a:latin typeface="Courier New" panose="02070309020205020404" pitchFamily="49" charset="0"/>
                <a:cs typeface="Courier New" panose="02070309020205020404" pitchFamily="49" charset="0"/>
              </a:rPr>
              <a:t>  C: C_T;</a:t>
            </a:r>
            <a:br>
              <a:rPr lang="en-US" sz="1800" dirty="0" smtClean="0">
                <a:latin typeface="Courier New" panose="02070309020205020404" pitchFamily="49" charset="0"/>
                <a:cs typeface="Courier New" panose="02070309020205020404" pitchFamily="49" charset="0"/>
              </a:rPr>
            </a:br>
            <a:r>
              <a:rPr lang="en-US" sz="1800" dirty="0" smtClean="0">
                <a:latin typeface="Courier New" panose="02070309020205020404" pitchFamily="49" charset="0"/>
                <a:cs typeface="Courier New" panose="02070309020205020404" pitchFamily="49" charset="0"/>
              </a:rPr>
              <a:t>  D: D_T;</a:t>
            </a:r>
            <a:br>
              <a:rPr lang="en-US" sz="1800" dirty="0" smtClean="0">
                <a:latin typeface="Courier New" panose="02070309020205020404" pitchFamily="49" charset="0"/>
                <a:cs typeface="Courier New" panose="02070309020205020404" pitchFamily="49" charset="0"/>
              </a:rPr>
            </a:br>
            <a:r>
              <a:rPr lang="en-US" sz="1800" b="1" dirty="0" smtClean="0">
                <a:latin typeface="Courier New" panose="02070309020205020404" pitchFamily="49" charset="0"/>
                <a:cs typeface="Courier New" panose="02070309020205020404" pitchFamily="49" charset="0"/>
              </a:rPr>
              <a:t>end record</a:t>
            </a:r>
            <a:r>
              <a:rPr lang="en-US" sz="1800" dirty="0" smtClean="0">
                <a:latin typeface="Courier New" panose="02070309020205020404" pitchFamily="49" charset="0"/>
                <a:cs typeface="Courier New" panose="02070309020205020404" pitchFamily="49" charset="0"/>
              </a:rPr>
              <a:t>;</a:t>
            </a:r>
          </a:p>
          <a:p>
            <a:pPr marL="0" lvl="0" indent="0"/>
            <a:r>
              <a:rPr lang="en-US" sz="1800" dirty="0" smtClean="0">
                <a:latin typeface="Courier New" panose="02070309020205020404" pitchFamily="49" charset="0"/>
                <a:cs typeface="Courier New" panose="02070309020205020404" pitchFamily="49" charset="0"/>
              </a:rPr>
              <a:t>-- </a:t>
            </a:r>
            <a:r>
              <a:rPr lang="en-US" sz="1800" i="1" dirty="0" smtClean="0">
                <a:latin typeface="Courier New" panose="02070309020205020404" pitchFamily="49" charset="0"/>
                <a:cs typeface="Courier New" panose="02070309020205020404" pitchFamily="49" charset="0"/>
              </a:rPr>
              <a:t>T'Size = 48</a:t>
            </a:r>
            <a:endParaRPr lang="en-US" sz="1800" i="1" dirty="0">
              <a:latin typeface="Courier New" panose="02070309020205020404" pitchFamily="49" charset="0"/>
              <a:cs typeface="Courier New" panose="02070309020205020404" pitchFamily="49" charset="0"/>
            </a:endParaRPr>
          </a:p>
        </p:txBody>
      </p:sp>
      <p:sp>
        <p:nvSpPr>
          <p:cNvPr id="5" name="Fußzeilenplatzhalter 4"/>
          <p:cNvSpPr>
            <a:spLocks noGrp="1"/>
          </p:cNvSpPr>
          <p:nvPr>
            <p:ph type="ftr" idx="10"/>
          </p:nvPr>
        </p:nvSpPr>
        <p:spPr/>
        <p:txBody>
          <a:bodyPr/>
          <a:lstStyle/>
          <a:p>
            <a:pPr>
              <a:defRPr/>
            </a:pPr>
            <a:r>
              <a:rPr lang="en-US" dirty="0" smtClean="0"/>
              <a:t>Ada Basics © 2024 C.Grein</a:t>
            </a:r>
            <a:endParaRPr lang="de-DE" dirty="0"/>
          </a:p>
        </p:txBody>
      </p:sp>
      <p:sp>
        <p:nvSpPr>
          <p:cNvPr id="6" name="Foliennummernplatzhalter 5"/>
          <p:cNvSpPr>
            <a:spLocks noGrp="1"/>
          </p:cNvSpPr>
          <p:nvPr>
            <p:ph type="sldNum" idx="11"/>
          </p:nvPr>
        </p:nvSpPr>
        <p:spPr/>
        <p:txBody>
          <a:bodyPr/>
          <a:lstStyle/>
          <a:p>
            <a:pPr>
              <a:defRPr/>
            </a:pPr>
            <a:fld id="{26FE7B6B-6847-4D19-82C1-CACF0FD4DDA1}" type="slidenum">
              <a:rPr lang="de-DE" smtClean="0"/>
              <a:pPr>
                <a:defRPr/>
              </a:pPr>
              <a:t>309</a:t>
            </a:fld>
            <a:endParaRPr lang="de-DE" dirty="0"/>
          </a:p>
        </p:txBody>
      </p:sp>
      <p:cxnSp>
        <p:nvCxnSpPr>
          <p:cNvPr id="7" name="Gerade Verbindung 17"/>
          <p:cNvCxnSpPr/>
          <p:nvPr/>
        </p:nvCxnSpPr>
        <p:spPr bwMode="auto">
          <a:xfrm>
            <a:off x="4499992" y="2060848"/>
            <a:ext cx="0" cy="3816424"/>
          </a:xfrm>
          <a:prstGeom prst="lin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9" name="Textfeld 8"/>
          <p:cNvSpPr txBox="1"/>
          <p:nvPr/>
        </p:nvSpPr>
        <p:spPr>
          <a:xfrm>
            <a:off x="4788024" y="1988840"/>
            <a:ext cx="3600400" cy="707886"/>
          </a:xfrm>
          <a:prstGeom prst="rect">
            <a:avLst/>
          </a:prstGeom>
          <a:noFill/>
        </p:spPr>
        <p:txBody>
          <a:bodyPr wrap="square" rtlCol="0">
            <a:spAutoFit/>
          </a:bodyPr>
          <a:lstStyle/>
          <a:p>
            <a:r>
              <a:rPr lang="en-US" sz="2000" dirty="0" smtClean="0">
                <a:solidFill>
                  <a:schemeClr val="tx1"/>
                </a:solidFill>
              </a:rPr>
              <a:t>The bytes are counted as offset from the object’s address.</a:t>
            </a:r>
            <a:endParaRPr lang="en-US" sz="1800" dirty="0">
              <a:solidFill>
                <a:schemeClr val="tx1"/>
              </a:solidFill>
            </a:endParaRPr>
          </a:p>
        </p:txBody>
      </p:sp>
      <p:sp>
        <p:nvSpPr>
          <p:cNvPr id="10" name="Inhaltsplatzhalter 5"/>
          <p:cNvSpPr>
            <a:spLocks noGrp="1"/>
          </p:cNvSpPr>
          <p:nvPr>
            <p:ph sz="half" idx="4294967295"/>
          </p:nvPr>
        </p:nvSpPr>
        <p:spPr>
          <a:xfrm>
            <a:off x="4716016" y="2709763"/>
            <a:ext cx="3794125" cy="3311525"/>
          </a:xfrm>
        </p:spPr>
        <p:txBody>
          <a:bodyPr/>
          <a:lstStyle/>
          <a:p>
            <a:pPr marL="0" indent="0"/>
            <a:r>
              <a:rPr lang="en-US" sz="1800" b="1" dirty="0" smtClean="0">
                <a:solidFill>
                  <a:srgbClr val="FF3399"/>
                </a:solidFill>
                <a:cs typeface="Courier New" panose="02070309020205020404" pitchFamily="49" charset="0"/>
              </a:rPr>
              <a:t>Byte Number</a:t>
            </a:r>
            <a:r>
              <a:rPr lang="en-US" sz="1800" b="1" dirty="0" smtClean="0">
                <a:cs typeface="Courier New" panose="02070309020205020404" pitchFamily="49" charset="0"/>
              </a:rPr>
              <a:t>                </a:t>
            </a:r>
            <a:r>
              <a:rPr lang="en-US" sz="1800" b="1" dirty="0" smtClean="0">
                <a:solidFill>
                  <a:schemeClr val="accent3">
                    <a:lumMod val="25000"/>
                  </a:schemeClr>
                </a:solidFill>
                <a:cs typeface="Courier New" panose="02070309020205020404" pitchFamily="49" charset="0"/>
              </a:rPr>
              <a:t>Bit Range</a:t>
            </a:r>
          </a:p>
          <a:p>
            <a:pPr marL="0" indent="0"/>
            <a:endParaRPr lang="en-US" sz="1800" dirty="0" smtClean="0">
              <a:latin typeface="Courier New" panose="02070309020205020404" pitchFamily="49" charset="0"/>
              <a:cs typeface="Courier New" panose="02070309020205020404" pitchFamily="49" charset="0"/>
            </a:endParaRPr>
          </a:p>
          <a:p>
            <a:pPr marL="0" indent="0"/>
            <a:endParaRPr lang="en-US" sz="1800" dirty="0" smtClean="0">
              <a:latin typeface="Courier New" panose="02070309020205020404" pitchFamily="49" charset="0"/>
              <a:cs typeface="Courier New" panose="02070309020205020404" pitchFamily="49" charset="0"/>
            </a:endParaRPr>
          </a:p>
          <a:p>
            <a:pPr marL="0" indent="0"/>
            <a:r>
              <a:rPr lang="en-US" sz="1800" dirty="0" smtClean="0">
                <a:latin typeface="Courier New" panose="02070309020205020404" pitchFamily="49" charset="0"/>
                <a:cs typeface="Courier New" panose="02070309020205020404" pitchFamily="49" charset="0"/>
              </a:rPr>
              <a:t> </a:t>
            </a:r>
            <a:r>
              <a:rPr lang="en-US" sz="1800" b="1" dirty="0" smtClean="0">
                <a:latin typeface="Courier New" panose="02070309020205020404" pitchFamily="49" charset="0"/>
                <a:cs typeface="Courier New" panose="02070309020205020404" pitchFamily="49" charset="0"/>
              </a:rPr>
              <a:t>for</a:t>
            </a:r>
            <a:r>
              <a:rPr lang="en-US" sz="1800" dirty="0" smtClean="0">
                <a:latin typeface="Courier New" panose="02070309020205020404" pitchFamily="49" charset="0"/>
                <a:cs typeface="Courier New" panose="02070309020205020404" pitchFamily="49" charset="0"/>
              </a:rPr>
              <a:t> T </a:t>
            </a:r>
            <a:r>
              <a:rPr lang="en-US" sz="1800" b="1" dirty="0" smtClean="0">
                <a:latin typeface="Courier New" panose="02070309020205020404" pitchFamily="49" charset="0"/>
                <a:cs typeface="Courier New" panose="02070309020205020404" pitchFamily="49" charset="0"/>
              </a:rPr>
              <a:t>use record</a:t>
            </a:r>
            <a:r>
              <a:rPr lang="en-US" sz="1800" dirty="0" smtClean="0">
                <a:latin typeface="Courier New" panose="02070309020205020404" pitchFamily="49" charset="0"/>
                <a:cs typeface="Courier New" panose="02070309020205020404" pitchFamily="49" charset="0"/>
              </a:rPr>
              <a:t/>
            </a:r>
            <a:br>
              <a:rPr lang="en-US" sz="1800" dirty="0" smtClean="0">
                <a:latin typeface="Courier New" panose="02070309020205020404" pitchFamily="49" charset="0"/>
                <a:cs typeface="Courier New" panose="02070309020205020404" pitchFamily="49" charset="0"/>
              </a:rPr>
            </a:br>
            <a:r>
              <a:rPr lang="en-US" sz="1800" dirty="0" smtClean="0">
                <a:latin typeface="Courier New" panose="02070309020205020404" pitchFamily="49" charset="0"/>
                <a:cs typeface="Courier New" panose="02070309020205020404" pitchFamily="49" charset="0"/>
              </a:rPr>
              <a:t>   I </a:t>
            </a:r>
            <a:r>
              <a:rPr lang="en-US" sz="1800" b="1" dirty="0" smtClean="0">
                <a:latin typeface="Courier New" panose="02070309020205020404" pitchFamily="49" charset="0"/>
                <a:cs typeface="Courier New" panose="02070309020205020404" pitchFamily="49" charset="0"/>
              </a:rPr>
              <a:t>at</a:t>
            </a:r>
            <a:r>
              <a:rPr lang="en-US" sz="1800" dirty="0" smtClean="0">
                <a:latin typeface="Courier New" panose="02070309020205020404" pitchFamily="49" charset="0"/>
                <a:cs typeface="Courier New" panose="02070309020205020404" pitchFamily="49" charset="0"/>
              </a:rPr>
              <a:t> </a:t>
            </a:r>
            <a:r>
              <a:rPr lang="en-US" sz="1800" dirty="0" smtClean="0">
                <a:solidFill>
                  <a:srgbClr val="FF3399"/>
                </a:solidFill>
                <a:latin typeface="Courier New" panose="02070309020205020404" pitchFamily="49" charset="0"/>
                <a:cs typeface="Courier New" panose="02070309020205020404" pitchFamily="49" charset="0"/>
              </a:rPr>
              <a:t>0</a:t>
            </a:r>
            <a:r>
              <a:rPr lang="en-US" sz="1800" dirty="0" smtClean="0">
                <a:latin typeface="Courier New" panose="02070309020205020404" pitchFamily="49" charset="0"/>
                <a:cs typeface="Courier New" panose="02070309020205020404" pitchFamily="49" charset="0"/>
              </a:rPr>
              <a:t> </a:t>
            </a:r>
            <a:r>
              <a:rPr lang="en-US" sz="1800" b="1" dirty="0" smtClean="0">
                <a:latin typeface="Courier New" panose="02070309020205020404" pitchFamily="49" charset="0"/>
                <a:cs typeface="Courier New" panose="02070309020205020404" pitchFamily="49" charset="0"/>
              </a:rPr>
              <a:t>range</a:t>
            </a:r>
            <a:r>
              <a:rPr lang="en-US" sz="1800" dirty="0" smtClean="0">
                <a:latin typeface="Courier New" panose="02070309020205020404" pitchFamily="49" charset="0"/>
                <a:cs typeface="Courier New" panose="02070309020205020404" pitchFamily="49" charset="0"/>
              </a:rPr>
              <a:t>  </a:t>
            </a:r>
            <a:r>
              <a:rPr lang="en-US" sz="1800" dirty="0" smtClean="0">
                <a:solidFill>
                  <a:schemeClr val="accent3">
                    <a:lumMod val="25000"/>
                  </a:schemeClr>
                </a:solidFill>
                <a:latin typeface="Courier New" panose="02070309020205020404" pitchFamily="49" charset="0"/>
                <a:cs typeface="Courier New" panose="02070309020205020404" pitchFamily="49" charset="0"/>
              </a:rPr>
              <a:t>0 .. 15</a:t>
            </a:r>
            <a:r>
              <a:rPr lang="en-US" sz="1800" dirty="0" smtClean="0">
                <a:latin typeface="Courier New" panose="02070309020205020404" pitchFamily="49" charset="0"/>
                <a:cs typeface="Courier New" panose="02070309020205020404" pitchFamily="49" charset="0"/>
              </a:rPr>
              <a:t>;</a:t>
            </a:r>
            <a:br>
              <a:rPr lang="en-US" sz="1800" dirty="0" smtClean="0">
                <a:latin typeface="Courier New" panose="02070309020205020404" pitchFamily="49" charset="0"/>
                <a:cs typeface="Courier New" panose="02070309020205020404" pitchFamily="49" charset="0"/>
              </a:rPr>
            </a:br>
            <a:r>
              <a:rPr lang="en-US" sz="1800" dirty="0" smtClean="0">
                <a:latin typeface="Courier New" panose="02070309020205020404" pitchFamily="49" charset="0"/>
                <a:cs typeface="Courier New" panose="02070309020205020404" pitchFamily="49" charset="0"/>
              </a:rPr>
              <a:t>   A </a:t>
            </a:r>
            <a:r>
              <a:rPr lang="en-US" sz="1800" b="1" dirty="0" smtClean="0">
                <a:latin typeface="Courier New" panose="02070309020205020404" pitchFamily="49" charset="0"/>
                <a:cs typeface="Courier New" panose="02070309020205020404" pitchFamily="49" charset="0"/>
              </a:rPr>
              <a:t>at</a:t>
            </a:r>
            <a:r>
              <a:rPr lang="en-US" sz="1800" dirty="0" smtClean="0">
                <a:latin typeface="Courier New" panose="02070309020205020404" pitchFamily="49" charset="0"/>
                <a:cs typeface="Courier New" panose="02070309020205020404" pitchFamily="49" charset="0"/>
              </a:rPr>
              <a:t> </a:t>
            </a:r>
            <a:r>
              <a:rPr lang="en-US" sz="1800" dirty="0" smtClean="0">
                <a:solidFill>
                  <a:srgbClr val="FF3399"/>
                </a:solidFill>
                <a:latin typeface="Courier New" panose="02070309020205020404" pitchFamily="49" charset="0"/>
                <a:cs typeface="Courier New" panose="02070309020205020404" pitchFamily="49" charset="0"/>
              </a:rPr>
              <a:t>2</a:t>
            </a:r>
            <a:r>
              <a:rPr lang="en-US" sz="1800" dirty="0" smtClean="0">
                <a:latin typeface="Courier New" panose="02070309020205020404" pitchFamily="49" charset="0"/>
                <a:cs typeface="Courier New" panose="02070309020205020404" pitchFamily="49" charset="0"/>
              </a:rPr>
              <a:t> </a:t>
            </a:r>
            <a:r>
              <a:rPr lang="en-US" sz="1800" b="1" dirty="0" smtClean="0">
                <a:latin typeface="Courier New" panose="02070309020205020404" pitchFamily="49" charset="0"/>
                <a:cs typeface="Courier New" panose="02070309020205020404" pitchFamily="49" charset="0"/>
              </a:rPr>
              <a:t>range</a:t>
            </a:r>
            <a:r>
              <a:rPr lang="en-US" sz="1800" dirty="0" smtClean="0">
                <a:latin typeface="Courier New" panose="02070309020205020404" pitchFamily="49" charset="0"/>
                <a:cs typeface="Courier New" panose="02070309020205020404" pitchFamily="49" charset="0"/>
              </a:rPr>
              <a:t>  </a:t>
            </a:r>
            <a:r>
              <a:rPr lang="en-US" sz="1800" dirty="0" smtClean="0">
                <a:solidFill>
                  <a:schemeClr val="accent3">
                    <a:lumMod val="25000"/>
                  </a:schemeClr>
                </a:solidFill>
                <a:latin typeface="Courier New" panose="02070309020205020404" pitchFamily="49" charset="0"/>
                <a:cs typeface="Courier New" panose="02070309020205020404" pitchFamily="49" charset="0"/>
              </a:rPr>
              <a:t>0 .. 12</a:t>
            </a:r>
            <a:r>
              <a:rPr lang="en-US" sz="1800" dirty="0" smtClean="0">
                <a:latin typeface="Courier New" panose="02070309020205020404" pitchFamily="49" charset="0"/>
                <a:cs typeface="Courier New" panose="02070309020205020404" pitchFamily="49" charset="0"/>
              </a:rPr>
              <a:t>;</a:t>
            </a:r>
            <a:br>
              <a:rPr lang="en-US" sz="1800" dirty="0" smtClean="0">
                <a:latin typeface="Courier New" panose="02070309020205020404" pitchFamily="49" charset="0"/>
                <a:cs typeface="Courier New" panose="02070309020205020404" pitchFamily="49" charset="0"/>
              </a:rPr>
            </a:br>
            <a:r>
              <a:rPr lang="en-US" sz="1800" dirty="0" smtClean="0">
                <a:latin typeface="Courier New" panose="02070309020205020404" pitchFamily="49" charset="0"/>
                <a:cs typeface="Courier New" panose="02070309020205020404" pitchFamily="49" charset="0"/>
              </a:rPr>
              <a:t>   </a:t>
            </a:r>
            <a:r>
              <a:rPr lang="en-US" sz="1800" dirty="0" smtClean="0">
                <a:solidFill>
                  <a:schemeClr val="tx1"/>
                </a:solidFill>
                <a:latin typeface="Courier New" panose="02070309020205020404" pitchFamily="49" charset="0"/>
                <a:cs typeface="Courier New" panose="02070309020205020404" pitchFamily="49" charset="0"/>
              </a:rPr>
              <a:t>B </a:t>
            </a:r>
            <a:r>
              <a:rPr lang="en-US" sz="1800" b="1" dirty="0" smtClean="0">
                <a:solidFill>
                  <a:schemeClr val="tx1"/>
                </a:solidFill>
                <a:latin typeface="Courier New" panose="02070309020205020404" pitchFamily="49" charset="0"/>
                <a:cs typeface="Courier New" panose="02070309020205020404" pitchFamily="49" charset="0"/>
              </a:rPr>
              <a:t>at</a:t>
            </a:r>
            <a:r>
              <a:rPr lang="en-US" sz="1800" dirty="0" smtClean="0">
                <a:solidFill>
                  <a:schemeClr val="tx1"/>
                </a:solidFill>
                <a:latin typeface="Courier New" panose="02070309020205020404" pitchFamily="49" charset="0"/>
                <a:cs typeface="Courier New" panose="02070309020205020404" pitchFamily="49" charset="0"/>
              </a:rPr>
              <a:t> </a:t>
            </a:r>
            <a:r>
              <a:rPr lang="en-US" sz="1800" dirty="0" smtClean="0">
                <a:solidFill>
                  <a:srgbClr val="FF3399"/>
                </a:solidFill>
                <a:latin typeface="Courier New" panose="02070309020205020404" pitchFamily="49" charset="0"/>
                <a:cs typeface="Courier New" panose="02070309020205020404" pitchFamily="49" charset="0"/>
              </a:rPr>
              <a:t>2</a:t>
            </a:r>
            <a:r>
              <a:rPr lang="en-US" sz="1800" dirty="0" smtClean="0">
                <a:solidFill>
                  <a:schemeClr val="accent2"/>
                </a:solidFill>
                <a:latin typeface="Courier New" panose="02070309020205020404" pitchFamily="49" charset="0"/>
                <a:cs typeface="Courier New" panose="02070309020205020404" pitchFamily="49" charset="0"/>
              </a:rPr>
              <a:t> </a:t>
            </a:r>
            <a:r>
              <a:rPr lang="en-US" sz="1800" b="1" dirty="0" smtClean="0">
                <a:solidFill>
                  <a:schemeClr val="tx1"/>
                </a:solidFill>
                <a:latin typeface="Courier New" panose="02070309020205020404" pitchFamily="49" charset="0"/>
                <a:cs typeface="Courier New" panose="02070309020205020404" pitchFamily="49" charset="0"/>
              </a:rPr>
              <a:t>range</a:t>
            </a:r>
            <a:r>
              <a:rPr lang="en-US" sz="1800" dirty="0" smtClean="0">
                <a:solidFill>
                  <a:schemeClr val="tx1"/>
                </a:solidFill>
                <a:latin typeface="Courier New" panose="02070309020205020404" pitchFamily="49" charset="0"/>
                <a:cs typeface="Courier New" panose="02070309020205020404" pitchFamily="49" charset="0"/>
              </a:rPr>
              <a:t> </a:t>
            </a:r>
            <a:r>
              <a:rPr lang="en-US" sz="1800" dirty="0" smtClean="0">
                <a:solidFill>
                  <a:schemeClr val="accent3">
                    <a:lumMod val="25000"/>
                  </a:schemeClr>
                </a:solidFill>
                <a:latin typeface="Courier New" panose="02070309020205020404" pitchFamily="49" charset="0"/>
                <a:cs typeface="Courier New" panose="02070309020205020404" pitchFamily="49" charset="0"/>
              </a:rPr>
              <a:t>13 .. 17</a:t>
            </a:r>
            <a:r>
              <a:rPr lang="en-US" sz="1800" dirty="0" smtClean="0">
                <a:solidFill>
                  <a:schemeClr val="tx1"/>
                </a:solidFill>
                <a:latin typeface="Courier New" panose="02070309020205020404" pitchFamily="49" charset="0"/>
                <a:cs typeface="Courier New" panose="02070309020205020404" pitchFamily="49" charset="0"/>
              </a:rPr>
              <a:t>;</a:t>
            </a:r>
            <a:br>
              <a:rPr lang="en-US" sz="1800" dirty="0" smtClean="0">
                <a:solidFill>
                  <a:schemeClr val="tx1"/>
                </a:solidFill>
                <a:latin typeface="Courier New" panose="02070309020205020404" pitchFamily="49" charset="0"/>
                <a:cs typeface="Courier New" panose="02070309020205020404" pitchFamily="49" charset="0"/>
              </a:rPr>
            </a:br>
            <a:r>
              <a:rPr lang="en-US" sz="1800" dirty="0" smtClean="0">
                <a:latin typeface="Courier New" panose="02070309020205020404" pitchFamily="49" charset="0"/>
                <a:cs typeface="Courier New" panose="02070309020205020404" pitchFamily="49" charset="0"/>
              </a:rPr>
              <a:t>   C </a:t>
            </a:r>
            <a:r>
              <a:rPr lang="en-US" sz="1800" b="1" dirty="0" smtClean="0">
                <a:latin typeface="Courier New" panose="02070309020205020404" pitchFamily="49" charset="0"/>
                <a:cs typeface="Courier New" panose="02070309020205020404" pitchFamily="49" charset="0"/>
              </a:rPr>
              <a:t>at</a:t>
            </a:r>
            <a:r>
              <a:rPr lang="en-US" sz="1800" dirty="0" smtClean="0">
                <a:latin typeface="Courier New" panose="02070309020205020404" pitchFamily="49" charset="0"/>
                <a:cs typeface="Courier New" panose="02070309020205020404" pitchFamily="49" charset="0"/>
              </a:rPr>
              <a:t> </a:t>
            </a:r>
            <a:r>
              <a:rPr lang="en-US" sz="1800" dirty="0" smtClean="0">
                <a:solidFill>
                  <a:srgbClr val="FF3399"/>
                </a:solidFill>
                <a:latin typeface="Courier New" panose="02070309020205020404" pitchFamily="49" charset="0"/>
                <a:cs typeface="Courier New" panose="02070309020205020404" pitchFamily="49" charset="0"/>
              </a:rPr>
              <a:t>2</a:t>
            </a:r>
            <a:r>
              <a:rPr lang="en-US" sz="1800" dirty="0" smtClean="0">
                <a:latin typeface="Courier New" panose="02070309020205020404" pitchFamily="49" charset="0"/>
                <a:cs typeface="Courier New" panose="02070309020205020404" pitchFamily="49" charset="0"/>
              </a:rPr>
              <a:t> </a:t>
            </a:r>
            <a:r>
              <a:rPr lang="en-US" sz="1800" b="1" dirty="0" smtClean="0">
                <a:latin typeface="Courier New" panose="02070309020205020404" pitchFamily="49" charset="0"/>
                <a:cs typeface="Courier New" panose="02070309020205020404" pitchFamily="49" charset="0"/>
              </a:rPr>
              <a:t>range</a:t>
            </a:r>
            <a:r>
              <a:rPr lang="en-US" sz="1800" dirty="0" smtClean="0">
                <a:latin typeface="Courier New" panose="02070309020205020404" pitchFamily="49" charset="0"/>
                <a:cs typeface="Courier New" panose="02070309020205020404" pitchFamily="49" charset="0"/>
              </a:rPr>
              <a:t> </a:t>
            </a:r>
            <a:r>
              <a:rPr lang="en-US" sz="1800" dirty="0" smtClean="0">
                <a:solidFill>
                  <a:schemeClr val="accent3">
                    <a:lumMod val="25000"/>
                  </a:schemeClr>
                </a:solidFill>
                <a:latin typeface="Courier New" panose="02070309020205020404" pitchFamily="49" charset="0"/>
                <a:cs typeface="Courier New" panose="02070309020205020404" pitchFamily="49" charset="0"/>
              </a:rPr>
              <a:t>18 .. 23</a:t>
            </a:r>
            <a:r>
              <a:rPr lang="en-US" sz="1800" dirty="0" smtClean="0">
                <a:latin typeface="Courier New" panose="02070309020205020404" pitchFamily="49" charset="0"/>
                <a:cs typeface="Courier New" panose="02070309020205020404" pitchFamily="49" charset="0"/>
              </a:rPr>
              <a:t>;</a:t>
            </a:r>
            <a:br>
              <a:rPr lang="en-US" sz="1800" dirty="0" smtClean="0">
                <a:latin typeface="Courier New" panose="02070309020205020404" pitchFamily="49" charset="0"/>
                <a:cs typeface="Courier New" panose="02070309020205020404" pitchFamily="49" charset="0"/>
              </a:rPr>
            </a:br>
            <a:r>
              <a:rPr lang="en-US" sz="1800" dirty="0" smtClean="0">
                <a:latin typeface="Courier New" panose="02070309020205020404" pitchFamily="49" charset="0"/>
                <a:cs typeface="Courier New" panose="02070309020205020404" pitchFamily="49" charset="0"/>
              </a:rPr>
              <a:t>   D </a:t>
            </a:r>
            <a:r>
              <a:rPr lang="en-US" sz="1800" b="1" dirty="0" smtClean="0">
                <a:latin typeface="Courier New" panose="02070309020205020404" pitchFamily="49" charset="0"/>
                <a:cs typeface="Courier New" panose="02070309020205020404" pitchFamily="49" charset="0"/>
              </a:rPr>
              <a:t>at</a:t>
            </a:r>
            <a:r>
              <a:rPr lang="en-US" sz="1800" dirty="0" smtClean="0">
                <a:latin typeface="Courier New" panose="02070309020205020404" pitchFamily="49" charset="0"/>
                <a:cs typeface="Courier New" panose="02070309020205020404" pitchFamily="49" charset="0"/>
              </a:rPr>
              <a:t> </a:t>
            </a:r>
            <a:r>
              <a:rPr lang="en-US" sz="1800" dirty="0" smtClean="0">
                <a:solidFill>
                  <a:srgbClr val="FF3399"/>
                </a:solidFill>
                <a:latin typeface="Courier New" panose="02070309020205020404" pitchFamily="49" charset="0"/>
                <a:cs typeface="Courier New" panose="02070309020205020404" pitchFamily="49" charset="0"/>
              </a:rPr>
              <a:t>5</a:t>
            </a:r>
            <a:r>
              <a:rPr lang="en-US" sz="1800" dirty="0" smtClean="0">
                <a:latin typeface="Courier New" panose="02070309020205020404" pitchFamily="49" charset="0"/>
                <a:cs typeface="Courier New" panose="02070309020205020404" pitchFamily="49" charset="0"/>
              </a:rPr>
              <a:t> </a:t>
            </a:r>
            <a:r>
              <a:rPr lang="en-US" sz="1800" b="1" dirty="0" smtClean="0">
                <a:latin typeface="Courier New" panose="02070309020205020404" pitchFamily="49" charset="0"/>
                <a:cs typeface="Courier New" panose="02070309020205020404" pitchFamily="49" charset="0"/>
              </a:rPr>
              <a:t>range</a:t>
            </a:r>
            <a:r>
              <a:rPr lang="en-US" sz="1800" dirty="0" smtClean="0">
                <a:latin typeface="Courier New" panose="02070309020205020404" pitchFamily="49" charset="0"/>
                <a:cs typeface="Courier New" panose="02070309020205020404" pitchFamily="49" charset="0"/>
              </a:rPr>
              <a:t> </a:t>
            </a:r>
            <a:r>
              <a:rPr lang="en-US" sz="1800" dirty="0" smtClean="0">
                <a:solidFill>
                  <a:schemeClr val="accent3">
                    <a:lumMod val="25000"/>
                  </a:schemeClr>
                </a:solidFill>
                <a:latin typeface="Courier New" panose="02070309020205020404" pitchFamily="49" charset="0"/>
                <a:cs typeface="Courier New" panose="02070309020205020404" pitchFamily="49" charset="0"/>
              </a:rPr>
              <a:t> 0 ..  7</a:t>
            </a:r>
            <a:r>
              <a:rPr lang="en-US" sz="1800" dirty="0" smtClean="0">
                <a:latin typeface="Courier New" panose="02070309020205020404" pitchFamily="49" charset="0"/>
                <a:cs typeface="Courier New" panose="02070309020205020404" pitchFamily="49" charset="0"/>
              </a:rPr>
              <a:t>;</a:t>
            </a:r>
            <a:br>
              <a:rPr lang="en-US" sz="1800" dirty="0" smtClean="0">
                <a:latin typeface="Courier New" panose="02070309020205020404" pitchFamily="49" charset="0"/>
                <a:cs typeface="Courier New" panose="02070309020205020404" pitchFamily="49" charset="0"/>
              </a:rPr>
            </a:br>
            <a:r>
              <a:rPr lang="en-US" sz="1800" b="1" dirty="0" smtClean="0">
                <a:latin typeface="Courier New" panose="02070309020205020404" pitchFamily="49" charset="0"/>
                <a:cs typeface="Courier New" panose="02070309020205020404" pitchFamily="49" charset="0"/>
              </a:rPr>
              <a:t> end record</a:t>
            </a:r>
            <a:r>
              <a:rPr lang="en-US" sz="1800" dirty="0" smtClean="0">
                <a:latin typeface="Courier New" panose="02070309020205020404" pitchFamily="49" charset="0"/>
                <a:cs typeface="Courier New" panose="02070309020205020404" pitchFamily="49" charset="0"/>
              </a:rPr>
              <a:t>;</a:t>
            </a:r>
            <a:endParaRPr lang="en-US" sz="1800" dirty="0"/>
          </a:p>
        </p:txBody>
      </p:sp>
      <p:cxnSp>
        <p:nvCxnSpPr>
          <p:cNvPr id="11" name="Gerade Verbindung mit Pfeil 10"/>
          <p:cNvCxnSpPr/>
          <p:nvPr/>
        </p:nvCxnSpPr>
        <p:spPr bwMode="auto">
          <a:xfrm>
            <a:off x="5588079" y="3104964"/>
            <a:ext cx="388077" cy="720080"/>
          </a:xfrm>
          <a:prstGeom prst="straightConnector1">
            <a:avLst/>
          </a:prstGeom>
          <a:solidFill>
            <a:srgbClr val="00B8FF"/>
          </a:solidFill>
          <a:ln w="9525" cap="flat" cmpd="sng" algn="ctr">
            <a:solidFill>
              <a:srgbClr val="FF3399"/>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12" name="Gruppieren 11"/>
          <p:cNvGrpSpPr/>
          <p:nvPr/>
        </p:nvGrpSpPr>
        <p:grpSpPr>
          <a:xfrm>
            <a:off x="7164288" y="3104964"/>
            <a:ext cx="1008112" cy="720080"/>
            <a:chOff x="7236296" y="3104964"/>
            <a:chExt cx="1008112" cy="720080"/>
          </a:xfrm>
        </p:grpSpPr>
        <p:sp>
          <p:nvSpPr>
            <p:cNvPr id="13" name="Geschweifte Klammer links 12"/>
            <p:cNvSpPr/>
            <p:nvPr/>
          </p:nvSpPr>
          <p:spPr bwMode="auto">
            <a:xfrm rot="5400000">
              <a:off x="7668344" y="3248980"/>
              <a:ext cx="144016" cy="1008112"/>
            </a:xfrm>
            <a:prstGeom prst="leftBrace">
              <a:avLst/>
            </a:prstGeom>
            <a:noFill/>
            <a:ln w="9525" cap="flat" cmpd="sng" algn="ctr">
              <a:solidFill>
                <a:schemeClr val="accent3">
                  <a:lumMod val="25000"/>
                </a:schemeClr>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8" charset="0"/>
                <a:buNone/>
                <a:tabLst/>
              </a:pPr>
              <a:endParaRPr kumimoji="0" lang="de-DE" sz="2400" b="0" i="0" u="none" strike="noStrike" cap="none" normalizeH="0" baseline="0" dirty="0" smtClean="0">
                <a:ln>
                  <a:noFill/>
                </a:ln>
                <a:solidFill>
                  <a:schemeClr val="bg1"/>
                </a:solidFill>
                <a:effectLst/>
                <a:latin typeface="Times New Roman" pitchFamily="18" charset="0"/>
              </a:endParaRPr>
            </a:p>
          </p:txBody>
        </p:sp>
        <p:cxnSp>
          <p:nvCxnSpPr>
            <p:cNvPr id="14" name="Gerade Verbindung mit Pfeil 13"/>
            <p:cNvCxnSpPr/>
            <p:nvPr/>
          </p:nvCxnSpPr>
          <p:spPr bwMode="auto">
            <a:xfrm>
              <a:off x="7740352" y="3104964"/>
              <a:ext cx="0" cy="504056"/>
            </a:xfrm>
            <a:prstGeom prst="straightConnector1">
              <a:avLst/>
            </a:prstGeom>
            <a:solidFill>
              <a:srgbClr val="00B8FF"/>
            </a:solidFill>
            <a:ln w="9525" cap="flat" cmpd="sng" algn="ctr">
              <a:solidFill>
                <a:schemeClr val="accent3">
                  <a:lumMod val="25000"/>
                </a:schemeClr>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spTree>
    <p:extLst>
      <p:ext uri="{BB962C8B-B14F-4D97-AF65-F5344CB8AC3E}">
        <p14:creationId xmlns:p14="http://schemas.microsoft.com/office/powerpoint/2010/main" val="3350858149"/>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1"/>
          <p:cNvSpPr>
            <a:spLocks noGrp="1" noChangeArrowheads="1"/>
          </p:cNvSpPr>
          <p:nvPr>
            <p:ph type="title"/>
          </p:nvPr>
        </p:nvSpPr>
        <p:spPr>
          <a:xfrm>
            <a:off x="685800" y="585788"/>
            <a:ext cx="7772400" cy="1190625"/>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noProof="0" dirty="0" smtClean="0"/>
              <a:t>Whole Numbers</a:t>
            </a:r>
            <a:r>
              <a:rPr lang="en-US" altLang="de-DE" sz="2800" noProof="0" dirty="0" smtClean="0"/>
              <a:t/>
            </a:r>
            <a:br>
              <a:rPr lang="en-US" altLang="de-DE" sz="2800" noProof="0" dirty="0" smtClean="0"/>
            </a:br>
            <a:r>
              <a:rPr lang="en-US" altLang="de-DE" sz="2800" noProof="0" dirty="0" smtClean="0"/>
              <a:t>(with strong typing)</a:t>
            </a:r>
          </a:p>
        </p:txBody>
      </p:sp>
      <p:sp>
        <p:nvSpPr>
          <p:cNvPr id="17411" name="Rectangle 2"/>
          <p:cNvSpPr>
            <a:spLocks noGrp="1" noChangeArrowheads="1"/>
          </p:cNvSpPr>
          <p:nvPr>
            <p:ph idx="1"/>
          </p:nvPr>
        </p:nvSpPr>
        <p:spPr>
          <a:xfrm>
            <a:off x="685800" y="1992438"/>
            <a:ext cx="7772400" cy="4028850"/>
          </a:xfrm>
        </p:spPr>
        <p:txBody>
          <a:bodyPr/>
          <a:lstStyle/>
          <a:p>
            <a:pPr marL="0" indent="0" eaLnBrk="1" hangingPunct="1">
              <a:spcBef>
                <a:spcPts val="6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2000" b="1" noProof="0" dirty="0" smtClean="0">
                <a:latin typeface="Courier New" pitchFamily="49" charset="0"/>
              </a:rPr>
              <a:t>  type</a:t>
            </a:r>
            <a:r>
              <a:rPr lang="en-US" altLang="de-DE" sz="2000" noProof="0" dirty="0" smtClean="0">
                <a:latin typeface="Courier New" pitchFamily="49" charset="0"/>
              </a:rPr>
              <a:t> Number_of_Apples </a:t>
            </a:r>
            <a:r>
              <a:rPr lang="en-US" altLang="de-DE" sz="2000" b="1" noProof="0" dirty="0" smtClean="0">
                <a:latin typeface="Courier New" pitchFamily="49" charset="0"/>
              </a:rPr>
              <a:t>is </a:t>
            </a:r>
            <a:r>
              <a:rPr lang="en-US" altLang="de-DE" sz="2000" b="1" noProof="0" dirty="0" smtClean="0">
                <a:solidFill>
                  <a:schemeClr val="accent2"/>
                </a:solidFill>
                <a:latin typeface="Courier New" pitchFamily="49" charset="0"/>
              </a:rPr>
              <a:t>new </a:t>
            </a:r>
            <a:r>
              <a:rPr lang="en-US" altLang="de-DE" sz="2000" noProof="0" dirty="0" smtClean="0">
                <a:solidFill>
                  <a:schemeClr val="accent2"/>
                </a:solidFill>
                <a:latin typeface="Courier New" pitchFamily="49" charset="0"/>
              </a:rPr>
              <a:t>Natural</a:t>
            </a:r>
            <a:r>
              <a:rPr lang="en-US" altLang="de-DE" sz="2000" noProof="0" dirty="0" smtClean="0">
                <a:latin typeface="Courier New" pitchFamily="49" charset="0"/>
              </a:rPr>
              <a:t>;</a:t>
            </a:r>
            <a:br>
              <a:rPr lang="en-US" altLang="de-DE" sz="2000" noProof="0" dirty="0" smtClean="0">
                <a:latin typeface="Courier New" pitchFamily="49" charset="0"/>
              </a:rPr>
            </a:br>
            <a:r>
              <a:rPr lang="en-US" altLang="de-DE" sz="2000" noProof="0" dirty="0" smtClean="0">
                <a:latin typeface="Courier New" pitchFamily="49" charset="0"/>
              </a:rPr>
              <a:t>  Apples:</a:t>
            </a:r>
            <a:r>
              <a:rPr lang="en-US" altLang="de-DE" sz="2000" b="1" noProof="0" dirty="0" smtClean="0">
                <a:latin typeface="Courier New" pitchFamily="49" charset="0"/>
              </a:rPr>
              <a:t> </a:t>
            </a:r>
            <a:r>
              <a:rPr lang="en-US" altLang="de-DE" sz="2000" noProof="0" dirty="0" smtClean="0">
                <a:latin typeface="Courier New" pitchFamily="49" charset="0"/>
              </a:rPr>
              <a:t>Number_of_Apples := -5;  -- </a:t>
            </a:r>
            <a:r>
              <a:rPr lang="en-US" altLang="de-DE" sz="2000" noProof="0" dirty="0" smtClean="0">
                <a:solidFill>
                  <a:srgbClr val="FF0000"/>
                </a:solidFill>
                <a:latin typeface="Wingdings" pitchFamily="2" charset="2"/>
              </a:rPr>
              <a:t></a:t>
            </a:r>
          </a:p>
          <a:p>
            <a:pPr marL="0" indent="0" eaLnBrk="1" hangingPunct="1">
              <a:spcBef>
                <a:spcPts val="6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US" altLang="de-DE" sz="100" noProof="0" dirty="0" smtClean="0">
              <a:solidFill>
                <a:srgbClr val="FF0000"/>
              </a:solidFill>
              <a:latin typeface="Wingdings" pitchFamily="2" charset="2"/>
            </a:endParaRPr>
          </a:p>
          <a:p>
            <a:pPr marL="0" indent="0" eaLnBrk="1" hangingPunct="1">
              <a:spcBef>
                <a:spcPts val="6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2000" b="1" noProof="0" dirty="0" smtClean="0">
                <a:latin typeface="Courier New" pitchFamily="49" charset="0"/>
              </a:rPr>
              <a:t>  type</a:t>
            </a:r>
            <a:r>
              <a:rPr lang="en-US" altLang="de-DE" sz="2000" noProof="0" dirty="0" smtClean="0">
                <a:latin typeface="Courier New" pitchFamily="49" charset="0"/>
              </a:rPr>
              <a:t> Street_Number </a:t>
            </a:r>
            <a:r>
              <a:rPr lang="en-US" altLang="de-DE" sz="2000" b="1" noProof="0" dirty="0" smtClean="0">
                <a:latin typeface="Courier New" pitchFamily="49" charset="0"/>
              </a:rPr>
              <a:t>is </a:t>
            </a:r>
            <a:r>
              <a:rPr lang="en-US" altLang="de-DE" sz="2000" b="1" noProof="0" dirty="0" smtClean="0">
                <a:solidFill>
                  <a:schemeClr val="accent2"/>
                </a:solidFill>
                <a:latin typeface="Courier New" pitchFamily="49" charset="0"/>
              </a:rPr>
              <a:t>range </a:t>
            </a:r>
            <a:r>
              <a:rPr lang="en-US" altLang="de-DE" sz="2000" noProof="0" dirty="0" smtClean="0">
                <a:solidFill>
                  <a:schemeClr val="accent2"/>
                </a:solidFill>
                <a:latin typeface="Courier New" pitchFamily="49" charset="0"/>
              </a:rPr>
              <a:t>1 .. 100</a:t>
            </a:r>
            <a:r>
              <a:rPr lang="en-US" altLang="de-DE" sz="2000" noProof="0" dirty="0" smtClean="0">
                <a:latin typeface="Courier New" pitchFamily="49" charset="0"/>
              </a:rPr>
              <a:t>;</a:t>
            </a:r>
            <a:br>
              <a:rPr lang="en-US" altLang="de-DE" sz="2000" noProof="0" dirty="0" smtClean="0">
                <a:latin typeface="Courier New" pitchFamily="49" charset="0"/>
              </a:rPr>
            </a:br>
            <a:r>
              <a:rPr lang="en-US" altLang="de-DE" sz="2000" noProof="0" dirty="0" smtClean="0">
                <a:latin typeface="Courier New" pitchFamily="49" charset="0"/>
              </a:rPr>
              <a:t>  My_House: </a:t>
            </a:r>
            <a:r>
              <a:rPr lang="en-US" altLang="de-DE" sz="2000" b="1" noProof="0" dirty="0" smtClean="0">
                <a:latin typeface="Courier New" pitchFamily="49" charset="0"/>
              </a:rPr>
              <a:t>constant</a:t>
            </a:r>
            <a:r>
              <a:rPr lang="en-US" altLang="de-DE" sz="2000" noProof="0" dirty="0" smtClean="0">
                <a:latin typeface="Courier New" pitchFamily="49" charset="0"/>
              </a:rPr>
              <a:t> Street_Number := 42;</a:t>
            </a:r>
          </a:p>
          <a:p>
            <a:pPr marL="0" indent="0" eaLnBrk="1" hangingPunct="1">
              <a:spcBef>
                <a:spcPts val="6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2400" noProof="0" dirty="0" smtClean="0">
                <a:solidFill>
                  <a:srgbClr val="FF00FF"/>
                </a:solidFill>
              </a:rPr>
              <a:t>Still questionable:</a:t>
            </a:r>
          </a:p>
          <a:p>
            <a:pPr marL="0" indent="0" eaLnBrk="1" hangingPunct="1">
              <a:spcBef>
                <a:spcPts val="6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2000" noProof="0" dirty="0" smtClean="0">
                <a:latin typeface="Courier New" pitchFamily="49" charset="0"/>
              </a:rPr>
              <a:t>    My_House + Your_House</a:t>
            </a:r>
          </a:p>
          <a:p>
            <a:pPr marL="0" indent="0" eaLnBrk="1" hangingPunct="1">
              <a:spcBef>
                <a:spcPts val="6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2400" noProof="0" dirty="0" smtClean="0">
                <a:solidFill>
                  <a:srgbClr val="FF3399"/>
                </a:solidFill>
              </a:rPr>
              <a:t>What if this is negative?</a:t>
            </a:r>
          </a:p>
          <a:p>
            <a:pPr marL="0" indent="0" eaLnBrk="1" hangingPunct="1">
              <a:spcBef>
                <a:spcPts val="6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2000" noProof="0" dirty="0" smtClean="0">
                <a:latin typeface="Courier New" pitchFamily="49" charset="0"/>
              </a:rPr>
              <a:t>    My_House - Your_House</a:t>
            </a:r>
          </a:p>
          <a:p>
            <a:pPr marL="0" indent="0" eaLnBrk="1" hangingPunct="1">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2400" noProof="0" dirty="0" smtClean="0">
                <a:solidFill>
                  <a:srgbClr val="FF0000"/>
                </a:solidFill>
              </a:rPr>
              <a:t>That’s impossible:</a:t>
            </a:r>
          </a:p>
          <a:p>
            <a:pPr marL="0" indent="0" eaLnBrk="1" hangingPunct="1">
              <a:spcBef>
                <a:spcPts val="6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2800" noProof="0" dirty="0" smtClean="0">
                <a:latin typeface="Courier New" pitchFamily="49" charset="0"/>
              </a:rPr>
              <a:t>   </a:t>
            </a:r>
            <a:r>
              <a:rPr lang="en-US" altLang="de-DE" sz="2000" noProof="0" dirty="0" smtClean="0">
                <a:latin typeface="Courier New" pitchFamily="49" charset="0"/>
              </a:rPr>
              <a:t>My_House + Apples  -- </a:t>
            </a:r>
            <a:r>
              <a:rPr lang="en-US" altLang="de-DE" sz="2000" noProof="0" dirty="0" smtClean="0">
                <a:solidFill>
                  <a:srgbClr val="FF0000"/>
                </a:solidFill>
                <a:latin typeface="Wingdings" pitchFamily="2" charset="2"/>
              </a:rPr>
              <a:t></a:t>
            </a:r>
            <a:endParaRPr lang="en-US" altLang="de-DE" sz="2400" noProof="0" dirty="0" smtClean="0">
              <a:solidFill>
                <a:srgbClr val="FF0000"/>
              </a:solidFill>
              <a:latin typeface="Wingdings" pitchFamily="2" charset="2"/>
            </a:endParaRPr>
          </a:p>
        </p:txBody>
      </p:sp>
      <p:sp>
        <p:nvSpPr>
          <p:cNvPr id="2" name="Fußzeilenplatzhalter 1"/>
          <p:cNvSpPr>
            <a:spLocks noGrp="1"/>
          </p:cNvSpPr>
          <p:nvPr>
            <p:ph type="ftr" idx="10"/>
          </p:nvPr>
        </p:nvSpPr>
        <p:spPr/>
        <p:txBody>
          <a:bodyPr/>
          <a:lstStyle/>
          <a:p>
            <a:pPr>
              <a:defRPr/>
            </a:pPr>
            <a:r>
              <a:rPr lang="en-US" dirty="0" smtClean="0"/>
              <a:t>Ada Basics © 2024 C.Grein</a:t>
            </a:r>
            <a:endParaRPr lang="de-DE" dirty="0"/>
          </a:p>
        </p:txBody>
      </p:sp>
      <p:sp>
        <p:nvSpPr>
          <p:cNvPr id="3" name="Foliennummernplatzhalter 2"/>
          <p:cNvSpPr>
            <a:spLocks noGrp="1"/>
          </p:cNvSpPr>
          <p:nvPr>
            <p:ph type="sldNum" idx="11"/>
          </p:nvPr>
        </p:nvSpPr>
        <p:spPr/>
        <p:txBody>
          <a:bodyPr/>
          <a:lstStyle/>
          <a:p>
            <a:pPr>
              <a:defRPr/>
            </a:pPr>
            <a:fld id="{07B95DED-7F18-463B-9F94-D327A3428C3B}" type="slidenum">
              <a:rPr lang="de-DE" smtClean="0"/>
              <a:pPr>
                <a:defRPr/>
              </a:pPr>
              <a:t>31</a:t>
            </a:fld>
            <a:endParaRPr lang="de-DE" dirty="0"/>
          </a:p>
        </p:txBody>
      </p:sp>
    </p:spTree>
    <p:extLst>
      <p:ext uri="{BB962C8B-B14F-4D97-AF65-F5344CB8AC3E}">
        <p14:creationId xmlns:p14="http://schemas.microsoft.com/office/powerpoint/2010/main" val="662452973"/>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3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smtClean="0"/>
              <a:t>That’s How It Looks</a:t>
            </a:r>
            <a:endParaRPr lang="en-US" dirty="0"/>
          </a:p>
        </p:txBody>
      </p:sp>
      <p:sp>
        <p:nvSpPr>
          <p:cNvPr id="3" name="Inhaltsplatzhalter 2"/>
          <p:cNvSpPr>
            <a:spLocks noGrp="1"/>
          </p:cNvSpPr>
          <p:nvPr>
            <p:ph idx="1"/>
          </p:nvPr>
        </p:nvSpPr>
        <p:spPr>
          <a:xfrm>
            <a:off x="685800" y="2075457"/>
            <a:ext cx="7739063" cy="3945831"/>
          </a:xfrm>
        </p:spPr>
        <p:txBody>
          <a:bodyPr/>
          <a:lstStyle/>
          <a:p>
            <a:pPr marL="2147888" lvl="0" indent="0"/>
            <a:r>
              <a:rPr lang="en-US" sz="1800" b="1" dirty="0" smtClean="0">
                <a:latin typeface="Courier New" panose="02070309020205020404" pitchFamily="49" charset="0"/>
                <a:cs typeface="Courier New" panose="02070309020205020404" pitchFamily="49" charset="0"/>
              </a:rPr>
              <a:t>for</a:t>
            </a:r>
            <a:r>
              <a:rPr lang="en-US" sz="1800" dirty="0" smtClean="0">
                <a:latin typeface="Courier New" panose="02070309020205020404" pitchFamily="49" charset="0"/>
                <a:cs typeface="Courier New" panose="02070309020205020404" pitchFamily="49" charset="0"/>
              </a:rPr>
              <a:t> T </a:t>
            </a:r>
            <a:r>
              <a:rPr lang="en-US" sz="1800" b="1" dirty="0" smtClean="0">
                <a:latin typeface="Courier New" panose="02070309020205020404" pitchFamily="49" charset="0"/>
                <a:cs typeface="Courier New" panose="02070309020205020404" pitchFamily="49" charset="0"/>
              </a:rPr>
              <a:t>use record</a:t>
            </a:r>
            <a:r>
              <a:rPr lang="en-US" sz="1800" dirty="0" smtClean="0">
                <a:latin typeface="Courier New" panose="02070309020205020404" pitchFamily="49" charset="0"/>
                <a:cs typeface="Courier New" panose="02070309020205020404" pitchFamily="49" charset="0"/>
              </a:rPr>
              <a:t/>
            </a:r>
            <a:br>
              <a:rPr lang="en-US" sz="1800" dirty="0" smtClean="0">
                <a:latin typeface="Courier New" panose="02070309020205020404" pitchFamily="49" charset="0"/>
                <a:cs typeface="Courier New" panose="02070309020205020404" pitchFamily="49" charset="0"/>
              </a:rPr>
            </a:br>
            <a:r>
              <a:rPr lang="en-US" sz="1800" dirty="0" smtClean="0">
                <a:latin typeface="Courier New" panose="02070309020205020404" pitchFamily="49" charset="0"/>
                <a:cs typeface="Courier New" panose="02070309020205020404" pitchFamily="49" charset="0"/>
              </a:rPr>
              <a:t>  I </a:t>
            </a:r>
            <a:r>
              <a:rPr lang="en-US" sz="1800" b="1" dirty="0" smtClean="0">
                <a:latin typeface="Courier New" panose="02070309020205020404" pitchFamily="49" charset="0"/>
                <a:cs typeface="Courier New" panose="02070309020205020404" pitchFamily="49" charset="0"/>
              </a:rPr>
              <a:t>at</a:t>
            </a:r>
            <a:r>
              <a:rPr lang="en-US" sz="1800" dirty="0" smtClean="0">
                <a:latin typeface="Courier New" panose="02070309020205020404" pitchFamily="49" charset="0"/>
                <a:cs typeface="Courier New" panose="02070309020205020404" pitchFamily="49" charset="0"/>
              </a:rPr>
              <a:t> 0 </a:t>
            </a:r>
            <a:r>
              <a:rPr lang="en-US" sz="1800" b="1" dirty="0" smtClean="0">
                <a:latin typeface="Courier New" panose="02070309020205020404" pitchFamily="49" charset="0"/>
                <a:cs typeface="Courier New" panose="02070309020205020404" pitchFamily="49" charset="0"/>
              </a:rPr>
              <a:t>range</a:t>
            </a:r>
            <a:r>
              <a:rPr lang="en-US" sz="1800" dirty="0" smtClean="0">
                <a:latin typeface="Courier New" panose="02070309020205020404" pitchFamily="49" charset="0"/>
                <a:cs typeface="Courier New" panose="02070309020205020404" pitchFamily="49" charset="0"/>
              </a:rPr>
              <a:t>  0 .. 15;</a:t>
            </a:r>
            <a:br>
              <a:rPr lang="en-US" sz="1800" dirty="0" smtClean="0">
                <a:latin typeface="Courier New" panose="02070309020205020404" pitchFamily="49" charset="0"/>
                <a:cs typeface="Courier New" panose="02070309020205020404" pitchFamily="49" charset="0"/>
              </a:rPr>
            </a:br>
            <a:r>
              <a:rPr lang="en-US" sz="1800" dirty="0" smtClean="0">
                <a:latin typeface="Courier New" panose="02070309020205020404" pitchFamily="49" charset="0"/>
                <a:cs typeface="Courier New" panose="02070309020205020404" pitchFamily="49" charset="0"/>
              </a:rPr>
              <a:t>  </a:t>
            </a:r>
            <a:r>
              <a:rPr lang="en-US" sz="1800" dirty="0" smtClean="0">
                <a:solidFill>
                  <a:srgbClr val="FF3399"/>
                </a:solidFill>
                <a:latin typeface="Courier New" panose="02070309020205020404" pitchFamily="49" charset="0"/>
                <a:cs typeface="Courier New" panose="02070309020205020404" pitchFamily="49" charset="0"/>
              </a:rPr>
              <a:t>A </a:t>
            </a:r>
            <a:r>
              <a:rPr lang="en-US" sz="1800" b="1" dirty="0" smtClean="0">
                <a:solidFill>
                  <a:srgbClr val="FF3399"/>
                </a:solidFill>
                <a:latin typeface="Courier New" panose="02070309020205020404" pitchFamily="49" charset="0"/>
                <a:cs typeface="Courier New" panose="02070309020205020404" pitchFamily="49" charset="0"/>
              </a:rPr>
              <a:t>at</a:t>
            </a:r>
            <a:r>
              <a:rPr lang="en-US" sz="1800" dirty="0" smtClean="0">
                <a:solidFill>
                  <a:srgbClr val="FF3399"/>
                </a:solidFill>
                <a:latin typeface="Courier New" panose="02070309020205020404" pitchFamily="49" charset="0"/>
                <a:cs typeface="Courier New" panose="02070309020205020404" pitchFamily="49" charset="0"/>
              </a:rPr>
              <a:t> 2 </a:t>
            </a:r>
            <a:r>
              <a:rPr lang="en-US" sz="1800" b="1" dirty="0" smtClean="0">
                <a:solidFill>
                  <a:srgbClr val="FF3399"/>
                </a:solidFill>
                <a:latin typeface="Courier New" panose="02070309020205020404" pitchFamily="49" charset="0"/>
                <a:cs typeface="Courier New" panose="02070309020205020404" pitchFamily="49" charset="0"/>
              </a:rPr>
              <a:t>range</a:t>
            </a:r>
            <a:r>
              <a:rPr lang="en-US" sz="1800" dirty="0" smtClean="0">
                <a:solidFill>
                  <a:srgbClr val="FF3399"/>
                </a:solidFill>
                <a:latin typeface="Courier New" panose="02070309020205020404" pitchFamily="49" charset="0"/>
                <a:cs typeface="Courier New" panose="02070309020205020404" pitchFamily="49" charset="0"/>
              </a:rPr>
              <a:t>  0 .. 12;</a:t>
            </a:r>
            <a:br>
              <a:rPr lang="en-US" sz="1800" dirty="0" smtClean="0">
                <a:solidFill>
                  <a:srgbClr val="FF3399"/>
                </a:solidFill>
                <a:latin typeface="Courier New" panose="02070309020205020404" pitchFamily="49" charset="0"/>
                <a:cs typeface="Courier New" panose="02070309020205020404" pitchFamily="49" charset="0"/>
              </a:rPr>
            </a:br>
            <a:r>
              <a:rPr lang="en-US" sz="1800" dirty="0" smtClean="0">
                <a:latin typeface="Courier New" panose="02070309020205020404" pitchFamily="49" charset="0"/>
                <a:cs typeface="Courier New" panose="02070309020205020404" pitchFamily="49" charset="0"/>
              </a:rPr>
              <a:t>  </a:t>
            </a:r>
            <a:r>
              <a:rPr lang="en-US" sz="1800" dirty="0" smtClean="0">
                <a:solidFill>
                  <a:srgbClr val="3333CC"/>
                </a:solidFill>
                <a:latin typeface="Courier New" panose="02070309020205020404" pitchFamily="49" charset="0"/>
                <a:cs typeface="Courier New" panose="02070309020205020404" pitchFamily="49" charset="0"/>
              </a:rPr>
              <a:t>B </a:t>
            </a:r>
            <a:r>
              <a:rPr lang="en-US" sz="1800" b="1" dirty="0" smtClean="0">
                <a:solidFill>
                  <a:srgbClr val="3333CC"/>
                </a:solidFill>
                <a:latin typeface="Courier New" panose="02070309020205020404" pitchFamily="49" charset="0"/>
                <a:cs typeface="Courier New" panose="02070309020205020404" pitchFamily="49" charset="0"/>
              </a:rPr>
              <a:t>at</a:t>
            </a:r>
            <a:r>
              <a:rPr lang="en-US" sz="1800" dirty="0" smtClean="0">
                <a:solidFill>
                  <a:srgbClr val="3333CC"/>
                </a:solidFill>
                <a:latin typeface="Courier New" panose="02070309020205020404" pitchFamily="49" charset="0"/>
                <a:cs typeface="Courier New" panose="02070309020205020404" pitchFamily="49" charset="0"/>
              </a:rPr>
              <a:t> 2 </a:t>
            </a:r>
            <a:r>
              <a:rPr lang="en-US" sz="1800" b="1" dirty="0" smtClean="0">
                <a:solidFill>
                  <a:srgbClr val="3333CC"/>
                </a:solidFill>
                <a:latin typeface="Courier New" panose="02070309020205020404" pitchFamily="49" charset="0"/>
                <a:cs typeface="Courier New" panose="02070309020205020404" pitchFamily="49" charset="0"/>
              </a:rPr>
              <a:t>range</a:t>
            </a:r>
            <a:r>
              <a:rPr lang="en-US" sz="1800" dirty="0" smtClean="0">
                <a:solidFill>
                  <a:srgbClr val="3333CC"/>
                </a:solidFill>
                <a:latin typeface="Courier New" panose="02070309020205020404" pitchFamily="49" charset="0"/>
                <a:cs typeface="Courier New" panose="02070309020205020404" pitchFamily="49" charset="0"/>
              </a:rPr>
              <a:t> 13 .. 17;</a:t>
            </a:r>
            <a:br>
              <a:rPr lang="en-US" sz="1800" dirty="0" smtClean="0">
                <a:solidFill>
                  <a:srgbClr val="3333CC"/>
                </a:solidFill>
                <a:latin typeface="Courier New" panose="02070309020205020404" pitchFamily="49" charset="0"/>
                <a:cs typeface="Courier New" panose="02070309020205020404" pitchFamily="49" charset="0"/>
              </a:rPr>
            </a:br>
            <a:r>
              <a:rPr lang="en-US" sz="1800" dirty="0" smtClean="0">
                <a:latin typeface="Courier New" panose="02070309020205020404" pitchFamily="49" charset="0"/>
                <a:cs typeface="Courier New" panose="02070309020205020404" pitchFamily="49" charset="0"/>
              </a:rPr>
              <a:t>  </a:t>
            </a:r>
            <a:r>
              <a:rPr lang="en-US" sz="1800" dirty="0" smtClean="0">
                <a:solidFill>
                  <a:srgbClr val="E2FFB8">
                    <a:lumMod val="25000"/>
                  </a:srgbClr>
                </a:solidFill>
                <a:latin typeface="Courier New" panose="02070309020205020404" pitchFamily="49" charset="0"/>
                <a:cs typeface="Courier New" panose="02070309020205020404" pitchFamily="49" charset="0"/>
              </a:rPr>
              <a:t>C </a:t>
            </a:r>
            <a:r>
              <a:rPr lang="en-US" sz="1800" b="1" dirty="0" smtClean="0">
                <a:solidFill>
                  <a:srgbClr val="E2FFB8">
                    <a:lumMod val="25000"/>
                  </a:srgbClr>
                </a:solidFill>
                <a:latin typeface="Courier New" panose="02070309020205020404" pitchFamily="49" charset="0"/>
                <a:cs typeface="Courier New" panose="02070309020205020404" pitchFamily="49" charset="0"/>
              </a:rPr>
              <a:t>at</a:t>
            </a:r>
            <a:r>
              <a:rPr lang="en-US" sz="1800" dirty="0" smtClean="0">
                <a:solidFill>
                  <a:srgbClr val="E2FFB8">
                    <a:lumMod val="25000"/>
                  </a:srgbClr>
                </a:solidFill>
                <a:latin typeface="Courier New" panose="02070309020205020404" pitchFamily="49" charset="0"/>
                <a:cs typeface="Courier New" panose="02070309020205020404" pitchFamily="49" charset="0"/>
              </a:rPr>
              <a:t> 2 </a:t>
            </a:r>
            <a:r>
              <a:rPr lang="en-US" sz="1800" b="1" dirty="0" smtClean="0">
                <a:solidFill>
                  <a:srgbClr val="E2FFB8">
                    <a:lumMod val="25000"/>
                  </a:srgbClr>
                </a:solidFill>
                <a:latin typeface="Courier New" panose="02070309020205020404" pitchFamily="49" charset="0"/>
                <a:cs typeface="Courier New" panose="02070309020205020404" pitchFamily="49" charset="0"/>
              </a:rPr>
              <a:t>range</a:t>
            </a:r>
            <a:r>
              <a:rPr lang="en-US" sz="1800" dirty="0" smtClean="0">
                <a:solidFill>
                  <a:srgbClr val="E2FFB8">
                    <a:lumMod val="25000"/>
                  </a:srgbClr>
                </a:solidFill>
                <a:latin typeface="Courier New" panose="02070309020205020404" pitchFamily="49" charset="0"/>
                <a:cs typeface="Courier New" panose="02070309020205020404" pitchFamily="49" charset="0"/>
              </a:rPr>
              <a:t> 18 .. 23;</a:t>
            </a:r>
            <a:br>
              <a:rPr lang="en-US" sz="1800" dirty="0" smtClean="0">
                <a:solidFill>
                  <a:srgbClr val="E2FFB8">
                    <a:lumMod val="25000"/>
                  </a:srgbClr>
                </a:solidFill>
                <a:latin typeface="Courier New" panose="02070309020205020404" pitchFamily="49" charset="0"/>
                <a:cs typeface="Courier New" panose="02070309020205020404" pitchFamily="49" charset="0"/>
              </a:rPr>
            </a:br>
            <a:r>
              <a:rPr lang="en-US" sz="1800" dirty="0" smtClean="0">
                <a:latin typeface="Courier New" panose="02070309020205020404" pitchFamily="49" charset="0"/>
                <a:cs typeface="Courier New" panose="02070309020205020404" pitchFamily="49" charset="0"/>
              </a:rPr>
              <a:t>  </a:t>
            </a:r>
            <a:r>
              <a:rPr lang="en-US" sz="1800" dirty="0" smtClean="0">
                <a:solidFill>
                  <a:srgbClr val="C00000"/>
                </a:solidFill>
                <a:latin typeface="Courier New" panose="02070309020205020404" pitchFamily="49" charset="0"/>
                <a:cs typeface="Courier New" panose="02070309020205020404" pitchFamily="49" charset="0"/>
              </a:rPr>
              <a:t>D </a:t>
            </a:r>
            <a:r>
              <a:rPr lang="en-US" sz="1800" b="1" dirty="0" smtClean="0">
                <a:solidFill>
                  <a:srgbClr val="C00000"/>
                </a:solidFill>
                <a:latin typeface="Courier New" panose="02070309020205020404" pitchFamily="49" charset="0"/>
                <a:cs typeface="Courier New" panose="02070309020205020404" pitchFamily="49" charset="0"/>
              </a:rPr>
              <a:t>at</a:t>
            </a:r>
            <a:r>
              <a:rPr lang="en-US" sz="1800" dirty="0" smtClean="0">
                <a:solidFill>
                  <a:srgbClr val="C00000"/>
                </a:solidFill>
                <a:latin typeface="Courier New" panose="02070309020205020404" pitchFamily="49" charset="0"/>
                <a:cs typeface="Courier New" panose="02070309020205020404" pitchFamily="49" charset="0"/>
              </a:rPr>
              <a:t> 5 </a:t>
            </a:r>
            <a:r>
              <a:rPr lang="en-US" sz="1800" b="1" dirty="0" smtClean="0">
                <a:solidFill>
                  <a:srgbClr val="C00000"/>
                </a:solidFill>
                <a:latin typeface="Courier New" panose="02070309020205020404" pitchFamily="49" charset="0"/>
                <a:cs typeface="Courier New" panose="02070309020205020404" pitchFamily="49" charset="0"/>
              </a:rPr>
              <a:t>range</a:t>
            </a:r>
            <a:r>
              <a:rPr lang="en-US" sz="1800" dirty="0" smtClean="0">
                <a:solidFill>
                  <a:srgbClr val="C00000"/>
                </a:solidFill>
                <a:latin typeface="Courier New" panose="02070309020205020404" pitchFamily="49" charset="0"/>
                <a:cs typeface="Courier New" panose="02070309020205020404" pitchFamily="49" charset="0"/>
              </a:rPr>
              <a:t>  0 ..  7;</a:t>
            </a:r>
            <a:br>
              <a:rPr lang="en-US" sz="1800" dirty="0" smtClean="0">
                <a:solidFill>
                  <a:srgbClr val="C00000"/>
                </a:solidFill>
                <a:latin typeface="Courier New" panose="02070309020205020404" pitchFamily="49" charset="0"/>
                <a:cs typeface="Courier New" panose="02070309020205020404" pitchFamily="49" charset="0"/>
              </a:rPr>
            </a:br>
            <a:r>
              <a:rPr lang="en-US" sz="1800" b="1" dirty="0" smtClean="0">
                <a:latin typeface="Courier New" panose="02070309020205020404" pitchFamily="49" charset="0"/>
                <a:cs typeface="Courier New" panose="02070309020205020404" pitchFamily="49" charset="0"/>
              </a:rPr>
              <a:t>end record</a:t>
            </a:r>
            <a:r>
              <a:rPr lang="en-US" sz="1800" dirty="0" smtClean="0">
                <a:latin typeface="Courier New" panose="02070309020205020404" pitchFamily="49" charset="0"/>
                <a:cs typeface="Courier New" panose="02070309020205020404" pitchFamily="49" charset="0"/>
              </a:rPr>
              <a:t>;</a:t>
            </a:r>
          </a:p>
          <a:p>
            <a:pPr marL="0" lvl="0" indent="0"/>
            <a:r>
              <a:rPr lang="en-US" sz="1800" dirty="0" smtClean="0">
                <a:latin typeface="Courier New" panose="02070309020205020404" pitchFamily="49" charset="0"/>
                <a:cs typeface="Courier New" panose="02070309020205020404" pitchFamily="49" charset="0"/>
              </a:rPr>
              <a:t>Byte 0       1       2       3       4       5</a:t>
            </a:r>
            <a:br>
              <a:rPr lang="en-US" sz="1800" dirty="0" smtClean="0">
                <a:latin typeface="Courier New" panose="02070309020205020404" pitchFamily="49" charset="0"/>
                <a:cs typeface="Courier New" panose="02070309020205020404" pitchFamily="49" charset="0"/>
              </a:rPr>
            </a:br>
            <a:r>
              <a:rPr lang="en-US" sz="1800" dirty="0" smtClean="0">
                <a:latin typeface="Courier New" panose="02070309020205020404" pitchFamily="49" charset="0"/>
                <a:cs typeface="Courier New" panose="02070309020205020404" pitchFamily="49" charset="0"/>
              </a:rPr>
              <a:t>  BE 0123456789012345</a:t>
            </a:r>
            <a:r>
              <a:rPr lang="en-US" sz="1800" dirty="0" smtClean="0">
                <a:solidFill>
                  <a:srgbClr val="FF3399"/>
                </a:solidFill>
                <a:latin typeface="Courier New" panose="02070309020205020404" pitchFamily="49" charset="0"/>
                <a:cs typeface="Courier New" panose="02070309020205020404" pitchFamily="49" charset="0"/>
              </a:rPr>
              <a:t>0123456789012</a:t>
            </a:r>
            <a:r>
              <a:rPr lang="en-US" sz="1800" dirty="0" smtClean="0">
                <a:solidFill>
                  <a:srgbClr val="3333CC"/>
                </a:solidFill>
                <a:latin typeface="Courier New" panose="02070309020205020404" pitchFamily="49" charset="0"/>
                <a:cs typeface="Courier New" panose="02070309020205020404" pitchFamily="49" charset="0"/>
              </a:rPr>
              <a:t>34567</a:t>
            </a:r>
            <a:r>
              <a:rPr lang="en-US" sz="1800" dirty="0" smtClean="0">
                <a:solidFill>
                  <a:srgbClr val="E2FFB8">
                    <a:lumMod val="25000"/>
                  </a:srgbClr>
                </a:solidFill>
                <a:latin typeface="Courier New" panose="02070309020205020404" pitchFamily="49" charset="0"/>
                <a:cs typeface="Courier New" panose="02070309020205020404" pitchFamily="49" charset="0"/>
              </a:rPr>
              <a:t>890123</a:t>
            </a:r>
            <a:r>
              <a:rPr lang="en-US" sz="1800" dirty="0" smtClean="0">
                <a:solidFill>
                  <a:srgbClr val="C00000"/>
                </a:solidFill>
                <a:latin typeface="Courier New" panose="02070309020205020404" pitchFamily="49" charset="0"/>
                <a:cs typeface="Courier New" panose="02070309020205020404" pitchFamily="49" charset="0"/>
              </a:rPr>
              <a:t>01234567</a:t>
            </a:r>
            <a:br>
              <a:rPr lang="en-US" sz="1800" dirty="0" smtClean="0">
                <a:solidFill>
                  <a:srgbClr val="C00000"/>
                </a:solidFill>
                <a:latin typeface="Courier New" panose="02070309020205020404" pitchFamily="49" charset="0"/>
                <a:cs typeface="Courier New" panose="02070309020205020404" pitchFamily="49" charset="0"/>
              </a:rPr>
            </a:br>
            <a:r>
              <a:rPr lang="en-US" sz="1800" dirty="0" smtClean="0">
                <a:latin typeface="Courier New" panose="02070309020205020404" pitchFamily="49" charset="0"/>
                <a:cs typeface="Courier New" panose="02070309020205020404" pitchFamily="49" charset="0"/>
              </a:rPr>
              <a:t>  LE </a:t>
            </a:r>
            <a:r>
              <a:rPr lang="en-US" sz="1800" dirty="0" smtClean="0">
                <a:solidFill>
                  <a:srgbClr val="C00000"/>
                </a:solidFill>
                <a:latin typeface="Courier New" panose="02070309020205020404" pitchFamily="49" charset="0"/>
                <a:cs typeface="Courier New" panose="02070309020205020404" pitchFamily="49" charset="0"/>
              </a:rPr>
              <a:t>76543210</a:t>
            </a:r>
            <a:r>
              <a:rPr lang="en-US" sz="1800" dirty="0" smtClean="0">
                <a:solidFill>
                  <a:srgbClr val="E2FFB8">
                    <a:lumMod val="25000"/>
                  </a:srgbClr>
                </a:solidFill>
                <a:latin typeface="Courier New" panose="02070309020205020404" pitchFamily="49" charset="0"/>
                <a:cs typeface="Courier New" panose="02070309020205020404" pitchFamily="49" charset="0"/>
              </a:rPr>
              <a:t>321098</a:t>
            </a:r>
            <a:r>
              <a:rPr lang="en-US" sz="1800" dirty="0" smtClean="0">
                <a:solidFill>
                  <a:srgbClr val="3333CC"/>
                </a:solidFill>
                <a:latin typeface="Courier New" panose="02070309020205020404" pitchFamily="49" charset="0"/>
                <a:cs typeface="Courier New" panose="02070309020205020404" pitchFamily="49" charset="0"/>
              </a:rPr>
              <a:t>76543</a:t>
            </a:r>
            <a:r>
              <a:rPr lang="en-US" sz="1800" dirty="0" smtClean="0">
                <a:solidFill>
                  <a:srgbClr val="FF3399"/>
                </a:solidFill>
                <a:latin typeface="Courier New" panose="02070309020205020404" pitchFamily="49" charset="0"/>
                <a:cs typeface="Courier New" panose="02070309020205020404" pitchFamily="49" charset="0"/>
              </a:rPr>
              <a:t>2109876543210</a:t>
            </a:r>
            <a:r>
              <a:rPr lang="en-US" sz="1800" dirty="0" smtClean="0">
                <a:latin typeface="Courier New" panose="02070309020205020404" pitchFamily="49" charset="0"/>
                <a:cs typeface="Courier New" panose="02070309020205020404" pitchFamily="49" charset="0"/>
              </a:rPr>
              <a:t>5432109876543210</a:t>
            </a:r>
            <a:br>
              <a:rPr lang="en-US" sz="1800" dirty="0" smtClean="0">
                <a:latin typeface="Courier New" panose="02070309020205020404" pitchFamily="49" charset="0"/>
                <a:cs typeface="Courier New" panose="02070309020205020404" pitchFamily="49" charset="0"/>
              </a:rPr>
            </a:br>
            <a:r>
              <a:rPr lang="en-US" sz="1800" dirty="0" smtClean="0">
                <a:latin typeface="Courier New" panose="02070309020205020404" pitchFamily="49" charset="0"/>
                <a:cs typeface="Courier New" panose="02070309020205020404" pitchFamily="49" charset="0"/>
              </a:rPr>
              <a:t>Byte        5       4       3       2       1       0</a:t>
            </a:r>
          </a:p>
          <a:p>
            <a:pPr marL="0" lvl="0" indent="0"/>
            <a:r>
              <a:rPr lang="en-US" sz="2000" dirty="0">
                <a:cs typeface="Courier New" panose="02070309020205020404" pitchFamily="49" charset="0"/>
              </a:rPr>
              <a:t>We thus have a </a:t>
            </a:r>
            <a:r>
              <a:rPr lang="en-US" sz="2000" dirty="0" smtClean="0">
                <a:cs typeface="Courier New" panose="02070309020205020404" pitchFamily="49" charset="0"/>
              </a:rPr>
              <a:t>real problem if we want to change from one architecture to the other.</a:t>
            </a:r>
            <a:endParaRPr lang="en-US" sz="2000" dirty="0">
              <a:cs typeface="Courier New" panose="02070309020205020404" pitchFamily="49" charset="0"/>
            </a:endParaRPr>
          </a:p>
        </p:txBody>
      </p:sp>
      <p:sp>
        <p:nvSpPr>
          <p:cNvPr id="4" name="Fußzeilenplatzhalter 3"/>
          <p:cNvSpPr>
            <a:spLocks noGrp="1"/>
          </p:cNvSpPr>
          <p:nvPr>
            <p:ph type="ftr" idx="10"/>
          </p:nvPr>
        </p:nvSpPr>
        <p:spPr/>
        <p:txBody>
          <a:bodyPr/>
          <a:lstStyle/>
          <a:p>
            <a:pPr>
              <a:defRPr/>
            </a:pPr>
            <a:r>
              <a:rPr lang="en-US" dirty="0" smtClean="0"/>
              <a:t>Ada Basics © 2024 C.Grein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310</a:t>
            </a:fld>
            <a:endParaRPr lang="de-DE" dirty="0"/>
          </a:p>
        </p:txBody>
      </p:sp>
      <p:cxnSp>
        <p:nvCxnSpPr>
          <p:cNvPr id="6" name="Gerade Verbindung mit Pfeil 5"/>
          <p:cNvCxnSpPr/>
          <p:nvPr/>
        </p:nvCxnSpPr>
        <p:spPr bwMode="auto">
          <a:xfrm>
            <a:off x="1691680" y="4293096"/>
            <a:ext cx="720080" cy="0"/>
          </a:xfrm>
          <a:prstGeom prst="straightConnector1">
            <a:avLst/>
          </a:prstGeom>
          <a:solidFill>
            <a:srgbClr val="00B8FF"/>
          </a:solidFill>
          <a:ln w="9525" cap="flat" cmpd="sng" algn="ctr">
            <a:solidFill>
              <a:schemeClr val="tx1"/>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 name="Gerade Verbindung mit Pfeil 6"/>
          <p:cNvCxnSpPr/>
          <p:nvPr/>
        </p:nvCxnSpPr>
        <p:spPr bwMode="auto">
          <a:xfrm flipH="1">
            <a:off x="7020272" y="5085184"/>
            <a:ext cx="720080" cy="0"/>
          </a:xfrm>
          <a:prstGeom prst="straightConnector1">
            <a:avLst/>
          </a:prstGeom>
          <a:solidFill>
            <a:srgbClr val="00B8FF"/>
          </a:solidFill>
          <a:ln w="9525" cap="flat" cmpd="sng" algn="ctr">
            <a:solidFill>
              <a:schemeClr val="tx1"/>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0" name="Gerader Verbinder 9"/>
          <p:cNvCxnSpPr/>
          <p:nvPr/>
        </p:nvCxnSpPr>
        <p:spPr bwMode="auto">
          <a:xfrm>
            <a:off x="3635896" y="4437112"/>
            <a:ext cx="0" cy="216024"/>
          </a:xfrm>
          <a:prstGeom prst="line">
            <a:avLst/>
          </a:prstGeom>
          <a:solidFill>
            <a:srgbClr val="00B8FF"/>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2" name="Gerader Verbinder 11"/>
          <p:cNvCxnSpPr/>
          <p:nvPr/>
        </p:nvCxnSpPr>
        <p:spPr bwMode="auto">
          <a:xfrm>
            <a:off x="6876256" y="4437112"/>
            <a:ext cx="0" cy="216024"/>
          </a:xfrm>
          <a:prstGeom prst="line">
            <a:avLst/>
          </a:prstGeom>
          <a:solidFill>
            <a:srgbClr val="00B8FF"/>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3" name="Gerader Verbinder 12"/>
          <p:cNvCxnSpPr/>
          <p:nvPr/>
        </p:nvCxnSpPr>
        <p:spPr bwMode="auto">
          <a:xfrm>
            <a:off x="5796136" y="4725144"/>
            <a:ext cx="0" cy="216024"/>
          </a:xfrm>
          <a:prstGeom prst="line">
            <a:avLst/>
          </a:prstGeom>
          <a:solidFill>
            <a:srgbClr val="00B8FF"/>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4" name="Gerader Verbinder 13"/>
          <p:cNvCxnSpPr/>
          <p:nvPr/>
        </p:nvCxnSpPr>
        <p:spPr bwMode="auto">
          <a:xfrm>
            <a:off x="2572271" y="4725144"/>
            <a:ext cx="0" cy="216024"/>
          </a:xfrm>
          <a:prstGeom prst="line">
            <a:avLst/>
          </a:prstGeom>
          <a:solidFill>
            <a:srgbClr val="00B8FF"/>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111946926"/>
      </p:ext>
    </p:extLst>
  </p:cSld>
  <p:clrMapOvr>
    <a:masterClrMapping/>
  </p:clrMapOvr>
  <p:timing>
    <p:tnLst>
      <p:par>
        <p:cTn id="1" dur="indefinite" restart="never" nodeType="tmRoot"/>
      </p:par>
    </p:tnLst>
  </p:timing>
</p:sld>
</file>

<file path=ppt/slides/slide3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smtClean="0"/>
              <a:t>On The Way to Endian Independence</a:t>
            </a:r>
            <a:endParaRPr lang="en-US" dirty="0"/>
          </a:p>
        </p:txBody>
      </p:sp>
      <p:sp>
        <p:nvSpPr>
          <p:cNvPr id="3" name="Inhaltsplatzhalter 2"/>
          <p:cNvSpPr>
            <a:spLocks noGrp="1"/>
          </p:cNvSpPr>
          <p:nvPr>
            <p:ph idx="1"/>
          </p:nvPr>
        </p:nvSpPr>
        <p:spPr>
          <a:xfrm>
            <a:off x="685800" y="2204865"/>
            <a:ext cx="7739063" cy="3816424"/>
          </a:xfrm>
        </p:spPr>
        <p:txBody>
          <a:bodyPr/>
          <a:lstStyle/>
          <a:p>
            <a:pPr marL="0" lvl="0" indent="0">
              <a:lnSpc>
                <a:spcPct val="80000"/>
              </a:lnSpc>
              <a:tabLst>
                <a:tab pos="265113" algn="l"/>
                <a:tab pos="339725"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pPr>
            <a:r>
              <a:rPr lang="en-US" altLang="de-DE" sz="2000" dirty="0" smtClean="0"/>
              <a:t>From </a:t>
            </a:r>
            <a:r>
              <a:rPr lang="en-US" altLang="de-DE" sz="2000" dirty="0" smtClean="0">
                <a:solidFill>
                  <a:srgbClr val="C00000"/>
                </a:solidFill>
              </a:rPr>
              <a:t>Ada 95</a:t>
            </a:r>
            <a:r>
              <a:rPr lang="en-US" altLang="de-DE" sz="2000" dirty="0" smtClean="0"/>
              <a:t> on, there is the following declaration in package </a:t>
            </a:r>
            <a:r>
              <a:rPr lang="en-US" altLang="de-DE" sz="2000" dirty="0" smtClean="0">
                <a:latin typeface="Courier New" panose="02070309020205020404" pitchFamily="49" charset="0"/>
                <a:cs typeface="Courier New" panose="02070309020205020404" pitchFamily="49" charset="0"/>
              </a:rPr>
              <a:t>System</a:t>
            </a:r>
            <a:r>
              <a:rPr lang="en-US" altLang="de-DE" sz="2000" dirty="0" smtClean="0"/>
              <a:t>:</a:t>
            </a:r>
          </a:p>
          <a:p>
            <a:pPr marL="0" lvl="0" indent="0">
              <a:lnSpc>
                <a:spcPct val="80000"/>
              </a:lnSpc>
              <a:tabLst>
                <a:tab pos="265113" algn="l"/>
                <a:tab pos="339725"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pPr>
            <a:endParaRPr lang="en-US" altLang="de-DE" sz="100" dirty="0" smtClean="0"/>
          </a:p>
          <a:p>
            <a:pPr marL="4763" lvl="1" indent="0">
              <a:lnSpc>
                <a:spcPct val="80000"/>
              </a:lnSpc>
              <a:buNone/>
              <a:tabLst>
                <a:tab pos="265113" algn="l"/>
                <a:tab pos="339725"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pPr>
            <a:r>
              <a:rPr lang="en-US" altLang="de-DE" sz="1800" b="1" dirty="0" smtClean="0">
                <a:latin typeface="Courier New" pitchFamily="49" charset="0"/>
              </a:rPr>
              <a:t> type </a:t>
            </a:r>
            <a:r>
              <a:rPr lang="en-US" altLang="de-DE" sz="1800" dirty="0" smtClean="0">
                <a:latin typeface="Courier New" pitchFamily="49" charset="0"/>
              </a:rPr>
              <a:t>Bit_Order </a:t>
            </a:r>
            <a:r>
              <a:rPr lang="en-US" altLang="de-DE" sz="1800" b="1" dirty="0" smtClean="0">
                <a:latin typeface="Courier New" pitchFamily="49" charset="0"/>
              </a:rPr>
              <a:t>is </a:t>
            </a:r>
            <a:r>
              <a:rPr lang="en-US" altLang="de-DE" sz="1800" dirty="0" smtClean="0">
                <a:latin typeface="Courier New" pitchFamily="49" charset="0"/>
              </a:rPr>
              <a:t>(High_Order_First, Low_Order_First);</a:t>
            </a:r>
          </a:p>
          <a:p>
            <a:pPr marL="4763" lvl="1" indent="0">
              <a:lnSpc>
                <a:spcPct val="80000"/>
              </a:lnSpc>
              <a:buNone/>
              <a:tabLst>
                <a:tab pos="265113" algn="l"/>
                <a:tab pos="339725"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pPr>
            <a:r>
              <a:rPr lang="en-US" altLang="de-DE" sz="1800" dirty="0" smtClean="0">
                <a:latin typeface="Courier New" pitchFamily="49" charset="0"/>
              </a:rPr>
              <a:t> Default_Bit_Order: </a:t>
            </a:r>
            <a:r>
              <a:rPr lang="en-US" altLang="de-DE" sz="1800" b="1" dirty="0" smtClean="0">
                <a:latin typeface="Courier New" pitchFamily="49" charset="0"/>
              </a:rPr>
              <a:t>constant </a:t>
            </a:r>
            <a:r>
              <a:rPr lang="en-US" altLang="de-DE" sz="1800" dirty="0" smtClean="0">
                <a:latin typeface="Courier New" pitchFamily="49" charset="0"/>
              </a:rPr>
              <a:t>Bit_Order := </a:t>
            </a:r>
            <a:r>
              <a:rPr lang="en-US" altLang="de-DE" sz="1800" i="1" dirty="0" smtClean="0">
                <a:latin typeface="Courier New" pitchFamily="49" charset="0"/>
              </a:rPr>
              <a:t>…</a:t>
            </a:r>
            <a:r>
              <a:rPr lang="en-US" altLang="de-DE" sz="1800" dirty="0" smtClean="0">
                <a:latin typeface="Courier New" pitchFamily="49" charset="0"/>
              </a:rPr>
              <a:t>;</a:t>
            </a:r>
          </a:p>
          <a:p>
            <a:pPr marL="4763" lvl="1" indent="0">
              <a:lnSpc>
                <a:spcPct val="80000"/>
              </a:lnSpc>
              <a:buNone/>
              <a:tabLst>
                <a:tab pos="265113" algn="l"/>
                <a:tab pos="339725"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pPr>
            <a:endParaRPr lang="en-US" altLang="de-DE" sz="100" dirty="0" smtClean="0"/>
          </a:p>
          <a:p>
            <a:pPr marL="4763" lvl="1" indent="0">
              <a:lnSpc>
                <a:spcPct val="80000"/>
              </a:lnSpc>
              <a:buNone/>
              <a:tabLst>
                <a:tab pos="265113" algn="l"/>
                <a:tab pos="339725"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pPr>
            <a:r>
              <a:rPr lang="en-US" altLang="de-DE" sz="2000" dirty="0" smtClean="0"/>
              <a:t>The default bit order matches the machine architecture.</a:t>
            </a:r>
          </a:p>
          <a:p>
            <a:pPr marL="4763" lvl="1" indent="0">
              <a:lnSpc>
                <a:spcPct val="80000"/>
              </a:lnSpc>
              <a:buNone/>
              <a:tabLst>
                <a:tab pos="265113" algn="l"/>
                <a:tab pos="339725"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pPr>
            <a:endParaRPr lang="en-US" altLang="de-DE" sz="2000" dirty="0" smtClean="0"/>
          </a:p>
          <a:p>
            <a:pPr marL="4763" lvl="1" indent="0">
              <a:lnSpc>
                <a:spcPct val="80000"/>
              </a:lnSpc>
              <a:buNone/>
              <a:tabLst>
                <a:tab pos="265113" algn="l"/>
                <a:tab pos="339725"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pPr>
            <a:r>
              <a:rPr lang="en-US" altLang="de-DE" sz="2000" dirty="0" smtClean="0"/>
              <a:t>Now we can define how to count within a record, independently of the actual architecture.</a:t>
            </a:r>
          </a:p>
          <a:p>
            <a:pPr marL="182563" lvl="1" indent="0">
              <a:lnSpc>
                <a:spcPct val="80000"/>
              </a:lnSpc>
              <a:buNone/>
              <a:tabLst>
                <a:tab pos="265113" algn="l"/>
                <a:tab pos="339725"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pPr>
            <a:r>
              <a:rPr lang="en-US" altLang="de-DE" sz="1800" b="1" dirty="0" smtClean="0">
                <a:latin typeface="Courier New" pitchFamily="49" charset="0"/>
              </a:rPr>
              <a:t>for</a:t>
            </a:r>
            <a:r>
              <a:rPr lang="en-US" altLang="de-DE" sz="1800" dirty="0" smtClean="0">
                <a:latin typeface="Courier New" pitchFamily="49" charset="0"/>
              </a:rPr>
              <a:t> T</a:t>
            </a:r>
            <a:r>
              <a:rPr lang="en-US" altLang="de-DE" sz="1800" dirty="0" smtClean="0">
                <a:latin typeface="Courier New" pitchFamily="49" charset="0"/>
                <a:cs typeface="Courier New" pitchFamily="49" charset="0"/>
              </a:rPr>
              <a:t>'</a:t>
            </a:r>
            <a:r>
              <a:rPr lang="en-US" altLang="de-DE" sz="1800" dirty="0" smtClean="0">
                <a:latin typeface="Courier New" pitchFamily="49" charset="0"/>
              </a:rPr>
              <a:t>Bit_Order </a:t>
            </a:r>
            <a:r>
              <a:rPr lang="en-US" altLang="de-DE" sz="1800" b="1" dirty="0" smtClean="0">
                <a:latin typeface="Courier New" pitchFamily="49" charset="0"/>
              </a:rPr>
              <a:t>use</a:t>
            </a:r>
            <a:r>
              <a:rPr lang="en-US" altLang="de-DE" sz="1800" dirty="0" smtClean="0">
                <a:latin typeface="Courier New" pitchFamily="49" charset="0"/>
              </a:rPr>
              <a:t> High_Order_First;</a:t>
            </a:r>
          </a:p>
          <a:p>
            <a:pPr marL="4763" lvl="1" indent="0">
              <a:lnSpc>
                <a:spcPct val="80000"/>
              </a:lnSpc>
              <a:buNone/>
              <a:tabLst>
                <a:tab pos="265113" algn="l"/>
                <a:tab pos="339725"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pPr>
            <a:endParaRPr lang="en-US" altLang="de-DE" sz="2400" dirty="0" smtClean="0"/>
          </a:p>
          <a:p>
            <a:pPr marL="4763" lvl="1" indent="0">
              <a:lnSpc>
                <a:spcPct val="80000"/>
              </a:lnSpc>
              <a:buNone/>
              <a:tabLst>
                <a:tab pos="265113" algn="l"/>
                <a:tab pos="339725"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pPr>
            <a:r>
              <a:rPr lang="en-US" altLang="de-DE" sz="2000" dirty="0" smtClean="0"/>
              <a:t>But attention please: The attribute </a:t>
            </a:r>
            <a:r>
              <a:rPr lang="en-US" altLang="de-DE" sz="2000" dirty="0" smtClean="0">
                <a:latin typeface="Courier New" panose="02070309020205020404" pitchFamily="49" charset="0"/>
                <a:cs typeface="Courier New" panose="02070309020205020404" pitchFamily="49" charset="0"/>
              </a:rPr>
              <a:t>Bit_Order</a:t>
            </a:r>
            <a:r>
              <a:rPr lang="en-US" sz="2000" dirty="0" smtClean="0"/>
              <a:t> does </a:t>
            </a:r>
            <a:r>
              <a:rPr lang="en-US" sz="2000" dirty="0" smtClean="0">
                <a:solidFill>
                  <a:srgbClr val="FF3399"/>
                </a:solidFill>
              </a:rPr>
              <a:t>not change the byte order</a:t>
            </a:r>
            <a:r>
              <a:rPr lang="en-US" sz="2000" dirty="0" smtClean="0"/>
              <a:t>.</a:t>
            </a:r>
            <a:endParaRPr lang="en-US" sz="2000" dirty="0"/>
          </a:p>
        </p:txBody>
      </p:sp>
      <p:sp>
        <p:nvSpPr>
          <p:cNvPr id="4" name="Fußzeilenplatzhalter 3"/>
          <p:cNvSpPr>
            <a:spLocks noGrp="1"/>
          </p:cNvSpPr>
          <p:nvPr>
            <p:ph type="ftr" idx="10"/>
          </p:nvPr>
        </p:nvSpPr>
        <p:spPr/>
        <p:txBody>
          <a:bodyPr/>
          <a:lstStyle/>
          <a:p>
            <a:pPr>
              <a:defRPr/>
            </a:pPr>
            <a:r>
              <a:rPr lang="en-US" dirty="0" smtClean="0"/>
              <a:t>Ada Basics © 2024 C.Grein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311</a:t>
            </a:fld>
            <a:endParaRPr lang="de-DE" dirty="0"/>
          </a:p>
        </p:txBody>
      </p:sp>
    </p:spTree>
    <p:extLst>
      <p:ext uri="{BB962C8B-B14F-4D97-AF65-F5344CB8AC3E}">
        <p14:creationId xmlns:p14="http://schemas.microsoft.com/office/powerpoint/2010/main" val="3373018857"/>
      </p:ext>
    </p:extLst>
  </p:cSld>
  <p:clrMapOvr>
    <a:masterClrMapping/>
  </p:clrMapOvr>
  <p:timing>
    <p:tnLst>
      <p:par>
        <p:cTn id="1" dur="indefinite" restart="never" nodeType="tmRoot"/>
      </p:par>
    </p:tnLst>
  </p:timing>
</p:sld>
</file>

<file path=ppt/slides/slide3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Attribute </a:t>
            </a:r>
            <a:r>
              <a:rPr lang="de-DE" altLang="de-DE" dirty="0">
                <a:latin typeface="Courier New" panose="02070309020205020404" pitchFamily="49" charset="0"/>
                <a:cs typeface="Courier New" panose="02070309020205020404" pitchFamily="49" charset="0"/>
              </a:rPr>
              <a:t>'</a:t>
            </a:r>
            <a:r>
              <a:rPr lang="de-DE" dirty="0">
                <a:latin typeface="Courier New" panose="02070309020205020404" pitchFamily="49" charset="0"/>
                <a:cs typeface="Courier New" panose="02070309020205020404" pitchFamily="49" charset="0"/>
              </a:rPr>
              <a:t>Bit_Order</a:t>
            </a:r>
            <a:endParaRPr lang="en-US" dirty="0"/>
          </a:p>
        </p:txBody>
      </p:sp>
      <p:sp>
        <p:nvSpPr>
          <p:cNvPr id="3" name="Inhaltsplatzhalter 2"/>
          <p:cNvSpPr>
            <a:spLocks noGrp="1"/>
          </p:cNvSpPr>
          <p:nvPr>
            <p:ph idx="1"/>
          </p:nvPr>
        </p:nvSpPr>
        <p:spPr/>
        <p:txBody>
          <a:bodyPr/>
          <a:lstStyle/>
          <a:p>
            <a:pPr marL="0" lvl="0" indent="0"/>
            <a:r>
              <a:rPr lang="en-US" sz="2000" dirty="0" smtClean="0"/>
              <a:t>The effect of the attribute </a:t>
            </a:r>
            <a:r>
              <a:rPr lang="en-US" sz="2000" dirty="0" smtClean="0">
                <a:latin typeface="Courier New" panose="02070309020205020404" pitchFamily="49" charset="0"/>
                <a:cs typeface="Courier New" panose="02070309020205020404" pitchFamily="49" charset="0"/>
              </a:rPr>
              <a:t>Bit_Order</a:t>
            </a:r>
            <a:r>
              <a:rPr lang="en-US" sz="2000" dirty="0" smtClean="0"/>
              <a:t> depends on the Ada generation. There is, however, </a:t>
            </a:r>
            <a:r>
              <a:rPr lang="en-US" sz="2000" dirty="0" smtClean="0">
                <a:solidFill>
                  <a:srgbClr val="FF3399"/>
                </a:solidFill>
              </a:rPr>
              <a:t>no effect on the byte order</a:t>
            </a:r>
            <a:r>
              <a:rPr lang="en-US" sz="2000" dirty="0" smtClean="0"/>
              <a:t>.</a:t>
            </a:r>
          </a:p>
          <a:p>
            <a:pPr marL="0" lvl="0" indent="0"/>
            <a:r>
              <a:rPr lang="en-US" sz="2000" dirty="0" smtClean="0"/>
              <a:t>In the default order, counting proceeds as on slide</a:t>
            </a:r>
            <a:r>
              <a:rPr lang="en-US" altLang="de-DE" sz="2000" dirty="0" smtClean="0"/>
              <a:t> 308.</a:t>
            </a:r>
          </a:p>
          <a:p>
            <a:pPr marL="0" lvl="0" indent="0"/>
            <a:r>
              <a:rPr lang="en-US" altLang="de-DE" sz="2000" dirty="0" smtClean="0"/>
              <a:t>Otherwise:</a:t>
            </a:r>
            <a:endParaRPr lang="en-US" sz="2000" dirty="0" smtClean="0"/>
          </a:p>
          <a:p>
            <a:pPr marL="261938" lvl="0" indent="-261938">
              <a:buFont typeface="Arial" panose="020B0604020202020204" pitchFamily="34" charset="0"/>
              <a:buChar char="•"/>
            </a:pPr>
            <a:r>
              <a:rPr lang="en-US" sz="2000" b="1" dirty="0" smtClean="0"/>
              <a:t>Ada 95: </a:t>
            </a:r>
            <a:r>
              <a:rPr lang="en-US" sz="2000" dirty="0" smtClean="0"/>
              <a:t>The specification is only possible for components that either </a:t>
            </a:r>
            <a:r>
              <a:rPr lang="en-US" sz="2000" dirty="0" smtClean="0">
                <a:solidFill>
                  <a:schemeClr val="accent2"/>
                </a:solidFill>
              </a:rPr>
              <a:t>do not cross byte borders </a:t>
            </a:r>
            <a:r>
              <a:rPr lang="en-US" sz="2000" dirty="0" smtClean="0"/>
              <a:t>or </a:t>
            </a:r>
            <a:r>
              <a:rPr lang="en-US" sz="2000" dirty="0" smtClean="0">
                <a:solidFill>
                  <a:schemeClr val="accent2"/>
                </a:solidFill>
              </a:rPr>
              <a:t>completely fill adjacent bytes</a:t>
            </a:r>
            <a:r>
              <a:rPr lang="en-US" sz="2000" dirty="0" smtClean="0"/>
              <a:t>.</a:t>
            </a:r>
            <a:br>
              <a:rPr lang="en-US" sz="2000" dirty="0" smtClean="0"/>
            </a:br>
            <a:r>
              <a:rPr lang="en-US" sz="2000" dirty="0" smtClean="0"/>
              <a:t>Counting proceeds </a:t>
            </a:r>
            <a:r>
              <a:rPr lang="en-US" sz="2000" i="1" dirty="0" smtClean="0">
                <a:solidFill>
                  <a:schemeClr val="accent2"/>
                </a:solidFill>
              </a:rPr>
              <a:t>within the byte </a:t>
            </a:r>
            <a:r>
              <a:rPr lang="en-US" sz="2000" dirty="0" smtClean="0"/>
              <a:t>in the respective direction.</a:t>
            </a:r>
          </a:p>
          <a:p>
            <a:pPr marL="261938" lvl="0" indent="-261938">
              <a:buFont typeface="Arial" panose="020B0604020202020204" pitchFamily="34" charset="0"/>
              <a:buChar char="•"/>
            </a:pPr>
            <a:r>
              <a:rPr lang="en-US" sz="2000" b="1" dirty="0" smtClean="0"/>
              <a:t>Ada 2005: </a:t>
            </a:r>
            <a:r>
              <a:rPr lang="en-US" sz="2000" dirty="0" smtClean="0"/>
              <a:t>A</a:t>
            </a:r>
            <a:r>
              <a:rPr lang="en-US" altLang="de-DE" sz="2000" dirty="0" smtClean="0"/>
              <a:t>ll components </a:t>
            </a:r>
            <a:r>
              <a:rPr lang="en-US" altLang="de-DE" sz="2000" dirty="0" smtClean="0">
                <a:solidFill>
                  <a:schemeClr val="accent2"/>
                </a:solidFill>
              </a:rPr>
              <a:t>with the same position </a:t>
            </a:r>
            <a:r>
              <a:rPr lang="en-US" altLang="de-DE" sz="2000" dirty="0" smtClean="0"/>
              <a:t>are considered as lying within a so-called </a:t>
            </a:r>
            <a:r>
              <a:rPr lang="en-US" altLang="de-DE" sz="2000" i="1" dirty="0" smtClean="0">
                <a:solidFill>
                  <a:srgbClr val="3333CC"/>
                </a:solidFill>
              </a:rPr>
              <a:t>machine scalar</a:t>
            </a:r>
            <a:r>
              <a:rPr lang="en-US" altLang="de-DE" sz="2000" dirty="0" smtClean="0"/>
              <a:t>, </a:t>
            </a:r>
            <a:r>
              <a:rPr lang="en-US" altLang="de-DE" sz="2000" dirty="0"/>
              <a:t>a</a:t>
            </a:r>
            <a:r>
              <a:rPr lang="en-US" altLang="de-DE" sz="2000" dirty="0" smtClean="0"/>
              <a:t>nd within it counting proceeds in the respective direction as though the machine scalar were an unsigned whole number.</a:t>
            </a:r>
            <a:endParaRPr lang="en-US" sz="2000" dirty="0"/>
          </a:p>
        </p:txBody>
      </p:sp>
      <p:sp>
        <p:nvSpPr>
          <p:cNvPr id="4" name="Fußzeilenplatzhalter 3"/>
          <p:cNvSpPr>
            <a:spLocks noGrp="1"/>
          </p:cNvSpPr>
          <p:nvPr>
            <p:ph type="ftr" idx="10"/>
          </p:nvPr>
        </p:nvSpPr>
        <p:spPr/>
        <p:txBody>
          <a:bodyPr/>
          <a:lstStyle/>
          <a:p>
            <a:pPr>
              <a:defRPr/>
            </a:pPr>
            <a:r>
              <a:rPr lang="en-US" dirty="0" smtClean="0"/>
              <a:t>Ada Basics © 2024 C.Grein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312</a:t>
            </a:fld>
            <a:endParaRPr lang="de-DE" dirty="0"/>
          </a:p>
        </p:txBody>
      </p:sp>
    </p:spTree>
    <p:extLst>
      <p:ext uri="{BB962C8B-B14F-4D97-AF65-F5344CB8AC3E}">
        <p14:creationId xmlns:p14="http://schemas.microsoft.com/office/powerpoint/2010/main" val="338722668"/>
      </p:ext>
    </p:extLst>
  </p:cSld>
  <p:clrMapOvr>
    <a:masterClrMapping/>
  </p:clrMapOvr>
  <p:timing>
    <p:tnLst>
      <p:par>
        <p:cTn id="1" dur="indefinite" restart="never" nodeType="tmRoot"/>
      </p:par>
    </p:tnLst>
  </p:timing>
</p:sld>
</file>

<file path=ppt/slides/slide3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smtClean="0"/>
              <a:t>Example Ada 95</a:t>
            </a:r>
            <a:br>
              <a:rPr lang="en-US" dirty="0" smtClean="0"/>
            </a:br>
            <a:r>
              <a:rPr lang="en-US" dirty="0" smtClean="0"/>
              <a:t>LE Architecture</a:t>
            </a:r>
            <a:endParaRPr lang="en-US" dirty="0"/>
          </a:p>
        </p:txBody>
      </p:sp>
      <p:sp>
        <p:nvSpPr>
          <p:cNvPr id="3" name="Inhaltsplatzhalter 2"/>
          <p:cNvSpPr>
            <a:spLocks noGrp="1"/>
          </p:cNvSpPr>
          <p:nvPr>
            <p:ph idx="1"/>
          </p:nvPr>
        </p:nvSpPr>
        <p:spPr/>
        <p:txBody>
          <a:bodyPr/>
          <a:lstStyle/>
          <a:p>
            <a:pPr lvl="0" indent="14288"/>
            <a:r>
              <a:rPr lang="en-US" altLang="de-DE" sz="1800" b="1" dirty="0" smtClean="0">
                <a:latin typeface="Courier New" pitchFamily="49" charset="0"/>
              </a:rPr>
              <a:t>for</a:t>
            </a:r>
            <a:r>
              <a:rPr lang="en-US" altLang="de-DE" sz="1800" dirty="0" smtClean="0">
                <a:latin typeface="Courier New" pitchFamily="49" charset="0"/>
              </a:rPr>
              <a:t> T </a:t>
            </a:r>
            <a:r>
              <a:rPr lang="en-US" altLang="de-DE" sz="1800" b="1" dirty="0" smtClean="0">
                <a:latin typeface="Courier New" pitchFamily="49" charset="0"/>
              </a:rPr>
              <a:t>use record</a:t>
            </a:r>
            <a:br>
              <a:rPr lang="en-US" altLang="de-DE" sz="1800" b="1" dirty="0" smtClean="0">
                <a:latin typeface="Courier New" pitchFamily="49" charset="0"/>
              </a:rPr>
            </a:br>
            <a:r>
              <a:rPr lang="en-US" altLang="de-DE" sz="1800" b="1" dirty="0" smtClean="0">
                <a:latin typeface="Courier New" pitchFamily="49" charset="0"/>
              </a:rPr>
              <a:t>  </a:t>
            </a:r>
            <a:r>
              <a:rPr lang="en-US" sz="1800" dirty="0" smtClean="0">
                <a:solidFill>
                  <a:srgbClr val="3333CC"/>
                </a:solidFill>
                <a:latin typeface="Courier New" panose="02070309020205020404" pitchFamily="49" charset="0"/>
                <a:cs typeface="Courier New" panose="02070309020205020404" pitchFamily="49" charset="0"/>
              </a:rPr>
              <a:t>I </a:t>
            </a:r>
            <a:r>
              <a:rPr lang="en-US" sz="1800" b="1" dirty="0" smtClean="0">
                <a:solidFill>
                  <a:srgbClr val="3333CC"/>
                </a:solidFill>
                <a:latin typeface="Courier New" panose="02070309020205020404" pitchFamily="49" charset="0"/>
                <a:cs typeface="Courier New" panose="02070309020205020404" pitchFamily="49" charset="0"/>
              </a:rPr>
              <a:t>at</a:t>
            </a:r>
            <a:r>
              <a:rPr lang="en-US" sz="1800" dirty="0" smtClean="0">
                <a:solidFill>
                  <a:srgbClr val="3333CC"/>
                </a:solidFill>
                <a:latin typeface="Courier New" panose="02070309020205020404" pitchFamily="49" charset="0"/>
                <a:cs typeface="Courier New" panose="02070309020205020404" pitchFamily="49" charset="0"/>
              </a:rPr>
              <a:t> 0 </a:t>
            </a:r>
            <a:r>
              <a:rPr lang="en-US" sz="1800" b="1" dirty="0" smtClean="0">
                <a:solidFill>
                  <a:srgbClr val="3333CC"/>
                </a:solidFill>
                <a:latin typeface="Courier New" panose="02070309020205020404" pitchFamily="49" charset="0"/>
                <a:cs typeface="Courier New" panose="02070309020205020404" pitchFamily="49" charset="0"/>
              </a:rPr>
              <a:t>range</a:t>
            </a:r>
            <a:r>
              <a:rPr lang="en-US" sz="1800" dirty="0" smtClean="0">
                <a:solidFill>
                  <a:srgbClr val="3333CC"/>
                </a:solidFill>
                <a:latin typeface="Courier New" panose="02070309020205020404" pitchFamily="49" charset="0"/>
                <a:cs typeface="Courier New" panose="02070309020205020404" pitchFamily="49" charset="0"/>
              </a:rPr>
              <a:t> 0 .. 15;</a:t>
            </a:r>
            <a:br>
              <a:rPr lang="en-US" sz="1800" dirty="0" smtClean="0">
                <a:solidFill>
                  <a:srgbClr val="3333CC"/>
                </a:solidFill>
                <a:latin typeface="Courier New" panose="02070309020205020404" pitchFamily="49" charset="0"/>
                <a:cs typeface="Courier New" panose="02070309020205020404" pitchFamily="49" charset="0"/>
              </a:rPr>
            </a:br>
            <a:r>
              <a:rPr lang="en-US" altLang="de-DE" sz="1800" b="1" dirty="0" smtClean="0">
                <a:latin typeface="Courier New" panose="02070309020205020404" pitchFamily="49" charset="0"/>
                <a:cs typeface="Courier New" panose="02070309020205020404" pitchFamily="49" charset="0"/>
              </a:rPr>
              <a:t>  </a:t>
            </a:r>
            <a:r>
              <a:rPr lang="en-US" altLang="de-DE" sz="1800" dirty="0" smtClean="0">
                <a:solidFill>
                  <a:srgbClr val="C00000"/>
                </a:solidFill>
                <a:latin typeface="Courier New" panose="02070309020205020404" pitchFamily="49" charset="0"/>
                <a:cs typeface="Courier New" panose="02070309020205020404" pitchFamily="49" charset="0"/>
              </a:rPr>
              <a:t>A</a:t>
            </a:r>
            <a:r>
              <a:rPr lang="en-US" altLang="de-DE" sz="1800" b="1" dirty="0" smtClean="0">
                <a:solidFill>
                  <a:srgbClr val="C00000"/>
                </a:solidFill>
                <a:latin typeface="Courier New" panose="02070309020205020404" pitchFamily="49" charset="0"/>
                <a:cs typeface="Courier New" panose="02070309020205020404" pitchFamily="49" charset="0"/>
              </a:rPr>
              <a:t> at </a:t>
            </a:r>
            <a:r>
              <a:rPr lang="en-US" altLang="de-DE" sz="1800" dirty="0" smtClean="0">
                <a:solidFill>
                  <a:srgbClr val="C00000"/>
                </a:solidFill>
                <a:latin typeface="Courier New" panose="02070309020205020404" pitchFamily="49" charset="0"/>
                <a:cs typeface="Courier New" panose="02070309020205020404" pitchFamily="49" charset="0"/>
              </a:rPr>
              <a:t>2 </a:t>
            </a:r>
            <a:r>
              <a:rPr lang="en-US" altLang="de-DE" sz="1800" b="1" dirty="0" smtClean="0">
                <a:solidFill>
                  <a:srgbClr val="C00000"/>
                </a:solidFill>
                <a:latin typeface="Courier New" panose="02070309020205020404" pitchFamily="49" charset="0"/>
                <a:cs typeface="Courier New" panose="02070309020205020404" pitchFamily="49" charset="0"/>
              </a:rPr>
              <a:t>range</a:t>
            </a:r>
            <a:r>
              <a:rPr lang="en-US" altLang="de-DE" sz="1800" dirty="0" smtClean="0">
                <a:solidFill>
                  <a:srgbClr val="C00000"/>
                </a:solidFill>
                <a:latin typeface="Courier New" panose="02070309020205020404" pitchFamily="49" charset="0"/>
                <a:cs typeface="Courier New" panose="02070309020205020404" pitchFamily="49" charset="0"/>
              </a:rPr>
              <a:t> 0 ..  3;</a:t>
            </a:r>
            <a:r>
              <a:rPr lang="en-US" altLang="de-DE" sz="1800" dirty="0" smtClean="0">
                <a:latin typeface="Courier New" panose="02070309020205020404" pitchFamily="49" charset="0"/>
                <a:cs typeface="Courier New" panose="02070309020205020404" pitchFamily="49" charset="0"/>
              </a:rPr>
              <a:t/>
            </a:r>
            <a:br>
              <a:rPr lang="en-US" altLang="de-DE" sz="1800" dirty="0" smtClean="0">
                <a:latin typeface="Courier New" panose="02070309020205020404" pitchFamily="49" charset="0"/>
                <a:cs typeface="Courier New" panose="02070309020205020404" pitchFamily="49" charset="0"/>
              </a:rPr>
            </a:br>
            <a:r>
              <a:rPr lang="en-US" altLang="de-DE" sz="1800" dirty="0" smtClean="0">
                <a:latin typeface="Courier New" panose="02070309020205020404" pitchFamily="49" charset="0"/>
                <a:cs typeface="Courier New" panose="02070309020205020404" pitchFamily="49" charset="0"/>
              </a:rPr>
              <a:t>  </a:t>
            </a:r>
            <a:r>
              <a:rPr lang="en-US" altLang="de-DE" sz="1800" dirty="0" smtClean="0">
                <a:solidFill>
                  <a:srgbClr val="FFFF00">
                    <a:lumMod val="50000"/>
                  </a:srgbClr>
                </a:solidFill>
                <a:latin typeface="Courier New" panose="02070309020205020404" pitchFamily="49" charset="0"/>
                <a:cs typeface="Courier New" panose="02070309020205020404" pitchFamily="49" charset="0"/>
              </a:rPr>
              <a:t>B </a:t>
            </a:r>
            <a:r>
              <a:rPr lang="en-US" altLang="de-DE" sz="1800" b="1" dirty="0" smtClean="0">
                <a:solidFill>
                  <a:srgbClr val="FFFF00">
                    <a:lumMod val="50000"/>
                  </a:srgbClr>
                </a:solidFill>
                <a:latin typeface="Courier New" panose="02070309020205020404" pitchFamily="49" charset="0"/>
                <a:cs typeface="Courier New" panose="02070309020205020404" pitchFamily="49" charset="0"/>
              </a:rPr>
              <a:t>at</a:t>
            </a:r>
            <a:r>
              <a:rPr lang="en-US" altLang="de-DE" sz="1800" dirty="0" smtClean="0">
                <a:solidFill>
                  <a:srgbClr val="FFFF00">
                    <a:lumMod val="50000"/>
                  </a:srgbClr>
                </a:solidFill>
                <a:latin typeface="Courier New" panose="02070309020205020404" pitchFamily="49" charset="0"/>
                <a:cs typeface="Courier New" panose="02070309020205020404" pitchFamily="49" charset="0"/>
              </a:rPr>
              <a:t> 2 </a:t>
            </a:r>
            <a:r>
              <a:rPr lang="en-US" altLang="de-DE" sz="1800" b="1" dirty="0" smtClean="0">
                <a:solidFill>
                  <a:srgbClr val="FFFF00">
                    <a:lumMod val="50000"/>
                  </a:srgbClr>
                </a:solidFill>
                <a:latin typeface="Courier New" panose="02070309020205020404" pitchFamily="49" charset="0"/>
                <a:cs typeface="Courier New" panose="02070309020205020404" pitchFamily="49" charset="0"/>
              </a:rPr>
              <a:t>range</a:t>
            </a:r>
            <a:r>
              <a:rPr lang="en-US" altLang="de-DE" sz="1800" dirty="0" smtClean="0">
                <a:solidFill>
                  <a:srgbClr val="FFFF00">
                    <a:lumMod val="50000"/>
                  </a:srgbClr>
                </a:solidFill>
                <a:latin typeface="Courier New" panose="02070309020205020404" pitchFamily="49" charset="0"/>
                <a:cs typeface="Courier New" panose="02070309020205020404" pitchFamily="49" charset="0"/>
              </a:rPr>
              <a:t> 4 ..  7;</a:t>
            </a:r>
            <a:r>
              <a:rPr lang="en-US" altLang="de-DE" sz="1800" b="1" dirty="0" smtClean="0">
                <a:solidFill>
                  <a:srgbClr val="FFFF00">
                    <a:lumMod val="50000"/>
                  </a:srgbClr>
                </a:solidFill>
                <a:latin typeface="Courier New" pitchFamily="49" charset="0"/>
              </a:rPr>
              <a:t/>
            </a:r>
            <a:br>
              <a:rPr lang="en-US" altLang="de-DE" sz="1800" b="1" dirty="0" smtClean="0">
                <a:solidFill>
                  <a:srgbClr val="FFFF00">
                    <a:lumMod val="50000"/>
                  </a:srgbClr>
                </a:solidFill>
                <a:latin typeface="Courier New" pitchFamily="49" charset="0"/>
              </a:rPr>
            </a:br>
            <a:r>
              <a:rPr lang="en-US" altLang="de-DE" sz="1800" dirty="0" smtClean="0">
                <a:latin typeface="Courier New" pitchFamily="49" charset="0"/>
              </a:rPr>
              <a:t>  </a:t>
            </a:r>
            <a:r>
              <a:rPr lang="en-US" altLang="de-DE" sz="1800" dirty="0" smtClean="0">
                <a:solidFill>
                  <a:srgbClr val="FF0000"/>
                </a:solidFill>
                <a:latin typeface="Courier New" pitchFamily="49" charset="0"/>
              </a:rPr>
              <a:t>X </a:t>
            </a:r>
            <a:r>
              <a:rPr lang="en-US" altLang="de-DE" sz="1800" b="1" dirty="0" smtClean="0">
                <a:solidFill>
                  <a:srgbClr val="FF0000"/>
                </a:solidFill>
                <a:latin typeface="Courier New" pitchFamily="49" charset="0"/>
              </a:rPr>
              <a:t>at</a:t>
            </a:r>
            <a:r>
              <a:rPr lang="en-US" altLang="de-DE" sz="1800" dirty="0" smtClean="0">
                <a:solidFill>
                  <a:srgbClr val="FF0000"/>
                </a:solidFill>
                <a:latin typeface="Courier New" pitchFamily="49" charset="0"/>
              </a:rPr>
              <a:t> 3 </a:t>
            </a:r>
            <a:r>
              <a:rPr lang="en-US" altLang="de-DE" sz="1800" b="1" dirty="0" smtClean="0">
                <a:solidFill>
                  <a:srgbClr val="FF0000"/>
                </a:solidFill>
                <a:latin typeface="Courier New" pitchFamily="49" charset="0"/>
              </a:rPr>
              <a:t>range</a:t>
            </a:r>
            <a:r>
              <a:rPr lang="en-US" altLang="de-DE" sz="1800" dirty="0" smtClean="0">
                <a:solidFill>
                  <a:srgbClr val="FF0000"/>
                </a:solidFill>
                <a:latin typeface="Courier New" pitchFamily="49" charset="0"/>
              </a:rPr>
              <a:t> 6 .. 10;  -- </a:t>
            </a:r>
            <a:r>
              <a:rPr lang="en-US" altLang="de-DE" sz="1800" i="1" dirty="0" smtClean="0">
                <a:solidFill>
                  <a:srgbClr val="FF0000"/>
                </a:solidFill>
                <a:latin typeface="Courier New" pitchFamily="49" charset="0"/>
              </a:rPr>
              <a:t>crossing borders</a:t>
            </a:r>
            <a:r>
              <a:rPr lang="en-US" altLang="de-DE" sz="1800" dirty="0" smtClean="0">
                <a:solidFill>
                  <a:srgbClr val="FF0000"/>
                </a:solidFill>
                <a:latin typeface="Courier New" pitchFamily="49" charset="0"/>
              </a:rPr>
              <a:t/>
            </a:r>
            <a:br>
              <a:rPr lang="en-US" altLang="de-DE" sz="1800" dirty="0" smtClean="0">
                <a:solidFill>
                  <a:srgbClr val="FF0000"/>
                </a:solidFill>
                <a:latin typeface="Courier New" pitchFamily="49" charset="0"/>
              </a:rPr>
            </a:br>
            <a:r>
              <a:rPr lang="en-US" altLang="de-DE" sz="1800" b="1" dirty="0" smtClean="0">
                <a:latin typeface="Courier New" pitchFamily="49" charset="0"/>
              </a:rPr>
              <a:t>end record</a:t>
            </a:r>
            <a:r>
              <a:rPr lang="en-US" altLang="de-DE" sz="1800" dirty="0" smtClean="0">
                <a:latin typeface="Courier New" pitchFamily="49" charset="0"/>
              </a:rPr>
              <a:t>;</a:t>
            </a:r>
            <a:br>
              <a:rPr lang="en-US" altLang="de-DE" sz="1800" dirty="0" smtClean="0">
                <a:latin typeface="Courier New" pitchFamily="49" charset="0"/>
              </a:rPr>
            </a:br>
            <a:r>
              <a:rPr lang="en-US" altLang="de-DE" sz="1800" b="1" dirty="0" smtClean="0">
                <a:latin typeface="Courier New" pitchFamily="49" charset="0"/>
              </a:rPr>
              <a:t>for</a:t>
            </a:r>
            <a:r>
              <a:rPr lang="en-US" altLang="de-DE" sz="1800" dirty="0" smtClean="0">
                <a:latin typeface="Courier New" pitchFamily="49" charset="0"/>
              </a:rPr>
              <a:t> T</a:t>
            </a:r>
            <a:r>
              <a:rPr lang="en-US" altLang="de-DE" sz="1800" dirty="0" smtClean="0">
                <a:latin typeface="Courier New" pitchFamily="49" charset="0"/>
                <a:cs typeface="Courier New" pitchFamily="49" charset="0"/>
              </a:rPr>
              <a:t>'</a:t>
            </a:r>
            <a:r>
              <a:rPr lang="en-US" altLang="de-DE" sz="1800" dirty="0" smtClean="0">
                <a:latin typeface="Courier New" pitchFamily="49" charset="0"/>
              </a:rPr>
              <a:t>Bit_Order </a:t>
            </a:r>
            <a:r>
              <a:rPr lang="en-US" altLang="de-DE" sz="1800" b="1" dirty="0" smtClean="0">
                <a:latin typeface="Courier New" pitchFamily="49" charset="0"/>
              </a:rPr>
              <a:t>use</a:t>
            </a:r>
            <a:r>
              <a:rPr lang="en-US" altLang="de-DE" sz="1800" dirty="0" smtClean="0">
                <a:latin typeface="Courier New" pitchFamily="49" charset="0"/>
              </a:rPr>
              <a:t> High_Order_First;</a:t>
            </a:r>
          </a:p>
          <a:p>
            <a:pPr marL="357188" lvl="0" indent="0"/>
            <a:r>
              <a:rPr lang="en-US" sz="1800" dirty="0" smtClean="0">
                <a:latin typeface="Courier New" panose="02070309020205020404" pitchFamily="49" charset="0"/>
                <a:cs typeface="Courier New" panose="02070309020205020404" pitchFamily="49" charset="0"/>
              </a:rPr>
              <a:t>Byte 0       1       2       3       4       </a:t>
            </a:r>
            <a:br>
              <a:rPr lang="en-US" sz="1800" dirty="0" smtClean="0">
                <a:latin typeface="Courier New" panose="02070309020205020404" pitchFamily="49" charset="0"/>
                <a:cs typeface="Courier New" panose="02070309020205020404" pitchFamily="49" charset="0"/>
              </a:rPr>
            </a:br>
            <a:r>
              <a:rPr lang="en-US" sz="1800" dirty="0" smtClean="0">
                <a:latin typeface="Courier New" panose="02070309020205020404" pitchFamily="49" charset="0"/>
                <a:cs typeface="Courier New" panose="02070309020205020404" pitchFamily="49" charset="0"/>
              </a:rPr>
              <a:t>  BE </a:t>
            </a:r>
            <a:r>
              <a:rPr lang="en-US" sz="1800" dirty="0" smtClean="0">
                <a:solidFill>
                  <a:srgbClr val="3333CC"/>
                </a:solidFill>
                <a:latin typeface="Courier New" panose="02070309020205020404" pitchFamily="49" charset="0"/>
                <a:cs typeface="Courier New" panose="02070309020205020404" pitchFamily="49" charset="0"/>
              </a:rPr>
              <a:t>0123456789012345</a:t>
            </a:r>
            <a:r>
              <a:rPr lang="en-US" sz="1800" dirty="0" smtClean="0">
                <a:solidFill>
                  <a:srgbClr val="C00000"/>
                </a:solidFill>
                <a:latin typeface="Courier New" panose="02070309020205020404" pitchFamily="49" charset="0"/>
                <a:cs typeface="Courier New" panose="02070309020205020404" pitchFamily="49" charset="0"/>
              </a:rPr>
              <a:t>0123</a:t>
            </a:r>
            <a:r>
              <a:rPr lang="en-US" sz="1800" dirty="0" smtClean="0">
                <a:solidFill>
                  <a:srgbClr val="FFFF00">
                    <a:lumMod val="50000"/>
                  </a:srgbClr>
                </a:solidFill>
                <a:latin typeface="Courier New" panose="02070309020205020404" pitchFamily="49" charset="0"/>
                <a:cs typeface="Courier New" panose="02070309020205020404" pitchFamily="49" charset="0"/>
              </a:rPr>
              <a:t>4567</a:t>
            </a:r>
            <a:r>
              <a:rPr lang="en-US" sz="1800" dirty="0" smtClean="0">
                <a:solidFill>
                  <a:srgbClr val="808080">
                    <a:lumMod val="75000"/>
                  </a:srgbClr>
                </a:solidFill>
                <a:latin typeface="Courier New" panose="02070309020205020404" pitchFamily="49" charset="0"/>
                <a:cs typeface="Courier New" panose="02070309020205020404" pitchFamily="49" charset="0"/>
              </a:rPr>
              <a:t>012345</a:t>
            </a:r>
            <a:r>
              <a:rPr lang="en-US" sz="1800" dirty="0" smtClean="0">
                <a:solidFill>
                  <a:srgbClr val="FF0000"/>
                </a:solidFill>
                <a:latin typeface="Courier New" panose="02070309020205020404" pitchFamily="49" charset="0"/>
                <a:cs typeface="Courier New" panose="02070309020205020404" pitchFamily="49" charset="0"/>
              </a:rPr>
              <a:t>67890</a:t>
            </a:r>
            <a:r>
              <a:rPr lang="en-US" sz="1800" dirty="0" smtClean="0">
                <a:solidFill>
                  <a:srgbClr val="808080">
                    <a:lumMod val="75000"/>
                  </a:srgbClr>
                </a:solidFill>
                <a:latin typeface="Courier New" panose="02070309020205020404" pitchFamily="49" charset="0"/>
                <a:cs typeface="Courier New" panose="02070309020205020404" pitchFamily="49" charset="0"/>
              </a:rPr>
              <a:t>12345</a:t>
            </a:r>
            <a:r>
              <a:rPr lang="en-US" sz="1800" dirty="0" smtClean="0">
                <a:solidFill>
                  <a:srgbClr val="C00000"/>
                </a:solidFill>
                <a:latin typeface="Courier New" panose="02070309020205020404" pitchFamily="49" charset="0"/>
                <a:cs typeface="Courier New" panose="02070309020205020404" pitchFamily="49" charset="0"/>
              </a:rPr>
              <a:t/>
            </a:r>
            <a:br>
              <a:rPr lang="en-US" sz="1800" dirty="0" smtClean="0">
                <a:solidFill>
                  <a:srgbClr val="C00000"/>
                </a:solidFill>
                <a:latin typeface="Courier New" panose="02070309020205020404" pitchFamily="49" charset="0"/>
                <a:cs typeface="Courier New" panose="02070309020205020404" pitchFamily="49" charset="0"/>
              </a:rPr>
            </a:br>
            <a:r>
              <a:rPr lang="en-US" sz="1800" dirty="0" smtClean="0">
                <a:latin typeface="Courier New" panose="02070309020205020404" pitchFamily="49" charset="0"/>
                <a:cs typeface="Courier New" panose="02070309020205020404" pitchFamily="49" charset="0"/>
              </a:rPr>
              <a:t>NSBO </a:t>
            </a:r>
            <a:r>
              <a:rPr lang="en-US" sz="1800" i="1" dirty="0" smtClean="0">
                <a:solidFill>
                  <a:srgbClr val="FF0000"/>
                </a:solidFill>
                <a:latin typeface="Courier New" panose="02070309020205020404" pitchFamily="49" charset="0"/>
                <a:cs typeface="Courier New" panose="02070309020205020404" pitchFamily="49" charset="0"/>
              </a:rPr>
              <a:t>890</a:t>
            </a:r>
            <a:r>
              <a:rPr lang="en-US" sz="1800" i="1" dirty="0" smtClean="0">
                <a:solidFill>
                  <a:srgbClr val="808080">
                    <a:lumMod val="75000"/>
                  </a:srgbClr>
                </a:solidFill>
                <a:latin typeface="Courier New" panose="02070309020205020404" pitchFamily="49" charset="0"/>
                <a:cs typeface="Courier New" panose="02070309020205020404" pitchFamily="49" charset="0"/>
              </a:rPr>
              <a:t>12345</a:t>
            </a:r>
            <a:r>
              <a:rPr lang="en-US" sz="1800" dirty="0" smtClean="0">
                <a:solidFill>
                  <a:srgbClr val="808080">
                    <a:lumMod val="75000"/>
                  </a:srgbClr>
                </a:solidFill>
                <a:latin typeface="Courier New" panose="02070309020205020404" pitchFamily="49" charset="0"/>
                <a:cs typeface="Courier New" panose="02070309020205020404" pitchFamily="49" charset="0"/>
              </a:rPr>
              <a:t>012345</a:t>
            </a:r>
            <a:r>
              <a:rPr lang="en-US" sz="1800" dirty="0" smtClean="0">
                <a:solidFill>
                  <a:srgbClr val="FF0000"/>
                </a:solidFill>
                <a:latin typeface="Courier New" panose="02070309020205020404" pitchFamily="49" charset="0"/>
                <a:cs typeface="Courier New" panose="02070309020205020404" pitchFamily="49" charset="0"/>
              </a:rPr>
              <a:t>67</a:t>
            </a:r>
            <a:r>
              <a:rPr lang="en-US" sz="1800" dirty="0" smtClean="0">
                <a:solidFill>
                  <a:srgbClr val="C00000"/>
                </a:solidFill>
                <a:latin typeface="Courier New" panose="02070309020205020404" pitchFamily="49" charset="0"/>
                <a:cs typeface="Courier New" panose="02070309020205020404" pitchFamily="49" charset="0"/>
              </a:rPr>
              <a:t>0123</a:t>
            </a:r>
            <a:r>
              <a:rPr lang="en-US" sz="1800" dirty="0" smtClean="0">
                <a:solidFill>
                  <a:srgbClr val="FFFF00">
                    <a:lumMod val="50000"/>
                  </a:srgbClr>
                </a:solidFill>
                <a:latin typeface="Courier New" panose="02070309020205020404" pitchFamily="49" charset="0"/>
                <a:cs typeface="Courier New" panose="02070309020205020404" pitchFamily="49" charset="0"/>
              </a:rPr>
              <a:t>4567</a:t>
            </a:r>
            <a:r>
              <a:rPr lang="en-US" sz="1800" i="1" dirty="0" smtClean="0">
                <a:solidFill>
                  <a:srgbClr val="3333CC"/>
                </a:solidFill>
                <a:latin typeface="Courier New" panose="02070309020205020404" pitchFamily="49" charset="0"/>
                <a:cs typeface="Courier New" panose="02070309020205020404" pitchFamily="49" charset="0"/>
              </a:rPr>
              <a:t>89012345</a:t>
            </a:r>
            <a:r>
              <a:rPr lang="en-US" sz="1800" dirty="0" smtClean="0">
                <a:solidFill>
                  <a:srgbClr val="3333CC"/>
                </a:solidFill>
                <a:latin typeface="Courier New" panose="02070309020205020404" pitchFamily="49" charset="0"/>
                <a:cs typeface="Courier New" panose="02070309020205020404" pitchFamily="49" charset="0"/>
              </a:rPr>
              <a:t>01234567</a:t>
            </a:r>
            <a:r>
              <a:rPr lang="en-US" sz="1800" dirty="0" smtClean="0">
                <a:solidFill>
                  <a:srgbClr val="FF3399"/>
                </a:solidFill>
                <a:latin typeface="Courier New" panose="02070309020205020404" pitchFamily="49" charset="0"/>
                <a:cs typeface="Courier New" panose="02070309020205020404" pitchFamily="49" charset="0"/>
              </a:rPr>
              <a:t/>
            </a:r>
            <a:br>
              <a:rPr lang="en-US" sz="1800" dirty="0" smtClean="0">
                <a:solidFill>
                  <a:srgbClr val="FF3399"/>
                </a:solidFill>
                <a:latin typeface="Courier New" panose="02070309020205020404" pitchFamily="49" charset="0"/>
                <a:cs typeface="Courier New" panose="02070309020205020404" pitchFamily="49" charset="0"/>
              </a:rPr>
            </a:br>
            <a:r>
              <a:rPr lang="en-US" sz="1800" dirty="0" smtClean="0">
                <a:latin typeface="Courier New" panose="02070309020205020404" pitchFamily="49" charset="0"/>
                <a:cs typeface="Courier New" panose="02070309020205020404" pitchFamily="49" charset="0"/>
              </a:rPr>
              <a:t>Byte        4       3       2       1       0</a:t>
            </a:r>
          </a:p>
          <a:p>
            <a:pPr marL="0" lvl="0" indent="14288"/>
            <a:r>
              <a:rPr lang="en-US" sz="2000" dirty="0" smtClean="0"/>
              <a:t>Counting proceeds in the nonstandard bit order (NSBO; we are on LE architecture) </a:t>
            </a:r>
            <a:r>
              <a:rPr lang="en-US" sz="2000" i="1" dirty="0" smtClean="0"/>
              <a:t>within a byte </a:t>
            </a:r>
            <a:r>
              <a:rPr lang="en-US" sz="2000" dirty="0" smtClean="0"/>
              <a:t>in the corresponding direction.</a:t>
            </a:r>
          </a:p>
          <a:p>
            <a:pPr marL="0" lvl="0" indent="14288"/>
            <a:r>
              <a:rPr lang="en-US" sz="1400" dirty="0" smtClean="0"/>
              <a:t>Note the </a:t>
            </a:r>
            <a:r>
              <a:rPr lang="en-US" sz="1400" b="1" u="sng" dirty="0" smtClean="0"/>
              <a:t>jump</a:t>
            </a:r>
            <a:r>
              <a:rPr lang="en-US" sz="1400" dirty="0" smtClean="0"/>
              <a:t> </a:t>
            </a:r>
            <a:r>
              <a:rPr lang="en-US" sz="1400" dirty="0" smtClean="0">
                <a:solidFill>
                  <a:srgbClr val="3333CC"/>
                </a:solidFill>
              </a:rPr>
              <a:t>from byte 0 bit 7 to byte 1 bit 8 </a:t>
            </a:r>
            <a:r>
              <a:rPr lang="en-US" sz="1400" dirty="0"/>
              <a:t>a</a:t>
            </a:r>
            <a:r>
              <a:rPr lang="en-US" sz="1400" dirty="0" smtClean="0"/>
              <a:t>nd the same </a:t>
            </a:r>
            <a:r>
              <a:rPr lang="en-US" sz="1400" dirty="0" smtClean="0">
                <a:solidFill>
                  <a:srgbClr val="FF0000"/>
                </a:solidFill>
              </a:rPr>
              <a:t>from byte 3 to byte 4</a:t>
            </a:r>
            <a:r>
              <a:rPr lang="en-US" sz="1400" dirty="0" smtClean="0"/>
              <a:t>.</a:t>
            </a:r>
            <a:endParaRPr lang="en-US" sz="1400" dirty="0"/>
          </a:p>
        </p:txBody>
      </p:sp>
      <p:sp>
        <p:nvSpPr>
          <p:cNvPr id="4" name="Fußzeilenplatzhalter 3"/>
          <p:cNvSpPr>
            <a:spLocks noGrp="1"/>
          </p:cNvSpPr>
          <p:nvPr>
            <p:ph type="ftr" idx="10"/>
          </p:nvPr>
        </p:nvSpPr>
        <p:spPr/>
        <p:txBody>
          <a:bodyPr/>
          <a:lstStyle/>
          <a:p>
            <a:pPr>
              <a:defRPr/>
            </a:pPr>
            <a:r>
              <a:rPr lang="en-US" dirty="0" smtClean="0"/>
              <a:t>Ada Basics © 2024 C.Grein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313</a:t>
            </a:fld>
            <a:endParaRPr lang="de-DE" dirty="0"/>
          </a:p>
        </p:txBody>
      </p:sp>
      <p:sp>
        <p:nvSpPr>
          <p:cNvPr id="6" name="Textfeld 5"/>
          <p:cNvSpPr txBox="1"/>
          <p:nvPr/>
        </p:nvSpPr>
        <p:spPr>
          <a:xfrm>
            <a:off x="5508104" y="2276872"/>
            <a:ext cx="1728192" cy="584775"/>
          </a:xfrm>
          <a:prstGeom prst="rect">
            <a:avLst/>
          </a:prstGeom>
          <a:solidFill>
            <a:schemeClr val="bg2">
              <a:lumMod val="20000"/>
              <a:lumOff val="80000"/>
            </a:schemeClr>
          </a:solidFill>
          <a:ln>
            <a:solidFill>
              <a:schemeClr val="bg2">
                <a:lumMod val="75000"/>
              </a:schemeClr>
            </a:solidFill>
          </a:ln>
        </p:spPr>
        <p:txBody>
          <a:bodyPr wrap="square" rtlCol="0">
            <a:spAutoFit/>
          </a:bodyPr>
          <a:lstStyle/>
          <a:p>
            <a:pPr algn="ctr"/>
            <a:r>
              <a:rPr lang="en-US" sz="1600" dirty="0" smtClean="0">
                <a:solidFill>
                  <a:schemeClr val="tx1"/>
                </a:solidFill>
              </a:rPr>
              <a:t>The places marked </a:t>
            </a:r>
            <a:r>
              <a:rPr lang="en-US" sz="1600" dirty="0" smtClean="0">
                <a:solidFill>
                  <a:schemeClr val="bg2">
                    <a:lumMod val="75000"/>
                  </a:schemeClr>
                </a:solidFill>
              </a:rPr>
              <a:t>gray</a:t>
            </a:r>
            <a:r>
              <a:rPr lang="en-US" sz="1600" dirty="0" smtClean="0"/>
              <a:t> </a:t>
            </a:r>
            <a:r>
              <a:rPr lang="en-US" sz="1600" dirty="0" smtClean="0">
                <a:solidFill>
                  <a:schemeClr val="tx1"/>
                </a:solidFill>
              </a:rPr>
              <a:t>are unused.</a:t>
            </a:r>
            <a:endParaRPr lang="en-US" sz="1600" dirty="0">
              <a:solidFill>
                <a:schemeClr val="tx1"/>
              </a:solidFill>
            </a:endParaRPr>
          </a:p>
        </p:txBody>
      </p:sp>
      <p:cxnSp>
        <p:nvCxnSpPr>
          <p:cNvPr id="8" name="Gerade Verbindung mit Pfeil 7"/>
          <p:cNvCxnSpPr/>
          <p:nvPr/>
        </p:nvCxnSpPr>
        <p:spPr bwMode="auto">
          <a:xfrm flipH="1">
            <a:off x="5580112" y="2924944"/>
            <a:ext cx="720080" cy="1368152"/>
          </a:xfrm>
          <a:prstGeom prst="straightConnector1">
            <a:avLst/>
          </a:prstGeom>
          <a:solidFill>
            <a:srgbClr val="00B8FF"/>
          </a:solidFill>
          <a:ln w="9525" cap="flat" cmpd="sng" algn="ctr">
            <a:solidFill>
              <a:schemeClr val="bg2">
                <a:lumMod val="75000"/>
              </a:schemeClr>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 name="Gerade Verbindung mit Pfeil 8"/>
          <p:cNvCxnSpPr/>
          <p:nvPr/>
        </p:nvCxnSpPr>
        <p:spPr bwMode="auto">
          <a:xfrm>
            <a:off x="6516216" y="2945784"/>
            <a:ext cx="504056" cy="1341248"/>
          </a:xfrm>
          <a:prstGeom prst="straightConnector1">
            <a:avLst/>
          </a:prstGeom>
          <a:solidFill>
            <a:srgbClr val="00B8FF"/>
          </a:solidFill>
          <a:ln w="9525" cap="flat" cmpd="sng" algn="ctr">
            <a:solidFill>
              <a:schemeClr val="bg2">
                <a:lumMod val="75000"/>
              </a:schemeClr>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0" name="Gerade Verbindung mit Pfeil 9"/>
          <p:cNvCxnSpPr/>
          <p:nvPr/>
        </p:nvCxnSpPr>
        <p:spPr bwMode="auto">
          <a:xfrm>
            <a:off x="2051720" y="4149080"/>
            <a:ext cx="720080" cy="0"/>
          </a:xfrm>
          <a:prstGeom prst="straightConnector1">
            <a:avLst/>
          </a:prstGeom>
          <a:solidFill>
            <a:srgbClr val="00B8FF"/>
          </a:solidFill>
          <a:ln w="9525" cap="flat" cmpd="sng" algn="ctr">
            <a:solidFill>
              <a:schemeClr val="tx1"/>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1" name="Gerade Verbindung mit Pfeil 10"/>
          <p:cNvCxnSpPr/>
          <p:nvPr/>
        </p:nvCxnSpPr>
        <p:spPr bwMode="auto">
          <a:xfrm flipH="1">
            <a:off x="6300192" y="5013176"/>
            <a:ext cx="720080" cy="0"/>
          </a:xfrm>
          <a:prstGeom prst="straightConnector1">
            <a:avLst/>
          </a:prstGeom>
          <a:solidFill>
            <a:srgbClr val="00B8FF"/>
          </a:solidFill>
          <a:ln w="9525" cap="flat" cmpd="sng" algn="ctr">
            <a:solidFill>
              <a:schemeClr val="tx1"/>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2" name="Gerader Verbinder 11"/>
          <p:cNvCxnSpPr/>
          <p:nvPr/>
        </p:nvCxnSpPr>
        <p:spPr bwMode="auto">
          <a:xfrm>
            <a:off x="3995936" y="4365104"/>
            <a:ext cx="0" cy="216024"/>
          </a:xfrm>
          <a:prstGeom prst="line">
            <a:avLst/>
          </a:prstGeom>
          <a:solidFill>
            <a:srgbClr val="00B8FF"/>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3" name="Gerader Verbinder 12"/>
          <p:cNvCxnSpPr/>
          <p:nvPr/>
        </p:nvCxnSpPr>
        <p:spPr bwMode="auto">
          <a:xfrm>
            <a:off x="3995936" y="4581128"/>
            <a:ext cx="0" cy="216024"/>
          </a:xfrm>
          <a:prstGeom prst="line">
            <a:avLst/>
          </a:prstGeom>
          <a:solidFill>
            <a:srgbClr val="00B8FF"/>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4" name="Gerader Verbinder 13"/>
          <p:cNvCxnSpPr/>
          <p:nvPr/>
        </p:nvCxnSpPr>
        <p:spPr bwMode="auto">
          <a:xfrm>
            <a:off x="5076056" y="4581128"/>
            <a:ext cx="0" cy="216024"/>
          </a:xfrm>
          <a:prstGeom prst="line">
            <a:avLst/>
          </a:prstGeom>
          <a:solidFill>
            <a:srgbClr val="00B8FF"/>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5" name="Gerader Verbinder 14"/>
          <p:cNvCxnSpPr/>
          <p:nvPr/>
        </p:nvCxnSpPr>
        <p:spPr bwMode="auto">
          <a:xfrm>
            <a:off x="5076056" y="4365104"/>
            <a:ext cx="0" cy="216024"/>
          </a:xfrm>
          <a:prstGeom prst="line">
            <a:avLst/>
          </a:prstGeom>
          <a:solidFill>
            <a:srgbClr val="00B8FF"/>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3305372313"/>
      </p:ext>
    </p:extLst>
  </p:cSld>
  <p:clrMapOvr>
    <a:masterClrMapping/>
  </p:clrMapOvr>
  <p:timing>
    <p:tnLst>
      <p:par>
        <p:cTn id="1" dur="indefinite" restart="never" nodeType="tmRoot"/>
      </p:par>
    </p:tnLst>
  </p:timing>
</p:sld>
</file>

<file path=ppt/slides/slide3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smtClean="0"/>
              <a:t>Endian Independence</a:t>
            </a:r>
            <a:br>
              <a:rPr lang="en-US" dirty="0" smtClean="0"/>
            </a:br>
            <a:r>
              <a:rPr lang="en-US" dirty="0" smtClean="0"/>
              <a:t>Ada 95</a:t>
            </a:r>
            <a:endParaRPr lang="en-US" dirty="0"/>
          </a:p>
        </p:txBody>
      </p:sp>
      <p:sp>
        <p:nvSpPr>
          <p:cNvPr id="3" name="Inhaltsplatzhalter 2"/>
          <p:cNvSpPr>
            <a:spLocks noGrp="1"/>
          </p:cNvSpPr>
          <p:nvPr>
            <p:ph idx="1"/>
          </p:nvPr>
        </p:nvSpPr>
        <p:spPr>
          <a:xfrm>
            <a:off x="685800" y="1897064"/>
            <a:ext cx="7739063" cy="4318000"/>
          </a:xfrm>
        </p:spPr>
        <p:txBody>
          <a:bodyPr/>
          <a:lstStyle/>
          <a:p>
            <a:pPr lvl="0" indent="14288"/>
            <a:r>
              <a:rPr lang="en-US" altLang="de-DE" sz="1800" b="1" dirty="0" smtClean="0">
                <a:latin typeface="Courier New" pitchFamily="49" charset="0"/>
              </a:rPr>
              <a:t>for</a:t>
            </a:r>
            <a:r>
              <a:rPr lang="en-US" altLang="de-DE" sz="1800" dirty="0" smtClean="0">
                <a:latin typeface="Courier New" pitchFamily="49" charset="0"/>
              </a:rPr>
              <a:t> T</a:t>
            </a:r>
            <a:r>
              <a:rPr lang="en-US" altLang="de-DE" sz="1800" dirty="0" smtClean="0">
                <a:latin typeface="Courier New" pitchFamily="49" charset="0"/>
                <a:cs typeface="Courier New" pitchFamily="49" charset="0"/>
              </a:rPr>
              <a:t>'</a:t>
            </a:r>
            <a:r>
              <a:rPr lang="en-US" altLang="de-DE" sz="1800" dirty="0" smtClean="0">
                <a:latin typeface="Courier New" pitchFamily="49" charset="0"/>
              </a:rPr>
              <a:t>Bit_Order </a:t>
            </a:r>
            <a:r>
              <a:rPr lang="en-US" altLang="de-DE" sz="1800" b="1" dirty="0" smtClean="0">
                <a:latin typeface="Courier New" pitchFamily="49" charset="0"/>
              </a:rPr>
              <a:t>use</a:t>
            </a:r>
            <a:r>
              <a:rPr lang="en-US" altLang="de-DE" sz="1800" dirty="0" smtClean="0">
                <a:latin typeface="Courier New" pitchFamily="49" charset="0"/>
              </a:rPr>
              <a:t> High_Order_First;</a:t>
            </a:r>
          </a:p>
          <a:p>
            <a:pPr marL="357188" lvl="0" indent="0"/>
            <a:r>
              <a:rPr lang="en-US" sz="1800" dirty="0" smtClean="0">
                <a:latin typeface="Courier New" panose="02070309020205020404" pitchFamily="49" charset="0"/>
                <a:cs typeface="Courier New" panose="02070309020205020404" pitchFamily="49" charset="0"/>
              </a:rPr>
              <a:t>Byte 0       1       2       3       4       </a:t>
            </a:r>
            <a:br>
              <a:rPr lang="en-US" sz="1800" dirty="0" smtClean="0">
                <a:latin typeface="Courier New" panose="02070309020205020404" pitchFamily="49" charset="0"/>
                <a:cs typeface="Courier New" panose="02070309020205020404" pitchFamily="49" charset="0"/>
              </a:rPr>
            </a:br>
            <a:r>
              <a:rPr lang="en-US" sz="1800" dirty="0" smtClean="0">
                <a:latin typeface="Courier New" panose="02070309020205020404" pitchFamily="49" charset="0"/>
                <a:cs typeface="Courier New" panose="02070309020205020404" pitchFamily="49" charset="0"/>
              </a:rPr>
              <a:t>  BE </a:t>
            </a:r>
            <a:r>
              <a:rPr lang="en-US" sz="1800" dirty="0" smtClean="0">
                <a:solidFill>
                  <a:srgbClr val="3333CC"/>
                </a:solidFill>
                <a:latin typeface="Courier New" panose="02070309020205020404" pitchFamily="49" charset="0"/>
                <a:cs typeface="Courier New" panose="02070309020205020404" pitchFamily="49" charset="0"/>
              </a:rPr>
              <a:t>0123456789012345</a:t>
            </a:r>
            <a:r>
              <a:rPr lang="en-US" sz="1800" dirty="0" smtClean="0">
                <a:solidFill>
                  <a:srgbClr val="C00000"/>
                </a:solidFill>
                <a:latin typeface="Courier New" panose="02070309020205020404" pitchFamily="49" charset="0"/>
                <a:cs typeface="Courier New" panose="02070309020205020404" pitchFamily="49" charset="0"/>
              </a:rPr>
              <a:t>0123</a:t>
            </a:r>
            <a:r>
              <a:rPr lang="en-US" sz="1800" dirty="0" smtClean="0">
                <a:solidFill>
                  <a:srgbClr val="FFFF00">
                    <a:lumMod val="50000"/>
                  </a:srgbClr>
                </a:solidFill>
                <a:latin typeface="Courier New" panose="02070309020205020404" pitchFamily="49" charset="0"/>
                <a:cs typeface="Courier New" panose="02070309020205020404" pitchFamily="49" charset="0"/>
              </a:rPr>
              <a:t>4567</a:t>
            </a:r>
            <a:r>
              <a:rPr lang="en-US" sz="1800" dirty="0" smtClean="0">
                <a:solidFill>
                  <a:srgbClr val="808080">
                    <a:lumMod val="75000"/>
                  </a:srgbClr>
                </a:solidFill>
                <a:latin typeface="Courier New" panose="02070309020205020404" pitchFamily="49" charset="0"/>
                <a:cs typeface="Courier New" panose="02070309020205020404" pitchFamily="49" charset="0"/>
              </a:rPr>
              <a:t>012345</a:t>
            </a:r>
            <a:r>
              <a:rPr lang="en-US" sz="1800" dirty="0" smtClean="0">
                <a:solidFill>
                  <a:srgbClr val="FF0000"/>
                </a:solidFill>
                <a:latin typeface="Courier New" panose="02070309020205020404" pitchFamily="49" charset="0"/>
                <a:cs typeface="Courier New" panose="02070309020205020404" pitchFamily="49" charset="0"/>
              </a:rPr>
              <a:t>67890</a:t>
            </a:r>
            <a:r>
              <a:rPr lang="en-US" sz="1800" dirty="0" smtClean="0">
                <a:solidFill>
                  <a:srgbClr val="808080">
                    <a:lumMod val="75000"/>
                  </a:srgbClr>
                </a:solidFill>
                <a:latin typeface="Courier New" panose="02070309020205020404" pitchFamily="49" charset="0"/>
                <a:cs typeface="Courier New" panose="02070309020205020404" pitchFamily="49" charset="0"/>
              </a:rPr>
              <a:t>12345</a:t>
            </a:r>
            <a:r>
              <a:rPr lang="en-US" sz="1800" dirty="0" smtClean="0">
                <a:solidFill>
                  <a:srgbClr val="C00000"/>
                </a:solidFill>
                <a:latin typeface="Courier New" panose="02070309020205020404" pitchFamily="49" charset="0"/>
                <a:cs typeface="Courier New" panose="02070309020205020404" pitchFamily="49" charset="0"/>
              </a:rPr>
              <a:t/>
            </a:r>
            <a:br>
              <a:rPr lang="en-US" sz="1800" dirty="0" smtClean="0">
                <a:solidFill>
                  <a:srgbClr val="C00000"/>
                </a:solidFill>
                <a:latin typeface="Courier New" panose="02070309020205020404" pitchFamily="49" charset="0"/>
                <a:cs typeface="Courier New" panose="02070309020205020404" pitchFamily="49" charset="0"/>
              </a:rPr>
            </a:br>
            <a:r>
              <a:rPr lang="en-US" sz="1800" dirty="0" smtClean="0">
                <a:latin typeface="Courier New" panose="02070309020205020404" pitchFamily="49" charset="0"/>
                <a:cs typeface="Courier New" panose="02070309020205020404" pitchFamily="49" charset="0"/>
              </a:rPr>
              <a:t>NSBO </a:t>
            </a:r>
            <a:r>
              <a:rPr lang="en-US" sz="1800" i="1" dirty="0" smtClean="0">
                <a:solidFill>
                  <a:srgbClr val="FF0000"/>
                </a:solidFill>
                <a:latin typeface="Courier New" panose="02070309020205020404" pitchFamily="49" charset="0"/>
                <a:cs typeface="Courier New" panose="02070309020205020404" pitchFamily="49" charset="0"/>
              </a:rPr>
              <a:t>890</a:t>
            </a:r>
            <a:r>
              <a:rPr lang="en-US" sz="1800" i="1" dirty="0" smtClean="0">
                <a:solidFill>
                  <a:srgbClr val="808080">
                    <a:lumMod val="75000"/>
                  </a:srgbClr>
                </a:solidFill>
                <a:latin typeface="Courier New" panose="02070309020205020404" pitchFamily="49" charset="0"/>
                <a:cs typeface="Courier New" panose="02070309020205020404" pitchFamily="49" charset="0"/>
              </a:rPr>
              <a:t>1234</a:t>
            </a:r>
            <a:r>
              <a:rPr lang="en-US" sz="1800" dirty="0" smtClean="0">
                <a:solidFill>
                  <a:srgbClr val="808080">
                    <a:lumMod val="75000"/>
                  </a:srgbClr>
                </a:solidFill>
                <a:latin typeface="Courier New" panose="02070309020205020404" pitchFamily="49" charset="0"/>
                <a:cs typeface="Courier New" panose="02070309020205020404" pitchFamily="49" charset="0"/>
              </a:rPr>
              <a:t>5012345</a:t>
            </a:r>
            <a:r>
              <a:rPr lang="en-US" sz="1800" dirty="0" smtClean="0">
                <a:solidFill>
                  <a:srgbClr val="FF0000"/>
                </a:solidFill>
                <a:latin typeface="Courier New" panose="02070309020205020404" pitchFamily="49" charset="0"/>
                <a:cs typeface="Courier New" panose="02070309020205020404" pitchFamily="49" charset="0"/>
              </a:rPr>
              <a:t>67</a:t>
            </a:r>
            <a:r>
              <a:rPr lang="en-US" sz="1800" dirty="0" smtClean="0">
                <a:solidFill>
                  <a:srgbClr val="C00000"/>
                </a:solidFill>
                <a:latin typeface="Courier New" panose="02070309020205020404" pitchFamily="49" charset="0"/>
                <a:cs typeface="Courier New" panose="02070309020205020404" pitchFamily="49" charset="0"/>
              </a:rPr>
              <a:t>0123</a:t>
            </a:r>
            <a:r>
              <a:rPr lang="en-US" sz="1800" dirty="0" smtClean="0">
                <a:solidFill>
                  <a:srgbClr val="FFFF00">
                    <a:lumMod val="50000"/>
                  </a:srgbClr>
                </a:solidFill>
                <a:latin typeface="Courier New" panose="02070309020205020404" pitchFamily="49" charset="0"/>
                <a:cs typeface="Courier New" panose="02070309020205020404" pitchFamily="49" charset="0"/>
              </a:rPr>
              <a:t>4567</a:t>
            </a:r>
            <a:r>
              <a:rPr lang="en-US" sz="1800" i="1" dirty="0" smtClean="0">
                <a:solidFill>
                  <a:srgbClr val="3333CC"/>
                </a:solidFill>
                <a:latin typeface="Courier New" panose="02070309020205020404" pitchFamily="49" charset="0"/>
                <a:cs typeface="Courier New" panose="02070309020205020404" pitchFamily="49" charset="0"/>
              </a:rPr>
              <a:t>89012345</a:t>
            </a:r>
            <a:r>
              <a:rPr lang="en-US" sz="1800" dirty="0" smtClean="0">
                <a:solidFill>
                  <a:srgbClr val="3333CC"/>
                </a:solidFill>
                <a:latin typeface="Courier New" panose="02070309020205020404" pitchFamily="49" charset="0"/>
                <a:cs typeface="Courier New" panose="02070309020205020404" pitchFamily="49" charset="0"/>
              </a:rPr>
              <a:t>01234567</a:t>
            </a:r>
            <a:r>
              <a:rPr lang="en-US" sz="1800" dirty="0" smtClean="0">
                <a:solidFill>
                  <a:srgbClr val="FF3399"/>
                </a:solidFill>
                <a:latin typeface="Courier New" panose="02070309020205020404" pitchFamily="49" charset="0"/>
                <a:cs typeface="Courier New" panose="02070309020205020404" pitchFamily="49" charset="0"/>
              </a:rPr>
              <a:t/>
            </a:r>
            <a:br>
              <a:rPr lang="en-US" sz="1800" dirty="0" smtClean="0">
                <a:solidFill>
                  <a:srgbClr val="FF3399"/>
                </a:solidFill>
                <a:latin typeface="Courier New" panose="02070309020205020404" pitchFamily="49" charset="0"/>
                <a:cs typeface="Courier New" panose="02070309020205020404" pitchFamily="49" charset="0"/>
              </a:rPr>
            </a:br>
            <a:r>
              <a:rPr lang="en-US" sz="1800" dirty="0" smtClean="0">
                <a:latin typeface="Courier New" panose="02070309020205020404" pitchFamily="49" charset="0"/>
                <a:cs typeface="Courier New" panose="02070309020205020404" pitchFamily="49" charset="0"/>
              </a:rPr>
              <a:t>Byte        4       3       2       1       0</a:t>
            </a:r>
          </a:p>
          <a:p>
            <a:pPr marL="0" lvl="1" indent="0">
              <a:spcBef>
                <a:spcPts val="800"/>
              </a:spcBef>
              <a:buNone/>
            </a:pPr>
            <a:r>
              <a:rPr lang="en-US" altLang="de-DE" sz="2000" dirty="0" smtClean="0"/>
              <a:t>For </a:t>
            </a:r>
            <a:r>
              <a:rPr lang="en-US" altLang="de-DE" sz="1800" dirty="0" smtClean="0">
                <a:solidFill>
                  <a:srgbClr val="3333CC"/>
                </a:solidFill>
                <a:latin typeface="Courier New" panose="02070309020205020404" pitchFamily="49" charset="0"/>
                <a:cs typeface="Courier New" panose="02070309020205020404" pitchFamily="49" charset="0"/>
              </a:rPr>
              <a:t>I</a:t>
            </a:r>
            <a:r>
              <a:rPr lang="en-US" altLang="de-DE" sz="2000" dirty="0" smtClean="0">
                <a:cs typeface="Courier New" panose="02070309020205020404" pitchFamily="49" charset="0"/>
              </a:rPr>
              <a:t>, the strange way of counting is irrelevant since the component fills both b</a:t>
            </a:r>
            <a:r>
              <a:rPr lang="en-US" altLang="de-DE" sz="2000" dirty="0" smtClean="0"/>
              <a:t>ytes completely.</a:t>
            </a:r>
          </a:p>
          <a:p>
            <a:pPr marL="0" lvl="1" indent="0">
              <a:spcBef>
                <a:spcPts val="800"/>
              </a:spcBef>
              <a:buNone/>
            </a:pPr>
            <a:r>
              <a:rPr lang="en-US" altLang="de-DE" sz="2000" dirty="0" smtClean="0"/>
              <a:t>For </a:t>
            </a:r>
            <a:r>
              <a:rPr lang="en-US" altLang="de-DE" sz="1800" dirty="0" smtClean="0">
                <a:solidFill>
                  <a:srgbClr val="C00000"/>
                </a:solidFill>
                <a:latin typeface="Courier New" panose="02070309020205020404" pitchFamily="49" charset="0"/>
                <a:cs typeface="Courier New" panose="02070309020205020404" pitchFamily="49" charset="0"/>
              </a:rPr>
              <a:t>A</a:t>
            </a:r>
            <a:r>
              <a:rPr lang="en-US" altLang="de-DE" sz="2000" dirty="0" smtClean="0"/>
              <a:t> and </a:t>
            </a:r>
            <a:r>
              <a:rPr lang="en-US" altLang="de-DE" sz="1800" dirty="0" smtClean="0">
                <a:solidFill>
                  <a:srgbClr val="FFFF00">
                    <a:lumMod val="50000"/>
                  </a:srgbClr>
                </a:solidFill>
                <a:latin typeface="Courier New" panose="02070309020205020404" pitchFamily="49" charset="0"/>
                <a:cs typeface="Courier New" panose="02070309020205020404" pitchFamily="49" charset="0"/>
              </a:rPr>
              <a:t>B</a:t>
            </a:r>
            <a:r>
              <a:rPr lang="en-US" altLang="de-DE" sz="2000" dirty="0" smtClean="0">
                <a:cs typeface="Courier New" panose="02070309020205020404" pitchFamily="49" charset="0"/>
              </a:rPr>
              <a:t>, the same b</a:t>
            </a:r>
            <a:r>
              <a:rPr lang="en-US" altLang="de-DE" sz="2000" dirty="0" smtClean="0"/>
              <a:t>its are used, irrespective of BE or LE.</a:t>
            </a:r>
          </a:p>
          <a:p>
            <a:pPr marL="0" lvl="1" indent="0">
              <a:spcBef>
                <a:spcPts val="800"/>
              </a:spcBef>
              <a:buNone/>
            </a:pPr>
            <a:r>
              <a:rPr lang="en-US" altLang="de-DE" sz="2000" dirty="0" smtClean="0">
                <a:solidFill>
                  <a:srgbClr val="3333CC"/>
                </a:solidFill>
              </a:rPr>
              <a:t>Here, endian independence is achieved (within a byte).</a:t>
            </a:r>
          </a:p>
          <a:p>
            <a:pPr marL="0" lvl="1" indent="0">
              <a:spcBef>
                <a:spcPts val="800"/>
              </a:spcBef>
              <a:buNone/>
            </a:pPr>
            <a:r>
              <a:rPr lang="en-US" altLang="de-DE" sz="2000" dirty="0" smtClean="0">
                <a:solidFill>
                  <a:srgbClr val="FF0000"/>
                </a:solidFill>
              </a:rPr>
              <a:t>For </a:t>
            </a:r>
            <a:r>
              <a:rPr lang="en-US" altLang="de-DE" sz="2000" i="1" dirty="0" smtClean="0">
                <a:solidFill>
                  <a:srgbClr val="FF0000"/>
                </a:solidFill>
              </a:rPr>
              <a:t>border crossing</a:t>
            </a:r>
            <a:r>
              <a:rPr lang="en-US" altLang="de-DE" sz="2000" dirty="0" smtClean="0">
                <a:solidFill>
                  <a:srgbClr val="FF0000"/>
                </a:solidFill>
              </a:rPr>
              <a:t> as with </a:t>
            </a:r>
            <a:r>
              <a:rPr lang="en-US" altLang="de-DE" sz="1800" dirty="0" smtClean="0">
                <a:solidFill>
                  <a:srgbClr val="FF0000"/>
                </a:solidFill>
                <a:latin typeface="Courier New" panose="02070309020205020404" pitchFamily="49" charset="0"/>
                <a:cs typeface="Courier New" panose="02070309020205020404" pitchFamily="49" charset="0"/>
              </a:rPr>
              <a:t>X</a:t>
            </a:r>
            <a:r>
              <a:rPr lang="en-US" altLang="de-DE" sz="2000" dirty="0" smtClean="0">
                <a:solidFill>
                  <a:srgbClr val="FF0000"/>
                </a:solidFill>
                <a:cs typeface="Courier New" panose="02070309020205020404" pitchFamily="49" charset="0"/>
              </a:rPr>
              <a:t>, the effect is undefined </a:t>
            </a:r>
            <a:r>
              <a:rPr lang="en-US" altLang="de-DE" sz="2000" dirty="0" smtClean="0">
                <a:solidFill>
                  <a:srgbClr val="FF0000"/>
                </a:solidFill>
              </a:rPr>
              <a:t>in </a:t>
            </a:r>
            <a:r>
              <a:rPr lang="en-US" altLang="de-DE" sz="2000" b="1" i="1" dirty="0" smtClean="0">
                <a:solidFill>
                  <a:srgbClr val="FF0000"/>
                </a:solidFill>
              </a:rPr>
              <a:t>Ada 95</a:t>
            </a:r>
            <a:r>
              <a:rPr lang="en-US" altLang="de-DE" sz="2000" dirty="0" smtClean="0">
                <a:solidFill>
                  <a:srgbClr val="FF0000"/>
                </a:solidFill>
              </a:rPr>
              <a:t>. If the requested bit order is not the one of the architecture, GNAT complains that the </a:t>
            </a:r>
            <a:r>
              <a:rPr lang="en-US" altLang="de-DE" sz="2000" i="1" dirty="0" smtClean="0">
                <a:solidFill>
                  <a:srgbClr val="FF0000"/>
                </a:solidFill>
              </a:rPr>
              <a:t>range is disconnected</a:t>
            </a:r>
            <a:r>
              <a:rPr lang="en-US" altLang="de-DE" sz="2000" dirty="0" smtClean="0">
                <a:solidFill>
                  <a:srgbClr val="FF0000"/>
                </a:solidFill>
              </a:rPr>
              <a:t>. (Like already said, the byte order is not affected.)</a:t>
            </a:r>
            <a:endParaRPr lang="en-US" altLang="de-DE" sz="2400" dirty="0">
              <a:solidFill>
                <a:srgbClr val="FF0000"/>
              </a:solidFill>
            </a:endParaRPr>
          </a:p>
        </p:txBody>
      </p:sp>
      <p:sp>
        <p:nvSpPr>
          <p:cNvPr id="4" name="Fußzeilenplatzhalter 3"/>
          <p:cNvSpPr>
            <a:spLocks noGrp="1"/>
          </p:cNvSpPr>
          <p:nvPr>
            <p:ph type="ftr" idx="10"/>
          </p:nvPr>
        </p:nvSpPr>
        <p:spPr/>
        <p:txBody>
          <a:bodyPr/>
          <a:lstStyle/>
          <a:p>
            <a:pPr>
              <a:defRPr/>
            </a:pPr>
            <a:r>
              <a:rPr lang="en-US" dirty="0" smtClean="0"/>
              <a:t>Ada Basics © 2024 C.Grein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314</a:t>
            </a:fld>
            <a:endParaRPr lang="de-DE" dirty="0"/>
          </a:p>
        </p:txBody>
      </p:sp>
      <p:cxnSp>
        <p:nvCxnSpPr>
          <p:cNvPr id="6" name="Gerade Verbindung mit Pfeil 5"/>
          <p:cNvCxnSpPr/>
          <p:nvPr/>
        </p:nvCxnSpPr>
        <p:spPr bwMode="auto">
          <a:xfrm>
            <a:off x="2051720" y="2492896"/>
            <a:ext cx="720080" cy="0"/>
          </a:xfrm>
          <a:prstGeom prst="straightConnector1">
            <a:avLst/>
          </a:prstGeom>
          <a:solidFill>
            <a:srgbClr val="00B8FF"/>
          </a:solidFill>
          <a:ln w="9525" cap="flat" cmpd="sng" algn="ctr">
            <a:solidFill>
              <a:schemeClr val="tx1"/>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 name="Gerade Verbindung mit Pfeil 6"/>
          <p:cNvCxnSpPr/>
          <p:nvPr/>
        </p:nvCxnSpPr>
        <p:spPr bwMode="auto">
          <a:xfrm flipH="1">
            <a:off x="6300192" y="3284984"/>
            <a:ext cx="720080" cy="0"/>
          </a:xfrm>
          <a:prstGeom prst="straightConnector1">
            <a:avLst/>
          </a:prstGeom>
          <a:solidFill>
            <a:srgbClr val="00B8FF"/>
          </a:solidFill>
          <a:ln w="9525" cap="flat" cmpd="sng" algn="ctr">
            <a:solidFill>
              <a:schemeClr val="tx1"/>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 name="Gerader Verbinder 7"/>
          <p:cNvCxnSpPr/>
          <p:nvPr/>
        </p:nvCxnSpPr>
        <p:spPr bwMode="auto">
          <a:xfrm>
            <a:off x="3995936" y="2636912"/>
            <a:ext cx="0" cy="216024"/>
          </a:xfrm>
          <a:prstGeom prst="line">
            <a:avLst/>
          </a:prstGeom>
          <a:solidFill>
            <a:srgbClr val="00B8FF"/>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 name="Gerader Verbinder 8"/>
          <p:cNvCxnSpPr/>
          <p:nvPr/>
        </p:nvCxnSpPr>
        <p:spPr bwMode="auto">
          <a:xfrm>
            <a:off x="3995936" y="2852936"/>
            <a:ext cx="0" cy="216024"/>
          </a:xfrm>
          <a:prstGeom prst="line">
            <a:avLst/>
          </a:prstGeom>
          <a:solidFill>
            <a:srgbClr val="00B8FF"/>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0" name="Gerader Verbinder 9"/>
          <p:cNvCxnSpPr/>
          <p:nvPr/>
        </p:nvCxnSpPr>
        <p:spPr bwMode="auto">
          <a:xfrm>
            <a:off x="5076056" y="2636912"/>
            <a:ext cx="0" cy="216024"/>
          </a:xfrm>
          <a:prstGeom prst="line">
            <a:avLst/>
          </a:prstGeom>
          <a:solidFill>
            <a:srgbClr val="00B8FF"/>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1" name="Gerader Verbinder 10"/>
          <p:cNvCxnSpPr/>
          <p:nvPr/>
        </p:nvCxnSpPr>
        <p:spPr bwMode="auto">
          <a:xfrm>
            <a:off x="5076056" y="2852936"/>
            <a:ext cx="0" cy="216024"/>
          </a:xfrm>
          <a:prstGeom prst="line">
            <a:avLst/>
          </a:prstGeom>
          <a:solidFill>
            <a:srgbClr val="00B8FF"/>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3581161955"/>
      </p:ext>
    </p:extLst>
  </p:cSld>
  <p:clrMapOvr>
    <a:masterClrMapping/>
  </p:clrMapOvr>
  <p:timing>
    <p:tnLst>
      <p:par>
        <p:cTn id="1" dur="indefinite" restart="never" nodeType="tmRoot"/>
      </p:par>
    </p:tnLst>
  </p:timing>
</p:sld>
</file>

<file path=ppt/slides/slide3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smtClean="0"/>
              <a:t>Ada 2005: Machine Scalar</a:t>
            </a:r>
            <a:endParaRPr lang="en-US" dirty="0"/>
          </a:p>
        </p:txBody>
      </p:sp>
      <p:sp>
        <p:nvSpPr>
          <p:cNvPr id="3" name="Inhaltsplatzhalter 2"/>
          <p:cNvSpPr>
            <a:spLocks noGrp="1"/>
          </p:cNvSpPr>
          <p:nvPr>
            <p:ph idx="1"/>
          </p:nvPr>
        </p:nvSpPr>
        <p:spPr/>
        <p:txBody>
          <a:bodyPr/>
          <a:lstStyle/>
          <a:p>
            <a:pPr marL="0" indent="0"/>
            <a:r>
              <a:rPr lang="en-US" sz="2400" dirty="0"/>
              <a:t>A </a:t>
            </a:r>
            <a:r>
              <a:rPr lang="en-US" sz="2400" i="1" dirty="0"/>
              <a:t>machine scalar</a:t>
            </a:r>
            <a:r>
              <a:rPr lang="en-US" sz="2400" dirty="0"/>
              <a:t> is an amount of storage that can be conveniently and efficiently loaded, stored, or operated upon by the hardware</a:t>
            </a:r>
            <a:r>
              <a:rPr lang="en-US" sz="2400" dirty="0" smtClean="0"/>
              <a:t>. Hence the term depends on the chosen hardware.</a:t>
            </a:r>
          </a:p>
          <a:p>
            <a:pPr marL="0" indent="0"/>
            <a:r>
              <a:rPr lang="en-US" sz="2400" dirty="0" smtClean="0"/>
              <a:t>Most today’s architectures are based on the </a:t>
            </a:r>
            <a:r>
              <a:rPr lang="en-US" sz="2400" i="1" dirty="0" smtClean="0"/>
              <a:t>byte</a:t>
            </a:r>
            <a:r>
              <a:rPr lang="en-US" sz="2400" dirty="0" smtClean="0"/>
              <a:t>, i.e. the smallest addressable storage unit consisting of 8 bits.</a:t>
            </a:r>
          </a:p>
          <a:p>
            <a:pPr marL="0" indent="0"/>
            <a:r>
              <a:rPr lang="en-US" sz="2400" dirty="0" smtClean="0"/>
              <a:t>Thus a machine scalar consist in those architectures of an even number of bytes:</a:t>
            </a:r>
          </a:p>
          <a:p>
            <a:pPr marL="0" indent="0"/>
            <a:r>
              <a:rPr lang="en-US" sz="2400" dirty="0" smtClean="0"/>
              <a:t>Byte, half word, word, long word, etc</a:t>
            </a:r>
            <a:r>
              <a:rPr lang="en-US" sz="2400" dirty="0"/>
              <a:t>. (varying nomenclature in </a:t>
            </a:r>
            <a:r>
              <a:rPr lang="en-US" sz="2400" dirty="0" smtClean="0"/>
              <a:t>literature).</a:t>
            </a:r>
            <a:endParaRPr lang="en-US" sz="2400" dirty="0"/>
          </a:p>
        </p:txBody>
      </p:sp>
      <p:sp>
        <p:nvSpPr>
          <p:cNvPr id="4" name="Fußzeilenplatzhalter 3"/>
          <p:cNvSpPr>
            <a:spLocks noGrp="1"/>
          </p:cNvSpPr>
          <p:nvPr>
            <p:ph type="ftr" idx="10"/>
          </p:nvPr>
        </p:nvSpPr>
        <p:spPr/>
        <p:txBody>
          <a:bodyPr/>
          <a:lstStyle/>
          <a:p>
            <a:pPr>
              <a:defRPr/>
            </a:pPr>
            <a:r>
              <a:rPr lang="en-US" dirty="0" smtClean="0"/>
              <a:t>Ada Basics © 2024 C.Grein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315</a:t>
            </a:fld>
            <a:endParaRPr lang="de-DE" dirty="0"/>
          </a:p>
        </p:txBody>
      </p:sp>
    </p:spTree>
    <p:extLst>
      <p:ext uri="{BB962C8B-B14F-4D97-AF65-F5344CB8AC3E}">
        <p14:creationId xmlns:p14="http://schemas.microsoft.com/office/powerpoint/2010/main" val="1638365216"/>
      </p:ext>
    </p:extLst>
  </p:cSld>
  <p:clrMapOvr>
    <a:masterClrMapping/>
  </p:clrMapOvr>
  <p:timing>
    <p:tnLst>
      <p:par>
        <p:cTn id="1" dur="indefinite" restart="never" nodeType="tmRoot"/>
      </p:par>
    </p:tnLst>
  </p:timing>
</p:sld>
</file>

<file path=ppt/slides/slide3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sz="4000" dirty="0" smtClean="0">
                <a:latin typeface="Courier New" panose="02070309020205020404" pitchFamily="49" charset="0"/>
                <a:cs typeface="Courier New" panose="02070309020205020404" pitchFamily="49" charset="0"/>
              </a:rPr>
              <a:t>Bit_Order</a:t>
            </a:r>
            <a:r>
              <a:rPr lang="en-US" dirty="0" smtClean="0">
                <a:latin typeface="+mn-lt"/>
                <a:cs typeface="Courier New" panose="02070309020205020404" pitchFamily="49" charset="0"/>
              </a:rPr>
              <a:t> Boundary Crossing</a:t>
            </a:r>
            <a:br>
              <a:rPr lang="en-US" dirty="0" smtClean="0">
                <a:latin typeface="+mn-lt"/>
                <a:cs typeface="Courier New" panose="02070309020205020404" pitchFamily="49" charset="0"/>
              </a:rPr>
            </a:br>
            <a:r>
              <a:rPr lang="en-US" dirty="0" smtClean="0">
                <a:latin typeface="+mn-lt"/>
                <a:cs typeface="Courier New" panose="02070309020205020404" pitchFamily="49" charset="0"/>
              </a:rPr>
              <a:t>Ada 2005</a:t>
            </a:r>
            <a:endParaRPr lang="en-US" dirty="0">
              <a:latin typeface="+mn-lt"/>
            </a:endParaRPr>
          </a:p>
        </p:txBody>
      </p:sp>
      <p:sp>
        <p:nvSpPr>
          <p:cNvPr id="3" name="Inhaltsplatzhalter 2"/>
          <p:cNvSpPr>
            <a:spLocks noGrp="1"/>
          </p:cNvSpPr>
          <p:nvPr>
            <p:ph idx="1"/>
          </p:nvPr>
        </p:nvSpPr>
        <p:spPr/>
        <p:txBody>
          <a:bodyPr/>
          <a:lstStyle/>
          <a:p>
            <a:pPr marL="357188" lvl="1" indent="0">
              <a:spcBef>
                <a:spcPts val="800"/>
              </a:spcBef>
              <a:buNone/>
            </a:pPr>
            <a:r>
              <a:rPr lang="en-US" altLang="de-DE" sz="1800" b="1" dirty="0" smtClean="0">
                <a:latin typeface="Courier New" pitchFamily="49" charset="0"/>
              </a:rPr>
              <a:t>for</a:t>
            </a:r>
            <a:r>
              <a:rPr lang="en-US" altLang="de-DE" sz="1800" dirty="0" smtClean="0">
                <a:latin typeface="Courier New" pitchFamily="49" charset="0"/>
              </a:rPr>
              <a:t> T </a:t>
            </a:r>
            <a:r>
              <a:rPr lang="en-US" altLang="de-DE" sz="1800" b="1" dirty="0" smtClean="0">
                <a:latin typeface="Courier New" pitchFamily="49" charset="0"/>
              </a:rPr>
              <a:t>use record</a:t>
            </a:r>
            <a:br>
              <a:rPr lang="en-US" altLang="de-DE" sz="1800" b="1" dirty="0" smtClean="0">
                <a:latin typeface="Courier New" pitchFamily="49" charset="0"/>
              </a:rPr>
            </a:br>
            <a:r>
              <a:rPr lang="en-US" altLang="de-DE" sz="1800" b="1" dirty="0" smtClean="0">
                <a:latin typeface="Courier New" pitchFamily="49" charset="0"/>
              </a:rPr>
              <a:t>  </a:t>
            </a:r>
            <a:r>
              <a:rPr lang="en-US" altLang="de-DE" sz="1800" dirty="0" smtClean="0">
                <a:solidFill>
                  <a:srgbClr val="FF0000"/>
                </a:solidFill>
                <a:latin typeface="Courier New" pitchFamily="49" charset="0"/>
              </a:rPr>
              <a:t>X </a:t>
            </a:r>
            <a:r>
              <a:rPr lang="en-US" altLang="de-DE" sz="1800" b="1" dirty="0" smtClean="0">
                <a:solidFill>
                  <a:srgbClr val="FF0000"/>
                </a:solidFill>
                <a:latin typeface="Courier New" pitchFamily="49" charset="0"/>
              </a:rPr>
              <a:t>at</a:t>
            </a:r>
            <a:r>
              <a:rPr lang="en-US" altLang="de-DE" sz="1800" dirty="0" smtClean="0">
                <a:solidFill>
                  <a:srgbClr val="FF0000"/>
                </a:solidFill>
                <a:latin typeface="Courier New" pitchFamily="49" charset="0"/>
              </a:rPr>
              <a:t> 3 </a:t>
            </a:r>
            <a:r>
              <a:rPr lang="en-US" altLang="de-DE" sz="1800" b="1" dirty="0" smtClean="0">
                <a:solidFill>
                  <a:srgbClr val="FF0000"/>
                </a:solidFill>
                <a:latin typeface="Courier New" pitchFamily="49" charset="0"/>
              </a:rPr>
              <a:t>range</a:t>
            </a:r>
            <a:r>
              <a:rPr lang="en-US" altLang="de-DE" sz="1800" dirty="0" smtClean="0">
                <a:solidFill>
                  <a:srgbClr val="FF0000"/>
                </a:solidFill>
                <a:latin typeface="Courier New" pitchFamily="49" charset="0"/>
              </a:rPr>
              <a:t> 6 .. 10;</a:t>
            </a:r>
            <a:br>
              <a:rPr lang="en-US" altLang="de-DE" sz="1800" dirty="0" smtClean="0">
                <a:solidFill>
                  <a:srgbClr val="FF0000"/>
                </a:solidFill>
                <a:latin typeface="Courier New" pitchFamily="49" charset="0"/>
              </a:rPr>
            </a:br>
            <a:r>
              <a:rPr lang="en-US" altLang="de-DE" sz="1800" b="1" dirty="0" smtClean="0">
                <a:latin typeface="Courier New" pitchFamily="49" charset="0"/>
              </a:rPr>
              <a:t>end record</a:t>
            </a:r>
            <a:r>
              <a:rPr lang="en-US" altLang="de-DE" sz="1800" dirty="0" smtClean="0">
                <a:latin typeface="Courier New" pitchFamily="49" charset="0"/>
              </a:rPr>
              <a:t>;</a:t>
            </a:r>
            <a:br>
              <a:rPr lang="en-US" altLang="de-DE" sz="1800" dirty="0" smtClean="0">
                <a:latin typeface="Courier New" pitchFamily="49" charset="0"/>
              </a:rPr>
            </a:br>
            <a:r>
              <a:rPr lang="en-US" altLang="de-DE" sz="1800" b="1" dirty="0" smtClean="0">
                <a:latin typeface="Courier New" pitchFamily="49" charset="0"/>
              </a:rPr>
              <a:t>for</a:t>
            </a:r>
            <a:r>
              <a:rPr lang="en-US" altLang="de-DE" sz="1800" dirty="0" smtClean="0">
                <a:latin typeface="Courier New" pitchFamily="49" charset="0"/>
              </a:rPr>
              <a:t> T</a:t>
            </a:r>
            <a:r>
              <a:rPr lang="en-US" altLang="de-DE" sz="1800" dirty="0" smtClean="0">
                <a:latin typeface="Courier New" pitchFamily="49" charset="0"/>
                <a:cs typeface="Courier New" pitchFamily="49" charset="0"/>
              </a:rPr>
              <a:t>'</a:t>
            </a:r>
            <a:r>
              <a:rPr lang="en-US" altLang="de-DE" sz="1800" dirty="0" smtClean="0">
                <a:latin typeface="Courier New" pitchFamily="49" charset="0"/>
              </a:rPr>
              <a:t>Bit_Order </a:t>
            </a:r>
            <a:r>
              <a:rPr lang="en-US" altLang="de-DE" sz="1800" b="1" dirty="0" smtClean="0">
                <a:latin typeface="Courier New" pitchFamily="49" charset="0"/>
              </a:rPr>
              <a:t>use</a:t>
            </a:r>
            <a:r>
              <a:rPr lang="en-US" altLang="de-DE" sz="1800" dirty="0" smtClean="0">
                <a:latin typeface="Courier New" pitchFamily="49" charset="0"/>
              </a:rPr>
              <a:t> High_Order_First;</a:t>
            </a:r>
          </a:p>
          <a:p>
            <a:pPr marL="1071563" lvl="0" indent="0"/>
            <a:r>
              <a:rPr lang="en-US" sz="1800" dirty="0" smtClean="0">
                <a:latin typeface="Courier New" panose="02070309020205020404" pitchFamily="49" charset="0"/>
                <a:cs typeface="Courier New" panose="02070309020205020404" pitchFamily="49" charset="0"/>
              </a:rPr>
              <a:t>  Byte 3       4</a:t>
            </a:r>
            <a:br>
              <a:rPr lang="en-US" sz="1800" dirty="0" smtClean="0">
                <a:latin typeface="Courier New" panose="02070309020205020404" pitchFamily="49" charset="0"/>
                <a:cs typeface="Courier New" panose="02070309020205020404" pitchFamily="49" charset="0"/>
              </a:rPr>
            </a:br>
            <a:r>
              <a:rPr lang="en-US" sz="1800" dirty="0" smtClean="0">
                <a:latin typeface="Courier New" panose="02070309020205020404" pitchFamily="49" charset="0"/>
                <a:cs typeface="Courier New" panose="02070309020205020404" pitchFamily="49" charset="0"/>
              </a:rPr>
              <a:t>    BE </a:t>
            </a:r>
            <a:r>
              <a:rPr lang="en-US" sz="1800" dirty="0" smtClean="0">
                <a:solidFill>
                  <a:srgbClr val="808080">
                    <a:lumMod val="75000"/>
                  </a:srgbClr>
                </a:solidFill>
                <a:latin typeface="Courier New" panose="02070309020205020404" pitchFamily="49" charset="0"/>
                <a:cs typeface="Courier New" panose="02070309020205020404" pitchFamily="49" charset="0"/>
              </a:rPr>
              <a:t>012345</a:t>
            </a:r>
            <a:r>
              <a:rPr lang="en-US" sz="1800" dirty="0" smtClean="0">
                <a:solidFill>
                  <a:srgbClr val="FF0000"/>
                </a:solidFill>
                <a:latin typeface="Courier New" panose="02070309020205020404" pitchFamily="49" charset="0"/>
                <a:cs typeface="Courier New" panose="02070309020205020404" pitchFamily="49" charset="0"/>
              </a:rPr>
              <a:t>67890</a:t>
            </a:r>
            <a:r>
              <a:rPr lang="en-US" sz="1800" dirty="0" smtClean="0">
                <a:solidFill>
                  <a:srgbClr val="808080">
                    <a:lumMod val="75000"/>
                  </a:srgbClr>
                </a:solidFill>
                <a:latin typeface="Courier New" panose="02070309020205020404" pitchFamily="49" charset="0"/>
                <a:cs typeface="Courier New" panose="02070309020205020404" pitchFamily="49" charset="0"/>
              </a:rPr>
              <a:t>12345</a:t>
            </a:r>
            <a:r>
              <a:rPr lang="en-US" sz="1800" dirty="0" smtClean="0">
                <a:solidFill>
                  <a:srgbClr val="C00000"/>
                </a:solidFill>
                <a:latin typeface="Courier New" panose="02070309020205020404" pitchFamily="49" charset="0"/>
                <a:cs typeface="Courier New" panose="02070309020205020404" pitchFamily="49" charset="0"/>
              </a:rPr>
              <a:t/>
            </a:r>
            <a:br>
              <a:rPr lang="en-US" sz="1800" dirty="0" smtClean="0">
                <a:solidFill>
                  <a:srgbClr val="C00000"/>
                </a:solidFill>
                <a:latin typeface="Courier New" panose="02070309020205020404" pitchFamily="49" charset="0"/>
                <a:cs typeface="Courier New" panose="02070309020205020404" pitchFamily="49" charset="0"/>
              </a:rPr>
            </a:br>
            <a:r>
              <a:rPr lang="en-US" sz="1800" dirty="0" smtClean="0">
                <a:solidFill>
                  <a:srgbClr val="C00000"/>
                </a:solidFill>
                <a:latin typeface="Courier New" panose="02070309020205020404" pitchFamily="49" charset="0"/>
                <a:cs typeface="Courier New" panose="02070309020205020404" pitchFamily="49" charset="0"/>
              </a:rPr>
              <a:t>  </a:t>
            </a:r>
            <a:r>
              <a:rPr lang="en-US" sz="1800" dirty="0" smtClean="0">
                <a:latin typeface="Courier New" panose="02070309020205020404" pitchFamily="49" charset="0"/>
                <a:cs typeface="Courier New" panose="02070309020205020404" pitchFamily="49" charset="0"/>
              </a:rPr>
              <a:t>NSBO </a:t>
            </a:r>
            <a:r>
              <a:rPr lang="en-US" sz="1800" i="1" dirty="0" smtClean="0">
                <a:solidFill>
                  <a:srgbClr val="FF0000"/>
                </a:solidFill>
                <a:latin typeface="Courier New" panose="02070309020205020404" pitchFamily="49" charset="0"/>
                <a:cs typeface="Courier New" panose="02070309020205020404" pitchFamily="49" charset="0"/>
              </a:rPr>
              <a:t>890</a:t>
            </a:r>
            <a:r>
              <a:rPr lang="en-US" sz="1800" i="1" dirty="0" smtClean="0">
                <a:solidFill>
                  <a:srgbClr val="808080">
                    <a:lumMod val="75000"/>
                  </a:srgbClr>
                </a:solidFill>
                <a:latin typeface="Courier New" panose="02070309020205020404" pitchFamily="49" charset="0"/>
                <a:cs typeface="Courier New" panose="02070309020205020404" pitchFamily="49" charset="0"/>
              </a:rPr>
              <a:t>12345</a:t>
            </a:r>
            <a:r>
              <a:rPr lang="en-US" sz="1800" dirty="0" smtClean="0">
                <a:solidFill>
                  <a:srgbClr val="808080">
                    <a:lumMod val="75000"/>
                  </a:srgbClr>
                </a:solidFill>
                <a:latin typeface="Courier New" panose="02070309020205020404" pitchFamily="49" charset="0"/>
                <a:cs typeface="Courier New" panose="02070309020205020404" pitchFamily="49" charset="0"/>
              </a:rPr>
              <a:t>012345</a:t>
            </a:r>
            <a:r>
              <a:rPr lang="en-US" sz="1800" dirty="0" smtClean="0">
                <a:solidFill>
                  <a:srgbClr val="FF0000"/>
                </a:solidFill>
                <a:latin typeface="Courier New" panose="02070309020205020404" pitchFamily="49" charset="0"/>
                <a:cs typeface="Courier New" panose="02070309020205020404" pitchFamily="49" charset="0"/>
              </a:rPr>
              <a:t>67   </a:t>
            </a:r>
            <a:r>
              <a:rPr lang="en-US" sz="1800" b="1" dirty="0" smtClean="0">
                <a:latin typeface="Courier New" panose="02070309020205020404" pitchFamily="49" charset="0"/>
                <a:cs typeface="Courier New" panose="02070309020205020404" pitchFamily="49" charset="0"/>
              </a:rPr>
              <a:t>Ada 95</a:t>
            </a:r>
            <a:r>
              <a:rPr lang="en-US" altLang="de-DE" sz="1800" dirty="0" smtClean="0">
                <a:solidFill>
                  <a:srgbClr val="FF0000"/>
                </a:solidFill>
                <a:latin typeface="Wingdings" pitchFamily="2" charset="2"/>
              </a:rPr>
              <a:t>   </a:t>
            </a:r>
            <a:r>
              <a:rPr lang="en-US" sz="1800" dirty="0" smtClean="0">
                <a:solidFill>
                  <a:srgbClr val="FF3399"/>
                </a:solidFill>
                <a:latin typeface="Courier New" panose="02070309020205020404" pitchFamily="49" charset="0"/>
                <a:cs typeface="Courier New" panose="02070309020205020404" pitchFamily="49" charset="0"/>
              </a:rPr>
              <a:t/>
            </a:r>
            <a:br>
              <a:rPr lang="en-US" sz="1800" dirty="0" smtClean="0">
                <a:solidFill>
                  <a:srgbClr val="FF3399"/>
                </a:solidFill>
                <a:latin typeface="Courier New" panose="02070309020205020404" pitchFamily="49" charset="0"/>
                <a:cs typeface="Courier New" panose="02070309020205020404" pitchFamily="49" charset="0"/>
              </a:rPr>
            </a:br>
            <a:r>
              <a:rPr lang="en-US" sz="1800" dirty="0" smtClean="0">
                <a:solidFill>
                  <a:srgbClr val="FF3399"/>
                </a:solidFill>
                <a:latin typeface="Courier New" panose="02070309020205020404" pitchFamily="49" charset="0"/>
                <a:cs typeface="Courier New" panose="02070309020205020404" pitchFamily="49" charset="0"/>
              </a:rPr>
              <a:t>  </a:t>
            </a:r>
            <a:r>
              <a:rPr lang="en-US" sz="1800" dirty="0" smtClean="0">
                <a:latin typeface="Courier New" panose="02070309020205020404" pitchFamily="49" charset="0"/>
                <a:cs typeface="Courier New" panose="02070309020205020404" pitchFamily="49" charset="0"/>
              </a:rPr>
              <a:t>NSBO</a:t>
            </a:r>
            <a:r>
              <a:rPr lang="en-US" altLang="de-DE" sz="1800" dirty="0" smtClean="0">
                <a:latin typeface="Courier New" pitchFamily="49" charset="0"/>
              </a:rPr>
              <a:t> </a:t>
            </a:r>
            <a:r>
              <a:rPr lang="en-US" altLang="de-DE" sz="1800" dirty="0" smtClean="0">
                <a:solidFill>
                  <a:srgbClr val="808080">
                    <a:lumMod val="75000"/>
                  </a:srgbClr>
                </a:solidFill>
                <a:latin typeface="Courier New" pitchFamily="49" charset="0"/>
              </a:rPr>
              <a:t>012345</a:t>
            </a:r>
            <a:r>
              <a:rPr lang="en-US" altLang="de-DE" sz="1800" dirty="0" smtClean="0">
                <a:solidFill>
                  <a:srgbClr val="FF0000"/>
                </a:solidFill>
                <a:latin typeface="Courier New" pitchFamily="49" charset="0"/>
              </a:rPr>
              <a:t>67890</a:t>
            </a:r>
            <a:r>
              <a:rPr lang="en-US" altLang="de-DE" sz="1800" dirty="0" smtClean="0">
                <a:solidFill>
                  <a:srgbClr val="808080">
                    <a:lumMod val="75000"/>
                  </a:srgbClr>
                </a:solidFill>
                <a:latin typeface="Courier New" pitchFamily="49" charset="0"/>
              </a:rPr>
              <a:t>12345</a:t>
            </a:r>
            <a:r>
              <a:rPr lang="en-US" altLang="de-DE" sz="1800" dirty="0" smtClean="0">
                <a:latin typeface="Courier New" pitchFamily="49" charset="0"/>
              </a:rPr>
              <a:t>   </a:t>
            </a:r>
            <a:r>
              <a:rPr lang="en-US" altLang="de-DE" sz="1800" b="1" dirty="0" smtClean="0">
                <a:latin typeface="Courier New" pitchFamily="49" charset="0"/>
              </a:rPr>
              <a:t>Ada 2005   </a:t>
            </a:r>
            <a:r>
              <a:rPr lang="en-US" altLang="de-DE" sz="1800" b="1" dirty="0" smtClean="0">
                <a:solidFill>
                  <a:srgbClr val="E2FFB8">
                    <a:lumMod val="25000"/>
                  </a:srgbClr>
                </a:solidFill>
                <a:latin typeface="Courier New" pitchFamily="49" charset="0"/>
              </a:rPr>
              <a:t>OK</a:t>
            </a:r>
            <a:r>
              <a:rPr lang="en-US" altLang="de-DE" sz="1800" dirty="0" smtClean="0">
                <a:solidFill>
                  <a:srgbClr val="FF0000"/>
                </a:solidFill>
                <a:latin typeface="Courier New" pitchFamily="49" charset="0"/>
              </a:rPr>
              <a:t/>
            </a:r>
            <a:br>
              <a:rPr lang="en-US" altLang="de-DE" sz="1800" dirty="0" smtClean="0">
                <a:solidFill>
                  <a:srgbClr val="FF0000"/>
                </a:solidFill>
                <a:latin typeface="Courier New" pitchFamily="49" charset="0"/>
              </a:rPr>
            </a:br>
            <a:r>
              <a:rPr lang="en-US" altLang="de-DE" sz="1800" dirty="0" smtClean="0">
                <a:solidFill>
                  <a:srgbClr val="FF0000"/>
                </a:solidFill>
                <a:latin typeface="Courier New" pitchFamily="49" charset="0"/>
              </a:rPr>
              <a:t>  </a:t>
            </a:r>
            <a:r>
              <a:rPr lang="en-US" sz="1800" dirty="0" smtClean="0">
                <a:latin typeface="Courier New" panose="02070309020205020404" pitchFamily="49" charset="0"/>
                <a:cs typeface="Courier New" panose="02070309020205020404" pitchFamily="49" charset="0"/>
              </a:rPr>
              <a:t>Byte        4       3</a:t>
            </a:r>
          </a:p>
          <a:p>
            <a:pPr marL="0" lvl="1" indent="0">
              <a:spcBef>
                <a:spcPts val="800"/>
              </a:spcBef>
              <a:buNone/>
            </a:pPr>
            <a:r>
              <a:rPr lang="en-US" sz="2000" dirty="0" smtClean="0"/>
              <a:t>For </a:t>
            </a:r>
            <a:r>
              <a:rPr lang="en-US" sz="1800" dirty="0" smtClean="0">
                <a:solidFill>
                  <a:srgbClr val="FF0000"/>
                </a:solidFill>
                <a:latin typeface="Courier New" panose="02070309020205020404" pitchFamily="49" charset="0"/>
                <a:cs typeface="Courier New" panose="02070309020205020404" pitchFamily="49" charset="0"/>
              </a:rPr>
              <a:t>X</a:t>
            </a:r>
            <a:r>
              <a:rPr lang="en-US" sz="2000" dirty="0" smtClean="0"/>
              <a:t>, a 2 byte long machine scalar is needed: </a:t>
            </a:r>
            <a:r>
              <a:rPr lang="en-US" altLang="de-DE" sz="2000" dirty="0" smtClean="0"/>
              <a:t>On a little endian machine</a:t>
            </a:r>
            <a:r>
              <a:rPr lang="en-US" sz="2000" dirty="0" smtClean="0"/>
              <a:t> (NSBO), it is located at </a:t>
            </a:r>
            <a:r>
              <a:rPr lang="en-US" sz="2000" dirty="0"/>
              <a:t>b</a:t>
            </a:r>
            <a:r>
              <a:rPr lang="en-US" sz="2000" dirty="0" smtClean="0"/>
              <a:t>yte 3 and also covers byte 4, within it however counting proceeds from left to right.</a:t>
            </a:r>
          </a:p>
          <a:p>
            <a:pPr marL="0" lvl="1" indent="0">
              <a:spcBef>
                <a:spcPts val="800"/>
              </a:spcBef>
              <a:buNone/>
            </a:pPr>
            <a:r>
              <a:rPr lang="en-US" sz="2000" dirty="0" smtClean="0">
                <a:solidFill>
                  <a:srgbClr val="3333CC"/>
                </a:solidFill>
              </a:rPr>
              <a:t>Result: </a:t>
            </a:r>
            <a:r>
              <a:rPr lang="en-US" altLang="de-DE" sz="2000" dirty="0" smtClean="0">
                <a:solidFill>
                  <a:srgbClr val="3333CC"/>
                </a:solidFill>
              </a:rPr>
              <a:t>Endian independence also here</a:t>
            </a:r>
            <a:r>
              <a:rPr lang="en-US" sz="2000" dirty="0" smtClean="0">
                <a:solidFill>
                  <a:srgbClr val="3333CC"/>
                </a:solidFill>
              </a:rPr>
              <a:t>.</a:t>
            </a:r>
            <a:endParaRPr lang="en-US" sz="2000" dirty="0">
              <a:solidFill>
                <a:srgbClr val="3333CC"/>
              </a:solidFill>
            </a:endParaRPr>
          </a:p>
        </p:txBody>
      </p:sp>
      <p:sp>
        <p:nvSpPr>
          <p:cNvPr id="4" name="Fußzeilenplatzhalter 3"/>
          <p:cNvSpPr>
            <a:spLocks noGrp="1"/>
          </p:cNvSpPr>
          <p:nvPr>
            <p:ph type="ftr" idx="10"/>
          </p:nvPr>
        </p:nvSpPr>
        <p:spPr/>
        <p:txBody>
          <a:bodyPr/>
          <a:lstStyle/>
          <a:p>
            <a:pPr>
              <a:defRPr/>
            </a:pPr>
            <a:r>
              <a:rPr lang="en-US" dirty="0" smtClean="0"/>
              <a:t>Ada Basics © 2024 C.Grein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316</a:t>
            </a:fld>
            <a:endParaRPr lang="de-DE" dirty="0"/>
          </a:p>
        </p:txBody>
      </p:sp>
      <p:sp>
        <p:nvSpPr>
          <p:cNvPr id="6" name="Line 4"/>
          <p:cNvSpPr>
            <a:spLocks noChangeShapeType="1"/>
          </p:cNvSpPr>
          <p:nvPr/>
        </p:nvSpPr>
        <p:spPr bwMode="auto">
          <a:xfrm>
            <a:off x="3059832" y="3356992"/>
            <a:ext cx="720080"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de-DE" dirty="0"/>
          </a:p>
        </p:txBody>
      </p:sp>
      <p:sp>
        <p:nvSpPr>
          <p:cNvPr id="7" name="Line 5"/>
          <p:cNvSpPr>
            <a:spLocks noChangeShapeType="1"/>
          </p:cNvSpPr>
          <p:nvPr/>
        </p:nvSpPr>
        <p:spPr bwMode="auto">
          <a:xfrm flipH="1">
            <a:off x="3923928" y="4437112"/>
            <a:ext cx="790415" cy="0"/>
          </a:xfrm>
          <a:prstGeom prst="line">
            <a:avLst/>
          </a:prstGeom>
          <a:noFill/>
          <a:ln w="9525">
            <a:solidFill>
              <a:schemeClr val="tx1"/>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de-DE" dirty="0"/>
          </a:p>
        </p:txBody>
      </p:sp>
      <p:cxnSp>
        <p:nvCxnSpPr>
          <p:cNvPr id="8" name="Gerade Verbindung mit Pfeil 7"/>
          <p:cNvCxnSpPr/>
          <p:nvPr/>
        </p:nvCxnSpPr>
        <p:spPr bwMode="auto">
          <a:xfrm>
            <a:off x="2843808" y="4077072"/>
            <a:ext cx="2124236" cy="0"/>
          </a:xfrm>
          <a:prstGeom prst="straightConnector1">
            <a:avLst/>
          </a:prstGeom>
          <a:solidFill>
            <a:srgbClr val="00B8FF"/>
          </a:solidFill>
          <a:ln w="9525" cap="flat" cmpd="sng" algn="ctr">
            <a:solidFill>
              <a:schemeClr val="tx1"/>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2915183217"/>
      </p:ext>
    </p:extLst>
  </p:cSld>
  <p:clrMapOvr>
    <a:masterClrMapping/>
  </p:clrMapOvr>
  <p:timing>
    <p:tnLst>
      <p:par>
        <p:cTn id="1" dur="indefinite" restart="never" nodeType="tmRoot"/>
      </p:par>
    </p:tnLst>
  </p:timing>
</p:sld>
</file>

<file path=ppt/slides/slide3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685800" y="463551"/>
            <a:ext cx="7739063" cy="1309266"/>
          </a:xfrm>
        </p:spPr>
        <p:txBody>
          <a:bodyPr/>
          <a:lstStyle/>
          <a:p>
            <a:r>
              <a:rPr lang="en-US" dirty="0" smtClean="0"/>
              <a:t>Complete Record on</a:t>
            </a:r>
            <a:br>
              <a:rPr lang="en-US" dirty="0" smtClean="0"/>
            </a:br>
            <a:r>
              <a:rPr lang="en-US" dirty="0" smtClean="0"/>
              <a:t>LE Architecture</a:t>
            </a:r>
            <a:endParaRPr lang="en-US" dirty="0"/>
          </a:p>
        </p:txBody>
      </p:sp>
      <p:sp>
        <p:nvSpPr>
          <p:cNvPr id="3" name="Inhaltsplatzhalter 2"/>
          <p:cNvSpPr>
            <a:spLocks noGrp="1"/>
          </p:cNvSpPr>
          <p:nvPr>
            <p:ph idx="1"/>
          </p:nvPr>
        </p:nvSpPr>
        <p:spPr>
          <a:xfrm>
            <a:off x="685800" y="1772818"/>
            <a:ext cx="7739063" cy="4442246"/>
          </a:xfrm>
        </p:spPr>
        <p:txBody>
          <a:bodyPr/>
          <a:lstStyle/>
          <a:p>
            <a:pPr marL="261938" lvl="0" indent="0"/>
            <a:r>
              <a:rPr lang="en-US" sz="1800" b="1" dirty="0" smtClean="0">
                <a:latin typeface="Courier New" panose="02070309020205020404" pitchFamily="49" charset="0"/>
                <a:cs typeface="Courier New" panose="02070309020205020404" pitchFamily="49" charset="0"/>
              </a:rPr>
              <a:t> for</a:t>
            </a:r>
            <a:r>
              <a:rPr lang="en-US" sz="1800" dirty="0" smtClean="0">
                <a:latin typeface="Courier New" panose="02070309020205020404" pitchFamily="49" charset="0"/>
                <a:cs typeface="Courier New" panose="02070309020205020404" pitchFamily="49" charset="0"/>
              </a:rPr>
              <a:t> T </a:t>
            </a:r>
            <a:r>
              <a:rPr lang="en-US" sz="1800" b="1" dirty="0" smtClean="0">
                <a:latin typeface="Courier New" panose="02070309020205020404" pitchFamily="49" charset="0"/>
                <a:cs typeface="Courier New" panose="02070309020205020404" pitchFamily="49" charset="0"/>
              </a:rPr>
              <a:t>use record</a:t>
            </a:r>
            <a:r>
              <a:rPr lang="en-US" sz="1800" dirty="0" smtClean="0">
                <a:latin typeface="Courier New" panose="02070309020205020404" pitchFamily="49" charset="0"/>
                <a:cs typeface="Courier New" panose="02070309020205020404" pitchFamily="49" charset="0"/>
              </a:rPr>
              <a:t/>
            </a:r>
            <a:br>
              <a:rPr lang="en-US" sz="1800" dirty="0" smtClean="0">
                <a:latin typeface="Courier New" panose="02070309020205020404" pitchFamily="49" charset="0"/>
                <a:cs typeface="Courier New" panose="02070309020205020404" pitchFamily="49" charset="0"/>
              </a:rPr>
            </a:br>
            <a:r>
              <a:rPr lang="en-US" sz="1800" dirty="0" smtClean="0">
                <a:latin typeface="Courier New" panose="02070309020205020404" pitchFamily="49" charset="0"/>
                <a:cs typeface="Courier New" panose="02070309020205020404" pitchFamily="49" charset="0"/>
              </a:rPr>
              <a:t>   I </a:t>
            </a:r>
            <a:r>
              <a:rPr lang="en-US" sz="1800" b="1" dirty="0" smtClean="0">
                <a:latin typeface="Courier New" panose="02070309020205020404" pitchFamily="49" charset="0"/>
                <a:cs typeface="Courier New" panose="02070309020205020404" pitchFamily="49" charset="0"/>
              </a:rPr>
              <a:t>at</a:t>
            </a:r>
            <a:r>
              <a:rPr lang="en-US" sz="1800" dirty="0" smtClean="0">
                <a:latin typeface="Courier New" panose="02070309020205020404" pitchFamily="49" charset="0"/>
                <a:cs typeface="Courier New" panose="02070309020205020404" pitchFamily="49" charset="0"/>
              </a:rPr>
              <a:t> 0 </a:t>
            </a:r>
            <a:r>
              <a:rPr lang="en-US" sz="1800" b="1" dirty="0" smtClean="0">
                <a:latin typeface="Courier New" panose="02070309020205020404" pitchFamily="49" charset="0"/>
                <a:cs typeface="Courier New" panose="02070309020205020404" pitchFamily="49" charset="0"/>
              </a:rPr>
              <a:t>range</a:t>
            </a:r>
            <a:r>
              <a:rPr lang="en-US" sz="1800" dirty="0" smtClean="0">
                <a:latin typeface="Courier New" panose="02070309020205020404" pitchFamily="49" charset="0"/>
                <a:cs typeface="Courier New" panose="02070309020205020404" pitchFamily="49" charset="0"/>
              </a:rPr>
              <a:t>  0 .. 15;</a:t>
            </a:r>
            <a:br>
              <a:rPr lang="en-US" sz="1800" dirty="0" smtClean="0">
                <a:latin typeface="Courier New" panose="02070309020205020404" pitchFamily="49" charset="0"/>
                <a:cs typeface="Courier New" panose="02070309020205020404" pitchFamily="49" charset="0"/>
              </a:rPr>
            </a:br>
            <a:r>
              <a:rPr lang="en-US" sz="1800" dirty="0" smtClean="0">
                <a:latin typeface="Courier New" panose="02070309020205020404" pitchFamily="49" charset="0"/>
                <a:cs typeface="Courier New" panose="02070309020205020404" pitchFamily="49" charset="0"/>
              </a:rPr>
              <a:t>   </a:t>
            </a:r>
            <a:r>
              <a:rPr lang="en-US" sz="1800" dirty="0" smtClean="0">
                <a:solidFill>
                  <a:srgbClr val="FF3399"/>
                </a:solidFill>
                <a:latin typeface="Courier New" panose="02070309020205020404" pitchFamily="49" charset="0"/>
                <a:cs typeface="Courier New" panose="02070309020205020404" pitchFamily="49" charset="0"/>
              </a:rPr>
              <a:t>A </a:t>
            </a:r>
            <a:r>
              <a:rPr lang="en-US" sz="1800" b="1" dirty="0" smtClean="0">
                <a:solidFill>
                  <a:srgbClr val="FF3399"/>
                </a:solidFill>
                <a:latin typeface="Courier New" panose="02070309020205020404" pitchFamily="49" charset="0"/>
                <a:cs typeface="Courier New" panose="02070309020205020404" pitchFamily="49" charset="0"/>
              </a:rPr>
              <a:t>at</a:t>
            </a:r>
            <a:r>
              <a:rPr lang="en-US" sz="1800" dirty="0" smtClean="0">
                <a:solidFill>
                  <a:srgbClr val="FF3399"/>
                </a:solidFill>
                <a:latin typeface="Courier New" panose="02070309020205020404" pitchFamily="49" charset="0"/>
                <a:cs typeface="Courier New" panose="02070309020205020404" pitchFamily="49" charset="0"/>
              </a:rPr>
              <a:t> 2 </a:t>
            </a:r>
            <a:r>
              <a:rPr lang="en-US" sz="1800" b="1" dirty="0" smtClean="0">
                <a:solidFill>
                  <a:srgbClr val="FF3399"/>
                </a:solidFill>
                <a:latin typeface="Courier New" panose="02070309020205020404" pitchFamily="49" charset="0"/>
                <a:cs typeface="Courier New" panose="02070309020205020404" pitchFamily="49" charset="0"/>
              </a:rPr>
              <a:t>range</a:t>
            </a:r>
            <a:r>
              <a:rPr lang="en-US" sz="1800" dirty="0" smtClean="0">
                <a:solidFill>
                  <a:srgbClr val="FF3399"/>
                </a:solidFill>
                <a:latin typeface="Courier New" panose="02070309020205020404" pitchFamily="49" charset="0"/>
                <a:cs typeface="Courier New" panose="02070309020205020404" pitchFamily="49" charset="0"/>
              </a:rPr>
              <a:t>  0 .. 12;</a:t>
            </a:r>
            <a:br>
              <a:rPr lang="en-US" sz="1800" dirty="0" smtClean="0">
                <a:solidFill>
                  <a:srgbClr val="FF3399"/>
                </a:solidFill>
                <a:latin typeface="Courier New" panose="02070309020205020404" pitchFamily="49" charset="0"/>
                <a:cs typeface="Courier New" panose="02070309020205020404" pitchFamily="49" charset="0"/>
              </a:rPr>
            </a:br>
            <a:r>
              <a:rPr lang="en-US" sz="1800" dirty="0" smtClean="0">
                <a:solidFill>
                  <a:srgbClr val="FF3399"/>
                </a:solidFill>
                <a:latin typeface="Courier New" panose="02070309020205020404" pitchFamily="49" charset="0"/>
                <a:cs typeface="Courier New" panose="02070309020205020404" pitchFamily="49" charset="0"/>
              </a:rPr>
              <a:t> </a:t>
            </a:r>
            <a:r>
              <a:rPr lang="en-US" sz="1800" dirty="0" smtClean="0">
                <a:latin typeface="Courier New" panose="02070309020205020404" pitchFamily="49" charset="0"/>
                <a:cs typeface="Courier New" panose="02070309020205020404" pitchFamily="49" charset="0"/>
              </a:rPr>
              <a:t>  </a:t>
            </a:r>
            <a:r>
              <a:rPr lang="en-US" sz="1800" dirty="0" smtClean="0">
                <a:solidFill>
                  <a:srgbClr val="3333CC"/>
                </a:solidFill>
                <a:latin typeface="Courier New" panose="02070309020205020404" pitchFamily="49" charset="0"/>
                <a:cs typeface="Courier New" panose="02070309020205020404" pitchFamily="49" charset="0"/>
              </a:rPr>
              <a:t>B </a:t>
            </a:r>
            <a:r>
              <a:rPr lang="en-US" sz="1800" b="1" dirty="0" smtClean="0">
                <a:solidFill>
                  <a:srgbClr val="3333CC"/>
                </a:solidFill>
                <a:latin typeface="Courier New" panose="02070309020205020404" pitchFamily="49" charset="0"/>
                <a:cs typeface="Courier New" panose="02070309020205020404" pitchFamily="49" charset="0"/>
              </a:rPr>
              <a:t>at</a:t>
            </a:r>
            <a:r>
              <a:rPr lang="en-US" sz="1800" dirty="0" smtClean="0">
                <a:solidFill>
                  <a:srgbClr val="3333CC"/>
                </a:solidFill>
                <a:latin typeface="Courier New" panose="02070309020205020404" pitchFamily="49" charset="0"/>
                <a:cs typeface="Courier New" panose="02070309020205020404" pitchFamily="49" charset="0"/>
              </a:rPr>
              <a:t> 2 </a:t>
            </a:r>
            <a:r>
              <a:rPr lang="en-US" sz="1800" b="1" dirty="0" smtClean="0">
                <a:solidFill>
                  <a:srgbClr val="3333CC"/>
                </a:solidFill>
                <a:latin typeface="Courier New" panose="02070309020205020404" pitchFamily="49" charset="0"/>
                <a:cs typeface="Courier New" panose="02070309020205020404" pitchFamily="49" charset="0"/>
              </a:rPr>
              <a:t>range</a:t>
            </a:r>
            <a:r>
              <a:rPr lang="en-US" sz="1800" dirty="0" smtClean="0">
                <a:solidFill>
                  <a:srgbClr val="3333CC"/>
                </a:solidFill>
                <a:latin typeface="Courier New" panose="02070309020205020404" pitchFamily="49" charset="0"/>
                <a:cs typeface="Courier New" panose="02070309020205020404" pitchFamily="49" charset="0"/>
              </a:rPr>
              <a:t> 13 .. 17;</a:t>
            </a:r>
            <a:br>
              <a:rPr lang="en-US" sz="1800" dirty="0" smtClean="0">
                <a:solidFill>
                  <a:srgbClr val="3333CC"/>
                </a:solidFill>
                <a:latin typeface="Courier New" panose="02070309020205020404" pitchFamily="49" charset="0"/>
                <a:cs typeface="Courier New" panose="02070309020205020404" pitchFamily="49" charset="0"/>
              </a:rPr>
            </a:br>
            <a:r>
              <a:rPr lang="en-US" sz="1800" dirty="0" smtClean="0">
                <a:solidFill>
                  <a:srgbClr val="3333CC"/>
                </a:solidFill>
                <a:latin typeface="Courier New" panose="02070309020205020404" pitchFamily="49" charset="0"/>
                <a:cs typeface="Courier New" panose="02070309020205020404" pitchFamily="49" charset="0"/>
              </a:rPr>
              <a:t> </a:t>
            </a:r>
            <a:r>
              <a:rPr lang="en-US" sz="1800" dirty="0" smtClean="0">
                <a:latin typeface="Courier New" panose="02070309020205020404" pitchFamily="49" charset="0"/>
                <a:cs typeface="Courier New" panose="02070309020205020404" pitchFamily="49" charset="0"/>
              </a:rPr>
              <a:t>  </a:t>
            </a:r>
            <a:r>
              <a:rPr lang="en-US" sz="1800" dirty="0" smtClean="0">
                <a:solidFill>
                  <a:srgbClr val="E2FFB8">
                    <a:lumMod val="25000"/>
                  </a:srgbClr>
                </a:solidFill>
                <a:latin typeface="Courier New" panose="02070309020205020404" pitchFamily="49" charset="0"/>
                <a:cs typeface="Courier New" panose="02070309020205020404" pitchFamily="49" charset="0"/>
              </a:rPr>
              <a:t>C </a:t>
            </a:r>
            <a:r>
              <a:rPr lang="en-US" sz="1800" b="1" dirty="0" smtClean="0">
                <a:solidFill>
                  <a:srgbClr val="E2FFB8">
                    <a:lumMod val="25000"/>
                  </a:srgbClr>
                </a:solidFill>
                <a:latin typeface="Courier New" panose="02070309020205020404" pitchFamily="49" charset="0"/>
                <a:cs typeface="Courier New" panose="02070309020205020404" pitchFamily="49" charset="0"/>
              </a:rPr>
              <a:t>at</a:t>
            </a:r>
            <a:r>
              <a:rPr lang="en-US" sz="1800" dirty="0" smtClean="0">
                <a:solidFill>
                  <a:srgbClr val="E2FFB8">
                    <a:lumMod val="25000"/>
                  </a:srgbClr>
                </a:solidFill>
                <a:latin typeface="Courier New" panose="02070309020205020404" pitchFamily="49" charset="0"/>
                <a:cs typeface="Courier New" panose="02070309020205020404" pitchFamily="49" charset="0"/>
              </a:rPr>
              <a:t> 2 </a:t>
            </a:r>
            <a:r>
              <a:rPr lang="en-US" sz="1800" b="1" dirty="0" smtClean="0">
                <a:solidFill>
                  <a:srgbClr val="E2FFB8">
                    <a:lumMod val="25000"/>
                  </a:srgbClr>
                </a:solidFill>
                <a:latin typeface="Courier New" panose="02070309020205020404" pitchFamily="49" charset="0"/>
                <a:cs typeface="Courier New" panose="02070309020205020404" pitchFamily="49" charset="0"/>
              </a:rPr>
              <a:t>range</a:t>
            </a:r>
            <a:r>
              <a:rPr lang="en-US" sz="1800" dirty="0" smtClean="0">
                <a:solidFill>
                  <a:srgbClr val="E2FFB8">
                    <a:lumMod val="25000"/>
                  </a:srgbClr>
                </a:solidFill>
                <a:latin typeface="Courier New" panose="02070309020205020404" pitchFamily="49" charset="0"/>
                <a:cs typeface="Courier New" panose="02070309020205020404" pitchFamily="49" charset="0"/>
              </a:rPr>
              <a:t> 18 .. 23;</a:t>
            </a:r>
            <a:br>
              <a:rPr lang="en-US" sz="1800" dirty="0" smtClean="0">
                <a:solidFill>
                  <a:srgbClr val="E2FFB8">
                    <a:lumMod val="25000"/>
                  </a:srgbClr>
                </a:solidFill>
                <a:latin typeface="Courier New" panose="02070309020205020404" pitchFamily="49" charset="0"/>
                <a:cs typeface="Courier New" panose="02070309020205020404" pitchFamily="49" charset="0"/>
              </a:rPr>
            </a:br>
            <a:r>
              <a:rPr lang="en-US" sz="1800" dirty="0" smtClean="0">
                <a:solidFill>
                  <a:srgbClr val="E2FFB8">
                    <a:lumMod val="25000"/>
                  </a:srgbClr>
                </a:solidFill>
                <a:latin typeface="Courier New" panose="02070309020205020404" pitchFamily="49" charset="0"/>
                <a:cs typeface="Courier New" panose="02070309020205020404" pitchFamily="49" charset="0"/>
              </a:rPr>
              <a:t>  </a:t>
            </a:r>
            <a:r>
              <a:rPr lang="en-US" sz="1800" dirty="0" smtClean="0">
                <a:latin typeface="Courier New" panose="02070309020205020404" pitchFamily="49" charset="0"/>
                <a:cs typeface="Courier New" panose="02070309020205020404" pitchFamily="49" charset="0"/>
              </a:rPr>
              <a:t> </a:t>
            </a:r>
            <a:r>
              <a:rPr lang="en-US" sz="1800" dirty="0" smtClean="0">
                <a:solidFill>
                  <a:srgbClr val="FF0000"/>
                </a:solidFill>
                <a:latin typeface="Courier New" panose="02070309020205020404" pitchFamily="49" charset="0"/>
                <a:cs typeface="Courier New" panose="02070309020205020404" pitchFamily="49" charset="0"/>
              </a:rPr>
              <a:t>D </a:t>
            </a:r>
            <a:r>
              <a:rPr lang="en-US" sz="1800" b="1" dirty="0" smtClean="0">
                <a:solidFill>
                  <a:srgbClr val="FF0000"/>
                </a:solidFill>
                <a:latin typeface="Courier New" panose="02070309020205020404" pitchFamily="49" charset="0"/>
                <a:cs typeface="Courier New" panose="02070309020205020404" pitchFamily="49" charset="0"/>
              </a:rPr>
              <a:t>at</a:t>
            </a:r>
            <a:r>
              <a:rPr lang="en-US" sz="1800" dirty="0" smtClean="0">
                <a:solidFill>
                  <a:srgbClr val="FF0000"/>
                </a:solidFill>
                <a:latin typeface="Courier New" panose="02070309020205020404" pitchFamily="49" charset="0"/>
                <a:cs typeface="Courier New" panose="02070309020205020404" pitchFamily="49" charset="0"/>
              </a:rPr>
              <a:t> 5 </a:t>
            </a:r>
            <a:r>
              <a:rPr lang="en-US" sz="1800" b="1" dirty="0" smtClean="0">
                <a:solidFill>
                  <a:srgbClr val="FF0000"/>
                </a:solidFill>
                <a:latin typeface="Courier New" panose="02070309020205020404" pitchFamily="49" charset="0"/>
                <a:cs typeface="Courier New" panose="02070309020205020404" pitchFamily="49" charset="0"/>
              </a:rPr>
              <a:t>range</a:t>
            </a:r>
            <a:r>
              <a:rPr lang="en-US" sz="1800" dirty="0" smtClean="0">
                <a:solidFill>
                  <a:srgbClr val="FF0000"/>
                </a:solidFill>
                <a:latin typeface="Courier New" panose="02070309020205020404" pitchFamily="49" charset="0"/>
                <a:cs typeface="Courier New" panose="02070309020205020404" pitchFamily="49" charset="0"/>
              </a:rPr>
              <a:t>  0 ..  7;</a:t>
            </a:r>
            <a:br>
              <a:rPr lang="en-US" sz="1800" dirty="0" smtClean="0">
                <a:solidFill>
                  <a:srgbClr val="FF0000"/>
                </a:solidFill>
                <a:latin typeface="Courier New" panose="02070309020205020404" pitchFamily="49" charset="0"/>
                <a:cs typeface="Courier New" panose="02070309020205020404" pitchFamily="49" charset="0"/>
              </a:rPr>
            </a:br>
            <a:r>
              <a:rPr lang="en-US" sz="1800" dirty="0" smtClean="0">
                <a:solidFill>
                  <a:srgbClr val="FF0000"/>
                </a:solidFill>
                <a:latin typeface="Courier New" panose="02070309020205020404" pitchFamily="49" charset="0"/>
                <a:cs typeface="Courier New" panose="02070309020205020404" pitchFamily="49" charset="0"/>
              </a:rPr>
              <a:t> </a:t>
            </a:r>
            <a:r>
              <a:rPr lang="en-US" sz="1800" b="1" dirty="0" smtClean="0">
                <a:latin typeface="Courier New" panose="02070309020205020404" pitchFamily="49" charset="0"/>
                <a:cs typeface="Courier New" panose="02070309020205020404" pitchFamily="49" charset="0"/>
              </a:rPr>
              <a:t>end record</a:t>
            </a:r>
            <a:r>
              <a:rPr lang="en-US" sz="1800" dirty="0" smtClean="0">
                <a:latin typeface="Courier New" panose="02070309020205020404" pitchFamily="49" charset="0"/>
                <a:cs typeface="Courier New" panose="02070309020205020404" pitchFamily="49" charset="0"/>
              </a:rPr>
              <a:t>;</a:t>
            </a:r>
            <a:br>
              <a:rPr lang="en-US" sz="1800" dirty="0" smtClean="0">
                <a:latin typeface="Courier New" panose="02070309020205020404" pitchFamily="49" charset="0"/>
                <a:cs typeface="Courier New" panose="02070309020205020404" pitchFamily="49" charset="0"/>
              </a:rPr>
            </a:br>
            <a:r>
              <a:rPr lang="en-US" sz="1800" dirty="0" smtClean="0">
                <a:latin typeface="Courier New" panose="02070309020205020404" pitchFamily="49" charset="0"/>
                <a:cs typeface="Courier New" panose="02070309020205020404" pitchFamily="49" charset="0"/>
              </a:rPr>
              <a:t> </a:t>
            </a:r>
            <a:r>
              <a:rPr lang="en-US" sz="1800" b="1" dirty="0" smtClean="0">
                <a:latin typeface="Courier New" panose="02070309020205020404" pitchFamily="49" charset="0"/>
                <a:cs typeface="Courier New" panose="02070309020205020404" pitchFamily="49" charset="0"/>
              </a:rPr>
              <a:t>for</a:t>
            </a:r>
            <a:r>
              <a:rPr lang="en-US" sz="1800" dirty="0" smtClean="0">
                <a:latin typeface="Courier New" panose="02070309020205020404" pitchFamily="49" charset="0"/>
                <a:cs typeface="Courier New" panose="02070309020205020404" pitchFamily="49" charset="0"/>
              </a:rPr>
              <a:t> T'Bit_Order </a:t>
            </a:r>
            <a:r>
              <a:rPr lang="en-US" sz="1800" b="1" dirty="0" smtClean="0">
                <a:latin typeface="Courier New" panose="02070309020205020404" pitchFamily="49" charset="0"/>
                <a:cs typeface="Courier New" panose="02070309020205020404" pitchFamily="49" charset="0"/>
              </a:rPr>
              <a:t>use</a:t>
            </a:r>
            <a:r>
              <a:rPr lang="en-US" sz="1800" dirty="0" smtClean="0">
                <a:latin typeface="Courier New" panose="02070309020205020404" pitchFamily="49" charset="0"/>
                <a:cs typeface="Courier New" panose="02070309020205020404" pitchFamily="49" charset="0"/>
              </a:rPr>
              <a:t> System.High_Order_First;</a:t>
            </a:r>
          </a:p>
          <a:p>
            <a:pPr marL="0" lvl="0" indent="0"/>
            <a:r>
              <a:rPr lang="en-US" sz="1800" dirty="0" smtClean="0">
                <a:latin typeface="Courier New" panose="02070309020205020404" pitchFamily="49" charset="0"/>
                <a:cs typeface="Courier New" panose="02070309020205020404" pitchFamily="49" charset="0"/>
              </a:rPr>
              <a:t>Byte </a:t>
            </a:r>
            <a:r>
              <a:rPr lang="en-US" sz="1800" dirty="0" smtClean="0">
                <a:solidFill>
                  <a:srgbClr val="C00000"/>
                </a:solidFill>
                <a:latin typeface="Courier New" panose="02070309020205020404" pitchFamily="49" charset="0"/>
                <a:cs typeface="Courier New" panose="02070309020205020404" pitchFamily="49" charset="0"/>
              </a:rPr>
              <a:t>LE</a:t>
            </a:r>
            <a:r>
              <a:rPr lang="en-US" sz="1800" dirty="0" smtClean="0">
                <a:latin typeface="Courier New" panose="02070309020205020404" pitchFamily="49" charset="0"/>
                <a:cs typeface="Courier New" panose="02070309020205020404" pitchFamily="49" charset="0"/>
              </a:rPr>
              <a:t>     5       4       3       2       1       0</a:t>
            </a:r>
            <a:br>
              <a:rPr lang="en-US" sz="1800" dirty="0" smtClean="0">
                <a:latin typeface="Courier New" panose="02070309020205020404" pitchFamily="49" charset="0"/>
                <a:cs typeface="Courier New" panose="02070309020205020404" pitchFamily="49" charset="0"/>
              </a:rPr>
            </a:br>
            <a:r>
              <a:rPr lang="en-US" sz="1800" dirty="0" smtClean="0">
                <a:solidFill>
                  <a:srgbClr val="C00000"/>
                </a:solidFill>
                <a:latin typeface="Courier New" panose="02070309020205020404" pitchFamily="49" charset="0"/>
                <a:cs typeface="Courier New" panose="02070309020205020404" pitchFamily="49" charset="0"/>
              </a:rPr>
              <a:t>NSBO</a:t>
            </a:r>
            <a:r>
              <a:rPr lang="en-US" sz="1800" dirty="0" smtClean="0">
                <a:latin typeface="Courier New" panose="02070309020205020404" pitchFamily="49" charset="0"/>
                <a:cs typeface="Courier New" panose="02070309020205020404" pitchFamily="49" charset="0"/>
              </a:rPr>
              <a:t> </a:t>
            </a:r>
            <a:r>
              <a:rPr lang="en-US" sz="1800" dirty="0" smtClean="0">
                <a:solidFill>
                  <a:srgbClr val="FF3399"/>
                </a:solidFill>
                <a:latin typeface="Courier New" panose="02070309020205020404" pitchFamily="49" charset="0"/>
                <a:cs typeface="Courier New" panose="02070309020205020404" pitchFamily="49" charset="0"/>
              </a:rPr>
              <a:t>0123456789012</a:t>
            </a:r>
            <a:r>
              <a:rPr lang="en-US" sz="1800" dirty="0" smtClean="0">
                <a:solidFill>
                  <a:srgbClr val="3333CC"/>
                </a:solidFill>
                <a:latin typeface="Courier New" panose="02070309020205020404" pitchFamily="49" charset="0"/>
                <a:cs typeface="Courier New" panose="02070309020205020404" pitchFamily="49" charset="0"/>
              </a:rPr>
              <a:t>34567</a:t>
            </a:r>
            <a:r>
              <a:rPr lang="en-US" sz="1800" dirty="0" smtClean="0">
                <a:solidFill>
                  <a:srgbClr val="E2FFB8">
                    <a:lumMod val="25000"/>
                  </a:srgbClr>
                </a:solidFill>
                <a:latin typeface="Courier New" panose="02070309020205020404" pitchFamily="49" charset="0"/>
                <a:cs typeface="Courier New" panose="02070309020205020404" pitchFamily="49" charset="0"/>
              </a:rPr>
              <a:t>890123</a:t>
            </a:r>
            <a:r>
              <a:rPr lang="en-US" sz="1800" i="1" dirty="0" smtClean="0">
                <a:solidFill>
                  <a:srgbClr val="808080"/>
                </a:solidFill>
                <a:latin typeface="Courier New" panose="02070309020205020404" pitchFamily="49" charset="0"/>
                <a:cs typeface="Courier New" panose="02070309020205020404" pitchFamily="49" charset="0"/>
              </a:rPr>
              <a:t>45678901</a:t>
            </a:r>
            <a:r>
              <a:rPr lang="en-US" sz="1800" dirty="0" smtClean="0">
                <a:latin typeface="Courier New" panose="02070309020205020404" pitchFamily="49" charset="0"/>
                <a:cs typeface="Courier New" panose="02070309020205020404" pitchFamily="49" charset="0"/>
              </a:rPr>
              <a:t>0123456789012345</a:t>
            </a:r>
            <a:endParaRPr lang="en-US" sz="2000" dirty="0" smtClean="0">
              <a:cs typeface="Courier New" panose="02070309020205020404" pitchFamily="49" charset="0"/>
            </a:endParaRPr>
          </a:p>
          <a:p>
            <a:pPr marL="536575" lvl="0" indent="0" algn="ctr"/>
            <a:r>
              <a:rPr lang="en-US" sz="2000" dirty="0" smtClean="0">
                <a:cs typeface="Courier New" panose="02070309020205020404" pitchFamily="49" charset="0"/>
              </a:rPr>
              <a:t> Machine scalar</a:t>
            </a:r>
            <a:r>
              <a:rPr lang="en-US" sz="2000" dirty="0" smtClean="0">
                <a:solidFill>
                  <a:srgbClr val="FF0000"/>
                </a:solidFill>
                <a:cs typeface="Courier New" panose="02070309020205020404" pitchFamily="49" charset="0"/>
              </a:rPr>
              <a:t> </a:t>
            </a:r>
            <a:r>
              <a:rPr lang="en-US" sz="2000" dirty="0" smtClean="0">
                <a:solidFill>
                  <a:srgbClr val="C00000"/>
                </a:solidFill>
                <a:cs typeface="Courier New" panose="02070309020205020404" pitchFamily="49" charset="0"/>
              </a:rPr>
              <a:t>of length 32 (4 bytes)</a:t>
            </a:r>
            <a:r>
              <a:rPr lang="en-US" sz="2000" dirty="0" smtClean="0">
                <a:cs typeface="Courier New" panose="02070309020205020404" pitchFamily="49" charset="0"/>
              </a:rPr>
              <a:t>,    of length 16 (2 bytes)</a:t>
            </a:r>
            <a:br>
              <a:rPr lang="en-US" sz="2000" dirty="0" smtClean="0">
                <a:cs typeface="Courier New" panose="02070309020205020404" pitchFamily="49" charset="0"/>
              </a:rPr>
            </a:br>
            <a:r>
              <a:rPr lang="en-US" sz="2000" dirty="0" smtClean="0">
                <a:solidFill>
                  <a:srgbClr val="FF0000"/>
                </a:solidFill>
                <a:cs typeface="Courier New" panose="02070309020205020404" pitchFamily="49" charset="0"/>
              </a:rPr>
              <a:t>           </a:t>
            </a:r>
            <a:r>
              <a:rPr lang="en-US" sz="2000" b="1" dirty="0" smtClean="0">
                <a:solidFill>
                  <a:srgbClr val="C00000"/>
                </a:solidFill>
                <a:latin typeface="Courier New" panose="02070309020205020404" pitchFamily="49" charset="0"/>
                <a:cs typeface="Courier New" panose="02070309020205020404" pitchFamily="49" charset="0"/>
              </a:rPr>
              <a:t>at</a:t>
            </a:r>
            <a:r>
              <a:rPr lang="en-US" sz="2000" dirty="0" smtClean="0">
                <a:solidFill>
                  <a:srgbClr val="C00000"/>
                </a:solidFill>
                <a:latin typeface="Courier New" panose="02070309020205020404" pitchFamily="49" charset="0"/>
                <a:cs typeface="Courier New" panose="02070309020205020404" pitchFamily="49" charset="0"/>
              </a:rPr>
              <a:t> 2</a:t>
            </a:r>
            <a:r>
              <a:rPr lang="en-US" sz="2000" dirty="0" smtClean="0">
                <a:latin typeface="Courier New" panose="02070309020205020404" pitchFamily="49" charset="0"/>
                <a:cs typeface="Courier New" panose="02070309020205020404" pitchFamily="49" charset="0"/>
              </a:rPr>
              <a:t>                </a:t>
            </a:r>
            <a:r>
              <a:rPr lang="en-US" sz="2000" b="1" dirty="0" smtClean="0">
                <a:latin typeface="Courier New" panose="02070309020205020404" pitchFamily="49" charset="0"/>
                <a:cs typeface="Courier New" panose="02070309020205020404" pitchFamily="49" charset="0"/>
              </a:rPr>
              <a:t>at</a:t>
            </a:r>
            <a:r>
              <a:rPr lang="en-US" sz="2000" dirty="0" smtClean="0">
                <a:latin typeface="Courier New" panose="02070309020205020404" pitchFamily="49" charset="0"/>
                <a:cs typeface="Courier New" panose="02070309020205020404" pitchFamily="49" charset="0"/>
              </a:rPr>
              <a:t> 0</a:t>
            </a:r>
          </a:p>
          <a:p>
            <a:pPr marL="0" lvl="0" indent="0" algn="ctr"/>
            <a:r>
              <a:rPr lang="en-US" sz="1800" dirty="0" smtClean="0">
                <a:cs typeface="Courier New" panose="02070309020205020404" pitchFamily="49" charset="0"/>
              </a:rPr>
              <a:t>Bytes in LE numbering, bits in BE numbering!</a:t>
            </a:r>
          </a:p>
          <a:p>
            <a:pPr marL="0" lvl="0" indent="0" algn="ctr"/>
            <a:r>
              <a:rPr lang="en-US" sz="2400" dirty="0" smtClean="0">
                <a:solidFill>
                  <a:srgbClr val="FF0000"/>
                </a:solidFill>
                <a:cs typeface="Courier New" panose="02070309020205020404" pitchFamily="49" charset="0"/>
              </a:rPr>
              <a:t>Where to put component </a:t>
            </a:r>
            <a:r>
              <a:rPr lang="en-US" sz="2000" dirty="0" smtClean="0">
                <a:solidFill>
                  <a:srgbClr val="FF0000"/>
                </a:solidFill>
                <a:latin typeface="Courier New" panose="02070309020205020404" pitchFamily="49" charset="0"/>
                <a:cs typeface="Courier New" panose="02070309020205020404" pitchFamily="49" charset="0"/>
              </a:rPr>
              <a:t>D</a:t>
            </a:r>
            <a:r>
              <a:rPr lang="en-US" sz="2400" dirty="0" smtClean="0">
                <a:solidFill>
                  <a:srgbClr val="FF0000"/>
                </a:solidFill>
                <a:cs typeface="Courier New" panose="02070309020205020404" pitchFamily="49" charset="0"/>
              </a:rPr>
              <a:t>?</a:t>
            </a:r>
          </a:p>
        </p:txBody>
      </p:sp>
      <p:sp>
        <p:nvSpPr>
          <p:cNvPr id="4" name="Fußzeilenplatzhalter 3"/>
          <p:cNvSpPr>
            <a:spLocks noGrp="1"/>
          </p:cNvSpPr>
          <p:nvPr>
            <p:ph type="ftr" idx="10"/>
          </p:nvPr>
        </p:nvSpPr>
        <p:spPr/>
        <p:txBody>
          <a:bodyPr/>
          <a:lstStyle/>
          <a:p>
            <a:pPr>
              <a:defRPr/>
            </a:pPr>
            <a:r>
              <a:rPr lang="en-US" dirty="0" smtClean="0"/>
              <a:t>Ada Basics © 2024 C.Grein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317</a:t>
            </a:fld>
            <a:endParaRPr lang="de-DE" dirty="0"/>
          </a:p>
        </p:txBody>
      </p:sp>
      <p:cxnSp>
        <p:nvCxnSpPr>
          <p:cNvPr id="6" name="Gerader Verbinder 5"/>
          <p:cNvCxnSpPr/>
          <p:nvPr/>
        </p:nvCxnSpPr>
        <p:spPr bwMode="auto">
          <a:xfrm>
            <a:off x="5796136" y="4365104"/>
            <a:ext cx="0" cy="216024"/>
          </a:xfrm>
          <a:prstGeom prst="line">
            <a:avLst/>
          </a:prstGeom>
          <a:solidFill>
            <a:srgbClr val="00B8FF"/>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 name="Gerade Verbindung mit Pfeil 6"/>
          <p:cNvCxnSpPr/>
          <p:nvPr/>
        </p:nvCxnSpPr>
        <p:spPr bwMode="auto">
          <a:xfrm flipH="1">
            <a:off x="6948264" y="4221088"/>
            <a:ext cx="792088" cy="0"/>
          </a:xfrm>
          <a:prstGeom prst="straightConnector1">
            <a:avLst/>
          </a:prstGeom>
          <a:solidFill>
            <a:srgbClr val="00B8FF"/>
          </a:solidFill>
          <a:ln w="9525" cap="flat" cmpd="sng" algn="ctr">
            <a:solidFill>
              <a:schemeClr val="tx1"/>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 name="Gerade Verbindung mit Pfeil 7"/>
          <p:cNvCxnSpPr/>
          <p:nvPr/>
        </p:nvCxnSpPr>
        <p:spPr bwMode="auto">
          <a:xfrm>
            <a:off x="1475656" y="4725144"/>
            <a:ext cx="4320480" cy="0"/>
          </a:xfrm>
          <a:prstGeom prst="straightConnector1">
            <a:avLst/>
          </a:prstGeom>
          <a:solidFill>
            <a:srgbClr val="00B8FF"/>
          </a:solidFill>
          <a:ln w="9525" cap="flat" cmpd="sng" algn="ctr">
            <a:solidFill>
              <a:srgbClr val="C00000"/>
            </a:solidFill>
            <a:prstDash val="solid"/>
            <a:round/>
            <a:headEnd type="arrow"/>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 name="Gerade Verbindung mit Pfeil 8"/>
          <p:cNvCxnSpPr/>
          <p:nvPr/>
        </p:nvCxnSpPr>
        <p:spPr bwMode="auto">
          <a:xfrm>
            <a:off x="5796136" y="4725144"/>
            <a:ext cx="2232248" cy="0"/>
          </a:xfrm>
          <a:prstGeom prst="straightConnector1">
            <a:avLst/>
          </a:prstGeom>
          <a:solidFill>
            <a:srgbClr val="00B8FF"/>
          </a:solidFill>
          <a:ln w="9525" cap="flat" cmpd="sng" algn="ctr">
            <a:solidFill>
              <a:schemeClr val="tx1"/>
            </a:solidFill>
            <a:prstDash val="solid"/>
            <a:round/>
            <a:headEnd type="arrow"/>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0" name="Legende mit Linie 1 9"/>
          <p:cNvSpPr/>
          <p:nvPr/>
        </p:nvSpPr>
        <p:spPr bwMode="auto">
          <a:xfrm>
            <a:off x="5796136" y="3284984"/>
            <a:ext cx="1655589" cy="360039"/>
          </a:xfrm>
          <a:prstGeom prst="borderCallout1">
            <a:avLst>
              <a:gd name="adj1" fmla="val 50497"/>
              <a:gd name="adj2" fmla="val 171"/>
              <a:gd name="adj3" fmla="val 267264"/>
              <a:gd name="adj4" fmla="val -36089"/>
            </a:avLst>
          </a:prstGeom>
          <a:solidFill>
            <a:schemeClr val="bg2">
              <a:lumMod val="40000"/>
              <a:lumOff val="60000"/>
            </a:schemeClr>
          </a:solidFill>
          <a:ln w="9525" cap="flat" cmpd="sng" algn="ctr">
            <a:solidFill>
              <a:schemeClr val="bg2">
                <a:lumMod val="75000"/>
              </a:schemeClr>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8" charset="0"/>
              <a:buNone/>
              <a:tabLst/>
            </a:pPr>
            <a:r>
              <a:rPr kumimoji="0" lang="en-US" sz="1800" b="0" i="1" u="none" strike="noStrike" cap="none" normalizeH="0" baseline="0" dirty="0" smtClean="0">
                <a:ln>
                  <a:noFill/>
                </a:ln>
                <a:solidFill>
                  <a:schemeClr val="bg2">
                    <a:lumMod val="75000"/>
                  </a:schemeClr>
                </a:solidFill>
                <a:effectLst/>
                <a:latin typeface="Times New Roman" pitchFamily="18" charset="0"/>
              </a:rPr>
              <a:t>24 .. 31 </a:t>
            </a:r>
            <a:r>
              <a:rPr kumimoji="0" lang="en-US" sz="1800" b="0" i="0" u="none" strike="noStrike" cap="none" normalizeH="0" baseline="0" dirty="0" smtClean="0">
                <a:ln>
                  <a:noFill/>
                </a:ln>
                <a:solidFill>
                  <a:schemeClr val="bg2">
                    <a:lumMod val="75000"/>
                  </a:schemeClr>
                </a:solidFill>
                <a:effectLst/>
                <a:latin typeface="Times New Roman" pitchFamily="18" charset="0"/>
              </a:rPr>
              <a:t>unused</a:t>
            </a:r>
          </a:p>
        </p:txBody>
      </p:sp>
      <p:sp>
        <p:nvSpPr>
          <p:cNvPr id="11" name="Rechteckige Legende 10"/>
          <p:cNvSpPr/>
          <p:nvPr/>
        </p:nvSpPr>
        <p:spPr bwMode="auto">
          <a:xfrm>
            <a:off x="5220072" y="2013720"/>
            <a:ext cx="3024336" cy="1199256"/>
          </a:xfrm>
          <a:prstGeom prst="wedgeRectCallout">
            <a:avLst>
              <a:gd name="adj1" fmla="val -73412"/>
              <a:gd name="adj2" fmla="val 49629"/>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ctr" defTabSz="449263" rtl="0" eaLnBrk="1" fontAlgn="base" latinLnBrk="0" hangingPunct="1">
              <a:lnSpc>
                <a:spcPct val="100000"/>
              </a:lnSpc>
              <a:spcBef>
                <a:spcPct val="0"/>
              </a:spcBef>
              <a:spcAft>
                <a:spcPct val="0"/>
              </a:spcAft>
              <a:buClr>
                <a:srgbClr val="000000"/>
              </a:buClr>
              <a:buSzPct val="100000"/>
              <a:buFont typeface="Times New Roman" pitchFamily="18" charset="0"/>
              <a:buNone/>
              <a:tabLst/>
            </a:pPr>
            <a:r>
              <a:rPr kumimoji="0" lang="en-US" sz="1800" b="0" i="0" u="none" strike="noStrike" cap="none" normalizeH="0" baseline="0" dirty="0" smtClean="0">
                <a:ln>
                  <a:noFill/>
                </a:ln>
                <a:solidFill>
                  <a:schemeClr val="tx1"/>
                </a:solidFill>
                <a:effectLst/>
              </a:rPr>
              <a:t>This range is already used by component </a:t>
            </a:r>
            <a:r>
              <a:rPr kumimoji="0" lang="en-US" sz="1800" b="0" i="0" u="none" strike="noStrike" cap="none" normalizeH="0" baseline="0" dirty="0" smtClean="0">
                <a:ln>
                  <a:noFill/>
                </a:ln>
                <a:solidFill>
                  <a:srgbClr val="FF3399"/>
                </a:solidFill>
                <a:effectLst/>
                <a:latin typeface="Courier New" panose="02070309020205020404" pitchFamily="49" charset="0"/>
                <a:cs typeface="Courier New" panose="02070309020205020404" pitchFamily="49" charset="0"/>
              </a:rPr>
              <a:t>A</a:t>
            </a:r>
            <a:r>
              <a:rPr kumimoji="0" lang="en-US" sz="1800" b="0" i="0" u="none" strike="noStrike" cap="none" normalizeH="0" baseline="0" dirty="0" smtClean="0">
                <a:ln>
                  <a:noFill/>
                </a:ln>
                <a:solidFill>
                  <a:schemeClr val="tx1"/>
                </a:solidFill>
                <a:effectLst/>
              </a:rPr>
              <a:t>.</a:t>
            </a:r>
          </a:p>
          <a:p>
            <a:pPr marL="0" marR="0" indent="0" algn="ctr" defTabSz="449263" rtl="0" eaLnBrk="1" fontAlgn="base" latinLnBrk="0" hangingPunct="1">
              <a:lnSpc>
                <a:spcPct val="100000"/>
              </a:lnSpc>
              <a:spcBef>
                <a:spcPct val="0"/>
              </a:spcBef>
              <a:spcAft>
                <a:spcPct val="0"/>
              </a:spcAft>
              <a:buClr>
                <a:srgbClr val="000000"/>
              </a:buClr>
              <a:buSzPct val="100000"/>
              <a:buFont typeface="Times New Roman" pitchFamily="18" charset="0"/>
              <a:buNone/>
              <a:tabLst/>
            </a:pPr>
            <a:r>
              <a:rPr lang="en-US" sz="1800" dirty="0" smtClean="0">
                <a:solidFill>
                  <a:srgbClr val="FF0000"/>
                </a:solidFill>
              </a:rPr>
              <a:t>GNAT complains of course accordingly.</a:t>
            </a:r>
            <a:endParaRPr kumimoji="0" lang="en-US" sz="1800" b="0" i="0" u="none" strike="noStrike" cap="none" normalizeH="0" baseline="0" dirty="0" smtClean="0">
              <a:ln>
                <a:noFill/>
              </a:ln>
              <a:solidFill>
                <a:srgbClr val="FF0000"/>
              </a:solidFill>
              <a:effectLst/>
            </a:endParaRPr>
          </a:p>
        </p:txBody>
      </p:sp>
    </p:spTree>
    <p:extLst>
      <p:ext uri="{BB962C8B-B14F-4D97-AF65-F5344CB8AC3E}">
        <p14:creationId xmlns:p14="http://schemas.microsoft.com/office/powerpoint/2010/main" val="81311622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Lst>
  </p:timing>
</p:sld>
</file>

<file path=ppt/slides/slide3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a:t>Complete Record on</a:t>
            </a:r>
            <a:br>
              <a:rPr lang="en-US" dirty="0"/>
            </a:br>
            <a:r>
              <a:rPr lang="en-US" dirty="0"/>
              <a:t>LE </a:t>
            </a:r>
            <a:r>
              <a:rPr lang="en-US" dirty="0" smtClean="0"/>
              <a:t>Architecture (Continued)</a:t>
            </a:r>
            <a:endParaRPr lang="en-US" dirty="0"/>
          </a:p>
        </p:txBody>
      </p:sp>
      <p:sp>
        <p:nvSpPr>
          <p:cNvPr id="3" name="Inhaltsplatzhalter 2"/>
          <p:cNvSpPr>
            <a:spLocks noGrp="1"/>
          </p:cNvSpPr>
          <p:nvPr>
            <p:ph idx="1"/>
          </p:nvPr>
        </p:nvSpPr>
        <p:spPr>
          <a:xfrm>
            <a:off x="685800" y="1981200"/>
            <a:ext cx="8350696" cy="4233863"/>
          </a:xfrm>
        </p:spPr>
        <p:txBody>
          <a:bodyPr/>
          <a:lstStyle/>
          <a:p>
            <a:pPr marL="261938" lvl="0" indent="0"/>
            <a:r>
              <a:rPr lang="en-US" sz="1800" b="1" dirty="0" smtClean="0">
                <a:latin typeface="Courier New" panose="02070309020205020404" pitchFamily="49" charset="0"/>
                <a:cs typeface="Courier New" panose="02070309020205020404" pitchFamily="49" charset="0"/>
              </a:rPr>
              <a:t> for</a:t>
            </a:r>
            <a:r>
              <a:rPr lang="en-US" sz="1800" dirty="0" smtClean="0">
                <a:latin typeface="Courier New" panose="02070309020205020404" pitchFamily="49" charset="0"/>
                <a:cs typeface="Courier New" panose="02070309020205020404" pitchFamily="49" charset="0"/>
              </a:rPr>
              <a:t> T </a:t>
            </a:r>
            <a:r>
              <a:rPr lang="en-US" sz="1800" b="1" dirty="0" smtClean="0">
                <a:latin typeface="Courier New" panose="02070309020205020404" pitchFamily="49" charset="0"/>
                <a:cs typeface="Courier New" panose="02070309020205020404" pitchFamily="49" charset="0"/>
              </a:rPr>
              <a:t>use record</a:t>
            </a:r>
            <a:r>
              <a:rPr lang="en-US" sz="1800" dirty="0" smtClean="0">
                <a:latin typeface="Courier New" panose="02070309020205020404" pitchFamily="49" charset="0"/>
                <a:cs typeface="Courier New" panose="02070309020205020404" pitchFamily="49" charset="0"/>
              </a:rPr>
              <a:t/>
            </a:r>
            <a:br>
              <a:rPr lang="en-US" sz="1800" dirty="0" smtClean="0">
                <a:latin typeface="Courier New" panose="02070309020205020404" pitchFamily="49" charset="0"/>
                <a:cs typeface="Courier New" panose="02070309020205020404" pitchFamily="49" charset="0"/>
              </a:rPr>
            </a:br>
            <a:r>
              <a:rPr lang="en-US" sz="1800" dirty="0" smtClean="0">
                <a:latin typeface="Courier New" panose="02070309020205020404" pitchFamily="49" charset="0"/>
                <a:cs typeface="Courier New" panose="02070309020205020404" pitchFamily="49" charset="0"/>
              </a:rPr>
              <a:t>   I </a:t>
            </a:r>
            <a:r>
              <a:rPr lang="en-US" sz="1800" b="1" dirty="0" smtClean="0">
                <a:latin typeface="Courier New" panose="02070309020205020404" pitchFamily="49" charset="0"/>
                <a:cs typeface="Courier New" panose="02070309020205020404" pitchFamily="49" charset="0"/>
              </a:rPr>
              <a:t>at</a:t>
            </a:r>
            <a:r>
              <a:rPr lang="en-US" sz="1800" dirty="0" smtClean="0">
                <a:latin typeface="Courier New" panose="02070309020205020404" pitchFamily="49" charset="0"/>
                <a:cs typeface="Courier New" panose="02070309020205020404" pitchFamily="49" charset="0"/>
              </a:rPr>
              <a:t> 0 </a:t>
            </a:r>
            <a:r>
              <a:rPr lang="en-US" sz="1800" b="1" dirty="0" smtClean="0">
                <a:latin typeface="Courier New" panose="02070309020205020404" pitchFamily="49" charset="0"/>
                <a:cs typeface="Courier New" panose="02070309020205020404" pitchFamily="49" charset="0"/>
              </a:rPr>
              <a:t>range</a:t>
            </a:r>
            <a:r>
              <a:rPr lang="en-US" sz="1800" dirty="0" smtClean="0">
                <a:latin typeface="Courier New" panose="02070309020205020404" pitchFamily="49" charset="0"/>
                <a:cs typeface="Courier New" panose="02070309020205020404" pitchFamily="49" charset="0"/>
              </a:rPr>
              <a:t>  0 .. 15;</a:t>
            </a:r>
            <a:br>
              <a:rPr lang="en-US" sz="1800" dirty="0" smtClean="0">
                <a:latin typeface="Courier New" panose="02070309020205020404" pitchFamily="49" charset="0"/>
                <a:cs typeface="Courier New" panose="02070309020205020404" pitchFamily="49" charset="0"/>
              </a:rPr>
            </a:br>
            <a:r>
              <a:rPr lang="en-US" sz="1800" dirty="0" smtClean="0">
                <a:latin typeface="Courier New" panose="02070309020205020404" pitchFamily="49" charset="0"/>
                <a:cs typeface="Courier New" panose="02070309020205020404" pitchFamily="49" charset="0"/>
              </a:rPr>
              <a:t>   </a:t>
            </a:r>
            <a:r>
              <a:rPr lang="en-US" sz="1800" dirty="0" smtClean="0">
                <a:solidFill>
                  <a:srgbClr val="FF3399"/>
                </a:solidFill>
                <a:latin typeface="Courier New" panose="02070309020205020404" pitchFamily="49" charset="0"/>
                <a:cs typeface="Courier New" panose="02070309020205020404" pitchFamily="49" charset="0"/>
              </a:rPr>
              <a:t>A </a:t>
            </a:r>
            <a:r>
              <a:rPr lang="en-US" sz="1800" b="1" dirty="0" smtClean="0">
                <a:solidFill>
                  <a:srgbClr val="FF3399"/>
                </a:solidFill>
                <a:latin typeface="Courier New" panose="02070309020205020404" pitchFamily="49" charset="0"/>
                <a:cs typeface="Courier New" panose="02070309020205020404" pitchFamily="49" charset="0"/>
              </a:rPr>
              <a:t>at</a:t>
            </a:r>
            <a:r>
              <a:rPr lang="en-US" sz="1800" dirty="0" smtClean="0">
                <a:solidFill>
                  <a:srgbClr val="FF3399"/>
                </a:solidFill>
                <a:latin typeface="Courier New" panose="02070309020205020404" pitchFamily="49" charset="0"/>
                <a:cs typeface="Courier New" panose="02070309020205020404" pitchFamily="49" charset="0"/>
              </a:rPr>
              <a:t> 2 </a:t>
            </a:r>
            <a:r>
              <a:rPr lang="en-US" sz="1800" b="1" dirty="0" smtClean="0">
                <a:solidFill>
                  <a:srgbClr val="FF3399"/>
                </a:solidFill>
                <a:latin typeface="Courier New" panose="02070309020205020404" pitchFamily="49" charset="0"/>
                <a:cs typeface="Courier New" panose="02070309020205020404" pitchFamily="49" charset="0"/>
              </a:rPr>
              <a:t>range</a:t>
            </a:r>
            <a:r>
              <a:rPr lang="en-US" sz="1800" dirty="0" smtClean="0">
                <a:solidFill>
                  <a:srgbClr val="FF3399"/>
                </a:solidFill>
                <a:latin typeface="Courier New" panose="02070309020205020404" pitchFamily="49" charset="0"/>
                <a:cs typeface="Courier New" panose="02070309020205020404" pitchFamily="49" charset="0"/>
              </a:rPr>
              <a:t>  0 .. 12;</a:t>
            </a:r>
            <a:br>
              <a:rPr lang="en-US" sz="1800" dirty="0" smtClean="0">
                <a:solidFill>
                  <a:srgbClr val="FF3399"/>
                </a:solidFill>
                <a:latin typeface="Courier New" panose="02070309020205020404" pitchFamily="49" charset="0"/>
                <a:cs typeface="Courier New" panose="02070309020205020404" pitchFamily="49" charset="0"/>
              </a:rPr>
            </a:br>
            <a:r>
              <a:rPr lang="en-US" sz="1800" dirty="0" smtClean="0">
                <a:solidFill>
                  <a:srgbClr val="FF3399"/>
                </a:solidFill>
                <a:latin typeface="Courier New" panose="02070309020205020404" pitchFamily="49" charset="0"/>
                <a:cs typeface="Courier New" panose="02070309020205020404" pitchFamily="49" charset="0"/>
              </a:rPr>
              <a:t> </a:t>
            </a:r>
            <a:r>
              <a:rPr lang="en-US" sz="1800" dirty="0" smtClean="0">
                <a:latin typeface="Courier New" panose="02070309020205020404" pitchFamily="49" charset="0"/>
                <a:cs typeface="Courier New" panose="02070309020205020404" pitchFamily="49" charset="0"/>
              </a:rPr>
              <a:t>  </a:t>
            </a:r>
            <a:r>
              <a:rPr lang="en-US" sz="1800" dirty="0" smtClean="0">
                <a:solidFill>
                  <a:srgbClr val="3333CC"/>
                </a:solidFill>
                <a:latin typeface="Courier New" panose="02070309020205020404" pitchFamily="49" charset="0"/>
                <a:cs typeface="Courier New" panose="02070309020205020404" pitchFamily="49" charset="0"/>
              </a:rPr>
              <a:t>B </a:t>
            </a:r>
            <a:r>
              <a:rPr lang="en-US" sz="1800" b="1" dirty="0" smtClean="0">
                <a:solidFill>
                  <a:srgbClr val="3333CC"/>
                </a:solidFill>
                <a:latin typeface="Courier New" panose="02070309020205020404" pitchFamily="49" charset="0"/>
                <a:cs typeface="Courier New" panose="02070309020205020404" pitchFamily="49" charset="0"/>
              </a:rPr>
              <a:t>at</a:t>
            </a:r>
            <a:r>
              <a:rPr lang="en-US" sz="1800" dirty="0" smtClean="0">
                <a:solidFill>
                  <a:srgbClr val="3333CC"/>
                </a:solidFill>
                <a:latin typeface="Courier New" panose="02070309020205020404" pitchFamily="49" charset="0"/>
                <a:cs typeface="Courier New" panose="02070309020205020404" pitchFamily="49" charset="0"/>
              </a:rPr>
              <a:t> 2 </a:t>
            </a:r>
            <a:r>
              <a:rPr lang="en-US" sz="1800" b="1" dirty="0" smtClean="0">
                <a:solidFill>
                  <a:srgbClr val="3333CC"/>
                </a:solidFill>
                <a:latin typeface="Courier New" panose="02070309020205020404" pitchFamily="49" charset="0"/>
                <a:cs typeface="Courier New" panose="02070309020205020404" pitchFamily="49" charset="0"/>
              </a:rPr>
              <a:t>range</a:t>
            </a:r>
            <a:r>
              <a:rPr lang="en-US" sz="1800" dirty="0" smtClean="0">
                <a:solidFill>
                  <a:srgbClr val="3333CC"/>
                </a:solidFill>
                <a:latin typeface="Courier New" panose="02070309020205020404" pitchFamily="49" charset="0"/>
                <a:cs typeface="Courier New" panose="02070309020205020404" pitchFamily="49" charset="0"/>
              </a:rPr>
              <a:t> 13 .. 17;</a:t>
            </a:r>
            <a:br>
              <a:rPr lang="en-US" sz="1800" dirty="0" smtClean="0">
                <a:solidFill>
                  <a:srgbClr val="3333CC"/>
                </a:solidFill>
                <a:latin typeface="Courier New" panose="02070309020205020404" pitchFamily="49" charset="0"/>
                <a:cs typeface="Courier New" panose="02070309020205020404" pitchFamily="49" charset="0"/>
              </a:rPr>
            </a:br>
            <a:r>
              <a:rPr lang="en-US" sz="1800" dirty="0" smtClean="0">
                <a:solidFill>
                  <a:srgbClr val="3333CC"/>
                </a:solidFill>
                <a:latin typeface="Courier New" panose="02070309020205020404" pitchFamily="49" charset="0"/>
                <a:cs typeface="Courier New" panose="02070309020205020404" pitchFamily="49" charset="0"/>
              </a:rPr>
              <a:t> </a:t>
            </a:r>
            <a:r>
              <a:rPr lang="en-US" sz="1800" dirty="0" smtClean="0">
                <a:latin typeface="Courier New" panose="02070309020205020404" pitchFamily="49" charset="0"/>
                <a:cs typeface="Courier New" panose="02070309020205020404" pitchFamily="49" charset="0"/>
              </a:rPr>
              <a:t>  </a:t>
            </a:r>
            <a:r>
              <a:rPr lang="en-US" sz="1800" dirty="0" smtClean="0">
                <a:solidFill>
                  <a:srgbClr val="E2FFB8">
                    <a:lumMod val="25000"/>
                  </a:srgbClr>
                </a:solidFill>
                <a:latin typeface="Courier New" panose="02070309020205020404" pitchFamily="49" charset="0"/>
                <a:cs typeface="Courier New" panose="02070309020205020404" pitchFamily="49" charset="0"/>
              </a:rPr>
              <a:t>C </a:t>
            </a:r>
            <a:r>
              <a:rPr lang="en-US" sz="1800" b="1" dirty="0" smtClean="0">
                <a:solidFill>
                  <a:srgbClr val="E2FFB8">
                    <a:lumMod val="25000"/>
                  </a:srgbClr>
                </a:solidFill>
                <a:latin typeface="Courier New" panose="02070309020205020404" pitchFamily="49" charset="0"/>
                <a:cs typeface="Courier New" panose="02070309020205020404" pitchFamily="49" charset="0"/>
              </a:rPr>
              <a:t>at</a:t>
            </a:r>
            <a:r>
              <a:rPr lang="en-US" sz="1800" dirty="0" smtClean="0">
                <a:solidFill>
                  <a:srgbClr val="E2FFB8">
                    <a:lumMod val="25000"/>
                  </a:srgbClr>
                </a:solidFill>
                <a:latin typeface="Courier New" panose="02070309020205020404" pitchFamily="49" charset="0"/>
                <a:cs typeface="Courier New" panose="02070309020205020404" pitchFamily="49" charset="0"/>
              </a:rPr>
              <a:t> 2 </a:t>
            </a:r>
            <a:r>
              <a:rPr lang="en-US" sz="1800" b="1" dirty="0" smtClean="0">
                <a:solidFill>
                  <a:srgbClr val="E2FFB8">
                    <a:lumMod val="25000"/>
                  </a:srgbClr>
                </a:solidFill>
                <a:latin typeface="Courier New" panose="02070309020205020404" pitchFamily="49" charset="0"/>
                <a:cs typeface="Courier New" panose="02070309020205020404" pitchFamily="49" charset="0"/>
              </a:rPr>
              <a:t>range</a:t>
            </a:r>
            <a:r>
              <a:rPr lang="en-US" sz="1800" dirty="0" smtClean="0">
                <a:solidFill>
                  <a:srgbClr val="E2FFB8">
                    <a:lumMod val="25000"/>
                  </a:srgbClr>
                </a:solidFill>
                <a:latin typeface="Courier New" panose="02070309020205020404" pitchFamily="49" charset="0"/>
                <a:cs typeface="Courier New" panose="02070309020205020404" pitchFamily="49" charset="0"/>
              </a:rPr>
              <a:t> 18 .. 23;</a:t>
            </a:r>
            <a:br>
              <a:rPr lang="en-US" sz="1800" dirty="0" smtClean="0">
                <a:solidFill>
                  <a:srgbClr val="E2FFB8">
                    <a:lumMod val="25000"/>
                  </a:srgbClr>
                </a:solidFill>
                <a:latin typeface="Courier New" panose="02070309020205020404" pitchFamily="49" charset="0"/>
                <a:cs typeface="Courier New" panose="02070309020205020404" pitchFamily="49" charset="0"/>
              </a:rPr>
            </a:br>
            <a:r>
              <a:rPr lang="en-US" sz="1800" dirty="0" smtClean="0">
                <a:solidFill>
                  <a:srgbClr val="E2FFB8">
                    <a:lumMod val="25000"/>
                  </a:srgbClr>
                </a:solidFill>
                <a:latin typeface="Courier New" panose="02070309020205020404" pitchFamily="49" charset="0"/>
                <a:cs typeface="Courier New" panose="02070309020205020404" pitchFamily="49" charset="0"/>
              </a:rPr>
              <a:t>--</a:t>
            </a:r>
            <a:r>
              <a:rPr lang="en-US" sz="1800" dirty="0" smtClean="0">
                <a:latin typeface="Courier New" panose="02070309020205020404" pitchFamily="49" charset="0"/>
                <a:cs typeface="Courier New" panose="02070309020205020404" pitchFamily="49" charset="0"/>
              </a:rPr>
              <a:t> D </a:t>
            </a:r>
            <a:r>
              <a:rPr lang="en-US" sz="1800" b="1" dirty="0" smtClean="0">
                <a:latin typeface="Courier New" panose="02070309020205020404" pitchFamily="49" charset="0"/>
                <a:cs typeface="Courier New" panose="02070309020205020404" pitchFamily="49" charset="0"/>
              </a:rPr>
              <a:t>at</a:t>
            </a:r>
            <a:r>
              <a:rPr lang="en-US" sz="1800" dirty="0" smtClean="0">
                <a:latin typeface="Courier New" panose="02070309020205020404" pitchFamily="49" charset="0"/>
                <a:cs typeface="Courier New" panose="02070309020205020404" pitchFamily="49" charset="0"/>
              </a:rPr>
              <a:t> 5 </a:t>
            </a:r>
            <a:r>
              <a:rPr lang="en-US" sz="1800" b="1" dirty="0" smtClean="0">
                <a:latin typeface="Courier New" panose="02070309020205020404" pitchFamily="49" charset="0"/>
                <a:cs typeface="Courier New" panose="02070309020205020404" pitchFamily="49" charset="0"/>
              </a:rPr>
              <a:t>range</a:t>
            </a:r>
            <a:r>
              <a:rPr lang="en-US" sz="1800" dirty="0" smtClean="0">
                <a:latin typeface="Courier New" panose="02070309020205020404" pitchFamily="49" charset="0"/>
                <a:cs typeface="Courier New" panose="02070309020205020404" pitchFamily="49" charset="0"/>
              </a:rPr>
              <a:t>  0 ..  7;</a:t>
            </a:r>
            <a:r>
              <a:rPr lang="en-US" sz="1800" dirty="0" smtClean="0">
                <a:solidFill>
                  <a:srgbClr val="FF0000"/>
                </a:solidFill>
                <a:latin typeface="Courier New" panose="02070309020205020404" pitchFamily="49" charset="0"/>
                <a:cs typeface="Courier New" panose="02070309020205020404" pitchFamily="49" charset="0"/>
              </a:rPr>
              <a:t/>
            </a:r>
            <a:br>
              <a:rPr lang="en-US" sz="1800" dirty="0" smtClean="0">
                <a:solidFill>
                  <a:srgbClr val="FF0000"/>
                </a:solidFill>
                <a:latin typeface="Courier New" panose="02070309020205020404" pitchFamily="49" charset="0"/>
                <a:cs typeface="Courier New" panose="02070309020205020404" pitchFamily="49" charset="0"/>
              </a:rPr>
            </a:br>
            <a:r>
              <a:rPr lang="en-US" sz="1800" dirty="0" smtClean="0">
                <a:solidFill>
                  <a:srgbClr val="FF0000"/>
                </a:solidFill>
                <a:latin typeface="Courier New" panose="02070309020205020404" pitchFamily="49" charset="0"/>
                <a:cs typeface="Courier New" panose="02070309020205020404" pitchFamily="49" charset="0"/>
              </a:rPr>
              <a:t>  </a:t>
            </a:r>
            <a:r>
              <a:rPr lang="en-US" sz="1800" dirty="0" smtClean="0">
                <a:latin typeface="Courier New" panose="02070309020205020404" pitchFamily="49" charset="0"/>
                <a:cs typeface="Courier New" panose="02070309020205020404" pitchFamily="49" charset="0"/>
              </a:rPr>
              <a:t> </a:t>
            </a:r>
            <a:r>
              <a:rPr lang="en-US" sz="1800" dirty="0" smtClean="0">
                <a:solidFill>
                  <a:srgbClr val="FF0000"/>
                </a:solidFill>
                <a:latin typeface="Courier New" panose="02070309020205020404" pitchFamily="49" charset="0"/>
                <a:cs typeface="Courier New" panose="02070309020205020404" pitchFamily="49" charset="0"/>
              </a:rPr>
              <a:t>D </a:t>
            </a:r>
            <a:r>
              <a:rPr lang="en-US" sz="1800" b="1" dirty="0" smtClean="0">
                <a:solidFill>
                  <a:srgbClr val="FF0000"/>
                </a:solidFill>
                <a:latin typeface="Courier New" panose="02070309020205020404" pitchFamily="49" charset="0"/>
                <a:cs typeface="Courier New" panose="02070309020205020404" pitchFamily="49" charset="0"/>
              </a:rPr>
              <a:t>at</a:t>
            </a:r>
            <a:r>
              <a:rPr lang="en-US" sz="1800" dirty="0" smtClean="0">
                <a:solidFill>
                  <a:srgbClr val="FF0000"/>
                </a:solidFill>
                <a:latin typeface="Courier New" panose="02070309020205020404" pitchFamily="49" charset="0"/>
                <a:cs typeface="Courier New" panose="02070309020205020404" pitchFamily="49" charset="0"/>
              </a:rPr>
              <a:t> 2 </a:t>
            </a:r>
            <a:r>
              <a:rPr lang="en-US" sz="1800" b="1" dirty="0" smtClean="0">
                <a:solidFill>
                  <a:srgbClr val="FF0000"/>
                </a:solidFill>
                <a:latin typeface="Courier New" panose="02070309020205020404" pitchFamily="49" charset="0"/>
                <a:cs typeface="Courier New" panose="02070309020205020404" pitchFamily="49" charset="0"/>
              </a:rPr>
              <a:t>range</a:t>
            </a:r>
            <a:r>
              <a:rPr lang="en-US" sz="1800" dirty="0" smtClean="0">
                <a:solidFill>
                  <a:srgbClr val="FF0000"/>
                </a:solidFill>
                <a:latin typeface="Courier New" panose="02070309020205020404" pitchFamily="49" charset="0"/>
                <a:cs typeface="Courier New" panose="02070309020205020404" pitchFamily="49" charset="0"/>
              </a:rPr>
              <a:t> 24 .. 31; </a:t>
            </a:r>
            <a:r>
              <a:rPr lang="en-US" sz="1800" dirty="0" smtClean="0">
                <a:solidFill>
                  <a:srgbClr val="C00000"/>
                </a:solidFill>
                <a:latin typeface="Courier New" panose="02070309020205020404" pitchFamily="49" charset="0"/>
                <a:cs typeface="Courier New" panose="02070309020205020404" pitchFamily="49" charset="0"/>
              </a:rPr>
              <a:t> -- </a:t>
            </a:r>
            <a:r>
              <a:rPr lang="en-US" sz="1800" i="1" dirty="0" smtClean="0">
                <a:solidFill>
                  <a:srgbClr val="C00000"/>
                </a:solidFill>
                <a:latin typeface="Courier New" panose="02070309020205020404" pitchFamily="49" charset="0"/>
                <a:cs typeface="Courier New" panose="02070309020205020404" pitchFamily="49" charset="0"/>
              </a:rPr>
              <a:t>2 instead of 5 is </a:t>
            </a:r>
            <a:r>
              <a:rPr lang="en-US" sz="1800" b="1" i="1" dirty="0" smtClean="0">
                <a:solidFill>
                  <a:srgbClr val="C00000"/>
                </a:solidFill>
                <a:latin typeface="Courier New" panose="02070309020205020404" pitchFamily="49" charset="0"/>
                <a:cs typeface="Courier New" panose="02070309020205020404" pitchFamily="49" charset="0"/>
              </a:rPr>
              <a:t>necessary</a:t>
            </a:r>
            <a:r>
              <a:rPr lang="en-US" sz="1800" dirty="0" smtClean="0">
                <a:solidFill>
                  <a:srgbClr val="FF0000"/>
                </a:solidFill>
                <a:latin typeface="Courier New" panose="02070309020205020404" pitchFamily="49" charset="0"/>
                <a:cs typeface="Courier New" panose="02070309020205020404" pitchFamily="49" charset="0"/>
              </a:rPr>
              <a:t/>
            </a:r>
            <a:br>
              <a:rPr lang="en-US" sz="1800" dirty="0" smtClean="0">
                <a:solidFill>
                  <a:srgbClr val="FF0000"/>
                </a:solidFill>
                <a:latin typeface="Courier New" panose="02070309020205020404" pitchFamily="49" charset="0"/>
                <a:cs typeface="Courier New" panose="02070309020205020404" pitchFamily="49" charset="0"/>
              </a:rPr>
            </a:br>
            <a:r>
              <a:rPr lang="en-US" sz="1800" dirty="0" smtClean="0">
                <a:solidFill>
                  <a:srgbClr val="FF0000"/>
                </a:solidFill>
                <a:latin typeface="Courier New" panose="02070309020205020404" pitchFamily="49" charset="0"/>
                <a:cs typeface="Courier New" panose="02070309020205020404" pitchFamily="49" charset="0"/>
              </a:rPr>
              <a:t> </a:t>
            </a:r>
            <a:r>
              <a:rPr lang="en-US" sz="1800" b="1" dirty="0" smtClean="0">
                <a:latin typeface="Courier New" panose="02070309020205020404" pitchFamily="49" charset="0"/>
                <a:cs typeface="Courier New" panose="02070309020205020404" pitchFamily="49" charset="0"/>
              </a:rPr>
              <a:t>end record</a:t>
            </a:r>
            <a:r>
              <a:rPr lang="en-US" sz="1800" dirty="0" smtClean="0">
                <a:latin typeface="Courier New" panose="02070309020205020404" pitchFamily="49" charset="0"/>
                <a:cs typeface="Courier New" panose="02070309020205020404" pitchFamily="49" charset="0"/>
              </a:rPr>
              <a:t>;</a:t>
            </a:r>
            <a:br>
              <a:rPr lang="en-US" sz="1800" dirty="0" smtClean="0">
                <a:latin typeface="Courier New" panose="02070309020205020404" pitchFamily="49" charset="0"/>
                <a:cs typeface="Courier New" panose="02070309020205020404" pitchFamily="49" charset="0"/>
              </a:rPr>
            </a:br>
            <a:r>
              <a:rPr lang="en-US" sz="1800" dirty="0" smtClean="0">
                <a:latin typeface="Courier New" panose="02070309020205020404" pitchFamily="49" charset="0"/>
                <a:cs typeface="Courier New" panose="02070309020205020404" pitchFamily="49" charset="0"/>
              </a:rPr>
              <a:t> </a:t>
            </a:r>
            <a:r>
              <a:rPr lang="en-US" sz="1800" b="1" dirty="0" smtClean="0">
                <a:latin typeface="Courier New" panose="02070309020205020404" pitchFamily="49" charset="0"/>
                <a:cs typeface="Courier New" panose="02070309020205020404" pitchFamily="49" charset="0"/>
              </a:rPr>
              <a:t>for</a:t>
            </a:r>
            <a:r>
              <a:rPr lang="en-US" sz="1800" dirty="0" smtClean="0">
                <a:latin typeface="Courier New" panose="02070309020205020404" pitchFamily="49" charset="0"/>
                <a:cs typeface="Courier New" panose="02070309020205020404" pitchFamily="49" charset="0"/>
              </a:rPr>
              <a:t> T'Bit_Order </a:t>
            </a:r>
            <a:r>
              <a:rPr lang="en-US" sz="1800" b="1" dirty="0" smtClean="0">
                <a:latin typeface="Courier New" panose="02070309020205020404" pitchFamily="49" charset="0"/>
                <a:cs typeface="Courier New" panose="02070309020205020404" pitchFamily="49" charset="0"/>
              </a:rPr>
              <a:t>use</a:t>
            </a:r>
            <a:r>
              <a:rPr lang="en-US" sz="1800" dirty="0" smtClean="0">
                <a:latin typeface="Courier New" panose="02070309020205020404" pitchFamily="49" charset="0"/>
                <a:cs typeface="Courier New" panose="02070309020205020404" pitchFamily="49" charset="0"/>
              </a:rPr>
              <a:t> System.High_Order_First;</a:t>
            </a:r>
          </a:p>
          <a:p>
            <a:pPr marL="0" lvl="0" indent="0"/>
            <a:r>
              <a:rPr lang="en-US" sz="1800" dirty="0" smtClean="0">
                <a:latin typeface="Courier New" panose="02070309020205020404" pitchFamily="49" charset="0"/>
                <a:cs typeface="Courier New" panose="02070309020205020404" pitchFamily="49" charset="0"/>
              </a:rPr>
              <a:t>Byte </a:t>
            </a:r>
            <a:r>
              <a:rPr lang="en-US" sz="1800" dirty="0" smtClean="0">
                <a:solidFill>
                  <a:srgbClr val="C00000"/>
                </a:solidFill>
                <a:latin typeface="Courier New" panose="02070309020205020404" pitchFamily="49" charset="0"/>
                <a:cs typeface="Courier New" panose="02070309020205020404" pitchFamily="49" charset="0"/>
              </a:rPr>
              <a:t>LE</a:t>
            </a:r>
            <a:r>
              <a:rPr lang="en-US" sz="1800" dirty="0" smtClean="0">
                <a:latin typeface="Courier New" panose="02070309020205020404" pitchFamily="49" charset="0"/>
                <a:cs typeface="Courier New" panose="02070309020205020404" pitchFamily="49" charset="0"/>
              </a:rPr>
              <a:t>     5       4       3       2       1       0</a:t>
            </a:r>
            <a:br>
              <a:rPr lang="en-US" sz="1800" dirty="0" smtClean="0">
                <a:latin typeface="Courier New" panose="02070309020205020404" pitchFamily="49" charset="0"/>
                <a:cs typeface="Courier New" panose="02070309020205020404" pitchFamily="49" charset="0"/>
              </a:rPr>
            </a:br>
            <a:r>
              <a:rPr lang="en-US" sz="1800" dirty="0" smtClean="0">
                <a:solidFill>
                  <a:srgbClr val="C00000"/>
                </a:solidFill>
                <a:latin typeface="Courier New" panose="02070309020205020404" pitchFamily="49" charset="0"/>
                <a:cs typeface="Courier New" panose="02070309020205020404" pitchFamily="49" charset="0"/>
              </a:rPr>
              <a:t>NSBO</a:t>
            </a:r>
            <a:r>
              <a:rPr lang="en-US" sz="1800" dirty="0" smtClean="0">
                <a:latin typeface="Courier New" panose="02070309020205020404" pitchFamily="49" charset="0"/>
                <a:cs typeface="Courier New" panose="02070309020205020404" pitchFamily="49" charset="0"/>
              </a:rPr>
              <a:t> </a:t>
            </a:r>
            <a:r>
              <a:rPr lang="en-US" sz="1800" dirty="0" smtClean="0">
                <a:solidFill>
                  <a:srgbClr val="FF3399"/>
                </a:solidFill>
                <a:latin typeface="Courier New" panose="02070309020205020404" pitchFamily="49" charset="0"/>
                <a:cs typeface="Courier New" panose="02070309020205020404" pitchFamily="49" charset="0"/>
              </a:rPr>
              <a:t>0123456789012</a:t>
            </a:r>
            <a:r>
              <a:rPr lang="en-US" sz="1800" dirty="0" smtClean="0">
                <a:solidFill>
                  <a:srgbClr val="3333CC"/>
                </a:solidFill>
                <a:latin typeface="Courier New" panose="02070309020205020404" pitchFamily="49" charset="0"/>
                <a:cs typeface="Courier New" panose="02070309020205020404" pitchFamily="49" charset="0"/>
              </a:rPr>
              <a:t>34567</a:t>
            </a:r>
            <a:r>
              <a:rPr lang="en-US" sz="1800" dirty="0" smtClean="0">
                <a:solidFill>
                  <a:srgbClr val="E2FFB8">
                    <a:lumMod val="25000"/>
                  </a:srgbClr>
                </a:solidFill>
                <a:latin typeface="Courier New" panose="02070309020205020404" pitchFamily="49" charset="0"/>
                <a:cs typeface="Courier New" panose="02070309020205020404" pitchFamily="49" charset="0"/>
              </a:rPr>
              <a:t>890123</a:t>
            </a:r>
            <a:r>
              <a:rPr lang="en-US" sz="1800" dirty="0" smtClean="0">
                <a:solidFill>
                  <a:srgbClr val="FF0000"/>
                </a:solidFill>
                <a:latin typeface="Courier New" panose="02070309020205020404" pitchFamily="49" charset="0"/>
                <a:cs typeface="Courier New" panose="02070309020205020404" pitchFamily="49" charset="0"/>
              </a:rPr>
              <a:t>45678901</a:t>
            </a:r>
            <a:r>
              <a:rPr lang="en-US" sz="1800" dirty="0" smtClean="0">
                <a:latin typeface="Courier New" panose="02070309020205020404" pitchFamily="49" charset="0"/>
                <a:cs typeface="Courier New" panose="02070309020205020404" pitchFamily="49" charset="0"/>
              </a:rPr>
              <a:t>0123456789012345</a:t>
            </a:r>
            <a:endParaRPr lang="en-US" sz="2000" dirty="0" smtClean="0">
              <a:cs typeface="Courier New" panose="02070309020205020404" pitchFamily="49" charset="0"/>
            </a:endParaRPr>
          </a:p>
          <a:p>
            <a:pPr marL="536575" lvl="0" indent="0"/>
            <a:r>
              <a:rPr lang="en-US" sz="2000" dirty="0" smtClean="0">
                <a:cs typeface="Courier New" panose="02070309020205020404" pitchFamily="49" charset="0"/>
              </a:rPr>
              <a:t>      Machine scalar</a:t>
            </a:r>
            <a:r>
              <a:rPr lang="en-US" sz="2000" dirty="0" smtClean="0">
                <a:solidFill>
                  <a:srgbClr val="FF0000"/>
                </a:solidFill>
                <a:cs typeface="Courier New" panose="02070309020205020404" pitchFamily="49" charset="0"/>
              </a:rPr>
              <a:t> </a:t>
            </a:r>
            <a:r>
              <a:rPr lang="en-US" sz="2000" dirty="0" smtClean="0">
                <a:solidFill>
                  <a:srgbClr val="C00000"/>
                </a:solidFill>
                <a:cs typeface="Courier New" panose="02070309020205020404" pitchFamily="49" charset="0"/>
              </a:rPr>
              <a:t>of length 32 (4 bytes)</a:t>
            </a:r>
            <a:r>
              <a:rPr lang="en-US" sz="2000" dirty="0" smtClean="0">
                <a:cs typeface="Courier New" panose="02070309020205020404" pitchFamily="49" charset="0"/>
              </a:rPr>
              <a:t>,     of length 16 (2 bytes)</a:t>
            </a:r>
            <a:br>
              <a:rPr lang="en-US" sz="2000" dirty="0" smtClean="0">
                <a:cs typeface="Courier New" panose="02070309020205020404" pitchFamily="49" charset="0"/>
              </a:rPr>
            </a:br>
            <a:r>
              <a:rPr lang="en-US" sz="2000" dirty="0" smtClean="0">
                <a:cs typeface="Courier New" panose="02070309020205020404" pitchFamily="49" charset="0"/>
              </a:rPr>
              <a:t>                               </a:t>
            </a:r>
            <a:r>
              <a:rPr lang="en-US" sz="2000" b="1" dirty="0" smtClean="0">
                <a:solidFill>
                  <a:srgbClr val="C00000"/>
                </a:solidFill>
                <a:latin typeface="Courier New" panose="02070309020205020404" pitchFamily="49" charset="0"/>
                <a:cs typeface="Courier New" panose="02070309020205020404" pitchFamily="49" charset="0"/>
              </a:rPr>
              <a:t>at</a:t>
            </a:r>
            <a:r>
              <a:rPr lang="en-US" sz="2000" dirty="0" smtClean="0">
                <a:solidFill>
                  <a:srgbClr val="C00000"/>
                </a:solidFill>
                <a:latin typeface="Courier New" panose="02070309020205020404" pitchFamily="49" charset="0"/>
                <a:cs typeface="Courier New" panose="02070309020205020404" pitchFamily="49" charset="0"/>
              </a:rPr>
              <a:t> 2</a:t>
            </a:r>
            <a:r>
              <a:rPr lang="en-US" sz="2000" dirty="0" smtClean="0">
                <a:latin typeface="Courier New" panose="02070309020205020404" pitchFamily="49" charset="0"/>
                <a:cs typeface="Courier New" panose="02070309020205020404" pitchFamily="49" charset="0"/>
              </a:rPr>
              <a:t>                </a:t>
            </a:r>
            <a:r>
              <a:rPr lang="en-US" sz="2000" b="1" dirty="0" smtClean="0">
                <a:latin typeface="Courier New" panose="02070309020205020404" pitchFamily="49" charset="0"/>
                <a:cs typeface="Courier New" panose="02070309020205020404" pitchFamily="49" charset="0"/>
              </a:rPr>
              <a:t>at</a:t>
            </a:r>
            <a:r>
              <a:rPr lang="en-US" sz="2000" dirty="0" smtClean="0">
                <a:latin typeface="Courier New" panose="02070309020205020404" pitchFamily="49" charset="0"/>
                <a:cs typeface="Courier New" panose="02070309020205020404" pitchFamily="49" charset="0"/>
              </a:rPr>
              <a:t> 0</a:t>
            </a:r>
          </a:p>
          <a:p>
            <a:pPr marL="0" indent="0" algn="ctr"/>
            <a:r>
              <a:rPr lang="en-US" sz="1800" dirty="0" smtClean="0">
                <a:cs typeface="Courier New" panose="02070309020205020404" pitchFamily="49" charset="0"/>
              </a:rPr>
              <a:t>Bytes in LE numbering, bits in BE numbering!</a:t>
            </a:r>
          </a:p>
          <a:p>
            <a:pPr marL="0" lvl="0" indent="0" algn="ctr"/>
            <a:endParaRPr lang="de-DE" sz="1800" dirty="0">
              <a:cs typeface="Courier New" panose="02070309020205020404" pitchFamily="49" charset="0"/>
            </a:endParaRPr>
          </a:p>
        </p:txBody>
      </p:sp>
      <p:sp>
        <p:nvSpPr>
          <p:cNvPr id="4" name="Fußzeilenplatzhalter 3"/>
          <p:cNvSpPr>
            <a:spLocks noGrp="1"/>
          </p:cNvSpPr>
          <p:nvPr>
            <p:ph type="ftr" idx="10"/>
          </p:nvPr>
        </p:nvSpPr>
        <p:spPr/>
        <p:txBody>
          <a:bodyPr/>
          <a:lstStyle/>
          <a:p>
            <a:pPr>
              <a:defRPr/>
            </a:pPr>
            <a:r>
              <a:rPr lang="en-US" dirty="0" smtClean="0"/>
              <a:t>Ada Basics © 2024 C.Grein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318</a:t>
            </a:fld>
            <a:endParaRPr lang="de-DE" dirty="0"/>
          </a:p>
        </p:txBody>
      </p:sp>
      <p:cxnSp>
        <p:nvCxnSpPr>
          <p:cNvPr id="6" name="Gerader Verbinder 5"/>
          <p:cNvCxnSpPr/>
          <p:nvPr/>
        </p:nvCxnSpPr>
        <p:spPr bwMode="auto">
          <a:xfrm>
            <a:off x="5796136" y="4869160"/>
            <a:ext cx="0" cy="216024"/>
          </a:xfrm>
          <a:prstGeom prst="line">
            <a:avLst/>
          </a:prstGeom>
          <a:solidFill>
            <a:srgbClr val="00B8FF"/>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 name="Gerade Verbindung mit Pfeil 6"/>
          <p:cNvCxnSpPr/>
          <p:nvPr/>
        </p:nvCxnSpPr>
        <p:spPr bwMode="auto">
          <a:xfrm flipH="1">
            <a:off x="6948264" y="4725144"/>
            <a:ext cx="792088" cy="0"/>
          </a:xfrm>
          <a:prstGeom prst="straightConnector1">
            <a:avLst/>
          </a:prstGeom>
          <a:solidFill>
            <a:srgbClr val="00B8FF"/>
          </a:solidFill>
          <a:ln w="9525" cap="flat" cmpd="sng" algn="ctr">
            <a:solidFill>
              <a:schemeClr val="tx1"/>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 name="Gerade Verbindung mit Pfeil 7"/>
          <p:cNvCxnSpPr/>
          <p:nvPr/>
        </p:nvCxnSpPr>
        <p:spPr bwMode="auto">
          <a:xfrm>
            <a:off x="1475656" y="5229200"/>
            <a:ext cx="4320480" cy="0"/>
          </a:xfrm>
          <a:prstGeom prst="straightConnector1">
            <a:avLst/>
          </a:prstGeom>
          <a:solidFill>
            <a:srgbClr val="00B8FF"/>
          </a:solidFill>
          <a:ln w="9525" cap="flat" cmpd="sng" algn="ctr">
            <a:solidFill>
              <a:srgbClr val="C00000"/>
            </a:solidFill>
            <a:prstDash val="solid"/>
            <a:round/>
            <a:headEnd type="arrow"/>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1" name="Gerade Verbindung mit Pfeil 10"/>
          <p:cNvCxnSpPr/>
          <p:nvPr/>
        </p:nvCxnSpPr>
        <p:spPr bwMode="auto">
          <a:xfrm>
            <a:off x="5796136" y="5229200"/>
            <a:ext cx="2232248" cy="0"/>
          </a:xfrm>
          <a:prstGeom prst="straightConnector1">
            <a:avLst/>
          </a:prstGeom>
          <a:solidFill>
            <a:srgbClr val="00B8FF"/>
          </a:solidFill>
          <a:ln w="9525" cap="flat" cmpd="sng" algn="ctr">
            <a:solidFill>
              <a:schemeClr val="tx1"/>
            </a:solidFill>
            <a:prstDash val="solid"/>
            <a:round/>
            <a:headEnd type="arrow"/>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2" name="Rechteckige Legende 11"/>
          <p:cNvSpPr/>
          <p:nvPr/>
        </p:nvSpPr>
        <p:spPr bwMode="auto">
          <a:xfrm>
            <a:off x="5148063" y="2672333"/>
            <a:ext cx="3276799" cy="756667"/>
          </a:xfrm>
          <a:prstGeom prst="wedgeRectCallout">
            <a:avLst>
              <a:gd name="adj1" fmla="val -63651"/>
              <a:gd name="adj2" fmla="val 77317"/>
            </a:avLst>
          </a:prstGeom>
          <a:solidFill>
            <a:srgbClr val="00B8FF"/>
          </a:solidFill>
          <a:ln w="9525" cap="flat" cmpd="sng" algn="ctr">
            <a:solidFill>
              <a:schemeClr val="accent2">
                <a:lumMod val="50000"/>
              </a:scheme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ctr" anchorCtr="0" compatLnSpc="1">
            <a:prstTxWarp prst="textNoShape">
              <a:avLst/>
            </a:prstTxWarp>
          </a:bodyPr>
          <a:lstStyle/>
          <a:p>
            <a:pPr marL="0" marR="0" indent="0" algn="ctr" defTabSz="449263" rtl="0" eaLnBrk="1" fontAlgn="base" latinLnBrk="0" hangingPunct="1">
              <a:lnSpc>
                <a:spcPct val="100000"/>
              </a:lnSpc>
              <a:spcBef>
                <a:spcPct val="0"/>
              </a:spcBef>
              <a:spcAft>
                <a:spcPct val="0"/>
              </a:spcAft>
              <a:buClr>
                <a:srgbClr val="000000"/>
              </a:buClr>
              <a:buSzPct val="100000"/>
              <a:buFont typeface="Times New Roman" pitchFamily="18" charset="0"/>
              <a:buNone/>
              <a:tabLst/>
            </a:pPr>
            <a:r>
              <a:rPr kumimoji="0" lang="en-US" sz="1600" b="1" i="0" u="none" strike="noStrike" cap="none" normalizeH="0" baseline="0" dirty="0" smtClean="0">
                <a:ln>
                  <a:noFill/>
                </a:ln>
                <a:solidFill>
                  <a:schemeClr val="tx1"/>
                </a:solidFill>
                <a:effectLst/>
                <a:latin typeface="Times New Roman" pitchFamily="18" charset="0"/>
              </a:rPr>
              <a:t>Solution:</a:t>
            </a:r>
          </a:p>
          <a:p>
            <a:pPr marL="0" marR="0" indent="0" algn="ctr" defTabSz="449263" rtl="0" eaLnBrk="1" fontAlgn="base" latinLnBrk="0" hangingPunct="1">
              <a:lnSpc>
                <a:spcPct val="100000"/>
              </a:lnSpc>
              <a:spcBef>
                <a:spcPct val="0"/>
              </a:spcBef>
              <a:spcAft>
                <a:spcPct val="0"/>
              </a:spcAft>
              <a:buClr>
                <a:srgbClr val="000000"/>
              </a:buClr>
              <a:buSzPct val="100000"/>
              <a:buFont typeface="Times New Roman" pitchFamily="18" charset="0"/>
              <a:buNone/>
              <a:tabLst/>
            </a:pPr>
            <a:r>
              <a:rPr kumimoji="0" lang="en-US" sz="1600" b="0" i="0" u="none" strike="noStrike" cap="none" normalizeH="0" baseline="0" dirty="0" smtClean="0">
                <a:ln>
                  <a:noFill/>
                </a:ln>
                <a:solidFill>
                  <a:schemeClr val="tx1"/>
                </a:solidFill>
                <a:effectLst/>
                <a:latin typeface="Times New Roman" pitchFamily="18" charset="0"/>
              </a:rPr>
              <a:t>In the default order, these two lines have identical effect.</a:t>
            </a:r>
          </a:p>
        </p:txBody>
      </p:sp>
      <p:sp>
        <p:nvSpPr>
          <p:cNvPr id="13" name="Geschweifte Klammer rechts 12"/>
          <p:cNvSpPr/>
          <p:nvPr/>
        </p:nvSpPr>
        <p:spPr bwMode="auto">
          <a:xfrm>
            <a:off x="4535560" y="3429000"/>
            <a:ext cx="108447" cy="432048"/>
          </a:xfrm>
          <a:prstGeom prst="rightBrace">
            <a:avLst/>
          </a:prstGeom>
          <a:noFill/>
          <a:ln w="9525" cap="flat" cmpd="sng" algn="ctr">
            <a:solidFill>
              <a:schemeClr val="accent2">
                <a:lumMod val="50000"/>
              </a:schemeClr>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8" charset="0"/>
              <a:buNone/>
              <a:tabLst/>
            </a:pPr>
            <a:endParaRPr kumimoji="0" lang="de-DE" sz="2400" b="0" i="0" u="none" strike="noStrike" cap="none" normalizeH="0" baseline="0" dirty="0" smtClean="0">
              <a:ln>
                <a:noFill/>
              </a:ln>
              <a:solidFill>
                <a:schemeClr val="bg1"/>
              </a:solidFill>
              <a:effectLst/>
              <a:latin typeface="Times New Roman" pitchFamily="18" charset="0"/>
            </a:endParaRPr>
          </a:p>
        </p:txBody>
      </p:sp>
    </p:spTree>
    <p:extLst>
      <p:ext uri="{BB962C8B-B14F-4D97-AF65-F5344CB8AC3E}">
        <p14:creationId xmlns:p14="http://schemas.microsoft.com/office/powerpoint/2010/main" val="412770214"/>
      </p:ext>
    </p:extLst>
  </p:cSld>
  <p:clrMapOvr>
    <a:masterClrMapping/>
  </p:clrMapOvr>
  <p:timing>
    <p:tnLst>
      <p:par>
        <p:cTn id="1" dur="indefinite" restart="never" nodeType="tmRoot"/>
      </p:par>
    </p:tnLst>
  </p:timing>
</p:sld>
</file>

<file path=ppt/slides/slide3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smtClean="0"/>
              <a:t>Comparison BE Original with</a:t>
            </a:r>
            <a:br>
              <a:rPr lang="en-US" dirty="0" smtClean="0"/>
            </a:br>
            <a:r>
              <a:rPr lang="en-US" dirty="0" smtClean="0"/>
              <a:t>LE Target</a:t>
            </a:r>
            <a:endParaRPr lang="en-US" dirty="0"/>
          </a:p>
        </p:txBody>
      </p:sp>
      <p:sp>
        <p:nvSpPr>
          <p:cNvPr id="3" name="Inhaltsplatzhalter 2"/>
          <p:cNvSpPr>
            <a:spLocks noGrp="1"/>
          </p:cNvSpPr>
          <p:nvPr>
            <p:ph idx="1"/>
          </p:nvPr>
        </p:nvSpPr>
        <p:spPr>
          <a:xfrm>
            <a:off x="685800" y="2132856"/>
            <a:ext cx="7739063" cy="4082207"/>
          </a:xfrm>
        </p:spPr>
        <p:txBody>
          <a:bodyPr/>
          <a:lstStyle/>
          <a:p>
            <a:pPr marL="0" lvl="0" indent="0"/>
            <a:r>
              <a:rPr lang="en-US" sz="1800" b="1" dirty="0" smtClean="0">
                <a:latin typeface="Courier New" panose="02070309020205020404" pitchFamily="49" charset="0"/>
                <a:cs typeface="Courier New" panose="02070309020205020404" pitchFamily="49" charset="0"/>
              </a:rPr>
              <a:t>  for</a:t>
            </a:r>
            <a:r>
              <a:rPr lang="en-US" sz="1800" dirty="0" smtClean="0">
                <a:latin typeface="Courier New" panose="02070309020205020404" pitchFamily="49" charset="0"/>
                <a:cs typeface="Courier New" panose="02070309020205020404" pitchFamily="49" charset="0"/>
              </a:rPr>
              <a:t> T </a:t>
            </a:r>
            <a:r>
              <a:rPr lang="en-US" sz="1800" b="1" dirty="0" smtClean="0">
                <a:latin typeface="Courier New" panose="02070309020205020404" pitchFamily="49" charset="0"/>
                <a:cs typeface="Courier New" panose="02070309020205020404" pitchFamily="49" charset="0"/>
              </a:rPr>
              <a:t>use record</a:t>
            </a:r>
            <a:r>
              <a:rPr lang="en-US" sz="1800" dirty="0" smtClean="0">
                <a:latin typeface="Courier New" panose="02070309020205020404" pitchFamily="49" charset="0"/>
                <a:cs typeface="Courier New" panose="02070309020205020404" pitchFamily="49" charset="0"/>
              </a:rPr>
              <a:t/>
            </a:r>
            <a:br>
              <a:rPr lang="en-US" sz="1800" dirty="0" smtClean="0">
                <a:latin typeface="Courier New" panose="02070309020205020404" pitchFamily="49" charset="0"/>
                <a:cs typeface="Courier New" panose="02070309020205020404" pitchFamily="49" charset="0"/>
              </a:rPr>
            </a:br>
            <a:r>
              <a:rPr lang="en-US" sz="1800" dirty="0" smtClean="0">
                <a:latin typeface="Courier New" panose="02070309020205020404" pitchFamily="49" charset="0"/>
                <a:cs typeface="Courier New" panose="02070309020205020404" pitchFamily="49" charset="0"/>
              </a:rPr>
              <a:t>    I </a:t>
            </a:r>
            <a:r>
              <a:rPr lang="en-US" sz="1800" b="1" dirty="0" smtClean="0">
                <a:latin typeface="Courier New" panose="02070309020205020404" pitchFamily="49" charset="0"/>
                <a:cs typeface="Courier New" panose="02070309020205020404" pitchFamily="49" charset="0"/>
              </a:rPr>
              <a:t>at</a:t>
            </a:r>
            <a:r>
              <a:rPr lang="en-US" sz="1800" dirty="0" smtClean="0">
                <a:latin typeface="Courier New" panose="02070309020205020404" pitchFamily="49" charset="0"/>
                <a:cs typeface="Courier New" panose="02070309020205020404" pitchFamily="49" charset="0"/>
              </a:rPr>
              <a:t> 0 </a:t>
            </a:r>
            <a:r>
              <a:rPr lang="en-US" sz="1800" b="1" dirty="0" smtClean="0">
                <a:latin typeface="Courier New" panose="02070309020205020404" pitchFamily="49" charset="0"/>
                <a:cs typeface="Courier New" panose="02070309020205020404" pitchFamily="49" charset="0"/>
              </a:rPr>
              <a:t>range</a:t>
            </a:r>
            <a:r>
              <a:rPr lang="en-US" sz="1800" dirty="0" smtClean="0">
                <a:latin typeface="Courier New" panose="02070309020205020404" pitchFamily="49" charset="0"/>
                <a:cs typeface="Courier New" panose="02070309020205020404" pitchFamily="49" charset="0"/>
              </a:rPr>
              <a:t>  0 .. 15;</a:t>
            </a:r>
            <a:br>
              <a:rPr lang="en-US" sz="1800" dirty="0" smtClean="0">
                <a:latin typeface="Courier New" panose="02070309020205020404" pitchFamily="49" charset="0"/>
                <a:cs typeface="Courier New" panose="02070309020205020404" pitchFamily="49" charset="0"/>
              </a:rPr>
            </a:br>
            <a:r>
              <a:rPr lang="en-US" sz="1800" dirty="0" smtClean="0">
                <a:latin typeface="Courier New" panose="02070309020205020404" pitchFamily="49" charset="0"/>
                <a:cs typeface="Courier New" panose="02070309020205020404" pitchFamily="49" charset="0"/>
              </a:rPr>
              <a:t>    </a:t>
            </a:r>
            <a:r>
              <a:rPr lang="en-US" sz="1800" dirty="0" smtClean="0">
                <a:solidFill>
                  <a:srgbClr val="FF3399"/>
                </a:solidFill>
                <a:latin typeface="Courier New" panose="02070309020205020404" pitchFamily="49" charset="0"/>
                <a:cs typeface="Courier New" panose="02070309020205020404" pitchFamily="49" charset="0"/>
              </a:rPr>
              <a:t>A </a:t>
            </a:r>
            <a:r>
              <a:rPr lang="en-US" sz="1800" b="1" dirty="0" smtClean="0">
                <a:solidFill>
                  <a:srgbClr val="FF3399"/>
                </a:solidFill>
                <a:latin typeface="Courier New" panose="02070309020205020404" pitchFamily="49" charset="0"/>
                <a:cs typeface="Courier New" panose="02070309020205020404" pitchFamily="49" charset="0"/>
              </a:rPr>
              <a:t>at</a:t>
            </a:r>
            <a:r>
              <a:rPr lang="en-US" sz="1800" dirty="0" smtClean="0">
                <a:solidFill>
                  <a:srgbClr val="FF3399"/>
                </a:solidFill>
                <a:latin typeface="Courier New" panose="02070309020205020404" pitchFamily="49" charset="0"/>
                <a:cs typeface="Courier New" panose="02070309020205020404" pitchFamily="49" charset="0"/>
              </a:rPr>
              <a:t> 2 </a:t>
            </a:r>
            <a:r>
              <a:rPr lang="en-US" sz="1800" b="1" dirty="0" smtClean="0">
                <a:solidFill>
                  <a:srgbClr val="FF3399"/>
                </a:solidFill>
                <a:latin typeface="Courier New" panose="02070309020205020404" pitchFamily="49" charset="0"/>
                <a:cs typeface="Courier New" panose="02070309020205020404" pitchFamily="49" charset="0"/>
              </a:rPr>
              <a:t>range</a:t>
            </a:r>
            <a:r>
              <a:rPr lang="en-US" sz="1800" dirty="0" smtClean="0">
                <a:solidFill>
                  <a:srgbClr val="FF3399"/>
                </a:solidFill>
                <a:latin typeface="Courier New" panose="02070309020205020404" pitchFamily="49" charset="0"/>
                <a:cs typeface="Courier New" panose="02070309020205020404" pitchFamily="49" charset="0"/>
              </a:rPr>
              <a:t>  0 .. 12;</a:t>
            </a:r>
            <a:br>
              <a:rPr lang="en-US" sz="1800" dirty="0" smtClean="0">
                <a:solidFill>
                  <a:srgbClr val="FF3399"/>
                </a:solidFill>
                <a:latin typeface="Courier New" panose="02070309020205020404" pitchFamily="49" charset="0"/>
                <a:cs typeface="Courier New" panose="02070309020205020404" pitchFamily="49" charset="0"/>
              </a:rPr>
            </a:br>
            <a:r>
              <a:rPr lang="en-US" sz="1800" dirty="0" smtClean="0">
                <a:solidFill>
                  <a:srgbClr val="FF3399"/>
                </a:solidFill>
                <a:latin typeface="Courier New" panose="02070309020205020404" pitchFamily="49" charset="0"/>
                <a:cs typeface="Courier New" panose="02070309020205020404" pitchFamily="49" charset="0"/>
              </a:rPr>
              <a:t>  </a:t>
            </a:r>
            <a:r>
              <a:rPr lang="en-US" sz="1800" dirty="0" smtClean="0">
                <a:latin typeface="Courier New" panose="02070309020205020404" pitchFamily="49" charset="0"/>
                <a:cs typeface="Courier New" panose="02070309020205020404" pitchFamily="49" charset="0"/>
              </a:rPr>
              <a:t>  </a:t>
            </a:r>
            <a:r>
              <a:rPr lang="en-US" sz="1800" dirty="0" smtClean="0">
                <a:solidFill>
                  <a:srgbClr val="3333CC"/>
                </a:solidFill>
                <a:latin typeface="Courier New" panose="02070309020205020404" pitchFamily="49" charset="0"/>
                <a:cs typeface="Courier New" panose="02070309020205020404" pitchFamily="49" charset="0"/>
              </a:rPr>
              <a:t>B </a:t>
            </a:r>
            <a:r>
              <a:rPr lang="en-US" sz="1800" b="1" dirty="0" smtClean="0">
                <a:solidFill>
                  <a:srgbClr val="3333CC"/>
                </a:solidFill>
                <a:latin typeface="Courier New" panose="02070309020205020404" pitchFamily="49" charset="0"/>
                <a:cs typeface="Courier New" panose="02070309020205020404" pitchFamily="49" charset="0"/>
              </a:rPr>
              <a:t>at</a:t>
            </a:r>
            <a:r>
              <a:rPr lang="en-US" sz="1800" dirty="0" smtClean="0">
                <a:solidFill>
                  <a:srgbClr val="3333CC"/>
                </a:solidFill>
                <a:latin typeface="Courier New" panose="02070309020205020404" pitchFamily="49" charset="0"/>
                <a:cs typeface="Courier New" panose="02070309020205020404" pitchFamily="49" charset="0"/>
              </a:rPr>
              <a:t> 2 </a:t>
            </a:r>
            <a:r>
              <a:rPr lang="en-US" sz="1800" b="1" dirty="0" smtClean="0">
                <a:solidFill>
                  <a:srgbClr val="3333CC"/>
                </a:solidFill>
                <a:latin typeface="Courier New" panose="02070309020205020404" pitchFamily="49" charset="0"/>
                <a:cs typeface="Courier New" panose="02070309020205020404" pitchFamily="49" charset="0"/>
              </a:rPr>
              <a:t>range</a:t>
            </a:r>
            <a:r>
              <a:rPr lang="en-US" sz="1800" dirty="0" smtClean="0">
                <a:solidFill>
                  <a:srgbClr val="3333CC"/>
                </a:solidFill>
                <a:latin typeface="Courier New" panose="02070309020205020404" pitchFamily="49" charset="0"/>
                <a:cs typeface="Courier New" panose="02070309020205020404" pitchFamily="49" charset="0"/>
              </a:rPr>
              <a:t> 13 .. 17;</a:t>
            </a:r>
            <a:br>
              <a:rPr lang="en-US" sz="1800" dirty="0" smtClean="0">
                <a:solidFill>
                  <a:srgbClr val="3333CC"/>
                </a:solidFill>
                <a:latin typeface="Courier New" panose="02070309020205020404" pitchFamily="49" charset="0"/>
                <a:cs typeface="Courier New" panose="02070309020205020404" pitchFamily="49" charset="0"/>
              </a:rPr>
            </a:br>
            <a:r>
              <a:rPr lang="en-US" sz="1800" dirty="0" smtClean="0">
                <a:solidFill>
                  <a:srgbClr val="3333CC"/>
                </a:solidFill>
                <a:latin typeface="Courier New" panose="02070309020205020404" pitchFamily="49" charset="0"/>
                <a:cs typeface="Courier New" panose="02070309020205020404" pitchFamily="49" charset="0"/>
              </a:rPr>
              <a:t>  </a:t>
            </a:r>
            <a:r>
              <a:rPr lang="en-US" sz="1800" dirty="0" smtClean="0">
                <a:latin typeface="Courier New" panose="02070309020205020404" pitchFamily="49" charset="0"/>
                <a:cs typeface="Courier New" panose="02070309020205020404" pitchFamily="49" charset="0"/>
              </a:rPr>
              <a:t>  </a:t>
            </a:r>
            <a:r>
              <a:rPr lang="en-US" sz="1800" dirty="0" smtClean="0">
                <a:solidFill>
                  <a:srgbClr val="E2FFB8">
                    <a:lumMod val="25000"/>
                  </a:srgbClr>
                </a:solidFill>
                <a:latin typeface="Courier New" panose="02070309020205020404" pitchFamily="49" charset="0"/>
                <a:cs typeface="Courier New" panose="02070309020205020404" pitchFamily="49" charset="0"/>
              </a:rPr>
              <a:t>C </a:t>
            </a:r>
            <a:r>
              <a:rPr lang="en-US" sz="1800" b="1" dirty="0" smtClean="0">
                <a:solidFill>
                  <a:srgbClr val="E2FFB8">
                    <a:lumMod val="25000"/>
                  </a:srgbClr>
                </a:solidFill>
                <a:latin typeface="Courier New" panose="02070309020205020404" pitchFamily="49" charset="0"/>
                <a:cs typeface="Courier New" panose="02070309020205020404" pitchFamily="49" charset="0"/>
              </a:rPr>
              <a:t>at</a:t>
            </a:r>
            <a:r>
              <a:rPr lang="en-US" sz="1800" dirty="0" smtClean="0">
                <a:solidFill>
                  <a:srgbClr val="E2FFB8">
                    <a:lumMod val="25000"/>
                  </a:srgbClr>
                </a:solidFill>
                <a:latin typeface="Courier New" panose="02070309020205020404" pitchFamily="49" charset="0"/>
                <a:cs typeface="Courier New" panose="02070309020205020404" pitchFamily="49" charset="0"/>
              </a:rPr>
              <a:t> 2 </a:t>
            </a:r>
            <a:r>
              <a:rPr lang="en-US" sz="1800" b="1" dirty="0" smtClean="0">
                <a:solidFill>
                  <a:srgbClr val="E2FFB8">
                    <a:lumMod val="25000"/>
                  </a:srgbClr>
                </a:solidFill>
                <a:latin typeface="Courier New" panose="02070309020205020404" pitchFamily="49" charset="0"/>
                <a:cs typeface="Courier New" panose="02070309020205020404" pitchFamily="49" charset="0"/>
              </a:rPr>
              <a:t>range</a:t>
            </a:r>
            <a:r>
              <a:rPr lang="en-US" sz="1800" dirty="0" smtClean="0">
                <a:solidFill>
                  <a:srgbClr val="E2FFB8">
                    <a:lumMod val="25000"/>
                  </a:srgbClr>
                </a:solidFill>
                <a:latin typeface="Courier New" panose="02070309020205020404" pitchFamily="49" charset="0"/>
                <a:cs typeface="Courier New" panose="02070309020205020404" pitchFamily="49" charset="0"/>
              </a:rPr>
              <a:t> 18 .. 23;</a:t>
            </a:r>
            <a:br>
              <a:rPr lang="en-US" sz="1800" dirty="0" smtClean="0">
                <a:solidFill>
                  <a:srgbClr val="E2FFB8">
                    <a:lumMod val="25000"/>
                  </a:srgbClr>
                </a:solidFill>
                <a:latin typeface="Courier New" panose="02070309020205020404" pitchFamily="49" charset="0"/>
                <a:cs typeface="Courier New" panose="02070309020205020404" pitchFamily="49" charset="0"/>
              </a:rPr>
            </a:br>
            <a:r>
              <a:rPr lang="en-US" sz="1800" dirty="0" smtClean="0">
                <a:solidFill>
                  <a:srgbClr val="E2FFB8">
                    <a:lumMod val="25000"/>
                  </a:srgbClr>
                </a:solidFill>
                <a:latin typeface="Courier New" panose="02070309020205020404" pitchFamily="49" charset="0"/>
                <a:cs typeface="Courier New" panose="02070309020205020404" pitchFamily="49" charset="0"/>
              </a:rPr>
              <a:t>    </a:t>
            </a:r>
            <a:r>
              <a:rPr lang="en-US" sz="1800" dirty="0" smtClean="0">
                <a:solidFill>
                  <a:srgbClr val="C00000"/>
                </a:solidFill>
                <a:latin typeface="Courier New" panose="02070309020205020404" pitchFamily="49" charset="0"/>
                <a:cs typeface="Courier New" panose="02070309020205020404" pitchFamily="49" charset="0"/>
              </a:rPr>
              <a:t>D </a:t>
            </a:r>
            <a:r>
              <a:rPr lang="en-US" sz="1800" b="1" dirty="0" smtClean="0">
                <a:solidFill>
                  <a:srgbClr val="C00000"/>
                </a:solidFill>
                <a:latin typeface="Courier New" panose="02070309020205020404" pitchFamily="49" charset="0"/>
                <a:cs typeface="Courier New" panose="02070309020205020404" pitchFamily="49" charset="0"/>
              </a:rPr>
              <a:t>at</a:t>
            </a:r>
            <a:r>
              <a:rPr lang="en-US" sz="1800" dirty="0" smtClean="0">
                <a:solidFill>
                  <a:srgbClr val="C00000"/>
                </a:solidFill>
                <a:latin typeface="Courier New" panose="02070309020205020404" pitchFamily="49" charset="0"/>
                <a:cs typeface="Courier New" panose="02070309020205020404" pitchFamily="49" charset="0"/>
              </a:rPr>
              <a:t> 2 </a:t>
            </a:r>
            <a:r>
              <a:rPr lang="en-US" sz="1800" b="1" dirty="0" smtClean="0">
                <a:solidFill>
                  <a:srgbClr val="C00000"/>
                </a:solidFill>
                <a:latin typeface="Courier New" panose="02070309020205020404" pitchFamily="49" charset="0"/>
                <a:cs typeface="Courier New" panose="02070309020205020404" pitchFamily="49" charset="0"/>
              </a:rPr>
              <a:t>range</a:t>
            </a:r>
            <a:r>
              <a:rPr lang="en-US" sz="1800" dirty="0" smtClean="0">
                <a:solidFill>
                  <a:srgbClr val="C00000"/>
                </a:solidFill>
                <a:latin typeface="Courier New" panose="02070309020205020404" pitchFamily="49" charset="0"/>
                <a:cs typeface="Courier New" panose="02070309020205020404" pitchFamily="49" charset="0"/>
              </a:rPr>
              <a:t> 24 .. 31;</a:t>
            </a:r>
            <a:br>
              <a:rPr lang="en-US" sz="1800" dirty="0" smtClean="0">
                <a:solidFill>
                  <a:srgbClr val="C00000"/>
                </a:solidFill>
                <a:latin typeface="Courier New" panose="02070309020205020404" pitchFamily="49" charset="0"/>
                <a:cs typeface="Courier New" panose="02070309020205020404" pitchFamily="49" charset="0"/>
              </a:rPr>
            </a:br>
            <a:r>
              <a:rPr lang="en-US" sz="1800" dirty="0" smtClean="0">
                <a:solidFill>
                  <a:srgbClr val="C00000"/>
                </a:solidFill>
                <a:latin typeface="Courier New" panose="02070309020205020404" pitchFamily="49" charset="0"/>
                <a:cs typeface="Courier New" panose="02070309020205020404" pitchFamily="49" charset="0"/>
              </a:rPr>
              <a:t>  </a:t>
            </a:r>
            <a:r>
              <a:rPr lang="en-US" sz="1800" b="1" dirty="0" smtClean="0">
                <a:latin typeface="Courier New" panose="02070309020205020404" pitchFamily="49" charset="0"/>
                <a:cs typeface="Courier New" panose="02070309020205020404" pitchFamily="49" charset="0"/>
              </a:rPr>
              <a:t>end record</a:t>
            </a:r>
            <a:r>
              <a:rPr lang="en-US" sz="1800" dirty="0" smtClean="0">
                <a:latin typeface="Courier New" panose="02070309020205020404" pitchFamily="49" charset="0"/>
                <a:cs typeface="Courier New" panose="02070309020205020404" pitchFamily="49" charset="0"/>
              </a:rPr>
              <a:t>;</a:t>
            </a:r>
            <a:br>
              <a:rPr lang="en-US" sz="1800" dirty="0" smtClean="0">
                <a:latin typeface="Courier New" panose="02070309020205020404" pitchFamily="49" charset="0"/>
                <a:cs typeface="Courier New" panose="02070309020205020404" pitchFamily="49" charset="0"/>
              </a:rPr>
            </a:br>
            <a:r>
              <a:rPr lang="en-US" sz="1800" dirty="0" smtClean="0">
                <a:latin typeface="Courier New" panose="02070309020205020404" pitchFamily="49" charset="0"/>
                <a:cs typeface="Courier New" panose="02070309020205020404" pitchFamily="49" charset="0"/>
              </a:rPr>
              <a:t>  </a:t>
            </a:r>
            <a:r>
              <a:rPr lang="en-US" sz="1800" b="1" dirty="0" smtClean="0">
                <a:latin typeface="Courier New" panose="02070309020205020404" pitchFamily="49" charset="0"/>
                <a:cs typeface="Courier New" panose="02070309020205020404" pitchFamily="49" charset="0"/>
              </a:rPr>
              <a:t>for</a:t>
            </a:r>
            <a:r>
              <a:rPr lang="en-US" sz="1800" dirty="0" smtClean="0">
                <a:latin typeface="Courier New" panose="02070309020205020404" pitchFamily="49" charset="0"/>
                <a:cs typeface="Courier New" panose="02070309020205020404" pitchFamily="49" charset="0"/>
              </a:rPr>
              <a:t> T'Bit_Order </a:t>
            </a:r>
            <a:r>
              <a:rPr lang="en-US" sz="1800" b="1" dirty="0" smtClean="0">
                <a:latin typeface="Courier New" panose="02070309020205020404" pitchFamily="49" charset="0"/>
                <a:cs typeface="Courier New" panose="02070309020205020404" pitchFamily="49" charset="0"/>
              </a:rPr>
              <a:t>use</a:t>
            </a:r>
            <a:r>
              <a:rPr lang="en-US" sz="1800" dirty="0" smtClean="0">
                <a:latin typeface="Courier New" panose="02070309020205020404" pitchFamily="49" charset="0"/>
                <a:cs typeface="Courier New" panose="02070309020205020404" pitchFamily="49" charset="0"/>
              </a:rPr>
              <a:t> System.High_Order_First;</a:t>
            </a:r>
          </a:p>
          <a:p>
            <a:pPr marL="0" lvl="0" indent="0"/>
            <a:r>
              <a:rPr lang="en-US" sz="1800" dirty="0" smtClean="0">
                <a:latin typeface="Courier New" panose="02070309020205020404" pitchFamily="49" charset="0"/>
                <a:cs typeface="Courier New" panose="02070309020205020404" pitchFamily="49" charset="0"/>
              </a:rPr>
              <a:t>Byte 0       1       2       3       4       5</a:t>
            </a:r>
            <a:br>
              <a:rPr lang="en-US" sz="1800" dirty="0" smtClean="0">
                <a:latin typeface="Courier New" panose="02070309020205020404" pitchFamily="49" charset="0"/>
                <a:cs typeface="Courier New" panose="02070309020205020404" pitchFamily="49" charset="0"/>
              </a:rPr>
            </a:br>
            <a:r>
              <a:rPr lang="en-US" sz="1800" dirty="0" smtClean="0">
                <a:latin typeface="Courier New" panose="02070309020205020404" pitchFamily="49" charset="0"/>
                <a:cs typeface="Courier New" panose="02070309020205020404" pitchFamily="49" charset="0"/>
              </a:rPr>
              <a:t>  BE 0123456789012345</a:t>
            </a:r>
            <a:r>
              <a:rPr lang="en-US" sz="1800" dirty="0" smtClean="0">
                <a:solidFill>
                  <a:srgbClr val="FF3399"/>
                </a:solidFill>
                <a:latin typeface="Courier New" panose="02070309020205020404" pitchFamily="49" charset="0"/>
                <a:cs typeface="Courier New" panose="02070309020205020404" pitchFamily="49" charset="0"/>
              </a:rPr>
              <a:t>0123456789012</a:t>
            </a:r>
            <a:r>
              <a:rPr lang="en-US" sz="1800" dirty="0" smtClean="0">
                <a:solidFill>
                  <a:srgbClr val="3333CC"/>
                </a:solidFill>
                <a:latin typeface="Courier New" panose="02070309020205020404" pitchFamily="49" charset="0"/>
                <a:cs typeface="Courier New" panose="02070309020205020404" pitchFamily="49" charset="0"/>
              </a:rPr>
              <a:t>34567</a:t>
            </a:r>
            <a:r>
              <a:rPr lang="en-US" sz="1800" dirty="0" smtClean="0">
                <a:solidFill>
                  <a:srgbClr val="E2FFB8">
                    <a:lumMod val="25000"/>
                  </a:srgbClr>
                </a:solidFill>
                <a:latin typeface="Courier New" panose="02070309020205020404" pitchFamily="49" charset="0"/>
                <a:cs typeface="Courier New" panose="02070309020205020404" pitchFamily="49" charset="0"/>
              </a:rPr>
              <a:t>890123</a:t>
            </a:r>
            <a:r>
              <a:rPr lang="en-US" sz="1800" dirty="0" smtClean="0">
                <a:solidFill>
                  <a:srgbClr val="C00000"/>
                </a:solidFill>
                <a:latin typeface="Courier New" panose="02070309020205020404" pitchFamily="49" charset="0"/>
                <a:cs typeface="Courier New" panose="02070309020205020404" pitchFamily="49" charset="0"/>
              </a:rPr>
              <a:t>45678901</a:t>
            </a:r>
          </a:p>
          <a:p>
            <a:pPr marL="0" lvl="0" indent="0"/>
            <a:r>
              <a:rPr lang="en-US" sz="1800" dirty="0" smtClean="0">
                <a:solidFill>
                  <a:srgbClr val="C00000"/>
                </a:solidFill>
                <a:latin typeface="Courier New" panose="02070309020205020404" pitchFamily="49" charset="0"/>
                <a:cs typeface="Courier New" panose="02070309020205020404" pitchFamily="49" charset="0"/>
              </a:rPr>
              <a:t>NSBO</a:t>
            </a:r>
            <a:r>
              <a:rPr lang="en-US" sz="1800" dirty="0" smtClean="0">
                <a:latin typeface="Courier New" panose="02070309020205020404" pitchFamily="49" charset="0"/>
                <a:cs typeface="Courier New" panose="02070309020205020404" pitchFamily="49" charset="0"/>
              </a:rPr>
              <a:t> </a:t>
            </a:r>
            <a:r>
              <a:rPr lang="en-US" sz="1800" dirty="0" smtClean="0">
                <a:solidFill>
                  <a:srgbClr val="FF3399"/>
                </a:solidFill>
                <a:latin typeface="Courier New" panose="02070309020205020404" pitchFamily="49" charset="0"/>
                <a:cs typeface="Courier New" panose="02070309020205020404" pitchFamily="49" charset="0"/>
              </a:rPr>
              <a:t>0123456789012</a:t>
            </a:r>
            <a:r>
              <a:rPr lang="en-US" sz="1800" dirty="0" smtClean="0">
                <a:solidFill>
                  <a:srgbClr val="3333CC"/>
                </a:solidFill>
                <a:latin typeface="Courier New" panose="02070309020205020404" pitchFamily="49" charset="0"/>
                <a:cs typeface="Courier New" panose="02070309020205020404" pitchFamily="49" charset="0"/>
              </a:rPr>
              <a:t>34567</a:t>
            </a:r>
            <a:r>
              <a:rPr lang="en-US" sz="1800" dirty="0" smtClean="0">
                <a:solidFill>
                  <a:srgbClr val="E2FFB8">
                    <a:lumMod val="25000"/>
                  </a:srgbClr>
                </a:solidFill>
                <a:latin typeface="Courier New" panose="02070309020205020404" pitchFamily="49" charset="0"/>
                <a:cs typeface="Courier New" panose="02070309020205020404" pitchFamily="49" charset="0"/>
              </a:rPr>
              <a:t>890123</a:t>
            </a:r>
            <a:r>
              <a:rPr lang="en-US" sz="1800" dirty="0" smtClean="0">
                <a:solidFill>
                  <a:srgbClr val="C00000"/>
                </a:solidFill>
                <a:latin typeface="Courier New" panose="02070309020205020404" pitchFamily="49" charset="0"/>
                <a:cs typeface="Courier New" panose="02070309020205020404" pitchFamily="49" charset="0"/>
              </a:rPr>
              <a:t>45678901</a:t>
            </a:r>
            <a:r>
              <a:rPr lang="en-US" sz="1800" dirty="0" smtClean="0">
                <a:latin typeface="Courier New" panose="02070309020205020404" pitchFamily="49" charset="0"/>
                <a:cs typeface="Courier New" panose="02070309020205020404" pitchFamily="49" charset="0"/>
              </a:rPr>
              <a:t>0123456789012345</a:t>
            </a:r>
            <a:br>
              <a:rPr lang="en-US" sz="1800" dirty="0" smtClean="0">
                <a:latin typeface="Courier New" panose="02070309020205020404" pitchFamily="49" charset="0"/>
                <a:cs typeface="Courier New" panose="02070309020205020404" pitchFamily="49" charset="0"/>
              </a:rPr>
            </a:br>
            <a:r>
              <a:rPr lang="en-US" sz="1800" dirty="0" smtClean="0">
                <a:latin typeface="Courier New" panose="02070309020205020404" pitchFamily="49" charset="0"/>
                <a:cs typeface="Courier New" panose="02070309020205020404" pitchFamily="49" charset="0"/>
              </a:rPr>
              <a:t>Byte </a:t>
            </a:r>
            <a:r>
              <a:rPr lang="en-US" sz="1800" dirty="0" smtClean="0">
                <a:solidFill>
                  <a:srgbClr val="C00000"/>
                </a:solidFill>
                <a:latin typeface="Courier New" panose="02070309020205020404" pitchFamily="49" charset="0"/>
                <a:cs typeface="Courier New" panose="02070309020205020404" pitchFamily="49" charset="0"/>
              </a:rPr>
              <a:t>LE</a:t>
            </a:r>
            <a:r>
              <a:rPr lang="en-US" sz="1800" dirty="0" smtClean="0">
                <a:latin typeface="Courier New" panose="02070309020205020404" pitchFamily="49" charset="0"/>
                <a:cs typeface="Courier New" panose="02070309020205020404" pitchFamily="49" charset="0"/>
              </a:rPr>
              <a:t>     5       4       3       2       1       0</a:t>
            </a:r>
            <a:endParaRPr lang="en-US" dirty="0"/>
          </a:p>
        </p:txBody>
      </p:sp>
      <p:sp>
        <p:nvSpPr>
          <p:cNvPr id="4" name="Fußzeilenplatzhalter 3"/>
          <p:cNvSpPr>
            <a:spLocks noGrp="1"/>
          </p:cNvSpPr>
          <p:nvPr>
            <p:ph type="ftr" idx="10"/>
          </p:nvPr>
        </p:nvSpPr>
        <p:spPr/>
        <p:txBody>
          <a:bodyPr/>
          <a:lstStyle/>
          <a:p>
            <a:pPr>
              <a:defRPr/>
            </a:pPr>
            <a:r>
              <a:rPr lang="en-US" dirty="0" smtClean="0"/>
              <a:t>Ada Basics © 2024 C.Grein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319</a:t>
            </a:fld>
            <a:endParaRPr lang="de-DE" dirty="0"/>
          </a:p>
        </p:txBody>
      </p:sp>
      <p:cxnSp>
        <p:nvCxnSpPr>
          <p:cNvPr id="6" name="Gerader Verbinder 5"/>
          <p:cNvCxnSpPr/>
          <p:nvPr/>
        </p:nvCxnSpPr>
        <p:spPr bwMode="auto">
          <a:xfrm>
            <a:off x="3635896" y="4797152"/>
            <a:ext cx="0" cy="216024"/>
          </a:xfrm>
          <a:prstGeom prst="line">
            <a:avLst/>
          </a:prstGeom>
          <a:solidFill>
            <a:srgbClr val="00B8FF"/>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 name="Gerader Verbinder 6"/>
          <p:cNvCxnSpPr/>
          <p:nvPr/>
        </p:nvCxnSpPr>
        <p:spPr bwMode="auto">
          <a:xfrm>
            <a:off x="5796136" y="5157192"/>
            <a:ext cx="0" cy="216024"/>
          </a:xfrm>
          <a:prstGeom prst="line">
            <a:avLst/>
          </a:prstGeom>
          <a:solidFill>
            <a:srgbClr val="00B8FF"/>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 name="Gerade Verbindung mit Pfeil 7"/>
          <p:cNvCxnSpPr/>
          <p:nvPr/>
        </p:nvCxnSpPr>
        <p:spPr bwMode="auto">
          <a:xfrm>
            <a:off x="1691680" y="4581128"/>
            <a:ext cx="792088" cy="0"/>
          </a:xfrm>
          <a:prstGeom prst="straightConnector1">
            <a:avLst/>
          </a:prstGeom>
          <a:solidFill>
            <a:srgbClr val="00B8FF"/>
          </a:solidFill>
          <a:ln w="9525" cap="flat" cmpd="sng" algn="ctr">
            <a:solidFill>
              <a:schemeClr val="tx1"/>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 name="Gerade Verbindung mit Pfeil 8"/>
          <p:cNvCxnSpPr/>
          <p:nvPr/>
        </p:nvCxnSpPr>
        <p:spPr bwMode="auto">
          <a:xfrm flipH="1">
            <a:off x="6948264" y="5517232"/>
            <a:ext cx="864096" cy="0"/>
          </a:xfrm>
          <a:prstGeom prst="straightConnector1">
            <a:avLst/>
          </a:prstGeom>
          <a:solidFill>
            <a:srgbClr val="00B8FF"/>
          </a:solidFill>
          <a:ln w="9525" cap="flat" cmpd="sng" algn="ctr">
            <a:solidFill>
              <a:srgbClr val="C00000"/>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3162140345"/>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1"/>
          <p:cNvSpPr>
            <a:spLocks noGrp="1" noChangeArrowheads="1"/>
          </p:cNvSpPr>
          <p:nvPr>
            <p:ph type="title"/>
          </p:nvPr>
        </p:nvSpPr>
        <p:spPr>
          <a:xfrm>
            <a:off x="685800" y="609600"/>
            <a:ext cx="7772400" cy="1143000"/>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noProof="0" dirty="0" smtClean="0"/>
              <a:t>Strong Typing</a:t>
            </a:r>
          </a:p>
        </p:txBody>
      </p:sp>
      <p:sp>
        <p:nvSpPr>
          <p:cNvPr id="18435" name="Rectangle 2"/>
          <p:cNvSpPr>
            <a:spLocks noGrp="1" noChangeArrowheads="1"/>
          </p:cNvSpPr>
          <p:nvPr>
            <p:ph idx="1"/>
          </p:nvPr>
        </p:nvSpPr>
        <p:spPr>
          <a:xfrm>
            <a:off x="685800" y="1844824"/>
            <a:ext cx="7772400" cy="4392464"/>
          </a:xfrm>
        </p:spPr>
        <p:txBody>
          <a:bodyPr/>
          <a:lstStyle/>
          <a:p>
            <a:pPr marL="309563" indent="-309563" eaLnBrk="1" hangingPunct="1">
              <a:lnSpc>
                <a:spcPct val="80000"/>
              </a:lnSpc>
              <a:spcBef>
                <a:spcPts val="700"/>
              </a:spcBef>
              <a:buFont typeface="Times New Roman" pitchFamily="18" charset="0"/>
              <a:buChar char="•"/>
              <a:tabLst>
                <a:tab pos="309563" algn="l"/>
                <a:tab pos="414338"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Lst>
            </a:pPr>
            <a:r>
              <a:rPr lang="en-US" altLang="de-DE" sz="2400" noProof="0" dirty="0" smtClean="0"/>
              <a:t>Each and every item in the program has an immutable type, which is defined at the declaration.</a:t>
            </a:r>
          </a:p>
          <a:p>
            <a:pPr marL="309563" indent="-309563" eaLnBrk="1" hangingPunct="1">
              <a:lnSpc>
                <a:spcPct val="80000"/>
              </a:lnSpc>
              <a:spcBef>
                <a:spcPts val="700"/>
              </a:spcBef>
              <a:buFont typeface="Times New Roman" pitchFamily="18" charset="0"/>
              <a:buChar char="•"/>
              <a:tabLst>
                <a:tab pos="309563" algn="l"/>
                <a:tab pos="414338"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Lst>
            </a:pPr>
            <a:r>
              <a:rPr lang="en-US" altLang="de-DE" sz="2400" noProof="0" dirty="0" smtClean="0"/>
              <a:t>Types may not be mixed in expressions:</a:t>
            </a:r>
            <a:r>
              <a:rPr lang="en-US" altLang="de-DE" sz="2800" noProof="0" dirty="0" smtClean="0"/>
              <a:t/>
            </a:r>
            <a:br>
              <a:rPr lang="en-US" altLang="de-DE" sz="2800" noProof="0" dirty="0" smtClean="0"/>
            </a:br>
            <a:r>
              <a:rPr lang="en-US" altLang="de-DE" sz="2000" noProof="0" dirty="0" smtClean="0">
                <a:latin typeface="Courier New" pitchFamily="49" charset="0"/>
              </a:rPr>
              <a:t>I: Integer := 0;</a:t>
            </a:r>
            <a:br>
              <a:rPr lang="en-US" altLang="de-DE" sz="2000" noProof="0" dirty="0" smtClean="0">
                <a:latin typeface="Courier New" pitchFamily="49" charset="0"/>
              </a:rPr>
            </a:br>
            <a:r>
              <a:rPr lang="en-US" altLang="de-DE" sz="2000" noProof="0" dirty="0" smtClean="0">
                <a:latin typeface="Courier New" pitchFamily="49" charset="0"/>
              </a:rPr>
              <a:t>F: Float   := 0.0;</a:t>
            </a:r>
            <a:br>
              <a:rPr lang="en-US" altLang="de-DE" sz="2000" noProof="0" dirty="0" smtClean="0">
                <a:latin typeface="Courier New" pitchFamily="49" charset="0"/>
              </a:rPr>
            </a:br>
            <a:r>
              <a:rPr lang="en-US" altLang="de-DE" sz="2000" noProof="0" dirty="0" smtClean="0">
                <a:latin typeface="Courier New" pitchFamily="49" charset="0"/>
              </a:rPr>
              <a:t>I + F  --</a:t>
            </a:r>
            <a:r>
              <a:rPr lang="en-US" altLang="de-DE" sz="2800" noProof="0" dirty="0" smtClean="0">
                <a:latin typeface="Courier New" pitchFamily="49" charset="0"/>
              </a:rPr>
              <a:t> </a:t>
            </a:r>
            <a:r>
              <a:rPr lang="en-US" altLang="de-DE" sz="2800" noProof="0" dirty="0" smtClean="0">
                <a:solidFill>
                  <a:srgbClr val="FF0000"/>
                </a:solidFill>
                <a:latin typeface="Wingdings" pitchFamily="2" charset="2"/>
              </a:rPr>
              <a:t></a:t>
            </a:r>
          </a:p>
          <a:p>
            <a:pPr marL="309563" indent="-309563" eaLnBrk="1" hangingPunct="1">
              <a:lnSpc>
                <a:spcPct val="80000"/>
              </a:lnSpc>
              <a:spcBef>
                <a:spcPts val="500"/>
              </a:spcBef>
              <a:buFont typeface="Times New Roman" pitchFamily="18" charset="0"/>
              <a:buChar char="•"/>
              <a:tabLst>
                <a:tab pos="309563" algn="l"/>
                <a:tab pos="414338"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Lst>
            </a:pPr>
            <a:r>
              <a:rPr lang="en-US" altLang="de-DE" sz="2400" noProof="0" dirty="0" smtClean="0"/>
              <a:t>Types may be converted:</a:t>
            </a:r>
            <a:r>
              <a:rPr lang="en-US" altLang="de-DE" sz="2800" noProof="0" dirty="0" smtClean="0"/>
              <a:t/>
            </a:r>
            <a:br>
              <a:rPr lang="en-US" altLang="de-DE" sz="2800" noProof="0" dirty="0" smtClean="0"/>
            </a:br>
            <a:r>
              <a:rPr lang="en-US" altLang="de-DE" sz="2000" noProof="0" dirty="0" smtClean="0">
                <a:latin typeface="Courier New" pitchFamily="49" charset="0"/>
              </a:rPr>
              <a:t>Float (I) + F    -- </a:t>
            </a:r>
            <a:r>
              <a:rPr lang="en-US" altLang="de-DE" sz="2000" i="1" noProof="0" dirty="0" smtClean="0">
                <a:solidFill>
                  <a:srgbClr val="3333CC"/>
                </a:solidFill>
                <a:latin typeface="Courier New" pitchFamily="49" charset="0"/>
              </a:rPr>
              <a:t>OK</a:t>
            </a:r>
            <a:br>
              <a:rPr lang="en-US" altLang="de-DE" sz="2000" i="1" noProof="0" dirty="0" smtClean="0">
                <a:solidFill>
                  <a:srgbClr val="3333CC"/>
                </a:solidFill>
                <a:latin typeface="Courier New" pitchFamily="49" charset="0"/>
              </a:rPr>
            </a:br>
            <a:r>
              <a:rPr lang="en-US" altLang="de-DE" sz="2000" noProof="0" dirty="0" smtClean="0">
                <a:latin typeface="Courier New" pitchFamily="49" charset="0"/>
              </a:rPr>
              <a:t>I + Integer (F)  --</a:t>
            </a:r>
            <a:r>
              <a:rPr lang="en-US" altLang="de-DE" sz="2000" i="1" noProof="0" dirty="0" smtClean="0">
                <a:solidFill>
                  <a:srgbClr val="3333CC"/>
                </a:solidFill>
                <a:latin typeface="Courier New" pitchFamily="49" charset="0"/>
              </a:rPr>
              <a:t> also OK (rounds)</a:t>
            </a:r>
          </a:p>
          <a:p>
            <a:pPr marL="309563" indent="-309563" eaLnBrk="1" hangingPunct="1">
              <a:lnSpc>
                <a:spcPct val="80000"/>
              </a:lnSpc>
              <a:spcBef>
                <a:spcPts val="500"/>
              </a:spcBef>
              <a:buFont typeface="Times New Roman" pitchFamily="18" charset="0"/>
              <a:buChar char="•"/>
              <a:tabLst>
                <a:tab pos="309563" algn="l"/>
                <a:tab pos="414338"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Lst>
            </a:pPr>
            <a:r>
              <a:rPr lang="en-US" altLang="de-DE" sz="2400" dirty="0" smtClean="0">
                <a:solidFill>
                  <a:srgbClr val="FF0000"/>
                </a:solidFill>
              </a:rPr>
              <a:t>C Example</a:t>
            </a:r>
            <a:br>
              <a:rPr lang="en-US" altLang="de-DE" sz="2400" dirty="0" smtClean="0">
                <a:solidFill>
                  <a:srgbClr val="FF0000"/>
                </a:solidFill>
              </a:rPr>
            </a:br>
            <a:r>
              <a:rPr lang="en-US" altLang="de-DE" sz="2000" dirty="0" smtClean="0">
                <a:solidFill>
                  <a:srgbClr val="C00000"/>
                </a:solidFill>
                <a:latin typeface="Courier New" panose="02070309020205020404" pitchFamily="49" charset="0"/>
                <a:cs typeface="Courier New" panose="02070309020205020404" pitchFamily="49" charset="0"/>
              </a:rPr>
              <a:t>void</a:t>
            </a:r>
            <a:r>
              <a:rPr lang="en-US" altLang="de-DE" sz="2000" dirty="0" smtClean="0">
                <a:solidFill>
                  <a:schemeClr val="tx1"/>
                </a:solidFill>
                <a:latin typeface="Courier New" panose="02070309020205020404" pitchFamily="49" charset="0"/>
                <a:cs typeface="Courier New" panose="02070309020205020404" pitchFamily="49" charset="0"/>
              </a:rPr>
              <a:t> main() {</a:t>
            </a:r>
            <a:br>
              <a:rPr lang="en-US" altLang="de-DE" sz="2000" dirty="0" smtClean="0">
                <a:solidFill>
                  <a:schemeClr val="tx1"/>
                </a:solidFill>
                <a:latin typeface="Courier New" panose="02070309020205020404" pitchFamily="49" charset="0"/>
                <a:cs typeface="Courier New" panose="02070309020205020404" pitchFamily="49" charset="0"/>
              </a:rPr>
            </a:br>
            <a:r>
              <a:rPr lang="en-US" altLang="de-DE" sz="2000" dirty="0" smtClean="0">
                <a:solidFill>
                  <a:schemeClr val="tx1"/>
                </a:solidFill>
                <a:latin typeface="Courier New" panose="02070309020205020404" pitchFamily="49" charset="0"/>
                <a:cs typeface="Courier New" panose="02070309020205020404" pitchFamily="49" charset="0"/>
              </a:rPr>
              <a:t>  </a:t>
            </a:r>
            <a:r>
              <a:rPr lang="en-US" altLang="de-DE" sz="2000" dirty="0" smtClean="0">
                <a:solidFill>
                  <a:srgbClr val="C00000"/>
                </a:solidFill>
                <a:latin typeface="Courier New" panose="02070309020205020404" pitchFamily="49" charset="0"/>
                <a:cs typeface="Courier New" panose="02070309020205020404" pitchFamily="49" charset="0"/>
              </a:rPr>
              <a:t>unsigned int </a:t>
            </a:r>
            <a:r>
              <a:rPr lang="en-US" altLang="de-DE" sz="2000" dirty="0" smtClean="0">
                <a:solidFill>
                  <a:schemeClr val="tx1"/>
                </a:solidFill>
                <a:latin typeface="Courier New" panose="02070309020205020404" pitchFamily="49" charset="0"/>
                <a:cs typeface="Courier New" panose="02070309020205020404" pitchFamily="49" charset="0"/>
              </a:rPr>
              <a:t>a = </a:t>
            </a:r>
            <a:r>
              <a:rPr lang="en-US" altLang="de-DE" sz="2000" dirty="0" smtClean="0">
                <a:solidFill>
                  <a:schemeClr val="bg1">
                    <a:lumMod val="50000"/>
                  </a:schemeClr>
                </a:solidFill>
                <a:latin typeface="Courier New" panose="02070309020205020404" pitchFamily="49" charset="0"/>
                <a:cs typeface="Courier New" panose="02070309020205020404" pitchFamily="49" charset="0"/>
              </a:rPr>
              <a:t>1</a:t>
            </a:r>
            <a:r>
              <a:rPr lang="en-US" altLang="de-DE" sz="2000" dirty="0" smtClean="0">
                <a:solidFill>
                  <a:schemeClr val="tx1"/>
                </a:solidFill>
                <a:latin typeface="Courier New" panose="02070309020205020404" pitchFamily="49" charset="0"/>
                <a:cs typeface="Courier New" panose="02070309020205020404" pitchFamily="49" charset="0"/>
              </a:rPr>
              <a:t>;</a:t>
            </a:r>
            <a:br>
              <a:rPr lang="en-US" altLang="de-DE" sz="2000" dirty="0" smtClean="0">
                <a:solidFill>
                  <a:schemeClr val="tx1"/>
                </a:solidFill>
                <a:latin typeface="Courier New" panose="02070309020205020404" pitchFamily="49" charset="0"/>
                <a:cs typeface="Courier New" panose="02070309020205020404" pitchFamily="49" charset="0"/>
              </a:rPr>
            </a:br>
            <a:r>
              <a:rPr lang="en-US" altLang="de-DE" sz="2000" dirty="0" smtClean="0">
                <a:solidFill>
                  <a:schemeClr val="tx1"/>
                </a:solidFill>
                <a:latin typeface="Courier New" panose="02070309020205020404" pitchFamily="49" charset="0"/>
                <a:cs typeface="Courier New" panose="02070309020205020404" pitchFamily="49" charset="0"/>
              </a:rPr>
              <a:t>  </a:t>
            </a:r>
            <a:r>
              <a:rPr lang="en-US" altLang="de-DE" sz="2000" dirty="0" smtClean="0">
                <a:solidFill>
                  <a:srgbClr val="C00000"/>
                </a:solidFill>
                <a:latin typeface="Courier New" panose="02070309020205020404" pitchFamily="49" charset="0"/>
                <a:cs typeface="Courier New" panose="02070309020205020404" pitchFamily="49" charset="0"/>
              </a:rPr>
              <a:t>int</a:t>
            </a:r>
            <a:r>
              <a:rPr lang="en-US" altLang="de-DE" sz="2000" dirty="0" smtClean="0">
                <a:solidFill>
                  <a:schemeClr val="tx1"/>
                </a:solidFill>
                <a:latin typeface="Courier New" panose="02070309020205020404" pitchFamily="49" charset="0"/>
                <a:cs typeface="Courier New" panose="02070309020205020404" pitchFamily="49" charset="0"/>
              </a:rPr>
              <a:t> b = </a:t>
            </a:r>
            <a:r>
              <a:rPr lang="en-US" altLang="de-DE" sz="2000" dirty="0" smtClean="0">
                <a:solidFill>
                  <a:schemeClr val="bg1">
                    <a:lumMod val="50000"/>
                  </a:schemeClr>
                </a:solidFill>
                <a:latin typeface="Courier New" panose="02070309020205020404" pitchFamily="49" charset="0"/>
                <a:cs typeface="Courier New" panose="02070309020205020404" pitchFamily="49" charset="0"/>
              </a:rPr>
              <a:t>-1</a:t>
            </a:r>
            <a:r>
              <a:rPr lang="en-US" altLang="de-DE" sz="2000" dirty="0" smtClean="0">
                <a:solidFill>
                  <a:schemeClr val="tx1"/>
                </a:solidFill>
                <a:latin typeface="Courier New" panose="02070309020205020404" pitchFamily="49" charset="0"/>
                <a:cs typeface="Courier New" panose="02070309020205020404" pitchFamily="49" charset="0"/>
              </a:rPr>
              <a:t>;</a:t>
            </a:r>
            <a:br>
              <a:rPr lang="en-US" altLang="de-DE" sz="2000" dirty="0" smtClean="0">
                <a:solidFill>
                  <a:schemeClr val="tx1"/>
                </a:solidFill>
                <a:latin typeface="Courier New" panose="02070309020205020404" pitchFamily="49" charset="0"/>
                <a:cs typeface="Courier New" panose="02070309020205020404" pitchFamily="49" charset="0"/>
              </a:rPr>
            </a:br>
            <a:r>
              <a:rPr lang="en-US" altLang="de-DE" sz="2000" dirty="0" smtClean="0">
                <a:solidFill>
                  <a:schemeClr val="tx1"/>
                </a:solidFill>
                <a:latin typeface="Courier New" panose="02070309020205020404" pitchFamily="49" charset="0"/>
                <a:cs typeface="Courier New" panose="02070309020205020404" pitchFamily="49" charset="0"/>
              </a:rPr>
              <a:t>  if (</a:t>
            </a:r>
            <a:r>
              <a:rPr lang="en-US" altLang="de-DE" sz="2000" dirty="0" smtClean="0">
                <a:solidFill>
                  <a:srgbClr val="FF0000"/>
                </a:solidFill>
                <a:latin typeface="Courier New" panose="02070309020205020404" pitchFamily="49" charset="0"/>
                <a:cs typeface="Courier New" panose="02070309020205020404" pitchFamily="49" charset="0"/>
              </a:rPr>
              <a:t>a &lt; b</a:t>
            </a:r>
            <a:r>
              <a:rPr lang="en-US" altLang="de-DE" sz="2000" dirty="0" smtClean="0">
                <a:solidFill>
                  <a:schemeClr val="tx1"/>
                </a:solidFill>
                <a:latin typeface="Courier New" panose="02070309020205020404" pitchFamily="49" charset="0"/>
                <a:cs typeface="Courier New" panose="02070309020205020404" pitchFamily="49" charset="0"/>
              </a:rPr>
              <a:t>) printf(</a:t>
            </a:r>
            <a:r>
              <a:rPr lang="en-US" altLang="de-DE" sz="2000" dirty="0" smtClean="0">
                <a:solidFill>
                  <a:schemeClr val="accent2"/>
                </a:solidFill>
                <a:latin typeface="Courier New" panose="02070309020205020404" pitchFamily="49" charset="0"/>
                <a:cs typeface="Courier New" panose="02070309020205020404" pitchFamily="49" charset="0"/>
              </a:rPr>
              <a:t>"How is that possible\n"</a:t>
            </a:r>
            <a:r>
              <a:rPr lang="en-US" altLang="de-DE" sz="2000" dirty="0" smtClean="0">
                <a:solidFill>
                  <a:schemeClr val="tx1"/>
                </a:solidFill>
                <a:latin typeface="Courier New" panose="02070309020205020404" pitchFamily="49" charset="0"/>
                <a:cs typeface="Courier New" panose="02070309020205020404" pitchFamily="49" charset="0"/>
              </a:rPr>
              <a:t>);</a:t>
            </a:r>
            <a:br>
              <a:rPr lang="en-US" altLang="de-DE" sz="2000" dirty="0" smtClean="0">
                <a:solidFill>
                  <a:schemeClr val="tx1"/>
                </a:solidFill>
                <a:latin typeface="Courier New" panose="02070309020205020404" pitchFamily="49" charset="0"/>
                <a:cs typeface="Courier New" panose="02070309020205020404" pitchFamily="49" charset="0"/>
              </a:rPr>
            </a:br>
            <a:r>
              <a:rPr lang="en-US" altLang="de-DE" sz="2000" dirty="0" smtClean="0">
                <a:solidFill>
                  <a:schemeClr val="tx1"/>
                </a:solidFill>
                <a:latin typeface="Courier New" panose="02070309020205020404" pitchFamily="49" charset="0"/>
                <a:cs typeface="Courier New" panose="02070309020205020404" pitchFamily="49" charset="0"/>
              </a:rPr>
              <a:t>}</a:t>
            </a:r>
            <a:endParaRPr lang="en-US" altLang="de-DE" sz="2000" noProof="0" dirty="0" smtClean="0">
              <a:solidFill>
                <a:schemeClr val="tx1"/>
              </a:solidFill>
              <a:latin typeface="Courier New" panose="02070309020205020404" pitchFamily="49" charset="0"/>
              <a:cs typeface="Courier New" panose="02070309020205020404" pitchFamily="49" charset="0"/>
            </a:endParaRPr>
          </a:p>
        </p:txBody>
      </p:sp>
      <p:sp>
        <p:nvSpPr>
          <p:cNvPr id="2" name="Fußzeilenplatzhalter 1"/>
          <p:cNvSpPr>
            <a:spLocks noGrp="1"/>
          </p:cNvSpPr>
          <p:nvPr>
            <p:ph type="ftr" idx="10"/>
          </p:nvPr>
        </p:nvSpPr>
        <p:spPr/>
        <p:txBody>
          <a:bodyPr/>
          <a:lstStyle/>
          <a:p>
            <a:pPr>
              <a:defRPr/>
            </a:pPr>
            <a:r>
              <a:rPr lang="en-US" dirty="0" smtClean="0"/>
              <a:t>Ada Basics © 2024 C.Grein</a:t>
            </a:r>
            <a:endParaRPr lang="de-DE" dirty="0"/>
          </a:p>
        </p:txBody>
      </p:sp>
      <p:sp>
        <p:nvSpPr>
          <p:cNvPr id="3" name="Foliennummernplatzhalter 2"/>
          <p:cNvSpPr>
            <a:spLocks noGrp="1"/>
          </p:cNvSpPr>
          <p:nvPr>
            <p:ph type="sldNum" idx="11"/>
          </p:nvPr>
        </p:nvSpPr>
        <p:spPr/>
        <p:txBody>
          <a:bodyPr/>
          <a:lstStyle/>
          <a:p>
            <a:pPr>
              <a:defRPr/>
            </a:pPr>
            <a:fld id="{07B95DED-7F18-463B-9F94-D327A3428C3B}" type="slidenum">
              <a:rPr lang="de-DE" smtClean="0"/>
              <a:pPr>
                <a:defRPr/>
              </a:pPr>
              <a:t>32</a:t>
            </a:fld>
            <a:endParaRPr lang="de-DE" dirty="0"/>
          </a:p>
        </p:txBody>
      </p:sp>
    </p:spTree>
    <p:extLst>
      <p:ext uri="{BB962C8B-B14F-4D97-AF65-F5344CB8AC3E}">
        <p14:creationId xmlns:p14="http://schemas.microsoft.com/office/powerpoint/2010/main" val="3387512938"/>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3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685800" y="463551"/>
            <a:ext cx="7739063" cy="1309266"/>
          </a:xfrm>
        </p:spPr>
        <p:txBody>
          <a:bodyPr/>
          <a:lstStyle/>
          <a:p>
            <a:r>
              <a:rPr lang="en-US" dirty="0" smtClean="0"/>
              <a:t>Transfer from BE to LE</a:t>
            </a:r>
            <a:endParaRPr lang="en-US" dirty="0"/>
          </a:p>
        </p:txBody>
      </p:sp>
      <p:sp>
        <p:nvSpPr>
          <p:cNvPr id="3" name="Inhaltsplatzhalter 2"/>
          <p:cNvSpPr>
            <a:spLocks noGrp="1"/>
          </p:cNvSpPr>
          <p:nvPr>
            <p:ph idx="1"/>
          </p:nvPr>
        </p:nvSpPr>
        <p:spPr>
          <a:xfrm>
            <a:off x="611560" y="1772818"/>
            <a:ext cx="7918648" cy="4442246"/>
          </a:xfrm>
        </p:spPr>
        <p:txBody>
          <a:bodyPr/>
          <a:lstStyle/>
          <a:p>
            <a:pPr marL="0" lvl="0" indent="0"/>
            <a:r>
              <a:rPr lang="en-US" sz="2400" dirty="0" smtClean="0">
                <a:cs typeface="Courier New" panose="02070309020205020404" pitchFamily="49" charset="0"/>
              </a:rPr>
              <a:t>Representation of the original on BE source architecture:</a:t>
            </a:r>
          </a:p>
          <a:p>
            <a:pPr marL="0" lvl="0" indent="0"/>
            <a:r>
              <a:rPr lang="en-US" sz="1800" dirty="0" smtClean="0">
                <a:latin typeface="Courier New" panose="02070309020205020404" pitchFamily="49" charset="0"/>
                <a:cs typeface="Courier New" panose="02070309020205020404" pitchFamily="49" charset="0"/>
              </a:rPr>
              <a:t>Byte 0       1       2       3       4       5</a:t>
            </a:r>
            <a:br>
              <a:rPr lang="en-US" sz="1800" dirty="0" smtClean="0">
                <a:latin typeface="Courier New" panose="02070309020205020404" pitchFamily="49" charset="0"/>
                <a:cs typeface="Courier New" panose="02070309020205020404" pitchFamily="49" charset="0"/>
              </a:rPr>
            </a:br>
            <a:r>
              <a:rPr lang="en-US" sz="1800" dirty="0" smtClean="0">
                <a:latin typeface="Courier New" panose="02070309020205020404" pitchFamily="49" charset="0"/>
                <a:cs typeface="Courier New" panose="02070309020205020404" pitchFamily="49" charset="0"/>
              </a:rPr>
              <a:t>  BE </a:t>
            </a:r>
            <a:r>
              <a:rPr lang="en-US" sz="1800" i="1" dirty="0" smtClean="0">
                <a:latin typeface="Courier New" panose="02070309020205020404" pitchFamily="49" charset="0"/>
                <a:cs typeface="Courier New" panose="02070309020205020404" pitchFamily="49" charset="0"/>
              </a:rPr>
              <a:t>01234567</a:t>
            </a:r>
            <a:r>
              <a:rPr lang="en-US" sz="1800" dirty="0" smtClean="0">
                <a:latin typeface="Courier New" panose="02070309020205020404" pitchFamily="49" charset="0"/>
                <a:cs typeface="Courier New" panose="02070309020205020404" pitchFamily="49" charset="0"/>
              </a:rPr>
              <a:t>89012345</a:t>
            </a:r>
            <a:r>
              <a:rPr lang="en-US" sz="1800" i="1" dirty="0" smtClean="0">
                <a:solidFill>
                  <a:srgbClr val="FF3399"/>
                </a:solidFill>
                <a:latin typeface="Courier New" panose="02070309020205020404" pitchFamily="49" charset="0"/>
                <a:cs typeface="Courier New" panose="02070309020205020404" pitchFamily="49" charset="0"/>
              </a:rPr>
              <a:t>01234567</a:t>
            </a:r>
            <a:r>
              <a:rPr lang="en-US" sz="1800" dirty="0" smtClean="0">
                <a:solidFill>
                  <a:srgbClr val="FF3399"/>
                </a:solidFill>
                <a:latin typeface="Courier New" panose="02070309020205020404" pitchFamily="49" charset="0"/>
                <a:cs typeface="Courier New" panose="02070309020205020404" pitchFamily="49" charset="0"/>
              </a:rPr>
              <a:t>89012</a:t>
            </a:r>
            <a:r>
              <a:rPr lang="en-US" sz="1800" dirty="0" smtClean="0">
                <a:solidFill>
                  <a:srgbClr val="3333CC"/>
                </a:solidFill>
                <a:latin typeface="Courier New" panose="02070309020205020404" pitchFamily="49" charset="0"/>
                <a:cs typeface="Courier New" panose="02070309020205020404" pitchFamily="49" charset="0"/>
              </a:rPr>
              <a:t>345</a:t>
            </a:r>
            <a:r>
              <a:rPr lang="en-US" sz="1800" i="1" dirty="0" smtClean="0">
                <a:solidFill>
                  <a:srgbClr val="3333CC"/>
                </a:solidFill>
                <a:latin typeface="Courier New" panose="02070309020205020404" pitchFamily="49" charset="0"/>
                <a:cs typeface="Courier New" panose="02070309020205020404" pitchFamily="49" charset="0"/>
              </a:rPr>
              <a:t>67</a:t>
            </a:r>
            <a:r>
              <a:rPr lang="en-US" sz="1800" i="1" dirty="0" smtClean="0">
                <a:solidFill>
                  <a:srgbClr val="E2FFB8">
                    <a:lumMod val="25000"/>
                  </a:srgbClr>
                </a:solidFill>
                <a:latin typeface="Courier New" panose="02070309020205020404" pitchFamily="49" charset="0"/>
                <a:cs typeface="Courier New" panose="02070309020205020404" pitchFamily="49" charset="0"/>
              </a:rPr>
              <a:t>890123</a:t>
            </a:r>
            <a:r>
              <a:rPr lang="en-US" sz="1800" dirty="0" smtClean="0">
                <a:solidFill>
                  <a:srgbClr val="C00000"/>
                </a:solidFill>
                <a:latin typeface="Courier New" panose="02070309020205020404" pitchFamily="49" charset="0"/>
                <a:cs typeface="Courier New" panose="02070309020205020404" pitchFamily="49" charset="0"/>
              </a:rPr>
              <a:t>45678901</a:t>
            </a:r>
          </a:p>
          <a:p>
            <a:pPr marL="0" lvl="0" indent="0"/>
            <a:r>
              <a:rPr lang="en-US" sz="2400" dirty="0" smtClean="0">
                <a:cs typeface="Courier New" panose="02070309020205020404" pitchFamily="49" charset="0"/>
              </a:rPr>
              <a:t>During the transfer, the bytes are transmitted one after the other; on the LE target architecture, this looks like so:</a:t>
            </a:r>
          </a:p>
          <a:p>
            <a:pPr marL="0" lvl="0" indent="0"/>
            <a:r>
              <a:rPr lang="en-US" sz="1800" dirty="0" smtClean="0">
                <a:latin typeface="Courier New" panose="02070309020205020404" pitchFamily="49" charset="0"/>
                <a:cs typeface="Courier New" panose="02070309020205020404" pitchFamily="49" charset="0"/>
              </a:rPr>
              <a:t>Byte        5       4       3       2       1       0</a:t>
            </a:r>
            <a:br>
              <a:rPr lang="en-US" sz="1800" dirty="0" smtClean="0">
                <a:latin typeface="Courier New" panose="02070309020205020404" pitchFamily="49" charset="0"/>
                <a:cs typeface="Courier New" panose="02070309020205020404" pitchFamily="49" charset="0"/>
              </a:rPr>
            </a:br>
            <a:r>
              <a:rPr lang="en-US" sz="1800" dirty="0" smtClean="0">
                <a:latin typeface="Courier New" panose="02070309020205020404" pitchFamily="49" charset="0"/>
                <a:cs typeface="Courier New" panose="02070309020205020404" pitchFamily="49" charset="0"/>
              </a:rPr>
              <a:t>NSBO </a:t>
            </a:r>
            <a:r>
              <a:rPr lang="en-US" sz="1800" dirty="0" smtClean="0">
                <a:solidFill>
                  <a:srgbClr val="C00000"/>
                </a:solidFill>
                <a:latin typeface="Courier New" panose="02070309020205020404" pitchFamily="49" charset="0"/>
                <a:cs typeface="Courier New" panose="02070309020205020404" pitchFamily="49" charset="0"/>
              </a:rPr>
              <a:t>45678901</a:t>
            </a:r>
            <a:r>
              <a:rPr lang="en-US" sz="1800" i="1" dirty="0" smtClean="0">
                <a:solidFill>
                  <a:srgbClr val="3333CC"/>
                </a:solidFill>
                <a:latin typeface="Courier New" panose="02070309020205020404" pitchFamily="49" charset="0"/>
                <a:cs typeface="Courier New" panose="02070309020205020404" pitchFamily="49" charset="0"/>
              </a:rPr>
              <a:t>67</a:t>
            </a:r>
            <a:r>
              <a:rPr lang="en-US" sz="1800" i="1" dirty="0" smtClean="0">
                <a:solidFill>
                  <a:srgbClr val="E2FFB8">
                    <a:lumMod val="25000"/>
                  </a:srgbClr>
                </a:solidFill>
                <a:latin typeface="Courier New" panose="02070309020205020404" pitchFamily="49" charset="0"/>
                <a:cs typeface="Courier New" panose="02070309020205020404" pitchFamily="49" charset="0"/>
              </a:rPr>
              <a:t>890123</a:t>
            </a:r>
            <a:r>
              <a:rPr lang="en-US" sz="1800" dirty="0" smtClean="0">
                <a:solidFill>
                  <a:srgbClr val="FF3399"/>
                </a:solidFill>
                <a:latin typeface="Courier New" panose="02070309020205020404" pitchFamily="49" charset="0"/>
                <a:cs typeface="Courier New" panose="02070309020205020404" pitchFamily="49" charset="0"/>
              </a:rPr>
              <a:t>89012</a:t>
            </a:r>
            <a:r>
              <a:rPr lang="en-US" sz="1800" dirty="0" smtClean="0">
                <a:solidFill>
                  <a:srgbClr val="3333CC"/>
                </a:solidFill>
                <a:latin typeface="Courier New" panose="02070309020205020404" pitchFamily="49" charset="0"/>
                <a:cs typeface="Courier New" panose="02070309020205020404" pitchFamily="49" charset="0"/>
              </a:rPr>
              <a:t>345</a:t>
            </a:r>
            <a:r>
              <a:rPr lang="en-US" sz="1800" i="1" dirty="0" smtClean="0">
                <a:solidFill>
                  <a:srgbClr val="FF3399"/>
                </a:solidFill>
                <a:latin typeface="Courier New" panose="02070309020205020404" pitchFamily="49" charset="0"/>
                <a:cs typeface="Courier New" panose="02070309020205020404" pitchFamily="49" charset="0"/>
              </a:rPr>
              <a:t>01234567</a:t>
            </a:r>
            <a:r>
              <a:rPr lang="en-US" sz="1800" dirty="0" smtClean="0">
                <a:latin typeface="Courier New" panose="02070309020205020404" pitchFamily="49" charset="0"/>
                <a:cs typeface="Courier New" panose="02070309020205020404" pitchFamily="49" charset="0"/>
              </a:rPr>
              <a:t>89012345</a:t>
            </a:r>
            <a:r>
              <a:rPr lang="en-US" sz="1800" i="1" dirty="0" smtClean="0">
                <a:latin typeface="Courier New" panose="02070309020205020404" pitchFamily="49" charset="0"/>
                <a:cs typeface="Courier New" panose="02070309020205020404" pitchFamily="49" charset="0"/>
              </a:rPr>
              <a:t>01234567</a:t>
            </a:r>
          </a:p>
          <a:p>
            <a:pPr marL="0" lvl="0" indent="0"/>
            <a:r>
              <a:rPr lang="en-US" sz="2400" dirty="0" smtClean="0">
                <a:cs typeface="Courier New" panose="02070309020205020404" pitchFamily="49" charset="0"/>
              </a:rPr>
              <a:t>In order to obtain the requested representation, the machine scalars have only just to be swapped:</a:t>
            </a:r>
          </a:p>
          <a:p>
            <a:pPr marL="0" lvl="0" indent="0"/>
            <a:r>
              <a:rPr lang="en-US" sz="1800" dirty="0" smtClean="0">
                <a:latin typeface="Courier New" panose="02070309020205020404" pitchFamily="49" charset="0"/>
                <a:cs typeface="Courier New" panose="02070309020205020404" pitchFamily="49" charset="0"/>
              </a:rPr>
              <a:t>Byte        5       4       3       2       1       0</a:t>
            </a:r>
            <a:br>
              <a:rPr lang="en-US" sz="1800" dirty="0" smtClean="0">
                <a:latin typeface="Courier New" panose="02070309020205020404" pitchFamily="49" charset="0"/>
                <a:cs typeface="Courier New" panose="02070309020205020404" pitchFamily="49" charset="0"/>
              </a:rPr>
            </a:br>
            <a:r>
              <a:rPr lang="en-US" sz="1800" dirty="0" smtClean="0">
                <a:latin typeface="Courier New" panose="02070309020205020404" pitchFamily="49" charset="0"/>
                <a:cs typeface="Courier New" panose="02070309020205020404" pitchFamily="49" charset="0"/>
              </a:rPr>
              <a:t>NSBO </a:t>
            </a:r>
            <a:r>
              <a:rPr lang="en-US" sz="1800" i="1" dirty="0" smtClean="0">
                <a:solidFill>
                  <a:srgbClr val="FF3399"/>
                </a:solidFill>
                <a:latin typeface="Courier New" panose="02070309020205020404" pitchFamily="49" charset="0"/>
                <a:cs typeface="Courier New" panose="02070309020205020404" pitchFamily="49" charset="0"/>
              </a:rPr>
              <a:t>01234567</a:t>
            </a:r>
            <a:r>
              <a:rPr lang="en-US" sz="1800" dirty="0" smtClean="0">
                <a:solidFill>
                  <a:srgbClr val="FF3399"/>
                </a:solidFill>
                <a:latin typeface="Courier New" panose="02070309020205020404" pitchFamily="49" charset="0"/>
                <a:cs typeface="Courier New" panose="02070309020205020404" pitchFamily="49" charset="0"/>
              </a:rPr>
              <a:t>89012</a:t>
            </a:r>
            <a:r>
              <a:rPr lang="en-US" sz="1800" dirty="0" smtClean="0">
                <a:solidFill>
                  <a:srgbClr val="3333CC"/>
                </a:solidFill>
                <a:latin typeface="Courier New" panose="02070309020205020404" pitchFamily="49" charset="0"/>
                <a:cs typeface="Courier New" panose="02070309020205020404" pitchFamily="49" charset="0"/>
              </a:rPr>
              <a:t>345</a:t>
            </a:r>
            <a:r>
              <a:rPr lang="en-US" sz="1800" i="1" dirty="0" smtClean="0">
                <a:solidFill>
                  <a:srgbClr val="3333CC"/>
                </a:solidFill>
                <a:latin typeface="Courier New" panose="02070309020205020404" pitchFamily="49" charset="0"/>
                <a:cs typeface="Courier New" panose="02070309020205020404" pitchFamily="49" charset="0"/>
              </a:rPr>
              <a:t>67</a:t>
            </a:r>
            <a:r>
              <a:rPr lang="en-US" sz="1800" i="1" dirty="0" smtClean="0">
                <a:solidFill>
                  <a:srgbClr val="E2FFB8">
                    <a:lumMod val="25000"/>
                  </a:srgbClr>
                </a:solidFill>
                <a:latin typeface="Courier New" panose="02070309020205020404" pitchFamily="49" charset="0"/>
                <a:cs typeface="Courier New" panose="02070309020205020404" pitchFamily="49" charset="0"/>
              </a:rPr>
              <a:t>890123</a:t>
            </a:r>
            <a:r>
              <a:rPr lang="en-US" sz="1800" dirty="0" smtClean="0">
                <a:solidFill>
                  <a:srgbClr val="C00000"/>
                </a:solidFill>
                <a:latin typeface="Courier New" panose="02070309020205020404" pitchFamily="49" charset="0"/>
                <a:cs typeface="Courier New" panose="02070309020205020404" pitchFamily="49" charset="0"/>
              </a:rPr>
              <a:t>45678901</a:t>
            </a:r>
            <a:r>
              <a:rPr lang="en-US" sz="1800" i="1" dirty="0" smtClean="0">
                <a:latin typeface="Courier New" panose="02070309020205020404" pitchFamily="49" charset="0"/>
                <a:cs typeface="Courier New" panose="02070309020205020404" pitchFamily="49" charset="0"/>
              </a:rPr>
              <a:t>01234567</a:t>
            </a:r>
            <a:r>
              <a:rPr lang="en-US" sz="1800" dirty="0" smtClean="0">
                <a:latin typeface="Courier New" panose="02070309020205020404" pitchFamily="49" charset="0"/>
                <a:cs typeface="Courier New" panose="02070309020205020404" pitchFamily="49" charset="0"/>
              </a:rPr>
              <a:t>89012345</a:t>
            </a:r>
          </a:p>
          <a:p>
            <a:pPr marL="0" lvl="0" indent="0"/>
            <a:r>
              <a:rPr lang="en-US" sz="2300" b="1" dirty="0" smtClean="0">
                <a:solidFill>
                  <a:srgbClr val="C00000"/>
                </a:solidFill>
                <a:cs typeface="Courier New" panose="02070309020205020404" pitchFamily="49" charset="0"/>
              </a:rPr>
              <a:t>The representation specification is architecture independent!</a:t>
            </a:r>
            <a:endParaRPr lang="en-US" sz="2300" b="1" dirty="0">
              <a:solidFill>
                <a:srgbClr val="C00000"/>
              </a:solidFill>
              <a:cs typeface="Courier New" panose="02070309020205020404" pitchFamily="49" charset="0"/>
            </a:endParaRPr>
          </a:p>
        </p:txBody>
      </p:sp>
      <p:sp>
        <p:nvSpPr>
          <p:cNvPr id="4" name="Fußzeilenplatzhalter 3"/>
          <p:cNvSpPr>
            <a:spLocks noGrp="1"/>
          </p:cNvSpPr>
          <p:nvPr>
            <p:ph type="ftr" idx="10"/>
          </p:nvPr>
        </p:nvSpPr>
        <p:spPr/>
        <p:txBody>
          <a:bodyPr/>
          <a:lstStyle/>
          <a:p>
            <a:pPr>
              <a:defRPr/>
            </a:pPr>
            <a:r>
              <a:rPr lang="en-US" dirty="0" smtClean="0"/>
              <a:t>Ada Basics © 2024 C.Grein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320</a:t>
            </a:fld>
            <a:endParaRPr lang="de-DE" dirty="0"/>
          </a:p>
        </p:txBody>
      </p:sp>
      <p:cxnSp>
        <p:nvCxnSpPr>
          <p:cNvPr id="6" name="Gerader Verbinder 5"/>
          <p:cNvCxnSpPr/>
          <p:nvPr/>
        </p:nvCxnSpPr>
        <p:spPr bwMode="auto">
          <a:xfrm>
            <a:off x="5724128" y="4077072"/>
            <a:ext cx="0" cy="216024"/>
          </a:xfrm>
          <a:prstGeom prst="line">
            <a:avLst/>
          </a:prstGeom>
          <a:solidFill>
            <a:srgbClr val="00B8FF"/>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 name="Gerader Verbinder 6"/>
          <p:cNvCxnSpPr/>
          <p:nvPr/>
        </p:nvCxnSpPr>
        <p:spPr bwMode="auto">
          <a:xfrm>
            <a:off x="3563888" y="2564904"/>
            <a:ext cx="0" cy="216024"/>
          </a:xfrm>
          <a:prstGeom prst="line">
            <a:avLst/>
          </a:prstGeom>
          <a:solidFill>
            <a:srgbClr val="00B8FF"/>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 name="Gerader Verbinder 7"/>
          <p:cNvCxnSpPr/>
          <p:nvPr/>
        </p:nvCxnSpPr>
        <p:spPr bwMode="auto">
          <a:xfrm>
            <a:off x="5724128" y="5517232"/>
            <a:ext cx="0" cy="216024"/>
          </a:xfrm>
          <a:prstGeom prst="line">
            <a:avLst/>
          </a:prstGeom>
          <a:solidFill>
            <a:srgbClr val="00B8FF"/>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 name="Gerade Verbindung mit Pfeil 8"/>
          <p:cNvCxnSpPr/>
          <p:nvPr/>
        </p:nvCxnSpPr>
        <p:spPr bwMode="auto">
          <a:xfrm>
            <a:off x="1619672" y="2420888"/>
            <a:ext cx="792088" cy="0"/>
          </a:xfrm>
          <a:prstGeom prst="straightConnector1">
            <a:avLst/>
          </a:prstGeom>
          <a:solidFill>
            <a:srgbClr val="00B8FF"/>
          </a:solidFill>
          <a:ln w="9525" cap="flat" cmpd="sng" algn="ctr">
            <a:solidFill>
              <a:schemeClr val="tx1"/>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0" name="Gerade Verbindung mit Pfeil 9"/>
          <p:cNvCxnSpPr/>
          <p:nvPr/>
        </p:nvCxnSpPr>
        <p:spPr bwMode="auto">
          <a:xfrm flipH="1">
            <a:off x="6876256" y="3861048"/>
            <a:ext cx="864096" cy="0"/>
          </a:xfrm>
          <a:prstGeom prst="straightConnector1">
            <a:avLst/>
          </a:prstGeom>
          <a:solidFill>
            <a:srgbClr val="00B8FF"/>
          </a:solidFill>
          <a:ln w="9525" cap="flat" cmpd="sng" algn="ctr">
            <a:solidFill>
              <a:schemeClr val="tx1"/>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11" name="Gruppieren 10"/>
          <p:cNvGrpSpPr/>
          <p:nvPr/>
        </p:nvGrpSpPr>
        <p:grpSpPr>
          <a:xfrm>
            <a:off x="1894283" y="4302224"/>
            <a:ext cx="5616624" cy="1080120"/>
            <a:chOff x="1835696" y="4581128"/>
            <a:chExt cx="5616624" cy="1080120"/>
          </a:xfrm>
        </p:grpSpPr>
        <p:cxnSp>
          <p:nvCxnSpPr>
            <p:cNvPr id="12" name="Gerade Verbindung mit Pfeil 11"/>
            <p:cNvCxnSpPr/>
            <p:nvPr/>
          </p:nvCxnSpPr>
          <p:spPr bwMode="auto">
            <a:xfrm>
              <a:off x="1979712" y="4581128"/>
              <a:ext cx="3240360" cy="1080120"/>
            </a:xfrm>
            <a:prstGeom prst="straightConnector1">
              <a:avLst/>
            </a:prstGeom>
            <a:solidFill>
              <a:srgbClr val="00B8FF"/>
            </a:solidFill>
            <a:ln w="9525" cap="flat" cmpd="sng" algn="ctr">
              <a:solidFill>
                <a:srgbClr val="FF3399"/>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3" name="Gerade Verbindung mit Pfeil 12"/>
            <p:cNvCxnSpPr/>
            <p:nvPr/>
          </p:nvCxnSpPr>
          <p:spPr bwMode="auto">
            <a:xfrm>
              <a:off x="3059832" y="4581128"/>
              <a:ext cx="1080120" cy="1080120"/>
            </a:xfrm>
            <a:prstGeom prst="straightConnector1">
              <a:avLst/>
            </a:prstGeom>
            <a:solidFill>
              <a:srgbClr val="00B8FF"/>
            </a:solidFill>
            <a:ln w="9525" cap="flat" cmpd="sng" algn="ctr">
              <a:solidFill>
                <a:srgbClr val="FF3399"/>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4" name="Gerade Verbindung mit Pfeil 13"/>
            <p:cNvCxnSpPr/>
            <p:nvPr/>
          </p:nvCxnSpPr>
          <p:spPr bwMode="auto">
            <a:xfrm flipH="1">
              <a:off x="2987824" y="4581128"/>
              <a:ext cx="1152128" cy="1080120"/>
            </a:xfrm>
            <a:prstGeom prst="straightConnector1">
              <a:avLst/>
            </a:prstGeom>
            <a:solidFill>
              <a:srgbClr val="00B8FF"/>
            </a:solidFill>
            <a:ln w="9525" cap="flat" cmpd="sng" algn="ctr">
              <a:solidFill>
                <a:srgbClr val="FF3399"/>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5" name="Gerade Verbindung mit Pfeil 14"/>
            <p:cNvCxnSpPr/>
            <p:nvPr/>
          </p:nvCxnSpPr>
          <p:spPr bwMode="auto">
            <a:xfrm flipH="1">
              <a:off x="1835696" y="4581128"/>
              <a:ext cx="3384376" cy="1080120"/>
            </a:xfrm>
            <a:prstGeom prst="straightConnector1">
              <a:avLst/>
            </a:prstGeom>
            <a:solidFill>
              <a:srgbClr val="00B8FF"/>
            </a:solidFill>
            <a:ln w="9525" cap="flat" cmpd="sng" algn="ctr">
              <a:solidFill>
                <a:srgbClr val="FF3399"/>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6" name="Gerade Verbindung mit Pfeil 15"/>
            <p:cNvCxnSpPr/>
            <p:nvPr/>
          </p:nvCxnSpPr>
          <p:spPr bwMode="auto">
            <a:xfrm flipH="1">
              <a:off x="6300192" y="4581128"/>
              <a:ext cx="1152128" cy="1080120"/>
            </a:xfrm>
            <a:prstGeom prst="straightConnector1">
              <a:avLst/>
            </a:prstGeom>
            <a:solidFill>
              <a:srgbClr val="00B8FF"/>
            </a:solidFill>
            <a:ln w="9525" cap="flat" cmpd="sng" algn="ctr">
              <a:solidFill>
                <a:srgbClr val="FF3399"/>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7" name="Gerade Verbindung mit Pfeil 16"/>
            <p:cNvCxnSpPr/>
            <p:nvPr/>
          </p:nvCxnSpPr>
          <p:spPr bwMode="auto">
            <a:xfrm>
              <a:off x="6300192" y="4581128"/>
              <a:ext cx="1008112" cy="1080120"/>
            </a:xfrm>
            <a:prstGeom prst="straightConnector1">
              <a:avLst/>
            </a:prstGeom>
            <a:solidFill>
              <a:srgbClr val="00B8FF"/>
            </a:solidFill>
            <a:ln w="9525" cap="flat" cmpd="sng" algn="ctr">
              <a:solidFill>
                <a:srgbClr val="FF3399"/>
              </a:solidFill>
              <a:prstDash val="solid"/>
              <a:round/>
              <a:headEnd type="none" w="med" len="med"/>
              <a:tailEnd type="arrow"/>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18" name="Textfeld 17"/>
          <p:cNvSpPr txBox="1"/>
          <p:nvPr/>
        </p:nvSpPr>
        <p:spPr>
          <a:xfrm>
            <a:off x="4932039" y="1507033"/>
            <a:ext cx="3492823" cy="307777"/>
          </a:xfrm>
          <a:prstGeom prst="rect">
            <a:avLst/>
          </a:prstGeom>
          <a:solidFill>
            <a:srgbClr val="FFD581"/>
          </a:solidFill>
          <a:ln>
            <a:solidFill>
              <a:srgbClr val="996600"/>
            </a:solidFill>
          </a:ln>
        </p:spPr>
        <p:txBody>
          <a:bodyPr wrap="square" rtlCol="0">
            <a:spAutoFit/>
          </a:bodyPr>
          <a:lstStyle/>
          <a:p>
            <a:pPr algn="ctr"/>
            <a:r>
              <a:rPr lang="en-US" sz="1400" dirty="0" smtClean="0">
                <a:solidFill>
                  <a:srgbClr val="996600"/>
                </a:solidFill>
                <a:latin typeface="Courier New" panose="02070309020205020404" pitchFamily="49" charset="0"/>
                <a:cs typeface="Courier New" panose="02070309020205020404" pitchFamily="49" charset="0"/>
              </a:rPr>
              <a:t>'Scalar_Storage_Order</a:t>
            </a:r>
            <a:r>
              <a:rPr lang="en-US" sz="1400" dirty="0" smtClean="0">
                <a:solidFill>
                  <a:srgbClr val="996600"/>
                </a:solidFill>
              </a:rPr>
              <a:t>, see </a:t>
            </a:r>
            <a:r>
              <a:rPr lang="en-US" sz="1400" dirty="0" smtClean="0">
                <a:solidFill>
                  <a:srgbClr val="996600"/>
                </a:solidFill>
                <a:hlinkClick r:id="rId2" action="ppaction://hlinksldjump"/>
              </a:rPr>
              <a:t>slide 457</a:t>
            </a:r>
            <a:r>
              <a:rPr lang="en-US" sz="1400" dirty="0" smtClean="0">
                <a:solidFill>
                  <a:srgbClr val="996600"/>
                </a:solidFill>
              </a:rPr>
              <a:t>.</a:t>
            </a:r>
            <a:endParaRPr lang="en-US" sz="1400" dirty="0">
              <a:solidFill>
                <a:srgbClr val="996600"/>
              </a:solidFill>
            </a:endParaRPr>
          </a:p>
        </p:txBody>
      </p:sp>
    </p:spTree>
    <p:extLst>
      <p:ext uri="{BB962C8B-B14F-4D97-AF65-F5344CB8AC3E}">
        <p14:creationId xmlns:p14="http://schemas.microsoft.com/office/powerpoint/2010/main" val="14036671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1"/>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Lst>
  </p:timing>
</p:sld>
</file>

<file path=ppt/slides/slide3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smtClean="0">
                <a:solidFill>
                  <a:srgbClr val="FF3399"/>
                </a:solidFill>
              </a:rPr>
              <a:t>Array Components</a:t>
            </a:r>
            <a:endParaRPr lang="en-US" dirty="0">
              <a:solidFill>
                <a:srgbClr val="FF3399"/>
              </a:solidFill>
            </a:endParaRPr>
          </a:p>
        </p:txBody>
      </p:sp>
      <p:sp>
        <p:nvSpPr>
          <p:cNvPr id="3" name="Inhaltsplatzhalter 2"/>
          <p:cNvSpPr>
            <a:spLocks noGrp="1"/>
          </p:cNvSpPr>
          <p:nvPr>
            <p:ph idx="1"/>
          </p:nvPr>
        </p:nvSpPr>
        <p:spPr>
          <a:xfrm>
            <a:off x="685800" y="2060848"/>
            <a:ext cx="7739063" cy="4154215"/>
          </a:xfrm>
        </p:spPr>
        <p:txBody>
          <a:bodyPr/>
          <a:lstStyle/>
          <a:p>
            <a:pPr marL="0" lvl="0" indent="0">
              <a:lnSpc>
                <a:spcPct val="90000"/>
              </a:lnSpc>
              <a:tabLst>
                <a:tab pos="444500" algn="l"/>
                <a:tab pos="452438"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pPr>
            <a:r>
              <a:rPr lang="en-US" altLang="de-DE" sz="2400" dirty="0" smtClean="0"/>
              <a:t>For an array of packed Booleans, the following applies according to the architecture:</a:t>
            </a:r>
          </a:p>
          <a:p>
            <a:pPr marL="357188" lvl="0" indent="0">
              <a:lnSpc>
                <a:spcPct val="90000"/>
              </a:lnSpc>
              <a:tabLst>
                <a:tab pos="444500" algn="l"/>
                <a:tab pos="452438"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pPr>
            <a:r>
              <a:rPr lang="en-US" altLang="de-DE" sz="2000" b="1" dirty="0" smtClean="0">
                <a:latin typeface="Courier New" pitchFamily="49" charset="0"/>
              </a:rPr>
              <a:t>type</a:t>
            </a:r>
            <a:r>
              <a:rPr lang="en-US" altLang="de-DE" sz="2000" dirty="0" smtClean="0">
                <a:latin typeface="Courier New" pitchFamily="49" charset="0"/>
              </a:rPr>
              <a:t> Packed </a:t>
            </a:r>
            <a:r>
              <a:rPr lang="en-US" altLang="de-DE" sz="2000" b="1" dirty="0" smtClean="0">
                <a:latin typeface="Courier New" pitchFamily="49" charset="0"/>
              </a:rPr>
              <a:t>is array</a:t>
            </a:r>
            <a:r>
              <a:rPr lang="en-US" altLang="de-DE" sz="2000" dirty="0" smtClean="0">
                <a:latin typeface="Courier New" pitchFamily="49" charset="0"/>
              </a:rPr>
              <a:t> (0 .. 15) </a:t>
            </a:r>
            <a:r>
              <a:rPr lang="en-US" altLang="de-DE" sz="2000" b="1" dirty="0" smtClean="0">
                <a:latin typeface="Courier New" pitchFamily="49" charset="0"/>
              </a:rPr>
              <a:t>of</a:t>
            </a:r>
            <a:r>
              <a:rPr lang="en-US" altLang="de-DE" sz="2000" dirty="0" smtClean="0">
                <a:latin typeface="Courier New" pitchFamily="49" charset="0"/>
              </a:rPr>
              <a:t> Boolean;</a:t>
            </a:r>
            <a:br>
              <a:rPr lang="en-US" altLang="de-DE" sz="2000" dirty="0" smtClean="0">
                <a:latin typeface="Courier New" pitchFamily="49" charset="0"/>
              </a:rPr>
            </a:br>
            <a:r>
              <a:rPr lang="en-US" altLang="de-DE" sz="2000" b="1" dirty="0" smtClean="0">
                <a:latin typeface="Courier New" pitchFamily="49" charset="0"/>
              </a:rPr>
              <a:t>pragma</a:t>
            </a:r>
            <a:r>
              <a:rPr lang="en-US" altLang="de-DE" sz="2000" dirty="0" smtClean="0">
                <a:latin typeface="Courier New" pitchFamily="49" charset="0"/>
              </a:rPr>
              <a:t> Pack (Packed);</a:t>
            </a:r>
          </a:p>
          <a:p>
            <a:pPr marL="357188" lvl="0" indent="0">
              <a:lnSpc>
                <a:spcPct val="90000"/>
              </a:lnSpc>
              <a:tabLst>
                <a:tab pos="444500" algn="l"/>
                <a:tab pos="452438"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pPr>
            <a:r>
              <a:rPr lang="en-US" altLang="de-DE" sz="2000" dirty="0" smtClean="0">
                <a:latin typeface="Courier New" pitchFamily="49" charset="0"/>
              </a:rPr>
              <a:t>Field: Packed;</a:t>
            </a:r>
          </a:p>
          <a:p>
            <a:pPr marL="0" lvl="0" indent="0">
              <a:lnSpc>
                <a:spcPct val="90000"/>
              </a:lnSpc>
              <a:tabLst>
                <a:tab pos="444500" algn="l"/>
                <a:tab pos="452438"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pPr>
            <a:r>
              <a:rPr lang="en-US" altLang="de-DE" sz="2400" dirty="0" smtClean="0"/>
              <a:t>Each component occupies exactly one bit.</a:t>
            </a:r>
          </a:p>
          <a:p>
            <a:pPr marL="0" lvl="0" indent="0">
              <a:lnSpc>
                <a:spcPct val="90000"/>
              </a:lnSpc>
              <a:tabLst>
                <a:tab pos="444500" algn="l"/>
                <a:tab pos="452438"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pPr>
            <a:r>
              <a:rPr lang="en-US" altLang="de-DE" sz="2400" dirty="0" smtClean="0"/>
              <a:t>Here </a:t>
            </a:r>
            <a:r>
              <a:rPr lang="en-US" altLang="de-DE" sz="2000" dirty="0" smtClean="0">
                <a:latin typeface="Courier New" pitchFamily="49" charset="0"/>
              </a:rPr>
              <a:t>Field  (0)</a:t>
            </a:r>
            <a:r>
              <a:rPr lang="en-US" altLang="de-DE" sz="2400" dirty="0" smtClean="0"/>
              <a:t> is the </a:t>
            </a:r>
            <a:r>
              <a:rPr lang="en-US" altLang="de-DE" sz="2400" dirty="0" smtClean="0">
                <a:solidFill>
                  <a:srgbClr val="C00000"/>
                </a:solidFill>
              </a:rPr>
              <a:t>MSB-BE</a:t>
            </a:r>
            <a:r>
              <a:rPr lang="en-US" altLang="de-DE" sz="2400" dirty="0" smtClean="0"/>
              <a:t> resp. the </a:t>
            </a:r>
            <a:r>
              <a:rPr lang="en-US" altLang="de-DE" sz="2400" dirty="0" smtClean="0">
                <a:solidFill>
                  <a:srgbClr val="3333CC"/>
                </a:solidFill>
              </a:rPr>
              <a:t>LSB-LE</a:t>
            </a:r>
            <a:r>
              <a:rPr lang="en-US" altLang="de-DE" sz="2400" dirty="0" smtClean="0"/>
              <a:t>;</a:t>
            </a:r>
            <a:br>
              <a:rPr lang="en-US" altLang="de-DE" sz="2400" dirty="0" smtClean="0"/>
            </a:br>
            <a:r>
              <a:rPr lang="en-US" altLang="de-DE" sz="2400" dirty="0" smtClean="0"/>
              <a:t>         </a:t>
            </a:r>
            <a:r>
              <a:rPr lang="en-US" altLang="de-DE" sz="2000" dirty="0" smtClean="0">
                <a:latin typeface="Courier New" pitchFamily="49" charset="0"/>
              </a:rPr>
              <a:t>Field (15)</a:t>
            </a:r>
            <a:r>
              <a:rPr lang="en-US" altLang="de-DE" sz="2400" dirty="0" smtClean="0"/>
              <a:t>    the </a:t>
            </a:r>
            <a:r>
              <a:rPr lang="en-US" altLang="de-DE" sz="1100" dirty="0" smtClean="0"/>
              <a:t> </a:t>
            </a:r>
            <a:r>
              <a:rPr lang="en-US" altLang="de-DE" sz="2400" dirty="0" smtClean="0">
                <a:solidFill>
                  <a:srgbClr val="C00000"/>
                </a:solidFill>
              </a:rPr>
              <a:t>LSB-BE</a:t>
            </a:r>
            <a:r>
              <a:rPr lang="en-US" altLang="de-DE" sz="2400" dirty="0" smtClean="0"/>
              <a:t>  resp. the </a:t>
            </a:r>
            <a:r>
              <a:rPr lang="en-US" altLang="de-DE" sz="2400" dirty="0" smtClean="0">
                <a:solidFill>
                  <a:srgbClr val="3333CC"/>
                </a:solidFill>
              </a:rPr>
              <a:t>MSB-LE</a:t>
            </a:r>
            <a:r>
              <a:rPr lang="en-US" altLang="de-DE" sz="2400" dirty="0" smtClean="0"/>
              <a:t>;</a:t>
            </a:r>
          </a:p>
          <a:p>
            <a:pPr marL="0" lvl="0" indent="0">
              <a:lnSpc>
                <a:spcPct val="90000"/>
              </a:lnSpc>
              <a:tabLst>
                <a:tab pos="444500" algn="l"/>
                <a:tab pos="452438"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pPr>
            <a:r>
              <a:rPr lang="en-US" altLang="de-DE" sz="2400" dirty="0" smtClean="0"/>
              <a:t>under the assumption that the complete array is interpreted as an unsigned whole number.</a:t>
            </a:r>
            <a:endParaRPr lang="en-US" altLang="de-DE" sz="2400" dirty="0"/>
          </a:p>
        </p:txBody>
      </p:sp>
      <p:sp>
        <p:nvSpPr>
          <p:cNvPr id="4" name="Fußzeilenplatzhalter 3"/>
          <p:cNvSpPr>
            <a:spLocks noGrp="1"/>
          </p:cNvSpPr>
          <p:nvPr>
            <p:ph type="ftr" idx="10"/>
          </p:nvPr>
        </p:nvSpPr>
        <p:spPr/>
        <p:txBody>
          <a:bodyPr/>
          <a:lstStyle/>
          <a:p>
            <a:pPr>
              <a:defRPr/>
            </a:pPr>
            <a:r>
              <a:rPr lang="en-US" dirty="0" smtClean="0"/>
              <a:t>Ada Basics © 2024 C.Grein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321</a:t>
            </a:fld>
            <a:endParaRPr lang="de-DE" dirty="0"/>
          </a:p>
        </p:txBody>
      </p:sp>
      <p:sp>
        <p:nvSpPr>
          <p:cNvPr id="7" name="Textfeld 5"/>
          <p:cNvSpPr txBox="1"/>
          <p:nvPr/>
        </p:nvSpPr>
        <p:spPr>
          <a:xfrm>
            <a:off x="6444208" y="3348281"/>
            <a:ext cx="1728192" cy="584775"/>
          </a:xfrm>
          <a:prstGeom prst="rect">
            <a:avLst/>
          </a:prstGeom>
          <a:noFill/>
          <a:ln>
            <a:solidFill>
              <a:schemeClr val="tx1"/>
            </a:solidFill>
          </a:ln>
        </p:spPr>
        <p:txBody>
          <a:bodyPr wrap="square" rtlCol="0">
            <a:spAutoFit/>
          </a:bodyPr>
          <a:lstStyle>
            <a:defPPr>
              <a:defRPr lang="en-GB"/>
            </a:defPPr>
            <a:lvl1pPr algn="l" defTabSz="449263" rtl="0" fontAlgn="base">
              <a:spcBef>
                <a:spcPct val="0"/>
              </a:spcBef>
              <a:spcAft>
                <a:spcPct val="0"/>
              </a:spcAft>
              <a:buClr>
                <a:srgbClr val="000000"/>
              </a:buClr>
              <a:buSzPct val="100000"/>
              <a:buFont typeface="Times New Roman" pitchFamily="18" charset="0"/>
              <a:defRPr sz="2400" kern="1200">
                <a:solidFill>
                  <a:schemeClr val="bg1"/>
                </a:solidFill>
                <a:latin typeface="Times New Roman" pitchFamily="18" charset="0"/>
                <a:ea typeface="+mn-ea"/>
                <a:cs typeface="+mn-cs"/>
              </a:defRPr>
            </a:lvl1pPr>
            <a:lvl2pPr marL="742950" indent="-285750" algn="l" defTabSz="449263" rtl="0" fontAlgn="base">
              <a:spcBef>
                <a:spcPct val="0"/>
              </a:spcBef>
              <a:spcAft>
                <a:spcPct val="0"/>
              </a:spcAft>
              <a:buClr>
                <a:srgbClr val="000000"/>
              </a:buClr>
              <a:buSzPct val="100000"/>
              <a:buFont typeface="Times New Roman" pitchFamily="18" charset="0"/>
              <a:defRPr sz="2400" kern="1200">
                <a:solidFill>
                  <a:schemeClr val="bg1"/>
                </a:solidFill>
                <a:latin typeface="Times New Roman" pitchFamily="18" charset="0"/>
                <a:ea typeface="+mn-ea"/>
                <a:cs typeface="+mn-cs"/>
              </a:defRPr>
            </a:lvl2pPr>
            <a:lvl3pPr marL="1143000" indent="-228600" algn="l" defTabSz="449263" rtl="0" fontAlgn="base">
              <a:spcBef>
                <a:spcPct val="0"/>
              </a:spcBef>
              <a:spcAft>
                <a:spcPct val="0"/>
              </a:spcAft>
              <a:buClr>
                <a:srgbClr val="000000"/>
              </a:buClr>
              <a:buSzPct val="100000"/>
              <a:buFont typeface="Times New Roman" pitchFamily="18" charset="0"/>
              <a:defRPr sz="2400" kern="1200">
                <a:solidFill>
                  <a:schemeClr val="bg1"/>
                </a:solidFill>
                <a:latin typeface="Times New Roman" pitchFamily="18" charset="0"/>
                <a:ea typeface="+mn-ea"/>
                <a:cs typeface="+mn-cs"/>
              </a:defRPr>
            </a:lvl3pPr>
            <a:lvl4pPr marL="1600200" indent="-228600" algn="l" defTabSz="449263" rtl="0" fontAlgn="base">
              <a:spcBef>
                <a:spcPct val="0"/>
              </a:spcBef>
              <a:spcAft>
                <a:spcPct val="0"/>
              </a:spcAft>
              <a:buClr>
                <a:srgbClr val="000000"/>
              </a:buClr>
              <a:buSzPct val="100000"/>
              <a:buFont typeface="Times New Roman" pitchFamily="18" charset="0"/>
              <a:defRPr sz="2400" kern="1200">
                <a:solidFill>
                  <a:schemeClr val="bg1"/>
                </a:solidFill>
                <a:latin typeface="Times New Roman" pitchFamily="18" charset="0"/>
                <a:ea typeface="+mn-ea"/>
                <a:cs typeface="+mn-cs"/>
              </a:defRPr>
            </a:lvl4pPr>
            <a:lvl5pPr marL="2057400" indent="-228600" algn="l" defTabSz="449263" rtl="0" fontAlgn="base">
              <a:spcBef>
                <a:spcPct val="0"/>
              </a:spcBef>
              <a:spcAft>
                <a:spcPct val="0"/>
              </a:spcAft>
              <a:buClr>
                <a:srgbClr val="000000"/>
              </a:buClr>
              <a:buSzPct val="100000"/>
              <a:buFont typeface="Times New Roman" pitchFamily="18" charset="0"/>
              <a:defRPr sz="2400" kern="1200">
                <a:solidFill>
                  <a:schemeClr val="bg1"/>
                </a:solidFill>
                <a:latin typeface="Times New Roman" pitchFamily="18" charset="0"/>
                <a:ea typeface="+mn-ea"/>
                <a:cs typeface="+mn-cs"/>
              </a:defRPr>
            </a:lvl5pPr>
            <a:lvl6pPr marL="2286000" algn="l" defTabSz="914400" rtl="0" eaLnBrk="1" latinLnBrk="0" hangingPunct="1">
              <a:defRPr sz="2400" kern="1200">
                <a:solidFill>
                  <a:schemeClr val="bg1"/>
                </a:solidFill>
                <a:latin typeface="Times New Roman" pitchFamily="18" charset="0"/>
                <a:ea typeface="+mn-ea"/>
                <a:cs typeface="+mn-cs"/>
              </a:defRPr>
            </a:lvl6pPr>
            <a:lvl7pPr marL="2743200" algn="l" defTabSz="914400" rtl="0" eaLnBrk="1" latinLnBrk="0" hangingPunct="1">
              <a:defRPr sz="2400" kern="1200">
                <a:solidFill>
                  <a:schemeClr val="bg1"/>
                </a:solidFill>
                <a:latin typeface="Times New Roman" pitchFamily="18" charset="0"/>
                <a:ea typeface="+mn-ea"/>
                <a:cs typeface="+mn-cs"/>
              </a:defRPr>
            </a:lvl7pPr>
            <a:lvl8pPr marL="3200400" algn="l" defTabSz="914400" rtl="0" eaLnBrk="1" latinLnBrk="0" hangingPunct="1">
              <a:defRPr sz="2400" kern="1200">
                <a:solidFill>
                  <a:schemeClr val="bg1"/>
                </a:solidFill>
                <a:latin typeface="Times New Roman" pitchFamily="18" charset="0"/>
                <a:ea typeface="+mn-ea"/>
                <a:cs typeface="+mn-cs"/>
              </a:defRPr>
            </a:lvl8pPr>
            <a:lvl9pPr marL="3657600" algn="l" defTabSz="914400" rtl="0" eaLnBrk="1" latinLnBrk="0" hangingPunct="1">
              <a:defRPr sz="2400" kern="1200">
                <a:solidFill>
                  <a:schemeClr val="bg1"/>
                </a:solidFill>
                <a:latin typeface="Times New Roman" pitchFamily="18" charset="0"/>
                <a:ea typeface="+mn-ea"/>
                <a:cs typeface="+mn-cs"/>
              </a:defRPr>
            </a:lvl9pPr>
          </a:lstStyle>
          <a:p>
            <a:pPr algn="ctr"/>
            <a:r>
              <a:rPr lang="en-US" sz="1600" dirty="0" smtClean="0">
                <a:solidFill>
                  <a:schemeClr val="tx1"/>
                </a:solidFill>
              </a:rPr>
              <a:t>The pragma exists also for records</a:t>
            </a:r>
            <a:endParaRPr lang="en-US" sz="1600" dirty="0">
              <a:solidFill>
                <a:schemeClr val="tx1"/>
              </a:solidFill>
            </a:endParaRPr>
          </a:p>
        </p:txBody>
      </p:sp>
    </p:spTree>
    <p:extLst>
      <p:ext uri="{BB962C8B-B14F-4D97-AF65-F5344CB8AC3E}">
        <p14:creationId xmlns:p14="http://schemas.microsoft.com/office/powerpoint/2010/main" val="1670833707"/>
      </p:ext>
    </p:extLst>
  </p:cSld>
  <p:clrMapOvr>
    <a:masterClrMapping/>
  </p:clrMapOvr>
  <p:timing>
    <p:tnLst>
      <p:par>
        <p:cTn id="1" dur="indefinite" restart="never" nodeType="tmRoot"/>
      </p:par>
    </p:tnLst>
  </p:timing>
</p:sld>
</file>

<file path=ppt/slides/slide3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GB" dirty="0"/>
              <a:t>Pragma </a:t>
            </a:r>
            <a:r>
              <a:rPr lang="en-GB" dirty="0">
                <a:latin typeface="Courier New" panose="02070309020205020404" pitchFamily="49" charset="0"/>
                <a:cs typeface="Courier New" panose="02070309020205020404" pitchFamily="49" charset="0"/>
              </a:rPr>
              <a:t>Pack</a:t>
            </a:r>
            <a:r>
              <a:rPr lang="en-GB" dirty="0"/>
              <a:t> vs.</a:t>
            </a:r>
            <a:br>
              <a:rPr lang="en-GB" dirty="0"/>
            </a:br>
            <a:r>
              <a:rPr lang="en-GB" dirty="0" smtClean="0"/>
              <a:t>Attribute </a:t>
            </a:r>
            <a:r>
              <a:rPr lang="en-GB" dirty="0">
                <a:latin typeface="Courier New" panose="02070309020205020404" pitchFamily="49" charset="0"/>
                <a:cs typeface="Courier New" panose="02070309020205020404" pitchFamily="49" charset="0"/>
              </a:rPr>
              <a:t>'Component_Size</a:t>
            </a:r>
            <a:endParaRPr lang="en-US" dirty="0"/>
          </a:p>
        </p:txBody>
      </p:sp>
      <p:sp>
        <p:nvSpPr>
          <p:cNvPr id="3" name="Inhaltsplatzhalter 2"/>
          <p:cNvSpPr>
            <a:spLocks noGrp="1"/>
          </p:cNvSpPr>
          <p:nvPr>
            <p:ph idx="1"/>
          </p:nvPr>
        </p:nvSpPr>
        <p:spPr>
          <a:xfrm>
            <a:off x="685800" y="2060848"/>
            <a:ext cx="7739063" cy="4154215"/>
          </a:xfrm>
        </p:spPr>
        <p:txBody>
          <a:bodyPr/>
          <a:lstStyle/>
          <a:p>
            <a:pPr marL="0" lvl="0" indent="0"/>
            <a:r>
              <a:rPr lang="en-US" sz="2000" dirty="0" smtClean="0"/>
              <a:t>The pragma (from Ada 2012 on the aspect) </a:t>
            </a:r>
            <a:r>
              <a:rPr lang="en-US" sz="2000" dirty="0" smtClean="0">
                <a:latin typeface="Courier New" panose="02070309020205020404" pitchFamily="49" charset="0"/>
                <a:cs typeface="Courier New" panose="02070309020205020404" pitchFamily="49" charset="0"/>
              </a:rPr>
              <a:t>Pack</a:t>
            </a:r>
            <a:r>
              <a:rPr lang="en-US" sz="2000" dirty="0" smtClean="0"/>
              <a:t> only tells the compiler to store components tightly. What this exactly means is implementation dependent (it even might have no effect on the representation). The attribute </a:t>
            </a:r>
            <a:r>
              <a:rPr lang="en-US" sz="1800" dirty="0" smtClean="0">
                <a:latin typeface="Courier New" panose="02070309020205020404" pitchFamily="49" charset="0"/>
                <a:cs typeface="Courier New" panose="02070309020205020404" pitchFamily="49" charset="0"/>
              </a:rPr>
              <a:t>'Size</a:t>
            </a:r>
            <a:r>
              <a:rPr lang="en-US" sz="2000" dirty="0" smtClean="0"/>
              <a:t> is thought as a hint how much space to use.</a:t>
            </a:r>
          </a:p>
          <a:p>
            <a:pPr marL="0" lvl="0" indent="0"/>
            <a:r>
              <a:rPr lang="en-US" sz="2000" dirty="0" smtClean="0"/>
              <a:t>For Boolean objects, it can be taken as granted that just one bit is used per component and storage is gapless.</a:t>
            </a:r>
          </a:p>
          <a:p>
            <a:pPr marL="0" lvl="0" indent="0"/>
            <a:r>
              <a:rPr lang="en-US" sz="2000" dirty="0" smtClean="0"/>
              <a:t>For an item occupying </a:t>
            </a:r>
            <a:r>
              <a:rPr lang="en-US" sz="2000" dirty="0"/>
              <a:t>e.g. </a:t>
            </a:r>
            <a:r>
              <a:rPr lang="en-US" sz="2000" dirty="0" smtClean="0"/>
              <a:t>seven bits, storage is not granted to be gapless. Most probably, one bit will be left unused per component.</a:t>
            </a:r>
          </a:p>
          <a:p>
            <a:pPr marL="0" indent="0"/>
            <a:r>
              <a:rPr lang="en-US" sz="2000" dirty="0" smtClean="0"/>
              <a:t>Specifying the exact number of  bits per component has to be done with the attribute </a:t>
            </a:r>
            <a:r>
              <a:rPr lang="en-US" sz="1800" dirty="0" smtClean="0">
                <a:latin typeface="Courier New" panose="02070309020205020404" pitchFamily="49" charset="0"/>
                <a:cs typeface="Courier New" panose="02070309020205020404" pitchFamily="49" charset="0"/>
              </a:rPr>
              <a:t>'Component_Size</a:t>
            </a:r>
            <a:r>
              <a:rPr lang="en-US" sz="2000" dirty="0" smtClean="0"/>
              <a:t>.</a:t>
            </a:r>
            <a:r>
              <a:rPr lang="de-DE" sz="2000" dirty="0"/>
              <a:t> </a:t>
            </a:r>
            <a:r>
              <a:rPr lang="de-DE" sz="2000" dirty="0" smtClean="0"/>
              <a:t>(Setting </a:t>
            </a:r>
            <a:r>
              <a:rPr lang="en-US" sz="1800" dirty="0" smtClean="0">
                <a:latin typeface="Courier New" panose="02070309020205020404" pitchFamily="49" charset="0"/>
                <a:cs typeface="Courier New" panose="02070309020205020404" pitchFamily="49" charset="0"/>
              </a:rPr>
              <a:t>Component_Size</a:t>
            </a:r>
            <a:r>
              <a:rPr lang="en-US" sz="2000" dirty="0" smtClean="0"/>
              <a:t> </a:t>
            </a:r>
            <a:r>
              <a:rPr lang="en-US" sz="2000" dirty="0"/>
              <a:t>to 1 should be preferred over using aspect Pack to ensure an array of </a:t>
            </a:r>
            <a:r>
              <a:rPr lang="en-US" sz="2000" dirty="0" smtClean="0"/>
              <a:t>bits.) The compiler need not accept the clause.</a:t>
            </a:r>
            <a:endParaRPr lang="en-US" sz="2000" dirty="0"/>
          </a:p>
        </p:txBody>
      </p:sp>
      <p:sp>
        <p:nvSpPr>
          <p:cNvPr id="4" name="Fußzeilenplatzhalter 3"/>
          <p:cNvSpPr>
            <a:spLocks noGrp="1"/>
          </p:cNvSpPr>
          <p:nvPr>
            <p:ph type="ftr" idx="10"/>
          </p:nvPr>
        </p:nvSpPr>
        <p:spPr/>
        <p:txBody>
          <a:bodyPr/>
          <a:lstStyle/>
          <a:p>
            <a:pPr>
              <a:defRPr/>
            </a:pPr>
            <a:r>
              <a:rPr lang="en-US" dirty="0" smtClean="0"/>
              <a:t>Ada Basics © 2024 C.Grein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322</a:t>
            </a:fld>
            <a:endParaRPr lang="de-DE" dirty="0"/>
          </a:p>
        </p:txBody>
      </p:sp>
    </p:spTree>
    <p:extLst>
      <p:ext uri="{BB962C8B-B14F-4D97-AF65-F5344CB8AC3E}">
        <p14:creationId xmlns:p14="http://schemas.microsoft.com/office/powerpoint/2010/main" val="2164331543"/>
      </p:ext>
    </p:extLst>
  </p:cSld>
  <p:clrMapOvr>
    <a:masterClrMapping/>
  </p:clrMapOvr>
  <p:timing>
    <p:tnLst>
      <p:par>
        <p:cTn id="1" dur="indefinite" restart="never" nodeType="tmRoot"/>
      </p:par>
    </p:tnLst>
  </p:timing>
</p:sld>
</file>

<file path=ppt/slides/slide3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smtClean="0"/>
              <a:t>Packing and Unpacking</a:t>
            </a:r>
            <a:endParaRPr lang="en-US" dirty="0"/>
          </a:p>
        </p:txBody>
      </p:sp>
      <p:sp>
        <p:nvSpPr>
          <p:cNvPr id="3" name="Inhaltsplatzhalter 2"/>
          <p:cNvSpPr>
            <a:spLocks noGrp="1"/>
          </p:cNvSpPr>
          <p:nvPr>
            <p:ph idx="1"/>
          </p:nvPr>
        </p:nvSpPr>
        <p:spPr/>
        <p:txBody>
          <a:bodyPr/>
          <a:lstStyle/>
          <a:p>
            <a:pPr marL="0" lvl="0" indent="0">
              <a:lnSpc>
                <a:spcPct val="90000"/>
              </a:lnSpc>
              <a:tabLst>
                <a:tab pos="444500" algn="l"/>
                <a:tab pos="452438"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pPr>
            <a:r>
              <a:rPr lang="en-US" altLang="de-DE" sz="2400" dirty="0" smtClean="0"/>
              <a:t>For an unpacked array of Boolean values, the </a:t>
            </a:r>
            <a:r>
              <a:rPr lang="en-US" altLang="de-DE" sz="2400" dirty="0"/>
              <a:t>architecture’s </a:t>
            </a:r>
            <a:r>
              <a:rPr lang="en-US" altLang="de-DE" sz="2400" dirty="0" smtClean="0"/>
              <a:t>smallest addressable unit will be used per component, this is generally a byte.</a:t>
            </a:r>
            <a:br>
              <a:rPr lang="en-US" altLang="de-DE" sz="2400" dirty="0" smtClean="0"/>
            </a:br>
            <a:r>
              <a:rPr lang="en-US" altLang="de-DE" sz="2400" dirty="0" smtClean="0"/>
              <a:t>Packing is done gaplessly in bits.</a:t>
            </a:r>
            <a:endParaRPr lang="en-US" altLang="de-DE" sz="2800" dirty="0" smtClean="0"/>
          </a:p>
          <a:p>
            <a:pPr marL="357188" lvl="0" indent="0">
              <a:lnSpc>
                <a:spcPct val="90000"/>
              </a:lnSpc>
              <a:tabLst>
                <a:tab pos="444500" algn="l"/>
                <a:tab pos="452438"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pPr>
            <a:r>
              <a:rPr lang="en-US" altLang="de-DE" sz="2000" b="1" dirty="0" smtClean="0">
                <a:latin typeface="Courier New" pitchFamily="49" charset="0"/>
              </a:rPr>
              <a:t>type</a:t>
            </a:r>
            <a:r>
              <a:rPr lang="en-US" altLang="de-DE" sz="2000" dirty="0" smtClean="0">
                <a:latin typeface="Courier New" pitchFamily="49" charset="0"/>
              </a:rPr>
              <a:t> Unpacked </a:t>
            </a:r>
            <a:r>
              <a:rPr lang="en-US" altLang="de-DE" sz="2000" b="1" dirty="0" smtClean="0">
                <a:latin typeface="Courier New" pitchFamily="49" charset="0"/>
              </a:rPr>
              <a:t>is array</a:t>
            </a:r>
            <a:r>
              <a:rPr lang="en-US" altLang="de-DE" sz="2000" dirty="0" smtClean="0">
                <a:latin typeface="Courier New" pitchFamily="49" charset="0"/>
              </a:rPr>
              <a:t> (0 .. 15) </a:t>
            </a:r>
            <a:r>
              <a:rPr lang="en-US" altLang="de-DE" sz="2000" b="1" dirty="0" smtClean="0">
                <a:latin typeface="Courier New" pitchFamily="49" charset="0"/>
              </a:rPr>
              <a:t>of</a:t>
            </a:r>
            <a:r>
              <a:rPr lang="en-US" altLang="de-DE" sz="2000" dirty="0" smtClean="0">
                <a:latin typeface="Courier New" pitchFamily="49" charset="0"/>
              </a:rPr>
              <a:t> Boolean;</a:t>
            </a:r>
            <a:br>
              <a:rPr lang="en-US" altLang="de-DE" sz="2000" dirty="0" smtClean="0">
                <a:latin typeface="Courier New" pitchFamily="49" charset="0"/>
              </a:rPr>
            </a:br>
            <a:r>
              <a:rPr lang="en-US" altLang="de-DE" sz="2000" b="1" dirty="0" smtClean="0">
                <a:latin typeface="Courier New" pitchFamily="49" charset="0"/>
              </a:rPr>
              <a:t>type</a:t>
            </a:r>
            <a:r>
              <a:rPr lang="en-US" altLang="de-DE" sz="2000" dirty="0" smtClean="0">
                <a:latin typeface="Courier New" pitchFamily="49" charset="0"/>
              </a:rPr>
              <a:t> Packed   </a:t>
            </a:r>
            <a:r>
              <a:rPr lang="en-US" altLang="de-DE" sz="2000" b="1" dirty="0" smtClean="0">
                <a:latin typeface="Courier New" pitchFamily="49" charset="0"/>
              </a:rPr>
              <a:t>is new </a:t>
            </a:r>
            <a:r>
              <a:rPr lang="en-US" altLang="de-DE" sz="2000" dirty="0" smtClean="0">
                <a:latin typeface="Courier New" pitchFamily="49" charset="0"/>
              </a:rPr>
              <a:t>Unpacked;</a:t>
            </a:r>
            <a:br>
              <a:rPr lang="en-US" altLang="de-DE" sz="2000" dirty="0" smtClean="0">
                <a:latin typeface="Courier New" pitchFamily="49" charset="0"/>
              </a:rPr>
            </a:br>
            <a:r>
              <a:rPr lang="en-US" altLang="de-DE" sz="2000" b="1" dirty="0" smtClean="0">
                <a:latin typeface="Courier New" pitchFamily="49" charset="0"/>
              </a:rPr>
              <a:t>pragma</a:t>
            </a:r>
            <a:r>
              <a:rPr lang="en-US" altLang="de-DE" sz="2000" dirty="0" smtClean="0">
                <a:latin typeface="Courier New" pitchFamily="49" charset="0"/>
              </a:rPr>
              <a:t> Pack (</a:t>
            </a:r>
            <a:r>
              <a:rPr lang="en-US" altLang="de-DE" sz="2000" dirty="0">
                <a:latin typeface="Courier New" pitchFamily="49" charset="0"/>
              </a:rPr>
              <a:t>P</a:t>
            </a:r>
            <a:r>
              <a:rPr lang="en-US" altLang="de-DE" sz="2000" dirty="0" smtClean="0">
                <a:latin typeface="Courier New" pitchFamily="49" charset="0"/>
              </a:rPr>
              <a:t>acked);</a:t>
            </a:r>
          </a:p>
          <a:p>
            <a:pPr marL="357188" lvl="0" indent="0">
              <a:lnSpc>
                <a:spcPct val="90000"/>
              </a:lnSpc>
              <a:tabLst>
                <a:tab pos="444500" algn="l"/>
                <a:tab pos="452438"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pPr>
            <a:endParaRPr lang="en-US" altLang="de-DE" sz="100" dirty="0" smtClean="0">
              <a:latin typeface="Courier New" pitchFamily="49" charset="0"/>
            </a:endParaRPr>
          </a:p>
          <a:p>
            <a:pPr marL="357188" lvl="0" indent="0">
              <a:lnSpc>
                <a:spcPct val="90000"/>
              </a:lnSpc>
              <a:tabLst>
                <a:tab pos="444500" algn="l"/>
                <a:tab pos="452438"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pPr>
            <a:r>
              <a:rPr lang="en-US" altLang="de-DE" sz="2000" dirty="0" smtClean="0">
                <a:latin typeface="Courier New" pitchFamily="49" charset="0"/>
              </a:rPr>
              <a:t>U: Unpacked;</a:t>
            </a:r>
            <a:br>
              <a:rPr lang="en-US" altLang="de-DE" sz="2000" dirty="0" smtClean="0">
                <a:latin typeface="Courier New" pitchFamily="49" charset="0"/>
              </a:rPr>
            </a:br>
            <a:r>
              <a:rPr lang="en-US" altLang="de-DE" sz="2000" dirty="0" smtClean="0">
                <a:latin typeface="Courier New" pitchFamily="49" charset="0"/>
              </a:rPr>
              <a:t>P: </a:t>
            </a:r>
            <a:r>
              <a:rPr lang="en-US" altLang="de-DE" sz="2000" dirty="0">
                <a:latin typeface="Courier New" pitchFamily="49" charset="0"/>
              </a:rPr>
              <a:t>P</a:t>
            </a:r>
            <a:r>
              <a:rPr lang="en-US" altLang="de-DE" sz="2000" dirty="0" smtClean="0">
                <a:latin typeface="Courier New" pitchFamily="49" charset="0"/>
              </a:rPr>
              <a:t>acked;</a:t>
            </a:r>
          </a:p>
          <a:p>
            <a:pPr marL="357188" lvl="0" indent="0">
              <a:lnSpc>
                <a:spcPct val="90000"/>
              </a:lnSpc>
              <a:tabLst>
                <a:tab pos="444500" algn="l"/>
                <a:tab pos="452438"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pPr>
            <a:r>
              <a:rPr lang="en-US" altLang="de-DE" sz="2000" dirty="0" smtClean="0">
                <a:latin typeface="Courier New" pitchFamily="49" charset="0"/>
              </a:rPr>
              <a:t>U := Unpacked (P);</a:t>
            </a:r>
            <a:br>
              <a:rPr lang="en-US" altLang="de-DE" sz="2000" dirty="0" smtClean="0">
                <a:latin typeface="Courier New" pitchFamily="49" charset="0"/>
              </a:rPr>
            </a:br>
            <a:r>
              <a:rPr lang="en-US" altLang="de-DE" sz="2000" dirty="0" smtClean="0">
                <a:latin typeface="Courier New" pitchFamily="49" charset="0"/>
              </a:rPr>
              <a:t>P := </a:t>
            </a:r>
            <a:r>
              <a:rPr lang="en-US" altLang="de-DE" sz="2000" dirty="0">
                <a:latin typeface="Courier New" pitchFamily="49" charset="0"/>
              </a:rPr>
              <a:t>P</a:t>
            </a:r>
            <a:r>
              <a:rPr lang="en-US" altLang="de-DE" sz="2000" dirty="0" smtClean="0">
                <a:latin typeface="Courier New" pitchFamily="49" charset="0"/>
              </a:rPr>
              <a:t>acked   (U);</a:t>
            </a:r>
          </a:p>
          <a:p>
            <a:pPr marL="0" lvl="0" indent="0">
              <a:lnSpc>
                <a:spcPct val="90000"/>
              </a:lnSpc>
              <a:tabLst>
                <a:tab pos="444500" algn="l"/>
                <a:tab pos="452438"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pPr>
            <a:r>
              <a:rPr lang="en-US" altLang="de-DE" sz="2400" dirty="0" smtClean="0">
                <a:solidFill>
                  <a:srgbClr val="3333CC"/>
                </a:solidFill>
              </a:rPr>
              <a:t>The type conversion packs resp. unpacks the array.</a:t>
            </a:r>
            <a:endParaRPr lang="en-US" altLang="de-DE" sz="2800" dirty="0">
              <a:solidFill>
                <a:srgbClr val="3333CC"/>
              </a:solidFill>
            </a:endParaRPr>
          </a:p>
        </p:txBody>
      </p:sp>
      <p:sp>
        <p:nvSpPr>
          <p:cNvPr id="4" name="Fußzeilenplatzhalter 3"/>
          <p:cNvSpPr>
            <a:spLocks noGrp="1"/>
          </p:cNvSpPr>
          <p:nvPr>
            <p:ph type="ftr" idx="10"/>
          </p:nvPr>
        </p:nvSpPr>
        <p:spPr/>
        <p:txBody>
          <a:bodyPr/>
          <a:lstStyle/>
          <a:p>
            <a:pPr>
              <a:defRPr/>
            </a:pPr>
            <a:r>
              <a:rPr lang="en-US" dirty="0" smtClean="0"/>
              <a:t>Ada Basics © 2024 C.Grein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323</a:t>
            </a:fld>
            <a:endParaRPr lang="de-DE" dirty="0"/>
          </a:p>
        </p:txBody>
      </p:sp>
      <p:sp>
        <p:nvSpPr>
          <p:cNvPr id="6" name="Abgerundete rechteckige Legende 5"/>
          <p:cNvSpPr/>
          <p:nvPr/>
        </p:nvSpPr>
        <p:spPr bwMode="auto">
          <a:xfrm>
            <a:off x="4427984" y="4149080"/>
            <a:ext cx="4248472" cy="1512168"/>
          </a:xfrm>
          <a:prstGeom prst="wedgeRoundRectCallout">
            <a:avLst>
              <a:gd name="adj1" fmla="val -63438"/>
              <a:gd name="adj2" fmla="val 32253"/>
              <a:gd name="adj3" fmla="val 16667"/>
            </a:avLst>
          </a:prstGeom>
          <a:solidFill>
            <a:schemeClr val="accent2">
              <a:lumMod val="40000"/>
              <a:lumOff val="60000"/>
            </a:schemeClr>
          </a:solidFill>
          <a:ln w="19050" cap="flat" cmpd="sng" algn="ctr">
            <a:solidFill>
              <a:schemeClr val="accent2"/>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r>
              <a:rPr kumimoji="0" lang="en-US" sz="1800" b="0" i="0" u="none" strike="noStrike" cap="none" normalizeH="0" baseline="0" dirty="0" smtClean="0">
                <a:ln>
                  <a:noFill/>
                </a:ln>
                <a:solidFill>
                  <a:schemeClr val="accent2"/>
                </a:solidFill>
                <a:effectLst/>
              </a:rPr>
              <a:t>Access to unpacked components is sub-stantially</a:t>
            </a:r>
            <a:r>
              <a:rPr kumimoji="0" lang="en-US" sz="1800" b="0" i="0" u="none" strike="noStrike" cap="none" normalizeH="0" dirty="0" smtClean="0">
                <a:ln>
                  <a:noFill/>
                </a:ln>
                <a:solidFill>
                  <a:schemeClr val="accent2"/>
                </a:solidFill>
                <a:effectLst/>
              </a:rPr>
              <a:t> faster</a:t>
            </a:r>
            <a:r>
              <a:rPr kumimoji="0" lang="en-US" sz="1800" b="0" i="0" u="none" strike="noStrike" cap="none" normalizeH="0" baseline="0" dirty="0" smtClean="0">
                <a:ln>
                  <a:noFill/>
                </a:ln>
                <a:solidFill>
                  <a:schemeClr val="accent2"/>
                </a:solidFill>
                <a:effectLst/>
              </a:rPr>
              <a:t>. </a:t>
            </a:r>
            <a:r>
              <a:rPr lang="en-US" sz="1800" dirty="0" smtClean="0">
                <a:solidFill>
                  <a:schemeClr val="accent2"/>
                </a:solidFill>
              </a:rPr>
              <a:t>For manipulation</a:t>
            </a:r>
            <a:r>
              <a:rPr lang="en-US" sz="1800" dirty="0">
                <a:solidFill>
                  <a:schemeClr val="accent2"/>
                </a:solidFill>
              </a:rPr>
              <a:t>, </a:t>
            </a:r>
            <a:r>
              <a:rPr lang="en-US" sz="1800" dirty="0" smtClean="0">
                <a:solidFill>
                  <a:schemeClr val="accent2"/>
                </a:solidFill>
              </a:rPr>
              <a:t>unpack transiently</a:t>
            </a:r>
            <a:r>
              <a:rPr lang="en-US" sz="1800" dirty="0">
                <a:solidFill>
                  <a:schemeClr val="accent2"/>
                </a:solidFill>
              </a:rPr>
              <a:t>; </a:t>
            </a:r>
            <a:r>
              <a:rPr lang="en-US" sz="1800" dirty="0" smtClean="0">
                <a:solidFill>
                  <a:schemeClr val="accent2"/>
                </a:solidFill>
              </a:rPr>
              <a:t>afterwards pack again</a:t>
            </a:r>
            <a:r>
              <a:rPr lang="de-DE" sz="1800" dirty="0" smtClean="0">
                <a:solidFill>
                  <a:schemeClr val="accent2"/>
                </a:solidFill>
              </a:rPr>
              <a:t>.</a:t>
            </a:r>
            <a:endParaRPr lang="en-US" sz="1800" dirty="0" smtClean="0">
              <a:solidFill>
                <a:schemeClr val="accent2"/>
              </a:solidFill>
            </a:endParaRPr>
          </a:p>
          <a:p>
            <a:r>
              <a:rPr kumimoji="0" lang="en-US" sz="1800" b="0" i="0" u="none" strike="noStrike" cap="none" normalizeH="0" baseline="0" dirty="0" smtClean="0">
                <a:ln>
                  <a:noFill/>
                </a:ln>
                <a:solidFill>
                  <a:srgbClr val="FF0000"/>
                </a:solidFill>
                <a:effectLst/>
              </a:rPr>
              <a:t>But measure</a:t>
            </a:r>
            <a:r>
              <a:rPr kumimoji="0" lang="en-US" sz="1800" b="0" i="0" u="none" strike="noStrike" cap="none" normalizeH="0" dirty="0" smtClean="0">
                <a:ln>
                  <a:noFill/>
                </a:ln>
                <a:solidFill>
                  <a:srgbClr val="FF0000"/>
                </a:solidFill>
                <a:effectLst/>
              </a:rPr>
              <a:t> performance</a:t>
            </a:r>
            <a:r>
              <a:rPr kumimoji="0" lang="en-US" sz="1800" b="0" i="0" u="none" strike="noStrike" cap="none" normalizeH="0" baseline="0" dirty="0" smtClean="0">
                <a:ln>
                  <a:noFill/>
                </a:ln>
                <a:solidFill>
                  <a:srgbClr val="FF0000"/>
                </a:solidFill>
                <a:effectLst/>
              </a:rPr>
              <a:t> before doing premature optimization. See slide 12ff!</a:t>
            </a:r>
          </a:p>
        </p:txBody>
      </p:sp>
    </p:spTree>
    <p:extLst>
      <p:ext uri="{BB962C8B-B14F-4D97-AF65-F5344CB8AC3E}">
        <p14:creationId xmlns:p14="http://schemas.microsoft.com/office/powerpoint/2010/main" val="16940421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3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685800" y="463551"/>
            <a:ext cx="7739063" cy="1165250"/>
          </a:xfrm>
        </p:spPr>
        <p:txBody>
          <a:bodyPr/>
          <a:lstStyle/>
          <a:p>
            <a:r>
              <a:rPr lang="en-US" dirty="0" smtClean="0">
                <a:solidFill>
                  <a:srgbClr val="FF3399"/>
                </a:solidFill>
              </a:rPr>
              <a:t>Enumeration Types</a:t>
            </a:r>
            <a:endParaRPr lang="en-US" dirty="0">
              <a:solidFill>
                <a:srgbClr val="FF3399"/>
              </a:solidFill>
            </a:endParaRPr>
          </a:p>
        </p:txBody>
      </p:sp>
      <p:sp>
        <p:nvSpPr>
          <p:cNvPr id="3" name="Inhaltsplatzhalter 2"/>
          <p:cNvSpPr>
            <a:spLocks noGrp="1"/>
          </p:cNvSpPr>
          <p:nvPr>
            <p:ph idx="1"/>
          </p:nvPr>
        </p:nvSpPr>
        <p:spPr>
          <a:xfrm>
            <a:off x="685800" y="1723058"/>
            <a:ext cx="7739063" cy="4514230"/>
          </a:xfrm>
        </p:spPr>
        <p:txBody>
          <a:bodyPr/>
          <a:lstStyle/>
          <a:p>
            <a:pPr marL="0" lvl="0" indent="0">
              <a:lnSpc>
                <a:spcPct val="80000"/>
              </a:lnSpc>
              <a:tabLst>
                <a:tab pos="444500" algn="l"/>
                <a:tab pos="452438"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pPr>
            <a:r>
              <a:rPr lang="en-US" altLang="de-DE" sz="1800" dirty="0" smtClean="0"/>
              <a:t>The literals of a (non Boolean) enumeration type are internally represented by whole numbers, since </a:t>
            </a:r>
            <a:r>
              <a:rPr lang="en-US" altLang="de-DE" sz="1800" dirty="0" smtClean="0">
                <a:solidFill>
                  <a:srgbClr val="C00000"/>
                </a:solidFill>
              </a:rPr>
              <a:t>Ada 95 </a:t>
            </a:r>
            <a:r>
              <a:rPr lang="en-US" altLang="de-DE" sz="1800" dirty="0" smtClean="0"/>
              <a:t>starting at 0 in steps of 1. (Unspecified in </a:t>
            </a:r>
            <a:r>
              <a:rPr lang="en-US" altLang="de-DE" sz="1800" dirty="0" smtClean="0">
                <a:solidFill>
                  <a:srgbClr val="3333CC"/>
                </a:solidFill>
              </a:rPr>
              <a:t>Ada 83</a:t>
            </a:r>
            <a:r>
              <a:rPr lang="en-US" altLang="de-DE" sz="1800" dirty="0" smtClean="0"/>
              <a:t>; but compilers generally do.)</a:t>
            </a:r>
          </a:p>
          <a:p>
            <a:pPr marL="0" lvl="0" indent="0">
              <a:lnSpc>
                <a:spcPct val="80000"/>
              </a:lnSpc>
              <a:tabLst>
                <a:tab pos="444500" algn="l"/>
                <a:tab pos="452438"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pPr>
            <a:r>
              <a:rPr lang="en-US" altLang="de-DE" sz="1800" dirty="0" smtClean="0"/>
              <a:t>A representation specification can change the internal representation (even with gaps). </a:t>
            </a:r>
            <a:r>
              <a:rPr lang="en-US" altLang="de-DE" sz="1800" dirty="0"/>
              <a:t>The </a:t>
            </a:r>
            <a:r>
              <a:rPr lang="en-US" altLang="de-DE" sz="1800" dirty="0" smtClean="0"/>
              <a:t>values must, however, not contradict the order. The type attributes </a:t>
            </a:r>
            <a:r>
              <a:rPr lang="en-US" altLang="de-DE" sz="1600" dirty="0" smtClean="0">
                <a:latin typeface="Courier New" pitchFamily="49" charset="0"/>
                <a:cs typeface="Times New Roman" pitchFamily="18" charset="0"/>
              </a:rPr>
              <a:t>'</a:t>
            </a:r>
            <a:r>
              <a:rPr lang="en-US" altLang="de-DE" sz="1600" dirty="0" smtClean="0">
                <a:latin typeface="Courier New" pitchFamily="49" charset="0"/>
              </a:rPr>
              <a:t>Pos</a:t>
            </a:r>
            <a:r>
              <a:rPr lang="en-US" altLang="de-DE" sz="1800" dirty="0" smtClean="0"/>
              <a:t>, </a:t>
            </a:r>
            <a:r>
              <a:rPr lang="en-US" altLang="de-DE" sz="1600" dirty="0" smtClean="0">
                <a:latin typeface="Courier New" pitchFamily="49" charset="0"/>
                <a:cs typeface="Times New Roman" pitchFamily="18" charset="0"/>
              </a:rPr>
              <a:t>'</a:t>
            </a:r>
            <a:r>
              <a:rPr lang="en-US" altLang="de-DE" sz="1600" dirty="0" smtClean="0">
                <a:latin typeface="Courier New" pitchFamily="49" charset="0"/>
              </a:rPr>
              <a:t>Val</a:t>
            </a:r>
            <a:r>
              <a:rPr lang="en-US" altLang="de-DE" sz="1800" dirty="0" smtClean="0"/>
              <a:t>, </a:t>
            </a:r>
            <a:r>
              <a:rPr lang="en-US" altLang="de-DE" sz="1600" dirty="0" smtClean="0">
                <a:latin typeface="Courier New" pitchFamily="49" charset="0"/>
                <a:cs typeface="Times New Roman" pitchFamily="18" charset="0"/>
              </a:rPr>
              <a:t>'</a:t>
            </a:r>
            <a:r>
              <a:rPr lang="en-US" altLang="de-DE" sz="1600" dirty="0" smtClean="0">
                <a:latin typeface="Courier New" panose="02070309020205020404" pitchFamily="49" charset="0"/>
                <a:cs typeface="Courier New" panose="02070309020205020404" pitchFamily="49" charset="0"/>
              </a:rPr>
              <a:t>Succ</a:t>
            </a:r>
            <a:r>
              <a:rPr lang="en-US" altLang="de-DE" sz="1800" dirty="0" smtClean="0"/>
              <a:t> and </a:t>
            </a:r>
            <a:r>
              <a:rPr lang="en-US" altLang="de-DE" sz="1600" dirty="0" smtClean="0">
                <a:latin typeface="Courier New" pitchFamily="49" charset="0"/>
                <a:cs typeface="Times New Roman" pitchFamily="18" charset="0"/>
              </a:rPr>
              <a:t>'</a:t>
            </a:r>
            <a:r>
              <a:rPr lang="en-US" altLang="de-DE" sz="1600" dirty="0" smtClean="0">
                <a:latin typeface="Courier New" panose="02070309020205020404" pitchFamily="49" charset="0"/>
                <a:cs typeface="Courier New" panose="02070309020205020404" pitchFamily="49" charset="0"/>
              </a:rPr>
              <a:t>Pred</a:t>
            </a:r>
            <a:r>
              <a:rPr lang="en-US" altLang="de-DE" sz="1800" dirty="0" smtClean="0"/>
              <a:t> are </a:t>
            </a:r>
            <a:r>
              <a:rPr lang="en-US" altLang="de-DE" sz="1800" b="1" dirty="0" smtClean="0"/>
              <a:t>not</a:t>
            </a:r>
            <a:r>
              <a:rPr lang="en-US" altLang="de-DE" sz="1800" dirty="0" smtClean="0"/>
              <a:t> affected by this.</a:t>
            </a:r>
          </a:p>
          <a:p>
            <a:pPr marL="452438" lvl="1" indent="0">
              <a:lnSpc>
                <a:spcPct val="80000"/>
              </a:lnSpc>
              <a:buNone/>
              <a:tabLst>
                <a:tab pos="444500" algn="l"/>
                <a:tab pos="452438"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pPr>
            <a:r>
              <a:rPr lang="en-US" altLang="de-DE" sz="1600" b="1" dirty="0" smtClean="0">
                <a:latin typeface="Courier New" pitchFamily="49" charset="0"/>
              </a:rPr>
              <a:t>type</a:t>
            </a:r>
            <a:r>
              <a:rPr lang="en-US" altLang="de-DE" sz="1600" dirty="0" smtClean="0">
                <a:latin typeface="Courier New" pitchFamily="49" charset="0"/>
              </a:rPr>
              <a:t> Enum </a:t>
            </a:r>
            <a:r>
              <a:rPr lang="en-US" altLang="de-DE" sz="1600" b="1" dirty="0" smtClean="0">
                <a:latin typeface="Courier New" pitchFamily="49" charset="0"/>
              </a:rPr>
              <a:t>is</a:t>
            </a:r>
            <a:r>
              <a:rPr lang="en-US" altLang="de-DE" sz="1600" dirty="0" smtClean="0">
                <a:latin typeface="Courier New" pitchFamily="49" charset="0"/>
              </a:rPr>
              <a:t> (A, B, C);</a:t>
            </a:r>
          </a:p>
          <a:p>
            <a:pPr marL="452438" lvl="1" indent="0">
              <a:lnSpc>
                <a:spcPct val="80000"/>
              </a:lnSpc>
              <a:buNone/>
              <a:tabLst>
                <a:tab pos="444500" algn="l"/>
                <a:tab pos="452438"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pPr>
            <a:r>
              <a:rPr lang="en-US" altLang="de-DE" sz="1600" b="1" dirty="0" smtClean="0">
                <a:latin typeface="Courier New" pitchFamily="49" charset="0"/>
              </a:rPr>
              <a:t>for</a:t>
            </a:r>
            <a:r>
              <a:rPr lang="en-US" altLang="de-DE" sz="1600" dirty="0" smtClean="0">
                <a:latin typeface="Courier New" pitchFamily="49" charset="0"/>
              </a:rPr>
              <a:t> Enum </a:t>
            </a:r>
            <a:r>
              <a:rPr lang="en-US" altLang="de-DE" sz="1600" b="1" dirty="0" smtClean="0">
                <a:latin typeface="Courier New" pitchFamily="49" charset="0"/>
              </a:rPr>
              <a:t>use</a:t>
            </a:r>
            <a:r>
              <a:rPr lang="en-US" altLang="de-DE" sz="1600" dirty="0" smtClean="0">
                <a:latin typeface="Courier New" pitchFamily="49" charset="0"/>
              </a:rPr>
              <a:t> (A =&gt; </a:t>
            </a:r>
            <a:r>
              <a:rPr lang="en-US" altLang="de-DE" sz="1600" dirty="0" smtClean="0">
                <a:solidFill>
                  <a:srgbClr val="FF0000"/>
                </a:solidFill>
                <a:latin typeface="Courier New" pitchFamily="49" charset="0"/>
              </a:rPr>
              <a:t>-5</a:t>
            </a:r>
            <a:r>
              <a:rPr lang="en-US" altLang="de-DE" sz="1600" dirty="0" smtClean="0">
                <a:latin typeface="Courier New" pitchFamily="49" charset="0"/>
              </a:rPr>
              <a:t>, B =&gt; 10, C =&gt; 100);</a:t>
            </a:r>
          </a:p>
          <a:p>
            <a:pPr marL="452438" lvl="1" indent="0">
              <a:lnSpc>
                <a:spcPct val="80000"/>
              </a:lnSpc>
              <a:buNone/>
              <a:tabLst>
                <a:tab pos="444500" algn="l"/>
                <a:tab pos="452438"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pPr>
            <a:r>
              <a:rPr lang="en-US" altLang="de-DE" sz="1600" dirty="0" smtClean="0">
                <a:latin typeface="Courier New" pitchFamily="49" charset="0"/>
              </a:rPr>
              <a:t>  Enum</a:t>
            </a:r>
            <a:r>
              <a:rPr lang="en-US" altLang="de-DE" sz="1600" dirty="0" smtClean="0">
                <a:latin typeface="Courier New" pitchFamily="49" charset="0"/>
                <a:cs typeface="Times New Roman" pitchFamily="18" charset="0"/>
              </a:rPr>
              <a:t>'Pos (B) = 1		Enum'Val (0) = A</a:t>
            </a:r>
            <a:endParaRPr lang="en-US" altLang="de-DE" sz="1600" dirty="0" smtClean="0"/>
          </a:p>
          <a:p>
            <a:pPr marL="0" lvl="0" indent="0"/>
            <a:r>
              <a:rPr lang="en-US" sz="1800" dirty="0" smtClean="0">
                <a:solidFill>
                  <a:srgbClr val="FF0000"/>
                </a:solidFill>
              </a:rPr>
              <a:t>Most probably, negative numbers are not sensible. </a:t>
            </a:r>
            <a:r>
              <a:rPr lang="en-US" sz="1800" dirty="0" smtClean="0"/>
              <a:t>It is rather about specifying bit patterns, unsigned whole numbers.</a:t>
            </a:r>
          </a:p>
          <a:p>
            <a:pPr marL="0" lvl="0" indent="0"/>
            <a:r>
              <a:rPr lang="en-US" sz="1800" dirty="0" smtClean="0"/>
              <a:t>A representation like</a:t>
            </a:r>
            <a:br>
              <a:rPr lang="en-US" sz="1800" dirty="0" smtClean="0"/>
            </a:br>
            <a:r>
              <a:rPr lang="en-US" sz="1800" dirty="0" smtClean="0"/>
              <a:t>    </a:t>
            </a:r>
            <a:r>
              <a:rPr lang="en-US" altLang="de-DE" sz="1600" b="1" dirty="0" smtClean="0">
                <a:latin typeface="Courier New" pitchFamily="49" charset="0"/>
              </a:rPr>
              <a:t>for</a:t>
            </a:r>
            <a:r>
              <a:rPr lang="en-US" altLang="de-DE" sz="1600" dirty="0" smtClean="0">
                <a:latin typeface="Courier New" pitchFamily="49" charset="0"/>
              </a:rPr>
              <a:t> Enum </a:t>
            </a:r>
            <a:r>
              <a:rPr lang="en-US" altLang="de-DE" sz="1600" b="1" dirty="0" smtClean="0">
                <a:latin typeface="Courier New" pitchFamily="49" charset="0"/>
              </a:rPr>
              <a:t>use</a:t>
            </a:r>
            <a:r>
              <a:rPr lang="en-US" altLang="de-DE" sz="1600" dirty="0" smtClean="0">
                <a:latin typeface="Courier New" pitchFamily="49" charset="0"/>
              </a:rPr>
              <a:t> (A =&gt; 0, B =&gt; 1, C =&gt; 2);</a:t>
            </a:r>
            <a:br>
              <a:rPr lang="en-US" altLang="de-DE" sz="1600" dirty="0" smtClean="0">
                <a:latin typeface="Courier New" pitchFamily="49" charset="0"/>
              </a:rPr>
            </a:br>
            <a:r>
              <a:rPr lang="en-US" sz="1800" dirty="0" smtClean="0"/>
              <a:t>is called a </a:t>
            </a:r>
            <a:r>
              <a:rPr lang="en-US" sz="1800" i="1" dirty="0" smtClean="0"/>
              <a:t>confirming representation</a:t>
            </a:r>
            <a:r>
              <a:rPr lang="en-US" sz="1800" dirty="0" smtClean="0"/>
              <a:t>. It need not be given. </a:t>
            </a:r>
            <a:r>
              <a:rPr lang="en-US" sz="1800" dirty="0" smtClean="0">
                <a:solidFill>
                  <a:srgbClr val="FF3399"/>
                </a:solidFill>
              </a:rPr>
              <a:t>So do not do this!</a:t>
            </a:r>
            <a:endParaRPr lang="en-US" sz="1800" dirty="0">
              <a:solidFill>
                <a:srgbClr val="FF3399"/>
              </a:solidFill>
            </a:endParaRPr>
          </a:p>
        </p:txBody>
      </p:sp>
      <p:sp>
        <p:nvSpPr>
          <p:cNvPr id="4" name="Fußzeilenplatzhalter 3"/>
          <p:cNvSpPr>
            <a:spLocks noGrp="1"/>
          </p:cNvSpPr>
          <p:nvPr>
            <p:ph type="ftr" idx="10"/>
          </p:nvPr>
        </p:nvSpPr>
        <p:spPr/>
        <p:txBody>
          <a:bodyPr/>
          <a:lstStyle/>
          <a:p>
            <a:pPr>
              <a:defRPr/>
            </a:pPr>
            <a:r>
              <a:rPr lang="en-US" dirty="0" smtClean="0"/>
              <a:t>Ada Basics © 2024 C.Grein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324</a:t>
            </a:fld>
            <a:endParaRPr lang="de-DE" dirty="0"/>
          </a:p>
        </p:txBody>
      </p:sp>
    </p:spTree>
    <p:extLst>
      <p:ext uri="{BB962C8B-B14F-4D97-AF65-F5344CB8AC3E}">
        <p14:creationId xmlns:p14="http://schemas.microsoft.com/office/powerpoint/2010/main" val="2038995216"/>
      </p:ext>
    </p:extLst>
  </p:cSld>
  <p:clrMapOvr>
    <a:masterClrMapping/>
  </p:clrMapOvr>
  <p:timing>
    <p:tnLst>
      <p:par>
        <p:cTn id="1" dur="indefinite" restart="never" nodeType="tmRoot"/>
      </p:par>
    </p:tnLst>
  </p:timing>
</p:sld>
</file>

<file path=ppt/slides/slide3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smtClean="0"/>
              <a:t>Internal Representation</a:t>
            </a:r>
            <a:endParaRPr lang="en-US" dirty="0"/>
          </a:p>
        </p:txBody>
      </p:sp>
      <p:sp>
        <p:nvSpPr>
          <p:cNvPr id="3" name="Inhaltsplatzhalter 2"/>
          <p:cNvSpPr>
            <a:spLocks noGrp="1"/>
          </p:cNvSpPr>
          <p:nvPr>
            <p:ph idx="1"/>
          </p:nvPr>
        </p:nvSpPr>
        <p:spPr/>
        <p:txBody>
          <a:bodyPr/>
          <a:lstStyle/>
          <a:p>
            <a:pPr marL="0" lvl="0" indent="0"/>
            <a:r>
              <a:rPr lang="en-US" sz="2400" dirty="0" smtClean="0"/>
              <a:t>How to get at the internal </a:t>
            </a:r>
            <a:r>
              <a:rPr lang="en-US" sz="2400" dirty="0"/>
              <a:t>r</a:t>
            </a:r>
            <a:r>
              <a:rPr lang="en-US" sz="2400" dirty="0" smtClean="0"/>
              <a:t>epresentation</a:t>
            </a:r>
            <a:r>
              <a:rPr lang="en-US" altLang="de-DE" sz="2400" dirty="0" smtClean="0"/>
              <a:t>?</a:t>
            </a:r>
          </a:p>
          <a:p>
            <a:pPr marL="0" lvl="0" indent="0"/>
            <a:r>
              <a:rPr lang="en-US" sz="2400" dirty="0" smtClean="0"/>
              <a:t>Essentially it is irrelevant since it should not have any semantic significance. Therefore you only get at it with </a:t>
            </a:r>
            <a:r>
              <a:rPr lang="en-US" sz="2200" dirty="0" smtClean="0">
                <a:latin typeface="Courier New" panose="02070309020205020404" pitchFamily="49" charset="0"/>
                <a:cs typeface="Courier New" panose="02070309020205020404" pitchFamily="49" charset="0"/>
              </a:rPr>
              <a:t>Unchecked_Conversion</a:t>
            </a:r>
            <a:r>
              <a:rPr lang="en-US" sz="2400" dirty="0" smtClean="0"/>
              <a:t> (see slide 372ff).</a:t>
            </a:r>
          </a:p>
          <a:p>
            <a:pPr marL="0" lvl="1" indent="0">
              <a:lnSpc>
                <a:spcPct val="80000"/>
              </a:lnSpc>
              <a:buNone/>
              <a:tabLst>
                <a:tab pos="542925" algn="l"/>
                <a:tab pos="893763" algn="l"/>
                <a:tab pos="90011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pPr>
            <a:r>
              <a:rPr lang="en-US" sz="2400" dirty="0" smtClean="0"/>
              <a:t>Write a program to output the internal representation of this type:</a:t>
            </a:r>
          </a:p>
          <a:p>
            <a:pPr marL="452438" lvl="1" indent="0">
              <a:lnSpc>
                <a:spcPct val="80000"/>
              </a:lnSpc>
              <a:buNone/>
              <a:tabLst>
                <a:tab pos="444500" algn="l"/>
                <a:tab pos="452438"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pPr>
            <a:r>
              <a:rPr lang="en-US" altLang="de-DE" sz="2000" b="1" dirty="0" smtClean="0">
                <a:latin typeface="Courier New" pitchFamily="49" charset="0"/>
              </a:rPr>
              <a:t>type</a:t>
            </a:r>
            <a:r>
              <a:rPr lang="en-US" altLang="de-DE" sz="2000" dirty="0" smtClean="0">
                <a:latin typeface="Courier New" pitchFamily="49" charset="0"/>
              </a:rPr>
              <a:t> Enum </a:t>
            </a:r>
            <a:r>
              <a:rPr lang="en-US" altLang="de-DE" sz="2000" b="1" dirty="0" smtClean="0">
                <a:latin typeface="Courier New" pitchFamily="49" charset="0"/>
              </a:rPr>
              <a:t>is</a:t>
            </a:r>
            <a:r>
              <a:rPr lang="en-US" altLang="de-DE" sz="2000" dirty="0" smtClean="0">
                <a:latin typeface="Courier New" pitchFamily="49" charset="0"/>
              </a:rPr>
              <a:t> (A, B, C);</a:t>
            </a:r>
          </a:p>
          <a:p>
            <a:pPr marL="452438" lvl="1" indent="0">
              <a:lnSpc>
                <a:spcPct val="80000"/>
              </a:lnSpc>
              <a:buNone/>
              <a:tabLst>
                <a:tab pos="444500" algn="l"/>
                <a:tab pos="452438"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pPr>
            <a:r>
              <a:rPr lang="en-US" altLang="de-DE" sz="2000" b="1" dirty="0" smtClean="0">
                <a:latin typeface="Courier New" pitchFamily="49" charset="0"/>
              </a:rPr>
              <a:t>for</a:t>
            </a:r>
            <a:r>
              <a:rPr lang="en-US" altLang="de-DE" sz="2000" dirty="0" smtClean="0">
                <a:latin typeface="Courier New" pitchFamily="49" charset="0"/>
              </a:rPr>
              <a:t> Enum </a:t>
            </a:r>
            <a:r>
              <a:rPr lang="en-US" altLang="de-DE" sz="2000" b="1" dirty="0" smtClean="0">
                <a:latin typeface="Courier New" pitchFamily="49" charset="0"/>
              </a:rPr>
              <a:t>use</a:t>
            </a:r>
            <a:r>
              <a:rPr lang="en-US" altLang="de-DE" sz="2000" dirty="0" smtClean="0">
                <a:latin typeface="Courier New" pitchFamily="49" charset="0"/>
              </a:rPr>
              <a:t> (A =&gt; -5, B =&gt; 10, C =&gt; 100);</a:t>
            </a:r>
          </a:p>
          <a:p>
            <a:pPr marL="0" lvl="1" indent="0">
              <a:lnSpc>
                <a:spcPct val="80000"/>
              </a:lnSpc>
              <a:buNone/>
              <a:tabLst>
                <a:tab pos="85725" algn="l"/>
                <a:tab pos="271463"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pPr>
            <a:r>
              <a:rPr lang="en-US" altLang="de-DE" sz="2400" dirty="0" smtClean="0"/>
              <a:t>Keep in mind that with </a:t>
            </a:r>
            <a:r>
              <a:rPr lang="en-US" sz="2000" dirty="0" smtClean="0">
                <a:latin typeface="Courier New" panose="02070309020205020404" pitchFamily="49" charset="0"/>
                <a:cs typeface="Courier New" panose="02070309020205020404" pitchFamily="49" charset="0"/>
              </a:rPr>
              <a:t>Unchecked_Conversion</a:t>
            </a:r>
            <a:r>
              <a:rPr lang="en-US" altLang="de-DE" sz="2400" dirty="0" smtClean="0"/>
              <a:t> source and target type must have the same size (attribute </a:t>
            </a:r>
            <a:r>
              <a:rPr lang="en-US" altLang="de-DE" sz="2000" dirty="0" smtClean="0">
                <a:latin typeface="Courier New" pitchFamily="49" charset="0"/>
                <a:cs typeface="Times New Roman" pitchFamily="18" charset="0"/>
              </a:rPr>
              <a:t>'</a:t>
            </a:r>
            <a:r>
              <a:rPr lang="en-US" altLang="de-DE" sz="2000" dirty="0" smtClean="0">
                <a:latin typeface="Courier New" pitchFamily="49" charset="0"/>
              </a:rPr>
              <a:t>Size</a:t>
            </a:r>
            <a:r>
              <a:rPr lang="en-US" altLang="de-DE" sz="2400" dirty="0" smtClean="0"/>
              <a:t>).</a:t>
            </a:r>
            <a:endParaRPr lang="en-US" altLang="de-DE" sz="2400" dirty="0"/>
          </a:p>
        </p:txBody>
      </p:sp>
      <p:sp>
        <p:nvSpPr>
          <p:cNvPr id="4" name="Fußzeilenplatzhalter 3"/>
          <p:cNvSpPr>
            <a:spLocks noGrp="1"/>
          </p:cNvSpPr>
          <p:nvPr>
            <p:ph type="ftr" idx="10"/>
          </p:nvPr>
        </p:nvSpPr>
        <p:spPr/>
        <p:txBody>
          <a:bodyPr/>
          <a:lstStyle/>
          <a:p>
            <a:pPr>
              <a:defRPr/>
            </a:pPr>
            <a:r>
              <a:rPr lang="en-US" dirty="0" smtClean="0"/>
              <a:t>Ada Basics © 2024 C.Grein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325</a:t>
            </a:fld>
            <a:endParaRPr lang="de-DE" dirty="0"/>
          </a:p>
        </p:txBody>
      </p:sp>
      <p:sp>
        <p:nvSpPr>
          <p:cNvPr id="6" name="Textfeld 5"/>
          <p:cNvSpPr txBox="1"/>
          <p:nvPr/>
        </p:nvSpPr>
        <p:spPr>
          <a:xfrm>
            <a:off x="3563888" y="5733256"/>
            <a:ext cx="1440160" cy="523220"/>
          </a:xfrm>
          <a:prstGeom prst="rect">
            <a:avLst/>
          </a:prstGeom>
          <a:noFill/>
        </p:spPr>
        <p:txBody>
          <a:bodyPr wrap="square" rtlCol="0">
            <a:spAutoFit/>
          </a:bodyPr>
          <a:lstStyle/>
          <a:p>
            <a:r>
              <a:rPr lang="de-DE" sz="2800" dirty="0" smtClean="0">
                <a:solidFill>
                  <a:schemeClr val="accent2"/>
                </a:solidFill>
                <a:hlinkClick r:id="rId2" action="ppaction://hlinksldjump"/>
              </a:rPr>
              <a:t>Solution</a:t>
            </a:r>
            <a:endParaRPr lang="de-DE" sz="2800" dirty="0">
              <a:solidFill>
                <a:schemeClr val="accent2"/>
              </a:solidFill>
            </a:endParaRPr>
          </a:p>
        </p:txBody>
      </p:sp>
    </p:spTree>
    <p:extLst>
      <p:ext uri="{BB962C8B-B14F-4D97-AF65-F5344CB8AC3E}">
        <p14:creationId xmlns:p14="http://schemas.microsoft.com/office/powerpoint/2010/main" val="3635073668"/>
      </p:ext>
    </p:extLst>
  </p:cSld>
  <p:clrMapOvr>
    <a:masterClrMapping/>
  </p:clrMapOvr>
  <p:timing>
    <p:tnLst>
      <p:par>
        <p:cTn id="1" dur="indefinite" restart="never" nodeType="tmRoot"/>
      </p:par>
    </p:tnLst>
  </p:timing>
</p:sld>
</file>

<file path=ppt/slides/slide3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Ada 2022</a:t>
            </a:r>
            <a:endParaRPr lang="de-DE" dirty="0"/>
          </a:p>
        </p:txBody>
      </p:sp>
      <p:sp>
        <p:nvSpPr>
          <p:cNvPr id="3" name="Inhaltsplatzhalter 2"/>
          <p:cNvSpPr>
            <a:spLocks noGrp="1"/>
          </p:cNvSpPr>
          <p:nvPr>
            <p:ph idx="1"/>
          </p:nvPr>
        </p:nvSpPr>
        <p:spPr/>
        <p:txBody>
          <a:bodyPr/>
          <a:lstStyle/>
          <a:p>
            <a:pPr marL="0" indent="0"/>
            <a:r>
              <a:rPr lang="en-US" sz="2400" dirty="0" smtClean="0"/>
              <a:t>Since the mapping between literal and internal representation is so difficult (especially in generic units) and in fact often needed, in Ada 2022 there are new attributes for all discrete types:</a:t>
            </a:r>
          </a:p>
          <a:p>
            <a:pPr marL="357188" lvl="0" indent="0"/>
            <a:r>
              <a:rPr lang="de-DE" sz="2000" dirty="0">
                <a:latin typeface="Courier New" panose="02070309020205020404" pitchFamily="49" charset="0"/>
                <a:cs typeface="Courier New" panose="02070309020205020404" pitchFamily="49" charset="0"/>
              </a:rPr>
              <a:t>S'Enum_Rep</a:t>
            </a:r>
            <a:br>
              <a:rPr lang="de-DE" sz="2000" dirty="0">
                <a:latin typeface="Courier New" panose="02070309020205020404" pitchFamily="49" charset="0"/>
                <a:cs typeface="Courier New" panose="02070309020205020404" pitchFamily="49" charset="0"/>
              </a:rPr>
            </a:br>
            <a:r>
              <a:rPr lang="de-DE" sz="2000" dirty="0">
                <a:latin typeface="Courier New" panose="02070309020205020404" pitchFamily="49" charset="0"/>
                <a:cs typeface="Courier New" panose="02070309020205020404" pitchFamily="49" charset="0"/>
              </a:rPr>
              <a:t>S'Enum_Val</a:t>
            </a:r>
          </a:p>
          <a:p>
            <a:pPr marL="0" lvl="0" indent="0"/>
            <a:r>
              <a:rPr lang="en-US" sz="2400" dirty="0" smtClean="0">
                <a:cs typeface="Courier New" panose="02070309020205020404" pitchFamily="49" charset="0"/>
              </a:rPr>
              <a:t>For integer types, they correspond to the well known attributes</a:t>
            </a:r>
          </a:p>
          <a:p>
            <a:pPr marL="357188" lvl="0" indent="0"/>
            <a:r>
              <a:rPr lang="en-US" sz="2000" dirty="0" smtClean="0">
                <a:latin typeface="Courier New" panose="02070309020205020404" pitchFamily="49" charset="0"/>
                <a:cs typeface="Courier New" panose="02070309020205020404" pitchFamily="49" charset="0"/>
              </a:rPr>
              <a:t>S'Pos</a:t>
            </a:r>
            <a:r>
              <a:rPr lang="de-DE" sz="2000" dirty="0">
                <a:latin typeface="Courier New" panose="02070309020205020404" pitchFamily="49" charset="0"/>
                <a:cs typeface="Courier New" panose="02070309020205020404" pitchFamily="49" charset="0"/>
              </a:rPr>
              <a:t/>
            </a:r>
            <a:br>
              <a:rPr lang="de-DE" sz="2000" dirty="0">
                <a:latin typeface="Courier New" panose="02070309020205020404" pitchFamily="49" charset="0"/>
                <a:cs typeface="Courier New" panose="02070309020205020404" pitchFamily="49" charset="0"/>
              </a:rPr>
            </a:br>
            <a:r>
              <a:rPr lang="de-DE" sz="2000" dirty="0" smtClean="0">
                <a:latin typeface="Courier New" panose="02070309020205020404" pitchFamily="49" charset="0"/>
                <a:cs typeface="Courier New" panose="02070309020205020404" pitchFamily="49" charset="0"/>
              </a:rPr>
              <a:t>S'Val</a:t>
            </a:r>
            <a:endParaRPr lang="de-DE" sz="2000" dirty="0">
              <a:latin typeface="Courier New" panose="02070309020205020404" pitchFamily="49" charset="0"/>
              <a:cs typeface="Courier New" panose="02070309020205020404" pitchFamily="49" charset="0"/>
            </a:endParaRPr>
          </a:p>
        </p:txBody>
      </p:sp>
      <p:sp>
        <p:nvSpPr>
          <p:cNvPr id="4" name="Fußzeilenplatzhalter 3"/>
          <p:cNvSpPr>
            <a:spLocks noGrp="1"/>
          </p:cNvSpPr>
          <p:nvPr>
            <p:ph type="ftr" idx="10"/>
          </p:nvPr>
        </p:nvSpPr>
        <p:spPr/>
        <p:txBody>
          <a:bodyPr/>
          <a:lstStyle/>
          <a:p>
            <a:pPr>
              <a:defRPr/>
            </a:pPr>
            <a:r>
              <a:rPr lang="en-US" dirty="0" smtClean="0"/>
              <a:t>Ada Basics © 2024 C.Grein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326</a:t>
            </a:fld>
            <a:endParaRPr lang="de-DE" dirty="0"/>
          </a:p>
        </p:txBody>
      </p:sp>
      <p:grpSp>
        <p:nvGrpSpPr>
          <p:cNvPr id="6" name="Gruppieren 5"/>
          <p:cNvGrpSpPr/>
          <p:nvPr/>
        </p:nvGrpSpPr>
        <p:grpSpPr>
          <a:xfrm>
            <a:off x="2915816" y="3645024"/>
            <a:ext cx="4680520" cy="592593"/>
            <a:chOff x="2915816" y="3645024"/>
            <a:chExt cx="4680520" cy="592593"/>
          </a:xfrm>
        </p:grpSpPr>
        <p:sp>
          <p:nvSpPr>
            <p:cNvPr id="7" name="Textfeld 6"/>
            <p:cNvSpPr txBox="1"/>
            <p:nvPr/>
          </p:nvSpPr>
          <p:spPr>
            <a:xfrm>
              <a:off x="3491880" y="3652842"/>
              <a:ext cx="4104456" cy="584775"/>
            </a:xfrm>
            <a:prstGeom prst="rect">
              <a:avLst/>
            </a:prstGeom>
            <a:noFill/>
          </p:spPr>
          <p:txBody>
            <a:bodyPr wrap="square" rtlCol="0">
              <a:spAutoFit/>
            </a:bodyPr>
            <a:lstStyle/>
            <a:p>
              <a:r>
                <a:rPr lang="en-US" sz="1600" dirty="0" smtClean="0">
                  <a:solidFill>
                    <a:schemeClr val="tx1"/>
                  </a:solidFill>
                </a:rPr>
                <a:t>By the way: This is </a:t>
              </a:r>
              <a:r>
                <a:rPr lang="en-US" sz="1600" dirty="0">
                  <a:solidFill>
                    <a:schemeClr val="tx1"/>
                  </a:solidFill>
                </a:rPr>
                <a:t>an </a:t>
              </a:r>
              <a:r>
                <a:rPr lang="en-US" sz="1600" dirty="0" smtClean="0">
                  <a:solidFill>
                    <a:schemeClr val="tx1"/>
                  </a:solidFill>
                </a:rPr>
                <a:t>AdaCore invention, their GNAT has had them for a long time already.</a:t>
              </a:r>
              <a:endParaRPr lang="en-US" sz="1600" dirty="0">
                <a:solidFill>
                  <a:schemeClr val="tx1"/>
                </a:solidFill>
              </a:endParaRPr>
            </a:p>
          </p:txBody>
        </p:sp>
        <p:sp>
          <p:nvSpPr>
            <p:cNvPr id="8" name="Geschweifte Klammer rechts 7"/>
            <p:cNvSpPr/>
            <p:nvPr/>
          </p:nvSpPr>
          <p:spPr bwMode="auto">
            <a:xfrm>
              <a:off x="2915816" y="3645024"/>
              <a:ext cx="288032" cy="576064"/>
            </a:xfrm>
            <a:prstGeom prst="rightBrace">
              <a:avLst/>
            </a:prstGeom>
            <a:no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8" charset="0"/>
                <a:buNone/>
                <a:tabLst/>
              </a:pPr>
              <a:endParaRPr kumimoji="0" lang="de-DE" sz="2400" b="0" i="0" u="none" strike="noStrike" cap="none" normalizeH="0" baseline="0" dirty="0" smtClean="0">
                <a:ln>
                  <a:noFill/>
                </a:ln>
                <a:solidFill>
                  <a:schemeClr val="bg1"/>
                </a:solidFill>
                <a:effectLst/>
                <a:latin typeface="Times New Roman" pitchFamily="18" charset="0"/>
              </a:endParaRPr>
            </a:p>
          </p:txBody>
        </p:sp>
      </p:grpSp>
    </p:spTree>
    <p:extLst>
      <p:ext uri="{BB962C8B-B14F-4D97-AF65-F5344CB8AC3E}">
        <p14:creationId xmlns:p14="http://schemas.microsoft.com/office/powerpoint/2010/main" val="92479166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smtClean="0"/>
              <a:t>Complete Covering</a:t>
            </a:r>
            <a:endParaRPr lang="en-US" dirty="0"/>
          </a:p>
        </p:txBody>
      </p:sp>
      <p:sp>
        <p:nvSpPr>
          <p:cNvPr id="3" name="Inhaltsplatzhalter 2"/>
          <p:cNvSpPr>
            <a:spLocks noGrp="1"/>
          </p:cNvSpPr>
          <p:nvPr>
            <p:ph idx="1"/>
          </p:nvPr>
        </p:nvSpPr>
        <p:spPr/>
        <p:txBody>
          <a:bodyPr/>
          <a:lstStyle/>
          <a:p>
            <a:pPr marL="0" lvl="0" indent="0"/>
            <a:r>
              <a:rPr lang="en-US" sz="2200" dirty="0" smtClean="0"/>
              <a:t>The internal representation is defined by a kind of aggregate, </a:t>
            </a:r>
            <a:r>
              <a:rPr lang="en-US" sz="2200" dirty="0"/>
              <a:t>a</a:t>
            </a:r>
            <a:r>
              <a:rPr lang="en-US" sz="2200" dirty="0" smtClean="0"/>
              <a:t>nd also for these aggregates the </a:t>
            </a:r>
            <a:r>
              <a:rPr lang="en-US" sz="2200" i="1" dirty="0" smtClean="0"/>
              <a:t>rule of complete covering</a:t>
            </a:r>
            <a:r>
              <a:rPr lang="en-US" sz="2200" dirty="0"/>
              <a:t> </a:t>
            </a:r>
            <a:r>
              <a:rPr lang="en-US" sz="2200" dirty="0" smtClean="0"/>
              <a:t>holds: Each literal must be named, even those literals not belonging to the </a:t>
            </a:r>
            <a:r>
              <a:rPr lang="en-US" sz="2200" i="1" dirty="0" smtClean="0"/>
              <a:t>first subtype</a:t>
            </a:r>
            <a:r>
              <a:rPr lang="en-US" sz="2200" dirty="0" smtClean="0"/>
              <a:t>.</a:t>
            </a:r>
          </a:p>
          <a:p>
            <a:pPr marL="357188" lvl="0" indent="0"/>
            <a:r>
              <a:rPr lang="en-US" sz="1800" b="1" dirty="0" smtClean="0">
                <a:latin typeface="Courier New" panose="02070309020205020404" pitchFamily="49" charset="0"/>
                <a:cs typeface="Courier New" panose="02070309020205020404" pitchFamily="49" charset="0"/>
              </a:rPr>
              <a:t>type</a:t>
            </a:r>
            <a:r>
              <a:rPr lang="en-US" sz="1800" dirty="0" smtClean="0">
                <a:latin typeface="Courier New" panose="02070309020205020404" pitchFamily="49" charset="0"/>
                <a:cs typeface="Courier New" panose="02070309020205020404" pitchFamily="49" charset="0"/>
              </a:rPr>
              <a:t> Color </a:t>
            </a:r>
            <a:r>
              <a:rPr lang="en-US" sz="1800" b="1" dirty="0" smtClean="0">
                <a:latin typeface="Courier New" panose="02070309020205020404" pitchFamily="49" charset="0"/>
                <a:cs typeface="Courier New" panose="02070309020205020404" pitchFamily="49" charset="0"/>
              </a:rPr>
              <a:t>is</a:t>
            </a:r>
            <a:r>
              <a:rPr lang="en-US" sz="1800" dirty="0" smtClean="0">
                <a:latin typeface="Courier New" panose="02070309020205020404" pitchFamily="49" charset="0"/>
                <a:cs typeface="Courier New" panose="02070309020205020404" pitchFamily="49" charset="0"/>
              </a:rPr>
              <a:t> (Red, Yellow, Green, </a:t>
            </a:r>
            <a:r>
              <a:rPr lang="en-US" sz="1800" dirty="0" smtClean="0">
                <a:solidFill>
                  <a:srgbClr val="3333CC"/>
                </a:solidFill>
                <a:latin typeface="Courier New" panose="02070309020205020404" pitchFamily="49" charset="0"/>
                <a:cs typeface="Courier New" panose="02070309020205020404" pitchFamily="49" charset="0"/>
              </a:rPr>
              <a:t>Blue</a:t>
            </a:r>
            <a:r>
              <a:rPr lang="en-US" sz="1800" dirty="0" smtClean="0">
                <a:latin typeface="Courier New" panose="02070309020205020404" pitchFamily="49" charset="0"/>
                <a:cs typeface="Courier New" panose="02070309020205020404" pitchFamily="49" charset="0"/>
              </a:rPr>
              <a:t>);</a:t>
            </a:r>
          </a:p>
          <a:p>
            <a:pPr marL="357188" lvl="0" indent="0"/>
            <a:r>
              <a:rPr lang="en-US" sz="1800" b="1" dirty="0" smtClean="0">
                <a:latin typeface="Courier New" panose="02070309020205020404" pitchFamily="49" charset="0"/>
                <a:cs typeface="Courier New" panose="02070309020205020404" pitchFamily="49" charset="0"/>
              </a:rPr>
              <a:t>type</a:t>
            </a:r>
            <a:r>
              <a:rPr lang="en-US" sz="1800" dirty="0" smtClean="0">
                <a:latin typeface="Courier New" panose="02070309020205020404" pitchFamily="49" charset="0"/>
                <a:cs typeface="Courier New" panose="02070309020205020404" pitchFamily="49" charset="0"/>
              </a:rPr>
              <a:t> Traffic_Light </a:t>
            </a:r>
            <a:r>
              <a:rPr lang="en-US" sz="1800" b="1" dirty="0" smtClean="0">
                <a:latin typeface="Courier New" panose="02070309020205020404" pitchFamily="49" charset="0"/>
                <a:cs typeface="Courier New" panose="02070309020205020404" pitchFamily="49" charset="0"/>
              </a:rPr>
              <a:t>is</a:t>
            </a:r>
            <a:r>
              <a:rPr lang="en-US" sz="1800" dirty="0" smtClean="0">
                <a:latin typeface="Courier New" panose="02070309020205020404" pitchFamily="49" charset="0"/>
                <a:cs typeface="Courier New" panose="02070309020205020404" pitchFamily="49" charset="0"/>
              </a:rPr>
              <a:t> </a:t>
            </a:r>
            <a:r>
              <a:rPr lang="en-US" sz="1800" b="1" dirty="0" smtClean="0">
                <a:latin typeface="Courier New" panose="02070309020205020404" pitchFamily="49" charset="0"/>
                <a:cs typeface="Courier New" panose="02070309020205020404" pitchFamily="49" charset="0"/>
              </a:rPr>
              <a:t>new</a:t>
            </a:r>
            <a:r>
              <a:rPr lang="en-US" sz="1800" dirty="0" smtClean="0">
                <a:latin typeface="Courier New" panose="02070309020205020404" pitchFamily="49" charset="0"/>
                <a:cs typeface="Courier New" panose="02070309020205020404" pitchFamily="49" charset="0"/>
              </a:rPr>
              <a:t> Color </a:t>
            </a:r>
            <a:r>
              <a:rPr lang="en-US" sz="1800" b="1" dirty="0" smtClean="0">
                <a:latin typeface="Courier New" panose="02070309020205020404" pitchFamily="49" charset="0"/>
                <a:cs typeface="Courier New" panose="02070309020205020404" pitchFamily="49" charset="0"/>
              </a:rPr>
              <a:t>range</a:t>
            </a:r>
            <a:r>
              <a:rPr lang="en-US" sz="1800" dirty="0" smtClean="0">
                <a:latin typeface="Courier New" panose="02070309020205020404" pitchFamily="49" charset="0"/>
                <a:cs typeface="Courier New" panose="02070309020205020404" pitchFamily="49" charset="0"/>
              </a:rPr>
              <a:t> Red .. Green;</a:t>
            </a:r>
            <a:br>
              <a:rPr lang="en-US" sz="1800" dirty="0" smtClean="0">
                <a:latin typeface="Courier New" panose="02070309020205020404" pitchFamily="49" charset="0"/>
                <a:cs typeface="Courier New" panose="02070309020205020404" pitchFamily="49" charset="0"/>
              </a:rPr>
            </a:br>
            <a:r>
              <a:rPr lang="en-US" sz="1800" b="1" dirty="0" smtClean="0">
                <a:latin typeface="Courier New" panose="02070309020205020404" pitchFamily="49" charset="0"/>
                <a:cs typeface="Courier New" panose="02070309020205020404" pitchFamily="49" charset="0"/>
              </a:rPr>
              <a:t>for</a:t>
            </a:r>
            <a:r>
              <a:rPr lang="en-US" sz="1800" dirty="0" smtClean="0">
                <a:latin typeface="Courier New" panose="02070309020205020404" pitchFamily="49" charset="0"/>
                <a:cs typeface="Courier New" panose="02070309020205020404" pitchFamily="49" charset="0"/>
              </a:rPr>
              <a:t> </a:t>
            </a:r>
            <a:r>
              <a:rPr lang="en-US" sz="1800" dirty="0">
                <a:latin typeface="Courier New" panose="02070309020205020404" pitchFamily="49" charset="0"/>
                <a:cs typeface="Courier New" panose="02070309020205020404" pitchFamily="49" charset="0"/>
              </a:rPr>
              <a:t>Traffic_Light </a:t>
            </a:r>
            <a:r>
              <a:rPr lang="en-US" sz="1800" b="1" dirty="0" smtClean="0">
                <a:latin typeface="Courier New" panose="02070309020205020404" pitchFamily="49" charset="0"/>
                <a:cs typeface="Courier New" panose="02070309020205020404" pitchFamily="49" charset="0"/>
              </a:rPr>
              <a:t>use</a:t>
            </a:r>
            <a:r>
              <a:rPr lang="en-US" sz="1800" dirty="0" smtClean="0">
                <a:latin typeface="Courier New" panose="02070309020205020404" pitchFamily="49" charset="0"/>
                <a:cs typeface="Courier New" panose="02070309020205020404" pitchFamily="49" charset="0"/>
              </a:rPr>
              <a:t> (Red =&gt; 1, Yellow =&gt; 2,</a:t>
            </a:r>
            <a:br>
              <a:rPr lang="en-US" sz="1800" dirty="0" smtClean="0">
                <a:latin typeface="Courier New" panose="02070309020205020404" pitchFamily="49" charset="0"/>
                <a:cs typeface="Courier New" panose="02070309020205020404" pitchFamily="49" charset="0"/>
              </a:rPr>
            </a:br>
            <a:r>
              <a:rPr lang="en-US" sz="1800" dirty="0" smtClean="0">
                <a:latin typeface="Courier New" panose="02070309020205020404" pitchFamily="49" charset="0"/>
                <a:cs typeface="Courier New" panose="02070309020205020404" pitchFamily="49" charset="0"/>
              </a:rPr>
              <a:t>                       Green =&gt; 4, </a:t>
            </a:r>
            <a:r>
              <a:rPr lang="en-US" sz="1800" dirty="0" smtClean="0">
                <a:solidFill>
                  <a:srgbClr val="3333CC"/>
                </a:solidFill>
                <a:latin typeface="Courier New" panose="02070309020205020404" pitchFamily="49" charset="0"/>
                <a:cs typeface="Courier New" panose="02070309020205020404" pitchFamily="49" charset="0"/>
              </a:rPr>
              <a:t>Blue =&gt; 8</a:t>
            </a:r>
            <a:r>
              <a:rPr lang="en-US" sz="1800" dirty="0" smtClean="0">
                <a:latin typeface="Courier New" panose="02070309020205020404" pitchFamily="49" charset="0"/>
                <a:cs typeface="Courier New" panose="02070309020205020404" pitchFamily="49" charset="0"/>
              </a:rPr>
              <a:t>);</a:t>
            </a:r>
          </a:p>
          <a:p>
            <a:pPr marL="0" lvl="0" indent="0"/>
            <a:r>
              <a:rPr lang="en-US" sz="2200" dirty="0" smtClean="0">
                <a:cs typeface="Courier New" panose="02070309020205020404" pitchFamily="49" charset="0"/>
              </a:rPr>
              <a:t>The </a:t>
            </a:r>
            <a:r>
              <a:rPr lang="en-US" sz="2000" dirty="0" smtClean="0">
                <a:latin typeface="Courier New" panose="02070309020205020404" pitchFamily="49" charset="0"/>
                <a:cs typeface="Courier New" panose="02070309020205020404" pitchFamily="49" charset="0"/>
              </a:rPr>
              <a:t>'Base</a:t>
            </a:r>
            <a:r>
              <a:rPr lang="en-US" sz="2200" dirty="0">
                <a:cs typeface="Courier New" panose="02070309020205020404" pitchFamily="49" charset="0"/>
              </a:rPr>
              <a:t> </a:t>
            </a:r>
            <a:r>
              <a:rPr lang="en-US" sz="2200" dirty="0" smtClean="0">
                <a:cs typeface="Courier New" panose="02070309020205020404" pitchFamily="49" charset="0"/>
              </a:rPr>
              <a:t>attribute can access these literals:</a:t>
            </a:r>
          </a:p>
          <a:p>
            <a:pPr marL="357188" lvl="0" indent="0"/>
            <a:r>
              <a:rPr lang="en-US" sz="2000" b="1" dirty="0" smtClean="0">
                <a:latin typeface="Courier New" panose="02070309020205020404" pitchFamily="49" charset="0"/>
                <a:cs typeface="Courier New" panose="02070309020205020404" pitchFamily="49" charset="0"/>
              </a:rPr>
              <a:t>for</a:t>
            </a:r>
            <a:r>
              <a:rPr lang="en-US" sz="2000" dirty="0" smtClean="0">
                <a:latin typeface="Courier New" panose="02070309020205020404" pitchFamily="49" charset="0"/>
                <a:cs typeface="Courier New" panose="02070309020205020404" pitchFamily="49" charset="0"/>
              </a:rPr>
              <a:t> F </a:t>
            </a:r>
            <a:r>
              <a:rPr lang="en-US" sz="2000" b="1" dirty="0" smtClean="0">
                <a:latin typeface="Courier New" panose="02070309020205020404" pitchFamily="49" charset="0"/>
                <a:cs typeface="Courier New" panose="02070309020205020404" pitchFamily="49" charset="0"/>
              </a:rPr>
              <a:t>in</a:t>
            </a:r>
            <a:r>
              <a:rPr lang="en-US" sz="2000" dirty="0" smtClean="0">
                <a:latin typeface="Courier New" panose="02070309020205020404" pitchFamily="49" charset="0"/>
                <a:cs typeface="Courier New" panose="02070309020205020404" pitchFamily="49" charset="0"/>
              </a:rPr>
              <a:t> </a:t>
            </a:r>
            <a:r>
              <a:rPr lang="en-US" sz="2000" dirty="0">
                <a:latin typeface="Courier New" panose="02070309020205020404" pitchFamily="49" charset="0"/>
                <a:cs typeface="Courier New" panose="02070309020205020404" pitchFamily="49" charset="0"/>
              </a:rPr>
              <a:t>Traffic_Light</a:t>
            </a:r>
            <a:r>
              <a:rPr lang="en-US" sz="2000" dirty="0" smtClean="0">
                <a:latin typeface="Courier New" panose="02070309020205020404" pitchFamily="49" charset="0"/>
                <a:cs typeface="Courier New" panose="02070309020205020404" pitchFamily="49" charset="0"/>
              </a:rPr>
              <a:t>'Base </a:t>
            </a:r>
            <a:r>
              <a:rPr lang="en-US" sz="2000" b="1" dirty="0" smtClean="0">
                <a:latin typeface="Courier New" panose="02070309020205020404" pitchFamily="49" charset="0"/>
                <a:cs typeface="Courier New" panose="02070309020205020404" pitchFamily="49" charset="0"/>
              </a:rPr>
              <a:t>loop</a:t>
            </a:r>
            <a:endParaRPr lang="en-US" sz="2000" b="1" dirty="0">
              <a:latin typeface="Courier New" panose="02070309020205020404" pitchFamily="49" charset="0"/>
              <a:cs typeface="Courier New" panose="02070309020205020404" pitchFamily="49" charset="0"/>
            </a:endParaRPr>
          </a:p>
        </p:txBody>
      </p:sp>
      <p:sp>
        <p:nvSpPr>
          <p:cNvPr id="4" name="Fußzeilenplatzhalter 3"/>
          <p:cNvSpPr>
            <a:spLocks noGrp="1"/>
          </p:cNvSpPr>
          <p:nvPr>
            <p:ph type="ftr" idx="10"/>
          </p:nvPr>
        </p:nvSpPr>
        <p:spPr/>
        <p:txBody>
          <a:bodyPr/>
          <a:lstStyle/>
          <a:p>
            <a:pPr>
              <a:defRPr/>
            </a:pPr>
            <a:r>
              <a:rPr lang="en-US" dirty="0" smtClean="0"/>
              <a:t>Ada Basics © 2024 C.Grein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327</a:t>
            </a:fld>
            <a:endParaRPr lang="de-DE" dirty="0"/>
          </a:p>
        </p:txBody>
      </p:sp>
    </p:spTree>
    <p:extLst>
      <p:ext uri="{BB962C8B-B14F-4D97-AF65-F5344CB8AC3E}">
        <p14:creationId xmlns:p14="http://schemas.microsoft.com/office/powerpoint/2010/main" val="3536548060"/>
      </p:ext>
    </p:extLst>
  </p:cSld>
  <p:clrMapOvr>
    <a:masterClrMapping/>
  </p:clrMapOvr>
  <p:timing>
    <p:tnLst>
      <p:par>
        <p:cTn id="1" dur="indefinite" restart="never" nodeType="tmRoot"/>
      </p:par>
    </p:tnLst>
  </p:timing>
</p:sld>
</file>

<file path=ppt/slides/slide3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smtClean="0"/>
              <a:t>Expressions in the Aggregate</a:t>
            </a:r>
            <a:endParaRPr lang="en-US" dirty="0"/>
          </a:p>
        </p:txBody>
      </p:sp>
      <p:sp>
        <p:nvSpPr>
          <p:cNvPr id="3" name="Inhaltsplatzhalter 2"/>
          <p:cNvSpPr>
            <a:spLocks noGrp="1"/>
          </p:cNvSpPr>
          <p:nvPr>
            <p:ph idx="1"/>
          </p:nvPr>
        </p:nvSpPr>
        <p:spPr>
          <a:xfrm>
            <a:off x="685800" y="1981201"/>
            <a:ext cx="7739063" cy="3608040"/>
          </a:xfrm>
        </p:spPr>
        <p:txBody>
          <a:bodyPr/>
          <a:lstStyle/>
          <a:p>
            <a:pPr marL="0" lvl="0" indent="0"/>
            <a:r>
              <a:rPr lang="en-US" sz="2400" dirty="0" smtClean="0"/>
              <a:t>For the expressions in such an aggregate, not only numeric literals can be used (they are of type </a:t>
            </a:r>
            <a:r>
              <a:rPr lang="en-US" sz="2400" i="1" dirty="0" smtClean="0"/>
              <a:t>universal_integer</a:t>
            </a:r>
            <a:r>
              <a:rPr lang="en-US" sz="2400" dirty="0" smtClean="0"/>
              <a:t>), but also expressions of any integer type are allowed. The preference rules of </a:t>
            </a:r>
            <a:r>
              <a:rPr lang="en-US" sz="2400" i="1" dirty="0" smtClean="0"/>
              <a:t>root_integer</a:t>
            </a:r>
            <a:r>
              <a:rPr lang="en-US" sz="2400" dirty="0" smtClean="0"/>
              <a:t> prevent ambiguities. (See slides 362 ff.)</a:t>
            </a:r>
          </a:p>
          <a:p>
            <a:pPr marL="357188" lvl="0" indent="0"/>
            <a:r>
              <a:rPr lang="en-US" sz="2000" dirty="0" smtClean="0">
                <a:latin typeface="Courier New" panose="02070309020205020404" pitchFamily="49" charset="0"/>
                <a:cs typeface="Courier New" panose="02070309020205020404" pitchFamily="49" charset="0"/>
              </a:rPr>
              <a:t>F: </a:t>
            </a:r>
            <a:r>
              <a:rPr lang="en-US" sz="2000" b="1" dirty="0" smtClean="0">
                <a:latin typeface="Courier New" panose="02070309020205020404" pitchFamily="49" charset="0"/>
                <a:cs typeface="Courier New" panose="02070309020205020404" pitchFamily="49" charset="0"/>
              </a:rPr>
              <a:t>constant</a:t>
            </a:r>
            <a:r>
              <a:rPr lang="en-US" sz="2000" dirty="0" smtClean="0">
                <a:latin typeface="Courier New" panose="02070309020205020404" pitchFamily="49" charset="0"/>
                <a:cs typeface="Courier New" panose="02070309020205020404" pitchFamily="49" charset="0"/>
              </a:rPr>
              <a:t> Integer      := -5;</a:t>
            </a:r>
            <a:br>
              <a:rPr lang="en-US" sz="2000" dirty="0" smtClean="0">
                <a:latin typeface="Courier New" panose="02070309020205020404" pitchFamily="49" charset="0"/>
                <a:cs typeface="Courier New" panose="02070309020205020404" pitchFamily="49" charset="0"/>
              </a:rPr>
            </a:br>
            <a:r>
              <a:rPr lang="en-US" sz="2000" dirty="0" smtClean="0">
                <a:latin typeface="Courier New" panose="02070309020205020404" pitchFamily="49" charset="0"/>
                <a:cs typeface="Courier New" panose="02070309020205020404" pitchFamily="49" charset="0"/>
              </a:rPr>
              <a:t>Z: </a:t>
            </a:r>
            <a:r>
              <a:rPr lang="en-US" sz="2000" b="1" dirty="0" smtClean="0">
                <a:latin typeface="Courier New" panose="02070309020205020404" pitchFamily="49" charset="0"/>
                <a:cs typeface="Courier New" panose="02070309020205020404" pitchFamily="49" charset="0"/>
              </a:rPr>
              <a:t>constant</a:t>
            </a:r>
            <a:r>
              <a:rPr lang="en-US" sz="2000" dirty="0" smtClean="0">
                <a:latin typeface="Courier New" panose="02070309020205020404" pitchFamily="49" charset="0"/>
                <a:cs typeface="Courier New" panose="02070309020205020404" pitchFamily="49" charset="0"/>
              </a:rPr>
              <a:t> Long_Integer := 10;</a:t>
            </a:r>
          </a:p>
          <a:p>
            <a:pPr marL="357188" lvl="0" indent="0"/>
            <a:r>
              <a:rPr lang="en-US" sz="2000" b="1" dirty="0" smtClean="0">
                <a:latin typeface="Courier New" panose="02070309020205020404" pitchFamily="49" charset="0"/>
                <a:cs typeface="Courier New" panose="02070309020205020404" pitchFamily="49" charset="0"/>
              </a:rPr>
              <a:t>type</a:t>
            </a:r>
            <a:r>
              <a:rPr lang="en-US" sz="2000" dirty="0" smtClean="0">
                <a:latin typeface="Courier New" panose="02070309020205020404" pitchFamily="49" charset="0"/>
                <a:cs typeface="Courier New" panose="02070309020205020404" pitchFamily="49" charset="0"/>
              </a:rPr>
              <a:t> T </a:t>
            </a:r>
            <a:r>
              <a:rPr lang="en-US" sz="2000" b="1" dirty="0" smtClean="0">
                <a:latin typeface="Courier New" panose="02070309020205020404" pitchFamily="49" charset="0"/>
                <a:cs typeface="Courier New" panose="02070309020205020404" pitchFamily="49" charset="0"/>
              </a:rPr>
              <a:t>is</a:t>
            </a:r>
            <a:r>
              <a:rPr lang="en-US" sz="2000" dirty="0" smtClean="0">
                <a:latin typeface="Courier New" panose="02070309020205020404" pitchFamily="49" charset="0"/>
                <a:cs typeface="Courier New" panose="02070309020205020404" pitchFamily="49" charset="0"/>
              </a:rPr>
              <a:t> (A, B, C);</a:t>
            </a:r>
            <a:br>
              <a:rPr lang="en-US" sz="2000" dirty="0" smtClean="0">
                <a:latin typeface="Courier New" panose="02070309020205020404" pitchFamily="49" charset="0"/>
                <a:cs typeface="Courier New" panose="02070309020205020404" pitchFamily="49" charset="0"/>
              </a:rPr>
            </a:br>
            <a:r>
              <a:rPr lang="en-US" sz="2000" b="1" dirty="0" smtClean="0">
                <a:latin typeface="Courier New" panose="02070309020205020404" pitchFamily="49" charset="0"/>
                <a:cs typeface="Courier New" panose="02070309020205020404" pitchFamily="49" charset="0"/>
              </a:rPr>
              <a:t>for</a:t>
            </a:r>
            <a:r>
              <a:rPr lang="en-US" sz="2000" dirty="0" smtClean="0">
                <a:latin typeface="Courier New" panose="02070309020205020404" pitchFamily="49" charset="0"/>
                <a:cs typeface="Courier New" panose="02070309020205020404" pitchFamily="49" charset="0"/>
              </a:rPr>
              <a:t> T </a:t>
            </a:r>
            <a:r>
              <a:rPr lang="en-US" sz="2000" b="1" dirty="0" smtClean="0">
                <a:latin typeface="Courier New" panose="02070309020205020404" pitchFamily="49" charset="0"/>
                <a:cs typeface="Courier New" panose="02070309020205020404" pitchFamily="49" charset="0"/>
              </a:rPr>
              <a:t>use</a:t>
            </a:r>
            <a:r>
              <a:rPr lang="en-US" sz="2000" dirty="0" smtClean="0">
                <a:latin typeface="Courier New" panose="02070309020205020404" pitchFamily="49" charset="0"/>
                <a:cs typeface="Courier New" panose="02070309020205020404" pitchFamily="49" charset="0"/>
              </a:rPr>
              <a:t> (A =&gt; </a:t>
            </a:r>
            <a:r>
              <a:rPr lang="en-US" sz="2000" dirty="0" smtClean="0">
                <a:solidFill>
                  <a:srgbClr val="3333CC"/>
                </a:solidFill>
                <a:latin typeface="Courier New" panose="02070309020205020404" pitchFamily="49" charset="0"/>
                <a:cs typeface="Courier New" panose="02070309020205020404" pitchFamily="49" charset="0"/>
              </a:rPr>
              <a:t>-</a:t>
            </a:r>
            <a:r>
              <a:rPr lang="en-US" sz="2000" dirty="0" smtClean="0">
                <a:latin typeface="Courier New" panose="02070309020205020404" pitchFamily="49" charset="0"/>
                <a:cs typeface="Courier New" panose="02070309020205020404" pitchFamily="49" charset="0"/>
              </a:rPr>
              <a:t>F, B =&gt; Z </a:t>
            </a:r>
            <a:r>
              <a:rPr lang="en-US" sz="2000" dirty="0" smtClean="0">
                <a:solidFill>
                  <a:srgbClr val="C00000"/>
                </a:solidFill>
                <a:latin typeface="Courier New" panose="02070309020205020404" pitchFamily="49" charset="0"/>
                <a:cs typeface="Courier New" panose="02070309020205020404" pitchFamily="49" charset="0"/>
              </a:rPr>
              <a:t>+</a:t>
            </a:r>
            <a:r>
              <a:rPr lang="en-US" sz="2000" dirty="0" smtClean="0">
                <a:latin typeface="Courier New" panose="02070309020205020404" pitchFamily="49" charset="0"/>
                <a:cs typeface="Courier New" panose="02070309020205020404" pitchFamily="49" charset="0"/>
              </a:rPr>
              <a:t> 3, C =&gt; 100 </a:t>
            </a:r>
            <a:r>
              <a:rPr lang="en-US" sz="2000" dirty="0" smtClean="0">
                <a:solidFill>
                  <a:srgbClr val="00B050"/>
                </a:solidFill>
                <a:latin typeface="Courier New" panose="02070309020205020404" pitchFamily="49" charset="0"/>
                <a:cs typeface="Courier New" panose="02070309020205020404" pitchFamily="49" charset="0"/>
              </a:rPr>
              <a:t>-</a:t>
            </a:r>
            <a:r>
              <a:rPr lang="en-US" sz="2000" dirty="0" smtClean="0">
                <a:latin typeface="Courier New" panose="02070309020205020404" pitchFamily="49" charset="0"/>
                <a:cs typeface="Courier New" panose="02070309020205020404" pitchFamily="49" charset="0"/>
              </a:rPr>
              <a:t> 25);</a:t>
            </a:r>
            <a:endParaRPr lang="en-US" sz="2000" dirty="0">
              <a:latin typeface="Courier New" panose="02070309020205020404" pitchFamily="49" charset="0"/>
              <a:cs typeface="Courier New" panose="02070309020205020404" pitchFamily="49" charset="0"/>
            </a:endParaRPr>
          </a:p>
        </p:txBody>
      </p:sp>
      <p:sp>
        <p:nvSpPr>
          <p:cNvPr id="4" name="Fußzeilenplatzhalter 3"/>
          <p:cNvSpPr>
            <a:spLocks noGrp="1"/>
          </p:cNvSpPr>
          <p:nvPr>
            <p:ph type="ftr" idx="10"/>
          </p:nvPr>
        </p:nvSpPr>
        <p:spPr/>
        <p:txBody>
          <a:bodyPr/>
          <a:lstStyle/>
          <a:p>
            <a:pPr>
              <a:defRPr/>
            </a:pPr>
            <a:r>
              <a:rPr lang="en-US" dirty="0" smtClean="0"/>
              <a:t>Ada Basics © 2024 C.Grein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328</a:t>
            </a:fld>
            <a:endParaRPr lang="de-DE" dirty="0"/>
          </a:p>
        </p:txBody>
      </p:sp>
      <p:cxnSp>
        <p:nvCxnSpPr>
          <p:cNvPr id="6" name="Gerade Verbindung mit Pfeil 5"/>
          <p:cNvCxnSpPr/>
          <p:nvPr/>
        </p:nvCxnSpPr>
        <p:spPr bwMode="auto">
          <a:xfrm flipV="1">
            <a:off x="2699792" y="5157192"/>
            <a:ext cx="936104" cy="360040"/>
          </a:xfrm>
          <a:prstGeom prst="straightConnector1">
            <a:avLst/>
          </a:prstGeom>
          <a:solidFill>
            <a:srgbClr val="00B8FF"/>
          </a:solidFill>
          <a:ln w="9525" cap="flat" cmpd="sng" algn="ctr">
            <a:solidFill>
              <a:schemeClr val="accent2"/>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 name="Gerade Verbindung mit Pfeil 6"/>
          <p:cNvCxnSpPr/>
          <p:nvPr/>
        </p:nvCxnSpPr>
        <p:spPr bwMode="auto">
          <a:xfrm flipV="1">
            <a:off x="4932040" y="5157194"/>
            <a:ext cx="360040" cy="432046"/>
          </a:xfrm>
          <a:prstGeom prst="straightConnector1">
            <a:avLst/>
          </a:prstGeom>
          <a:solidFill>
            <a:srgbClr val="00B8FF"/>
          </a:solidFill>
          <a:ln w="9525" cap="flat" cmpd="sng" algn="ctr">
            <a:solidFill>
              <a:srgbClr val="C00000"/>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 name="Gerade Verbindung mit Pfeil 7"/>
          <p:cNvCxnSpPr/>
          <p:nvPr/>
        </p:nvCxnSpPr>
        <p:spPr bwMode="auto">
          <a:xfrm flipV="1">
            <a:off x="7308304" y="5157194"/>
            <a:ext cx="143421" cy="525517"/>
          </a:xfrm>
          <a:prstGeom prst="straightConnector1">
            <a:avLst/>
          </a:prstGeom>
          <a:solidFill>
            <a:srgbClr val="00B8FF"/>
          </a:solidFill>
          <a:ln w="9525" cap="flat" cmpd="sng" algn="ctr">
            <a:solidFill>
              <a:srgbClr val="00B050"/>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0" name="Textfeld 9"/>
          <p:cNvSpPr txBox="1"/>
          <p:nvPr/>
        </p:nvSpPr>
        <p:spPr>
          <a:xfrm>
            <a:off x="6372200" y="5682711"/>
            <a:ext cx="1872208" cy="307777"/>
          </a:xfrm>
          <a:prstGeom prst="rect">
            <a:avLst/>
          </a:prstGeom>
          <a:noFill/>
        </p:spPr>
        <p:txBody>
          <a:bodyPr wrap="square" rtlCol="0">
            <a:spAutoFit/>
          </a:bodyPr>
          <a:lstStyle/>
          <a:p>
            <a:r>
              <a:rPr lang="en-US" sz="1400" dirty="0" smtClean="0">
                <a:solidFill>
                  <a:srgbClr val="00B050"/>
                </a:solidFill>
              </a:rPr>
              <a:t>Minus of </a:t>
            </a:r>
            <a:r>
              <a:rPr lang="en-US" sz="1400" i="1" dirty="0" smtClean="0">
                <a:solidFill>
                  <a:srgbClr val="00B050"/>
                </a:solidFill>
              </a:rPr>
              <a:t>root_integer</a:t>
            </a:r>
            <a:endParaRPr lang="en-US" sz="1400" i="1" dirty="0">
              <a:solidFill>
                <a:srgbClr val="00B050"/>
              </a:solidFill>
            </a:endParaRPr>
          </a:p>
        </p:txBody>
      </p:sp>
      <p:sp>
        <p:nvSpPr>
          <p:cNvPr id="11" name="Textfeld 10"/>
          <p:cNvSpPr txBox="1"/>
          <p:nvPr/>
        </p:nvSpPr>
        <p:spPr>
          <a:xfrm>
            <a:off x="3995936" y="5589240"/>
            <a:ext cx="1872208" cy="307777"/>
          </a:xfrm>
          <a:prstGeom prst="rect">
            <a:avLst/>
          </a:prstGeom>
          <a:noFill/>
        </p:spPr>
        <p:txBody>
          <a:bodyPr wrap="square" rtlCol="0">
            <a:spAutoFit/>
          </a:bodyPr>
          <a:lstStyle/>
          <a:p>
            <a:r>
              <a:rPr lang="en-US" sz="1400" dirty="0" smtClean="0">
                <a:solidFill>
                  <a:srgbClr val="C00000"/>
                </a:solidFill>
              </a:rPr>
              <a:t>Plus of Long_Integer</a:t>
            </a:r>
            <a:endParaRPr lang="en-US" sz="1400" dirty="0">
              <a:solidFill>
                <a:srgbClr val="C00000"/>
              </a:solidFill>
            </a:endParaRPr>
          </a:p>
        </p:txBody>
      </p:sp>
      <p:sp>
        <p:nvSpPr>
          <p:cNvPr id="12" name="Textfeld 11"/>
          <p:cNvSpPr txBox="1"/>
          <p:nvPr/>
        </p:nvSpPr>
        <p:spPr>
          <a:xfrm>
            <a:off x="1547664" y="5517232"/>
            <a:ext cx="1512168" cy="307777"/>
          </a:xfrm>
          <a:prstGeom prst="rect">
            <a:avLst/>
          </a:prstGeom>
          <a:noFill/>
        </p:spPr>
        <p:txBody>
          <a:bodyPr wrap="square" rtlCol="0">
            <a:spAutoFit/>
          </a:bodyPr>
          <a:lstStyle/>
          <a:p>
            <a:r>
              <a:rPr lang="en-US" sz="1400" dirty="0" smtClean="0">
                <a:solidFill>
                  <a:schemeClr val="accent2"/>
                </a:solidFill>
              </a:rPr>
              <a:t>Minus of Integer</a:t>
            </a:r>
            <a:endParaRPr lang="en-US" sz="1400" dirty="0">
              <a:solidFill>
                <a:schemeClr val="accent2"/>
              </a:solidFill>
            </a:endParaRPr>
          </a:p>
        </p:txBody>
      </p:sp>
    </p:spTree>
    <p:extLst>
      <p:ext uri="{BB962C8B-B14F-4D97-AF65-F5344CB8AC3E}">
        <p14:creationId xmlns:p14="http://schemas.microsoft.com/office/powerpoint/2010/main" val="2912684930"/>
      </p:ext>
    </p:extLst>
  </p:cSld>
  <p:clrMapOvr>
    <a:masterClrMapping/>
  </p:clrMapOvr>
  <p:timing>
    <p:tnLst>
      <p:par>
        <p:cTn id="1" dur="indefinite" restart="never" nodeType="tmRoot"/>
      </p:par>
    </p:tnLst>
  </p:timing>
</p:sld>
</file>

<file path=ppt/slides/slide3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685800" y="463551"/>
            <a:ext cx="7739063" cy="1093241"/>
          </a:xfrm>
        </p:spPr>
        <p:txBody>
          <a:bodyPr/>
          <a:lstStyle/>
          <a:p>
            <a:r>
              <a:rPr lang="en-US" dirty="0" smtClean="0"/>
              <a:t>Beware of Holes!</a:t>
            </a:r>
            <a:endParaRPr lang="en-US" dirty="0"/>
          </a:p>
        </p:txBody>
      </p:sp>
      <p:sp>
        <p:nvSpPr>
          <p:cNvPr id="3" name="Inhaltsplatzhalter 2"/>
          <p:cNvSpPr>
            <a:spLocks noGrp="1"/>
          </p:cNvSpPr>
          <p:nvPr>
            <p:ph idx="1"/>
          </p:nvPr>
        </p:nvSpPr>
        <p:spPr>
          <a:xfrm>
            <a:off x="685800" y="1651048"/>
            <a:ext cx="7739063" cy="4658272"/>
          </a:xfrm>
        </p:spPr>
        <p:txBody>
          <a:bodyPr/>
          <a:lstStyle/>
          <a:p>
            <a:pPr marL="0" lvl="1" indent="0">
              <a:lnSpc>
                <a:spcPct val="80000"/>
              </a:lnSpc>
              <a:buNone/>
              <a:tabLst>
                <a:tab pos="185738" algn="l"/>
                <a:tab pos="628650"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pPr>
            <a:r>
              <a:rPr lang="en-US" altLang="de-DE" sz="2000" dirty="0" smtClean="0"/>
              <a:t>Representation specifications with </a:t>
            </a:r>
            <a:r>
              <a:rPr lang="en-US" altLang="de-DE" sz="2000" dirty="0" smtClean="0">
                <a:solidFill>
                  <a:srgbClr val="FF3399"/>
                </a:solidFill>
              </a:rPr>
              <a:t>holes</a:t>
            </a:r>
            <a:r>
              <a:rPr lang="en-US" altLang="de-DE" sz="2000" dirty="0" smtClean="0"/>
              <a:t> may imply </a:t>
            </a:r>
            <a:r>
              <a:rPr lang="en-US" altLang="de-DE" sz="2000" dirty="0" smtClean="0">
                <a:solidFill>
                  <a:srgbClr val="FF3399"/>
                </a:solidFill>
              </a:rPr>
              <a:t>great effects </a:t>
            </a:r>
            <a:r>
              <a:rPr lang="en-US" altLang="de-DE" sz="2000" dirty="0" smtClean="0"/>
              <a:t>on the </a:t>
            </a:r>
            <a:r>
              <a:rPr lang="en-US" altLang="de-DE" sz="2000" dirty="0" smtClean="0">
                <a:solidFill>
                  <a:srgbClr val="FF3399"/>
                </a:solidFill>
              </a:rPr>
              <a:t>runtime</a:t>
            </a:r>
            <a:r>
              <a:rPr lang="en-US" altLang="de-DE" sz="2000" dirty="0" smtClean="0"/>
              <a:t>.</a:t>
            </a:r>
          </a:p>
          <a:p>
            <a:pPr marL="452438" lvl="1" indent="0">
              <a:lnSpc>
                <a:spcPct val="80000"/>
              </a:lnSpc>
              <a:buNone/>
              <a:tabLst>
                <a:tab pos="444500" algn="l"/>
                <a:tab pos="452438"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pPr>
            <a:r>
              <a:rPr lang="en-US" altLang="de-DE" sz="1800" b="1" dirty="0" smtClean="0">
                <a:latin typeface="Courier New" pitchFamily="49" charset="0"/>
              </a:rPr>
              <a:t>type</a:t>
            </a:r>
            <a:r>
              <a:rPr lang="en-US" altLang="de-DE" sz="1800" dirty="0" smtClean="0">
                <a:latin typeface="Courier New" pitchFamily="49" charset="0"/>
              </a:rPr>
              <a:t> Enum </a:t>
            </a:r>
            <a:r>
              <a:rPr lang="en-US" altLang="de-DE" sz="1800" b="1" dirty="0" smtClean="0">
                <a:latin typeface="Courier New" pitchFamily="49" charset="0"/>
              </a:rPr>
              <a:t>is</a:t>
            </a:r>
            <a:r>
              <a:rPr lang="en-US" altLang="de-DE" sz="1800" dirty="0" smtClean="0">
                <a:latin typeface="Courier New" pitchFamily="49" charset="0"/>
              </a:rPr>
              <a:t> (A, B, C);</a:t>
            </a:r>
            <a:br>
              <a:rPr lang="en-US" altLang="de-DE" sz="1800" dirty="0" smtClean="0">
                <a:latin typeface="Courier New" pitchFamily="49" charset="0"/>
              </a:rPr>
            </a:br>
            <a:r>
              <a:rPr lang="en-US" altLang="de-DE" sz="1800" b="1" dirty="0" smtClean="0">
                <a:latin typeface="Courier New" pitchFamily="49" charset="0"/>
              </a:rPr>
              <a:t>for</a:t>
            </a:r>
            <a:r>
              <a:rPr lang="en-US" altLang="de-DE" sz="1800" dirty="0" smtClean="0">
                <a:latin typeface="Courier New" pitchFamily="49" charset="0"/>
              </a:rPr>
              <a:t> Enum </a:t>
            </a:r>
            <a:r>
              <a:rPr lang="en-US" altLang="de-DE" sz="1800" b="1" dirty="0" smtClean="0">
                <a:latin typeface="Courier New" pitchFamily="49" charset="0"/>
              </a:rPr>
              <a:t>use</a:t>
            </a:r>
            <a:r>
              <a:rPr lang="en-US" altLang="de-DE" sz="1800" dirty="0" smtClean="0">
                <a:latin typeface="Courier New" pitchFamily="49" charset="0"/>
              </a:rPr>
              <a:t> (A =&gt; 5, B =&gt; 10, C =&gt; 100);</a:t>
            </a:r>
          </a:p>
          <a:p>
            <a:pPr marL="0" lvl="1" indent="0">
              <a:lnSpc>
                <a:spcPct val="80000"/>
              </a:lnSpc>
              <a:buNone/>
              <a:tabLst>
                <a:tab pos="444500" algn="l"/>
                <a:tab pos="452438"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pPr>
            <a:r>
              <a:rPr lang="en-US" altLang="de-DE" sz="2000" dirty="0" smtClean="0">
                <a:solidFill>
                  <a:srgbClr val="3333CC"/>
                </a:solidFill>
              </a:rPr>
              <a:t>No effects:</a:t>
            </a:r>
            <a:endParaRPr lang="en-US" altLang="de-DE" sz="2000" dirty="0" smtClean="0"/>
          </a:p>
          <a:p>
            <a:pPr lvl="0">
              <a:lnSpc>
                <a:spcPct val="80000"/>
              </a:lnSpc>
              <a:buFont typeface="Arial" panose="020B0604020202020204" pitchFamily="34" charset="0"/>
              <a:buChar char="•"/>
              <a:tabLst>
                <a:tab pos="444500" algn="l"/>
                <a:tab pos="452438"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pPr>
            <a:r>
              <a:rPr lang="en-US" altLang="de-DE" sz="2000" dirty="0" smtClean="0">
                <a:solidFill>
                  <a:srgbClr val="3333CC">
                    <a:lumMod val="60000"/>
                    <a:lumOff val="40000"/>
                  </a:srgbClr>
                </a:solidFill>
              </a:rPr>
              <a:t>Confirming representation (no holes)</a:t>
            </a:r>
          </a:p>
          <a:p>
            <a:pPr lvl="0">
              <a:lnSpc>
                <a:spcPct val="80000"/>
              </a:lnSpc>
              <a:buFont typeface="Arial" panose="020B0604020202020204" pitchFamily="34" charset="0"/>
              <a:buChar char="•"/>
              <a:tabLst>
                <a:tab pos="444500" algn="l"/>
                <a:tab pos="452438"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pPr>
            <a:r>
              <a:rPr lang="en-US" altLang="de-DE" sz="2000" dirty="0" smtClean="0">
                <a:solidFill>
                  <a:srgbClr val="3333CC"/>
                </a:solidFill>
              </a:rPr>
              <a:t>Use only for comparison and assignment</a:t>
            </a:r>
          </a:p>
          <a:p>
            <a:pPr marL="0" lvl="0" indent="0">
              <a:lnSpc>
                <a:spcPct val="80000"/>
              </a:lnSpc>
              <a:tabLst>
                <a:tab pos="444500" algn="l"/>
                <a:tab pos="452438"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pPr>
            <a:r>
              <a:rPr lang="en-US" altLang="de-DE" sz="2000" dirty="0" smtClean="0">
                <a:solidFill>
                  <a:srgbClr val="FF0000"/>
                </a:solidFill>
              </a:rPr>
              <a:t>Careful with application</a:t>
            </a:r>
          </a:p>
          <a:p>
            <a:pPr lvl="0">
              <a:lnSpc>
                <a:spcPct val="80000"/>
              </a:lnSpc>
              <a:buFont typeface="Arial" panose="020B0604020202020204" pitchFamily="34" charset="0"/>
              <a:buChar char="•"/>
              <a:tabLst>
                <a:tab pos="444500" algn="l"/>
                <a:tab pos="452438"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pPr>
            <a:r>
              <a:rPr lang="en-US" altLang="de-DE" sz="2000" dirty="0">
                <a:solidFill>
                  <a:srgbClr val="FF0000"/>
                </a:solidFill>
              </a:rPr>
              <a:t>o</a:t>
            </a:r>
            <a:r>
              <a:rPr lang="en-US" altLang="de-DE" sz="2000" dirty="0" smtClean="0">
                <a:solidFill>
                  <a:srgbClr val="FF0000"/>
                </a:solidFill>
              </a:rPr>
              <a:t>f the attributes </a:t>
            </a:r>
            <a:r>
              <a:rPr lang="en-US" altLang="de-DE" sz="1800" dirty="0" smtClean="0">
                <a:solidFill>
                  <a:srgbClr val="FF0000"/>
                </a:solidFill>
                <a:latin typeface="Courier New" pitchFamily="49" charset="0"/>
                <a:cs typeface="Times New Roman" pitchFamily="18" charset="0"/>
              </a:rPr>
              <a:t>'</a:t>
            </a:r>
            <a:r>
              <a:rPr lang="en-US" altLang="de-DE" sz="1800" dirty="0" smtClean="0">
                <a:solidFill>
                  <a:srgbClr val="FF0000"/>
                </a:solidFill>
                <a:latin typeface="Courier New" pitchFamily="49" charset="0"/>
              </a:rPr>
              <a:t>Pos</a:t>
            </a:r>
            <a:r>
              <a:rPr lang="en-US" altLang="de-DE" sz="2000" dirty="0" smtClean="0">
                <a:solidFill>
                  <a:srgbClr val="FF0000"/>
                </a:solidFill>
              </a:rPr>
              <a:t>, </a:t>
            </a:r>
            <a:r>
              <a:rPr lang="en-US" altLang="de-DE" sz="1800" dirty="0" smtClean="0">
                <a:solidFill>
                  <a:srgbClr val="FF0000"/>
                </a:solidFill>
                <a:latin typeface="Courier New" pitchFamily="49" charset="0"/>
                <a:cs typeface="Times New Roman" pitchFamily="18" charset="0"/>
              </a:rPr>
              <a:t>'</a:t>
            </a:r>
            <a:r>
              <a:rPr lang="en-US" altLang="de-DE" sz="1800" dirty="0" smtClean="0">
                <a:solidFill>
                  <a:srgbClr val="FF0000"/>
                </a:solidFill>
                <a:latin typeface="Courier New" pitchFamily="49" charset="0"/>
              </a:rPr>
              <a:t>Val</a:t>
            </a:r>
            <a:r>
              <a:rPr lang="en-US" altLang="de-DE" sz="2000" dirty="0" smtClean="0">
                <a:solidFill>
                  <a:srgbClr val="FF0000"/>
                </a:solidFill>
              </a:rPr>
              <a:t>, </a:t>
            </a:r>
            <a:r>
              <a:rPr lang="en-US" altLang="de-DE" sz="1800" dirty="0" smtClean="0">
                <a:solidFill>
                  <a:srgbClr val="FF0000"/>
                </a:solidFill>
                <a:latin typeface="Courier New" pitchFamily="49" charset="0"/>
                <a:cs typeface="Times New Roman" pitchFamily="18" charset="0"/>
              </a:rPr>
              <a:t>'</a:t>
            </a:r>
            <a:r>
              <a:rPr lang="en-US" altLang="de-DE" sz="1800" dirty="0" smtClean="0">
                <a:solidFill>
                  <a:srgbClr val="FF0000"/>
                </a:solidFill>
                <a:latin typeface="Courier New" panose="02070309020205020404" pitchFamily="49" charset="0"/>
                <a:cs typeface="Courier New" panose="02070309020205020404" pitchFamily="49" charset="0"/>
              </a:rPr>
              <a:t>Succ</a:t>
            </a:r>
            <a:r>
              <a:rPr lang="en-US" altLang="de-DE" sz="2000" dirty="0" smtClean="0">
                <a:solidFill>
                  <a:srgbClr val="FF0000"/>
                </a:solidFill>
              </a:rPr>
              <a:t>, </a:t>
            </a:r>
            <a:r>
              <a:rPr lang="en-US" altLang="de-DE" sz="1800" dirty="0" smtClean="0">
                <a:solidFill>
                  <a:srgbClr val="FF0000"/>
                </a:solidFill>
                <a:latin typeface="Courier New" pitchFamily="49" charset="0"/>
                <a:cs typeface="Times New Roman" pitchFamily="18" charset="0"/>
              </a:rPr>
              <a:t>'</a:t>
            </a:r>
            <a:r>
              <a:rPr lang="en-US" altLang="de-DE" sz="1800" dirty="0" smtClean="0">
                <a:solidFill>
                  <a:srgbClr val="FF0000"/>
                </a:solidFill>
                <a:latin typeface="Courier New" panose="02070309020205020404" pitchFamily="49" charset="0"/>
                <a:cs typeface="Courier New" panose="02070309020205020404" pitchFamily="49" charset="0"/>
              </a:rPr>
              <a:t>Pred</a:t>
            </a:r>
            <a:endParaRPr lang="en-US" altLang="de-DE" sz="2000" dirty="0" smtClean="0">
              <a:solidFill>
                <a:srgbClr val="FF0000"/>
              </a:solidFill>
            </a:endParaRPr>
          </a:p>
          <a:p>
            <a:pPr lvl="0">
              <a:lnSpc>
                <a:spcPct val="80000"/>
              </a:lnSpc>
              <a:buFont typeface="Arial" panose="020B0604020202020204" pitchFamily="34" charset="0"/>
              <a:buChar char="•"/>
              <a:tabLst>
                <a:tab pos="444500" algn="l"/>
                <a:tab pos="452438"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pPr>
            <a:r>
              <a:rPr lang="en-US" altLang="de-DE" sz="2000" dirty="0" smtClean="0">
                <a:solidFill>
                  <a:srgbClr val="FF0000"/>
                </a:solidFill>
              </a:rPr>
              <a:t>in loops</a:t>
            </a:r>
          </a:p>
          <a:p>
            <a:pPr lvl="0">
              <a:lnSpc>
                <a:spcPct val="80000"/>
              </a:lnSpc>
              <a:buFont typeface="Arial" panose="020B0604020202020204" pitchFamily="34" charset="0"/>
              <a:buChar char="•"/>
              <a:tabLst>
                <a:tab pos="444500" algn="l"/>
                <a:tab pos="452438"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pPr>
            <a:r>
              <a:rPr lang="en-US" altLang="de-DE" sz="2000" dirty="0" smtClean="0">
                <a:solidFill>
                  <a:srgbClr val="FF0000"/>
                </a:solidFill>
              </a:rPr>
              <a:t>as array indices</a:t>
            </a:r>
          </a:p>
          <a:p>
            <a:pPr marL="0" lvl="0" indent="0">
              <a:lnSpc>
                <a:spcPct val="80000"/>
              </a:lnSpc>
              <a:tabLst>
                <a:tab pos="444500" algn="l"/>
                <a:tab pos="452438"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pPr>
            <a:r>
              <a:rPr lang="en-US" altLang="de-DE" sz="2000" dirty="0" smtClean="0"/>
              <a:t>Ada does not give hints how to implement this. For instance for indices, either the Rep or the Pos values may be used.</a:t>
            </a:r>
          </a:p>
          <a:p>
            <a:pPr marL="0" lvl="0" indent="0">
              <a:lnSpc>
                <a:spcPct val="80000"/>
              </a:lnSpc>
              <a:tabLst>
                <a:tab pos="444500" algn="l"/>
                <a:tab pos="452438" algn="l"/>
                <a:tab pos="893763" algn="l"/>
                <a:tab pos="1343025" algn="l"/>
                <a:tab pos="1792288" algn="l"/>
                <a:tab pos="2241550" algn="l"/>
                <a:tab pos="2690813" algn="l"/>
                <a:tab pos="3140075" algn="l"/>
                <a:tab pos="3589338" algn="l"/>
                <a:tab pos="4038600" algn="l"/>
                <a:tab pos="4487863" algn="l"/>
                <a:tab pos="4937125" algn="l"/>
                <a:tab pos="5386388" algn="l"/>
                <a:tab pos="5835650" algn="l"/>
                <a:tab pos="6284913" algn="l"/>
                <a:tab pos="6734175" algn="l"/>
                <a:tab pos="7183438" algn="l"/>
                <a:tab pos="7632700" algn="l"/>
                <a:tab pos="8081963" algn="l"/>
                <a:tab pos="8531225" algn="l"/>
                <a:tab pos="8980488" algn="l"/>
              </a:tabLst>
            </a:pPr>
            <a:r>
              <a:rPr lang="en-US" altLang="de-DE" sz="2000" dirty="0" smtClean="0"/>
              <a:t>The effects depend extremely on the kind of holes and the compiler used and its version!</a:t>
            </a:r>
            <a:endParaRPr lang="en-US" altLang="de-DE" sz="2000" dirty="0"/>
          </a:p>
        </p:txBody>
      </p:sp>
      <p:sp>
        <p:nvSpPr>
          <p:cNvPr id="4" name="Fußzeilenplatzhalter 3"/>
          <p:cNvSpPr>
            <a:spLocks noGrp="1"/>
          </p:cNvSpPr>
          <p:nvPr>
            <p:ph type="ftr" idx="10"/>
          </p:nvPr>
        </p:nvSpPr>
        <p:spPr/>
        <p:txBody>
          <a:bodyPr/>
          <a:lstStyle/>
          <a:p>
            <a:pPr>
              <a:defRPr/>
            </a:pPr>
            <a:r>
              <a:rPr lang="en-US" dirty="0" smtClean="0"/>
              <a:t>Ada Basics © 2024 C.Grein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329</a:t>
            </a:fld>
            <a:endParaRPr lang="de-DE" dirty="0"/>
          </a:p>
        </p:txBody>
      </p:sp>
    </p:spTree>
    <p:extLst>
      <p:ext uri="{BB962C8B-B14F-4D97-AF65-F5344CB8AC3E}">
        <p14:creationId xmlns:p14="http://schemas.microsoft.com/office/powerpoint/2010/main" val="2120800571"/>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noProof="0" dirty="0" smtClean="0"/>
              <a:t>Type Conversion</a:t>
            </a:r>
            <a:endParaRPr lang="en-US" noProof="0" dirty="0"/>
          </a:p>
        </p:txBody>
      </p:sp>
      <p:sp>
        <p:nvSpPr>
          <p:cNvPr id="3" name="Inhaltsplatzhalter 2"/>
          <p:cNvSpPr>
            <a:spLocks noGrp="1"/>
          </p:cNvSpPr>
          <p:nvPr>
            <p:ph idx="1"/>
          </p:nvPr>
        </p:nvSpPr>
        <p:spPr>
          <a:xfrm>
            <a:off x="685800" y="2060849"/>
            <a:ext cx="7739063" cy="3528392"/>
          </a:xfrm>
        </p:spPr>
        <p:txBody>
          <a:bodyPr/>
          <a:lstStyle/>
          <a:p>
            <a:pPr marL="0" indent="0"/>
            <a:r>
              <a:rPr lang="en-US" sz="2400" noProof="0" dirty="0" smtClean="0"/>
              <a:t>Types may be converted only if both, source and target, have a common ancestor.</a:t>
            </a:r>
          </a:p>
          <a:p>
            <a:pPr marL="0" indent="0"/>
            <a:r>
              <a:rPr lang="en-US" sz="2400" noProof="0" dirty="0" smtClean="0"/>
              <a:t>All numeric types may be converted into one another.</a:t>
            </a:r>
          </a:p>
          <a:p>
            <a:pPr marL="0" indent="0"/>
            <a:endParaRPr lang="en-US" sz="900" noProof="0" dirty="0" smtClean="0"/>
          </a:p>
          <a:p>
            <a:pPr marL="0" indent="0"/>
            <a:r>
              <a:rPr lang="en-US" sz="2400" noProof="0" dirty="0" smtClean="0">
                <a:solidFill>
                  <a:schemeClr val="accent2"/>
                </a:solidFill>
              </a:rPr>
              <a:t>Type conversion:	</a:t>
            </a:r>
            <a:r>
              <a:rPr lang="en-US" sz="2000" noProof="0" dirty="0" smtClean="0">
                <a:solidFill>
                  <a:schemeClr val="accent2"/>
                </a:solidFill>
                <a:latin typeface="Courier New" panose="02070309020205020404" pitchFamily="49" charset="0"/>
                <a:cs typeface="Courier New" panose="02070309020205020404" pitchFamily="49" charset="0"/>
              </a:rPr>
              <a:t>Subtype_Name (expression)</a:t>
            </a:r>
          </a:p>
          <a:p>
            <a:pPr marL="0" indent="0"/>
            <a:r>
              <a:rPr lang="en-US" sz="2400" noProof="0" dirty="0" smtClean="0">
                <a:cs typeface="Courier New" panose="02070309020205020404" pitchFamily="49" charset="0"/>
              </a:rPr>
              <a:t>Qualification:		</a:t>
            </a:r>
            <a:r>
              <a:rPr lang="en-US" sz="2000" noProof="0" dirty="0" smtClean="0">
                <a:latin typeface="Courier New" panose="02070309020205020404" pitchFamily="49" charset="0"/>
                <a:cs typeface="Courier New" panose="02070309020205020404" pitchFamily="49" charset="0"/>
              </a:rPr>
              <a:t>Subtype_Name'(expression)</a:t>
            </a:r>
          </a:p>
          <a:p>
            <a:pPr marL="0" indent="0"/>
            <a:r>
              <a:rPr lang="en-US" sz="2400" noProof="0" dirty="0" smtClean="0">
                <a:cs typeface="Courier New" panose="02070309020205020404" pitchFamily="49" charset="0"/>
              </a:rPr>
              <a:t>Attribute:			</a:t>
            </a:r>
            <a:r>
              <a:rPr lang="en-US" sz="2000" noProof="0" dirty="0" smtClean="0">
                <a:latin typeface="Courier New" panose="02070309020205020404" pitchFamily="49" charset="0"/>
                <a:cs typeface="Courier New" panose="02070309020205020404" pitchFamily="49" charset="0"/>
              </a:rPr>
              <a:t>Subtype_Name'Attribute</a:t>
            </a:r>
          </a:p>
          <a:p>
            <a:pPr marL="0" indent="0"/>
            <a:r>
              <a:rPr lang="en-US" sz="2400" noProof="0" dirty="0" smtClean="0">
                <a:solidFill>
                  <a:srgbClr val="FF3399"/>
                </a:solidFill>
                <a:cs typeface="Courier New" panose="02070309020205020404" pitchFamily="49" charset="0"/>
              </a:rPr>
              <a:t>If strong typing gets into your way and you need a lot of type conversions, something is wrong in your program design.</a:t>
            </a:r>
            <a:endParaRPr lang="en-US" sz="2400" noProof="0" dirty="0">
              <a:solidFill>
                <a:srgbClr val="FF3399"/>
              </a:solidFill>
              <a:cs typeface="Courier New" panose="02070309020205020404" pitchFamily="49" charset="0"/>
            </a:endParaRPr>
          </a:p>
        </p:txBody>
      </p:sp>
      <p:sp>
        <p:nvSpPr>
          <p:cNvPr id="4" name="Fußzeilenplatzhalter 3"/>
          <p:cNvSpPr>
            <a:spLocks noGrp="1"/>
          </p:cNvSpPr>
          <p:nvPr>
            <p:ph type="ftr" idx="10"/>
          </p:nvPr>
        </p:nvSpPr>
        <p:spPr/>
        <p:txBody>
          <a:bodyPr/>
          <a:lstStyle/>
          <a:p>
            <a:pPr>
              <a:defRPr/>
            </a:pPr>
            <a:r>
              <a:rPr lang="en-US" dirty="0" smtClean="0"/>
              <a:t>Ada Basics © 2024 C.Grein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33</a:t>
            </a:fld>
            <a:endParaRPr lang="de-DE" dirty="0"/>
          </a:p>
        </p:txBody>
      </p:sp>
      <p:grpSp>
        <p:nvGrpSpPr>
          <p:cNvPr id="6" name="Gruppieren 5"/>
          <p:cNvGrpSpPr/>
          <p:nvPr/>
        </p:nvGrpSpPr>
        <p:grpSpPr>
          <a:xfrm>
            <a:off x="6804248" y="3829568"/>
            <a:ext cx="1872208" cy="1015663"/>
            <a:chOff x="6444208" y="4077072"/>
            <a:chExt cx="1872208" cy="1015663"/>
          </a:xfrm>
        </p:grpSpPr>
        <p:sp>
          <p:nvSpPr>
            <p:cNvPr id="7" name="Geschweifte Klammer rechts 6"/>
            <p:cNvSpPr/>
            <p:nvPr/>
          </p:nvSpPr>
          <p:spPr bwMode="auto">
            <a:xfrm>
              <a:off x="6444208" y="4130129"/>
              <a:ext cx="287114" cy="883047"/>
            </a:xfrm>
            <a:prstGeom prst="rightBrace">
              <a:avLst/>
            </a:prstGeom>
            <a:noFill/>
            <a:ln w="9525" cap="flat" cmpd="sng" algn="ctr">
              <a:solidFill>
                <a:schemeClr val="bg2">
                  <a:lumMod val="75000"/>
                </a:schemeClr>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8" charset="0"/>
                <a:buNone/>
                <a:tabLst/>
              </a:pPr>
              <a:endParaRPr kumimoji="0" lang="de-DE" sz="2400" b="0" i="0" u="none" strike="noStrike" cap="none" normalizeH="0" baseline="0" dirty="0" smtClean="0">
                <a:ln>
                  <a:noFill/>
                </a:ln>
                <a:solidFill>
                  <a:schemeClr val="bg1"/>
                </a:solidFill>
                <a:effectLst/>
                <a:latin typeface="Times New Roman" pitchFamily="18" charset="0"/>
              </a:endParaRPr>
            </a:p>
          </p:txBody>
        </p:sp>
        <p:sp>
          <p:nvSpPr>
            <p:cNvPr id="8" name="Textfeld 7"/>
            <p:cNvSpPr txBox="1"/>
            <p:nvPr/>
          </p:nvSpPr>
          <p:spPr>
            <a:xfrm>
              <a:off x="6948264" y="4077072"/>
              <a:ext cx="1368152" cy="1015663"/>
            </a:xfrm>
            <a:prstGeom prst="rect">
              <a:avLst/>
            </a:prstGeom>
            <a:noFill/>
          </p:spPr>
          <p:txBody>
            <a:bodyPr wrap="square" rtlCol="0">
              <a:spAutoFit/>
            </a:bodyPr>
            <a:lstStyle/>
            <a:p>
              <a:pPr algn="ctr"/>
              <a:r>
                <a:rPr lang="en-US" sz="2000" dirty="0" smtClean="0">
                  <a:solidFill>
                    <a:schemeClr val="bg2">
                      <a:lumMod val="75000"/>
                    </a:schemeClr>
                  </a:solidFill>
                </a:rPr>
                <a:t>Similar syntax just as info</a:t>
              </a:r>
              <a:endParaRPr lang="en-US" sz="2000" dirty="0">
                <a:solidFill>
                  <a:schemeClr val="bg2">
                    <a:lumMod val="75000"/>
                  </a:schemeClr>
                </a:solidFill>
              </a:endParaRPr>
            </a:p>
          </p:txBody>
        </p:sp>
      </p:grpSp>
      <p:sp>
        <p:nvSpPr>
          <p:cNvPr id="9" name="Legende mit Linie 2 8"/>
          <p:cNvSpPr/>
          <p:nvPr/>
        </p:nvSpPr>
        <p:spPr bwMode="auto">
          <a:xfrm>
            <a:off x="4426843" y="3356992"/>
            <a:ext cx="3457525" cy="288032"/>
          </a:xfrm>
          <a:prstGeom prst="borderCallout2">
            <a:avLst>
              <a:gd name="adj1" fmla="val 48513"/>
              <a:gd name="adj2" fmla="val -469"/>
              <a:gd name="adj3" fmla="val 48493"/>
              <a:gd name="adj4" fmla="val -16043"/>
              <a:gd name="adj5" fmla="val 132342"/>
              <a:gd name="adj6" fmla="val -19857"/>
            </a:avLst>
          </a:prstGeom>
          <a:solidFill>
            <a:srgbClr val="996600"/>
          </a:solidFill>
          <a:ln w="9525" cap="flat" cmpd="sng" algn="ctr">
            <a:solidFill>
              <a:srgbClr val="3A1D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r>
              <a:rPr lang="en-US" sz="1400" dirty="0" smtClean="0"/>
              <a:t>For </a:t>
            </a:r>
            <a:r>
              <a:rPr kumimoji="0" lang="en-US" sz="1400" b="0" i="0" u="none" strike="noStrike" cap="none" normalizeH="0" baseline="0" dirty="0" smtClean="0">
                <a:ln>
                  <a:noFill/>
                </a:ln>
                <a:solidFill>
                  <a:schemeClr val="bg1"/>
                </a:solidFill>
                <a:effectLst/>
              </a:rPr>
              <a:t>writing Subtype_Name, see slides 362 ff.</a:t>
            </a:r>
          </a:p>
        </p:txBody>
      </p:sp>
    </p:spTree>
    <p:extLst>
      <p:ext uri="{BB962C8B-B14F-4D97-AF65-F5344CB8AC3E}">
        <p14:creationId xmlns:p14="http://schemas.microsoft.com/office/powerpoint/2010/main" val="3856806069"/>
      </p:ext>
    </p:extLst>
  </p:cSld>
  <p:clrMapOvr>
    <a:masterClrMapping/>
  </p:clrMapOvr>
  <p:timing>
    <p:tnLst>
      <p:par>
        <p:cTn id="1" dur="indefinite" restart="never" nodeType="tmRoot"/>
      </p:par>
    </p:tnLst>
  </p:timing>
</p:sld>
</file>

<file path=ppt/slides/slide3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smtClean="0"/>
              <a:t>Boolean Types</a:t>
            </a:r>
            <a:endParaRPr lang="en-US" dirty="0"/>
          </a:p>
        </p:txBody>
      </p:sp>
      <p:sp>
        <p:nvSpPr>
          <p:cNvPr id="3" name="Inhaltsplatzhalter 2"/>
          <p:cNvSpPr>
            <a:spLocks noGrp="1"/>
          </p:cNvSpPr>
          <p:nvPr>
            <p:ph idx="1"/>
          </p:nvPr>
        </p:nvSpPr>
        <p:spPr/>
        <p:txBody>
          <a:bodyPr/>
          <a:lstStyle/>
          <a:p>
            <a:pPr marL="0" lvl="0" indent="0"/>
            <a:r>
              <a:rPr lang="en-US" sz="2000" dirty="0" smtClean="0"/>
              <a:t>For Boolean types, Ada does not fix a representation since it is quite usual to represent </a:t>
            </a:r>
            <a:r>
              <a:rPr lang="en-US" sz="1800" dirty="0" smtClean="0">
                <a:latin typeface="Courier New" panose="02070309020205020404" pitchFamily="49" charset="0"/>
                <a:cs typeface="Courier New" panose="02070309020205020404" pitchFamily="49" charset="0"/>
              </a:rPr>
              <a:t>False</a:t>
            </a:r>
            <a:r>
              <a:rPr lang="en-US" sz="2000" dirty="0" smtClean="0"/>
              <a:t> by all zeroes and </a:t>
            </a:r>
            <a:r>
              <a:rPr lang="en-US" sz="1800" dirty="0" smtClean="0">
                <a:latin typeface="Courier New" panose="02070309020205020404" pitchFamily="49" charset="0"/>
                <a:cs typeface="Courier New" panose="02070309020205020404" pitchFamily="49" charset="0"/>
              </a:rPr>
              <a:t>True</a:t>
            </a:r>
            <a:r>
              <a:rPr lang="en-US" sz="2000" dirty="0" smtClean="0"/>
              <a:t> by all ones, some hardware directly supporting this.</a:t>
            </a:r>
          </a:p>
          <a:p>
            <a:pPr marL="0" lvl="0" indent="0"/>
            <a:r>
              <a:rPr lang="en-US" sz="2000" dirty="0" smtClean="0"/>
              <a:t>An excerpt from the </a:t>
            </a:r>
            <a:r>
              <a:rPr lang="en-US" sz="2000" i="1" dirty="0" smtClean="0"/>
              <a:t>Annotated Reference Manual</a:t>
            </a:r>
            <a:r>
              <a:rPr lang="en-US" sz="2000" dirty="0" smtClean="0"/>
              <a:t> AARM 13.4(8.b):</a:t>
            </a:r>
          </a:p>
          <a:p>
            <a:pPr lvl="0" indent="14288"/>
            <a:r>
              <a:rPr lang="en-US" sz="1800" dirty="0" smtClean="0"/>
              <a:t>Of course, for a one-bit Boolean object (like in a packed array), False is presumably zero and True is presumably one (choosing the reverse would be extremely unfriendly!).</a:t>
            </a:r>
          </a:p>
          <a:p>
            <a:pPr marL="0" lvl="0" indent="14288"/>
            <a:r>
              <a:rPr lang="en-US" sz="2000" dirty="0" smtClean="0"/>
              <a:t>(A one bit signed whole number can only assume the values -1 and 0 –</a:t>
            </a:r>
            <a:br>
              <a:rPr lang="en-US" sz="2000" dirty="0" smtClean="0"/>
            </a:br>
            <a:r>
              <a:rPr lang="en-US" sz="2000" dirty="0" smtClean="0"/>
              <a:t>-1 is represented by the bit value 1, 0 by the bit value 0 – whence </a:t>
            </a:r>
            <a:r>
              <a:rPr lang="en-US" sz="2000" dirty="0"/>
              <a:t>actually </a:t>
            </a:r>
            <a:r>
              <a:rPr lang="en-US" sz="2000" dirty="0" smtClean="0"/>
              <a:t>the order is not contradicted although here 1&lt; 0.)</a:t>
            </a:r>
          </a:p>
          <a:p>
            <a:pPr marL="0" lvl="0" indent="14288"/>
            <a:r>
              <a:rPr lang="en-US" sz="2000" dirty="0" smtClean="0"/>
              <a:t>For these reasons, compilers need not accept representation specifications for Boolean types.</a:t>
            </a:r>
            <a:endParaRPr lang="en-US" sz="2400" dirty="0"/>
          </a:p>
        </p:txBody>
      </p:sp>
      <p:sp>
        <p:nvSpPr>
          <p:cNvPr id="4" name="Fußzeilenplatzhalter 3"/>
          <p:cNvSpPr>
            <a:spLocks noGrp="1"/>
          </p:cNvSpPr>
          <p:nvPr>
            <p:ph type="ftr" idx="10"/>
          </p:nvPr>
        </p:nvSpPr>
        <p:spPr/>
        <p:txBody>
          <a:bodyPr/>
          <a:lstStyle/>
          <a:p>
            <a:pPr>
              <a:defRPr/>
            </a:pPr>
            <a:r>
              <a:rPr lang="en-US" dirty="0" smtClean="0"/>
              <a:t>Ada Basics © 2024 C.Grein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330</a:t>
            </a:fld>
            <a:endParaRPr lang="de-DE" dirty="0"/>
          </a:p>
        </p:txBody>
      </p:sp>
      <p:sp>
        <p:nvSpPr>
          <p:cNvPr id="6" name="Textfeld 5"/>
          <p:cNvSpPr txBox="1"/>
          <p:nvPr/>
        </p:nvSpPr>
        <p:spPr>
          <a:xfrm>
            <a:off x="5292080" y="5826750"/>
            <a:ext cx="3168352" cy="338554"/>
          </a:xfrm>
          <a:prstGeom prst="rect">
            <a:avLst/>
          </a:prstGeom>
          <a:solidFill>
            <a:srgbClr val="31DBE3"/>
          </a:solidFill>
          <a:ln>
            <a:solidFill>
              <a:srgbClr val="0070C0"/>
            </a:solidFill>
          </a:ln>
        </p:spPr>
        <p:txBody>
          <a:bodyPr wrap="square" rtlCol="0">
            <a:spAutoFit/>
          </a:bodyPr>
          <a:lstStyle/>
          <a:p>
            <a:r>
              <a:rPr lang="en-US" altLang="de-DE" sz="1600" dirty="0" smtClean="0">
                <a:solidFill>
                  <a:schemeClr val="accent2"/>
                </a:solidFill>
              </a:rPr>
              <a:t>See Ada Magica (Slide 1): Revenge</a:t>
            </a:r>
            <a:endParaRPr lang="en-US" altLang="de-DE" sz="1600" dirty="0">
              <a:solidFill>
                <a:schemeClr val="accent2"/>
              </a:solidFill>
            </a:endParaRPr>
          </a:p>
        </p:txBody>
      </p:sp>
    </p:spTree>
    <p:extLst>
      <p:ext uri="{BB962C8B-B14F-4D97-AF65-F5344CB8AC3E}">
        <p14:creationId xmlns:p14="http://schemas.microsoft.com/office/powerpoint/2010/main" val="2883970045"/>
      </p:ext>
    </p:extLst>
  </p:cSld>
  <p:clrMapOvr>
    <a:masterClrMapping/>
  </p:clrMapOvr>
  <p:timing>
    <p:tnLst>
      <p:par>
        <p:cTn id="1" dur="indefinite" restart="never" nodeType="tmRoot"/>
      </p:par>
    </p:tnLst>
  </p:timing>
</p:sld>
</file>

<file path=ppt/slides/slide3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6" name="Rectangle 2"/>
          <p:cNvSpPr>
            <a:spLocks noGrp="1" noChangeArrowheads="1"/>
          </p:cNvSpPr>
          <p:nvPr>
            <p:ph type="title"/>
          </p:nvPr>
        </p:nvSpPr>
        <p:spPr/>
        <p:txBody>
          <a:bodyPr/>
          <a:lstStyle/>
          <a:p>
            <a:pPr eaLnBrk="1" hangingPunct="1"/>
            <a:r>
              <a:rPr lang="en-US" altLang="de-DE" noProof="0" dirty="0" smtClean="0">
                <a:solidFill>
                  <a:srgbClr val="FF0000"/>
                </a:solidFill>
              </a:rPr>
              <a:t>Contents</a:t>
            </a:r>
          </a:p>
        </p:txBody>
      </p:sp>
      <p:sp>
        <p:nvSpPr>
          <p:cNvPr id="13317" name="Rectangle 3"/>
          <p:cNvSpPr>
            <a:spLocks noGrp="1" noChangeArrowheads="1"/>
          </p:cNvSpPr>
          <p:nvPr>
            <p:ph sz="half" idx="1"/>
          </p:nvPr>
        </p:nvSpPr>
        <p:spPr>
          <a:xfrm>
            <a:off x="684213" y="2205038"/>
            <a:ext cx="3792537" cy="4043361"/>
          </a:xfrm>
        </p:spPr>
        <p:txBody>
          <a:bodyPr/>
          <a:lstStyle/>
          <a:p>
            <a:pPr marL="266700" indent="-266700" eaLnBrk="1" hangingPunct="1">
              <a:lnSpc>
                <a:spcPct val="90000"/>
              </a:lnSpc>
              <a:spcBef>
                <a:spcPct val="20000"/>
              </a:spcBef>
              <a:buFont typeface="Times New Roman" pitchFamily="18" charset="0"/>
              <a:buChar char="•"/>
            </a:pPr>
            <a:r>
              <a:rPr lang="en-US" altLang="de-DE" noProof="0" dirty="0" smtClean="0"/>
              <a:t>Type concept by means of whole numbers</a:t>
            </a:r>
          </a:p>
          <a:p>
            <a:pPr marL="266700" indent="-266700" eaLnBrk="1" hangingPunct="1">
              <a:lnSpc>
                <a:spcPct val="90000"/>
              </a:lnSpc>
              <a:spcBef>
                <a:spcPct val="20000"/>
              </a:spcBef>
              <a:buFont typeface="Times New Roman" pitchFamily="18" charset="0"/>
              <a:buChar char="•"/>
            </a:pPr>
            <a:r>
              <a:rPr lang="en-US" altLang="de-DE" noProof="0" dirty="0" smtClean="0"/>
              <a:t>Composite types</a:t>
            </a:r>
          </a:p>
          <a:p>
            <a:pPr marL="266700" indent="-266700" eaLnBrk="1" hangingPunct="1">
              <a:lnSpc>
                <a:spcPct val="90000"/>
              </a:lnSpc>
              <a:spcBef>
                <a:spcPct val="20000"/>
              </a:spcBef>
              <a:buFont typeface="Times New Roman" pitchFamily="18" charset="0"/>
              <a:buChar char="•"/>
            </a:pPr>
            <a:r>
              <a:rPr lang="en-US" altLang="de-DE" noProof="0" dirty="0" smtClean="0"/>
              <a:t>Expressions</a:t>
            </a:r>
          </a:p>
          <a:p>
            <a:pPr marL="266700" indent="-266700" eaLnBrk="1" hangingPunct="1">
              <a:lnSpc>
                <a:spcPct val="90000"/>
              </a:lnSpc>
              <a:spcBef>
                <a:spcPct val="20000"/>
              </a:spcBef>
              <a:buFont typeface="Times New Roman" pitchFamily="18" charset="0"/>
              <a:buChar char="•"/>
            </a:pPr>
            <a:r>
              <a:rPr lang="en-US" altLang="de-DE" noProof="0" dirty="0" smtClean="0"/>
              <a:t>Control structures</a:t>
            </a:r>
          </a:p>
          <a:p>
            <a:pPr marL="266700" indent="-266700" eaLnBrk="1" hangingPunct="1">
              <a:lnSpc>
                <a:spcPct val="90000"/>
              </a:lnSpc>
              <a:spcBef>
                <a:spcPct val="20000"/>
              </a:spcBef>
              <a:buFont typeface="Times New Roman" pitchFamily="18" charset="0"/>
              <a:buChar char="•"/>
            </a:pPr>
            <a:r>
              <a:rPr lang="en-US" altLang="de-DE" noProof="0" dirty="0" smtClean="0"/>
              <a:t>Subprograms</a:t>
            </a:r>
          </a:p>
          <a:p>
            <a:pPr marL="266700" indent="-266700" eaLnBrk="1" hangingPunct="1">
              <a:lnSpc>
                <a:spcPct val="90000"/>
              </a:lnSpc>
              <a:spcBef>
                <a:spcPct val="20000"/>
              </a:spcBef>
              <a:buFont typeface="Times New Roman" pitchFamily="18" charset="0"/>
              <a:buChar char="•"/>
            </a:pPr>
            <a:r>
              <a:rPr lang="en-US" altLang="de-DE" noProof="0" dirty="0" smtClean="0"/>
              <a:t>Enumerations</a:t>
            </a:r>
          </a:p>
          <a:p>
            <a:pPr marL="266700" indent="-266700" eaLnBrk="1" hangingPunct="1">
              <a:lnSpc>
                <a:spcPct val="90000"/>
              </a:lnSpc>
              <a:spcBef>
                <a:spcPct val="20000"/>
              </a:spcBef>
              <a:buFont typeface="Times New Roman" pitchFamily="18" charset="0"/>
              <a:buChar char="•"/>
            </a:pPr>
            <a:r>
              <a:rPr lang="en-US" altLang="de-DE" dirty="0" smtClean="0"/>
              <a:t>Packages</a:t>
            </a:r>
            <a:endParaRPr lang="en-US" altLang="de-DE" dirty="0"/>
          </a:p>
        </p:txBody>
      </p:sp>
      <p:sp>
        <p:nvSpPr>
          <p:cNvPr id="13318" name="Rectangle 4"/>
          <p:cNvSpPr>
            <a:spLocks noGrp="1" noChangeArrowheads="1"/>
          </p:cNvSpPr>
          <p:nvPr>
            <p:ph sz="half" idx="2"/>
          </p:nvPr>
        </p:nvSpPr>
        <p:spPr>
          <a:xfrm>
            <a:off x="4572000" y="2060848"/>
            <a:ext cx="3794125" cy="4176289"/>
          </a:xfrm>
        </p:spPr>
        <p:txBody>
          <a:bodyPr/>
          <a:lstStyle/>
          <a:p>
            <a:pPr marL="266700" indent="-266700" eaLnBrk="1" hangingPunct="1">
              <a:lnSpc>
                <a:spcPct val="90000"/>
              </a:lnSpc>
              <a:spcBef>
                <a:spcPct val="20000"/>
              </a:spcBef>
              <a:buFont typeface="Times New Roman" pitchFamily="18" charset="0"/>
              <a:buChar char="•"/>
            </a:pPr>
            <a:r>
              <a:rPr lang="en-US" altLang="de-DE" noProof="0" dirty="0" smtClean="0"/>
              <a:t>Input/Output</a:t>
            </a:r>
          </a:p>
          <a:p>
            <a:pPr marL="266700" indent="-266700" eaLnBrk="1" hangingPunct="1">
              <a:lnSpc>
                <a:spcPct val="90000"/>
              </a:lnSpc>
              <a:spcBef>
                <a:spcPct val="20000"/>
              </a:spcBef>
              <a:buFont typeface="Times New Roman" pitchFamily="18" charset="0"/>
              <a:buChar char="•"/>
            </a:pPr>
            <a:r>
              <a:rPr lang="en-US" altLang="de-DE" dirty="0"/>
              <a:t>Inheritance Ada </a:t>
            </a:r>
            <a:r>
              <a:rPr lang="en-US" altLang="de-DE" dirty="0" smtClean="0"/>
              <a:t>83</a:t>
            </a:r>
            <a:endParaRPr lang="en-US" altLang="de-DE" noProof="0" dirty="0" smtClean="0"/>
          </a:p>
          <a:p>
            <a:pPr marL="266700" indent="-266700" eaLnBrk="1" hangingPunct="1">
              <a:lnSpc>
                <a:spcPct val="90000"/>
              </a:lnSpc>
              <a:spcBef>
                <a:spcPct val="20000"/>
              </a:spcBef>
              <a:buFont typeface="Times New Roman" pitchFamily="18" charset="0"/>
              <a:buChar char="•"/>
            </a:pPr>
            <a:r>
              <a:rPr lang="en-US" altLang="de-DE" noProof="0" dirty="0" smtClean="0"/>
              <a:t>Generics</a:t>
            </a:r>
          </a:p>
          <a:p>
            <a:pPr marL="266700" indent="-266700" eaLnBrk="1" hangingPunct="1">
              <a:lnSpc>
                <a:spcPct val="90000"/>
              </a:lnSpc>
              <a:spcBef>
                <a:spcPct val="20000"/>
              </a:spcBef>
              <a:buFont typeface="Times New Roman" pitchFamily="18" charset="0"/>
              <a:buChar char="•"/>
            </a:pPr>
            <a:r>
              <a:rPr lang="en-US" altLang="de-DE" noProof="0" dirty="0" smtClean="0"/>
              <a:t>Exceptions</a:t>
            </a:r>
          </a:p>
          <a:p>
            <a:pPr marL="266700" indent="-266700" eaLnBrk="1" hangingPunct="1">
              <a:lnSpc>
                <a:spcPct val="90000"/>
              </a:lnSpc>
              <a:spcBef>
                <a:spcPct val="20000"/>
              </a:spcBef>
              <a:buFont typeface="Times New Roman" pitchFamily="18" charset="0"/>
              <a:buChar char="•"/>
            </a:pPr>
            <a:r>
              <a:rPr lang="en-US" altLang="de-DE" noProof="0" dirty="0" smtClean="0"/>
              <a:t>Elaboration</a:t>
            </a:r>
          </a:p>
          <a:p>
            <a:pPr marL="266700" indent="-266700" eaLnBrk="1" hangingPunct="1">
              <a:lnSpc>
                <a:spcPct val="90000"/>
              </a:lnSpc>
              <a:spcBef>
                <a:spcPct val="20000"/>
              </a:spcBef>
              <a:buFont typeface="Times New Roman" pitchFamily="18" charset="0"/>
              <a:buChar char="•"/>
            </a:pPr>
            <a:r>
              <a:rPr lang="en-US" altLang="de-DE" noProof="0" dirty="0" smtClean="0"/>
              <a:t>Access types</a:t>
            </a:r>
          </a:p>
          <a:p>
            <a:pPr marL="266700" indent="-266700" eaLnBrk="1" hangingPunct="1">
              <a:lnSpc>
                <a:spcPct val="90000"/>
              </a:lnSpc>
              <a:spcBef>
                <a:spcPct val="20000"/>
              </a:spcBef>
              <a:buFont typeface="Times New Roman" pitchFamily="18" charset="0"/>
              <a:buChar char="•"/>
            </a:pPr>
            <a:r>
              <a:rPr lang="en-US" altLang="de-DE" dirty="0" smtClean="0"/>
              <a:t>Representation Clauses</a:t>
            </a:r>
            <a:endParaRPr lang="en-US" altLang="de-DE" noProof="0" dirty="0" smtClean="0"/>
          </a:p>
          <a:p>
            <a:pPr marL="266700" indent="-266700" eaLnBrk="1" hangingPunct="1">
              <a:lnSpc>
                <a:spcPct val="90000"/>
              </a:lnSpc>
              <a:spcBef>
                <a:spcPct val="20000"/>
              </a:spcBef>
              <a:buFont typeface="Times New Roman" pitchFamily="18" charset="0"/>
              <a:buChar char="•"/>
            </a:pPr>
            <a:r>
              <a:rPr lang="en-US" altLang="de-DE" b="1" dirty="0"/>
              <a:t>Ada 2012: Contracts</a:t>
            </a:r>
          </a:p>
          <a:p>
            <a:pPr marL="266700" indent="-266700" eaLnBrk="1" hangingPunct="1">
              <a:lnSpc>
                <a:spcPct val="90000"/>
              </a:lnSpc>
              <a:spcBef>
                <a:spcPct val="20000"/>
              </a:spcBef>
              <a:buFont typeface="Times New Roman" pitchFamily="18" charset="0"/>
              <a:buChar char="•"/>
            </a:pPr>
            <a:r>
              <a:rPr lang="en-US" altLang="de-DE" noProof="0" dirty="0" smtClean="0"/>
              <a:t>Annexes</a:t>
            </a:r>
          </a:p>
        </p:txBody>
      </p:sp>
      <p:sp>
        <p:nvSpPr>
          <p:cNvPr id="13314" name="Fußzeilenplatzhalter 4"/>
          <p:cNvSpPr>
            <a:spLocks noGrp="1"/>
          </p:cNvSpPr>
          <p:nvPr>
            <p:ph type="ftr" idx="10"/>
          </p:nvPr>
        </p:nvSpPr>
        <p:spPr>
          <a:noFill/>
        </p:spPr>
        <p:txBody>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9pPr>
          </a:lstStyle>
          <a:p>
            <a:pPr eaLnBrk="1" hangingPunct="1"/>
            <a:r>
              <a:rPr lang="en-US" altLang="de-DE" dirty="0" smtClean="0">
                <a:solidFill>
                  <a:srgbClr val="000000"/>
                </a:solidFill>
              </a:rPr>
              <a:t>Ada Basics © 2024 C.Grein</a:t>
            </a:r>
            <a:endParaRPr lang="de-DE" altLang="de-DE" dirty="0" smtClean="0">
              <a:solidFill>
                <a:srgbClr val="000000"/>
              </a:solidFill>
            </a:endParaRPr>
          </a:p>
        </p:txBody>
      </p:sp>
      <p:sp>
        <p:nvSpPr>
          <p:cNvPr id="13315" name="Foliennummernplatzhalter 5"/>
          <p:cNvSpPr>
            <a:spLocks noGrp="1"/>
          </p:cNvSpPr>
          <p:nvPr>
            <p:ph type="sldNum" idx="11"/>
          </p:nvPr>
        </p:nvSpPr>
        <p:spPr>
          <a:noFill/>
        </p:spPr>
        <p:txBody>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9pPr>
          </a:lstStyle>
          <a:p>
            <a:pPr eaLnBrk="1" hangingPunct="1"/>
            <a:fld id="{E9EFEE1C-C198-4851-BB3D-B7A731250132}" type="slidenum">
              <a:rPr lang="de-DE" altLang="de-DE" smtClean="0">
                <a:solidFill>
                  <a:srgbClr val="000000"/>
                </a:solidFill>
              </a:rPr>
              <a:pPr eaLnBrk="1" hangingPunct="1"/>
              <a:t>331</a:t>
            </a:fld>
            <a:endParaRPr lang="de-DE" altLang="de-DE" dirty="0" smtClean="0">
              <a:solidFill>
                <a:srgbClr val="000000"/>
              </a:solidFill>
            </a:endParaRPr>
          </a:p>
        </p:txBody>
      </p:sp>
    </p:spTree>
    <p:extLst>
      <p:ext uri="{BB962C8B-B14F-4D97-AF65-F5344CB8AC3E}">
        <p14:creationId xmlns:p14="http://schemas.microsoft.com/office/powerpoint/2010/main" val="3750821257"/>
      </p:ext>
    </p:extLst>
  </p:cSld>
  <p:clrMapOvr>
    <a:masterClrMapping/>
  </p:clrMapOvr>
  <p:timing>
    <p:tnLst>
      <p:par>
        <p:cTn id="1" dur="indefinite" restart="never" nodeType="tmRoot"/>
      </p:par>
    </p:tnLst>
  </p:timing>
</p:sld>
</file>

<file path=ppt/slides/slide3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smtClean="0"/>
              <a:t>Contracts</a:t>
            </a:r>
            <a:endParaRPr lang="en-US" sz="1800" dirty="0"/>
          </a:p>
        </p:txBody>
      </p:sp>
      <p:sp>
        <p:nvSpPr>
          <p:cNvPr id="3" name="Inhaltsplatzhalter 2"/>
          <p:cNvSpPr>
            <a:spLocks noGrp="1"/>
          </p:cNvSpPr>
          <p:nvPr>
            <p:ph idx="1"/>
          </p:nvPr>
        </p:nvSpPr>
        <p:spPr>
          <a:xfrm>
            <a:off x="685800" y="1991319"/>
            <a:ext cx="7739063" cy="4318001"/>
          </a:xfrm>
        </p:spPr>
        <p:txBody>
          <a:bodyPr/>
          <a:lstStyle/>
          <a:p>
            <a:pPr marL="0" indent="0"/>
            <a:r>
              <a:rPr lang="en-US" sz="1800" dirty="0" smtClean="0"/>
              <a:t>A package defines a contract (see slide 136). For instance a declaration of a variable or a parameter of subtype </a:t>
            </a:r>
            <a:r>
              <a:rPr lang="en-US" sz="1600" dirty="0" smtClean="0">
                <a:latin typeface="Courier New" panose="02070309020205020404" pitchFamily="49" charset="0"/>
                <a:cs typeface="Courier New" panose="02070309020205020404" pitchFamily="49" charset="0"/>
              </a:rPr>
              <a:t>Natural</a:t>
            </a:r>
            <a:r>
              <a:rPr lang="en-US" sz="1800" dirty="0" smtClean="0"/>
              <a:t> means that its value can never be negative. Such </a:t>
            </a:r>
            <a:r>
              <a:rPr lang="en-US" sz="1800" dirty="0" smtClean="0">
                <a:solidFill>
                  <a:schemeClr val="accent2"/>
                </a:solidFill>
              </a:rPr>
              <a:t>constraints</a:t>
            </a:r>
            <a:r>
              <a:rPr lang="en-US" sz="1800" dirty="0" smtClean="0"/>
              <a:t> will be </a:t>
            </a:r>
            <a:r>
              <a:rPr lang="en-US" sz="1800" dirty="0" smtClean="0">
                <a:solidFill>
                  <a:schemeClr val="accent2"/>
                </a:solidFill>
              </a:rPr>
              <a:t>checked during run time </a:t>
            </a:r>
            <a:r>
              <a:rPr lang="en-US" sz="1800" dirty="0"/>
              <a:t>a</a:t>
            </a:r>
            <a:r>
              <a:rPr lang="en-US" sz="1800" dirty="0" smtClean="0"/>
              <a:t>nd raise an exception when violated. (In many cases, however, the compiler can </a:t>
            </a:r>
            <a:r>
              <a:rPr lang="en-US" sz="1800" dirty="0"/>
              <a:t>prove </a:t>
            </a:r>
            <a:r>
              <a:rPr lang="en-US" sz="1800" dirty="0" smtClean="0"/>
              <a:t>the </a:t>
            </a:r>
            <a:r>
              <a:rPr lang="en-US" sz="1800" dirty="0"/>
              <a:t>absence of violations </a:t>
            </a:r>
            <a:r>
              <a:rPr lang="en-US" sz="1800" dirty="0" smtClean="0"/>
              <a:t>and optimize away these checks.)</a:t>
            </a:r>
          </a:p>
          <a:p>
            <a:pPr marL="0" indent="0"/>
            <a:r>
              <a:rPr lang="en-US" sz="1800" dirty="0" smtClean="0"/>
              <a:t>Now </a:t>
            </a:r>
            <a:r>
              <a:rPr lang="en-US" sz="1800" dirty="0" smtClean="0">
                <a:solidFill>
                  <a:schemeClr val="accent2"/>
                </a:solidFill>
              </a:rPr>
              <a:t>programming by contract</a:t>
            </a:r>
            <a:r>
              <a:rPr lang="en-US" sz="1800" dirty="0" smtClean="0"/>
              <a:t>  (similar to Eiffel) means something completely different. While conditions like the above are checked during run time, </a:t>
            </a:r>
            <a:r>
              <a:rPr lang="en-US" sz="1800" dirty="0" smtClean="0">
                <a:solidFill>
                  <a:schemeClr val="accent2"/>
                </a:solidFill>
              </a:rPr>
              <a:t>contracts are meant to be proved </a:t>
            </a:r>
            <a:r>
              <a:rPr lang="en-US" sz="1800" u="sng" dirty="0" smtClean="0">
                <a:solidFill>
                  <a:schemeClr val="accent2"/>
                </a:solidFill>
              </a:rPr>
              <a:t>before</a:t>
            </a:r>
            <a:r>
              <a:rPr lang="en-US" sz="1800" dirty="0" smtClean="0">
                <a:solidFill>
                  <a:schemeClr val="accent2"/>
                </a:solidFill>
              </a:rPr>
              <a:t> the program is executed</a:t>
            </a:r>
            <a:r>
              <a:rPr lang="en-US" sz="1800" dirty="0" smtClean="0"/>
              <a:t> </a:t>
            </a:r>
            <a:r>
              <a:rPr lang="en-US" sz="1800" dirty="0"/>
              <a:t>a</a:t>
            </a:r>
            <a:r>
              <a:rPr lang="en-US" sz="1800" dirty="0" smtClean="0"/>
              <a:t>nd this proof is thus under control of a tool different from the compiler. </a:t>
            </a:r>
            <a:r>
              <a:rPr lang="en-US" sz="1800" dirty="0" smtClean="0">
                <a:solidFill>
                  <a:schemeClr val="accent2"/>
                </a:solidFill>
              </a:rPr>
              <a:t>SPARK</a:t>
            </a:r>
            <a:r>
              <a:rPr lang="en-US" sz="1800" dirty="0" smtClean="0"/>
              <a:t> is a perfect example for such a tool: </a:t>
            </a:r>
            <a:r>
              <a:rPr lang="en-US" sz="1800" i="1" dirty="0"/>
              <a:t>C</a:t>
            </a:r>
            <a:r>
              <a:rPr lang="en-US" sz="1800" i="1" dirty="0" smtClean="0"/>
              <a:t>orrectness by construction</a:t>
            </a:r>
            <a:r>
              <a:rPr lang="en-US" sz="1800" dirty="0" smtClean="0"/>
              <a:t> means that a program is provably logically correct and free of exceptions.</a:t>
            </a:r>
          </a:p>
          <a:p>
            <a:pPr marL="0" indent="0"/>
            <a:r>
              <a:rPr lang="en-US" sz="1800" dirty="0" smtClean="0">
                <a:solidFill>
                  <a:schemeClr val="accent2"/>
                </a:solidFill>
              </a:rPr>
              <a:t>Ada 2012 </a:t>
            </a:r>
            <a:r>
              <a:rPr lang="en-US" sz="1800" dirty="0" smtClean="0"/>
              <a:t>with its new </a:t>
            </a:r>
            <a:r>
              <a:rPr lang="en-US" sz="1800" dirty="0" smtClean="0">
                <a:solidFill>
                  <a:schemeClr val="accent2"/>
                </a:solidFill>
              </a:rPr>
              <a:t>aspect syntax</a:t>
            </a:r>
            <a:r>
              <a:rPr lang="en-US" sz="1800" dirty="0" smtClean="0"/>
              <a:t> has introduced such contracts. They are an extension of assertions introduced earlier with pragmas. Also they may be checked during run time, can however be switched on and off via pragma Assertion_Policy.</a:t>
            </a:r>
            <a:endParaRPr lang="en-US" sz="1800" dirty="0"/>
          </a:p>
        </p:txBody>
      </p:sp>
      <p:sp>
        <p:nvSpPr>
          <p:cNvPr id="4" name="Fußzeilenplatzhalter 3"/>
          <p:cNvSpPr>
            <a:spLocks noGrp="1"/>
          </p:cNvSpPr>
          <p:nvPr>
            <p:ph type="ftr" idx="10"/>
          </p:nvPr>
        </p:nvSpPr>
        <p:spPr/>
        <p:txBody>
          <a:bodyPr/>
          <a:lstStyle/>
          <a:p>
            <a:pPr>
              <a:defRPr/>
            </a:pPr>
            <a:r>
              <a:rPr lang="en-US" dirty="0" smtClean="0"/>
              <a:t>Ada Basics © 2024 C.Grein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332</a:t>
            </a:fld>
            <a:endParaRPr lang="de-DE" dirty="0"/>
          </a:p>
        </p:txBody>
      </p:sp>
    </p:spTree>
    <p:extLst>
      <p:ext uri="{BB962C8B-B14F-4D97-AF65-F5344CB8AC3E}">
        <p14:creationId xmlns:p14="http://schemas.microsoft.com/office/powerpoint/2010/main" val="1348496475"/>
      </p:ext>
    </p:extLst>
  </p:cSld>
  <p:clrMapOvr>
    <a:masterClrMapping/>
  </p:clrMapOvr>
  <p:timing>
    <p:tnLst>
      <p:par>
        <p:cTn id="1" dur="indefinite" restart="never" nodeType="tmRoot"/>
      </p:par>
    </p:tnLst>
  </p:timing>
</p:sld>
</file>

<file path=ppt/slides/slide3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685800" y="463551"/>
            <a:ext cx="7739063" cy="1400178"/>
          </a:xfrm>
        </p:spPr>
        <p:txBody>
          <a:bodyPr/>
          <a:lstStyle/>
          <a:p>
            <a:r>
              <a:rPr lang="en-US" dirty="0" smtClean="0"/>
              <a:t>Kinds of Contracts</a:t>
            </a:r>
            <a:br>
              <a:rPr lang="en-US" dirty="0" smtClean="0"/>
            </a:br>
            <a:r>
              <a:rPr lang="en-US" dirty="0" smtClean="0"/>
              <a:t>Overview</a:t>
            </a:r>
            <a:endParaRPr lang="en-US" dirty="0"/>
          </a:p>
        </p:txBody>
      </p:sp>
      <p:sp>
        <p:nvSpPr>
          <p:cNvPr id="3" name="Inhaltsplatzhalter 2"/>
          <p:cNvSpPr>
            <a:spLocks noGrp="1"/>
          </p:cNvSpPr>
          <p:nvPr>
            <p:ph idx="1"/>
          </p:nvPr>
        </p:nvSpPr>
        <p:spPr>
          <a:xfrm>
            <a:off x="611560" y="1863729"/>
            <a:ext cx="7918648" cy="4351335"/>
          </a:xfrm>
        </p:spPr>
        <p:txBody>
          <a:bodyPr/>
          <a:lstStyle/>
          <a:p>
            <a:pPr marL="271463" indent="-271463">
              <a:buFont typeface="Arial" panose="020B0604020202020204" pitchFamily="34" charset="0"/>
              <a:buChar char="•"/>
            </a:pPr>
            <a:r>
              <a:rPr lang="en-US" sz="2400" dirty="0" smtClean="0"/>
              <a:t>Type Invariants</a:t>
            </a:r>
            <a:r>
              <a:rPr lang="en-US" dirty="0" smtClean="0"/>
              <a:t/>
            </a:r>
            <a:br>
              <a:rPr lang="en-US" dirty="0" smtClean="0"/>
            </a:br>
            <a:r>
              <a:rPr lang="en-US" sz="2000" dirty="0" smtClean="0"/>
              <a:t>Only for private types; valid for all values of the type</a:t>
            </a:r>
            <a:br>
              <a:rPr lang="en-US" sz="2000" dirty="0" smtClean="0"/>
            </a:br>
            <a:r>
              <a:rPr lang="en-US" sz="1800" dirty="0" smtClean="0">
                <a:latin typeface="Courier New" panose="02070309020205020404" pitchFamily="49" charset="0"/>
                <a:cs typeface="Courier New" panose="02070309020205020404" pitchFamily="49" charset="0"/>
              </a:rPr>
              <a:t>  </a:t>
            </a:r>
            <a:r>
              <a:rPr lang="en-US" sz="1800" b="1" dirty="0" smtClean="0">
                <a:latin typeface="Courier New" panose="02070309020205020404" pitchFamily="49" charset="0"/>
                <a:cs typeface="Courier New" panose="02070309020205020404" pitchFamily="49" charset="0"/>
              </a:rPr>
              <a:t>type</a:t>
            </a:r>
            <a:r>
              <a:rPr lang="en-US" sz="1800" dirty="0" smtClean="0">
                <a:latin typeface="Courier New" panose="02070309020205020404" pitchFamily="49" charset="0"/>
                <a:cs typeface="Courier New" panose="02070309020205020404" pitchFamily="49" charset="0"/>
              </a:rPr>
              <a:t> Unit_Circle </a:t>
            </a:r>
            <a:r>
              <a:rPr lang="en-US" sz="1800" b="1" dirty="0" smtClean="0">
                <a:latin typeface="Courier New" panose="02070309020205020404" pitchFamily="49" charset="0"/>
                <a:cs typeface="Courier New" panose="02070309020205020404" pitchFamily="49" charset="0"/>
              </a:rPr>
              <a:t>is private</a:t>
            </a:r>
            <a:r>
              <a:rPr lang="en-US" sz="1800" dirty="0" smtClean="0">
                <a:latin typeface="Courier New" panose="02070309020205020404" pitchFamily="49" charset="0"/>
                <a:cs typeface="Courier New" panose="02070309020205020404" pitchFamily="49" charset="0"/>
              </a:rPr>
              <a:t/>
            </a:r>
            <a:br>
              <a:rPr lang="en-US" sz="1800" dirty="0" smtClean="0">
                <a:latin typeface="Courier New" panose="02070309020205020404" pitchFamily="49" charset="0"/>
                <a:cs typeface="Courier New" panose="02070309020205020404" pitchFamily="49" charset="0"/>
              </a:rPr>
            </a:br>
            <a:r>
              <a:rPr lang="en-US" sz="1800" dirty="0" smtClean="0">
                <a:latin typeface="Courier New" panose="02070309020205020404" pitchFamily="49" charset="0"/>
                <a:cs typeface="Courier New" panose="02070309020205020404" pitchFamily="49" charset="0"/>
              </a:rPr>
              <a:t>    </a:t>
            </a:r>
            <a:r>
              <a:rPr lang="en-US" sz="1800" b="1" dirty="0" smtClean="0">
                <a:latin typeface="Courier New" panose="02070309020205020404" pitchFamily="49" charset="0"/>
                <a:cs typeface="Courier New" panose="02070309020205020404" pitchFamily="49" charset="0"/>
              </a:rPr>
              <a:t>with</a:t>
            </a:r>
            <a:r>
              <a:rPr lang="en-US" sz="1800" dirty="0" smtClean="0">
                <a:latin typeface="Courier New" panose="02070309020205020404" pitchFamily="49" charset="0"/>
                <a:cs typeface="Courier New" panose="02070309020205020404" pitchFamily="49" charset="0"/>
              </a:rPr>
              <a:t> Type_Invariant =&gt; Radius(Unit_Circle) &lt;= 1.0;</a:t>
            </a:r>
          </a:p>
          <a:p>
            <a:pPr marL="271463" indent="-271463">
              <a:buFont typeface="Arial" panose="020B0604020202020204" pitchFamily="34" charset="0"/>
              <a:buChar char="•"/>
            </a:pPr>
            <a:r>
              <a:rPr lang="en-US" sz="2400" dirty="0" smtClean="0"/>
              <a:t>Static </a:t>
            </a:r>
            <a:r>
              <a:rPr lang="en-US" sz="2400" dirty="0"/>
              <a:t>a</a:t>
            </a:r>
            <a:r>
              <a:rPr lang="en-US" sz="2400" dirty="0" smtClean="0"/>
              <a:t>nd Dynamic Subtype Predicates</a:t>
            </a:r>
            <a:r>
              <a:rPr lang="en-US" sz="2800" dirty="0" smtClean="0"/>
              <a:t/>
            </a:r>
            <a:br>
              <a:rPr lang="en-US" sz="2800" dirty="0" smtClean="0"/>
            </a:br>
            <a:r>
              <a:rPr lang="en-US" sz="2000" dirty="0" smtClean="0"/>
              <a:t>Extension of constraints</a:t>
            </a:r>
            <a:br>
              <a:rPr lang="en-US" sz="2000" dirty="0" smtClean="0"/>
            </a:br>
            <a:r>
              <a:rPr lang="en-US" sz="1800" b="1" dirty="0" smtClean="0">
                <a:latin typeface="Courier New" panose="02070309020205020404" pitchFamily="49" charset="0"/>
                <a:cs typeface="Courier New" panose="02070309020205020404" pitchFamily="49" charset="0"/>
              </a:rPr>
              <a:t>  subtype</a:t>
            </a:r>
            <a:r>
              <a:rPr lang="en-US" sz="1800" dirty="0" smtClean="0">
                <a:latin typeface="Courier New" panose="02070309020205020404" pitchFamily="49" charset="0"/>
                <a:cs typeface="Courier New" panose="02070309020205020404" pitchFamily="49" charset="0"/>
              </a:rPr>
              <a:t> Even_Integer </a:t>
            </a:r>
            <a:r>
              <a:rPr lang="en-US" sz="1800" b="1" dirty="0" smtClean="0">
                <a:latin typeface="Courier New" panose="02070309020205020404" pitchFamily="49" charset="0"/>
                <a:cs typeface="Courier New" panose="02070309020205020404" pitchFamily="49" charset="0"/>
              </a:rPr>
              <a:t>is</a:t>
            </a:r>
            <a:r>
              <a:rPr lang="en-US" sz="1800" dirty="0" smtClean="0">
                <a:latin typeface="Courier New" panose="02070309020205020404" pitchFamily="49" charset="0"/>
                <a:cs typeface="Courier New" panose="02070309020205020404" pitchFamily="49" charset="0"/>
              </a:rPr>
              <a:t> Integer</a:t>
            </a:r>
            <a:br>
              <a:rPr lang="en-US" sz="1800" dirty="0" smtClean="0">
                <a:latin typeface="Courier New" panose="02070309020205020404" pitchFamily="49" charset="0"/>
                <a:cs typeface="Courier New" panose="02070309020205020404" pitchFamily="49" charset="0"/>
              </a:rPr>
            </a:br>
            <a:r>
              <a:rPr lang="en-US" sz="1800" dirty="0" smtClean="0">
                <a:latin typeface="Courier New" panose="02070309020205020404" pitchFamily="49" charset="0"/>
                <a:cs typeface="Courier New" panose="02070309020205020404" pitchFamily="49" charset="0"/>
              </a:rPr>
              <a:t>    </a:t>
            </a:r>
            <a:r>
              <a:rPr lang="en-US" sz="1800" b="1" dirty="0" smtClean="0">
                <a:latin typeface="Courier New" panose="02070309020205020404" pitchFamily="49" charset="0"/>
                <a:cs typeface="Courier New" panose="02070309020205020404" pitchFamily="49" charset="0"/>
              </a:rPr>
              <a:t>with</a:t>
            </a:r>
            <a:r>
              <a:rPr lang="en-US" sz="1800" dirty="0" smtClean="0">
                <a:latin typeface="Courier New" panose="02070309020205020404" pitchFamily="49" charset="0"/>
                <a:cs typeface="Courier New" panose="02070309020205020404" pitchFamily="49" charset="0"/>
              </a:rPr>
              <a:t> Dynamic_Predicate =&gt; Even_Integer </a:t>
            </a:r>
            <a:r>
              <a:rPr lang="en-US" sz="1800" b="1" dirty="0" smtClean="0">
                <a:latin typeface="Courier New" panose="02070309020205020404" pitchFamily="49" charset="0"/>
                <a:cs typeface="Courier New" panose="02070309020205020404" pitchFamily="49" charset="0"/>
              </a:rPr>
              <a:t>mod</a:t>
            </a:r>
            <a:r>
              <a:rPr lang="en-US" sz="1800" dirty="0" smtClean="0">
                <a:latin typeface="Courier New" panose="02070309020205020404" pitchFamily="49" charset="0"/>
                <a:cs typeface="Courier New" panose="02070309020205020404" pitchFamily="49" charset="0"/>
              </a:rPr>
              <a:t> 2 = 0,</a:t>
            </a:r>
            <a:br>
              <a:rPr lang="en-US" sz="1800" dirty="0" smtClean="0">
                <a:latin typeface="Courier New" panose="02070309020205020404" pitchFamily="49" charset="0"/>
                <a:cs typeface="Courier New" panose="02070309020205020404" pitchFamily="49" charset="0"/>
              </a:rPr>
            </a:br>
            <a:r>
              <a:rPr lang="en-US" sz="1800" dirty="0" smtClean="0">
                <a:latin typeface="Courier New" panose="02070309020205020404" pitchFamily="49" charset="0"/>
                <a:cs typeface="Courier New" panose="02070309020205020404" pitchFamily="49" charset="0"/>
              </a:rPr>
              <a:t>         Predicate_Failure =&gt;</a:t>
            </a:r>
            <a:br>
              <a:rPr lang="en-US" sz="1800" dirty="0" smtClean="0">
                <a:latin typeface="Courier New" panose="02070309020205020404" pitchFamily="49" charset="0"/>
                <a:cs typeface="Courier New" panose="02070309020205020404" pitchFamily="49" charset="0"/>
              </a:rPr>
            </a:br>
            <a:r>
              <a:rPr lang="en-US" sz="1800" dirty="0" smtClean="0">
                <a:latin typeface="Courier New" panose="02070309020205020404" pitchFamily="49" charset="0"/>
                <a:cs typeface="Courier New" panose="02070309020205020404" pitchFamily="49" charset="0"/>
              </a:rPr>
              <a:t>           "Even_Integer must be a multiple of 2";</a:t>
            </a:r>
          </a:p>
          <a:p>
            <a:pPr marL="271463" lvl="0" indent="-271463">
              <a:buFont typeface="Arial" panose="020B0604020202020204" pitchFamily="34" charset="0"/>
              <a:buChar char="•"/>
            </a:pPr>
            <a:r>
              <a:rPr lang="en-US" sz="2400" dirty="0" smtClean="0"/>
              <a:t>Pre- and Postconditions</a:t>
            </a:r>
            <a:r>
              <a:rPr lang="en-US" sz="2800" dirty="0" smtClean="0"/>
              <a:t/>
            </a:r>
            <a:br>
              <a:rPr lang="en-US" sz="2800" dirty="0" smtClean="0"/>
            </a:br>
            <a:r>
              <a:rPr lang="en-US" sz="1800" b="1" dirty="0" smtClean="0">
                <a:latin typeface="Courier New" panose="02070309020205020404" pitchFamily="49" charset="0"/>
                <a:cs typeface="Courier New" panose="02070309020205020404" pitchFamily="49" charset="0"/>
              </a:rPr>
              <a:t>  procedure </a:t>
            </a:r>
            <a:r>
              <a:rPr lang="en-US" sz="1800" dirty="0" smtClean="0">
                <a:latin typeface="Courier New" panose="02070309020205020404" pitchFamily="49" charset="0"/>
                <a:cs typeface="Courier New" panose="02070309020205020404" pitchFamily="49" charset="0"/>
              </a:rPr>
              <a:t>Push (S: </a:t>
            </a:r>
            <a:r>
              <a:rPr lang="en-US" sz="1800" b="1" dirty="0" smtClean="0">
                <a:latin typeface="Courier New" panose="02070309020205020404" pitchFamily="49" charset="0"/>
                <a:cs typeface="Courier New" panose="02070309020205020404" pitchFamily="49" charset="0"/>
              </a:rPr>
              <a:t>in out </a:t>
            </a:r>
            <a:r>
              <a:rPr lang="en-US" sz="1800" dirty="0" smtClean="0">
                <a:latin typeface="Courier New" panose="02070309020205020404" pitchFamily="49" charset="0"/>
                <a:cs typeface="Courier New" panose="02070309020205020404" pitchFamily="49" charset="0"/>
              </a:rPr>
              <a:t>Stack; I: </a:t>
            </a:r>
            <a:r>
              <a:rPr lang="en-US" sz="1800" b="1" dirty="0" smtClean="0">
                <a:latin typeface="Courier New" panose="02070309020205020404" pitchFamily="49" charset="0"/>
                <a:cs typeface="Courier New" panose="02070309020205020404" pitchFamily="49" charset="0"/>
              </a:rPr>
              <a:t>in </a:t>
            </a:r>
            <a:r>
              <a:rPr lang="en-US" sz="1800" dirty="0" smtClean="0">
                <a:latin typeface="Courier New" panose="02070309020205020404" pitchFamily="49" charset="0"/>
                <a:cs typeface="Courier New" panose="02070309020205020404" pitchFamily="49" charset="0"/>
              </a:rPr>
              <a:t>Item)</a:t>
            </a:r>
            <a:br>
              <a:rPr lang="en-US" sz="1800" dirty="0" smtClean="0">
                <a:latin typeface="Courier New" panose="02070309020205020404" pitchFamily="49" charset="0"/>
                <a:cs typeface="Courier New" panose="02070309020205020404" pitchFamily="49" charset="0"/>
              </a:rPr>
            </a:br>
            <a:r>
              <a:rPr lang="en-US" sz="1800" dirty="0" smtClean="0">
                <a:latin typeface="Courier New" panose="02070309020205020404" pitchFamily="49" charset="0"/>
                <a:cs typeface="Courier New" panose="02070309020205020404" pitchFamily="49" charset="0"/>
              </a:rPr>
              <a:t>    </a:t>
            </a:r>
            <a:r>
              <a:rPr lang="en-US" sz="1800" b="1" dirty="0" smtClean="0">
                <a:latin typeface="Courier New" panose="02070309020205020404" pitchFamily="49" charset="0"/>
                <a:cs typeface="Courier New" panose="02070309020205020404" pitchFamily="49" charset="0"/>
              </a:rPr>
              <a:t>with </a:t>
            </a:r>
            <a:r>
              <a:rPr lang="en-US" sz="1800" dirty="0" smtClean="0">
                <a:latin typeface="Courier New" panose="02070309020205020404" pitchFamily="49" charset="0"/>
                <a:cs typeface="Courier New" panose="02070309020205020404" pitchFamily="49" charset="0"/>
              </a:rPr>
              <a:t>Pre  =&gt; </a:t>
            </a:r>
            <a:r>
              <a:rPr lang="en-US" sz="1800" b="1" dirty="0" smtClean="0">
                <a:latin typeface="Courier New" panose="02070309020205020404" pitchFamily="49" charset="0"/>
                <a:cs typeface="Courier New" panose="02070309020205020404" pitchFamily="49" charset="0"/>
              </a:rPr>
              <a:t>not </a:t>
            </a:r>
            <a:r>
              <a:rPr lang="en-US" sz="1800" dirty="0" smtClean="0">
                <a:latin typeface="Courier New" panose="02070309020205020404" pitchFamily="49" charset="0"/>
                <a:cs typeface="Courier New" panose="02070309020205020404" pitchFamily="49" charset="0"/>
              </a:rPr>
              <a:t>is_Full  (S),</a:t>
            </a:r>
            <a:r>
              <a:rPr lang="en-US" sz="1800" b="1" dirty="0" smtClean="0">
                <a:latin typeface="Courier New" panose="02070309020205020404" pitchFamily="49" charset="0"/>
                <a:cs typeface="Courier New" panose="02070309020205020404" pitchFamily="49" charset="0"/>
              </a:rPr>
              <a:t/>
            </a:r>
            <a:br>
              <a:rPr lang="en-US" sz="1800" b="1" dirty="0" smtClean="0">
                <a:latin typeface="Courier New" panose="02070309020205020404" pitchFamily="49" charset="0"/>
                <a:cs typeface="Courier New" panose="02070309020205020404" pitchFamily="49" charset="0"/>
              </a:rPr>
            </a:br>
            <a:r>
              <a:rPr lang="en-US" sz="1800" b="1" dirty="0" smtClean="0">
                <a:latin typeface="Courier New" panose="02070309020205020404" pitchFamily="49" charset="0"/>
                <a:cs typeface="Courier New" panose="02070309020205020404" pitchFamily="49" charset="0"/>
              </a:rPr>
              <a:t>         </a:t>
            </a:r>
            <a:r>
              <a:rPr lang="en-US" sz="1800" dirty="0" smtClean="0">
                <a:latin typeface="Courier New" panose="02070309020205020404" pitchFamily="49" charset="0"/>
                <a:cs typeface="Courier New" panose="02070309020205020404" pitchFamily="49" charset="0"/>
              </a:rPr>
              <a:t>Post =&gt; </a:t>
            </a:r>
            <a:r>
              <a:rPr lang="en-US" sz="1800" b="1" dirty="0" smtClean="0">
                <a:latin typeface="Courier New" panose="02070309020205020404" pitchFamily="49" charset="0"/>
                <a:cs typeface="Courier New" panose="02070309020205020404" pitchFamily="49" charset="0"/>
              </a:rPr>
              <a:t>not </a:t>
            </a:r>
            <a:r>
              <a:rPr lang="en-US" sz="1800" dirty="0" smtClean="0">
                <a:latin typeface="Courier New" panose="02070309020205020404" pitchFamily="49" charset="0"/>
                <a:cs typeface="Courier New" panose="02070309020205020404" pitchFamily="49" charset="0"/>
              </a:rPr>
              <a:t>is_Empty (S);</a:t>
            </a:r>
          </a:p>
        </p:txBody>
      </p:sp>
      <p:sp>
        <p:nvSpPr>
          <p:cNvPr id="4" name="Fußzeilenplatzhalter 3"/>
          <p:cNvSpPr>
            <a:spLocks noGrp="1"/>
          </p:cNvSpPr>
          <p:nvPr>
            <p:ph type="ftr" idx="10"/>
          </p:nvPr>
        </p:nvSpPr>
        <p:spPr/>
        <p:txBody>
          <a:bodyPr/>
          <a:lstStyle/>
          <a:p>
            <a:pPr>
              <a:defRPr/>
            </a:pPr>
            <a:r>
              <a:rPr lang="en-US" dirty="0" smtClean="0"/>
              <a:t>Ada Basics © 2024 C.Grein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333</a:t>
            </a:fld>
            <a:endParaRPr lang="de-DE" dirty="0"/>
          </a:p>
        </p:txBody>
      </p:sp>
    </p:spTree>
    <p:extLst>
      <p:ext uri="{BB962C8B-B14F-4D97-AF65-F5344CB8AC3E}">
        <p14:creationId xmlns:p14="http://schemas.microsoft.com/office/powerpoint/2010/main" val="2777199362"/>
      </p:ext>
    </p:extLst>
  </p:cSld>
  <p:clrMapOvr>
    <a:masterClrMapping/>
  </p:clrMapOvr>
  <p:timing>
    <p:tnLst>
      <p:par>
        <p:cTn id="1" dur="indefinite" restart="never" nodeType="tmRoot"/>
      </p:par>
    </p:tnLst>
  </p:timing>
</p:sld>
</file>

<file path=ppt/slides/slide3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smtClean="0"/>
              <a:t>Pre- and Postconditions</a:t>
            </a:r>
            <a:endParaRPr lang="en-US" dirty="0"/>
          </a:p>
        </p:txBody>
      </p:sp>
      <p:sp>
        <p:nvSpPr>
          <p:cNvPr id="3" name="Inhaltsplatzhalter 2"/>
          <p:cNvSpPr>
            <a:spLocks noGrp="1"/>
          </p:cNvSpPr>
          <p:nvPr>
            <p:ph idx="1"/>
          </p:nvPr>
        </p:nvSpPr>
        <p:spPr>
          <a:xfrm>
            <a:off x="685800" y="2276872"/>
            <a:ext cx="7739063" cy="3938191"/>
          </a:xfrm>
        </p:spPr>
        <p:txBody>
          <a:bodyPr/>
          <a:lstStyle/>
          <a:p>
            <a:pPr marL="457200" indent="-457200">
              <a:buFont typeface="Arial" panose="020B0604020202020204" pitchFamily="34" charset="0"/>
              <a:buChar char="•"/>
            </a:pPr>
            <a:r>
              <a:rPr lang="en-US" b="1" dirty="0" smtClean="0"/>
              <a:t>Precondition</a:t>
            </a:r>
            <a:r>
              <a:rPr lang="en-US" dirty="0" smtClean="0"/>
              <a:t>:</a:t>
            </a:r>
            <a:br>
              <a:rPr lang="en-US" dirty="0" smtClean="0"/>
            </a:br>
            <a:r>
              <a:rPr lang="en-US" sz="2800" dirty="0" smtClean="0"/>
              <a:t>checked </a:t>
            </a:r>
            <a:r>
              <a:rPr lang="en-US" sz="2800" u="sng" dirty="0" smtClean="0"/>
              <a:t>before</a:t>
            </a:r>
            <a:r>
              <a:rPr lang="en-US" sz="2800" dirty="0" smtClean="0"/>
              <a:t> entering the body</a:t>
            </a:r>
          </a:p>
          <a:p>
            <a:pPr marL="457200" indent="-457200">
              <a:buFont typeface="Arial" panose="020B0604020202020204" pitchFamily="34" charset="0"/>
              <a:buChar char="•"/>
            </a:pPr>
            <a:r>
              <a:rPr lang="en-US" b="1" dirty="0" smtClean="0"/>
              <a:t>Postcondition</a:t>
            </a:r>
            <a:r>
              <a:rPr lang="en-US" dirty="0" smtClean="0"/>
              <a:t>:</a:t>
            </a:r>
            <a:br>
              <a:rPr lang="en-US" dirty="0" smtClean="0"/>
            </a:br>
            <a:r>
              <a:rPr lang="en-US" sz="2800" dirty="0" smtClean="0"/>
              <a:t>checked </a:t>
            </a:r>
            <a:r>
              <a:rPr lang="en-US" sz="2800" u="sng" dirty="0" smtClean="0"/>
              <a:t>after</a:t>
            </a:r>
            <a:r>
              <a:rPr lang="en-US" sz="2800" dirty="0" smtClean="0"/>
              <a:t> leaving the body</a:t>
            </a:r>
          </a:p>
          <a:p>
            <a:pPr marL="457200" indent="-457200">
              <a:buFont typeface="Arial" panose="020B0604020202020204" pitchFamily="34" charset="0"/>
              <a:buChar char="•"/>
            </a:pPr>
            <a:r>
              <a:rPr lang="en-US" b="1" dirty="0" smtClean="0"/>
              <a:t>Violation of the predicate</a:t>
            </a:r>
            <a:r>
              <a:rPr lang="en-US" dirty="0" smtClean="0"/>
              <a:t>:</a:t>
            </a:r>
            <a:br>
              <a:rPr lang="en-US" dirty="0" smtClean="0"/>
            </a:br>
            <a:r>
              <a:rPr lang="en-US" sz="2800" dirty="0" smtClean="0"/>
              <a:t>raises the exception </a:t>
            </a:r>
            <a:r>
              <a:rPr lang="en-US" sz="2400" dirty="0" smtClean="0">
                <a:latin typeface="Courier New" panose="02070309020205020404" pitchFamily="49" charset="0"/>
                <a:cs typeface="Courier New" panose="02070309020205020404" pitchFamily="49" charset="0"/>
              </a:rPr>
              <a:t>Assertion_Error</a:t>
            </a:r>
            <a:r>
              <a:rPr lang="en-US" sz="2800" dirty="0" smtClean="0"/>
              <a:t>;</a:t>
            </a:r>
            <a:br>
              <a:rPr lang="en-US" sz="2800" dirty="0" smtClean="0"/>
            </a:br>
            <a:r>
              <a:rPr lang="en-US" sz="2800" dirty="0" smtClean="0"/>
              <a:t>Other exceptions may be stipulated instead via </a:t>
            </a:r>
            <a:r>
              <a:rPr lang="en-US" sz="2400" dirty="0">
                <a:latin typeface="Courier New" panose="02070309020205020404" pitchFamily="49" charset="0"/>
                <a:cs typeface="Courier New" panose="02070309020205020404" pitchFamily="49" charset="0"/>
              </a:rPr>
              <a:t>Predicate_Failure</a:t>
            </a:r>
            <a:r>
              <a:rPr lang="en-US" sz="2800" dirty="0" smtClean="0"/>
              <a:t> and other predicates.</a:t>
            </a:r>
          </a:p>
        </p:txBody>
      </p:sp>
      <p:sp>
        <p:nvSpPr>
          <p:cNvPr id="4" name="Fußzeilenplatzhalter 3"/>
          <p:cNvSpPr>
            <a:spLocks noGrp="1"/>
          </p:cNvSpPr>
          <p:nvPr>
            <p:ph type="ftr" idx="10"/>
          </p:nvPr>
        </p:nvSpPr>
        <p:spPr/>
        <p:txBody>
          <a:bodyPr/>
          <a:lstStyle/>
          <a:p>
            <a:pPr>
              <a:defRPr/>
            </a:pPr>
            <a:r>
              <a:rPr lang="en-US" dirty="0" smtClean="0"/>
              <a:t>Ada Basics © 2024 C.Grein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334</a:t>
            </a:fld>
            <a:endParaRPr lang="de-DE" dirty="0"/>
          </a:p>
        </p:txBody>
      </p:sp>
    </p:spTree>
    <p:extLst>
      <p:ext uri="{BB962C8B-B14F-4D97-AF65-F5344CB8AC3E}">
        <p14:creationId xmlns:p14="http://schemas.microsoft.com/office/powerpoint/2010/main" val="1586863960"/>
      </p:ext>
    </p:extLst>
  </p:cSld>
  <p:clrMapOvr>
    <a:masterClrMapping/>
  </p:clrMapOvr>
  <p:timing>
    <p:tnLst>
      <p:par>
        <p:cTn id="1" dur="indefinite" restart="never" nodeType="tmRoot"/>
      </p:par>
    </p:tnLst>
  </p:timing>
</p:sld>
</file>

<file path=ppt/slides/slide3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smtClean="0"/>
              <a:t>Example Stack:</a:t>
            </a:r>
            <a:br>
              <a:rPr lang="en-US" dirty="0" smtClean="0"/>
            </a:br>
            <a:r>
              <a:rPr lang="en-US" dirty="0" smtClean="0"/>
              <a:t>Exceptions</a:t>
            </a:r>
            <a:endParaRPr lang="en-US" dirty="0"/>
          </a:p>
        </p:txBody>
      </p:sp>
      <p:sp>
        <p:nvSpPr>
          <p:cNvPr id="3" name="Inhaltsplatzhalter 2"/>
          <p:cNvSpPr>
            <a:spLocks noGrp="1"/>
          </p:cNvSpPr>
          <p:nvPr>
            <p:ph sz="half" idx="1"/>
          </p:nvPr>
        </p:nvSpPr>
        <p:spPr>
          <a:xfrm>
            <a:off x="685800" y="3296699"/>
            <a:ext cx="3792538" cy="2951701"/>
          </a:xfrm>
        </p:spPr>
        <p:txBody>
          <a:bodyPr/>
          <a:lstStyle/>
          <a:p>
            <a:pPr marL="0" indent="0"/>
            <a:r>
              <a:rPr lang="de-DE" altLang="de-DE" sz="2000" b="1" dirty="0">
                <a:latin typeface="Courier New" pitchFamily="49" charset="0"/>
              </a:rPr>
              <a:t>procedure</a:t>
            </a:r>
            <a:r>
              <a:rPr lang="de-DE" altLang="de-DE" sz="2000" dirty="0">
                <a:latin typeface="Courier New" pitchFamily="49" charset="0"/>
              </a:rPr>
              <a:t> </a:t>
            </a:r>
            <a:r>
              <a:rPr lang="de-DE" altLang="de-DE" sz="2000" dirty="0" smtClean="0">
                <a:latin typeface="Courier New" pitchFamily="49" charset="0"/>
              </a:rPr>
              <a:t>Push</a:t>
            </a:r>
            <a:br>
              <a:rPr lang="de-DE" altLang="de-DE" sz="2000" dirty="0" smtClean="0">
                <a:latin typeface="Courier New" pitchFamily="49" charset="0"/>
              </a:rPr>
            </a:br>
            <a:r>
              <a:rPr lang="de-DE" altLang="de-DE" sz="2000" dirty="0" smtClean="0">
                <a:latin typeface="Courier New" pitchFamily="49" charset="0"/>
              </a:rPr>
              <a:t> </a:t>
            </a:r>
            <a:r>
              <a:rPr lang="de-DE" altLang="de-DE" sz="2000" dirty="0">
                <a:latin typeface="Courier New" pitchFamily="49" charset="0"/>
              </a:rPr>
              <a:t>(S: </a:t>
            </a:r>
            <a:r>
              <a:rPr lang="de-DE" altLang="de-DE" sz="2000" b="1" dirty="0">
                <a:latin typeface="Courier New" pitchFamily="49" charset="0"/>
              </a:rPr>
              <a:t>in out</a:t>
            </a:r>
            <a:r>
              <a:rPr lang="de-DE" altLang="de-DE" sz="2000" dirty="0">
                <a:latin typeface="Courier New" pitchFamily="49" charset="0"/>
              </a:rPr>
              <a:t> Stack;</a:t>
            </a:r>
            <a:br>
              <a:rPr lang="de-DE" altLang="de-DE" sz="2000" dirty="0">
                <a:latin typeface="Courier New" pitchFamily="49" charset="0"/>
              </a:rPr>
            </a:br>
            <a:r>
              <a:rPr lang="de-DE" altLang="de-DE" sz="2000" dirty="0">
                <a:latin typeface="Courier New" pitchFamily="49" charset="0"/>
              </a:rPr>
              <a:t>  </a:t>
            </a:r>
            <a:r>
              <a:rPr lang="de-DE" altLang="de-DE" sz="2000" dirty="0" smtClean="0">
                <a:latin typeface="Courier New" pitchFamily="49" charset="0"/>
              </a:rPr>
              <a:t>X</a:t>
            </a:r>
            <a:r>
              <a:rPr lang="de-DE" altLang="de-DE" sz="2000" dirty="0">
                <a:latin typeface="Courier New" pitchFamily="49" charset="0"/>
              </a:rPr>
              <a:t>: </a:t>
            </a:r>
            <a:r>
              <a:rPr lang="de-DE" altLang="de-DE" sz="2000" b="1" dirty="0">
                <a:latin typeface="Courier New" pitchFamily="49" charset="0"/>
              </a:rPr>
              <a:t>in    </a:t>
            </a:r>
            <a:r>
              <a:rPr lang="de-DE" altLang="de-DE" sz="2000" dirty="0">
                <a:latin typeface="Courier New" pitchFamily="49" charset="0"/>
              </a:rPr>
              <a:t> Element) </a:t>
            </a:r>
            <a:r>
              <a:rPr lang="de-DE" altLang="de-DE" sz="2000" b="1" dirty="0">
                <a:latin typeface="Courier New" pitchFamily="49" charset="0"/>
              </a:rPr>
              <a:t>is</a:t>
            </a:r>
            <a:br>
              <a:rPr lang="de-DE" altLang="de-DE" sz="2000" b="1" dirty="0">
                <a:latin typeface="Courier New" pitchFamily="49" charset="0"/>
              </a:rPr>
            </a:br>
            <a:r>
              <a:rPr lang="de-DE" altLang="de-DE" sz="2000" b="1" dirty="0">
                <a:latin typeface="Courier New" pitchFamily="49" charset="0"/>
              </a:rPr>
              <a:t>begin</a:t>
            </a:r>
            <a:br>
              <a:rPr lang="de-DE" altLang="de-DE" sz="2000" b="1" dirty="0">
                <a:latin typeface="Courier New" pitchFamily="49" charset="0"/>
              </a:rPr>
            </a:br>
            <a:r>
              <a:rPr lang="de-DE" altLang="de-DE" sz="2000" b="1" dirty="0">
                <a:latin typeface="Courier New" pitchFamily="49" charset="0"/>
              </a:rPr>
              <a:t>  if</a:t>
            </a:r>
            <a:r>
              <a:rPr lang="de-DE" altLang="de-DE" sz="2000" dirty="0">
                <a:latin typeface="Courier New" pitchFamily="49" charset="0"/>
              </a:rPr>
              <a:t> is_Full (S) </a:t>
            </a:r>
            <a:r>
              <a:rPr lang="de-DE" altLang="de-DE" sz="2000" b="1" dirty="0">
                <a:latin typeface="Courier New" pitchFamily="49" charset="0"/>
              </a:rPr>
              <a:t>then</a:t>
            </a:r>
            <a:br>
              <a:rPr lang="de-DE" altLang="de-DE" sz="2000" b="1" dirty="0">
                <a:latin typeface="Courier New" pitchFamily="49" charset="0"/>
              </a:rPr>
            </a:br>
            <a:r>
              <a:rPr lang="de-DE" altLang="de-DE" sz="2000" b="1" dirty="0">
                <a:latin typeface="Courier New" pitchFamily="49" charset="0"/>
              </a:rPr>
              <a:t>    </a:t>
            </a:r>
            <a:r>
              <a:rPr lang="de-DE" altLang="de-DE" sz="2000" b="1" dirty="0">
                <a:solidFill>
                  <a:srgbClr val="FF3399"/>
                </a:solidFill>
                <a:latin typeface="Courier New" pitchFamily="49" charset="0"/>
              </a:rPr>
              <a:t>raise </a:t>
            </a:r>
            <a:r>
              <a:rPr lang="de-DE" altLang="de-DE" sz="2000" dirty="0">
                <a:solidFill>
                  <a:srgbClr val="FF3399"/>
                </a:solidFill>
                <a:latin typeface="Courier New" pitchFamily="49" charset="0"/>
              </a:rPr>
              <a:t>Full_Error;</a:t>
            </a:r>
            <a:br>
              <a:rPr lang="de-DE" altLang="de-DE" sz="2000" dirty="0">
                <a:solidFill>
                  <a:srgbClr val="FF3399"/>
                </a:solidFill>
                <a:latin typeface="Courier New" pitchFamily="49" charset="0"/>
              </a:rPr>
            </a:br>
            <a:r>
              <a:rPr lang="de-DE" altLang="de-DE" sz="2000" dirty="0">
                <a:latin typeface="Courier New" pitchFamily="49" charset="0"/>
              </a:rPr>
              <a:t>  </a:t>
            </a:r>
            <a:r>
              <a:rPr lang="de-DE" altLang="de-DE" sz="2000" b="1" dirty="0">
                <a:latin typeface="Courier New" pitchFamily="49" charset="0"/>
              </a:rPr>
              <a:t>end if</a:t>
            </a:r>
            <a:r>
              <a:rPr lang="de-DE" altLang="de-DE" sz="2000" dirty="0">
                <a:latin typeface="Courier New" pitchFamily="49" charset="0"/>
              </a:rPr>
              <a:t>;</a:t>
            </a:r>
            <a:br>
              <a:rPr lang="de-DE" altLang="de-DE" sz="2000" dirty="0">
                <a:latin typeface="Courier New" pitchFamily="49" charset="0"/>
              </a:rPr>
            </a:br>
            <a:r>
              <a:rPr lang="de-DE" altLang="de-DE" sz="2000" dirty="0">
                <a:latin typeface="Courier New" pitchFamily="49" charset="0"/>
              </a:rPr>
              <a:t>  …</a:t>
            </a:r>
            <a:br>
              <a:rPr lang="de-DE" altLang="de-DE" sz="2000" dirty="0">
                <a:latin typeface="Courier New" pitchFamily="49" charset="0"/>
              </a:rPr>
            </a:br>
            <a:r>
              <a:rPr lang="de-DE" altLang="de-DE" sz="2000" b="1" dirty="0">
                <a:latin typeface="Courier New" pitchFamily="49" charset="0"/>
              </a:rPr>
              <a:t>end</a:t>
            </a:r>
            <a:r>
              <a:rPr lang="de-DE" altLang="de-DE" sz="2000" dirty="0">
                <a:latin typeface="Courier New" pitchFamily="49" charset="0"/>
              </a:rPr>
              <a:t> Push</a:t>
            </a:r>
            <a:r>
              <a:rPr lang="de-DE" altLang="de-DE" sz="2000" dirty="0" smtClean="0">
                <a:latin typeface="Courier New" pitchFamily="49" charset="0"/>
              </a:rPr>
              <a:t>;</a:t>
            </a:r>
            <a:endParaRPr lang="de-DE" altLang="de-DE" sz="2000" dirty="0">
              <a:latin typeface="Courier New" pitchFamily="49" charset="0"/>
            </a:endParaRPr>
          </a:p>
        </p:txBody>
      </p:sp>
      <p:sp>
        <p:nvSpPr>
          <p:cNvPr id="7" name="Inhaltsplatzhalter 6"/>
          <p:cNvSpPr>
            <a:spLocks noGrp="1"/>
          </p:cNvSpPr>
          <p:nvPr>
            <p:ph sz="half" idx="2"/>
          </p:nvPr>
        </p:nvSpPr>
        <p:spPr>
          <a:xfrm>
            <a:off x="4630738" y="3296699"/>
            <a:ext cx="3794125" cy="2951701"/>
          </a:xfrm>
        </p:spPr>
        <p:txBody>
          <a:bodyPr/>
          <a:lstStyle/>
          <a:p>
            <a:pPr marL="0" indent="0"/>
            <a:r>
              <a:rPr lang="de-DE" altLang="de-DE" sz="2000" b="1" dirty="0">
                <a:latin typeface="Courier New" pitchFamily="49" charset="0"/>
              </a:rPr>
              <a:t>procedure</a:t>
            </a:r>
            <a:r>
              <a:rPr lang="de-DE" altLang="de-DE" sz="2000" dirty="0">
                <a:latin typeface="Courier New" pitchFamily="49" charset="0"/>
              </a:rPr>
              <a:t> </a:t>
            </a:r>
            <a:r>
              <a:rPr lang="de-DE" altLang="de-DE" sz="2000" dirty="0" smtClean="0">
                <a:latin typeface="Courier New" pitchFamily="49" charset="0"/>
              </a:rPr>
              <a:t>Pop</a:t>
            </a:r>
            <a:br>
              <a:rPr lang="de-DE" altLang="de-DE" sz="2000" dirty="0" smtClean="0">
                <a:latin typeface="Courier New" pitchFamily="49" charset="0"/>
              </a:rPr>
            </a:br>
            <a:r>
              <a:rPr lang="de-DE" altLang="de-DE" sz="2000" dirty="0" smtClean="0">
                <a:latin typeface="Courier New" pitchFamily="49" charset="0"/>
              </a:rPr>
              <a:t> </a:t>
            </a:r>
            <a:r>
              <a:rPr lang="de-DE" altLang="de-DE" sz="2000" dirty="0">
                <a:latin typeface="Courier New" pitchFamily="49" charset="0"/>
              </a:rPr>
              <a:t>(S: </a:t>
            </a:r>
            <a:r>
              <a:rPr lang="de-DE" altLang="de-DE" sz="2000" b="1" dirty="0">
                <a:latin typeface="Courier New" pitchFamily="49" charset="0"/>
              </a:rPr>
              <a:t>in out</a:t>
            </a:r>
            <a:r>
              <a:rPr lang="de-DE" altLang="de-DE" sz="2000" dirty="0">
                <a:latin typeface="Courier New" pitchFamily="49" charset="0"/>
              </a:rPr>
              <a:t> Stack;</a:t>
            </a:r>
            <a:br>
              <a:rPr lang="de-DE" altLang="de-DE" sz="2000" dirty="0">
                <a:latin typeface="Courier New" pitchFamily="49" charset="0"/>
              </a:rPr>
            </a:br>
            <a:r>
              <a:rPr lang="de-DE" altLang="de-DE" sz="2000" dirty="0">
                <a:latin typeface="Courier New" pitchFamily="49" charset="0"/>
              </a:rPr>
              <a:t>  </a:t>
            </a:r>
            <a:r>
              <a:rPr lang="de-DE" altLang="de-DE" sz="2000" dirty="0" smtClean="0">
                <a:latin typeface="Courier New" pitchFamily="49" charset="0"/>
              </a:rPr>
              <a:t>X</a:t>
            </a:r>
            <a:r>
              <a:rPr lang="de-DE" altLang="de-DE" sz="2000" dirty="0">
                <a:latin typeface="Courier New" pitchFamily="49" charset="0"/>
              </a:rPr>
              <a:t>:    </a:t>
            </a:r>
            <a:r>
              <a:rPr lang="de-DE" altLang="de-DE" sz="2000" b="1" dirty="0">
                <a:latin typeface="Courier New" pitchFamily="49" charset="0"/>
              </a:rPr>
              <a:t>out</a:t>
            </a:r>
            <a:r>
              <a:rPr lang="de-DE" altLang="de-DE" sz="2000" dirty="0">
                <a:latin typeface="Courier New" pitchFamily="49" charset="0"/>
              </a:rPr>
              <a:t> Element) </a:t>
            </a:r>
            <a:r>
              <a:rPr lang="de-DE" altLang="de-DE" sz="2000" b="1" dirty="0">
                <a:latin typeface="Courier New" pitchFamily="49" charset="0"/>
              </a:rPr>
              <a:t>is</a:t>
            </a:r>
            <a:br>
              <a:rPr lang="de-DE" altLang="de-DE" sz="2000" b="1" dirty="0">
                <a:latin typeface="Courier New" pitchFamily="49" charset="0"/>
              </a:rPr>
            </a:br>
            <a:r>
              <a:rPr lang="de-DE" altLang="de-DE" sz="2000" b="1" dirty="0">
                <a:latin typeface="Courier New" pitchFamily="49" charset="0"/>
              </a:rPr>
              <a:t>begin</a:t>
            </a:r>
            <a:br>
              <a:rPr lang="de-DE" altLang="de-DE" sz="2000" b="1" dirty="0">
                <a:latin typeface="Courier New" pitchFamily="49" charset="0"/>
              </a:rPr>
            </a:br>
            <a:r>
              <a:rPr lang="de-DE" altLang="de-DE" sz="2000" b="1" dirty="0">
                <a:latin typeface="Courier New" pitchFamily="49" charset="0"/>
              </a:rPr>
              <a:t>  if</a:t>
            </a:r>
            <a:r>
              <a:rPr lang="de-DE" altLang="de-DE" sz="2000" dirty="0">
                <a:latin typeface="Courier New" pitchFamily="49" charset="0"/>
              </a:rPr>
              <a:t> is_Empty (S) </a:t>
            </a:r>
            <a:r>
              <a:rPr lang="de-DE" altLang="de-DE" sz="2000" b="1" dirty="0">
                <a:latin typeface="Courier New" pitchFamily="49" charset="0"/>
              </a:rPr>
              <a:t>then</a:t>
            </a:r>
            <a:br>
              <a:rPr lang="de-DE" altLang="de-DE" sz="2000" b="1" dirty="0">
                <a:latin typeface="Courier New" pitchFamily="49" charset="0"/>
              </a:rPr>
            </a:br>
            <a:r>
              <a:rPr lang="de-DE" altLang="de-DE" sz="2000" b="1" dirty="0">
                <a:latin typeface="Courier New" pitchFamily="49" charset="0"/>
              </a:rPr>
              <a:t>    </a:t>
            </a:r>
            <a:r>
              <a:rPr lang="de-DE" altLang="de-DE" sz="2000" b="1" dirty="0">
                <a:solidFill>
                  <a:srgbClr val="FF3399"/>
                </a:solidFill>
                <a:latin typeface="Courier New" pitchFamily="49" charset="0"/>
              </a:rPr>
              <a:t>raise </a:t>
            </a:r>
            <a:r>
              <a:rPr lang="de-DE" altLang="de-DE" sz="2000" dirty="0">
                <a:solidFill>
                  <a:srgbClr val="FF3399"/>
                </a:solidFill>
                <a:latin typeface="Courier New" pitchFamily="49" charset="0"/>
              </a:rPr>
              <a:t>Empty_Error;</a:t>
            </a:r>
            <a:br>
              <a:rPr lang="de-DE" altLang="de-DE" sz="2000" dirty="0">
                <a:solidFill>
                  <a:srgbClr val="FF3399"/>
                </a:solidFill>
                <a:latin typeface="Courier New" pitchFamily="49" charset="0"/>
              </a:rPr>
            </a:br>
            <a:r>
              <a:rPr lang="de-DE" altLang="de-DE" sz="2000" dirty="0">
                <a:latin typeface="Courier New" pitchFamily="49" charset="0"/>
              </a:rPr>
              <a:t>  </a:t>
            </a:r>
            <a:r>
              <a:rPr lang="de-DE" altLang="de-DE" sz="2000" b="1" dirty="0">
                <a:latin typeface="Courier New" pitchFamily="49" charset="0"/>
              </a:rPr>
              <a:t>end if</a:t>
            </a:r>
            <a:r>
              <a:rPr lang="de-DE" altLang="de-DE" sz="2000" dirty="0">
                <a:latin typeface="Courier New" pitchFamily="49" charset="0"/>
              </a:rPr>
              <a:t>;</a:t>
            </a:r>
            <a:br>
              <a:rPr lang="de-DE" altLang="de-DE" sz="2000" dirty="0">
                <a:latin typeface="Courier New" pitchFamily="49" charset="0"/>
              </a:rPr>
            </a:br>
            <a:r>
              <a:rPr lang="de-DE" altLang="de-DE" sz="2000" dirty="0">
                <a:latin typeface="Courier New" pitchFamily="49" charset="0"/>
              </a:rPr>
              <a:t>  …</a:t>
            </a:r>
            <a:br>
              <a:rPr lang="de-DE" altLang="de-DE" sz="2000" dirty="0">
                <a:latin typeface="Courier New" pitchFamily="49" charset="0"/>
              </a:rPr>
            </a:br>
            <a:r>
              <a:rPr lang="de-DE" altLang="de-DE" sz="2000" b="1" dirty="0">
                <a:latin typeface="Courier New" pitchFamily="49" charset="0"/>
              </a:rPr>
              <a:t>end</a:t>
            </a:r>
            <a:r>
              <a:rPr lang="de-DE" altLang="de-DE" sz="2000" dirty="0">
                <a:latin typeface="Courier New" pitchFamily="49" charset="0"/>
              </a:rPr>
              <a:t> Pop;</a:t>
            </a:r>
          </a:p>
          <a:p>
            <a:endParaRPr lang="de-DE" dirty="0"/>
          </a:p>
        </p:txBody>
      </p:sp>
      <p:sp>
        <p:nvSpPr>
          <p:cNvPr id="4" name="Fußzeilenplatzhalter 3"/>
          <p:cNvSpPr>
            <a:spLocks noGrp="1"/>
          </p:cNvSpPr>
          <p:nvPr>
            <p:ph type="ftr" idx="10"/>
          </p:nvPr>
        </p:nvSpPr>
        <p:spPr/>
        <p:txBody>
          <a:bodyPr/>
          <a:lstStyle/>
          <a:p>
            <a:pPr>
              <a:defRPr/>
            </a:pPr>
            <a:r>
              <a:rPr lang="en-US" dirty="0" smtClean="0"/>
              <a:t>Ada Basics © 2024 C.Grein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335</a:t>
            </a:fld>
            <a:endParaRPr lang="de-DE" dirty="0"/>
          </a:p>
        </p:txBody>
      </p:sp>
      <p:sp>
        <p:nvSpPr>
          <p:cNvPr id="6" name="Textfeld 5"/>
          <p:cNvSpPr txBox="1"/>
          <p:nvPr/>
        </p:nvSpPr>
        <p:spPr>
          <a:xfrm>
            <a:off x="6948264" y="1556792"/>
            <a:ext cx="1476599" cy="338554"/>
          </a:xfrm>
          <a:prstGeom prst="rect">
            <a:avLst/>
          </a:prstGeom>
          <a:solidFill>
            <a:schemeClr val="accent6">
              <a:lumMod val="20000"/>
              <a:lumOff val="80000"/>
            </a:schemeClr>
          </a:solidFill>
          <a:ln>
            <a:solidFill>
              <a:schemeClr val="accent6">
                <a:lumMod val="50000"/>
              </a:schemeClr>
            </a:solidFill>
          </a:ln>
        </p:spPr>
        <p:txBody>
          <a:bodyPr wrap="square" rtlCol="0">
            <a:spAutoFit/>
          </a:bodyPr>
          <a:lstStyle/>
          <a:p>
            <a:r>
              <a:rPr lang="en-US" sz="1600" dirty="0" smtClean="0">
                <a:solidFill>
                  <a:schemeClr val="accent6"/>
                </a:solidFill>
              </a:rPr>
              <a:t>Slides 216, 254</a:t>
            </a:r>
            <a:endParaRPr lang="en-US" altLang="de-DE" sz="1600" b="1" dirty="0">
              <a:solidFill>
                <a:schemeClr val="accent6"/>
              </a:solidFill>
              <a:latin typeface="Courier New" pitchFamily="49" charset="0"/>
            </a:endParaRPr>
          </a:p>
        </p:txBody>
      </p:sp>
      <p:sp>
        <p:nvSpPr>
          <p:cNvPr id="8" name="Textfeld 7"/>
          <p:cNvSpPr txBox="1"/>
          <p:nvPr/>
        </p:nvSpPr>
        <p:spPr>
          <a:xfrm>
            <a:off x="685800" y="1988840"/>
            <a:ext cx="7739063" cy="1200329"/>
          </a:xfrm>
          <a:prstGeom prst="rect">
            <a:avLst/>
          </a:prstGeom>
          <a:noFill/>
        </p:spPr>
        <p:txBody>
          <a:bodyPr wrap="square" rtlCol="0">
            <a:spAutoFit/>
          </a:bodyPr>
          <a:lstStyle/>
          <a:p>
            <a:pPr marL="0" indent="0"/>
            <a:r>
              <a:rPr lang="en-US" dirty="0" smtClean="0">
                <a:solidFill>
                  <a:schemeClr val="tx1"/>
                </a:solidFill>
              </a:rPr>
              <a:t>Procedure Push may not be called for a full stack. A similar condition holds for Pop.</a:t>
            </a:r>
          </a:p>
          <a:p>
            <a:pPr marL="0" indent="0"/>
            <a:r>
              <a:rPr lang="en-US" dirty="0" smtClean="0">
                <a:solidFill>
                  <a:schemeClr val="tx1"/>
                </a:solidFill>
              </a:rPr>
              <a:t>Both are </a:t>
            </a:r>
            <a:r>
              <a:rPr lang="en-US" dirty="0" smtClean="0">
                <a:solidFill>
                  <a:srgbClr val="FF3399"/>
                </a:solidFill>
              </a:rPr>
              <a:t>programming mistakes</a:t>
            </a:r>
            <a:r>
              <a:rPr lang="en-US" dirty="0" smtClean="0">
                <a:solidFill>
                  <a:schemeClr val="tx1"/>
                </a:solidFill>
              </a:rPr>
              <a:t>.</a:t>
            </a:r>
            <a:endParaRPr lang="en-US" dirty="0">
              <a:solidFill>
                <a:schemeClr val="tx1"/>
              </a:solidFill>
            </a:endParaRPr>
          </a:p>
        </p:txBody>
      </p:sp>
      <p:cxnSp>
        <p:nvCxnSpPr>
          <p:cNvPr id="10" name="Gerader Verbinder 9"/>
          <p:cNvCxnSpPr/>
          <p:nvPr/>
        </p:nvCxnSpPr>
        <p:spPr bwMode="auto">
          <a:xfrm>
            <a:off x="4478338" y="3346457"/>
            <a:ext cx="0" cy="2746839"/>
          </a:xfrm>
          <a:prstGeom prst="line">
            <a:avLst/>
          </a:prstGeom>
          <a:solidFill>
            <a:srgbClr val="00B8FF"/>
          </a:solidFill>
          <a:ln w="2857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819415830"/>
      </p:ext>
    </p:extLst>
  </p:cSld>
  <p:clrMapOvr>
    <a:masterClrMapping/>
  </p:clrMapOvr>
  <p:timing>
    <p:tnLst>
      <p:par>
        <p:cTn id="1" dur="indefinite" restart="never" nodeType="tmRoot"/>
      </p:par>
    </p:tnLst>
  </p:timing>
</p:sld>
</file>

<file path=ppt/slides/slide3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smtClean="0"/>
              <a:t>Example Stack:</a:t>
            </a:r>
            <a:br>
              <a:rPr lang="en-US" dirty="0" smtClean="0"/>
            </a:br>
            <a:r>
              <a:rPr lang="en-US" dirty="0" smtClean="0"/>
              <a:t>Pre- and Postconditions</a:t>
            </a:r>
            <a:endParaRPr lang="en-US" dirty="0"/>
          </a:p>
        </p:txBody>
      </p:sp>
      <p:sp>
        <p:nvSpPr>
          <p:cNvPr id="3" name="Inhaltsplatzhalter 2"/>
          <p:cNvSpPr>
            <a:spLocks noGrp="1"/>
          </p:cNvSpPr>
          <p:nvPr>
            <p:ph idx="1"/>
          </p:nvPr>
        </p:nvSpPr>
        <p:spPr/>
        <p:txBody>
          <a:bodyPr/>
          <a:lstStyle/>
          <a:p>
            <a:pPr marL="0" indent="0"/>
            <a:r>
              <a:rPr lang="en-US" sz="2400" dirty="0" smtClean="0"/>
              <a:t>It is reasonable to move these checks out of the body and to transform them into preconditions.</a:t>
            </a:r>
          </a:p>
          <a:p>
            <a:pPr marL="0" indent="0"/>
            <a:r>
              <a:rPr lang="en-US" sz="2400" dirty="0" smtClean="0"/>
              <a:t>After SPARK </a:t>
            </a:r>
            <a:r>
              <a:rPr lang="en-US" sz="2400" dirty="0"/>
              <a:t>h</a:t>
            </a:r>
            <a:r>
              <a:rPr lang="en-US" sz="2400" dirty="0" smtClean="0"/>
              <a:t>as proven the program, without executing it, to be free from exceptions, the checks may be switched off in the executable with  </a:t>
            </a:r>
            <a:r>
              <a:rPr lang="en-US" sz="2000" b="1" dirty="0" smtClean="0">
                <a:latin typeface="Courier New" panose="02070309020205020404" pitchFamily="49" charset="0"/>
                <a:cs typeface="Courier New" panose="02070309020205020404" pitchFamily="49" charset="0"/>
              </a:rPr>
              <a:t>pragma</a:t>
            </a:r>
            <a:r>
              <a:rPr lang="en-US" sz="2000" dirty="0" smtClean="0">
                <a:latin typeface="Courier New" panose="02070309020205020404" pitchFamily="49" charset="0"/>
                <a:cs typeface="Courier New" panose="02070309020205020404" pitchFamily="49" charset="0"/>
              </a:rPr>
              <a:t> Assertion_Policy (Ignore)</a:t>
            </a:r>
            <a:r>
              <a:rPr lang="en-US" sz="2400" dirty="0" smtClean="0"/>
              <a:t>.</a:t>
            </a:r>
          </a:p>
          <a:p>
            <a:pPr marL="0" indent="0"/>
            <a:endParaRPr lang="en-US" sz="100" dirty="0" smtClean="0"/>
          </a:p>
          <a:p>
            <a:pPr marL="354013" indent="0"/>
            <a:r>
              <a:rPr lang="en-US" altLang="de-DE" sz="2000" b="1" dirty="0" smtClean="0">
                <a:latin typeface="Courier New" pitchFamily="49" charset="0"/>
              </a:rPr>
              <a:t>procedure</a:t>
            </a:r>
            <a:r>
              <a:rPr lang="en-US" altLang="de-DE" sz="2000" dirty="0" smtClean="0">
                <a:latin typeface="Courier New" pitchFamily="49" charset="0"/>
              </a:rPr>
              <a:t> Push (S: </a:t>
            </a:r>
            <a:r>
              <a:rPr lang="en-US" altLang="de-DE" sz="2000" b="1" dirty="0" smtClean="0">
                <a:latin typeface="Courier New" pitchFamily="49" charset="0"/>
              </a:rPr>
              <a:t>in out</a:t>
            </a:r>
            <a:r>
              <a:rPr lang="en-US" altLang="de-DE" sz="2000" dirty="0" smtClean="0">
                <a:latin typeface="Courier New" pitchFamily="49" charset="0"/>
              </a:rPr>
              <a:t> Stack; X: </a:t>
            </a:r>
            <a:r>
              <a:rPr lang="en-US" altLang="de-DE" sz="2000" b="1" dirty="0" smtClean="0">
                <a:latin typeface="Courier New" pitchFamily="49" charset="0"/>
              </a:rPr>
              <a:t>in </a:t>
            </a:r>
            <a:r>
              <a:rPr lang="en-US" altLang="de-DE" sz="2000" dirty="0" smtClean="0">
                <a:latin typeface="Courier New" pitchFamily="49" charset="0"/>
              </a:rPr>
              <a:t>Element)</a:t>
            </a:r>
            <a:br>
              <a:rPr lang="en-US" altLang="de-DE" sz="2000" dirty="0" smtClean="0">
                <a:latin typeface="Courier New" pitchFamily="49" charset="0"/>
              </a:rPr>
            </a:br>
            <a:r>
              <a:rPr lang="en-US" altLang="de-DE" sz="2000" dirty="0" smtClean="0">
                <a:latin typeface="Courier New" pitchFamily="49" charset="0"/>
              </a:rPr>
              <a:t>  </a:t>
            </a:r>
            <a:r>
              <a:rPr lang="en-US" altLang="de-DE" sz="2000" b="1" dirty="0" smtClean="0">
                <a:latin typeface="Courier New" pitchFamily="49" charset="0"/>
              </a:rPr>
              <a:t>with </a:t>
            </a:r>
            <a:r>
              <a:rPr lang="en-US" altLang="de-DE" sz="2000" dirty="0" smtClean="0">
                <a:latin typeface="Courier New" pitchFamily="49" charset="0"/>
              </a:rPr>
              <a:t>Pre  =&gt; </a:t>
            </a:r>
            <a:r>
              <a:rPr lang="en-US" altLang="de-DE" sz="2000" b="1" dirty="0" smtClean="0">
                <a:latin typeface="Courier New" pitchFamily="49" charset="0"/>
              </a:rPr>
              <a:t>not</a:t>
            </a:r>
            <a:r>
              <a:rPr lang="en-US" altLang="de-DE" sz="2000" dirty="0" smtClean="0">
                <a:latin typeface="Courier New" pitchFamily="49" charset="0"/>
              </a:rPr>
              <a:t> is_Full  (S),</a:t>
            </a:r>
            <a:br>
              <a:rPr lang="en-US" altLang="de-DE" sz="2000" dirty="0" smtClean="0">
                <a:latin typeface="Courier New" pitchFamily="49" charset="0"/>
              </a:rPr>
            </a:br>
            <a:r>
              <a:rPr lang="en-US" altLang="de-DE" sz="2000" dirty="0" smtClean="0">
                <a:latin typeface="Courier New" pitchFamily="49" charset="0"/>
              </a:rPr>
              <a:t>       Post =&gt; </a:t>
            </a:r>
            <a:r>
              <a:rPr lang="en-US" altLang="de-DE" sz="2000" b="1" dirty="0" smtClean="0">
                <a:latin typeface="Courier New" pitchFamily="49" charset="0"/>
              </a:rPr>
              <a:t>not</a:t>
            </a:r>
            <a:r>
              <a:rPr lang="en-US" altLang="de-DE" sz="2000" dirty="0" smtClean="0">
                <a:latin typeface="Courier New" pitchFamily="49" charset="0"/>
              </a:rPr>
              <a:t> is_Empty (S);</a:t>
            </a:r>
            <a:endParaRPr lang="en-US" altLang="de-DE" sz="2000" b="1" dirty="0" smtClean="0">
              <a:latin typeface="Courier New" pitchFamily="49" charset="0"/>
            </a:endParaRPr>
          </a:p>
          <a:p>
            <a:pPr marL="354013" indent="0"/>
            <a:r>
              <a:rPr lang="en-US" altLang="de-DE" sz="2000" b="1" dirty="0" smtClean="0">
                <a:latin typeface="Courier New" pitchFamily="49" charset="0"/>
              </a:rPr>
              <a:t>procedure</a:t>
            </a:r>
            <a:r>
              <a:rPr lang="en-US" altLang="de-DE" sz="2000" dirty="0" smtClean="0">
                <a:latin typeface="Courier New" pitchFamily="49" charset="0"/>
              </a:rPr>
              <a:t> Pop (S: </a:t>
            </a:r>
            <a:r>
              <a:rPr lang="en-US" altLang="de-DE" sz="2000" b="1" dirty="0" smtClean="0">
                <a:latin typeface="Courier New" pitchFamily="49" charset="0"/>
              </a:rPr>
              <a:t>in out</a:t>
            </a:r>
            <a:r>
              <a:rPr lang="en-US" altLang="de-DE" sz="2000" dirty="0" smtClean="0">
                <a:latin typeface="Courier New" pitchFamily="49" charset="0"/>
              </a:rPr>
              <a:t> Stack; X: </a:t>
            </a:r>
            <a:r>
              <a:rPr lang="en-US" altLang="de-DE" sz="2000" b="1" dirty="0" smtClean="0">
                <a:latin typeface="Courier New" pitchFamily="49" charset="0"/>
              </a:rPr>
              <a:t>out</a:t>
            </a:r>
            <a:r>
              <a:rPr lang="en-US" altLang="de-DE" sz="2000" dirty="0" smtClean="0">
                <a:latin typeface="Courier New" pitchFamily="49" charset="0"/>
              </a:rPr>
              <a:t> Element)</a:t>
            </a:r>
            <a:br>
              <a:rPr lang="en-US" altLang="de-DE" sz="2000" dirty="0" smtClean="0">
                <a:latin typeface="Courier New" pitchFamily="49" charset="0"/>
              </a:rPr>
            </a:br>
            <a:r>
              <a:rPr lang="en-US" altLang="de-DE" sz="2000" dirty="0" smtClean="0">
                <a:latin typeface="Courier New" pitchFamily="49" charset="0"/>
              </a:rPr>
              <a:t>  </a:t>
            </a:r>
            <a:r>
              <a:rPr lang="en-US" altLang="de-DE" sz="2000" b="1" dirty="0" smtClean="0">
                <a:latin typeface="Courier New" pitchFamily="49" charset="0"/>
              </a:rPr>
              <a:t>with </a:t>
            </a:r>
            <a:r>
              <a:rPr lang="en-US" altLang="de-DE" sz="2000" dirty="0" smtClean="0">
                <a:latin typeface="Courier New" pitchFamily="49" charset="0"/>
              </a:rPr>
              <a:t>Pre  =&gt; </a:t>
            </a:r>
            <a:r>
              <a:rPr lang="en-US" altLang="de-DE" sz="2000" b="1" dirty="0" smtClean="0">
                <a:latin typeface="Courier New" pitchFamily="49" charset="0"/>
              </a:rPr>
              <a:t>not</a:t>
            </a:r>
            <a:r>
              <a:rPr lang="en-US" altLang="de-DE" sz="2000" dirty="0" smtClean="0">
                <a:latin typeface="Courier New" pitchFamily="49" charset="0"/>
              </a:rPr>
              <a:t> is_Empty (S),</a:t>
            </a:r>
            <a:br>
              <a:rPr lang="en-US" altLang="de-DE" sz="2000" dirty="0" smtClean="0">
                <a:latin typeface="Courier New" pitchFamily="49" charset="0"/>
              </a:rPr>
            </a:br>
            <a:r>
              <a:rPr lang="en-US" altLang="de-DE" sz="2000" dirty="0" smtClean="0">
                <a:latin typeface="Courier New" pitchFamily="49" charset="0"/>
              </a:rPr>
              <a:t>       Post =&gt; </a:t>
            </a:r>
            <a:r>
              <a:rPr lang="en-US" altLang="de-DE" sz="2000" b="1" dirty="0" smtClean="0">
                <a:latin typeface="Courier New" pitchFamily="49" charset="0"/>
              </a:rPr>
              <a:t>not</a:t>
            </a:r>
            <a:r>
              <a:rPr lang="en-US" altLang="de-DE" sz="2000" dirty="0" smtClean="0">
                <a:latin typeface="Courier New" pitchFamily="49" charset="0"/>
              </a:rPr>
              <a:t> is_Full  (S);</a:t>
            </a:r>
            <a:endParaRPr lang="en-US" sz="2400" dirty="0"/>
          </a:p>
        </p:txBody>
      </p:sp>
      <p:sp>
        <p:nvSpPr>
          <p:cNvPr id="4" name="Fußzeilenplatzhalter 3"/>
          <p:cNvSpPr>
            <a:spLocks noGrp="1"/>
          </p:cNvSpPr>
          <p:nvPr>
            <p:ph type="ftr" idx="10"/>
          </p:nvPr>
        </p:nvSpPr>
        <p:spPr/>
        <p:txBody>
          <a:bodyPr/>
          <a:lstStyle/>
          <a:p>
            <a:pPr>
              <a:defRPr/>
            </a:pPr>
            <a:r>
              <a:rPr lang="en-US" dirty="0" smtClean="0"/>
              <a:t>Ada Basics © 2024 C.Grein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336</a:t>
            </a:fld>
            <a:endParaRPr lang="de-DE" dirty="0"/>
          </a:p>
        </p:txBody>
      </p:sp>
    </p:spTree>
    <p:extLst>
      <p:ext uri="{BB962C8B-B14F-4D97-AF65-F5344CB8AC3E}">
        <p14:creationId xmlns:p14="http://schemas.microsoft.com/office/powerpoint/2010/main" val="3869111615"/>
      </p:ext>
    </p:extLst>
  </p:cSld>
  <p:clrMapOvr>
    <a:masterClrMapping/>
  </p:clrMapOvr>
  <p:timing>
    <p:tnLst>
      <p:par>
        <p:cTn id="1" dur="indefinite" restart="never" nodeType="tmRoot"/>
      </p:par>
    </p:tnLst>
  </p:timing>
</p:sld>
</file>

<file path=ppt/slides/slide3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smtClean="0"/>
              <a:t>Expression Functions</a:t>
            </a:r>
            <a:endParaRPr lang="en-US" dirty="0"/>
          </a:p>
        </p:txBody>
      </p:sp>
      <p:sp>
        <p:nvSpPr>
          <p:cNvPr id="3" name="Inhaltsplatzhalter 2"/>
          <p:cNvSpPr>
            <a:spLocks noGrp="1"/>
          </p:cNvSpPr>
          <p:nvPr>
            <p:ph idx="1"/>
          </p:nvPr>
        </p:nvSpPr>
        <p:spPr>
          <a:xfrm>
            <a:off x="539552" y="1897064"/>
            <a:ext cx="7920880" cy="4351336"/>
          </a:xfrm>
        </p:spPr>
        <p:txBody>
          <a:bodyPr/>
          <a:lstStyle/>
          <a:p>
            <a:pPr marL="0" indent="0"/>
            <a:r>
              <a:rPr lang="en-US" sz="1900" dirty="0" smtClean="0"/>
              <a:t>Especially pre- and postconditions use function calls to describe the conditions. This affords telling function names. This is rarely sufficient like in the previous slide. The client being forced to look into the package body to see what exactly is the condition is contrary to the spirit of the Ada language. Further comments do not help either since they cannot be evaluated by the verificator (for instance SPARK).</a:t>
            </a:r>
          </a:p>
          <a:p>
            <a:pPr marL="0" indent="0"/>
            <a:r>
              <a:rPr lang="en-US" sz="1900" dirty="0" smtClean="0"/>
              <a:t>Thus Ada 2012 has introduced so-called expression functions. These have no body, their return value is an expression or and aggregate. The syntax is kept simple by design because the conditions should </a:t>
            </a:r>
            <a:r>
              <a:rPr lang="en-US" sz="1900" dirty="0"/>
              <a:t>preferably </a:t>
            </a:r>
            <a:r>
              <a:rPr lang="en-US" sz="1900" dirty="0" smtClean="0"/>
              <a:t>be simple.</a:t>
            </a:r>
          </a:p>
          <a:p>
            <a:pPr marL="0" indent="0"/>
            <a:r>
              <a:rPr lang="en-US" sz="1900" dirty="0" smtClean="0"/>
              <a:t>Together with the new expressions of slide 77, they present a powerful means for program verification.</a:t>
            </a:r>
          </a:p>
          <a:p>
            <a:pPr marL="0" indent="0"/>
            <a:r>
              <a:rPr lang="en-US" sz="1900" dirty="0" smtClean="0"/>
              <a:t>SPARK further defines so-called ghost entities, which only serve for program verification. They may be removed from the code by the compiler without effect on the program execution.</a:t>
            </a:r>
            <a:endParaRPr lang="en-US" sz="1900" dirty="0"/>
          </a:p>
        </p:txBody>
      </p:sp>
      <p:sp>
        <p:nvSpPr>
          <p:cNvPr id="4" name="Fußzeilenplatzhalter 3"/>
          <p:cNvSpPr>
            <a:spLocks noGrp="1"/>
          </p:cNvSpPr>
          <p:nvPr>
            <p:ph type="ftr" idx="10"/>
          </p:nvPr>
        </p:nvSpPr>
        <p:spPr/>
        <p:txBody>
          <a:bodyPr/>
          <a:lstStyle/>
          <a:p>
            <a:pPr>
              <a:defRPr/>
            </a:pPr>
            <a:r>
              <a:rPr lang="en-US" dirty="0" smtClean="0"/>
              <a:t>Ada Basics © 2024 C.Grein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337</a:t>
            </a:fld>
            <a:endParaRPr lang="de-DE" dirty="0"/>
          </a:p>
        </p:txBody>
      </p:sp>
    </p:spTree>
    <p:extLst>
      <p:ext uri="{BB962C8B-B14F-4D97-AF65-F5344CB8AC3E}">
        <p14:creationId xmlns:p14="http://schemas.microsoft.com/office/powerpoint/2010/main" val="1640324511"/>
      </p:ext>
    </p:extLst>
  </p:cSld>
  <p:clrMapOvr>
    <a:masterClrMapping/>
  </p:clrMapOvr>
</p:sld>
</file>

<file path=ppt/slides/slide3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a:t>Expression </a:t>
            </a:r>
            <a:r>
              <a:rPr lang="en-US" dirty="0" smtClean="0"/>
              <a:t>Functions</a:t>
            </a:r>
            <a:br>
              <a:rPr lang="en-US" dirty="0" smtClean="0"/>
            </a:br>
            <a:r>
              <a:rPr lang="en-US" dirty="0" smtClean="0"/>
              <a:t>Examples</a:t>
            </a:r>
            <a:endParaRPr lang="en-US" dirty="0"/>
          </a:p>
        </p:txBody>
      </p:sp>
      <p:sp>
        <p:nvSpPr>
          <p:cNvPr id="3" name="Inhaltsplatzhalter 2"/>
          <p:cNvSpPr>
            <a:spLocks noGrp="1"/>
          </p:cNvSpPr>
          <p:nvPr>
            <p:ph idx="1"/>
          </p:nvPr>
        </p:nvSpPr>
        <p:spPr>
          <a:xfrm>
            <a:off x="685800" y="2197224"/>
            <a:ext cx="7739063" cy="3896072"/>
          </a:xfrm>
        </p:spPr>
        <p:txBody>
          <a:bodyPr/>
          <a:lstStyle/>
          <a:p>
            <a:pPr marL="627063" lvl="0" indent="0"/>
            <a:r>
              <a:rPr lang="en-US" altLang="de-DE" sz="1800" b="1" dirty="0" smtClean="0">
                <a:latin typeface="Courier New" pitchFamily="49" charset="0"/>
              </a:rPr>
              <a:t>function</a:t>
            </a:r>
            <a:r>
              <a:rPr lang="en-US" altLang="de-DE" sz="1800" dirty="0" smtClean="0">
                <a:latin typeface="Courier New" pitchFamily="49" charset="0"/>
              </a:rPr>
              <a:t> is_Full (S: Stack) </a:t>
            </a:r>
            <a:r>
              <a:rPr lang="en-US" altLang="de-DE" sz="1800" b="1" dirty="0" smtClean="0">
                <a:latin typeface="Courier New" pitchFamily="49" charset="0"/>
              </a:rPr>
              <a:t>return</a:t>
            </a:r>
            <a:r>
              <a:rPr lang="en-US" altLang="de-DE" sz="1800" dirty="0" smtClean="0">
                <a:latin typeface="Courier New" pitchFamily="49" charset="0"/>
              </a:rPr>
              <a:t> Boolean </a:t>
            </a:r>
            <a:r>
              <a:rPr lang="en-US" altLang="de-DE" sz="1800" b="1" dirty="0" smtClean="0">
                <a:latin typeface="Courier New" pitchFamily="49" charset="0"/>
              </a:rPr>
              <a:t>is</a:t>
            </a:r>
            <a:br>
              <a:rPr lang="en-US" altLang="de-DE" sz="1800" b="1" dirty="0" smtClean="0">
                <a:latin typeface="Courier New" pitchFamily="49" charset="0"/>
              </a:rPr>
            </a:br>
            <a:r>
              <a:rPr lang="en-US" altLang="de-DE" sz="1800" b="1" dirty="0" smtClean="0">
                <a:latin typeface="Courier New" pitchFamily="49" charset="0"/>
              </a:rPr>
              <a:t> </a:t>
            </a:r>
            <a:r>
              <a:rPr lang="en-US" altLang="de-DE" sz="1800" dirty="0" smtClean="0">
                <a:latin typeface="Courier New" pitchFamily="49" charset="0"/>
              </a:rPr>
              <a:t> (Fill_Level (S) = Index'Last);</a:t>
            </a:r>
          </a:p>
          <a:p>
            <a:pPr marL="0" lvl="0" indent="0"/>
            <a:r>
              <a:rPr lang="en-US" altLang="de-DE" sz="2000" dirty="0" smtClean="0"/>
              <a:t>More complicated and hardly analyzable expressions in predicates like</a:t>
            </a:r>
          </a:p>
          <a:p>
            <a:pPr marL="627063" lvl="0" indent="0"/>
            <a:r>
              <a:rPr lang="en-US" sz="1800" b="1" dirty="0" smtClean="0"/>
              <a:t>if</a:t>
            </a:r>
            <a:r>
              <a:rPr lang="en-US" sz="1800" dirty="0" smtClean="0"/>
              <a:t>  (</a:t>
            </a:r>
            <a:r>
              <a:rPr lang="en-US" sz="1800" b="1" dirty="0" smtClean="0"/>
              <a:t>if</a:t>
            </a:r>
            <a:r>
              <a:rPr lang="en-US" sz="1800" dirty="0" smtClean="0"/>
              <a:t> A </a:t>
            </a:r>
            <a:r>
              <a:rPr lang="en-US" sz="1800" b="1" dirty="0" smtClean="0"/>
              <a:t>then</a:t>
            </a:r>
            <a:r>
              <a:rPr lang="en-US" sz="1800" dirty="0" smtClean="0"/>
              <a:t> B </a:t>
            </a:r>
            <a:r>
              <a:rPr lang="en-US" sz="1800" b="1" dirty="0" smtClean="0"/>
              <a:t>else</a:t>
            </a:r>
            <a:r>
              <a:rPr lang="en-US" sz="1800" dirty="0" smtClean="0"/>
              <a:t> C) </a:t>
            </a:r>
            <a:r>
              <a:rPr lang="en-US" sz="1800" b="1" dirty="0" smtClean="0"/>
              <a:t>then …</a:t>
            </a:r>
          </a:p>
          <a:p>
            <a:pPr marL="0" lvl="0" indent="0"/>
            <a:r>
              <a:rPr lang="en-US" altLang="de-DE" sz="2000" dirty="0"/>
              <a:t>c</a:t>
            </a:r>
            <a:r>
              <a:rPr lang="en-US" altLang="de-DE" sz="2000" dirty="0" smtClean="0"/>
              <a:t>an be made readable by skillful transformations:</a:t>
            </a:r>
          </a:p>
          <a:p>
            <a:pPr marL="627063" lvl="0" indent="0"/>
            <a:r>
              <a:rPr lang="en-US" altLang="de-DE" sz="1800" b="1" dirty="0" smtClean="0">
                <a:latin typeface="Courier New" pitchFamily="49" charset="0"/>
              </a:rPr>
              <a:t>function</a:t>
            </a:r>
            <a:r>
              <a:rPr lang="en-US" altLang="de-DE" sz="1800" dirty="0">
                <a:latin typeface="Courier New" pitchFamily="49" charset="0"/>
              </a:rPr>
              <a:t> Shopping_Mall_is_Open </a:t>
            </a:r>
            <a:r>
              <a:rPr lang="en-US" altLang="de-DE" sz="1800" b="1" dirty="0" smtClean="0">
                <a:latin typeface="Courier New" pitchFamily="49" charset="0"/>
              </a:rPr>
              <a:t>return</a:t>
            </a:r>
            <a:r>
              <a:rPr lang="en-US" altLang="de-DE" sz="1800" dirty="0" smtClean="0">
                <a:latin typeface="Courier New" pitchFamily="49" charset="0"/>
              </a:rPr>
              <a:t> Boolean </a:t>
            </a:r>
            <a:r>
              <a:rPr lang="en-US" altLang="de-DE" sz="1800" b="1" dirty="0" smtClean="0">
                <a:latin typeface="Courier New" pitchFamily="49" charset="0"/>
              </a:rPr>
              <a:t>is</a:t>
            </a:r>
            <a:r>
              <a:rPr lang="en-US" altLang="de-DE" sz="1800" dirty="0" smtClean="0">
                <a:latin typeface="Courier New" pitchFamily="49" charset="0"/>
              </a:rPr>
              <a:t/>
            </a:r>
            <a:br>
              <a:rPr lang="en-US" altLang="de-DE" sz="1800" dirty="0" smtClean="0">
                <a:latin typeface="Courier New" pitchFamily="49" charset="0"/>
              </a:rPr>
            </a:br>
            <a:r>
              <a:rPr lang="en-US" altLang="de-DE" sz="1800" dirty="0" smtClean="0">
                <a:latin typeface="Courier New" pitchFamily="49" charset="0"/>
              </a:rPr>
              <a:t>  (</a:t>
            </a:r>
            <a:r>
              <a:rPr lang="en-US" altLang="de-DE" sz="1800" b="1" dirty="0" smtClean="0">
                <a:latin typeface="Courier New" pitchFamily="49" charset="0"/>
              </a:rPr>
              <a:t>if</a:t>
            </a:r>
            <a:r>
              <a:rPr lang="en-US" altLang="de-DE" sz="1800" dirty="0" smtClean="0">
                <a:latin typeface="Courier New" pitchFamily="49" charset="0"/>
              </a:rPr>
              <a:t> Workday </a:t>
            </a:r>
            <a:r>
              <a:rPr lang="en-US" altLang="de-DE" sz="1800" b="1" dirty="0" smtClean="0">
                <a:latin typeface="Courier New" pitchFamily="49" charset="0"/>
              </a:rPr>
              <a:t>then</a:t>
            </a:r>
            <a:br>
              <a:rPr lang="en-US" altLang="de-DE" sz="1800" b="1" dirty="0" smtClean="0">
                <a:latin typeface="Courier New" pitchFamily="49" charset="0"/>
              </a:rPr>
            </a:br>
            <a:r>
              <a:rPr lang="en-US" altLang="de-DE" sz="1800" b="1" dirty="0" smtClean="0">
                <a:latin typeface="Courier New" pitchFamily="49" charset="0"/>
              </a:rPr>
              <a:t>            </a:t>
            </a:r>
            <a:r>
              <a:rPr lang="en-US" altLang="de-DE" sz="1800" dirty="0" smtClean="0">
                <a:latin typeface="Courier New" pitchFamily="49" charset="0"/>
              </a:rPr>
              <a:t> (Hour =&gt; 10, Minute =&gt; 0) &lt;= Time </a:t>
            </a:r>
            <a:r>
              <a:rPr lang="en-US" altLang="de-DE" sz="1800" b="1" dirty="0" smtClean="0">
                <a:latin typeface="Courier New" pitchFamily="49" charset="0"/>
              </a:rPr>
              <a:t>and</a:t>
            </a:r>
            <a:br>
              <a:rPr lang="en-US" altLang="de-DE" sz="1800" b="1" dirty="0" smtClean="0">
                <a:latin typeface="Courier New" pitchFamily="49" charset="0"/>
              </a:rPr>
            </a:br>
            <a:r>
              <a:rPr lang="en-US" altLang="de-DE" sz="1800" b="1" dirty="0" smtClean="0">
                <a:latin typeface="Courier New" pitchFamily="49" charset="0"/>
              </a:rPr>
              <a:t>    </a:t>
            </a:r>
            <a:r>
              <a:rPr lang="en-US" altLang="de-DE" sz="1800" dirty="0" smtClean="0">
                <a:latin typeface="Courier New" pitchFamily="49" charset="0"/>
              </a:rPr>
              <a:t> Time &lt;= (Hour =&gt; 20, Minute =&gt; 0)</a:t>
            </a:r>
            <a:br>
              <a:rPr lang="en-US" altLang="de-DE" sz="1800" dirty="0" smtClean="0">
                <a:latin typeface="Courier New" pitchFamily="49" charset="0"/>
              </a:rPr>
            </a:br>
            <a:r>
              <a:rPr lang="en-US" altLang="de-DE" sz="1800" dirty="0" smtClean="0">
                <a:latin typeface="Courier New" pitchFamily="49" charset="0"/>
              </a:rPr>
              <a:t>   </a:t>
            </a:r>
            <a:r>
              <a:rPr lang="en-US" altLang="de-DE" sz="1800" b="1" dirty="0" smtClean="0">
                <a:latin typeface="Courier New" pitchFamily="49" charset="0"/>
              </a:rPr>
              <a:t>else</a:t>
            </a:r>
            <a:r>
              <a:rPr lang="en-US" altLang="de-DE" sz="1800" dirty="0" smtClean="0">
                <a:latin typeface="Courier New" pitchFamily="49" charset="0"/>
              </a:rPr>
              <a:t> False);</a:t>
            </a:r>
          </a:p>
          <a:p>
            <a:pPr marL="627063" lvl="0" indent="0"/>
            <a:r>
              <a:rPr lang="en-US" altLang="de-DE" sz="1800" b="1" dirty="0" smtClean="0">
                <a:latin typeface="Courier New" pitchFamily="49" charset="0"/>
              </a:rPr>
              <a:t>if</a:t>
            </a:r>
            <a:r>
              <a:rPr lang="en-US" altLang="de-DE" sz="1800" dirty="0" smtClean="0">
                <a:latin typeface="Courier New" pitchFamily="49" charset="0"/>
              </a:rPr>
              <a:t> </a:t>
            </a:r>
            <a:r>
              <a:rPr lang="en-US" altLang="de-DE" sz="1800" dirty="0">
                <a:latin typeface="Courier New" pitchFamily="49" charset="0"/>
              </a:rPr>
              <a:t>Shopping_Mall_is_Open </a:t>
            </a:r>
            <a:r>
              <a:rPr lang="en-US" altLang="de-DE" sz="1800" b="1" dirty="0" smtClean="0">
                <a:latin typeface="Courier New" pitchFamily="49" charset="0"/>
              </a:rPr>
              <a:t>then</a:t>
            </a:r>
            <a:r>
              <a:rPr lang="en-US" altLang="de-DE" sz="1800" dirty="0" smtClean="0">
                <a:latin typeface="Courier New" pitchFamily="49" charset="0"/>
              </a:rPr>
              <a:t> …</a:t>
            </a:r>
          </a:p>
        </p:txBody>
      </p:sp>
      <p:sp>
        <p:nvSpPr>
          <p:cNvPr id="4" name="Fußzeilenplatzhalter 3"/>
          <p:cNvSpPr>
            <a:spLocks noGrp="1"/>
          </p:cNvSpPr>
          <p:nvPr>
            <p:ph type="ftr" idx="10"/>
          </p:nvPr>
        </p:nvSpPr>
        <p:spPr/>
        <p:txBody>
          <a:bodyPr/>
          <a:lstStyle/>
          <a:p>
            <a:pPr>
              <a:defRPr/>
            </a:pPr>
            <a:r>
              <a:rPr lang="en-US" dirty="0" smtClean="0"/>
              <a:t>Ada Basics © 2024 C.Grein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338</a:t>
            </a:fld>
            <a:endParaRPr lang="de-DE" dirty="0"/>
          </a:p>
        </p:txBody>
      </p:sp>
    </p:spTree>
    <p:extLst>
      <p:ext uri="{BB962C8B-B14F-4D97-AF65-F5344CB8AC3E}">
        <p14:creationId xmlns:p14="http://schemas.microsoft.com/office/powerpoint/2010/main" val="1197226922"/>
      </p:ext>
    </p:extLst>
  </p:cSld>
  <p:clrMapOvr>
    <a:masterClrMapping/>
  </p:clrMapOvr>
</p:sld>
</file>

<file path=ppt/slides/slide3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smtClean="0"/>
              <a:t>Exception vs. Precondition</a:t>
            </a:r>
            <a:endParaRPr lang="en-US" dirty="0"/>
          </a:p>
        </p:txBody>
      </p:sp>
      <p:sp>
        <p:nvSpPr>
          <p:cNvPr id="3" name="Inhaltsplatzhalter 2"/>
          <p:cNvSpPr>
            <a:spLocks noGrp="1"/>
          </p:cNvSpPr>
          <p:nvPr>
            <p:ph idx="1"/>
          </p:nvPr>
        </p:nvSpPr>
        <p:spPr>
          <a:xfrm>
            <a:off x="685800" y="1897064"/>
            <a:ext cx="7739063" cy="4318000"/>
          </a:xfrm>
        </p:spPr>
        <p:txBody>
          <a:bodyPr/>
          <a:lstStyle/>
          <a:p>
            <a:pPr marL="0" indent="0"/>
            <a:r>
              <a:rPr lang="en-US" sz="2100" dirty="0" smtClean="0"/>
              <a:t>A rule of thumb where to draw the line between an exception and a precondition:</a:t>
            </a:r>
          </a:p>
          <a:p>
            <a:pPr marL="0" indent="0"/>
            <a:r>
              <a:rPr lang="en-US" sz="2100" dirty="0" smtClean="0">
                <a:solidFill>
                  <a:schemeClr val="accent2"/>
                </a:solidFill>
              </a:rPr>
              <a:t>A precondition should depend only on the parameters </a:t>
            </a:r>
            <a:r>
              <a:rPr lang="en-US" sz="2100" dirty="0" smtClean="0"/>
              <a:t>(not global state) and it should be easy to describe (preferably with a simple function call, an expression function).</a:t>
            </a:r>
          </a:p>
          <a:p>
            <a:pPr marL="0" indent="0"/>
            <a:r>
              <a:rPr lang="en-US" sz="2100" dirty="0" smtClean="0">
                <a:solidFill>
                  <a:schemeClr val="accent2"/>
                </a:solidFill>
              </a:rPr>
              <a:t>Then the body of the subprogram can assume the precondition is true.</a:t>
            </a:r>
          </a:p>
          <a:p>
            <a:pPr marL="0" indent="0"/>
            <a:r>
              <a:rPr lang="en-US" sz="2100" dirty="0" smtClean="0"/>
              <a:t>It is not about normal control flow. It is about programming mistakes. Exceptions are made for those (slide 254). Also </a:t>
            </a:r>
            <a:r>
              <a:rPr lang="en-US" sz="2100" dirty="0"/>
              <a:t>failed predicates raise </a:t>
            </a:r>
            <a:r>
              <a:rPr lang="en-US" sz="2100" dirty="0" smtClean="0"/>
              <a:t>them; the difference is the location of the trigger.</a:t>
            </a:r>
          </a:p>
          <a:p>
            <a:pPr marL="0" indent="0"/>
            <a:r>
              <a:rPr lang="en-US" sz="2100" dirty="0" smtClean="0"/>
              <a:t>In a normal case, such as not finding anything in a search, using </a:t>
            </a:r>
            <a:br>
              <a:rPr lang="en-US" sz="2100" dirty="0" smtClean="0"/>
            </a:br>
            <a:r>
              <a:rPr lang="en-US" sz="2100" dirty="0" smtClean="0"/>
              <a:t>exceptions would generally be considered wrong. Using them would break up situations that are logically related.</a:t>
            </a:r>
            <a:endParaRPr lang="en-US" sz="2100" dirty="0"/>
          </a:p>
        </p:txBody>
      </p:sp>
      <p:sp>
        <p:nvSpPr>
          <p:cNvPr id="4" name="Fußzeilenplatzhalter 3"/>
          <p:cNvSpPr>
            <a:spLocks noGrp="1"/>
          </p:cNvSpPr>
          <p:nvPr>
            <p:ph type="ftr" idx="10"/>
          </p:nvPr>
        </p:nvSpPr>
        <p:spPr/>
        <p:txBody>
          <a:bodyPr/>
          <a:lstStyle/>
          <a:p>
            <a:pPr>
              <a:defRPr/>
            </a:pPr>
            <a:r>
              <a:rPr lang="en-US" dirty="0" smtClean="0"/>
              <a:t>Ada Basics © 2024 C.Grein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339</a:t>
            </a:fld>
            <a:endParaRPr lang="de-DE" dirty="0"/>
          </a:p>
        </p:txBody>
      </p:sp>
    </p:spTree>
    <p:extLst>
      <p:ext uri="{BB962C8B-B14F-4D97-AF65-F5344CB8AC3E}">
        <p14:creationId xmlns:p14="http://schemas.microsoft.com/office/powerpoint/2010/main" val="4220549542"/>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noProof="0" dirty="0" smtClean="0"/>
              <a:t>Design and Types</a:t>
            </a:r>
            <a:endParaRPr lang="en-US" noProof="0" dirty="0"/>
          </a:p>
        </p:txBody>
      </p:sp>
      <p:sp>
        <p:nvSpPr>
          <p:cNvPr id="3" name="Inhaltsplatzhalter 2"/>
          <p:cNvSpPr>
            <a:spLocks noGrp="1"/>
          </p:cNvSpPr>
          <p:nvPr>
            <p:ph idx="1"/>
          </p:nvPr>
        </p:nvSpPr>
        <p:spPr>
          <a:xfrm>
            <a:off x="685800" y="2204865"/>
            <a:ext cx="7739063" cy="3528392"/>
          </a:xfrm>
        </p:spPr>
        <p:txBody>
          <a:bodyPr/>
          <a:lstStyle/>
          <a:p>
            <a:pPr marL="0" indent="0" algn="ctr"/>
            <a:r>
              <a:rPr lang="en-US" sz="2800" noProof="0" dirty="0" smtClean="0"/>
              <a:t>The language protects you from many mistakes.</a:t>
            </a:r>
            <a:br>
              <a:rPr lang="en-US" sz="2800" noProof="0" dirty="0" smtClean="0"/>
            </a:br>
            <a:r>
              <a:rPr lang="en-US" sz="2800" noProof="0" dirty="0" smtClean="0">
                <a:solidFill>
                  <a:srgbClr val="C00000"/>
                </a:solidFill>
              </a:rPr>
              <a:t>So use it and define types adapted to the problem.</a:t>
            </a:r>
          </a:p>
          <a:p>
            <a:pPr marL="0" indent="0" algn="ctr"/>
            <a:r>
              <a:rPr lang="en-US" sz="1200" noProof="0" dirty="0" smtClean="0"/>
              <a:t> </a:t>
            </a:r>
          </a:p>
          <a:p>
            <a:pPr marL="0" indent="0" algn="ctr"/>
            <a:r>
              <a:rPr lang="en-US" noProof="0" dirty="0" smtClean="0">
                <a:solidFill>
                  <a:schemeClr val="accent2"/>
                </a:solidFill>
              </a:rPr>
              <a:t>Strong typing is not a pain, it's a help!</a:t>
            </a:r>
          </a:p>
          <a:p>
            <a:pPr marL="0" indent="0" algn="ctr"/>
            <a:r>
              <a:rPr lang="en-US" sz="1200" noProof="0" dirty="0" smtClean="0"/>
              <a:t> </a:t>
            </a:r>
          </a:p>
          <a:p>
            <a:pPr marL="0" indent="0" algn="ctr"/>
            <a:r>
              <a:rPr lang="en-US" sz="2400" noProof="0" dirty="0" smtClean="0"/>
              <a:t>If it compiles, it works...</a:t>
            </a:r>
          </a:p>
          <a:p>
            <a:pPr marL="0" indent="0" algn="ctr"/>
            <a:r>
              <a:rPr lang="en-US" sz="2400" noProof="0" dirty="0" smtClean="0"/>
              <a:t> </a:t>
            </a:r>
          </a:p>
          <a:p>
            <a:pPr marL="0" indent="0" algn="ctr"/>
            <a:r>
              <a:rPr lang="en-US" sz="2400" noProof="0" dirty="0" smtClean="0"/>
              <a:t>Spend your time on designing, not chasing stupid bugs.</a:t>
            </a:r>
            <a:endParaRPr lang="en-US" noProof="0" dirty="0"/>
          </a:p>
        </p:txBody>
      </p:sp>
      <p:sp>
        <p:nvSpPr>
          <p:cNvPr id="4" name="Fußzeilenplatzhalter 3"/>
          <p:cNvSpPr>
            <a:spLocks noGrp="1"/>
          </p:cNvSpPr>
          <p:nvPr>
            <p:ph type="ftr" idx="10"/>
          </p:nvPr>
        </p:nvSpPr>
        <p:spPr/>
        <p:txBody>
          <a:bodyPr/>
          <a:lstStyle/>
          <a:p>
            <a:pPr>
              <a:defRPr/>
            </a:pPr>
            <a:r>
              <a:rPr lang="en-US" dirty="0" smtClean="0"/>
              <a:t>Ada Basics © 2024 C.Grein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34</a:t>
            </a:fld>
            <a:endParaRPr lang="de-DE" dirty="0"/>
          </a:p>
        </p:txBody>
      </p:sp>
    </p:spTree>
    <p:extLst>
      <p:ext uri="{BB962C8B-B14F-4D97-AF65-F5344CB8AC3E}">
        <p14:creationId xmlns:p14="http://schemas.microsoft.com/office/powerpoint/2010/main" val="2220212881"/>
      </p:ext>
    </p:extLst>
  </p:cSld>
  <p:clrMapOvr>
    <a:masterClrMapping/>
  </p:clrMapOvr>
  <p:timing>
    <p:tnLst>
      <p:par>
        <p:cTn id="1" dur="indefinite" restart="never" nodeType="tmRoot"/>
      </p:par>
    </p:tnLst>
  </p:timing>
</p:sld>
</file>

<file path=ppt/slides/slide3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smtClean="0"/>
              <a:t>Constraints vs. Predicate</a:t>
            </a:r>
            <a:endParaRPr lang="en-US" dirty="0"/>
          </a:p>
        </p:txBody>
      </p:sp>
      <p:sp>
        <p:nvSpPr>
          <p:cNvPr id="3" name="Inhaltsplatzhalter 2"/>
          <p:cNvSpPr>
            <a:spLocks noGrp="1"/>
          </p:cNvSpPr>
          <p:nvPr>
            <p:ph idx="1"/>
          </p:nvPr>
        </p:nvSpPr>
        <p:spPr/>
        <p:txBody>
          <a:bodyPr/>
          <a:lstStyle/>
          <a:p>
            <a:pPr marL="0" indent="0"/>
            <a:r>
              <a:rPr lang="en-US" sz="2400" dirty="0" smtClean="0"/>
              <a:t>It would be a fundamental misunderstanding if a constrained subtype were replaced by one with a predicate, for instance</a:t>
            </a:r>
          </a:p>
          <a:p>
            <a:pPr marL="357188" indent="0"/>
            <a:r>
              <a:rPr lang="en-US" sz="2000" b="1" dirty="0" smtClean="0">
                <a:latin typeface="Courier New" panose="02070309020205020404" pitchFamily="49" charset="0"/>
                <a:cs typeface="Courier New" panose="02070309020205020404" pitchFamily="49" charset="0"/>
              </a:rPr>
              <a:t>subtype</a:t>
            </a:r>
            <a:r>
              <a:rPr lang="en-US" sz="2000" dirty="0" smtClean="0">
                <a:latin typeface="Courier New" panose="02070309020205020404" pitchFamily="49" charset="0"/>
                <a:cs typeface="Courier New" panose="02070309020205020404" pitchFamily="49" charset="0"/>
              </a:rPr>
              <a:t> Nat </a:t>
            </a:r>
            <a:r>
              <a:rPr lang="en-US" sz="2000" b="1" dirty="0" smtClean="0">
                <a:latin typeface="Courier New" panose="02070309020205020404" pitchFamily="49" charset="0"/>
                <a:cs typeface="Courier New" panose="02070309020205020404" pitchFamily="49" charset="0"/>
              </a:rPr>
              <a:t>is</a:t>
            </a:r>
            <a:r>
              <a:rPr lang="en-US" sz="2000" dirty="0" smtClean="0">
                <a:latin typeface="Courier New" panose="02070309020205020404" pitchFamily="49" charset="0"/>
                <a:cs typeface="Courier New" panose="02070309020205020404" pitchFamily="49" charset="0"/>
              </a:rPr>
              <a:t> Integer</a:t>
            </a:r>
            <a:br>
              <a:rPr lang="en-US" sz="2000" dirty="0" smtClean="0">
                <a:latin typeface="Courier New" panose="02070309020205020404" pitchFamily="49" charset="0"/>
                <a:cs typeface="Courier New" panose="02070309020205020404" pitchFamily="49" charset="0"/>
              </a:rPr>
            </a:br>
            <a:r>
              <a:rPr lang="en-US" sz="2000" dirty="0" smtClean="0">
                <a:latin typeface="Courier New" panose="02070309020205020404" pitchFamily="49" charset="0"/>
                <a:cs typeface="Courier New" panose="02070309020205020404" pitchFamily="49" charset="0"/>
              </a:rPr>
              <a:t>  </a:t>
            </a:r>
            <a:r>
              <a:rPr lang="en-US" sz="2000" b="1" dirty="0" smtClean="0">
                <a:latin typeface="Courier New" panose="02070309020205020404" pitchFamily="49" charset="0"/>
                <a:cs typeface="Courier New" panose="02070309020205020404" pitchFamily="49" charset="0"/>
              </a:rPr>
              <a:t>with</a:t>
            </a:r>
            <a:r>
              <a:rPr lang="en-US" sz="2000" dirty="0" smtClean="0">
                <a:latin typeface="Courier New" panose="02070309020205020404" pitchFamily="49" charset="0"/>
                <a:cs typeface="Courier New" panose="02070309020205020404" pitchFamily="49" charset="0"/>
              </a:rPr>
              <a:t> Static_Predicate =&gt; Nat &gt;= 0;</a:t>
            </a:r>
          </a:p>
          <a:p>
            <a:pPr marL="357188" indent="0"/>
            <a:r>
              <a:rPr lang="en-US" sz="2000" dirty="0" smtClean="0">
                <a:latin typeface="Courier New" panose="02070309020205020404" pitchFamily="49" charset="0"/>
                <a:cs typeface="Courier New" panose="02070309020205020404" pitchFamily="49" charset="0"/>
              </a:rPr>
              <a:t>I: Nat;</a:t>
            </a:r>
          </a:p>
          <a:p>
            <a:pPr marL="0" indent="0"/>
            <a:r>
              <a:rPr lang="en-US" sz="2400" dirty="0" smtClean="0">
                <a:cs typeface="Courier New" panose="02070309020205020404" pitchFamily="49" charset="0"/>
              </a:rPr>
              <a:t>instead of</a:t>
            </a:r>
          </a:p>
          <a:p>
            <a:pPr marL="357188" indent="0"/>
            <a:r>
              <a:rPr lang="en-US" sz="2000" dirty="0" smtClean="0">
                <a:latin typeface="Courier New" panose="02070309020205020404" pitchFamily="49" charset="0"/>
                <a:cs typeface="Courier New" panose="02070309020205020404" pitchFamily="49" charset="0"/>
              </a:rPr>
              <a:t>I: Natural;</a:t>
            </a:r>
          </a:p>
          <a:p>
            <a:pPr marL="0" indent="0"/>
            <a:r>
              <a:rPr lang="en-US" sz="2400" dirty="0" smtClean="0"/>
              <a:t>Both serve different goals </a:t>
            </a:r>
            <a:r>
              <a:rPr lang="en-US" sz="2400" dirty="0" smtClean="0">
                <a:cs typeface="Courier New" panose="02070309020205020404" pitchFamily="49" charset="0"/>
              </a:rPr>
              <a:t>– and of course SPARK will take into account constraints for verification.</a:t>
            </a:r>
            <a:endParaRPr lang="en-US" sz="2400" dirty="0"/>
          </a:p>
        </p:txBody>
      </p:sp>
      <p:sp>
        <p:nvSpPr>
          <p:cNvPr id="4" name="Fußzeilenplatzhalter 3"/>
          <p:cNvSpPr>
            <a:spLocks noGrp="1"/>
          </p:cNvSpPr>
          <p:nvPr>
            <p:ph type="ftr" idx="10"/>
          </p:nvPr>
        </p:nvSpPr>
        <p:spPr/>
        <p:txBody>
          <a:bodyPr/>
          <a:lstStyle/>
          <a:p>
            <a:pPr>
              <a:defRPr/>
            </a:pPr>
            <a:r>
              <a:rPr lang="en-US" dirty="0" smtClean="0"/>
              <a:t>Ada Basics © 2024 C.Grein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340</a:t>
            </a:fld>
            <a:endParaRPr lang="de-DE" dirty="0"/>
          </a:p>
        </p:txBody>
      </p:sp>
      <p:sp>
        <p:nvSpPr>
          <p:cNvPr id="6" name="Textfeld 5"/>
          <p:cNvSpPr txBox="1"/>
          <p:nvPr/>
        </p:nvSpPr>
        <p:spPr>
          <a:xfrm>
            <a:off x="5652120" y="5728610"/>
            <a:ext cx="2520280" cy="369332"/>
          </a:xfrm>
          <a:prstGeom prst="rect">
            <a:avLst/>
          </a:prstGeom>
          <a:solidFill>
            <a:srgbClr val="00B050"/>
          </a:solidFill>
          <a:ln w="19050">
            <a:solidFill>
              <a:schemeClr val="accent3">
                <a:lumMod val="10000"/>
              </a:schemeClr>
            </a:solidFill>
          </a:ln>
        </p:spPr>
        <p:txBody>
          <a:bodyPr wrap="square" rtlCol="0" anchor="ctr">
            <a:spAutoFit/>
          </a:bodyPr>
          <a:lstStyle/>
          <a:p>
            <a:r>
              <a:rPr lang="en-US" sz="1800" dirty="0" smtClean="0">
                <a:solidFill>
                  <a:schemeClr val="accent2">
                    <a:lumMod val="50000"/>
                  </a:schemeClr>
                </a:solidFill>
              </a:rPr>
              <a:t>Also see code: </a:t>
            </a:r>
            <a:r>
              <a:rPr lang="en-US" sz="1600" dirty="0" smtClean="0">
                <a:solidFill>
                  <a:schemeClr val="accent2">
                    <a:lumMod val="50000"/>
                  </a:schemeClr>
                </a:solidFill>
                <a:latin typeface="Courier New" panose="02070309020205020404" pitchFamily="49" charset="0"/>
                <a:cs typeface="Courier New" panose="02070309020205020404" pitchFamily="49" charset="0"/>
              </a:rPr>
              <a:t>Sliding</a:t>
            </a:r>
            <a:endParaRPr lang="en-US" sz="1600" dirty="0">
              <a:solidFill>
                <a:schemeClr val="accent2">
                  <a:lumMod val="50000"/>
                </a:schemeClr>
              </a:solidFill>
              <a:latin typeface="Courier New" panose="02070309020205020404" pitchFamily="49" charset="0"/>
              <a:cs typeface="Courier New" panose="02070309020205020404" pitchFamily="49" charset="0"/>
            </a:endParaRPr>
          </a:p>
        </p:txBody>
      </p:sp>
      <p:sp>
        <p:nvSpPr>
          <p:cNvPr id="7" name="Textfeld 6"/>
          <p:cNvSpPr txBox="1"/>
          <p:nvPr/>
        </p:nvSpPr>
        <p:spPr>
          <a:xfrm>
            <a:off x="3870277" y="3473713"/>
            <a:ext cx="4554586" cy="1323439"/>
          </a:xfrm>
          <a:prstGeom prst="rect">
            <a:avLst/>
          </a:prstGeom>
          <a:solidFill>
            <a:srgbClr val="FFCCFF"/>
          </a:solidFill>
          <a:ln>
            <a:solidFill>
              <a:srgbClr val="FF3399"/>
            </a:solidFill>
          </a:ln>
        </p:spPr>
        <p:txBody>
          <a:bodyPr wrap="square" rtlCol="0">
            <a:spAutoFit/>
          </a:bodyPr>
          <a:lstStyle/>
          <a:p>
            <a:r>
              <a:rPr lang="en-US" sz="1600" dirty="0" smtClean="0">
                <a:solidFill>
                  <a:srgbClr val="FF3399"/>
                </a:solidFill>
              </a:rPr>
              <a:t>Note the limitations on the use of predicates in RM 3.2.4! In particular, the use of the attributes </a:t>
            </a:r>
            <a:r>
              <a:rPr lang="en-US" sz="1400" dirty="0">
                <a:solidFill>
                  <a:srgbClr val="FF3399"/>
                </a:solidFill>
                <a:latin typeface="Courier New" panose="02070309020205020404" pitchFamily="49" charset="0"/>
                <a:cs typeface="Courier New" panose="02070309020205020404" pitchFamily="49" charset="0"/>
              </a:rPr>
              <a:t>First</a:t>
            </a:r>
            <a:r>
              <a:rPr lang="en-US" sz="1600" dirty="0">
                <a:solidFill>
                  <a:srgbClr val="FF3399"/>
                </a:solidFill>
              </a:rPr>
              <a:t>, </a:t>
            </a:r>
            <a:r>
              <a:rPr lang="en-US" sz="1400" dirty="0">
                <a:solidFill>
                  <a:srgbClr val="FF3399"/>
                </a:solidFill>
                <a:latin typeface="Courier New" panose="02070309020205020404" pitchFamily="49" charset="0"/>
                <a:cs typeface="Courier New" panose="02070309020205020404" pitchFamily="49" charset="0"/>
              </a:rPr>
              <a:t>Last</a:t>
            </a:r>
            <a:r>
              <a:rPr lang="en-US" sz="1600" dirty="0">
                <a:solidFill>
                  <a:srgbClr val="FF3399"/>
                </a:solidFill>
              </a:rPr>
              <a:t> </a:t>
            </a:r>
            <a:r>
              <a:rPr lang="en-US" sz="1600" dirty="0" smtClean="0">
                <a:solidFill>
                  <a:srgbClr val="FF3399"/>
                </a:solidFill>
              </a:rPr>
              <a:t>and </a:t>
            </a:r>
            <a:r>
              <a:rPr lang="en-US" sz="1400" dirty="0">
                <a:solidFill>
                  <a:srgbClr val="FF3399"/>
                </a:solidFill>
                <a:latin typeface="Courier New" panose="02070309020205020404" pitchFamily="49" charset="0"/>
                <a:cs typeface="Courier New" panose="02070309020205020404" pitchFamily="49" charset="0"/>
              </a:rPr>
              <a:t>Range</a:t>
            </a:r>
            <a:r>
              <a:rPr lang="en-US" sz="1600" dirty="0">
                <a:solidFill>
                  <a:srgbClr val="FF3399"/>
                </a:solidFill>
              </a:rPr>
              <a:t> </a:t>
            </a:r>
            <a:r>
              <a:rPr lang="en-US" sz="1600" dirty="0" smtClean="0">
                <a:solidFill>
                  <a:srgbClr val="FF3399"/>
                </a:solidFill>
              </a:rPr>
              <a:t>is disallowed for subtypes like </a:t>
            </a:r>
            <a:r>
              <a:rPr lang="en-US" sz="1400" dirty="0" smtClean="0">
                <a:solidFill>
                  <a:srgbClr val="FF3399"/>
                </a:solidFill>
                <a:latin typeface="Courier New" panose="02070309020205020404" pitchFamily="49" charset="0"/>
                <a:cs typeface="Courier New" panose="02070309020205020404" pitchFamily="49" charset="0"/>
              </a:rPr>
              <a:t>Nat</a:t>
            </a:r>
            <a:r>
              <a:rPr lang="en-US" sz="1600" dirty="0" smtClean="0">
                <a:solidFill>
                  <a:srgbClr val="FF3399"/>
                </a:solidFill>
              </a:rPr>
              <a:t> (RM 3.2.4(26/3)); the two former are replaced by </a:t>
            </a:r>
            <a:r>
              <a:rPr lang="en-US" sz="1400" dirty="0" smtClean="0">
                <a:solidFill>
                  <a:srgbClr val="FF3399"/>
                </a:solidFill>
                <a:latin typeface="Courier New" panose="02070309020205020404" pitchFamily="49" charset="0"/>
                <a:cs typeface="Courier New" panose="02070309020205020404" pitchFamily="49" charset="0"/>
              </a:rPr>
              <a:t>First_Valid</a:t>
            </a:r>
            <a:r>
              <a:rPr lang="en-US" sz="1600" dirty="0" smtClean="0">
                <a:solidFill>
                  <a:srgbClr val="FF3399"/>
                </a:solidFill>
              </a:rPr>
              <a:t> and </a:t>
            </a:r>
            <a:r>
              <a:rPr lang="en-US" sz="1400" dirty="0" smtClean="0">
                <a:solidFill>
                  <a:srgbClr val="FF3399"/>
                </a:solidFill>
                <a:latin typeface="Courier New" panose="02070309020205020404" pitchFamily="49" charset="0"/>
                <a:cs typeface="Courier New" panose="02070309020205020404" pitchFamily="49" charset="0"/>
              </a:rPr>
              <a:t>Last_Valid</a:t>
            </a:r>
            <a:r>
              <a:rPr lang="en-US" sz="1600" dirty="0" smtClean="0">
                <a:solidFill>
                  <a:srgbClr val="FF3399"/>
                </a:solidFill>
              </a:rPr>
              <a:t> (RM 3.5.5(7.1/4ff)).</a:t>
            </a:r>
            <a:endParaRPr lang="en-US" sz="1600" dirty="0">
              <a:solidFill>
                <a:srgbClr val="FF3399"/>
              </a:solidFill>
            </a:endParaRPr>
          </a:p>
        </p:txBody>
      </p:sp>
    </p:spTree>
    <p:extLst>
      <p:ext uri="{BB962C8B-B14F-4D97-AF65-F5344CB8AC3E}">
        <p14:creationId xmlns:p14="http://schemas.microsoft.com/office/powerpoint/2010/main" val="3569229188"/>
      </p:ext>
    </p:extLst>
  </p:cSld>
  <p:clrMapOvr>
    <a:masterClrMapping/>
  </p:clrMapOvr>
  <p:timing>
    <p:tnLst>
      <p:par>
        <p:cTn id="1" dur="indefinite" restart="never" nodeType="tmRoot"/>
      </p:par>
    </p:tnLst>
  </p:timing>
</p:sld>
</file>

<file path=ppt/slides/slide3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smtClean="0"/>
              <a:t>Example:</a:t>
            </a:r>
            <a:br>
              <a:rPr lang="en-US" dirty="0" smtClean="0"/>
            </a:br>
            <a:r>
              <a:rPr lang="en-US" dirty="0" smtClean="0"/>
              <a:t>Modeling a Password</a:t>
            </a:r>
            <a:endParaRPr lang="en-US" dirty="0"/>
          </a:p>
        </p:txBody>
      </p:sp>
      <p:sp>
        <p:nvSpPr>
          <p:cNvPr id="4" name="Fußzeilenplatzhalter 3"/>
          <p:cNvSpPr>
            <a:spLocks noGrp="1"/>
          </p:cNvSpPr>
          <p:nvPr>
            <p:ph type="ftr" idx="10"/>
          </p:nvPr>
        </p:nvSpPr>
        <p:spPr/>
        <p:txBody>
          <a:bodyPr/>
          <a:lstStyle/>
          <a:p>
            <a:pPr>
              <a:defRPr/>
            </a:pPr>
            <a:r>
              <a:rPr lang="en-US" dirty="0" smtClean="0"/>
              <a:t>Ada Basics © 2024 C.Grein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341</a:t>
            </a:fld>
            <a:endParaRPr lang="de-DE" dirty="0"/>
          </a:p>
        </p:txBody>
      </p:sp>
      <p:sp>
        <p:nvSpPr>
          <p:cNvPr id="6" name="Rectangle 1"/>
          <p:cNvSpPr>
            <a:spLocks noGrp="1" noChangeArrowheads="1"/>
          </p:cNvSpPr>
          <p:nvPr>
            <p:ph idx="1"/>
          </p:nvPr>
        </p:nvSpPr>
        <p:spPr bwMode="auto">
          <a:xfrm>
            <a:off x="685800" y="2205306"/>
            <a:ext cx="7739063" cy="378565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pPr marL="0" lvl="0" indent="0" defTabSz="914400">
              <a:spcBef>
                <a:spcPct val="0"/>
              </a:spcBef>
              <a:buClrTx/>
              <a:buSzTx/>
            </a:pPr>
            <a:r>
              <a:rPr lang="en-US" altLang="de-DE" sz="1600" b="1" dirty="0" smtClean="0">
                <a:solidFill>
                  <a:schemeClr val="tx1"/>
                </a:solidFill>
                <a:latin typeface="Courier New" panose="02070309020205020404" pitchFamily="49" charset="0"/>
                <a:cs typeface="Courier New" panose="02070309020205020404" pitchFamily="49" charset="0"/>
              </a:rPr>
              <a:t>subtype</a:t>
            </a:r>
            <a:r>
              <a:rPr lang="en-US" altLang="de-DE" sz="1600" dirty="0" smtClean="0">
                <a:solidFill>
                  <a:schemeClr val="tx1"/>
                </a:solidFill>
                <a:latin typeface="Courier New" panose="02070309020205020404" pitchFamily="49" charset="0"/>
                <a:cs typeface="Courier New" panose="02070309020205020404" pitchFamily="49" charset="0"/>
              </a:rPr>
              <a:t> </a:t>
            </a:r>
            <a:r>
              <a:rPr lang="en-US" altLang="de-DE" sz="1600" dirty="0">
                <a:solidFill>
                  <a:schemeClr val="tx1"/>
                </a:solidFill>
                <a:latin typeface="Courier New" panose="02070309020205020404" pitchFamily="49" charset="0"/>
                <a:cs typeface="Courier New" panose="02070309020205020404" pitchFamily="49" charset="0"/>
              </a:rPr>
              <a:t>Digit      </a:t>
            </a:r>
            <a:r>
              <a:rPr lang="en-US" altLang="de-DE" sz="1600" b="1" dirty="0">
                <a:solidFill>
                  <a:schemeClr val="tx1"/>
                </a:solidFill>
                <a:latin typeface="Courier New" panose="02070309020205020404" pitchFamily="49" charset="0"/>
                <a:cs typeface="Courier New" panose="02070309020205020404" pitchFamily="49" charset="0"/>
              </a:rPr>
              <a:t>is</a:t>
            </a:r>
            <a:r>
              <a:rPr lang="en-US" altLang="de-DE" sz="1600" dirty="0">
                <a:solidFill>
                  <a:schemeClr val="tx1"/>
                </a:solidFill>
                <a:latin typeface="Courier New" panose="02070309020205020404" pitchFamily="49" charset="0"/>
                <a:cs typeface="Courier New" panose="02070309020205020404" pitchFamily="49" charset="0"/>
              </a:rPr>
              <a:t> Character </a:t>
            </a:r>
            <a:r>
              <a:rPr lang="en-US" altLang="de-DE" sz="1600" b="1" dirty="0">
                <a:solidFill>
                  <a:schemeClr val="tx1"/>
                </a:solidFill>
                <a:latin typeface="Courier New" panose="02070309020205020404" pitchFamily="49" charset="0"/>
                <a:cs typeface="Courier New" panose="02070309020205020404" pitchFamily="49" charset="0"/>
              </a:rPr>
              <a:t>range</a:t>
            </a:r>
            <a:r>
              <a:rPr lang="en-US" altLang="de-DE" sz="1600" dirty="0">
                <a:solidFill>
                  <a:schemeClr val="tx1"/>
                </a:solidFill>
                <a:latin typeface="Courier New" panose="02070309020205020404" pitchFamily="49" charset="0"/>
                <a:cs typeface="Courier New" panose="02070309020205020404" pitchFamily="49" charset="0"/>
              </a:rPr>
              <a:t> </a:t>
            </a:r>
            <a:r>
              <a:rPr lang="en-US" altLang="de-DE" sz="1600" dirty="0" smtClean="0">
                <a:solidFill>
                  <a:schemeClr val="tx1"/>
                </a:solidFill>
                <a:latin typeface="Courier New" panose="02070309020205020404" pitchFamily="49" charset="0"/>
                <a:cs typeface="Courier New" panose="02070309020205020404" pitchFamily="49" charset="0"/>
              </a:rPr>
              <a:t>'0' .. '9';</a:t>
            </a:r>
            <a:r>
              <a:rPr lang="en-US" altLang="de-DE" sz="1600" dirty="0">
                <a:solidFill>
                  <a:schemeClr val="tx1"/>
                </a:solidFill>
                <a:latin typeface="Courier New" panose="02070309020205020404" pitchFamily="49" charset="0"/>
                <a:cs typeface="Courier New" panose="02070309020205020404" pitchFamily="49" charset="0"/>
              </a:rPr>
              <a:t/>
            </a:r>
            <a:br>
              <a:rPr lang="en-US" altLang="de-DE" sz="1600" dirty="0">
                <a:solidFill>
                  <a:schemeClr val="tx1"/>
                </a:solidFill>
                <a:latin typeface="Courier New" panose="02070309020205020404" pitchFamily="49" charset="0"/>
                <a:cs typeface="Courier New" panose="02070309020205020404" pitchFamily="49" charset="0"/>
              </a:rPr>
            </a:br>
            <a:r>
              <a:rPr lang="en-US" altLang="de-DE" sz="1600" b="1" dirty="0">
                <a:solidFill>
                  <a:schemeClr val="tx1"/>
                </a:solidFill>
                <a:latin typeface="Courier New" panose="02070309020205020404" pitchFamily="49" charset="0"/>
                <a:cs typeface="Courier New" panose="02070309020205020404" pitchFamily="49" charset="0"/>
              </a:rPr>
              <a:t>subtype</a:t>
            </a:r>
            <a:r>
              <a:rPr lang="en-US" altLang="de-DE" sz="1600" dirty="0">
                <a:solidFill>
                  <a:schemeClr val="tx1"/>
                </a:solidFill>
                <a:latin typeface="Courier New" panose="02070309020205020404" pitchFamily="49" charset="0"/>
                <a:cs typeface="Courier New" panose="02070309020205020404" pitchFamily="49" charset="0"/>
              </a:rPr>
              <a:t> </a:t>
            </a:r>
            <a:r>
              <a:rPr lang="en-US" altLang="de-DE" sz="1600" dirty="0" smtClean="0">
                <a:solidFill>
                  <a:schemeClr val="tx1"/>
                </a:solidFill>
                <a:latin typeface="Courier New" panose="02070309020205020404" pitchFamily="49" charset="0"/>
                <a:cs typeface="Courier New" panose="02070309020205020404" pitchFamily="49" charset="0"/>
              </a:rPr>
              <a:t>U</a:t>
            </a:r>
            <a:r>
              <a:rPr kumimoji="0" lang="en-US" altLang="de-DE" sz="1600" b="0" i="0" u="none" strike="noStrike" cap="none" normalizeH="0" baseline="0" dirty="0" smtClean="0">
                <a:ln>
                  <a:noFill/>
                </a:ln>
                <a:solidFill>
                  <a:schemeClr val="tx1"/>
                </a:solidFill>
                <a:effectLst/>
                <a:latin typeface="Courier New" panose="02070309020205020404" pitchFamily="49" charset="0"/>
                <a:cs typeface="Courier New" panose="02070309020205020404" pitchFamily="49" charset="0"/>
              </a:rPr>
              <a:t>pper_Case </a:t>
            </a:r>
            <a:r>
              <a:rPr kumimoji="0" lang="en-US" altLang="de-DE" sz="1600" b="1" i="0" u="none" strike="noStrike" cap="none" normalizeH="0" baseline="0" dirty="0" smtClean="0">
                <a:ln>
                  <a:noFill/>
                </a:ln>
                <a:solidFill>
                  <a:schemeClr val="tx1"/>
                </a:solidFill>
                <a:effectLst/>
                <a:latin typeface="Courier New" panose="02070309020205020404" pitchFamily="49" charset="0"/>
                <a:cs typeface="Courier New" panose="02070309020205020404" pitchFamily="49" charset="0"/>
              </a:rPr>
              <a:t>is</a:t>
            </a:r>
            <a:r>
              <a:rPr kumimoji="0" lang="en-US" altLang="de-DE" sz="1600" b="0" i="0" u="none" strike="noStrike" cap="none" normalizeH="0" baseline="0" dirty="0" smtClean="0">
                <a:ln>
                  <a:noFill/>
                </a:ln>
                <a:solidFill>
                  <a:schemeClr val="tx1"/>
                </a:solidFill>
                <a:effectLst/>
                <a:latin typeface="Courier New" panose="02070309020205020404" pitchFamily="49" charset="0"/>
                <a:cs typeface="Courier New" panose="02070309020205020404" pitchFamily="49" charset="0"/>
              </a:rPr>
              <a:t> Character </a:t>
            </a:r>
            <a:r>
              <a:rPr kumimoji="0" lang="en-US" altLang="de-DE" sz="1600" b="1" i="0" u="none" strike="noStrike" cap="none" normalizeH="0" baseline="0" dirty="0" smtClean="0">
                <a:ln>
                  <a:noFill/>
                </a:ln>
                <a:solidFill>
                  <a:schemeClr val="tx1"/>
                </a:solidFill>
                <a:effectLst/>
                <a:latin typeface="Courier New" panose="02070309020205020404" pitchFamily="49" charset="0"/>
                <a:cs typeface="Courier New" panose="02070309020205020404" pitchFamily="49" charset="0"/>
              </a:rPr>
              <a:t>range</a:t>
            </a:r>
            <a:r>
              <a:rPr kumimoji="0" lang="en-US" altLang="de-DE" sz="1600" b="0" i="0" u="none" strike="noStrike" cap="none" normalizeH="0" baseline="0" dirty="0" smtClean="0">
                <a:ln>
                  <a:noFill/>
                </a:ln>
                <a:solidFill>
                  <a:schemeClr val="tx1"/>
                </a:solidFill>
                <a:effectLst/>
                <a:latin typeface="Courier New" panose="02070309020205020404" pitchFamily="49" charset="0"/>
                <a:cs typeface="Courier New" panose="02070309020205020404" pitchFamily="49" charset="0"/>
              </a:rPr>
              <a:t> 'A' .. 'Z';</a:t>
            </a:r>
            <a:br>
              <a:rPr kumimoji="0" lang="en-US" altLang="de-DE" sz="1600" b="0" i="0" u="none" strike="noStrike" cap="none" normalizeH="0" baseline="0" dirty="0" smtClean="0">
                <a:ln>
                  <a:noFill/>
                </a:ln>
                <a:solidFill>
                  <a:schemeClr val="tx1"/>
                </a:solidFill>
                <a:effectLst/>
                <a:latin typeface="Courier New" panose="02070309020205020404" pitchFamily="49" charset="0"/>
                <a:cs typeface="Courier New" panose="02070309020205020404" pitchFamily="49" charset="0"/>
              </a:rPr>
            </a:br>
            <a:r>
              <a:rPr kumimoji="0" lang="en-US" altLang="de-DE" sz="1600" b="1" i="0" u="none" strike="noStrike" cap="none" normalizeH="0" baseline="0" dirty="0" smtClean="0">
                <a:ln>
                  <a:noFill/>
                </a:ln>
                <a:solidFill>
                  <a:schemeClr val="tx1"/>
                </a:solidFill>
                <a:effectLst/>
                <a:latin typeface="Courier New" panose="02070309020205020404" pitchFamily="49" charset="0"/>
                <a:cs typeface="Courier New" panose="02070309020205020404" pitchFamily="49" charset="0"/>
              </a:rPr>
              <a:t>subtype</a:t>
            </a:r>
            <a:r>
              <a:rPr kumimoji="0" lang="en-US" altLang="de-DE" sz="1600" b="0" i="0" u="none" strike="noStrike" cap="none" normalizeH="0" baseline="0" dirty="0" smtClean="0">
                <a:ln>
                  <a:noFill/>
                </a:ln>
                <a:solidFill>
                  <a:schemeClr val="tx1"/>
                </a:solidFill>
                <a:effectLst/>
                <a:latin typeface="Courier New" panose="02070309020205020404" pitchFamily="49" charset="0"/>
                <a:cs typeface="Courier New" panose="02070309020205020404" pitchFamily="49" charset="0"/>
              </a:rPr>
              <a:t> Lower_Case </a:t>
            </a:r>
            <a:r>
              <a:rPr kumimoji="0" lang="en-US" altLang="de-DE" sz="1600" b="1" i="0" u="none" strike="noStrike" cap="none" normalizeH="0" baseline="0" dirty="0" smtClean="0">
                <a:ln>
                  <a:noFill/>
                </a:ln>
                <a:solidFill>
                  <a:schemeClr val="tx1"/>
                </a:solidFill>
                <a:effectLst/>
                <a:latin typeface="Courier New" panose="02070309020205020404" pitchFamily="49" charset="0"/>
                <a:cs typeface="Courier New" panose="02070309020205020404" pitchFamily="49" charset="0"/>
              </a:rPr>
              <a:t>is</a:t>
            </a:r>
            <a:r>
              <a:rPr kumimoji="0" lang="en-US" altLang="de-DE" sz="1600" b="0" i="0" u="none" strike="noStrike" cap="none" normalizeH="0" baseline="0" dirty="0" smtClean="0">
                <a:ln>
                  <a:noFill/>
                </a:ln>
                <a:solidFill>
                  <a:schemeClr val="tx1"/>
                </a:solidFill>
                <a:effectLst/>
                <a:latin typeface="Courier New" panose="02070309020205020404" pitchFamily="49" charset="0"/>
                <a:cs typeface="Courier New" panose="02070309020205020404" pitchFamily="49" charset="0"/>
              </a:rPr>
              <a:t> Character </a:t>
            </a:r>
            <a:r>
              <a:rPr kumimoji="0" lang="en-US" altLang="de-DE" sz="1600" b="1" i="0" u="none" strike="noStrike" cap="none" normalizeH="0" baseline="0" dirty="0" smtClean="0">
                <a:ln>
                  <a:noFill/>
                </a:ln>
                <a:solidFill>
                  <a:schemeClr val="tx1"/>
                </a:solidFill>
                <a:effectLst/>
                <a:latin typeface="Courier New" panose="02070309020205020404" pitchFamily="49" charset="0"/>
                <a:cs typeface="Courier New" panose="02070309020205020404" pitchFamily="49" charset="0"/>
              </a:rPr>
              <a:t>range</a:t>
            </a:r>
            <a:r>
              <a:rPr kumimoji="0" lang="en-US" altLang="de-DE" sz="1600" b="0" i="0" u="none" strike="noStrike" cap="none" normalizeH="0" baseline="0" dirty="0" smtClean="0">
                <a:ln>
                  <a:noFill/>
                </a:ln>
                <a:solidFill>
                  <a:schemeClr val="tx1"/>
                </a:solidFill>
                <a:effectLst/>
                <a:latin typeface="Courier New" panose="02070309020205020404" pitchFamily="49" charset="0"/>
                <a:cs typeface="Courier New" panose="02070309020205020404" pitchFamily="49" charset="0"/>
              </a:rPr>
              <a:t> 'a' .. 'z';</a:t>
            </a:r>
            <a:br>
              <a:rPr kumimoji="0" lang="en-US" altLang="de-DE" sz="1600" b="0" i="0" u="none" strike="noStrike" cap="none" normalizeH="0" baseline="0" dirty="0" smtClean="0">
                <a:ln>
                  <a:noFill/>
                </a:ln>
                <a:solidFill>
                  <a:schemeClr val="tx1"/>
                </a:solidFill>
                <a:effectLst/>
                <a:latin typeface="Courier New" panose="02070309020205020404" pitchFamily="49" charset="0"/>
                <a:cs typeface="Courier New" panose="02070309020205020404" pitchFamily="49" charset="0"/>
              </a:rPr>
            </a:br>
            <a:r>
              <a:rPr kumimoji="0" lang="en-US" altLang="de-DE" sz="1600" b="1" i="0" u="none" strike="noStrike" cap="none" normalizeH="0" baseline="0" dirty="0" smtClean="0">
                <a:ln>
                  <a:noFill/>
                </a:ln>
                <a:solidFill>
                  <a:schemeClr val="tx1"/>
                </a:solidFill>
                <a:effectLst/>
                <a:latin typeface="Courier New" panose="02070309020205020404" pitchFamily="49" charset="0"/>
                <a:cs typeface="Courier New" panose="02070309020205020404" pitchFamily="49" charset="0"/>
              </a:rPr>
              <a:t>subtype</a:t>
            </a:r>
            <a:r>
              <a:rPr kumimoji="0" lang="en-US" altLang="de-DE" sz="1600" b="0" i="0" u="none" strike="noStrike" cap="none" normalizeH="0" baseline="0" dirty="0" smtClean="0">
                <a:ln>
                  <a:noFill/>
                </a:ln>
                <a:solidFill>
                  <a:schemeClr val="tx1"/>
                </a:solidFill>
                <a:effectLst/>
                <a:latin typeface="Courier New" panose="02070309020205020404" pitchFamily="49" charset="0"/>
                <a:cs typeface="Courier New" panose="02070309020205020404" pitchFamily="49" charset="0"/>
              </a:rPr>
              <a:t> Symbol     </a:t>
            </a:r>
            <a:r>
              <a:rPr kumimoji="0" lang="en-US" altLang="de-DE" sz="1600" b="1" i="0" u="none" strike="noStrike" cap="none" normalizeH="0" baseline="0" dirty="0" smtClean="0">
                <a:ln>
                  <a:noFill/>
                </a:ln>
                <a:solidFill>
                  <a:schemeClr val="tx1"/>
                </a:solidFill>
                <a:effectLst/>
                <a:latin typeface="Courier New" panose="02070309020205020404" pitchFamily="49" charset="0"/>
                <a:cs typeface="Courier New" panose="02070309020205020404" pitchFamily="49" charset="0"/>
              </a:rPr>
              <a:t>is</a:t>
            </a:r>
            <a:r>
              <a:rPr kumimoji="0" lang="en-US" altLang="de-DE" sz="1600" b="0" i="0" u="none" strike="noStrike" cap="none" normalizeH="0" baseline="0" dirty="0" smtClean="0">
                <a:ln>
                  <a:noFill/>
                </a:ln>
                <a:solidFill>
                  <a:schemeClr val="tx1"/>
                </a:solidFill>
                <a:effectLst/>
                <a:latin typeface="Courier New" panose="02070309020205020404" pitchFamily="49" charset="0"/>
                <a:cs typeface="Courier New" panose="02070309020205020404" pitchFamily="49" charset="0"/>
              </a:rPr>
              <a:t> Character </a:t>
            </a:r>
            <a:r>
              <a:rPr kumimoji="0" lang="en-US" altLang="de-DE" sz="1600" b="1" i="0" u="none" strike="noStrike" cap="none" normalizeH="0" baseline="0" dirty="0" smtClean="0">
                <a:ln>
                  <a:noFill/>
                </a:ln>
                <a:solidFill>
                  <a:schemeClr val="tx1"/>
                </a:solidFill>
                <a:effectLst/>
                <a:latin typeface="Courier New" panose="02070309020205020404" pitchFamily="49" charset="0"/>
                <a:cs typeface="Courier New" panose="02070309020205020404" pitchFamily="49" charset="0"/>
              </a:rPr>
              <a:t>with</a:t>
            </a:r>
            <a:br>
              <a:rPr kumimoji="0" lang="en-US" altLang="de-DE" sz="1600" b="1" i="0" u="none" strike="noStrike" cap="none" normalizeH="0" baseline="0" dirty="0" smtClean="0">
                <a:ln>
                  <a:noFill/>
                </a:ln>
                <a:solidFill>
                  <a:schemeClr val="tx1"/>
                </a:solidFill>
                <a:effectLst/>
                <a:latin typeface="Courier New" panose="02070309020205020404" pitchFamily="49" charset="0"/>
                <a:cs typeface="Courier New" panose="02070309020205020404" pitchFamily="49" charset="0"/>
              </a:rPr>
            </a:br>
            <a:r>
              <a:rPr kumimoji="0" lang="en-US" altLang="de-DE" sz="1600" b="1" i="0" u="none" strike="noStrike" cap="none" normalizeH="0" baseline="0" dirty="0" smtClean="0">
                <a:ln>
                  <a:noFill/>
                </a:ln>
                <a:solidFill>
                  <a:schemeClr val="tx1"/>
                </a:solidFill>
                <a:effectLst/>
                <a:latin typeface="Courier New" panose="02070309020205020404" pitchFamily="49" charset="0"/>
                <a:cs typeface="Courier New" panose="02070309020205020404" pitchFamily="49" charset="0"/>
              </a:rPr>
              <a:t> </a:t>
            </a:r>
            <a:r>
              <a:rPr kumimoji="0" lang="en-US" altLang="de-DE" sz="1600" b="0" i="0" u="none" strike="noStrike" cap="none" normalizeH="0" baseline="0" dirty="0" smtClean="0">
                <a:ln>
                  <a:noFill/>
                </a:ln>
                <a:solidFill>
                  <a:schemeClr val="tx1"/>
                </a:solidFill>
                <a:effectLst/>
                <a:latin typeface="Courier New" panose="02070309020205020404" pitchFamily="49" charset="0"/>
                <a:cs typeface="Courier New" panose="02070309020205020404" pitchFamily="49" charset="0"/>
              </a:rPr>
              <a:t> Static_Predicate =&gt; Symbol </a:t>
            </a:r>
            <a:r>
              <a:rPr kumimoji="0" lang="en-US" altLang="de-DE" sz="1600" b="1" i="0" u="none" strike="noStrike" cap="none" normalizeH="0" baseline="0" dirty="0" smtClean="0">
                <a:ln>
                  <a:noFill/>
                </a:ln>
                <a:solidFill>
                  <a:schemeClr val="tx1"/>
                </a:solidFill>
                <a:effectLst/>
                <a:latin typeface="Courier New" panose="02070309020205020404" pitchFamily="49" charset="0"/>
                <a:cs typeface="Courier New" panose="02070309020205020404" pitchFamily="49" charset="0"/>
              </a:rPr>
              <a:t>in</a:t>
            </a:r>
            <a:r>
              <a:rPr kumimoji="0" lang="en-US" altLang="de-DE" sz="1600" b="0" i="0" u="none" strike="noStrike" cap="none" normalizeH="0" baseline="0" dirty="0" smtClean="0">
                <a:ln>
                  <a:noFill/>
                </a:ln>
                <a:solidFill>
                  <a:schemeClr val="tx1"/>
                </a:solidFill>
                <a:effectLst/>
                <a:latin typeface="Courier New" panose="02070309020205020404" pitchFamily="49" charset="0"/>
                <a:cs typeface="Courier New" panose="02070309020205020404" pitchFamily="49" charset="0"/>
              </a:rPr>
              <a:t> '!' | '@' | </a:t>
            </a:r>
            <a:r>
              <a:rPr lang="en-US" altLang="de-DE" sz="1600" dirty="0" smtClean="0">
                <a:solidFill>
                  <a:schemeClr val="tx1"/>
                </a:solidFill>
                <a:latin typeface="Courier New" panose="02070309020205020404" pitchFamily="49" charset="0"/>
                <a:cs typeface="Courier New" panose="02070309020205020404" pitchFamily="49" charset="0"/>
              </a:rPr>
              <a:t>'#</a:t>
            </a:r>
            <a:r>
              <a:rPr lang="en-US" altLang="de-DE" sz="1600" dirty="0">
                <a:solidFill>
                  <a:schemeClr val="tx1"/>
                </a:solidFill>
                <a:latin typeface="Courier New" panose="02070309020205020404" pitchFamily="49" charset="0"/>
                <a:cs typeface="Courier New" panose="02070309020205020404" pitchFamily="49" charset="0"/>
              </a:rPr>
              <a:t>'</a:t>
            </a:r>
            <a:r>
              <a:rPr lang="en-US" altLang="de-DE" sz="1600" dirty="0" smtClean="0">
                <a:solidFill>
                  <a:schemeClr val="tx1"/>
                </a:solidFill>
                <a:latin typeface="Courier New" panose="02070309020205020404" pitchFamily="49" charset="0"/>
                <a:cs typeface="Courier New" panose="02070309020205020404" pitchFamily="49" charset="0"/>
              </a:rPr>
              <a:t> | </a:t>
            </a:r>
            <a:r>
              <a:rPr lang="en-US" altLang="de-DE" sz="1600" dirty="0">
                <a:solidFill>
                  <a:schemeClr val="tx1"/>
                </a:solidFill>
                <a:latin typeface="Courier New" panose="02070309020205020404" pitchFamily="49" charset="0"/>
                <a:cs typeface="Courier New" panose="02070309020205020404" pitchFamily="49" charset="0"/>
              </a:rPr>
              <a:t>'$' </a:t>
            </a:r>
            <a:r>
              <a:rPr lang="en-US" altLang="de-DE" sz="1600" dirty="0" smtClean="0">
                <a:solidFill>
                  <a:schemeClr val="tx1"/>
                </a:solidFill>
                <a:latin typeface="Courier New" panose="02070309020205020404" pitchFamily="49" charset="0"/>
                <a:cs typeface="Courier New" panose="02070309020205020404" pitchFamily="49" charset="0"/>
              </a:rPr>
              <a:t>| '_' </a:t>
            </a:r>
            <a:r>
              <a:rPr lang="en-US" altLang="de-DE" sz="1600" dirty="0">
                <a:solidFill>
                  <a:schemeClr val="tx1"/>
                </a:solidFill>
                <a:latin typeface="Courier New" panose="02070309020205020404" pitchFamily="49" charset="0"/>
                <a:cs typeface="Courier New" panose="02070309020205020404" pitchFamily="49" charset="0"/>
              </a:rPr>
              <a:t>|</a:t>
            </a:r>
            <a:br>
              <a:rPr lang="en-US" altLang="de-DE" sz="1600" dirty="0">
                <a:solidFill>
                  <a:schemeClr val="tx1"/>
                </a:solidFill>
                <a:latin typeface="Courier New" panose="02070309020205020404" pitchFamily="49" charset="0"/>
                <a:cs typeface="Courier New" panose="02070309020205020404" pitchFamily="49" charset="0"/>
              </a:rPr>
            </a:br>
            <a:r>
              <a:rPr lang="en-US" altLang="de-DE" sz="1600" dirty="0" smtClean="0">
                <a:solidFill>
                  <a:schemeClr val="tx1"/>
                </a:solidFill>
                <a:latin typeface="Courier New" panose="02070309020205020404" pitchFamily="49" charset="0"/>
                <a:cs typeface="Courier New" panose="02070309020205020404" pitchFamily="49" charset="0"/>
              </a:rPr>
              <a:t>                                '%' | </a:t>
            </a:r>
            <a:r>
              <a:rPr kumimoji="0" lang="en-US" altLang="de-DE" sz="1600" b="0" i="0" u="none" strike="noStrike" cap="none" normalizeH="0" baseline="0" dirty="0" smtClean="0">
                <a:ln>
                  <a:noFill/>
                </a:ln>
                <a:solidFill>
                  <a:schemeClr val="tx1"/>
                </a:solidFill>
                <a:effectLst/>
                <a:latin typeface="Courier New" panose="02070309020205020404" pitchFamily="49" charset="0"/>
                <a:cs typeface="Courier New" panose="02070309020205020404" pitchFamily="49" charset="0"/>
              </a:rPr>
              <a:t>'^' | '&amp;' | '*';</a:t>
            </a:r>
            <a:br>
              <a:rPr kumimoji="0" lang="en-US" altLang="de-DE" sz="1600" b="0" i="0" u="none" strike="noStrike" cap="none" normalizeH="0" baseline="0" dirty="0" smtClean="0">
                <a:ln>
                  <a:noFill/>
                </a:ln>
                <a:solidFill>
                  <a:schemeClr val="tx1"/>
                </a:solidFill>
                <a:effectLst/>
                <a:latin typeface="Courier New" panose="02070309020205020404" pitchFamily="49" charset="0"/>
                <a:cs typeface="Courier New" panose="02070309020205020404" pitchFamily="49" charset="0"/>
              </a:rPr>
            </a:br>
            <a:r>
              <a:rPr kumimoji="0" lang="en-US" altLang="de-DE" sz="1600" b="0" i="0" u="none" strike="noStrike" cap="none" normalizeH="0" baseline="0" dirty="0" smtClean="0">
                <a:ln>
                  <a:noFill/>
                </a:ln>
                <a:solidFill>
                  <a:schemeClr val="tx1"/>
                </a:solidFill>
                <a:effectLst/>
                <a:latin typeface="Courier New" panose="02070309020205020404" pitchFamily="49" charset="0"/>
                <a:cs typeface="Courier New" panose="02070309020205020404" pitchFamily="49" charset="0"/>
              </a:rPr>
              <a:t/>
            </a:r>
            <a:br>
              <a:rPr kumimoji="0" lang="en-US" altLang="de-DE" sz="1600" b="0" i="0" u="none" strike="noStrike" cap="none" normalizeH="0" baseline="0" dirty="0" smtClean="0">
                <a:ln>
                  <a:noFill/>
                </a:ln>
                <a:solidFill>
                  <a:schemeClr val="tx1"/>
                </a:solidFill>
                <a:effectLst/>
                <a:latin typeface="Courier New" panose="02070309020205020404" pitchFamily="49" charset="0"/>
                <a:cs typeface="Courier New" panose="02070309020205020404" pitchFamily="49" charset="0"/>
              </a:rPr>
            </a:br>
            <a:r>
              <a:rPr kumimoji="0" lang="en-US" altLang="de-DE" sz="1600" b="0" i="0" u="none" strike="noStrike" cap="none" normalizeH="0" baseline="0" dirty="0" smtClean="0">
                <a:ln>
                  <a:noFill/>
                </a:ln>
                <a:solidFill>
                  <a:schemeClr val="tx1"/>
                </a:solidFill>
                <a:effectLst/>
                <a:latin typeface="Courier New" panose="02070309020205020404" pitchFamily="49" charset="0"/>
                <a:cs typeface="Courier New" panose="02070309020205020404" pitchFamily="49" charset="0"/>
              </a:rPr>
              <a:t>Minimum_Length: </a:t>
            </a:r>
            <a:r>
              <a:rPr kumimoji="0" lang="en-US" altLang="de-DE" sz="1600" b="1" i="0" u="none" strike="noStrike" cap="none" normalizeH="0" baseline="0" dirty="0" smtClean="0">
                <a:ln>
                  <a:noFill/>
                </a:ln>
                <a:solidFill>
                  <a:schemeClr val="tx1"/>
                </a:solidFill>
                <a:effectLst/>
                <a:latin typeface="Courier New" panose="02070309020205020404" pitchFamily="49" charset="0"/>
                <a:cs typeface="Courier New" panose="02070309020205020404" pitchFamily="49" charset="0"/>
              </a:rPr>
              <a:t>constant</a:t>
            </a:r>
            <a:r>
              <a:rPr kumimoji="0" lang="en-US" altLang="de-DE" sz="1600" b="0" i="0" u="none" strike="noStrike" cap="none" normalizeH="0" baseline="0" dirty="0" smtClean="0">
                <a:ln>
                  <a:noFill/>
                </a:ln>
                <a:solidFill>
                  <a:schemeClr val="tx1"/>
                </a:solidFill>
                <a:effectLst/>
                <a:latin typeface="Courier New" panose="02070309020205020404" pitchFamily="49" charset="0"/>
                <a:cs typeface="Courier New" panose="02070309020205020404" pitchFamily="49" charset="0"/>
              </a:rPr>
              <a:t> :=  8;</a:t>
            </a:r>
            <a:br>
              <a:rPr kumimoji="0" lang="en-US" altLang="de-DE" sz="1600" b="0" i="0" u="none" strike="noStrike" cap="none" normalizeH="0" baseline="0" dirty="0" smtClean="0">
                <a:ln>
                  <a:noFill/>
                </a:ln>
                <a:solidFill>
                  <a:schemeClr val="tx1"/>
                </a:solidFill>
                <a:effectLst/>
                <a:latin typeface="Courier New" panose="02070309020205020404" pitchFamily="49" charset="0"/>
                <a:cs typeface="Courier New" panose="02070309020205020404" pitchFamily="49" charset="0"/>
              </a:rPr>
            </a:br>
            <a:r>
              <a:rPr kumimoji="0" lang="en-US" altLang="de-DE" sz="1600" b="0" i="0" u="none" strike="noStrike" cap="none" normalizeH="0" baseline="0" dirty="0" smtClean="0">
                <a:ln>
                  <a:noFill/>
                </a:ln>
                <a:solidFill>
                  <a:schemeClr val="tx1"/>
                </a:solidFill>
                <a:effectLst/>
                <a:latin typeface="Courier New" panose="02070309020205020404" pitchFamily="49" charset="0"/>
                <a:cs typeface="Courier New" panose="02070309020205020404" pitchFamily="49" charset="0"/>
              </a:rPr>
              <a:t>Maximum_Length: </a:t>
            </a:r>
            <a:r>
              <a:rPr kumimoji="0" lang="en-US" altLang="de-DE" sz="1600" b="1" i="0" u="none" strike="noStrike" cap="none" normalizeH="0" baseline="0" dirty="0" smtClean="0">
                <a:ln>
                  <a:noFill/>
                </a:ln>
                <a:solidFill>
                  <a:schemeClr val="tx1"/>
                </a:solidFill>
                <a:effectLst/>
                <a:latin typeface="Courier New" panose="02070309020205020404" pitchFamily="49" charset="0"/>
                <a:cs typeface="Courier New" panose="02070309020205020404" pitchFamily="49" charset="0"/>
              </a:rPr>
              <a:t>constant</a:t>
            </a:r>
            <a:r>
              <a:rPr kumimoji="0" lang="en-US" altLang="de-DE" sz="1600" b="0" i="0" u="none" strike="noStrike" cap="none" normalizeH="0" baseline="0" dirty="0" smtClean="0">
                <a:ln>
                  <a:noFill/>
                </a:ln>
                <a:solidFill>
                  <a:schemeClr val="tx1"/>
                </a:solidFill>
                <a:effectLst/>
                <a:latin typeface="Courier New" panose="02070309020205020404" pitchFamily="49" charset="0"/>
                <a:cs typeface="Courier New" panose="02070309020205020404" pitchFamily="49" charset="0"/>
              </a:rPr>
              <a:t> := 32;</a:t>
            </a:r>
            <a:br>
              <a:rPr kumimoji="0" lang="en-US" altLang="de-DE" sz="1600" b="0" i="0" u="none" strike="noStrike" cap="none" normalizeH="0" baseline="0" dirty="0" smtClean="0">
                <a:ln>
                  <a:noFill/>
                </a:ln>
                <a:solidFill>
                  <a:schemeClr val="tx1"/>
                </a:solidFill>
                <a:effectLst/>
                <a:latin typeface="Courier New" panose="02070309020205020404" pitchFamily="49" charset="0"/>
                <a:cs typeface="Courier New" panose="02070309020205020404" pitchFamily="49" charset="0"/>
              </a:rPr>
            </a:br>
            <a:r>
              <a:rPr kumimoji="0" lang="en-US" altLang="de-DE" sz="1600" b="0" i="0" u="none" strike="noStrike" cap="none" normalizeH="0" baseline="0" dirty="0" smtClean="0">
                <a:ln>
                  <a:noFill/>
                </a:ln>
                <a:solidFill>
                  <a:schemeClr val="tx1"/>
                </a:solidFill>
                <a:effectLst/>
                <a:latin typeface="Courier New" panose="02070309020205020404" pitchFamily="49" charset="0"/>
                <a:cs typeface="Courier New" panose="02070309020205020404" pitchFamily="49" charset="0"/>
              </a:rPr>
              <a:t/>
            </a:r>
            <a:br>
              <a:rPr kumimoji="0" lang="en-US" altLang="de-DE" sz="1600" b="0" i="0" u="none" strike="noStrike" cap="none" normalizeH="0" baseline="0" dirty="0" smtClean="0">
                <a:ln>
                  <a:noFill/>
                </a:ln>
                <a:solidFill>
                  <a:schemeClr val="tx1"/>
                </a:solidFill>
                <a:effectLst/>
                <a:latin typeface="Courier New" panose="02070309020205020404" pitchFamily="49" charset="0"/>
                <a:cs typeface="Courier New" panose="02070309020205020404" pitchFamily="49" charset="0"/>
              </a:rPr>
            </a:br>
            <a:r>
              <a:rPr kumimoji="0" lang="en-US" altLang="de-DE" sz="1600" b="1" i="0" u="none" strike="noStrike" cap="none" normalizeH="0" baseline="0" dirty="0" smtClean="0">
                <a:ln>
                  <a:noFill/>
                </a:ln>
                <a:solidFill>
                  <a:schemeClr val="tx1"/>
                </a:solidFill>
                <a:effectLst/>
                <a:latin typeface="Courier New" panose="02070309020205020404" pitchFamily="49" charset="0"/>
                <a:cs typeface="Courier New" panose="02070309020205020404" pitchFamily="49" charset="0"/>
              </a:rPr>
              <a:t>type</a:t>
            </a:r>
            <a:r>
              <a:rPr kumimoji="0" lang="en-US" altLang="de-DE" sz="1600" b="0" i="0" u="none" strike="noStrike" cap="none" normalizeH="0" baseline="0" dirty="0" smtClean="0">
                <a:ln>
                  <a:noFill/>
                </a:ln>
                <a:solidFill>
                  <a:schemeClr val="tx1"/>
                </a:solidFill>
                <a:effectLst/>
                <a:latin typeface="Courier New" panose="02070309020205020404" pitchFamily="49" charset="0"/>
                <a:cs typeface="Courier New" panose="02070309020205020404" pitchFamily="49" charset="0"/>
              </a:rPr>
              <a:t> Password </a:t>
            </a:r>
            <a:r>
              <a:rPr kumimoji="0" lang="en-US" altLang="de-DE" sz="1600" b="1" i="0" u="none" strike="noStrike" cap="none" normalizeH="0" baseline="0" dirty="0" smtClean="0">
                <a:ln>
                  <a:noFill/>
                </a:ln>
                <a:solidFill>
                  <a:schemeClr val="tx1"/>
                </a:solidFill>
                <a:effectLst/>
                <a:latin typeface="Courier New" panose="02070309020205020404" pitchFamily="49" charset="0"/>
                <a:cs typeface="Courier New" panose="02070309020205020404" pitchFamily="49" charset="0"/>
              </a:rPr>
              <a:t>is new </a:t>
            </a:r>
            <a:r>
              <a:rPr kumimoji="0" lang="en-US" altLang="de-DE" sz="1600" b="0" i="0" u="none" strike="noStrike" cap="none" normalizeH="0" baseline="0" dirty="0" smtClean="0">
                <a:ln>
                  <a:noFill/>
                </a:ln>
                <a:solidFill>
                  <a:schemeClr val="tx1"/>
                </a:solidFill>
                <a:effectLst/>
                <a:latin typeface="Courier New" panose="02070309020205020404" pitchFamily="49" charset="0"/>
                <a:cs typeface="Courier New" panose="02070309020205020404" pitchFamily="49" charset="0"/>
              </a:rPr>
              <a:t>String</a:t>
            </a:r>
            <a:br>
              <a:rPr kumimoji="0" lang="en-US" altLang="de-DE" sz="1600" b="0" i="0" u="none" strike="noStrike" cap="none" normalizeH="0" baseline="0" dirty="0" smtClean="0">
                <a:ln>
                  <a:noFill/>
                </a:ln>
                <a:solidFill>
                  <a:schemeClr val="tx1"/>
                </a:solidFill>
                <a:effectLst/>
                <a:latin typeface="Courier New" panose="02070309020205020404" pitchFamily="49" charset="0"/>
                <a:cs typeface="Courier New" panose="02070309020205020404" pitchFamily="49" charset="0"/>
              </a:rPr>
            </a:br>
            <a:r>
              <a:rPr kumimoji="0" lang="en-US" altLang="de-DE" sz="1600" b="0" i="0" u="none" strike="noStrike" cap="none" normalizeH="0" baseline="0" dirty="0" smtClean="0">
                <a:ln>
                  <a:noFill/>
                </a:ln>
                <a:solidFill>
                  <a:schemeClr val="tx1"/>
                </a:solidFill>
                <a:effectLst/>
                <a:latin typeface="Courier New" panose="02070309020205020404" pitchFamily="49" charset="0"/>
                <a:cs typeface="Courier New" panose="02070309020205020404" pitchFamily="49" charset="0"/>
              </a:rPr>
              <a:t>  </a:t>
            </a:r>
            <a:r>
              <a:rPr kumimoji="0" lang="en-US" altLang="de-DE" sz="1600" b="1" i="0" u="none" strike="noStrike" cap="none" normalizeH="0" baseline="0" dirty="0" smtClean="0">
                <a:ln>
                  <a:noFill/>
                </a:ln>
                <a:solidFill>
                  <a:schemeClr val="tx1"/>
                </a:solidFill>
                <a:effectLst/>
                <a:latin typeface="Courier New" panose="02070309020205020404" pitchFamily="49" charset="0"/>
                <a:cs typeface="Courier New" panose="02070309020205020404" pitchFamily="49" charset="0"/>
              </a:rPr>
              <a:t>with</a:t>
            </a:r>
            <a:r>
              <a:rPr kumimoji="0" lang="en-US" altLang="de-DE" sz="1600" b="0" i="0" u="none" strike="noStrike" cap="none" normalizeH="0" baseline="0" dirty="0" smtClean="0">
                <a:ln>
                  <a:noFill/>
                </a:ln>
                <a:solidFill>
                  <a:schemeClr val="tx1"/>
                </a:solidFill>
                <a:effectLst/>
                <a:latin typeface="Courier New" panose="02070309020205020404" pitchFamily="49" charset="0"/>
                <a:cs typeface="Courier New" panose="02070309020205020404" pitchFamily="49" charset="0"/>
              </a:rPr>
              <a:t> Dynamic_Predicate =&gt;</a:t>
            </a:r>
          </a:p>
          <a:p>
            <a:pPr marL="0" lvl="0" indent="0" defTabSz="914400">
              <a:spcBef>
                <a:spcPct val="0"/>
              </a:spcBef>
              <a:buClrTx/>
              <a:buSzTx/>
            </a:pPr>
            <a:r>
              <a:rPr lang="en-US" altLang="de-DE" sz="1600" dirty="0">
                <a:solidFill>
                  <a:schemeClr val="tx1"/>
                </a:solidFill>
                <a:latin typeface="Courier New" panose="02070309020205020404" pitchFamily="49" charset="0"/>
                <a:cs typeface="Courier New" panose="02070309020205020404" pitchFamily="49" charset="0"/>
              </a:rPr>
              <a:t> </a:t>
            </a:r>
            <a:r>
              <a:rPr lang="en-US" altLang="de-DE" sz="1600" dirty="0" smtClean="0">
                <a:solidFill>
                  <a:schemeClr val="tx1"/>
                </a:solidFill>
                <a:latin typeface="Courier New" panose="02070309020205020404" pitchFamily="49" charset="0"/>
                <a:cs typeface="Courier New" panose="02070309020205020404" pitchFamily="49" charset="0"/>
              </a:rPr>
              <a:t>   </a:t>
            </a:r>
            <a:r>
              <a:rPr kumimoji="0" lang="en-US" altLang="de-DE" sz="1600" b="0" i="0" u="none" strike="noStrike" cap="none" normalizeH="0" baseline="0" dirty="0" smtClean="0">
                <a:ln>
                  <a:noFill/>
                </a:ln>
                <a:solidFill>
                  <a:schemeClr val="tx1"/>
                </a:solidFill>
                <a:effectLst/>
                <a:latin typeface="Courier New" panose="02070309020205020404" pitchFamily="49" charset="0"/>
                <a:cs typeface="Courier New" panose="02070309020205020404" pitchFamily="49" charset="0"/>
              </a:rPr>
              <a:t>Password'Length </a:t>
            </a:r>
            <a:r>
              <a:rPr kumimoji="0" lang="en-US" altLang="de-DE" sz="1600" b="1" i="0" u="none" strike="noStrike" cap="none" normalizeH="0" baseline="0" dirty="0" smtClean="0">
                <a:ln>
                  <a:noFill/>
                </a:ln>
                <a:solidFill>
                  <a:schemeClr val="tx1"/>
                </a:solidFill>
                <a:effectLst/>
                <a:latin typeface="Courier New" panose="02070309020205020404" pitchFamily="49" charset="0"/>
                <a:cs typeface="Courier New" panose="02070309020205020404" pitchFamily="49" charset="0"/>
              </a:rPr>
              <a:t>in</a:t>
            </a:r>
            <a:r>
              <a:rPr kumimoji="0" lang="en-US" altLang="de-DE" sz="1600" b="0" i="0" u="none" strike="noStrike" cap="none" normalizeH="0" baseline="0" dirty="0" smtClean="0">
                <a:ln>
                  <a:noFill/>
                </a:ln>
                <a:solidFill>
                  <a:schemeClr val="tx1"/>
                </a:solidFill>
                <a:effectLst/>
                <a:latin typeface="Courier New" panose="02070309020205020404" pitchFamily="49" charset="0"/>
                <a:cs typeface="Courier New" panose="02070309020205020404" pitchFamily="49" charset="0"/>
              </a:rPr>
              <a:t> Minimum_Length .. Maximum_Length </a:t>
            </a:r>
            <a:r>
              <a:rPr lang="en-US" altLang="de-DE" sz="1600" b="1" dirty="0" smtClean="0">
                <a:solidFill>
                  <a:schemeClr val="tx1"/>
                </a:solidFill>
                <a:latin typeface="Courier New" panose="02070309020205020404" pitchFamily="49" charset="0"/>
                <a:cs typeface="Courier New" panose="02070309020205020404" pitchFamily="49" charset="0"/>
              </a:rPr>
              <a:t>and</a:t>
            </a:r>
            <a:r>
              <a:rPr kumimoji="0" lang="en-US" altLang="de-DE" sz="1600" b="0" i="0" u="none" strike="noStrike" cap="none" normalizeH="0" baseline="0" dirty="0" smtClean="0">
                <a:ln>
                  <a:noFill/>
                </a:ln>
                <a:solidFill>
                  <a:schemeClr val="tx1"/>
                </a:solidFill>
                <a:effectLst/>
                <a:latin typeface="Courier New" panose="02070309020205020404" pitchFamily="49" charset="0"/>
                <a:cs typeface="Courier New" panose="02070309020205020404" pitchFamily="49" charset="0"/>
              </a:rPr>
              <a:t/>
            </a:r>
            <a:br>
              <a:rPr kumimoji="0" lang="en-US" altLang="de-DE" sz="1600" b="0" i="0" u="none" strike="noStrike" cap="none" normalizeH="0" baseline="0" dirty="0" smtClean="0">
                <a:ln>
                  <a:noFill/>
                </a:ln>
                <a:solidFill>
                  <a:schemeClr val="tx1"/>
                </a:solidFill>
                <a:effectLst/>
                <a:latin typeface="Courier New" panose="02070309020205020404" pitchFamily="49" charset="0"/>
                <a:cs typeface="Courier New" panose="02070309020205020404" pitchFamily="49" charset="0"/>
              </a:rPr>
            </a:br>
            <a:r>
              <a:rPr kumimoji="0" lang="en-US" altLang="de-DE" sz="1600" b="0" i="0" u="none" strike="noStrike" cap="none" normalizeH="0" baseline="0" dirty="0" smtClean="0">
                <a:ln>
                  <a:noFill/>
                </a:ln>
                <a:solidFill>
                  <a:schemeClr val="tx1"/>
                </a:solidFill>
                <a:effectLst/>
                <a:latin typeface="Courier New" panose="02070309020205020404" pitchFamily="49" charset="0"/>
                <a:cs typeface="Courier New" panose="02070309020205020404" pitchFamily="49" charset="0"/>
              </a:rPr>
              <a:t>    (</a:t>
            </a:r>
            <a:r>
              <a:rPr kumimoji="0" lang="en-US" altLang="de-DE" sz="1600" b="1" i="0" u="none" strike="noStrike" cap="none" normalizeH="0" baseline="0" dirty="0" smtClean="0">
                <a:ln>
                  <a:noFill/>
                </a:ln>
                <a:solidFill>
                  <a:schemeClr val="tx1"/>
                </a:solidFill>
                <a:effectLst/>
                <a:latin typeface="Courier New" panose="02070309020205020404" pitchFamily="49" charset="0"/>
                <a:cs typeface="Courier New" panose="02070309020205020404" pitchFamily="49" charset="0"/>
              </a:rPr>
              <a:t>for all </a:t>
            </a:r>
            <a:r>
              <a:rPr kumimoji="0" lang="en-US" altLang="de-DE" sz="1600" b="0" i="0" u="none" strike="noStrike" cap="none" normalizeH="0" baseline="0" dirty="0" smtClean="0">
                <a:ln>
                  <a:noFill/>
                </a:ln>
                <a:solidFill>
                  <a:schemeClr val="tx1"/>
                </a:solidFill>
                <a:effectLst/>
                <a:latin typeface="Courier New" panose="02070309020205020404" pitchFamily="49" charset="0"/>
                <a:cs typeface="Courier New" panose="02070309020205020404" pitchFamily="49" charset="0"/>
              </a:rPr>
              <a:t>C </a:t>
            </a:r>
            <a:r>
              <a:rPr kumimoji="0" lang="en-US" altLang="de-DE" sz="1600" b="1" i="0" u="none" strike="noStrike" cap="none" normalizeH="0" baseline="0" dirty="0" smtClean="0">
                <a:ln>
                  <a:noFill/>
                </a:ln>
                <a:solidFill>
                  <a:schemeClr val="tx1"/>
                </a:solidFill>
                <a:effectLst/>
                <a:latin typeface="Courier New" panose="02070309020205020404" pitchFamily="49" charset="0"/>
                <a:cs typeface="Courier New" panose="02070309020205020404" pitchFamily="49" charset="0"/>
              </a:rPr>
              <a:t>of</a:t>
            </a:r>
            <a:r>
              <a:rPr kumimoji="0" lang="en-US" altLang="de-DE" sz="1600" b="0" i="0" u="none" strike="noStrike" cap="none" normalizeH="0" baseline="0" dirty="0" smtClean="0">
                <a:ln>
                  <a:noFill/>
                </a:ln>
                <a:solidFill>
                  <a:schemeClr val="tx1"/>
                </a:solidFill>
                <a:effectLst/>
                <a:latin typeface="Courier New" panose="02070309020205020404" pitchFamily="49" charset="0"/>
                <a:cs typeface="Courier New" panose="02070309020205020404" pitchFamily="49" charset="0"/>
              </a:rPr>
              <a:t> Password =&gt; C </a:t>
            </a:r>
            <a:r>
              <a:rPr kumimoji="0" lang="en-US" altLang="de-DE" sz="1600" b="1" i="0" u="none" strike="noStrike" cap="none" normalizeH="0" baseline="0" dirty="0" smtClean="0">
                <a:ln>
                  <a:noFill/>
                </a:ln>
                <a:solidFill>
                  <a:schemeClr val="tx1"/>
                </a:solidFill>
                <a:effectLst/>
                <a:latin typeface="Courier New" panose="02070309020205020404" pitchFamily="49" charset="0"/>
                <a:cs typeface="Courier New" panose="02070309020205020404" pitchFamily="49" charset="0"/>
              </a:rPr>
              <a:t>in</a:t>
            </a:r>
            <a:r>
              <a:rPr kumimoji="0" lang="en-US" altLang="de-DE" sz="1600" b="0" i="0" u="none" strike="noStrike" cap="none" normalizeH="0" baseline="0" dirty="0" smtClean="0">
                <a:ln>
                  <a:noFill/>
                </a:ln>
                <a:solidFill>
                  <a:schemeClr val="tx1"/>
                </a:solidFill>
                <a:effectLst/>
                <a:latin typeface="Courier New" panose="02070309020205020404" pitchFamily="49" charset="0"/>
                <a:cs typeface="Courier New" panose="02070309020205020404" pitchFamily="49" charset="0"/>
              </a:rPr>
              <a:t> </a:t>
            </a:r>
            <a:r>
              <a:rPr lang="en-US" altLang="de-DE" sz="1600" dirty="0" smtClean="0">
                <a:solidFill>
                  <a:schemeClr val="tx1"/>
                </a:solidFill>
                <a:latin typeface="Courier New" panose="02070309020205020404" pitchFamily="49" charset="0"/>
                <a:cs typeface="Courier New" panose="02070309020205020404" pitchFamily="49" charset="0"/>
              </a:rPr>
              <a:t>Lower_Case </a:t>
            </a:r>
            <a:r>
              <a:rPr kumimoji="0" lang="en-US" altLang="de-DE" sz="1600" b="0" i="0" u="none" strike="noStrike" cap="none" normalizeH="0" baseline="0" dirty="0" smtClean="0">
                <a:ln>
                  <a:noFill/>
                </a:ln>
                <a:solidFill>
                  <a:schemeClr val="tx1"/>
                </a:solidFill>
                <a:effectLst/>
                <a:latin typeface="Courier New" panose="02070309020205020404" pitchFamily="49" charset="0"/>
                <a:cs typeface="Courier New" panose="02070309020205020404" pitchFamily="49" charset="0"/>
              </a:rPr>
              <a:t>| Upper_Case |</a:t>
            </a:r>
            <a:br>
              <a:rPr kumimoji="0" lang="en-US" altLang="de-DE" sz="1600" b="0" i="0" u="none" strike="noStrike" cap="none" normalizeH="0" baseline="0" dirty="0" smtClean="0">
                <a:ln>
                  <a:noFill/>
                </a:ln>
                <a:solidFill>
                  <a:schemeClr val="tx1"/>
                </a:solidFill>
                <a:effectLst/>
                <a:latin typeface="Courier New" panose="02070309020205020404" pitchFamily="49" charset="0"/>
                <a:cs typeface="Courier New" panose="02070309020205020404" pitchFamily="49" charset="0"/>
              </a:rPr>
            </a:br>
            <a:r>
              <a:rPr kumimoji="0" lang="en-US" altLang="de-DE" sz="1600" b="0" i="0" u="none" strike="noStrike" cap="none" normalizeH="0" baseline="0" dirty="0" smtClean="0">
                <a:ln>
                  <a:noFill/>
                </a:ln>
                <a:solidFill>
                  <a:schemeClr val="tx1"/>
                </a:solidFill>
                <a:effectLst/>
                <a:latin typeface="Courier New" panose="02070309020205020404" pitchFamily="49" charset="0"/>
                <a:cs typeface="Courier New" panose="02070309020205020404" pitchFamily="49" charset="0"/>
              </a:rPr>
              <a:t>                                   </a:t>
            </a:r>
            <a:r>
              <a:rPr lang="en-US" altLang="de-DE" sz="1600" dirty="0" smtClean="0">
                <a:solidFill>
                  <a:schemeClr val="tx1"/>
                </a:solidFill>
                <a:latin typeface="Courier New" panose="02070309020205020404" pitchFamily="49" charset="0"/>
                <a:cs typeface="Courier New" panose="02070309020205020404" pitchFamily="49" charset="0"/>
              </a:rPr>
              <a:t>Digit </a:t>
            </a:r>
            <a:r>
              <a:rPr kumimoji="0" lang="en-US" altLang="de-DE" sz="1600" b="0" i="0" u="none" strike="noStrike" cap="none" normalizeH="0" baseline="0" dirty="0" smtClean="0">
                <a:ln>
                  <a:noFill/>
                </a:ln>
                <a:solidFill>
                  <a:schemeClr val="tx1"/>
                </a:solidFill>
                <a:effectLst/>
                <a:latin typeface="Courier New" panose="02070309020205020404" pitchFamily="49" charset="0"/>
                <a:cs typeface="Courier New" panose="02070309020205020404" pitchFamily="49" charset="0"/>
              </a:rPr>
              <a:t>| Symbol);</a:t>
            </a:r>
          </a:p>
        </p:txBody>
      </p:sp>
    </p:spTree>
    <p:extLst>
      <p:ext uri="{BB962C8B-B14F-4D97-AF65-F5344CB8AC3E}">
        <p14:creationId xmlns:p14="http://schemas.microsoft.com/office/powerpoint/2010/main" val="3467009703"/>
      </p:ext>
    </p:extLst>
  </p:cSld>
  <p:clrMapOvr>
    <a:masterClrMapping/>
  </p:clrMapOvr>
  <p:timing>
    <p:tnLst>
      <p:par>
        <p:cTn id="1" dur="indefinite" restart="never" nodeType="tmRoot"/>
      </p:par>
    </p:tnLst>
  </p:timing>
</p:sld>
</file>

<file path=ppt/slides/slide3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SPARK</a:t>
            </a:r>
            <a:endParaRPr lang="de-DE" dirty="0"/>
          </a:p>
        </p:txBody>
      </p:sp>
      <p:sp>
        <p:nvSpPr>
          <p:cNvPr id="3" name="Inhaltsplatzhalter 2"/>
          <p:cNvSpPr>
            <a:spLocks noGrp="1"/>
          </p:cNvSpPr>
          <p:nvPr>
            <p:ph idx="1"/>
          </p:nvPr>
        </p:nvSpPr>
        <p:spPr/>
        <p:txBody>
          <a:bodyPr/>
          <a:lstStyle/>
          <a:p>
            <a:pPr algn="ctr"/>
            <a:r>
              <a:rPr lang="en-US" sz="2800" dirty="0"/>
              <a:t>Correctness by Construction</a:t>
            </a:r>
          </a:p>
          <a:p>
            <a:pPr marL="0" indent="0"/>
            <a:r>
              <a:rPr lang="en-US" sz="2400" dirty="0" smtClean="0"/>
              <a:t>Original </a:t>
            </a:r>
            <a:r>
              <a:rPr lang="en-US" sz="2400" dirty="0"/>
              <a:t>SPARK </a:t>
            </a:r>
            <a:r>
              <a:rPr lang="en-US" sz="2400" dirty="0" smtClean="0"/>
              <a:t>was </a:t>
            </a:r>
            <a:r>
              <a:rPr lang="en-US" sz="2400" dirty="0"/>
              <a:t>a subset of Ada with annotations (Ada comments with a special syntax) providing assertions regarding the program state. The </a:t>
            </a:r>
            <a:r>
              <a:rPr lang="en-US" sz="2400" dirty="0" smtClean="0"/>
              <a:t>chosen subset excluded features </a:t>
            </a:r>
            <a:r>
              <a:rPr lang="en-US" sz="2400" dirty="0"/>
              <a:t>such as access types and dynamic </a:t>
            </a:r>
            <a:r>
              <a:rPr lang="en-US" sz="2400" dirty="0" smtClean="0"/>
              <a:t>dispatching; today it </a:t>
            </a:r>
            <a:r>
              <a:rPr lang="en-US" sz="2400" dirty="0"/>
              <a:t>does include Ravenscar tasking and generics. The subset was chosen to enable the contracts to be proved </a:t>
            </a:r>
            <a:r>
              <a:rPr lang="en-US" sz="2400" dirty="0">
                <a:solidFill>
                  <a:srgbClr val="00B050"/>
                </a:solidFill>
              </a:rPr>
              <a:t>prior to execution</a:t>
            </a:r>
            <a:r>
              <a:rPr lang="en-US" sz="2400" dirty="0"/>
              <a:t>. Thus SPARK is a language </a:t>
            </a:r>
            <a:r>
              <a:rPr lang="en-US" sz="2400" u="sng" dirty="0"/>
              <a:t>and</a:t>
            </a:r>
            <a:r>
              <a:rPr lang="en-US" sz="2400" dirty="0"/>
              <a:t> a </a:t>
            </a:r>
            <a:r>
              <a:rPr lang="en-US" sz="2400" dirty="0">
                <a:solidFill>
                  <a:schemeClr val="accent2"/>
                </a:solidFill>
              </a:rPr>
              <a:t>verification tool </a:t>
            </a:r>
            <a:r>
              <a:rPr lang="en-US" sz="2400" dirty="0"/>
              <a:t>and hence a very appropriate vehicle for programs that just have to be correct because of concerns of safety and security</a:t>
            </a:r>
            <a:r>
              <a:rPr lang="en-US" sz="2400" dirty="0" smtClean="0"/>
              <a:t>.</a:t>
            </a:r>
            <a:endParaRPr lang="en-US" sz="2400" dirty="0"/>
          </a:p>
        </p:txBody>
      </p:sp>
      <p:sp>
        <p:nvSpPr>
          <p:cNvPr id="4" name="Fußzeilenplatzhalter 3"/>
          <p:cNvSpPr>
            <a:spLocks noGrp="1"/>
          </p:cNvSpPr>
          <p:nvPr>
            <p:ph type="ftr" idx="10"/>
          </p:nvPr>
        </p:nvSpPr>
        <p:spPr/>
        <p:txBody>
          <a:bodyPr/>
          <a:lstStyle/>
          <a:p>
            <a:pPr>
              <a:defRPr/>
            </a:pPr>
            <a:r>
              <a:rPr lang="en-US" dirty="0" smtClean="0"/>
              <a:t>Ada Basics © 2024 C.Grein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342</a:t>
            </a:fld>
            <a:endParaRPr lang="de-DE" dirty="0"/>
          </a:p>
        </p:txBody>
      </p:sp>
    </p:spTree>
    <p:extLst>
      <p:ext uri="{BB962C8B-B14F-4D97-AF65-F5344CB8AC3E}">
        <p14:creationId xmlns:p14="http://schemas.microsoft.com/office/powerpoint/2010/main" val="1241734593"/>
      </p:ext>
    </p:extLst>
  </p:cSld>
  <p:clrMapOvr>
    <a:masterClrMapping/>
  </p:clrMapOvr>
</p:sld>
</file>

<file path=ppt/slides/slide3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SPARK 2014</a:t>
            </a:r>
            <a:endParaRPr lang="de-DE" dirty="0"/>
          </a:p>
        </p:txBody>
      </p:sp>
      <p:sp>
        <p:nvSpPr>
          <p:cNvPr id="3" name="Inhaltsplatzhalter 2"/>
          <p:cNvSpPr>
            <a:spLocks noGrp="1"/>
          </p:cNvSpPr>
          <p:nvPr>
            <p:ph idx="1"/>
          </p:nvPr>
        </p:nvSpPr>
        <p:spPr>
          <a:xfrm>
            <a:off x="685800" y="1897064"/>
            <a:ext cx="7739063" cy="4318000"/>
          </a:xfrm>
        </p:spPr>
        <p:txBody>
          <a:bodyPr/>
          <a:lstStyle/>
          <a:p>
            <a:pPr marL="0" indent="0"/>
            <a:r>
              <a:rPr lang="en-US" sz="2000" dirty="0" smtClean="0"/>
              <a:t>SPARK 2014 is based on Ada 2012, still subsetting the language to remove features that defy verification, but also extending the system of contracts by defining new Ada aspects to support </a:t>
            </a:r>
            <a:r>
              <a:rPr lang="en-US" sz="2000" dirty="0" smtClean="0">
                <a:solidFill>
                  <a:srgbClr val="00B050"/>
                </a:solidFill>
              </a:rPr>
              <a:t>modular, constructive, formal verification</a:t>
            </a:r>
            <a:r>
              <a:rPr lang="en-US" sz="2000" dirty="0" smtClean="0"/>
              <a:t>. Also the original annotations were transformed into aspects so that the verification tool can now be tightly coupled with the compiler (currently only GNAT).</a:t>
            </a:r>
          </a:p>
          <a:p>
            <a:pPr marL="0" indent="0"/>
            <a:r>
              <a:rPr lang="en-US" sz="2000" dirty="0" smtClean="0"/>
              <a:t>There are two possibilities of use:</a:t>
            </a:r>
          </a:p>
          <a:p>
            <a:pPr defTabSz="1435100">
              <a:buFont typeface="Arial" panose="020B0604020202020204" pitchFamily="34" charset="0"/>
              <a:buChar char="•"/>
            </a:pPr>
            <a:r>
              <a:rPr lang="en-US" sz="2000" dirty="0" smtClean="0"/>
              <a:t>The aspects are compile with</a:t>
            </a:r>
            <a:br>
              <a:rPr lang="en-US" sz="2000" dirty="0" smtClean="0"/>
            </a:br>
            <a:r>
              <a:rPr lang="en-US" sz="2000" dirty="0" smtClean="0"/>
              <a:t>	</a:t>
            </a:r>
            <a:r>
              <a:rPr lang="en-US" sz="1800" b="1" dirty="0" smtClean="0">
                <a:latin typeface="Courier New" panose="02070309020205020404" pitchFamily="49" charset="0"/>
                <a:cs typeface="Courier New" panose="02070309020205020404" pitchFamily="49" charset="0"/>
              </a:rPr>
              <a:t>pragma</a:t>
            </a:r>
            <a:r>
              <a:rPr lang="en-US" sz="1800" dirty="0" smtClean="0">
                <a:latin typeface="Courier New" panose="02070309020205020404" pitchFamily="49" charset="0"/>
                <a:cs typeface="Courier New" panose="02070309020205020404" pitchFamily="49" charset="0"/>
              </a:rPr>
              <a:t> Assertion_Policy (Check);</a:t>
            </a:r>
            <a:r>
              <a:rPr lang="en-US" sz="2000" dirty="0" smtClean="0">
                <a:latin typeface="Courier New" panose="02070309020205020404" pitchFamily="49" charset="0"/>
                <a:cs typeface="Courier New" panose="02070309020205020404" pitchFamily="49" charset="0"/>
              </a:rPr>
              <a:t/>
            </a:r>
            <a:br>
              <a:rPr lang="en-US" sz="2000" dirty="0" smtClean="0">
                <a:latin typeface="Courier New" panose="02070309020205020404" pitchFamily="49" charset="0"/>
                <a:cs typeface="Courier New" panose="02070309020205020404" pitchFamily="49" charset="0"/>
              </a:rPr>
            </a:br>
            <a:r>
              <a:rPr lang="en-US" sz="2000" dirty="0" smtClean="0"/>
              <a:t>and are checked during execution time.</a:t>
            </a:r>
          </a:p>
          <a:p>
            <a:pPr defTabSz="1435100">
              <a:buFont typeface="Arial" panose="020B0604020202020204" pitchFamily="34" charset="0"/>
              <a:buChar char="•"/>
            </a:pPr>
            <a:r>
              <a:rPr lang="en-US" sz="2000" dirty="0" smtClean="0"/>
              <a:t>SPARK verifies the program bevor execution which can then be compiled with</a:t>
            </a:r>
            <a:br>
              <a:rPr lang="en-US" sz="2000" dirty="0" smtClean="0"/>
            </a:br>
            <a:r>
              <a:rPr lang="en-US" sz="2000" dirty="0" smtClean="0"/>
              <a:t>	</a:t>
            </a:r>
            <a:r>
              <a:rPr lang="de-DE" sz="1800" b="1" dirty="0" smtClean="0">
                <a:latin typeface="Courier New" panose="02070309020205020404" pitchFamily="49" charset="0"/>
                <a:cs typeface="Courier New" panose="02070309020205020404" pitchFamily="49" charset="0"/>
              </a:rPr>
              <a:t>pragma</a:t>
            </a:r>
            <a:r>
              <a:rPr lang="de-DE" sz="1800" dirty="0" smtClean="0">
                <a:latin typeface="Courier New" panose="02070309020205020404" pitchFamily="49" charset="0"/>
                <a:cs typeface="Courier New" panose="02070309020205020404" pitchFamily="49" charset="0"/>
              </a:rPr>
              <a:t> </a:t>
            </a:r>
            <a:r>
              <a:rPr lang="de-DE" sz="1800" dirty="0">
                <a:latin typeface="Courier New" panose="02070309020205020404" pitchFamily="49" charset="0"/>
                <a:cs typeface="Courier New" panose="02070309020205020404" pitchFamily="49" charset="0"/>
              </a:rPr>
              <a:t>Assertion_Policy (Ignore);</a:t>
            </a:r>
            <a:endParaRPr lang="en-US" sz="2000" dirty="0"/>
          </a:p>
        </p:txBody>
      </p:sp>
      <p:sp>
        <p:nvSpPr>
          <p:cNvPr id="4" name="Fußzeilenplatzhalter 3"/>
          <p:cNvSpPr>
            <a:spLocks noGrp="1"/>
          </p:cNvSpPr>
          <p:nvPr>
            <p:ph type="ftr" idx="10"/>
          </p:nvPr>
        </p:nvSpPr>
        <p:spPr/>
        <p:txBody>
          <a:bodyPr/>
          <a:lstStyle/>
          <a:p>
            <a:pPr>
              <a:defRPr/>
            </a:pPr>
            <a:r>
              <a:rPr lang="en-US" dirty="0" smtClean="0"/>
              <a:t>Ada Basics © 2024 C.Grein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343</a:t>
            </a:fld>
            <a:endParaRPr lang="de-DE" dirty="0"/>
          </a:p>
        </p:txBody>
      </p:sp>
    </p:spTree>
    <p:extLst>
      <p:ext uri="{BB962C8B-B14F-4D97-AF65-F5344CB8AC3E}">
        <p14:creationId xmlns:p14="http://schemas.microsoft.com/office/powerpoint/2010/main" val="3713449117"/>
      </p:ext>
    </p:extLst>
  </p:cSld>
  <p:clrMapOvr>
    <a:masterClrMapping/>
  </p:clrMapOvr>
</p:sld>
</file>

<file path=ppt/slides/slide3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SPARK</a:t>
            </a:r>
            <a:br>
              <a:rPr lang="de-DE" dirty="0" smtClean="0"/>
            </a:br>
            <a:r>
              <a:rPr lang="de-DE" dirty="0" smtClean="0"/>
              <a:t>Reference Manual</a:t>
            </a:r>
            <a:endParaRPr lang="de-DE" dirty="0"/>
          </a:p>
        </p:txBody>
      </p:sp>
      <p:sp>
        <p:nvSpPr>
          <p:cNvPr id="3" name="Inhaltsplatzhalter 2"/>
          <p:cNvSpPr>
            <a:spLocks noGrp="1"/>
          </p:cNvSpPr>
          <p:nvPr>
            <p:ph idx="1"/>
          </p:nvPr>
        </p:nvSpPr>
        <p:spPr>
          <a:xfrm>
            <a:off x="685800" y="1897063"/>
            <a:ext cx="7739063" cy="4340225"/>
          </a:xfrm>
        </p:spPr>
        <p:txBody>
          <a:bodyPr/>
          <a:lstStyle/>
          <a:p>
            <a:pPr marL="0" indent="0"/>
            <a:r>
              <a:rPr lang="en-US" sz="1800" dirty="0" smtClean="0"/>
              <a:t>The SPARK reference manual has the same format as the Ada reference manual, but chapters without SPARK specific changes are empty except for the remark </a:t>
            </a:r>
            <a:r>
              <a:rPr lang="en-US" sz="1800" i="1" dirty="0"/>
              <a:t>No extensions or restrictions</a:t>
            </a:r>
            <a:r>
              <a:rPr lang="en-US" sz="1800" dirty="0" smtClean="0"/>
              <a:t>.</a:t>
            </a:r>
          </a:p>
          <a:p>
            <a:pPr marL="0" lvl="0" indent="0" algn="ctr"/>
            <a:r>
              <a:rPr lang="en-US" sz="2000" dirty="0">
                <a:hlinkClick r:id="rId2"/>
              </a:rPr>
              <a:t>https://www.adacore.com/documentation#SPARK</a:t>
            </a:r>
            <a:endParaRPr lang="en-US" sz="2000" dirty="0"/>
          </a:p>
          <a:p>
            <a:pPr marL="0" lvl="0" indent="0"/>
            <a:endParaRPr lang="en-US" sz="100" dirty="0"/>
          </a:p>
          <a:p>
            <a:pPr marL="0" lvl="0" indent="0"/>
            <a:r>
              <a:rPr lang="en-US" sz="2000" dirty="0"/>
              <a:t>Claire Dross, The Work of Proof in SPARK:</a:t>
            </a:r>
          </a:p>
          <a:p>
            <a:pPr marL="0" lvl="0" indent="0" algn="ctr"/>
            <a:r>
              <a:rPr lang="en-US" sz="2000" dirty="0">
                <a:hlinkClick r:id="rId3"/>
              </a:rPr>
              <a:t>https://www.ada-europe.org/auj/archive</a:t>
            </a:r>
            <a:r>
              <a:rPr lang="en-US" sz="2000" dirty="0"/>
              <a:t/>
            </a:r>
            <a:br>
              <a:rPr lang="en-US" sz="2000" dirty="0"/>
            </a:br>
            <a:r>
              <a:rPr lang="en-US" sz="2000" dirty="0"/>
              <a:t>Vol 43#3, Sept. 2022, </a:t>
            </a:r>
            <a:r>
              <a:rPr lang="en-US" sz="2000" dirty="0" smtClean="0"/>
              <a:t>p.187-192</a:t>
            </a:r>
            <a:endParaRPr lang="en-US" sz="1800" dirty="0" smtClean="0"/>
          </a:p>
          <a:p>
            <a:pPr marL="0" indent="0"/>
            <a:r>
              <a:rPr lang="en-US" sz="1800" dirty="0" smtClean="0"/>
              <a:t>New </a:t>
            </a:r>
            <a:r>
              <a:rPr lang="en-US" sz="1800" dirty="0"/>
              <a:t>versions of SPARK try to remove more and more language </a:t>
            </a:r>
            <a:r>
              <a:rPr lang="en-US" sz="1800" dirty="0" smtClean="0"/>
              <a:t>restrictions of Ada.</a:t>
            </a:r>
            <a:endParaRPr lang="de-DE" sz="1800" dirty="0"/>
          </a:p>
          <a:p>
            <a:pPr marL="0" indent="0"/>
            <a:endParaRPr lang="de-DE" sz="100" dirty="0"/>
          </a:p>
          <a:p>
            <a:pPr marL="0" indent="0"/>
            <a:r>
              <a:rPr lang="en-US" sz="1800" u="sng" dirty="0" smtClean="0"/>
              <a:t>Textbook:</a:t>
            </a:r>
          </a:p>
          <a:p>
            <a:pPr marL="0" indent="0"/>
            <a:r>
              <a:rPr lang="en-US" sz="1800" dirty="0" smtClean="0">
                <a:solidFill>
                  <a:schemeClr val="accent2"/>
                </a:solidFill>
              </a:rPr>
              <a:t>Building </a:t>
            </a:r>
            <a:r>
              <a:rPr lang="en-US" sz="1800" dirty="0">
                <a:solidFill>
                  <a:schemeClr val="accent2"/>
                </a:solidFill>
              </a:rPr>
              <a:t>High Integrity Applications with SPARK; John W. McCormick, Peter C. Chapin; Cambridge University Press 2015; ISBN </a:t>
            </a:r>
            <a:r>
              <a:rPr lang="en-US" sz="1800" dirty="0" smtClean="0">
                <a:solidFill>
                  <a:schemeClr val="accent2"/>
                </a:solidFill>
              </a:rPr>
              <a:t>978-1-107-04073-1</a:t>
            </a:r>
            <a:endParaRPr lang="en-US" sz="1800" dirty="0">
              <a:solidFill>
                <a:schemeClr val="accent2"/>
              </a:solidFill>
            </a:endParaRPr>
          </a:p>
        </p:txBody>
      </p:sp>
      <p:sp>
        <p:nvSpPr>
          <p:cNvPr id="4" name="Fußzeilenplatzhalter 3"/>
          <p:cNvSpPr>
            <a:spLocks noGrp="1"/>
          </p:cNvSpPr>
          <p:nvPr>
            <p:ph type="ftr" idx="10"/>
          </p:nvPr>
        </p:nvSpPr>
        <p:spPr/>
        <p:txBody>
          <a:bodyPr/>
          <a:lstStyle/>
          <a:p>
            <a:pPr>
              <a:defRPr/>
            </a:pPr>
            <a:r>
              <a:rPr lang="en-US" dirty="0" smtClean="0"/>
              <a:t>Ada Basics © 2024 C.Grein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344</a:t>
            </a:fld>
            <a:endParaRPr lang="de-DE" dirty="0"/>
          </a:p>
        </p:txBody>
      </p:sp>
    </p:spTree>
    <p:extLst>
      <p:ext uri="{BB962C8B-B14F-4D97-AF65-F5344CB8AC3E}">
        <p14:creationId xmlns:p14="http://schemas.microsoft.com/office/powerpoint/2010/main" val="3619387941"/>
      </p:ext>
    </p:extLst>
  </p:cSld>
  <p:clrMapOvr>
    <a:masterClrMapping/>
  </p:clrMapOvr>
</p:sld>
</file>

<file path=ppt/slides/slide3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6" name="Rectangle 2"/>
          <p:cNvSpPr>
            <a:spLocks noGrp="1" noChangeArrowheads="1"/>
          </p:cNvSpPr>
          <p:nvPr>
            <p:ph type="title"/>
          </p:nvPr>
        </p:nvSpPr>
        <p:spPr/>
        <p:txBody>
          <a:bodyPr/>
          <a:lstStyle/>
          <a:p>
            <a:pPr eaLnBrk="1" hangingPunct="1"/>
            <a:r>
              <a:rPr lang="en-US" altLang="de-DE" noProof="0" dirty="0" smtClean="0">
                <a:solidFill>
                  <a:srgbClr val="FF0000"/>
                </a:solidFill>
              </a:rPr>
              <a:t>Contents</a:t>
            </a:r>
          </a:p>
        </p:txBody>
      </p:sp>
      <p:sp>
        <p:nvSpPr>
          <p:cNvPr id="13317" name="Rectangle 3"/>
          <p:cNvSpPr>
            <a:spLocks noGrp="1" noChangeArrowheads="1"/>
          </p:cNvSpPr>
          <p:nvPr>
            <p:ph sz="half" idx="1"/>
          </p:nvPr>
        </p:nvSpPr>
        <p:spPr>
          <a:xfrm>
            <a:off x="684213" y="2205038"/>
            <a:ext cx="3792537" cy="4043361"/>
          </a:xfrm>
        </p:spPr>
        <p:txBody>
          <a:bodyPr/>
          <a:lstStyle/>
          <a:p>
            <a:pPr marL="266700" indent="-266700" eaLnBrk="1" hangingPunct="1">
              <a:lnSpc>
                <a:spcPct val="90000"/>
              </a:lnSpc>
              <a:spcBef>
                <a:spcPct val="20000"/>
              </a:spcBef>
              <a:buFont typeface="Times New Roman" pitchFamily="18" charset="0"/>
              <a:buChar char="•"/>
            </a:pPr>
            <a:r>
              <a:rPr lang="en-US" altLang="de-DE" noProof="0" dirty="0" smtClean="0"/>
              <a:t>Type concept by means of whole numbers</a:t>
            </a:r>
          </a:p>
          <a:p>
            <a:pPr marL="266700" indent="-266700" eaLnBrk="1" hangingPunct="1">
              <a:lnSpc>
                <a:spcPct val="90000"/>
              </a:lnSpc>
              <a:spcBef>
                <a:spcPct val="20000"/>
              </a:spcBef>
              <a:buFont typeface="Times New Roman" pitchFamily="18" charset="0"/>
              <a:buChar char="•"/>
            </a:pPr>
            <a:r>
              <a:rPr lang="en-US" altLang="de-DE" noProof="0" dirty="0" smtClean="0"/>
              <a:t>Composite types</a:t>
            </a:r>
          </a:p>
          <a:p>
            <a:pPr marL="266700" indent="-266700" eaLnBrk="1" hangingPunct="1">
              <a:lnSpc>
                <a:spcPct val="90000"/>
              </a:lnSpc>
              <a:spcBef>
                <a:spcPct val="20000"/>
              </a:spcBef>
              <a:buFont typeface="Times New Roman" pitchFamily="18" charset="0"/>
              <a:buChar char="•"/>
            </a:pPr>
            <a:r>
              <a:rPr lang="en-US" altLang="de-DE" noProof="0" dirty="0" smtClean="0"/>
              <a:t>Expressions</a:t>
            </a:r>
          </a:p>
          <a:p>
            <a:pPr marL="266700" indent="-266700" eaLnBrk="1" hangingPunct="1">
              <a:lnSpc>
                <a:spcPct val="90000"/>
              </a:lnSpc>
              <a:spcBef>
                <a:spcPct val="20000"/>
              </a:spcBef>
              <a:buFont typeface="Times New Roman" pitchFamily="18" charset="0"/>
              <a:buChar char="•"/>
            </a:pPr>
            <a:r>
              <a:rPr lang="en-US" altLang="de-DE" noProof="0" dirty="0" smtClean="0"/>
              <a:t>Control structures</a:t>
            </a:r>
          </a:p>
          <a:p>
            <a:pPr marL="266700" indent="-266700" eaLnBrk="1" hangingPunct="1">
              <a:lnSpc>
                <a:spcPct val="90000"/>
              </a:lnSpc>
              <a:spcBef>
                <a:spcPct val="20000"/>
              </a:spcBef>
              <a:buFont typeface="Times New Roman" pitchFamily="18" charset="0"/>
              <a:buChar char="•"/>
            </a:pPr>
            <a:r>
              <a:rPr lang="en-US" altLang="de-DE" noProof="0" dirty="0" smtClean="0"/>
              <a:t>Subprograms</a:t>
            </a:r>
          </a:p>
          <a:p>
            <a:pPr marL="266700" indent="-266700" eaLnBrk="1" hangingPunct="1">
              <a:lnSpc>
                <a:spcPct val="90000"/>
              </a:lnSpc>
              <a:spcBef>
                <a:spcPct val="20000"/>
              </a:spcBef>
              <a:buFont typeface="Times New Roman" pitchFamily="18" charset="0"/>
              <a:buChar char="•"/>
            </a:pPr>
            <a:r>
              <a:rPr lang="en-US" altLang="de-DE" noProof="0" dirty="0" smtClean="0"/>
              <a:t>Enumerations</a:t>
            </a:r>
          </a:p>
          <a:p>
            <a:pPr marL="266700" indent="-266700" eaLnBrk="1" hangingPunct="1">
              <a:lnSpc>
                <a:spcPct val="90000"/>
              </a:lnSpc>
              <a:spcBef>
                <a:spcPct val="20000"/>
              </a:spcBef>
              <a:buFont typeface="Times New Roman" pitchFamily="18" charset="0"/>
              <a:buChar char="•"/>
            </a:pPr>
            <a:r>
              <a:rPr lang="en-US" altLang="de-DE" dirty="0" smtClean="0"/>
              <a:t>Packages</a:t>
            </a:r>
            <a:endParaRPr lang="en-US" altLang="de-DE" dirty="0"/>
          </a:p>
        </p:txBody>
      </p:sp>
      <p:sp>
        <p:nvSpPr>
          <p:cNvPr id="13318" name="Rectangle 4"/>
          <p:cNvSpPr>
            <a:spLocks noGrp="1" noChangeArrowheads="1"/>
          </p:cNvSpPr>
          <p:nvPr>
            <p:ph sz="half" idx="2"/>
          </p:nvPr>
        </p:nvSpPr>
        <p:spPr>
          <a:xfrm>
            <a:off x="4572000" y="2060848"/>
            <a:ext cx="3794125" cy="4176289"/>
          </a:xfrm>
        </p:spPr>
        <p:txBody>
          <a:bodyPr/>
          <a:lstStyle/>
          <a:p>
            <a:pPr marL="266700" indent="-266700" eaLnBrk="1" hangingPunct="1">
              <a:lnSpc>
                <a:spcPct val="90000"/>
              </a:lnSpc>
              <a:spcBef>
                <a:spcPct val="20000"/>
              </a:spcBef>
              <a:buFont typeface="Times New Roman" pitchFamily="18" charset="0"/>
              <a:buChar char="•"/>
            </a:pPr>
            <a:r>
              <a:rPr lang="en-US" altLang="de-DE" noProof="0" dirty="0" smtClean="0"/>
              <a:t>Input/Output</a:t>
            </a:r>
          </a:p>
          <a:p>
            <a:pPr marL="266700" indent="-266700" eaLnBrk="1" hangingPunct="1">
              <a:lnSpc>
                <a:spcPct val="90000"/>
              </a:lnSpc>
              <a:spcBef>
                <a:spcPct val="20000"/>
              </a:spcBef>
              <a:buFont typeface="Times New Roman" pitchFamily="18" charset="0"/>
              <a:buChar char="•"/>
            </a:pPr>
            <a:r>
              <a:rPr lang="en-US" altLang="de-DE" dirty="0"/>
              <a:t>Inheritance Ada </a:t>
            </a:r>
            <a:r>
              <a:rPr lang="en-US" altLang="de-DE" dirty="0" smtClean="0"/>
              <a:t>83</a:t>
            </a:r>
            <a:endParaRPr lang="en-US" altLang="de-DE" noProof="0" dirty="0" smtClean="0"/>
          </a:p>
          <a:p>
            <a:pPr marL="266700" indent="-266700" eaLnBrk="1" hangingPunct="1">
              <a:lnSpc>
                <a:spcPct val="90000"/>
              </a:lnSpc>
              <a:spcBef>
                <a:spcPct val="20000"/>
              </a:spcBef>
              <a:buFont typeface="Times New Roman" pitchFamily="18" charset="0"/>
              <a:buChar char="•"/>
            </a:pPr>
            <a:r>
              <a:rPr lang="en-US" altLang="de-DE" noProof="0" dirty="0" smtClean="0"/>
              <a:t>Generics</a:t>
            </a:r>
          </a:p>
          <a:p>
            <a:pPr marL="266700" indent="-266700" eaLnBrk="1" hangingPunct="1">
              <a:lnSpc>
                <a:spcPct val="90000"/>
              </a:lnSpc>
              <a:spcBef>
                <a:spcPct val="20000"/>
              </a:spcBef>
              <a:buFont typeface="Times New Roman" pitchFamily="18" charset="0"/>
              <a:buChar char="•"/>
            </a:pPr>
            <a:r>
              <a:rPr lang="en-US" altLang="de-DE" noProof="0" dirty="0" smtClean="0"/>
              <a:t>Exceptions</a:t>
            </a:r>
          </a:p>
          <a:p>
            <a:pPr marL="266700" indent="-266700" eaLnBrk="1" hangingPunct="1">
              <a:lnSpc>
                <a:spcPct val="90000"/>
              </a:lnSpc>
              <a:spcBef>
                <a:spcPct val="20000"/>
              </a:spcBef>
              <a:buFont typeface="Times New Roman" pitchFamily="18" charset="0"/>
              <a:buChar char="•"/>
            </a:pPr>
            <a:r>
              <a:rPr lang="en-US" altLang="de-DE" noProof="0" dirty="0" smtClean="0"/>
              <a:t>Elaboration</a:t>
            </a:r>
          </a:p>
          <a:p>
            <a:pPr marL="266700" indent="-266700" eaLnBrk="1" hangingPunct="1">
              <a:lnSpc>
                <a:spcPct val="90000"/>
              </a:lnSpc>
              <a:spcBef>
                <a:spcPct val="20000"/>
              </a:spcBef>
              <a:buFont typeface="Times New Roman" pitchFamily="18" charset="0"/>
              <a:buChar char="•"/>
            </a:pPr>
            <a:r>
              <a:rPr lang="en-US" altLang="de-DE" noProof="0" dirty="0" smtClean="0"/>
              <a:t>Access types</a:t>
            </a:r>
          </a:p>
          <a:p>
            <a:pPr marL="266700" indent="-266700" eaLnBrk="1" hangingPunct="1">
              <a:lnSpc>
                <a:spcPct val="90000"/>
              </a:lnSpc>
              <a:spcBef>
                <a:spcPct val="20000"/>
              </a:spcBef>
              <a:buFont typeface="Times New Roman" pitchFamily="18" charset="0"/>
              <a:buChar char="•"/>
            </a:pPr>
            <a:r>
              <a:rPr lang="en-US" altLang="de-DE" dirty="0" smtClean="0"/>
              <a:t>Representation Clauses</a:t>
            </a:r>
            <a:endParaRPr lang="en-US" altLang="de-DE" noProof="0" dirty="0" smtClean="0"/>
          </a:p>
          <a:p>
            <a:pPr marL="266700" indent="-266700" eaLnBrk="1" hangingPunct="1">
              <a:lnSpc>
                <a:spcPct val="90000"/>
              </a:lnSpc>
              <a:spcBef>
                <a:spcPct val="20000"/>
              </a:spcBef>
              <a:buFont typeface="Times New Roman" pitchFamily="18" charset="0"/>
              <a:buChar char="•"/>
            </a:pPr>
            <a:r>
              <a:rPr lang="en-US" altLang="de-DE" dirty="0"/>
              <a:t>Ada 2012: Contracts</a:t>
            </a:r>
          </a:p>
          <a:p>
            <a:pPr marL="266700" indent="-266700" eaLnBrk="1" hangingPunct="1">
              <a:lnSpc>
                <a:spcPct val="90000"/>
              </a:lnSpc>
              <a:spcBef>
                <a:spcPct val="20000"/>
              </a:spcBef>
              <a:buFont typeface="Times New Roman" pitchFamily="18" charset="0"/>
              <a:buChar char="•"/>
            </a:pPr>
            <a:r>
              <a:rPr lang="en-US" altLang="de-DE" b="1" noProof="0" dirty="0" smtClean="0"/>
              <a:t>Annexes</a:t>
            </a:r>
          </a:p>
        </p:txBody>
      </p:sp>
      <p:sp>
        <p:nvSpPr>
          <p:cNvPr id="13314" name="Fußzeilenplatzhalter 4"/>
          <p:cNvSpPr>
            <a:spLocks noGrp="1"/>
          </p:cNvSpPr>
          <p:nvPr>
            <p:ph type="ftr" idx="10"/>
          </p:nvPr>
        </p:nvSpPr>
        <p:spPr>
          <a:noFill/>
        </p:spPr>
        <p:txBody>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9pPr>
          </a:lstStyle>
          <a:p>
            <a:pPr eaLnBrk="1" hangingPunct="1"/>
            <a:r>
              <a:rPr lang="en-US" altLang="de-DE" dirty="0" smtClean="0">
                <a:solidFill>
                  <a:srgbClr val="000000"/>
                </a:solidFill>
              </a:rPr>
              <a:t>Ada Basics © 2024 C.Grein</a:t>
            </a:r>
            <a:endParaRPr lang="de-DE" altLang="de-DE" dirty="0" smtClean="0">
              <a:solidFill>
                <a:srgbClr val="000000"/>
              </a:solidFill>
            </a:endParaRPr>
          </a:p>
        </p:txBody>
      </p:sp>
      <p:sp>
        <p:nvSpPr>
          <p:cNvPr id="13315" name="Foliennummernplatzhalter 5"/>
          <p:cNvSpPr>
            <a:spLocks noGrp="1"/>
          </p:cNvSpPr>
          <p:nvPr>
            <p:ph type="sldNum" idx="11"/>
          </p:nvPr>
        </p:nvSpPr>
        <p:spPr>
          <a:noFill/>
        </p:spPr>
        <p:txBody>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9pPr>
          </a:lstStyle>
          <a:p>
            <a:pPr eaLnBrk="1" hangingPunct="1"/>
            <a:fld id="{E9EFEE1C-C198-4851-BB3D-B7A731250132}" type="slidenum">
              <a:rPr lang="de-DE" altLang="de-DE" smtClean="0">
                <a:solidFill>
                  <a:srgbClr val="000000"/>
                </a:solidFill>
              </a:rPr>
              <a:pPr eaLnBrk="1" hangingPunct="1"/>
              <a:t>345</a:t>
            </a:fld>
            <a:endParaRPr lang="de-DE" altLang="de-DE" dirty="0" smtClean="0">
              <a:solidFill>
                <a:srgbClr val="000000"/>
              </a:solidFill>
            </a:endParaRPr>
          </a:p>
        </p:txBody>
      </p:sp>
    </p:spTree>
    <p:extLst>
      <p:ext uri="{BB962C8B-B14F-4D97-AF65-F5344CB8AC3E}">
        <p14:creationId xmlns:p14="http://schemas.microsoft.com/office/powerpoint/2010/main" val="245195622"/>
      </p:ext>
    </p:extLst>
  </p:cSld>
  <p:clrMapOvr>
    <a:masterClrMapping/>
  </p:clrMapOvr>
  <p:timing>
    <p:tnLst>
      <p:par>
        <p:cTn id="1" dur="indefinite" restart="never" nodeType="tmRoot"/>
      </p:par>
    </p:tnLst>
  </p:timing>
</p:sld>
</file>

<file path=ppt/slides/slide3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el 6"/>
          <p:cNvSpPr>
            <a:spLocks noGrp="1"/>
          </p:cNvSpPr>
          <p:nvPr>
            <p:ph type="title"/>
          </p:nvPr>
        </p:nvSpPr>
        <p:spPr/>
        <p:txBody>
          <a:bodyPr/>
          <a:lstStyle/>
          <a:p>
            <a:r>
              <a:rPr lang="en-US" noProof="0" dirty="0" smtClean="0"/>
              <a:t>Normative Annexes in the RM</a:t>
            </a:r>
            <a:br>
              <a:rPr lang="en-US" noProof="0" dirty="0" smtClean="0"/>
            </a:br>
            <a:r>
              <a:rPr lang="en-US" noProof="0" dirty="0" smtClean="0"/>
              <a:t>(</a:t>
            </a:r>
            <a:r>
              <a:rPr lang="en-US" dirty="0" smtClean="0"/>
              <a:t>from</a:t>
            </a:r>
            <a:r>
              <a:rPr lang="en-US" noProof="0" dirty="0" smtClean="0"/>
              <a:t> Ada 95 on)</a:t>
            </a:r>
            <a:endParaRPr lang="en-US" noProof="0" dirty="0"/>
          </a:p>
        </p:txBody>
      </p:sp>
      <p:sp>
        <p:nvSpPr>
          <p:cNvPr id="8" name="Inhaltsplatzhalter 7"/>
          <p:cNvSpPr>
            <a:spLocks noGrp="1"/>
          </p:cNvSpPr>
          <p:nvPr>
            <p:ph sz="half" idx="1"/>
          </p:nvPr>
        </p:nvSpPr>
        <p:spPr>
          <a:xfrm>
            <a:off x="685800" y="1916832"/>
            <a:ext cx="3792538" cy="4400128"/>
          </a:xfrm>
        </p:spPr>
        <p:txBody>
          <a:bodyPr/>
          <a:lstStyle/>
          <a:p>
            <a:pPr>
              <a:buAutoNum type="alphaUcPeriod"/>
            </a:pPr>
            <a:r>
              <a:rPr lang="en-US" sz="2000" b="1" noProof="0" dirty="0" smtClean="0"/>
              <a:t>Predefined Language Environment</a:t>
            </a:r>
          </a:p>
          <a:p>
            <a:pPr>
              <a:buAutoNum type="alphaUcPeriod"/>
            </a:pPr>
            <a:r>
              <a:rPr lang="en-US" sz="2000" b="1" noProof="0" dirty="0" smtClean="0"/>
              <a:t>Interface to Other Languages</a:t>
            </a:r>
          </a:p>
          <a:p>
            <a:pPr>
              <a:buAutoNum type="alphaUcPeriod"/>
            </a:pPr>
            <a:r>
              <a:rPr lang="en-US" sz="2000" noProof="0" dirty="0" smtClean="0">
                <a:solidFill>
                  <a:srgbClr val="CC3300"/>
                </a:solidFill>
              </a:rPr>
              <a:t>Systems Programming</a:t>
            </a:r>
          </a:p>
          <a:p>
            <a:pPr>
              <a:buAutoNum type="alphaUcPeriod"/>
            </a:pPr>
            <a:r>
              <a:rPr lang="en-US" sz="2000" noProof="0" dirty="0" smtClean="0">
                <a:solidFill>
                  <a:srgbClr val="CC3300"/>
                </a:solidFill>
              </a:rPr>
              <a:t>Real-Time Systems</a:t>
            </a:r>
          </a:p>
          <a:p>
            <a:pPr>
              <a:buAutoNum type="alphaUcPeriod"/>
            </a:pPr>
            <a:r>
              <a:rPr lang="en-US" sz="2000" noProof="0" dirty="0" smtClean="0">
                <a:solidFill>
                  <a:srgbClr val="CC3300"/>
                </a:solidFill>
              </a:rPr>
              <a:t>Distributed Systems</a:t>
            </a:r>
          </a:p>
          <a:p>
            <a:pPr>
              <a:buAutoNum type="alphaUcPeriod"/>
            </a:pPr>
            <a:r>
              <a:rPr lang="en-US" sz="2000" noProof="0" dirty="0" smtClean="0">
                <a:solidFill>
                  <a:srgbClr val="CC3300"/>
                </a:solidFill>
              </a:rPr>
              <a:t>Information Systems</a:t>
            </a:r>
          </a:p>
          <a:p>
            <a:pPr>
              <a:buAutoNum type="alphaUcPeriod"/>
            </a:pPr>
            <a:r>
              <a:rPr lang="en-US" sz="2000" noProof="0" dirty="0" smtClean="0">
                <a:solidFill>
                  <a:srgbClr val="CC3300"/>
                </a:solidFill>
              </a:rPr>
              <a:t>Numerics</a:t>
            </a:r>
          </a:p>
          <a:p>
            <a:pPr>
              <a:buAutoNum type="alphaUcPeriod"/>
            </a:pPr>
            <a:r>
              <a:rPr lang="en-US" sz="2000" noProof="0" dirty="0" smtClean="0">
                <a:solidFill>
                  <a:srgbClr val="CC3300"/>
                </a:solidFill>
              </a:rPr>
              <a:t>High Integrity Systems</a:t>
            </a:r>
          </a:p>
          <a:p>
            <a:pPr marL="0" indent="0"/>
            <a:r>
              <a:rPr lang="en-US" sz="2000" b="1" noProof="0" dirty="0" smtClean="0"/>
              <a:t>1-13, A, B, J: Core Language</a:t>
            </a:r>
          </a:p>
          <a:p>
            <a:pPr marL="0" indent="0"/>
            <a:r>
              <a:rPr lang="en-US" sz="2000" noProof="0" dirty="0" smtClean="0"/>
              <a:t>C-H: </a:t>
            </a:r>
            <a:r>
              <a:rPr lang="en-US" sz="2000" noProof="0" dirty="0" smtClean="0">
                <a:solidFill>
                  <a:srgbClr val="CC3300"/>
                </a:solidFill>
              </a:rPr>
              <a:t>Special Needs Annexes</a:t>
            </a:r>
            <a:endParaRPr lang="en-US" sz="2000" noProof="0" dirty="0">
              <a:solidFill>
                <a:srgbClr val="CC3300"/>
              </a:solidFill>
            </a:endParaRPr>
          </a:p>
        </p:txBody>
      </p:sp>
      <p:sp>
        <p:nvSpPr>
          <p:cNvPr id="9" name="Inhaltsplatzhalter 8"/>
          <p:cNvSpPr>
            <a:spLocks noGrp="1"/>
          </p:cNvSpPr>
          <p:nvPr>
            <p:ph sz="half" idx="2"/>
          </p:nvPr>
        </p:nvSpPr>
        <p:spPr>
          <a:xfrm>
            <a:off x="4630738" y="1916832"/>
            <a:ext cx="3794125" cy="4276724"/>
          </a:xfrm>
        </p:spPr>
        <p:txBody>
          <a:bodyPr/>
          <a:lstStyle/>
          <a:p>
            <a:pPr marL="0" indent="0"/>
            <a:r>
              <a:rPr lang="en-US" sz="1300" noProof="0" dirty="0" smtClean="0"/>
              <a:t>RM 1.1.3(16) An </a:t>
            </a:r>
            <a:r>
              <a:rPr lang="en-US" sz="1300" noProof="0" dirty="0"/>
              <a:t>implementation that </a:t>
            </a:r>
            <a:r>
              <a:rPr lang="en-US" sz="1300" noProof="0" dirty="0">
                <a:solidFill>
                  <a:srgbClr val="C00000"/>
                </a:solidFill>
              </a:rPr>
              <a:t>conforms</a:t>
            </a:r>
            <a:r>
              <a:rPr lang="en-US" sz="1300" noProof="0" dirty="0"/>
              <a:t> to this Standard shall support each capability required by the </a:t>
            </a:r>
            <a:r>
              <a:rPr lang="en-US" sz="1300" noProof="0" dirty="0" smtClean="0">
                <a:solidFill>
                  <a:schemeClr val="accent2"/>
                </a:solidFill>
              </a:rPr>
              <a:t>core language </a:t>
            </a:r>
            <a:r>
              <a:rPr lang="en-US" sz="1300" noProof="0" dirty="0"/>
              <a:t>as specified. In addition, an implementation that conforms to this Standard may conform to </a:t>
            </a:r>
            <a:r>
              <a:rPr lang="en-US" sz="1300" noProof="0" dirty="0" smtClean="0"/>
              <a:t>one or </a:t>
            </a:r>
            <a:r>
              <a:rPr lang="en-US" sz="1300" noProof="0" dirty="0"/>
              <a:t>more </a:t>
            </a:r>
            <a:r>
              <a:rPr lang="en-US" sz="1300" noProof="0" dirty="0">
                <a:solidFill>
                  <a:schemeClr val="accent2"/>
                </a:solidFill>
              </a:rPr>
              <a:t>Specialized Needs Annexes </a:t>
            </a:r>
            <a:r>
              <a:rPr lang="en-US" sz="1300" noProof="0" dirty="0"/>
              <a:t>(or to none). Conformance to a Specialized Needs Annex means </a:t>
            </a:r>
            <a:r>
              <a:rPr lang="en-US" sz="1300" noProof="0" dirty="0" smtClean="0"/>
              <a:t>that each </a:t>
            </a:r>
            <a:r>
              <a:rPr lang="en-US" sz="1300" noProof="0" dirty="0"/>
              <a:t>capability required by the Annex is provided as specified</a:t>
            </a:r>
            <a:r>
              <a:rPr lang="en-US" sz="1300" noProof="0" dirty="0" smtClean="0"/>
              <a:t>.</a:t>
            </a:r>
          </a:p>
          <a:p>
            <a:pPr marL="0" indent="0"/>
            <a:r>
              <a:rPr lang="en-US" sz="1300" noProof="0" dirty="0" smtClean="0"/>
              <a:t>RM 1.1.3(17/3) An </a:t>
            </a:r>
            <a:r>
              <a:rPr lang="en-US" sz="1300" noProof="0" dirty="0"/>
              <a:t>implementation </a:t>
            </a:r>
            <a:r>
              <a:rPr lang="en-US" sz="1300" noProof="0" dirty="0">
                <a:solidFill>
                  <a:srgbClr val="C00000"/>
                </a:solidFill>
              </a:rPr>
              <a:t>conforming</a:t>
            </a:r>
            <a:r>
              <a:rPr lang="en-US" sz="1300" noProof="0" dirty="0"/>
              <a:t> to this International Standard may provide </a:t>
            </a:r>
            <a:r>
              <a:rPr lang="en-US" sz="1300" noProof="0" dirty="0" smtClean="0"/>
              <a:t>additional aspects</a:t>
            </a:r>
            <a:r>
              <a:rPr lang="en-US" sz="1300" noProof="0" dirty="0"/>
              <a:t>, attributes, library units, and pragmas. However, it shall not provide any aspect, attribute, </a:t>
            </a:r>
            <a:r>
              <a:rPr lang="en-US" sz="1300" noProof="0" dirty="0" smtClean="0"/>
              <a:t>library unit</a:t>
            </a:r>
            <a:r>
              <a:rPr lang="en-US" sz="1300" noProof="0" dirty="0"/>
              <a:t>, or pragma having the same name as an aspect, attribute, library unit, or pragma (</a:t>
            </a:r>
            <a:r>
              <a:rPr lang="en-US" sz="1300" noProof="0" dirty="0" smtClean="0"/>
              <a:t>respectively) specified </a:t>
            </a:r>
            <a:r>
              <a:rPr lang="en-US" sz="1300" noProof="0" dirty="0"/>
              <a:t>in a Specialized Needs Annex unless the provided construct is either as specified in </a:t>
            </a:r>
            <a:r>
              <a:rPr lang="en-US" sz="1300" noProof="0" dirty="0" smtClean="0"/>
              <a:t>the Specialized </a:t>
            </a:r>
            <a:r>
              <a:rPr lang="en-US" sz="1300" noProof="0" dirty="0"/>
              <a:t>Needs Annex or is more limited in capability than that required by the Annex. A program </a:t>
            </a:r>
            <a:r>
              <a:rPr lang="en-US" sz="1300" noProof="0" dirty="0" smtClean="0"/>
              <a:t>that attempts </a:t>
            </a:r>
            <a:r>
              <a:rPr lang="en-US" sz="1300" noProof="0" dirty="0"/>
              <a:t>to use an unsupported capability of an Annex shall either be identified by the </a:t>
            </a:r>
            <a:r>
              <a:rPr lang="en-US" sz="1300" noProof="0" dirty="0" smtClean="0"/>
              <a:t>implementation before </a:t>
            </a:r>
            <a:r>
              <a:rPr lang="en-US" sz="1300" noProof="0" dirty="0"/>
              <a:t>run time or shall raise an exception at run time</a:t>
            </a:r>
            <a:r>
              <a:rPr lang="en-US" sz="1300" noProof="0" dirty="0" smtClean="0"/>
              <a:t>.</a:t>
            </a:r>
          </a:p>
        </p:txBody>
      </p:sp>
      <p:sp>
        <p:nvSpPr>
          <p:cNvPr id="5" name="Fußzeilenplatzhalter 4"/>
          <p:cNvSpPr>
            <a:spLocks noGrp="1"/>
          </p:cNvSpPr>
          <p:nvPr>
            <p:ph type="ftr" idx="10"/>
          </p:nvPr>
        </p:nvSpPr>
        <p:spPr/>
        <p:txBody>
          <a:bodyPr/>
          <a:lstStyle/>
          <a:p>
            <a:pPr>
              <a:defRPr/>
            </a:pPr>
            <a:r>
              <a:rPr lang="en-US" dirty="0" smtClean="0"/>
              <a:t>Ada Basics © 2024 C.Grein</a:t>
            </a:r>
            <a:endParaRPr lang="de-DE" dirty="0"/>
          </a:p>
        </p:txBody>
      </p:sp>
      <p:sp>
        <p:nvSpPr>
          <p:cNvPr id="6" name="Foliennummernplatzhalter 5"/>
          <p:cNvSpPr>
            <a:spLocks noGrp="1"/>
          </p:cNvSpPr>
          <p:nvPr>
            <p:ph type="sldNum" idx="11"/>
          </p:nvPr>
        </p:nvSpPr>
        <p:spPr/>
        <p:txBody>
          <a:bodyPr/>
          <a:lstStyle/>
          <a:p>
            <a:pPr>
              <a:defRPr/>
            </a:pPr>
            <a:fld id="{26FE7B6B-6847-4D19-82C1-CACF0FD4DDA1}" type="slidenum">
              <a:rPr lang="de-DE" smtClean="0"/>
              <a:pPr>
                <a:defRPr/>
              </a:pPr>
              <a:t>346</a:t>
            </a:fld>
            <a:endParaRPr lang="de-DE" dirty="0"/>
          </a:p>
        </p:txBody>
      </p:sp>
    </p:spTree>
    <p:extLst>
      <p:ext uri="{BB962C8B-B14F-4D97-AF65-F5344CB8AC3E}">
        <p14:creationId xmlns:p14="http://schemas.microsoft.com/office/powerpoint/2010/main" val="1423110973"/>
      </p:ext>
    </p:extLst>
  </p:cSld>
  <p:clrMapOvr>
    <a:masterClrMapping/>
  </p:clrMapOvr>
  <p:timing>
    <p:tnLst>
      <p:par>
        <p:cTn id="1" dur="indefinite" restart="never" nodeType="tmRoot"/>
      </p:par>
    </p:tnLst>
  </p:timing>
</p:sld>
</file>

<file path=ppt/slides/slide3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sz="4000" dirty="0" smtClean="0"/>
              <a:t>Annex A</a:t>
            </a:r>
            <a:br>
              <a:rPr lang="en-US" sz="4000" dirty="0" smtClean="0"/>
            </a:br>
            <a:r>
              <a:rPr lang="en-US" sz="4000" dirty="0" smtClean="0"/>
              <a:t>Predefined Language Environment</a:t>
            </a:r>
            <a:endParaRPr lang="en-US" sz="4000" dirty="0"/>
          </a:p>
        </p:txBody>
      </p:sp>
      <p:sp>
        <p:nvSpPr>
          <p:cNvPr id="3" name="Inhaltsplatzhalter 2"/>
          <p:cNvSpPr>
            <a:spLocks noGrp="1"/>
          </p:cNvSpPr>
          <p:nvPr>
            <p:ph idx="1"/>
          </p:nvPr>
        </p:nvSpPr>
        <p:spPr/>
        <p:txBody>
          <a:bodyPr/>
          <a:lstStyle/>
          <a:p>
            <a:pPr marL="0" indent="0"/>
            <a:r>
              <a:rPr lang="en-US" sz="1700" dirty="0" smtClean="0"/>
              <a:t>Ada is a big language. You need not know and master all features of the language in order to be a proficient software engineer. Concurrent tasks and true parallel execution are becoming more and more important (</a:t>
            </a:r>
            <a:r>
              <a:rPr lang="en-US" sz="1700" dirty="0" smtClean="0">
                <a:solidFill>
                  <a:schemeClr val="accent2"/>
                </a:solidFill>
              </a:rPr>
              <a:t>Ada 2022 </a:t>
            </a:r>
            <a:r>
              <a:rPr lang="en-US" sz="1700" dirty="0" smtClean="0"/>
              <a:t>has much to offer), but there are still problems where this is of no importance at all.</a:t>
            </a:r>
          </a:p>
          <a:p>
            <a:pPr marL="0" indent="0"/>
            <a:r>
              <a:rPr lang="en-US" sz="1700" dirty="0" smtClean="0"/>
              <a:t>Nowadays, object oriented programming is an essential requisite, but it is quite possible to construct big programs without. Not all problems lend themselves to a hierarchical </a:t>
            </a:r>
            <a:r>
              <a:rPr lang="en-US" sz="1700" i="1" dirty="0" smtClean="0"/>
              <a:t>object structure.</a:t>
            </a:r>
          </a:p>
          <a:p>
            <a:pPr marL="0" indent="0"/>
            <a:r>
              <a:rPr lang="en-US" sz="1700" dirty="0" smtClean="0"/>
              <a:t>Also access types should be rarely be used, and if at all, they should be well hidden from the user’s interface so that those need not care about dynamic storage manage-ment. Access objects, pointers, may easily be avoided by the use of the container library in Annex A.18 (see slide 271).</a:t>
            </a:r>
          </a:p>
          <a:p>
            <a:pPr marL="0" indent="0"/>
            <a:r>
              <a:rPr lang="en-US" sz="1700" b="1" dirty="0" smtClean="0"/>
              <a:t>However, knowledge of the contents of Annex A is indispensable for professional work with Ada. </a:t>
            </a:r>
            <a:r>
              <a:rPr lang="en-US" sz="1700" dirty="0" smtClean="0"/>
              <a:t>Besides the aforementioned containers, it presents libraries for IO, mathematical functions, text processing, access to the hardware directory structure and a lot more.</a:t>
            </a:r>
            <a:endParaRPr lang="en-US" sz="1700" dirty="0"/>
          </a:p>
        </p:txBody>
      </p:sp>
      <p:sp>
        <p:nvSpPr>
          <p:cNvPr id="4" name="Fußzeilenplatzhalter 3"/>
          <p:cNvSpPr>
            <a:spLocks noGrp="1"/>
          </p:cNvSpPr>
          <p:nvPr>
            <p:ph type="ftr" idx="10"/>
          </p:nvPr>
        </p:nvSpPr>
        <p:spPr/>
        <p:txBody>
          <a:bodyPr/>
          <a:lstStyle/>
          <a:p>
            <a:pPr>
              <a:defRPr/>
            </a:pPr>
            <a:r>
              <a:rPr lang="en-US" dirty="0" smtClean="0"/>
              <a:t>Ada Basics © 2024 C.Grein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347</a:t>
            </a:fld>
            <a:endParaRPr lang="de-DE" dirty="0"/>
          </a:p>
        </p:txBody>
      </p:sp>
    </p:spTree>
    <p:extLst>
      <p:ext uri="{BB962C8B-B14F-4D97-AF65-F5344CB8AC3E}">
        <p14:creationId xmlns:p14="http://schemas.microsoft.com/office/powerpoint/2010/main" val="1613806614"/>
      </p:ext>
    </p:extLst>
  </p:cSld>
  <p:clrMapOvr>
    <a:masterClrMapping/>
  </p:clrMapOvr>
  <p:timing>
    <p:tnLst>
      <p:par>
        <p:cTn id="1" dur="indefinite" restart="never" nodeType="tmRoot"/>
      </p:par>
    </p:tnLst>
  </p:timing>
</p:sld>
</file>

<file path=ppt/slides/slide3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634" name="Rectangle 2"/>
          <p:cNvSpPr>
            <a:spLocks noGrp="1" noChangeArrowheads="1"/>
          </p:cNvSpPr>
          <p:nvPr>
            <p:ph type="title"/>
          </p:nvPr>
        </p:nvSpPr>
        <p:spPr/>
        <p:txBody>
          <a:bodyPr/>
          <a:lstStyle/>
          <a:p>
            <a:pPr eaLnBrk="1" hangingPunct="1"/>
            <a:r>
              <a:rPr lang="en-US" altLang="de-DE" noProof="0" dirty="0" smtClean="0">
                <a:solidFill>
                  <a:srgbClr val="FF0000"/>
                </a:solidFill>
              </a:rPr>
              <a:t>Final Thoughts</a:t>
            </a:r>
          </a:p>
        </p:txBody>
      </p:sp>
      <p:sp>
        <p:nvSpPr>
          <p:cNvPr id="197635" name="Rectangle 3"/>
          <p:cNvSpPr>
            <a:spLocks noGrp="1" noChangeArrowheads="1"/>
          </p:cNvSpPr>
          <p:nvPr>
            <p:ph type="body" idx="1"/>
          </p:nvPr>
        </p:nvSpPr>
        <p:spPr/>
        <p:txBody>
          <a:bodyPr/>
          <a:lstStyle/>
          <a:p>
            <a:pPr marL="269875" indent="-269875" eaLnBrk="1" hangingPunct="1">
              <a:buFont typeface="Times New Roman" pitchFamily="18" charset="0"/>
              <a:buChar char="•"/>
            </a:pPr>
            <a:r>
              <a:rPr lang="en-US" sz="1800" dirty="0"/>
              <a:t>Implementation Defined </a:t>
            </a:r>
            <a:r>
              <a:rPr lang="en-US" sz="1800" dirty="0" smtClean="0"/>
              <a:t>vs. Unspecified</a:t>
            </a:r>
          </a:p>
          <a:p>
            <a:pPr marL="269875" indent="-269875" eaLnBrk="1" hangingPunct="1">
              <a:buFont typeface="Times New Roman" pitchFamily="18" charset="0"/>
              <a:buChar char="•"/>
            </a:pPr>
            <a:r>
              <a:rPr lang="en-US" altLang="de-DE" sz="1800" noProof="0" dirty="0" smtClean="0"/>
              <a:t>Renaming</a:t>
            </a:r>
          </a:p>
          <a:p>
            <a:pPr marL="269875" indent="-269875" eaLnBrk="1" hangingPunct="1">
              <a:buFont typeface="Times New Roman" pitchFamily="18" charset="0"/>
              <a:buChar char="•"/>
            </a:pPr>
            <a:r>
              <a:rPr lang="en-US" altLang="de-DE" sz="1800" noProof="0" dirty="0" smtClean="0"/>
              <a:t>Ada Application Programming Interface Ada 83 vs. Ada 95</a:t>
            </a:r>
          </a:p>
          <a:p>
            <a:pPr marL="269875" indent="-269875" eaLnBrk="1" hangingPunct="1">
              <a:buFont typeface="Times New Roman" pitchFamily="18" charset="0"/>
              <a:buChar char="•"/>
            </a:pPr>
            <a:r>
              <a:rPr lang="en-US" altLang="de-DE" sz="1800" dirty="0"/>
              <a:t>Numeric Types </a:t>
            </a:r>
            <a:r>
              <a:rPr lang="en-US" altLang="de-DE" sz="1800" dirty="0" smtClean="0"/>
              <a:t>Exemplified with </a:t>
            </a:r>
            <a:r>
              <a:rPr lang="en-US" altLang="de-DE" sz="1800" dirty="0"/>
              <a:t>an Integer </a:t>
            </a:r>
            <a:r>
              <a:rPr lang="en-US" altLang="de-DE" sz="1800" dirty="0" smtClean="0"/>
              <a:t>Type</a:t>
            </a:r>
            <a:endParaRPr lang="en-US" altLang="de-DE" sz="1800" noProof="0" dirty="0" smtClean="0"/>
          </a:p>
          <a:p>
            <a:pPr marL="269875" indent="-269875" eaLnBrk="1" hangingPunct="1">
              <a:buFont typeface="Times New Roman" pitchFamily="18" charset="0"/>
              <a:buChar char="•"/>
            </a:pPr>
            <a:r>
              <a:rPr lang="en-US" altLang="de-DE" sz="1800" dirty="0" smtClean="0"/>
              <a:t>Big Numbers, Ada 2022</a:t>
            </a:r>
            <a:endParaRPr lang="en-US" altLang="de-DE" sz="1800" noProof="0" dirty="0" smtClean="0"/>
          </a:p>
          <a:p>
            <a:pPr marL="269875" indent="-269875" eaLnBrk="1" hangingPunct="1">
              <a:buFont typeface="Times New Roman" pitchFamily="18" charset="0"/>
              <a:buChar char="•"/>
            </a:pPr>
            <a:r>
              <a:rPr lang="en-US" altLang="de-DE" sz="1800" noProof="0" dirty="0" smtClean="0"/>
              <a:t>Surprise with extended precision</a:t>
            </a:r>
          </a:p>
          <a:p>
            <a:pPr marL="269875" indent="-269875" eaLnBrk="1" hangingPunct="1">
              <a:buFont typeface="Times New Roman" pitchFamily="18" charset="0"/>
              <a:buChar char="•"/>
            </a:pPr>
            <a:r>
              <a:rPr lang="en-US" altLang="de-DE" sz="1800" noProof="0" dirty="0" smtClean="0"/>
              <a:t>Pitfalls with Unchecked_Conversion</a:t>
            </a:r>
          </a:p>
          <a:p>
            <a:pPr marL="269875" indent="-269875" eaLnBrk="1" hangingPunct="1">
              <a:buFont typeface="Times New Roman" pitchFamily="18" charset="0"/>
              <a:buChar char="•"/>
            </a:pPr>
            <a:r>
              <a:rPr lang="en-US" altLang="de-DE" sz="1800" noProof="0" dirty="0" smtClean="0"/>
              <a:t>Abstract operations and their re-emergence</a:t>
            </a:r>
          </a:p>
          <a:p>
            <a:pPr marL="269875" indent="-269875" eaLnBrk="1" hangingPunct="1">
              <a:buFont typeface="Times New Roman" pitchFamily="18" charset="0"/>
              <a:buChar char="•"/>
            </a:pPr>
            <a:r>
              <a:rPr lang="en-US" altLang="de-DE" sz="1800" dirty="0" smtClean="0"/>
              <a:t>Boolean algebra</a:t>
            </a:r>
          </a:p>
          <a:p>
            <a:pPr marL="269875" indent="-269875" eaLnBrk="1" hangingPunct="1">
              <a:buFont typeface="Times New Roman" pitchFamily="18" charset="0"/>
              <a:buChar char="•"/>
            </a:pPr>
            <a:r>
              <a:rPr lang="en-US" altLang="de-DE" sz="1800" dirty="0"/>
              <a:t>Are Constants Constant?</a:t>
            </a:r>
            <a:endParaRPr lang="en-US" altLang="de-DE" sz="1800" noProof="0" dirty="0" smtClean="0"/>
          </a:p>
          <a:p>
            <a:pPr marL="269875" indent="-269875" eaLnBrk="1" hangingPunct="1">
              <a:buFont typeface="Times New Roman" pitchFamily="18" charset="0"/>
              <a:buChar char="•"/>
            </a:pPr>
            <a:r>
              <a:rPr lang="en-US" altLang="de-DE" sz="1800" dirty="0"/>
              <a:t>Résumé</a:t>
            </a:r>
            <a:endParaRPr lang="en-US" altLang="de-DE" sz="1800" noProof="0" dirty="0" smtClean="0"/>
          </a:p>
        </p:txBody>
      </p:sp>
      <p:sp>
        <p:nvSpPr>
          <p:cNvPr id="197636" name="Fußzeilenplatzhalter 1"/>
          <p:cNvSpPr>
            <a:spLocks noGrp="1"/>
          </p:cNvSpPr>
          <p:nvPr>
            <p:ph type="ftr" sz="quarte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en-US" altLang="de-DE" sz="2400" dirty="0" smtClean="0"/>
              <a:t>Ada Basics © 2024 C.Grein</a:t>
            </a:r>
            <a:endParaRPr lang="de-DE" altLang="de-DE" sz="2400" dirty="0"/>
          </a:p>
        </p:txBody>
      </p:sp>
      <p:sp>
        <p:nvSpPr>
          <p:cNvPr id="197637" name="Foliennummernplatzhalter 2"/>
          <p:cNvSpPr>
            <a:spLocks noGrp="1"/>
          </p:cNvSpPr>
          <p:nvPr>
            <p:ph type="sldNum" sz="quarter"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68C47C46-6AE0-4B2C-95E1-584707BD2618}" type="slidenum">
              <a:rPr lang="de-DE" altLang="de-DE" sz="2400" smtClean="0"/>
              <a:pPr eaLnBrk="1" hangingPunct="1">
                <a:spcBef>
                  <a:spcPct val="0"/>
                </a:spcBef>
              </a:pPr>
              <a:t>348</a:t>
            </a:fld>
            <a:endParaRPr lang="de-DE" altLang="de-DE" sz="2400" dirty="0" smtClean="0"/>
          </a:p>
        </p:txBody>
      </p:sp>
    </p:spTree>
  </p:cSld>
  <p:clrMapOvr>
    <a:masterClrMapping/>
  </p:clrMapOvr>
  <p:timing>
    <p:tnLst>
      <p:par>
        <p:cTn id="1" dur="indefinite" restart="never" nodeType="tmRoot"/>
      </p:par>
    </p:tnLst>
  </p:timing>
</p:sld>
</file>

<file path=ppt/slides/slide3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noProof="0" dirty="0" smtClean="0"/>
              <a:t>Implementation Defined vs.</a:t>
            </a:r>
            <a:br>
              <a:rPr lang="en-US" noProof="0" dirty="0" smtClean="0"/>
            </a:br>
            <a:r>
              <a:rPr lang="en-US" noProof="0" dirty="0" smtClean="0"/>
              <a:t>Unspecified</a:t>
            </a:r>
            <a:endParaRPr lang="en-US" noProof="0" dirty="0"/>
          </a:p>
        </p:txBody>
      </p:sp>
      <p:sp>
        <p:nvSpPr>
          <p:cNvPr id="3" name="Inhaltsplatzhalter 2"/>
          <p:cNvSpPr>
            <a:spLocks noGrp="1"/>
          </p:cNvSpPr>
          <p:nvPr>
            <p:ph idx="1"/>
          </p:nvPr>
        </p:nvSpPr>
        <p:spPr/>
        <p:txBody>
          <a:bodyPr/>
          <a:lstStyle/>
          <a:p>
            <a:pPr marL="0" indent="0"/>
            <a:r>
              <a:rPr lang="en-US" sz="1800" noProof="0" dirty="0" smtClean="0"/>
              <a:t>RM 1.1.3(18) Certain aspects of the semantics are defined to be either </a:t>
            </a:r>
            <a:r>
              <a:rPr lang="en-US" sz="1800" i="1" noProof="0" dirty="0" smtClean="0">
                <a:solidFill>
                  <a:schemeClr val="accent2"/>
                </a:solidFill>
              </a:rPr>
              <a:t>implementation defined </a:t>
            </a:r>
            <a:r>
              <a:rPr lang="en-US" sz="1800" noProof="0" dirty="0" smtClean="0"/>
              <a:t>or </a:t>
            </a:r>
            <a:r>
              <a:rPr lang="en-US" sz="1800" i="1" noProof="0" dirty="0" smtClean="0">
                <a:solidFill>
                  <a:schemeClr val="accent2"/>
                </a:solidFill>
              </a:rPr>
              <a:t>unspecified</a:t>
            </a:r>
            <a:r>
              <a:rPr lang="en-US" sz="1800" noProof="0" dirty="0" smtClean="0"/>
              <a:t>. In such cases, the </a:t>
            </a:r>
            <a:r>
              <a:rPr lang="en-US" sz="1800" noProof="0" dirty="0" smtClean="0">
                <a:solidFill>
                  <a:srgbClr val="C00000"/>
                </a:solidFill>
              </a:rPr>
              <a:t>set of possible effects </a:t>
            </a:r>
            <a:r>
              <a:rPr lang="en-US" sz="1800" noProof="0" dirty="0" smtClean="0"/>
              <a:t>is specified, and the implementation may choose any effect in the set. Implementations shall document their behavior in implementation-defined situations, but documentation is not required for unspecified situations. The implementation-defined characteristics are summarized in M.2.</a:t>
            </a:r>
          </a:p>
          <a:p>
            <a:pPr marL="0" indent="0"/>
            <a:r>
              <a:rPr lang="en-US" sz="1800" noProof="0" dirty="0" smtClean="0"/>
              <a:t>AARM 1.1.3(18.a) We used to use the term “implementation dependent” instead of “unspecified”. However, that sounded too much like “implementation defined”… We also use “not specified” and “not specified by the language” as synonyms for “unspecified.” The documentation requirement is the only difference between implementation defined and unspecified.</a:t>
            </a:r>
          </a:p>
          <a:p>
            <a:pPr marL="0" indent="0"/>
            <a:r>
              <a:rPr lang="en-US" sz="2200" dirty="0" smtClean="0"/>
              <a:t>Here,</a:t>
            </a:r>
            <a:r>
              <a:rPr lang="en-US" sz="2200" noProof="0" dirty="0" smtClean="0"/>
              <a:t> </a:t>
            </a:r>
            <a:r>
              <a:rPr lang="en-US" sz="2200" noProof="0" dirty="0" smtClean="0">
                <a:solidFill>
                  <a:srgbClr val="C00000"/>
                </a:solidFill>
              </a:rPr>
              <a:t>“set of possible effects” </a:t>
            </a:r>
            <a:r>
              <a:rPr lang="en-US" sz="2200" noProof="0" dirty="0" smtClean="0"/>
              <a:t>may be anything conceivable, think of </a:t>
            </a:r>
            <a:r>
              <a:rPr lang="en-US" sz="2200" i="1" noProof="0" dirty="0" smtClean="0"/>
              <a:t>erroneous execution</a:t>
            </a:r>
            <a:r>
              <a:rPr lang="en-US" sz="2200" noProof="0" dirty="0" smtClean="0"/>
              <a:t> (see slides 21 f).</a:t>
            </a:r>
            <a:endParaRPr lang="en-US" sz="2200" noProof="0" dirty="0"/>
          </a:p>
        </p:txBody>
      </p:sp>
      <p:sp>
        <p:nvSpPr>
          <p:cNvPr id="4" name="Fußzeilenplatzhalter 3"/>
          <p:cNvSpPr>
            <a:spLocks noGrp="1"/>
          </p:cNvSpPr>
          <p:nvPr>
            <p:ph type="ftr" idx="10"/>
          </p:nvPr>
        </p:nvSpPr>
        <p:spPr/>
        <p:txBody>
          <a:bodyPr/>
          <a:lstStyle/>
          <a:p>
            <a:pPr>
              <a:defRPr/>
            </a:pPr>
            <a:r>
              <a:rPr lang="en-US" dirty="0" smtClean="0"/>
              <a:t>Ada Basics © 2024 C.Grein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349</a:t>
            </a:fld>
            <a:endParaRPr lang="de-DE" dirty="0"/>
          </a:p>
        </p:txBody>
      </p:sp>
    </p:spTree>
    <p:extLst>
      <p:ext uri="{BB962C8B-B14F-4D97-AF65-F5344CB8AC3E}">
        <p14:creationId xmlns:p14="http://schemas.microsoft.com/office/powerpoint/2010/main" val="1189842327"/>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Titel 1"/>
          <p:cNvSpPr>
            <a:spLocks noGrp="1"/>
          </p:cNvSpPr>
          <p:nvPr>
            <p:ph type="title"/>
          </p:nvPr>
        </p:nvSpPr>
        <p:spPr/>
        <p:txBody>
          <a:bodyPr/>
          <a:lstStyle/>
          <a:p>
            <a:r>
              <a:rPr lang="en-US" altLang="de-DE" noProof="0" dirty="0" smtClean="0"/>
              <a:t>Rounding: Ada 83 vs. Ada 95</a:t>
            </a:r>
          </a:p>
        </p:txBody>
      </p:sp>
      <p:sp>
        <p:nvSpPr>
          <p:cNvPr id="3" name="Inhaltsplatzhalter 2"/>
          <p:cNvSpPr>
            <a:spLocks noGrp="1"/>
          </p:cNvSpPr>
          <p:nvPr>
            <p:ph idx="1"/>
          </p:nvPr>
        </p:nvSpPr>
        <p:spPr>
          <a:xfrm>
            <a:off x="685800" y="2276872"/>
            <a:ext cx="7739063" cy="3455591"/>
          </a:xfrm>
        </p:spPr>
        <p:txBody>
          <a:bodyPr/>
          <a:lstStyle/>
          <a:p>
            <a:pPr marL="0" indent="0">
              <a:buFont typeface="Times New Roman" pitchFamily="16" charset="0"/>
              <a:buNone/>
              <a:defRPr/>
            </a:pPr>
            <a:r>
              <a:rPr lang="en-US" sz="2400" noProof="0" dirty="0" smtClean="0">
                <a:latin typeface="Bookman Old Style" pitchFamily="18" charset="0"/>
              </a:rPr>
              <a:t>If the value lies exactly in the middle:</a:t>
            </a:r>
            <a:endParaRPr lang="en-US" sz="2400" noProof="0" dirty="0" smtClean="0">
              <a:latin typeface="Courier New" pitchFamily="49" charset="0"/>
            </a:endParaRPr>
          </a:p>
          <a:p>
            <a:pPr marL="361950" indent="0">
              <a:buFont typeface="Times New Roman" pitchFamily="16" charset="0"/>
              <a:buNone/>
              <a:defRPr/>
            </a:pPr>
            <a:r>
              <a:rPr lang="en-US" sz="2400" noProof="0" dirty="0" smtClean="0">
                <a:latin typeface="Courier New" pitchFamily="49" charset="0"/>
              </a:rPr>
              <a:t>F: Float   := 0.5;</a:t>
            </a:r>
            <a:br>
              <a:rPr lang="en-US" sz="2400" noProof="0" dirty="0" smtClean="0">
                <a:latin typeface="Courier New" pitchFamily="49" charset="0"/>
              </a:rPr>
            </a:br>
            <a:r>
              <a:rPr lang="en-US" sz="2400" noProof="0" dirty="0" smtClean="0">
                <a:latin typeface="Courier New" pitchFamily="49" charset="0"/>
              </a:rPr>
              <a:t>I: Integer := Integer (F);</a:t>
            </a:r>
          </a:p>
          <a:p>
            <a:pPr marL="369888" indent="-355600">
              <a:buFont typeface="Arial" pitchFamily="34" charset="0"/>
              <a:buChar char="•"/>
              <a:defRPr/>
            </a:pPr>
            <a:r>
              <a:rPr lang="en-US" sz="2400" b="1" noProof="0" dirty="0" smtClean="0">
                <a:latin typeface="Bookman Old Style" pitchFamily="18" charset="0"/>
              </a:rPr>
              <a:t>Ada 83: </a:t>
            </a:r>
            <a:r>
              <a:rPr lang="en-US" sz="2400" noProof="0" dirty="0" smtClean="0">
                <a:latin typeface="Bookman Old Style" pitchFamily="18" charset="0"/>
              </a:rPr>
              <a:t>Undefined whether rounding is up or down.</a:t>
            </a:r>
          </a:p>
          <a:p>
            <a:pPr marL="355600" indent="-355600">
              <a:buFont typeface="Arial" pitchFamily="34" charset="0"/>
              <a:buChar char="•"/>
              <a:defRPr/>
            </a:pPr>
            <a:r>
              <a:rPr lang="en-US" sz="2400" b="1" noProof="0" dirty="0" smtClean="0">
                <a:latin typeface="Bookman Old Style" pitchFamily="18" charset="0"/>
              </a:rPr>
              <a:t>Ada 95: </a:t>
            </a:r>
            <a:r>
              <a:rPr lang="en-US" sz="2400" noProof="0" dirty="0" smtClean="0">
                <a:latin typeface="Bookman Old Style" pitchFamily="18" charset="0"/>
              </a:rPr>
              <a:t>Commercial rounding (away from zero).</a:t>
            </a:r>
            <a:br>
              <a:rPr lang="en-US" sz="2400" noProof="0" dirty="0" smtClean="0">
                <a:latin typeface="Bookman Old Style" pitchFamily="18" charset="0"/>
              </a:rPr>
            </a:br>
            <a:r>
              <a:rPr lang="en-US" sz="2400" noProof="0" dirty="0" smtClean="0">
                <a:latin typeface="Bookman Old Style" pitchFamily="18" charset="0"/>
              </a:rPr>
              <a:t>Additional attribute </a:t>
            </a:r>
            <a:r>
              <a:rPr lang="en-US" sz="2000" noProof="0" dirty="0" smtClean="0">
                <a:latin typeface="Courier New" pitchFamily="49" charset="0"/>
                <a:cs typeface="Courier New" pitchFamily="49" charset="0"/>
              </a:rPr>
              <a:t>T'Unbiased_Rounding</a:t>
            </a:r>
            <a:r>
              <a:rPr lang="en-US" sz="2400" noProof="0" dirty="0" smtClean="0">
                <a:latin typeface="Bookman Old Style" panose="02050604050505020204" pitchFamily="18" charset="0"/>
              </a:rPr>
              <a:t>.</a:t>
            </a:r>
            <a:endParaRPr lang="en-US" noProof="0" dirty="0">
              <a:latin typeface="Bookman Old Style" panose="02050604050505020204" pitchFamily="18" charset="0"/>
            </a:endParaRPr>
          </a:p>
        </p:txBody>
      </p:sp>
      <p:sp>
        <p:nvSpPr>
          <p:cNvPr id="2" name="Fußzeilenplatzhalter 1"/>
          <p:cNvSpPr>
            <a:spLocks noGrp="1"/>
          </p:cNvSpPr>
          <p:nvPr>
            <p:ph type="ftr" idx="10"/>
          </p:nvPr>
        </p:nvSpPr>
        <p:spPr/>
        <p:txBody>
          <a:bodyPr/>
          <a:lstStyle/>
          <a:p>
            <a:pPr>
              <a:defRPr/>
            </a:pPr>
            <a:r>
              <a:rPr lang="en-US" dirty="0" smtClean="0"/>
              <a:t>Ada Basics © 2024 C.Grein</a:t>
            </a:r>
            <a:endParaRPr lang="de-DE" dirty="0"/>
          </a:p>
        </p:txBody>
      </p:sp>
      <p:sp>
        <p:nvSpPr>
          <p:cNvPr id="4" name="Foliennummernplatzhalter 3"/>
          <p:cNvSpPr>
            <a:spLocks noGrp="1"/>
          </p:cNvSpPr>
          <p:nvPr>
            <p:ph type="sldNum" idx="11"/>
          </p:nvPr>
        </p:nvSpPr>
        <p:spPr/>
        <p:txBody>
          <a:bodyPr/>
          <a:lstStyle/>
          <a:p>
            <a:pPr>
              <a:defRPr/>
            </a:pPr>
            <a:fld id="{07B95DED-7F18-463B-9F94-D327A3428C3B}" type="slidenum">
              <a:rPr lang="de-DE" smtClean="0"/>
              <a:pPr>
                <a:defRPr/>
              </a:pPr>
              <a:t>35</a:t>
            </a:fld>
            <a:endParaRPr lang="de-DE" dirty="0"/>
          </a:p>
        </p:txBody>
      </p:sp>
    </p:spTree>
    <p:extLst>
      <p:ext uri="{BB962C8B-B14F-4D97-AF65-F5344CB8AC3E}">
        <p14:creationId xmlns:p14="http://schemas.microsoft.com/office/powerpoint/2010/main" val="2484061562"/>
      </p:ext>
    </p:extLst>
  </p:cSld>
  <p:clrMapOvr>
    <a:masterClrMapping/>
  </p:clrMapOvr>
  <p:timing>
    <p:tnLst>
      <p:par>
        <p:cTn id="1" dur="indefinite" restart="never" nodeType="tmRoot"/>
      </p:par>
    </p:tnLst>
  </p:timing>
</p:sld>
</file>

<file path=ppt/slides/slide3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noProof="0" dirty="0" smtClean="0">
                <a:solidFill>
                  <a:srgbClr val="FF3399"/>
                </a:solidFill>
              </a:rPr>
              <a:t>Renaming</a:t>
            </a:r>
            <a:endParaRPr lang="en-US" noProof="0" dirty="0">
              <a:solidFill>
                <a:srgbClr val="FF3399"/>
              </a:solidFill>
            </a:endParaRPr>
          </a:p>
        </p:txBody>
      </p:sp>
      <p:sp>
        <p:nvSpPr>
          <p:cNvPr id="3" name="Inhaltsplatzhalter 2"/>
          <p:cNvSpPr>
            <a:spLocks noGrp="1"/>
          </p:cNvSpPr>
          <p:nvPr>
            <p:ph idx="1"/>
          </p:nvPr>
        </p:nvSpPr>
        <p:spPr>
          <a:xfrm>
            <a:off x="683568" y="1981201"/>
            <a:ext cx="7776864" cy="943744"/>
          </a:xfrm>
        </p:spPr>
        <p:txBody>
          <a:bodyPr/>
          <a:lstStyle/>
          <a:p>
            <a:pPr marL="0" indent="0"/>
            <a:r>
              <a:rPr lang="en-US" sz="2800" noProof="0" dirty="0" smtClean="0"/>
              <a:t>Renamings are typically used to shorten names and resolve overloadings.</a:t>
            </a:r>
          </a:p>
          <a:p>
            <a:endParaRPr lang="en-US" noProof="0" dirty="0"/>
          </a:p>
        </p:txBody>
      </p:sp>
      <p:sp>
        <p:nvSpPr>
          <p:cNvPr id="4" name="Fußzeilenplatzhalter 3"/>
          <p:cNvSpPr>
            <a:spLocks noGrp="1"/>
          </p:cNvSpPr>
          <p:nvPr>
            <p:ph type="ftr" idx="10"/>
          </p:nvPr>
        </p:nvSpPr>
        <p:spPr/>
        <p:txBody>
          <a:bodyPr/>
          <a:lstStyle/>
          <a:p>
            <a:pPr>
              <a:defRPr/>
            </a:pPr>
            <a:r>
              <a:rPr lang="en-US" dirty="0" smtClean="0"/>
              <a:t>Ada Basics © 2024 C.Grein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350</a:t>
            </a:fld>
            <a:endParaRPr lang="de-DE" dirty="0"/>
          </a:p>
        </p:txBody>
      </p:sp>
      <p:sp>
        <p:nvSpPr>
          <p:cNvPr id="6" name="Textfeld 5"/>
          <p:cNvSpPr txBox="1"/>
          <p:nvPr/>
        </p:nvSpPr>
        <p:spPr>
          <a:xfrm>
            <a:off x="901824" y="3068960"/>
            <a:ext cx="3238128" cy="3046988"/>
          </a:xfrm>
          <a:prstGeom prst="rect">
            <a:avLst/>
          </a:prstGeom>
          <a:noFill/>
        </p:spPr>
        <p:txBody>
          <a:bodyPr wrap="square" rtlCol="0">
            <a:spAutoFit/>
          </a:bodyPr>
          <a:lstStyle/>
          <a:p>
            <a:r>
              <a:rPr lang="en-US" sz="2800" b="1" dirty="0" smtClean="0">
                <a:solidFill>
                  <a:schemeClr val="tx1"/>
                </a:solidFill>
              </a:rPr>
              <a:t>Renamable are:</a:t>
            </a:r>
          </a:p>
          <a:p>
            <a:pPr marL="457200" indent="-271463">
              <a:buFont typeface="Arial" panose="020B0604020202020204" pitchFamily="34" charset="0"/>
              <a:buChar char="•"/>
            </a:pPr>
            <a:r>
              <a:rPr lang="en-US" sz="2800" dirty="0" smtClean="0">
                <a:solidFill>
                  <a:schemeClr val="tx1"/>
                </a:solidFill>
              </a:rPr>
              <a:t>Objects</a:t>
            </a:r>
          </a:p>
          <a:p>
            <a:pPr marL="457200" indent="-271463">
              <a:buFont typeface="Arial" panose="020B0604020202020204" pitchFamily="34" charset="0"/>
              <a:buChar char="•"/>
            </a:pPr>
            <a:r>
              <a:rPr lang="en-US" sz="2800" dirty="0" smtClean="0">
                <a:solidFill>
                  <a:schemeClr val="tx1"/>
                </a:solidFill>
                <a:cs typeface="Courier New" panose="02070309020205020404" pitchFamily="49" charset="0"/>
              </a:rPr>
              <a:t>Exceptions</a:t>
            </a:r>
          </a:p>
          <a:p>
            <a:pPr marL="457200" indent="-271463">
              <a:buFont typeface="Arial" panose="020B0604020202020204" pitchFamily="34" charset="0"/>
              <a:buChar char="•"/>
            </a:pPr>
            <a:r>
              <a:rPr lang="en-US" sz="2800" dirty="0" smtClean="0">
                <a:solidFill>
                  <a:schemeClr val="tx1"/>
                </a:solidFill>
                <a:cs typeface="Courier New" panose="02070309020205020404" pitchFamily="49" charset="0"/>
              </a:rPr>
              <a:t>Subprograms</a:t>
            </a:r>
            <a:br>
              <a:rPr lang="en-US" sz="2800" dirty="0" smtClean="0">
                <a:solidFill>
                  <a:schemeClr val="tx1"/>
                </a:solidFill>
                <a:cs typeface="Courier New" panose="02070309020205020404" pitchFamily="49" charset="0"/>
              </a:rPr>
            </a:br>
            <a:r>
              <a:rPr lang="en-US" dirty="0" smtClean="0">
                <a:solidFill>
                  <a:schemeClr val="tx1"/>
                </a:solidFill>
                <a:cs typeface="Courier New" panose="02070309020205020404" pitchFamily="49" charset="0"/>
              </a:rPr>
              <a:t>Enumeration literals</a:t>
            </a:r>
          </a:p>
          <a:p>
            <a:pPr marL="457200" indent="-271463">
              <a:buFont typeface="Arial" panose="020B0604020202020204" pitchFamily="34" charset="0"/>
              <a:buChar char="•"/>
            </a:pPr>
            <a:r>
              <a:rPr lang="en-US" sz="2800" dirty="0" smtClean="0">
                <a:solidFill>
                  <a:schemeClr val="tx1"/>
                </a:solidFill>
                <a:cs typeface="Courier New" panose="02070309020205020404" pitchFamily="49" charset="0"/>
              </a:rPr>
              <a:t>Packages</a:t>
            </a:r>
          </a:p>
          <a:p>
            <a:pPr marL="457200" indent="-271463">
              <a:buFont typeface="Arial" panose="020B0604020202020204" pitchFamily="34" charset="0"/>
              <a:buChar char="•"/>
            </a:pPr>
            <a:r>
              <a:rPr lang="en-US" sz="2800" dirty="0" smtClean="0">
                <a:solidFill>
                  <a:schemeClr val="tx1"/>
                </a:solidFill>
                <a:cs typeface="Courier New" panose="02070309020205020404" pitchFamily="49" charset="0"/>
              </a:rPr>
              <a:t>Generics</a:t>
            </a:r>
            <a:endParaRPr lang="en-US" sz="2800" dirty="0">
              <a:solidFill>
                <a:schemeClr val="tx1"/>
              </a:solidFill>
              <a:cs typeface="Courier New" panose="02070309020205020404" pitchFamily="49" charset="0"/>
            </a:endParaRPr>
          </a:p>
        </p:txBody>
      </p:sp>
      <p:sp>
        <p:nvSpPr>
          <p:cNvPr id="7" name="Textfeld 6"/>
          <p:cNvSpPr txBox="1"/>
          <p:nvPr/>
        </p:nvSpPr>
        <p:spPr>
          <a:xfrm>
            <a:off x="4427984" y="3068960"/>
            <a:ext cx="4176464" cy="2769989"/>
          </a:xfrm>
          <a:prstGeom prst="rect">
            <a:avLst/>
          </a:prstGeom>
          <a:noFill/>
        </p:spPr>
        <p:txBody>
          <a:bodyPr wrap="square" rtlCol="0">
            <a:spAutoFit/>
          </a:bodyPr>
          <a:lstStyle/>
          <a:p>
            <a:r>
              <a:rPr lang="en-US" sz="2800" b="1" dirty="0" smtClean="0">
                <a:solidFill>
                  <a:schemeClr val="tx1"/>
                </a:solidFill>
              </a:rPr>
              <a:t>Not renamable:</a:t>
            </a:r>
          </a:p>
          <a:p>
            <a:pPr marL="457200" indent="-271463">
              <a:buFont typeface="Arial" panose="020B0604020202020204" pitchFamily="34" charset="0"/>
              <a:buChar char="•"/>
            </a:pPr>
            <a:r>
              <a:rPr lang="en-US" sz="2800" dirty="0" smtClean="0">
                <a:solidFill>
                  <a:schemeClr val="tx1"/>
                </a:solidFill>
              </a:rPr>
              <a:t>Subtypes</a:t>
            </a:r>
          </a:p>
          <a:p>
            <a:endParaRPr lang="en-US" sz="2000" dirty="0" smtClean="0">
              <a:solidFill>
                <a:schemeClr val="tx1"/>
              </a:solidFill>
            </a:endParaRPr>
          </a:p>
          <a:p>
            <a:r>
              <a:rPr lang="en-US" sz="2000" dirty="0" smtClean="0">
                <a:solidFill>
                  <a:schemeClr val="tx1"/>
                </a:solidFill>
              </a:rPr>
              <a:t>Instead:</a:t>
            </a:r>
          </a:p>
          <a:p>
            <a:pPr>
              <a:tabLst>
                <a:tab pos="85725" algn="l"/>
              </a:tabLst>
            </a:pPr>
            <a:r>
              <a:rPr lang="en-US" sz="1800" b="1" dirty="0" smtClean="0">
                <a:solidFill>
                  <a:schemeClr val="accent2"/>
                </a:solidFill>
                <a:latin typeface="Courier New" panose="02070309020205020404" pitchFamily="49" charset="0"/>
                <a:cs typeface="Courier New" panose="02070309020205020404" pitchFamily="49" charset="0"/>
              </a:rPr>
              <a:t>subtype</a:t>
            </a:r>
            <a:r>
              <a:rPr lang="en-US" sz="1800" dirty="0" smtClean="0">
                <a:solidFill>
                  <a:schemeClr val="accent2"/>
                </a:solidFill>
                <a:latin typeface="Courier New" panose="02070309020205020404" pitchFamily="49" charset="0"/>
                <a:cs typeface="Courier New" panose="02070309020205020404" pitchFamily="49" charset="0"/>
              </a:rPr>
              <a:t> New_Name </a:t>
            </a:r>
            <a:r>
              <a:rPr lang="en-US" sz="1800" b="1" dirty="0" smtClean="0">
                <a:solidFill>
                  <a:schemeClr val="accent2"/>
                </a:solidFill>
                <a:latin typeface="Courier New" panose="02070309020205020404" pitchFamily="49" charset="0"/>
                <a:cs typeface="Courier New" panose="02070309020205020404" pitchFamily="49" charset="0"/>
              </a:rPr>
              <a:t>is</a:t>
            </a:r>
            <a:r>
              <a:rPr lang="en-US" sz="1800" dirty="0" smtClean="0">
                <a:solidFill>
                  <a:schemeClr val="accent2"/>
                </a:solidFill>
                <a:latin typeface="Courier New" panose="02070309020205020404" pitchFamily="49" charset="0"/>
                <a:cs typeface="Courier New" panose="02070309020205020404" pitchFamily="49" charset="0"/>
              </a:rPr>
              <a:t> Old_Name;</a:t>
            </a:r>
          </a:p>
          <a:p>
            <a:r>
              <a:rPr lang="en-US" sz="2000" dirty="0" smtClean="0">
                <a:solidFill>
                  <a:schemeClr val="tx1"/>
                </a:solidFill>
                <a:latin typeface="+mn-lt"/>
                <a:cs typeface="Courier New" panose="02070309020205020404" pitchFamily="49" charset="0"/>
              </a:rPr>
              <a:t>This, alas, does not carry the operations with it!</a:t>
            </a:r>
            <a:endParaRPr lang="en-US" sz="2000" dirty="0" smtClean="0">
              <a:latin typeface="Calibri" pitchFamily="34" charset="0"/>
            </a:endParaRPr>
          </a:p>
          <a:p>
            <a:pPr marL="271463"/>
            <a:r>
              <a:rPr lang="en-US" sz="2000" dirty="0" smtClean="0">
                <a:solidFill>
                  <a:schemeClr val="accent2"/>
                </a:solidFill>
                <a:latin typeface="Calibri" pitchFamily="34" charset="0"/>
              </a:rPr>
              <a:t>use_type_clause</a:t>
            </a:r>
            <a:endParaRPr lang="en-US" sz="2000" dirty="0" smtClean="0">
              <a:solidFill>
                <a:schemeClr val="accent2"/>
              </a:solidFill>
              <a:latin typeface="+mn-lt"/>
              <a:cs typeface="Courier New" panose="02070309020205020404" pitchFamily="49" charset="0"/>
            </a:endParaRPr>
          </a:p>
        </p:txBody>
      </p:sp>
      <p:cxnSp>
        <p:nvCxnSpPr>
          <p:cNvPr id="9" name="Gerader Verbinder 8"/>
          <p:cNvCxnSpPr/>
          <p:nvPr/>
        </p:nvCxnSpPr>
        <p:spPr bwMode="auto">
          <a:xfrm>
            <a:off x="4211960" y="3140968"/>
            <a:ext cx="0" cy="2697981"/>
          </a:xfrm>
          <a:prstGeom prst="lin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3818590195"/>
      </p:ext>
    </p:extLst>
  </p:cSld>
  <p:clrMapOvr>
    <a:masterClrMapping/>
  </p:clrMapOvr>
  <p:timing>
    <p:tnLst>
      <p:par>
        <p:cTn id="1" dur="indefinite" restart="never" nodeType="tmRoot"/>
      </p:par>
    </p:tnLst>
  </p:timing>
</p:sld>
</file>

<file path=ppt/slides/slide3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noProof="0" dirty="0" smtClean="0"/>
              <a:t>Renaming Objects</a:t>
            </a:r>
            <a:endParaRPr lang="en-US" noProof="0" dirty="0"/>
          </a:p>
        </p:txBody>
      </p:sp>
      <p:sp>
        <p:nvSpPr>
          <p:cNvPr id="3" name="Inhaltsplatzhalter 2"/>
          <p:cNvSpPr>
            <a:spLocks noGrp="1"/>
          </p:cNvSpPr>
          <p:nvPr>
            <p:ph idx="1"/>
          </p:nvPr>
        </p:nvSpPr>
        <p:spPr>
          <a:xfrm>
            <a:off x="685800" y="1897062"/>
            <a:ext cx="7739063" cy="4340225"/>
          </a:xfrm>
        </p:spPr>
        <p:txBody>
          <a:bodyPr/>
          <a:lstStyle/>
          <a:p>
            <a:pPr marL="0" indent="0" algn="ctr"/>
            <a:r>
              <a:rPr lang="en-US" sz="2800" noProof="0" dirty="0" smtClean="0">
                <a:solidFill>
                  <a:schemeClr val="accent2"/>
                </a:solidFill>
                <a:cs typeface="Courier New" panose="02070309020205020404" pitchFamily="49" charset="0"/>
              </a:rPr>
              <a:t>Renamings are not macros!</a:t>
            </a:r>
          </a:p>
          <a:p>
            <a:pPr marL="0" indent="0"/>
            <a:r>
              <a:rPr lang="en-US" sz="2600" noProof="0" dirty="0" smtClean="0">
                <a:cs typeface="Courier New" panose="02070309020205020404" pitchFamily="49" charset="0"/>
              </a:rPr>
              <a:t>The object to be renamed is evaluated at elaboration time and remains the same thereafter. Also its properties are not changed.</a:t>
            </a:r>
            <a:endParaRPr lang="en-US" sz="2600" noProof="0" dirty="0" smtClean="0">
              <a:solidFill>
                <a:srgbClr val="FF0000"/>
              </a:solidFill>
              <a:latin typeface="Courier New" panose="02070309020205020404" pitchFamily="49" charset="0"/>
              <a:cs typeface="Courier New" panose="02070309020205020404" pitchFamily="49" charset="0"/>
            </a:endParaRPr>
          </a:p>
          <a:p>
            <a:pPr marL="357188" indent="0"/>
            <a:r>
              <a:rPr lang="en-US" sz="2400" noProof="0" dirty="0" smtClean="0">
                <a:solidFill>
                  <a:srgbClr val="FF3399"/>
                </a:solidFill>
                <a:latin typeface="Courier New" panose="02070309020205020404" pitchFamily="49" charset="0"/>
                <a:cs typeface="Courier New" panose="02070309020205020404" pitchFamily="49" charset="0"/>
              </a:rPr>
              <a:t>X</a:t>
            </a:r>
            <a:r>
              <a:rPr lang="en-US" sz="2400" noProof="0" dirty="0" smtClean="0">
                <a:latin typeface="Courier New" panose="02070309020205020404" pitchFamily="49" charset="0"/>
                <a:cs typeface="Courier New" panose="02070309020205020404" pitchFamily="49" charset="0"/>
              </a:rPr>
              <a:t>: </a:t>
            </a:r>
            <a:r>
              <a:rPr lang="en-US" sz="2400" noProof="0" dirty="0" smtClean="0">
                <a:solidFill>
                  <a:srgbClr val="C00000"/>
                </a:solidFill>
                <a:latin typeface="Courier New" panose="02070309020205020404" pitchFamily="49" charset="0"/>
                <a:cs typeface="Courier New" panose="02070309020205020404" pitchFamily="49" charset="0"/>
              </a:rPr>
              <a:t>Positive</a:t>
            </a:r>
            <a:r>
              <a:rPr lang="en-US" sz="2400" noProof="0" dirty="0" smtClean="0">
                <a:latin typeface="Courier New" panose="02070309020205020404" pitchFamily="49" charset="0"/>
                <a:cs typeface="Courier New" panose="02070309020205020404" pitchFamily="49" charset="0"/>
              </a:rPr>
              <a:t> </a:t>
            </a:r>
            <a:r>
              <a:rPr lang="en-US" sz="2400" b="1" noProof="0" dirty="0" smtClean="0">
                <a:latin typeface="Courier New" panose="02070309020205020404" pitchFamily="49" charset="0"/>
                <a:cs typeface="Courier New" panose="02070309020205020404" pitchFamily="49" charset="0"/>
              </a:rPr>
              <a:t>renames</a:t>
            </a:r>
            <a:r>
              <a:rPr lang="en-US" sz="2400" noProof="0" dirty="0" smtClean="0">
                <a:latin typeface="Courier New" panose="02070309020205020404" pitchFamily="49" charset="0"/>
                <a:cs typeface="Courier New" panose="02070309020205020404" pitchFamily="49" charset="0"/>
              </a:rPr>
              <a:t> Y (</a:t>
            </a:r>
            <a:r>
              <a:rPr lang="en-US" sz="2400" noProof="0" dirty="0" smtClean="0">
                <a:solidFill>
                  <a:srgbClr val="FF0000"/>
                </a:solidFill>
                <a:latin typeface="Courier New" panose="02070309020205020404" pitchFamily="49" charset="0"/>
                <a:cs typeface="Courier New" panose="02070309020205020404" pitchFamily="49" charset="0"/>
              </a:rPr>
              <a:t>I</a:t>
            </a:r>
            <a:r>
              <a:rPr lang="en-US" sz="2400" noProof="0" dirty="0" smtClean="0">
                <a:latin typeface="Courier New" panose="02070309020205020404" pitchFamily="49" charset="0"/>
                <a:cs typeface="Courier New" panose="02070309020205020404" pitchFamily="49" charset="0"/>
              </a:rPr>
              <a:t>);</a:t>
            </a:r>
            <a:br>
              <a:rPr lang="en-US" sz="2400" noProof="0" dirty="0" smtClean="0">
                <a:latin typeface="Courier New" panose="02070309020205020404" pitchFamily="49" charset="0"/>
                <a:cs typeface="Courier New" panose="02070309020205020404" pitchFamily="49" charset="0"/>
              </a:rPr>
            </a:br>
            <a:r>
              <a:rPr lang="en-US" sz="2400" noProof="0" dirty="0" smtClean="0">
                <a:solidFill>
                  <a:srgbClr val="FF0000"/>
                </a:solidFill>
                <a:latin typeface="Courier New" panose="02070309020205020404" pitchFamily="49" charset="0"/>
                <a:cs typeface="Courier New" panose="02070309020205020404" pitchFamily="49" charset="0"/>
              </a:rPr>
              <a:t>I := I + 1</a:t>
            </a:r>
            <a:r>
              <a:rPr lang="en-US" sz="2400" noProof="0" dirty="0" smtClean="0">
                <a:latin typeface="Courier New" panose="02070309020205020404" pitchFamily="49" charset="0"/>
                <a:cs typeface="Courier New" panose="02070309020205020404" pitchFamily="49" charset="0"/>
              </a:rPr>
              <a:t>;  -- </a:t>
            </a:r>
            <a:r>
              <a:rPr lang="en-US" sz="2400" i="1" noProof="0" dirty="0" smtClean="0">
                <a:solidFill>
                  <a:srgbClr val="FF3399"/>
                </a:solidFill>
                <a:latin typeface="Courier New" panose="02070309020205020404" pitchFamily="49" charset="0"/>
                <a:cs typeface="Courier New" panose="02070309020205020404" pitchFamily="49" charset="0"/>
              </a:rPr>
              <a:t>X remains the same</a:t>
            </a:r>
          </a:p>
          <a:p>
            <a:pPr marL="0" indent="0"/>
            <a:r>
              <a:rPr lang="en-US" sz="2200" noProof="0" dirty="0" smtClean="0">
                <a:solidFill>
                  <a:srgbClr val="C00000"/>
                </a:solidFill>
                <a:latin typeface="Courier New" panose="02070309020205020404" pitchFamily="49" charset="0"/>
                <a:cs typeface="Courier New" panose="02070309020205020404" pitchFamily="49" charset="0"/>
              </a:rPr>
              <a:t>Y(I)</a:t>
            </a:r>
            <a:r>
              <a:rPr lang="en-US" sz="2400" dirty="0">
                <a:solidFill>
                  <a:srgbClr val="C00000"/>
                </a:solidFill>
                <a:cs typeface="Courier New" panose="02070309020205020404" pitchFamily="49" charset="0"/>
              </a:rPr>
              <a:t> must </a:t>
            </a:r>
            <a:r>
              <a:rPr lang="en-US" sz="2400" noProof="0" dirty="0" smtClean="0">
                <a:solidFill>
                  <a:srgbClr val="C00000"/>
                </a:solidFill>
                <a:cs typeface="Courier New" panose="02070309020205020404" pitchFamily="49" charset="0"/>
              </a:rPr>
              <a:t>only be of the </a:t>
            </a:r>
            <a:r>
              <a:rPr lang="en-US" sz="2400" i="1" noProof="0" dirty="0" smtClean="0">
                <a:solidFill>
                  <a:srgbClr val="C00000"/>
                </a:solidFill>
                <a:cs typeface="Courier New" panose="02070309020205020404" pitchFamily="49" charset="0"/>
              </a:rPr>
              <a:t>type</a:t>
            </a:r>
            <a:r>
              <a:rPr lang="en-US" sz="2400" noProof="0" dirty="0" smtClean="0">
                <a:solidFill>
                  <a:srgbClr val="C00000"/>
                </a:solidFill>
                <a:cs typeface="Courier New" panose="02070309020205020404" pitchFamily="49" charset="0"/>
              </a:rPr>
              <a:t> of </a:t>
            </a:r>
            <a:r>
              <a:rPr lang="en-US" sz="2200" noProof="0" dirty="0" smtClean="0">
                <a:solidFill>
                  <a:srgbClr val="C00000"/>
                </a:solidFill>
                <a:latin typeface="Courier New" panose="02070309020205020404" pitchFamily="49" charset="0"/>
                <a:cs typeface="Courier New" panose="02070309020205020404" pitchFamily="49" charset="0"/>
              </a:rPr>
              <a:t>Positive</a:t>
            </a:r>
            <a:r>
              <a:rPr lang="en-US" sz="2400" noProof="0" dirty="0" smtClean="0">
                <a:solidFill>
                  <a:srgbClr val="C00000"/>
                </a:solidFill>
                <a:cs typeface="Courier New" panose="02070309020205020404" pitchFamily="49" charset="0"/>
              </a:rPr>
              <a:t>, the </a:t>
            </a:r>
            <a:r>
              <a:rPr lang="en-US" sz="2400" i="1" noProof="0" dirty="0" smtClean="0">
                <a:solidFill>
                  <a:srgbClr val="C00000"/>
                </a:solidFill>
                <a:cs typeface="Courier New" panose="02070309020205020404" pitchFamily="49" charset="0"/>
              </a:rPr>
              <a:t>range constraint is ignored</a:t>
            </a:r>
            <a:r>
              <a:rPr lang="en-US" sz="2400" noProof="0" dirty="0" smtClean="0">
                <a:solidFill>
                  <a:srgbClr val="C00000"/>
                </a:solidFill>
                <a:cs typeface="Courier New" panose="02070309020205020404" pitchFamily="49" charset="0"/>
              </a:rPr>
              <a:t>: </a:t>
            </a:r>
            <a:r>
              <a:rPr lang="en-US" sz="2200" noProof="0" dirty="0" smtClean="0">
                <a:solidFill>
                  <a:srgbClr val="C00000"/>
                </a:solidFill>
                <a:latin typeface="Courier New" panose="02070309020205020404" pitchFamily="49" charset="0"/>
                <a:cs typeface="Courier New" panose="02070309020205020404" pitchFamily="49" charset="0"/>
              </a:rPr>
              <a:t>X</a:t>
            </a:r>
            <a:r>
              <a:rPr lang="en-US" sz="2400" noProof="0" dirty="0" smtClean="0">
                <a:solidFill>
                  <a:srgbClr val="C00000"/>
                </a:solidFill>
                <a:cs typeface="Courier New" panose="02070309020205020404" pitchFamily="49" charset="0"/>
              </a:rPr>
              <a:t> may well be </a:t>
            </a:r>
            <a:r>
              <a:rPr lang="en-US" sz="2400" i="1" noProof="0" dirty="0" smtClean="0">
                <a:solidFill>
                  <a:srgbClr val="C00000"/>
                </a:solidFill>
                <a:cs typeface="Courier New" panose="02070309020205020404" pitchFamily="49" charset="0"/>
              </a:rPr>
              <a:t>negative</a:t>
            </a:r>
            <a:r>
              <a:rPr lang="en-US" sz="2400" noProof="0" dirty="0" smtClean="0">
                <a:solidFill>
                  <a:srgbClr val="C00000"/>
                </a:solidFill>
                <a:cs typeface="Courier New" panose="02070309020205020404" pitchFamily="49" charset="0"/>
              </a:rPr>
              <a:t>!</a:t>
            </a:r>
            <a:endParaRPr lang="en-US" sz="800" noProof="0" dirty="0" smtClean="0">
              <a:solidFill>
                <a:srgbClr val="C00000"/>
              </a:solidFill>
              <a:cs typeface="Courier New" panose="02070309020205020404" pitchFamily="49" charset="0"/>
            </a:endParaRPr>
          </a:p>
          <a:p>
            <a:pPr marL="0" indent="0"/>
            <a:r>
              <a:rPr lang="en-US" sz="2400" dirty="0" smtClean="0">
                <a:solidFill>
                  <a:schemeClr val="accent2"/>
                </a:solidFill>
                <a:cs typeface="Courier New" panose="02070309020205020404" pitchFamily="49" charset="0"/>
              </a:rPr>
              <a:t>If</a:t>
            </a:r>
            <a:r>
              <a:rPr lang="en-US" sz="2400" noProof="0" dirty="0" smtClean="0">
                <a:solidFill>
                  <a:schemeClr val="accent2"/>
                </a:solidFill>
                <a:cs typeface="Courier New" panose="02070309020205020404" pitchFamily="49" charset="0"/>
              </a:rPr>
              <a:t> </a:t>
            </a:r>
            <a:r>
              <a:rPr lang="en-US" sz="2200" noProof="0" dirty="0" smtClean="0">
                <a:solidFill>
                  <a:schemeClr val="accent2"/>
                </a:solidFill>
                <a:latin typeface="Courier New" panose="02070309020205020404" pitchFamily="49" charset="0"/>
                <a:cs typeface="Courier New" panose="02070309020205020404" pitchFamily="49" charset="0"/>
              </a:rPr>
              <a:t>Y(I)</a:t>
            </a:r>
            <a:r>
              <a:rPr lang="en-US" sz="2400" noProof="0" dirty="0" smtClean="0">
                <a:solidFill>
                  <a:schemeClr val="accent2"/>
                </a:solidFill>
                <a:cs typeface="Courier New" panose="02070309020205020404" pitchFamily="49" charset="0"/>
              </a:rPr>
              <a:t> is constant, also </a:t>
            </a:r>
            <a:r>
              <a:rPr lang="en-US" sz="2200" noProof="0" dirty="0" smtClean="0">
                <a:solidFill>
                  <a:schemeClr val="accent2"/>
                </a:solidFill>
                <a:latin typeface="Courier New" panose="02070309020205020404" pitchFamily="49" charset="0"/>
                <a:cs typeface="Courier New" panose="02070309020205020404" pitchFamily="49" charset="0"/>
              </a:rPr>
              <a:t>X</a:t>
            </a:r>
            <a:r>
              <a:rPr lang="en-US" sz="2400" noProof="0" dirty="0" smtClean="0">
                <a:solidFill>
                  <a:schemeClr val="accent2"/>
                </a:solidFill>
                <a:cs typeface="Courier New" panose="02070309020205020404" pitchFamily="49" charset="0"/>
              </a:rPr>
              <a:t> is constant.</a:t>
            </a:r>
          </a:p>
          <a:p>
            <a:pPr marL="0" indent="0"/>
            <a:r>
              <a:rPr lang="en-US" sz="2200" dirty="0" smtClean="0">
                <a:solidFill>
                  <a:schemeClr val="tx1"/>
                </a:solidFill>
                <a:latin typeface="Courier New" panose="02070309020205020404" pitchFamily="49" charset="0"/>
                <a:cs typeface="Courier New" panose="02070309020205020404" pitchFamily="49" charset="0"/>
              </a:rPr>
              <a:t>Y</a:t>
            </a:r>
            <a:r>
              <a:rPr lang="en-US" sz="2400" dirty="0" smtClean="0">
                <a:solidFill>
                  <a:schemeClr val="tx1"/>
                </a:solidFill>
                <a:cs typeface="Courier New" panose="02070309020205020404" pitchFamily="49" charset="0"/>
              </a:rPr>
              <a:t> may be a function or an array.</a:t>
            </a:r>
            <a:endParaRPr lang="en-US" sz="2400" noProof="0" dirty="0">
              <a:solidFill>
                <a:schemeClr val="tx1"/>
              </a:solidFill>
              <a:cs typeface="Courier New" panose="02070309020205020404" pitchFamily="49" charset="0"/>
            </a:endParaRPr>
          </a:p>
        </p:txBody>
      </p:sp>
      <p:sp>
        <p:nvSpPr>
          <p:cNvPr id="4" name="Fußzeilenplatzhalter 3"/>
          <p:cNvSpPr>
            <a:spLocks noGrp="1"/>
          </p:cNvSpPr>
          <p:nvPr>
            <p:ph type="ftr" idx="10"/>
          </p:nvPr>
        </p:nvSpPr>
        <p:spPr/>
        <p:txBody>
          <a:bodyPr/>
          <a:lstStyle/>
          <a:p>
            <a:pPr>
              <a:defRPr/>
            </a:pPr>
            <a:r>
              <a:rPr lang="en-US" dirty="0" smtClean="0"/>
              <a:t>Ada Basics © 2024 C.Grein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351</a:t>
            </a:fld>
            <a:endParaRPr lang="de-DE" dirty="0"/>
          </a:p>
        </p:txBody>
      </p:sp>
      <p:sp>
        <p:nvSpPr>
          <p:cNvPr id="6" name="Textfeld 5"/>
          <p:cNvSpPr txBox="1"/>
          <p:nvPr/>
        </p:nvSpPr>
        <p:spPr>
          <a:xfrm>
            <a:off x="6660232" y="4725144"/>
            <a:ext cx="792088" cy="830997"/>
          </a:xfrm>
          <a:prstGeom prst="rect">
            <a:avLst/>
          </a:prstGeom>
          <a:noFill/>
        </p:spPr>
        <p:txBody>
          <a:bodyPr wrap="square" rtlCol="0">
            <a:spAutoFit/>
          </a:bodyPr>
          <a:lstStyle/>
          <a:p>
            <a:r>
              <a:rPr lang="de-DE" altLang="de-DE" sz="4800" dirty="0" smtClean="0">
                <a:solidFill>
                  <a:srgbClr val="FF0000"/>
                </a:solidFill>
                <a:latin typeface="Wingdings" pitchFamily="2" charset="2"/>
              </a:rPr>
              <a:t></a:t>
            </a:r>
            <a:endParaRPr lang="de-DE" sz="4800" dirty="0">
              <a:solidFill>
                <a:srgbClr val="C00000"/>
              </a:solidFill>
              <a:cs typeface="Courier New" panose="02070309020205020404" pitchFamily="49" charset="0"/>
            </a:endParaRPr>
          </a:p>
        </p:txBody>
      </p:sp>
      <p:sp>
        <p:nvSpPr>
          <p:cNvPr id="7" name="Abgerundete rechteckige Legende 6"/>
          <p:cNvSpPr/>
          <p:nvPr/>
        </p:nvSpPr>
        <p:spPr bwMode="auto">
          <a:xfrm>
            <a:off x="4139952" y="3356992"/>
            <a:ext cx="2952328" cy="360040"/>
          </a:xfrm>
          <a:prstGeom prst="wedgeRoundRectCallout">
            <a:avLst>
              <a:gd name="adj1" fmla="val -106975"/>
              <a:gd name="adj2" fmla="val 78374"/>
              <a:gd name="adj3" fmla="val 16667"/>
            </a:avLst>
          </a:prstGeom>
          <a:solidFill>
            <a:srgbClr val="FFE2A7"/>
          </a:solidFill>
          <a:ln w="28575" cap="flat" cmpd="sng" algn="ctr">
            <a:solidFill>
              <a:srgbClr val="FF000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r>
              <a:rPr lang="en-US" sz="2000" dirty="0">
                <a:solidFill>
                  <a:srgbClr val="FF0000"/>
                </a:solidFill>
                <a:cs typeface="Courier New" panose="02070309020205020404" pitchFamily="49" charset="0"/>
              </a:rPr>
              <a:t>Here, sometimes Ada lies!</a:t>
            </a:r>
            <a:endParaRPr kumimoji="0" lang="de-DE" sz="2000" b="0" i="0" u="none" strike="noStrike" cap="none" normalizeH="0" baseline="0" dirty="0" smtClean="0">
              <a:ln>
                <a:noFill/>
              </a:ln>
              <a:solidFill>
                <a:schemeClr val="bg1"/>
              </a:solidFill>
              <a:effectLst/>
              <a:latin typeface="Times New Roman" pitchFamily="18" charset="0"/>
            </a:endParaRPr>
          </a:p>
        </p:txBody>
      </p:sp>
      <p:sp>
        <p:nvSpPr>
          <p:cNvPr id="9" name="Textfeld 8"/>
          <p:cNvSpPr txBox="1"/>
          <p:nvPr/>
        </p:nvSpPr>
        <p:spPr>
          <a:xfrm>
            <a:off x="7668344" y="3429000"/>
            <a:ext cx="1224136" cy="1384995"/>
          </a:xfrm>
          <a:prstGeom prst="rect">
            <a:avLst/>
          </a:prstGeom>
          <a:solidFill>
            <a:schemeClr val="bg1">
              <a:lumMod val="20000"/>
              <a:lumOff val="80000"/>
            </a:schemeClr>
          </a:solidFill>
          <a:ln w="19050">
            <a:solidFill>
              <a:srgbClr val="00B050"/>
            </a:solidFill>
          </a:ln>
        </p:spPr>
        <p:txBody>
          <a:bodyPr wrap="square" rtlCol="0">
            <a:spAutoFit/>
          </a:bodyPr>
          <a:lstStyle/>
          <a:p>
            <a:r>
              <a:rPr lang="en-US" sz="1400" dirty="0" smtClean="0">
                <a:solidFill>
                  <a:srgbClr val="00664D"/>
                </a:solidFill>
              </a:rPr>
              <a:t>This is why in Ada 2022 the subtype may be omitted in case of unambiguity.</a:t>
            </a:r>
            <a:endParaRPr lang="en-US" sz="1400" dirty="0">
              <a:solidFill>
                <a:srgbClr val="00664D"/>
              </a:solidFill>
            </a:endParaRPr>
          </a:p>
        </p:txBody>
      </p:sp>
    </p:spTree>
    <p:extLst>
      <p:ext uri="{BB962C8B-B14F-4D97-AF65-F5344CB8AC3E}">
        <p14:creationId xmlns:p14="http://schemas.microsoft.com/office/powerpoint/2010/main" val="41964856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P spid="9" grpId="0" animBg="1"/>
    </p:bldLst>
  </p:timing>
</p:sld>
</file>

<file path=ppt/slides/slide3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noProof="0" dirty="0" smtClean="0"/>
              <a:t>Renaming Function Results</a:t>
            </a:r>
            <a:endParaRPr lang="en-US" noProof="0" dirty="0"/>
          </a:p>
        </p:txBody>
      </p:sp>
      <p:sp>
        <p:nvSpPr>
          <p:cNvPr id="3" name="Inhaltsplatzhalter 2"/>
          <p:cNvSpPr>
            <a:spLocks noGrp="1"/>
          </p:cNvSpPr>
          <p:nvPr>
            <p:ph idx="1"/>
          </p:nvPr>
        </p:nvSpPr>
        <p:spPr>
          <a:xfrm>
            <a:off x="685800" y="1981200"/>
            <a:ext cx="7739063" cy="4267199"/>
          </a:xfrm>
        </p:spPr>
        <p:txBody>
          <a:bodyPr/>
          <a:lstStyle/>
          <a:p>
            <a:pPr marL="0" indent="0"/>
            <a:r>
              <a:rPr lang="en-US" altLang="de-DE" sz="2000" dirty="0" smtClean="0">
                <a:solidFill>
                  <a:schemeClr val="tx1"/>
                </a:solidFill>
                <a:cs typeface="Courier New" panose="02070309020205020404" pitchFamily="49" charset="0"/>
              </a:rPr>
              <a:t>Ada 95 also classified function results as objects, which may therefore be renamed.</a:t>
            </a:r>
          </a:p>
          <a:p>
            <a:pPr marL="438150" indent="0"/>
            <a:r>
              <a:rPr lang="en-US" altLang="de-DE" sz="2000" dirty="0" smtClean="0">
                <a:solidFill>
                  <a:schemeClr val="tx1"/>
                </a:solidFill>
                <a:latin typeface="Courier New" panose="02070309020205020404" pitchFamily="49" charset="0"/>
                <a:cs typeface="Courier New" panose="02070309020205020404" pitchFamily="49" charset="0"/>
              </a:rPr>
              <a:t>X: Positive </a:t>
            </a:r>
            <a:r>
              <a:rPr lang="en-US" altLang="de-DE" sz="2000" b="1" dirty="0" smtClean="0">
                <a:solidFill>
                  <a:schemeClr val="tx1"/>
                </a:solidFill>
                <a:latin typeface="Courier New" panose="02070309020205020404" pitchFamily="49" charset="0"/>
                <a:cs typeface="Courier New" panose="02070309020205020404" pitchFamily="49" charset="0"/>
              </a:rPr>
              <a:t>renames</a:t>
            </a:r>
            <a:r>
              <a:rPr lang="en-US" altLang="de-DE" sz="2000" dirty="0" smtClean="0">
                <a:solidFill>
                  <a:schemeClr val="tx1"/>
                </a:solidFill>
                <a:latin typeface="Courier New" panose="02070309020205020404" pitchFamily="49" charset="0"/>
                <a:cs typeface="Courier New" panose="02070309020205020404" pitchFamily="49" charset="0"/>
              </a:rPr>
              <a:t> Func (I);</a:t>
            </a:r>
            <a:endParaRPr lang="en-US" altLang="de-DE" sz="1800" dirty="0" smtClean="0">
              <a:solidFill>
                <a:schemeClr val="tx1"/>
              </a:solidFill>
              <a:latin typeface="Courier New" panose="02070309020205020404" pitchFamily="49" charset="0"/>
              <a:cs typeface="Courier New" panose="02070309020205020404" pitchFamily="49" charset="0"/>
            </a:endParaRPr>
          </a:p>
          <a:p>
            <a:pPr marL="0" indent="0"/>
            <a:r>
              <a:rPr lang="en-US" sz="2000" dirty="0" smtClean="0"/>
              <a:t>In theory, a renames captures the function result object and thus </a:t>
            </a:r>
            <a:r>
              <a:rPr lang="en-US" sz="2000" dirty="0"/>
              <a:t>you avoid copying </a:t>
            </a:r>
            <a:r>
              <a:rPr lang="en-US" sz="2000" dirty="0" smtClean="0"/>
              <a:t>it to a constant:</a:t>
            </a:r>
          </a:p>
          <a:p>
            <a:pPr marL="438150" lvl="0" indent="0"/>
            <a:r>
              <a:rPr lang="en-US" altLang="de-DE" sz="2000" dirty="0">
                <a:latin typeface="Courier New" panose="02070309020205020404" pitchFamily="49" charset="0"/>
                <a:cs typeface="Courier New" panose="02070309020205020404" pitchFamily="49" charset="0"/>
              </a:rPr>
              <a:t>X: </a:t>
            </a:r>
            <a:r>
              <a:rPr lang="en-US" altLang="de-DE" sz="2000" b="1" dirty="0" smtClean="0">
                <a:latin typeface="Courier New" panose="02070309020205020404" pitchFamily="49" charset="0"/>
                <a:cs typeface="Courier New" panose="02070309020205020404" pitchFamily="49" charset="0"/>
              </a:rPr>
              <a:t>constant</a:t>
            </a:r>
            <a:r>
              <a:rPr lang="en-US" altLang="de-DE" sz="2000" dirty="0" smtClean="0">
                <a:latin typeface="Courier New" panose="02070309020205020404" pitchFamily="49" charset="0"/>
                <a:cs typeface="Courier New" panose="02070309020205020404" pitchFamily="49" charset="0"/>
              </a:rPr>
              <a:t> Positive </a:t>
            </a:r>
            <a:r>
              <a:rPr lang="en-US" altLang="de-DE" sz="2000" b="1" dirty="0" smtClean="0">
                <a:latin typeface="Courier New" panose="02070309020205020404" pitchFamily="49" charset="0"/>
                <a:cs typeface="Courier New" panose="02070309020205020404" pitchFamily="49" charset="0"/>
              </a:rPr>
              <a:t>:= </a:t>
            </a:r>
            <a:r>
              <a:rPr lang="en-US" altLang="de-DE" sz="2000" dirty="0" smtClean="0">
                <a:latin typeface="Courier New" panose="02070309020205020404" pitchFamily="49" charset="0"/>
                <a:cs typeface="Courier New" panose="02070309020205020404" pitchFamily="49" charset="0"/>
              </a:rPr>
              <a:t>Func </a:t>
            </a:r>
            <a:r>
              <a:rPr lang="en-US" altLang="de-DE" sz="2000" dirty="0">
                <a:latin typeface="Courier New" panose="02070309020205020404" pitchFamily="49" charset="0"/>
                <a:cs typeface="Courier New" panose="02070309020205020404" pitchFamily="49" charset="0"/>
              </a:rPr>
              <a:t>(I);</a:t>
            </a:r>
            <a:endParaRPr lang="en-US" altLang="de-DE" sz="1800" dirty="0">
              <a:latin typeface="Courier New" panose="02070309020205020404" pitchFamily="49" charset="0"/>
              <a:cs typeface="Courier New" panose="02070309020205020404" pitchFamily="49" charset="0"/>
            </a:endParaRPr>
          </a:p>
          <a:p>
            <a:pPr marL="0" indent="0"/>
            <a:r>
              <a:rPr lang="en-US" sz="2000" dirty="0" smtClean="0"/>
              <a:t>For scalar objects, however, the result object most probably is a register, so that renaming and constant are identical.</a:t>
            </a:r>
          </a:p>
          <a:p>
            <a:pPr marL="0" indent="0"/>
            <a:r>
              <a:rPr lang="en-US" sz="2000" dirty="0" smtClean="0"/>
              <a:t>Avoiding a copy therefore is significant only for composite types, especially </a:t>
            </a:r>
            <a:r>
              <a:rPr lang="en-US" sz="2000" dirty="0"/>
              <a:t>so </a:t>
            </a:r>
            <a:r>
              <a:rPr lang="en-US" sz="2000" dirty="0" smtClean="0"/>
              <a:t>for controlled types (RM 7.6) where you avoid an extra finalization. </a:t>
            </a:r>
            <a:r>
              <a:rPr lang="en-US" sz="2000" dirty="0">
                <a:solidFill>
                  <a:srgbClr val="FF3399"/>
                </a:solidFill>
              </a:rPr>
              <a:t>Measure before making </a:t>
            </a:r>
            <a:r>
              <a:rPr lang="en-US" sz="2000" dirty="0" smtClean="0">
                <a:solidFill>
                  <a:srgbClr val="FF3399"/>
                </a:solidFill>
              </a:rPr>
              <a:t>“efficiency” </a:t>
            </a:r>
            <a:r>
              <a:rPr lang="en-US" sz="2000" dirty="0">
                <a:solidFill>
                  <a:srgbClr val="FF3399"/>
                </a:solidFill>
              </a:rPr>
              <a:t>changes.</a:t>
            </a:r>
          </a:p>
          <a:p>
            <a:pPr marL="0" indent="0"/>
            <a:r>
              <a:rPr lang="en-US" sz="2000" dirty="0" smtClean="0">
                <a:solidFill>
                  <a:schemeClr val="accent2"/>
                </a:solidFill>
              </a:rPr>
              <a:t>Slide 297 shows a renaming that cannot be replaced by a copy!</a:t>
            </a:r>
            <a:endParaRPr lang="en-US" altLang="de-DE" sz="2000" dirty="0" smtClean="0">
              <a:solidFill>
                <a:schemeClr val="accent2"/>
              </a:solidFill>
              <a:cs typeface="Courier New" panose="02070309020205020404" pitchFamily="49" charset="0"/>
            </a:endParaRPr>
          </a:p>
        </p:txBody>
      </p:sp>
      <p:sp>
        <p:nvSpPr>
          <p:cNvPr id="4" name="Fußzeilenplatzhalter 3"/>
          <p:cNvSpPr>
            <a:spLocks noGrp="1"/>
          </p:cNvSpPr>
          <p:nvPr>
            <p:ph type="ftr" idx="10"/>
          </p:nvPr>
        </p:nvSpPr>
        <p:spPr/>
        <p:txBody>
          <a:bodyPr/>
          <a:lstStyle/>
          <a:p>
            <a:pPr>
              <a:defRPr/>
            </a:pPr>
            <a:r>
              <a:rPr lang="en-US" dirty="0" smtClean="0"/>
              <a:t>Ada Basics © 2024 C.Grein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352</a:t>
            </a:fld>
            <a:endParaRPr lang="de-DE" dirty="0"/>
          </a:p>
        </p:txBody>
      </p:sp>
    </p:spTree>
    <p:extLst>
      <p:ext uri="{BB962C8B-B14F-4D97-AF65-F5344CB8AC3E}">
        <p14:creationId xmlns:p14="http://schemas.microsoft.com/office/powerpoint/2010/main" val="2784098084"/>
      </p:ext>
    </p:extLst>
  </p:cSld>
  <p:clrMapOvr>
    <a:masterClrMapping/>
  </p:clrMapOvr>
  <p:timing>
    <p:tnLst>
      <p:par>
        <p:cTn id="1" dur="indefinite" restart="never" nodeType="tmRoot"/>
      </p:par>
    </p:tnLst>
  </p:timing>
</p:sld>
</file>

<file path=ppt/slides/slide3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noProof="0" dirty="0" smtClean="0"/>
              <a:t>Renaming vs. Constant</a:t>
            </a:r>
            <a:endParaRPr lang="en-US" noProof="0" dirty="0"/>
          </a:p>
        </p:txBody>
      </p:sp>
      <p:sp>
        <p:nvSpPr>
          <p:cNvPr id="3" name="Inhaltsplatzhalter 2"/>
          <p:cNvSpPr>
            <a:spLocks noGrp="1"/>
          </p:cNvSpPr>
          <p:nvPr>
            <p:ph idx="1"/>
          </p:nvPr>
        </p:nvSpPr>
        <p:spPr>
          <a:xfrm>
            <a:off x="685800" y="1981200"/>
            <a:ext cx="7739063" cy="4267199"/>
          </a:xfrm>
        </p:spPr>
        <p:txBody>
          <a:bodyPr/>
          <a:lstStyle/>
          <a:p>
            <a:pPr marL="0" indent="0"/>
            <a:r>
              <a:rPr lang="en-US" sz="2400" dirty="0" smtClean="0"/>
              <a:t>With a renames, you </a:t>
            </a:r>
            <a:r>
              <a:rPr lang="en-US" sz="2400" u="sng" dirty="0" smtClean="0"/>
              <a:t>always</a:t>
            </a:r>
            <a:r>
              <a:rPr lang="en-US" sz="2400" dirty="0" smtClean="0"/>
              <a:t> have to check the original object, since the properties specified in the renames are ignored in most cases. You </a:t>
            </a:r>
            <a:r>
              <a:rPr lang="en-US" sz="2400" u="sng" dirty="0" smtClean="0"/>
              <a:t>will</a:t>
            </a:r>
            <a:r>
              <a:rPr lang="en-US" sz="2400" dirty="0" smtClean="0"/>
              <a:t> get in trouble if you pay attention to them.</a:t>
            </a:r>
          </a:p>
          <a:p>
            <a:pPr marL="0" indent="0"/>
            <a:r>
              <a:rPr lang="en-US" sz="2400" dirty="0" smtClean="0"/>
              <a:t>That's one reason for minimizing the use of renames, a kind of aliasing. </a:t>
            </a:r>
            <a:r>
              <a:rPr lang="en-US" sz="2400" dirty="0"/>
              <a:t>I</a:t>
            </a:r>
            <a:r>
              <a:rPr lang="en-US" sz="2400" dirty="0" smtClean="0"/>
              <a:t>f your program can afford a copy, a copy is </a:t>
            </a:r>
            <a:br>
              <a:rPr lang="en-US" sz="2400" dirty="0" smtClean="0"/>
            </a:br>
            <a:r>
              <a:rPr lang="en-US" sz="2400" dirty="0" smtClean="0"/>
              <a:t>almost always safer anyway.</a:t>
            </a:r>
          </a:p>
          <a:p>
            <a:pPr marL="0" indent="0"/>
            <a:r>
              <a:rPr lang="en-US" sz="2400" dirty="0" smtClean="0"/>
              <a:t>Says </a:t>
            </a:r>
            <a:r>
              <a:rPr lang="en-US" sz="2400" dirty="0"/>
              <a:t>Randy </a:t>
            </a:r>
            <a:r>
              <a:rPr lang="en-US" sz="2400" dirty="0" smtClean="0"/>
              <a:t>Brukhard, founder of RR Software, which offers Janus/Ada.</a:t>
            </a:r>
            <a:endParaRPr lang="en-US" sz="2400" dirty="0"/>
          </a:p>
        </p:txBody>
      </p:sp>
      <p:sp>
        <p:nvSpPr>
          <p:cNvPr id="4" name="Fußzeilenplatzhalter 3"/>
          <p:cNvSpPr>
            <a:spLocks noGrp="1"/>
          </p:cNvSpPr>
          <p:nvPr>
            <p:ph type="ftr" idx="10"/>
          </p:nvPr>
        </p:nvSpPr>
        <p:spPr/>
        <p:txBody>
          <a:bodyPr/>
          <a:lstStyle/>
          <a:p>
            <a:pPr>
              <a:defRPr/>
            </a:pPr>
            <a:r>
              <a:rPr lang="en-US" dirty="0" smtClean="0"/>
              <a:t>Ada Basics © 2024 C.Grein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353</a:t>
            </a:fld>
            <a:endParaRPr lang="de-DE" dirty="0"/>
          </a:p>
        </p:txBody>
      </p:sp>
    </p:spTree>
    <p:extLst>
      <p:ext uri="{BB962C8B-B14F-4D97-AF65-F5344CB8AC3E}">
        <p14:creationId xmlns:p14="http://schemas.microsoft.com/office/powerpoint/2010/main" val="2620116204"/>
      </p:ext>
    </p:extLst>
  </p:cSld>
  <p:clrMapOvr>
    <a:masterClrMapping/>
  </p:clrMapOvr>
  <p:timing>
    <p:tnLst>
      <p:par>
        <p:cTn id="1" dur="indefinite" restart="never" nodeType="tmRoot"/>
      </p:par>
    </p:tnLst>
  </p:timing>
</p:sld>
</file>

<file path=ppt/slides/slide3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noProof="0" dirty="0" smtClean="0"/>
              <a:t>Renaming in Ada 2022</a:t>
            </a:r>
            <a:endParaRPr lang="en-US" noProof="0" dirty="0"/>
          </a:p>
        </p:txBody>
      </p:sp>
      <p:sp>
        <p:nvSpPr>
          <p:cNvPr id="3" name="Inhaltsplatzhalter 2"/>
          <p:cNvSpPr>
            <a:spLocks noGrp="1"/>
          </p:cNvSpPr>
          <p:nvPr>
            <p:ph idx="1"/>
          </p:nvPr>
        </p:nvSpPr>
        <p:spPr>
          <a:xfrm>
            <a:off x="685800" y="1897063"/>
            <a:ext cx="7739063" cy="4196233"/>
          </a:xfrm>
        </p:spPr>
        <p:txBody>
          <a:bodyPr/>
          <a:lstStyle/>
          <a:p>
            <a:pPr marL="438150" indent="0"/>
            <a:r>
              <a:rPr lang="en-US" altLang="de-DE" sz="1600" dirty="0" smtClean="0">
                <a:solidFill>
                  <a:schemeClr val="tx1"/>
                </a:solidFill>
                <a:latin typeface="Courier New" panose="02070309020205020404" pitchFamily="49" charset="0"/>
                <a:cs typeface="Courier New" panose="02070309020205020404" pitchFamily="49" charset="0"/>
              </a:rPr>
              <a:t>X: Positive </a:t>
            </a:r>
            <a:r>
              <a:rPr lang="en-US" altLang="de-DE" sz="1600" b="1" dirty="0" smtClean="0">
                <a:solidFill>
                  <a:schemeClr val="tx1"/>
                </a:solidFill>
                <a:latin typeface="Courier New" panose="02070309020205020404" pitchFamily="49" charset="0"/>
                <a:cs typeface="Courier New" panose="02070309020205020404" pitchFamily="49" charset="0"/>
              </a:rPr>
              <a:t>renames</a:t>
            </a:r>
            <a:r>
              <a:rPr lang="en-US" altLang="de-DE" sz="1600" dirty="0" smtClean="0">
                <a:solidFill>
                  <a:schemeClr val="tx1"/>
                </a:solidFill>
                <a:latin typeface="Courier New" panose="02070309020205020404" pitchFamily="49" charset="0"/>
                <a:cs typeface="Courier New" panose="02070309020205020404" pitchFamily="49" charset="0"/>
              </a:rPr>
              <a:t> Func (I);</a:t>
            </a:r>
          </a:p>
          <a:p>
            <a:pPr marL="0" indent="0"/>
            <a:r>
              <a:rPr lang="en-US" sz="1800" dirty="0" smtClean="0"/>
              <a:t>Since the constraints of the named subtype (here </a:t>
            </a:r>
            <a:r>
              <a:rPr lang="en-US" altLang="de-DE" sz="1600" dirty="0" smtClean="0">
                <a:solidFill>
                  <a:schemeClr val="tx1"/>
                </a:solidFill>
                <a:latin typeface="Courier New" panose="02070309020205020404" pitchFamily="49" charset="0"/>
                <a:cs typeface="Courier New" panose="02070309020205020404" pitchFamily="49" charset="0"/>
              </a:rPr>
              <a:t>Positive</a:t>
            </a:r>
            <a:r>
              <a:rPr lang="en-US" sz="1800" dirty="0" smtClean="0"/>
              <a:t>) are ignored (only the type of the object is relevant, the new name (here </a:t>
            </a:r>
            <a:r>
              <a:rPr lang="en-US" altLang="de-DE" sz="1600" dirty="0">
                <a:solidFill>
                  <a:schemeClr val="tx1"/>
                </a:solidFill>
                <a:latin typeface="Courier New" panose="02070309020205020404" pitchFamily="49" charset="0"/>
                <a:cs typeface="Courier New" panose="02070309020205020404" pitchFamily="49" charset="0"/>
              </a:rPr>
              <a:t>X</a:t>
            </a:r>
            <a:r>
              <a:rPr lang="en-US" sz="1800" dirty="0" smtClean="0"/>
              <a:t>) keeps all constraints of the old one), the subtype may be omitted in Ada 2022 .</a:t>
            </a:r>
          </a:p>
          <a:p>
            <a:pPr marL="438150" lvl="0" indent="0"/>
            <a:r>
              <a:rPr lang="en-US" altLang="de-DE" sz="1600" dirty="0" smtClean="0">
                <a:latin typeface="Courier New" panose="02070309020205020404" pitchFamily="49" charset="0"/>
                <a:cs typeface="Courier New" panose="02070309020205020404" pitchFamily="49" charset="0"/>
              </a:rPr>
              <a:t>X: </a:t>
            </a:r>
            <a:r>
              <a:rPr lang="en-US" altLang="de-DE" sz="1600" b="1" dirty="0" smtClean="0">
                <a:latin typeface="Courier New" panose="02070309020205020404" pitchFamily="49" charset="0"/>
                <a:cs typeface="Courier New" panose="02070309020205020404" pitchFamily="49" charset="0"/>
              </a:rPr>
              <a:t>renames </a:t>
            </a:r>
            <a:r>
              <a:rPr lang="en-US" altLang="de-DE" sz="1600" dirty="0" smtClean="0">
                <a:latin typeface="Courier New" panose="02070309020205020404" pitchFamily="49" charset="0"/>
                <a:cs typeface="Courier New" panose="02070309020205020404" pitchFamily="49" charset="0"/>
              </a:rPr>
              <a:t>Func (I);</a:t>
            </a:r>
          </a:p>
          <a:p>
            <a:pPr marL="0" indent="0"/>
            <a:r>
              <a:rPr lang="en-US" sz="1800" dirty="0" smtClean="0"/>
              <a:t>Now also named numbers may be renamed:</a:t>
            </a:r>
          </a:p>
          <a:p>
            <a:pPr marL="438150" indent="0"/>
            <a:r>
              <a:rPr lang="en-US" sz="1600" dirty="0" smtClean="0">
                <a:latin typeface="Courier New" panose="02070309020205020404" pitchFamily="49" charset="0"/>
                <a:cs typeface="Courier New" panose="02070309020205020404" pitchFamily="49" charset="0"/>
              </a:rPr>
              <a:t>Pi: </a:t>
            </a:r>
            <a:r>
              <a:rPr lang="en-US" sz="1600" b="1" dirty="0" smtClean="0">
                <a:latin typeface="Courier New" panose="02070309020205020404" pitchFamily="49" charset="0"/>
                <a:cs typeface="Courier New" panose="02070309020205020404" pitchFamily="49" charset="0"/>
              </a:rPr>
              <a:t>renames</a:t>
            </a:r>
            <a:r>
              <a:rPr lang="en-US" sz="1600" dirty="0" smtClean="0">
                <a:latin typeface="Courier New" panose="02070309020205020404" pitchFamily="49" charset="0"/>
                <a:cs typeface="Courier New" panose="02070309020205020404" pitchFamily="49" charset="0"/>
              </a:rPr>
              <a:t> Ada.Numerics.Pi;</a:t>
            </a:r>
          </a:p>
          <a:p>
            <a:pPr marL="0" indent="0">
              <a:buNone/>
              <a:tabLst>
                <a:tab pos="447675" algn="l"/>
                <a:tab pos="896938" algn="l"/>
                <a:tab pos="1255713"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sz="1800" dirty="0" smtClean="0">
                <a:cs typeface="Courier New" panose="02070309020205020404" pitchFamily="49" charset="0"/>
              </a:rPr>
              <a:t>Subtype conversions (view conversions) are now renameable (see slide 63):</a:t>
            </a:r>
          </a:p>
          <a:p>
            <a:pPr marL="354013" indent="0">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600" b="1" dirty="0" smtClean="0">
                <a:solidFill>
                  <a:schemeClr val="tx1"/>
                </a:solidFill>
                <a:latin typeface="Courier New" pitchFamily="49" charset="0"/>
                <a:cs typeface="Courier New" panose="02070309020205020404" pitchFamily="49" charset="0"/>
              </a:rPr>
              <a:t>type</a:t>
            </a:r>
            <a:r>
              <a:rPr lang="en-US" altLang="de-DE" sz="1600" dirty="0" smtClean="0">
                <a:solidFill>
                  <a:schemeClr val="tx1"/>
                </a:solidFill>
                <a:latin typeface="Courier New" pitchFamily="49" charset="0"/>
                <a:cs typeface="Courier New" panose="02070309020205020404" pitchFamily="49" charset="0"/>
              </a:rPr>
              <a:t> Field </a:t>
            </a:r>
            <a:r>
              <a:rPr lang="en-US" altLang="de-DE" sz="1600" b="1" dirty="0" smtClean="0">
                <a:solidFill>
                  <a:schemeClr val="tx1"/>
                </a:solidFill>
                <a:latin typeface="Courier New" pitchFamily="49" charset="0"/>
                <a:cs typeface="Courier New" panose="02070309020205020404" pitchFamily="49" charset="0"/>
              </a:rPr>
              <a:t>is array</a:t>
            </a:r>
            <a:r>
              <a:rPr lang="en-US" altLang="de-DE" sz="1600" dirty="0" smtClean="0">
                <a:solidFill>
                  <a:schemeClr val="tx1"/>
                </a:solidFill>
                <a:latin typeface="Courier New" pitchFamily="49" charset="0"/>
                <a:cs typeface="Courier New" panose="02070309020205020404" pitchFamily="49" charset="0"/>
              </a:rPr>
              <a:t> (Integer </a:t>
            </a:r>
            <a:r>
              <a:rPr lang="en-US" altLang="de-DE" sz="1600" b="1" dirty="0" smtClean="0">
                <a:solidFill>
                  <a:schemeClr val="tx1"/>
                </a:solidFill>
                <a:latin typeface="Courier New" pitchFamily="49" charset="0"/>
                <a:cs typeface="Courier New" panose="02070309020205020404" pitchFamily="49" charset="0"/>
              </a:rPr>
              <a:t>range</a:t>
            </a:r>
            <a:r>
              <a:rPr lang="en-US" altLang="de-DE" sz="1600" dirty="0" smtClean="0">
                <a:solidFill>
                  <a:schemeClr val="tx1"/>
                </a:solidFill>
                <a:latin typeface="Courier New" pitchFamily="49" charset="0"/>
                <a:cs typeface="Courier New" panose="02070309020205020404" pitchFamily="49" charset="0"/>
              </a:rPr>
              <a:t> &lt;&gt;) </a:t>
            </a:r>
            <a:r>
              <a:rPr lang="en-US" altLang="de-DE" sz="1600" b="1" dirty="0" smtClean="0">
                <a:solidFill>
                  <a:schemeClr val="tx1"/>
                </a:solidFill>
                <a:latin typeface="Courier New" pitchFamily="49" charset="0"/>
                <a:cs typeface="Courier New" panose="02070309020205020404" pitchFamily="49" charset="0"/>
              </a:rPr>
              <a:t>of</a:t>
            </a:r>
            <a:r>
              <a:rPr lang="en-US" altLang="de-DE" sz="1600" dirty="0" smtClean="0">
                <a:solidFill>
                  <a:schemeClr val="tx1"/>
                </a:solidFill>
                <a:latin typeface="Courier New" pitchFamily="49" charset="0"/>
                <a:cs typeface="Courier New" panose="02070309020205020404" pitchFamily="49" charset="0"/>
              </a:rPr>
              <a:t> Integer;</a:t>
            </a:r>
            <a:br>
              <a:rPr lang="en-US" altLang="de-DE" sz="1600" dirty="0" smtClean="0">
                <a:solidFill>
                  <a:schemeClr val="tx1"/>
                </a:solidFill>
                <a:latin typeface="Courier New" pitchFamily="49" charset="0"/>
                <a:cs typeface="Courier New" panose="02070309020205020404" pitchFamily="49" charset="0"/>
              </a:rPr>
            </a:br>
            <a:r>
              <a:rPr lang="en-US" altLang="de-DE" sz="1600" b="1" dirty="0" smtClean="0">
                <a:solidFill>
                  <a:schemeClr val="tx1"/>
                </a:solidFill>
                <a:latin typeface="Courier New" panose="02070309020205020404" pitchFamily="49" charset="0"/>
                <a:cs typeface="Courier New" panose="02070309020205020404" pitchFamily="49" charset="0"/>
              </a:rPr>
              <a:t>subtype</a:t>
            </a:r>
            <a:r>
              <a:rPr lang="en-US" altLang="de-DE" sz="1600" dirty="0" smtClean="0">
                <a:solidFill>
                  <a:schemeClr val="tx1"/>
                </a:solidFill>
                <a:latin typeface="Courier New" panose="02070309020205020404" pitchFamily="49" charset="0"/>
                <a:cs typeface="Courier New" panose="02070309020205020404" pitchFamily="49" charset="0"/>
              </a:rPr>
              <a:t> Field_15 </a:t>
            </a:r>
            <a:r>
              <a:rPr lang="en-US" altLang="de-DE" sz="1600" b="1" dirty="0" smtClean="0">
                <a:solidFill>
                  <a:schemeClr val="tx1"/>
                </a:solidFill>
                <a:latin typeface="Courier New" panose="02070309020205020404" pitchFamily="49" charset="0"/>
                <a:cs typeface="Courier New" panose="02070309020205020404" pitchFamily="49" charset="0"/>
              </a:rPr>
              <a:t>is</a:t>
            </a:r>
            <a:r>
              <a:rPr lang="en-US" altLang="de-DE" sz="1600" dirty="0" smtClean="0">
                <a:solidFill>
                  <a:schemeClr val="tx1"/>
                </a:solidFill>
                <a:latin typeface="Courier New" panose="02070309020205020404" pitchFamily="49" charset="0"/>
                <a:cs typeface="Courier New" panose="02070309020205020404" pitchFamily="49" charset="0"/>
              </a:rPr>
              <a:t> Field (1 .. 5);</a:t>
            </a:r>
          </a:p>
          <a:p>
            <a:pPr marL="354013" indent="0">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US" altLang="de-DE" sz="200" dirty="0" smtClean="0">
              <a:solidFill>
                <a:schemeClr val="tx1"/>
              </a:solidFill>
              <a:latin typeface="Courier New" panose="02070309020205020404" pitchFamily="49" charset="0"/>
              <a:cs typeface="Courier New" panose="02070309020205020404" pitchFamily="49" charset="0"/>
            </a:endParaRPr>
          </a:p>
          <a:p>
            <a:pPr marL="354013" indent="0">
              <a:spcBef>
                <a:spcPct val="0"/>
              </a:spcBef>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600" dirty="0" smtClean="0">
                <a:solidFill>
                  <a:schemeClr val="tx1"/>
                </a:solidFill>
                <a:latin typeface="Courier New" pitchFamily="49" charset="0"/>
                <a:cs typeface="Courier New" panose="02070309020205020404" pitchFamily="49" charset="0"/>
              </a:rPr>
              <a:t>X: Field (-2..+2) := (</a:t>
            </a:r>
            <a:r>
              <a:rPr lang="en-US" altLang="de-DE" sz="1600" b="1" dirty="0" smtClean="0">
                <a:solidFill>
                  <a:schemeClr val="tx1"/>
                </a:solidFill>
                <a:latin typeface="Courier New" pitchFamily="49" charset="0"/>
                <a:cs typeface="Courier New" panose="02070309020205020404" pitchFamily="49" charset="0"/>
              </a:rPr>
              <a:t>others</a:t>
            </a:r>
            <a:r>
              <a:rPr lang="en-US" altLang="de-DE" sz="1600" dirty="0" smtClean="0">
                <a:solidFill>
                  <a:schemeClr val="tx1"/>
                </a:solidFill>
                <a:latin typeface="Courier New" pitchFamily="49" charset="0"/>
                <a:cs typeface="Courier New" panose="02070309020205020404" pitchFamily="49" charset="0"/>
              </a:rPr>
              <a:t> =&gt; 1);</a:t>
            </a:r>
            <a:br>
              <a:rPr lang="en-US" altLang="de-DE" sz="1600" dirty="0" smtClean="0">
                <a:solidFill>
                  <a:schemeClr val="tx1"/>
                </a:solidFill>
                <a:latin typeface="Courier New" pitchFamily="49" charset="0"/>
                <a:cs typeface="Courier New" panose="02070309020205020404" pitchFamily="49" charset="0"/>
              </a:rPr>
            </a:br>
            <a:r>
              <a:rPr lang="en-US" altLang="de-DE" sz="1600" dirty="0" smtClean="0">
                <a:solidFill>
                  <a:schemeClr val="tx1"/>
                </a:solidFill>
                <a:latin typeface="Courier New" pitchFamily="49" charset="0"/>
                <a:cs typeface="Courier New" panose="02070309020205020404" pitchFamily="49" charset="0"/>
              </a:rPr>
              <a:t>Z: Field</a:t>
            </a:r>
            <a:r>
              <a:rPr lang="en-US" altLang="de-DE" sz="1600" b="1" dirty="0" smtClean="0">
                <a:solidFill>
                  <a:schemeClr val="tx1"/>
                </a:solidFill>
                <a:latin typeface="Courier New" panose="02070309020205020404" pitchFamily="49" charset="0"/>
                <a:cs typeface="Courier New" panose="02070309020205020404" pitchFamily="49" charset="0"/>
              </a:rPr>
              <a:t> renames </a:t>
            </a:r>
            <a:r>
              <a:rPr lang="en-US" altLang="de-DE" sz="1600" dirty="0" smtClean="0">
                <a:solidFill>
                  <a:schemeClr val="tx1"/>
                </a:solidFill>
                <a:latin typeface="Courier New" panose="02070309020205020404" pitchFamily="49" charset="0"/>
                <a:cs typeface="Courier New" panose="02070309020205020404" pitchFamily="49" charset="0"/>
              </a:rPr>
              <a:t>Field_15 (X);</a:t>
            </a:r>
          </a:p>
          <a:p>
            <a:pPr marL="354013" indent="0">
              <a:spcBef>
                <a:spcPct val="0"/>
              </a:spcBef>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US" altLang="de-DE" sz="300" dirty="0" smtClean="0">
              <a:solidFill>
                <a:schemeClr val="tx1"/>
              </a:solidFill>
              <a:latin typeface="Courier New" panose="02070309020205020404" pitchFamily="49" charset="0"/>
              <a:cs typeface="Courier New" panose="02070309020205020404" pitchFamily="49" charset="0"/>
            </a:endParaRPr>
          </a:p>
          <a:p>
            <a:pPr marL="354013" indent="0">
              <a:spcBef>
                <a:spcPct val="0"/>
              </a:spcBef>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600" dirty="0" smtClean="0">
                <a:solidFill>
                  <a:srgbClr val="FF0000"/>
                </a:solidFill>
                <a:latin typeface="Courier New" panose="02070309020205020404" pitchFamily="49" charset="0"/>
                <a:cs typeface="Courier New" panose="02070309020205020404" pitchFamily="49" charset="0"/>
              </a:rPr>
              <a:t>Z := (</a:t>
            </a:r>
            <a:r>
              <a:rPr lang="en-US" altLang="de-DE" sz="1600" b="1" dirty="0" smtClean="0">
                <a:solidFill>
                  <a:srgbClr val="FF0000"/>
                </a:solidFill>
                <a:latin typeface="Courier New" panose="02070309020205020404" pitchFamily="49" charset="0"/>
                <a:cs typeface="Courier New" panose="02070309020205020404" pitchFamily="49" charset="0"/>
              </a:rPr>
              <a:t>others</a:t>
            </a:r>
            <a:r>
              <a:rPr lang="en-US" altLang="de-DE" sz="1600" dirty="0" smtClean="0">
                <a:solidFill>
                  <a:srgbClr val="FF0000"/>
                </a:solidFill>
                <a:latin typeface="Courier New" panose="02070309020205020404" pitchFamily="49" charset="0"/>
                <a:cs typeface="Courier New" panose="02070309020205020404" pitchFamily="49" charset="0"/>
              </a:rPr>
              <a:t> =&gt; 0);  -- illegal, no variable</a:t>
            </a:r>
            <a:endParaRPr lang="en-US" altLang="de-DE" sz="1600" b="1" dirty="0">
              <a:solidFill>
                <a:srgbClr val="FF0000"/>
              </a:solidFill>
              <a:latin typeface="Courier New" panose="02070309020205020404" pitchFamily="49" charset="0"/>
              <a:cs typeface="Courier New" panose="02070309020205020404" pitchFamily="49" charset="0"/>
            </a:endParaRPr>
          </a:p>
        </p:txBody>
      </p:sp>
      <p:sp>
        <p:nvSpPr>
          <p:cNvPr id="4" name="Fußzeilenplatzhalter 3"/>
          <p:cNvSpPr>
            <a:spLocks noGrp="1"/>
          </p:cNvSpPr>
          <p:nvPr>
            <p:ph type="ftr" idx="10"/>
          </p:nvPr>
        </p:nvSpPr>
        <p:spPr/>
        <p:txBody>
          <a:bodyPr/>
          <a:lstStyle/>
          <a:p>
            <a:pPr>
              <a:defRPr/>
            </a:pPr>
            <a:r>
              <a:rPr lang="en-US" dirty="0" smtClean="0"/>
              <a:t>Ada Basics © 2024 C.Grein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354</a:t>
            </a:fld>
            <a:endParaRPr lang="de-DE" dirty="0"/>
          </a:p>
        </p:txBody>
      </p:sp>
    </p:spTree>
    <p:extLst>
      <p:ext uri="{BB962C8B-B14F-4D97-AF65-F5344CB8AC3E}">
        <p14:creationId xmlns:p14="http://schemas.microsoft.com/office/powerpoint/2010/main" val="2181779414"/>
      </p:ext>
    </p:extLst>
  </p:cSld>
  <p:clrMapOvr>
    <a:masterClrMapping/>
  </p:clrMapOvr>
  <p:timing>
    <p:tnLst>
      <p:par>
        <p:cTn id="1" dur="indefinite" restart="never" nodeType="tmRoot"/>
      </p:par>
    </p:tnLst>
  </p:timing>
</p:sld>
</file>

<file path=ppt/slides/slide3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noProof="0" dirty="0" smtClean="0"/>
              <a:t>Renaming Record Components</a:t>
            </a:r>
            <a:endParaRPr lang="en-US" noProof="0" dirty="0"/>
          </a:p>
        </p:txBody>
      </p:sp>
      <p:sp>
        <p:nvSpPr>
          <p:cNvPr id="3" name="Inhaltsplatzhalter 2"/>
          <p:cNvSpPr>
            <a:spLocks noGrp="1"/>
          </p:cNvSpPr>
          <p:nvPr>
            <p:ph idx="1"/>
          </p:nvPr>
        </p:nvSpPr>
        <p:spPr/>
        <p:txBody>
          <a:bodyPr/>
          <a:lstStyle/>
          <a:p>
            <a:pPr marL="0" indent="0"/>
            <a:r>
              <a:rPr lang="en-US" sz="2400" noProof="0" dirty="0" smtClean="0">
                <a:cs typeface="Courier New" panose="02070309020205020404" pitchFamily="49" charset="0"/>
              </a:rPr>
              <a:t>If record components are renamed, their existence must not depend </a:t>
            </a:r>
            <a:r>
              <a:rPr lang="en-US" sz="2400" dirty="0" smtClean="0">
                <a:cs typeface="Courier New" panose="02070309020205020404" pitchFamily="49" charset="0"/>
              </a:rPr>
              <a:t>on mutable </a:t>
            </a:r>
            <a:r>
              <a:rPr lang="en-US" sz="2400" noProof="0" dirty="0" smtClean="0">
                <a:cs typeface="Courier New" panose="02070309020205020404" pitchFamily="49" charset="0"/>
              </a:rPr>
              <a:t>discriminants.</a:t>
            </a:r>
          </a:p>
          <a:p>
            <a:pPr marL="271463" indent="0"/>
            <a:r>
              <a:rPr lang="en-US" sz="1800" b="1" noProof="0" dirty="0" smtClean="0">
                <a:latin typeface="Courier New" panose="02070309020205020404" pitchFamily="49" charset="0"/>
                <a:cs typeface="Courier New" panose="02070309020205020404" pitchFamily="49" charset="0"/>
              </a:rPr>
              <a:t>type</a:t>
            </a:r>
            <a:r>
              <a:rPr lang="en-US" sz="1800" noProof="0" dirty="0" smtClean="0">
                <a:latin typeface="Courier New" panose="02070309020205020404" pitchFamily="49" charset="0"/>
                <a:cs typeface="Courier New" panose="02070309020205020404" pitchFamily="49" charset="0"/>
              </a:rPr>
              <a:t> Result (Exists: Boolean := True) </a:t>
            </a:r>
            <a:r>
              <a:rPr lang="en-US" sz="1800" b="1" noProof="0" dirty="0" smtClean="0">
                <a:latin typeface="Courier New" panose="02070309020205020404" pitchFamily="49" charset="0"/>
                <a:cs typeface="Courier New" panose="02070309020205020404" pitchFamily="49" charset="0"/>
              </a:rPr>
              <a:t>is record</a:t>
            </a:r>
            <a:br>
              <a:rPr lang="en-US" sz="1800" b="1" noProof="0" dirty="0" smtClean="0">
                <a:latin typeface="Courier New" panose="02070309020205020404" pitchFamily="49" charset="0"/>
                <a:cs typeface="Courier New" panose="02070309020205020404" pitchFamily="49" charset="0"/>
              </a:rPr>
            </a:br>
            <a:r>
              <a:rPr lang="en-US" sz="1800" b="1" noProof="0" dirty="0" smtClean="0">
                <a:latin typeface="Courier New" panose="02070309020205020404" pitchFamily="49" charset="0"/>
                <a:cs typeface="Courier New" panose="02070309020205020404" pitchFamily="49" charset="0"/>
              </a:rPr>
              <a:t>  case </a:t>
            </a:r>
            <a:r>
              <a:rPr lang="en-US" sz="1800" noProof="0" dirty="0" smtClean="0">
                <a:latin typeface="Courier New" panose="02070309020205020404" pitchFamily="49" charset="0"/>
                <a:cs typeface="Courier New" panose="02070309020205020404" pitchFamily="49" charset="0"/>
              </a:rPr>
              <a:t>Exists</a:t>
            </a:r>
            <a:r>
              <a:rPr lang="en-US" sz="1800" b="1" noProof="0" dirty="0" smtClean="0">
                <a:latin typeface="Courier New" panose="02070309020205020404" pitchFamily="49" charset="0"/>
                <a:cs typeface="Courier New" panose="02070309020205020404" pitchFamily="49" charset="0"/>
              </a:rPr>
              <a:t> is</a:t>
            </a:r>
            <a:br>
              <a:rPr lang="en-US" sz="1800" b="1" noProof="0" dirty="0" smtClean="0">
                <a:latin typeface="Courier New" panose="02070309020205020404" pitchFamily="49" charset="0"/>
                <a:cs typeface="Courier New" panose="02070309020205020404" pitchFamily="49" charset="0"/>
              </a:rPr>
            </a:br>
            <a:r>
              <a:rPr lang="en-US" sz="1800" b="1" noProof="0" dirty="0" smtClean="0">
                <a:latin typeface="Courier New" panose="02070309020205020404" pitchFamily="49" charset="0"/>
                <a:cs typeface="Courier New" panose="02070309020205020404" pitchFamily="49" charset="0"/>
              </a:rPr>
              <a:t>    when </a:t>
            </a:r>
            <a:r>
              <a:rPr lang="en-US" sz="1800" noProof="0" dirty="0" smtClean="0">
                <a:latin typeface="Courier New" panose="02070309020205020404" pitchFamily="49" charset="0"/>
                <a:cs typeface="Courier New" panose="02070309020205020404" pitchFamily="49" charset="0"/>
              </a:rPr>
              <a:t>False =&gt; </a:t>
            </a:r>
            <a:r>
              <a:rPr lang="en-US" sz="1800" b="1" noProof="0" dirty="0" smtClean="0">
                <a:latin typeface="Courier New" panose="02070309020205020404" pitchFamily="49" charset="0"/>
                <a:cs typeface="Courier New" panose="02070309020205020404" pitchFamily="49" charset="0"/>
              </a:rPr>
              <a:t>null</a:t>
            </a:r>
            <a:r>
              <a:rPr lang="en-US" sz="1800" noProof="0" dirty="0" smtClean="0">
                <a:latin typeface="Courier New" panose="02070309020205020404" pitchFamily="49" charset="0"/>
                <a:cs typeface="Courier New" panose="02070309020205020404" pitchFamily="49" charset="0"/>
              </a:rPr>
              <a:t>;</a:t>
            </a:r>
            <a:r>
              <a:rPr lang="en-US" sz="1800" b="1" noProof="0" dirty="0" smtClean="0">
                <a:latin typeface="Courier New" panose="02070309020205020404" pitchFamily="49" charset="0"/>
                <a:cs typeface="Courier New" panose="02070309020205020404" pitchFamily="49" charset="0"/>
              </a:rPr>
              <a:t/>
            </a:r>
            <a:br>
              <a:rPr lang="en-US" sz="1800" b="1" noProof="0" dirty="0" smtClean="0">
                <a:latin typeface="Courier New" panose="02070309020205020404" pitchFamily="49" charset="0"/>
                <a:cs typeface="Courier New" panose="02070309020205020404" pitchFamily="49" charset="0"/>
              </a:rPr>
            </a:br>
            <a:r>
              <a:rPr lang="en-US" sz="1800" b="1" noProof="0" dirty="0" smtClean="0">
                <a:latin typeface="Courier New" panose="02070309020205020404" pitchFamily="49" charset="0"/>
                <a:cs typeface="Courier New" panose="02070309020205020404" pitchFamily="49" charset="0"/>
              </a:rPr>
              <a:t>    when </a:t>
            </a:r>
            <a:r>
              <a:rPr lang="en-US" sz="1800" noProof="0" dirty="0" smtClean="0">
                <a:latin typeface="Courier New" panose="02070309020205020404" pitchFamily="49" charset="0"/>
                <a:cs typeface="Courier New" panose="02070309020205020404" pitchFamily="49" charset="0"/>
              </a:rPr>
              <a:t>True  =&gt; Value: Float;</a:t>
            </a:r>
            <a:br>
              <a:rPr lang="en-US" sz="1800" noProof="0" dirty="0" smtClean="0">
                <a:latin typeface="Courier New" panose="02070309020205020404" pitchFamily="49" charset="0"/>
                <a:cs typeface="Courier New" panose="02070309020205020404" pitchFamily="49" charset="0"/>
              </a:rPr>
            </a:br>
            <a:r>
              <a:rPr lang="en-US" sz="1800" b="1" noProof="0" dirty="0" smtClean="0">
                <a:latin typeface="Courier New" panose="02070309020205020404" pitchFamily="49" charset="0"/>
                <a:cs typeface="Courier New" panose="02070309020205020404" pitchFamily="49" charset="0"/>
              </a:rPr>
              <a:t>  end case</a:t>
            </a:r>
            <a:r>
              <a:rPr lang="en-US" sz="1800" noProof="0" dirty="0" smtClean="0">
                <a:latin typeface="Courier New" panose="02070309020205020404" pitchFamily="49" charset="0"/>
                <a:cs typeface="Courier New" panose="02070309020205020404" pitchFamily="49" charset="0"/>
              </a:rPr>
              <a:t>;</a:t>
            </a:r>
            <a:r>
              <a:rPr lang="en-US" sz="1800" b="1" noProof="0" dirty="0" smtClean="0">
                <a:latin typeface="Courier New" panose="02070309020205020404" pitchFamily="49" charset="0"/>
                <a:cs typeface="Courier New" panose="02070309020205020404" pitchFamily="49" charset="0"/>
              </a:rPr>
              <a:t/>
            </a:r>
            <a:br>
              <a:rPr lang="en-US" sz="1800" b="1" noProof="0" dirty="0" smtClean="0">
                <a:latin typeface="Courier New" panose="02070309020205020404" pitchFamily="49" charset="0"/>
                <a:cs typeface="Courier New" panose="02070309020205020404" pitchFamily="49" charset="0"/>
              </a:rPr>
            </a:br>
            <a:r>
              <a:rPr lang="en-US" sz="1800" b="1" noProof="0" dirty="0" smtClean="0">
                <a:latin typeface="Courier New" panose="02070309020205020404" pitchFamily="49" charset="0"/>
                <a:cs typeface="Courier New" panose="02070309020205020404" pitchFamily="49" charset="0"/>
              </a:rPr>
              <a:t>end record</a:t>
            </a:r>
            <a:r>
              <a:rPr lang="en-US" sz="1800" noProof="0" dirty="0" smtClean="0">
                <a:latin typeface="Courier New" panose="02070309020205020404" pitchFamily="49" charset="0"/>
                <a:cs typeface="Courier New" panose="02070309020205020404" pitchFamily="49" charset="0"/>
              </a:rPr>
              <a:t>;</a:t>
            </a:r>
          </a:p>
          <a:p>
            <a:pPr marL="271463" indent="0"/>
            <a:r>
              <a:rPr lang="en-US" sz="1800" noProof="0" dirty="0" smtClean="0">
                <a:latin typeface="Courier New" panose="02070309020205020404" pitchFamily="49" charset="0"/>
                <a:cs typeface="Courier New" panose="02070309020205020404" pitchFamily="49" charset="0"/>
              </a:rPr>
              <a:t>My_Result  </a:t>
            </a:r>
            <a:r>
              <a:rPr lang="en-US" sz="1800" dirty="0">
                <a:latin typeface="Courier New" panose="02070309020205020404" pitchFamily="49" charset="0"/>
                <a:cs typeface="Courier New" panose="02070309020205020404" pitchFamily="49" charset="0"/>
              </a:rPr>
              <a:t>: </a:t>
            </a:r>
            <a:r>
              <a:rPr lang="en-US" sz="1800" dirty="0" smtClean="0">
                <a:latin typeface="Courier New" panose="02070309020205020404" pitchFamily="49" charset="0"/>
                <a:cs typeface="Courier New" panose="02070309020205020404" pitchFamily="49" charset="0"/>
              </a:rPr>
              <a:t>Result</a:t>
            </a:r>
            <a:r>
              <a:rPr lang="en-US" sz="1800" noProof="0" dirty="0" smtClean="0">
                <a:latin typeface="Courier New" panose="02070309020205020404" pitchFamily="49" charset="0"/>
                <a:cs typeface="Courier New" panose="02070309020205020404" pitchFamily="49" charset="0"/>
              </a:rPr>
              <a:t>;  -- </a:t>
            </a:r>
            <a:r>
              <a:rPr lang="en-US" sz="1800" i="1" noProof="0" dirty="0" smtClean="0">
                <a:latin typeface="Courier New" panose="02070309020205020404" pitchFamily="49" charset="0"/>
                <a:cs typeface="Courier New" panose="02070309020205020404" pitchFamily="49" charset="0"/>
              </a:rPr>
              <a:t>unconstrained</a:t>
            </a:r>
            <a:r>
              <a:rPr lang="en-US" sz="1800" noProof="0" dirty="0" smtClean="0">
                <a:latin typeface="Courier New" panose="02070309020205020404" pitchFamily="49" charset="0"/>
                <a:cs typeface="Courier New" panose="02070309020205020404" pitchFamily="49" charset="0"/>
              </a:rPr>
              <a:t/>
            </a:r>
            <a:br>
              <a:rPr lang="en-US" sz="1800" noProof="0" dirty="0" smtClean="0">
                <a:latin typeface="Courier New" panose="02070309020205020404" pitchFamily="49" charset="0"/>
                <a:cs typeface="Courier New" panose="02070309020205020404" pitchFamily="49" charset="0"/>
              </a:rPr>
            </a:br>
            <a:r>
              <a:rPr lang="en-US" sz="1800" dirty="0" smtClean="0">
                <a:latin typeface="Courier New" panose="02070309020205020404" pitchFamily="49" charset="0"/>
                <a:cs typeface="Courier New" panose="02070309020205020404" pitchFamily="49" charset="0"/>
              </a:rPr>
              <a:t>Your</a:t>
            </a:r>
            <a:r>
              <a:rPr lang="en-US" sz="1800" noProof="0" dirty="0" smtClean="0">
                <a:latin typeface="Courier New" panose="02070309020205020404" pitchFamily="49" charset="0"/>
                <a:cs typeface="Courier New" panose="02070309020205020404" pitchFamily="49" charset="0"/>
              </a:rPr>
              <a:t>_</a:t>
            </a:r>
            <a:r>
              <a:rPr lang="en-US" sz="1800" dirty="0" smtClean="0">
                <a:latin typeface="Courier New" panose="02070309020205020404" pitchFamily="49" charset="0"/>
                <a:cs typeface="Courier New" panose="02070309020205020404" pitchFamily="49" charset="0"/>
              </a:rPr>
              <a:t>Result</a:t>
            </a:r>
            <a:r>
              <a:rPr lang="en-US" sz="1800" noProof="0" dirty="0" smtClean="0">
                <a:latin typeface="Courier New" panose="02070309020205020404" pitchFamily="49" charset="0"/>
                <a:cs typeface="Courier New" panose="02070309020205020404" pitchFamily="49" charset="0"/>
              </a:rPr>
              <a:t>: </a:t>
            </a:r>
            <a:r>
              <a:rPr lang="en-US" sz="1800" dirty="0">
                <a:latin typeface="Courier New" panose="02070309020205020404" pitchFamily="49" charset="0"/>
                <a:cs typeface="Courier New" panose="02070309020205020404" pitchFamily="49" charset="0"/>
              </a:rPr>
              <a:t>Result </a:t>
            </a:r>
            <a:r>
              <a:rPr lang="en-US" sz="1800" noProof="0" dirty="0" smtClean="0">
                <a:latin typeface="Courier New" panose="02070309020205020404" pitchFamily="49" charset="0"/>
                <a:cs typeface="Courier New" panose="02070309020205020404" pitchFamily="49" charset="0"/>
              </a:rPr>
              <a:t>(Exists =&gt; True);</a:t>
            </a:r>
          </a:p>
          <a:p>
            <a:pPr marL="271463" indent="0"/>
            <a:r>
              <a:rPr lang="en-US" sz="1800" noProof="0" dirty="0" smtClean="0">
                <a:solidFill>
                  <a:srgbClr val="FF0000"/>
                </a:solidFill>
                <a:latin typeface="Courier New" panose="02070309020205020404" pitchFamily="49" charset="0"/>
                <a:cs typeface="Courier New" panose="02070309020205020404" pitchFamily="49" charset="0"/>
              </a:rPr>
              <a:t>My_Value  : Float </a:t>
            </a:r>
            <a:r>
              <a:rPr lang="en-US" sz="1800" b="1" noProof="0" dirty="0" smtClean="0">
                <a:solidFill>
                  <a:srgbClr val="FF0000"/>
                </a:solidFill>
                <a:latin typeface="Courier New" panose="02070309020205020404" pitchFamily="49" charset="0"/>
                <a:cs typeface="Courier New" panose="02070309020205020404" pitchFamily="49" charset="0"/>
              </a:rPr>
              <a:t>renames</a:t>
            </a:r>
            <a:r>
              <a:rPr lang="en-US" sz="1800" noProof="0" dirty="0" smtClean="0">
                <a:solidFill>
                  <a:srgbClr val="FF0000"/>
                </a:solidFill>
                <a:latin typeface="Courier New" panose="02070309020205020404" pitchFamily="49" charset="0"/>
                <a:cs typeface="Courier New" panose="02070309020205020404" pitchFamily="49" charset="0"/>
              </a:rPr>
              <a:t> My_Result  .Value;  -- </a:t>
            </a:r>
            <a:r>
              <a:rPr lang="en-US" altLang="de-DE" sz="1800" noProof="0" dirty="0" smtClean="0">
                <a:solidFill>
                  <a:srgbClr val="FF0000"/>
                </a:solidFill>
                <a:latin typeface="Wingdings" panose="05000000000000000000" pitchFamily="2" charset="2"/>
                <a:cs typeface="Courier New" panose="02070309020205020404" pitchFamily="49" charset="0"/>
              </a:rPr>
              <a:t></a:t>
            </a:r>
            <a:r>
              <a:rPr lang="en-US" altLang="de-DE" sz="1800" noProof="0" dirty="0" smtClean="0">
                <a:solidFill>
                  <a:srgbClr val="FF0000"/>
                </a:solidFill>
                <a:latin typeface="Courier New" panose="02070309020205020404" pitchFamily="49" charset="0"/>
                <a:cs typeface="Courier New" panose="02070309020205020404" pitchFamily="49" charset="0"/>
              </a:rPr>
              <a:t/>
            </a:r>
            <a:br>
              <a:rPr lang="en-US" altLang="de-DE" sz="1800" noProof="0" dirty="0" smtClean="0">
                <a:solidFill>
                  <a:srgbClr val="FF0000"/>
                </a:solidFill>
                <a:latin typeface="Courier New" panose="02070309020205020404" pitchFamily="49" charset="0"/>
                <a:cs typeface="Courier New" panose="02070309020205020404" pitchFamily="49" charset="0"/>
              </a:rPr>
            </a:br>
            <a:r>
              <a:rPr lang="en-US" altLang="de-DE" sz="1800" dirty="0" smtClean="0">
                <a:solidFill>
                  <a:schemeClr val="accent2"/>
                </a:solidFill>
                <a:latin typeface="Courier New" panose="02070309020205020404" pitchFamily="49" charset="0"/>
                <a:cs typeface="Courier New" panose="02070309020205020404" pitchFamily="49" charset="0"/>
              </a:rPr>
              <a:t>Your</a:t>
            </a:r>
            <a:r>
              <a:rPr lang="en-US" altLang="de-DE" sz="1800" noProof="0" dirty="0" smtClean="0">
                <a:solidFill>
                  <a:schemeClr val="accent2"/>
                </a:solidFill>
                <a:latin typeface="Courier New" panose="02070309020205020404" pitchFamily="49" charset="0"/>
                <a:cs typeface="Courier New" panose="02070309020205020404" pitchFamily="49" charset="0"/>
              </a:rPr>
              <a:t>_Value: Float </a:t>
            </a:r>
            <a:r>
              <a:rPr lang="en-US" altLang="de-DE" sz="1800" b="1" noProof="0" dirty="0" smtClean="0">
                <a:solidFill>
                  <a:schemeClr val="accent2"/>
                </a:solidFill>
                <a:latin typeface="Courier New" panose="02070309020205020404" pitchFamily="49" charset="0"/>
                <a:cs typeface="Courier New" panose="02070309020205020404" pitchFamily="49" charset="0"/>
              </a:rPr>
              <a:t>renames</a:t>
            </a:r>
            <a:r>
              <a:rPr lang="en-US" altLang="de-DE" sz="1800" noProof="0" dirty="0" smtClean="0">
                <a:solidFill>
                  <a:schemeClr val="accent2"/>
                </a:solidFill>
                <a:latin typeface="Courier New" panose="02070309020205020404" pitchFamily="49" charset="0"/>
                <a:cs typeface="Courier New" panose="02070309020205020404" pitchFamily="49" charset="0"/>
              </a:rPr>
              <a:t> </a:t>
            </a:r>
            <a:r>
              <a:rPr lang="en-US" altLang="de-DE" sz="1800" dirty="0" smtClean="0">
                <a:solidFill>
                  <a:schemeClr val="accent2"/>
                </a:solidFill>
                <a:latin typeface="Courier New" panose="02070309020205020404" pitchFamily="49" charset="0"/>
                <a:cs typeface="Courier New" panose="02070309020205020404" pitchFamily="49" charset="0"/>
              </a:rPr>
              <a:t>Your_Result</a:t>
            </a:r>
            <a:r>
              <a:rPr lang="en-US" altLang="de-DE" sz="1800" noProof="0" dirty="0" smtClean="0">
                <a:solidFill>
                  <a:schemeClr val="accent2"/>
                </a:solidFill>
                <a:latin typeface="Courier New" panose="02070309020205020404" pitchFamily="49" charset="0"/>
                <a:cs typeface="Courier New" panose="02070309020205020404" pitchFamily="49" charset="0"/>
              </a:rPr>
              <a:t>.Value;  -- </a:t>
            </a:r>
            <a:r>
              <a:rPr lang="en-US" altLang="de-DE" sz="1800" i="1" noProof="0" dirty="0" smtClean="0">
                <a:solidFill>
                  <a:schemeClr val="accent2"/>
                </a:solidFill>
                <a:latin typeface="Courier New" panose="02070309020205020404" pitchFamily="49" charset="0"/>
                <a:cs typeface="Courier New" panose="02070309020205020404" pitchFamily="49" charset="0"/>
              </a:rPr>
              <a:t>OK</a:t>
            </a:r>
          </a:p>
        </p:txBody>
      </p:sp>
      <p:sp>
        <p:nvSpPr>
          <p:cNvPr id="4" name="Fußzeilenplatzhalter 3"/>
          <p:cNvSpPr>
            <a:spLocks noGrp="1"/>
          </p:cNvSpPr>
          <p:nvPr>
            <p:ph type="ftr" idx="10"/>
          </p:nvPr>
        </p:nvSpPr>
        <p:spPr/>
        <p:txBody>
          <a:bodyPr/>
          <a:lstStyle/>
          <a:p>
            <a:pPr>
              <a:defRPr/>
            </a:pPr>
            <a:r>
              <a:rPr lang="en-US" dirty="0" smtClean="0"/>
              <a:t>Ada Basics © 2024 C.Grein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355</a:t>
            </a:fld>
            <a:endParaRPr lang="de-DE" dirty="0"/>
          </a:p>
        </p:txBody>
      </p:sp>
    </p:spTree>
    <p:extLst>
      <p:ext uri="{BB962C8B-B14F-4D97-AF65-F5344CB8AC3E}">
        <p14:creationId xmlns:p14="http://schemas.microsoft.com/office/powerpoint/2010/main" val="1458504181"/>
      </p:ext>
    </p:extLst>
  </p:cSld>
  <p:clrMapOvr>
    <a:masterClrMapping/>
  </p:clrMapOvr>
  <p:timing>
    <p:tnLst>
      <p:par>
        <p:cTn id="1" dur="indefinite" restart="never" nodeType="tmRoot"/>
      </p:par>
    </p:tnLst>
  </p:timing>
</p:sld>
</file>

<file path=ppt/slides/slide3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smtClean="0"/>
              <a:t>Renaming Sub</a:t>
            </a:r>
            <a:r>
              <a:rPr lang="en-US" noProof="0" dirty="0" smtClean="0"/>
              <a:t>programs</a:t>
            </a:r>
            <a:endParaRPr lang="en-US" noProof="0" dirty="0"/>
          </a:p>
        </p:txBody>
      </p:sp>
      <p:sp>
        <p:nvSpPr>
          <p:cNvPr id="3" name="Inhaltsplatzhalter 2"/>
          <p:cNvSpPr>
            <a:spLocks noGrp="1"/>
          </p:cNvSpPr>
          <p:nvPr>
            <p:ph idx="1"/>
          </p:nvPr>
        </p:nvSpPr>
        <p:spPr>
          <a:xfrm>
            <a:off x="611560" y="1988841"/>
            <a:ext cx="7846640" cy="4104456"/>
          </a:xfrm>
        </p:spPr>
        <p:txBody>
          <a:bodyPr/>
          <a:lstStyle/>
          <a:p>
            <a:pPr marL="0" indent="0"/>
            <a:r>
              <a:rPr lang="en-US" sz="2400" noProof="0" dirty="0" smtClean="0">
                <a:cs typeface="Courier New" panose="02070309020205020404" pitchFamily="49" charset="0"/>
              </a:rPr>
              <a:t>The profile must match (</a:t>
            </a:r>
            <a:r>
              <a:rPr lang="en-US" sz="2400" i="1" noProof="0" dirty="0" smtClean="0">
                <a:cs typeface="Courier New" panose="02070309020205020404" pitchFamily="49" charset="0"/>
              </a:rPr>
              <a:t>mode conformant</a:t>
            </a:r>
            <a:r>
              <a:rPr lang="en-US" sz="2400" noProof="0" dirty="0" smtClean="0">
                <a:cs typeface="Courier New" panose="02070309020205020404" pitchFamily="49" charset="0"/>
              </a:rPr>
              <a:t>), the names of parameters and their default values may </a:t>
            </a:r>
            <a:r>
              <a:rPr lang="en-US" sz="2400" dirty="0" smtClean="0">
                <a:cs typeface="Courier New" panose="02070309020205020404" pitchFamily="49" charset="0"/>
              </a:rPr>
              <a:t>change</a:t>
            </a:r>
            <a:r>
              <a:rPr lang="en-US" sz="2400" noProof="0" dirty="0" smtClean="0">
                <a:cs typeface="Courier New" panose="02070309020205020404" pitchFamily="49" charset="0"/>
              </a:rPr>
              <a:t>.</a:t>
            </a:r>
          </a:p>
          <a:p>
            <a:pPr marL="0" indent="0"/>
            <a:r>
              <a:rPr lang="en-US" sz="2000" b="1" noProof="0" dirty="0" smtClean="0">
                <a:latin typeface="Courier New" panose="02070309020205020404" pitchFamily="49" charset="0"/>
                <a:cs typeface="Courier New" panose="02070309020205020404" pitchFamily="49" charset="0"/>
              </a:rPr>
              <a:t>procedure</a:t>
            </a:r>
            <a:r>
              <a:rPr lang="en-US" sz="2000" noProof="0" dirty="0" smtClean="0">
                <a:latin typeface="Courier New" panose="02070309020205020404" pitchFamily="49" charset="0"/>
                <a:cs typeface="Courier New" panose="02070309020205020404" pitchFamily="49" charset="0"/>
              </a:rPr>
              <a:t> P (</a:t>
            </a:r>
            <a:r>
              <a:rPr lang="en-US" sz="2000" noProof="0" dirty="0" smtClean="0">
                <a:solidFill>
                  <a:srgbClr val="FF3399"/>
                </a:solidFill>
                <a:latin typeface="Courier New" panose="02070309020205020404" pitchFamily="49" charset="0"/>
                <a:cs typeface="Courier New" panose="02070309020205020404" pitchFamily="49" charset="0"/>
              </a:rPr>
              <a:t>X</a:t>
            </a:r>
            <a:r>
              <a:rPr lang="en-US" sz="2000" noProof="0" dirty="0" smtClean="0">
                <a:latin typeface="Courier New" panose="02070309020205020404" pitchFamily="49" charset="0"/>
                <a:cs typeface="Courier New" panose="02070309020205020404" pitchFamily="49" charset="0"/>
              </a:rPr>
              <a:t>: </a:t>
            </a:r>
            <a:r>
              <a:rPr lang="en-US" sz="2000" b="1" noProof="0" dirty="0" smtClean="0">
                <a:latin typeface="Courier New" panose="02070309020205020404" pitchFamily="49" charset="0"/>
                <a:cs typeface="Courier New" panose="02070309020205020404" pitchFamily="49" charset="0"/>
              </a:rPr>
              <a:t>out</a:t>
            </a:r>
            <a:r>
              <a:rPr lang="en-US" sz="2000" noProof="0" dirty="0" smtClean="0">
                <a:latin typeface="Courier New" panose="02070309020205020404" pitchFamily="49" charset="0"/>
                <a:cs typeface="Courier New" panose="02070309020205020404" pitchFamily="49" charset="0"/>
              </a:rPr>
              <a:t> T'Base; </a:t>
            </a:r>
            <a:r>
              <a:rPr lang="en-US" sz="2000" noProof="0" dirty="0" smtClean="0">
                <a:solidFill>
                  <a:srgbClr val="FF3399"/>
                </a:solidFill>
                <a:latin typeface="Courier New" panose="02070309020205020404" pitchFamily="49" charset="0"/>
                <a:cs typeface="Courier New" panose="02070309020205020404" pitchFamily="49" charset="0"/>
              </a:rPr>
              <a:t>Y</a:t>
            </a:r>
            <a:r>
              <a:rPr lang="en-US" sz="2000" noProof="0" dirty="0" smtClean="0">
                <a:latin typeface="Courier New" panose="02070309020205020404" pitchFamily="49" charset="0"/>
                <a:cs typeface="Courier New" panose="02070309020205020404" pitchFamily="49" charset="0"/>
              </a:rPr>
              <a:t>: S := </a:t>
            </a:r>
            <a:r>
              <a:rPr lang="en-US" sz="2000" noProof="0" dirty="0" smtClean="0">
                <a:solidFill>
                  <a:srgbClr val="FF3399"/>
                </a:solidFill>
                <a:latin typeface="Courier New" panose="02070309020205020404" pitchFamily="49" charset="0"/>
                <a:cs typeface="Courier New" panose="02070309020205020404" pitchFamily="49" charset="0"/>
              </a:rPr>
              <a:t>F (A)</a:t>
            </a:r>
            <a:r>
              <a:rPr lang="en-US" sz="2000" noProof="0" dirty="0" smtClean="0">
                <a:latin typeface="Courier New" panose="02070309020205020404" pitchFamily="49" charset="0"/>
                <a:cs typeface="Courier New" panose="02070309020205020404" pitchFamily="49" charset="0"/>
              </a:rPr>
              <a:t>);</a:t>
            </a:r>
            <a:br>
              <a:rPr lang="en-US" sz="2000" noProof="0" dirty="0" smtClean="0">
                <a:latin typeface="Courier New" panose="02070309020205020404" pitchFamily="49" charset="0"/>
                <a:cs typeface="Courier New" panose="02070309020205020404" pitchFamily="49" charset="0"/>
              </a:rPr>
            </a:br>
            <a:r>
              <a:rPr lang="en-US" sz="2000" b="1" noProof="0" dirty="0" smtClean="0">
                <a:latin typeface="Courier New" panose="02070309020205020404" pitchFamily="49" charset="0"/>
                <a:cs typeface="Courier New" panose="02070309020205020404" pitchFamily="49" charset="0"/>
              </a:rPr>
              <a:t>procedure</a:t>
            </a:r>
            <a:r>
              <a:rPr lang="en-US" sz="2000" noProof="0" dirty="0" smtClean="0">
                <a:latin typeface="Courier New" panose="02070309020205020404" pitchFamily="49" charset="0"/>
                <a:cs typeface="Courier New" panose="02070309020205020404" pitchFamily="49" charset="0"/>
              </a:rPr>
              <a:t> Q (</a:t>
            </a:r>
            <a:r>
              <a:rPr lang="en-US" sz="2000" noProof="0" dirty="0" smtClean="0">
                <a:solidFill>
                  <a:srgbClr val="FF3399"/>
                </a:solidFill>
                <a:latin typeface="Courier New" panose="02070309020205020404" pitchFamily="49" charset="0"/>
                <a:cs typeface="Courier New" panose="02070309020205020404" pitchFamily="49" charset="0"/>
              </a:rPr>
              <a:t>Y</a:t>
            </a:r>
            <a:r>
              <a:rPr lang="en-US" sz="2000" noProof="0" dirty="0" smtClean="0">
                <a:latin typeface="Courier New" panose="02070309020205020404" pitchFamily="49" charset="0"/>
                <a:cs typeface="Courier New" panose="02070309020205020404" pitchFamily="49" charset="0"/>
              </a:rPr>
              <a:t>: </a:t>
            </a:r>
            <a:r>
              <a:rPr lang="en-US" sz="2000" b="1" noProof="0" dirty="0" smtClean="0">
                <a:latin typeface="Courier New" panose="02070309020205020404" pitchFamily="49" charset="0"/>
                <a:cs typeface="Courier New" panose="02070309020205020404" pitchFamily="49" charset="0"/>
              </a:rPr>
              <a:t>out</a:t>
            </a:r>
            <a:r>
              <a:rPr lang="en-US" sz="2000" noProof="0" dirty="0" smtClean="0">
                <a:latin typeface="Courier New" panose="02070309020205020404" pitchFamily="49" charset="0"/>
                <a:cs typeface="Courier New" panose="02070309020205020404" pitchFamily="49" charset="0"/>
              </a:rPr>
              <a:t> T     ; </a:t>
            </a:r>
            <a:r>
              <a:rPr lang="en-US" sz="2000" noProof="0" dirty="0" smtClean="0">
                <a:solidFill>
                  <a:srgbClr val="FF3399"/>
                </a:solidFill>
                <a:latin typeface="Courier New" panose="02070309020205020404" pitchFamily="49" charset="0"/>
                <a:cs typeface="Courier New" panose="02070309020205020404" pitchFamily="49" charset="0"/>
              </a:rPr>
              <a:t>Z</a:t>
            </a:r>
            <a:r>
              <a:rPr lang="en-US" sz="2000" noProof="0" dirty="0" smtClean="0">
                <a:latin typeface="Courier New" panose="02070309020205020404" pitchFamily="49" charset="0"/>
                <a:cs typeface="Courier New" panose="02070309020205020404" pitchFamily="49" charset="0"/>
              </a:rPr>
              <a:t>: S := </a:t>
            </a:r>
            <a:r>
              <a:rPr lang="en-US" sz="2000" noProof="0" dirty="0" smtClean="0">
                <a:solidFill>
                  <a:srgbClr val="FF3399"/>
                </a:solidFill>
                <a:latin typeface="Courier New" panose="02070309020205020404" pitchFamily="49" charset="0"/>
                <a:cs typeface="Courier New" panose="02070309020205020404" pitchFamily="49" charset="0"/>
              </a:rPr>
              <a:t>G</a:t>
            </a:r>
            <a:r>
              <a:rPr lang="en-US" sz="2000" noProof="0" dirty="0" smtClean="0">
                <a:latin typeface="Courier New" panose="02070309020205020404" pitchFamily="49" charset="0"/>
                <a:cs typeface="Courier New" panose="02070309020205020404" pitchFamily="49" charset="0"/>
              </a:rPr>
              <a:t>) </a:t>
            </a:r>
            <a:r>
              <a:rPr lang="en-US" sz="2000" b="1" noProof="0" dirty="0" smtClean="0">
                <a:latin typeface="Courier New" panose="02070309020205020404" pitchFamily="49" charset="0"/>
                <a:cs typeface="Courier New" panose="02070309020205020404" pitchFamily="49" charset="0"/>
              </a:rPr>
              <a:t>renames</a:t>
            </a:r>
            <a:r>
              <a:rPr lang="en-US" sz="2000" noProof="0" dirty="0" smtClean="0">
                <a:latin typeface="Courier New" panose="02070309020205020404" pitchFamily="49" charset="0"/>
                <a:cs typeface="Courier New" panose="02070309020205020404" pitchFamily="49" charset="0"/>
              </a:rPr>
              <a:t> P;</a:t>
            </a:r>
          </a:p>
          <a:p>
            <a:pPr marL="0" indent="0"/>
            <a:endParaRPr lang="en-US" sz="800" noProof="0" dirty="0" smtClean="0">
              <a:latin typeface="Courier New" panose="02070309020205020404" pitchFamily="49" charset="0"/>
              <a:cs typeface="Courier New" panose="02070309020205020404" pitchFamily="49" charset="0"/>
            </a:endParaRPr>
          </a:p>
          <a:p>
            <a:pPr marL="0" indent="0"/>
            <a:r>
              <a:rPr lang="en-US" sz="2000" b="1" noProof="0" dirty="0" smtClean="0">
                <a:latin typeface="Courier New" panose="02070309020205020404" pitchFamily="49" charset="0"/>
                <a:cs typeface="Courier New" panose="02070309020205020404" pitchFamily="49" charset="0"/>
              </a:rPr>
              <a:t>procedure</a:t>
            </a:r>
            <a:r>
              <a:rPr lang="en-US" sz="2000" noProof="0" dirty="0" smtClean="0">
                <a:latin typeface="Courier New" panose="02070309020205020404" pitchFamily="49" charset="0"/>
                <a:cs typeface="Courier New" panose="02070309020205020404" pitchFamily="49" charset="0"/>
              </a:rPr>
              <a:t> </a:t>
            </a:r>
            <a:r>
              <a:rPr lang="en-US" sz="2000" dirty="0" smtClean="0">
                <a:latin typeface="Courier New" panose="02070309020205020404" pitchFamily="49" charset="0"/>
                <a:cs typeface="Courier New" panose="02070309020205020404" pitchFamily="49" charset="0"/>
              </a:rPr>
              <a:t>Write</a:t>
            </a:r>
            <a:r>
              <a:rPr lang="en-US" sz="2000" noProof="0" dirty="0" smtClean="0">
                <a:latin typeface="Courier New" panose="02070309020205020404" pitchFamily="49" charset="0"/>
                <a:cs typeface="Courier New" panose="02070309020205020404" pitchFamily="49" charset="0"/>
              </a:rPr>
              <a:t> (C: Text) </a:t>
            </a:r>
            <a:r>
              <a:rPr lang="en-US" sz="2000" b="1" noProof="0" dirty="0" smtClean="0">
                <a:latin typeface="Courier New" panose="02070309020205020404" pitchFamily="49" charset="0"/>
                <a:cs typeface="Courier New" panose="02070309020205020404" pitchFamily="49" charset="0"/>
              </a:rPr>
              <a:t>renames</a:t>
            </a:r>
            <a:r>
              <a:rPr lang="en-US" sz="2000" noProof="0" dirty="0" smtClean="0">
                <a:latin typeface="Courier New" panose="02070309020205020404" pitchFamily="49" charset="0"/>
                <a:cs typeface="Courier New" panose="02070309020205020404" pitchFamily="49" charset="0"/>
              </a:rPr>
              <a:t> Put (K).Write;</a:t>
            </a:r>
          </a:p>
          <a:p>
            <a:pPr marL="0" indent="0"/>
            <a:r>
              <a:rPr lang="en-US" sz="2400" noProof="0" dirty="0" smtClean="0">
                <a:cs typeface="Courier New" panose="02070309020205020404" pitchFamily="49" charset="0"/>
              </a:rPr>
              <a:t>Here, </a:t>
            </a:r>
            <a:r>
              <a:rPr lang="en-US" sz="2200" noProof="0" dirty="0" smtClean="0">
                <a:latin typeface="Courier New" panose="02070309020205020404" pitchFamily="49" charset="0"/>
                <a:cs typeface="Courier New" panose="02070309020205020404" pitchFamily="49" charset="0"/>
              </a:rPr>
              <a:t>Put</a:t>
            </a:r>
            <a:r>
              <a:rPr lang="en-US" sz="2400" noProof="0" dirty="0" smtClean="0">
                <a:cs typeface="Courier New" panose="02070309020205020404" pitchFamily="49" charset="0"/>
              </a:rPr>
              <a:t> </a:t>
            </a:r>
            <a:r>
              <a:rPr lang="en-US" sz="2400" dirty="0" smtClean="0">
                <a:cs typeface="Courier New" panose="02070309020205020404" pitchFamily="49" charset="0"/>
              </a:rPr>
              <a:t>could be an array of </a:t>
            </a:r>
            <a:r>
              <a:rPr lang="en-US" sz="2400" i="1" noProof="0" dirty="0" smtClean="0">
                <a:cs typeface="Courier New" panose="02070309020205020404" pitchFamily="49" charset="0"/>
              </a:rPr>
              <a:t>tasks</a:t>
            </a:r>
            <a:r>
              <a:rPr lang="en-US" sz="2400" noProof="0" dirty="0" smtClean="0">
                <a:cs typeface="Courier New" panose="02070309020205020404" pitchFamily="49" charset="0"/>
              </a:rPr>
              <a:t> with an </a:t>
            </a:r>
            <a:r>
              <a:rPr lang="en-US" sz="2400" i="1" noProof="0" dirty="0" smtClean="0">
                <a:cs typeface="Courier New" panose="02070309020205020404" pitchFamily="49" charset="0"/>
              </a:rPr>
              <a:t>entry</a:t>
            </a:r>
            <a:br>
              <a:rPr lang="en-US" sz="2400" i="1" noProof="0" dirty="0" smtClean="0">
                <a:cs typeface="Courier New" panose="02070309020205020404" pitchFamily="49" charset="0"/>
              </a:rPr>
            </a:br>
            <a:r>
              <a:rPr lang="en-US" sz="2200" dirty="0">
                <a:latin typeface="Courier New" panose="02070309020205020404" pitchFamily="49" charset="0"/>
                <a:cs typeface="Courier New" panose="02070309020205020404" pitchFamily="49" charset="0"/>
              </a:rPr>
              <a:t> </a:t>
            </a:r>
            <a:r>
              <a:rPr lang="en-US" sz="2200" dirty="0" smtClean="0">
                <a:latin typeface="Courier New" panose="02070309020205020404" pitchFamily="49" charset="0"/>
                <a:cs typeface="Courier New" panose="02070309020205020404" pitchFamily="49" charset="0"/>
              </a:rPr>
              <a:t> Write </a:t>
            </a:r>
            <a:r>
              <a:rPr lang="en-US" sz="2200" noProof="0" dirty="0" smtClean="0">
                <a:latin typeface="Courier New" panose="02070309020205020404" pitchFamily="49" charset="0"/>
                <a:cs typeface="Courier New" panose="02070309020205020404" pitchFamily="49" charset="0"/>
              </a:rPr>
              <a:t>(X: </a:t>
            </a:r>
            <a:r>
              <a:rPr lang="en-US" sz="2200" b="1" noProof="0" dirty="0" smtClean="0">
                <a:latin typeface="Courier New" panose="02070309020205020404" pitchFamily="49" charset="0"/>
                <a:cs typeface="Courier New" panose="02070309020205020404" pitchFamily="49" charset="0"/>
              </a:rPr>
              <a:t>in</a:t>
            </a:r>
            <a:r>
              <a:rPr lang="en-US" sz="2200" noProof="0" dirty="0" smtClean="0">
                <a:latin typeface="Courier New" panose="02070309020205020404" pitchFamily="49" charset="0"/>
                <a:cs typeface="Courier New" panose="02070309020205020404" pitchFamily="49" charset="0"/>
              </a:rPr>
              <a:t> Text)</a:t>
            </a:r>
            <a:r>
              <a:rPr lang="en-US" sz="2400" noProof="0" dirty="0" smtClean="0">
                <a:cs typeface="Courier New" panose="02070309020205020404" pitchFamily="49" charset="0"/>
              </a:rPr>
              <a:t>.</a:t>
            </a:r>
            <a:br>
              <a:rPr lang="en-US" sz="2400" noProof="0" dirty="0" smtClean="0">
                <a:cs typeface="Courier New" panose="02070309020205020404" pitchFamily="49" charset="0"/>
              </a:rPr>
            </a:br>
            <a:r>
              <a:rPr lang="en-US" sz="2000" noProof="0" dirty="0" smtClean="0">
                <a:solidFill>
                  <a:schemeClr val="bg2">
                    <a:lumMod val="60000"/>
                    <a:lumOff val="40000"/>
                  </a:schemeClr>
                </a:solidFill>
                <a:cs typeface="Courier New" panose="02070309020205020404" pitchFamily="49" charset="0"/>
              </a:rPr>
              <a:t>(Tasks, i.e. concurrent processes, are the subject of an advanced course.)</a:t>
            </a:r>
          </a:p>
          <a:p>
            <a:pPr marL="0" indent="0"/>
            <a:r>
              <a:rPr lang="en-US" sz="800" noProof="0" dirty="0" smtClean="0">
                <a:latin typeface="Courier New" panose="02070309020205020404" pitchFamily="49" charset="0"/>
                <a:cs typeface="Courier New" panose="02070309020205020404" pitchFamily="49" charset="0"/>
              </a:rPr>
              <a:t/>
            </a:r>
            <a:br>
              <a:rPr lang="en-US" sz="800" noProof="0" dirty="0" smtClean="0">
                <a:latin typeface="Courier New" panose="02070309020205020404" pitchFamily="49" charset="0"/>
                <a:cs typeface="Courier New" panose="02070309020205020404" pitchFamily="49" charset="0"/>
              </a:rPr>
            </a:br>
            <a:r>
              <a:rPr lang="en-US" sz="2000" b="1" noProof="0" dirty="0" smtClean="0">
                <a:latin typeface="Courier New" panose="02070309020205020404" pitchFamily="49" charset="0"/>
                <a:cs typeface="Courier New" panose="02070309020205020404" pitchFamily="49" charset="0"/>
              </a:rPr>
              <a:t>function</a:t>
            </a:r>
            <a:r>
              <a:rPr lang="en-US" sz="2000" noProof="0" dirty="0" smtClean="0">
                <a:latin typeface="Courier New" panose="02070309020205020404" pitchFamily="49" charset="0"/>
                <a:cs typeface="Courier New" panose="02070309020205020404" pitchFamily="49" charset="0"/>
              </a:rPr>
              <a:t> Next_Color (C: Color) </a:t>
            </a:r>
            <a:r>
              <a:rPr lang="en-US" sz="2000" b="1" noProof="0" dirty="0" smtClean="0">
                <a:latin typeface="Courier New" panose="02070309020205020404" pitchFamily="49" charset="0"/>
                <a:cs typeface="Courier New" panose="02070309020205020404" pitchFamily="49" charset="0"/>
              </a:rPr>
              <a:t>return</a:t>
            </a:r>
            <a:r>
              <a:rPr lang="en-US" sz="2000" noProof="0" dirty="0" smtClean="0">
                <a:latin typeface="Courier New" panose="02070309020205020404" pitchFamily="49" charset="0"/>
                <a:cs typeface="Courier New" panose="02070309020205020404" pitchFamily="49" charset="0"/>
              </a:rPr>
              <a:t> </a:t>
            </a:r>
            <a:r>
              <a:rPr lang="en-US" sz="2000" dirty="0" smtClean="0">
                <a:latin typeface="Courier New" panose="02070309020205020404" pitchFamily="49" charset="0"/>
                <a:cs typeface="Courier New" panose="02070309020205020404" pitchFamily="49" charset="0"/>
              </a:rPr>
              <a:t>Color</a:t>
            </a:r>
            <a:br>
              <a:rPr lang="en-US" sz="2000" dirty="0" smtClean="0">
                <a:latin typeface="Courier New" panose="02070309020205020404" pitchFamily="49" charset="0"/>
                <a:cs typeface="Courier New" panose="02070309020205020404" pitchFamily="49" charset="0"/>
              </a:rPr>
            </a:br>
            <a:r>
              <a:rPr lang="en-US" sz="2000" noProof="0" dirty="0" smtClean="0">
                <a:latin typeface="Courier New" panose="02070309020205020404" pitchFamily="49" charset="0"/>
                <a:cs typeface="Courier New" panose="02070309020205020404" pitchFamily="49" charset="0"/>
              </a:rPr>
              <a:t>  </a:t>
            </a:r>
            <a:r>
              <a:rPr lang="en-US" sz="2000" b="1" noProof="0" dirty="0" smtClean="0">
                <a:latin typeface="Courier New" panose="02070309020205020404" pitchFamily="49" charset="0"/>
                <a:cs typeface="Courier New" panose="02070309020205020404" pitchFamily="49" charset="0"/>
              </a:rPr>
              <a:t>renames</a:t>
            </a:r>
            <a:r>
              <a:rPr lang="en-US" sz="2000" noProof="0" dirty="0" smtClean="0">
                <a:latin typeface="Courier New" panose="02070309020205020404" pitchFamily="49" charset="0"/>
                <a:cs typeface="Courier New" panose="02070309020205020404" pitchFamily="49" charset="0"/>
              </a:rPr>
              <a:t> </a:t>
            </a:r>
            <a:r>
              <a:rPr lang="en-US" sz="2000" dirty="0">
                <a:latin typeface="Courier New" panose="02070309020205020404" pitchFamily="49" charset="0"/>
                <a:cs typeface="Courier New" panose="02070309020205020404" pitchFamily="49" charset="0"/>
              </a:rPr>
              <a:t>Color</a:t>
            </a:r>
            <a:r>
              <a:rPr lang="en-US" sz="2000" noProof="0" dirty="0" smtClean="0">
                <a:latin typeface="Courier New" panose="02070309020205020404" pitchFamily="49" charset="0"/>
                <a:cs typeface="Courier New" panose="02070309020205020404" pitchFamily="49" charset="0"/>
              </a:rPr>
              <a:t>'Succ;</a:t>
            </a:r>
          </a:p>
        </p:txBody>
      </p:sp>
      <p:sp>
        <p:nvSpPr>
          <p:cNvPr id="4" name="Fußzeilenplatzhalter 3"/>
          <p:cNvSpPr>
            <a:spLocks noGrp="1"/>
          </p:cNvSpPr>
          <p:nvPr>
            <p:ph type="ftr" idx="10"/>
          </p:nvPr>
        </p:nvSpPr>
        <p:spPr/>
        <p:txBody>
          <a:bodyPr/>
          <a:lstStyle/>
          <a:p>
            <a:pPr>
              <a:defRPr/>
            </a:pPr>
            <a:r>
              <a:rPr lang="en-US" dirty="0" smtClean="0"/>
              <a:t>Ada Basics © 2024 C.Grein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356</a:t>
            </a:fld>
            <a:endParaRPr lang="de-DE" dirty="0"/>
          </a:p>
        </p:txBody>
      </p:sp>
      <p:sp>
        <p:nvSpPr>
          <p:cNvPr id="6" name="Textfeld 5"/>
          <p:cNvSpPr txBox="1"/>
          <p:nvPr/>
        </p:nvSpPr>
        <p:spPr>
          <a:xfrm>
            <a:off x="6661150" y="5826739"/>
            <a:ext cx="1818183" cy="338554"/>
          </a:xfrm>
          <a:prstGeom prst="rect">
            <a:avLst/>
          </a:prstGeom>
          <a:solidFill>
            <a:schemeClr val="accent2">
              <a:lumMod val="20000"/>
              <a:lumOff val="80000"/>
            </a:schemeClr>
          </a:solidFill>
          <a:ln>
            <a:solidFill>
              <a:srgbClr val="0070C0"/>
            </a:solidFill>
          </a:ln>
        </p:spPr>
        <p:txBody>
          <a:bodyPr wrap="square" rtlCol="0" anchor="ctr">
            <a:spAutoFit/>
          </a:bodyPr>
          <a:lstStyle/>
          <a:p>
            <a:r>
              <a:rPr lang="en-US" sz="1600" dirty="0" smtClean="0">
                <a:solidFill>
                  <a:schemeClr val="tx1"/>
                </a:solidFill>
              </a:rPr>
              <a:t>Also see slide 151.</a:t>
            </a:r>
            <a:endParaRPr lang="en-US" sz="1600" dirty="0">
              <a:solidFill>
                <a:schemeClr val="tx1"/>
              </a:solidFill>
            </a:endParaRPr>
          </a:p>
        </p:txBody>
      </p:sp>
    </p:spTree>
    <p:extLst>
      <p:ext uri="{BB962C8B-B14F-4D97-AF65-F5344CB8AC3E}">
        <p14:creationId xmlns:p14="http://schemas.microsoft.com/office/powerpoint/2010/main" val="3930463336"/>
      </p:ext>
    </p:extLst>
  </p:cSld>
  <p:clrMapOvr>
    <a:masterClrMapping/>
  </p:clrMapOvr>
  <p:timing>
    <p:tnLst>
      <p:par>
        <p:cTn id="1" dur="indefinite" restart="never" nodeType="tmRoot"/>
      </p:par>
    </p:tnLst>
  </p:timing>
</p:sld>
</file>

<file path=ppt/slides/slide3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noProof="0" dirty="0" smtClean="0"/>
              <a:t>Renaming Enumeration Literals</a:t>
            </a:r>
            <a:endParaRPr lang="en-US" noProof="0" dirty="0"/>
          </a:p>
        </p:txBody>
      </p:sp>
      <p:sp>
        <p:nvSpPr>
          <p:cNvPr id="3" name="Inhaltsplatzhalter 2"/>
          <p:cNvSpPr>
            <a:spLocks noGrp="1"/>
          </p:cNvSpPr>
          <p:nvPr>
            <p:ph idx="1"/>
          </p:nvPr>
        </p:nvSpPr>
        <p:spPr>
          <a:xfrm>
            <a:off x="611560" y="2041079"/>
            <a:ext cx="7846640" cy="4196233"/>
          </a:xfrm>
        </p:spPr>
        <p:txBody>
          <a:bodyPr/>
          <a:lstStyle/>
          <a:p>
            <a:pPr marL="0" indent="0"/>
            <a:r>
              <a:rPr lang="en-US" sz="2400" noProof="0" dirty="0" smtClean="0">
                <a:cs typeface="Courier New" panose="02070309020205020404" pitchFamily="49" charset="0"/>
              </a:rPr>
              <a:t>Enumeration literals are functions:</a:t>
            </a:r>
            <a:endParaRPr lang="en-US" sz="2000" noProof="0" dirty="0" smtClean="0">
              <a:latin typeface="Courier New" panose="02070309020205020404" pitchFamily="49" charset="0"/>
              <a:cs typeface="Courier New" panose="02070309020205020404" pitchFamily="49" charset="0"/>
            </a:endParaRPr>
          </a:p>
          <a:p>
            <a:pPr marL="447675" indent="0"/>
            <a:r>
              <a:rPr lang="en-US" sz="2000" b="1" noProof="0" dirty="0" smtClean="0">
                <a:latin typeface="Courier New" panose="02070309020205020404" pitchFamily="49" charset="0"/>
                <a:cs typeface="Courier New" panose="02070309020205020404" pitchFamily="49" charset="0"/>
              </a:rPr>
              <a:t>function</a:t>
            </a:r>
            <a:r>
              <a:rPr lang="en-US" sz="2000" noProof="0" dirty="0" smtClean="0">
                <a:latin typeface="Courier New" panose="02070309020205020404" pitchFamily="49" charset="0"/>
                <a:cs typeface="Courier New" panose="02070309020205020404" pitchFamily="49" charset="0"/>
              </a:rPr>
              <a:t> </a:t>
            </a:r>
            <a:r>
              <a:rPr lang="en-US" sz="2000" dirty="0" smtClean="0">
                <a:latin typeface="Courier New" panose="02070309020205020404" pitchFamily="49" charset="0"/>
                <a:cs typeface="Courier New" panose="02070309020205020404" pitchFamily="49" charset="0"/>
              </a:rPr>
              <a:t>Wrong</a:t>
            </a:r>
            <a:r>
              <a:rPr lang="en-US" sz="2000" noProof="0" dirty="0" smtClean="0">
                <a:latin typeface="Courier New" panose="02070309020205020404" pitchFamily="49" charset="0"/>
                <a:cs typeface="Courier New" panose="02070309020205020404" pitchFamily="49" charset="0"/>
              </a:rPr>
              <a:t> </a:t>
            </a:r>
            <a:r>
              <a:rPr lang="en-US" sz="2000" b="1" noProof="0" dirty="0" smtClean="0">
                <a:latin typeface="Courier New" panose="02070309020205020404" pitchFamily="49" charset="0"/>
                <a:cs typeface="Courier New" panose="02070309020205020404" pitchFamily="49" charset="0"/>
              </a:rPr>
              <a:t>return</a:t>
            </a:r>
            <a:r>
              <a:rPr lang="en-US" sz="2000" noProof="0" dirty="0" smtClean="0">
                <a:latin typeface="Courier New" panose="02070309020205020404" pitchFamily="49" charset="0"/>
                <a:cs typeface="Courier New" panose="02070309020205020404" pitchFamily="49" charset="0"/>
              </a:rPr>
              <a:t> Boolean </a:t>
            </a:r>
            <a:r>
              <a:rPr lang="en-US" sz="2000" b="1" noProof="0" dirty="0" smtClean="0">
                <a:latin typeface="Courier New" panose="02070309020205020404" pitchFamily="49" charset="0"/>
                <a:cs typeface="Courier New" panose="02070309020205020404" pitchFamily="49" charset="0"/>
              </a:rPr>
              <a:t>renames</a:t>
            </a:r>
            <a:r>
              <a:rPr lang="en-US" sz="2000" noProof="0" dirty="0" smtClean="0">
                <a:latin typeface="Courier New" panose="02070309020205020404" pitchFamily="49" charset="0"/>
                <a:cs typeface="Courier New" panose="02070309020205020404" pitchFamily="49" charset="0"/>
              </a:rPr>
              <a:t> False;</a:t>
            </a:r>
          </a:p>
          <a:p>
            <a:pPr marL="0" indent="0"/>
            <a:r>
              <a:rPr lang="en-US" sz="2400" noProof="0" dirty="0" smtClean="0">
                <a:cs typeface="Courier New" panose="02070309020205020404" pitchFamily="49" charset="0"/>
              </a:rPr>
              <a:t>Attention:</a:t>
            </a:r>
          </a:p>
          <a:p>
            <a:pPr marL="447675" indent="0"/>
            <a:r>
              <a:rPr lang="en-US" sz="2000" dirty="0" smtClean="0">
                <a:solidFill>
                  <a:schemeClr val="accent2"/>
                </a:solidFill>
                <a:latin typeface="Courier New" panose="02070309020205020404" pitchFamily="49" charset="0"/>
                <a:cs typeface="Courier New" panose="02070309020205020404" pitchFamily="49" charset="0"/>
              </a:rPr>
              <a:t>Wrong</a:t>
            </a:r>
            <a:r>
              <a:rPr lang="en-US" sz="2000" noProof="0" dirty="0" smtClean="0">
                <a:solidFill>
                  <a:schemeClr val="accent2"/>
                </a:solidFill>
                <a:latin typeface="Courier New" panose="02070309020205020404" pitchFamily="49" charset="0"/>
                <a:cs typeface="Courier New" panose="02070309020205020404" pitchFamily="49" charset="0"/>
              </a:rPr>
              <a:t>: Boolean </a:t>
            </a:r>
            <a:r>
              <a:rPr lang="en-US" sz="2000" b="1" noProof="0" dirty="0" smtClean="0">
                <a:solidFill>
                  <a:schemeClr val="accent2"/>
                </a:solidFill>
                <a:latin typeface="Courier New" panose="02070309020205020404" pitchFamily="49" charset="0"/>
                <a:cs typeface="Courier New" panose="02070309020205020404" pitchFamily="49" charset="0"/>
              </a:rPr>
              <a:t>renames</a:t>
            </a:r>
            <a:r>
              <a:rPr lang="en-US" sz="2000" noProof="0" dirty="0" smtClean="0">
                <a:solidFill>
                  <a:schemeClr val="accent2"/>
                </a:solidFill>
                <a:latin typeface="Courier New" panose="02070309020205020404" pitchFamily="49" charset="0"/>
                <a:cs typeface="Courier New" panose="02070309020205020404" pitchFamily="49" charset="0"/>
              </a:rPr>
              <a:t> False;</a:t>
            </a:r>
          </a:p>
          <a:p>
            <a:pPr marL="0" indent="0"/>
            <a:r>
              <a:rPr lang="en-US" sz="2400" noProof="0" dirty="0" smtClean="0">
                <a:cs typeface="Courier New" panose="02070309020205020404" pitchFamily="49" charset="0"/>
              </a:rPr>
              <a:t>Also this is legal (from Ada 95 on), but means something totally different!</a:t>
            </a:r>
          </a:p>
          <a:p>
            <a:pPr marL="0" indent="0"/>
            <a:r>
              <a:rPr lang="en-US" sz="2400" noProof="0" dirty="0" smtClean="0">
                <a:cs typeface="Courier New" panose="02070309020205020404" pitchFamily="49" charset="0"/>
              </a:rPr>
              <a:t>Here, </a:t>
            </a:r>
            <a:r>
              <a:rPr lang="en-US" sz="2200" noProof="0" dirty="0" smtClean="0">
                <a:latin typeface="Courier New" panose="02070309020205020404" pitchFamily="49" charset="0"/>
                <a:cs typeface="Courier New" panose="02070309020205020404" pitchFamily="49" charset="0"/>
              </a:rPr>
              <a:t>False</a:t>
            </a:r>
            <a:r>
              <a:rPr lang="en-US" sz="2400" noProof="0" dirty="0" smtClean="0">
                <a:cs typeface="Courier New" panose="02070309020205020404" pitchFamily="49" charset="0"/>
              </a:rPr>
              <a:t> is a function call</a:t>
            </a:r>
            <a:r>
              <a:rPr lang="en-US" sz="2400" dirty="0">
                <a:cs typeface="Courier New" panose="02070309020205020404" pitchFamily="49" charset="0"/>
              </a:rPr>
              <a:t>. </a:t>
            </a:r>
            <a:r>
              <a:rPr lang="en-US" sz="2400" dirty="0" smtClean="0">
                <a:cs typeface="Courier New" panose="02070309020205020404" pitchFamily="49" charset="0"/>
              </a:rPr>
              <a:t>Since Ada 95, the </a:t>
            </a:r>
            <a:r>
              <a:rPr lang="en-US" sz="2400" i="1" dirty="0" smtClean="0">
                <a:cs typeface="Courier New" panose="02070309020205020404" pitchFamily="49" charset="0"/>
              </a:rPr>
              <a:t>result of a f</a:t>
            </a:r>
            <a:r>
              <a:rPr lang="en-US" sz="2400" i="1" noProof="0" dirty="0" smtClean="0">
                <a:cs typeface="Courier New" panose="02070309020205020404" pitchFamily="49" charset="0"/>
              </a:rPr>
              <a:t>unction call </a:t>
            </a:r>
            <a:r>
              <a:rPr lang="en-US" sz="2400" noProof="0" dirty="0" smtClean="0">
                <a:cs typeface="Courier New" panose="02070309020205020404" pitchFamily="49" charset="0"/>
              </a:rPr>
              <a:t>is classified as </a:t>
            </a:r>
            <a:r>
              <a:rPr lang="en-US" sz="2400" i="1" noProof="0" dirty="0" smtClean="0">
                <a:cs typeface="Courier New" panose="02070309020205020404" pitchFamily="49" charset="0"/>
              </a:rPr>
              <a:t>object </a:t>
            </a:r>
            <a:r>
              <a:rPr lang="en-US" sz="2400" dirty="0" smtClean="0">
                <a:cs typeface="Courier New" panose="02070309020205020404" pitchFamily="49" charset="0"/>
              </a:rPr>
              <a:t>(slide 352). </a:t>
            </a:r>
            <a:r>
              <a:rPr lang="en-US" sz="2400" noProof="0" dirty="0" smtClean="0">
                <a:cs typeface="Courier New" panose="02070309020205020404" pitchFamily="49" charset="0"/>
              </a:rPr>
              <a:t>So this is an</a:t>
            </a:r>
            <a:r>
              <a:rPr lang="en-US" sz="2400" dirty="0">
                <a:solidFill>
                  <a:schemeClr val="accent2"/>
                </a:solidFill>
                <a:cs typeface="Courier New" panose="02070309020205020404" pitchFamily="49" charset="0"/>
              </a:rPr>
              <a:t> </a:t>
            </a:r>
            <a:r>
              <a:rPr lang="en-US" sz="2400" noProof="0" dirty="0" smtClean="0">
                <a:solidFill>
                  <a:schemeClr val="accent2"/>
                </a:solidFill>
                <a:cs typeface="Courier New" panose="02070309020205020404" pitchFamily="49" charset="0"/>
              </a:rPr>
              <a:t>object renaming</a:t>
            </a:r>
            <a:r>
              <a:rPr lang="en-US" sz="2400" noProof="0" dirty="0" smtClean="0">
                <a:cs typeface="Courier New" panose="02070309020205020404" pitchFamily="49" charset="0"/>
              </a:rPr>
              <a:t> with similar effect as</a:t>
            </a:r>
          </a:p>
          <a:p>
            <a:pPr marL="447675" indent="0">
              <a:tabLst>
                <a:tab pos="447675" algn="l"/>
              </a:tabLst>
            </a:pPr>
            <a:r>
              <a:rPr lang="en-US" sz="2000" noProof="0" dirty="0" smtClean="0">
                <a:solidFill>
                  <a:schemeClr val="accent2"/>
                </a:solidFill>
                <a:latin typeface="Courier New" panose="02070309020205020404" pitchFamily="49" charset="0"/>
                <a:cs typeface="Courier New" panose="02070309020205020404" pitchFamily="49" charset="0"/>
              </a:rPr>
              <a:t>Wrong: </a:t>
            </a:r>
            <a:r>
              <a:rPr lang="en-US" sz="2000" b="1" noProof="0" dirty="0" smtClean="0">
                <a:solidFill>
                  <a:schemeClr val="accent2"/>
                </a:solidFill>
                <a:latin typeface="Courier New" panose="02070309020205020404" pitchFamily="49" charset="0"/>
                <a:cs typeface="Courier New" panose="02070309020205020404" pitchFamily="49" charset="0"/>
              </a:rPr>
              <a:t>constant</a:t>
            </a:r>
            <a:r>
              <a:rPr lang="en-US" sz="2000" noProof="0" dirty="0" smtClean="0">
                <a:solidFill>
                  <a:schemeClr val="accent2"/>
                </a:solidFill>
                <a:latin typeface="Courier New" panose="02070309020205020404" pitchFamily="49" charset="0"/>
                <a:cs typeface="Courier New" panose="02070309020205020404" pitchFamily="49" charset="0"/>
              </a:rPr>
              <a:t> Boolean := False;</a:t>
            </a:r>
          </a:p>
        </p:txBody>
      </p:sp>
      <p:sp>
        <p:nvSpPr>
          <p:cNvPr id="4" name="Fußzeilenplatzhalter 3"/>
          <p:cNvSpPr>
            <a:spLocks noGrp="1"/>
          </p:cNvSpPr>
          <p:nvPr>
            <p:ph type="ftr" idx="10"/>
          </p:nvPr>
        </p:nvSpPr>
        <p:spPr/>
        <p:txBody>
          <a:bodyPr/>
          <a:lstStyle/>
          <a:p>
            <a:pPr>
              <a:defRPr/>
            </a:pPr>
            <a:r>
              <a:rPr lang="en-US" dirty="0" smtClean="0"/>
              <a:t>Ada Basics © 2024 C.Grein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357</a:t>
            </a:fld>
            <a:endParaRPr lang="de-DE" dirty="0"/>
          </a:p>
        </p:txBody>
      </p:sp>
    </p:spTree>
    <p:extLst>
      <p:ext uri="{BB962C8B-B14F-4D97-AF65-F5344CB8AC3E}">
        <p14:creationId xmlns:p14="http://schemas.microsoft.com/office/powerpoint/2010/main" val="42758970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noProof="0" dirty="0" smtClean="0"/>
              <a:t>Renaming Packages</a:t>
            </a:r>
            <a:endParaRPr lang="en-US" noProof="0" dirty="0"/>
          </a:p>
        </p:txBody>
      </p:sp>
      <p:sp>
        <p:nvSpPr>
          <p:cNvPr id="3" name="Inhaltsplatzhalter 2"/>
          <p:cNvSpPr>
            <a:spLocks noGrp="1"/>
          </p:cNvSpPr>
          <p:nvPr>
            <p:ph idx="1"/>
          </p:nvPr>
        </p:nvSpPr>
        <p:spPr>
          <a:xfrm>
            <a:off x="685800" y="2132855"/>
            <a:ext cx="7739063" cy="3672409"/>
          </a:xfrm>
        </p:spPr>
        <p:txBody>
          <a:bodyPr/>
          <a:lstStyle/>
          <a:p>
            <a:pPr marL="0" indent="0"/>
            <a:r>
              <a:rPr lang="en-US" sz="2800" noProof="0" dirty="0" smtClean="0">
                <a:cs typeface="Courier New" panose="02070309020205020404" pitchFamily="49" charset="0"/>
              </a:rPr>
              <a:t>Packages are typically renamed to shorten long names and to avoid use clauses:</a:t>
            </a:r>
          </a:p>
          <a:p>
            <a:pPr marL="0" indent="0"/>
            <a:endParaRPr lang="en-US" sz="800" noProof="0" dirty="0" smtClean="0">
              <a:cs typeface="Courier New" panose="02070309020205020404" pitchFamily="49" charset="0"/>
            </a:endParaRPr>
          </a:p>
          <a:p>
            <a:pPr marL="271463" indent="0"/>
            <a:r>
              <a:rPr lang="en-US" sz="2400" b="1" noProof="0" dirty="0" smtClean="0">
                <a:latin typeface="Courier New" panose="02070309020205020404" pitchFamily="49" charset="0"/>
                <a:cs typeface="Courier New" panose="02070309020205020404" pitchFamily="49" charset="0"/>
              </a:rPr>
              <a:t>package</a:t>
            </a:r>
            <a:r>
              <a:rPr lang="en-US" sz="2400" noProof="0" dirty="0" smtClean="0">
                <a:latin typeface="Courier New" panose="02070309020205020404" pitchFamily="49" charset="0"/>
                <a:cs typeface="Courier New" panose="02070309020205020404" pitchFamily="49" charset="0"/>
              </a:rPr>
              <a:t> TIO </a:t>
            </a:r>
            <a:r>
              <a:rPr lang="en-US" sz="2400" b="1" noProof="0" dirty="0" smtClean="0">
                <a:latin typeface="Courier New" panose="02070309020205020404" pitchFamily="49" charset="0"/>
                <a:cs typeface="Courier New" panose="02070309020205020404" pitchFamily="49" charset="0"/>
              </a:rPr>
              <a:t>renames</a:t>
            </a:r>
            <a:r>
              <a:rPr lang="en-US" sz="2400" noProof="0" dirty="0" smtClean="0">
                <a:latin typeface="Courier New" panose="02070309020205020404" pitchFamily="49" charset="0"/>
                <a:cs typeface="Courier New" panose="02070309020205020404" pitchFamily="49" charset="0"/>
              </a:rPr>
              <a:t> Ada.Text_IO;</a:t>
            </a:r>
          </a:p>
          <a:p>
            <a:pPr marL="271463" indent="0"/>
            <a:endParaRPr lang="en-US" sz="800" noProof="0" dirty="0" smtClean="0">
              <a:latin typeface="Courier New" panose="02070309020205020404" pitchFamily="49" charset="0"/>
              <a:cs typeface="Courier New" panose="02070309020205020404" pitchFamily="49" charset="0"/>
            </a:endParaRPr>
          </a:p>
          <a:p>
            <a:pPr marL="271463" indent="0"/>
            <a:r>
              <a:rPr lang="en-US" sz="2400" noProof="0" dirty="0" smtClean="0">
                <a:latin typeface="Courier New" panose="02070309020205020404" pitchFamily="49" charset="0"/>
                <a:cs typeface="Courier New" panose="02070309020205020404" pitchFamily="49" charset="0"/>
              </a:rPr>
              <a:t>TIO.Put_Line (Text);</a:t>
            </a:r>
          </a:p>
          <a:p>
            <a:pPr marL="271463" indent="0"/>
            <a:r>
              <a:rPr lang="en-US" sz="2800" noProof="0" dirty="0" smtClean="0">
                <a:cs typeface="Courier New" panose="02070309020205020404" pitchFamily="49" charset="0"/>
              </a:rPr>
              <a:t>               instead of</a:t>
            </a:r>
          </a:p>
          <a:p>
            <a:pPr marL="271463" indent="0"/>
            <a:r>
              <a:rPr lang="en-US" sz="2400" noProof="0" dirty="0" smtClean="0">
                <a:latin typeface="Courier New" panose="02070309020205020404" pitchFamily="49" charset="0"/>
                <a:cs typeface="Courier New" panose="02070309020205020404" pitchFamily="49" charset="0"/>
              </a:rPr>
              <a:t>Ada.Text_IO.Put_Line (Text);</a:t>
            </a:r>
          </a:p>
        </p:txBody>
      </p:sp>
      <p:sp>
        <p:nvSpPr>
          <p:cNvPr id="4" name="Fußzeilenplatzhalter 3"/>
          <p:cNvSpPr>
            <a:spLocks noGrp="1"/>
          </p:cNvSpPr>
          <p:nvPr>
            <p:ph type="ftr" idx="10"/>
          </p:nvPr>
        </p:nvSpPr>
        <p:spPr/>
        <p:txBody>
          <a:bodyPr/>
          <a:lstStyle/>
          <a:p>
            <a:pPr>
              <a:defRPr/>
            </a:pPr>
            <a:r>
              <a:rPr lang="en-US" dirty="0" smtClean="0"/>
              <a:t>Ada Basics © 2024 C.Grein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358</a:t>
            </a:fld>
            <a:endParaRPr lang="de-DE" dirty="0"/>
          </a:p>
        </p:txBody>
      </p:sp>
    </p:spTree>
    <p:extLst>
      <p:ext uri="{BB962C8B-B14F-4D97-AF65-F5344CB8AC3E}">
        <p14:creationId xmlns:p14="http://schemas.microsoft.com/office/powerpoint/2010/main" val="3853044946"/>
      </p:ext>
    </p:extLst>
  </p:cSld>
  <p:clrMapOvr>
    <a:masterClrMapping/>
  </p:clrMapOvr>
  <p:timing>
    <p:tnLst>
      <p:par>
        <p:cTn id="1" dur="indefinite" restart="never" nodeType="tmRoot"/>
      </p:par>
    </p:tnLst>
  </p:timing>
</p:sld>
</file>

<file path=ppt/slides/slide3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noProof="0" dirty="0" smtClean="0"/>
              <a:t>Renaming Exceptions</a:t>
            </a:r>
            <a:endParaRPr lang="en-US" noProof="0" dirty="0"/>
          </a:p>
        </p:txBody>
      </p:sp>
      <p:sp>
        <p:nvSpPr>
          <p:cNvPr id="3" name="Inhaltsplatzhalter 2"/>
          <p:cNvSpPr>
            <a:spLocks noGrp="1"/>
          </p:cNvSpPr>
          <p:nvPr>
            <p:ph idx="1"/>
          </p:nvPr>
        </p:nvSpPr>
        <p:spPr>
          <a:xfrm>
            <a:off x="685800" y="2060848"/>
            <a:ext cx="7739063" cy="4176439"/>
          </a:xfrm>
        </p:spPr>
        <p:txBody>
          <a:bodyPr/>
          <a:lstStyle/>
          <a:p>
            <a:pPr marL="0" indent="0"/>
            <a:r>
              <a:rPr lang="en-US" sz="2400" noProof="0" dirty="0" smtClean="0">
                <a:cs typeface="Courier New" panose="02070309020205020404" pitchFamily="49" charset="0"/>
              </a:rPr>
              <a:t>Ada 83 had a predefined exception </a:t>
            </a:r>
            <a:r>
              <a:rPr lang="en-US" sz="2000" noProof="0" dirty="0" smtClean="0">
                <a:latin typeface="Courier New" panose="02070309020205020404" pitchFamily="49" charset="0"/>
                <a:cs typeface="Courier New" panose="02070309020205020404" pitchFamily="49" charset="0"/>
              </a:rPr>
              <a:t>Numeric_Error</a:t>
            </a:r>
            <a:r>
              <a:rPr lang="en-US" sz="2400" noProof="0" dirty="0" smtClean="0">
                <a:cs typeface="Courier New" panose="02070309020205020404" pitchFamily="49" charset="0"/>
              </a:rPr>
              <a:t>. </a:t>
            </a:r>
            <a:r>
              <a:rPr lang="en-US" sz="2400" dirty="0" smtClean="0">
                <a:cs typeface="Courier New" panose="02070309020205020404" pitchFamily="49" charset="0"/>
              </a:rPr>
              <a:t>However, it was not well defined when some function should raise </a:t>
            </a:r>
            <a:r>
              <a:rPr lang="en-US" sz="2000" dirty="0">
                <a:latin typeface="Courier New" panose="02070309020205020404" pitchFamily="49" charset="0"/>
                <a:cs typeface="Courier New" panose="02070309020205020404" pitchFamily="49" charset="0"/>
              </a:rPr>
              <a:t>Numeric_Error</a:t>
            </a:r>
            <a:r>
              <a:rPr lang="en-US" sz="2400" dirty="0" smtClean="0">
                <a:cs typeface="Courier New" panose="02070309020205020404" pitchFamily="49" charset="0"/>
              </a:rPr>
              <a:t> and when </a:t>
            </a:r>
            <a:r>
              <a:rPr lang="en-US" sz="2000" dirty="0" smtClean="0">
                <a:latin typeface="Courier New" panose="02070309020205020404" pitchFamily="49" charset="0"/>
                <a:cs typeface="Courier New" panose="02070309020205020404" pitchFamily="49" charset="0"/>
              </a:rPr>
              <a:t>Constraint_Error</a:t>
            </a:r>
            <a:r>
              <a:rPr lang="en-US" sz="2400" dirty="0" smtClean="0">
                <a:cs typeface="Courier New" panose="02070309020205020404" pitchFamily="49" charset="0"/>
              </a:rPr>
              <a:t>; thus compiler varied and portability was seriously affected. Therefore the formed was renamed in Ada 95 to the latter (RM J.6).</a:t>
            </a:r>
          </a:p>
          <a:p>
            <a:pPr marL="0" lvl="0" indent="0"/>
            <a:r>
              <a:rPr lang="en-US" sz="2400" noProof="0" dirty="0" smtClean="0">
                <a:cs typeface="Courier New" panose="02070309020205020404" pitchFamily="49" charset="0"/>
              </a:rPr>
              <a:t>For upward compatibility, it was necessary to change an Ada 83 rule which forbids alternative names in exception handlers. This is now legal:</a:t>
            </a:r>
            <a:endParaRPr lang="de-DE" sz="2400" dirty="0"/>
          </a:p>
          <a:p>
            <a:pPr marL="449263" lvl="0" indent="0"/>
            <a:r>
              <a:rPr lang="de-DE" sz="2000" b="1" dirty="0">
                <a:latin typeface="Courier New" panose="02070309020205020404" pitchFamily="49" charset="0"/>
                <a:cs typeface="Courier New" panose="02070309020205020404" pitchFamily="49" charset="0"/>
              </a:rPr>
              <a:t>exception</a:t>
            </a:r>
            <a:r>
              <a:rPr lang="de-DE" sz="2000" dirty="0">
                <a:latin typeface="Courier New" panose="02070309020205020404" pitchFamily="49" charset="0"/>
                <a:cs typeface="Courier New" panose="02070309020205020404" pitchFamily="49" charset="0"/>
              </a:rPr>
              <a:t/>
            </a:r>
            <a:br>
              <a:rPr lang="de-DE" sz="2000" dirty="0">
                <a:latin typeface="Courier New" panose="02070309020205020404" pitchFamily="49" charset="0"/>
                <a:cs typeface="Courier New" panose="02070309020205020404" pitchFamily="49" charset="0"/>
              </a:rPr>
            </a:br>
            <a:r>
              <a:rPr lang="de-DE" sz="2000" dirty="0">
                <a:latin typeface="Courier New" panose="02070309020205020404" pitchFamily="49" charset="0"/>
                <a:cs typeface="Courier New" panose="02070309020205020404" pitchFamily="49" charset="0"/>
              </a:rPr>
              <a:t>  </a:t>
            </a:r>
            <a:r>
              <a:rPr lang="de-DE" sz="2000" b="1" dirty="0">
                <a:latin typeface="Courier New" panose="02070309020205020404" pitchFamily="49" charset="0"/>
                <a:cs typeface="Courier New" panose="02070309020205020404" pitchFamily="49" charset="0"/>
              </a:rPr>
              <a:t>when</a:t>
            </a:r>
            <a:r>
              <a:rPr lang="de-DE" sz="2000" dirty="0">
                <a:latin typeface="Courier New" panose="02070309020205020404" pitchFamily="49" charset="0"/>
                <a:cs typeface="Courier New" panose="02070309020205020404" pitchFamily="49" charset="0"/>
              </a:rPr>
              <a:t> Numeric_Error | Constraint_Error =&gt; </a:t>
            </a:r>
            <a:r>
              <a:rPr lang="de-DE" sz="2000" dirty="0" smtClean="0">
                <a:latin typeface="Courier New" panose="02070309020205020404" pitchFamily="49" charset="0"/>
                <a:cs typeface="Courier New" panose="02070309020205020404" pitchFamily="49" charset="0"/>
              </a:rPr>
              <a:t>…</a:t>
            </a:r>
            <a:endParaRPr lang="de-DE" sz="2000" dirty="0">
              <a:latin typeface="Courier New" panose="02070309020205020404" pitchFamily="49" charset="0"/>
              <a:cs typeface="Courier New" panose="02070309020205020404" pitchFamily="49" charset="0"/>
            </a:endParaRPr>
          </a:p>
        </p:txBody>
      </p:sp>
      <p:sp>
        <p:nvSpPr>
          <p:cNvPr id="4" name="Fußzeilenplatzhalter 3"/>
          <p:cNvSpPr>
            <a:spLocks noGrp="1"/>
          </p:cNvSpPr>
          <p:nvPr>
            <p:ph type="ftr" idx="10"/>
          </p:nvPr>
        </p:nvSpPr>
        <p:spPr/>
        <p:txBody>
          <a:bodyPr/>
          <a:lstStyle/>
          <a:p>
            <a:pPr>
              <a:defRPr/>
            </a:pPr>
            <a:r>
              <a:rPr lang="en-US" dirty="0" smtClean="0"/>
              <a:t>Ada Basics © 2024 C.Grein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359</a:t>
            </a:fld>
            <a:endParaRPr lang="de-DE" dirty="0"/>
          </a:p>
        </p:txBody>
      </p:sp>
    </p:spTree>
    <p:extLst>
      <p:ext uri="{BB962C8B-B14F-4D97-AF65-F5344CB8AC3E}">
        <p14:creationId xmlns:p14="http://schemas.microsoft.com/office/powerpoint/2010/main" val="319225029"/>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1"/>
          <p:cNvSpPr>
            <a:spLocks noGrp="1" noChangeArrowheads="1"/>
          </p:cNvSpPr>
          <p:nvPr>
            <p:ph type="title"/>
          </p:nvPr>
        </p:nvSpPr>
        <p:spPr>
          <a:xfrm>
            <a:off x="685800" y="476672"/>
            <a:ext cx="7772400" cy="1143000"/>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noProof="0" dirty="0" smtClean="0"/>
              <a:t>Syntax of Numeric Types</a:t>
            </a:r>
          </a:p>
        </p:txBody>
      </p:sp>
      <p:sp>
        <p:nvSpPr>
          <p:cNvPr id="20483" name="Rectangle 2"/>
          <p:cNvSpPr>
            <a:spLocks noGrp="1" noChangeArrowheads="1"/>
          </p:cNvSpPr>
          <p:nvPr>
            <p:ph idx="1"/>
          </p:nvPr>
        </p:nvSpPr>
        <p:spPr>
          <a:xfrm>
            <a:off x="685800" y="1691704"/>
            <a:ext cx="7772400" cy="4617616"/>
          </a:xfrm>
        </p:spPr>
        <p:txBody>
          <a:bodyPr/>
          <a:lstStyle/>
          <a:p>
            <a:pPr marL="309563" indent="-309563" eaLnBrk="1" hangingPunct="1">
              <a:lnSpc>
                <a:spcPct val="80000"/>
              </a:lnSpc>
              <a:spcBef>
                <a:spcPts val="500"/>
              </a:spcBef>
              <a:buFont typeface="Times New Roman" pitchFamily="18" charset="0"/>
              <a:buChar char="•"/>
              <a:tabLst>
                <a:tab pos="309563" algn="l"/>
                <a:tab pos="414338"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Lst>
            </a:pPr>
            <a:r>
              <a:rPr lang="en-US" altLang="de-DE" sz="2000" noProof="0" dirty="0" smtClean="0">
                <a:solidFill>
                  <a:schemeClr val="accent2"/>
                </a:solidFill>
              </a:rPr>
              <a:t>Whole signed numbers</a:t>
            </a:r>
            <a:r>
              <a:rPr lang="en-US" altLang="de-DE" sz="1600" noProof="0" dirty="0" smtClean="0"/>
              <a:t/>
            </a:r>
            <a:br>
              <a:rPr lang="en-US" altLang="de-DE" sz="1600" noProof="0" dirty="0" smtClean="0"/>
            </a:br>
            <a:r>
              <a:rPr lang="en-US" altLang="de-DE" sz="1600" noProof="0" dirty="0" smtClean="0"/>
              <a:t>		</a:t>
            </a:r>
            <a:r>
              <a:rPr lang="en-US" altLang="de-DE" sz="1800" b="1" noProof="0" dirty="0" smtClean="0">
                <a:latin typeface="Courier New" pitchFamily="49" charset="0"/>
              </a:rPr>
              <a:t>type</a:t>
            </a:r>
            <a:r>
              <a:rPr lang="en-US" altLang="de-DE" sz="1800" noProof="0" dirty="0" smtClean="0">
                <a:latin typeface="Courier New" pitchFamily="49" charset="0"/>
              </a:rPr>
              <a:t> Identifier </a:t>
            </a:r>
            <a:r>
              <a:rPr lang="en-US" altLang="de-DE" sz="1800" b="1" noProof="0" dirty="0" smtClean="0">
                <a:latin typeface="Courier New" pitchFamily="49" charset="0"/>
              </a:rPr>
              <a:t>is range </a:t>
            </a:r>
            <a:r>
              <a:rPr lang="en-US" altLang="de-DE" sz="1800" noProof="0" dirty="0" smtClean="0">
                <a:latin typeface="Courier New" pitchFamily="49" charset="0"/>
              </a:rPr>
              <a:t>Minimum .. Maximum;</a:t>
            </a:r>
            <a:endParaRPr lang="en-US" altLang="de-DE" sz="1200" noProof="0" dirty="0" smtClean="0">
              <a:latin typeface="Courier New" pitchFamily="49" charset="0"/>
            </a:endParaRPr>
          </a:p>
          <a:p>
            <a:pPr marL="309563" indent="-309563" eaLnBrk="1" hangingPunct="1">
              <a:lnSpc>
                <a:spcPct val="80000"/>
              </a:lnSpc>
              <a:spcBef>
                <a:spcPts val="500"/>
              </a:spcBef>
              <a:buFont typeface="Times New Roman" pitchFamily="18" charset="0"/>
              <a:buChar char="•"/>
              <a:tabLst>
                <a:tab pos="309563" algn="l"/>
                <a:tab pos="414338"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Lst>
            </a:pPr>
            <a:r>
              <a:rPr lang="en-US" altLang="de-DE" sz="2000" noProof="0" dirty="0" smtClean="0">
                <a:solidFill>
                  <a:schemeClr val="accent2"/>
                </a:solidFill>
              </a:rPr>
              <a:t>Modular numbers </a:t>
            </a:r>
            <a:r>
              <a:rPr lang="en-US" altLang="de-DE" sz="2000" noProof="0" dirty="0" smtClean="0"/>
              <a:t>(Ada 95)</a:t>
            </a:r>
            <a:br>
              <a:rPr lang="en-US" altLang="de-DE" sz="2000" noProof="0" dirty="0" smtClean="0"/>
            </a:br>
            <a:r>
              <a:rPr lang="en-US" altLang="de-DE" sz="1600" noProof="0" dirty="0" smtClean="0"/>
              <a:t>		</a:t>
            </a:r>
            <a:r>
              <a:rPr lang="en-US" altLang="de-DE" sz="1800" b="1" noProof="0" dirty="0" smtClean="0">
                <a:latin typeface="Courier New" pitchFamily="49" charset="0"/>
              </a:rPr>
              <a:t>type</a:t>
            </a:r>
            <a:r>
              <a:rPr lang="en-US" altLang="de-DE" sz="1800" noProof="0" dirty="0" smtClean="0">
                <a:latin typeface="Courier New" pitchFamily="49" charset="0"/>
              </a:rPr>
              <a:t> Identifier </a:t>
            </a:r>
            <a:r>
              <a:rPr lang="en-US" altLang="de-DE" sz="1800" b="1" noProof="0" dirty="0" smtClean="0">
                <a:latin typeface="Courier New" pitchFamily="49" charset="0"/>
              </a:rPr>
              <a:t>is mod</a:t>
            </a:r>
            <a:r>
              <a:rPr lang="en-US" altLang="de-DE" sz="1800" noProof="0" dirty="0" smtClean="0">
                <a:latin typeface="Courier New" pitchFamily="49" charset="0"/>
              </a:rPr>
              <a:t> Modulus;</a:t>
            </a:r>
            <a:endParaRPr lang="en-US" altLang="de-DE" sz="1800" noProof="0" dirty="0" smtClean="0"/>
          </a:p>
          <a:p>
            <a:pPr marL="309563" indent="-309563" eaLnBrk="1" hangingPunct="1">
              <a:lnSpc>
                <a:spcPct val="80000"/>
              </a:lnSpc>
              <a:spcBef>
                <a:spcPts val="500"/>
              </a:spcBef>
              <a:buFont typeface="Times New Roman" pitchFamily="18" charset="0"/>
              <a:buChar char="•"/>
              <a:tabLst>
                <a:tab pos="309563" algn="l"/>
                <a:tab pos="414338"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Lst>
            </a:pPr>
            <a:r>
              <a:rPr lang="en-US" altLang="de-DE" sz="2000" noProof="0" dirty="0" smtClean="0">
                <a:solidFill>
                  <a:schemeClr val="accent2"/>
                </a:solidFill>
              </a:rPr>
              <a:t>Floating point numbers</a:t>
            </a:r>
            <a:r>
              <a:rPr lang="en-US" altLang="de-DE" sz="1600" noProof="0" dirty="0" smtClean="0"/>
              <a:t/>
            </a:r>
            <a:br>
              <a:rPr lang="en-US" altLang="de-DE" sz="1600" noProof="0" dirty="0" smtClean="0"/>
            </a:br>
            <a:r>
              <a:rPr lang="en-US" altLang="de-DE" sz="1600" noProof="0" dirty="0" smtClean="0"/>
              <a:t>		</a:t>
            </a:r>
            <a:r>
              <a:rPr lang="en-US" altLang="de-DE" sz="1800" b="1" noProof="0" dirty="0" smtClean="0">
                <a:latin typeface="Courier New" pitchFamily="49" charset="0"/>
              </a:rPr>
              <a:t>type</a:t>
            </a:r>
            <a:r>
              <a:rPr lang="en-US" altLang="de-DE" sz="1800" noProof="0" dirty="0" smtClean="0">
                <a:latin typeface="Courier New" pitchFamily="49" charset="0"/>
              </a:rPr>
              <a:t> Identifier </a:t>
            </a:r>
            <a:r>
              <a:rPr lang="en-US" altLang="de-DE" sz="1800" b="1" noProof="0" dirty="0" smtClean="0">
                <a:latin typeface="Courier New" pitchFamily="49" charset="0"/>
              </a:rPr>
              <a:t>is digits </a:t>
            </a:r>
            <a:r>
              <a:rPr lang="en-US" altLang="de-DE" sz="1800" noProof="0" dirty="0" smtClean="0">
                <a:latin typeface="Courier New" pitchFamily="49" charset="0"/>
              </a:rPr>
              <a:t>Number_of_Digits</a:t>
            </a:r>
            <a:br>
              <a:rPr lang="en-US" altLang="de-DE" sz="1800" noProof="0" dirty="0" smtClean="0">
                <a:latin typeface="Courier New" pitchFamily="49" charset="0"/>
              </a:rPr>
            </a:br>
            <a:r>
              <a:rPr lang="en-US" altLang="de-DE" sz="1800" noProof="0" dirty="0" smtClean="0">
                <a:latin typeface="Courier New" pitchFamily="49" charset="0"/>
              </a:rPr>
              <a:t>           </a:t>
            </a:r>
            <a:r>
              <a:rPr lang="en-US" altLang="de-DE" sz="1800" b="1" noProof="0" dirty="0" smtClean="0">
                <a:solidFill>
                  <a:srgbClr val="663300"/>
                </a:solidFill>
                <a:latin typeface="Courier New" pitchFamily="49" charset="0"/>
              </a:rPr>
              <a:t>range</a:t>
            </a:r>
            <a:r>
              <a:rPr lang="en-US" altLang="de-DE" sz="1800" noProof="0" dirty="0" smtClean="0">
                <a:solidFill>
                  <a:srgbClr val="663300"/>
                </a:solidFill>
                <a:latin typeface="Courier New" pitchFamily="49" charset="0"/>
              </a:rPr>
              <a:t> Minimum .. Maximum</a:t>
            </a:r>
            <a:r>
              <a:rPr lang="en-US" altLang="de-DE" sz="1800" noProof="0" dirty="0" smtClean="0">
                <a:latin typeface="Courier New" pitchFamily="49" charset="0"/>
              </a:rPr>
              <a:t>; -- </a:t>
            </a:r>
            <a:r>
              <a:rPr lang="en-US" altLang="de-DE" sz="1800" i="1" noProof="0" dirty="0" smtClean="0">
                <a:solidFill>
                  <a:srgbClr val="663300"/>
                </a:solidFill>
                <a:latin typeface="Courier New" pitchFamily="49" charset="0"/>
              </a:rPr>
              <a:t>optional</a:t>
            </a:r>
            <a:endParaRPr lang="en-US" altLang="de-DE" sz="1800" noProof="0" dirty="0" smtClean="0">
              <a:latin typeface="Courier New" pitchFamily="49" charset="0"/>
            </a:endParaRPr>
          </a:p>
          <a:p>
            <a:pPr marL="309563" indent="-309563" eaLnBrk="1" hangingPunct="1">
              <a:lnSpc>
                <a:spcPct val="80000"/>
              </a:lnSpc>
              <a:spcBef>
                <a:spcPts val="500"/>
              </a:spcBef>
              <a:buFont typeface="Times New Roman" pitchFamily="18" charset="0"/>
              <a:buChar char="•"/>
              <a:tabLst>
                <a:tab pos="309563" algn="l"/>
                <a:tab pos="414338"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Lst>
            </a:pPr>
            <a:r>
              <a:rPr lang="en-US" altLang="de-DE" sz="2000" noProof="0" dirty="0" smtClean="0">
                <a:solidFill>
                  <a:schemeClr val="accent2"/>
                </a:solidFill>
              </a:rPr>
              <a:t>Fixed point numbers</a:t>
            </a:r>
            <a:r>
              <a:rPr lang="en-US" altLang="de-DE" sz="2000" noProof="0" dirty="0" smtClean="0">
                <a:latin typeface="Courier New" pitchFamily="49" charset="0"/>
              </a:rPr>
              <a:t/>
            </a:r>
            <a:br>
              <a:rPr lang="en-US" altLang="de-DE" sz="2000" noProof="0" dirty="0" smtClean="0">
                <a:latin typeface="Courier New" pitchFamily="49" charset="0"/>
              </a:rPr>
            </a:br>
            <a:r>
              <a:rPr lang="en-US" altLang="de-DE" sz="1800" noProof="0" dirty="0" smtClean="0">
                <a:latin typeface="Courier New" pitchFamily="49" charset="0"/>
              </a:rPr>
              <a:t>    </a:t>
            </a:r>
            <a:r>
              <a:rPr lang="en-US" altLang="de-DE" sz="1800" b="1" noProof="0" dirty="0" smtClean="0">
                <a:latin typeface="Courier New" pitchFamily="49" charset="0"/>
              </a:rPr>
              <a:t>type</a:t>
            </a:r>
            <a:r>
              <a:rPr lang="en-US" altLang="de-DE" sz="1800" noProof="0" dirty="0" smtClean="0">
                <a:latin typeface="Courier New" pitchFamily="49" charset="0"/>
              </a:rPr>
              <a:t> Identifier </a:t>
            </a:r>
            <a:r>
              <a:rPr lang="en-US" altLang="de-DE" sz="1800" b="1" noProof="0" dirty="0" smtClean="0">
                <a:latin typeface="Courier New" pitchFamily="49" charset="0"/>
              </a:rPr>
              <a:t>is delta </a:t>
            </a:r>
            <a:r>
              <a:rPr lang="en-US" altLang="de-DE" sz="1800" noProof="0" dirty="0" smtClean="0">
                <a:latin typeface="Courier New" pitchFamily="49" charset="0"/>
              </a:rPr>
              <a:t>Step</a:t>
            </a:r>
            <a:br>
              <a:rPr lang="en-US" altLang="de-DE" sz="1800" noProof="0" dirty="0" smtClean="0">
                <a:latin typeface="Courier New" pitchFamily="49" charset="0"/>
              </a:rPr>
            </a:br>
            <a:r>
              <a:rPr lang="en-US" altLang="de-DE" sz="1800" noProof="0" dirty="0" smtClean="0">
                <a:latin typeface="Courier New" pitchFamily="49" charset="0"/>
              </a:rPr>
              <a:t>           </a:t>
            </a:r>
            <a:r>
              <a:rPr lang="en-US" altLang="de-DE" sz="1800" b="1" noProof="0" dirty="0" smtClean="0">
                <a:solidFill>
                  <a:srgbClr val="663300"/>
                </a:solidFill>
                <a:latin typeface="Courier New" pitchFamily="49" charset="0"/>
              </a:rPr>
              <a:t>range</a:t>
            </a:r>
            <a:r>
              <a:rPr lang="en-US" altLang="de-DE" sz="1800" noProof="0" dirty="0" smtClean="0">
                <a:solidFill>
                  <a:srgbClr val="663300"/>
                </a:solidFill>
                <a:latin typeface="Courier New" pitchFamily="49" charset="0"/>
              </a:rPr>
              <a:t> Minimum .. Maximum</a:t>
            </a:r>
            <a:r>
              <a:rPr lang="en-US" altLang="de-DE" sz="1800" noProof="0" dirty="0" smtClean="0">
                <a:latin typeface="Courier New" pitchFamily="49" charset="0"/>
              </a:rPr>
              <a:t>; -- </a:t>
            </a:r>
            <a:r>
              <a:rPr lang="en-US" altLang="de-DE" sz="1800" i="1" noProof="0" dirty="0" smtClean="0">
                <a:solidFill>
                  <a:srgbClr val="663300"/>
                </a:solidFill>
                <a:latin typeface="Courier New" pitchFamily="49" charset="0"/>
              </a:rPr>
              <a:t>optional</a:t>
            </a:r>
            <a:endParaRPr lang="en-US" altLang="de-DE" sz="1800" noProof="0" dirty="0" smtClean="0">
              <a:latin typeface="Courier New" pitchFamily="49" charset="0"/>
            </a:endParaRPr>
          </a:p>
          <a:p>
            <a:pPr marL="309563" indent="-309563" eaLnBrk="1" hangingPunct="1">
              <a:lnSpc>
                <a:spcPct val="80000"/>
              </a:lnSpc>
              <a:spcBef>
                <a:spcPts val="500"/>
              </a:spcBef>
              <a:buFont typeface="Times New Roman" pitchFamily="18" charset="0"/>
              <a:buChar char="•"/>
              <a:tabLst>
                <a:tab pos="309563" algn="l"/>
                <a:tab pos="414338"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Lst>
            </a:pPr>
            <a:r>
              <a:rPr lang="en-US" altLang="de-DE" sz="2000" noProof="0" dirty="0" smtClean="0">
                <a:solidFill>
                  <a:srgbClr val="C00000"/>
                </a:solidFill>
              </a:rPr>
              <a:t>Subtypes (with optional further range constraint)</a:t>
            </a:r>
            <a:r>
              <a:rPr lang="en-US" altLang="de-DE" sz="1700" b="1" noProof="0" dirty="0" smtClean="0"/>
              <a:t/>
            </a:r>
            <a:br>
              <a:rPr lang="en-US" altLang="de-DE" sz="1700" b="1" noProof="0" dirty="0" smtClean="0"/>
            </a:br>
            <a:r>
              <a:rPr lang="en-US" altLang="de-DE" sz="1700" b="1" noProof="0" dirty="0" smtClean="0"/>
              <a:t>		</a:t>
            </a:r>
            <a:r>
              <a:rPr lang="en-US" altLang="de-DE" sz="1800" b="1" noProof="0" dirty="0" smtClean="0">
                <a:latin typeface="Courier New" pitchFamily="49" charset="0"/>
              </a:rPr>
              <a:t>subtype</a:t>
            </a:r>
            <a:r>
              <a:rPr lang="en-US" altLang="de-DE" sz="1800" noProof="0" dirty="0" smtClean="0">
                <a:latin typeface="Courier New" pitchFamily="49" charset="0"/>
              </a:rPr>
              <a:t> Identifier </a:t>
            </a:r>
            <a:r>
              <a:rPr lang="en-US" altLang="de-DE" sz="1800" b="1" noProof="0" dirty="0" smtClean="0">
                <a:latin typeface="Courier New" pitchFamily="49" charset="0"/>
              </a:rPr>
              <a:t>is</a:t>
            </a:r>
            <a:r>
              <a:rPr lang="en-US" altLang="de-DE" sz="1800" noProof="0" dirty="0" smtClean="0">
                <a:latin typeface="Courier New" pitchFamily="49" charset="0"/>
              </a:rPr>
              <a:t> Base_Type</a:t>
            </a:r>
            <a:br>
              <a:rPr lang="en-US" altLang="de-DE" sz="1800" noProof="0" dirty="0" smtClean="0">
                <a:latin typeface="Courier New" pitchFamily="49" charset="0"/>
              </a:rPr>
            </a:br>
            <a:r>
              <a:rPr lang="en-US" altLang="de-DE" sz="1800" noProof="0" dirty="0" smtClean="0">
                <a:latin typeface="Courier New" pitchFamily="49" charset="0"/>
              </a:rPr>
              <a:t>           </a:t>
            </a:r>
            <a:r>
              <a:rPr lang="en-US" altLang="de-DE" sz="1800" b="1" noProof="0" dirty="0" smtClean="0">
                <a:solidFill>
                  <a:srgbClr val="663300"/>
                </a:solidFill>
                <a:latin typeface="Courier New" pitchFamily="49" charset="0"/>
              </a:rPr>
              <a:t>range</a:t>
            </a:r>
            <a:r>
              <a:rPr lang="en-US" altLang="de-DE" sz="1800" noProof="0" dirty="0" smtClean="0">
                <a:solidFill>
                  <a:srgbClr val="663300"/>
                </a:solidFill>
                <a:latin typeface="Courier New" pitchFamily="49" charset="0"/>
              </a:rPr>
              <a:t> Minimum .. Maximum</a:t>
            </a:r>
            <a:r>
              <a:rPr lang="en-US" altLang="de-DE" sz="1800" noProof="0" dirty="0" smtClean="0">
                <a:latin typeface="Courier New" pitchFamily="49" charset="0"/>
              </a:rPr>
              <a:t>;</a:t>
            </a:r>
            <a:r>
              <a:rPr lang="en-US" altLang="de-DE" sz="2000" noProof="0" dirty="0" smtClean="0">
                <a:latin typeface="Courier New" pitchFamily="49" charset="0"/>
              </a:rPr>
              <a:t> -- </a:t>
            </a:r>
            <a:r>
              <a:rPr lang="en-US" altLang="de-DE" sz="2000" i="1" noProof="0" dirty="0" smtClean="0">
                <a:solidFill>
                  <a:srgbClr val="663300"/>
                </a:solidFill>
                <a:latin typeface="Courier New" pitchFamily="49" charset="0"/>
              </a:rPr>
              <a:t>optional</a:t>
            </a:r>
            <a:endParaRPr lang="en-US" altLang="de-DE" sz="2000" noProof="0" dirty="0" smtClean="0">
              <a:solidFill>
                <a:srgbClr val="808080"/>
              </a:solidFill>
            </a:endParaRPr>
          </a:p>
          <a:p>
            <a:pPr marL="309563" indent="-309563" eaLnBrk="1" hangingPunct="1">
              <a:lnSpc>
                <a:spcPct val="80000"/>
              </a:lnSpc>
              <a:spcBef>
                <a:spcPts val="500"/>
              </a:spcBef>
              <a:buFont typeface="Times New Roman" pitchFamily="18" charset="0"/>
              <a:buChar char="•"/>
              <a:tabLst>
                <a:tab pos="309563" algn="l"/>
                <a:tab pos="414338"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Lst>
            </a:pPr>
            <a:r>
              <a:rPr lang="en-US" altLang="de-DE" sz="2000" noProof="0" dirty="0" smtClean="0"/>
              <a:t>Predefined</a:t>
            </a:r>
            <a:r>
              <a:rPr lang="en-US" altLang="de-DE" sz="1600" noProof="0" dirty="0" smtClean="0"/>
              <a:t/>
            </a:r>
            <a:br>
              <a:rPr lang="en-US" altLang="de-DE" sz="1600" noProof="0" dirty="0" smtClean="0"/>
            </a:br>
            <a:r>
              <a:rPr lang="en-US" altLang="de-DE" sz="1600" noProof="0" dirty="0" smtClean="0"/>
              <a:t>		</a:t>
            </a:r>
            <a:r>
              <a:rPr lang="en-US" altLang="de-DE" sz="1800" noProof="0" dirty="0" smtClean="0">
                <a:latin typeface="Courier New" pitchFamily="49" charset="0"/>
              </a:rPr>
              <a:t>Integer, Natural, Positive; Float; </a:t>
            </a:r>
            <a:r>
              <a:rPr lang="en-US" altLang="de-DE" sz="1800" noProof="0" dirty="0" smtClean="0">
                <a:solidFill>
                  <a:srgbClr val="808080"/>
                </a:solidFill>
                <a:latin typeface="Courier New" pitchFamily="49" charset="0"/>
              </a:rPr>
              <a:t>Duration</a:t>
            </a:r>
          </a:p>
          <a:p>
            <a:pPr marL="309563" indent="-309563" eaLnBrk="1" hangingPunct="1">
              <a:lnSpc>
                <a:spcPct val="80000"/>
              </a:lnSpc>
              <a:spcBef>
                <a:spcPts val="500"/>
              </a:spcBef>
              <a:buFont typeface="Times New Roman" pitchFamily="18" charset="0"/>
              <a:buChar char="•"/>
              <a:tabLst>
                <a:tab pos="309563" algn="l"/>
                <a:tab pos="414338"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Lst>
            </a:pPr>
            <a:r>
              <a:rPr lang="en-US" altLang="de-DE" sz="2000" noProof="0" dirty="0" smtClean="0"/>
              <a:t>Derived Types</a:t>
            </a:r>
            <a:br>
              <a:rPr lang="en-US" altLang="de-DE" sz="2000" noProof="0" dirty="0" smtClean="0"/>
            </a:br>
            <a:r>
              <a:rPr lang="en-US" altLang="de-DE" sz="1600" noProof="0" dirty="0" smtClean="0"/>
              <a:t>		</a:t>
            </a:r>
            <a:r>
              <a:rPr lang="en-US" altLang="de-DE" sz="1800" b="1" noProof="0" dirty="0" smtClean="0">
                <a:latin typeface="Courier New" pitchFamily="49" charset="0"/>
              </a:rPr>
              <a:t>type</a:t>
            </a:r>
            <a:r>
              <a:rPr lang="en-US" altLang="de-DE" sz="1800" noProof="0" dirty="0" smtClean="0">
                <a:latin typeface="Courier New" pitchFamily="49" charset="0"/>
              </a:rPr>
              <a:t> Identifier </a:t>
            </a:r>
            <a:r>
              <a:rPr lang="en-US" altLang="de-DE" sz="1800" b="1" noProof="0" dirty="0" smtClean="0">
                <a:latin typeface="Courier New" pitchFamily="49" charset="0"/>
              </a:rPr>
              <a:t>is new </a:t>
            </a:r>
            <a:r>
              <a:rPr lang="en-US" altLang="de-DE" sz="1800" noProof="0" dirty="0" smtClean="0">
                <a:latin typeface="Courier New" pitchFamily="49" charset="0"/>
              </a:rPr>
              <a:t>Parent_Type</a:t>
            </a:r>
            <a:br>
              <a:rPr lang="en-US" altLang="de-DE" sz="1800" noProof="0" dirty="0" smtClean="0">
                <a:latin typeface="Courier New" pitchFamily="49" charset="0"/>
              </a:rPr>
            </a:br>
            <a:r>
              <a:rPr lang="en-US" altLang="de-DE" sz="1800" noProof="0" dirty="0" smtClean="0">
                <a:latin typeface="Courier New" pitchFamily="49" charset="0"/>
              </a:rPr>
              <a:t>           </a:t>
            </a:r>
            <a:r>
              <a:rPr lang="en-US" altLang="de-DE" sz="1800" b="1" noProof="0" dirty="0" smtClean="0">
                <a:solidFill>
                  <a:srgbClr val="663300"/>
                </a:solidFill>
                <a:latin typeface="Courier New" pitchFamily="49" charset="0"/>
              </a:rPr>
              <a:t>range</a:t>
            </a:r>
            <a:r>
              <a:rPr lang="en-US" altLang="de-DE" sz="1800" noProof="0" dirty="0" smtClean="0">
                <a:solidFill>
                  <a:srgbClr val="663300"/>
                </a:solidFill>
                <a:latin typeface="Courier New" pitchFamily="49" charset="0"/>
              </a:rPr>
              <a:t> Minimum .. Maximum</a:t>
            </a:r>
            <a:r>
              <a:rPr lang="en-US" altLang="de-DE" sz="1800" noProof="0" dirty="0" smtClean="0">
                <a:latin typeface="Courier New" pitchFamily="49" charset="0"/>
              </a:rPr>
              <a:t>; -- </a:t>
            </a:r>
            <a:r>
              <a:rPr lang="en-US" altLang="de-DE" sz="1800" i="1" noProof="0" dirty="0" smtClean="0">
                <a:solidFill>
                  <a:srgbClr val="663300"/>
                </a:solidFill>
                <a:latin typeface="Courier New" pitchFamily="49" charset="0"/>
              </a:rPr>
              <a:t>optional</a:t>
            </a:r>
            <a:r>
              <a:rPr lang="en-US" altLang="de-DE" sz="800" noProof="0" dirty="0" smtClean="0">
                <a:latin typeface="Courier New" pitchFamily="49" charset="0"/>
              </a:rPr>
              <a:t> </a:t>
            </a:r>
          </a:p>
        </p:txBody>
      </p:sp>
      <p:sp>
        <p:nvSpPr>
          <p:cNvPr id="2" name="Fußzeilenplatzhalter 1"/>
          <p:cNvSpPr>
            <a:spLocks noGrp="1"/>
          </p:cNvSpPr>
          <p:nvPr>
            <p:ph type="ftr" idx="10"/>
          </p:nvPr>
        </p:nvSpPr>
        <p:spPr/>
        <p:txBody>
          <a:bodyPr/>
          <a:lstStyle/>
          <a:p>
            <a:pPr>
              <a:defRPr/>
            </a:pPr>
            <a:r>
              <a:rPr lang="en-US" dirty="0" smtClean="0"/>
              <a:t>Ada Basics © 2024 C.Grein</a:t>
            </a:r>
            <a:endParaRPr lang="de-DE" dirty="0"/>
          </a:p>
        </p:txBody>
      </p:sp>
      <p:sp>
        <p:nvSpPr>
          <p:cNvPr id="3" name="Foliennummernplatzhalter 2"/>
          <p:cNvSpPr>
            <a:spLocks noGrp="1"/>
          </p:cNvSpPr>
          <p:nvPr>
            <p:ph type="sldNum" idx="11"/>
          </p:nvPr>
        </p:nvSpPr>
        <p:spPr/>
        <p:txBody>
          <a:bodyPr/>
          <a:lstStyle/>
          <a:p>
            <a:pPr>
              <a:defRPr/>
            </a:pPr>
            <a:fld id="{07B95DED-7F18-463B-9F94-D327A3428C3B}" type="slidenum">
              <a:rPr lang="de-DE" smtClean="0"/>
              <a:pPr>
                <a:defRPr/>
              </a:pPr>
              <a:t>36</a:t>
            </a:fld>
            <a:endParaRPr lang="de-DE" dirty="0"/>
          </a:p>
        </p:txBody>
      </p:sp>
      <p:sp>
        <p:nvSpPr>
          <p:cNvPr id="6" name="Textfeld 5"/>
          <p:cNvSpPr txBox="1"/>
          <p:nvPr/>
        </p:nvSpPr>
        <p:spPr>
          <a:xfrm>
            <a:off x="6661149" y="2276872"/>
            <a:ext cx="1763713" cy="584775"/>
          </a:xfrm>
          <a:prstGeom prst="rect">
            <a:avLst/>
          </a:prstGeom>
          <a:solidFill>
            <a:srgbClr val="FF9933"/>
          </a:solidFill>
          <a:ln>
            <a:solidFill>
              <a:srgbClr val="663300"/>
            </a:solidFill>
          </a:ln>
        </p:spPr>
        <p:txBody>
          <a:bodyPr wrap="square" rtlCol="0">
            <a:spAutoFit/>
          </a:bodyPr>
          <a:lstStyle/>
          <a:p>
            <a:pPr algn="ctr"/>
            <a:r>
              <a:rPr lang="en-US" sz="1600" dirty="0" smtClean="0">
                <a:solidFill>
                  <a:schemeClr val="tx1"/>
                </a:solidFill>
              </a:rPr>
              <a:t>For the arithmetic see slides 43f</a:t>
            </a:r>
            <a:endParaRPr lang="en-US" sz="1600" dirty="0">
              <a:solidFill>
                <a:schemeClr val="tx1"/>
              </a:solidFill>
            </a:endParaRPr>
          </a:p>
        </p:txBody>
      </p:sp>
    </p:spTree>
    <p:extLst>
      <p:ext uri="{BB962C8B-B14F-4D97-AF65-F5344CB8AC3E}">
        <p14:creationId xmlns:p14="http://schemas.microsoft.com/office/powerpoint/2010/main" val="3531410566"/>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3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altLang="de-DE" dirty="0" smtClean="0">
                <a:solidFill>
                  <a:srgbClr val="FF3399"/>
                </a:solidFill>
              </a:rPr>
              <a:t>Application </a:t>
            </a:r>
            <a:r>
              <a:rPr lang="en-US" altLang="de-DE" dirty="0">
                <a:solidFill>
                  <a:srgbClr val="FF3399"/>
                </a:solidFill>
              </a:rPr>
              <a:t>Programming Interface</a:t>
            </a:r>
            <a:r>
              <a:rPr lang="en-US" altLang="de-DE" dirty="0"/>
              <a:t> </a:t>
            </a:r>
            <a:r>
              <a:rPr lang="en-US" altLang="de-DE" noProof="0" dirty="0" smtClean="0">
                <a:solidFill>
                  <a:srgbClr val="FF3399"/>
                </a:solidFill>
              </a:rPr>
              <a:t>Ada 83 vs. Ada 95</a:t>
            </a:r>
            <a:endParaRPr lang="en-US" noProof="0" dirty="0">
              <a:solidFill>
                <a:srgbClr val="FF3399"/>
              </a:solidFill>
            </a:endParaRPr>
          </a:p>
        </p:txBody>
      </p:sp>
      <p:sp>
        <p:nvSpPr>
          <p:cNvPr id="3" name="Inhaltsplatzhalter 2"/>
          <p:cNvSpPr>
            <a:spLocks noGrp="1"/>
          </p:cNvSpPr>
          <p:nvPr>
            <p:ph idx="1"/>
          </p:nvPr>
        </p:nvSpPr>
        <p:spPr>
          <a:xfrm>
            <a:off x="685800" y="2276873"/>
            <a:ext cx="7739063" cy="3744416"/>
          </a:xfrm>
        </p:spPr>
        <p:txBody>
          <a:bodyPr/>
          <a:lstStyle/>
          <a:p>
            <a:pPr marL="0" indent="0"/>
            <a:r>
              <a:rPr lang="en-US" sz="2000" noProof="0" dirty="0" smtClean="0">
                <a:solidFill>
                  <a:schemeClr val="accent2"/>
                </a:solidFill>
              </a:rPr>
              <a:t>Ada 83 </a:t>
            </a:r>
            <a:r>
              <a:rPr lang="en-US" sz="2000" dirty="0" smtClean="0"/>
              <a:t>provides </a:t>
            </a:r>
            <a:r>
              <a:rPr lang="en-US" sz="2000" noProof="0" dirty="0" smtClean="0"/>
              <a:t>packages like </a:t>
            </a:r>
            <a:r>
              <a:rPr lang="en-US" sz="1800" noProof="0" dirty="0" smtClean="0">
                <a:latin typeface="Courier New" panose="02070309020205020404" pitchFamily="49" charset="0"/>
                <a:cs typeface="Courier New" panose="02070309020205020404" pitchFamily="49" charset="0"/>
              </a:rPr>
              <a:t>Calendar</a:t>
            </a:r>
            <a:r>
              <a:rPr lang="en-US" sz="2000" noProof="0" dirty="0" smtClean="0"/>
              <a:t>, </a:t>
            </a:r>
            <a:r>
              <a:rPr lang="en-US" sz="1800" dirty="0" smtClean="0">
                <a:latin typeface="Courier New" panose="02070309020205020404" pitchFamily="49" charset="0"/>
                <a:cs typeface="Courier New" panose="02070309020205020404" pitchFamily="49" charset="0"/>
              </a:rPr>
              <a:t>Unchecked_Conversion</a:t>
            </a:r>
            <a:r>
              <a:rPr lang="en-US" sz="2000" dirty="0" smtClean="0"/>
              <a:t>, </a:t>
            </a:r>
            <a:r>
              <a:rPr lang="en-US" sz="1800" noProof="0" dirty="0" smtClean="0">
                <a:latin typeface="Courier New" panose="02070309020205020404" pitchFamily="49" charset="0"/>
                <a:cs typeface="Courier New" panose="02070309020205020404" pitchFamily="49" charset="0"/>
              </a:rPr>
              <a:t>Text_IO</a:t>
            </a:r>
            <a:r>
              <a:rPr lang="en-US" sz="2000" noProof="0" dirty="0" smtClean="0">
                <a:cs typeface="Courier New" panose="02070309020205020404" pitchFamily="49" charset="0"/>
              </a:rPr>
              <a:t>. In order to avoid name space “</a:t>
            </a:r>
            <a:r>
              <a:rPr lang="en-US" sz="2000" dirty="0">
                <a:cs typeface="Courier New" panose="02070309020205020404" pitchFamily="49" charset="0"/>
              </a:rPr>
              <a:t>pollution</a:t>
            </a:r>
            <a:r>
              <a:rPr lang="en-US" sz="2000" dirty="0" smtClean="0">
                <a:cs typeface="Courier New" panose="02070309020205020404" pitchFamily="49" charset="0"/>
              </a:rPr>
              <a:t>”, since </a:t>
            </a:r>
            <a:r>
              <a:rPr lang="en-US" sz="2000" dirty="0">
                <a:solidFill>
                  <a:schemeClr val="accent2"/>
                </a:solidFill>
                <a:cs typeface="Courier New" panose="02070309020205020404" pitchFamily="49" charset="0"/>
              </a:rPr>
              <a:t>Ada 95 </a:t>
            </a:r>
            <a:r>
              <a:rPr lang="en-US" sz="2000" dirty="0" smtClean="0">
                <a:cs typeface="Courier New" panose="02070309020205020404" pitchFamily="49" charset="0"/>
              </a:rPr>
              <a:t>they and newly added ones now are called </a:t>
            </a:r>
            <a:r>
              <a:rPr lang="en-US" sz="1800" noProof="0" dirty="0" smtClean="0">
                <a:latin typeface="Courier New" panose="02070309020205020404" pitchFamily="49" charset="0"/>
                <a:cs typeface="Courier New" panose="02070309020205020404" pitchFamily="49" charset="0"/>
              </a:rPr>
              <a:t>Ada.Calendar</a:t>
            </a:r>
            <a:r>
              <a:rPr lang="en-US" sz="2000" dirty="0" smtClean="0">
                <a:cs typeface="Courier New" panose="02070309020205020404" pitchFamily="49" charset="0"/>
              </a:rPr>
              <a:t> etc.</a:t>
            </a:r>
            <a:endParaRPr lang="en-US" sz="2000" noProof="0" dirty="0" smtClean="0">
              <a:cs typeface="Courier New" panose="02070309020205020404" pitchFamily="49" charset="0"/>
            </a:endParaRPr>
          </a:p>
          <a:p>
            <a:pPr marL="0" indent="0"/>
            <a:r>
              <a:rPr lang="en-US" sz="2000" noProof="0" dirty="0" smtClean="0">
                <a:cs typeface="Courier New" panose="02070309020205020404" pitchFamily="49" charset="0"/>
              </a:rPr>
              <a:t>The packages </a:t>
            </a:r>
            <a:r>
              <a:rPr lang="en-US" sz="1800" noProof="0" dirty="0" smtClean="0">
                <a:solidFill>
                  <a:srgbClr val="C00000"/>
                </a:solidFill>
                <a:latin typeface="Courier New" panose="02070309020205020404" pitchFamily="49" charset="0"/>
                <a:cs typeface="Courier New" panose="02070309020205020404" pitchFamily="49" charset="0"/>
              </a:rPr>
              <a:t>Standard</a:t>
            </a:r>
            <a:r>
              <a:rPr lang="en-US" sz="2000" noProof="0" dirty="0" smtClean="0">
                <a:cs typeface="Courier New" panose="02070309020205020404" pitchFamily="49" charset="0"/>
              </a:rPr>
              <a:t> and </a:t>
            </a:r>
            <a:r>
              <a:rPr lang="en-US" sz="1800" noProof="0" dirty="0" smtClean="0">
                <a:solidFill>
                  <a:srgbClr val="C00000"/>
                </a:solidFill>
                <a:latin typeface="Courier New" panose="02070309020205020404" pitchFamily="49" charset="0"/>
                <a:cs typeface="Courier New" panose="02070309020205020404" pitchFamily="49" charset="0"/>
              </a:rPr>
              <a:t>System</a:t>
            </a:r>
            <a:r>
              <a:rPr lang="en-US" sz="2000" noProof="0" dirty="0" smtClean="0">
                <a:solidFill>
                  <a:srgbClr val="C00000"/>
                </a:solidFill>
                <a:cs typeface="Courier New" panose="02070309020205020404" pitchFamily="49" charset="0"/>
              </a:rPr>
              <a:t> </a:t>
            </a:r>
            <a:r>
              <a:rPr lang="en-US" sz="2000" noProof="0" dirty="0" smtClean="0">
                <a:cs typeface="Courier New" panose="02070309020205020404" pitchFamily="49" charset="0"/>
              </a:rPr>
              <a:t>(contains hardware specific declarations like </a:t>
            </a:r>
            <a:r>
              <a:rPr lang="en-US" sz="1800" noProof="0" dirty="0" smtClean="0">
                <a:latin typeface="Courier New" panose="02070309020205020404" pitchFamily="49" charset="0"/>
                <a:cs typeface="Courier New" panose="02070309020205020404" pitchFamily="49" charset="0"/>
              </a:rPr>
              <a:t>Min_Int</a:t>
            </a:r>
            <a:r>
              <a:rPr lang="en-US" sz="2000" noProof="0" dirty="0" smtClean="0">
                <a:cs typeface="Courier New" panose="02070309020205020404" pitchFamily="49" charset="0"/>
              </a:rPr>
              <a:t> and </a:t>
            </a:r>
            <a:r>
              <a:rPr lang="en-US" sz="1800" noProof="0" dirty="0" smtClean="0">
                <a:latin typeface="Courier New" panose="02070309020205020404" pitchFamily="49" charset="0"/>
                <a:cs typeface="Courier New" panose="02070309020205020404" pitchFamily="49" charset="0"/>
              </a:rPr>
              <a:t>Max_Int,</a:t>
            </a:r>
            <a:r>
              <a:rPr lang="en-US" sz="2000" noProof="0" dirty="0" smtClean="0">
                <a:cs typeface="Courier New" panose="02070309020205020404" pitchFamily="49" charset="0"/>
              </a:rPr>
              <a:t> see slide </a:t>
            </a:r>
            <a:r>
              <a:rPr lang="en-US" sz="2000" dirty="0" smtClean="0">
                <a:cs typeface="Courier New" panose="02070309020205020404" pitchFamily="49" charset="0"/>
              </a:rPr>
              <a:t>362</a:t>
            </a:r>
            <a:r>
              <a:rPr lang="en-US" sz="2000" noProof="0" dirty="0" smtClean="0">
                <a:cs typeface="Courier New" panose="02070309020205020404" pitchFamily="49" charset="0"/>
              </a:rPr>
              <a:t>) are not affected by this name change.</a:t>
            </a:r>
          </a:p>
          <a:p>
            <a:pPr marL="0" indent="0"/>
            <a:r>
              <a:rPr lang="en-US" sz="2000" noProof="0" dirty="0" smtClean="0">
                <a:cs typeface="Courier New" panose="02070309020205020404" pitchFamily="49" charset="0"/>
              </a:rPr>
              <a:t>For compatibility to Ada 83, there exist renamings like</a:t>
            </a:r>
          </a:p>
          <a:p>
            <a:pPr marL="357188" indent="0"/>
            <a:r>
              <a:rPr lang="en-US" sz="1800" b="1" noProof="0" dirty="0" smtClean="0">
                <a:latin typeface="Courier New" panose="02070309020205020404" pitchFamily="49" charset="0"/>
                <a:cs typeface="Courier New" panose="02070309020205020404" pitchFamily="49" charset="0"/>
              </a:rPr>
              <a:t>package</a:t>
            </a:r>
            <a:r>
              <a:rPr lang="en-US" sz="1800" noProof="0" dirty="0" smtClean="0">
                <a:latin typeface="Courier New" panose="02070309020205020404" pitchFamily="49" charset="0"/>
                <a:cs typeface="Courier New" panose="02070309020205020404" pitchFamily="49" charset="0"/>
              </a:rPr>
              <a:t> Calendar </a:t>
            </a:r>
            <a:r>
              <a:rPr lang="en-US" sz="1800" b="1" noProof="0" dirty="0" smtClean="0">
                <a:latin typeface="Courier New" panose="02070309020205020404" pitchFamily="49" charset="0"/>
                <a:cs typeface="Courier New" panose="02070309020205020404" pitchFamily="49" charset="0"/>
              </a:rPr>
              <a:t>renames </a:t>
            </a:r>
            <a:r>
              <a:rPr lang="en-US" sz="1800" noProof="0" dirty="0" smtClean="0">
                <a:latin typeface="Courier New" panose="02070309020205020404" pitchFamily="49" charset="0"/>
                <a:cs typeface="Courier New" panose="02070309020205020404" pitchFamily="49" charset="0"/>
              </a:rPr>
              <a:t>Ada.Calendar;</a:t>
            </a:r>
          </a:p>
          <a:p>
            <a:pPr marL="0" indent="0"/>
            <a:r>
              <a:rPr lang="en-US" sz="2000" noProof="0" dirty="0" smtClean="0">
                <a:cs typeface="Courier New" panose="02070309020205020404" pitchFamily="49" charset="0"/>
              </a:rPr>
              <a:t>Whereas the names in hierarchy </a:t>
            </a:r>
            <a:r>
              <a:rPr lang="en-US" sz="1800" noProof="0" dirty="0" smtClean="0">
                <a:latin typeface="Courier New" panose="02070309020205020404" pitchFamily="49" charset="0"/>
                <a:cs typeface="Courier New" panose="02070309020205020404" pitchFamily="49" charset="0"/>
              </a:rPr>
              <a:t>Ada</a:t>
            </a:r>
            <a:r>
              <a:rPr lang="en-US" sz="2000" noProof="0" dirty="0" smtClean="0">
                <a:cs typeface="Courier New" panose="02070309020205020404" pitchFamily="49" charset="0"/>
              </a:rPr>
              <a:t> are protected, this is not so for these renamings. All these names may be reused for self defined packages.</a:t>
            </a:r>
            <a:endParaRPr lang="en-US" sz="1800" noProof="0" dirty="0" smtClean="0">
              <a:cs typeface="Courier New" panose="02070309020205020404" pitchFamily="49" charset="0"/>
            </a:endParaRPr>
          </a:p>
        </p:txBody>
      </p:sp>
      <p:sp>
        <p:nvSpPr>
          <p:cNvPr id="4" name="Fußzeilenplatzhalter 3"/>
          <p:cNvSpPr>
            <a:spLocks noGrp="1"/>
          </p:cNvSpPr>
          <p:nvPr>
            <p:ph type="ftr" idx="10"/>
          </p:nvPr>
        </p:nvSpPr>
        <p:spPr/>
        <p:txBody>
          <a:bodyPr/>
          <a:lstStyle/>
          <a:p>
            <a:pPr>
              <a:defRPr/>
            </a:pPr>
            <a:r>
              <a:rPr lang="en-US" dirty="0" smtClean="0"/>
              <a:t>Ada Basics © 2024 C.Grein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360</a:t>
            </a:fld>
            <a:endParaRPr lang="de-DE" dirty="0"/>
          </a:p>
        </p:txBody>
      </p:sp>
    </p:spTree>
    <p:extLst>
      <p:ext uri="{BB962C8B-B14F-4D97-AF65-F5344CB8AC3E}">
        <p14:creationId xmlns:p14="http://schemas.microsoft.com/office/powerpoint/2010/main" val="3248345971"/>
      </p:ext>
    </p:extLst>
  </p:cSld>
  <p:clrMapOvr>
    <a:masterClrMapping/>
  </p:clrMapOvr>
  <p:timing>
    <p:tnLst>
      <p:par>
        <p:cTn id="1" dur="indefinite" restart="never" nodeType="tmRoot"/>
      </p:par>
    </p:tnLst>
  </p:timing>
</p:sld>
</file>

<file path=ppt/slides/slide3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noProof="0" dirty="0" smtClean="0"/>
              <a:t>Application Example</a:t>
            </a:r>
            <a:br>
              <a:rPr lang="en-US" noProof="0" dirty="0" smtClean="0"/>
            </a:br>
            <a:r>
              <a:rPr lang="en-US" noProof="0" dirty="0" smtClean="0"/>
              <a:t>Flight Simulator</a:t>
            </a:r>
            <a:endParaRPr lang="en-US" noProof="0" dirty="0"/>
          </a:p>
        </p:txBody>
      </p:sp>
      <p:sp>
        <p:nvSpPr>
          <p:cNvPr id="3" name="Inhaltsplatzhalter 2"/>
          <p:cNvSpPr>
            <a:spLocks noGrp="1"/>
          </p:cNvSpPr>
          <p:nvPr>
            <p:ph idx="1"/>
          </p:nvPr>
        </p:nvSpPr>
        <p:spPr>
          <a:xfrm>
            <a:off x="685800" y="2060848"/>
            <a:ext cx="7739063" cy="3816424"/>
          </a:xfrm>
        </p:spPr>
        <p:txBody>
          <a:bodyPr/>
          <a:lstStyle/>
          <a:p>
            <a:pPr marL="0" indent="0"/>
            <a:r>
              <a:rPr lang="en-US" sz="2000" noProof="0" dirty="0" smtClean="0">
                <a:cs typeface="Courier New" panose="02070309020205020404" pitchFamily="49" charset="0"/>
              </a:rPr>
              <a:t>The code in the on-board computer of </a:t>
            </a:r>
            <a:r>
              <a:rPr lang="en-US" sz="2000" dirty="0" smtClean="0">
                <a:cs typeface="Courier New" panose="02070309020205020404" pitchFamily="49" charset="0"/>
              </a:rPr>
              <a:t>some</a:t>
            </a:r>
            <a:r>
              <a:rPr lang="en-US" sz="2000" noProof="0" dirty="0" smtClean="0">
                <a:cs typeface="Courier New" panose="02070309020205020404" pitchFamily="49" charset="0"/>
              </a:rPr>
              <a:t> helicopter is written in Ada 83 and utilizes the package </a:t>
            </a:r>
            <a:r>
              <a:rPr lang="en-US" sz="1800" noProof="0" dirty="0" smtClean="0">
                <a:latin typeface="Courier New" panose="02070309020205020404" pitchFamily="49" charset="0"/>
                <a:cs typeface="Courier New" panose="02070309020205020404" pitchFamily="49" charset="0"/>
              </a:rPr>
              <a:t>Calendar</a:t>
            </a:r>
            <a:r>
              <a:rPr lang="en-US" sz="2000" noProof="0" dirty="0" smtClean="0">
                <a:cs typeface="Courier New" panose="02070309020205020404" pitchFamily="49" charset="0"/>
              </a:rPr>
              <a:t>. The re-hosted code in the flight simulator (in Ada 95), however, needs </a:t>
            </a:r>
            <a:r>
              <a:rPr lang="en-US" sz="2000" dirty="0"/>
              <a:t>a </a:t>
            </a:r>
            <a:r>
              <a:rPr lang="en-US" sz="2000" dirty="0" smtClean="0"/>
              <a:t>calendar which provides a simulated time</a:t>
            </a:r>
            <a:r>
              <a:rPr lang="en-US" sz="2000" noProof="0" dirty="0" smtClean="0">
                <a:cs typeface="Courier New" panose="02070309020205020404" pitchFamily="49" charset="0"/>
              </a:rPr>
              <a:t>: </a:t>
            </a:r>
            <a:r>
              <a:rPr lang="en-US" sz="1800" noProof="0" dirty="0" smtClean="0">
                <a:latin typeface="Courier New" panose="02070309020205020404" pitchFamily="49" charset="0"/>
                <a:cs typeface="Courier New" panose="02070309020205020404" pitchFamily="49" charset="0"/>
              </a:rPr>
              <a:t>Sim_Calendar</a:t>
            </a:r>
            <a:r>
              <a:rPr lang="en-US" sz="2000" noProof="0" dirty="0" smtClean="0">
                <a:cs typeface="Courier New" panose="02070309020205020404" pitchFamily="49" charset="0"/>
              </a:rPr>
              <a:t>. </a:t>
            </a:r>
            <a:r>
              <a:rPr lang="en-US" sz="2000" dirty="0"/>
              <a:t>Rather than searching the millions of original </a:t>
            </a:r>
            <a:r>
              <a:rPr lang="en-US" sz="2000" dirty="0" smtClean="0"/>
              <a:t>lines </a:t>
            </a:r>
            <a:r>
              <a:rPr lang="en-US" sz="2000" dirty="0"/>
              <a:t>of </a:t>
            </a:r>
            <a:r>
              <a:rPr lang="en-US" sz="2000" dirty="0" smtClean="0"/>
              <a:t>code </a:t>
            </a:r>
            <a:r>
              <a:rPr lang="en-US" sz="2000" dirty="0"/>
              <a:t>and exchanging </a:t>
            </a:r>
            <a:r>
              <a:rPr lang="en-US" sz="1800" noProof="0" dirty="0" smtClean="0">
                <a:latin typeface="Courier New" panose="02070309020205020404" pitchFamily="49" charset="0"/>
                <a:cs typeface="Courier New" panose="02070309020205020404" pitchFamily="49" charset="0"/>
              </a:rPr>
              <a:t>Calendar</a:t>
            </a:r>
            <a:r>
              <a:rPr lang="en-US" sz="2000" noProof="0" dirty="0" smtClean="0">
                <a:cs typeface="Courier New" panose="02070309020205020404" pitchFamily="49" charset="0"/>
              </a:rPr>
              <a:t> by </a:t>
            </a:r>
            <a:r>
              <a:rPr lang="en-US" sz="1800" noProof="0" dirty="0" smtClean="0">
                <a:latin typeface="Courier New" panose="02070309020205020404" pitchFamily="49" charset="0"/>
                <a:cs typeface="Courier New" panose="02070309020205020404" pitchFamily="49" charset="0"/>
              </a:rPr>
              <a:t>Sim_Calendar</a:t>
            </a:r>
            <a:r>
              <a:rPr lang="en-US" sz="2000" noProof="0" dirty="0" smtClean="0">
                <a:cs typeface="Courier New" panose="02070309020205020404" pitchFamily="49" charset="0"/>
              </a:rPr>
              <a:t>, a simple renaming suffices:</a:t>
            </a:r>
          </a:p>
          <a:p>
            <a:pPr marL="0" indent="0"/>
            <a:r>
              <a:rPr lang="en-US" sz="1800" noProof="0" dirty="0" smtClean="0">
                <a:latin typeface="Courier New" panose="02070309020205020404" pitchFamily="49" charset="0"/>
                <a:cs typeface="Courier New" panose="02070309020205020404" pitchFamily="49" charset="0"/>
              </a:rPr>
              <a:t>	</a:t>
            </a:r>
            <a:r>
              <a:rPr lang="en-US" sz="1800" b="1" noProof="0" dirty="0" smtClean="0">
                <a:latin typeface="Courier New" panose="02070309020205020404" pitchFamily="49" charset="0"/>
                <a:cs typeface="Courier New" panose="02070309020205020404" pitchFamily="49" charset="0"/>
              </a:rPr>
              <a:t>package</a:t>
            </a:r>
            <a:r>
              <a:rPr lang="en-US" sz="1800" noProof="0" dirty="0" smtClean="0">
                <a:latin typeface="Courier New" panose="02070309020205020404" pitchFamily="49" charset="0"/>
                <a:cs typeface="Courier New" panose="02070309020205020404" pitchFamily="49" charset="0"/>
              </a:rPr>
              <a:t> Calendar </a:t>
            </a:r>
            <a:r>
              <a:rPr lang="en-US" sz="1800" b="1" noProof="0" dirty="0" smtClean="0">
                <a:latin typeface="Courier New" panose="02070309020205020404" pitchFamily="49" charset="0"/>
                <a:cs typeface="Courier New" panose="02070309020205020404" pitchFamily="49" charset="0"/>
              </a:rPr>
              <a:t>renames </a:t>
            </a:r>
            <a:r>
              <a:rPr lang="en-US" sz="1800" noProof="0" dirty="0" smtClean="0">
                <a:latin typeface="Courier New" panose="02070309020205020404" pitchFamily="49" charset="0"/>
                <a:cs typeface="Courier New" panose="02070309020205020404" pitchFamily="49" charset="0"/>
              </a:rPr>
              <a:t>Sim_Calendar;</a:t>
            </a:r>
            <a:endParaRPr lang="en-US" sz="2000" noProof="0" dirty="0" smtClean="0">
              <a:cs typeface="Courier New" panose="02070309020205020404" pitchFamily="49" charset="0"/>
            </a:endParaRPr>
          </a:p>
          <a:p>
            <a:pPr marL="0" indent="0"/>
            <a:r>
              <a:rPr lang="en-US" sz="2000" noProof="0" dirty="0" smtClean="0">
                <a:cs typeface="Courier New" panose="02070309020205020404" pitchFamily="49" charset="0"/>
              </a:rPr>
              <a:t>This overrides the predefined renaming</a:t>
            </a:r>
            <a:endParaRPr lang="en-US" sz="1800" noProof="0" dirty="0" smtClean="0">
              <a:latin typeface="Courier New" panose="02070309020205020404" pitchFamily="49" charset="0"/>
              <a:cs typeface="Courier New" panose="02070309020205020404" pitchFamily="49" charset="0"/>
            </a:endParaRPr>
          </a:p>
          <a:p>
            <a:pPr marL="0" indent="0"/>
            <a:r>
              <a:rPr lang="en-US" sz="1800" noProof="0" dirty="0" smtClean="0">
                <a:latin typeface="Courier New" panose="02070309020205020404" pitchFamily="49" charset="0"/>
                <a:cs typeface="Courier New" panose="02070309020205020404" pitchFamily="49" charset="0"/>
              </a:rPr>
              <a:t>	</a:t>
            </a:r>
            <a:r>
              <a:rPr lang="en-US" sz="1800" b="1" noProof="0" dirty="0" smtClean="0">
                <a:latin typeface="Courier New" panose="02070309020205020404" pitchFamily="49" charset="0"/>
                <a:cs typeface="Courier New" panose="02070309020205020404" pitchFamily="49" charset="0"/>
              </a:rPr>
              <a:t>package</a:t>
            </a:r>
            <a:r>
              <a:rPr lang="en-US" sz="1800" noProof="0" dirty="0" smtClean="0">
                <a:latin typeface="Courier New" panose="02070309020205020404" pitchFamily="49" charset="0"/>
                <a:cs typeface="Courier New" panose="02070309020205020404" pitchFamily="49" charset="0"/>
              </a:rPr>
              <a:t> Calendar </a:t>
            </a:r>
            <a:r>
              <a:rPr lang="en-US" sz="1800" b="1" noProof="0" dirty="0" smtClean="0">
                <a:latin typeface="Courier New" panose="02070309020205020404" pitchFamily="49" charset="0"/>
                <a:cs typeface="Courier New" panose="02070309020205020404" pitchFamily="49" charset="0"/>
              </a:rPr>
              <a:t>renames </a:t>
            </a:r>
            <a:r>
              <a:rPr lang="en-US" sz="1800" noProof="0" dirty="0" smtClean="0">
                <a:latin typeface="Courier New" panose="02070309020205020404" pitchFamily="49" charset="0"/>
                <a:cs typeface="Courier New" panose="02070309020205020404" pitchFamily="49" charset="0"/>
              </a:rPr>
              <a:t>Ada.Calendar;</a:t>
            </a:r>
          </a:p>
          <a:p>
            <a:pPr marL="0" lvl="0" indent="0">
              <a:tabLst>
                <a:tab pos="2066925" algn="l"/>
              </a:tabLst>
            </a:pPr>
            <a:r>
              <a:rPr lang="en-US" sz="2000" u="sng" dirty="0" smtClean="0">
                <a:solidFill>
                  <a:srgbClr val="CC3300"/>
                </a:solidFill>
                <a:cs typeface="Courier New" panose="02070309020205020404" pitchFamily="49" charset="0"/>
              </a:rPr>
              <a:t>The lesson learned:</a:t>
            </a:r>
            <a:r>
              <a:rPr lang="en-US" sz="2000" dirty="0" smtClean="0">
                <a:solidFill>
                  <a:srgbClr val="CC3300"/>
                </a:solidFill>
                <a:cs typeface="Courier New" panose="02070309020205020404" pitchFamily="49" charset="0"/>
              </a:rPr>
              <a:t> Never use predefined packages with their original 	names – rename them!</a:t>
            </a:r>
          </a:p>
          <a:p>
            <a:pPr marL="0" indent="0"/>
            <a:endParaRPr lang="en-US" sz="1800" noProof="0" dirty="0">
              <a:latin typeface="Courier New" panose="02070309020205020404" pitchFamily="49" charset="0"/>
              <a:cs typeface="Courier New" panose="02070309020205020404" pitchFamily="49" charset="0"/>
            </a:endParaRPr>
          </a:p>
        </p:txBody>
      </p:sp>
      <p:sp>
        <p:nvSpPr>
          <p:cNvPr id="4" name="Fußzeilenplatzhalter 3"/>
          <p:cNvSpPr>
            <a:spLocks noGrp="1"/>
          </p:cNvSpPr>
          <p:nvPr>
            <p:ph type="ftr" idx="10"/>
          </p:nvPr>
        </p:nvSpPr>
        <p:spPr/>
        <p:txBody>
          <a:bodyPr/>
          <a:lstStyle/>
          <a:p>
            <a:pPr>
              <a:defRPr/>
            </a:pPr>
            <a:r>
              <a:rPr lang="en-US" dirty="0" smtClean="0"/>
              <a:t>Ada Basics © 2024 C.Grein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361</a:t>
            </a:fld>
            <a:endParaRPr lang="de-DE" dirty="0"/>
          </a:p>
        </p:txBody>
      </p:sp>
    </p:spTree>
    <p:extLst>
      <p:ext uri="{BB962C8B-B14F-4D97-AF65-F5344CB8AC3E}">
        <p14:creationId xmlns:p14="http://schemas.microsoft.com/office/powerpoint/2010/main" val="2342691472"/>
      </p:ext>
    </p:extLst>
  </p:cSld>
  <p:clrMapOvr>
    <a:masterClrMapping/>
  </p:clrMapOvr>
  <p:timing>
    <p:tnLst>
      <p:par>
        <p:cTn id="1" dur="indefinite" restart="never" nodeType="tmRoot"/>
      </p:par>
    </p:tnLst>
  </p:timing>
</p:sld>
</file>

<file path=ppt/slides/slide3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658" name="Rectangle 2"/>
          <p:cNvSpPr>
            <a:spLocks noGrp="1" noChangeArrowheads="1"/>
          </p:cNvSpPr>
          <p:nvPr>
            <p:ph type="title"/>
          </p:nvPr>
        </p:nvSpPr>
        <p:spPr/>
        <p:txBody>
          <a:bodyPr/>
          <a:lstStyle/>
          <a:p>
            <a:pPr eaLnBrk="1" hangingPunct="1"/>
            <a:r>
              <a:rPr lang="en-US" altLang="de-DE" noProof="0" dirty="0" smtClean="0">
                <a:solidFill>
                  <a:srgbClr val="FF3399"/>
                </a:solidFill>
              </a:rPr>
              <a:t>Numeric Types Exemplified</a:t>
            </a:r>
            <a:br>
              <a:rPr lang="en-US" altLang="de-DE" noProof="0" dirty="0" smtClean="0">
                <a:solidFill>
                  <a:srgbClr val="FF3399"/>
                </a:solidFill>
              </a:rPr>
            </a:br>
            <a:r>
              <a:rPr lang="en-US" altLang="de-DE" noProof="0" dirty="0" smtClean="0">
                <a:solidFill>
                  <a:srgbClr val="FF3399"/>
                </a:solidFill>
              </a:rPr>
              <a:t>with an Integer Type</a:t>
            </a:r>
          </a:p>
        </p:txBody>
      </p:sp>
      <mc:AlternateContent xmlns:mc="http://schemas.openxmlformats.org/markup-compatibility/2006" xmlns:a14="http://schemas.microsoft.com/office/drawing/2010/main">
        <mc:Choice Requires="a14">
          <p:sp>
            <p:nvSpPr>
              <p:cNvPr id="198659" name="Rectangle 3"/>
              <p:cNvSpPr>
                <a:spLocks noGrp="1" noChangeArrowheads="1"/>
              </p:cNvSpPr>
              <p:nvPr>
                <p:ph type="body" idx="1"/>
              </p:nvPr>
            </p:nvSpPr>
            <p:spPr>
              <a:xfrm>
                <a:off x="685800" y="2132856"/>
                <a:ext cx="7739063" cy="3744069"/>
              </a:xfrm>
            </p:spPr>
            <p:txBody>
              <a:bodyPr/>
              <a:lstStyle/>
              <a:p>
                <a:pPr marL="0" indent="0" eaLnBrk="1" hangingPunct="1">
                  <a:lnSpc>
                    <a:spcPct val="80000"/>
                  </a:lnSpc>
                </a:pPr>
                <a:r>
                  <a:rPr lang="en-US" altLang="de-DE" sz="1800" noProof="0" dirty="0" smtClean="0">
                    <a:solidFill>
                      <a:schemeClr val="accent2"/>
                    </a:solidFill>
                  </a:rPr>
                  <a:t>All types in Ada are anonymous.</a:t>
                </a:r>
                <a:endParaRPr lang="en-US" altLang="de-DE" sz="900" noProof="0" dirty="0" smtClean="0">
                  <a:solidFill>
                    <a:schemeClr val="accent2"/>
                  </a:solidFill>
                </a:endParaRPr>
              </a:p>
              <a:p>
                <a:pPr marL="357188" indent="0" eaLnBrk="1" hangingPunct="1">
                  <a:lnSpc>
                    <a:spcPct val="80000"/>
                  </a:lnSpc>
                </a:pPr>
                <a:r>
                  <a:rPr lang="en-US" altLang="de-DE" sz="1600" b="1" noProof="0" dirty="0" smtClean="0">
                    <a:latin typeface="Courier New" pitchFamily="49" charset="0"/>
                  </a:rPr>
                  <a:t>type</a:t>
                </a:r>
                <a:r>
                  <a:rPr lang="en-US" altLang="de-DE" sz="1600" noProof="0" dirty="0" smtClean="0">
                    <a:latin typeface="Courier New" pitchFamily="49" charset="0"/>
                  </a:rPr>
                  <a:t> </a:t>
                </a:r>
                <a:r>
                  <a:rPr lang="en-US" altLang="de-DE" sz="1600" noProof="0" dirty="0" smtClean="0">
                    <a:solidFill>
                      <a:schemeClr val="accent2"/>
                    </a:solidFill>
                    <a:latin typeface="Courier New" pitchFamily="49" charset="0"/>
                  </a:rPr>
                  <a:t>T</a:t>
                </a:r>
                <a:r>
                  <a:rPr lang="en-US" altLang="de-DE" sz="1600" noProof="0" dirty="0" smtClean="0">
                    <a:latin typeface="Courier New" pitchFamily="49" charset="0"/>
                  </a:rPr>
                  <a:t> </a:t>
                </a:r>
                <a:r>
                  <a:rPr lang="en-US" altLang="de-DE" sz="1600" b="1" noProof="0" dirty="0" smtClean="0">
                    <a:latin typeface="Courier New" pitchFamily="49" charset="0"/>
                  </a:rPr>
                  <a:t>is range</a:t>
                </a:r>
                <a:r>
                  <a:rPr lang="en-US" altLang="de-DE" sz="1600" noProof="0" dirty="0" smtClean="0">
                    <a:latin typeface="Courier New" pitchFamily="49" charset="0"/>
                  </a:rPr>
                  <a:t> </a:t>
                </a:r>
                <a:r>
                  <a:rPr lang="en-US" altLang="de-DE" sz="1600" noProof="0" dirty="0" smtClean="0">
                    <a:solidFill>
                      <a:srgbClr val="C00000"/>
                    </a:solidFill>
                    <a:latin typeface="Courier New" pitchFamily="49" charset="0"/>
                  </a:rPr>
                  <a:t>1</a:t>
                </a:r>
                <a:r>
                  <a:rPr lang="en-US" altLang="de-DE" sz="1600" noProof="0" dirty="0" smtClean="0">
                    <a:latin typeface="Courier New" pitchFamily="49" charset="0"/>
                  </a:rPr>
                  <a:t> .. </a:t>
                </a:r>
                <a:r>
                  <a:rPr lang="en-US" altLang="de-DE" sz="1600" noProof="0" dirty="0" smtClean="0">
                    <a:solidFill>
                      <a:srgbClr val="C00000"/>
                    </a:solidFill>
                    <a:latin typeface="Courier New" pitchFamily="49" charset="0"/>
                  </a:rPr>
                  <a:t>10</a:t>
                </a:r>
                <a:r>
                  <a:rPr lang="en-US" altLang="de-DE" sz="1600" noProof="0" dirty="0" smtClean="0">
                    <a:latin typeface="Courier New" pitchFamily="49" charset="0"/>
                  </a:rPr>
                  <a:t>;</a:t>
                </a:r>
              </a:p>
              <a:p>
                <a:pPr marL="0" indent="0" eaLnBrk="1" hangingPunct="1">
                  <a:lnSpc>
                    <a:spcPct val="80000"/>
                  </a:lnSpc>
                </a:pPr>
                <a:r>
                  <a:rPr lang="en-US" altLang="de-DE" sz="1800" noProof="0" dirty="0" smtClean="0"/>
                  <a:t>This declares </a:t>
                </a:r>
                <a:r>
                  <a:rPr lang="en-US" altLang="de-DE" sz="1800" noProof="0" dirty="0" smtClean="0">
                    <a:solidFill>
                      <a:schemeClr val="tx1"/>
                    </a:solidFill>
                  </a:rPr>
                  <a:t>an</a:t>
                </a:r>
                <a:r>
                  <a:rPr lang="en-US" altLang="de-DE" sz="1800" noProof="0" dirty="0" smtClean="0">
                    <a:solidFill>
                      <a:schemeClr val="accent2"/>
                    </a:solidFill>
                  </a:rPr>
                  <a:t> </a:t>
                </a:r>
                <a:r>
                  <a:rPr lang="en-US" altLang="de-DE" sz="1800" noProof="0" dirty="0" smtClean="0">
                    <a:solidFill>
                      <a:schemeClr val="tx1"/>
                    </a:solidFill>
                  </a:rPr>
                  <a:t>anonymous type </a:t>
                </a:r>
                <a:r>
                  <a:rPr lang="en-US" altLang="de-DE" sz="1800" i="1" noProof="0" dirty="0" smtClean="0"/>
                  <a:t>T</a:t>
                </a:r>
                <a:r>
                  <a:rPr lang="en-US" altLang="de-DE" sz="1800" noProof="0" dirty="0" smtClean="0"/>
                  <a:t> and its </a:t>
                </a:r>
                <a:r>
                  <a:rPr lang="en-US" altLang="de-DE" sz="1800" noProof="0" dirty="0" smtClean="0">
                    <a:solidFill>
                      <a:schemeClr val="accent2"/>
                    </a:solidFill>
                  </a:rPr>
                  <a:t>first subtype</a:t>
                </a:r>
                <a:r>
                  <a:rPr lang="en-US" altLang="de-DE" sz="1800" noProof="0" dirty="0" smtClean="0"/>
                  <a:t> </a:t>
                </a:r>
                <a:r>
                  <a:rPr lang="en-US" altLang="de-DE" sz="1800" noProof="0" dirty="0" smtClean="0">
                    <a:latin typeface="Courier New" pitchFamily="49" charset="0"/>
                  </a:rPr>
                  <a:t>T</a:t>
                </a:r>
                <a:r>
                  <a:rPr lang="en-US" altLang="de-DE" sz="1800" noProof="0" dirty="0" smtClean="0"/>
                  <a:t> (please note the italicization). </a:t>
                </a:r>
                <a:r>
                  <a:rPr lang="en-US" altLang="de-DE" sz="1800" i="1" noProof="0" dirty="0" smtClean="0"/>
                  <a:t>T</a:t>
                </a:r>
                <a:r>
                  <a:rPr lang="en-US" altLang="de-DE" sz="1800" noProof="0" dirty="0" smtClean="0"/>
                  <a:t> comprises the </a:t>
                </a:r>
                <a14:m>
                  <m:oMath xmlns:m="http://schemas.openxmlformats.org/officeDocument/2006/math">
                    <m:r>
                      <a:rPr lang="en-US" altLang="de-DE" sz="1800" i="1" noProof="0" dirty="0" smtClean="0">
                        <a:latin typeface="Cambria Math" panose="02040503050406030204" pitchFamily="18" charset="0"/>
                      </a:rPr>
                      <m:t>𝑐𝑜𝑚𝑝𝑙𝑒𝑡𝑒</m:t>
                    </m:r>
                    <m:r>
                      <a:rPr lang="en-US" altLang="de-DE" sz="1800" i="1" noProof="0" dirty="0" smtClean="0">
                        <a:latin typeface="Cambria Math" panose="02040503050406030204" pitchFamily="18" charset="0"/>
                      </a:rPr>
                      <m:t> </m:t>
                    </m:r>
                    <m:r>
                      <a:rPr lang="en-US" altLang="de-DE" sz="1800" i="1" noProof="0" dirty="0" smtClean="0">
                        <a:latin typeface="Cambria Math" panose="02040503050406030204" pitchFamily="18" charset="0"/>
                      </a:rPr>
                      <m:t>𝑠𝑒𝑡</m:t>
                    </m:r>
                    <m:r>
                      <a:rPr lang="en-US" altLang="de-DE" sz="1800" i="1" noProof="0" dirty="0" smtClean="0">
                        <a:latin typeface="Cambria Math" panose="02040503050406030204" pitchFamily="18" charset="0"/>
                      </a:rPr>
                      <m:t> </m:t>
                    </m:r>
                    <m:r>
                      <a:rPr lang="en-US" altLang="de-DE" sz="1800" i="1" noProof="0" dirty="0" smtClean="0">
                        <a:latin typeface="Cambria Math" panose="02040503050406030204" pitchFamily="18" charset="0"/>
                      </a:rPr>
                      <m:t>𝑜𝑓</m:t>
                    </m:r>
                    <m:r>
                      <a:rPr lang="en-US" altLang="de-DE" sz="1800" i="1" noProof="0" dirty="0" smtClean="0">
                        <a:latin typeface="Cambria Math" panose="02040503050406030204" pitchFamily="18" charset="0"/>
                      </a:rPr>
                      <m:t> </m:t>
                    </m:r>
                    <m:r>
                      <a:rPr lang="en-US" altLang="de-DE" sz="1800" i="1" noProof="0" dirty="0" smtClean="0">
                        <a:latin typeface="Cambria Math" panose="02040503050406030204" pitchFamily="18" charset="0"/>
                      </a:rPr>
                      <m:t>𝑤h𝑜𝑙𝑒</m:t>
                    </m:r>
                    <m:r>
                      <a:rPr lang="en-US" altLang="de-DE" sz="1800" i="1" noProof="0" dirty="0" smtClean="0">
                        <a:latin typeface="Cambria Math" panose="02040503050406030204" pitchFamily="18" charset="0"/>
                      </a:rPr>
                      <m:t> </m:t>
                    </m:r>
                    <m:r>
                      <a:rPr lang="en-US" altLang="de-DE" sz="1800" i="1" noProof="0" dirty="0" smtClean="0">
                        <a:latin typeface="Cambria Math" panose="02040503050406030204" pitchFamily="18" charset="0"/>
                      </a:rPr>
                      <m:t>𝑛𝑢𝑚𝑏𝑒𝑟𝑠</m:t>
                    </m:r>
                    <m:r>
                      <a:rPr lang="de-DE" altLang="de-DE" sz="1800" b="0" i="1" noProof="0" dirty="0" smtClean="0">
                        <a:latin typeface="Cambria Math" panose="02040503050406030204" pitchFamily="18" charset="0"/>
                      </a:rPr>
                      <m:t> </m:t>
                    </m:r>
                    <m:r>
                      <a:rPr lang="en-US" altLang="de-DE" sz="1800" i="1" dirty="0">
                        <a:latin typeface="Cambria Math" panose="02040503050406030204" pitchFamily="18" charset="0"/>
                        <a:ea typeface="Cambria Math" panose="02040503050406030204" pitchFamily="18" charset="0"/>
                      </a:rPr>
                      <m:t>ℤ</m:t>
                    </m:r>
                  </m:oMath>
                </a14:m>
                <a:r>
                  <a:rPr lang="en-US" altLang="de-DE" sz="1800" noProof="0" dirty="0" smtClean="0"/>
                  <a:t> and all numeric operators. Static expressions and named numbers make use of this fact.</a:t>
                </a:r>
              </a:p>
              <a:p>
                <a:pPr marL="0" indent="0" eaLnBrk="1" hangingPunct="1">
                  <a:lnSpc>
                    <a:spcPct val="80000"/>
                  </a:lnSpc>
                </a:pPr>
                <a:r>
                  <a:rPr lang="en-US" altLang="de-DE" sz="1800" noProof="0" dirty="0" smtClean="0"/>
                  <a:t>All </a:t>
                </a:r>
                <a:r>
                  <a:rPr lang="en-US" altLang="de-DE" sz="1800" noProof="0" dirty="0" smtClean="0">
                    <a:solidFill>
                      <a:schemeClr val="accent2"/>
                    </a:solidFill>
                  </a:rPr>
                  <a:t>integer literals </a:t>
                </a:r>
                <a:r>
                  <a:rPr lang="en-US" altLang="de-DE" sz="1800" noProof="0" dirty="0" smtClean="0"/>
                  <a:t>are of the anonymous type </a:t>
                </a:r>
                <a:r>
                  <a:rPr lang="en-US" altLang="de-DE" sz="1800" i="1" noProof="0" dirty="0" smtClean="0"/>
                  <a:t>universal_integer</a:t>
                </a:r>
                <a:r>
                  <a:rPr lang="en-US" altLang="de-DE" sz="1800" noProof="0" dirty="0" smtClean="0"/>
                  <a:t>. They are implicitly converted to the</a:t>
                </a:r>
                <a:r>
                  <a:rPr lang="en-US" altLang="de-DE" sz="1800" dirty="0" smtClean="0"/>
                  <a:t> matching </a:t>
                </a:r>
                <a:r>
                  <a:rPr lang="en-US" altLang="de-DE" sz="1800" noProof="0" dirty="0" smtClean="0"/>
                  <a:t>specific type where necessary.</a:t>
                </a:r>
              </a:p>
              <a:p>
                <a:pPr marL="0" indent="0" eaLnBrk="1" hangingPunct="1">
                  <a:lnSpc>
                    <a:spcPct val="80000"/>
                  </a:lnSpc>
                </a:pPr>
                <a:r>
                  <a:rPr lang="en-US" altLang="de-DE" sz="1800" i="1" noProof="0" dirty="0" smtClean="0">
                    <a:solidFill>
                      <a:srgbClr val="C00000"/>
                    </a:solidFill>
                  </a:rPr>
                  <a:t>universal_integer</a:t>
                </a:r>
                <a:r>
                  <a:rPr lang="en-US" altLang="de-DE" sz="1800" noProof="0" dirty="0" smtClean="0"/>
                  <a:t> itself has no operators.</a:t>
                </a:r>
              </a:p>
              <a:p>
                <a:pPr marL="0" indent="0" eaLnBrk="1" hangingPunct="1">
                  <a:lnSpc>
                    <a:spcPct val="80000"/>
                  </a:lnSpc>
                </a:pPr>
                <a:r>
                  <a:rPr lang="en-US" altLang="de-DE" sz="1800" i="1" noProof="0" dirty="0" smtClean="0">
                    <a:solidFill>
                      <a:srgbClr val="C00000"/>
                    </a:solidFill>
                  </a:rPr>
                  <a:t>root_integer</a:t>
                </a:r>
                <a:r>
                  <a:rPr lang="en-US" altLang="de-DE" sz="1800" noProof="0" dirty="0" smtClean="0"/>
                  <a:t> is the anonymous largest integer type representable by the hardware. It has likewise all numeric operators and the value range</a:t>
                </a:r>
              </a:p>
              <a:p>
                <a:pPr marL="0" indent="0" eaLnBrk="1" hangingPunct="1">
                  <a:lnSpc>
                    <a:spcPct val="80000"/>
                  </a:lnSpc>
                </a:pPr>
                <a:r>
                  <a:rPr lang="en-US" altLang="de-DE" sz="1800" noProof="0" dirty="0" smtClean="0"/>
                  <a:t>     </a:t>
                </a:r>
                <a:r>
                  <a:rPr lang="en-US" altLang="de-DE" sz="1600" noProof="0" dirty="0" smtClean="0">
                    <a:latin typeface="Courier New" pitchFamily="49" charset="0"/>
                  </a:rPr>
                  <a:t>System.Min_Int .. System.Max_Int</a:t>
                </a:r>
              </a:p>
              <a:p>
                <a:pPr marL="0" indent="0" eaLnBrk="1" hangingPunct="1">
                  <a:lnSpc>
                    <a:spcPct val="80000"/>
                  </a:lnSpc>
                </a:pPr>
                <a:r>
                  <a:rPr lang="en-US" altLang="de-DE" sz="1800" noProof="0" dirty="0" smtClean="0"/>
                  <a:t>All integer types are rooted in </a:t>
                </a:r>
                <a:r>
                  <a:rPr lang="en-US" altLang="de-DE" sz="1800" i="1" noProof="0" dirty="0" smtClean="0"/>
                  <a:t>root_integer</a:t>
                </a:r>
                <a:r>
                  <a:rPr lang="en-US" altLang="de-DE" sz="1800" noProof="0" dirty="0" smtClean="0"/>
                  <a:t>, i.e. they are thought to be derived from it. </a:t>
                </a:r>
                <a:r>
                  <a:rPr lang="en-US" altLang="de-DE" sz="1800" i="1" noProof="0" dirty="0" smtClean="0"/>
                  <a:t>universal_integer</a:t>
                </a:r>
                <a:r>
                  <a:rPr lang="en-US" altLang="de-DE" sz="1800" noProof="0" dirty="0" smtClean="0"/>
                  <a:t> may be considered as </a:t>
                </a:r>
                <a:r>
                  <a:rPr lang="en-US" altLang="de-DE" sz="1800" i="1" noProof="0" dirty="0" smtClean="0"/>
                  <a:t>root_integer</a:t>
                </a:r>
                <a:r>
                  <a:rPr lang="en-US" altLang="de-DE" sz="1800" noProof="0" dirty="0" smtClean="0"/>
                  <a:t>'Class.</a:t>
                </a:r>
              </a:p>
              <a:p>
                <a:pPr marL="0" indent="0" eaLnBrk="1" hangingPunct="1">
                  <a:lnSpc>
                    <a:spcPct val="80000"/>
                  </a:lnSpc>
                </a:pPr>
                <a:endParaRPr lang="en-US" altLang="de-DE" sz="1800" noProof="0" dirty="0" smtClean="0"/>
              </a:p>
            </p:txBody>
          </p:sp>
        </mc:Choice>
        <mc:Fallback xmlns="">
          <p:sp>
            <p:nvSpPr>
              <p:cNvPr id="198659" name="Rectangle 3"/>
              <p:cNvSpPr>
                <a:spLocks noGrp="1" noRot="1" noChangeAspect="1" noMove="1" noResize="1" noEditPoints="1" noAdjustHandles="1" noChangeArrowheads="1" noChangeShapeType="1" noTextEdit="1"/>
              </p:cNvSpPr>
              <p:nvPr>
                <p:ph type="body" idx="1"/>
              </p:nvPr>
            </p:nvSpPr>
            <p:spPr>
              <a:xfrm>
                <a:off x="685800" y="2132856"/>
                <a:ext cx="7739063" cy="3744069"/>
              </a:xfrm>
              <a:blipFill rotWithShape="0">
                <a:blip r:embed="rId2"/>
                <a:stretch>
                  <a:fillRect l="-709" t="-2280" r="-315"/>
                </a:stretch>
              </a:blipFill>
            </p:spPr>
            <p:txBody>
              <a:bodyPr/>
              <a:lstStyle/>
              <a:p>
                <a:r>
                  <a:rPr lang="de-DE">
                    <a:noFill/>
                  </a:rPr>
                  <a:t> </a:t>
                </a:r>
              </a:p>
            </p:txBody>
          </p:sp>
        </mc:Fallback>
      </mc:AlternateContent>
      <p:sp>
        <p:nvSpPr>
          <p:cNvPr id="198660" name="Fußzeilenplatzhalter 1"/>
          <p:cNvSpPr>
            <a:spLocks noGrp="1"/>
          </p:cNvSpPr>
          <p:nvPr>
            <p:ph type="ftr" sz="quarte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en-US" altLang="de-DE" sz="2400" dirty="0" smtClean="0"/>
              <a:t>Ada Basics © 2024 C.Grein</a:t>
            </a:r>
            <a:endParaRPr lang="de-DE" altLang="de-DE" sz="2400" dirty="0"/>
          </a:p>
        </p:txBody>
      </p:sp>
      <p:sp>
        <p:nvSpPr>
          <p:cNvPr id="198661" name="Foliennummernplatzhalter 2"/>
          <p:cNvSpPr>
            <a:spLocks noGrp="1"/>
          </p:cNvSpPr>
          <p:nvPr>
            <p:ph type="sldNum" sz="quarter"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D798CE5C-26C3-4D69-AD8C-161EFB198D9F}" type="slidenum">
              <a:rPr lang="de-DE" altLang="de-DE" sz="2400" smtClean="0"/>
              <a:pPr eaLnBrk="1" hangingPunct="1">
                <a:spcBef>
                  <a:spcPct val="0"/>
                </a:spcBef>
              </a:pPr>
              <a:t>362</a:t>
            </a:fld>
            <a:endParaRPr lang="de-DE" altLang="de-DE" sz="2400" dirty="0" smtClean="0"/>
          </a:p>
        </p:txBody>
      </p:sp>
      <p:sp>
        <p:nvSpPr>
          <p:cNvPr id="6" name="Textfeld 5"/>
          <p:cNvSpPr txBox="1"/>
          <p:nvPr/>
        </p:nvSpPr>
        <p:spPr>
          <a:xfrm>
            <a:off x="5004048" y="2064867"/>
            <a:ext cx="3312368" cy="646331"/>
          </a:xfrm>
          <a:prstGeom prst="rect">
            <a:avLst/>
          </a:prstGeom>
          <a:solidFill>
            <a:schemeClr val="accent2">
              <a:lumMod val="20000"/>
              <a:lumOff val="80000"/>
            </a:schemeClr>
          </a:solidFill>
          <a:ln w="19050">
            <a:solidFill>
              <a:schemeClr val="accent2">
                <a:lumMod val="75000"/>
              </a:schemeClr>
            </a:solidFill>
          </a:ln>
        </p:spPr>
        <p:txBody>
          <a:bodyPr wrap="square" rtlCol="0">
            <a:spAutoFit/>
          </a:bodyPr>
          <a:lstStyle/>
          <a:p>
            <a:r>
              <a:rPr lang="en-US" sz="1200" dirty="0" smtClean="0">
                <a:solidFill>
                  <a:schemeClr val="tx1"/>
                </a:solidFill>
              </a:rPr>
              <a:t>The minimum </a:t>
            </a:r>
            <a:r>
              <a:rPr lang="en-US" sz="1200" dirty="0">
                <a:solidFill>
                  <a:schemeClr val="tx1"/>
                </a:solidFill>
              </a:rPr>
              <a:t>a</a:t>
            </a:r>
            <a:r>
              <a:rPr lang="en-US" sz="1200" dirty="0" smtClean="0">
                <a:solidFill>
                  <a:schemeClr val="tx1"/>
                </a:solidFill>
              </a:rPr>
              <a:t>nd maximum of the range must be  static expressions with results of any integer types.</a:t>
            </a:r>
          </a:p>
          <a:p>
            <a:pPr algn="ctr"/>
            <a:r>
              <a:rPr lang="en-US" sz="1200" dirty="0" smtClean="0">
                <a:solidFill>
                  <a:schemeClr val="tx1"/>
                </a:solidFill>
              </a:rPr>
              <a:t>Further </a:t>
            </a:r>
            <a:r>
              <a:rPr lang="en-US" sz="1200" u="sng" dirty="0" smtClean="0">
                <a:solidFill>
                  <a:schemeClr val="tx1"/>
                </a:solidFill>
              </a:rPr>
              <a:t>subtypes</a:t>
            </a:r>
            <a:r>
              <a:rPr lang="en-US" sz="1200" dirty="0" smtClean="0">
                <a:solidFill>
                  <a:schemeClr val="tx1"/>
                </a:solidFill>
              </a:rPr>
              <a:t> need not have static ranges.</a:t>
            </a:r>
            <a:endParaRPr lang="en-US" sz="1200" dirty="0">
              <a:solidFill>
                <a:schemeClr val="tx1"/>
              </a:solidFill>
            </a:endParaRPr>
          </a:p>
        </p:txBody>
      </p:sp>
      <mc:AlternateContent xmlns:mc="http://schemas.openxmlformats.org/markup-compatibility/2006" xmlns:a14="http://schemas.microsoft.com/office/drawing/2010/main">
        <mc:Choice Requires="a14">
          <p:sp>
            <p:nvSpPr>
              <p:cNvPr id="7" name="Textfeld 6"/>
              <p:cNvSpPr txBox="1"/>
              <p:nvPr/>
            </p:nvSpPr>
            <p:spPr>
              <a:xfrm>
                <a:off x="5584081" y="5733256"/>
                <a:ext cx="2588319" cy="577081"/>
              </a:xfrm>
              <a:prstGeom prst="rect">
                <a:avLst/>
              </a:prstGeom>
              <a:solidFill>
                <a:srgbClr val="A7FFCF"/>
              </a:solidFill>
              <a:ln>
                <a:solidFill>
                  <a:srgbClr val="00B050"/>
                </a:solidFill>
              </a:ln>
            </p:spPr>
            <p:txBody>
              <a:bodyPr wrap="square" rtlCol="0">
                <a:spAutoFit/>
              </a:bodyPr>
              <a:lstStyle/>
              <a:p>
                <a:r>
                  <a:rPr lang="en-US" sz="1050" dirty="0" smtClean="0">
                    <a:solidFill>
                      <a:srgbClr val="00B050"/>
                    </a:solidFill>
                  </a:rPr>
                  <a:t>The </a:t>
                </a:r>
                <a:r>
                  <a:rPr lang="en-US" altLang="de-DE" sz="1050" dirty="0" smtClean="0">
                    <a:solidFill>
                      <a:srgbClr val="00B050"/>
                    </a:solidFill>
                  </a:rPr>
                  <a:t>'</a:t>
                </a:r>
                <a:r>
                  <a:rPr lang="en-US" sz="1050" dirty="0" smtClean="0">
                    <a:solidFill>
                      <a:srgbClr val="00B050"/>
                    </a:solidFill>
                  </a:rPr>
                  <a:t>Class attribute is interesting only for OOP.</a:t>
                </a:r>
                <a:r>
                  <a:rPr lang="en-US" altLang="de-DE" sz="1050" i="1" dirty="0" smtClean="0">
                    <a:solidFill>
                      <a:srgbClr val="00B050"/>
                    </a:solidFill>
                  </a:rPr>
                  <a:t> root_integer</a:t>
                </a:r>
                <a:r>
                  <a:rPr lang="en-US" altLang="de-DE" sz="1050" dirty="0" smtClean="0">
                    <a:solidFill>
                      <a:srgbClr val="00B050"/>
                    </a:solidFill>
                  </a:rPr>
                  <a:t>'Class is in a sense the set of integers </a:t>
                </a:r>
                <a14:m>
                  <m:oMath xmlns:m="http://schemas.openxmlformats.org/officeDocument/2006/math">
                    <m:r>
                      <a:rPr lang="en-US" altLang="de-DE" sz="1050" i="1">
                        <a:solidFill>
                          <a:srgbClr val="00B050"/>
                        </a:solidFill>
                        <a:latin typeface="Cambria Math" panose="02040503050406030204" pitchFamily="18" charset="0"/>
                        <a:ea typeface="Cambria Math" panose="02040503050406030204" pitchFamily="18" charset="0"/>
                      </a:rPr>
                      <m:t>ℤ</m:t>
                    </m:r>
                  </m:oMath>
                </a14:m>
                <a:r>
                  <a:rPr lang="en-US" sz="1050" dirty="0" smtClean="0">
                    <a:solidFill>
                      <a:srgbClr val="00B050"/>
                    </a:solidFill>
                  </a:rPr>
                  <a:t>.</a:t>
                </a:r>
                <a:endParaRPr lang="en-US" sz="1050" dirty="0">
                  <a:solidFill>
                    <a:srgbClr val="00B050"/>
                  </a:solidFill>
                </a:endParaRPr>
              </a:p>
            </p:txBody>
          </p:sp>
        </mc:Choice>
        <mc:Fallback xmlns="">
          <p:sp>
            <p:nvSpPr>
              <p:cNvPr id="7" name="Textfeld 6"/>
              <p:cNvSpPr txBox="1">
                <a:spLocks noRot="1" noChangeAspect="1" noMove="1" noResize="1" noEditPoints="1" noAdjustHandles="1" noChangeArrowheads="1" noChangeShapeType="1" noTextEdit="1"/>
              </p:cNvSpPr>
              <p:nvPr/>
            </p:nvSpPr>
            <p:spPr>
              <a:xfrm>
                <a:off x="5584081" y="5733256"/>
                <a:ext cx="2588319" cy="577081"/>
              </a:xfrm>
              <a:prstGeom prst="rect">
                <a:avLst/>
              </a:prstGeom>
              <a:blipFill rotWithShape="0">
                <a:blip r:embed="rId3"/>
                <a:stretch>
                  <a:fillRect b="-4124"/>
                </a:stretch>
              </a:blipFill>
              <a:ln>
                <a:solidFill>
                  <a:srgbClr val="00B050"/>
                </a:solidFill>
              </a:ln>
            </p:spPr>
            <p:txBody>
              <a:bodyPr/>
              <a:lstStyle/>
              <a:p>
                <a:r>
                  <a:rPr lang="de-DE">
                    <a:noFill/>
                  </a:rPr>
                  <a:t> </a:t>
                </a:r>
              </a:p>
            </p:txBody>
          </p:sp>
        </mc:Fallback>
      </mc:AlternateContent>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98659">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98659">
                                            <p:txEl>
                                              <p:pRg st="4" end="4"/>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198659">
                                            <p:txEl>
                                              <p:pRg st="5" end="5"/>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98659">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98659">
                                            <p:txEl>
                                              <p:pRg st="7" end="7"/>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3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9682" name="Rectangle 2"/>
          <p:cNvSpPr>
            <a:spLocks noGrp="1" noChangeArrowheads="1"/>
          </p:cNvSpPr>
          <p:nvPr>
            <p:ph type="title"/>
          </p:nvPr>
        </p:nvSpPr>
        <p:spPr>
          <a:xfrm>
            <a:off x="685800" y="463550"/>
            <a:ext cx="7739063" cy="1309688"/>
          </a:xfrm>
        </p:spPr>
        <p:txBody>
          <a:bodyPr/>
          <a:lstStyle/>
          <a:p>
            <a:pPr eaLnBrk="1" hangingPunct="1"/>
            <a:r>
              <a:rPr lang="en-US" altLang="de-DE" sz="4000" noProof="0" dirty="0" smtClean="0"/>
              <a:t>Numeric Types</a:t>
            </a:r>
            <a:br>
              <a:rPr lang="en-US" altLang="de-DE" sz="4000" noProof="0" dirty="0" smtClean="0"/>
            </a:br>
            <a:r>
              <a:rPr lang="en-US" altLang="de-DE" sz="4000" noProof="0" dirty="0" smtClean="0"/>
              <a:t>Static Expressions</a:t>
            </a:r>
          </a:p>
        </p:txBody>
      </p:sp>
      <p:sp>
        <p:nvSpPr>
          <p:cNvPr id="199683" name="Rectangle 3"/>
          <p:cNvSpPr>
            <a:spLocks noGrp="1" noChangeArrowheads="1"/>
          </p:cNvSpPr>
          <p:nvPr>
            <p:ph type="body" idx="1"/>
          </p:nvPr>
        </p:nvSpPr>
        <p:spPr>
          <a:xfrm>
            <a:off x="685800" y="1844824"/>
            <a:ext cx="7739063" cy="3968750"/>
          </a:xfrm>
        </p:spPr>
        <p:txBody>
          <a:bodyPr/>
          <a:lstStyle/>
          <a:p>
            <a:pPr marL="0" indent="0" eaLnBrk="1" hangingPunct="1">
              <a:lnSpc>
                <a:spcPct val="80000"/>
              </a:lnSpc>
            </a:pPr>
            <a:r>
              <a:rPr lang="en-US" altLang="de-DE" sz="1800" noProof="0" dirty="0" smtClean="0"/>
              <a:t>Some examples of named numbers (they are of type </a:t>
            </a:r>
            <a:r>
              <a:rPr lang="en-US" altLang="de-DE" sz="1800" i="1" dirty="0" smtClean="0"/>
              <a:t>universal_integer)</a:t>
            </a:r>
            <a:r>
              <a:rPr lang="en-US" altLang="de-DE" sz="1800" noProof="0" dirty="0" smtClean="0"/>
              <a:t>:</a:t>
            </a:r>
          </a:p>
          <a:p>
            <a:pPr marL="185738" indent="0" eaLnBrk="1" hangingPunct="1">
              <a:lnSpc>
                <a:spcPct val="80000"/>
              </a:lnSpc>
            </a:pPr>
            <a:r>
              <a:rPr lang="en-US" altLang="de-DE" sz="1600" noProof="0" dirty="0" smtClean="0">
                <a:latin typeface="Courier New" pitchFamily="49" charset="0"/>
              </a:rPr>
              <a:t>S1: </a:t>
            </a:r>
            <a:r>
              <a:rPr lang="en-US" altLang="de-DE" sz="1600" b="1" noProof="0" dirty="0" smtClean="0">
                <a:latin typeface="Courier New" pitchFamily="49" charset="0"/>
              </a:rPr>
              <a:t>constant</a:t>
            </a:r>
            <a:r>
              <a:rPr lang="en-US" altLang="de-DE" sz="1600" noProof="0" dirty="0" smtClean="0">
                <a:latin typeface="Courier New" pitchFamily="49" charset="0"/>
              </a:rPr>
              <a:t> := Integer'Last + Integer'Last;</a:t>
            </a:r>
            <a:r>
              <a:rPr lang="en-US" altLang="de-DE" sz="1600" i="1" noProof="0" dirty="0" smtClean="0">
                <a:latin typeface="Courier New" pitchFamily="49" charset="0"/>
              </a:rPr>
              <a:t/>
            </a:r>
            <a:br>
              <a:rPr lang="en-US" altLang="de-DE" sz="1600" i="1" noProof="0" dirty="0" smtClean="0">
                <a:latin typeface="Courier New" pitchFamily="49" charset="0"/>
              </a:rPr>
            </a:br>
            <a:r>
              <a:rPr lang="en-US" altLang="de-DE" sz="1600" noProof="0" dirty="0" smtClean="0">
                <a:latin typeface="Courier New" pitchFamily="49" charset="0"/>
              </a:rPr>
              <a:t>S2: </a:t>
            </a:r>
            <a:r>
              <a:rPr lang="en-US" altLang="de-DE" sz="1600" b="1" noProof="0" dirty="0" smtClean="0">
                <a:latin typeface="Courier New" pitchFamily="49" charset="0"/>
              </a:rPr>
              <a:t>constant</a:t>
            </a:r>
            <a:r>
              <a:rPr lang="en-US" altLang="de-DE" sz="1600" noProof="0" dirty="0" smtClean="0">
                <a:latin typeface="Courier New" pitchFamily="49" charset="0"/>
              </a:rPr>
              <a:t> := Long_Integer'Last + </a:t>
            </a:r>
            <a:r>
              <a:rPr lang="en-US" altLang="de-DE" sz="1600" noProof="0" dirty="0" smtClean="0">
                <a:solidFill>
                  <a:schemeClr val="accent2"/>
                </a:solidFill>
                <a:latin typeface="Courier New" pitchFamily="49" charset="0"/>
              </a:rPr>
              <a:t>1</a:t>
            </a:r>
            <a:r>
              <a:rPr lang="en-US" altLang="de-DE" sz="1600" noProof="0" dirty="0" smtClean="0">
                <a:latin typeface="Courier New" pitchFamily="49" charset="0"/>
              </a:rPr>
              <a:t>;</a:t>
            </a:r>
            <a:r>
              <a:rPr lang="en-US" altLang="de-DE" sz="1600" i="1" noProof="0" dirty="0" smtClean="0">
                <a:latin typeface="Courier New" pitchFamily="49" charset="0"/>
              </a:rPr>
              <a:t/>
            </a:r>
            <a:br>
              <a:rPr lang="en-US" altLang="de-DE" sz="1600" i="1" noProof="0" dirty="0" smtClean="0">
                <a:latin typeface="Courier New" pitchFamily="49" charset="0"/>
              </a:rPr>
            </a:br>
            <a:r>
              <a:rPr lang="en-US" altLang="de-DE" sz="1600" noProof="0" dirty="0" smtClean="0">
                <a:latin typeface="Courier New" pitchFamily="49" charset="0"/>
              </a:rPr>
              <a:t>S3: </a:t>
            </a:r>
            <a:r>
              <a:rPr lang="en-US" altLang="de-DE" sz="1600" b="1" noProof="0" dirty="0" smtClean="0">
                <a:latin typeface="Courier New" pitchFamily="49" charset="0"/>
              </a:rPr>
              <a:t>constant</a:t>
            </a:r>
            <a:r>
              <a:rPr lang="en-US" altLang="de-DE" sz="1600" noProof="0" dirty="0" smtClean="0">
                <a:latin typeface="Courier New" pitchFamily="49" charset="0"/>
              </a:rPr>
              <a:t> := S1 + S2;</a:t>
            </a:r>
            <a:r>
              <a:rPr lang="en-US" altLang="de-DE" sz="1600" i="1" noProof="0" dirty="0" smtClean="0">
                <a:latin typeface="Courier New" pitchFamily="49" charset="0"/>
              </a:rPr>
              <a:t/>
            </a:r>
            <a:br>
              <a:rPr lang="en-US" altLang="de-DE" sz="1600" i="1" noProof="0" dirty="0" smtClean="0">
                <a:latin typeface="Courier New" pitchFamily="49" charset="0"/>
              </a:rPr>
            </a:br>
            <a:r>
              <a:rPr lang="en-US" altLang="de-DE" sz="1600" noProof="0" dirty="0" smtClean="0">
                <a:solidFill>
                  <a:srgbClr val="FF0000"/>
                </a:solidFill>
                <a:latin typeface="Courier New" pitchFamily="49" charset="0"/>
              </a:rPr>
              <a:t>S4: </a:t>
            </a:r>
            <a:r>
              <a:rPr lang="en-US" altLang="de-DE" sz="1600" b="1" noProof="0" dirty="0" smtClean="0">
                <a:solidFill>
                  <a:srgbClr val="FF0000"/>
                </a:solidFill>
                <a:latin typeface="Courier New" pitchFamily="49" charset="0"/>
              </a:rPr>
              <a:t>constant</a:t>
            </a:r>
            <a:r>
              <a:rPr lang="en-US" altLang="de-DE" sz="1600" noProof="0" dirty="0" smtClean="0">
                <a:solidFill>
                  <a:srgbClr val="FF0000"/>
                </a:solidFill>
                <a:latin typeface="Courier New" pitchFamily="49" charset="0"/>
              </a:rPr>
              <a:t> := Integer'Last + Long_Integer'Last;</a:t>
            </a:r>
            <a:r>
              <a:rPr lang="en-US" sz="1600" noProof="0" dirty="0" smtClean="0">
                <a:solidFill>
                  <a:srgbClr val="FF0000"/>
                </a:solidFill>
                <a:latin typeface="Courier New" panose="02070309020205020404" pitchFamily="49" charset="0"/>
                <a:cs typeface="Courier New" panose="02070309020205020404" pitchFamily="49" charset="0"/>
              </a:rPr>
              <a:t> -- </a:t>
            </a:r>
            <a:r>
              <a:rPr lang="en-US" altLang="de-DE" sz="1600" noProof="0" dirty="0" smtClean="0">
                <a:solidFill>
                  <a:srgbClr val="FF0000"/>
                </a:solidFill>
                <a:latin typeface="Wingdings" panose="05000000000000000000" pitchFamily="2" charset="2"/>
                <a:cs typeface="Courier New" panose="02070309020205020404" pitchFamily="49" charset="0"/>
              </a:rPr>
              <a:t></a:t>
            </a:r>
            <a:endParaRPr lang="en-US" altLang="de-DE" sz="1600" i="1" noProof="0" dirty="0" smtClean="0">
              <a:solidFill>
                <a:srgbClr val="FF0000"/>
              </a:solidFill>
              <a:latin typeface="Courier New" pitchFamily="49" charset="0"/>
            </a:endParaRPr>
          </a:p>
          <a:p>
            <a:pPr marL="0" indent="0" eaLnBrk="1" hangingPunct="1">
              <a:lnSpc>
                <a:spcPct val="80000"/>
              </a:lnSpc>
            </a:pPr>
            <a:r>
              <a:rPr lang="en-US" altLang="de-DE" sz="1800" noProof="0" dirty="0" smtClean="0"/>
              <a:t>Static expressions are evaluated at compile time without overflow check, i.e. mathematically exact (only </a:t>
            </a:r>
            <a:r>
              <a:rPr lang="en-US" altLang="de-DE" sz="1800" dirty="0" smtClean="0"/>
              <a:t>bounded by computer storage</a:t>
            </a:r>
            <a:r>
              <a:rPr lang="en-US" altLang="de-DE" sz="1800" noProof="0" dirty="0" smtClean="0"/>
              <a:t>). </a:t>
            </a:r>
            <a:r>
              <a:rPr lang="en-US" altLang="de-DE" sz="1800" dirty="0" smtClean="0"/>
              <a:t>The result is </a:t>
            </a:r>
            <a:r>
              <a:rPr lang="en-US" altLang="de-DE" sz="1800" noProof="0" dirty="0" smtClean="0"/>
              <a:t>implicitly converted to </a:t>
            </a:r>
            <a:r>
              <a:rPr lang="en-US" altLang="de-DE" sz="1800" i="1" noProof="0" dirty="0" smtClean="0"/>
              <a:t>universal_integer</a:t>
            </a:r>
            <a:r>
              <a:rPr lang="en-US" altLang="de-DE" sz="1800" noProof="0" dirty="0" smtClean="0"/>
              <a:t>.</a:t>
            </a:r>
          </a:p>
          <a:p>
            <a:pPr marL="0" indent="0" eaLnBrk="1" hangingPunct="1">
              <a:lnSpc>
                <a:spcPct val="80000"/>
              </a:lnSpc>
            </a:pPr>
            <a:r>
              <a:rPr lang="en-US" altLang="de-DE" sz="1800" dirty="0" smtClean="0"/>
              <a:t>The</a:t>
            </a:r>
            <a:r>
              <a:rPr lang="en-US" altLang="de-DE" sz="1800" noProof="0" dirty="0" smtClean="0"/>
              <a:t> above addition operators are therefore those of</a:t>
            </a:r>
          </a:p>
          <a:p>
            <a:pPr marL="0" indent="0" eaLnBrk="1" hangingPunct="1">
              <a:lnSpc>
                <a:spcPct val="80000"/>
              </a:lnSpc>
            </a:pPr>
            <a:r>
              <a:rPr lang="en-US" altLang="de-DE" sz="1800" noProof="0" dirty="0" smtClean="0">
                <a:latin typeface="Courier New" pitchFamily="49" charset="0"/>
              </a:rPr>
              <a:t>	</a:t>
            </a:r>
            <a:r>
              <a:rPr lang="en-US" altLang="de-DE" sz="1600" noProof="0" dirty="0" smtClean="0">
                <a:latin typeface="Courier New" pitchFamily="49" charset="0"/>
              </a:rPr>
              <a:t>Integer</a:t>
            </a:r>
            <a:r>
              <a:rPr lang="en-US" altLang="de-DE" sz="1600" noProof="0" dirty="0" smtClean="0"/>
              <a:t> (</a:t>
            </a:r>
            <a:r>
              <a:rPr lang="en-US" altLang="de-DE" sz="1600" noProof="0" dirty="0" smtClean="0">
                <a:latin typeface="Courier New" pitchFamily="49" charset="0"/>
              </a:rPr>
              <a:t>S1</a:t>
            </a:r>
            <a:r>
              <a:rPr lang="en-US" altLang="de-DE" sz="1600" noProof="0" dirty="0" smtClean="0"/>
              <a:t>), </a:t>
            </a:r>
            <a:r>
              <a:rPr lang="en-US" altLang="de-DE" sz="1600" noProof="0" dirty="0" smtClean="0">
                <a:latin typeface="Courier New" pitchFamily="49" charset="0"/>
              </a:rPr>
              <a:t>Long_Integer</a:t>
            </a:r>
            <a:r>
              <a:rPr lang="en-US" altLang="de-DE" sz="1600" noProof="0" dirty="0" smtClean="0"/>
              <a:t> (</a:t>
            </a:r>
            <a:r>
              <a:rPr lang="en-US" altLang="de-DE" sz="1600" noProof="0" dirty="0" smtClean="0">
                <a:latin typeface="Courier New" pitchFamily="49" charset="0"/>
              </a:rPr>
              <a:t>S2</a:t>
            </a:r>
            <a:r>
              <a:rPr lang="en-US" altLang="de-DE" sz="1600" noProof="0" dirty="0" smtClean="0"/>
              <a:t>), </a:t>
            </a:r>
            <a:r>
              <a:rPr lang="en-US" altLang="de-DE" sz="1600" i="1" noProof="0" dirty="0" smtClean="0"/>
              <a:t>root_integer</a:t>
            </a:r>
            <a:r>
              <a:rPr lang="en-US" altLang="de-DE" sz="1600" noProof="0" dirty="0" smtClean="0"/>
              <a:t> (</a:t>
            </a:r>
            <a:r>
              <a:rPr lang="en-US" altLang="de-DE" sz="1600" noProof="0" dirty="0" smtClean="0">
                <a:latin typeface="Courier New" pitchFamily="49" charset="0"/>
              </a:rPr>
              <a:t>S3</a:t>
            </a:r>
            <a:r>
              <a:rPr lang="en-US" altLang="de-DE" sz="1600" noProof="0" dirty="0" smtClean="0"/>
              <a:t>). </a:t>
            </a:r>
          </a:p>
          <a:p>
            <a:pPr marL="0" indent="0" eaLnBrk="1" hangingPunct="1">
              <a:lnSpc>
                <a:spcPct val="80000"/>
              </a:lnSpc>
            </a:pPr>
            <a:r>
              <a:rPr lang="en-US" altLang="de-DE" sz="1800" dirty="0" smtClean="0"/>
              <a:t>The</a:t>
            </a:r>
            <a:r>
              <a:rPr lang="en-US" altLang="de-DE" sz="1800" noProof="0" dirty="0" smtClean="0"/>
              <a:t> literal </a:t>
            </a:r>
            <a:r>
              <a:rPr lang="en-US" altLang="de-DE" sz="1800" noProof="0" dirty="0" smtClean="0">
                <a:solidFill>
                  <a:schemeClr val="accent2"/>
                </a:solidFill>
                <a:latin typeface="Courier New" pitchFamily="49" charset="0"/>
              </a:rPr>
              <a:t>1</a:t>
            </a:r>
            <a:r>
              <a:rPr lang="en-US" altLang="de-DE" sz="1800" noProof="0" dirty="0" smtClean="0"/>
              <a:t> in </a:t>
            </a:r>
            <a:r>
              <a:rPr lang="en-US" altLang="de-DE" sz="1800" noProof="0" dirty="0" smtClean="0">
                <a:latin typeface="Courier New" pitchFamily="49" charset="0"/>
              </a:rPr>
              <a:t>S2</a:t>
            </a:r>
            <a:r>
              <a:rPr lang="en-US" altLang="de-DE" sz="1800" noProof="0" dirty="0" smtClean="0"/>
              <a:t> is of type </a:t>
            </a:r>
            <a:r>
              <a:rPr lang="en-US" altLang="de-DE" sz="1800" i="1" noProof="0" dirty="0" smtClean="0"/>
              <a:t>universal_integer</a:t>
            </a:r>
            <a:r>
              <a:rPr lang="en-US" altLang="de-DE" sz="1800" noProof="0" dirty="0" smtClean="0"/>
              <a:t> and is implicitly converted to </a:t>
            </a:r>
            <a:r>
              <a:rPr lang="en-US" altLang="de-DE" sz="1800" noProof="0" dirty="0" smtClean="0">
                <a:latin typeface="Courier New" pitchFamily="49" charset="0"/>
              </a:rPr>
              <a:t>Long_Integer</a:t>
            </a:r>
            <a:r>
              <a:rPr lang="en-US" altLang="de-DE" sz="1800" noProof="0" dirty="0" smtClean="0"/>
              <a:t>.</a:t>
            </a:r>
          </a:p>
          <a:p>
            <a:pPr marL="0" indent="0" eaLnBrk="1" hangingPunct="1">
              <a:lnSpc>
                <a:spcPct val="80000"/>
              </a:lnSpc>
            </a:pPr>
            <a:r>
              <a:rPr lang="en-US" altLang="de-DE" sz="1800" noProof="0" dirty="0" smtClean="0">
                <a:latin typeface="Courier New" pitchFamily="49" charset="0"/>
              </a:rPr>
              <a:t>S3</a:t>
            </a:r>
            <a:r>
              <a:rPr lang="en-US" altLang="de-DE" sz="1800" noProof="0" dirty="0" smtClean="0"/>
              <a:t> </a:t>
            </a:r>
            <a:r>
              <a:rPr lang="en-US" altLang="de-DE" sz="1800" dirty="0" smtClean="0"/>
              <a:t>implicitly </a:t>
            </a:r>
            <a:r>
              <a:rPr lang="en-US" altLang="de-DE" sz="1800" dirty="0"/>
              <a:t>converts </a:t>
            </a:r>
            <a:r>
              <a:rPr lang="en-US" altLang="de-DE" sz="1800" dirty="0" smtClean="0"/>
              <a:t>the</a:t>
            </a:r>
            <a:r>
              <a:rPr lang="en-US" altLang="de-DE" sz="1800" noProof="0" dirty="0" smtClean="0"/>
              <a:t> summands (</a:t>
            </a:r>
            <a:r>
              <a:rPr lang="en-US" altLang="de-DE" sz="1800" i="1" noProof="0" dirty="0" smtClean="0"/>
              <a:t>universal_integer</a:t>
            </a:r>
            <a:r>
              <a:rPr lang="en-US" altLang="de-DE" sz="1800" noProof="0" dirty="0" smtClean="0"/>
              <a:t>) </a:t>
            </a:r>
            <a:r>
              <a:rPr lang="en-US" altLang="de-DE" sz="1800" dirty="0" smtClean="0"/>
              <a:t>to</a:t>
            </a:r>
            <a:r>
              <a:rPr lang="en-US" altLang="de-DE" sz="1800" noProof="0" dirty="0" smtClean="0"/>
              <a:t> </a:t>
            </a:r>
            <a:r>
              <a:rPr lang="en-US" altLang="de-DE" sz="1800" i="1" noProof="0" dirty="0" smtClean="0"/>
              <a:t>root_integer</a:t>
            </a:r>
            <a:r>
              <a:rPr lang="en-US" altLang="de-DE" sz="1800" noProof="0" dirty="0" smtClean="0"/>
              <a:t>, performs the computations, and converts back to </a:t>
            </a:r>
            <a:r>
              <a:rPr lang="en-US" altLang="de-DE" sz="1800" i="1" noProof="0" dirty="0" smtClean="0"/>
              <a:t>universal_integer</a:t>
            </a:r>
            <a:r>
              <a:rPr lang="en-US" altLang="de-DE" sz="1800" noProof="0" dirty="0" smtClean="0"/>
              <a:t>.</a:t>
            </a:r>
          </a:p>
          <a:p>
            <a:pPr marL="0" indent="0" eaLnBrk="1" hangingPunct="1">
              <a:lnSpc>
                <a:spcPct val="80000"/>
              </a:lnSpc>
            </a:pPr>
            <a:r>
              <a:rPr lang="en-US" altLang="de-DE" sz="1800" noProof="0" dirty="0" smtClean="0">
                <a:solidFill>
                  <a:srgbClr val="FF0000"/>
                </a:solidFill>
                <a:latin typeface="Courier New" pitchFamily="49" charset="0"/>
              </a:rPr>
              <a:t>S4</a:t>
            </a:r>
            <a:r>
              <a:rPr lang="en-US" altLang="de-DE" sz="1800" noProof="0" dirty="0" smtClean="0">
                <a:solidFill>
                  <a:srgbClr val="FF0000"/>
                </a:solidFill>
              </a:rPr>
              <a:t> is illegal because it mixes different types.</a:t>
            </a:r>
          </a:p>
        </p:txBody>
      </p:sp>
      <p:sp>
        <p:nvSpPr>
          <p:cNvPr id="199684" name="Fußzeilenplatzhalter 1"/>
          <p:cNvSpPr>
            <a:spLocks noGrp="1"/>
          </p:cNvSpPr>
          <p:nvPr>
            <p:ph type="ftr" sz="quarte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en-US" altLang="de-DE" sz="2400" dirty="0" smtClean="0"/>
              <a:t>Ada Basics © 2024 C.Grein</a:t>
            </a:r>
            <a:endParaRPr lang="de-DE" altLang="de-DE" sz="2400" dirty="0"/>
          </a:p>
        </p:txBody>
      </p:sp>
      <p:sp>
        <p:nvSpPr>
          <p:cNvPr id="199685" name="Foliennummernplatzhalter 2"/>
          <p:cNvSpPr>
            <a:spLocks noGrp="1"/>
          </p:cNvSpPr>
          <p:nvPr>
            <p:ph type="sldNum" sz="quarter"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05D9066B-AEAF-4EF1-92DF-0C8A25277EB6}" type="slidenum">
              <a:rPr lang="de-DE" altLang="de-DE" sz="2400" smtClean="0"/>
              <a:pPr eaLnBrk="1" hangingPunct="1">
                <a:spcBef>
                  <a:spcPct val="0"/>
                </a:spcBef>
              </a:pPr>
              <a:t>363</a:t>
            </a:fld>
            <a:endParaRPr lang="de-DE" altLang="de-DE" sz="2400" dirty="0" smtClean="0"/>
          </a:p>
        </p:txBody>
      </p:sp>
      <p:sp>
        <p:nvSpPr>
          <p:cNvPr id="2" name="Textfeld 1"/>
          <p:cNvSpPr txBox="1"/>
          <p:nvPr/>
        </p:nvSpPr>
        <p:spPr>
          <a:xfrm>
            <a:off x="1475656" y="5809332"/>
            <a:ext cx="5242346" cy="400656"/>
          </a:xfrm>
          <a:prstGeom prst="rect">
            <a:avLst/>
          </a:prstGeom>
          <a:noFill/>
        </p:spPr>
        <p:txBody>
          <a:bodyPr wrap="square" rtlCol="0">
            <a:spAutoFit/>
          </a:bodyPr>
          <a:lstStyle/>
          <a:p>
            <a:r>
              <a:rPr lang="en-US" sz="2000" dirty="0" smtClean="0">
                <a:solidFill>
                  <a:schemeClr val="accent2"/>
                </a:solidFill>
              </a:rPr>
              <a:t>Reason: Prevention of the darn Beaujolais effect!</a:t>
            </a:r>
            <a:endParaRPr lang="en-US" sz="2000" dirty="0">
              <a:solidFill>
                <a:schemeClr val="accent2"/>
              </a:solidFill>
            </a:endParaRPr>
          </a:p>
        </p:txBody>
      </p:sp>
      <p:sp>
        <p:nvSpPr>
          <p:cNvPr id="7" name="Textfeld 6"/>
          <p:cNvSpPr txBox="1"/>
          <p:nvPr/>
        </p:nvSpPr>
        <p:spPr>
          <a:xfrm>
            <a:off x="6947669" y="5809332"/>
            <a:ext cx="1008112" cy="338554"/>
          </a:xfrm>
          <a:prstGeom prst="rect">
            <a:avLst/>
          </a:prstGeom>
          <a:solidFill>
            <a:srgbClr val="31DBE3"/>
          </a:solidFill>
          <a:ln>
            <a:solidFill>
              <a:srgbClr val="0070C0"/>
            </a:solidFill>
          </a:ln>
        </p:spPr>
        <p:txBody>
          <a:bodyPr wrap="square" rtlCol="0">
            <a:spAutoFit/>
          </a:bodyPr>
          <a:lstStyle/>
          <a:p>
            <a:r>
              <a:rPr lang="de-DE" sz="1600" dirty="0" smtClean="0">
                <a:solidFill>
                  <a:schemeClr val="tx1"/>
                </a:solidFill>
              </a:rPr>
              <a:t>See Code</a:t>
            </a:r>
            <a:endParaRPr lang="de-DE" sz="1600" dirty="0">
              <a:solidFill>
                <a:schemeClr val="tx1"/>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animBg="1"/>
    </p:bldLst>
  </p:timing>
</p:sld>
</file>

<file path=ppt/slides/slide3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706" name="Rectangle 2"/>
          <p:cNvSpPr>
            <a:spLocks noGrp="1" noChangeArrowheads="1"/>
          </p:cNvSpPr>
          <p:nvPr>
            <p:ph type="title"/>
          </p:nvPr>
        </p:nvSpPr>
        <p:spPr>
          <a:xfrm>
            <a:off x="685800" y="463550"/>
            <a:ext cx="7739063" cy="1309688"/>
          </a:xfrm>
        </p:spPr>
        <p:txBody>
          <a:bodyPr/>
          <a:lstStyle/>
          <a:p>
            <a:pPr eaLnBrk="1" hangingPunct="1"/>
            <a:r>
              <a:rPr lang="en-US" altLang="de-DE" sz="4000" noProof="0" dirty="0" smtClean="0"/>
              <a:t>Numeric Types</a:t>
            </a:r>
            <a:br>
              <a:rPr lang="en-US" altLang="de-DE" sz="4000" noProof="0" dirty="0" smtClean="0"/>
            </a:br>
            <a:r>
              <a:rPr lang="en-US" altLang="de-DE" sz="4000" noProof="0" dirty="0" smtClean="0"/>
              <a:t>Pos Attribute</a:t>
            </a:r>
          </a:p>
        </p:txBody>
      </p:sp>
      <p:sp>
        <p:nvSpPr>
          <p:cNvPr id="200707" name="Rectangle 3"/>
          <p:cNvSpPr>
            <a:spLocks noGrp="1" noChangeArrowheads="1"/>
          </p:cNvSpPr>
          <p:nvPr>
            <p:ph type="body" idx="1"/>
          </p:nvPr>
        </p:nvSpPr>
        <p:spPr>
          <a:xfrm>
            <a:off x="685800" y="2124992"/>
            <a:ext cx="7739063" cy="3824288"/>
          </a:xfrm>
        </p:spPr>
        <p:txBody>
          <a:bodyPr/>
          <a:lstStyle/>
          <a:p>
            <a:pPr marL="0" indent="0" eaLnBrk="1" hangingPunct="1">
              <a:lnSpc>
                <a:spcPct val="80000"/>
              </a:lnSpc>
            </a:pPr>
            <a:r>
              <a:rPr lang="en-US" altLang="de-DE" sz="2000" noProof="0" dirty="0" smtClean="0">
                <a:solidFill>
                  <a:srgbClr val="FF0000"/>
                </a:solidFill>
              </a:rPr>
              <a:t>Illegal:</a:t>
            </a:r>
          </a:p>
          <a:p>
            <a:pPr marL="0" indent="0" eaLnBrk="1" hangingPunct="1">
              <a:lnSpc>
                <a:spcPct val="80000"/>
              </a:lnSpc>
            </a:pPr>
            <a:r>
              <a:rPr lang="en-US" altLang="de-DE" sz="1800" noProof="0" dirty="0" smtClean="0">
                <a:solidFill>
                  <a:srgbClr val="FF0000"/>
                </a:solidFill>
                <a:latin typeface="Courier New" pitchFamily="49" charset="0"/>
              </a:rPr>
              <a:t>S4: </a:t>
            </a:r>
            <a:r>
              <a:rPr lang="en-US" altLang="de-DE" sz="1800" b="1" noProof="0" dirty="0" smtClean="0">
                <a:solidFill>
                  <a:srgbClr val="FF0000"/>
                </a:solidFill>
                <a:latin typeface="Courier New" pitchFamily="49" charset="0"/>
              </a:rPr>
              <a:t>constant</a:t>
            </a:r>
            <a:r>
              <a:rPr lang="en-US" altLang="de-DE" sz="1800" noProof="0" dirty="0" smtClean="0">
                <a:solidFill>
                  <a:srgbClr val="FF0000"/>
                </a:solidFill>
                <a:latin typeface="Courier New" pitchFamily="49" charset="0"/>
              </a:rPr>
              <a:t> := Integer'Last + Long_Integer'Last;</a:t>
            </a:r>
          </a:p>
          <a:p>
            <a:pPr marL="0" indent="0" eaLnBrk="1" hangingPunct="1">
              <a:lnSpc>
                <a:spcPct val="80000"/>
              </a:lnSpc>
            </a:pPr>
            <a:endParaRPr lang="en-US" altLang="de-DE" sz="800" noProof="0" dirty="0" smtClean="0">
              <a:latin typeface="Courier New" pitchFamily="49" charset="0"/>
            </a:endParaRPr>
          </a:p>
          <a:p>
            <a:pPr marL="0" indent="0" eaLnBrk="1" hangingPunct="1">
              <a:lnSpc>
                <a:spcPct val="80000"/>
              </a:lnSpc>
            </a:pPr>
            <a:r>
              <a:rPr lang="en-US" altLang="de-DE" sz="2000" noProof="0" dirty="0" smtClean="0"/>
              <a:t>Instead the following is legal:</a:t>
            </a:r>
          </a:p>
          <a:p>
            <a:pPr marL="0" indent="0" eaLnBrk="1" hangingPunct="1">
              <a:lnSpc>
                <a:spcPct val="80000"/>
              </a:lnSpc>
            </a:pPr>
            <a:r>
              <a:rPr lang="en-US" altLang="de-DE" sz="1800" noProof="0" dirty="0" smtClean="0">
                <a:latin typeface="Courier New" pitchFamily="49" charset="0"/>
              </a:rPr>
              <a:t>S5: </a:t>
            </a:r>
            <a:r>
              <a:rPr lang="en-US" altLang="de-DE" sz="1800" b="1" noProof="0" dirty="0" smtClean="0">
                <a:latin typeface="Courier New" pitchFamily="49" charset="0"/>
              </a:rPr>
              <a:t>constant</a:t>
            </a:r>
            <a:r>
              <a:rPr lang="en-US" altLang="de-DE" sz="1800" noProof="0" dirty="0" smtClean="0">
                <a:latin typeface="Courier New" pitchFamily="49" charset="0"/>
              </a:rPr>
              <a:t> := Integer     'Pos (Integer     'Last) +</a:t>
            </a:r>
            <a:br>
              <a:rPr lang="en-US" altLang="de-DE" sz="1800" noProof="0" dirty="0" smtClean="0">
                <a:latin typeface="Courier New" pitchFamily="49" charset="0"/>
              </a:rPr>
            </a:br>
            <a:r>
              <a:rPr lang="en-US" altLang="de-DE" sz="1800" noProof="0" dirty="0" smtClean="0">
                <a:latin typeface="Courier New" pitchFamily="49" charset="0"/>
              </a:rPr>
              <a:t>                Long_Integer'Pos (Long_Integer'Last);</a:t>
            </a:r>
          </a:p>
          <a:p>
            <a:pPr marL="0" indent="0" eaLnBrk="1" hangingPunct="1">
              <a:lnSpc>
                <a:spcPct val="80000"/>
              </a:lnSpc>
            </a:pPr>
            <a:endParaRPr lang="en-US" altLang="de-DE" sz="800" noProof="0" dirty="0" smtClean="0">
              <a:latin typeface="Courier New" pitchFamily="49" charset="0"/>
            </a:endParaRPr>
          </a:p>
          <a:p>
            <a:pPr marL="0" indent="0" eaLnBrk="1" hangingPunct="1">
              <a:lnSpc>
                <a:spcPct val="80000"/>
              </a:lnSpc>
            </a:pPr>
            <a:r>
              <a:rPr lang="en-US" altLang="de-DE" sz="2000" noProof="0" dirty="0" smtClean="0"/>
              <a:t>Here, the Pos attribute converts the values to </a:t>
            </a:r>
            <a:r>
              <a:rPr lang="en-US" altLang="de-DE" sz="2000" i="1" noProof="0" dirty="0" smtClean="0"/>
              <a:t>universal_integer</a:t>
            </a:r>
            <a:r>
              <a:rPr lang="en-US" altLang="de-DE" sz="2000" noProof="0" dirty="0" smtClean="0"/>
              <a:t> which are further converted to </a:t>
            </a:r>
            <a:r>
              <a:rPr lang="en-US" altLang="de-DE" sz="2000" i="1" noProof="0" dirty="0" smtClean="0"/>
              <a:t>root_integer</a:t>
            </a:r>
            <a:r>
              <a:rPr lang="en-US" altLang="de-DE" sz="2000" noProof="0" dirty="0" smtClean="0"/>
              <a:t>, </a:t>
            </a:r>
            <a:r>
              <a:rPr lang="en-US" altLang="de-DE" sz="2000" dirty="0" smtClean="0"/>
              <a:t>the</a:t>
            </a:r>
            <a:r>
              <a:rPr lang="en-US" altLang="de-DE" sz="2000" noProof="0" dirty="0" smtClean="0"/>
              <a:t>n added; and </a:t>
            </a:r>
            <a:r>
              <a:rPr lang="en-US" altLang="de-DE" sz="2000" dirty="0" smtClean="0"/>
              <a:t>the result is finally converted back to</a:t>
            </a:r>
            <a:r>
              <a:rPr lang="en-US" altLang="de-DE" sz="2000" noProof="0" dirty="0" smtClean="0"/>
              <a:t> </a:t>
            </a:r>
            <a:r>
              <a:rPr lang="en-US" altLang="de-DE" sz="2000" i="1" noProof="0" dirty="0" smtClean="0"/>
              <a:t>universal_integer</a:t>
            </a:r>
            <a:r>
              <a:rPr lang="en-US" altLang="de-DE" sz="2000" noProof="0" dirty="0" smtClean="0"/>
              <a:t>.</a:t>
            </a:r>
          </a:p>
          <a:p>
            <a:pPr marL="0" indent="0" eaLnBrk="1" hangingPunct="1">
              <a:lnSpc>
                <a:spcPct val="80000"/>
              </a:lnSpc>
            </a:pPr>
            <a:r>
              <a:rPr lang="en-US" altLang="de-DE" sz="2400" noProof="0" dirty="0" smtClean="0"/>
              <a:t>This attribute exists for all discrete types.</a:t>
            </a:r>
          </a:p>
          <a:p>
            <a:pPr marL="0" indent="0" eaLnBrk="1" hangingPunct="1">
              <a:lnSpc>
                <a:spcPct val="80000"/>
              </a:lnSpc>
            </a:pPr>
            <a:r>
              <a:rPr lang="en-US" altLang="de-DE" sz="2000" noProof="0" dirty="0" smtClean="0"/>
              <a:t>For enumeration </a:t>
            </a:r>
            <a:r>
              <a:rPr lang="en-US" altLang="de-DE" sz="2000" dirty="0" smtClean="0"/>
              <a:t>types, it returns the </a:t>
            </a:r>
            <a:r>
              <a:rPr lang="en-US" altLang="de-DE" sz="2000" noProof="0" dirty="0" smtClean="0"/>
              <a:t>position number of the literal, starting with 0.</a:t>
            </a:r>
          </a:p>
          <a:p>
            <a:pPr marL="0" indent="0" eaLnBrk="1" hangingPunct="1">
              <a:lnSpc>
                <a:spcPct val="80000"/>
              </a:lnSpc>
            </a:pPr>
            <a:endParaRPr lang="en-US" altLang="de-DE" sz="1800" noProof="0" dirty="0" smtClean="0">
              <a:solidFill>
                <a:srgbClr val="FF0000"/>
              </a:solidFill>
            </a:endParaRPr>
          </a:p>
        </p:txBody>
      </p:sp>
      <p:sp>
        <p:nvSpPr>
          <p:cNvPr id="200708" name="Fußzeilenplatzhalter 1"/>
          <p:cNvSpPr>
            <a:spLocks noGrp="1"/>
          </p:cNvSpPr>
          <p:nvPr>
            <p:ph type="ftr" sz="quarte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en-US" altLang="de-DE" sz="2400" dirty="0" smtClean="0"/>
              <a:t>Ada Basics © 2024 C.Grein</a:t>
            </a:r>
            <a:endParaRPr lang="de-DE" altLang="de-DE" sz="2400" dirty="0"/>
          </a:p>
        </p:txBody>
      </p:sp>
      <p:sp>
        <p:nvSpPr>
          <p:cNvPr id="200709" name="Foliennummernplatzhalter 2"/>
          <p:cNvSpPr>
            <a:spLocks noGrp="1"/>
          </p:cNvSpPr>
          <p:nvPr>
            <p:ph type="sldNum" sz="quarter"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583D4228-5437-4475-A23E-CF824DA9AD88}" type="slidenum">
              <a:rPr lang="de-DE" altLang="de-DE" sz="2400" smtClean="0"/>
              <a:pPr eaLnBrk="1" hangingPunct="1">
                <a:spcBef>
                  <a:spcPct val="0"/>
                </a:spcBef>
              </a:pPr>
              <a:t>364</a:t>
            </a:fld>
            <a:endParaRPr lang="de-DE" altLang="de-DE" sz="2400" dirty="0" smtClean="0"/>
          </a:p>
        </p:txBody>
      </p:sp>
    </p:spTree>
  </p:cSld>
  <p:clrMapOvr>
    <a:masterClrMapping/>
  </p:clrMapOvr>
  <p:timing>
    <p:tnLst>
      <p:par>
        <p:cTn id="1" dur="indefinite" restart="never" nodeType="tmRoot"/>
      </p:par>
    </p:tnLst>
  </p:timing>
</p:sld>
</file>

<file path=ppt/slides/slide3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1730" name="Rectangle 2"/>
          <p:cNvSpPr>
            <a:spLocks noGrp="1" noChangeArrowheads="1"/>
          </p:cNvSpPr>
          <p:nvPr>
            <p:ph type="title"/>
          </p:nvPr>
        </p:nvSpPr>
        <p:spPr>
          <a:xfrm>
            <a:off x="685800" y="463550"/>
            <a:ext cx="7739063" cy="1309688"/>
          </a:xfrm>
        </p:spPr>
        <p:txBody>
          <a:bodyPr/>
          <a:lstStyle/>
          <a:p>
            <a:pPr eaLnBrk="1" hangingPunct="1"/>
            <a:r>
              <a:rPr lang="en-US" altLang="de-DE" sz="4000" noProof="0" dirty="0" smtClean="0"/>
              <a:t>Numeric Types</a:t>
            </a:r>
            <a:br>
              <a:rPr lang="en-US" altLang="de-DE" sz="4000" noProof="0" dirty="0" smtClean="0"/>
            </a:br>
            <a:r>
              <a:rPr lang="en-US" altLang="de-DE" sz="4000" noProof="0" dirty="0" smtClean="0"/>
              <a:t>Behavior at Run-Time</a:t>
            </a:r>
          </a:p>
        </p:txBody>
      </p:sp>
      <p:sp>
        <p:nvSpPr>
          <p:cNvPr id="201731" name="Rectangle 3"/>
          <p:cNvSpPr>
            <a:spLocks noGrp="1" noChangeArrowheads="1"/>
          </p:cNvSpPr>
          <p:nvPr>
            <p:ph type="body" idx="1"/>
          </p:nvPr>
        </p:nvSpPr>
        <p:spPr>
          <a:xfrm>
            <a:off x="685800" y="1916832"/>
            <a:ext cx="7739063" cy="4176464"/>
          </a:xfrm>
        </p:spPr>
        <p:txBody>
          <a:bodyPr/>
          <a:lstStyle/>
          <a:p>
            <a:pPr marL="0" indent="0" eaLnBrk="1" hangingPunct="1">
              <a:lnSpc>
                <a:spcPct val="80000"/>
              </a:lnSpc>
            </a:pPr>
            <a:r>
              <a:rPr lang="en-US" altLang="de-DE" sz="2000" noProof="0" dirty="0" smtClean="0"/>
              <a:t>During run-time, calculations are of course performed on the base type </a:t>
            </a:r>
            <a:r>
              <a:rPr lang="de-DE" altLang="de-DE" sz="1800" dirty="0">
                <a:latin typeface="Courier New" panose="02070309020205020404" pitchFamily="49" charset="0"/>
                <a:cs typeface="Courier New" panose="02070309020205020404" pitchFamily="49" charset="0"/>
              </a:rPr>
              <a:t>T</a:t>
            </a:r>
            <a:r>
              <a:rPr lang="de-DE" altLang="de-DE" sz="1800" dirty="0">
                <a:latin typeface="Book Antiqua" panose="02040602050305030304" pitchFamily="18" charset="0"/>
                <a:cs typeface="Courier New" panose="02070309020205020404" pitchFamily="49" charset="0"/>
              </a:rPr>
              <a:t>'</a:t>
            </a:r>
            <a:r>
              <a:rPr lang="de-DE" altLang="de-DE" sz="1800" dirty="0">
                <a:latin typeface="Courier New" panose="02070309020205020404" pitchFamily="49" charset="0"/>
                <a:cs typeface="Courier New" panose="02070309020205020404" pitchFamily="49" charset="0"/>
              </a:rPr>
              <a:t>Base</a:t>
            </a:r>
            <a:r>
              <a:rPr lang="en-US" altLang="de-DE" sz="2000" noProof="0" dirty="0" smtClean="0"/>
              <a:t> with </a:t>
            </a:r>
            <a:r>
              <a:rPr lang="en-US" altLang="de-DE" sz="2000" dirty="0"/>
              <a:t>overflow </a:t>
            </a:r>
            <a:r>
              <a:rPr lang="en-US" altLang="de-DE" sz="2000" dirty="0" smtClean="0"/>
              <a:t>checks (remember </a:t>
            </a:r>
            <a:r>
              <a:rPr lang="en-US" altLang="de-DE" sz="2000" dirty="0"/>
              <a:t>attribute Base, see </a:t>
            </a:r>
            <a:r>
              <a:rPr lang="en-US" altLang="de-DE" sz="2000" dirty="0" smtClean="0"/>
              <a:t>slide 38). Therefore, intermediate </a:t>
            </a:r>
            <a:r>
              <a:rPr lang="en-US" altLang="de-DE" sz="2000" noProof="0" dirty="0" smtClean="0"/>
              <a:t>results may transgress the bounds of </a:t>
            </a:r>
            <a:r>
              <a:rPr lang="de-DE" altLang="de-DE" sz="1800" dirty="0">
                <a:latin typeface="Courier New" panose="02070309020205020404" pitchFamily="49" charset="0"/>
                <a:cs typeface="Courier New" panose="02070309020205020404" pitchFamily="49" charset="0"/>
              </a:rPr>
              <a:t>T</a:t>
            </a:r>
            <a:r>
              <a:rPr lang="en-US" altLang="de-DE" sz="2000" dirty="0" smtClean="0"/>
              <a:t>. Only when values are stored or transferred as parameters are range </a:t>
            </a:r>
            <a:r>
              <a:rPr lang="en-US" altLang="de-DE" sz="2000" dirty="0"/>
              <a:t>constraints </a:t>
            </a:r>
            <a:r>
              <a:rPr lang="en-US" altLang="de-DE" sz="2000" dirty="0" smtClean="0"/>
              <a:t>performed.</a:t>
            </a:r>
          </a:p>
          <a:p>
            <a:pPr marL="0" indent="0" eaLnBrk="1" hangingPunct="1">
              <a:lnSpc>
                <a:spcPct val="80000"/>
              </a:lnSpc>
            </a:pPr>
            <a:r>
              <a:rPr lang="en-US" altLang="de-DE" sz="2000" noProof="0" dirty="0" smtClean="0"/>
              <a:t>Thus consider variables </a:t>
            </a:r>
            <a:r>
              <a:rPr lang="en-US" altLang="de-DE" sz="2000" noProof="0" dirty="0" smtClean="0">
                <a:latin typeface="Courier New" pitchFamily="49" charset="0"/>
              </a:rPr>
              <a:t>I</a:t>
            </a:r>
            <a:r>
              <a:rPr lang="en-US" altLang="de-DE" sz="2000" noProof="0" dirty="0" smtClean="0"/>
              <a:t>, </a:t>
            </a:r>
            <a:r>
              <a:rPr lang="en-US" altLang="de-DE" sz="2000" noProof="0" dirty="0" smtClean="0">
                <a:latin typeface="Courier New" pitchFamily="49" charset="0"/>
              </a:rPr>
              <a:t>J</a:t>
            </a:r>
            <a:r>
              <a:rPr lang="en-US" altLang="de-DE" sz="2000" noProof="0" dirty="0" smtClean="0"/>
              <a:t>, </a:t>
            </a:r>
            <a:r>
              <a:rPr lang="en-US" altLang="de-DE" sz="2000" noProof="0" dirty="0" smtClean="0">
                <a:latin typeface="Courier New" pitchFamily="49" charset="0"/>
              </a:rPr>
              <a:t>K</a:t>
            </a:r>
            <a:r>
              <a:rPr lang="en-US" altLang="de-DE" sz="2000" noProof="0" dirty="0" smtClean="0"/>
              <a:t> of</a:t>
            </a:r>
          </a:p>
          <a:p>
            <a:pPr marL="0" indent="0" eaLnBrk="1" hangingPunct="1">
              <a:lnSpc>
                <a:spcPct val="80000"/>
              </a:lnSpc>
            </a:pPr>
            <a:r>
              <a:rPr lang="en-US" altLang="de-DE" sz="1800" b="1" noProof="0" dirty="0" smtClean="0">
                <a:latin typeface="Courier New" pitchFamily="49" charset="0"/>
              </a:rPr>
              <a:t>	type</a:t>
            </a:r>
            <a:r>
              <a:rPr lang="en-US" altLang="de-DE" sz="1800" noProof="0" dirty="0" smtClean="0">
                <a:latin typeface="Courier New" pitchFamily="49" charset="0"/>
              </a:rPr>
              <a:t> T </a:t>
            </a:r>
            <a:r>
              <a:rPr lang="en-US" altLang="de-DE" sz="1800" b="1" noProof="0" dirty="0" smtClean="0">
                <a:latin typeface="Courier New" pitchFamily="49" charset="0"/>
              </a:rPr>
              <a:t>is range</a:t>
            </a:r>
            <a:r>
              <a:rPr lang="en-US" altLang="de-DE" sz="1800" noProof="0" dirty="0" smtClean="0">
                <a:latin typeface="Courier New" pitchFamily="49" charset="0"/>
              </a:rPr>
              <a:t> 1 .. 10;</a:t>
            </a:r>
          </a:p>
          <a:p>
            <a:pPr marL="0" indent="0" eaLnBrk="1" hangingPunct="1">
              <a:lnSpc>
                <a:spcPct val="80000"/>
              </a:lnSpc>
            </a:pPr>
            <a:r>
              <a:rPr lang="en-US" altLang="de-DE" sz="2000" noProof="0" dirty="0" smtClean="0"/>
              <a:t>The following code will produce the correct results:</a:t>
            </a:r>
          </a:p>
          <a:p>
            <a:pPr marL="0" indent="0" eaLnBrk="1" hangingPunct="1">
              <a:lnSpc>
                <a:spcPct val="80000"/>
              </a:lnSpc>
            </a:pPr>
            <a:r>
              <a:rPr lang="en-US" altLang="de-DE" sz="1800" noProof="0" dirty="0" smtClean="0">
                <a:latin typeface="Courier New" pitchFamily="49" charset="0"/>
              </a:rPr>
              <a:t>	I := 10;</a:t>
            </a:r>
            <a:br>
              <a:rPr lang="en-US" altLang="de-DE" sz="1800" noProof="0" dirty="0" smtClean="0">
                <a:latin typeface="Courier New" pitchFamily="49" charset="0"/>
              </a:rPr>
            </a:br>
            <a:r>
              <a:rPr lang="en-US" altLang="de-DE" sz="1800" noProof="0" dirty="0" smtClean="0">
                <a:latin typeface="Courier New" pitchFamily="49" charset="0"/>
              </a:rPr>
              <a:t>	J :=  8;</a:t>
            </a:r>
            <a:br>
              <a:rPr lang="en-US" altLang="de-DE" sz="1800" noProof="0" dirty="0" smtClean="0">
                <a:latin typeface="Courier New" pitchFamily="49" charset="0"/>
              </a:rPr>
            </a:br>
            <a:r>
              <a:rPr lang="en-US" altLang="de-DE" sz="1800" noProof="0" dirty="0" smtClean="0">
                <a:latin typeface="Courier New" pitchFamily="49" charset="0"/>
              </a:rPr>
              <a:t>	K := (I + J) - 12;</a:t>
            </a:r>
          </a:p>
          <a:p>
            <a:pPr marL="0" indent="0" eaLnBrk="1" hangingPunct="1">
              <a:lnSpc>
                <a:spcPct val="80000"/>
              </a:lnSpc>
            </a:pPr>
            <a:r>
              <a:rPr lang="en-US" altLang="de-DE" sz="1800" noProof="0" dirty="0" smtClean="0">
                <a:latin typeface="Courier New" pitchFamily="49" charset="0"/>
              </a:rPr>
              <a:t>	</a:t>
            </a:r>
            <a:r>
              <a:rPr lang="en-US" altLang="de-DE" sz="1800" noProof="0" dirty="0" smtClean="0">
                <a:solidFill>
                  <a:srgbClr val="FF0000"/>
                </a:solidFill>
                <a:latin typeface="Courier New" pitchFamily="49" charset="0"/>
              </a:rPr>
              <a:t>I := I + J;  -- </a:t>
            </a:r>
            <a:r>
              <a:rPr lang="en-US" altLang="de-DE" sz="1800" i="1" noProof="0" dirty="0" smtClean="0">
                <a:solidFill>
                  <a:srgbClr val="FF0000"/>
                </a:solidFill>
                <a:latin typeface="Courier New" pitchFamily="49" charset="0"/>
              </a:rPr>
              <a:t>Constraint_Error</a:t>
            </a:r>
          </a:p>
          <a:p>
            <a:pPr marL="0" indent="0" eaLnBrk="1" hangingPunct="1">
              <a:lnSpc>
                <a:spcPct val="80000"/>
              </a:lnSpc>
            </a:pPr>
            <a:endParaRPr lang="en-US" altLang="de-DE" sz="800" dirty="0" smtClean="0">
              <a:solidFill>
                <a:schemeClr val="tx1"/>
              </a:solidFill>
            </a:endParaRPr>
          </a:p>
          <a:p>
            <a:pPr marL="0" indent="0" eaLnBrk="1" hangingPunct="1">
              <a:lnSpc>
                <a:spcPct val="80000"/>
              </a:lnSpc>
            </a:pPr>
            <a:r>
              <a:rPr lang="en-US" altLang="de-DE" sz="2000" dirty="0" smtClean="0">
                <a:solidFill>
                  <a:schemeClr val="tx1"/>
                </a:solidFill>
              </a:rPr>
              <a:t>Real </a:t>
            </a:r>
            <a:r>
              <a:rPr lang="en-US" altLang="de-DE" sz="2000" dirty="0">
                <a:solidFill>
                  <a:schemeClr val="tx1"/>
                </a:solidFill>
              </a:rPr>
              <a:t>literals are of the type </a:t>
            </a:r>
            <a:r>
              <a:rPr lang="en-US" altLang="de-DE" sz="2000" i="1" dirty="0">
                <a:solidFill>
                  <a:schemeClr val="tx1"/>
                </a:solidFill>
              </a:rPr>
              <a:t>universal_real</a:t>
            </a:r>
            <a:r>
              <a:rPr lang="en-US" altLang="de-DE" sz="2000" dirty="0">
                <a:solidFill>
                  <a:schemeClr val="tx1"/>
                </a:solidFill>
              </a:rPr>
              <a:t>, and similar rules prevail</a:t>
            </a:r>
            <a:r>
              <a:rPr lang="en-US" altLang="de-DE" sz="2000" dirty="0" smtClean="0">
                <a:solidFill>
                  <a:schemeClr val="tx1"/>
                </a:solidFill>
              </a:rPr>
              <a:t>.</a:t>
            </a:r>
            <a:endParaRPr lang="en-US" altLang="de-DE" sz="1800" dirty="0">
              <a:solidFill>
                <a:schemeClr val="tx1"/>
              </a:solidFill>
            </a:endParaRPr>
          </a:p>
        </p:txBody>
      </p:sp>
      <p:sp>
        <p:nvSpPr>
          <p:cNvPr id="201732" name="Fußzeilenplatzhalter 1"/>
          <p:cNvSpPr>
            <a:spLocks noGrp="1"/>
          </p:cNvSpPr>
          <p:nvPr>
            <p:ph type="ftr" sz="quarte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en-US" altLang="de-DE" sz="2400" dirty="0" smtClean="0"/>
              <a:t>Ada Basics © 2024 C.Grein</a:t>
            </a:r>
            <a:endParaRPr lang="de-DE" altLang="de-DE" sz="2400" dirty="0"/>
          </a:p>
        </p:txBody>
      </p:sp>
      <p:sp>
        <p:nvSpPr>
          <p:cNvPr id="201733" name="Foliennummernplatzhalter 2"/>
          <p:cNvSpPr>
            <a:spLocks noGrp="1"/>
          </p:cNvSpPr>
          <p:nvPr>
            <p:ph type="sldNum" sz="quarter"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E4316C4B-D689-48E1-991C-12990E6DD506}" type="slidenum">
              <a:rPr lang="de-DE" altLang="de-DE" sz="2400" smtClean="0"/>
              <a:pPr eaLnBrk="1" hangingPunct="1">
                <a:spcBef>
                  <a:spcPct val="0"/>
                </a:spcBef>
              </a:pPr>
              <a:t>365</a:t>
            </a:fld>
            <a:endParaRPr lang="de-DE" altLang="de-DE" sz="2400" dirty="0" smtClean="0"/>
          </a:p>
        </p:txBody>
      </p:sp>
      <p:cxnSp>
        <p:nvCxnSpPr>
          <p:cNvPr id="4" name="Gerader Verbinder 3"/>
          <p:cNvCxnSpPr/>
          <p:nvPr/>
        </p:nvCxnSpPr>
        <p:spPr bwMode="auto">
          <a:xfrm>
            <a:off x="685799" y="5301208"/>
            <a:ext cx="7700394" cy="0"/>
          </a:xfrm>
          <a:prstGeom prst="lin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 name="Gerader Verbinder 8"/>
          <p:cNvCxnSpPr/>
          <p:nvPr/>
        </p:nvCxnSpPr>
        <p:spPr bwMode="auto">
          <a:xfrm>
            <a:off x="685799" y="5013176"/>
            <a:ext cx="7700394" cy="0"/>
          </a:xfrm>
          <a:prstGeom prst="lin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8" name="Textfeld 7"/>
          <p:cNvSpPr txBox="1"/>
          <p:nvPr/>
        </p:nvSpPr>
        <p:spPr>
          <a:xfrm>
            <a:off x="2339752" y="5877272"/>
            <a:ext cx="6120680" cy="338554"/>
          </a:xfrm>
          <a:prstGeom prst="rect">
            <a:avLst/>
          </a:prstGeom>
          <a:solidFill>
            <a:srgbClr val="31DBE3"/>
          </a:solidFill>
          <a:ln>
            <a:solidFill>
              <a:srgbClr val="0070C0"/>
            </a:solidFill>
          </a:ln>
        </p:spPr>
        <p:txBody>
          <a:bodyPr wrap="square" rtlCol="0">
            <a:spAutoFit/>
          </a:bodyPr>
          <a:lstStyle/>
          <a:p>
            <a:r>
              <a:rPr lang="en-US" altLang="de-DE" sz="1600" dirty="0" smtClean="0">
                <a:solidFill>
                  <a:schemeClr val="accent2"/>
                </a:solidFill>
              </a:rPr>
              <a:t>See Ada Magica (slide 1): </a:t>
            </a:r>
            <a:r>
              <a:rPr lang="en-US" sz="1600" dirty="0" smtClean="0">
                <a:solidFill>
                  <a:schemeClr val="accent2"/>
                </a:solidFill>
              </a:rPr>
              <a:t>To Raise or Not To Raise? (Only in German.)</a:t>
            </a:r>
            <a:endParaRPr lang="en-US" sz="1600" dirty="0">
              <a:solidFill>
                <a:schemeClr val="accent2"/>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01731">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685800" y="463551"/>
            <a:ext cx="7739063" cy="1237258"/>
          </a:xfrm>
        </p:spPr>
        <p:txBody>
          <a:bodyPr/>
          <a:lstStyle/>
          <a:p>
            <a:pPr eaLnBrk="1" hangingPunct="1"/>
            <a:r>
              <a:rPr lang="de-DE" altLang="de-DE" dirty="0" smtClean="0">
                <a:solidFill>
                  <a:srgbClr val="FF3399"/>
                </a:solidFill>
              </a:rPr>
              <a:t>Big Numbers, Ada 2022</a:t>
            </a:r>
            <a:endParaRPr lang="de-DE" altLang="de-DE" dirty="0">
              <a:solidFill>
                <a:srgbClr val="FF3399"/>
              </a:solidFill>
            </a:endParaRPr>
          </a:p>
        </p:txBody>
      </p:sp>
      <p:sp>
        <p:nvSpPr>
          <p:cNvPr id="3" name="Inhaltsplatzhalter 2"/>
          <p:cNvSpPr>
            <a:spLocks noGrp="1"/>
          </p:cNvSpPr>
          <p:nvPr>
            <p:ph idx="1"/>
          </p:nvPr>
        </p:nvSpPr>
        <p:spPr>
          <a:xfrm>
            <a:off x="685800" y="1897064"/>
            <a:ext cx="7739063" cy="4318000"/>
          </a:xfrm>
        </p:spPr>
        <p:txBody>
          <a:bodyPr/>
          <a:lstStyle/>
          <a:p>
            <a:pPr marL="1884363" indent="0"/>
            <a:r>
              <a:rPr lang="en-US" sz="1400" b="1" dirty="0">
                <a:solidFill>
                  <a:srgbClr val="00B050"/>
                </a:solidFill>
                <a:latin typeface="Courier New" panose="02070309020205020404" pitchFamily="49" charset="0"/>
                <a:cs typeface="Courier New" panose="02070309020205020404" pitchFamily="49" charset="0"/>
              </a:rPr>
              <a:t>42 = (-80_538_738_812_075_974)**3 +</a:t>
            </a:r>
            <a:r>
              <a:rPr lang="de-DE" sz="1400" b="1" dirty="0">
                <a:solidFill>
                  <a:srgbClr val="00B050"/>
                </a:solidFill>
                <a:latin typeface="Courier New" panose="02070309020205020404" pitchFamily="49" charset="0"/>
                <a:cs typeface="Courier New" panose="02070309020205020404" pitchFamily="49" charset="0"/>
              </a:rPr>
              <a:t/>
            </a:r>
            <a:br>
              <a:rPr lang="de-DE" sz="1400" b="1" dirty="0">
                <a:solidFill>
                  <a:srgbClr val="00B050"/>
                </a:solidFill>
                <a:latin typeface="Courier New" panose="02070309020205020404" pitchFamily="49" charset="0"/>
                <a:cs typeface="Courier New" panose="02070309020205020404" pitchFamily="49" charset="0"/>
              </a:rPr>
            </a:br>
            <a:r>
              <a:rPr lang="de-DE" sz="1400" b="1" dirty="0">
                <a:solidFill>
                  <a:srgbClr val="00B050"/>
                </a:solidFill>
                <a:latin typeface="Courier New" panose="02070309020205020404" pitchFamily="49" charset="0"/>
                <a:cs typeface="Courier New" panose="02070309020205020404" pitchFamily="49" charset="0"/>
              </a:rPr>
              <a:t>       80_435_758_145_817_515 **3 +</a:t>
            </a:r>
            <a:br>
              <a:rPr lang="de-DE" sz="1400" b="1" dirty="0">
                <a:solidFill>
                  <a:srgbClr val="00B050"/>
                </a:solidFill>
                <a:latin typeface="Courier New" panose="02070309020205020404" pitchFamily="49" charset="0"/>
                <a:cs typeface="Courier New" panose="02070309020205020404" pitchFamily="49" charset="0"/>
              </a:rPr>
            </a:br>
            <a:r>
              <a:rPr lang="de-DE" sz="1400" b="1" dirty="0">
                <a:solidFill>
                  <a:srgbClr val="00B050"/>
                </a:solidFill>
                <a:latin typeface="Courier New" panose="02070309020205020404" pitchFamily="49" charset="0"/>
                <a:cs typeface="Courier New" panose="02070309020205020404" pitchFamily="49" charset="0"/>
              </a:rPr>
              <a:t>       12_602_123_297_335_631 **3;</a:t>
            </a:r>
          </a:p>
          <a:p>
            <a:pPr marL="0" indent="0"/>
            <a:r>
              <a:rPr lang="en-US" sz="2400" dirty="0" smtClean="0"/>
              <a:t>Static expressions have always been unconstrained (since the very start with Ada 83), they comprise the whole range of numbers (slides 362 ff), only restricted by computer capacity.</a:t>
            </a:r>
          </a:p>
          <a:p>
            <a:pPr marL="0" indent="0"/>
            <a:r>
              <a:rPr lang="en-US" sz="2400" dirty="0" smtClean="0"/>
              <a:t>Ada 2022 finally places this functionality at the program-mer’s disposal, RM A.5.5 to A.5.7.</a:t>
            </a:r>
          </a:p>
          <a:p>
            <a:pPr marL="0" indent="0"/>
            <a:r>
              <a:rPr lang="en-US" sz="2400" dirty="0" smtClean="0"/>
              <a:t>There are the packages </a:t>
            </a:r>
            <a:r>
              <a:rPr lang="en-US" sz="2000" dirty="0" smtClean="0">
                <a:latin typeface="Courier New" panose="02070309020205020404" pitchFamily="49" charset="0"/>
                <a:cs typeface="Courier New" panose="02070309020205020404" pitchFamily="49" charset="0"/>
              </a:rPr>
              <a:t>Big_Integers</a:t>
            </a:r>
            <a:r>
              <a:rPr lang="en-US" sz="2400" dirty="0" smtClean="0"/>
              <a:t> and </a:t>
            </a:r>
            <a:r>
              <a:rPr lang="en-US" sz="2000" dirty="0" smtClean="0">
                <a:latin typeface="Courier New" panose="02070309020205020404" pitchFamily="49" charset="0"/>
                <a:cs typeface="Courier New" panose="02070309020205020404" pitchFamily="49" charset="0"/>
              </a:rPr>
              <a:t>Big_Reals</a:t>
            </a:r>
            <a:r>
              <a:rPr lang="en-US" sz="2400" dirty="0" smtClean="0"/>
              <a:t> providing numbers with unrestricted precision.</a:t>
            </a:r>
            <a:r>
              <a:rPr lang="de-DE" sz="2400" dirty="0"/>
              <a:t> </a:t>
            </a:r>
            <a:r>
              <a:rPr lang="en-US" sz="2400" dirty="0" smtClean="0">
                <a:solidFill>
                  <a:schemeClr val="accent2"/>
                </a:solidFill>
              </a:rPr>
              <a:t>With the new aspects </a:t>
            </a:r>
            <a:r>
              <a:rPr lang="en-US" sz="2000" dirty="0" smtClean="0">
                <a:solidFill>
                  <a:schemeClr val="accent2"/>
                </a:solidFill>
                <a:latin typeface="Courier New" panose="02070309020205020404" pitchFamily="49" charset="0"/>
                <a:cs typeface="Courier New" panose="02070309020205020404" pitchFamily="49" charset="0"/>
              </a:rPr>
              <a:t>Integer_Literal</a:t>
            </a:r>
            <a:r>
              <a:rPr lang="en-US" sz="2400" dirty="0" smtClean="0">
                <a:solidFill>
                  <a:schemeClr val="accent2"/>
                </a:solidFill>
              </a:rPr>
              <a:t>, </a:t>
            </a:r>
            <a:r>
              <a:rPr lang="en-US" sz="2000" dirty="0" smtClean="0">
                <a:solidFill>
                  <a:schemeClr val="accent2"/>
                </a:solidFill>
                <a:latin typeface="Courier New" panose="02070309020205020404" pitchFamily="49" charset="0"/>
                <a:cs typeface="Courier New" panose="02070309020205020404" pitchFamily="49" charset="0"/>
              </a:rPr>
              <a:t>Real_Literal</a:t>
            </a:r>
            <a:r>
              <a:rPr lang="en-US" sz="2000" dirty="0" smtClean="0">
                <a:solidFill>
                  <a:schemeClr val="accent2"/>
                </a:solidFill>
              </a:rPr>
              <a:t> </a:t>
            </a:r>
            <a:r>
              <a:rPr lang="en-US" sz="2400" dirty="0" smtClean="0">
                <a:solidFill>
                  <a:schemeClr val="accent2"/>
                </a:solidFill>
              </a:rPr>
              <a:t>and </a:t>
            </a:r>
            <a:r>
              <a:rPr lang="en-US" sz="2000" dirty="0" smtClean="0">
                <a:solidFill>
                  <a:schemeClr val="accent2"/>
                </a:solidFill>
                <a:latin typeface="Courier New" panose="02070309020205020404" pitchFamily="49" charset="0"/>
                <a:cs typeface="Courier New" panose="02070309020205020404" pitchFamily="49" charset="0"/>
              </a:rPr>
              <a:t>Put_Image</a:t>
            </a:r>
            <a:r>
              <a:rPr lang="en-US" sz="2400" dirty="0" smtClean="0">
                <a:solidFill>
                  <a:schemeClr val="accent2"/>
                </a:solidFill>
              </a:rPr>
              <a:t>, they behave (nearly) like the normal numeric types.</a:t>
            </a:r>
            <a:endParaRPr lang="en-US" sz="2400" dirty="0">
              <a:solidFill>
                <a:schemeClr val="accent2"/>
              </a:solidFill>
            </a:endParaRPr>
          </a:p>
        </p:txBody>
      </p:sp>
      <p:sp>
        <p:nvSpPr>
          <p:cNvPr id="4" name="Fußzeilenplatzhalter 3"/>
          <p:cNvSpPr>
            <a:spLocks noGrp="1"/>
          </p:cNvSpPr>
          <p:nvPr>
            <p:ph type="ftr" idx="10"/>
          </p:nvPr>
        </p:nvSpPr>
        <p:spPr/>
        <p:txBody>
          <a:bodyPr/>
          <a:lstStyle/>
          <a:p>
            <a:pPr>
              <a:defRPr/>
            </a:pPr>
            <a:r>
              <a:rPr lang="en-US" dirty="0" smtClean="0"/>
              <a:t>Ada Basics © 2024 C.Grein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366</a:t>
            </a:fld>
            <a:endParaRPr lang="de-DE" dirty="0"/>
          </a:p>
        </p:txBody>
      </p:sp>
      <p:sp>
        <p:nvSpPr>
          <p:cNvPr id="6" name="Textfeld 5"/>
          <p:cNvSpPr txBox="1"/>
          <p:nvPr/>
        </p:nvSpPr>
        <p:spPr>
          <a:xfrm>
            <a:off x="539552" y="1916832"/>
            <a:ext cx="1872208" cy="784830"/>
          </a:xfrm>
          <a:prstGeom prst="rect">
            <a:avLst/>
          </a:prstGeom>
          <a:noFill/>
          <a:ln w="12700">
            <a:solidFill>
              <a:srgbClr val="00B050"/>
            </a:solidFill>
          </a:ln>
        </p:spPr>
        <p:txBody>
          <a:bodyPr wrap="square" rtlCol="0">
            <a:spAutoFit/>
          </a:bodyPr>
          <a:lstStyle/>
          <a:p>
            <a:pPr algn="ctr"/>
            <a:r>
              <a:rPr lang="de-DE" sz="1500" dirty="0">
                <a:solidFill>
                  <a:srgbClr val="00B050"/>
                </a:solidFill>
              </a:rPr>
              <a:t>Andrew Booker und </a:t>
            </a:r>
            <a:r>
              <a:rPr lang="de-DE" sz="1500" dirty="0" smtClean="0">
                <a:solidFill>
                  <a:srgbClr val="00B050"/>
                </a:solidFill>
              </a:rPr>
              <a:t>Andrew Sutherland</a:t>
            </a:r>
          </a:p>
          <a:p>
            <a:pPr algn="ctr"/>
            <a:r>
              <a:rPr lang="de-DE" sz="1500" dirty="0" smtClean="0">
                <a:solidFill>
                  <a:srgbClr val="00B050"/>
                </a:solidFill>
              </a:rPr>
              <a:t>September 2019</a:t>
            </a:r>
            <a:endParaRPr lang="de-DE" sz="1500" dirty="0">
              <a:solidFill>
                <a:srgbClr val="00B050"/>
              </a:solidFill>
            </a:endParaRPr>
          </a:p>
        </p:txBody>
      </p:sp>
    </p:spTree>
    <p:extLst>
      <p:ext uri="{BB962C8B-B14F-4D97-AF65-F5344CB8AC3E}">
        <p14:creationId xmlns:p14="http://schemas.microsoft.com/office/powerpoint/2010/main" val="2346686016"/>
      </p:ext>
    </p:extLst>
  </p:cSld>
  <p:clrMapOvr>
    <a:masterClrMapping/>
  </p:clrMapOvr>
  <p:timing>
    <p:tnLst>
      <p:par>
        <p:cTn id="1" dur="indefinite" restart="never" nodeType="tmRoot"/>
      </p:par>
    </p:tnLst>
  </p:timing>
</p:sld>
</file>

<file path=ppt/slides/slide3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685800" y="463551"/>
            <a:ext cx="7739063" cy="1309266"/>
          </a:xfrm>
        </p:spPr>
        <p:txBody>
          <a:bodyPr/>
          <a:lstStyle/>
          <a:p>
            <a:r>
              <a:rPr lang="de-DE" altLang="de-DE" dirty="0" smtClean="0"/>
              <a:t>Image </a:t>
            </a:r>
            <a:r>
              <a:rPr lang="en-US" altLang="de-DE" dirty="0" smtClean="0"/>
              <a:t>for</a:t>
            </a:r>
            <a:r>
              <a:rPr lang="de-DE" altLang="de-DE" dirty="0" smtClean="0"/>
              <a:t> Big Numbers</a:t>
            </a:r>
            <a:endParaRPr lang="en-US" noProof="0" dirty="0"/>
          </a:p>
        </p:txBody>
      </p:sp>
      <p:sp>
        <p:nvSpPr>
          <p:cNvPr id="4" name="Fußzeilenplatzhalter 3"/>
          <p:cNvSpPr>
            <a:spLocks noGrp="1"/>
          </p:cNvSpPr>
          <p:nvPr>
            <p:ph type="ftr" idx="10"/>
          </p:nvPr>
        </p:nvSpPr>
        <p:spPr/>
        <p:txBody>
          <a:bodyPr/>
          <a:lstStyle/>
          <a:p>
            <a:pPr>
              <a:defRPr/>
            </a:pPr>
            <a:r>
              <a:rPr lang="en-US" dirty="0" smtClean="0"/>
              <a:t>Ada Basics © 2024 C.Grein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367</a:t>
            </a:fld>
            <a:endParaRPr lang="de-DE" dirty="0"/>
          </a:p>
        </p:txBody>
      </p:sp>
      <p:sp>
        <p:nvSpPr>
          <p:cNvPr id="6" name="Inhaltsplatzhalter 5"/>
          <p:cNvSpPr>
            <a:spLocks noGrp="1"/>
          </p:cNvSpPr>
          <p:nvPr>
            <p:ph idx="1"/>
          </p:nvPr>
        </p:nvSpPr>
        <p:spPr/>
        <p:txBody>
          <a:bodyPr/>
          <a:lstStyle/>
          <a:p>
            <a:pPr marL="0" indent="0"/>
            <a:r>
              <a:rPr lang="en-US" sz="2400" dirty="0" smtClean="0"/>
              <a:t>The attribute </a:t>
            </a:r>
            <a:r>
              <a:rPr lang="en-US" sz="2000" dirty="0" smtClean="0">
                <a:latin typeface="Courier New" panose="02070309020205020404" pitchFamily="49" charset="0"/>
                <a:cs typeface="Courier New" panose="02070309020205020404" pitchFamily="49" charset="0"/>
              </a:rPr>
              <a:t>Image</a:t>
            </a:r>
            <a:r>
              <a:rPr lang="en-US" sz="2400" dirty="0" smtClean="0"/>
              <a:t> and also the operations in </a:t>
            </a:r>
            <a:r>
              <a:rPr lang="en-US" sz="2000" dirty="0" smtClean="0">
                <a:latin typeface="Courier New" panose="02070309020205020404" pitchFamily="49" charset="0"/>
                <a:cs typeface="Courier New" panose="02070309020205020404" pitchFamily="49" charset="0"/>
              </a:rPr>
              <a:t>Text_IO</a:t>
            </a:r>
            <a:r>
              <a:rPr lang="en-US" sz="2400" dirty="0" smtClean="0"/>
              <a:t> display numbers without the underline, which is optional in the syntax (it replaces the separating comma in the Anglophone countries, the separating dot in German, the apostrophe in Switzerland).</a:t>
            </a:r>
          </a:p>
          <a:p>
            <a:pPr marL="0" indent="0"/>
            <a:r>
              <a:rPr lang="en-US" sz="2400" dirty="0" smtClean="0"/>
              <a:t>The result: Big numbers become unreadable.</a:t>
            </a:r>
          </a:p>
          <a:p>
            <a:pPr marL="0" indent="0"/>
            <a:r>
              <a:rPr lang="de-DE" sz="2000" dirty="0"/>
              <a:t>56991483520 vs. 56_991_483_520 vs. </a:t>
            </a:r>
            <a:r>
              <a:rPr lang="de-DE" sz="2000" dirty="0" smtClean="0"/>
              <a:t>56,991,483,520 </a:t>
            </a:r>
            <a:r>
              <a:rPr lang="de-DE" sz="2000" dirty="0"/>
              <a:t>vs. 56'991'483'520</a:t>
            </a:r>
          </a:p>
          <a:p>
            <a:pPr marL="0" indent="0"/>
            <a:r>
              <a:rPr lang="en-US" sz="2400" dirty="0" smtClean="0">
                <a:solidFill>
                  <a:schemeClr val="accent2"/>
                </a:solidFill>
              </a:rPr>
              <a:t>Write a function which inserts the underline in the numeric string.</a:t>
            </a:r>
          </a:p>
          <a:p>
            <a:pPr marL="0" indent="0" algn="ctr"/>
            <a:r>
              <a:rPr lang="en-US" sz="2800" dirty="0" smtClean="0">
                <a:solidFill>
                  <a:schemeClr val="accent2"/>
                </a:solidFill>
                <a:hlinkClick r:id="rId2" action="ppaction://hlinksldjump"/>
              </a:rPr>
              <a:t>Solution</a:t>
            </a:r>
            <a:endParaRPr lang="en-US" sz="2400" dirty="0">
              <a:solidFill>
                <a:schemeClr val="accent2"/>
              </a:solidFill>
            </a:endParaRPr>
          </a:p>
        </p:txBody>
      </p:sp>
    </p:spTree>
    <p:extLst>
      <p:ext uri="{BB962C8B-B14F-4D97-AF65-F5344CB8AC3E}">
        <p14:creationId xmlns:p14="http://schemas.microsoft.com/office/powerpoint/2010/main" val="1308969374"/>
      </p:ext>
    </p:extLst>
  </p:cSld>
  <p:clrMapOvr>
    <a:masterClrMapping/>
  </p:clrMapOvr>
  <p:timing>
    <p:tnLst>
      <p:par>
        <p:cTn id="1" dur="indefinite" restart="never" nodeType="tmRoot"/>
      </p:par>
    </p:tnLst>
  </p:timing>
</p:sld>
</file>

<file path=ppt/slides/slide3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hteck 5"/>
          <p:cNvSpPr/>
          <p:nvPr/>
        </p:nvSpPr>
        <p:spPr bwMode="auto">
          <a:xfrm>
            <a:off x="2123728" y="4437112"/>
            <a:ext cx="4824536" cy="1440160"/>
          </a:xfrm>
          <a:prstGeom prst="rect">
            <a:avLst/>
          </a:prstGeom>
          <a:solidFill>
            <a:srgbClr val="00B8FF"/>
          </a:solidFill>
          <a:ln w="28575" cap="flat" cmpd="sng" algn="ctr">
            <a:solidFill>
              <a:schemeClr val="accent2">
                <a:lumMod val="50000"/>
              </a:scheme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8" charset="0"/>
              <a:buNone/>
              <a:tabLst/>
            </a:pPr>
            <a:endParaRPr kumimoji="0" lang="de-DE" sz="2400" b="0" i="0" u="none" strike="noStrike" cap="none" normalizeH="0" baseline="0" dirty="0" smtClean="0">
              <a:ln>
                <a:noFill/>
              </a:ln>
              <a:solidFill>
                <a:schemeClr val="bg1"/>
              </a:solidFill>
              <a:effectLst/>
              <a:latin typeface="Times New Roman" pitchFamily="18" charset="0"/>
            </a:endParaRPr>
          </a:p>
        </p:txBody>
      </p:sp>
      <p:sp>
        <p:nvSpPr>
          <p:cNvPr id="3" name="Inhaltsplatzhalter 2"/>
          <p:cNvSpPr>
            <a:spLocks noGrp="1"/>
          </p:cNvSpPr>
          <p:nvPr>
            <p:ph idx="1"/>
          </p:nvPr>
        </p:nvSpPr>
        <p:spPr/>
        <p:txBody>
          <a:bodyPr/>
          <a:lstStyle/>
          <a:p>
            <a:pPr marL="0" indent="0"/>
            <a:r>
              <a:rPr lang="en-US" sz="2400" noProof="0" dirty="0" smtClean="0"/>
              <a:t>Extended precision may lead to surprise (see AI12-0118-1).</a:t>
            </a:r>
          </a:p>
          <a:p>
            <a:pPr marL="0" indent="0"/>
            <a:r>
              <a:rPr lang="en-US" sz="2400" noProof="0" dirty="0" smtClean="0"/>
              <a:t>Named numbers are represented exactly, typed ones in the precision of the type.</a:t>
            </a:r>
          </a:p>
          <a:p>
            <a:pPr marL="0" indent="0"/>
            <a:r>
              <a:rPr lang="en-US" sz="2400" noProof="0" dirty="0" smtClean="0"/>
              <a:t>Static expressions are evaluated exactly.</a:t>
            </a:r>
          </a:p>
          <a:p>
            <a:pPr marL="0" indent="0"/>
            <a:endParaRPr lang="en-US" sz="1600" noProof="0" dirty="0" smtClean="0"/>
          </a:p>
          <a:p>
            <a:pPr marL="0" indent="0"/>
            <a:endParaRPr lang="en-US" sz="1600" noProof="0" dirty="0" smtClean="0"/>
          </a:p>
          <a:p>
            <a:pPr marL="0" indent="0" algn="ctr"/>
            <a:r>
              <a:rPr lang="en-US" sz="2400" noProof="0" dirty="0" smtClean="0"/>
              <a:t>What is the result of 0.9/0.2?</a:t>
            </a:r>
          </a:p>
          <a:p>
            <a:pPr marL="0" indent="0" algn="ctr"/>
            <a:r>
              <a:rPr lang="en-US" sz="2400" noProof="0" dirty="0" smtClean="0"/>
              <a:t>4.5?</a:t>
            </a:r>
          </a:p>
          <a:p>
            <a:pPr marL="0" indent="0" algn="ctr"/>
            <a:r>
              <a:rPr lang="en-US" sz="2400" noProof="0" dirty="0" smtClean="0"/>
              <a:t>That depends.</a:t>
            </a:r>
          </a:p>
          <a:p>
            <a:pPr marL="0" indent="0"/>
            <a:endParaRPr lang="en-US" sz="2400" noProof="0" dirty="0"/>
          </a:p>
        </p:txBody>
      </p:sp>
      <p:sp>
        <p:nvSpPr>
          <p:cNvPr id="2" name="Titel 1"/>
          <p:cNvSpPr>
            <a:spLocks noGrp="1"/>
          </p:cNvSpPr>
          <p:nvPr>
            <p:ph type="title"/>
          </p:nvPr>
        </p:nvSpPr>
        <p:spPr/>
        <p:txBody>
          <a:bodyPr/>
          <a:lstStyle/>
          <a:p>
            <a:r>
              <a:rPr lang="en-US" noProof="0" dirty="0" smtClean="0">
                <a:solidFill>
                  <a:srgbClr val="FF3399"/>
                </a:solidFill>
              </a:rPr>
              <a:t>Surprise with</a:t>
            </a:r>
            <a:br>
              <a:rPr lang="en-US" noProof="0" dirty="0" smtClean="0">
                <a:solidFill>
                  <a:srgbClr val="FF3399"/>
                </a:solidFill>
              </a:rPr>
            </a:br>
            <a:r>
              <a:rPr lang="en-US" noProof="0" dirty="0" smtClean="0">
                <a:solidFill>
                  <a:srgbClr val="FF3399"/>
                </a:solidFill>
              </a:rPr>
              <a:t>Extended Precision</a:t>
            </a:r>
            <a:endParaRPr lang="en-US" noProof="0" dirty="0">
              <a:solidFill>
                <a:srgbClr val="FF3399"/>
              </a:solidFill>
            </a:endParaRPr>
          </a:p>
        </p:txBody>
      </p:sp>
      <p:sp>
        <p:nvSpPr>
          <p:cNvPr id="4" name="Fußzeilenplatzhalter 3"/>
          <p:cNvSpPr>
            <a:spLocks noGrp="1"/>
          </p:cNvSpPr>
          <p:nvPr>
            <p:ph type="ftr" idx="10"/>
          </p:nvPr>
        </p:nvSpPr>
        <p:spPr/>
        <p:txBody>
          <a:bodyPr/>
          <a:lstStyle/>
          <a:p>
            <a:pPr>
              <a:defRPr/>
            </a:pPr>
            <a:r>
              <a:rPr lang="en-US" dirty="0" smtClean="0"/>
              <a:t>Ada Basics © 2024 C.Grein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368</a:t>
            </a:fld>
            <a:endParaRPr lang="de-DE" dirty="0"/>
          </a:p>
        </p:txBody>
      </p:sp>
    </p:spTree>
    <p:extLst>
      <p:ext uri="{BB962C8B-B14F-4D97-AF65-F5344CB8AC3E}">
        <p14:creationId xmlns:p14="http://schemas.microsoft.com/office/powerpoint/2010/main" val="1007457538"/>
      </p:ext>
    </p:extLst>
  </p:cSld>
  <p:clrMapOvr>
    <a:masterClrMapping/>
  </p:clrMapOvr>
  <p:timing>
    <p:tnLst>
      <p:par>
        <p:cTn id="1" dur="indefinite" restart="never" nodeType="tmRoot"/>
      </p:par>
    </p:tnLst>
  </p:timing>
</p:sld>
</file>

<file path=ppt/slides/slide3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685800" y="463551"/>
            <a:ext cx="7739063" cy="1165250"/>
          </a:xfrm>
        </p:spPr>
        <p:txBody>
          <a:bodyPr/>
          <a:lstStyle/>
          <a:p>
            <a:r>
              <a:rPr lang="en-US" noProof="0" dirty="0" smtClean="0"/>
              <a:t>Surprise</a:t>
            </a:r>
            <a:endParaRPr lang="en-US" noProof="0" dirty="0"/>
          </a:p>
        </p:txBody>
      </p:sp>
      <p:sp>
        <p:nvSpPr>
          <p:cNvPr id="3" name="Inhaltsplatzhalter 2"/>
          <p:cNvSpPr>
            <a:spLocks noGrp="1"/>
          </p:cNvSpPr>
          <p:nvPr>
            <p:ph idx="1"/>
          </p:nvPr>
        </p:nvSpPr>
        <p:spPr>
          <a:xfrm>
            <a:off x="1765920" y="1700808"/>
            <a:ext cx="5542384" cy="4514255"/>
          </a:xfrm>
        </p:spPr>
        <p:txBody>
          <a:bodyPr/>
          <a:lstStyle/>
          <a:p>
            <a:pPr marL="0" indent="0"/>
            <a:r>
              <a:rPr lang="en-US" sz="1400" b="1" noProof="0" dirty="0" smtClean="0">
                <a:latin typeface="Courier New" panose="02070309020205020404" pitchFamily="49" charset="0"/>
                <a:cs typeface="Courier New" panose="02070309020205020404" pitchFamily="49" charset="0"/>
              </a:rPr>
              <a:t>procedure</a:t>
            </a:r>
            <a:r>
              <a:rPr lang="en-US" sz="1400" noProof="0" dirty="0" smtClean="0">
                <a:latin typeface="Courier New" panose="02070309020205020404" pitchFamily="49" charset="0"/>
                <a:cs typeface="Courier New" panose="02070309020205020404" pitchFamily="49" charset="0"/>
              </a:rPr>
              <a:t> Extended_Precision </a:t>
            </a:r>
            <a:r>
              <a:rPr lang="en-US" sz="1400" b="1" noProof="0" dirty="0" smtClean="0">
                <a:latin typeface="Courier New" panose="02070309020205020404" pitchFamily="49" charset="0"/>
                <a:cs typeface="Courier New" panose="02070309020205020404" pitchFamily="49" charset="0"/>
              </a:rPr>
              <a:t>is</a:t>
            </a:r>
          </a:p>
          <a:p>
            <a:pPr marL="0" indent="0"/>
            <a:r>
              <a:rPr lang="en-US" sz="1400" noProof="0" dirty="0" smtClean="0">
                <a:latin typeface="Courier New" panose="02070309020205020404" pitchFamily="49" charset="0"/>
                <a:cs typeface="Courier New" panose="02070309020205020404" pitchFamily="49" charset="0"/>
              </a:rPr>
              <a:t>  Int_N, Int_C, Int_V: Integer;</a:t>
            </a:r>
          </a:p>
          <a:p>
            <a:pPr marL="0" indent="0"/>
            <a:r>
              <a:rPr lang="en-US" sz="1400" noProof="0" dirty="0" smtClean="0">
                <a:latin typeface="Courier New" panose="02070309020205020404" pitchFamily="49" charset="0"/>
                <a:cs typeface="Courier New" panose="02070309020205020404" pitchFamily="49" charset="0"/>
              </a:rPr>
              <a:t>  Named_1 : </a:t>
            </a:r>
            <a:r>
              <a:rPr lang="en-US" sz="1400" b="1" noProof="0" dirty="0" smtClean="0">
                <a:latin typeface="Courier New" panose="02070309020205020404" pitchFamily="49" charset="0"/>
                <a:cs typeface="Courier New" panose="02070309020205020404" pitchFamily="49" charset="0"/>
              </a:rPr>
              <a:t>constant      </a:t>
            </a:r>
            <a:r>
              <a:rPr lang="en-US" sz="1400" noProof="0" dirty="0" smtClean="0">
                <a:latin typeface="Courier New" panose="02070309020205020404" pitchFamily="49" charset="0"/>
                <a:cs typeface="Courier New" panose="02070309020205020404" pitchFamily="49" charset="0"/>
              </a:rPr>
              <a:t> := 0.9;</a:t>
            </a:r>
            <a:br>
              <a:rPr lang="en-US" sz="1400" noProof="0" dirty="0" smtClean="0">
                <a:latin typeface="Courier New" panose="02070309020205020404" pitchFamily="49" charset="0"/>
                <a:cs typeface="Courier New" panose="02070309020205020404" pitchFamily="49" charset="0"/>
              </a:rPr>
            </a:br>
            <a:r>
              <a:rPr lang="en-US" sz="1400" noProof="0" dirty="0" smtClean="0">
                <a:latin typeface="Courier New" panose="02070309020205020404" pitchFamily="49" charset="0"/>
                <a:cs typeface="Courier New" panose="02070309020205020404" pitchFamily="49" charset="0"/>
              </a:rPr>
              <a:t>  Named_2 : </a:t>
            </a:r>
            <a:r>
              <a:rPr lang="en-US" sz="1400" b="1" noProof="0" dirty="0" smtClean="0">
                <a:latin typeface="Courier New" panose="02070309020205020404" pitchFamily="49" charset="0"/>
                <a:cs typeface="Courier New" panose="02070309020205020404" pitchFamily="49" charset="0"/>
              </a:rPr>
              <a:t>constant</a:t>
            </a:r>
            <a:r>
              <a:rPr lang="en-US" sz="1400" noProof="0" dirty="0" smtClean="0">
                <a:latin typeface="Courier New" panose="02070309020205020404" pitchFamily="49" charset="0"/>
                <a:cs typeface="Courier New" panose="02070309020205020404" pitchFamily="49" charset="0"/>
              </a:rPr>
              <a:t>       := 0.2;</a:t>
            </a:r>
          </a:p>
          <a:p>
            <a:pPr marL="0" indent="0"/>
            <a:r>
              <a:rPr lang="en-US" sz="1400" noProof="0" dirty="0" smtClean="0">
                <a:latin typeface="Courier New" panose="02070309020205020404" pitchFamily="49" charset="0"/>
                <a:cs typeface="Courier New" panose="02070309020205020404" pitchFamily="49" charset="0"/>
              </a:rPr>
              <a:t>  C_Float1: </a:t>
            </a:r>
            <a:r>
              <a:rPr lang="en-US" sz="1400" b="1" noProof="0" dirty="0" smtClean="0">
                <a:latin typeface="Courier New" panose="02070309020205020404" pitchFamily="49" charset="0"/>
                <a:cs typeface="Courier New" panose="02070309020205020404" pitchFamily="49" charset="0"/>
              </a:rPr>
              <a:t>constant</a:t>
            </a:r>
            <a:r>
              <a:rPr lang="en-US" sz="1400" noProof="0" dirty="0" smtClean="0">
                <a:latin typeface="Courier New" panose="02070309020205020404" pitchFamily="49" charset="0"/>
                <a:cs typeface="Courier New" panose="02070309020205020404" pitchFamily="49" charset="0"/>
              </a:rPr>
              <a:t> Float := 0.9;</a:t>
            </a:r>
            <a:br>
              <a:rPr lang="en-US" sz="1400" noProof="0" dirty="0" smtClean="0">
                <a:latin typeface="Courier New" panose="02070309020205020404" pitchFamily="49" charset="0"/>
                <a:cs typeface="Courier New" panose="02070309020205020404" pitchFamily="49" charset="0"/>
              </a:rPr>
            </a:br>
            <a:r>
              <a:rPr lang="en-US" sz="1400" noProof="0" dirty="0" smtClean="0">
                <a:latin typeface="Courier New" panose="02070309020205020404" pitchFamily="49" charset="0"/>
                <a:cs typeface="Courier New" panose="02070309020205020404" pitchFamily="49" charset="0"/>
              </a:rPr>
              <a:t>  C_Float2: </a:t>
            </a:r>
            <a:r>
              <a:rPr lang="en-US" sz="1400" b="1" noProof="0" dirty="0" smtClean="0">
                <a:latin typeface="Courier New" panose="02070309020205020404" pitchFamily="49" charset="0"/>
                <a:cs typeface="Courier New" panose="02070309020205020404" pitchFamily="49" charset="0"/>
              </a:rPr>
              <a:t>constant</a:t>
            </a:r>
            <a:r>
              <a:rPr lang="en-US" sz="1400" noProof="0" dirty="0" smtClean="0">
                <a:latin typeface="Courier New" panose="02070309020205020404" pitchFamily="49" charset="0"/>
                <a:cs typeface="Courier New" panose="02070309020205020404" pitchFamily="49" charset="0"/>
              </a:rPr>
              <a:t> Float := 0.2;</a:t>
            </a:r>
          </a:p>
          <a:p>
            <a:pPr marL="0" indent="0"/>
            <a:r>
              <a:rPr lang="en-US" sz="1400" noProof="0" dirty="0" smtClean="0">
                <a:latin typeface="Courier New" panose="02070309020205020404" pitchFamily="49" charset="0"/>
                <a:cs typeface="Courier New" panose="02070309020205020404" pitchFamily="49" charset="0"/>
              </a:rPr>
              <a:t>  V_Float1:          Float := 0.9;</a:t>
            </a:r>
            <a:br>
              <a:rPr lang="en-US" sz="1400" noProof="0" dirty="0" smtClean="0">
                <a:latin typeface="Courier New" panose="02070309020205020404" pitchFamily="49" charset="0"/>
                <a:cs typeface="Courier New" panose="02070309020205020404" pitchFamily="49" charset="0"/>
              </a:rPr>
            </a:br>
            <a:r>
              <a:rPr lang="en-US" sz="1400" noProof="0" dirty="0" smtClean="0">
                <a:latin typeface="Courier New" panose="02070309020205020404" pitchFamily="49" charset="0"/>
                <a:cs typeface="Courier New" panose="02070309020205020404" pitchFamily="49" charset="0"/>
              </a:rPr>
              <a:t>  V_Float2:          Float := 0.2;</a:t>
            </a:r>
          </a:p>
          <a:p>
            <a:pPr marL="0" indent="0"/>
            <a:r>
              <a:rPr lang="en-US" sz="1400" b="1" noProof="0" dirty="0" smtClean="0">
                <a:latin typeface="Courier New" panose="02070309020205020404" pitchFamily="49" charset="0"/>
                <a:cs typeface="Courier New" panose="02070309020205020404" pitchFamily="49" charset="0"/>
              </a:rPr>
              <a:t>begin</a:t>
            </a:r>
          </a:p>
          <a:p>
            <a:pPr marL="0" indent="0"/>
            <a:r>
              <a:rPr lang="en-US" sz="1400" noProof="0" dirty="0" smtClean="0">
                <a:latin typeface="Courier New" panose="02070309020205020404" pitchFamily="49" charset="0"/>
                <a:cs typeface="Courier New" panose="02070309020205020404" pitchFamily="49" charset="0"/>
              </a:rPr>
              <a:t>  -- </a:t>
            </a:r>
            <a:r>
              <a:rPr lang="en-US" sz="1400" i="1" noProof="0" dirty="0" smtClean="0">
                <a:latin typeface="Courier New" panose="02070309020205020404" pitchFamily="49" charset="0"/>
                <a:cs typeface="Courier New" panose="02070309020205020404" pitchFamily="49" charset="0"/>
              </a:rPr>
              <a:t>0.9/0.2 = 4.5 =&gt; </a:t>
            </a:r>
            <a:r>
              <a:rPr lang="en-US" sz="1400" i="1" noProof="0" dirty="0" smtClean="0">
                <a:solidFill>
                  <a:schemeClr val="accent2">
                    <a:lumMod val="50000"/>
                  </a:schemeClr>
                </a:solidFill>
                <a:latin typeface="Courier New" panose="02070309020205020404" pitchFamily="49" charset="0"/>
                <a:cs typeface="Courier New" panose="02070309020205020404" pitchFamily="49" charset="0"/>
              </a:rPr>
              <a:t>Evaluated exactly</a:t>
            </a:r>
            <a:br>
              <a:rPr lang="en-US" sz="1400" i="1" noProof="0" dirty="0" smtClean="0">
                <a:solidFill>
                  <a:schemeClr val="accent2">
                    <a:lumMod val="50000"/>
                  </a:schemeClr>
                </a:solidFill>
                <a:latin typeface="Courier New" panose="02070309020205020404" pitchFamily="49" charset="0"/>
                <a:cs typeface="Courier New" panose="02070309020205020404" pitchFamily="49" charset="0"/>
              </a:rPr>
            </a:br>
            <a:r>
              <a:rPr lang="en-US" sz="1400" noProof="0" dirty="0" smtClean="0">
                <a:latin typeface="Courier New" panose="02070309020205020404" pitchFamily="49" charset="0"/>
                <a:cs typeface="Courier New" panose="02070309020205020404" pitchFamily="49" charset="0"/>
              </a:rPr>
              <a:t>  Int_N := Integer (Named_1 / Named_2);    -- </a:t>
            </a:r>
            <a:r>
              <a:rPr lang="en-US" sz="1400" i="1" noProof="0" dirty="0" smtClean="0">
                <a:solidFill>
                  <a:schemeClr val="accent2">
                    <a:lumMod val="50000"/>
                  </a:schemeClr>
                </a:solidFill>
                <a:latin typeface="Courier New" panose="02070309020205020404" pitchFamily="49" charset="0"/>
                <a:cs typeface="Courier New" panose="02070309020205020404" pitchFamily="49" charset="0"/>
              </a:rPr>
              <a:t>5</a:t>
            </a:r>
          </a:p>
          <a:p>
            <a:pPr marL="0" indent="0"/>
            <a:r>
              <a:rPr lang="en-US" sz="1400" noProof="0" dirty="0" smtClean="0">
                <a:latin typeface="Courier New" panose="02070309020205020404" pitchFamily="49" charset="0"/>
                <a:cs typeface="Courier New" panose="02070309020205020404" pitchFamily="49" charset="0"/>
              </a:rPr>
              <a:t>  -- </a:t>
            </a:r>
            <a:r>
              <a:rPr lang="en-US" sz="1400" i="1" noProof="0" dirty="0" smtClean="0">
                <a:latin typeface="Courier New" panose="02070309020205020404" pitchFamily="49" charset="0"/>
                <a:cs typeface="Courier New" panose="02070309020205020404" pitchFamily="49" charset="0"/>
              </a:rPr>
              <a:t>0.9/0.2 = 4.5 =&gt; </a:t>
            </a:r>
            <a:r>
              <a:rPr lang="en-US" sz="1400" i="1" noProof="0" dirty="0" smtClean="0">
                <a:solidFill>
                  <a:schemeClr val="accent2">
                    <a:lumMod val="50000"/>
                  </a:schemeClr>
                </a:solidFill>
                <a:latin typeface="Courier New" panose="02070309020205020404" pitchFamily="49" charset="0"/>
                <a:cs typeface="Courier New" panose="02070309020205020404" pitchFamily="49" charset="0"/>
              </a:rPr>
              <a:t>Rounded to 4</a:t>
            </a:r>
            <a:br>
              <a:rPr lang="en-US" sz="1400" i="1" noProof="0" dirty="0" smtClean="0">
                <a:solidFill>
                  <a:schemeClr val="accent2">
                    <a:lumMod val="50000"/>
                  </a:schemeClr>
                </a:solidFill>
                <a:latin typeface="Courier New" panose="02070309020205020404" pitchFamily="49" charset="0"/>
                <a:cs typeface="Courier New" panose="02070309020205020404" pitchFamily="49" charset="0"/>
              </a:rPr>
            </a:br>
            <a:r>
              <a:rPr lang="en-US" sz="1400" noProof="0" dirty="0" smtClean="0">
                <a:latin typeface="Courier New" panose="02070309020205020404" pitchFamily="49" charset="0"/>
                <a:cs typeface="Courier New" panose="02070309020205020404" pitchFamily="49" charset="0"/>
              </a:rPr>
              <a:t>  Int_C := Integer (C_Float1 / C_Float2);  -- </a:t>
            </a:r>
            <a:r>
              <a:rPr lang="en-US" sz="1400" i="1" noProof="0" dirty="0" smtClean="0">
                <a:solidFill>
                  <a:schemeClr val="accent2">
                    <a:lumMod val="50000"/>
                  </a:schemeClr>
                </a:solidFill>
                <a:latin typeface="Courier New" panose="02070309020205020404" pitchFamily="49" charset="0"/>
                <a:cs typeface="Courier New" panose="02070309020205020404" pitchFamily="49" charset="0"/>
              </a:rPr>
              <a:t>4</a:t>
            </a:r>
          </a:p>
          <a:p>
            <a:pPr marL="0" indent="0"/>
            <a:r>
              <a:rPr lang="en-US" sz="1400" noProof="0" dirty="0" smtClean="0">
                <a:latin typeface="Courier New" panose="02070309020205020404" pitchFamily="49" charset="0"/>
                <a:cs typeface="Courier New" panose="02070309020205020404" pitchFamily="49" charset="0"/>
              </a:rPr>
              <a:t>  -- </a:t>
            </a:r>
            <a:r>
              <a:rPr lang="en-US" sz="1400" i="1" noProof="0" dirty="0" smtClean="0">
                <a:latin typeface="Courier New" panose="02070309020205020404" pitchFamily="49" charset="0"/>
                <a:cs typeface="Courier New" panose="02070309020205020404" pitchFamily="49" charset="0"/>
              </a:rPr>
              <a:t>0.9/0.2 = 4.5 =&gt; </a:t>
            </a:r>
            <a:r>
              <a:rPr lang="en-US" sz="1400" i="1" noProof="0" dirty="0" smtClean="0">
                <a:solidFill>
                  <a:schemeClr val="accent2">
                    <a:lumMod val="50000"/>
                  </a:schemeClr>
                </a:solidFill>
                <a:latin typeface="Courier New" panose="02070309020205020404" pitchFamily="49" charset="0"/>
                <a:cs typeface="Courier New" panose="02070309020205020404" pitchFamily="49" charset="0"/>
              </a:rPr>
              <a:t>Rounded to 5</a:t>
            </a:r>
            <a:br>
              <a:rPr lang="en-US" sz="1400" i="1" noProof="0" dirty="0" smtClean="0">
                <a:solidFill>
                  <a:schemeClr val="accent2">
                    <a:lumMod val="50000"/>
                  </a:schemeClr>
                </a:solidFill>
                <a:latin typeface="Courier New" panose="02070309020205020404" pitchFamily="49" charset="0"/>
                <a:cs typeface="Courier New" panose="02070309020205020404" pitchFamily="49" charset="0"/>
              </a:rPr>
            </a:br>
            <a:r>
              <a:rPr lang="en-US" sz="1400" noProof="0" dirty="0" smtClean="0">
                <a:latin typeface="Courier New" panose="02070309020205020404" pitchFamily="49" charset="0"/>
                <a:cs typeface="Courier New" panose="02070309020205020404" pitchFamily="49" charset="0"/>
              </a:rPr>
              <a:t>  Int_V := Integer (V_Float1 / V_Float2);  -- </a:t>
            </a:r>
            <a:r>
              <a:rPr lang="en-US" sz="1400" i="1" noProof="0" dirty="0" smtClean="0">
                <a:solidFill>
                  <a:schemeClr val="accent2">
                    <a:lumMod val="50000"/>
                  </a:schemeClr>
                </a:solidFill>
                <a:latin typeface="Courier New" panose="02070309020205020404" pitchFamily="49" charset="0"/>
                <a:cs typeface="Courier New" panose="02070309020205020404" pitchFamily="49" charset="0"/>
              </a:rPr>
              <a:t>5</a:t>
            </a:r>
          </a:p>
          <a:p>
            <a:pPr marL="0" indent="0"/>
            <a:r>
              <a:rPr lang="en-US" sz="1400" b="1" noProof="0" dirty="0" smtClean="0">
                <a:latin typeface="Courier New" panose="02070309020205020404" pitchFamily="49" charset="0"/>
                <a:cs typeface="Courier New" panose="02070309020205020404" pitchFamily="49" charset="0"/>
              </a:rPr>
              <a:t>end</a:t>
            </a:r>
            <a:r>
              <a:rPr lang="en-US" sz="1400" noProof="0" dirty="0" smtClean="0">
                <a:latin typeface="Courier New" panose="02070309020205020404" pitchFamily="49" charset="0"/>
                <a:cs typeface="Courier New" panose="02070309020205020404" pitchFamily="49" charset="0"/>
              </a:rPr>
              <a:t> Extended_Precision;</a:t>
            </a:r>
            <a:endParaRPr lang="en-US" sz="1400" noProof="0" dirty="0">
              <a:latin typeface="Courier New" panose="02070309020205020404" pitchFamily="49" charset="0"/>
              <a:cs typeface="Courier New" panose="02070309020205020404" pitchFamily="49" charset="0"/>
            </a:endParaRPr>
          </a:p>
        </p:txBody>
      </p:sp>
      <p:sp>
        <p:nvSpPr>
          <p:cNvPr id="4" name="Fußzeilenplatzhalter 3"/>
          <p:cNvSpPr>
            <a:spLocks noGrp="1"/>
          </p:cNvSpPr>
          <p:nvPr>
            <p:ph type="ftr" idx="10"/>
          </p:nvPr>
        </p:nvSpPr>
        <p:spPr/>
        <p:txBody>
          <a:bodyPr/>
          <a:lstStyle/>
          <a:p>
            <a:pPr>
              <a:defRPr/>
            </a:pPr>
            <a:r>
              <a:rPr lang="en-US" dirty="0" smtClean="0"/>
              <a:t>Ada Basics © 2024 C.Grein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369</a:t>
            </a:fld>
            <a:endParaRPr lang="de-DE" dirty="0"/>
          </a:p>
        </p:txBody>
      </p:sp>
    </p:spTree>
    <p:extLst>
      <p:ext uri="{BB962C8B-B14F-4D97-AF65-F5344CB8AC3E}">
        <p14:creationId xmlns:p14="http://schemas.microsoft.com/office/powerpoint/2010/main" val="3833456873"/>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noProof="0" dirty="0" smtClean="0"/>
              <a:t>Syntax of Numeric Literals</a:t>
            </a:r>
            <a:endParaRPr lang="en-US" noProof="0" dirty="0"/>
          </a:p>
        </p:txBody>
      </p:sp>
      <p:sp>
        <p:nvSpPr>
          <p:cNvPr id="3" name="Inhaltsplatzhalter 2"/>
          <p:cNvSpPr>
            <a:spLocks noGrp="1"/>
          </p:cNvSpPr>
          <p:nvPr>
            <p:ph idx="1"/>
          </p:nvPr>
        </p:nvSpPr>
        <p:spPr>
          <a:xfrm>
            <a:off x="685800" y="1939081"/>
            <a:ext cx="7739063" cy="4370239"/>
          </a:xfrm>
        </p:spPr>
        <p:txBody>
          <a:bodyPr/>
          <a:lstStyle/>
          <a:p>
            <a:r>
              <a:rPr lang="en-US" sz="2400" noProof="0" dirty="0" smtClean="0"/>
              <a:t>Whole number (any base within 2 to 16):</a:t>
            </a:r>
          </a:p>
          <a:p>
            <a:r>
              <a:rPr lang="en-US" sz="2000" noProof="0" dirty="0" smtClean="0">
                <a:latin typeface="Courier New" panose="02070309020205020404" pitchFamily="49" charset="0"/>
                <a:cs typeface="Courier New" panose="02070309020205020404" pitchFamily="49" charset="0"/>
              </a:rPr>
              <a:t>  1400025  1_400_025  2E+4</a:t>
            </a:r>
          </a:p>
          <a:p>
            <a:r>
              <a:rPr lang="en-US" sz="2000" noProof="0" dirty="0" smtClean="0">
                <a:latin typeface="Courier New" panose="02070309020205020404" pitchFamily="49" charset="0"/>
                <a:cs typeface="Courier New" panose="02070309020205020404" pitchFamily="49" charset="0"/>
              </a:rPr>
              <a:t>  </a:t>
            </a:r>
            <a:r>
              <a:rPr lang="de-DE" sz="2000" dirty="0" smtClean="0">
                <a:latin typeface="Courier New" panose="02070309020205020404" pitchFamily="49" charset="0"/>
                <a:cs typeface="Courier New" panose="02070309020205020404" pitchFamily="49" charset="0"/>
              </a:rPr>
              <a:t>2#101010</a:t>
            </a:r>
            <a:r>
              <a:rPr lang="de-DE" sz="2000" dirty="0">
                <a:latin typeface="Courier New" panose="02070309020205020404" pitchFamily="49" charset="0"/>
                <a:cs typeface="Courier New" panose="02070309020205020404" pitchFamily="49" charset="0"/>
              </a:rPr>
              <a:t># = 42 </a:t>
            </a:r>
            <a:r>
              <a:rPr lang="de-DE" sz="2000" dirty="0" smtClean="0">
                <a:latin typeface="Courier New" panose="02070309020205020404" pitchFamily="49" charset="0"/>
                <a:cs typeface="Courier New" panose="02070309020205020404" pitchFamily="49" charset="0"/>
              </a:rPr>
              <a:t>  </a:t>
            </a:r>
            <a:r>
              <a:rPr lang="en-US" sz="2000" noProof="0" dirty="0" smtClean="0">
                <a:latin typeface="Courier New" panose="02070309020205020404" pitchFamily="49" charset="0"/>
                <a:cs typeface="Courier New" panose="02070309020205020404" pitchFamily="49" charset="0"/>
              </a:rPr>
              <a:t>13#21A#e+3  -- </a:t>
            </a:r>
            <a:r>
              <a:rPr lang="en-US" sz="2000" i="1" dirty="0">
                <a:latin typeface="Courier New" panose="02070309020205020404" pitchFamily="49" charset="0"/>
                <a:cs typeface="Courier New" panose="02070309020205020404" pitchFamily="49" charset="0"/>
              </a:rPr>
              <a:t>b</a:t>
            </a:r>
            <a:r>
              <a:rPr lang="en-US" sz="2000" i="1" noProof="0" dirty="0" smtClean="0">
                <a:latin typeface="Courier New" panose="02070309020205020404" pitchFamily="49" charset="0"/>
                <a:cs typeface="Courier New" panose="02070309020205020404" pitchFamily="49" charset="0"/>
              </a:rPr>
              <a:t>ase 2 resp. 13</a:t>
            </a:r>
          </a:p>
          <a:p>
            <a:r>
              <a:rPr lang="en-US" sz="2000" noProof="0" dirty="0" smtClean="0">
                <a:latin typeface="Courier New" panose="02070309020205020404" pitchFamily="49" charset="0"/>
                <a:cs typeface="Courier New" panose="02070309020205020404" pitchFamily="49" charset="0"/>
              </a:rPr>
              <a:t>  </a:t>
            </a:r>
            <a:r>
              <a:rPr lang="en-US" sz="2000" noProof="0" dirty="0" smtClean="0">
                <a:solidFill>
                  <a:srgbClr val="FF3399"/>
                </a:solidFill>
                <a:latin typeface="Courier New" panose="02070309020205020404" pitchFamily="49" charset="0"/>
                <a:cs typeface="Courier New" panose="02070309020205020404" pitchFamily="49" charset="0"/>
              </a:rPr>
              <a:t>-</a:t>
            </a:r>
            <a:r>
              <a:rPr lang="en-US" sz="2000" noProof="0" dirty="0" smtClean="0">
                <a:latin typeface="Courier New" panose="02070309020205020404" pitchFamily="49" charset="0"/>
                <a:cs typeface="Courier New" panose="02070309020205020404" pitchFamily="49" charset="0"/>
              </a:rPr>
              <a:t>2E4  -- </a:t>
            </a:r>
            <a:r>
              <a:rPr lang="en-US" sz="2000" i="1" noProof="0" dirty="0" smtClean="0">
                <a:solidFill>
                  <a:srgbClr val="FF3399"/>
                </a:solidFill>
                <a:latin typeface="Courier New" panose="02070309020205020404" pitchFamily="49" charset="0"/>
                <a:cs typeface="Courier New" panose="02070309020205020404" pitchFamily="49" charset="0"/>
              </a:rPr>
              <a:t>no </a:t>
            </a:r>
            <a:r>
              <a:rPr lang="en-US" sz="2000" i="1" noProof="0" dirty="0">
                <a:latin typeface="Courier New" panose="02070309020205020404" pitchFamily="49" charset="0"/>
                <a:cs typeface="Courier New" panose="02070309020205020404" pitchFamily="49" charset="0"/>
              </a:rPr>
              <a:t>l</a:t>
            </a:r>
            <a:r>
              <a:rPr lang="en-US" sz="2000" i="1" noProof="0" dirty="0" smtClean="0">
                <a:latin typeface="Courier New" panose="02070309020205020404" pitchFamily="49" charset="0"/>
                <a:cs typeface="Courier New" panose="02070309020205020404" pitchFamily="49" charset="0"/>
              </a:rPr>
              <a:t>iteral, an expression</a:t>
            </a:r>
          </a:p>
          <a:p>
            <a:r>
              <a:rPr lang="en-US" sz="2000" noProof="0" dirty="0" smtClean="0">
                <a:latin typeface="Courier New" panose="02070309020205020404" pitchFamily="49" charset="0"/>
                <a:cs typeface="Courier New" panose="02070309020205020404" pitchFamily="49" charset="0"/>
              </a:rPr>
              <a:t>  </a:t>
            </a:r>
            <a:r>
              <a:rPr lang="en-US" sz="2000" noProof="0" dirty="0" smtClean="0">
                <a:solidFill>
                  <a:srgbClr val="FF0000"/>
                </a:solidFill>
                <a:latin typeface="Courier New" panose="02070309020205020404" pitchFamily="49" charset="0"/>
                <a:cs typeface="Courier New" panose="02070309020205020404" pitchFamily="49" charset="0"/>
              </a:rPr>
              <a:t>2e-4</a:t>
            </a:r>
            <a:r>
              <a:rPr lang="en-US" sz="2000" noProof="0" dirty="0" smtClean="0">
                <a:latin typeface="Courier New" panose="02070309020205020404" pitchFamily="49" charset="0"/>
                <a:cs typeface="Courier New" panose="02070309020205020404" pitchFamily="49" charset="0"/>
              </a:rPr>
              <a:t>  -- </a:t>
            </a:r>
            <a:r>
              <a:rPr lang="en-US" altLang="de-DE" sz="2000" noProof="0" dirty="0" smtClean="0">
                <a:solidFill>
                  <a:srgbClr val="FF0000"/>
                </a:solidFill>
                <a:latin typeface="Wingdings" pitchFamily="2" charset="2"/>
              </a:rPr>
              <a:t> </a:t>
            </a:r>
            <a:r>
              <a:rPr lang="en-US" sz="2000" i="1" noProof="0" dirty="0" smtClean="0">
                <a:latin typeface="Courier New" panose="02070309020205020404" pitchFamily="49" charset="0"/>
                <a:cs typeface="Courier New" panose="02070309020205020404" pitchFamily="49" charset="0"/>
              </a:rPr>
              <a:t>error, </a:t>
            </a:r>
            <a:r>
              <a:rPr lang="en-US" sz="2000" i="1" noProof="0" dirty="0">
                <a:latin typeface="Courier New" panose="02070309020205020404" pitchFamily="49" charset="0"/>
                <a:cs typeface="Courier New" panose="02070309020205020404" pitchFamily="49" charset="0"/>
              </a:rPr>
              <a:t>e</a:t>
            </a:r>
            <a:r>
              <a:rPr lang="en-US" sz="2000" i="1" noProof="0" dirty="0" smtClean="0">
                <a:latin typeface="Courier New" panose="02070309020205020404" pitchFamily="49" charset="0"/>
                <a:cs typeface="Courier New" panose="02070309020205020404" pitchFamily="49" charset="0"/>
              </a:rPr>
              <a:t>xponent must be positive</a:t>
            </a:r>
          </a:p>
          <a:p>
            <a:r>
              <a:rPr lang="en-US" sz="2400" noProof="0" dirty="0" smtClean="0">
                <a:cs typeface="Courier New" panose="02070309020205020404" pitchFamily="49" charset="0"/>
              </a:rPr>
              <a:t>Real number with decimal point</a:t>
            </a:r>
          </a:p>
          <a:p>
            <a:r>
              <a:rPr lang="en-US" sz="2000" noProof="0" dirty="0" smtClean="0">
                <a:latin typeface="Courier New" panose="02070309020205020404" pitchFamily="49" charset="0"/>
                <a:cs typeface="Courier New" panose="02070309020205020404" pitchFamily="49" charset="0"/>
              </a:rPr>
              <a:t>  1.0  100000000.0e-5  10_000_000.001_3</a:t>
            </a:r>
          </a:p>
          <a:p>
            <a:r>
              <a:rPr lang="en-US" sz="2000" noProof="0" dirty="0" smtClean="0">
                <a:latin typeface="Courier New" panose="02070309020205020404" pitchFamily="49" charset="0"/>
                <a:cs typeface="Courier New" panose="02070309020205020404" pitchFamily="49" charset="0"/>
              </a:rPr>
              <a:t>  10#10.0#E+4  16#f.EF3a#</a:t>
            </a:r>
          </a:p>
          <a:p>
            <a:pPr marL="0" indent="0"/>
            <a:r>
              <a:rPr lang="en-US" sz="2000" noProof="0" dirty="0" smtClean="0">
                <a:cs typeface="Courier New" panose="02070309020205020404" pitchFamily="49" charset="0"/>
              </a:rPr>
              <a:t>Only for input on a terminal (</a:t>
            </a:r>
            <a:r>
              <a:rPr lang="en-US" sz="2000" noProof="0" dirty="0" smtClean="0">
                <a:latin typeface="Courier New" panose="02070309020205020404" pitchFamily="49" charset="0"/>
                <a:cs typeface="Courier New" panose="02070309020205020404" pitchFamily="49" charset="0"/>
              </a:rPr>
              <a:t>Ada.Text_IO</a:t>
            </a:r>
            <a:r>
              <a:rPr lang="en-US" sz="2000" noProof="0" dirty="0" smtClean="0">
                <a:cs typeface="Courier New" panose="02070309020205020404" pitchFamily="49" charset="0"/>
              </a:rPr>
              <a:t>), the digits before or after the decimal point may be omitted (but of course not both).</a:t>
            </a:r>
          </a:p>
          <a:p>
            <a:pPr marL="0" indent="0"/>
            <a:r>
              <a:rPr lang="en-US" sz="2000" noProof="0" dirty="0" smtClean="0">
                <a:latin typeface="Courier New" panose="02070309020205020404" pitchFamily="49" charset="0"/>
                <a:cs typeface="Courier New" panose="02070309020205020404" pitchFamily="49" charset="0"/>
              </a:rPr>
              <a:t>  .1  42.</a:t>
            </a:r>
            <a:endParaRPr lang="en-US" noProof="0" dirty="0"/>
          </a:p>
        </p:txBody>
      </p:sp>
      <p:sp>
        <p:nvSpPr>
          <p:cNvPr id="4" name="Fußzeilenplatzhalter 3"/>
          <p:cNvSpPr>
            <a:spLocks noGrp="1"/>
          </p:cNvSpPr>
          <p:nvPr>
            <p:ph type="ftr" idx="10"/>
          </p:nvPr>
        </p:nvSpPr>
        <p:spPr/>
        <p:txBody>
          <a:bodyPr/>
          <a:lstStyle/>
          <a:p>
            <a:pPr>
              <a:defRPr/>
            </a:pPr>
            <a:r>
              <a:rPr lang="en-US" dirty="0" smtClean="0"/>
              <a:t>Ada Basics © 2024 C.Grein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37</a:t>
            </a:fld>
            <a:endParaRPr lang="de-DE" dirty="0"/>
          </a:p>
        </p:txBody>
      </p:sp>
    </p:spTree>
    <p:extLst>
      <p:ext uri="{BB962C8B-B14F-4D97-AF65-F5344CB8AC3E}">
        <p14:creationId xmlns:p14="http://schemas.microsoft.com/office/powerpoint/2010/main" val="3869198113"/>
      </p:ext>
    </p:extLst>
  </p:cSld>
  <p:clrMapOvr>
    <a:masterClrMapping/>
  </p:clrMapOvr>
  <p:timing>
    <p:tnLst>
      <p:par>
        <p:cTn id="1" dur="indefinite" restart="never" nodeType="tmRoot"/>
      </p:par>
    </p:tnLst>
  </p:timing>
</p:sld>
</file>

<file path=ppt/slides/slide3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el 9"/>
          <p:cNvSpPr>
            <a:spLocks noGrp="1"/>
          </p:cNvSpPr>
          <p:nvPr>
            <p:ph type="title"/>
          </p:nvPr>
        </p:nvSpPr>
        <p:spPr/>
        <p:txBody>
          <a:bodyPr/>
          <a:lstStyle/>
          <a:p>
            <a:r>
              <a:rPr lang="en-US" noProof="0" dirty="0" smtClean="0"/>
              <a:t>Expanded Code</a:t>
            </a:r>
            <a:endParaRPr lang="en-US" noProof="0" dirty="0"/>
          </a:p>
        </p:txBody>
      </p:sp>
      <p:sp>
        <p:nvSpPr>
          <p:cNvPr id="3" name="Inhaltsplatzhalter 2"/>
          <p:cNvSpPr>
            <a:spLocks noGrp="1"/>
          </p:cNvSpPr>
          <p:nvPr>
            <p:ph idx="1"/>
          </p:nvPr>
        </p:nvSpPr>
        <p:spPr/>
        <p:txBody>
          <a:bodyPr/>
          <a:lstStyle/>
          <a:p>
            <a:pPr marL="0" indent="0"/>
            <a:r>
              <a:rPr lang="en-US" sz="2000" dirty="0" smtClean="0"/>
              <a:t>The compiler switch</a:t>
            </a:r>
            <a:r>
              <a:rPr lang="en-US" sz="2000" noProof="0" dirty="0" smtClean="0"/>
              <a:t> -gnatD shows the expanded </a:t>
            </a:r>
            <a:r>
              <a:rPr lang="en-US" sz="2000" dirty="0" smtClean="0"/>
              <a:t>c</a:t>
            </a:r>
            <a:r>
              <a:rPr lang="en-US" sz="2000" noProof="0" dirty="0" smtClean="0"/>
              <a:t>ode:</a:t>
            </a:r>
          </a:p>
          <a:p>
            <a:pPr marL="0" indent="0"/>
            <a:endParaRPr lang="en-US" sz="2000" noProof="0" dirty="0" smtClean="0"/>
          </a:p>
          <a:p>
            <a:pPr marL="0" indent="0"/>
            <a:r>
              <a:rPr lang="en-US" sz="1600" noProof="0" dirty="0" smtClean="0">
                <a:latin typeface="Courier New"/>
              </a:rPr>
              <a:t>  named_1 : constant  := 0.9;</a:t>
            </a:r>
            <a:br>
              <a:rPr lang="en-US" sz="1600" noProof="0" dirty="0" smtClean="0">
                <a:latin typeface="Courier New"/>
              </a:rPr>
            </a:br>
            <a:r>
              <a:rPr lang="en-US" sz="1600" noProof="0" dirty="0" smtClean="0">
                <a:latin typeface="Courier New"/>
              </a:rPr>
              <a:t>  named_2 : constant  := 0.2;</a:t>
            </a:r>
          </a:p>
          <a:p>
            <a:pPr marL="0" indent="0"/>
            <a:r>
              <a:rPr lang="en-US" sz="1600" noProof="0" dirty="0" smtClean="0">
                <a:latin typeface="Courier New"/>
              </a:rPr>
              <a:t>  c_float1 : constant float := [15099494.0*2**(-24)];</a:t>
            </a:r>
            <a:br>
              <a:rPr lang="en-US" sz="1600" noProof="0" dirty="0" smtClean="0">
                <a:latin typeface="Courier New"/>
              </a:rPr>
            </a:br>
            <a:r>
              <a:rPr lang="en-US" sz="1600" noProof="0" dirty="0" smtClean="0">
                <a:latin typeface="Courier New"/>
              </a:rPr>
              <a:t>  c_float2 : constant float := [13421773.0*2**(-26)];</a:t>
            </a:r>
          </a:p>
          <a:p>
            <a:pPr marL="0" indent="0"/>
            <a:r>
              <a:rPr lang="en-US" sz="1600" noProof="0" dirty="0" smtClean="0">
                <a:latin typeface="Courier New"/>
              </a:rPr>
              <a:t>  v_float1 : float := [15099494.0*2**(-24)];</a:t>
            </a:r>
            <a:br>
              <a:rPr lang="en-US" sz="1600" noProof="0" dirty="0" smtClean="0">
                <a:latin typeface="Courier New"/>
              </a:rPr>
            </a:br>
            <a:r>
              <a:rPr lang="en-US" sz="1600" noProof="0" dirty="0" smtClean="0">
                <a:latin typeface="Courier New"/>
              </a:rPr>
              <a:t>  v_float2 : float := [13421773.0*2**(-26)];</a:t>
            </a:r>
          </a:p>
          <a:p>
            <a:pPr marL="0" indent="0"/>
            <a:endParaRPr lang="en-US" sz="1600" noProof="0" dirty="0" smtClean="0">
              <a:latin typeface="Courier New"/>
            </a:endParaRPr>
          </a:p>
          <a:p>
            <a:r>
              <a:rPr lang="en-US" sz="1600" noProof="0" dirty="0" smtClean="0">
                <a:latin typeface="Courier New" panose="02070309020205020404" pitchFamily="49" charset="0"/>
                <a:cs typeface="Courier New" panose="02070309020205020404" pitchFamily="49" charset="0"/>
              </a:rPr>
              <a:t>  int_n := 5;</a:t>
            </a:r>
            <a:r>
              <a:rPr lang="en-US" sz="1600" noProof="0" dirty="0" smtClean="0">
                <a:latin typeface="Courier New"/>
              </a:rPr>
              <a:t>  -- Int_N := Integer (Named_1 / Named_2);</a:t>
            </a:r>
            <a:endParaRPr lang="en-US" sz="1600" noProof="0" dirty="0" smtClean="0">
              <a:latin typeface="Courier New" panose="02070309020205020404" pitchFamily="49" charset="0"/>
              <a:cs typeface="Courier New" panose="02070309020205020404" pitchFamily="49" charset="0"/>
            </a:endParaRPr>
          </a:p>
          <a:p>
            <a:pPr marL="0" indent="0"/>
            <a:r>
              <a:rPr lang="en-US" sz="1600" noProof="0" dirty="0" smtClean="0">
                <a:latin typeface="Courier New" panose="02070309020205020404" pitchFamily="49" charset="0"/>
                <a:cs typeface="Courier New" panose="02070309020205020404" pitchFamily="49" charset="0"/>
              </a:rPr>
              <a:t>  int_c := 4;  --</a:t>
            </a:r>
            <a:r>
              <a:rPr lang="en-US" sz="1600" noProof="0" dirty="0" smtClean="0">
                <a:latin typeface="Courier New"/>
              </a:rPr>
              <a:t> Int_C := Integer (C_Float1 / C_Float2); </a:t>
            </a:r>
            <a:endParaRPr lang="en-US" sz="1600" noProof="0" dirty="0" smtClean="0">
              <a:latin typeface="Courier New" panose="02070309020205020404" pitchFamily="49" charset="0"/>
              <a:cs typeface="Courier New" panose="02070309020205020404" pitchFamily="49" charset="0"/>
            </a:endParaRPr>
          </a:p>
          <a:p>
            <a:pPr marL="0" indent="0"/>
            <a:r>
              <a:rPr lang="en-US" sz="1600" noProof="0" dirty="0" smtClean="0">
                <a:latin typeface="Courier New" panose="02070309020205020404" pitchFamily="49" charset="0"/>
                <a:cs typeface="Courier New" panose="02070309020205020404" pitchFamily="49" charset="0"/>
              </a:rPr>
              <a:t>  int_v := integer(v_float1 {/} v_float2);</a:t>
            </a:r>
            <a:endParaRPr lang="en-US" sz="1400" noProof="0" dirty="0">
              <a:latin typeface="Courier New" panose="02070309020205020404" pitchFamily="49" charset="0"/>
              <a:cs typeface="Courier New" panose="02070309020205020404" pitchFamily="49" charset="0"/>
            </a:endParaRPr>
          </a:p>
        </p:txBody>
      </p:sp>
      <p:sp>
        <p:nvSpPr>
          <p:cNvPr id="5" name="Fußzeilenplatzhalter 4"/>
          <p:cNvSpPr>
            <a:spLocks noGrp="1"/>
          </p:cNvSpPr>
          <p:nvPr>
            <p:ph type="ftr" idx="10"/>
          </p:nvPr>
        </p:nvSpPr>
        <p:spPr/>
        <p:txBody>
          <a:bodyPr/>
          <a:lstStyle/>
          <a:p>
            <a:pPr>
              <a:defRPr/>
            </a:pPr>
            <a:r>
              <a:rPr lang="en-US" dirty="0" smtClean="0"/>
              <a:t>Ada Basics © 2024 C.Grein</a:t>
            </a:r>
            <a:endParaRPr lang="de-DE" dirty="0"/>
          </a:p>
        </p:txBody>
      </p:sp>
      <p:sp>
        <p:nvSpPr>
          <p:cNvPr id="6" name="Foliennummernplatzhalter 5"/>
          <p:cNvSpPr>
            <a:spLocks noGrp="1"/>
          </p:cNvSpPr>
          <p:nvPr>
            <p:ph type="sldNum" idx="11"/>
          </p:nvPr>
        </p:nvSpPr>
        <p:spPr/>
        <p:txBody>
          <a:bodyPr/>
          <a:lstStyle/>
          <a:p>
            <a:pPr>
              <a:defRPr/>
            </a:pPr>
            <a:fld id="{26FE7B6B-6847-4D19-82C1-CACF0FD4DDA1}" type="slidenum">
              <a:rPr lang="de-DE" smtClean="0"/>
              <a:pPr>
                <a:defRPr/>
              </a:pPr>
              <a:t>370</a:t>
            </a:fld>
            <a:endParaRPr lang="de-DE" dirty="0"/>
          </a:p>
        </p:txBody>
      </p:sp>
    </p:spTree>
    <p:extLst>
      <p:ext uri="{BB962C8B-B14F-4D97-AF65-F5344CB8AC3E}">
        <p14:creationId xmlns:p14="http://schemas.microsoft.com/office/powerpoint/2010/main" val="3231577108"/>
      </p:ext>
    </p:extLst>
  </p:cSld>
  <p:clrMapOvr>
    <a:masterClrMapping/>
  </p:clrMapOvr>
  <p:timing>
    <p:tnLst>
      <p:par>
        <p:cTn id="1" dur="indefinite" restart="never" nodeType="tmRoot"/>
      </p:par>
    </p:tnLst>
  </p:timing>
</p:sld>
</file>

<file path=ppt/slides/slide3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685800" y="463551"/>
            <a:ext cx="7739063" cy="949225"/>
          </a:xfrm>
        </p:spPr>
        <p:txBody>
          <a:bodyPr/>
          <a:lstStyle/>
          <a:p>
            <a:r>
              <a:rPr lang="en-US" noProof="0" dirty="0" smtClean="0"/>
              <a:t>Discussion</a:t>
            </a:r>
            <a:br>
              <a:rPr lang="en-US" noProof="0" dirty="0" smtClean="0"/>
            </a:br>
            <a:r>
              <a:rPr lang="en-US" sz="2000" dirty="0" smtClean="0"/>
              <a:t>(from AI12-0118-1)</a:t>
            </a:r>
            <a:endParaRPr lang="en-US" sz="2000" noProof="0" dirty="0"/>
          </a:p>
        </p:txBody>
      </p:sp>
      <p:sp>
        <p:nvSpPr>
          <p:cNvPr id="3" name="Inhaltsplatzhalter 2"/>
          <p:cNvSpPr>
            <a:spLocks noGrp="1"/>
          </p:cNvSpPr>
          <p:nvPr>
            <p:ph idx="1"/>
          </p:nvPr>
        </p:nvSpPr>
        <p:spPr>
          <a:xfrm>
            <a:off x="685800" y="1556792"/>
            <a:ext cx="7739063" cy="4658271"/>
          </a:xfrm>
        </p:spPr>
        <p:txBody>
          <a:bodyPr/>
          <a:lstStyle/>
          <a:p>
            <a:pPr marL="0" indent="0"/>
            <a:r>
              <a:rPr lang="en-US" sz="1600" noProof="0" dirty="0" smtClean="0">
                <a:latin typeface="Courier New" panose="02070309020205020404" pitchFamily="49" charset="0"/>
                <a:cs typeface="Courier New" panose="02070309020205020404" pitchFamily="49" charset="0"/>
              </a:rPr>
              <a:t>Named_1</a:t>
            </a:r>
            <a:r>
              <a:rPr lang="en-US" sz="1800" noProof="0" dirty="0" smtClean="0"/>
              <a:t> and </a:t>
            </a:r>
            <a:r>
              <a:rPr lang="en-US" sz="1600" noProof="0" dirty="0" smtClean="0">
                <a:latin typeface="Courier New" panose="02070309020205020404" pitchFamily="49" charset="0"/>
                <a:cs typeface="Courier New" panose="02070309020205020404" pitchFamily="49" charset="0"/>
              </a:rPr>
              <a:t>Named_2</a:t>
            </a:r>
            <a:r>
              <a:rPr lang="en-US" sz="1800" noProof="0" dirty="0" smtClean="0"/>
              <a:t> as </a:t>
            </a:r>
            <a:r>
              <a:rPr lang="en-US" sz="1800" i="1" noProof="0" dirty="0" smtClean="0"/>
              <a:t>named numbers </a:t>
            </a:r>
            <a:r>
              <a:rPr lang="en-US" sz="1800" noProof="0" dirty="0" smtClean="0"/>
              <a:t>are represented </a:t>
            </a:r>
            <a:r>
              <a:rPr lang="en-US" sz="1800" i="1" noProof="0" dirty="0" smtClean="0"/>
              <a:t>exactly</a:t>
            </a:r>
            <a:r>
              <a:rPr lang="en-US" sz="1800" noProof="0" dirty="0" smtClean="0"/>
              <a:t>, the </a:t>
            </a:r>
            <a:r>
              <a:rPr lang="en-US" sz="1800" i="1" noProof="0" dirty="0" smtClean="0"/>
              <a:t>division</a:t>
            </a:r>
            <a:r>
              <a:rPr lang="en-US" sz="1800" noProof="0" dirty="0" smtClean="0"/>
              <a:t> </a:t>
            </a:r>
            <a:r>
              <a:rPr lang="en-US" sz="1800" dirty="0" smtClean="0"/>
              <a:t>is also performed </a:t>
            </a:r>
            <a:r>
              <a:rPr lang="en-US" sz="1800" i="1" noProof="0" dirty="0" smtClean="0"/>
              <a:t>exactly at compile time </a:t>
            </a:r>
            <a:r>
              <a:rPr lang="en-US" sz="1800" noProof="0" dirty="0" smtClean="0"/>
              <a:t>and results in 4.5, rounded to 5.</a:t>
            </a:r>
          </a:p>
          <a:p>
            <a:pPr marL="0" indent="0"/>
            <a:r>
              <a:rPr lang="en-US" sz="1800" dirty="0" smtClean="0"/>
              <a:t>The </a:t>
            </a:r>
            <a:r>
              <a:rPr lang="en-US" sz="1800" dirty="0"/>
              <a:t>constant and variable </a:t>
            </a:r>
            <a:r>
              <a:rPr lang="en-US" sz="1800" i="1" dirty="0" smtClean="0"/>
              <a:t>floating point </a:t>
            </a:r>
            <a:r>
              <a:rPr lang="en-US" sz="1800" dirty="0" smtClean="0"/>
              <a:t>values </a:t>
            </a:r>
            <a:r>
              <a:rPr lang="en-US" sz="1800" dirty="0"/>
              <a:t>are initialized to </a:t>
            </a:r>
            <a:r>
              <a:rPr lang="en-US" sz="1800" dirty="0" smtClean="0"/>
              <a:t>the same </a:t>
            </a:r>
            <a:r>
              <a:rPr lang="en-US" sz="1800" dirty="0"/>
              <a:t>value, which is the nearest machine number to the given </a:t>
            </a:r>
            <a:r>
              <a:rPr lang="en-US" sz="1800" dirty="0" smtClean="0"/>
              <a:t>constants 0.9 </a:t>
            </a:r>
            <a:r>
              <a:rPr lang="en-US" sz="1800" dirty="0"/>
              <a:t>and </a:t>
            </a:r>
            <a:r>
              <a:rPr lang="en-US" sz="1800" dirty="0" smtClean="0"/>
              <a:t>0.2. Neither </a:t>
            </a:r>
            <a:r>
              <a:rPr lang="en-US" sz="1800" dirty="0"/>
              <a:t>of these numbers can be represented exactly, so what we </a:t>
            </a:r>
            <a:r>
              <a:rPr lang="en-US" sz="1800" dirty="0" smtClean="0"/>
              <a:t>have is </a:t>
            </a:r>
            <a:r>
              <a:rPr lang="en-US" sz="1800" i="1" dirty="0" smtClean="0"/>
              <a:t>near-to-0.9</a:t>
            </a:r>
            <a:r>
              <a:rPr lang="en-US" sz="1800" dirty="0" smtClean="0"/>
              <a:t> </a:t>
            </a:r>
            <a:r>
              <a:rPr lang="en-US" sz="1800" dirty="0"/>
              <a:t>and </a:t>
            </a:r>
            <a:r>
              <a:rPr lang="en-US" sz="1800" i="1" dirty="0" smtClean="0"/>
              <a:t>near-to-0.2</a:t>
            </a:r>
            <a:r>
              <a:rPr lang="en-US" sz="1800" dirty="0" smtClean="0"/>
              <a:t>.</a:t>
            </a:r>
            <a:endParaRPr lang="en-US" sz="1800" dirty="0"/>
          </a:p>
          <a:p>
            <a:pPr marL="0" indent="0"/>
            <a:r>
              <a:rPr lang="en-US" sz="1800" dirty="0" smtClean="0"/>
              <a:t>The second division </a:t>
            </a:r>
            <a:r>
              <a:rPr lang="en-US" sz="1800" dirty="0"/>
              <a:t>is a </a:t>
            </a:r>
            <a:r>
              <a:rPr lang="en-US" sz="1800" i="1" dirty="0"/>
              <a:t>static</a:t>
            </a:r>
            <a:r>
              <a:rPr lang="en-US" sz="1800" dirty="0"/>
              <a:t> expression </a:t>
            </a:r>
            <a:r>
              <a:rPr lang="en-US" sz="1800" dirty="0" smtClean="0"/>
              <a:t>which </a:t>
            </a:r>
            <a:r>
              <a:rPr lang="en-US" sz="1800" dirty="0"/>
              <a:t>is </a:t>
            </a:r>
            <a:r>
              <a:rPr lang="en-US" sz="1800" dirty="0" smtClean="0"/>
              <a:t>evaluated </a:t>
            </a:r>
            <a:r>
              <a:rPr lang="en-US" sz="1800" i="1" dirty="0"/>
              <a:t>exactly at compile </a:t>
            </a:r>
            <a:r>
              <a:rPr lang="en-US" sz="1800" i="1" dirty="0" smtClean="0"/>
              <a:t>time</a:t>
            </a:r>
            <a:r>
              <a:rPr lang="en-US" sz="1800" dirty="0" smtClean="0"/>
              <a:t>; its result </a:t>
            </a:r>
            <a:r>
              <a:rPr lang="en-US" sz="1800" dirty="0"/>
              <a:t>i</a:t>
            </a:r>
            <a:r>
              <a:rPr lang="en-US" sz="1800" dirty="0" smtClean="0"/>
              <a:t>s 4.49999981374 which is </a:t>
            </a:r>
            <a:r>
              <a:rPr lang="en-US" sz="1800" dirty="0"/>
              <a:t>less than 4.5, so it correctly </a:t>
            </a:r>
            <a:r>
              <a:rPr lang="en-US" sz="1800" dirty="0" smtClean="0"/>
              <a:t>truncates to </a:t>
            </a:r>
            <a:r>
              <a:rPr lang="en-US" sz="1800" dirty="0"/>
              <a:t>4 (the </a:t>
            </a:r>
            <a:r>
              <a:rPr lang="en-US" sz="1800" dirty="0" smtClean="0"/>
              <a:t>conversion is </a:t>
            </a:r>
            <a:r>
              <a:rPr lang="en-US" sz="1800" dirty="0"/>
              <a:t>also </a:t>
            </a:r>
            <a:r>
              <a:rPr lang="en-US" sz="1800" i="1" dirty="0"/>
              <a:t>static</a:t>
            </a:r>
            <a:r>
              <a:rPr lang="en-US" sz="1800" dirty="0"/>
              <a:t> </a:t>
            </a:r>
            <a:r>
              <a:rPr lang="en-US" sz="1800" dirty="0" smtClean="0"/>
              <a:t>and done </a:t>
            </a:r>
            <a:r>
              <a:rPr lang="en-US" sz="1800" i="1" dirty="0" smtClean="0"/>
              <a:t>exactly</a:t>
            </a:r>
            <a:r>
              <a:rPr lang="en-US" sz="1800" dirty="0" smtClean="0"/>
              <a:t>).</a:t>
            </a:r>
            <a:endParaRPr lang="en-US" sz="1800" dirty="0"/>
          </a:p>
          <a:p>
            <a:pPr marL="0" indent="0"/>
            <a:r>
              <a:rPr lang="en-US" sz="1800" dirty="0" smtClean="0"/>
              <a:t>The third division </a:t>
            </a:r>
            <a:r>
              <a:rPr lang="en-US" sz="1800" dirty="0"/>
              <a:t>is done at </a:t>
            </a:r>
            <a:r>
              <a:rPr lang="en-US" sz="1800" i="1" dirty="0" smtClean="0"/>
              <a:t>run-time</a:t>
            </a:r>
            <a:r>
              <a:rPr lang="en-US" sz="1800" dirty="0" smtClean="0"/>
              <a:t> and thus </a:t>
            </a:r>
            <a:r>
              <a:rPr lang="en-US" sz="1800" i="1" dirty="0" smtClean="0"/>
              <a:t>not exact</a:t>
            </a:r>
            <a:r>
              <a:rPr lang="en-US" sz="1800" dirty="0"/>
              <a:t>;</a:t>
            </a:r>
            <a:r>
              <a:rPr lang="en-US" sz="1800" dirty="0" smtClean="0"/>
              <a:t> </a:t>
            </a:r>
            <a:r>
              <a:rPr lang="en-US" sz="1800" dirty="0"/>
              <a:t>it is a floating-point division </a:t>
            </a:r>
            <a:r>
              <a:rPr lang="en-US" sz="1800" dirty="0" smtClean="0"/>
              <a:t>which happens </a:t>
            </a:r>
            <a:r>
              <a:rPr lang="en-US" sz="1800" dirty="0"/>
              <a:t>to give the result of 4.5</a:t>
            </a:r>
            <a:r>
              <a:rPr lang="en-US" sz="1800" dirty="0" smtClean="0"/>
              <a:t>. (This </a:t>
            </a:r>
            <a:r>
              <a:rPr lang="en-US" sz="1800" dirty="0"/>
              <a:t>is the true mathematical result, even though </a:t>
            </a:r>
            <a:r>
              <a:rPr lang="en-US" sz="1800" dirty="0" smtClean="0"/>
              <a:t>the operands </a:t>
            </a:r>
            <a:r>
              <a:rPr lang="en-US" sz="1800" dirty="0"/>
              <a:t>are </a:t>
            </a:r>
            <a:r>
              <a:rPr lang="en-US" sz="1800" dirty="0" smtClean="0"/>
              <a:t>“wrong”. </a:t>
            </a:r>
            <a:r>
              <a:rPr lang="en-US" sz="1800" dirty="0"/>
              <a:t>Floating-point arithmetic is like that, in </a:t>
            </a:r>
            <a:r>
              <a:rPr lang="en-US" sz="1800" dirty="0" smtClean="0"/>
              <a:t>this case </a:t>
            </a:r>
            <a:r>
              <a:rPr lang="en-US" sz="1800" dirty="0"/>
              <a:t>the errors cancel one another</a:t>
            </a:r>
            <a:r>
              <a:rPr lang="en-US" sz="1800" dirty="0" smtClean="0"/>
              <a:t>.) The </a:t>
            </a:r>
            <a:r>
              <a:rPr lang="en-US" sz="1800" dirty="0"/>
              <a:t>conversion </a:t>
            </a:r>
            <a:r>
              <a:rPr lang="en-US" sz="1800" dirty="0" smtClean="0"/>
              <a:t>rounds </a:t>
            </a:r>
            <a:r>
              <a:rPr lang="en-US" sz="1800" dirty="0"/>
              <a:t>the exact </a:t>
            </a:r>
            <a:r>
              <a:rPr lang="en-US" sz="1800" dirty="0" smtClean="0"/>
              <a:t>value 4.5 up </a:t>
            </a:r>
            <a:r>
              <a:rPr lang="en-US" sz="1800" dirty="0"/>
              <a:t>to </a:t>
            </a:r>
            <a:r>
              <a:rPr lang="en-US" sz="1800" dirty="0" smtClean="0"/>
              <a:t>5 as required.</a:t>
            </a:r>
            <a:endParaRPr lang="en-US" sz="1800" dirty="0"/>
          </a:p>
          <a:p>
            <a:pPr marL="0" indent="0" algn="ctr"/>
            <a:r>
              <a:rPr lang="en-US" sz="2000" dirty="0" smtClean="0">
                <a:solidFill>
                  <a:schemeClr val="accent2"/>
                </a:solidFill>
              </a:rPr>
              <a:t>Extended </a:t>
            </a:r>
            <a:r>
              <a:rPr lang="en-US" sz="2000" dirty="0">
                <a:solidFill>
                  <a:schemeClr val="accent2"/>
                </a:solidFill>
              </a:rPr>
              <a:t>precision can always </a:t>
            </a:r>
            <a:r>
              <a:rPr lang="en-US" sz="2000" dirty="0" smtClean="0">
                <a:solidFill>
                  <a:schemeClr val="accent2"/>
                </a:solidFill>
              </a:rPr>
              <a:t>cause surprises.</a:t>
            </a:r>
            <a:endParaRPr lang="en-US" sz="2400" noProof="0" dirty="0" smtClean="0">
              <a:solidFill>
                <a:schemeClr val="accent2"/>
              </a:solidFill>
            </a:endParaRPr>
          </a:p>
        </p:txBody>
      </p:sp>
      <p:sp>
        <p:nvSpPr>
          <p:cNvPr id="4" name="Fußzeilenplatzhalter 3"/>
          <p:cNvSpPr>
            <a:spLocks noGrp="1"/>
          </p:cNvSpPr>
          <p:nvPr>
            <p:ph type="ftr" idx="10"/>
          </p:nvPr>
        </p:nvSpPr>
        <p:spPr/>
        <p:txBody>
          <a:bodyPr/>
          <a:lstStyle/>
          <a:p>
            <a:pPr>
              <a:defRPr/>
            </a:pPr>
            <a:r>
              <a:rPr lang="en-US" dirty="0" smtClean="0"/>
              <a:t>Ada Basics © 2024 C.Grein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371</a:t>
            </a:fld>
            <a:endParaRPr lang="de-DE" dirty="0"/>
          </a:p>
        </p:txBody>
      </p:sp>
    </p:spTree>
    <p:extLst>
      <p:ext uri="{BB962C8B-B14F-4D97-AF65-F5344CB8AC3E}">
        <p14:creationId xmlns:p14="http://schemas.microsoft.com/office/powerpoint/2010/main" val="2462055905"/>
      </p:ext>
    </p:extLst>
  </p:cSld>
  <p:clrMapOvr>
    <a:masterClrMapping/>
  </p:clrMapOvr>
  <p:timing>
    <p:tnLst>
      <p:par>
        <p:cTn id="1" dur="indefinite" restart="never" nodeType="tmRoot"/>
      </p:par>
    </p:tnLst>
  </p:timing>
</p:sld>
</file>

<file path=ppt/slides/slide3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826" name="Rectangle 2"/>
          <p:cNvSpPr>
            <a:spLocks noGrp="1" noChangeArrowheads="1"/>
          </p:cNvSpPr>
          <p:nvPr>
            <p:ph type="title"/>
          </p:nvPr>
        </p:nvSpPr>
        <p:spPr/>
        <p:txBody>
          <a:bodyPr/>
          <a:lstStyle/>
          <a:p>
            <a:pPr eaLnBrk="1" hangingPunct="1"/>
            <a:r>
              <a:rPr lang="en-US" altLang="de-DE" noProof="0" dirty="0" smtClean="0">
                <a:solidFill>
                  <a:srgbClr val="FF3399"/>
                </a:solidFill>
              </a:rPr>
              <a:t>Pitfalls with Unchecked_Conversion</a:t>
            </a:r>
          </a:p>
        </p:txBody>
      </p:sp>
      <p:sp>
        <p:nvSpPr>
          <p:cNvPr id="205827" name="Rectangle 3"/>
          <p:cNvSpPr>
            <a:spLocks noGrp="1" noChangeArrowheads="1"/>
          </p:cNvSpPr>
          <p:nvPr>
            <p:ph type="body" idx="1"/>
          </p:nvPr>
        </p:nvSpPr>
        <p:spPr>
          <a:xfrm>
            <a:off x="611188" y="1989138"/>
            <a:ext cx="7848600" cy="4176712"/>
          </a:xfrm>
        </p:spPr>
        <p:txBody>
          <a:bodyPr/>
          <a:lstStyle/>
          <a:p>
            <a:pPr marL="0" indent="0" eaLnBrk="1" hangingPunct="1">
              <a:lnSpc>
                <a:spcPct val="80000"/>
              </a:lnSpc>
            </a:pPr>
            <a:r>
              <a:rPr lang="en-US" altLang="de-DE" sz="2400" noProof="0" dirty="0" smtClean="0"/>
              <a:t>UC takes </a:t>
            </a:r>
            <a:r>
              <a:rPr lang="en-US" altLang="de-DE" sz="2400" dirty="0"/>
              <a:t>the </a:t>
            </a:r>
            <a:r>
              <a:rPr lang="en-US" altLang="de-DE" sz="2400" dirty="0" smtClean="0"/>
              <a:t>bit pattern of an object of a certain type and </a:t>
            </a:r>
            <a:r>
              <a:rPr lang="en-US" altLang="de-DE" sz="2400" noProof="0" dirty="0" smtClean="0"/>
              <a:t>interprets it as </a:t>
            </a:r>
            <a:r>
              <a:rPr lang="en-US" altLang="de-DE" sz="2400" dirty="0"/>
              <a:t>an object </a:t>
            </a:r>
            <a:r>
              <a:rPr lang="en-US" altLang="de-DE" sz="2400" dirty="0" smtClean="0"/>
              <a:t>of another type</a:t>
            </a:r>
            <a:r>
              <a:rPr lang="en-US" altLang="de-DE" sz="2400" noProof="0" dirty="0" smtClean="0"/>
              <a:t>.</a:t>
            </a:r>
          </a:p>
          <a:p>
            <a:pPr marL="357188" indent="0" eaLnBrk="1" hangingPunct="1">
              <a:lnSpc>
                <a:spcPct val="80000"/>
              </a:lnSpc>
            </a:pPr>
            <a:r>
              <a:rPr lang="en-US" altLang="de-DE" sz="1800" b="1" noProof="0" dirty="0" smtClean="0">
                <a:latin typeface="Courier New" pitchFamily="49" charset="0"/>
              </a:rPr>
              <a:t>generic</a:t>
            </a:r>
            <a:br>
              <a:rPr lang="en-US" altLang="de-DE" sz="1800" b="1" noProof="0" dirty="0" smtClean="0">
                <a:latin typeface="Courier New" pitchFamily="49" charset="0"/>
              </a:rPr>
            </a:br>
            <a:r>
              <a:rPr lang="en-US" altLang="de-DE" sz="1800" b="1" noProof="0" dirty="0" smtClean="0">
                <a:latin typeface="Courier New" pitchFamily="49" charset="0"/>
              </a:rPr>
              <a:t>  type </a:t>
            </a:r>
            <a:r>
              <a:rPr lang="en-US" altLang="de-DE" sz="1800" noProof="0" dirty="0" smtClean="0">
                <a:latin typeface="Courier New" pitchFamily="49" charset="0"/>
              </a:rPr>
              <a:t>Source (&lt;&gt;) </a:t>
            </a:r>
            <a:r>
              <a:rPr lang="en-US" altLang="de-DE" sz="1800" b="1" noProof="0" dirty="0" smtClean="0">
                <a:latin typeface="Courier New" pitchFamily="49" charset="0"/>
              </a:rPr>
              <a:t>is limited private</a:t>
            </a:r>
            <a:r>
              <a:rPr lang="en-US" altLang="de-DE" sz="1800" noProof="0" dirty="0" smtClean="0">
                <a:latin typeface="Courier New" pitchFamily="49" charset="0"/>
              </a:rPr>
              <a:t>;</a:t>
            </a:r>
            <a:br>
              <a:rPr lang="en-US" altLang="de-DE" sz="1800" noProof="0" dirty="0" smtClean="0">
                <a:latin typeface="Courier New" pitchFamily="49" charset="0"/>
              </a:rPr>
            </a:br>
            <a:r>
              <a:rPr lang="en-US" altLang="de-DE" sz="1800" noProof="0" dirty="0" smtClean="0">
                <a:latin typeface="Courier New" pitchFamily="49" charset="0"/>
              </a:rPr>
              <a:t>  </a:t>
            </a:r>
            <a:r>
              <a:rPr lang="en-US" altLang="de-DE" sz="1800" b="1" noProof="0" dirty="0" smtClean="0">
                <a:latin typeface="Courier New" pitchFamily="49" charset="0"/>
              </a:rPr>
              <a:t>type </a:t>
            </a:r>
            <a:r>
              <a:rPr lang="en-US" altLang="de-DE" sz="1800" noProof="0" dirty="0" smtClean="0">
                <a:latin typeface="Courier New" pitchFamily="49" charset="0"/>
              </a:rPr>
              <a:t>Target (&lt;&gt;) </a:t>
            </a:r>
            <a:r>
              <a:rPr lang="en-US" altLang="de-DE" sz="1800" b="1" noProof="0" dirty="0" smtClean="0">
                <a:latin typeface="Courier New" pitchFamily="49" charset="0"/>
              </a:rPr>
              <a:t>is limited private</a:t>
            </a:r>
            <a:r>
              <a:rPr lang="en-US" altLang="de-DE" sz="1800" noProof="0" dirty="0" smtClean="0">
                <a:latin typeface="Courier New" pitchFamily="49" charset="0"/>
              </a:rPr>
              <a:t>;</a:t>
            </a:r>
            <a:br>
              <a:rPr lang="en-US" altLang="de-DE" sz="1800" noProof="0" dirty="0" smtClean="0">
                <a:latin typeface="Courier New" pitchFamily="49" charset="0"/>
              </a:rPr>
            </a:br>
            <a:r>
              <a:rPr lang="en-US" altLang="de-DE" sz="1800" b="1" noProof="0" dirty="0" smtClean="0">
                <a:latin typeface="Courier New" pitchFamily="49" charset="0"/>
              </a:rPr>
              <a:t>function </a:t>
            </a:r>
            <a:r>
              <a:rPr lang="en-US" altLang="de-DE" sz="1800" noProof="0" dirty="0" smtClean="0">
                <a:latin typeface="Courier New" pitchFamily="49" charset="0"/>
              </a:rPr>
              <a:t>Ada.</a:t>
            </a:r>
            <a:r>
              <a:rPr lang="en-US" altLang="de-DE" sz="1800" noProof="0" dirty="0" smtClean="0">
                <a:solidFill>
                  <a:srgbClr val="FF3399"/>
                </a:solidFill>
                <a:latin typeface="Courier New" pitchFamily="49" charset="0"/>
              </a:rPr>
              <a:t>Unchecked_</a:t>
            </a:r>
            <a:r>
              <a:rPr lang="en-US" altLang="de-DE" sz="1800" noProof="0" dirty="0" smtClean="0">
                <a:latin typeface="Courier New" pitchFamily="49" charset="0"/>
              </a:rPr>
              <a:t>Conversion (S: Source)</a:t>
            </a:r>
            <a:br>
              <a:rPr lang="en-US" altLang="de-DE" sz="1800" noProof="0" dirty="0" smtClean="0">
                <a:latin typeface="Courier New" pitchFamily="49" charset="0"/>
              </a:rPr>
            </a:br>
            <a:r>
              <a:rPr lang="en-US" altLang="de-DE" sz="1800" noProof="0" dirty="0" smtClean="0">
                <a:latin typeface="Courier New" pitchFamily="49" charset="0"/>
              </a:rPr>
              <a:t>  </a:t>
            </a:r>
            <a:r>
              <a:rPr lang="en-US" altLang="de-DE" sz="1800" b="1" noProof="0" dirty="0" smtClean="0">
                <a:latin typeface="Courier New" pitchFamily="49" charset="0"/>
              </a:rPr>
              <a:t>return </a:t>
            </a:r>
            <a:r>
              <a:rPr lang="en-US" altLang="de-DE" sz="1800" noProof="0" dirty="0" smtClean="0">
                <a:latin typeface="Courier New" pitchFamily="49" charset="0"/>
              </a:rPr>
              <a:t>Target;</a:t>
            </a:r>
          </a:p>
          <a:p>
            <a:pPr marL="0" indent="0" eaLnBrk="1" hangingPunct="1">
              <a:lnSpc>
                <a:spcPct val="80000"/>
              </a:lnSpc>
            </a:pPr>
            <a:r>
              <a:rPr lang="en-US" altLang="de-DE" sz="2400" noProof="0" dirty="0" smtClean="0">
                <a:solidFill>
                  <a:srgbClr val="FF3399"/>
                </a:solidFill>
              </a:rPr>
              <a:t>There are certain preconditions for the application, all detailed in the RM, which, when ignored, may lead to big surprises. Ada calls this </a:t>
            </a:r>
            <a:r>
              <a:rPr lang="en-US" altLang="de-DE" sz="2400" i="1" noProof="0" dirty="0" smtClean="0">
                <a:solidFill>
                  <a:srgbClr val="FF0000"/>
                </a:solidFill>
              </a:rPr>
              <a:t>erroneousness</a:t>
            </a:r>
            <a:r>
              <a:rPr lang="en-US" altLang="de-DE" sz="2400" noProof="0" dirty="0" smtClean="0">
                <a:solidFill>
                  <a:srgbClr val="FF3399"/>
                </a:solidFill>
              </a:rPr>
              <a:t>.</a:t>
            </a:r>
          </a:p>
          <a:p>
            <a:pPr marL="0" indent="0" eaLnBrk="1" hangingPunct="1">
              <a:lnSpc>
                <a:spcPct val="80000"/>
              </a:lnSpc>
            </a:pPr>
            <a:r>
              <a:rPr lang="en-US" altLang="de-DE" sz="2400" noProof="0" dirty="0" smtClean="0"/>
              <a:t>For instance, it’s important that </a:t>
            </a:r>
            <a:r>
              <a:rPr lang="en-US" altLang="de-DE" sz="2000" noProof="0" dirty="0" smtClean="0">
                <a:latin typeface="Courier New" pitchFamily="49" charset="0"/>
              </a:rPr>
              <a:t>Source</a:t>
            </a:r>
            <a:r>
              <a:rPr lang="en-US" altLang="de-DE" sz="2400" noProof="0" dirty="0" smtClean="0"/>
              <a:t> and </a:t>
            </a:r>
            <a:r>
              <a:rPr lang="en-US" altLang="de-DE" sz="2000" noProof="0" dirty="0" smtClean="0">
                <a:latin typeface="Courier New" pitchFamily="49" charset="0"/>
              </a:rPr>
              <a:t>Target</a:t>
            </a:r>
            <a:r>
              <a:rPr lang="en-US" altLang="de-DE" sz="2400" noProof="0" dirty="0" smtClean="0"/>
              <a:t> have the same size (attribute </a:t>
            </a:r>
            <a:r>
              <a:rPr lang="en-US" altLang="de-DE" sz="2000" noProof="0" dirty="0" smtClean="0">
                <a:latin typeface="Courier New" pitchFamily="49" charset="0"/>
              </a:rPr>
              <a:t>Size</a:t>
            </a:r>
            <a:r>
              <a:rPr lang="en-US" altLang="de-DE" sz="2400" noProof="0" dirty="0" smtClean="0"/>
              <a:t>).</a:t>
            </a:r>
          </a:p>
          <a:p>
            <a:pPr marL="0" indent="0" eaLnBrk="1" hangingPunct="1">
              <a:lnSpc>
                <a:spcPct val="80000"/>
              </a:lnSpc>
            </a:pPr>
            <a:r>
              <a:rPr lang="en-US" altLang="de-DE" sz="2400" noProof="0" dirty="0" smtClean="0"/>
              <a:t>Consider </a:t>
            </a:r>
            <a:r>
              <a:rPr lang="en-US" altLang="de-DE" sz="2000" noProof="0" dirty="0" smtClean="0">
                <a:latin typeface="Courier New" pitchFamily="49" charset="0"/>
              </a:rPr>
              <a:t>Natural</a:t>
            </a:r>
            <a:r>
              <a:rPr lang="en-US" altLang="de-DE" sz="2000" noProof="0" dirty="0" smtClean="0">
                <a:latin typeface="Courier New" pitchFamily="49" charset="0"/>
                <a:cs typeface="Times New Roman" pitchFamily="18" charset="0"/>
              </a:rPr>
              <a:t>'Size = Integer'Size – 1</a:t>
            </a:r>
            <a:r>
              <a:rPr lang="en-US" altLang="de-DE" sz="2400" noProof="0" dirty="0" smtClean="0">
                <a:cs typeface="Times New Roman" pitchFamily="18" charset="0"/>
              </a:rPr>
              <a:t>, since </a:t>
            </a:r>
            <a:r>
              <a:rPr lang="en-US" altLang="de-DE" sz="2000" noProof="0" dirty="0" smtClean="0">
                <a:latin typeface="Courier New" panose="02070309020205020404" pitchFamily="49" charset="0"/>
                <a:cs typeface="Courier New" panose="02070309020205020404" pitchFamily="49" charset="0"/>
              </a:rPr>
              <a:t>Natural</a:t>
            </a:r>
            <a:r>
              <a:rPr lang="en-US" altLang="de-DE" sz="2400" noProof="0" dirty="0" smtClean="0">
                <a:cs typeface="Times New Roman" pitchFamily="18" charset="0"/>
              </a:rPr>
              <a:t> does not need a sign.</a:t>
            </a:r>
            <a:endParaRPr lang="en-US" altLang="de-DE" sz="1800" noProof="0" dirty="0" smtClean="0">
              <a:latin typeface="Courier New" pitchFamily="49" charset="0"/>
            </a:endParaRPr>
          </a:p>
        </p:txBody>
      </p:sp>
      <p:sp>
        <p:nvSpPr>
          <p:cNvPr id="205828" name="Fußzeilenplatzhalter 1"/>
          <p:cNvSpPr>
            <a:spLocks noGrp="1"/>
          </p:cNvSpPr>
          <p:nvPr>
            <p:ph type="ftr" sz="quarte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en-US" altLang="de-DE" sz="2400" dirty="0" smtClean="0"/>
              <a:t>Ada Basics © 2024 C.Grein</a:t>
            </a:r>
            <a:endParaRPr lang="de-DE" altLang="de-DE" sz="2400" dirty="0"/>
          </a:p>
        </p:txBody>
      </p:sp>
      <p:sp>
        <p:nvSpPr>
          <p:cNvPr id="205829" name="Foliennummernplatzhalter 2"/>
          <p:cNvSpPr>
            <a:spLocks noGrp="1"/>
          </p:cNvSpPr>
          <p:nvPr>
            <p:ph type="sldNum" sz="quarter"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F03390E4-D6AE-477D-9A7D-64137655B94E}" type="slidenum">
              <a:rPr lang="de-DE" altLang="de-DE" sz="2400" smtClean="0"/>
              <a:pPr eaLnBrk="1" hangingPunct="1">
                <a:spcBef>
                  <a:spcPct val="0"/>
                </a:spcBef>
              </a:pPr>
              <a:t>372</a:t>
            </a:fld>
            <a:endParaRPr lang="de-DE" altLang="de-DE" sz="2400" dirty="0" smtClean="0"/>
          </a:p>
        </p:txBody>
      </p:sp>
    </p:spTree>
  </p:cSld>
  <p:clrMapOvr>
    <a:masterClrMapping/>
  </p:clrMapOvr>
  <p:timing>
    <p:tnLst>
      <p:par>
        <p:cTn id="1" dur="indefinite" restart="never" nodeType="tmRoot"/>
      </p:par>
    </p:tnLst>
  </p:timing>
</p:sld>
</file>

<file path=ppt/slides/slide3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850" name="Rectangle 2"/>
          <p:cNvSpPr>
            <a:spLocks noGrp="1" noChangeArrowheads="1"/>
          </p:cNvSpPr>
          <p:nvPr>
            <p:ph type="title"/>
          </p:nvPr>
        </p:nvSpPr>
        <p:spPr/>
        <p:txBody>
          <a:bodyPr/>
          <a:lstStyle/>
          <a:p>
            <a:pPr eaLnBrk="1" hangingPunct="1"/>
            <a:r>
              <a:rPr lang="en-US" altLang="de-DE" noProof="0" dirty="0" smtClean="0"/>
              <a:t>Unchecked_Conversion</a:t>
            </a:r>
            <a:br>
              <a:rPr lang="en-US" altLang="de-DE" noProof="0" dirty="0" smtClean="0"/>
            </a:br>
            <a:r>
              <a:rPr lang="en-US" altLang="de-DE" noProof="0" dirty="0" smtClean="0"/>
              <a:t>and the Size Attribute</a:t>
            </a:r>
          </a:p>
        </p:txBody>
      </p:sp>
      <p:sp>
        <p:nvSpPr>
          <p:cNvPr id="206851" name="Rectangle 3"/>
          <p:cNvSpPr>
            <a:spLocks noGrp="1" noChangeArrowheads="1"/>
          </p:cNvSpPr>
          <p:nvPr>
            <p:ph type="body" idx="1"/>
          </p:nvPr>
        </p:nvSpPr>
        <p:spPr>
          <a:xfrm>
            <a:off x="684213" y="2204863"/>
            <a:ext cx="7739062" cy="3477871"/>
          </a:xfrm>
        </p:spPr>
        <p:txBody>
          <a:bodyPr/>
          <a:lstStyle/>
          <a:p>
            <a:pPr marL="0" indent="0" eaLnBrk="1" hangingPunct="1">
              <a:lnSpc>
                <a:spcPct val="80000"/>
              </a:lnSpc>
            </a:pPr>
            <a:r>
              <a:rPr lang="en-US" altLang="de-DE" sz="2000" noProof="0" dirty="0" smtClean="0"/>
              <a:t>Let type </a:t>
            </a:r>
            <a:r>
              <a:rPr lang="en-US" altLang="de-DE" sz="1800" noProof="0" dirty="0" smtClean="0">
                <a:latin typeface="Courier New" pitchFamily="49" charset="0"/>
              </a:rPr>
              <a:t>X</a:t>
            </a:r>
            <a:r>
              <a:rPr lang="en-US" altLang="de-DE" sz="2000" noProof="0" dirty="0" smtClean="0"/>
              <a:t> have </a:t>
            </a:r>
            <a:r>
              <a:rPr lang="en-US" altLang="de-DE" sz="1800" noProof="0" dirty="0" smtClean="0">
                <a:latin typeface="Courier New" pitchFamily="49" charset="0"/>
              </a:rPr>
              <a:t>X</a:t>
            </a:r>
            <a:r>
              <a:rPr lang="en-US" altLang="de-DE" sz="1800" noProof="0" dirty="0" smtClean="0">
                <a:latin typeface="Courier New" pitchFamily="49" charset="0"/>
                <a:cs typeface="Times New Roman" pitchFamily="18" charset="0"/>
              </a:rPr>
              <a:t>'Size = 16</a:t>
            </a:r>
            <a:r>
              <a:rPr lang="en-US" altLang="de-DE" sz="2000" noProof="0" dirty="0" smtClean="0">
                <a:cs typeface="Times New Roman" pitchFamily="18" charset="0"/>
              </a:rPr>
              <a:t>, and let this also be the size of </a:t>
            </a:r>
            <a:r>
              <a:rPr lang="en-US" altLang="de-DE" sz="1800" noProof="0" dirty="0" smtClean="0">
                <a:latin typeface="Courier New" pitchFamily="49" charset="0"/>
                <a:cs typeface="Times New Roman" pitchFamily="18" charset="0"/>
              </a:rPr>
              <a:t>Integer</a:t>
            </a:r>
            <a:r>
              <a:rPr lang="en-US" altLang="de-DE" sz="2000" noProof="0" dirty="0" smtClean="0">
                <a:cs typeface="Times New Roman" pitchFamily="18" charset="0"/>
              </a:rPr>
              <a:t>.</a:t>
            </a:r>
          </a:p>
          <a:p>
            <a:pPr marL="0" indent="0" eaLnBrk="1" hangingPunct="1">
              <a:lnSpc>
                <a:spcPct val="80000"/>
              </a:lnSpc>
            </a:pPr>
            <a:r>
              <a:rPr lang="en-US" altLang="de-DE" sz="2000" noProof="0" dirty="0" smtClean="0">
                <a:cs typeface="Times New Roman" pitchFamily="18" charset="0"/>
              </a:rPr>
              <a:t>Then the following instantiation is </a:t>
            </a:r>
            <a:r>
              <a:rPr lang="en-US" altLang="de-DE" sz="2000" noProof="0" dirty="0" smtClean="0">
                <a:solidFill>
                  <a:srgbClr val="FF0000"/>
                </a:solidFill>
                <a:cs typeface="Times New Roman" pitchFamily="18" charset="0"/>
              </a:rPr>
              <a:t>wrong</a:t>
            </a:r>
            <a:r>
              <a:rPr lang="en-US" altLang="de-DE" sz="2000" noProof="0" dirty="0" smtClean="0">
                <a:cs typeface="Times New Roman" pitchFamily="18" charset="0"/>
              </a:rPr>
              <a:t>, even if it is statically known that the conversion result will never be negative.</a:t>
            </a:r>
          </a:p>
          <a:p>
            <a:pPr marL="0" indent="0" eaLnBrk="1" hangingPunct="1">
              <a:lnSpc>
                <a:spcPct val="80000"/>
              </a:lnSpc>
            </a:pPr>
            <a:r>
              <a:rPr lang="en-US" altLang="de-DE" sz="1800" b="1" noProof="0" dirty="0" smtClean="0">
                <a:latin typeface="Courier New" pitchFamily="49" charset="0"/>
                <a:cs typeface="Times New Roman" pitchFamily="18" charset="0"/>
              </a:rPr>
              <a:t>  function</a:t>
            </a:r>
            <a:r>
              <a:rPr lang="en-US" altLang="de-DE" sz="1800" noProof="0" dirty="0" smtClean="0">
                <a:latin typeface="Courier New" pitchFamily="49" charset="0"/>
                <a:cs typeface="Times New Roman" pitchFamily="18" charset="0"/>
              </a:rPr>
              <a:t> X_to_Natural </a:t>
            </a:r>
            <a:r>
              <a:rPr lang="en-US" altLang="de-DE" sz="1800" b="1" noProof="0" dirty="0" smtClean="0">
                <a:latin typeface="Courier New" pitchFamily="49" charset="0"/>
                <a:cs typeface="Times New Roman" pitchFamily="18" charset="0"/>
              </a:rPr>
              <a:t>is</a:t>
            </a:r>
            <a:r>
              <a:rPr lang="en-US" altLang="de-DE" sz="1800" noProof="0" dirty="0" smtClean="0">
                <a:latin typeface="Courier New" pitchFamily="49" charset="0"/>
                <a:cs typeface="Times New Roman" pitchFamily="18" charset="0"/>
              </a:rPr>
              <a:t> </a:t>
            </a:r>
            <a:r>
              <a:rPr lang="en-US" altLang="de-DE" sz="1800" b="1" noProof="0" dirty="0" smtClean="0">
                <a:latin typeface="Courier New" pitchFamily="49" charset="0"/>
                <a:cs typeface="Times New Roman" pitchFamily="18" charset="0"/>
              </a:rPr>
              <a:t>new</a:t>
            </a:r>
            <a:r>
              <a:rPr lang="en-US" altLang="de-DE" sz="1800" noProof="0" dirty="0" smtClean="0">
                <a:latin typeface="Courier New" pitchFamily="49" charset="0"/>
                <a:cs typeface="Times New Roman" pitchFamily="18" charset="0"/>
              </a:rPr>
              <a:t> Ada.Unckecked_Conversion</a:t>
            </a:r>
            <a:br>
              <a:rPr lang="en-US" altLang="de-DE" sz="1800" noProof="0" dirty="0" smtClean="0">
                <a:latin typeface="Courier New" pitchFamily="49" charset="0"/>
                <a:cs typeface="Times New Roman" pitchFamily="18" charset="0"/>
              </a:rPr>
            </a:br>
            <a:r>
              <a:rPr lang="en-US" altLang="de-DE" sz="1800" noProof="0" dirty="0" smtClean="0">
                <a:latin typeface="Courier New" pitchFamily="49" charset="0"/>
                <a:cs typeface="Times New Roman" pitchFamily="18" charset="0"/>
              </a:rPr>
              <a:t>    (Source =&gt; </a:t>
            </a:r>
            <a:r>
              <a:rPr lang="en-US" altLang="de-DE" sz="1800" noProof="0" dirty="0" smtClean="0">
                <a:solidFill>
                  <a:srgbClr val="FF0000"/>
                </a:solidFill>
                <a:latin typeface="Courier New" pitchFamily="49" charset="0"/>
                <a:cs typeface="Times New Roman" pitchFamily="18" charset="0"/>
              </a:rPr>
              <a:t>X</a:t>
            </a:r>
            <a:r>
              <a:rPr lang="en-US" altLang="de-DE" sz="1800" noProof="0" dirty="0" smtClean="0">
                <a:latin typeface="Courier New" pitchFamily="49" charset="0"/>
                <a:cs typeface="Times New Roman" pitchFamily="18" charset="0"/>
              </a:rPr>
              <a:t>,</a:t>
            </a:r>
            <a:br>
              <a:rPr lang="en-US" altLang="de-DE" sz="1800" noProof="0" dirty="0" smtClean="0">
                <a:latin typeface="Courier New" pitchFamily="49" charset="0"/>
                <a:cs typeface="Times New Roman" pitchFamily="18" charset="0"/>
              </a:rPr>
            </a:br>
            <a:r>
              <a:rPr lang="en-US" altLang="de-DE" sz="1800" noProof="0" dirty="0" smtClean="0">
                <a:latin typeface="Courier New" pitchFamily="49" charset="0"/>
                <a:cs typeface="Times New Roman" pitchFamily="18" charset="0"/>
              </a:rPr>
              <a:t>     Target =&gt; </a:t>
            </a:r>
            <a:r>
              <a:rPr lang="en-US" altLang="de-DE" sz="1800" noProof="0" dirty="0" smtClean="0">
                <a:solidFill>
                  <a:srgbClr val="FF0000"/>
                </a:solidFill>
                <a:latin typeface="Courier New" pitchFamily="49" charset="0"/>
                <a:cs typeface="Times New Roman" pitchFamily="18" charset="0"/>
              </a:rPr>
              <a:t>Natural</a:t>
            </a:r>
            <a:r>
              <a:rPr lang="en-US" altLang="de-DE" sz="1800" noProof="0" dirty="0" smtClean="0">
                <a:latin typeface="Courier New" pitchFamily="49" charset="0"/>
                <a:cs typeface="Times New Roman" pitchFamily="18" charset="0"/>
              </a:rPr>
              <a:t>);</a:t>
            </a:r>
          </a:p>
          <a:p>
            <a:pPr marL="0" indent="0" eaLnBrk="1" hangingPunct="1">
              <a:lnSpc>
                <a:spcPct val="80000"/>
              </a:lnSpc>
            </a:pPr>
            <a:r>
              <a:rPr lang="en-US" altLang="de-DE" sz="2200" noProof="0" dirty="0" smtClean="0">
                <a:solidFill>
                  <a:srgbClr val="CC3300"/>
                </a:solidFill>
                <a:cs typeface="Times New Roman" pitchFamily="18" charset="0"/>
              </a:rPr>
              <a:t>What may happen?</a:t>
            </a:r>
          </a:p>
          <a:p>
            <a:pPr marL="0" indent="0" eaLnBrk="1" hangingPunct="1">
              <a:lnSpc>
                <a:spcPct val="80000"/>
              </a:lnSpc>
            </a:pPr>
            <a:r>
              <a:rPr lang="en-US" altLang="de-DE" sz="2000" noProof="0" dirty="0" smtClean="0">
                <a:cs typeface="Times New Roman" pitchFamily="18" charset="0"/>
              </a:rPr>
              <a:t>You are absolutely sure: Huh, a standalone object of type </a:t>
            </a:r>
            <a:r>
              <a:rPr lang="en-US" altLang="de-DE" sz="1800" noProof="0" dirty="0" smtClean="0">
                <a:latin typeface="Courier New" pitchFamily="49" charset="0"/>
                <a:cs typeface="Times New Roman" pitchFamily="18" charset="0"/>
              </a:rPr>
              <a:t>Natural</a:t>
            </a:r>
            <a:r>
              <a:rPr lang="en-US" altLang="de-DE" sz="2000" noProof="0" dirty="0" smtClean="0">
                <a:cs typeface="Times New Roman" pitchFamily="18" charset="0"/>
              </a:rPr>
              <a:t> does have the same size as one of type </a:t>
            </a:r>
            <a:r>
              <a:rPr lang="en-US" altLang="de-DE" sz="1800" noProof="0" dirty="0" smtClean="0">
                <a:latin typeface="Courier New" pitchFamily="49" charset="0"/>
                <a:cs typeface="Times New Roman" pitchFamily="18" charset="0"/>
              </a:rPr>
              <a:t>Integer</a:t>
            </a:r>
            <a:r>
              <a:rPr lang="en-US" altLang="de-DE" sz="2000" noProof="0" dirty="0" smtClean="0">
                <a:cs typeface="Times New Roman" pitchFamily="18" charset="0"/>
              </a:rPr>
              <a:t>!</a:t>
            </a:r>
          </a:p>
          <a:p>
            <a:pPr marL="0" indent="0" eaLnBrk="1" hangingPunct="1">
              <a:lnSpc>
                <a:spcPct val="80000"/>
              </a:lnSpc>
            </a:pPr>
            <a:r>
              <a:rPr lang="en-US" altLang="de-DE" sz="2000" noProof="0" dirty="0" smtClean="0">
                <a:cs typeface="Times New Roman" pitchFamily="18" charset="0"/>
              </a:rPr>
              <a:t>And rightly so – this is correct!</a:t>
            </a:r>
          </a:p>
          <a:p>
            <a:pPr marL="0" indent="0" eaLnBrk="1" hangingPunct="1">
              <a:lnSpc>
                <a:spcPct val="80000"/>
              </a:lnSpc>
            </a:pPr>
            <a:r>
              <a:rPr lang="en-US" altLang="de-DE" sz="2000" noProof="0" dirty="0" smtClean="0">
                <a:cs typeface="Times New Roman" pitchFamily="18" charset="0"/>
              </a:rPr>
              <a:t>What the heck then is the size attribute used for?</a:t>
            </a:r>
          </a:p>
        </p:txBody>
      </p:sp>
      <p:sp>
        <p:nvSpPr>
          <p:cNvPr id="206852" name="Fußzeilenplatzhalter 1"/>
          <p:cNvSpPr>
            <a:spLocks noGrp="1"/>
          </p:cNvSpPr>
          <p:nvPr>
            <p:ph type="ftr" sz="quarte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en-US" altLang="de-DE" sz="2400" dirty="0" smtClean="0"/>
              <a:t>Ada Basics © 2024 C.Grein</a:t>
            </a:r>
            <a:endParaRPr lang="de-DE" altLang="de-DE" sz="2400" dirty="0"/>
          </a:p>
        </p:txBody>
      </p:sp>
      <p:sp>
        <p:nvSpPr>
          <p:cNvPr id="206853" name="Foliennummernplatzhalter 2"/>
          <p:cNvSpPr>
            <a:spLocks noGrp="1"/>
          </p:cNvSpPr>
          <p:nvPr>
            <p:ph type="sldNum" sz="quarter"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3AECBBAA-D49C-4A7B-9220-318DDC5A9D81}" type="slidenum">
              <a:rPr lang="de-DE" altLang="de-DE" sz="2400" smtClean="0"/>
              <a:pPr eaLnBrk="1" hangingPunct="1">
                <a:spcBef>
                  <a:spcPct val="0"/>
                </a:spcBef>
              </a:pPr>
              <a:t>373</a:t>
            </a:fld>
            <a:endParaRPr lang="de-DE" altLang="de-DE" sz="2400" dirty="0" smtClean="0"/>
          </a:p>
        </p:txBody>
      </p:sp>
      <p:sp>
        <p:nvSpPr>
          <p:cNvPr id="6" name="Textfeld 5"/>
          <p:cNvSpPr txBox="1"/>
          <p:nvPr/>
        </p:nvSpPr>
        <p:spPr>
          <a:xfrm>
            <a:off x="5940152" y="5589240"/>
            <a:ext cx="2304256" cy="584775"/>
          </a:xfrm>
          <a:prstGeom prst="rect">
            <a:avLst/>
          </a:prstGeom>
          <a:solidFill>
            <a:srgbClr val="31DBE3"/>
          </a:solidFill>
          <a:ln>
            <a:solidFill>
              <a:srgbClr val="0070C0"/>
            </a:solidFill>
          </a:ln>
        </p:spPr>
        <p:txBody>
          <a:bodyPr wrap="square" rtlCol="0">
            <a:spAutoFit/>
          </a:bodyPr>
          <a:lstStyle/>
          <a:p>
            <a:r>
              <a:rPr lang="en-US" altLang="de-DE" sz="1600" dirty="0">
                <a:solidFill>
                  <a:schemeClr val="accent2"/>
                </a:solidFill>
              </a:rPr>
              <a:t>See </a:t>
            </a:r>
            <a:r>
              <a:rPr lang="en-US" altLang="de-DE" sz="1600" dirty="0" smtClean="0">
                <a:solidFill>
                  <a:schemeClr val="accent2"/>
                </a:solidFill>
              </a:rPr>
              <a:t>Ada Magica (slide 1): Prokrustes</a:t>
            </a:r>
            <a:endParaRPr lang="en-US" altLang="de-DE" sz="1600" dirty="0">
              <a:solidFill>
                <a:schemeClr val="accent2"/>
              </a:solidFill>
            </a:endParaRPr>
          </a:p>
        </p:txBody>
      </p:sp>
    </p:spTree>
  </p:cSld>
  <p:clrMapOvr>
    <a:masterClrMapping/>
  </p:clrMapOvr>
  <p:timing>
    <p:tnLst>
      <p:par>
        <p:cTn id="1" dur="indefinite" restart="never" nodeType="tmRoot"/>
      </p:par>
    </p:tnLst>
  </p:timing>
</p:sld>
</file>

<file path=ppt/slides/slide3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7874" name="Rectangle 2"/>
          <p:cNvSpPr>
            <a:spLocks noGrp="1" noChangeArrowheads="1"/>
          </p:cNvSpPr>
          <p:nvPr>
            <p:ph type="title"/>
          </p:nvPr>
        </p:nvSpPr>
        <p:spPr/>
        <p:txBody>
          <a:bodyPr/>
          <a:lstStyle/>
          <a:p>
            <a:pPr eaLnBrk="1" hangingPunct="1"/>
            <a:r>
              <a:rPr lang="en-US" altLang="de-DE" noProof="0" dirty="0" smtClean="0">
                <a:solidFill>
                  <a:srgbClr val="FF3399"/>
                </a:solidFill>
              </a:rPr>
              <a:t>Unchecked</a:t>
            </a:r>
            <a:r>
              <a:rPr lang="en-US" altLang="de-DE" noProof="0" dirty="0" smtClean="0"/>
              <a:t>_Conversion</a:t>
            </a:r>
            <a:br>
              <a:rPr lang="en-US" altLang="de-DE" noProof="0" dirty="0" smtClean="0"/>
            </a:br>
            <a:r>
              <a:rPr lang="en-US" altLang="de-DE" noProof="0" dirty="0" smtClean="0"/>
              <a:t>and Invalid Bit Patterns</a:t>
            </a:r>
          </a:p>
        </p:txBody>
      </p:sp>
      <p:sp>
        <p:nvSpPr>
          <p:cNvPr id="207875" name="Rectangle 3"/>
          <p:cNvSpPr>
            <a:spLocks noGrp="1" noChangeArrowheads="1"/>
          </p:cNvSpPr>
          <p:nvPr>
            <p:ph type="body" idx="1"/>
          </p:nvPr>
        </p:nvSpPr>
        <p:spPr>
          <a:xfrm>
            <a:off x="685800" y="1981200"/>
            <a:ext cx="7739063" cy="4111625"/>
          </a:xfrm>
        </p:spPr>
        <p:txBody>
          <a:bodyPr/>
          <a:lstStyle/>
          <a:p>
            <a:pPr marL="0" indent="0" eaLnBrk="1" hangingPunct="1">
              <a:lnSpc>
                <a:spcPct val="80000"/>
              </a:lnSpc>
            </a:pPr>
            <a:r>
              <a:rPr lang="en-US" altLang="de-DE" sz="2000" noProof="0" dirty="0" smtClean="0"/>
              <a:t>UC may induce invalid bit patterns into objects of the target type. Reading such values makes the program execution </a:t>
            </a:r>
            <a:r>
              <a:rPr lang="en-US" altLang="de-DE" sz="2000" noProof="0" dirty="0" smtClean="0">
                <a:solidFill>
                  <a:srgbClr val="FF0000"/>
                </a:solidFill>
              </a:rPr>
              <a:t>erroneous</a:t>
            </a:r>
            <a:r>
              <a:rPr lang="en-US" altLang="de-DE" sz="2000" noProof="0" dirty="0" smtClean="0"/>
              <a:t>.</a:t>
            </a:r>
          </a:p>
          <a:p>
            <a:pPr marL="0" indent="0" eaLnBrk="1" hangingPunct="1">
              <a:lnSpc>
                <a:spcPct val="80000"/>
              </a:lnSpc>
            </a:pPr>
            <a:r>
              <a:rPr lang="en-US" altLang="de-DE" sz="2000" noProof="0" dirty="0" smtClean="0"/>
              <a:t>How do you protect your program against that?</a:t>
            </a:r>
          </a:p>
          <a:p>
            <a:pPr marL="0" indent="0" eaLnBrk="1" hangingPunct="1">
              <a:lnSpc>
                <a:spcPct val="80000"/>
              </a:lnSpc>
            </a:pPr>
            <a:endParaRPr lang="en-US" altLang="de-DE" sz="800" noProof="0" dirty="0" smtClean="0"/>
          </a:p>
          <a:p>
            <a:pPr marL="0" indent="0" eaLnBrk="1" hangingPunct="1">
              <a:lnSpc>
                <a:spcPct val="80000"/>
              </a:lnSpc>
            </a:pPr>
            <a:r>
              <a:rPr lang="en-US" altLang="de-DE" sz="2200" noProof="0" dirty="0" smtClean="0">
                <a:solidFill>
                  <a:srgbClr val="FF3399"/>
                </a:solidFill>
              </a:rPr>
              <a:t>In Ada 83 in no way. </a:t>
            </a:r>
            <a:r>
              <a:rPr lang="en-US" altLang="de-DE" sz="2200" noProof="0" dirty="0" smtClean="0"/>
              <a:t>That’s the very reason why it’s called </a:t>
            </a:r>
            <a:r>
              <a:rPr lang="en-US" altLang="de-DE" sz="2200" noProof="0" dirty="0" smtClean="0">
                <a:solidFill>
                  <a:srgbClr val="FF3399"/>
                </a:solidFill>
              </a:rPr>
              <a:t>UC</a:t>
            </a:r>
            <a:r>
              <a:rPr lang="en-US" altLang="de-DE" sz="2200" noProof="0" dirty="0" smtClean="0"/>
              <a:t>.</a:t>
            </a:r>
          </a:p>
          <a:p>
            <a:pPr marL="0" indent="0" eaLnBrk="1" hangingPunct="1">
              <a:lnSpc>
                <a:spcPct val="80000"/>
              </a:lnSpc>
            </a:pPr>
            <a:endParaRPr lang="en-US" altLang="de-DE" sz="900" noProof="0" dirty="0" smtClean="0"/>
          </a:p>
          <a:p>
            <a:pPr marL="0" indent="0" eaLnBrk="1" hangingPunct="1">
              <a:lnSpc>
                <a:spcPct val="80000"/>
              </a:lnSpc>
            </a:pPr>
            <a:r>
              <a:rPr lang="en-US" altLang="de-DE" sz="2200" dirty="0" smtClean="0"/>
              <a:t>A miserably failing attempt (found by me in someone else’s code):</a:t>
            </a:r>
          </a:p>
          <a:p>
            <a:pPr marL="0" indent="0" eaLnBrk="1" hangingPunct="1">
              <a:lnSpc>
                <a:spcPct val="80000"/>
              </a:lnSpc>
            </a:pPr>
            <a:endParaRPr lang="en-US" altLang="de-DE" sz="100" noProof="0" dirty="0" smtClean="0"/>
          </a:p>
          <a:p>
            <a:pPr lvl="2" eaLnBrk="1" hangingPunct="1">
              <a:lnSpc>
                <a:spcPct val="80000"/>
              </a:lnSpc>
            </a:pPr>
            <a:r>
              <a:rPr lang="en-US" altLang="de-DE" sz="1800" noProof="0" dirty="0" smtClean="0">
                <a:latin typeface="Courier New" pitchFamily="49" charset="0"/>
              </a:rPr>
              <a:t>F: Float := UC (X);</a:t>
            </a:r>
          </a:p>
          <a:p>
            <a:pPr lvl="2" eaLnBrk="1" hangingPunct="1">
              <a:lnSpc>
                <a:spcPct val="80000"/>
              </a:lnSpc>
            </a:pPr>
            <a:r>
              <a:rPr lang="en-US" altLang="de-DE" sz="1800" b="1" noProof="0" dirty="0" smtClean="0">
                <a:latin typeface="Courier New" pitchFamily="49" charset="0"/>
              </a:rPr>
              <a:t>if</a:t>
            </a:r>
            <a:r>
              <a:rPr lang="en-US" altLang="de-DE" sz="1800" noProof="0" dirty="0" smtClean="0">
                <a:latin typeface="Courier New" pitchFamily="49" charset="0"/>
              </a:rPr>
              <a:t> F </a:t>
            </a:r>
            <a:r>
              <a:rPr lang="en-US" altLang="de-DE" sz="1800" b="1" noProof="0" dirty="0" smtClean="0">
                <a:latin typeface="Courier New" pitchFamily="49" charset="0"/>
              </a:rPr>
              <a:t>in</a:t>
            </a:r>
            <a:r>
              <a:rPr lang="en-US" altLang="de-DE" sz="1800" noProof="0" dirty="0" smtClean="0">
                <a:latin typeface="Courier New" pitchFamily="49" charset="0"/>
              </a:rPr>
              <a:t> Float </a:t>
            </a:r>
            <a:r>
              <a:rPr lang="en-US" altLang="de-DE" sz="1800" b="1" noProof="0" dirty="0" smtClean="0">
                <a:latin typeface="Courier New" pitchFamily="49" charset="0"/>
              </a:rPr>
              <a:t>then</a:t>
            </a:r>
            <a:r>
              <a:rPr lang="en-US" altLang="de-DE" sz="1800" noProof="0" dirty="0" smtClean="0">
                <a:latin typeface="Courier New" pitchFamily="49" charset="0"/>
              </a:rPr>
              <a:t>  -- </a:t>
            </a:r>
            <a:r>
              <a:rPr lang="en-US" altLang="de-DE" sz="1800" i="1" noProof="0" dirty="0" smtClean="0">
                <a:solidFill>
                  <a:srgbClr val="FF0000"/>
                </a:solidFill>
                <a:latin typeface="Courier New" pitchFamily="49" charset="0"/>
              </a:rPr>
              <a:t>absolute nonsense</a:t>
            </a:r>
          </a:p>
          <a:p>
            <a:pPr marL="0" indent="0" eaLnBrk="1" hangingPunct="1">
              <a:lnSpc>
                <a:spcPct val="80000"/>
              </a:lnSpc>
            </a:pPr>
            <a:endParaRPr lang="en-US" altLang="de-DE" sz="100" noProof="0" dirty="0" smtClean="0"/>
          </a:p>
          <a:p>
            <a:pPr marL="0" indent="0" eaLnBrk="1" hangingPunct="1">
              <a:lnSpc>
                <a:spcPct val="80000"/>
              </a:lnSpc>
            </a:pPr>
            <a:r>
              <a:rPr lang="en-US" altLang="de-DE" sz="2000" noProof="0" dirty="0" smtClean="0"/>
              <a:t>Firstly, the variable is declared to be of type Float, so how on earth could it be not of this type. A sensible compiler will optimize this test away.</a:t>
            </a:r>
          </a:p>
          <a:p>
            <a:pPr marL="0" indent="0" eaLnBrk="1" hangingPunct="1">
              <a:lnSpc>
                <a:spcPct val="80000"/>
              </a:lnSpc>
            </a:pPr>
            <a:r>
              <a:rPr lang="en-US" altLang="de-DE" sz="2000" noProof="0" dirty="0" smtClean="0"/>
              <a:t>Secondly, if it weren’t optimized away by some dodgy compiler, the program is now </a:t>
            </a:r>
            <a:r>
              <a:rPr lang="en-US" altLang="de-DE" sz="2000" noProof="0" dirty="0" smtClean="0">
                <a:solidFill>
                  <a:srgbClr val="FF0000"/>
                </a:solidFill>
              </a:rPr>
              <a:t>erroneous</a:t>
            </a:r>
            <a:r>
              <a:rPr lang="en-US" altLang="de-DE" sz="2000" noProof="0" dirty="0" smtClean="0"/>
              <a:t> because the variable </a:t>
            </a:r>
            <a:r>
              <a:rPr lang="en-US" altLang="de-DE" sz="2000" i="1" noProof="0" dirty="0" smtClean="0"/>
              <a:t>has been read</a:t>
            </a:r>
            <a:r>
              <a:rPr lang="en-US" altLang="de-DE" sz="2000" noProof="0" dirty="0" smtClean="0"/>
              <a:t>.</a:t>
            </a:r>
          </a:p>
          <a:p>
            <a:pPr marL="0" indent="0" eaLnBrk="1" hangingPunct="1">
              <a:lnSpc>
                <a:spcPct val="80000"/>
              </a:lnSpc>
            </a:pPr>
            <a:endParaRPr lang="en-US" altLang="de-DE" sz="2000" noProof="0" dirty="0" smtClean="0"/>
          </a:p>
        </p:txBody>
      </p:sp>
      <p:sp>
        <p:nvSpPr>
          <p:cNvPr id="207876" name="Fußzeilenplatzhalter 1"/>
          <p:cNvSpPr>
            <a:spLocks noGrp="1"/>
          </p:cNvSpPr>
          <p:nvPr>
            <p:ph type="ftr" sz="quarte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en-US" altLang="de-DE" sz="2400" dirty="0" smtClean="0"/>
              <a:t>Ada Basics © 2024 C.Grein</a:t>
            </a:r>
            <a:endParaRPr lang="de-DE" altLang="de-DE" sz="2400" dirty="0"/>
          </a:p>
        </p:txBody>
      </p:sp>
      <p:sp>
        <p:nvSpPr>
          <p:cNvPr id="207877" name="Foliennummernplatzhalter 2"/>
          <p:cNvSpPr>
            <a:spLocks noGrp="1"/>
          </p:cNvSpPr>
          <p:nvPr>
            <p:ph type="sldNum" sz="quarter"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DFA786D4-1C05-45FF-A63C-9ABBCF3C5C18}" type="slidenum">
              <a:rPr lang="de-DE" altLang="de-DE" sz="2400" smtClean="0"/>
              <a:pPr eaLnBrk="1" hangingPunct="1">
                <a:spcBef>
                  <a:spcPct val="0"/>
                </a:spcBef>
              </a:pPr>
              <a:t>374</a:t>
            </a:fld>
            <a:endParaRPr lang="de-DE" altLang="de-DE" sz="2400" dirty="0" smtClean="0"/>
          </a:p>
        </p:txBody>
      </p:sp>
    </p:spTree>
  </p:cSld>
  <p:clrMapOvr>
    <a:masterClrMapping/>
  </p:clrMapOvr>
  <p:timing>
    <p:tnLst>
      <p:par>
        <p:cTn id="1" dur="indefinite" restart="never" nodeType="tmRoot"/>
      </p:par>
    </p:tnLst>
  </p:timing>
</p:sld>
</file>

<file path=ppt/slides/slide3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8898" name="Rectangle 2"/>
          <p:cNvSpPr>
            <a:spLocks noGrp="1" noChangeArrowheads="1"/>
          </p:cNvSpPr>
          <p:nvPr>
            <p:ph type="title"/>
          </p:nvPr>
        </p:nvSpPr>
        <p:spPr/>
        <p:txBody>
          <a:bodyPr/>
          <a:lstStyle/>
          <a:p>
            <a:pPr eaLnBrk="1" hangingPunct="1"/>
            <a:r>
              <a:rPr lang="en-US" altLang="de-DE" noProof="0" dirty="0" smtClean="0"/>
              <a:t>Unchecked Conversion and the Valid Attribute (Ada 95)</a:t>
            </a:r>
          </a:p>
        </p:txBody>
      </p:sp>
      <p:sp>
        <p:nvSpPr>
          <p:cNvPr id="208899" name="Rectangle 3"/>
          <p:cNvSpPr>
            <a:spLocks noGrp="1" noChangeArrowheads="1"/>
          </p:cNvSpPr>
          <p:nvPr>
            <p:ph type="body" idx="1"/>
          </p:nvPr>
        </p:nvSpPr>
        <p:spPr>
          <a:xfrm>
            <a:off x="685800" y="1981200"/>
            <a:ext cx="7739063" cy="3968750"/>
          </a:xfrm>
        </p:spPr>
        <p:txBody>
          <a:bodyPr/>
          <a:lstStyle/>
          <a:p>
            <a:pPr marL="0" indent="0" eaLnBrk="1" hangingPunct="1">
              <a:lnSpc>
                <a:spcPct val="80000"/>
              </a:lnSpc>
            </a:pPr>
            <a:endParaRPr lang="en-US" altLang="de-DE" sz="1200" noProof="0" dirty="0" smtClean="0"/>
          </a:p>
          <a:p>
            <a:pPr marL="0" indent="0" eaLnBrk="1" hangingPunct="1">
              <a:lnSpc>
                <a:spcPct val="80000"/>
              </a:lnSpc>
            </a:pPr>
            <a:r>
              <a:rPr lang="en-US" altLang="de-DE" noProof="0" dirty="0" smtClean="0">
                <a:solidFill>
                  <a:schemeClr val="accent2"/>
                </a:solidFill>
              </a:rPr>
              <a:t>Ada 95 </a:t>
            </a:r>
            <a:r>
              <a:rPr lang="en-US" altLang="de-DE" noProof="0" dirty="0" smtClean="0">
                <a:solidFill>
                  <a:schemeClr val="tx1"/>
                </a:solidFill>
              </a:rPr>
              <a:t>provides the </a:t>
            </a:r>
            <a:r>
              <a:rPr lang="en-US" altLang="de-DE" dirty="0"/>
              <a:t>attribute </a:t>
            </a:r>
            <a:r>
              <a:rPr lang="en-US" altLang="de-DE" sz="2800" dirty="0" smtClean="0">
                <a:latin typeface="Courier New" pitchFamily="49" charset="0"/>
              </a:rPr>
              <a:t>Valid</a:t>
            </a:r>
            <a:r>
              <a:rPr lang="en-US" altLang="de-DE" noProof="0" dirty="0" smtClean="0"/>
              <a:t> for checking the validity of the result:</a:t>
            </a:r>
          </a:p>
          <a:p>
            <a:pPr marL="0" indent="0" eaLnBrk="1" hangingPunct="1">
              <a:lnSpc>
                <a:spcPct val="80000"/>
              </a:lnSpc>
            </a:pPr>
            <a:endParaRPr lang="en-US" altLang="de-DE" noProof="0" dirty="0" smtClean="0"/>
          </a:p>
          <a:p>
            <a:pPr marL="357188" indent="0" eaLnBrk="1" hangingPunct="1">
              <a:lnSpc>
                <a:spcPct val="80000"/>
              </a:lnSpc>
            </a:pPr>
            <a:r>
              <a:rPr lang="en-US" altLang="de-DE" sz="2000" b="1" noProof="0" dirty="0" smtClean="0">
                <a:latin typeface="Courier New" pitchFamily="49" charset="0"/>
              </a:rPr>
              <a:t>if</a:t>
            </a:r>
            <a:r>
              <a:rPr lang="en-US" altLang="de-DE" sz="2000" noProof="0" dirty="0" smtClean="0">
                <a:latin typeface="Courier New" pitchFamily="49" charset="0"/>
              </a:rPr>
              <a:t> </a:t>
            </a:r>
            <a:r>
              <a:rPr lang="en-US" altLang="de-DE" sz="2000" noProof="0" dirty="0" smtClean="0">
                <a:solidFill>
                  <a:schemeClr val="accent2"/>
                </a:solidFill>
                <a:latin typeface="Courier New" pitchFamily="49" charset="0"/>
              </a:rPr>
              <a:t>F'Valid</a:t>
            </a:r>
            <a:r>
              <a:rPr lang="en-US" altLang="de-DE" sz="2000" noProof="0" dirty="0" smtClean="0">
                <a:latin typeface="Courier New" pitchFamily="49" charset="0"/>
              </a:rPr>
              <a:t> </a:t>
            </a:r>
            <a:r>
              <a:rPr lang="en-US" altLang="de-DE" sz="2000" b="1" noProof="0" dirty="0" smtClean="0">
                <a:latin typeface="Courier New" pitchFamily="49" charset="0"/>
              </a:rPr>
              <a:t>then</a:t>
            </a:r>
            <a:r>
              <a:rPr lang="en-US" altLang="de-DE" sz="2000" noProof="0" dirty="0" smtClean="0">
                <a:latin typeface="Courier New" pitchFamily="49" charset="0"/>
              </a:rPr>
              <a:t>  -- </a:t>
            </a:r>
            <a:r>
              <a:rPr lang="en-US" altLang="de-DE" sz="2000" i="1" noProof="0" dirty="0" smtClean="0">
                <a:solidFill>
                  <a:schemeClr val="accent2"/>
                </a:solidFill>
                <a:latin typeface="Courier New" pitchFamily="49" charset="0"/>
              </a:rPr>
              <a:t>does not count as reading F</a:t>
            </a:r>
          </a:p>
          <a:p>
            <a:pPr marL="357188" indent="0" eaLnBrk="1" hangingPunct="1">
              <a:lnSpc>
                <a:spcPct val="80000"/>
              </a:lnSpc>
            </a:pPr>
            <a:r>
              <a:rPr lang="en-US" altLang="de-DE" sz="2000" noProof="0" dirty="0" smtClean="0">
                <a:latin typeface="Courier New" pitchFamily="49" charset="0"/>
              </a:rPr>
              <a:t>  ...  -- </a:t>
            </a:r>
            <a:r>
              <a:rPr lang="en-US" altLang="de-DE" sz="2000" i="1" noProof="0" dirty="0" smtClean="0">
                <a:latin typeface="Courier New" pitchFamily="49" charset="0"/>
              </a:rPr>
              <a:t>go on</a:t>
            </a:r>
          </a:p>
          <a:p>
            <a:pPr marL="357188" indent="0" eaLnBrk="1" hangingPunct="1">
              <a:lnSpc>
                <a:spcPct val="80000"/>
              </a:lnSpc>
            </a:pPr>
            <a:r>
              <a:rPr lang="en-US" altLang="de-DE" sz="2000" b="1" noProof="0" dirty="0" smtClean="0">
                <a:latin typeface="Courier New" pitchFamily="49" charset="0"/>
              </a:rPr>
              <a:t>else</a:t>
            </a:r>
          </a:p>
          <a:p>
            <a:pPr marL="357188" indent="0" eaLnBrk="1" hangingPunct="1">
              <a:lnSpc>
                <a:spcPct val="80000"/>
              </a:lnSpc>
            </a:pPr>
            <a:r>
              <a:rPr lang="en-US" altLang="de-DE" sz="2000" noProof="0" dirty="0" smtClean="0">
                <a:latin typeface="Courier New" pitchFamily="49" charset="0"/>
              </a:rPr>
              <a:t>  </a:t>
            </a:r>
            <a:r>
              <a:rPr lang="en-US" altLang="de-DE" sz="2000" noProof="0" dirty="0" smtClean="0">
                <a:solidFill>
                  <a:srgbClr val="FF0000"/>
                </a:solidFill>
                <a:latin typeface="Courier New" pitchFamily="49" charset="0"/>
              </a:rPr>
              <a:t>...  -- </a:t>
            </a:r>
            <a:r>
              <a:rPr lang="en-US" altLang="de-DE" sz="2000" i="1" dirty="0" smtClean="0">
                <a:solidFill>
                  <a:srgbClr val="FF0000"/>
                </a:solidFill>
                <a:latin typeface="Courier New" pitchFamily="49" charset="0"/>
              </a:rPr>
              <a:t>r</a:t>
            </a:r>
            <a:r>
              <a:rPr lang="en-US" altLang="de-DE" sz="2000" i="1" noProof="0" dirty="0" smtClean="0">
                <a:solidFill>
                  <a:srgbClr val="FF0000"/>
                </a:solidFill>
                <a:latin typeface="Courier New" pitchFamily="49" charset="0"/>
              </a:rPr>
              <a:t>eport the error, beware of reading F</a:t>
            </a:r>
          </a:p>
          <a:p>
            <a:pPr marL="357188" indent="0" eaLnBrk="1" hangingPunct="1">
              <a:lnSpc>
                <a:spcPct val="80000"/>
              </a:lnSpc>
            </a:pPr>
            <a:r>
              <a:rPr lang="en-US" altLang="de-DE" sz="2000" noProof="0" dirty="0" smtClean="0">
                <a:latin typeface="Courier New" pitchFamily="49" charset="0"/>
              </a:rPr>
              <a:t>  F := 0.0;  -- </a:t>
            </a:r>
            <a:r>
              <a:rPr lang="en-US" altLang="de-DE" sz="2000" i="1" noProof="0" dirty="0" smtClean="0">
                <a:latin typeface="Courier New" pitchFamily="49" charset="0"/>
              </a:rPr>
              <a:t>e.g. reset F</a:t>
            </a:r>
          </a:p>
          <a:p>
            <a:pPr marL="357188" indent="0" eaLnBrk="1" hangingPunct="1">
              <a:lnSpc>
                <a:spcPct val="80000"/>
              </a:lnSpc>
            </a:pPr>
            <a:r>
              <a:rPr lang="en-US" altLang="de-DE" sz="2000" b="1" noProof="0" dirty="0" smtClean="0">
                <a:latin typeface="Courier New" pitchFamily="49" charset="0"/>
              </a:rPr>
              <a:t>end if</a:t>
            </a:r>
            <a:r>
              <a:rPr lang="en-US" altLang="de-DE" sz="2000" noProof="0" dirty="0" smtClean="0">
                <a:latin typeface="Courier New" pitchFamily="49" charset="0"/>
              </a:rPr>
              <a:t>;</a:t>
            </a:r>
          </a:p>
        </p:txBody>
      </p:sp>
      <p:sp>
        <p:nvSpPr>
          <p:cNvPr id="208900" name="Fußzeilenplatzhalter 1"/>
          <p:cNvSpPr>
            <a:spLocks noGrp="1"/>
          </p:cNvSpPr>
          <p:nvPr>
            <p:ph type="ftr" sz="quarte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en-US" altLang="de-DE" sz="2400" dirty="0" smtClean="0"/>
              <a:t>Ada Basics © 2024 C.Grein</a:t>
            </a:r>
            <a:endParaRPr lang="de-DE" altLang="de-DE" sz="2400" dirty="0"/>
          </a:p>
        </p:txBody>
      </p:sp>
      <p:sp>
        <p:nvSpPr>
          <p:cNvPr id="208901" name="Foliennummernplatzhalter 2"/>
          <p:cNvSpPr>
            <a:spLocks noGrp="1"/>
          </p:cNvSpPr>
          <p:nvPr>
            <p:ph type="sldNum" sz="quarter"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920EB2D3-F270-4C26-9B3C-A6DAAD3F2177}" type="slidenum">
              <a:rPr lang="de-DE" altLang="de-DE" sz="2400" smtClean="0"/>
              <a:pPr eaLnBrk="1" hangingPunct="1">
                <a:spcBef>
                  <a:spcPct val="0"/>
                </a:spcBef>
              </a:pPr>
              <a:t>375</a:t>
            </a:fld>
            <a:endParaRPr lang="de-DE" altLang="de-DE" sz="2400" dirty="0" smtClean="0"/>
          </a:p>
        </p:txBody>
      </p:sp>
    </p:spTree>
  </p:cSld>
  <p:clrMapOvr>
    <a:masterClrMapping/>
  </p:clrMapOvr>
  <p:timing>
    <p:tnLst>
      <p:par>
        <p:cTn id="1" dur="indefinite" restart="never" nodeType="tmRoot"/>
      </p:par>
    </p:tnLst>
  </p:timing>
</p:sld>
</file>

<file path=ppt/slides/slide3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9922" name="Rectangle 2"/>
          <p:cNvSpPr>
            <a:spLocks noGrp="1" noChangeArrowheads="1"/>
          </p:cNvSpPr>
          <p:nvPr>
            <p:ph type="title"/>
          </p:nvPr>
        </p:nvSpPr>
        <p:spPr>
          <a:xfrm>
            <a:off x="684213" y="333375"/>
            <a:ext cx="7739062" cy="1295400"/>
          </a:xfrm>
        </p:spPr>
        <p:txBody>
          <a:bodyPr/>
          <a:lstStyle/>
          <a:p>
            <a:pPr eaLnBrk="1" hangingPunct="1"/>
            <a:r>
              <a:rPr lang="en-US" altLang="de-DE" sz="3600" noProof="0" dirty="0" smtClean="0">
                <a:solidFill>
                  <a:srgbClr val="FF3399"/>
                </a:solidFill>
              </a:rPr>
              <a:t>Abstract Operations and </a:t>
            </a:r>
            <a:r>
              <a:rPr lang="en-US" altLang="de-DE" sz="3600" dirty="0" smtClean="0">
                <a:solidFill>
                  <a:srgbClr val="FF3399"/>
                </a:solidFill>
              </a:rPr>
              <a:t>t</a:t>
            </a:r>
            <a:r>
              <a:rPr lang="en-US" altLang="de-DE" sz="3600" noProof="0" dirty="0" smtClean="0">
                <a:solidFill>
                  <a:srgbClr val="FF3399"/>
                </a:solidFill>
              </a:rPr>
              <a:t>heir</a:t>
            </a:r>
            <a:br>
              <a:rPr lang="en-US" altLang="de-DE" sz="3600" noProof="0" dirty="0" smtClean="0">
                <a:solidFill>
                  <a:srgbClr val="FF3399"/>
                </a:solidFill>
              </a:rPr>
            </a:br>
            <a:r>
              <a:rPr lang="en-US" altLang="de-DE" sz="3600" noProof="0" dirty="0" smtClean="0">
                <a:solidFill>
                  <a:srgbClr val="FF3399"/>
                </a:solidFill>
              </a:rPr>
              <a:t>Re-emergence</a:t>
            </a:r>
            <a:endParaRPr lang="en-US" altLang="de-DE" noProof="0" dirty="0" smtClean="0">
              <a:solidFill>
                <a:srgbClr val="FF3399"/>
              </a:solidFill>
            </a:endParaRPr>
          </a:p>
        </p:txBody>
      </p:sp>
      <p:sp>
        <p:nvSpPr>
          <p:cNvPr id="209923" name="Rectangle 3"/>
          <p:cNvSpPr>
            <a:spLocks noGrp="1" noChangeArrowheads="1"/>
          </p:cNvSpPr>
          <p:nvPr>
            <p:ph type="body" idx="1"/>
          </p:nvPr>
        </p:nvSpPr>
        <p:spPr>
          <a:xfrm>
            <a:off x="684213" y="1628775"/>
            <a:ext cx="7739062" cy="4248497"/>
          </a:xfrm>
        </p:spPr>
        <p:txBody>
          <a:bodyPr/>
          <a:lstStyle/>
          <a:p>
            <a:pPr marL="0" indent="0" eaLnBrk="1" hangingPunct="1">
              <a:lnSpc>
                <a:spcPct val="90000"/>
              </a:lnSpc>
            </a:pPr>
            <a:r>
              <a:rPr lang="en-US" altLang="de-DE" sz="2200" noProof="0" dirty="0" smtClean="0">
                <a:solidFill>
                  <a:schemeClr val="hlink"/>
                </a:solidFill>
              </a:rPr>
              <a:t>The following is valid for untagged types only (i.e. for those without the keyword </a:t>
            </a:r>
            <a:r>
              <a:rPr lang="en-US" altLang="de-DE" sz="2000" b="1" noProof="0" dirty="0" smtClean="0">
                <a:solidFill>
                  <a:schemeClr val="hlink"/>
                </a:solidFill>
                <a:latin typeface="Courier New" pitchFamily="49" charset="0"/>
              </a:rPr>
              <a:t>tagged</a:t>
            </a:r>
            <a:r>
              <a:rPr lang="en-US" altLang="de-DE" sz="2200" noProof="0" dirty="0" smtClean="0">
                <a:solidFill>
                  <a:schemeClr val="hlink"/>
                </a:solidFill>
              </a:rPr>
              <a:t>):</a:t>
            </a:r>
          </a:p>
          <a:p>
            <a:pPr marL="0" indent="0" eaLnBrk="1" hangingPunct="1">
              <a:lnSpc>
                <a:spcPct val="90000"/>
              </a:lnSpc>
            </a:pPr>
            <a:r>
              <a:rPr lang="en-US" altLang="de-DE" sz="2000" noProof="0" dirty="0" smtClean="0"/>
              <a:t>Remember the implementation of rational numbers (see slide 212) where one operation had to be declared </a:t>
            </a:r>
            <a:r>
              <a:rPr lang="en-US" altLang="de-DE" sz="1800" b="1" noProof="0" dirty="0" smtClean="0">
                <a:latin typeface="Courier New" pitchFamily="49" charset="0"/>
              </a:rPr>
              <a:t>abstract</a:t>
            </a:r>
            <a:r>
              <a:rPr lang="en-US" altLang="de-DE" sz="2000" noProof="0" dirty="0" smtClean="0"/>
              <a:t> to make it disappear because it </a:t>
            </a:r>
            <a:r>
              <a:rPr lang="en-US" altLang="de-DE" sz="2000" noProof="0" dirty="0"/>
              <a:t>c</a:t>
            </a:r>
            <a:r>
              <a:rPr lang="en-US" altLang="de-DE" sz="2000" noProof="0" dirty="0" smtClean="0"/>
              <a:t>ollided </a:t>
            </a:r>
            <a:r>
              <a:rPr lang="en-US" altLang="de-DE" sz="2000" dirty="0"/>
              <a:t>with </a:t>
            </a:r>
            <a:r>
              <a:rPr lang="en-US" altLang="de-DE" sz="2000" dirty="0" smtClean="0"/>
              <a:t>the constructor:</a:t>
            </a:r>
            <a:endParaRPr lang="en-US" altLang="de-DE" sz="2000" noProof="0" dirty="0" smtClean="0"/>
          </a:p>
          <a:p>
            <a:pPr marL="0" indent="0" eaLnBrk="1" hangingPunct="1">
              <a:lnSpc>
                <a:spcPct val="90000"/>
              </a:lnSpc>
            </a:pPr>
            <a:r>
              <a:rPr lang="en-US" altLang="de-DE" sz="1600" b="1" noProof="0" dirty="0" smtClean="0">
                <a:latin typeface="Courier New" pitchFamily="49" charset="0"/>
              </a:rPr>
              <a:t>  function</a:t>
            </a:r>
            <a:r>
              <a:rPr lang="en-US" altLang="de-DE" sz="1600" noProof="0" dirty="0" smtClean="0">
                <a:latin typeface="Courier New" pitchFamily="49" charset="0"/>
              </a:rPr>
              <a:t> </a:t>
            </a:r>
            <a:r>
              <a:rPr lang="en-US" altLang="de-DE" sz="1600" noProof="0" dirty="0" smtClean="0">
                <a:latin typeface="Courier New" pitchFamily="49" charset="0"/>
                <a:cs typeface="Times New Roman" pitchFamily="18" charset="0"/>
              </a:rPr>
              <a:t>"/" (Left, Right: Whole) </a:t>
            </a:r>
            <a:r>
              <a:rPr lang="en-US" altLang="de-DE" sz="1600" b="1" noProof="0" dirty="0" smtClean="0">
                <a:latin typeface="Courier New" pitchFamily="49" charset="0"/>
                <a:cs typeface="Times New Roman" pitchFamily="18" charset="0"/>
              </a:rPr>
              <a:t>return</a:t>
            </a:r>
            <a:r>
              <a:rPr lang="en-US" altLang="de-DE" sz="1600" noProof="0" dirty="0" smtClean="0">
                <a:latin typeface="Courier New" pitchFamily="49" charset="0"/>
                <a:cs typeface="Times New Roman" pitchFamily="18" charset="0"/>
              </a:rPr>
              <a:t> Whole </a:t>
            </a:r>
            <a:r>
              <a:rPr lang="en-US" altLang="de-DE" sz="1600" b="1" noProof="0" dirty="0" smtClean="0">
                <a:latin typeface="Courier New" pitchFamily="49" charset="0"/>
                <a:cs typeface="Times New Roman" pitchFamily="18" charset="0"/>
              </a:rPr>
              <a:t>is abstract</a:t>
            </a:r>
            <a:r>
              <a:rPr lang="en-US" altLang="de-DE" sz="1600" noProof="0" dirty="0" smtClean="0">
                <a:latin typeface="Courier New" pitchFamily="49" charset="0"/>
                <a:cs typeface="Times New Roman" pitchFamily="18" charset="0"/>
              </a:rPr>
              <a:t>;</a:t>
            </a:r>
            <a:br>
              <a:rPr lang="en-US" altLang="de-DE" sz="1600" noProof="0" dirty="0" smtClean="0">
                <a:latin typeface="Courier New" pitchFamily="49" charset="0"/>
                <a:cs typeface="Times New Roman" pitchFamily="18" charset="0"/>
              </a:rPr>
            </a:br>
            <a:r>
              <a:rPr lang="en-US" altLang="de-DE" sz="1600" noProof="0" dirty="0" smtClean="0">
                <a:latin typeface="Courier New" pitchFamily="49" charset="0"/>
                <a:cs typeface="Times New Roman" pitchFamily="18" charset="0"/>
              </a:rPr>
              <a:t>  </a:t>
            </a:r>
            <a:r>
              <a:rPr lang="en-US" altLang="de-DE" sz="1600" b="1" noProof="0" dirty="0" smtClean="0">
                <a:latin typeface="Courier New" pitchFamily="49" charset="0"/>
              </a:rPr>
              <a:t>function</a:t>
            </a:r>
            <a:r>
              <a:rPr lang="en-US" altLang="de-DE" sz="1600" noProof="0" dirty="0" smtClean="0">
                <a:latin typeface="Courier New" pitchFamily="49" charset="0"/>
              </a:rPr>
              <a:t> </a:t>
            </a:r>
            <a:r>
              <a:rPr lang="en-US" altLang="de-DE" sz="1600" noProof="0" dirty="0" smtClean="0">
                <a:latin typeface="Courier New" pitchFamily="49" charset="0"/>
                <a:cs typeface="Times New Roman" pitchFamily="18" charset="0"/>
              </a:rPr>
              <a:t>"/" (Left, Right: Whole) </a:t>
            </a:r>
            <a:r>
              <a:rPr lang="en-US" altLang="de-DE" sz="1600" b="1" noProof="0" dirty="0" smtClean="0">
                <a:latin typeface="Courier New" pitchFamily="49" charset="0"/>
                <a:cs typeface="Times New Roman" pitchFamily="18" charset="0"/>
              </a:rPr>
              <a:t>return</a:t>
            </a:r>
            <a:r>
              <a:rPr lang="en-US" altLang="de-DE" sz="1600" noProof="0" dirty="0" smtClean="0">
                <a:latin typeface="Courier New" pitchFamily="49" charset="0"/>
                <a:cs typeface="Times New Roman" pitchFamily="18" charset="0"/>
              </a:rPr>
              <a:t> Rational;</a:t>
            </a:r>
          </a:p>
          <a:p>
            <a:pPr marL="0" indent="0" eaLnBrk="1" hangingPunct="1">
              <a:lnSpc>
                <a:spcPct val="90000"/>
              </a:lnSpc>
            </a:pPr>
            <a:r>
              <a:rPr lang="en-US" altLang="de-DE" sz="2000" noProof="0" dirty="0" smtClean="0">
                <a:solidFill>
                  <a:srgbClr val="FF0000"/>
                </a:solidFill>
                <a:cs typeface="Times New Roman" pitchFamily="18" charset="0"/>
              </a:rPr>
              <a:t>Ada 83:     Ø</a:t>
            </a:r>
            <a:r>
              <a:rPr lang="en-US" altLang="de-DE" sz="2000" noProof="0" dirty="0" smtClean="0">
                <a:cs typeface="Times New Roman" pitchFamily="18" charset="0"/>
              </a:rPr>
              <a:t/>
            </a:r>
            <a:br>
              <a:rPr lang="en-US" altLang="de-DE" sz="2000" noProof="0" dirty="0" smtClean="0">
                <a:cs typeface="Times New Roman" pitchFamily="18" charset="0"/>
              </a:rPr>
            </a:br>
            <a:r>
              <a:rPr lang="en-US" altLang="de-DE" sz="2000" noProof="0" dirty="0" smtClean="0">
                <a:cs typeface="Times New Roman" pitchFamily="18" charset="0"/>
              </a:rPr>
              <a:t>Ada 95:     The operation is no longer callable, but is still considered for</a:t>
            </a:r>
            <a:br>
              <a:rPr lang="en-US" altLang="de-DE" sz="2000" noProof="0" dirty="0" smtClean="0">
                <a:cs typeface="Times New Roman" pitchFamily="18" charset="0"/>
              </a:rPr>
            </a:br>
            <a:r>
              <a:rPr lang="en-US" altLang="de-DE" sz="2000" noProof="0" dirty="0" smtClean="0">
                <a:cs typeface="Times New Roman" pitchFamily="18" charset="0"/>
              </a:rPr>
              <a:t>		    overloading resolution.</a:t>
            </a:r>
            <a:br>
              <a:rPr lang="en-US" altLang="de-DE" sz="2000" noProof="0" dirty="0" smtClean="0">
                <a:cs typeface="Times New Roman" pitchFamily="18" charset="0"/>
              </a:rPr>
            </a:br>
            <a:r>
              <a:rPr lang="en-US" altLang="de-DE" sz="2000" noProof="0" dirty="0" smtClean="0">
                <a:solidFill>
                  <a:schemeClr val="accent3">
                    <a:lumMod val="25000"/>
                  </a:schemeClr>
                </a:solidFill>
                <a:cs typeface="Times New Roman" pitchFamily="18" charset="0"/>
              </a:rPr>
              <a:t>Ada 2005: The operation is considered </a:t>
            </a:r>
            <a:r>
              <a:rPr lang="en-US" altLang="de-DE" sz="2000" dirty="0" smtClean="0">
                <a:solidFill>
                  <a:schemeClr val="accent3">
                    <a:lumMod val="25000"/>
                  </a:schemeClr>
                </a:solidFill>
                <a:cs typeface="Times New Roman" pitchFamily="18" charset="0"/>
              </a:rPr>
              <a:t>not to </a:t>
            </a:r>
            <a:r>
              <a:rPr lang="en-US" altLang="de-DE" sz="2000" noProof="0" dirty="0" smtClean="0">
                <a:solidFill>
                  <a:schemeClr val="accent3">
                    <a:lumMod val="25000"/>
                  </a:schemeClr>
                </a:solidFill>
                <a:cs typeface="Times New Roman" pitchFamily="18" charset="0"/>
              </a:rPr>
              <a:t>exist.</a:t>
            </a:r>
          </a:p>
          <a:p>
            <a:pPr marL="0" indent="0" eaLnBrk="1" hangingPunct="1">
              <a:lnSpc>
                <a:spcPct val="90000"/>
              </a:lnSpc>
            </a:pPr>
            <a:r>
              <a:rPr lang="en-US" altLang="de-DE" sz="2000" noProof="0" dirty="0" smtClean="0">
                <a:solidFill>
                  <a:srgbClr val="FF3399"/>
                </a:solidFill>
                <a:cs typeface="Times New Roman" pitchFamily="18" charset="0"/>
              </a:rPr>
              <a:t>                  But attention: Under certain conditions, it re-emerges!</a:t>
            </a:r>
          </a:p>
          <a:p>
            <a:pPr marL="0" indent="0" eaLnBrk="1" hangingPunct="1">
              <a:lnSpc>
                <a:spcPct val="90000"/>
              </a:lnSpc>
            </a:pPr>
            <a:r>
              <a:rPr lang="en-US" altLang="de-DE" sz="2000" noProof="0" dirty="0" smtClean="0">
                <a:solidFill>
                  <a:srgbClr val="CC3300"/>
                </a:solidFill>
                <a:cs typeface="Times New Roman" pitchFamily="18" charset="0"/>
              </a:rPr>
              <a:t>Ada 2012: There is a special rule for records.</a:t>
            </a:r>
          </a:p>
        </p:txBody>
      </p:sp>
      <p:sp>
        <p:nvSpPr>
          <p:cNvPr id="209924" name="Fußzeilenplatzhalter 1"/>
          <p:cNvSpPr>
            <a:spLocks noGrp="1"/>
          </p:cNvSpPr>
          <p:nvPr>
            <p:ph type="ftr" sz="quarte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en-US" altLang="de-DE" sz="2400" dirty="0" smtClean="0"/>
              <a:t>Ada Basics © 2024 C.Grein</a:t>
            </a:r>
            <a:endParaRPr lang="de-DE" altLang="de-DE" sz="2400" dirty="0"/>
          </a:p>
        </p:txBody>
      </p:sp>
      <p:sp>
        <p:nvSpPr>
          <p:cNvPr id="209925" name="Foliennummernplatzhalter 2"/>
          <p:cNvSpPr>
            <a:spLocks noGrp="1"/>
          </p:cNvSpPr>
          <p:nvPr>
            <p:ph type="sldNum" sz="quarter"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38D11CF2-554C-4644-A0D0-1200D84F884F}" type="slidenum">
              <a:rPr lang="de-DE" altLang="de-DE" sz="2400" smtClean="0"/>
              <a:pPr eaLnBrk="1" hangingPunct="1">
                <a:spcBef>
                  <a:spcPct val="0"/>
                </a:spcBef>
              </a:pPr>
              <a:t>376</a:t>
            </a:fld>
            <a:endParaRPr lang="de-DE" altLang="de-DE" sz="2400" dirty="0" smtClean="0"/>
          </a:p>
        </p:txBody>
      </p:sp>
      <p:sp>
        <p:nvSpPr>
          <p:cNvPr id="6" name="Textfeld 5"/>
          <p:cNvSpPr txBox="1"/>
          <p:nvPr/>
        </p:nvSpPr>
        <p:spPr>
          <a:xfrm>
            <a:off x="5148064" y="5877272"/>
            <a:ext cx="2807717" cy="338554"/>
          </a:xfrm>
          <a:prstGeom prst="rect">
            <a:avLst/>
          </a:prstGeom>
          <a:solidFill>
            <a:srgbClr val="31DBE3"/>
          </a:solidFill>
          <a:ln>
            <a:solidFill>
              <a:srgbClr val="0070C0"/>
            </a:solidFill>
          </a:ln>
        </p:spPr>
        <p:txBody>
          <a:bodyPr wrap="square" rtlCol="0">
            <a:spAutoFit/>
          </a:bodyPr>
          <a:lstStyle/>
          <a:p>
            <a:r>
              <a:rPr lang="en-US" altLang="de-DE" sz="1600" dirty="0">
                <a:solidFill>
                  <a:schemeClr val="accent2"/>
                </a:solidFill>
              </a:rPr>
              <a:t>See </a:t>
            </a:r>
            <a:r>
              <a:rPr lang="en-US" altLang="de-DE" sz="1600" dirty="0" smtClean="0">
                <a:solidFill>
                  <a:schemeClr val="accent2"/>
                </a:solidFill>
              </a:rPr>
              <a:t>Ada Magica (slide 1): Dead</a:t>
            </a:r>
            <a:endParaRPr lang="en-US" altLang="de-DE" sz="1200" dirty="0">
              <a:solidFill>
                <a:schemeClr val="accent2"/>
              </a:solidFill>
            </a:endParaRPr>
          </a:p>
        </p:txBody>
      </p:sp>
      <p:sp>
        <p:nvSpPr>
          <p:cNvPr id="7" name="Textfeld 6"/>
          <p:cNvSpPr txBox="1"/>
          <p:nvPr/>
        </p:nvSpPr>
        <p:spPr>
          <a:xfrm>
            <a:off x="539552" y="5898734"/>
            <a:ext cx="2016323" cy="523220"/>
          </a:xfrm>
          <a:prstGeom prst="rect">
            <a:avLst/>
          </a:prstGeom>
          <a:solidFill>
            <a:srgbClr val="99FF66"/>
          </a:solidFill>
          <a:ln>
            <a:solidFill>
              <a:srgbClr val="33CC33"/>
            </a:solidFill>
          </a:ln>
        </p:spPr>
        <p:txBody>
          <a:bodyPr wrap="square" rtlCol="0">
            <a:spAutoFit/>
          </a:bodyPr>
          <a:lstStyle/>
          <a:p>
            <a:pPr algn="ctr"/>
            <a:r>
              <a:rPr lang="en-US" sz="1400" dirty="0" smtClean="0">
                <a:solidFill>
                  <a:srgbClr val="33CC33"/>
                </a:solidFill>
              </a:rPr>
              <a:t>For an odd consequence see </a:t>
            </a:r>
            <a:r>
              <a:rPr lang="en-US" sz="1400" dirty="0" smtClean="0">
                <a:solidFill>
                  <a:srgbClr val="33CC33"/>
                </a:solidFill>
                <a:hlinkClick r:id="rId2" action="ppaction://hlinksldjump"/>
              </a:rPr>
              <a:t>slide 455</a:t>
            </a:r>
            <a:r>
              <a:rPr lang="en-US" sz="1400" dirty="0" smtClean="0">
                <a:solidFill>
                  <a:srgbClr val="33CC33"/>
                </a:solidFill>
              </a:rPr>
              <a:t>.</a:t>
            </a:r>
            <a:endParaRPr lang="en-US" sz="1400" dirty="0">
              <a:solidFill>
                <a:srgbClr val="33CC33"/>
              </a:solidFill>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3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solidFill>
                  <a:srgbClr val="FF3399"/>
                </a:solidFill>
              </a:rPr>
              <a:t>Boolean Algebra</a:t>
            </a:r>
            <a:endParaRPr lang="de-DE" dirty="0">
              <a:solidFill>
                <a:srgbClr val="FF3399"/>
              </a:solidFill>
            </a:endParaRPr>
          </a:p>
        </p:txBody>
      </p:sp>
      <p:sp>
        <p:nvSpPr>
          <p:cNvPr id="4" name="Fußzeilenplatzhalter 3"/>
          <p:cNvSpPr>
            <a:spLocks noGrp="1"/>
          </p:cNvSpPr>
          <p:nvPr>
            <p:ph type="ftr" idx="10"/>
          </p:nvPr>
        </p:nvSpPr>
        <p:spPr/>
        <p:txBody>
          <a:bodyPr/>
          <a:lstStyle/>
          <a:p>
            <a:pPr>
              <a:defRPr/>
            </a:pPr>
            <a:r>
              <a:rPr lang="en-US" dirty="0" smtClean="0"/>
              <a:t>Ada Basics © 2024 C.Grein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377</a:t>
            </a:fld>
            <a:endParaRPr lang="de-DE" dirty="0"/>
          </a:p>
        </p:txBody>
      </p:sp>
      <mc:AlternateContent xmlns:mc="http://schemas.openxmlformats.org/markup-compatibility/2006" xmlns:a14="http://schemas.microsoft.com/office/drawing/2010/main">
        <mc:Choice Requires="a14">
          <p:sp>
            <p:nvSpPr>
              <p:cNvPr id="3" name="Inhaltsplatzhalter 2"/>
              <p:cNvSpPr>
                <a:spLocks noGrp="1"/>
              </p:cNvSpPr>
              <p:nvPr>
                <p:ph idx="1"/>
              </p:nvPr>
            </p:nvSpPr>
            <p:spPr/>
            <p:txBody>
              <a:bodyPr/>
              <a:lstStyle/>
              <a:p>
                <a:pPr marL="0" indent="0"/>
                <a:r>
                  <a:rPr lang="en-US" sz="2400" dirty="0" smtClean="0"/>
                  <a:t>Boolean algebra in Ada uses the operators </a:t>
                </a:r>
                <a:r>
                  <a:rPr lang="en-US" sz="2000" b="1" dirty="0" smtClean="0">
                    <a:latin typeface="Courier New" panose="02070309020205020404" pitchFamily="49" charset="0"/>
                    <a:cs typeface="Courier New" panose="02070309020205020404" pitchFamily="49" charset="0"/>
                  </a:rPr>
                  <a:t>and</a:t>
                </a:r>
                <a:r>
                  <a:rPr lang="en-US" sz="2400" dirty="0" smtClean="0"/>
                  <a:t>, </a:t>
                </a:r>
                <a:r>
                  <a:rPr lang="en-US" sz="2000" b="1" dirty="0" smtClean="0">
                    <a:latin typeface="Courier New" panose="02070309020205020404" pitchFamily="49" charset="0"/>
                    <a:cs typeface="Courier New" panose="02070309020205020404" pitchFamily="49" charset="0"/>
                  </a:rPr>
                  <a:t>or</a:t>
                </a:r>
                <a:r>
                  <a:rPr lang="en-US" sz="2400" dirty="0" smtClean="0"/>
                  <a:t>, </a:t>
                </a:r>
                <a:r>
                  <a:rPr lang="en-US" sz="2000" b="1" dirty="0" smtClean="0">
                    <a:latin typeface="Courier New" panose="02070309020205020404" pitchFamily="49" charset="0"/>
                    <a:cs typeface="Courier New" panose="02070309020205020404" pitchFamily="49" charset="0"/>
                  </a:rPr>
                  <a:t>xor</a:t>
                </a:r>
                <a:r>
                  <a:rPr lang="en-US" sz="2400" dirty="0" smtClean="0"/>
                  <a:t>, </a:t>
                </a:r>
                <a:r>
                  <a:rPr lang="en-US" sz="2000" b="1" dirty="0" smtClean="0">
                    <a:latin typeface="Courier New" panose="02070309020205020404" pitchFamily="49" charset="0"/>
                    <a:cs typeface="Courier New" panose="02070309020205020404" pitchFamily="49" charset="0"/>
                  </a:rPr>
                  <a:t>not</a:t>
                </a:r>
                <a:r>
                  <a:rPr lang="en-US" sz="2400" dirty="0" smtClean="0"/>
                  <a:t>.</a:t>
                </a:r>
              </a:p>
              <a:p>
                <a:pPr marL="0" indent="0"/>
                <a:r>
                  <a:rPr lang="en-US" sz="2400" dirty="0" smtClean="0"/>
                  <a:t>The logical implication </a:t>
                </a:r>
                <a:r>
                  <a:rPr lang="en-US" sz="2400" i="1" dirty="0" smtClean="0"/>
                  <a:t>from A follows B</a:t>
                </a:r>
                <a:r>
                  <a:rPr lang="en-US" sz="2400" dirty="0" smtClean="0"/>
                  <a:t> can be represented in several ways:</a:t>
                </a:r>
              </a:p>
              <a:p>
                <a:pPr marL="0" indent="0" algn="ctr"/>
                <a:r>
                  <a:rPr lang="en-US" sz="2000" b="1" dirty="0" smtClean="0">
                    <a:latin typeface="Courier New" panose="02070309020205020404" pitchFamily="49" charset="0"/>
                    <a:cs typeface="Courier New" panose="02070309020205020404" pitchFamily="49" charset="0"/>
                  </a:rPr>
                  <a:t>not</a:t>
                </a:r>
                <a:r>
                  <a:rPr lang="en-US" sz="2000" dirty="0" smtClean="0">
                    <a:latin typeface="Courier New" panose="02070309020205020404" pitchFamily="49" charset="0"/>
                    <a:cs typeface="Courier New" panose="02070309020205020404" pitchFamily="49" charset="0"/>
                  </a:rPr>
                  <a:t> A </a:t>
                </a:r>
                <a:r>
                  <a:rPr lang="en-US" sz="2000" b="1" dirty="0" smtClean="0">
                    <a:latin typeface="Courier New" panose="02070309020205020404" pitchFamily="49" charset="0"/>
                    <a:cs typeface="Courier New" panose="02070309020205020404" pitchFamily="49" charset="0"/>
                  </a:rPr>
                  <a:t>or</a:t>
                </a:r>
                <a:r>
                  <a:rPr lang="en-US" sz="2000" dirty="0" smtClean="0">
                    <a:latin typeface="Courier New" panose="02070309020205020404" pitchFamily="49" charset="0"/>
                    <a:cs typeface="Courier New" panose="02070309020205020404" pitchFamily="49" charset="0"/>
                  </a:rPr>
                  <a:t> B</a:t>
                </a:r>
              </a:p>
              <a:p>
                <a:pPr marL="0" indent="0" algn="ctr"/>
                <a:r>
                  <a:rPr lang="en-US" sz="2000" dirty="0" smtClean="0">
                    <a:latin typeface="Courier New" panose="02070309020205020404" pitchFamily="49" charset="0"/>
                    <a:cs typeface="Courier New" panose="02070309020205020404" pitchFamily="49" charset="0"/>
                  </a:rPr>
                  <a:t>A &lt;= B</a:t>
                </a:r>
              </a:p>
              <a:p>
                <a:pPr marL="0" indent="0" algn="ctr"/>
                <a:r>
                  <a:rPr lang="en-US" sz="2000" b="1" dirty="0" smtClean="0">
                    <a:latin typeface="Courier New" panose="02070309020205020404" pitchFamily="49" charset="0"/>
                    <a:cs typeface="Courier New" panose="02070309020205020404" pitchFamily="49" charset="0"/>
                  </a:rPr>
                  <a:t>if</a:t>
                </a:r>
                <a:r>
                  <a:rPr lang="en-US" sz="2000" dirty="0" smtClean="0">
                    <a:latin typeface="Courier New" panose="02070309020205020404" pitchFamily="49" charset="0"/>
                    <a:cs typeface="Courier New" panose="02070309020205020404" pitchFamily="49" charset="0"/>
                  </a:rPr>
                  <a:t> A </a:t>
                </a:r>
                <a:r>
                  <a:rPr lang="en-US" sz="2000" b="1" dirty="0" smtClean="0">
                    <a:latin typeface="Courier New" panose="02070309020205020404" pitchFamily="49" charset="0"/>
                    <a:cs typeface="Courier New" panose="02070309020205020404" pitchFamily="49" charset="0"/>
                  </a:rPr>
                  <a:t>then</a:t>
                </a:r>
                <a:r>
                  <a:rPr lang="en-US" sz="2000" dirty="0" smtClean="0">
                    <a:latin typeface="Courier New" panose="02070309020205020404" pitchFamily="49" charset="0"/>
                    <a:cs typeface="Courier New" panose="02070309020205020404" pitchFamily="49" charset="0"/>
                  </a:rPr>
                  <a:t> B</a:t>
                </a:r>
              </a:p>
              <a:p>
                <a:pPr marL="0" indent="0"/>
                <a:r>
                  <a:rPr lang="en-US" sz="2400" dirty="0" smtClean="0"/>
                  <a:t>The second form is quite confusing since in mathematical logic this is written </a:t>
                </a:r>
                <a:r>
                  <a:rPr lang="en-US" sz="2400" dirty="0"/>
                  <a:t>as A</a:t>
                </a:r>
                <a14:m>
                  <m:oMath xmlns:m="http://schemas.openxmlformats.org/officeDocument/2006/math">
                    <m:r>
                      <a:rPr lang="de-DE" sz="2400" i="0">
                        <a:latin typeface="Cambria Math" panose="02040503050406030204" pitchFamily="18" charset="0"/>
                      </a:rPr>
                      <m:t> </m:t>
                    </m:r>
                    <m:r>
                      <m:rPr>
                        <m:nor/>
                      </m:rPr>
                      <a:rPr lang="de-DE" sz="2400"/>
                      <m:t>⇒</m:t>
                    </m:r>
                  </m:oMath>
                </a14:m>
                <a:r>
                  <a:rPr lang="en-US" sz="2400" dirty="0" smtClean="0"/>
                  <a:t> B. A bit more similar to Ada is the set logic notation A </a:t>
                </a:r>
                <a:r>
                  <a:rPr lang="de-DE" sz="2400" dirty="0"/>
                  <a:t>⊆</a:t>
                </a:r>
                <a:r>
                  <a:rPr lang="en-US" sz="2400" dirty="0" smtClean="0"/>
                  <a:t> B.</a:t>
                </a:r>
                <a:endParaRPr lang="en-US" sz="2400" dirty="0"/>
              </a:p>
            </p:txBody>
          </p:sp>
        </mc:Choice>
        <mc:Fallback xmlns="">
          <p:sp>
            <p:nvSpPr>
              <p:cNvPr id="3" name="Inhaltsplatzhalter 2"/>
              <p:cNvSpPr>
                <a:spLocks noGrp="1" noRot="1" noChangeAspect="1" noMove="1" noResize="1" noEditPoints="1" noAdjustHandles="1" noChangeArrowheads="1" noChangeShapeType="1" noTextEdit="1"/>
              </p:cNvSpPr>
              <p:nvPr>
                <p:ph idx="1"/>
              </p:nvPr>
            </p:nvSpPr>
            <p:spPr>
              <a:blipFill rotWithShape="0">
                <a:blip r:embed="rId2"/>
                <a:stretch>
                  <a:fillRect l="-1261" t="-1295"/>
                </a:stretch>
              </a:blipFill>
            </p:spPr>
            <p:txBody>
              <a:bodyPr/>
              <a:lstStyle/>
              <a:p>
                <a:r>
                  <a:rPr lang="de-DE">
                    <a:noFill/>
                  </a:rPr>
                  <a:t> </a:t>
                </a:r>
              </a:p>
            </p:txBody>
          </p:sp>
        </mc:Fallback>
      </mc:AlternateContent>
      <p:sp>
        <p:nvSpPr>
          <p:cNvPr id="7" name="Textfeld 6"/>
          <p:cNvSpPr txBox="1"/>
          <p:nvPr/>
        </p:nvSpPr>
        <p:spPr>
          <a:xfrm>
            <a:off x="6012160" y="4077072"/>
            <a:ext cx="1439565" cy="400110"/>
          </a:xfrm>
          <a:prstGeom prst="rect">
            <a:avLst/>
          </a:prstGeom>
          <a:noFill/>
        </p:spPr>
        <p:txBody>
          <a:bodyPr wrap="square" rtlCol="0">
            <a:spAutoFit/>
          </a:bodyPr>
          <a:lstStyle/>
          <a:p>
            <a:r>
              <a:rPr lang="en-US" sz="2000" dirty="0">
                <a:solidFill>
                  <a:schemeClr val="tx1"/>
                </a:solidFill>
              </a:rPr>
              <a:t>s</a:t>
            </a:r>
            <a:r>
              <a:rPr lang="en-US" sz="2000" dirty="0" smtClean="0">
                <a:solidFill>
                  <a:schemeClr val="tx1"/>
                </a:solidFill>
              </a:rPr>
              <a:t>ee slide 77</a:t>
            </a:r>
            <a:endParaRPr lang="en-US" sz="2000" dirty="0">
              <a:solidFill>
                <a:schemeClr val="tx1"/>
              </a:solidFill>
            </a:endParaRPr>
          </a:p>
        </p:txBody>
      </p:sp>
    </p:spTree>
    <p:extLst>
      <p:ext uri="{BB962C8B-B14F-4D97-AF65-F5344CB8AC3E}">
        <p14:creationId xmlns:p14="http://schemas.microsoft.com/office/powerpoint/2010/main" val="2501512389"/>
      </p:ext>
    </p:extLst>
  </p:cSld>
  <p:clrMapOvr>
    <a:masterClrMapping/>
  </p:clrMapOvr>
  <p:timing>
    <p:tnLst>
      <p:par>
        <p:cTn id="1" dur="indefinite" restart="never" nodeType="tmRoot"/>
      </p:par>
    </p:tnLst>
  </p:timing>
</p:sld>
</file>

<file path=ppt/slides/slide3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685800" y="463551"/>
            <a:ext cx="7739063" cy="1309266"/>
          </a:xfrm>
        </p:spPr>
        <p:txBody>
          <a:bodyPr/>
          <a:lstStyle/>
          <a:p>
            <a:r>
              <a:rPr lang="en-US" dirty="0" smtClean="0">
                <a:solidFill>
                  <a:srgbClr val="FF3399"/>
                </a:solidFill>
              </a:rPr>
              <a:t>Are Constants Constant?</a:t>
            </a:r>
            <a:endParaRPr lang="en-US" dirty="0">
              <a:solidFill>
                <a:srgbClr val="FF3399"/>
              </a:solidFill>
            </a:endParaRPr>
          </a:p>
        </p:txBody>
      </p:sp>
      <p:sp>
        <p:nvSpPr>
          <p:cNvPr id="3" name="Inhaltsplatzhalter 2"/>
          <p:cNvSpPr>
            <a:spLocks noGrp="1"/>
          </p:cNvSpPr>
          <p:nvPr>
            <p:ph idx="1"/>
          </p:nvPr>
        </p:nvSpPr>
        <p:spPr>
          <a:xfrm>
            <a:off x="685800" y="1772817"/>
            <a:ext cx="7739063" cy="4442247"/>
          </a:xfrm>
        </p:spPr>
        <p:txBody>
          <a:bodyPr/>
          <a:lstStyle/>
          <a:p>
            <a:pPr marL="0" indent="0"/>
            <a:r>
              <a:rPr lang="en-US" sz="2000" dirty="0" smtClean="0"/>
              <a:t>It is good practice to declare local objects which do not change as constant.</a:t>
            </a:r>
          </a:p>
          <a:p>
            <a:pPr marL="358775" indent="0"/>
            <a:r>
              <a:rPr lang="en-US" sz="2000" dirty="0" smtClean="0">
                <a:solidFill>
                  <a:srgbClr val="C00000"/>
                </a:solidFill>
              </a:rPr>
              <a:t>Silly question: What actually does</a:t>
            </a:r>
            <a:br>
              <a:rPr lang="en-US" sz="2000" dirty="0" smtClean="0">
                <a:solidFill>
                  <a:srgbClr val="C00000"/>
                </a:solidFill>
              </a:rPr>
            </a:br>
            <a:r>
              <a:rPr lang="en-US" sz="2000" dirty="0" smtClean="0">
                <a:solidFill>
                  <a:srgbClr val="C00000"/>
                </a:solidFill>
              </a:rPr>
              <a:t>                           </a:t>
            </a:r>
            <a:r>
              <a:rPr lang="en-US" sz="2000" i="1" dirty="0" smtClean="0">
                <a:solidFill>
                  <a:srgbClr val="C00000"/>
                </a:solidFill>
              </a:rPr>
              <a:t>constant</a:t>
            </a:r>
            <a:r>
              <a:rPr lang="en-US" sz="2000" dirty="0" smtClean="0">
                <a:solidFill>
                  <a:srgbClr val="C00000"/>
                </a:solidFill>
              </a:rPr>
              <a:t> mean?</a:t>
            </a:r>
          </a:p>
          <a:p>
            <a:pPr marL="0" indent="0"/>
            <a:r>
              <a:rPr lang="en-US" sz="2000" dirty="0" smtClean="0"/>
              <a:t>In the </a:t>
            </a:r>
            <a:r>
              <a:rPr lang="en-US" sz="1800" dirty="0" smtClean="0">
                <a:latin typeface="Courier New" panose="02070309020205020404" pitchFamily="49" charset="0"/>
                <a:cs typeface="Courier New" panose="02070309020205020404" pitchFamily="49" charset="0"/>
              </a:rPr>
              <a:t>Swap</a:t>
            </a:r>
            <a:r>
              <a:rPr lang="en-US" sz="2000" dirty="0" smtClean="0"/>
              <a:t> example, the temporary copy</a:t>
            </a:r>
            <a:br>
              <a:rPr lang="en-US" sz="2000" dirty="0" smtClean="0"/>
            </a:br>
            <a:r>
              <a:rPr lang="en-US" sz="2000" dirty="0" smtClean="0"/>
              <a:t>of </a:t>
            </a:r>
            <a:r>
              <a:rPr lang="en-US" sz="1800" dirty="0" smtClean="0">
                <a:latin typeface="Courier New" panose="02070309020205020404" pitchFamily="49" charset="0"/>
                <a:cs typeface="Courier New" panose="02070309020205020404" pitchFamily="49" charset="0"/>
              </a:rPr>
              <a:t>X</a:t>
            </a:r>
            <a:r>
              <a:rPr lang="en-US" sz="2000" dirty="0" smtClean="0"/>
              <a:t> certainly is constant – we do not touch it. However (a triviality you’ll say), it is not constant during construction nor during destruction at the end of </a:t>
            </a:r>
            <a:r>
              <a:rPr lang="en-US" sz="1800" dirty="0" smtClean="0">
                <a:latin typeface="Courier New" panose="02070309020205020404" pitchFamily="49" charset="0"/>
                <a:cs typeface="Courier New" panose="02070309020205020404" pitchFamily="49" charset="0"/>
              </a:rPr>
              <a:t>Swap</a:t>
            </a:r>
            <a:r>
              <a:rPr lang="en-US" sz="2000" dirty="0" smtClean="0"/>
              <a:t>.</a:t>
            </a:r>
          </a:p>
          <a:p>
            <a:pPr marL="0" indent="0"/>
            <a:r>
              <a:rPr lang="en-US" sz="2000" dirty="0" smtClean="0"/>
              <a:t>Hold it!</a:t>
            </a:r>
          </a:p>
          <a:p>
            <a:pPr marL="0" indent="0"/>
            <a:r>
              <a:rPr lang="en-US" sz="2000" dirty="0" smtClean="0"/>
              <a:t>In the following, we will learn some astonishing facts about “constants” (objects with the keyword </a:t>
            </a:r>
            <a:r>
              <a:rPr lang="en-US" sz="1800" b="1" dirty="0" smtClean="0">
                <a:latin typeface="Courier New" panose="02070309020205020404" pitchFamily="49" charset="0"/>
                <a:cs typeface="Courier New" panose="02070309020205020404" pitchFamily="49" charset="0"/>
              </a:rPr>
              <a:t>constant</a:t>
            </a:r>
            <a:r>
              <a:rPr lang="en-US" sz="2000" dirty="0" smtClean="0"/>
              <a:t>). Admittedly we will touch upon a few language features which transgress the contents of this course, especially </a:t>
            </a:r>
            <a:r>
              <a:rPr lang="en-US" sz="2000" dirty="0" smtClean="0">
                <a:solidFill>
                  <a:schemeClr val="accent2"/>
                </a:solidFill>
              </a:rPr>
              <a:t>controlled types </a:t>
            </a:r>
            <a:r>
              <a:rPr lang="en-US" sz="2000" dirty="0" smtClean="0">
                <a:solidFill>
                  <a:schemeClr val="tx1"/>
                </a:solidFill>
              </a:rPr>
              <a:t>and</a:t>
            </a:r>
            <a:r>
              <a:rPr lang="en-US" sz="2000" dirty="0" smtClean="0">
                <a:solidFill>
                  <a:schemeClr val="accent2"/>
                </a:solidFill>
              </a:rPr>
              <a:t> tasks</a:t>
            </a:r>
            <a:r>
              <a:rPr lang="en-US" sz="2000" dirty="0" smtClean="0"/>
              <a:t>.</a:t>
            </a:r>
            <a:endParaRPr lang="en-US" sz="2000" dirty="0"/>
          </a:p>
        </p:txBody>
      </p:sp>
      <p:sp>
        <p:nvSpPr>
          <p:cNvPr id="4" name="Fußzeilenplatzhalter 3"/>
          <p:cNvSpPr>
            <a:spLocks noGrp="1"/>
          </p:cNvSpPr>
          <p:nvPr>
            <p:ph type="ftr" idx="10"/>
          </p:nvPr>
        </p:nvSpPr>
        <p:spPr/>
        <p:txBody>
          <a:bodyPr/>
          <a:lstStyle/>
          <a:p>
            <a:pPr>
              <a:defRPr/>
            </a:pPr>
            <a:r>
              <a:rPr lang="en-US" dirty="0" smtClean="0"/>
              <a:t>Ada Basics © 2024 C.Grein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378</a:t>
            </a:fld>
            <a:endParaRPr lang="de-DE" dirty="0"/>
          </a:p>
        </p:txBody>
      </p:sp>
      <p:sp>
        <p:nvSpPr>
          <p:cNvPr id="6" name="Textfeld 5"/>
          <p:cNvSpPr txBox="1"/>
          <p:nvPr/>
        </p:nvSpPr>
        <p:spPr>
          <a:xfrm>
            <a:off x="5364088" y="2204864"/>
            <a:ext cx="3384376" cy="1200329"/>
          </a:xfrm>
          <a:prstGeom prst="rect">
            <a:avLst/>
          </a:prstGeom>
          <a:solidFill>
            <a:srgbClr val="00CC99">
              <a:lumMod val="20000"/>
              <a:lumOff val="80000"/>
            </a:srgbClr>
          </a:solidFill>
          <a:ln w="19050">
            <a:solidFill>
              <a:srgbClr val="00CC99"/>
            </a:solidFill>
          </a:ln>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de-DE" sz="1200" b="1" i="0" u="none" strike="noStrike" kern="0" cap="none" spc="0" normalizeH="0" baseline="0" noProof="0" dirty="0" smtClean="0">
                <a:ln>
                  <a:noFill/>
                </a:ln>
                <a:solidFill>
                  <a:srgbClr val="000000"/>
                </a:solidFill>
                <a:effectLst/>
                <a:uLnTx/>
                <a:uFillTx/>
                <a:latin typeface="Courier New" panose="02070309020205020404" pitchFamily="49" charset="0"/>
                <a:cs typeface="Courier New" panose="02070309020205020404" pitchFamily="49" charset="0"/>
              </a:rPr>
              <a:t>procedure</a:t>
            </a:r>
            <a:r>
              <a:rPr kumimoji="0" lang="de-DE" sz="1200" b="0" i="0" u="none" strike="noStrike" kern="0" cap="none" spc="0" normalizeH="0" baseline="0" noProof="0" dirty="0" smtClean="0">
                <a:ln>
                  <a:noFill/>
                </a:ln>
                <a:solidFill>
                  <a:srgbClr val="000000"/>
                </a:solidFill>
                <a:effectLst/>
                <a:uLnTx/>
                <a:uFillTx/>
                <a:latin typeface="Courier New" panose="02070309020205020404" pitchFamily="49" charset="0"/>
                <a:cs typeface="Courier New" panose="02070309020205020404" pitchFamily="49" charset="0"/>
              </a:rPr>
              <a:t> Swap (X, Y: </a:t>
            </a:r>
            <a:r>
              <a:rPr kumimoji="0" lang="de-DE" sz="1200" b="1" i="0" u="none" strike="noStrike" kern="0" cap="none" spc="0" normalizeH="0" baseline="0" noProof="0" dirty="0" smtClean="0">
                <a:ln>
                  <a:noFill/>
                </a:ln>
                <a:solidFill>
                  <a:srgbClr val="000000"/>
                </a:solidFill>
                <a:effectLst/>
                <a:uLnTx/>
                <a:uFillTx/>
                <a:latin typeface="Courier New" panose="02070309020205020404" pitchFamily="49" charset="0"/>
                <a:cs typeface="Courier New" panose="02070309020205020404" pitchFamily="49" charset="0"/>
              </a:rPr>
              <a:t>in out </a:t>
            </a:r>
            <a:r>
              <a:rPr kumimoji="0" lang="de-DE" sz="1200" b="0" i="0" u="none" strike="noStrike" kern="0" cap="none" spc="0" normalizeH="0" baseline="0" noProof="0" dirty="0" smtClean="0">
                <a:ln>
                  <a:noFill/>
                </a:ln>
                <a:solidFill>
                  <a:srgbClr val="000000"/>
                </a:solidFill>
                <a:effectLst/>
                <a:uLnTx/>
                <a:uFillTx/>
                <a:latin typeface="Courier New" panose="02070309020205020404" pitchFamily="49" charset="0"/>
                <a:cs typeface="Courier New" panose="02070309020205020404" pitchFamily="49" charset="0"/>
              </a:rPr>
              <a:t>T) </a:t>
            </a:r>
            <a:r>
              <a:rPr kumimoji="0" lang="de-DE" sz="1200" b="1" i="0" u="none" strike="noStrike" kern="0" cap="none" spc="0" normalizeH="0" baseline="0" noProof="0" dirty="0" smtClean="0">
                <a:ln>
                  <a:noFill/>
                </a:ln>
                <a:solidFill>
                  <a:srgbClr val="000000"/>
                </a:solidFill>
                <a:effectLst/>
                <a:uLnTx/>
                <a:uFillTx/>
                <a:latin typeface="Courier New" panose="02070309020205020404" pitchFamily="49" charset="0"/>
                <a:cs typeface="Courier New" panose="02070309020205020404" pitchFamily="49" charset="0"/>
              </a:rPr>
              <a:t>is</a:t>
            </a:r>
            <a:br>
              <a:rPr kumimoji="0" lang="de-DE" sz="1200" b="1" i="0" u="none" strike="noStrike" kern="0" cap="none" spc="0" normalizeH="0" baseline="0" noProof="0" dirty="0" smtClean="0">
                <a:ln>
                  <a:noFill/>
                </a:ln>
                <a:solidFill>
                  <a:srgbClr val="000000"/>
                </a:solidFill>
                <a:effectLst/>
                <a:uLnTx/>
                <a:uFillTx/>
                <a:latin typeface="Courier New" panose="02070309020205020404" pitchFamily="49" charset="0"/>
                <a:cs typeface="Courier New" panose="02070309020205020404" pitchFamily="49" charset="0"/>
              </a:rPr>
            </a:br>
            <a:r>
              <a:rPr kumimoji="0" lang="de-DE" sz="1200" b="0" i="0" u="none" strike="noStrike" kern="0" cap="none" spc="0" normalizeH="0" baseline="0" noProof="0" dirty="0" smtClean="0">
                <a:ln>
                  <a:noFill/>
                </a:ln>
                <a:solidFill>
                  <a:srgbClr val="000000"/>
                </a:solidFill>
                <a:effectLst/>
                <a:uLnTx/>
                <a:uFillTx/>
                <a:latin typeface="Courier New" panose="02070309020205020404" pitchFamily="49" charset="0"/>
                <a:cs typeface="Courier New" panose="02070309020205020404" pitchFamily="49" charset="0"/>
              </a:rPr>
              <a:t>  Temp: </a:t>
            </a:r>
            <a:r>
              <a:rPr kumimoji="0" lang="de-DE" sz="1200" b="1" i="0" u="none" strike="noStrike" kern="0" cap="none" spc="0" normalizeH="0" baseline="0" noProof="0" dirty="0" smtClean="0">
                <a:ln>
                  <a:noFill/>
                </a:ln>
                <a:solidFill>
                  <a:srgbClr val="3333CC"/>
                </a:solidFill>
                <a:effectLst/>
                <a:uLnTx/>
                <a:uFillTx/>
                <a:latin typeface="Courier New" panose="02070309020205020404" pitchFamily="49" charset="0"/>
                <a:cs typeface="Courier New" panose="02070309020205020404" pitchFamily="49" charset="0"/>
              </a:rPr>
              <a:t>constant</a:t>
            </a:r>
            <a:r>
              <a:rPr kumimoji="0" lang="de-DE" sz="1200" b="0" i="0" u="none" strike="noStrike" kern="0" cap="none" spc="0" normalizeH="0" baseline="0" noProof="0" dirty="0" smtClean="0">
                <a:ln>
                  <a:noFill/>
                </a:ln>
                <a:solidFill>
                  <a:srgbClr val="3333CC"/>
                </a:solidFill>
                <a:effectLst/>
                <a:uLnTx/>
                <a:uFillTx/>
                <a:latin typeface="Courier New" panose="02070309020205020404" pitchFamily="49" charset="0"/>
                <a:cs typeface="Courier New" panose="02070309020205020404" pitchFamily="49" charset="0"/>
              </a:rPr>
              <a:t> </a:t>
            </a:r>
            <a:r>
              <a:rPr kumimoji="0" lang="de-DE" sz="1200" b="0" i="0" u="none" strike="noStrike" kern="0" cap="none" spc="0" normalizeH="0" baseline="0" noProof="0" dirty="0" smtClean="0">
                <a:ln>
                  <a:noFill/>
                </a:ln>
                <a:solidFill>
                  <a:srgbClr val="000000"/>
                </a:solidFill>
                <a:effectLst/>
                <a:uLnTx/>
                <a:uFillTx/>
                <a:latin typeface="Courier New" panose="02070309020205020404" pitchFamily="49" charset="0"/>
                <a:cs typeface="Courier New" panose="02070309020205020404" pitchFamily="49" charset="0"/>
              </a:rPr>
              <a:t>T := X;</a:t>
            </a:r>
            <a:br>
              <a:rPr kumimoji="0" lang="de-DE" sz="1200" b="0" i="0" u="none" strike="noStrike" kern="0" cap="none" spc="0" normalizeH="0" baseline="0" noProof="0" dirty="0" smtClean="0">
                <a:ln>
                  <a:noFill/>
                </a:ln>
                <a:solidFill>
                  <a:srgbClr val="000000"/>
                </a:solidFill>
                <a:effectLst/>
                <a:uLnTx/>
                <a:uFillTx/>
                <a:latin typeface="Courier New" panose="02070309020205020404" pitchFamily="49" charset="0"/>
                <a:cs typeface="Courier New" panose="02070309020205020404" pitchFamily="49" charset="0"/>
              </a:rPr>
            </a:br>
            <a:r>
              <a:rPr kumimoji="0" lang="de-DE" sz="1200" b="1" i="0" u="none" strike="noStrike" kern="0" cap="none" spc="0" normalizeH="0" baseline="0" noProof="0" dirty="0" smtClean="0">
                <a:ln>
                  <a:noFill/>
                </a:ln>
                <a:solidFill>
                  <a:srgbClr val="000000"/>
                </a:solidFill>
                <a:effectLst/>
                <a:uLnTx/>
                <a:uFillTx/>
                <a:latin typeface="Courier New" panose="02070309020205020404" pitchFamily="49" charset="0"/>
                <a:cs typeface="Courier New" panose="02070309020205020404" pitchFamily="49" charset="0"/>
              </a:rPr>
              <a:t>begin</a:t>
            </a:r>
            <a:br>
              <a:rPr kumimoji="0" lang="de-DE" sz="1200" b="1" i="0" u="none" strike="noStrike" kern="0" cap="none" spc="0" normalizeH="0" baseline="0" noProof="0" dirty="0" smtClean="0">
                <a:ln>
                  <a:noFill/>
                </a:ln>
                <a:solidFill>
                  <a:srgbClr val="000000"/>
                </a:solidFill>
                <a:effectLst/>
                <a:uLnTx/>
                <a:uFillTx/>
                <a:latin typeface="Courier New" panose="02070309020205020404" pitchFamily="49" charset="0"/>
                <a:cs typeface="Courier New" panose="02070309020205020404" pitchFamily="49" charset="0"/>
              </a:rPr>
            </a:br>
            <a:r>
              <a:rPr kumimoji="0" lang="de-DE" sz="1200" b="0" i="0" u="none" strike="noStrike" kern="0" cap="none" spc="0" normalizeH="0" baseline="0" noProof="0" dirty="0" smtClean="0">
                <a:ln>
                  <a:noFill/>
                </a:ln>
                <a:solidFill>
                  <a:srgbClr val="000000"/>
                </a:solidFill>
                <a:effectLst/>
                <a:uLnTx/>
                <a:uFillTx/>
                <a:latin typeface="Courier New" panose="02070309020205020404" pitchFamily="49" charset="0"/>
                <a:cs typeface="Courier New" panose="02070309020205020404" pitchFamily="49" charset="0"/>
              </a:rPr>
              <a:t>  X := Y;</a:t>
            </a:r>
            <a:br>
              <a:rPr kumimoji="0" lang="de-DE" sz="1200" b="0" i="0" u="none" strike="noStrike" kern="0" cap="none" spc="0" normalizeH="0" baseline="0" noProof="0" dirty="0" smtClean="0">
                <a:ln>
                  <a:noFill/>
                </a:ln>
                <a:solidFill>
                  <a:srgbClr val="000000"/>
                </a:solidFill>
                <a:effectLst/>
                <a:uLnTx/>
                <a:uFillTx/>
                <a:latin typeface="Courier New" panose="02070309020205020404" pitchFamily="49" charset="0"/>
                <a:cs typeface="Courier New" panose="02070309020205020404" pitchFamily="49" charset="0"/>
              </a:rPr>
            </a:br>
            <a:r>
              <a:rPr kumimoji="0" lang="de-DE" sz="1200" b="0" i="0" u="none" strike="noStrike" kern="0" cap="none" spc="0" normalizeH="0" baseline="0" noProof="0" dirty="0" smtClean="0">
                <a:ln>
                  <a:noFill/>
                </a:ln>
                <a:solidFill>
                  <a:srgbClr val="000000"/>
                </a:solidFill>
                <a:effectLst/>
                <a:uLnTx/>
                <a:uFillTx/>
                <a:latin typeface="Courier New" panose="02070309020205020404" pitchFamily="49" charset="0"/>
                <a:cs typeface="Courier New" panose="02070309020205020404" pitchFamily="49" charset="0"/>
              </a:rPr>
              <a:t>  Y := Temp;</a:t>
            </a:r>
            <a:br>
              <a:rPr kumimoji="0" lang="de-DE" sz="1200" b="0" i="0" u="none" strike="noStrike" kern="0" cap="none" spc="0" normalizeH="0" baseline="0" noProof="0" dirty="0" smtClean="0">
                <a:ln>
                  <a:noFill/>
                </a:ln>
                <a:solidFill>
                  <a:srgbClr val="000000"/>
                </a:solidFill>
                <a:effectLst/>
                <a:uLnTx/>
                <a:uFillTx/>
                <a:latin typeface="Courier New" panose="02070309020205020404" pitchFamily="49" charset="0"/>
                <a:cs typeface="Courier New" panose="02070309020205020404" pitchFamily="49" charset="0"/>
              </a:rPr>
            </a:br>
            <a:r>
              <a:rPr kumimoji="0" lang="de-DE" sz="1200" b="1" i="0" u="none" strike="noStrike" kern="0" cap="none" spc="0" normalizeH="0" baseline="0" noProof="0" dirty="0" smtClean="0">
                <a:ln>
                  <a:noFill/>
                </a:ln>
                <a:solidFill>
                  <a:srgbClr val="000000"/>
                </a:solidFill>
                <a:effectLst/>
                <a:uLnTx/>
                <a:uFillTx/>
                <a:latin typeface="Courier New" panose="02070309020205020404" pitchFamily="49" charset="0"/>
                <a:cs typeface="Courier New" panose="02070309020205020404" pitchFamily="49" charset="0"/>
              </a:rPr>
              <a:t>end</a:t>
            </a:r>
            <a:r>
              <a:rPr kumimoji="0" lang="de-DE" sz="1200" b="0" i="0" u="none" strike="noStrike" kern="0" cap="none" spc="0" normalizeH="0" baseline="0" noProof="0" dirty="0" smtClean="0">
                <a:ln>
                  <a:noFill/>
                </a:ln>
                <a:solidFill>
                  <a:srgbClr val="000000"/>
                </a:solidFill>
                <a:effectLst/>
                <a:uLnTx/>
                <a:uFillTx/>
                <a:latin typeface="Courier New" panose="02070309020205020404" pitchFamily="49" charset="0"/>
                <a:cs typeface="Courier New" panose="02070309020205020404" pitchFamily="49" charset="0"/>
              </a:rPr>
              <a:t> Swap;</a:t>
            </a:r>
          </a:p>
        </p:txBody>
      </p:sp>
    </p:spTree>
    <p:extLst>
      <p:ext uri="{BB962C8B-B14F-4D97-AF65-F5344CB8AC3E}">
        <p14:creationId xmlns:p14="http://schemas.microsoft.com/office/powerpoint/2010/main" val="2237220644"/>
      </p:ext>
    </p:extLst>
  </p:cSld>
  <p:clrMapOvr>
    <a:masterClrMapping/>
  </p:clrMapOvr>
  <p:timing>
    <p:tnLst>
      <p:par>
        <p:cTn id="1" dur="indefinite" restart="never" nodeType="tmRoot"/>
      </p:par>
    </p:tnLst>
  </p:timing>
</p:sld>
</file>

<file path=ppt/slides/slide3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smtClean="0"/>
              <a:t>Controlled Types</a:t>
            </a:r>
            <a:endParaRPr lang="en-US" dirty="0"/>
          </a:p>
        </p:txBody>
      </p:sp>
      <p:sp>
        <p:nvSpPr>
          <p:cNvPr id="3" name="Inhaltsplatzhalter 2"/>
          <p:cNvSpPr>
            <a:spLocks noGrp="1"/>
          </p:cNvSpPr>
          <p:nvPr>
            <p:ph idx="1"/>
          </p:nvPr>
        </p:nvSpPr>
        <p:spPr/>
        <p:txBody>
          <a:bodyPr/>
          <a:lstStyle/>
          <a:p>
            <a:pPr marL="0" indent="0"/>
            <a:r>
              <a:rPr lang="en-US" sz="1800" dirty="0" smtClean="0"/>
              <a:t>Controlled types (RM 7.6) grant the programmer access to the process of construction, copy and destruction via the three operations </a:t>
            </a:r>
            <a:r>
              <a:rPr lang="en-US" sz="1600" dirty="0" smtClean="0">
                <a:latin typeface="Courier New" panose="02070309020205020404" pitchFamily="49" charset="0"/>
                <a:cs typeface="Courier New" panose="02070309020205020404" pitchFamily="49" charset="0"/>
              </a:rPr>
              <a:t>Initialize</a:t>
            </a:r>
            <a:r>
              <a:rPr lang="en-US" sz="1800" dirty="0" smtClean="0"/>
              <a:t>, </a:t>
            </a:r>
            <a:r>
              <a:rPr lang="en-US" sz="1600" dirty="0" smtClean="0">
                <a:latin typeface="Courier New" panose="02070309020205020404" pitchFamily="49" charset="0"/>
                <a:cs typeface="Courier New" panose="02070309020205020404" pitchFamily="49" charset="0"/>
              </a:rPr>
              <a:t>Adjust</a:t>
            </a:r>
            <a:r>
              <a:rPr lang="en-US" sz="1800" dirty="0" smtClean="0"/>
              <a:t> and </a:t>
            </a:r>
            <a:r>
              <a:rPr lang="en-US" sz="1600" dirty="0" smtClean="0">
                <a:latin typeface="Courier New" panose="02070309020205020404" pitchFamily="49" charset="0"/>
                <a:cs typeface="Courier New" panose="02070309020205020404" pitchFamily="49" charset="0"/>
              </a:rPr>
              <a:t>Finalize</a:t>
            </a:r>
            <a:r>
              <a:rPr lang="en-US" sz="1800" dirty="0" smtClean="0"/>
              <a:t>. In the chapter </a:t>
            </a:r>
            <a:r>
              <a:rPr lang="en-US" sz="1800" i="1" dirty="0" smtClean="0"/>
              <a:t>Inheritance Ada 83</a:t>
            </a:r>
            <a:r>
              <a:rPr lang="en-US" sz="1800" dirty="0" smtClean="0"/>
              <a:t>, you have learned that inherited implicitly defined operations may be overridden. This is exactly the same here, but additionally you can amend </a:t>
            </a:r>
            <a:r>
              <a:rPr lang="en-US" sz="1800" dirty="0" smtClean="0">
                <a:solidFill>
                  <a:schemeClr val="accent2"/>
                </a:solidFill>
              </a:rPr>
              <a:t>tagged types </a:t>
            </a:r>
            <a:r>
              <a:rPr lang="en-US" sz="1800" dirty="0" smtClean="0"/>
              <a:t>with further components upon derivation.</a:t>
            </a:r>
          </a:p>
          <a:p>
            <a:pPr marL="261938" lvl="0" indent="0"/>
            <a:r>
              <a:rPr lang="en-US" sz="1400" b="1" dirty="0">
                <a:latin typeface="Courier New" panose="02070309020205020404" pitchFamily="49" charset="0"/>
                <a:cs typeface="Courier New" panose="02070309020205020404" pitchFamily="49" charset="0"/>
              </a:rPr>
              <a:t>package</a:t>
            </a:r>
            <a:r>
              <a:rPr lang="en-US" sz="1400" dirty="0">
                <a:latin typeface="Courier New" panose="02070309020205020404" pitchFamily="49" charset="0"/>
                <a:cs typeface="Courier New" panose="02070309020205020404" pitchFamily="49" charset="0"/>
              </a:rPr>
              <a:t> Ada.Finalization </a:t>
            </a:r>
            <a:r>
              <a:rPr lang="en-US" sz="1400" b="1" dirty="0">
                <a:latin typeface="Courier New" panose="02070309020205020404" pitchFamily="49" charset="0"/>
                <a:cs typeface="Courier New" panose="02070309020205020404" pitchFamily="49" charset="0"/>
              </a:rPr>
              <a:t>is</a:t>
            </a:r>
            <a:br>
              <a:rPr lang="en-US" sz="1400" b="1" dirty="0">
                <a:latin typeface="Courier New" panose="02070309020205020404" pitchFamily="49" charset="0"/>
                <a:cs typeface="Courier New" panose="02070309020205020404" pitchFamily="49" charset="0"/>
              </a:rPr>
            </a:br>
            <a:r>
              <a:rPr lang="en-US" sz="1400" dirty="0">
                <a:latin typeface="Courier New" panose="02070309020205020404" pitchFamily="49" charset="0"/>
                <a:cs typeface="Courier New" panose="02070309020205020404" pitchFamily="49" charset="0"/>
              </a:rPr>
              <a:t>  </a:t>
            </a:r>
            <a:r>
              <a:rPr lang="en-US" sz="1400" b="1" dirty="0">
                <a:latin typeface="Courier New" panose="02070309020205020404" pitchFamily="49" charset="0"/>
                <a:cs typeface="Courier New" panose="02070309020205020404" pitchFamily="49" charset="0"/>
              </a:rPr>
              <a:t>type</a:t>
            </a:r>
            <a:r>
              <a:rPr lang="en-US" sz="1400" dirty="0">
                <a:latin typeface="Courier New" panose="02070309020205020404" pitchFamily="49" charset="0"/>
                <a:cs typeface="Courier New" panose="02070309020205020404" pitchFamily="49" charset="0"/>
              </a:rPr>
              <a:t> Controlled </a:t>
            </a:r>
            <a:r>
              <a:rPr lang="en-US" sz="1400" b="1" dirty="0">
                <a:latin typeface="Courier New" panose="02070309020205020404" pitchFamily="49" charset="0"/>
                <a:cs typeface="Courier New" panose="02070309020205020404" pitchFamily="49" charset="0"/>
              </a:rPr>
              <a:t>is abstract </a:t>
            </a:r>
            <a:r>
              <a:rPr lang="en-US" sz="1400" b="1" dirty="0">
                <a:solidFill>
                  <a:srgbClr val="3333CC"/>
                </a:solidFill>
                <a:latin typeface="Courier New" panose="02070309020205020404" pitchFamily="49" charset="0"/>
                <a:cs typeface="Courier New" panose="02070309020205020404" pitchFamily="49" charset="0"/>
              </a:rPr>
              <a:t>tagged</a:t>
            </a:r>
            <a:r>
              <a:rPr lang="en-US" sz="1400" b="1" dirty="0">
                <a:latin typeface="Courier New" panose="02070309020205020404" pitchFamily="49" charset="0"/>
                <a:cs typeface="Courier New" panose="02070309020205020404" pitchFamily="49" charset="0"/>
              </a:rPr>
              <a:t> private</a:t>
            </a:r>
            <a:r>
              <a:rPr lang="en-US" sz="1400" dirty="0">
                <a:latin typeface="Courier New" panose="02070309020205020404" pitchFamily="49" charset="0"/>
                <a:cs typeface="Courier New" panose="02070309020205020404" pitchFamily="49" charset="0"/>
              </a:rPr>
              <a:t>;</a:t>
            </a:r>
            <a:br>
              <a:rPr lang="en-US" sz="1400" dirty="0">
                <a:latin typeface="Courier New" panose="02070309020205020404" pitchFamily="49" charset="0"/>
                <a:cs typeface="Courier New" panose="02070309020205020404" pitchFamily="49" charset="0"/>
              </a:rPr>
            </a:br>
            <a:r>
              <a:rPr lang="en-US" sz="1400" dirty="0">
                <a:latin typeface="Courier New" panose="02070309020205020404" pitchFamily="49" charset="0"/>
                <a:cs typeface="Courier New" panose="02070309020205020404" pitchFamily="49" charset="0"/>
              </a:rPr>
              <a:t>  </a:t>
            </a:r>
            <a:r>
              <a:rPr lang="en-US" sz="1400" b="1" dirty="0">
                <a:latin typeface="Courier New" panose="02070309020205020404" pitchFamily="49" charset="0"/>
                <a:cs typeface="Courier New" panose="02070309020205020404" pitchFamily="49" charset="0"/>
              </a:rPr>
              <a:t>procedure</a:t>
            </a:r>
            <a:r>
              <a:rPr lang="en-US" sz="1400" dirty="0">
                <a:latin typeface="Courier New" panose="02070309020205020404" pitchFamily="49" charset="0"/>
                <a:cs typeface="Courier New" panose="02070309020205020404" pitchFamily="49" charset="0"/>
              </a:rPr>
              <a:t> Initialize (Object : </a:t>
            </a:r>
            <a:r>
              <a:rPr lang="en-US" sz="1400" b="1" dirty="0">
                <a:latin typeface="Courier New" panose="02070309020205020404" pitchFamily="49" charset="0"/>
                <a:cs typeface="Courier New" panose="02070309020205020404" pitchFamily="49" charset="0"/>
              </a:rPr>
              <a:t>in out</a:t>
            </a:r>
            <a:r>
              <a:rPr lang="en-US" sz="1400" dirty="0">
                <a:latin typeface="Courier New" panose="02070309020205020404" pitchFamily="49" charset="0"/>
                <a:cs typeface="Courier New" panose="02070309020205020404" pitchFamily="49" charset="0"/>
              </a:rPr>
              <a:t> Controlled) </a:t>
            </a:r>
            <a:r>
              <a:rPr lang="en-US" sz="1400" b="1" dirty="0">
                <a:latin typeface="Courier New" panose="02070309020205020404" pitchFamily="49" charset="0"/>
                <a:cs typeface="Courier New" panose="02070309020205020404" pitchFamily="49" charset="0"/>
              </a:rPr>
              <a:t>is null</a:t>
            </a:r>
            <a:r>
              <a:rPr lang="en-US" sz="1400" dirty="0">
                <a:latin typeface="Courier New" panose="02070309020205020404" pitchFamily="49" charset="0"/>
                <a:cs typeface="Courier New" panose="02070309020205020404" pitchFamily="49" charset="0"/>
              </a:rPr>
              <a:t>;</a:t>
            </a:r>
            <a:br>
              <a:rPr lang="en-US" sz="1400" dirty="0">
                <a:latin typeface="Courier New" panose="02070309020205020404" pitchFamily="49" charset="0"/>
                <a:cs typeface="Courier New" panose="02070309020205020404" pitchFamily="49" charset="0"/>
              </a:rPr>
            </a:br>
            <a:r>
              <a:rPr lang="en-US" sz="1400" dirty="0">
                <a:latin typeface="Courier New" panose="02070309020205020404" pitchFamily="49" charset="0"/>
                <a:cs typeface="Courier New" panose="02070309020205020404" pitchFamily="49" charset="0"/>
              </a:rPr>
              <a:t>  </a:t>
            </a:r>
            <a:r>
              <a:rPr lang="en-US" sz="1400" b="1" dirty="0">
                <a:latin typeface="Courier New" panose="02070309020205020404" pitchFamily="49" charset="0"/>
                <a:cs typeface="Courier New" panose="02070309020205020404" pitchFamily="49" charset="0"/>
              </a:rPr>
              <a:t>procedure</a:t>
            </a:r>
            <a:r>
              <a:rPr lang="en-US" sz="1400" dirty="0">
                <a:latin typeface="Courier New" panose="02070309020205020404" pitchFamily="49" charset="0"/>
                <a:cs typeface="Courier New" panose="02070309020205020404" pitchFamily="49" charset="0"/>
              </a:rPr>
              <a:t> Adjust     (Object : </a:t>
            </a:r>
            <a:r>
              <a:rPr lang="en-US" sz="1400" b="1" dirty="0">
                <a:latin typeface="Courier New" panose="02070309020205020404" pitchFamily="49" charset="0"/>
                <a:cs typeface="Courier New" panose="02070309020205020404" pitchFamily="49" charset="0"/>
              </a:rPr>
              <a:t>in out</a:t>
            </a:r>
            <a:r>
              <a:rPr lang="en-US" sz="1400" dirty="0">
                <a:latin typeface="Courier New" panose="02070309020205020404" pitchFamily="49" charset="0"/>
                <a:cs typeface="Courier New" panose="02070309020205020404" pitchFamily="49" charset="0"/>
              </a:rPr>
              <a:t> Controlled) </a:t>
            </a:r>
            <a:r>
              <a:rPr lang="en-US" sz="1400" b="1" dirty="0">
                <a:latin typeface="Courier New" panose="02070309020205020404" pitchFamily="49" charset="0"/>
                <a:cs typeface="Courier New" panose="02070309020205020404" pitchFamily="49" charset="0"/>
              </a:rPr>
              <a:t>is null</a:t>
            </a:r>
            <a:r>
              <a:rPr lang="en-US" sz="1400" dirty="0">
                <a:latin typeface="Courier New" panose="02070309020205020404" pitchFamily="49" charset="0"/>
                <a:cs typeface="Courier New" panose="02070309020205020404" pitchFamily="49" charset="0"/>
              </a:rPr>
              <a:t>;</a:t>
            </a:r>
            <a:br>
              <a:rPr lang="en-US" sz="1400" dirty="0">
                <a:latin typeface="Courier New" panose="02070309020205020404" pitchFamily="49" charset="0"/>
                <a:cs typeface="Courier New" panose="02070309020205020404" pitchFamily="49" charset="0"/>
              </a:rPr>
            </a:br>
            <a:r>
              <a:rPr lang="en-US" sz="1400" dirty="0">
                <a:latin typeface="Courier New" panose="02070309020205020404" pitchFamily="49" charset="0"/>
                <a:cs typeface="Courier New" panose="02070309020205020404" pitchFamily="49" charset="0"/>
              </a:rPr>
              <a:t>  </a:t>
            </a:r>
            <a:r>
              <a:rPr lang="en-US" sz="1400" b="1" dirty="0">
                <a:latin typeface="Courier New" panose="02070309020205020404" pitchFamily="49" charset="0"/>
                <a:cs typeface="Courier New" panose="02070309020205020404" pitchFamily="49" charset="0"/>
              </a:rPr>
              <a:t>procedure</a:t>
            </a:r>
            <a:r>
              <a:rPr lang="en-US" sz="1400" dirty="0">
                <a:latin typeface="Courier New" panose="02070309020205020404" pitchFamily="49" charset="0"/>
                <a:cs typeface="Courier New" panose="02070309020205020404" pitchFamily="49" charset="0"/>
              </a:rPr>
              <a:t> Finalize   (Object : </a:t>
            </a:r>
            <a:r>
              <a:rPr lang="en-US" sz="1400" b="1" dirty="0">
                <a:latin typeface="Courier New" panose="02070309020205020404" pitchFamily="49" charset="0"/>
                <a:cs typeface="Courier New" panose="02070309020205020404" pitchFamily="49" charset="0"/>
              </a:rPr>
              <a:t>in out</a:t>
            </a:r>
            <a:r>
              <a:rPr lang="en-US" sz="1400" dirty="0">
                <a:latin typeface="Courier New" panose="02070309020205020404" pitchFamily="49" charset="0"/>
                <a:cs typeface="Courier New" panose="02070309020205020404" pitchFamily="49" charset="0"/>
              </a:rPr>
              <a:t> Controlled) </a:t>
            </a:r>
            <a:r>
              <a:rPr lang="en-US" sz="1400" b="1" dirty="0">
                <a:latin typeface="Courier New" panose="02070309020205020404" pitchFamily="49" charset="0"/>
                <a:cs typeface="Courier New" panose="02070309020205020404" pitchFamily="49" charset="0"/>
              </a:rPr>
              <a:t>is null</a:t>
            </a:r>
            <a:r>
              <a:rPr lang="en-US" sz="1400" dirty="0">
                <a:latin typeface="Courier New" panose="02070309020205020404" pitchFamily="49" charset="0"/>
                <a:cs typeface="Courier New" panose="02070309020205020404" pitchFamily="49" charset="0"/>
              </a:rPr>
              <a:t>;</a:t>
            </a:r>
          </a:p>
          <a:p>
            <a:pPr marL="261938" lvl="0" indent="0"/>
            <a:r>
              <a:rPr lang="en-US" sz="1400" dirty="0">
                <a:latin typeface="Courier New" panose="02070309020205020404" pitchFamily="49" charset="0"/>
                <a:cs typeface="Courier New" panose="02070309020205020404" pitchFamily="49" charset="0"/>
              </a:rPr>
              <a:t>  </a:t>
            </a:r>
            <a:r>
              <a:rPr lang="en-US" sz="1400" b="1" dirty="0">
                <a:latin typeface="Courier New" panose="02070309020205020404" pitchFamily="49" charset="0"/>
                <a:cs typeface="Courier New" panose="02070309020205020404" pitchFamily="49" charset="0"/>
              </a:rPr>
              <a:t>type</a:t>
            </a:r>
            <a:r>
              <a:rPr lang="en-US" sz="1400" dirty="0">
                <a:latin typeface="Courier New" panose="02070309020205020404" pitchFamily="49" charset="0"/>
                <a:cs typeface="Courier New" panose="02070309020205020404" pitchFamily="49" charset="0"/>
              </a:rPr>
              <a:t> Limited_Controlled </a:t>
            </a:r>
            <a:r>
              <a:rPr lang="en-US" sz="1400" b="1" dirty="0">
                <a:latin typeface="Courier New" panose="02070309020205020404" pitchFamily="49" charset="0"/>
                <a:cs typeface="Courier New" panose="02070309020205020404" pitchFamily="49" charset="0"/>
              </a:rPr>
              <a:t>is abstract </a:t>
            </a:r>
            <a:r>
              <a:rPr lang="en-US" sz="1400" b="1" dirty="0">
                <a:solidFill>
                  <a:srgbClr val="3333CC"/>
                </a:solidFill>
                <a:latin typeface="Courier New" panose="02070309020205020404" pitchFamily="49" charset="0"/>
                <a:cs typeface="Courier New" panose="02070309020205020404" pitchFamily="49" charset="0"/>
              </a:rPr>
              <a:t>tagged</a:t>
            </a:r>
            <a:r>
              <a:rPr lang="en-US" sz="1400" b="1" dirty="0">
                <a:latin typeface="Courier New" panose="02070309020205020404" pitchFamily="49" charset="0"/>
                <a:cs typeface="Courier New" panose="02070309020205020404" pitchFamily="49" charset="0"/>
              </a:rPr>
              <a:t> limited private</a:t>
            </a:r>
            <a:r>
              <a:rPr lang="en-US" sz="1400" dirty="0">
                <a:latin typeface="Courier New" panose="02070309020205020404" pitchFamily="49" charset="0"/>
                <a:cs typeface="Courier New" panose="02070309020205020404" pitchFamily="49" charset="0"/>
              </a:rPr>
              <a:t>;</a:t>
            </a:r>
            <a:br>
              <a:rPr lang="en-US" sz="1400" dirty="0">
                <a:latin typeface="Courier New" panose="02070309020205020404" pitchFamily="49" charset="0"/>
                <a:cs typeface="Courier New" panose="02070309020205020404" pitchFamily="49" charset="0"/>
              </a:rPr>
            </a:br>
            <a:r>
              <a:rPr lang="en-US" sz="1400" dirty="0">
                <a:latin typeface="Courier New" panose="02070309020205020404" pitchFamily="49" charset="0"/>
                <a:cs typeface="Courier New" panose="02070309020205020404" pitchFamily="49" charset="0"/>
              </a:rPr>
              <a:t>  </a:t>
            </a:r>
            <a:r>
              <a:rPr lang="en-US" sz="1400" b="1" dirty="0">
                <a:latin typeface="Courier New" panose="02070309020205020404" pitchFamily="49" charset="0"/>
                <a:cs typeface="Courier New" panose="02070309020205020404" pitchFamily="49" charset="0"/>
              </a:rPr>
              <a:t>procedure</a:t>
            </a:r>
            <a:r>
              <a:rPr lang="en-US" sz="1400" dirty="0">
                <a:latin typeface="Courier New" panose="02070309020205020404" pitchFamily="49" charset="0"/>
                <a:cs typeface="Courier New" panose="02070309020205020404" pitchFamily="49" charset="0"/>
              </a:rPr>
              <a:t> Initialize (Object : </a:t>
            </a:r>
            <a:r>
              <a:rPr lang="en-US" sz="1400" b="1" dirty="0">
                <a:latin typeface="Courier New" panose="02070309020205020404" pitchFamily="49" charset="0"/>
                <a:cs typeface="Courier New" panose="02070309020205020404" pitchFamily="49" charset="0"/>
              </a:rPr>
              <a:t>in out</a:t>
            </a:r>
            <a:r>
              <a:rPr lang="en-US" sz="1400" dirty="0">
                <a:latin typeface="Courier New" panose="02070309020205020404" pitchFamily="49" charset="0"/>
                <a:cs typeface="Courier New" panose="02070309020205020404" pitchFamily="49" charset="0"/>
              </a:rPr>
              <a:t> Limited_Controlled) </a:t>
            </a:r>
            <a:r>
              <a:rPr lang="en-US" sz="1400" b="1" dirty="0">
                <a:latin typeface="Courier New" panose="02070309020205020404" pitchFamily="49" charset="0"/>
                <a:cs typeface="Courier New" panose="02070309020205020404" pitchFamily="49" charset="0"/>
              </a:rPr>
              <a:t>is null</a:t>
            </a:r>
            <a:r>
              <a:rPr lang="en-US" sz="1400" dirty="0">
                <a:latin typeface="Courier New" panose="02070309020205020404" pitchFamily="49" charset="0"/>
                <a:cs typeface="Courier New" panose="02070309020205020404" pitchFamily="49" charset="0"/>
              </a:rPr>
              <a:t>;</a:t>
            </a:r>
            <a:br>
              <a:rPr lang="en-US" sz="1400" dirty="0">
                <a:latin typeface="Courier New" panose="02070309020205020404" pitchFamily="49" charset="0"/>
                <a:cs typeface="Courier New" panose="02070309020205020404" pitchFamily="49" charset="0"/>
              </a:rPr>
            </a:br>
            <a:r>
              <a:rPr lang="en-US" sz="1400" dirty="0">
                <a:latin typeface="Courier New" panose="02070309020205020404" pitchFamily="49" charset="0"/>
                <a:cs typeface="Courier New" panose="02070309020205020404" pitchFamily="49" charset="0"/>
              </a:rPr>
              <a:t>  </a:t>
            </a:r>
            <a:r>
              <a:rPr lang="en-US" sz="1400" b="1" dirty="0">
                <a:latin typeface="Courier New" panose="02070309020205020404" pitchFamily="49" charset="0"/>
                <a:cs typeface="Courier New" panose="02070309020205020404" pitchFamily="49" charset="0"/>
              </a:rPr>
              <a:t>procedure</a:t>
            </a:r>
            <a:r>
              <a:rPr lang="en-US" sz="1400" dirty="0">
                <a:latin typeface="Courier New" panose="02070309020205020404" pitchFamily="49" charset="0"/>
                <a:cs typeface="Courier New" panose="02070309020205020404" pitchFamily="49" charset="0"/>
              </a:rPr>
              <a:t> Finalize   (Object : </a:t>
            </a:r>
            <a:r>
              <a:rPr lang="en-US" sz="1400" b="1" dirty="0">
                <a:latin typeface="Courier New" panose="02070309020205020404" pitchFamily="49" charset="0"/>
                <a:cs typeface="Courier New" panose="02070309020205020404" pitchFamily="49" charset="0"/>
              </a:rPr>
              <a:t>in out</a:t>
            </a:r>
            <a:r>
              <a:rPr lang="en-US" sz="1400" dirty="0">
                <a:latin typeface="Courier New" panose="02070309020205020404" pitchFamily="49" charset="0"/>
                <a:cs typeface="Courier New" panose="02070309020205020404" pitchFamily="49" charset="0"/>
              </a:rPr>
              <a:t> Limited_Controlled) </a:t>
            </a:r>
            <a:r>
              <a:rPr lang="en-US" sz="1400" b="1" dirty="0">
                <a:latin typeface="Courier New" panose="02070309020205020404" pitchFamily="49" charset="0"/>
                <a:cs typeface="Courier New" panose="02070309020205020404" pitchFamily="49" charset="0"/>
              </a:rPr>
              <a:t>is null</a:t>
            </a:r>
            <a:r>
              <a:rPr lang="en-US" sz="1400" dirty="0">
                <a:latin typeface="Courier New" panose="02070309020205020404" pitchFamily="49" charset="0"/>
                <a:cs typeface="Courier New" panose="02070309020205020404" pitchFamily="49" charset="0"/>
              </a:rPr>
              <a:t>;</a:t>
            </a:r>
            <a:br>
              <a:rPr lang="en-US" sz="1400" dirty="0">
                <a:latin typeface="Courier New" panose="02070309020205020404" pitchFamily="49" charset="0"/>
                <a:cs typeface="Courier New" panose="02070309020205020404" pitchFamily="49" charset="0"/>
              </a:rPr>
            </a:br>
            <a:r>
              <a:rPr lang="en-US" sz="1400" b="1" dirty="0">
                <a:latin typeface="Courier New" panose="02070309020205020404" pitchFamily="49" charset="0"/>
                <a:cs typeface="Courier New" panose="02070309020205020404" pitchFamily="49" charset="0"/>
              </a:rPr>
              <a:t>private</a:t>
            </a:r>
            <a:r>
              <a:rPr lang="en-US" sz="1400" dirty="0">
                <a:latin typeface="Courier New" panose="02070309020205020404" pitchFamily="49" charset="0"/>
                <a:cs typeface="Courier New" panose="02070309020205020404" pitchFamily="49" charset="0"/>
              </a:rPr>
              <a:t/>
            </a:r>
            <a:br>
              <a:rPr lang="en-US" sz="1400" dirty="0">
                <a:latin typeface="Courier New" panose="02070309020205020404" pitchFamily="49" charset="0"/>
                <a:cs typeface="Courier New" panose="02070309020205020404" pitchFamily="49" charset="0"/>
              </a:rPr>
            </a:br>
            <a:r>
              <a:rPr lang="en-US" sz="1400" dirty="0">
                <a:latin typeface="Courier New" panose="02070309020205020404" pitchFamily="49" charset="0"/>
                <a:cs typeface="Courier New" panose="02070309020205020404" pitchFamily="49" charset="0"/>
              </a:rPr>
              <a:t>  … -- </a:t>
            </a:r>
            <a:r>
              <a:rPr lang="en-US" sz="1400" i="1" dirty="0">
                <a:latin typeface="Courier New" panose="02070309020205020404" pitchFamily="49" charset="0"/>
                <a:cs typeface="Courier New" panose="02070309020205020404" pitchFamily="49" charset="0"/>
              </a:rPr>
              <a:t>not specified by the language</a:t>
            </a:r>
            <a:r>
              <a:rPr lang="en-US" sz="1400" dirty="0">
                <a:latin typeface="Courier New" panose="02070309020205020404" pitchFamily="49" charset="0"/>
                <a:cs typeface="Courier New" panose="02070309020205020404" pitchFamily="49" charset="0"/>
              </a:rPr>
              <a:t/>
            </a:r>
            <a:br>
              <a:rPr lang="en-US" sz="1400" dirty="0">
                <a:latin typeface="Courier New" panose="02070309020205020404" pitchFamily="49" charset="0"/>
                <a:cs typeface="Courier New" panose="02070309020205020404" pitchFamily="49" charset="0"/>
              </a:rPr>
            </a:br>
            <a:r>
              <a:rPr lang="en-US" sz="1400" b="1" dirty="0">
                <a:latin typeface="Courier New" panose="02070309020205020404" pitchFamily="49" charset="0"/>
                <a:cs typeface="Courier New" panose="02070309020205020404" pitchFamily="49" charset="0"/>
              </a:rPr>
              <a:t>end</a:t>
            </a:r>
            <a:r>
              <a:rPr lang="en-US" sz="1400" dirty="0">
                <a:latin typeface="Courier New" panose="02070309020205020404" pitchFamily="49" charset="0"/>
                <a:cs typeface="Courier New" panose="02070309020205020404" pitchFamily="49" charset="0"/>
              </a:rPr>
              <a:t> Ada.Finalization</a:t>
            </a:r>
            <a:r>
              <a:rPr lang="en-US" sz="1400" dirty="0" smtClean="0">
                <a:latin typeface="Courier New" panose="02070309020205020404" pitchFamily="49" charset="0"/>
                <a:cs typeface="Courier New" panose="02070309020205020404" pitchFamily="49" charset="0"/>
              </a:rPr>
              <a:t>;</a:t>
            </a:r>
            <a:endParaRPr lang="en-US" sz="1400" dirty="0">
              <a:latin typeface="Courier New" panose="02070309020205020404" pitchFamily="49" charset="0"/>
              <a:cs typeface="Courier New" panose="02070309020205020404" pitchFamily="49" charset="0"/>
            </a:endParaRPr>
          </a:p>
        </p:txBody>
      </p:sp>
      <p:sp>
        <p:nvSpPr>
          <p:cNvPr id="4" name="Fußzeilenplatzhalter 3"/>
          <p:cNvSpPr>
            <a:spLocks noGrp="1"/>
          </p:cNvSpPr>
          <p:nvPr>
            <p:ph type="ftr" idx="10"/>
          </p:nvPr>
        </p:nvSpPr>
        <p:spPr/>
        <p:txBody>
          <a:bodyPr/>
          <a:lstStyle/>
          <a:p>
            <a:pPr>
              <a:defRPr/>
            </a:pPr>
            <a:r>
              <a:rPr lang="en-US" dirty="0" smtClean="0"/>
              <a:t>Ada Basics © 2024 C.Grein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379</a:t>
            </a:fld>
            <a:endParaRPr lang="de-DE" dirty="0"/>
          </a:p>
        </p:txBody>
      </p:sp>
    </p:spTree>
    <p:extLst>
      <p:ext uri="{BB962C8B-B14F-4D97-AF65-F5344CB8AC3E}">
        <p14:creationId xmlns:p14="http://schemas.microsoft.com/office/powerpoint/2010/main" val="312755277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1"/>
          <p:cNvSpPr>
            <a:spLocks noGrp="1" noChangeArrowheads="1"/>
          </p:cNvSpPr>
          <p:nvPr>
            <p:ph type="title"/>
          </p:nvPr>
        </p:nvSpPr>
        <p:spPr>
          <a:xfrm>
            <a:off x="685800" y="609600"/>
            <a:ext cx="7772400" cy="1143000"/>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noProof="0" dirty="0" smtClean="0"/>
              <a:t>Operators on Whole Numbers</a:t>
            </a:r>
          </a:p>
        </p:txBody>
      </p:sp>
      <p:sp>
        <p:nvSpPr>
          <p:cNvPr id="21507" name="Rectangle 2"/>
          <p:cNvSpPr>
            <a:spLocks noGrp="1" noChangeArrowheads="1"/>
          </p:cNvSpPr>
          <p:nvPr>
            <p:ph idx="1"/>
          </p:nvPr>
        </p:nvSpPr>
        <p:spPr>
          <a:xfrm>
            <a:off x="685800" y="1752600"/>
            <a:ext cx="7772400" cy="4484687"/>
          </a:xfrm>
        </p:spPr>
        <p:txBody>
          <a:bodyPr/>
          <a:lstStyle/>
          <a:p>
            <a:pPr marL="276225" indent="0" eaLnBrk="1" hangingPunct="1">
              <a:lnSpc>
                <a:spcPct val="80000"/>
              </a:lnSpc>
              <a:spcBef>
                <a:spcPts val="500"/>
              </a:spcBef>
              <a:buClrTx/>
              <a:buFontTx/>
              <a:buNone/>
              <a:tabLst>
                <a:tab pos="447675" algn="l"/>
                <a:tab pos="8921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800" b="1" noProof="0" dirty="0" smtClean="0">
                <a:solidFill>
                  <a:schemeClr val="accent2"/>
                </a:solidFill>
                <a:latin typeface="Courier New" pitchFamily="49" charset="0"/>
              </a:rPr>
              <a:t>type</a:t>
            </a:r>
            <a:r>
              <a:rPr lang="en-US" altLang="de-DE" sz="1800" noProof="0" dirty="0" smtClean="0">
                <a:solidFill>
                  <a:schemeClr val="accent2"/>
                </a:solidFill>
                <a:latin typeface="Courier New" pitchFamily="49" charset="0"/>
              </a:rPr>
              <a:t> T </a:t>
            </a:r>
            <a:r>
              <a:rPr lang="en-US" altLang="de-DE" sz="1800" b="1" noProof="0" dirty="0" smtClean="0">
                <a:solidFill>
                  <a:schemeClr val="accent2"/>
                </a:solidFill>
                <a:latin typeface="Courier New" pitchFamily="49" charset="0"/>
              </a:rPr>
              <a:t>is range </a:t>
            </a:r>
            <a:r>
              <a:rPr lang="en-US" altLang="de-DE" sz="1800" noProof="0" dirty="0" smtClean="0">
                <a:solidFill>
                  <a:schemeClr val="accent2"/>
                </a:solidFill>
                <a:latin typeface="Courier New" pitchFamily="49" charset="0"/>
              </a:rPr>
              <a:t>Minimum .. Maximum;</a:t>
            </a:r>
          </a:p>
          <a:p>
            <a:pPr marL="276225" indent="0" eaLnBrk="1" hangingPunct="1">
              <a:lnSpc>
                <a:spcPct val="80000"/>
              </a:lnSpc>
              <a:spcBef>
                <a:spcPts val="500"/>
              </a:spcBef>
              <a:buClrTx/>
              <a:buFontTx/>
              <a:buNone/>
              <a:tabLst>
                <a:tab pos="447675" algn="l"/>
                <a:tab pos="8921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600" noProof="0" dirty="0" smtClean="0">
                <a:solidFill>
                  <a:schemeClr val="accent2"/>
                </a:solidFill>
                <a:latin typeface="Courier New" pitchFamily="49" charset="0"/>
              </a:rPr>
              <a:t/>
            </a:r>
            <a:br>
              <a:rPr lang="en-US" altLang="de-DE" sz="600" noProof="0" dirty="0" smtClean="0">
                <a:solidFill>
                  <a:schemeClr val="accent2"/>
                </a:solidFill>
                <a:latin typeface="Courier New" pitchFamily="49" charset="0"/>
              </a:rPr>
            </a:br>
            <a:r>
              <a:rPr lang="en-US" altLang="de-DE" sz="1800" b="1" noProof="0" dirty="0" smtClean="0">
                <a:solidFill>
                  <a:schemeClr val="accent2"/>
                </a:solidFill>
                <a:latin typeface="Courier New" pitchFamily="49" charset="0"/>
              </a:rPr>
              <a:t>function</a:t>
            </a:r>
            <a:r>
              <a:rPr lang="en-US" altLang="de-DE" sz="1800" noProof="0" dirty="0" smtClean="0">
                <a:solidFill>
                  <a:schemeClr val="accent2"/>
                </a:solidFill>
                <a:latin typeface="Courier New" pitchFamily="49" charset="0"/>
              </a:rPr>
              <a:t> "+"</a:t>
            </a:r>
            <a:r>
              <a:rPr lang="en-US" altLang="de-DE" sz="1800" noProof="0" dirty="0" smtClean="0">
                <a:solidFill>
                  <a:schemeClr val="accent2"/>
                </a:solidFill>
                <a:latin typeface="Courier New" pitchFamily="49" charset="0"/>
                <a:cs typeface="Courier New" pitchFamily="49" charset="0"/>
              </a:rPr>
              <a:t> (Right: T'Base) </a:t>
            </a:r>
            <a:r>
              <a:rPr lang="en-US" altLang="de-DE" sz="1800" b="1" noProof="0" dirty="0" smtClean="0">
                <a:solidFill>
                  <a:schemeClr val="accent2"/>
                </a:solidFill>
                <a:latin typeface="Courier New" pitchFamily="49" charset="0"/>
                <a:cs typeface="Courier New" pitchFamily="49" charset="0"/>
              </a:rPr>
              <a:t>return</a:t>
            </a:r>
            <a:r>
              <a:rPr lang="en-US" altLang="de-DE" sz="1800" noProof="0" dirty="0" smtClean="0">
                <a:solidFill>
                  <a:schemeClr val="accent2"/>
                </a:solidFill>
                <a:latin typeface="Courier New" pitchFamily="49" charset="0"/>
                <a:cs typeface="Courier New" pitchFamily="49" charset="0"/>
              </a:rPr>
              <a:t> T'Base;</a:t>
            </a:r>
          </a:p>
          <a:p>
            <a:pPr marL="0" indent="0" eaLnBrk="1" hangingPunct="1">
              <a:lnSpc>
                <a:spcPct val="80000"/>
              </a:lnSpc>
              <a:spcBef>
                <a:spcPts val="500"/>
              </a:spcBef>
              <a:buClrTx/>
              <a:tabLst>
                <a:tab pos="447675" algn="l"/>
                <a:tab pos="8921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2000" noProof="0" dirty="0" smtClean="0">
                <a:cs typeface="Courier New" pitchFamily="49" charset="0"/>
              </a:rPr>
              <a:t>The same for </a:t>
            </a:r>
            <a:r>
              <a:rPr lang="en-US" altLang="de-DE" sz="1800" noProof="0" dirty="0" smtClean="0">
                <a:latin typeface="Courier New" panose="02070309020205020404" pitchFamily="49" charset="0"/>
                <a:cs typeface="Courier New" panose="02070309020205020404" pitchFamily="49" charset="0"/>
              </a:rPr>
              <a:t>-</a:t>
            </a:r>
            <a:r>
              <a:rPr lang="en-US" altLang="de-DE" sz="2000" noProof="0" dirty="0" smtClean="0">
                <a:cs typeface="Courier New" pitchFamily="49" charset="0"/>
              </a:rPr>
              <a:t>, </a:t>
            </a:r>
            <a:r>
              <a:rPr lang="en-US" altLang="de-DE" sz="1800" noProof="0" dirty="0" smtClean="0">
                <a:latin typeface="Courier New" panose="02070309020205020404" pitchFamily="49" charset="0"/>
                <a:cs typeface="Courier New" panose="02070309020205020404" pitchFamily="49" charset="0"/>
              </a:rPr>
              <a:t>abs</a:t>
            </a:r>
            <a:r>
              <a:rPr lang="en-US" altLang="de-DE" sz="2000" noProof="0" dirty="0" smtClean="0">
                <a:cs typeface="Courier New" pitchFamily="49" charset="0"/>
              </a:rPr>
              <a:t/>
            </a:r>
            <a:br>
              <a:rPr lang="en-US" altLang="de-DE" sz="2000" noProof="0" dirty="0" smtClean="0">
                <a:cs typeface="Courier New" pitchFamily="49" charset="0"/>
              </a:rPr>
            </a:br>
            <a:r>
              <a:rPr lang="en-US" altLang="de-DE" sz="2000" noProof="0" dirty="0" smtClean="0">
                <a:solidFill>
                  <a:srgbClr val="CC3300"/>
                </a:solidFill>
                <a:cs typeface="Courier New" pitchFamily="49" charset="0"/>
              </a:rPr>
              <a:t>In Ada, there are no negative literals: </a:t>
            </a:r>
            <a:r>
              <a:rPr lang="en-US" altLang="de-DE" sz="1800" noProof="0" dirty="0" smtClean="0">
                <a:solidFill>
                  <a:srgbClr val="CC3300"/>
                </a:solidFill>
                <a:latin typeface="Courier New" pitchFamily="49" charset="0"/>
                <a:cs typeface="Courier New" pitchFamily="49" charset="0"/>
              </a:rPr>
              <a:t>-1</a:t>
            </a:r>
            <a:r>
              <a:rPr lang="en-US" altLang="de-DE" sz="2000" noProof="0" dirty="0" smtClean="0">
                <a:solidFill>
                  <a:srgbClr val="CC3300"/>
                </a:solidFill>
                <a:cs typeface="Courier New" pitchFamily="49" charset="0"/>
              </a:rPr>
              <a:t> is an expression!</a:t>
            </a:r>
          </a:p>
          <a:p>
            <a:pPr marL="0" indent="0" eaLnBrk="1" hangingPunct="1">
              <a:lnSpc>
                <a:spcPct val="80000"/>
              </a:lnSpc>
              <a:spcBef>
                <a:spcPts val="500"/>
              </a:spcBef>
              <a:buClrTx/>
              <a:tabLst>
                <a:tab pos="447675" algn="l"/>
                <a:tab pos="8921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US" altLang="de-DE" sz="800" noProof="0" dirty="0" smtClean="0">
              <a:latin typeface="Courier New" pitchFamily="49" charset="0"/>
              <a:cs typeface="Courier New" pitchFamily="49" charset="0"/>
            </a:endParaRPr>
          </a:p>
          <a:p>
            <a:pPr marL="276225" indent="0" eaLnBrk="1" hangingPunct="1">
              <a:lnSpc>
                <a:spcPct val="80000"/>
              </a:lnSpc>
              <a:spcBef>
                <a:spcPts val="500"/>
              </a:spcBef>
              <a:buClrTx/>
              <a:tabLst>
                <a:tab pos="447675" algn="l"/>
                <a:tab pos="8921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800" b="1" noProof="0" dirty="0" smtClean="0">
                <a:solidFill>
                  <a:schemeClr val="accent2"/>
                </a:solidFill>
                <a:latin typeface="Courier New" pitchFamily="49" charset="0"/>
              </a:rPr>
              <a:t>function</a:t>
            </a:r>
            <a:r>
              <a:rPr lang="en-US" altLang="de-DE" sz="1800" noProof="0" dirty="0" smtClean="0">
                <a:solidFill>
                  <a:schemeClr val="accent2"/>
                </a:solidFill>
                <a:latin typeface="Courier New" pitchFamily="49" charset="0"/>
              </a:rPr>
              <a:t> "+"</a:t>
            </a:r>
            <a:r>
              <a:rPr lang="en-US" altLang="de-DE" sz="1800" noProof="0" dirty="0" smtClean="0">
                <a:solidFill>
                  <a:schemeClr val="accent2"/>
                </a:solidFill>
                <a:latin typeface="Courier New" pitchFamily="49" charset="0"/>
                <a:cs typeface="Courier New" pitchFamily="49" charset="0"/>
              </a:rPr>
              <a:t> (Left, Right: T'Base) </a:t>
            </a:r>
            <a:r>
              <a:rPr lang="en-US" altLang="de-DE" sz="1800" b="1" noProof="0" dirty="0" smtClean="0">
                <a:solidFill>
                  <a:schemeClr val="accent2"/>
                </a:solidFill>
                <a:latin typeface="Courier New" pitchFamily="49" charset="0"/>
                <a:cs typeface="Courier New" pitchFamily="49" charset="0"/>
              </a:rPr>
              <a:t>return</a:t>
            </a:r>
            <a:r>
              <a:rPr lang="en-US" altLang="de-DE" sz="1800" noProof="0" dirty="0" smtClean="0">
                <a:solidFill>
                  <a:schemeClr val="accent2"/>
                </a:solidFill>
                <a:latin typeface="Courier New" pitchFamily="49" charset="0"/>
                <a:cs typeface="Courier New" pitchFamily="49" charset="0"/>
              </a:rPr>
              <a:t> T'Base;</a:t>
            </a:r>
            <a:r>
              <a:rPr lang="en-US" altLang="de-DE" sz="1800" b="1" noProof="0" dirty="0" smtClean="0">
                <a:solidFill>
                  <a:schemeClr val="accent2"/>
                </a:solidFill>
                <a:latin typeface="Courier New" pitchFamily="49" charset="0"/>
              </a:rPr>
              <a:t> function</a:t>
            </a:r>
            <a:r>
              <a:rPr lang="en-US" altLang="de-DE" sz="1800" noProof="0" dirty="0" smtClean="0">
                <a:solidFill>
                  <a:schemeClr val="accent2"/>
                </a:solidFill>
                <a:latin typeface="Courier New" pitchFamily="49" charset="0"/>
              </a:rPr>
              <a:t> "&lt;"</a:t>
            </a:r>
            <a:r>
              <a:rPr lang="en-US" altLang="de-DE" sz="1800" noProof="0" dirty="0" smtClean="0">
                <a:solidFill>
                  <a:schemeClr val="accent2"/>
                </a:solidFill>
                <a:latin typeface="Courier New" pitchFamily="49" charset="0"/>
                <a:cs typeface="Courier New" pitchFamily="49" charset="0"/>
              </a:rPr>
              <a:t> (Left, Right: T'Base) </a:t>
            </a:r>
            <a:r>
              <a:rPr lang="en-US" altLang="de-DE" sz="1800" b="1" noProof="0" dirty="0" smtClean="0">
                <a:solidFill>
                  <a:schemeClr val="accent2"/>
                </a:solidFill>
                <a:latin typeface="Courier New" pitchFamily="49" charset="0"/>
                <a:cs typeface="Courier New" pitchFamily="49" charset="0"/>
              </a:rPr>
              <a:t>return</a:t>
            </a:r>
            <a:r>
              <a:rPr lang="en-US" altLang="de-DE" sz="1800" noProof="0" dirty="0" smtClean="0">
                <a:solidFill>
                  <a:schemeClr val="accent2"/>
                </a:solidFill>
                <a:latin typeface="Courier New" pitchFamily="49" charset="0"/>
                <a:cs typeface="Courier New" pitchFamily="49" charset="0"/>
              </a:rPr>
              <a:t> Boolean;</a:t>
            </a:r>
          </a:p>
          <a:p>
            <a:pPr marL="0" indent="0" eaLnBrk="1" hangingPunct="1">
              <a:lnSpc>
                <a:spcPct val="80000"/>
              </a:lnSpc>
              <a:spcBef>
                <a:spcPts val="500"/>
              </a:spcBef>
              <a:buClrTx/>
              <a:buFontTx/>
              <a:buNone/>
              <a:tabLst>
                <a:tab pos="447675" algn="l"/>
                <a:tab pos="8921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2000" noProof="0" dirty="0" smtClean="0">
                <a:cs typeface="Courier New" pitchFamily="49" charset="0"/>
              </a:rPr>
              <a:t>The same for </a:t>
            </a:r>
            <a:r>
              <a:rPr lang="en-US" altLang="de-DE" sz="1800" noProof="0" dirty="0" smtClean="0">
                <a:latin typeface="Courier New" panose="02070309020205020404" pitchFamily="49" charset="0"/>
                <a:cs typeface="Courier New" panose="02070309020205020404" pitchFamily="49" charset="0"/>
              </a:rPr>
              <a:t>-</a:t>
            </a:r>
            <a:r>
              <a:rPr lang="en-US" altLang="de-DE" sz="2000" noProof="0" dirty="0" smtClean="0">
                <a:cs typeface="Courier New" pitchFamily="49" charset="0"/>
              </a:rPr>
              <a:t>, </a:t>
            </a:r>
            <a:r>
              <a:rPr lang="en-US" altLang="de-DE" sz="1800" noProof="0" dirty="0" smtClean="0">
                <a:latin typeface="Courier New" panose="02070309020205020404" pitchFamily="49" charset="0"/>
                <a:cs typeface="Courier New" panose="02070309020205020404" pitchFamily="49" charset="0"/>
              </a:rPr>
              <a:t>*</a:t>
            </a:r>
            <a:r>
              <a:rPr lang="en-US" altLang="de-DE" sz="2000" noProof="0" dirty="0" smtClean="0">
                <a:cs typeface="Courier New" pitchFamily="49" charset="0"/>
              </a:rPr>
              <a:t>,  </a:t>
            </a:r>
            <a:r>
              <a:rPr lang="en-US" altLang="de-DE" sz="1800" noProof="0" dirty="0" smtClean="0">
                <a:latin typeface="Courier New" panose="02070309020205020404" pitchFamily="49" charset="0"/>
                <a:cs typeface="Courier New" panose="02070309020205020404" pitchFamily="49" charset="0"/>
              </a:rPr>
              <a:t>/</a:t>
            </a:r>
            <a:r>
              <a:rPr lang="en-US" altLang="de-DE" sz="2000" noProof="0" dirty="0" smtClean="0">
                <a:cs typeface="Courier New" pitchFamily="49" charset="0"/>
              </a:rPr>
              <a:t>, </a:t>
            </a:r>
            <a:r>
              <a:rPr lang="en-US" altLang="de-DE" sz="1800" noProof="0" dirty="0" smtClean="0">
                <a:latin typeface="Courier New" panose="02070309020205020404" pitchFamily="49" charset="0"/>
                <a:cs typeface="Courier New" panose="02070309020205020404" pitchFamily="49" charset="0"/>
              </a:rPr>
              <a:t>mod</a:t>
            </a:r>
            <a:r>
              <a:rPr lang="en-US" altLang="de-DE" sz="2000" noProof="0" dirty="0" smtClean="0">
                <a:cs typeface="Courier New" pitchFamily="49" charset="0"/>
              </a:rPr>
              <a:t>, </a:t>
            </a:r>
            <a:r>
              <a:rPr lang="en-US" altLang="de-DE" sz="1800" noProof="0" dirty="0" smtClean="0">
                <a:latin typeface="Courier New" panose="02070309020205020404" pitchFamily="49" charset="0"/>
                <a:cs typeface="Courier New" panose="02070309020205020404" pitchFamily="49" charset="0"/>
              </a:rPr>
              <a:t>rem</a:t>
            </a:r>
            <a:r>
              <a:rPr lang="en-US" altLang="de-DE" sz="2000" noProof="0" dirty="0" smtClean="0">
                <a:cs typeface="Courier New" pitchFamily="49" charset="0"/>
              </a:rPr>
              <a:t>, relations:</a:t>
            </a:r>
          </a:p>
          <a:p>
            <a:pPr marL="0" indent="0" eaLnBrk="1" hangingPunct="1">
              <a:lnSpc>
                <a:spcPct val="80000"/>
              </a:lnSpc>
              <a:spcBef>
                <a:spcPts val="500"/>
              </a:spcBef>
              <a:buClrTx/>
              <a:buFontTx/>
              <a:buNone/>
              <a:tabLst>
                <a:tab pos="447675" algn="l"/>
                <a:tab pos="8921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800" noProof="0" dirty="0" smtClean="0">
                <a:latin typeface="Courier New" pitchFamily="49" charset="0"/>
                <a:cs typeface="Courier New" pitchFamily="49" charset="0"/>
              </a:rPr>
              <a:t>   7 / 3 = 2             7 &lt;= 8</a:t>
            </a:r>
            <a:br>
              <a:rPr lang="en-US" altLang="de-DE" sz="1800" noProof="0" dirty="0" smtClean="0">
                <a:latin typeface="Courier New" pitchFamily="49" charset="0"/>
                <a:cs typeface="Courier New" pitchFamily="49" charset="0"/>
              </a:rPr>
            </a:br>
            <a:r>
              <a:rPr lang="en-US" altLang="de-DE" sz="1800" noProof="0" dirty="0" smtClean="0">
                <a:latin typeface="Courier New" pitchFamily="49" charset="0"/>
                <a:cs typeface="Courier New" pitchFamily="49" charset="0"/>
              </a:rPr>
              <a:t>   7 </a:t>
            </a:r>
            <a:r>
              <a:rPr lang="en-US" altLang="de-DE" sz="1800" b="1" noProof="0" dirty="0" smtClean="0">
                <a:latin typeface="Courier New" pitchFamily="49" charset="0"/>
                <a:cs typeface="Courier New" pitchFamily="49" charset="0"/>
              </a:rPr>
              <a:t>mod</a:t>
            </a:r>
            <a:r>
              <a:rPr lang="en-US" altLang="de-DE" sz="1800" noProof="0" dirty="0" smtClean="0">
                <a:latin typeface="Courier New" pitchFamily="49" charset="0"/>
                <a:cs typeface="Courier New" pitchFamily="49" charset="0"/>
              </a:rPr>
              <a:t> 3 =  1          8 &gt;= 7</a:t>
            </a:r>
            <a:br>
              <a:rPr lang="en-US" altLang="de-DE" sz="1800" noProof="0" dirty="0" smtClean="0">
                <a:latin typeface="Courier New" pitchFamily="49" charset="0"/>
                <a:cs typeface="Courier New" pitchFamily="49" charset="0"/>
              </a:rPr>
            </a:br>
            <a:r>
              <a:rPr lang="en-US" altLang="de-DE" sz="1800" noProof="0" dirty="0" smtClean="0">
                <a:latin typeface="Courier New" pitchFamily="49" charset="0"/>
                <a:cs typeface="Courier New" pitchFamily="49" charset="0"/>
              </a:rPr>
              <a:t>  </a:t>
            </a:r>
            <a:r>
              <a:rPr lang="en-US" altLang="de-DE" sz="1800" noProof="0" dirty="0" smtClean="0">
                <a:solidFill>
                  <a:srgbClr val="CC3300"/>
                </a:solidFill>
                <a:latin typeface="Courier New" pitchFamily="49" charset="0"/>
                <a:cs typeface="Courier New" pitchFamily="49" charset="0"/>
              </a:rPr>
              <a:t>-7 </a:t>
            </a:r>
            <a:r>
              <a:rPr lang="en-US" altLang="de-DE" sz="1800" b="1" noProof="0" dirty="0" smtClean="0">
                <a:solidFill>
                  <a:srgbClr val="CC3300"/>
                </a:solidFill>
                <a:latin typeface="Courier New" pitchFamily="49" charset="0"/>
                <a:cs typeface="Courier New" pitchFamily="49" charset="0"/>
              </a:rPr>
              <a:t>mod</a:t>
            </a:r>
            <a:r>
              <a:rPr lang="en-US" altLang="de-DE" sz="1800" noProof="0" dirty="0" smtClean="0">
                <a:solidFill>
                  <a:srgbClr val="CC3300"/>
                </a:solidFill>
                <a:latin typeface="Courier New" pitchFamily="49" charset="0"/>
                <a:cs typeface="Courier New" pitchFamily="49" charset="0"/>
              </a:rPr>
              <a:t> 3 = -1  </a:t>
            </a:r>
            <a:r>
              <a:rPr lang="en-US" altLang="de-DE" sz="2000" noProof="0" dirty="0" smtClean="0">
                <a:solidFill>
                  <a:srgbClr val="CC3300"/>
                </a:solidFill>
                <a:cs typeface="Courier New" pitchFamily="49" charset="0"/>
              </a:rPr>
              <a:t>this is  </a:t>
            </a:r>
            <a:r>
              <a:rPr lang="en-US" altLang="de-DE" sz="1800" noProof="0" dirty="0" smtClean="0">
                <a:solidFill>
                  <a:srgbClr val="CC3300"/>
                </a:solidFill>
                <a:latin typeface="Courier New" pitchFamily="49" charset="0"/>
                <a:cs typeface="Courier New" pitchFamily="49" charset="0"/>
              </a:rPr>
              <a:t> -(7 </a:t>
            </a:r>
            <a:r>
              <a:rPr lang="en-US" altLang="de-DE" sz="1800" b="1" noProof="0" dirty="0" smtClean="0">
                <a:solidFill>
                  <a:srgbClr val="CC3300"/>
                </a:solidFill>
                <a:latin typeface="Courier New" pitchFamily="49" charset="0"/>
                <a:cs typeface="Courier New" pitchFamily="49" charset="0"/>
              </a:rPr>
              <a:t>mod</a:t>
            </a:r>
            <a:r>
              <a:rPr lang="en-US" altLang="de-DE" sz="1800" noProof="0" dirty="0" smtClean="0">
                <a:solidFill>
                  <a:srgbClr val="CC3300"/>
                </a:solidFill>
                <a:latin typeface="Courier New" pitchFamily="49" charset="0"/>
                <a:cs typeface="Courier New" pitchFamily="49" charset="0"/>
              </a:rPr>
              <a:t> 3) </a:t>
            </a:r>
            <a:r>
              <a:rPr lang="en-US" altLang="de-DE" sz="2000" noProof="0" dirty="0" smtClean="0">
                <a:solidFill>
                  <a:srgbClr val="CC3300"/>
                </a:solidFill>
                <a:cs typeface="Courier New" pitchFamily="49" charset="0"/>
              </a:rPr>
              <a:t>rule mult. and div. first</a:t>
            </a:r>
            <a:r>
              <a:rPr lang="en-US" altLang="de-DE" sz="1800" noProof="0" dirty="0" smtClean="0">
                <a:solidFill>
                  <a:srgbClr val="CC3300"/>
                </a:solidFill>
                <a:latin typeface="Courier New" pitchFamily="49" charset="0"/>
                <a:cs typeface="Courier New" pitchFamily="49" charset="0"/>
              </a:rPr>
              <a:t/>
            </a:r>
            <a:br>
              <a:rPr lang="en-US" altLang="de-DE" sz="1800" noProof="0" dirty="0" smtClean="0">
                <a:solidFill>
                  <a:srgbClr val="CC3300"/>
                </a:solidFill>
                <a:latin typeface="Courier New" pitchFamily="49" charset="0"/>
                <a:cs typeface="Courier New" pitchFamily="49" charset="0"/>
              </a:rPr>
            </a:br>
            <a:r>
              <a:rPr lang="en-US" altLang="de-DE" sz="1800" noProof="0" dirty="0" smtClean="0">
                <a:latin typeface="Courier New" pitchFamily="49" charset="0"/>
                <a:cs typeface="Courier New" pitchFamily="49" charset="0"/>
              </a:rPr>
              <a:t> (-7)</a:t>
            </a:r>
            <a:r>
              <a:rPr lang="en-US" altLang="de-DE" sz="1800" b="1" noProof="0" dirty="0" smtClean="0">
                <a:latin typeface="Courier New" pitchFamily="49" charset="0"/>
                <a:cs typeface="Courier New" pitchFamily="49" charset="0"/>
              </a:rPr>
              <a:t>mod</a:t>
            </a:r>
            <a:r>
              <a:rPr lang="en-US" altLang="de-DE" sz="1800" noProof="0" dirty="0" smtClean="0">
                <a:latin typeface="Courier New" pitchFamily="49" charset="0"/>
                <a:cs typeface="Courier New" pitchFamily="49" charset="0"/>
              </a:rPr>
              <a:t> 3 =  2</a:t>
            </a:r>
            <a:endParaRPr lang="en-US" altLang="de-DE" sz="800" noProof="0" dirty="0" smtClean="0">
              <a:cs typeface="Courier New" pitchFamily="49" charset="0"/>
            </a:endParaRPr>
          </a:p>
          <a:p>
            <a:pPr marL="0" indent="0" eaLnBrk="1" hangingPunct="1">
              <a:lnSpc>
                <a:spcPct val="80000"/>
              </a:lnSpc>
              <a:spcBef>
                <a:spcPts val="500"/>
              </a:spcBef>
              <a:buClrTx/>
              <a:tabLst>
                <a:tab pos="447675" algn="l"/>
                <a:tab pos="8921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2000" noProof="0" dirty="0" smtClean="0">
                <a:cs typeface="Courier New" pitchFamily="49" charset="0"/>
              </a:rPr>
              <a:t>Exponentiation</a:t>
            </a:r>
          </a:p>
          <a:p>
            <a:pPr marL="0" indent="0" eaLnBrk="1" hangingPunct="1">
              <a:lnSpc>
                <a:spcPct val="80000"/>
              </a:lnSpc>
              <a:spcBef>
                <a:spcPts val="500"/>
              </a:spcBef>
              <a:buClrTx/>
              <a:tabLst>
                <a:tab pos="447675" algn="l"/>
                <a:tab pos="8921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700" b="1" noProof="0" dirty="0" smtClean="0">
                <a:solidFill>
                  <a:schemeClr val="accent2"/>
                </a:solidFill>
                <a:latin typeface="Courier New" pitchFamily="49" charset="0"/>
              </a:rPr>
              <a:t>function</a:t>
            </a:r>
            <a:r>
              <a:rPr lang="en-US" altLang="de-DE" sz="1700" noProof="0" dirty="0" smtClean="0">
                <a:solidFill>
                  <a:schemeClr val="accent2"/>
                </a:solidFill>
                <a:latin typeface="Courier New" pitchFamily="49" charset="0"/>
              </a:rPr>
              <a:t> "**"</a:t>
            </a:r>
            <a:r>
              <a:rPr lang="en-US" altLang="de-DE" sz="1700" noProof="0" dirty="0" smtClean="0">
                <a:solidFill>
                  <a:schemeClr val="accent2"/>
                </a:solidFill>
                <a:latin typeface="Courier New" pitchFamily="49" charset="0"/>
                <a:cs typeface="Courier New" pitchFamily="49" charset="0"/>
              </a:rPr>
              <a:t>(Left: T'Base; Right: Natural) </a:t>
            </a:r>
            <a:r>
              <a:rPr lang="en-US" altLang="de-DE" sz="1700" b="1" noProof="0" dirty="0" smtClean="0">
                <a:solidFill>
                  <a:schemeClr val="accent2"/>
                </a:solidFill>
                <a:latin typeface="Courier New" pitchFamily="49" charset="0"/>
                <a:cs typeface="Courier New" pitchFamily="49" charset="0"/>
              </a:rPr>
              <a:t>return</a:t>
            </a:r>
            <a:r>
              <a:rPr lang="en-US" altLang="de-DE" sz="1700" noProof="0" dirty="0" smtClean="0">
                <a:solidFill>
                  <a:schemeClr val="accent2"/>
                </a:solidFill>
                <a:latin typeface="Courier New" pitchFamily="49" charset="0"/>
                <a:cs typeface="Courier New" pitchFamily="49" charset="0"/>
              </a:rPr>
              <a:t> T'Base;</a:t>
            </a:r>
          </a:p>
          <a:p>
            <a:pPr marL="0" indent="0" eaLnBrk="1" hangingPunct="1">
              <a:lnSpc>
                <a:spcPct val="80000"/>
              </a:lnSpc>
              <a:spcBef>
                <a:spcPts val="500"/>
              </a:spcBef>
              <a:buClrTx/>
              <a:tabLst>
                <a:tab pos="447675" algn="l"/>
                <a:tab pos="8921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US" altLang="de-DE" sz="800" noProof="0" dirty="0" smtClean="0">
              <a:cs typeface="Courier New" pitchFamily="49" charset="0"/>
            </a:endParaRPr>
          </a:p>
          <a:p>
            <a:pPr marL="0" indent="0" eaLnBrk="1" hangingPunct="1">
              <a:lnSpc>
                <a:spcPct val="80000"/>
              </a:lnSpc>
              <a:spcBef>
                <a:spcPts val="500"/>
              </a:spcBef>
              <a:buClrTx/>
              <a:tabLst>
                <a:tab pos="447675" algn="l"/>
                <a:tab pos="8921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2000" noProof="0" dirty="0" smtClean="0">
                <a:cs typeface="Courier New" pitchFamily="49" charset="0"/>
              </a:rPr>
              <a:t>Equality and inequality (</a:t>
            </a:r>
            <a:r>
              <a:rPr lang="en-US" altLang="de-DE" sz="1800" noProof="0" dirty="0" smtClean="0">
                <a:latin typeface="Courier New" panose="02070309020205020404" pitchFamily="49" charset="0"/>
                <a:cs typeface="Courier New" panose="02070309020205020404" pitchFamily="49" charset="0"/>
              </a:rPr>
              <a:t>/=</a:t>
            </a:r>
            <a:r>
              <a:rPr lang="en-US" altLang="de-DE" sz="2000" noProof="0" dirty="0" smtClean="0">
                <a:cs typeface="Courier New" pitchFamily="49" charset="0"/>
              </a:rPr>
              <a:t> is negation of </a:t>
            </a:r>
            <a:r>
              <a:rPr lang="en-US" altLang="de-DE" sz="1800" noProof="0" dirty="0" smtClean="0">
                <a:latin typeface="Courier New" panose="02070309020205020404" pitchFamily="49" charset="0"/>
                <a:cs typeface="Courier New" panose="02070309020205020404" pitchFamily="49" charset="0"/>
              </a:rPr>
              <a:t>=</a:t>
            </a:r>
            <a:r>
              <a:rPr lang="en-US" altLang="de-DE" sz="2000" noProof="0" dirty="0" smtClean="0">
                <a:cs typeface="Courier New" pitchFamily="49" charset="0"/>
              </a:rPr>
              <a:t>)</a:t>
            </a:r>
          </a:p>
          <a:p>
            <a:pPr marL="276225" indent="0" eaLnBrk="1" hangingPunct="1">
              <a:lnSpc>
                <a:spcPct val="80000"/>
              </a:lnSpc>
              <a:spcBef>
                <a:spcPts val="500"/>
              </a:spcBef>
              <a:buClrTx/>
              <a:tabLst>
                <a:tab pos="447675" algn="l"/>
                <a:tab pos="8921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800" b="1" noProof="0" dirty="0" smtClean="0">
                <a:solidFill>
                  <a:schemeClr val="accent2"/>
                </a:solidFill>
                <a:latin typeface="Courier New" pitchFamily="49" charset="0"/>
              </a:rPr>
              <a:t>function</a:t>
            </a:r>
            <a:r>
              <a:rPr lang="en-US" altLang="de-DE" sz="1800" noProof="0" dirty="0" smtClean="0">
                <a:solidFill>
                  <a:schemeClr val="accent2"/>
                </a:solidFill>
                <a:latin typeface="Courier New" pitchFamily="49" charset="0"/>
              </a:rPr>
              <a:t> "="</a:t>
            </a:r>
            <a:r>
              <a:rPr lang="en-US" altLang="de-DE" sz="1800" noProof="0" dirty="0" smtClean="0">
                <a:solidFill>
                  <a:schemeClr val="accent2"/>
                </a:solidFill>
                <a:latin typeface="Courier New" pitchFamily="49" charset="0"/>
                <a:cs typeface="Courier New" pitchFamily="49" charset="0"/>
              </a:rPr>
              <a:t> (Left, Right: T'Base) </a:t>
            </a:r>
            <a:r>
              <a:rPr lang="en-US" altLang="de-DE" sz="1800" b="1" noProof="0" dirty="0" smtClean="0">
                <a:solidFill>
                  <a:schemeClr val="accent2"/>
                </a:solidFill>
                <a:latin typeface="Courier New" pitchFamily="49" charset="0"/>
                <a:cs typeface="Courier New" pitchFamily="49" charset="0"/>
              </a:rPr>
              <a:t>return</a:t>
            </a:r>
            <a:r>
              <a:rPr lang="en-US" altLang="de-DE" sz="1800" noProof="0" dirty="0" smtClean="0">
                <a:solidFill>
                  <a:schemeClr val="accent2"/>
                </a:solidFill>
                <a:latin typeface="Courier New" pitchFamily="49" charset="0"/>
                <a:cs typeface="Courier New" pitchFamily="49" charset="0"/>
              </a:rPr>
              <a:t> Boolean;</a:t>
            </a:r>
          </a:p>
          <a:p>
            <a:pPr marL="0" indent="0" eaLnBrk="1" hangingPunct="1">
              <a:lnSpc>
                <a:spcPct val="80000"/>
              </a:lnSpc>
              <a:spcBef>
                <a:spcPts val="500"/>
              </a:spcBef>
              <a:buClrTx/>
              <a:buFontTx/>
              <a:buNone/>
              <a:tabLst>
                <a:tab pos="447675" algn="l"/>
                <a:tab pos="8921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US" altLang="de-DE" sz="1800" noProof="0" dirty="0" smtClean="0">
              <a:latin typeface="Courier New" pitchFamily="49" charset="0"/>
              <a:cs typeface="Courier New" pitchFamily="49" charset="0"/>
            </a:endParaRPr>
          </a:p>
        </p:txBody>
      </p:sp>
      <p:sp>
        <p:nvSpPr>
          <p:cNvPr id="2" name="Fußzeilenplatzhalter 1"/>
          <p:cNvSpPr>
            <a:spLocks noGrp="1"/>
          </p:cNvSpPr>
          <p:nvPr>
            <p:ph type="ftr" idx="10"/>
          </p:nvPr>
        </p:nvSpPr>
        <p:spPr/>
        <p:txBody>
          <a:bodyPr/>
          <a:lstStyle/>
          <a:p>
            <a:pPr>
              <a:defRPr/>
            </a:pPr>
            <a:r>
              <a:rPr lang="en-US" dirty="0" smtClean="0"/>
              <a:t>Ada Basics © 2024 C.Grein</a:t>
            </a:r>
            <a:endParaRPr lang="de-DE" dirty="0"/>
          </a:p>
        </p:txBody>
      </p:sp>
      <p:sp>
        <p:nvSpPr>
          <p:cNvPr id="3" name="Foliennummernplatzhalter 2"/>
          <p:cNvSpPr>
            <a:spLocks noGrp="1"/>
          </p:cNvSpPr>
          <p:nvPr>
            <p:ph type="sldNum" idx="11"/>
          </p:nvPr>
        </p:nvSpPr>
        <p:spPr/>
        <p:txBody>
          <a:bodyPr/>
          <a:lstStyle/>
          <a:p>
            <a:pPr>
              <a:defRPr/>
            </a:pPr>
            <a:fld id="{07B95DED-7F18-463B-9F94-D327A3428C3B}" type="slidenum">
              <a:rPr lang="de-DE" smtClean="0"/>
              <a:pPr>
                <a:defRPr/>
              </a:pPr>
              <a:t>38</a:t>
            </a:fld>
            <a:endParaRPr lang="de-DE" dirty="0"/>
          </a:p>
        </p:txBody>
      </p:sp>
      <p:sp>
        <p:nvSpPr>
          <p:cNvPr id="6" name="Abgerundete rechteckige Legende 5"/>
          <p:cNvSpPr/>
          <p:nvPr/>
        </p:nvSpPr>
        <p:spPr bwMode="auto">
          <a:xfrm>
            <a:off x="7524328" y="1746921"/>
            <a:ext cx="1331715" cy="745975"/>
          </a:xfrm>
          <a:prstGeom prst="wedgeRoundRectCallout">
            <a:avLst>
              <a:gd name="adj1" fmla="val -115190"/>
              <a:gd name="adj2" fmla="val -489"/>
              <a:gd name="adj3" fmla="val 16667"/>
            </a:avLst>
          </a:prstGeom>
          <a:solidFill>
            <a:srgbClr val="00B0F0"/>
          </a:solidFill>
          <a:ln w="19050" cap="flat" cmpd="sng" algn="ctr">
            <a:solidFill>
              <a:schemeClr val="accent2"/>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449263" rtl="0" eaLnBrk="1" fontAlgn="base" latinLnBrk="0" hangingPunct="1">
              <a:lnSpc>
                <a:spcPct val="100000"/>
              </a:lnSpc>
              <a:spcBef>
                <a:spcPct val="0"/>
              </a:spcBef>
              <a:spcAft>
                <a:spcPct val="0"/>
              </a:spcAft>
              <a:buClr>
                <a:srgbClr val="000000"/>
              </a:buClr>
              <a:buSzPct val="100000"/>
              <a:buFont typeface="Times New Roman" pitchFamily="18" charset="0"/>
              <a:buNone/>
              <a:tabLst/>
            </a:pPr>
            <a:r>
              <a:rPr kumimoji="0" lang="en-US" sz="1800" b="0" i="0" u="none" strike="noStrike" cap="none" normalizeH="0" baseline="0" dirty="0" smtClean="0">
                <a:ln>
                  <a:noFill/>
                </a:ln>
                <a:solidFill>
                  <a:schemeClr val="tx1"/>
                </a:solidFill>
                <a:effectLst/>
                <a:latin typeface="Times New Roman" pitchFamily="18" charset="0"/>
              </a:rPr>
              <a:t>Attribute, see slide 42</a:t>
            </a:r>
          </a:p>
        </p:txBody>
      </p:sp>
      <p:sp>
        <p:nvSpPr>
          <p:cNvPr id="7" name="Textfeld 6">
            <a:hlinkClick r:id="rId3" action="ppaction://hlinksldjump"/>
          </p:cNvPr>
          <p:cNvSpPr txBox="1"/>
          <p:nvPr/>
        </p:nvSpPr>
        <p:spPr>
          <a:xfrm>
            <a:off x="6300192" y="3573016"/>
            <a:ext cx="2448273" cy="738664"/>
          </a:xfrm>
          <a:prstGeom prst="rect">
            <a:avLst/>
          </a:prstGeom>
          <a:solidFill>
            <a:srgbClr val="FFCCFF"/>
          </a:solidFill>
          <a:ln w="12700">
            <a:solidFill>
              <a:srgbClr val="FF3399"/>
            </a:solidFill>
          </a:ln>
        </p:spPr>
        <p:txBody>
          <a:bodyPr wrap="square" rtlCol="0">
            <a:spAutoFit/>
          </a:bodyPr>
          <a:lstStyle/>
          <a:p>
            <a:pPr algn="ctr"/>
            <a:r>
              <a:rPr lang="en-US" sz="1400" dirty="0" smtClean="0">
                <a:solidFill>
                  <a:srgbClr val="FF3399"/>
                </a:solidFill>
              </a:rPr>
              <a:t>There are no combined operators like i</a:t>
            </a:r>
            <a:r>
              <a:rPr lang="en-US" sz="1400" dirty="0">
                <a:solidFill>
                  <a:srgbClr val="FF3399"/>
                </a:solidFill>
              </a:rPr>
              <a:t>++. </a:t>
            </a:r>
            <a:r>
              <a:rPr lang="en-US" sz="1400" dirty="0" smtClean="0">
                <a:solidFill>
                  <a:srgbClr val="FF3399"/>
                </a:solidFill>
              </a:rPr>
              <a:t>In </a:t>
            </a:r>
            <a:r>
              <a:rPr lang="en-US" sz="1400" dirty="0">
                <a:solidFill>
                  <a:srgbClr val="FF3399"/>
                </a:solidFill>
              </a:rPr>
              <a:t>Ada </a:t>
            </a:r>
            <a:r>
              <a:rPr lang="en-US" sz="1400" dirty="0" smtClean="0">
                <a:solidFill>
                  <a:srgbClr val="FF3399"/>
                </a:solidFill>
              </a:rPr>
              <a:t>2022, @ serves as a surrogate.</a:t>
            </a:r>
            <a:endParaRPr lang="en-US" sz="1400" dirty="0">
              <a:solidFill>
                <a:srgbClr val="FF3399"/>
              </a:solidFill>
            </a:endParaRPr>
          </a:p>
        </p:txBody>
      </p:sp>
    </p:spTree>
    <p:extLst>
      <p:ext uri="{BB962C8B-B14F-4D97-AF65-F5344CB8AC3E}">
        <p14:creationId xmlns:p14="http://schemas.microsoft.com/office/powerpoint/2010/main" val="129949442"/>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3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smtClean="0"/>
              <a:t>Doubts</a:t>
            </a:r>
            <a:endParaRPr lang="en-US" dirty="0"/>
          </a:p>
        </p:txBody>
      </p:sp>
      <p:sp>
        <p:nvSpPr>
          <p:cNvPr id="3" name="Inhaltsplatzhalter 2"/>
          <p:cNvSpPr>
            <a:spLocks noGrp="1"/>
          </p:cNvSpPr>
          <p:nvPr>
            <p:ph idx="1"/>
          </p:nvPr>
        </p:nvSpPr>
        <p:spPr/>
        <p:txBody>
          <a:bodyPr/>
          <a:lstStyle/>
          <a:p>
            <a:pPr marL="0" indent="0"/>
            <a:r>
              <a:rPr lang="en-US" sz="2400" dirty="0" smtClean="0"/>
              <a:t>We want to sow first doubts about the constancy.</a:t>
            </a:r>
          </a:p>
          <a:p>
            <a:pPr>
              <a:buFont typeface="Arial" panose="020B0604020202020204" pitchFamily="34" charset="0"/>
              <a:buChar char="•"/>
            </a:pPr>
            <a:r>
              <a:rPr lang="en-US" sz="2400" dirty="0" smtClean="0"/>
              <a:t>Given a controlled type T.</a:t>
            </a:r>
            <a:br>
              <a:rPr lang="en-US" sz="2400" dirty="0" smtClean="0"/>
            </a:br>
            <a:r>
              <a:rPr lang="de-DE" sz="2000" dirty="0">
                <a:latin typeface="Courier New" panose="02070309020205020404" pitchFamily="49" charset="0"/>
                <a:cs typeface="Courier New" panose="02070309020205020404" pitchFamily="49" charset="0"/>
              </a:rPr>
              <a:t> </a:t>
            </a:r>
            <a:r>
              <a:rPr lang="de-DE" sz="2000" dirty="0" smtClean="0">
                <a:latin typeface="Courier New" panose="02070309020205020404" pitchFamily="49" charset="0"/>
                <a:cs typeface="Courier New" panose="02070309020205020404" pitchFamily="49" charset="0"/>
              </a:rPr>
              <a:t>  X</a:t>
            </a:r>
            <a:r>
              <a:rPr lang="de-DE" sz="2000" dirty="0">
                <a:latin typeface="Courier New" panose="02070309020205020404" pitchFamily="49" charset="0"/>
                <a:cs typeface="Courier New" panose="02070309020205020404" pitchFamily="49" charset="0"/>
              </a:rPr>
              <a:t>: </a:t>
            </a:r>
            <a:r>
              <a:rPr lang="de-DE" sz="2000" b="1" dirty="0">
                <a:latin typeface="Courier New" panose="02070309020205020404" pitchFamily="49" charset="0"/>
                <a:cs typeface="Courier New" panose="02070309020205020404" pitchFamily="49" charset="0"/>
              </a:rPr>
              <a:t>constant</a:t>
            </a:r>
            <a:r>
              <a:rPr lang="de-DE" sz="2000" dirty="0">
                <a:latin typeface="Courier New" panose="02070309020205020404" pitchFamily="49" charset="0"/>
                <a:cs typeface="Courier New" panose="02070309020205020404" pitchFamily="49" charset="0"/>
              </a:rPr>
              <a:t> T := F</a:t>
            </a:r>
            <a:r>
              <a:rPr lang="de-DE" sz="2000" dirty="0" smtClean="0">
                <a:latin typeface="Courier New" panose="02070309020205020404" pitchFamily="49" charset="0"/>
                <a:cs typeface="Courier New" panose="02070309020205020404" pitchFamily="49" charset="0"/>
              </a:rPr>
              <a:t>;</a:t>
            </a:r>
            <a:r>
              <a:rPr lang="en-US" sz="2400" dirty="0" smtClean="0"/>
              <a:t/>
            </a:r>
            <a:br>
              <a:rPr lang="en-US" sz="2400" dirty="0" smtClean="0"/>
            </a:br>
            <a:r>
              <a:rPr lang="en-US" sz="2400" dirty="0" smtClean="0"/>
              <a:t>After construction of </a:t>
            </a:r>
            <a:r>
              <a:rPr lang="en-US" sz="2000" dirty="0" smtClean="0">
                <a:latin typeface="Courier New" panose="02070309020205020404" pitchFamily="49" charset="0"/>
                <a:cs typeface="Courier New" panose="02070309020205020404" pitchFamily="49" charset="0"/>
              </a:rPr>
              <a:t>X</a:t>
            </a:r>
            <a:r>
              <a:rPr lang="en-US" sz="2400" dirty="0" smtClean="0"/>
              <a:t> and its initialization with a copy of </a:t>
            </a:r>
            <a:r>
              <a:rPr lang="en-US" sz="2000" dirty="0" smtClean="0">
                <a:latin typeface="Courier New" panose="02070309020205020404" pitchFamily="49" charset="0"/>
                <a:cs typeface="Courier New" panose="02070309020205020404" pitchFamily="49" charset="0"/>
              </a:rPr>
              <a:t>F</a:t>
            </a:r>
            <a:r>
              <a:rPr lang="en-US" sz="2400" dirty="0" smtClean="0"/>
              <a:t>, the operation </a:t>
            </a:r>
            <a:r>
              <a:rPr lang="en-US" sz="2000" dirty="0" smtClean="0">
                <a:latin typeface="Courier New" panose="02070309020205020404" pitchFamily="49" charset="0"/>
                <a:cs typeface="Courier New" panose="02070309020205020404" pitchFamily="49" charset="0"/>
              </a:rPr>
              <a:t>Adjust</a:t>
            </a:r>
            <a:r>
              <a:rPr lang="en-US" sz="2400" dirty="0" smtClean="0"/>
              <a:t> is called with </a:t>
            </a:r>
            <a:r>
              <a:rPr lang="en-US" sz="2400" dirty="0"/>
              <a:t>parameter mode </a:t>
            </a:r>
            <a:r>
              <a:rPr lang="en-US" sz="2000" b="1" dirty="0">
                <a:latin typeface="Courier New" panose="02070309020205020404" pitchFamily="49" charset="0"/>
                <a:cs typeface="Courier New" panose="02070309020205020404" pitchFamily="49" charset="0"/>
              </a:rPr>
              <a:t>in out</a:t>
            </a:r>
            <a:r>
              <a:rPr lang="en-US" sz="2400" dirty="0" smtClean="0"/>
              <a:t> for the constant object </a:t>
            </a:r>
            <a:r>
              <a:rPr lang="en-US" sz="2000" dirty="0" smtClean="0">
                <a:latin typeface="Courier New" panose="02070309020205020404" pitchFamily="49" charset="0"/>
                <a:cs typeface="Courier New" panose="02070309020205020404" pitchFamily="49" charset="0"/>
              </a:rPr>
              <a:t>X</a:t>
            </a:r>
            <a:r>
              <a:rPr lang="en-US" sz="2400" dirty="0" smtClean="0"/>
              <a:t>. (</a:t>
            </a:r>
            <a:r>
              <a:rPr lang="en-US" sz="2000" dirty="0" smtClean="0">
                <a:latin typeface="Courier New" panose="02070309020205020404" pitchFamily="49" charset="0"/>
                <a:cs typeface="Courier New" panose="02070309020205020404" pitchFamily="49" charset="0"/>
              </a:rPr>
              <a:t>Initialize</a:t>
            </a:r>
            <a:r>
              <a:rPr lang="en-US" sz="2400" dirty="0" smtClean="0"/>
              <a:t> is not called here because an initial value is given.)</a:t>
            </a:r>
          </a:p>
          <a:p>
            <a:pPr>
              <a:buFont typeface="Arial" panose="020B0604020202020204" pitchFamily="34" charset="0"/>
              <a:buChar char="•"/>
            </a:pPr>
            <a:r>
              <a:rPr lang="en-US" sz="2400" dirty="0" smtClean="0"/>
              <a:t>In </a:t>
            </a:r>
            <a:r>
              <a:rPr lang="en-US" sz="2000" dirty="0" smtClean="0">
                <a:latin typeface="Courier New" panose="02070309020205020404" pitchFamily="49" charset="0"/>
                <a:cs typeface="Courier New" panose="02070309020205020404" pitchFamily="49" charset="0"/>
              </a:rPr>
              <a:t>Ada.*_IO</a:t>
            </a:r>
            <a:r>
              <a:rPr lang="en-US" sz="2400" dirty="0" smtClean="0"/>
              <a:t> (RM A.6-A.10), the file parameter of </a:t>
            </a:r>
            <a:r>
              <a:rPr lang="en-US" sz="2000" dirty="0" smtClean="0">
                <a:latin typeface="Courier New" panose="02070309020205020404" pitchFamily="49" charset="0"/>
                <a:cs typeface="Courier New" panose="02070309020205020404" pitchFamily="49" charset="0"/>
              </a:rPr>
              <a:t>Create</a:t>
            </a:r>
            <a:r>
              <a:rPr lang="en-US" sz="2400" dirty="0" smtClean="0"/>
              <a:t> and </a:t>
            </a:r>
            <a:r>
              <a:rPr lang="en-US" sz="2000" dirty="0" smtClean="0">
                <a:latin typeface="Courier New" panose="02070309020205020404" pitchFamily="49" charset="0"/>
                <a:cs typeface="Courier New" panose="02070309020205020404" pitchFamily="49" charset="0"/>
              </a:rPr>
              <a:t>Close</a:t>
            </a:r>
            <a:r>
              <a:rPr lang="en-US" sz="2400" dirty="0" smtClean="0"/>
              <a:t> has mode </a:t>
            </a:r>
            <a:r>
              <a:rPr lang="en-US" sz="2000" b="1" dirty="0" smtClean="0">
                <a:latin typeface="Courier New" panose="02070309020205020404" pitchFamily="49" charset="0"/>
                <a:cs typeface="Courier New" panose="02070309020205020404" pitchFamily="49" charset="0"/>
              </a:rPr>
              <a:t>in out</a:t>
            </a:r>
            <a:r>
              <a:rPr lang="en-US" sz="2400" dirty="0" smtClean="0"/>
              <a:t>, of </a:t>
            </a:r>
            <a:r>
              <a:rPr lang="en-US" sz="2000" dirty="0" smtClean="0">
                <a:latin typeface="Courier New" panose="02070309020205020404" pitchFamily="49" charset="0"/>
                <a:cs typeface="Courier New" panose="02070309020205020404" pitchFamily="49" charset="0"/>
              </a:rPr>
              <a:t>Read</a:t>
            </a:r>
            <a:r>
              <a:rPr lang="en-US" sz="2400" dirty="0" smtClean="0"/>
              <a:t> and </a:t>
            </a:r>
            <a:r>
              <a:rPr lang="en-US" sz="2000" dirty="0" smtClean="0">
                <a:latin typeface="Courier New" panose="02070309020205020404" pitchFamily="49" charset="0"/>
                <a:cs typeface="Courier New" panose="02070309020205020404" pitchFamily="49" charset="0"/>
              </a:rPr>
              <a:t>Write</a:t>
            </a:r>
            <a:r>
              <a:rPr lang="en-US" sz="2400" dirty="0" smtClean="0"/>
              <a:t> (resp. </a:t>
            </a:r>
            <a:r>
              <a:rPr lang="en-US" sz="2000" dirty="0" smtClean="0">
                <a:latin typeface="Courier New" panose="02070309020205020404" pitchFamily="49" charset="0"/>
                <a:cs typeface="Courier New" panose="02070309020205020404" pitchFamily="49" charset="0"/>
              </a:rPr>
              <a:t>Put</a:t>
            </a:r>
            <a:r>
              <a:rPr lang="en-US" sz="2400" dirty="0" smtClean="0"/>
              <a:t> and </a:t>
            </a:r>
            <a:r>
              <a:rPr lang="en-US" sz="2000" dirty="0" smtClean="0">
                <a:latin typeface="Courier New" panose="02070309020205020404" pitchFamily="49" charset="0"/>
                <a:cs typeface="Courier New" panose="02070309020205020404" pitchFamily="49" charset="0"/>
              </a:rPr>
              <a:t>Get</a:t>
            </a:r>
            <a:r>
              <a:rPr lang="en-US" sz="2400" dirty="0" smtClean="0"/>
              <a:t>) it has </a:t>
            </a:r>
            <a:r>
              <a:rPr lang="en-US" sz="2000" b="1" dirty="0" smtClean="0">
                <a:latin typeface="Courier New" panose="02070309020205020404" pitchFamily="49" charset="0"/>
                <a:cs typeface="Courier New" panose="02070309020205020404" pitchFamily="49" charset="0"/>
              </a:rPr>
              <a:t>in</a:t>
            </a:r>
            <a:r>
              <a:rPr lang="en-US" sz="2400" dirty="0" smtClean="0"/>
              <a:t>. But each of these operations does change the state of the file parameter.</a:t>
            </a:r>
          </a:p>
        </p:txBody>
      </p:sp>
      <p:sp>
        <p:nvSpPr>
          <p:cNvPr id="4" name="Fußzeilenplatzhalter 3"/>
          <p:cNvSpPr>
            <a:spLocks noGrp="1"/>
          </p:cNvSpPr>
          <p:nvPr>
            <p:ph type="ftr" idx="10"/>
          </p:nvPr>
        </p:nvSpPr>
        <p:spPr/>
        <p:txBody>
          <a:bodyPr/>
          <a:lstStyle/>
          <a:p>
            <a:pPr>
              <a:defRPr/>
            </a:pPr>
            <a:r>
              <a:rPr lang="en-US" dirty="0" smtClean="0"/>
              <a:t>Ada Basics © 2024 C.Grein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380</a:t>
            </a:fld>
            <a:endParaRPr lang="de-DE" dirty="0"/>
          </a:p>
        </p:txBody>
      </p:sp>
    </p:spTree>
    <p:extLst>
      <p:ext uri="{BB962C8B-B14F-4D97-AF65-F5344CB8AC3E}">
        <p14:creationId xmlns:p14="http://schemas.microsoft.com/office/powerpoint/2010/main" val="1854685513"/>
      </p:ext>
    </p:extLst>
  </p:cSld>
  <p:clrMapOvr>
    <a:masterClrMapping/>
  </p:clrMapOvr>
</p:sld>
</file>

<file path=ppt/slides/slide3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685800" y="332656"/>
            <a:ext cx="7739063" cy="1433513"/>
          </a:xfrm>
        </p:spPr>
        <p:txBody>
          <a:bodyPr/>
          <a:lstStyle/>
          <a:p>
            <a:r>
              <a:rPr lang="en-US" dirty="0" smtClean="0"/>
              <a:t>Simon Tucker Taft about</a:t>
            </a:r>
            <a:br>
              <a:rPr lang="en-US" dirty="0" smtClean="0"/>
            </a:br>
            <a:r>
              <a:rPr lang="en-US" dirty="0" smtClean="0"/>
              <a:t>File Parameters</a:t>
            </a:r>
            <a:endParaRPr lang="en-US" dirty="0"/>
          </a:p>
        </p:txBody>
      </p:sp>
      <p:sp>
        <p:nvSpPr>
          <p:cNvPr id="3" name="Inhaltsplatzhalter 2"/>
          <p:cNvSpPr>
            <a:spLocks noGrp="1"/>
          </p:cNvSpPr>
          <p:nvPr>
            <p:ph idx="1"/>
          </p:nvPr>
        </p:nvSpPr>
        <p:spPr>
          <a:xfrm>
            <a:off x="685800" y="1766169"/>
            <a:ext cx="7739063" cy="4448895"/>
          </a:xfrm>
        </p:spPr>
        <p:txBody>
          <a:bodyPr/>
          <a:lstStyle/>
          <a:p>
            <a:pPr marL="0" lvl="0" indent="0"/>
            <a:r>
              <a:rPr lang="en-US" sz="1400" i="1" dirty="0"/>
              <a:t>CG: ... Why is the mode in out for Open and Close, but in for Read and Write on files?</a:t>
            </a:r>
          </a:p>
          <a:p>
            <a:pPr marL="0" lvl="0" indent="0"/>
            <a:r>
              <a:rPr lang="en-US" sz="1400" dirty="0"/>
              <a:t>TT: This reflects a design where the (internal) File object's "state" represents the open-ness of the File object, rather than the content of the (external) file. Agreed that this choice is debatable, but it is consistent across the I/O packages.</a:t>
            </a:r>
          </a:p>
          <a:p>
            <a:pPr marL="0" lvl="0" indent="0"/>
            <a:r>
              <a:rPr lang="en-US" sz="1400" i="1" dirty="0"/>
              <a:t>CG: But the read and write pointer is not a part of the external object.</a:t>
            </a:r>
          </a:p>
          <a:p>
            <a:pPr marL="0" lvl="0" indent="0"/>
            <a:r>
              <a:rPr lang="en-US" sz="1400" dirty="0"/>
              <a:t>TT: As I indicated, a choice was made to consider the "open-ness" of the object the only relevant part of the state reflected in the File parameter. You are right that the read and write pointer seem to be in limbo between the File parameter and the external file. The presumed implementation model implies a level of indirection, where the File parameter represents a reference, which is essentially "null" when the file is closed, and non-null when the file is open. Everything else is buried in some mysterious netherland whose state is not reflected in the mode of the File parameter. A similar approach was taken for task-type parameters, where you can do pretty much anything to an IN parameter of a task type.</a:t>
            </a:r>
          </a:p>
          <a:p>
            <a:pPr marL="0" lvl="0" indent="0"/>
            <a:r>
              <a:rPr lang="en-US" sz="1400" dirty="0"/>
              <a:t>I agree that this model has problems, but I would argue that it is a symptom of any language that has pointer parameters whose mode has no effect on the ability to update the pointed-to object. Personally I am on the side of having a language with no explicit pointers in the surface syntax or semantics, but that is a very different approach!</a:t>
            </a:r>
          </a:p>
          <a:p>
            <a:pPr marL="0" lvl="0" indent="0"/>
            <a:r>
              <a:rPr lang="en-US" sz="1400" dirty="0"/>
              <a:t>Also note that we added access-const in Ada 95, but that has its own issues, in that the mode of access is buried in the type, rather than the parameter mode. Not an ideal place for it in cases like file handles</a:t>
            </a:r>
            <a:r>
              <a:rPr lang="en-US" sz="1400" dirty="0" smtClean="0"/>
              <a:t>.</a:t>
            </a:r>
            <a:endParaRPr lang="de-DE" sz="1400" dirty="0"/>
          </a:p>
        </p:txBody>
      </p:sp>
      <p:sp>
        <p:nvSpPr>
          <p:cNvPr id="4" name="Fußzeilenplatzhalter 3"/>
          <p:cNvSpPr>
            <a:spLocks noGrp="1"/>
          </p:cNvSpPr>
          <p:nvPr>
            <p:ph type="ftr" idx="10"/>
          </p:nvPr>
        </p:nvSpPr>
        <p:spPr/>
        <p:txBody>
          <a:bodyPr/>
          <a:lstStyle/>
          <a:p>
            <a:pPr>
              <a:defRPr/>
            </a:pPr>
            <a:r>
              <a:rPr lang="en-US" dirty="0" smtClean="0"/>
              <a:t>Ada Basics © 2024 C.Grein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381</a:t>
            </a:fld>
            <a:endParaRPr lang="de-DE" dirty="0"/>
          </a:p>
        </p:txBody>
      </p:sp>
    </p:spTree>
    <p:extLst>
      <p:ext uri="{BB962C8B-B14F-4D97-AF65-F5344CB8AC3E}">
        <p14:creationId xmlns:p14="http://schemas.microsoft.com/office/powerpoint/2010/main" val="1358304667"/>
      </p:ext>
    </p:extLst>
  </p:cSld>
  <p:clrMapOvr>
    <a:masterClrMapping/>
  </p:clrMapOvr>
  <p:timing>
    <p:tnLst>
      <p:par>
        <p:cTn id="1" dur="indefinite" restart="never" nodeType="tmRoot"/>
      </p:par>
    </p:tnLst>
  </p:timing>
</p:sld>
</file>

<file path=ppt/slides/slide3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smtClean="0"/>
              <a:t>What Does the Keyword </a:t>
            </a:r>
            <a:r>
              <a:rPr lang="en-US" sz="4000" b="1" dirty="0" smtClean="0">
                <a:latin typeface="Courier New" panose="02070309020205020404" pitchFamily="49" charset="0"/>
                <a:cs typeface="Courier New" panose="02070309020205020404" pitchFamily="49" charset="0"/>
              </a:rPr>
              <a:t>constant</a:t>
            </a:r>
            <a:r>
              <a:rPr lang="en-US" sz="4000" dirty="0" smtClean="0"/>
              <a:t> </a:t>
            </a:r>
            <a:r>
              <a:rPr lang="en-US" dirty="0" smtClean="0"/>
              <a:t>Mean?</a:t>
            </a:r>
            <a:endParaRPr lang="en-US" dirty="0"/>
          </a:p>
        </p:txBody>
      </p:sp>
      <p:sp>
        <p:nvSpPr>
          <p:cNvPr id="3" name="Inhaltsplatzhalter 2"/>
          <p:cNvSpPr>
            <a:spLocks noGrp="1"/>
          </p:cNvSpPr>
          <p:nvPr>
            <p:ph idx="1"/>
          </p:nvPr>
        </p:nvSpPr>
        <p:spPr>
          <a:xfrm>
            <a:off x="685800" y="2132856"/>
            <a:ext cx="7739063" cy="4082207"/>
          </a:xfrm>
        </p:spPr>
        <p:txBody>
          <a:bodyPr/>
          <a:lstStyle/>
          <a:p>
            <a:pPr marL="0" indent="0"/>
            <a:r>
              <a:rPr lang="en-US" sz="1800" dirty="0" smtClean="0"/>
              <a:t>An object is </a:t>
            </a:r>
            <a:r>
              <a:rPr lang="en-US" sz="1800" u="sng" dirty="0" smtClean="0"/>
              <a:t>not constant</a:t>
            </a:r>
            <a:r>
              <a:rPr lang="en-US" sz="1800" dirty="0" smtClean="0"/>
              <a:t> at least during construction and destruction.</a:t>
            </a:r>
          </a:p>
          <a:p>
            <a:pPr marL="0" indent="0"/>
            <a:r>
              <a:rPr lang="en-US" sz="1800" dirty="0" smtClean="0"/>
              <a:t>But as we have seen with Ada.*_IO, a constant object can indeed change its state also during its lifetime. (An in parameter is like a constant within a subprogram.)</a:t>
            </a:r>
          </a:p>
          <a:p>
            <a:pPr marL="0" indent="0"/>
            <a:r>
              <a:rPr lang="en-US" sz="1800" dirty="0" smtClean="0"/>
              <a:t>“The </a:t>
            </a:r>
            <a:r>
              <a:rPr lang="en-US" sz="1800" b="1" dirty="0" smtClean="0">
                <a:latin typeface="Courier New" panose="02070309020205020404" pitchFamily="49" charset="0"/>
                <a:cs typeface="Courier New" panose="02070309020205020404" pitchFamily="49" charset="0"/>
              </a:rPr>
              <a:t>constant</a:t>
            </a:r>
            <a:r>
              <a:rPr lang="en-US" sz="1800" dirty="0" smtClean="0"/>
              <a:t> keyword means that the value never changes” –  this is a False statement for Ada (the details are painful); it's true for elementary types and some others, but not for most composite types.</a:t>
            </a:r>
          </a:p>
          <a:p>
            <a:pPr marL="0" indent="0"/>
            <a:r>
              <a:rPr lang="en-US" sz="1800" dirty="0" smtClean="0"/>
              <a:t>You can find some interesting statements about this in </a:t>
            </a:r>
            <a:r>
              <a:rPr lang="en-US" sz="1800" b="1" dirty="0" smtClean="0"/>
              <a:t>Ada 2012 RM</a:t>
            </a:r>
            <a:r>
              <a:rPr lang="en-US" sz="1800" dirty="0" smtClean="0"/>
              <a:t>:</a:t>
            </a:r>
          </a:p>
          <a:p>
            <a:pPr marL="717550" indent="0"/>
            <a:r>
              <a:rPr lang="en-US" sz="1800" i="1" dirty="0" smtClean="0"/>
              <a:t>AI05-0054-2: </a:t>
            </a:r>
            <a:r>
              <a:rPr lang="en-US" sz="1800" dirty="0" smtClean="0"/>
              <a:t>RM 3.3(13/3, 25.1/3), 13.9.1(13/3)</a:t>
            </a:r>
          </a:p>
          <a:p>
            <a:pPr marL="0" indent="0"/>
            <a:r>
              <a:rPr lang="en-US" sz="1800" dirty="0" smtClean="0"/>
              <a:t>The corresponding terms are</a:t>
            </a:r>
          </a:p>
          <a:p>
            <a:pPr marL="714375" lvl="0" indent="0" defTabSz="714375"/>
            <a:r>
              <a:rPr lang="en-US" sz="1800" i="1" dirty="0" smtClean="0"/>
              <a:t>immutably limited</a:t>
            </a:r>
          </a:p>
          <a:p>
            <a:pPr marL="714375" lvl="0" indent="0" defTabSz="714375"/>
            <a:r>
              <a:rPr lang="en-US" sz="1800" i="1" dirty="0" smtClean="0"/>
              <a:t>inherently mutable</a:t>
            </a:r>
            <a:endParaRPr lang="en-US" sz="1800" dirty="0"/>
          </a:p>
        </p:txBody>
      </p:sp>
      <p:sp>
        <p:nvSpPr>
          <p:cNvPr id="4" name="Fußzeilenplatzhalter 3"/>
          <p:cNvSpPr>
            <a:spLocks noGrp="1"/>
          </p:cNvSpPr>
          <p:nvPr>
            <p:ph type="ftr" idx="10"/>
          </p:nvPr>
        </p:nvSpPr>
        <p:spPr/>
        <p:txBody>
          <a:bodyPr/>
          <a:lstStyle/>
          <a:p>
            <a:pPr>
              <a:defRPr/>
            </a:pPr>
            <a:r>
              <a:rPr lang="en-US" dirty="0" smtClean="0"/>
              <a:t>Ada Basics © 2024 C.Grein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382</a:t>
            </a:fld>
            <a:endParaRPr lang="de-DE" dirty="0"/>
          </a:p>
        </p:txBody>
      </p:sp>
    </p:spTree>
    <p:extLst>
      <p:ext uri="{BB962C8B-B14F-4D97-AF65-F5344CB8AC3E}">
        <p14:creationId xmlns:p14="http://schemas.microsoft.com/office/powerpoint/2010/main" val="650546667"/>
      </p:ext>
    </p:extLst>
  </p:cSld>
  <p:clrMapOvr>
    <a:masterClrMapping/>
  </p:clrMapOvr>
</p:sld>
</file>

<file path=ppt/slides/slide3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smtClean="0"/>
              <a:t>Example Pointer</a:t>
            </a:r>
            <a:endParaRPr lang="en-US" dirty="0"/>
          </a:p>
        </p:txBody>
      </p:sp>
      <p:sp>
        <p:nvSpPr>
          <p:cNvPr id="3" name="Inhaltsplatzhalter 2"/>
          <p:cNvSpPr>
            <a:spLocks noGrp="1"/>
          </p:cNvSpPr>
          <p:nvPr>
            <p:ph idx="1"/>
          </p:nvPr>
        </p:nvSpPr>
        <p:spPr/>
        <p:txBody>
          <a:bodyPr/>
          <a:lstStyle/>
          <a:p>
            <a:pPr marL="635000" lvl="0" indent="0"/>
            <a:r>
              <a:rPr lang="en-US" sz="1600" dirty="0" smtClean="0">
                <a:latin typeface="Courier New" panose="02070309020205020404" pitchFamily="49" charset="0"/>
                <a:cs typeface="Courier New" panose="02070309020205020404" pitchFamily="49" charset="0"/>
              </a:rPr>
              <a:t>Pointer:</a:t>
            </a:r>
            <a:br>
              <a:rPr lang="en-US" sz="1600" dirty="0" smtClean="0">
                <a:latin typeface="Courier New" panose="02070309020205020404" pitchFamily="49" charset="0"/>
                <a:cs typeface="Courier New" panose="02070309020205020404" pitchFamily="49" charset="0"/>
              </a:rPr>
            </a:br>
            <a:r>
              <a:rPr lang="en-US" sz="1600" b="1" dirty="0" smtClean="0">
                <a:latin typeface="Courier New" panose="02070309020205020404" pitchFamily="49" charset="0"/>
                <a:cs typeface="Courier New" panose="02070309020205020404" pitchFamily="49" charset="0"/>
              </a:rPr>
              <a:t>declare</a:t>
            </a:r>
          </a:p>
          <a:p>
            <a:pPr marL="635000" lvl="0" indent="0"/>
            <a:r>
              <a:rPr lang="en-US" sz="1600" dirty="0" smtClean="0">
                <a:latin typeface="Courier New" panose="02070309020205020404" pitchFamily="49" charset="0"/>
                <a:cs typeface="Courier New" panose="02070309020205020404" pitchFamily="49" charset="0"/>
              </a:rPr>
              <a:t>  </a:t>
            </a:r>
            <a:r>
              <a:rPr lang="en-US" sz="1600" b="1" dirty="0" smtClean="0">
                <a:latin typeface="Courier New" panose="02070309020205020404" pitchFamily="49" charset="0"/>
                <a:cs typeface="Courier New" panose="02070309020205020404" pitchFamily="49" charset="0"/>
              </a:rPr>
              <a:t>type</a:t>
            </a:r>
            <a:r>
              <a:rPr lang="en-US" sz="1600" dirty="0" smtClean="0">
                <a:latin typeface="Courier New" panose="02070309020205020404" pitchFamily="49" charset="0"/>
                <a:cs typeface="Courier New" panose="02070309020205020404" pitchFamily="49" charset="0"/>
              </a:rPr>
              <a:t> Rec </a:t>
            </a:r>
            <a:r>
              <a:rPr lang="en-US" sz="1600" b="1" dirty="0" smtClean="0">
                <a:latin typeface="Courier New" panose="02070309020205020404" pitchFamily="49" charset="0"/>
                <a:cs typeface="Courier New" panose="02070309020205020404" pitchFamily="49" charset="0"/>
              </a:rPr>
              <a:t>is record</a:t>
            </a:r>
            <a:r>
              <a:rPr lang="en-US" sz="1600" dirty="0" smtClean="0">
                <a:latin typeface="Courier New" panose="02070309020205020404" pitchFamily="49" charset="0"/>
                <a:cs typeface="Courier New" panose="02070309020205020404" pitchFamily="49" charset="0"/>
              </a:rPr>
              <a:t/>
            </a:r>
            <a:br>
              <a:rPr lang="en-US" sz="1600" dirty="0" smtClean="0">
                <a:latin typeface="Courier New" panose="02070309020205020404" pitchFamily="49" charset="0"/>
                <a:cs typeface="Courier New" panose="02070309020205020404" pitchFamily="49" charset="0"/>
              </a:rPr>
            </a:br>
            <a:r>
              <a:rPr lang="en-US" sz="1600" dirty="0" smtClean="0">
                <a:latin typeface="Courier New" panose="02070309020205020404" pitchFamily="49" charset="0"/>
                <a:cs typeface="Courier New" panose="02070309020205020404" pitchFamily="49" charset="0"/>
              </a:rPr>
              <a:t>    I: </a:t>
            </a:r>
            <a:r>
              <a:rPr lang="en-US" sz="1600" b="1" dirty="0" smtClean="0">
                <a:latin typeface="Courier New" panose="02070309020205020404" pitchFamily="49" charset="0"/>
                <a:cs typeface="Courier New" panose="02070309020205020404" pitchFamily="49" charset="0"/>
              </a:rPr>
              <a:t>access</a:t>
            </a:r>
            <a:r>
              <a:rPr lang="en-US" sz="1600" dirty="0" smtClean="0">
                <a:latin typeface="Courier New" panose="02070309020205020404" pitchFamily="49" charset="0"/>
                <a:cs typeface="Courier New" panose="02070309020205020404" pitchFamily="49" charset="0"/>
              </a:rPr>
              <a:t> Integer;</a:t>
            </a:r>
            <a:br>
              <a:rPr lang="en-US" sz="1600" dirty="0" smtClean="0">
                <a:latin typeface="Courier New" panose="02070309020205020404" pitchFamily="49" charset="0"/>
                <a:cs typeface="Courier New" panose="02070309020205020404" pitchFamily="49" charset="0"/>
              </a:rPr>
            </a:br>
            <a:r>
              <a:rPr lang="en-US" sz="1600" dirty="0" smtClean="0">
                <a:latin typeface="Courier New" panose="02070309020205020404" pitchFamily="49" charset="0"/>
                <a:cs typeface="Courier New" panose="02070309020205020404" pitchFamily="49" charset="0"/>
              </a:rPr>
              <a:t>  </a:t>
            </a:r>
            <a:r>
              <a:rPr lang="en-US" sz="1600" b="1" dirty="0" smtClean="0">
                <a:latin typeface="Courier New" panose="02070309020205020404" pitchFamily="49" charset="0"/>
                <a:cs typeface="Courier New" panose="02070309020205020404" pitchFamily="49" charset="0"/>
              </a:rPr>
              <a:t>end record</a:t>
            </a:r>
            <a:r>
              <a:rPr lang="en-US" sz="1600" dirty="0" smtClean="0">
                <a:latin typeface="Courier New" panose="02070309020205020404" pitchFamily="49" charset="0"/>
                <a:cs typeface="Courier New" panose="02070309020205020404" pitchFamily="49" charset="0"/>
              </a:rPr>
              <a:t>;</a:t>
            </a:r>
          </a:p>
          <a:p>
            <a:pPr marL="635000" lvl="0" indent="0"/>
            <a:r>
              <a:rPr lang="en-US" sz="1600" dirty="0" smtClean="0">
                <a:latin typeface="Courier New" panose="02070309020205020404" pitchFamily="49" charset="0"/>
                <a:cs typeface="Courier New" panose="02070309020205020404" pitchFamily="49" charset="0"/>
              </a:rPr>
              <a:t>  Ob: </a:t>
            </a:r>
            <a:r>
              <a:rPr lang="en-US" sz="1600" b="1" dirty="0" smtClean="0">
                <a:latin typeface="Courier New" panose="02070309020205020404" pitchFamily="49" charset="0"/>
                <a:cs typeface="Courier New" panose="02070309020205020404" pitchFamily="49" charset="0"/>
              </a:rPr>
              <a:t>constant</a:t>
            </a:r>
            <a:r>
              <a:rPr lang="en-US" sz="1600" dirty="0" smtClean="0">
                <a:latin typeface="Courier New" panose="02070309020205020404" pitchFamily="49" charset="0"/>
                <a:cs typeface="Courier New" panose="02070309020205020404" pitchFamily="49" charset="0"/>
              </a:rPr>
              <a:t> Rec := (I =&gt; </a:t>
            </a:r>
            <a:r>
              <a:rPr lang="en-US" sz="1600" b="1" dirty="0" smtClean="0">
                <a:latin typeface="Courier New" panose="02070309020205020404" pitchFamily="49" charset="0"/>
                <a:cs typeface="Courier New" panose="02070309020205020404" pitchFamily="49" charset="0"/>
              </a:rPr>
              <a:t>new</a:t>
            </a:r>
            <a:r>
              <a:rPr lang="en-US" sz="1600" dirty="0" smtClean="0">
                <a:latin typeface="Courier New" panose="02070309020205020404" pitchFamily="49" charset="0"/>
                <a:cs typeface="Courier New" panose="02070309020205020404" pitchFamily="49" charset="0"/>
              </a:rPr>
              <a:t> Integer'(</a:t>
            </a:r>
            <a:r>
              <a:rPr lang="en-US" sz="1600" dirty="0" smtClean="0">
                <a:solidFill>
                  <a:srgbClr val="3333CC"/>
                </a:solidFill>
                <a:latin typeface="Courier New" panose="02070309020205020404" pitchFamily="49" charset="0"/>
                <a:cs typeface="Courier New" panose="02070309020205020404" pitchFamily="49" charset="0"/>
              </a:rPr>
              <a:t>42</a:t>
            </a:r>
            <a:r>
              <a:rPr lang="en-US" sz="1600" dirty="0" smtClean="0">
                <a:latin typeface="Courier New" panose="02070309020205020404" pitchFamily="49" charset="0"/>
                <a:cs typeface="Courier New" panose="02070309020205020404" pitchFamily="49" charset="0"/>
              </a:rPr>
              <a:t>));</a:t>
            </a:r>
            <a:br>
              <a:rPr lang="en-US" sz="1600" dirty="0" smtClean="0">
                <a:latin typeface="Courier New" panose="02070309020205020404" pitchFamily="49" charset="0"/>
                <a:cs typeface="Courier New" panose="02070309020205020404" pitchFamily="49" charset="0"/>
              </a:rPr>
            </a:br>
            <a:r>
              <a:rPr lang="en-US" sz="1600" dirty="0" smtClean="0">
                <a:latin typeface="Courier New" panose="02070309020205020404" pitchFamily="49" charset="0"/>
                <a:cs typeface="Courier New" panose="02070309020205020404" pitchFamily="49" charset="0"/>
              </a:rPr>
              <a:t>  -- </a:t>
            </a:r>
            <a:r>
              <a:rPr lang="en-US" sz="1600" i="1" dirty="0" smtClean="0">
                <a:latin typeface="Courier New" panose="02070309020205020404" pitchFamily="49" charset="0"/>
                <a:cs typeface="Courier New" panose="02070309020205020404" pitchFamily="49" charset="0"/>
              </a:rPr>
              <a:t>Ob.I is constant, but not Ob.I.</a:t>
            </a:r>
            <a:r>
              <a:rPr lang="en-US" sz="1600" b="1" i="1" dirty="0" smtClean="0">
                <a:latin typeface="Courier New" panose="02070309020205020404" pitchFamily="49" charset="0"/>
                <a:cs typeface="Courier New" panose="02070309020205020404" pitchFamily="49" charset="0"/>
              </a:rPr>
              <a:t>all</a:t>
            </a:r>
            <a:r>
              <a:rPr lang="en-US" sz="1600" i="1" dirty="0" smtClean="0">
                <a:latin typeface="Courier New" panose="02070309020205020404" pitchFamily="49" charset="0"/>
                <a:cs typeface="Courier New" panose="02070309020205020404" pitchFamily="49" charset="0"/>
              </a:rPr>
              <a:t>!</a:t>
            </a:r>
          </a:p>
          <a:p>
            <a:pPr marL="635000" lvl="0" indent="0"/>
            <a:r>
              <a:rPr lang="en-US" sz="1600" b="1" dirty="0" smtClean="0">
                <a:latin typeface="Courier New" panose="02070309020205020404" pitchFamily="49" charset="0"/>
                <a:cs typeface="Courier New" panose="02070309020205020404" pitchFamily="49" charset="0"/>
              </a:rPr>
              <a:t>begin</a:t>
            </a:r>
          </a:p>
          <a:p>
            <a:pPr marL="635000" lvl="0" indent="0"/>
            <a:r>
              <a:rPr lang="en-US" sz="1600" dirty="0" smtClean="0">
                <a:latin typeface="Courier New" panose="02070309020205020404" pitchFamily="49" charset="0"/>
                <a:cs typeface="Courier New" panose="02070309020205020404" pitchFamily="49" charset="0"/>
              </a:rPr>
              <a:t>  Ob.I.</a:t>
            </a:r>
            <a:r>
              <a:rPr lang="en-US" sz="1600" b="1" dirty="0" smtClean="0">
                <a:latin typeface="Courier New" panose="02070309020205020404" pitchFamily="49" charset="0"/>
                <a:cs typeface="Courier New" panose="02070309020205020404" pitchFamily="49" charset="0"/>
              </a:rPr>
              <a:t>all</a:t>
            </a:r>
            <a:r>
              <a:rPr lang="en-US" sz="1600" dirty="0" smtClean="0">
                <a:latin typeface="Courier New" panose="02070309020205020404" pitchFamily="49" charset="0"/>
                <a:cs typeface="Courier New" panose="02070309020205020404" pitchFamily="49" charset="0"/>
              </a:rPr>
              <a:t> := </a:t>
            </a:r>
            <a:r>
              <a:rPr lang="en-US" sz="1600" dirty="0" smtClean="0">
                <a:solidFill>
                  <a:srgbClr val="3333CC"/>
                </a:solidFill>
                <a:latin typeface="Courier New" panose="02070309020205020404" pitchFamily="49" charset="0"/>
                <a:cs typeface="Courier New" panose="02070309020205020404" pitchFamily="49" charset="0"/>
              </a:rPr>
              <a:t>53</a:t>
            </a:r>
            <a:r>
              <a:rPr lang="en-US" sz="1600" dirty="0" smtClean="0">
                <a:latin typeface="Courier New" panose="02070309020205020404" pitchFamily="49" charset="0"/>
                <a:cs typeface="Courier New" panose="02070309020205020404" pitchFamily="49" charset="0"/>
              </a:rPr>
              <a:t>;</a:t>
            </a:r>
          </a:p>
          <a:p>
            <a:pPr marL="635000" lvl="0" indent="0"/>
            <a:r>
              <a:rPr lang="en-US" sz="1600" b="1" dirty="0" smtClean="0">
                <a:latin typeface="Courier New" panose="02070309020205020404" pitchFamily="49" charset="0"/>
                <a:cs typeface="Courier New" panose="02070309020205020404" pitchFamily="49" charset="0"/>
              </a:rPr>
              <a:t>end</a:t>
            </a:r>
            <a:r>
              <a:rPr lang="en-US" sz="1600" dirty="0" smtClean="0">
                <a:latin typeface="Courier New" panose="02070309020205020404" pitchFamily="49" charset="0"/>
                <a:cs typeface="Courier New" panose="02070309020205020404" pitchFamily="49" charset="0"/>
              </a:rPr>
              <a:t> Pointer;</a:t>
            </a:r>
          </a:p>
          <a:p>
            <a:pPr marL="0" lvl="0" indent="0"/>
            <a:r>
              <a:rPr lang="en-US" sz="2000" dirty="0" smtClean="0">
                <a:cs typeface="Courier New" panose="02070309020205020404" pitchFamily="49" charset="0"/>
              </a:rPr>
              <a:t>Here you will certainly agree with me that this is clear as daylight.</a:t>
            </a:r>
          </a:p>
          <a:p>
            <a:pPr marL="0" lvl="0" indent="0"/>
            <a:r>
              <a:rPr lang="en-US" sz="2000" dirty="0" smtClean="0">
                <a:solidFill>
                  <a:srgbClr val="3333CC"/>
                </a:solidFill>
                <a:cs typeface="Courier New" panose="02070309020205020404" pitchFamily="49" charset="0"/>
              </a:rPr>
              <a:t>But what about the case of an internal pointer accessing the whole object itself?</a:t>
            </a:r>
            <a:endParaRPr lang="en-US" sz="2000" dirty="0">
              <a:solidFill>
                <a:srgbClr val="3333CC"/>
              </a:solidFill>
              <a:cs typeface="Courier New" panose="02070309020205020404" pitchFamily="49" charset="0"/>
            </a:endParaRPr>
          </a:p>
        </p:txBody>
      </p:sp>
      <p:sp>
        <p:nvSpPr>
          <p:cNvPr id="4" name="Fußzeilenplatzhalter 3"/>
          <p:cNvSpPr>
            <a:spLocks noGrp="1"/>
          </p:cNvSpPr>
          <p:nvPr>
            <p:ph type="ftr" idx="10"/>
          </p:nvPr>
        </p:nvSpPr>
        <p:spPr/>
        <p:txBody>
          <a:bodyPr/>
          <a:lstStyle/>
          <a:p>
            <a:pPr>
              <a:defRPr/>
            </a:pPr>
            <a:r>
              <a:rPr lang="en-US" dirty="0" smtClean="0"/>
              <a:t>Ada Basics © 2024 C.Grein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383</a:t>
            </a:fld>
            <a:endParaRPr lang="de-DE" dirty="0"/>
          </a:p>
        </p:txBody>
      </p:sp>
    </p:spTree>
    <p:extLst>
      <p:ext uri="{BB962C8B-B14F-4D97-AF65-F5344CB8AC3E}">
        <p14:creationId xmlns:p14="http://schemas.microsoft.com/office/powerpoint/2010/main" val="3276671736"/>
      </p:ext>
    </p:extLst>
  </p:cSld>
  <p:clrMapOvr>
    <a:masterClrMapping/>
  </p:clrMapOvr>
</p:sld>
</file>

<file path=ppt/slides/slide3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smtClean="0"/>
              <a:t>Example Reflexive</a:t>
            </a:r>
            <a:endParaRPr lang="en-US" dirty="0"/>
          </a:p>
        </p:txBody>
      </p:sp>
      <p:sp>
        <p:nvSpPr>
          <p:cNvPr id="3" name="Inhaltsplatzhalter 2"/>
          <p:cNvSpPr>
            <a:spLocks noGrp="1"/>
          </p:cNvSpPr>
          <p:nvPr>
            <p:ph idx="1"/>
          </p:nvPr>
        </p:nvSpPr>
        <p:spPr/>
        <p:txBody>
          <a:bodyPr/>
          <a:lstStyle/>
          <a:p>
            <a:pPr marL="187325" lvl="0" indent="0"/>
            <a:r>
              <a:rPr lang="en-US" sz="1400" dirty="0" smtClean="0">
                <a:latin typeface="Courier New" panose="02070309020205020404" pitchFamily="49" charset="0"/>
                <a:cs typeface="Courier New" panose="02070309020205020404" pitchFamily="49" charset="0"/>
              </a:rPr>
              <a:t>Reflexive:</a:t>
            </a:r>
            <a:br>
              <a:rPr lang="en-US" sz="1400" dirty="0" smtClean="0">
                <a:latin typeface="Courier New" panose="02070309020205020404" pitchFamily="49" charset="0"/>
                <a:cs typeface="Courier New" panose="02070309020205020404" pitchFamily="49" charset="0"/>
              </a:rPr>
            </a:br>
            <a:r>
              <a:rPr lang="en-US" sz="1400" b="1" dirty="0" smtClean="0">
                <a:latin typeface="Courier New" panose="02070309020205020404" pitchFamily="49" charset="0"/>
                <a:cs typeface="Courier New" panose="02070309020205020404" pitchFamily="49" charset="0"/>
              </a:rPr>
              <a:t>declare</a:t>
            </a:r>
          </a:p>
          <a:p>
            <a:pPr marL="187325" lvl="0" indent="0"/>
            <a:r>
              <a:rPr lang="en-US" sz="1400" dirty="0" smtClean="0">
                <a:latin typeface="Courier New" panose="02070309020205020404" pitchFamily="49" charset="0"/>
                <a:cs typeface="Courier New" panose="02070309020205020404" pitchFamily="49" charset="0"/>
              </a:rPr>
              <a:t>  </a:t>
            </a:r>
            <a:r>
              <a:rPr lang="en-US" sz="1400" b="1" dirty="0" smtClean="0">
                <a:latin typeface="Courier New" panose="02070309020205020404" pitchFamily="49" charset="0"/>
                <a:cs typeface="Courier New" panose="02070309020205020404" pitchFamily="49" charset="0"/>
              </a:rPr>
              <a:t>type</a:t>
            </a:r>
            <a:r>
              <a:rPr lang="en-US" sz="1400" dirty="0" smtClean="0">
                <a:latin typeface="Courier New" panose="02070309020205020404" pitchFamily="49" charset="0"/>
                <a:cs typeface="Courier New" panose="02070309020205020404" pitchFamily="49" charset="0"/>
              </a:rPr>
              <a:t> Rec </a:t>
            </a:r>
            <a:r>
              <a:rPr lang="en-US" sz="1400" b="1" dirty="0" smtClean="0">
                <a:latin typeface="Courier New" panose="02070309020205020404" pitchFamily="49" charset="0"/>
                <a:cs typeface="Courier New" panose="02070309020205020404" pitchFamily="49" charset="0"/>
              </a:rPr>
              <a:t>is limited record  </a:t>
            </a:r>
            <a:r>
              <a:rPr lang="en-US" sz="1400" dirty="0" smtClean="0">
                <a:latin typeface="Courier New" panose="02070309020205020404" pitchFamily="49" charset="0"/>
                <a:cs typeface="Courier New" panose="02070309020205020404" pitchFamily="49" charset="0"/>
              </a:rPr>
              <a:t>-- </a:t>
            </a:r>
            <a:r>
              <a:rPr lang="en-US" sz="1400" i="1" dirty="0" smtClean="0">
                <a:latin typeface="Courier New" panose="02070309020205020404" pitchFamily="49" charset="0"/>
                <a:cs typeface="Courier New" panose="02070309020205020404" pitchFamily="49" charset="0"/>
              </a:rPr>
              <a:t>immutably limited</a:t>
            </a:r>
            <a:r>
              <a:rPr lang="en-US" sz="1400" dirty="0" smtClean="0">
                <a:latin typeface="Courier New" panose="02070309020205020404" pitchFamily="49" charset="0"/>
                <a:cs typeface="Courier New" panose="02070309020205020404" pitchFamily="49" charset="0"/>
              </a:rPr>
              <a:t/>
            </a:r>
            <a:br>
              <a:rPr lang="en-US" sz="1400" dirty="0" smtClean="0">
                <a:latin typeface="Courier New" panose="02070309020205020404" pitchFamily="49" charset="0"/>
                <a:cs typeface="Courier New" panose="02070309020205020404" pitchFamily="49" charset="0"/>
              </a:rPr>
            </a:br>
            <a:r>
              <a:rPr lang="en-US" sz="1400" dirty="0" smtClean="0">
                <a:latin typeface="Courier New" panose="02070309020205020404" pitchFamily="49" charset="0"/>
                <a:cs typeface="Courier New" panose="02070309020205020404" pitchFamily="49" charset="0"/>
              </a:rPr>
              <a:t>    -- </a:t>
            </a:r>
            <a:r>
              <a:rPr lang="en-US" sz="1400" i="1" dirty="0" smtClean="0">
                <a:latin typeface="Courier New" panose="02070309020205020404" pitchFamily="49" charset="0"/>
                <a:cs typeface="Courier New" panose="02070309020205020404" pitchFamily="49" charset="0"/>
              </a:rPr>
              <a:t>Rosen technique (only possible on immutably limited types);</a:t>
            </a:r>
            <a:br>
              <a:rPr lang="en-US" sz="1400" i="1" dirty="0" smtClean="0">
                <a:latin typeface="Courier New" panose="02070309020205020404" pitchFamily="49" charset="0"/>
                <a:cs typeface="Courier New" panose="02070309020205020404" pitchFamily="49" charset="0"/>
              </a:rPr>
            </a:br>
            <a:r>
              <a:rPr lang="en-US" sz="1400" i="1" dirty="0" smtClean="0">
                <a:latin typeface="Courier New" panose="02070309020205020404" pitchFamily="49" charset="0"/>
                <a:cs typeface="Courier New" panose="02070309020205020404" pitchFamily="49" charset="0"/>
              </a:rPr>
              <a:t>   </a:t>
            </a:r>
            <a:r>
              <a:rPr lang="en-US" sz="1400" dirty="0" smtClean="0">
                <a:latin typeface="Courier New" panose="02070309020205020404" pitchFamily="49" charset="0"/>
                <a:cs typeface="Courier New" panose="02070309020205020404" pitchFamily="49" charset="0"/>
              </a:rPr>
              <a:t> -- </a:t>
            </a:r>
            <a:r>
              <a:rPr lang="en-US" sz="1400" i="1" dirty="0" smtClean="0">
                <a:solidFill>
                  <a:srgbClr val="3333CC"/>
                </a:solidFill>
                <a:latin typeface="Courier New" panose="02070309020205020404" pitchFamily="49" charset="0"/>
                <a:cs typeface="Courier New" panose="02070309020205020404" pitchFamily="49" charset="0"/>
              </a:rPr>
              <a:t>Ref is a variable view </a:t>
            </a:r>
            <a:r>
              <a:rPr lang="en-US" sz="1400" i="1" dirty="0" smtClean="0">
                <a:latin typeface="Courier New" panose="02070309020205020404" pitchFamily="49" charset="0"/>
                <a:cs typeface="Courier New" panose="02070309020205020404" pitchFamily="49" charset="0"/>
              </a:rPr>
              <a:t>(Rec is aliased since it is limited).</a:t>
            </a:r>
            <a:br>
              <a:rPr lang="en-US" sz="1400" i="1" dirty="0" smtClean="0">
                <a:latin typeface="Courier New" panose="02070309020205020404" pitchFamily="49" charset="0"/>
                <a:cs typeface="Courier New" panose="02070309020205020404" pitchFamily="49" charset="0"/>
              </a:rPr>
            </a:br>
            <a:r>
              <a:rPr lang="en-US" sz="1400" dirty="0" smtClean="0">
                <a:latin typeface="Courier New" panose="02070309020205020404" pitchFamily="49" charset="0"/>
                <a:cs typeface="Courier New" panose="02070309020205020404" pitchFamily="49" charset="0"/>
              </a:rPr>
              <a:t>    </a:t>
            </a:r>
            <a:r>
              <a:rPr lang="en-US" sz="1400" dirty="0" smtClean="0">
                <a:solidFill>
                  <a:srgbClr val="3333CC"/>
                </a:solidFill>
                <a:latin typeface="Courier New" panose="02070309020205020404" pitchFamily="49" charset="0"/>
                <a:cs typeface="Courier New" panose="02070309020205020404" pitchFamily="49" charset="0"/>
              </a:rPr>
              <a:t>Ref: </a:t>
            </a:r>
            <a:r>
              <a:rPr lang="en-US" sz="1400" b="1" dirty="0" smtClean="0">
                <a:solidFill>
                  <a:srgbClr val="3333CC"/>
                </a:solidFill>
                <a:latin typeface="Courier New" panose="02070309020205020404" pitchFamily="49" charset="0"/>
                <a:cs typeface="Courier New" panose="02070309020205020404" pitchFamily="49" charset="0"/>
              </a:rPr>
              <a:t>access</a:t>
            </a:r>
            <a:r>
              <a:rPr lang="en-US" sz="1400" dirty="0" smtClean="0">
                <a:solidFill>
                  <a:srgbClr val="3333CC"/>
                </a:solidFill>
                <a:latin typeface="Courier New" panose="02070309020205020404" pitchFamily="49" charset="0"/>
                <a:cs typeface="Courier New" panose="02070309020205020404" pitchFamily="49" charset="0"/>
              </a:rPr>
              <a:t> Rec := Rec'</a:t>
            </a:r>
            <a:r>
              <a:rPr lang="en-US" sz="1400" dirty="0" smtClean="0">
                <a:solidFill>
                  <a:srgbClr val="C00000"/>
                </a:solidFill>
                <a:latin typeface="Courier New" panose="02070309020205020404" pitchFamily="49" charset="0"/>
                <a:cs typeface="Courier New" panose="02070309020205020404" pitchFamily="49" charset="0"/>
              </a:rPr>
              <a:t>Unchecked</a:t>
            </a:r>
            <a:r>
              <a:rPr lang="en-US" sz="1400" dirty="0" smtClean="0">
                <a:solidFill>
                  <a:srgbClr val="3333CC"/>
                </a:solidFill>
                <a:latin typeface="Courier New" panose="02070309020205020404" pitchFamily="49" charset="0"/>
                <a:cs typeface="Courier New" panose="02070309020205020404" pitchFamily="49" charset="0"/>
              </a:rPr>
              <a:t>_Access;</a:t>
            </a:r>
            <a:br>
              <a:rPr lang="en-US" sz="1400" dirty="0" smtClean="0">
                <a:solidFill>
                  <a:srgbClr val="3333CC"/>
                </a:solidFill>
                <a:latin typeface="Courier New" panose="02070309020205020404" pitchFamily="49" charset="0"/>
                <a:cs typeface="Courier New" panose="02070309020205020404" pitchFamily="49" charset="0"/>
              </a:rPr>
            </a:br>
            <a:r>
              <a:rPr lang="en-US" sz="1400" dirty="0" smtClean="0">
                <a:solidFill>
                  <a:srgbClr val="3333CC"/>
                </a:solidFill>
                <a:latin typeface="Courier New" panose="02070309020205020404" pitchFamily="49" charset="0"/>
                <a:cs typeface="Courier New" panose="02070309020205020404" pitchFamily="49" charset="0"/>
              </a:rPr>
              <a:t>   </a:t>
            </a:r>
            <a:r>
              <a:rPr lang="en-US" sz="1400" dirty="0" smtClean="0">
                <a:latin typeface="Courier New" panose="02070309020205020404" pitchFamily="49" charset="0"/>
                <a:cs typeface="Courier New" panose="02070309020205020404" pitchFamily="49" charset="0"/>
              </a:rPr>
              <a:t> I  : Integer;</a:t>
            </a:r>
            <a:br>
              <a:rPr lang="en-US" sz="1400" dirty="0" smtClean="0">
                <a:latin typeface="Courier New" panose="02070309020205020404" pitchFamily="49" charset="0"/>
                <a:cs typeface="Courier New" panose="02070309020205020404" pitchFamily="49" charset="0"/>
              </a:rPr>
            </a:br>
            <a:r>
              <a:rPr lang="en-US" sz="1400" dirty="0" smtClean="0">
                <a:latin typeface="Courier New" panose="02070309020205020404" pitchFamily="49" charset="0"/>
                <a:cs typeface="Courier New" panose="02070309020205020404" pitchFamily="49" charset="0"/>
              </a:rPr>
              <a:t>  </a:t>
            </a:r>
            <a:r>
              <a:rPr lang="en-US" sz="1400" b="1" dirty="0" smtClean="0">
                <a:latin typeface="Courier New" panose="02070309020205020404" pitchFamily="49" charset="0"/>
                <a:cs typeface="Courier New" panose="02070309020205020404" pitchFamily="49" charset="0"/>
              </a:rPr>
              <a:t>end record</a:t>
            </a:r>
            <a:r>
              <a:rPr lang="en-US" sz="1400" dirty="0" smtClean="0">
                <a:latin typeface="Courier New" panose="02070309020205020404" pitchFamily="49" charset="0"/>
                <a:cs typeface="Courier New" panose="02070309020205020404" pitchFamily="49" charset="0"/>
              </a:rPr>
              <a:t>;</a:t>
            </a:r>
          </a:p>
          <a:p>
            <a:pPr marL="187325" lvl="0" indent="0"/>
            <a:r>
              <a:rPr lang="en-US" sz="1400" dirty="0" smtClean="0">
                <a:latin typeface="Courier New" panose="02070309020205020404" pitchFamily="49" charset="0"/>
                <a:cs typeface="Courier New" panose="02070309020205020404" pitchFamily="49" charset="0"/>
              </a:rPr>
              <a:t>  Ob: </a:t>
            </a:r>
            <a:r>
              <a:rPr lang="en-US" sz="1400" b="1" dirty="0" smtClean="0">
                <a:latin typeface="Courier New" panose="02070309020205020404" pitchFamily="49" charset="0"/>
                <a:cs typeface="Courier New" panose="02070309020205020404" pitchFamily="49" charset="0"/>
              </a:rPr>
              <a:t>constant</a:t>
            </a:r>
            <a:r>
              <a:rPr lang="en-US" sz="1400" dirty="0" smtClean="0">
                <a:latin typeface="Courier New" panose="02070309020205020404" pitchFamily="49" charset="0"/>
                <a:cs typeface="Courier New" panose="02070309020205020404" pitchFamily="49" charset="0"/>
              </a:rPr>
              <a:t> Rec := (I =&gt; </a:t>
            </a:r>
            <a:r>
              <a:rPr lang="en-US" sz="1400" dirty="0" smtClean="0">
                <a:solidFill>
                  <a:srgbClr val="3333CC"/>
                </a:solidFill>
                <a:latin typeface="Courier New" panose="02070309020205020404" pitchFamily="49" charset="0"/>
                <a:cs typeface="Courier New" panose="02070309020205020404" pitchFamily="49" charset="0"/>
              </a:rPr>
              <a:t>42</a:t>
            </a:r>
            <a:r>
              <a:rPr lang="en-US" sz="1400" dirty="0" smtClean="0">
                <a:latin typeface="Courier New" panose="02070309020205020404" pitchFamily="49" charset="0"/>
                <a:cs typeface="Courier New" panose="02070309020205020404" pitchFamily="49" charset="0"/>
              </a:rPr>
              <a:t>, Ref =&gt; &lt;&gt;);</a:t>
            </a:r>
          </a:p>
          <a:p>
            <a:pPr marL="187325" lvl="0" indent="0"/>
            <a:r>
              <a:rPr lang="en-US" sz="1400" b="1" dirty="0" smtClean="0">
                <a:latin typeface="Courier New" panose="02070309020205020404" pitchFamily="49" charset="0"/>
                <a:cs typeface="Courier New" panose="02070309020205020404" pitchFamily="49" charset="0"/>
              </a:rPr>
              <a:t>begin</a:t>
            </a:r>
          </a:p>
          <a:p>
            <a:pPr marL="187325" lvl="0" indent="0"/>
            <a:r>
              <a:rPr lang="en-US" sz="1400" dirty="0" smtClean="0">
                <a:latin typeface="Courier New" panose="02070309020205020404" pitchFamily="49" charset="0"/>
                <a:cs typeface="Courier New" panose="02070309020205020404" pitchFamily="49" charset="0"/>
              </a:rPr>
              <a:t>  </a:t>
            </a:r>
            <a:r>
              <a:rPr lang="en-US" sz="1400" dirty="0" smtClean="0">
                <a:solidFill>
                  <a:srgbClr val="FF0000"/>
                </a:solidFill>
                <a:latin typeface="Courier New" panose="02070309020205020404" pitchFamily="49" charset="0"/>
                <a:cs typeface="Courier New" panose="02070309020205020404" pitchFamily="49" charset="0"/>
              </a:rPr>
              <a:t>Ob.I := 53;  -- </a:t>
            </a:r>
            <a:r>
              <a:rPr lang="en-US" sz="1400" i="1" dirty="0" smtClean="0">
                <a:solidFill>
                  <a:srgbClr val="FF0000"/>
                </a:solidFill>
                <a:latin typeface="Courier New" panose="02070309020205020404" pitchFamily="49" charset="0"/>
                <a:cs typeface="Courier New" panose="02070309020205020404" pitchFamily="49" charset="0"/>
              </a:rPr>
              <a:t>illegal</a:t>
            </a:r>
            <a:br>
              <a:rPr lang="en-US" sz="1400" i="1" dirty="0" smtClean="0">
                <a:solidFill>
                  <a:srgbClr val="FF0000"/>
                </a:solidFill>
                <a:latin typeface="Courier New" panose="02070309020205020404" pitchFamily="49" charset="0"/>
                <a:cs typeface="Courier New" panose="02070309020205020404" pitchFamily="49" charset="0"/>
              </a:rPr>
            </a:br>
            <a:r>
              <a:rPr lang="en-US" sz="1400" dirty="0" smtClean="0">
                <a:latin typeface="Courier New" panose="02070309020205020404" pitchFamily="49" charset="0"/>
                <a:cs typeface="Courier New" panose="02070309020205020404" pitchFamily="49" charset="0"/>
              </a:rPr>
              <a:t>  Ob.</a:t>
            </a:r>
            <a:r>
              <a:rPr lang="en-US" sz="1400" dirty="0" smtClean="0">
                <a:solidFill>
                  <a:srgbClr val="3333CC"/>
                </a:solidFill>
                <a:latin typeface="Courier New" panose="02070309020205020404" pitchFamily="49" charset="0"/>
                <a:cs typeface="Courier New" panose="02070309020205020404" pitchFamily="49" charset="0"/>
              </a:rPr>
              <a:t>Ref</a:t>
            </a:r>
            <a:r>
              <a:rPr lang="en-US" sz="1400" dirty="0" smtClean="0">
                <a:latin typeface="Courier New" panose="02070309020205020404" pitchFamily="49" charset="0"/>
                <a:cs typeface="Courier New" panose="02070309020205020404" pitchFamily="49" charset="0"/>
              </a:rPr>
              <a:t>.I := </a:t>
            </a:r>
            <a:r>
              <a:rPr lang="en-US" sz="1400" dirty="0" smtClean="0">
                <a:solidFill>
                  <a:srgbClr val="3333CC"/>
                </a:solidFill>
                <a:latin typeface="Courier New" panose="02070309020205020404" pitchFamily="49" charset="0"/>
                <a:cs typeface="Courier New" panose="02070309020205020404" pitchFamily="49" charset="0"/>
              </a:rPr>
              <a:t>53</a:t>
            </a:r>
            <a:r>
              <a:rPr lang="en-US" sz="1400" dirty="0" smtClean="0">
                <a:latin typeface="Courier New" panose="02070309020205020404" pitchFamily="49" charset="0"/>
                <a:cs typeface="Courier New" panose="02070309020205020404" pitchFamily="49" charset="0"/>
              </a:rPr>
              <a:t>;  -- </a:t>
            </a:r>
            <a:r>
              <a:rPr lang="en-US" sz="1400" i="1" dirty="0" smtClean="0">
                <a:solidFill>
                  <a:srgbClr val="FF0000"/>
                </a:solidFill>
                <a:latin typeface="Courier New" panose="02070309020205020404" pitchFamily="49" charset="0"/>
                <a:cs typeface="Courier New" panose="02070309020205020404" pitchFamily="49" charset="0"/>
              </a:rPr>
              <a:t>erroneous until Ada 2005</a:t>
            </a:r>
            <a:r>
              <a:rPr lang="en-US" sz="1400" i="1" dirty="0" smtClean="0">
                <a:solidFill>
                  <a:srgbClr val="C00000"/>
                </a:solidFill>
                <a:latin typeface="Courier New" panose="02070309020205020404" pitchFamily="49" charset="0"/>
                <a:cs typeface="Courier New" panose="02070309020205020404" pitchFamily="49" charset="0"/>
              </a:rPr>
              <a:t>, </a:t>
            </a:r>
            <a:r>
              <a:rPr lang="en-US" sz="1400" i="1" dirty="0" smtClean="0">
                <a:solidFill>
                  <a:srgbClr val="3333CC"/>
                </a:solidFill>
                <a:latin typeface="Courier New" panose="02070309020205020404" pitchFamily="49" charset="0"/>
                <a:cs typeface="Courier New" panose="02070309020205020404" pitchFamily="49" charset="0"/>
              </a:rPr>
              <a:t>legal for Ada 2012</a:t>
            </a:r>
          </a:p>
          <a:p>
            <a:pPr marL="187325" lvl="0" indent="0"/>
            <a:r>
              <a:rPr lang="en-US" sz="1400" b="1" dirty="0" smtClean="0">
                <a:latin typeface="Courier New" panose="02070309020205020404" pitchFamily="49" charset="0"/>
                <a:cs typeface="Courier New" panose="02070309020205020404" pitchFamily="49" charset="0"/>
              </a:rPr>
              <a:t>end</a:t>
            </a:r>
            <a:r>
              <a:rPr lang="en-US" sz="1400" dirty="0" smtClean="0">
                <a:latin typeface="Courier New" panose="02070309020205020404" pitchFamily="49" charset="0"/>
                <a:cs typeface="Courier New" panose="02070309020205020404" pitchFamily="49" charset="0"/>
              </a:rPr>
              <a:t> Reflexive;</a:t>
            </a:r>
          </a:p>
          <a:p>
            <a:pPr marL="0" lvl="0" indent="0"/>
            <a:r>
              <a:rPr lang="en-US" sz="1800" dirty="0" smtClean="0">
                <a:solidFill>
                  <a:srgbClr val="E2FFB8">
                    <a:lumMod val="25000"/>
                  </a:srgbClr>
                </a:solidFill>
                <a:cs typeface="Courier New" panose="02070309020205020404" pitchFamily="49" charset="0"/>
              </a:rPr>
              <a:t>Ada 2012 AARM 13.9.1(14.e/3): </a:t>
            </a:r>
            <a:r>
              <a:rPr lang="en-US" sz="1800" dirty="0" smtClean="0">
                <a:cs typeface="Courier New" panose="02070309020205020404" pitchFamily="49" charset="0"/>
              </a:rPr>
              <a:t>The </a:t>
            </a:r>
            <a:r>
              <a:rPr lang="en-US" sz="1800" i="1" dirty="0" smtClean="0">
                <a:cs typeface="Courier New" panose="02070309020205020404" pitchFamily="49" charset="0"/>
              </a:rPr>
              <a:t>Rosen trick</a:t>
            </a:r>
            <a:r>
              <a:rPr lang="en-US" sz="1800" dirty="0" smtClean="0">
                <a:cs typeface="Courier New" panose="02070309020205020404" pitchFamily="49" charset="0"/>
              </a:rPr>
              <a:t> (named after Jean Pierre Rosen) is no longer </a:t>
            </a:r>
            <a:r>
              <a:rPr lang="en-US" sz="1800" i="1" dirty="0" smtClean="0">
                <a:cs typeface="Courier New" panose="02070309020205020404" pitchFamily="49" charset="0"/>
              </a:rPr>
              <a:t>erroneous</a:t>
            </a:r>
            <a:r>
              <a:rPr lang="en-US" sz="1800" dirty="0" smtClean="0">
                <a:cs typeface="Courier New" panose="02070309020205020404" pitchFamily="49" charset="0"/>
              </a:rPr>
              <a:t> when the actual object is constant, but good practice.</a:t>
            </a:r>
            <a:endParaRPr lang="en-US" sz="1800" dirty="0">
              <a:cs typeface="Courier New" panose="02070309020205020404" pitchFamily="49" charset="0"/>
            </a:endParaRPr>
          </a:p>
        </p:txBody>
      </p:sp>
      <p:sp>
        <p:nvSpPr>
          <p:cNvPr id="4" name="Fußzeilenplatzhalter 3"/>
          <p:cNvSpPr>
            <a:spLocks noGrp="1"/>
          </p:cNvSpPr>
          <p:nvPr>
            <p:ph type="ftr" idx="10"/>
          </p:nvPr>
        </p:nvSpPr>
        <p:spPr/>
        <p:txBody>
          <a:bodyPr/>
          <a:lstStyle/>
          <a:p>
            <a:pPr>
              <a:defRPr/>
            </a:pPr>
            <a:r>
              <a:rPr lang="en-US" dirty="0" smtClean="0"/>
              <a:t>Ada Basics © 2024 C.Grein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384</a:t>
            </a:fld>
            <a:endParaRPr lang="de-DE" dirty="0"/>
          </a:p>
        </p:txBody>
      </p:sp>
      <p:sp>
        <p:nvSpPr>
          <p:cNvPr id="6" name="Textfeld 5"/>
          <p:cNvSpPr txBox="1"/>
          <p:nvPr/>
        </p:nvSpPr>
        <p:spPr>
          <a:xfrm>
            <a:off x="7092280" y="1556792"/>
            <a:ext cx="1332583" cy="338554"/>
          </a:xfrm>
          <a:prstGeom prst="rect">
            <a:avLst/>
          </a:prstGeom>
          <a:noFill/>
        </p:spPr>
        <p:txBody>
          <a:bodyPr wrap="square" rtlCol="0">
            <a:spAutoFit/>
          </a:bodyPr>
          <a:lstStyle/>
          <a:p>
            <a:r>
              <a:rPr lang="en-US" sz="1600" dirty="0" smtClean="0">
                <a:solidFill>
                  <a:schemeClr val="tx1"/>
                </a:solidFill>
              </a:rPr>
              <a:t>See slide 299</a:t>
            </a:r>
            <a:r>
              <a:rPr lang="de-DE" sz="1600" dirty="0" smtClean="0">
                <a:solidFill>
                  <a:schemeClr val="tx1"/>
                </a:solidFill>
              </a:rPr>
              <a:t>.</a:t>
            </a:r>
            <a:endParaRPr lang="de-DE" sz="1600" dirty="0">
              <a:solidFill>
                <a:schemeClr val="tx1"/>
              </a:solidFill>
            </a:endParaRPr>
          </a:p>
        </p:txBody>
      </p:sp>
    </p:spTree>
    <p:extLst>
      <p:ext uri="{BB962C8B-B14F-4D97-AF65-F5344CB8AC3E}">
        <p14:creationId xmlns:p14="http://schemas.microsoft.com/office/powerpoint/2010/main" val="1110872786"/>
      </p:ext>
    </p:extLst>
  </p:cSld>
  <p:clrMapOvr>
    <a:masterClrMapping/>
  </p:clrMapOvr>
</p:sld>
</file>

<file path=ppt/slides/slide3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smtClean="0"/>
              <a:t>Simon Tucker Taft about</a:t>
            </a:r>
            <a:br>
              <a:rPr lang="en-US" dirty="0" smtClean="0"/>
            </a:br>
            <a:r>
              <a:rPr lang="en-US" i="1" dirty="0" smtClean="0"/>
              <a:t>Variable Views</a:t>
            </a:r>
            <a:endParaRPr lang="en-US" dirty="0"/>
          </a:p>
        </p:txBody>
      </p:sp>
      <p:sp>
        <p:nvSpPr>
          <p:cNvPr id="3" name="Inhaltsplatzhalter 2"/>
          <p:cNvSpPr>
            <a:spLocks noGrp="1"/>
          </p:cNvSpPr>
          <p:nvPr>
            <p:ph idx="1"/>
          </p:nvPr>
        </p:nvSpPr>
        <p:spPr>
          <a:xfrm>
            <a:off x="685800" y="2151529"/>
            <a:ext cx="7739063" cy="3941768"/>
          </a:xfrm>
        </p:spPr>
        <p:txBody>
          <a:bodyPr/>
          <a:lstStyle/>
          <a:p>
            <a:pPr marL="0" lvl="0" indent="0"/>
            <a:r>
              <a:rPr lang="en-US" sz="1700" dirty="0"/>
              <a:t>TT: Note that this only applies to objects where there is necessarily a variable view at some point in the life of the object, e.g. during Initialize and Finalize (for controlled) or at the point of the type definition (for limited).</a:t>
            </a:r>
          </a:p>
          <a:p>
            <a:pPr marL="0" lvl="0" indent="0"/>
            <a:r>
              <a:rPr lang="en-US" sz="1700" i="1" dirty="0"/>
              <a:t>CG: Constant objects of this type are mutable at any time:</a:t>
            </a:r>
            <a:br>
              <a:rPr lang="en-US" sz="1700" i="1" dirty="0"/>
            </a:br>
            <a:r>
              <a:rPr lang="en-US" sz="1700" i="1" dirty="0"/>
              <a:t>type Rec is new Ada.Finalization.Controlled with record</a:t>
            </a:r>
            <a:br>
              <a:rPr lang="en-US" sz="1700" i="1" dirty="0"/>
            </a:br>
            <a:r>
              <a:rPr lang="en-US" sz="1700" i="1" dirty="0"/>
              <a:t>  Ref: access Rec;  -- variable view; Initialize produces self-reference</a:t>
            </a:r>
            <a:br>
              <a:rPr lang="en-US" sz="1700" i="1" dirty="0"/>
            </a:br>
            <a:r>
              <a:rPr lang="en-US" sz="1700" i="1" dirty="0"/>
              <a:t>  -- other components</a:t>
            </a:r>
            <a:br>
              <a:rPr lang="en-US" sz="1700" i="1" dirty="0"/>
            </a:br>
            <a:r>
              <a:rPr lang="en-US" sz="1700" i="1" dirty="0"/>
              <a:t>end record;</a:t>
            </a:r>
          </a:p>
          <a:p>
            <a:pPr marL="0" lvl="0" indent="0"/>
            <a:r>
              <a:rPr lang="en-US" sz="1700" dirty="0"/>
              <a:t>TT: This is consistent with what I tried to say, namely that if you have a variable view at some point in the life of an object, you can "squirrel away" that view for later use. Clearly this doesn't happen "by mistake." The programmer is doing this on purpose. This is vaguely analogous to the ability to "cast away const-ness" in C, though hopefully a bit more disciplined (or less, depending on your point of view</a:t>
            </a:r>
            <a:r>
              <a:rPr lang="en-US" sz="1700" dirty="0" smtClean="0"/>
              <a:t>!).</a:t>
            </a:r>
            <a:endParaRPr lang="en-US" sz="1700" dirty="0"/>
          </a:p>
        </p:txBody>
      </p:sp>
      <p:sp>
        <p:nvSpPr>
          <p:cNvPr id="4" name="Fußzeilenplatzhalter 3"/>
          <p:cNvSpPr>
            <a:spLocks noGrp="1"/>
          </p:cNvSpPr>
          <p:nvPr>
            <p:ph type="ftr" idx="10"/>
          </p:nvPr>
        </p:nvSpPr>
        <p:spPr/>
        <p:txBody>
          <a:bodyPr/>
          <a:lstStyle/>
          <a:p>
            <a:pPr>
              <a:defRPr/>
            </a:pPr>
            <a:r>
              <a:rPr lang="en-US" dirty="0" smtClean="0"/>
              <a:t>Ada Basics © 2024 C.Grein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385</a:t>
            </a:fld>
            <a:endParaRPr lang="de-DE" dirty="0"/>
          </a:p>
        </p:txBody>
      </p:sp>
    </p:spTree>
    <p:extLst>
      <p:ext uri="{BB962C8B-B14F-4D97-AF65-F5344CB8AC3E}">
        <p14:creationId xmlns:p14="http://schemas.microsoft.com/office/powerpoint/2010/main" val="2771662913"/>
      </p:ext>
    </p:extLst>
  </p:cSld>
  <p:clrMapOvr>
    <a:masterClrMapping/>
  </p:clrMapOvr>
  <p:timing>
    <p:tnLst>
      <p:par>
        <p:cTn id="1" dur="indefinite" restart="never" nodeType="tmRoot"/>
      </p:par>
    </p:tnLst>
  </p:timing>
</p:sld>
</file>

<file path=ppt/slides/slide3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685800" y="463551"/>
            <a:ext cx="7739063" cy="949225"/>
          </a:xfrm>
        </p:spPr>
        <p:txBody>
          <a:bodyPr/>
          <a:lstStyle/>
          <a:p>
            <a:r>
              <a:rPr lang="en-US" dirty="0" smtClean="0"/>
              <a:t>Example Controlled</a:t>
            </a:r>
            <a:endParaRPr lang="en-US" dirty="0"/>
          </a:p>
        </p:txBody>
      </p:sp>
      <p:sp>
        <p:nvSpPr>
          <p:cNvPr id="3" name="Inhaltsplatzhalter 2"/>
          <p:cNvSpPr>
            <a:spLocks noGrp="1"/>
          </p:cNvSpPr>
          <p:nvPr>
            <p:ph idx="1"/>
          </p:nvPr>
        </p:nvSpPr>
        <p:spPr>
          <a:xfrm>
            <a:off x="685800" y="1412776"/>
            <a:ext cx="7739063" cy="4968552"/>
          </a:xfrm>
        </p:spPr>
        <p:txBody>
          <a:bodyPr/>
          <a:lstStyle/>
          <a:p>
            <a:pPr marL="0" lvl="0" indent="0"/>
            <a:r>
              <a:rPr lang="en-US" sz="1400" dirty="0">
                <a:latin typeface="Courier New" panose="02070309020205020404" pitchFamily="49" charset="0"/>
                <a:cs typeface="Courier New" panose="02070309020205020404" pitchFamily="49" charset="0"/>
              </a:rPr>
              <a:t>Controlled:</a:t>
            </a:r>
            <a:br>
              <a:rPr lang="en-US" sz="1400" dirty="0">
                <a:latin typeface="Courier New" panose="02070309020205020404" pitchFamily="49" charset="0"/>
                <a:cs typeface="Courier New" panose="02070309020205020404" pitchFamily="49" charset="0"/>
              </a:rPr>
            </a:br>
            <a:r>
              <a:rPr lang="en-US" sz="1400" b="1" dirty="0">
                <a:latin typeface="Courier New" panose="02070309020205020404" pitchFamily="49" charset="0"/>
                <a:cs typeface="Courier New" panose="02070309020205020404" pitchFamily="49" charset="0"/>
              </a:rPr>
              <a:t>declare</a:t>
            </a:r>
          </a:p>
          <a:p>
            <a:pPr marL="0" lvl="0" indent="0"/>
            <a:r>
              <a:rPr lang="en-US" sz="1400" dirty="0">
                <a:latin typeface="Courier New" panose="02070309020205020404" pitchFamily="49" charset="0"/>
                <a:cs typeface="Courier New" panose="02070309020205020404" pitchFamily="49" charset="0"/>
              </a:rPr>
              <a:t>  </a:t>
            </a:r>
            <a:r>
              <a:rPr lang="en-US" sz="1400" b="1" dirty="0">
                <a:latin typeface="Courier New" panose="02070309020205020404" pitchFamily="49" charset="0"/>
                <a:cs typeface="Courier New" panose="02070309020205020404" pitchFamily="49" charset="0"/>
              </a:rPr>
              <a:t>package</a:t>
            </a:r>
            <a:r>
              <a:rPr lang="en-US" sz="1400" dirty="0">
                <a:latin typeface="Courier New" panose="02070309020205020404" pitchFamily="49" charset="0"/>
                <a:cs typeface="Courier New" panose="02070309020205020404" pitchFamily="49" charset="0"/>
              </a:rPr>
              <a:t> Pack </a:t>
            </a:r>
            <a:r>
              <a:rPr lang="en-US" sz="1400" b="1" dirty="0">
                <a:latin typeface="Courier New" panose="02070309020205020404" pitchFamily="49" charset="0"/>
                <a:cs typeface="Courier New" panose="02070309020205020404" pitchFamily="49" charset="0"/>
              </a:rPr>
              <a:t>is</a:t>
            </a:r>
          </a:p>
          <a:p>
            <a:pPr marL="0" lvl="0" indent="0"/>
            <a:r>
              <a:rPr lang="en-US" sz="1400" dirty="0">
                <a:latin typeface="Courier New" panose="02070309020205020404" pitchFamily="49" charset="0"/>
                <a:cs typeface="Courier New" panose="02070309020205020404" pitchFamily="49" charset="0"/>
              </a:rPr>
              <a:t>    </a:t>
            </a:r>
            <a:r>
              <a:rPr lang="en-US" sz="1400" b="1" dirty="0">
                <a:latin typeface="Courier New" panose="02070309020205020404" pitchFamily="49" charset="0"/>
                <a:cs typeface="Courier New" panose="02070309020205020404" pitchFamily="49" charset="0"/>
              </a:rPr>
              <a:t>type</a:t>
            </a:r>
            <a:r>
              <a:rPr lang="en-US" sz="1400" dirty="0">
                <a:latin typeface="Courier New" panose="02070309020205020404" pitchFamily="49" charset="0"/>
                <a:cs typeface="Courier New" panose="02070309020205020404" pitchFamily="49" charset="0"/>
              </a:rPr>
              <a:t> Rec </a:t>
            </a:r>
            <a:r>
              <a:rPr lang="en-US" sz="1400" b="1" dirty="0">
                <a:latin typeface="Courier New" panose="02070309020205020404" pitchFamily="49" charset="0"/>
                <a:cs typeface="Courier New" panose="02070309020205020404" pitchFamily="49" charset="0"/>
              </a:rPr>
              <a:t>is new </a:t>
            </a:r>
            <a:r>
              <a:rPr lang="en-US" sz="1400" dirty="0">
                <a:latin typeface="Courier New" panose="02070309020205020404" pitchFamily="49" charset="0"/>
                <a:cs typeface="Courier New" panose="02070309020205020404" pitchFamily="49" charset="0"/>
              </a:rPr>
              <a:t>Ada.Finalization.Controlled </a:t>
            </a:r>
            <a:r>
              <a:rPr lang="en-US" sz="1400" b="1" dirty="0">
                <a:latin typeface="Courier New" panose="02070309020205020404" pitchFamily="49" charset="0"/>
                <a:cs typeface="Courier New" panose="02070309020205020404" pitchFamily="49" charset="0"/>
              </a:rPr>
              <a:t>with record</a:t>
            </a:r>
            <a:r>
              <a:rPr lang="en-US" sz="1400" dirty="0">
                <a:latin typeface="Courier New" panose="02070309020205020404" pitchFamily="49" charset="0"/>
                <a:cs typeface="Courier New" panose="02070309020205020404" pitchFamily="49" charset="0"/>
              </a:rPr>
              <a:t/>
            </a:r>
            <a:br>
              <a:rPr lang="en-US" sz="1400" dirty="0">
                <a:latin typeface="Courier New" panose="02070309020205020404" pitchFamily="49" charset="0"/>
                <a:cs typeface="Courier New" panose="02070309020205020404" pitchFamily="49" charset="0"/>
              </a:rPr>
            </a:br>
            <a:r>
              <a:rPr lang="en-US" sz="1400" dirty="0">
                <a:latin typeface="Courier New" panose="02070309020205020404" pitchFamily="49" charset="0"/>
                <a:cs typeface="Courier New" panose="02070309020205020404" pitchFamily="49" charset="0"/>
              </a:rPr>
              <a:t>      Ref: </a:t>
            </a:r>
            <a:r>
              <a:rPr lang="en-US" sz="1400" b="1" dirty="0">
                <a:latin typeface="Courier New" panose="02070309020205020404" pitchFamily="49" charset="0"/>
                <a:cs typeface="Courier New" panose="02070309020205020404" pitchFamily="49" charset="0"/>
              </a:rPr>
              <a:t>access</a:t>
            </a:r>
            <a:r>
              <a:rPr lang="en-US" sz="1400" dirty="0">
                <a:latin typeface="Courier New" panose="02070309020205020404" pitchFamily="49" charset="0"/>
                <a:cs typeface="Courier New" panose="02070309020205020404" pitchFamily="49" charset="0"/>
              </a:rPr>
              <a:t> Rec;  -- </a:t>
            </a:r>
            <a:r>
              <a:rPr lang="en-US" sz="1400" i="1" dirty="0">
                <a:solidFill>
                  <a:srgbClr val="3333CC"/>
                </a:solidFill>
                <a:latin typeface="Courier New" panose="02070309020205020404" pitchFamily="49" charset="0"/>
                <a:cs typeface="Courier New" panose="02070309020205020404" pitchFamily="49" charset="0"/>
              </a:rPr>
              <a:t>variable view</a:t>
            </a:r>
            <a:r>
              <a:rPr lang="en-US" sz="1400" dirty="0">
                <a:latin typeface="Courier New" panose="02070309020205020404" pitchFamily="49" charset="0"/>
                <a:cs typeface="Courier New" panose="02070309020205020404" pitchFamily="49" charset="0"/>
              </a:rPr>
              <a:t/>
            </a:r>
            <a:br>
              <a:rPr lang="en-US" sz="1400" dirty="0">
                <a:latin typeface="Courier New" panose="02070309020205020404" pitchFamily="49" charset="0"/>
                <a:cs typeface="Courier New" panose="02070309020205020404" pitchFamily="49" charset="0"/>
              </a:rPr>
            </a:br>
            <a:r>
              <a:rPr lang="en-US" sz="1400" dirty="0">
                <a:latin typeface="Courier New" panose="02070309020205020404" pitchFamily="49" charset="0"/>
                <a:cs typeface="Courier New" panose="02070309020205020404" pitchFamily="49" charset="0"/>
              </a:rPr>
              <a:t>      I  : Integer;</a:t>
            </a:r>
            <a:br>
              <a:rPr lang="en-US" sz="1400" dirty="0">
                <a:latin typeface="Courier New" panose="02070309020205020404" pitchFamily="49" charset="0"/>
                <a:cs typeface="Courier New" panose="02070309020205020404" pitchFamily="49" charset="0"/>
              </a:rPr>
            </a:br>
            <a:r>
              <a:rPr lang="en-US" sz="1400" dirty="0">
                <a:latin typeface="Courier New" panose="02070309020205020404" pitchFamily="49" charset="0"/>
                <a:cs typeface="Courier New" panose="02070309020205020404" pitchFamily="49" charset="0"/>
              </a:rPr>
              <a:t>    </a:t>
            </a:r>
            <a:r>
              <a:rPr lang="en-US" sz="1400" b="1" dirty="0">
                <a:latin typeface="Courier New" panose="02070309020205020404" pitchFamily="49" charset="0"/>
                <a:cs typeface="Courier New" panose="02070309020205020404" pitchFamily="49" charset="0"/>
              </a:rPr>
              <a:t>end record</a:t>
            </a:r>
            <a:r>
              <a:rPr lang="en-US" sz="1400" dirty="0">
                <a:latin typeface="Courier New" panose="02070309020205020404" pitchFamily="49" charset="0"/>
                <a:cs typeface="Courier New" panose="02070309020205020404" pitchFamily="49" charset="0"/>
              </a:rPr>
              <a:t>;</a:t>
            </a:r>
          </a:p>
          <a:p>
            <a:pPr marL="0" lvl="0" indent="0"/>
            <a:r>
              <a:rPr lang="en-US" sz="1400" dirty="0">
                <a:latin typeface="Courier New" panose="02070309020205020404" pitchFamily="49" charset="0"/>
                <a:cs typeface="Courier New" panose="02070309020205020404" pitchFamily="49" charset="0"/>
              </a:rPr>
              <a:t>    </a:t>
            </a:r>
            <a:r>
              <a:rPr lang="en-US" sz="1400" b="1" dirty="0">
                <a:latin typeface="Courier New" panose="02070309020205020404" pitchFamily="49" charset="0"/>
                <a:cs typeface="Courier New" panose="02070309020205020404" pitchFamily="49" charset="0"/>
              </a:rPr>
              <a:t>procedure</a:t>
            </a:r>
            <a:r>
              <a:rPr lang="en-US" sz="1400" dirty="0">
                <a:latin typeface="Courier New" panose="02070309020205020404" pitchFamily="49" charset="0"/>
                <a:cs typeface="Courier New" panose="02070309020205020404" pitchFamily="49" charset="0"/>
              </a:rPr>
              <a:t> Initialize (T: </a:t>
            </a:r>
            <a:r>
              <a:rPr lang="en-US" sz="1400" b="1" dirty="0">
                <a:latin typeface="Courier New" panose="02070309020205020404" pitchFamily="49" charset="0"/>
                <a:cs typeface="Courier New" panose="02070309020205020404" pitchFamily="49" charset="0"/>
              </a:rPr>
              <a:t>in out </a:t>
            </a:r>
            <a:r>
              <a:rPr lang="en-US" sz="1400" dirty="0">
                <a:latin typeface="Courier New" panose="02070309020205020404" pitchFamily="49" charset="0"/>
                <a:cs typeface="Courier New" panose="02070309020205020404" pitchFamily="49" charset="0"/>
              </a:rPr>
              <a:t>Rec);  </a:t>
            </a:r>
            <a:br>
              <a:rPr lang="en-US" sz="1400" dirty="0">
                <a:latin typeface="Courier New" panose="02070309020205020404" pitchFamily="49" charset="0"/>
                <a:cs typeface="Courier New" panose="02070309020205020404" pitchFamily="49" charset="0"/>
              </a:rPr>
            </a:br>
            <a:r>
              <a:rPr lang="en-US" sz="1400" dirty="0">
                <a:latin typeface="Courier New" panose="02070309020205020404" pitchFamily="49" charset="0"/>
                <a:cs typeface="Courier New" panose="02070309020205020404" pitchFamily="49" charset="0"/>
              </a:rPr>
              <a:t>    </a:t>
            </a:r>
            <a:r>
              <a:rPr lang="en-US" sz="1400" b="1" dirty="0">
                <a:latin typeface="Courier New" panose="02070309020205020404" pitchFamily="49" charset="0"/>
                <a:cs typeface="Courier New" panose="02070309020205020404" pitchFamily="49" charset="0"/>
              </a:rPr>
              <a:t>procedure</a:t>
            </a:r>
            <a:r>
              <a:rPr lang="en-US" sz="1400" dirty="0">
                <a:latin typeface="Courier New" panose="02070309020205020404" pitchFamily="49" charset="0"/>
                <a:cs typeface="Courier New" panose="02070309020205020404" pitchFamily="49" charset="0"/>
              </a:rPr>
              <a:t> Adjust     (T: </a:t>
            </a:r>
            <a:r>
              <a:rPr lang="en-US" sz="1400" b="1" dirty="0">
                <a:latin typeface="Courier New" panose="02070309020205020404" pitchFamily="49" charset="0"/>
                <a:cs typeface="Courier New" panose="02070309020205020404" pitchFamily="49" charset="0"/>
              </a:rPr>
              <a:t>in out </a:t>
            </a:r>
            <a:r>
              <a:rPr lang="en-US" sz="1400" dirty="0">
                <a:latin typeface="Courier New" panose="02070309020205020404" pitchFamily="49" charset="0"/>
                <a:cs typeface="Courier New" panose="02070309020205020404" pitchFamily="49" charset="0"/>
              </a:rPr>
              <a:t>Rec);</a:t>
            </a:r>
            <a:br>
              <a:rPr lang="en-US" sz="1400" dirty="0">
                <a:latin typeface="Courier New" panose="02070309020205020404" pitchFamily="49" charset="0"/>
                <a:cs typeface="Courier New" panose="02070309020205020404" pitchFamily="49" charset="0"/>
              </a:rPr>
            </a:br>
            <a:r>
              <a:rPr lang="en-US" sz="1400" dirty="0">
                <a:latin typeface="Courier New" panose="02070309020205020404" pitchFamily="49" charset="0"/>
                <a:cs typeface="Courier New" panose="02070309020205020404" pitchFamily="49" charset="0"/>
              </a:rPr>
              <a:t>    -- </a:t>
            </a:r>
            <a:r>
              <a:rPr lang="en-US" sz="1400" i="1" dirty="0">
                <a:latin typeface="Courier New" panose="02070309020205020404" pitchFamily="49" charset="0"/>
                <a:cs typeface="Courier New" panose="02070309020205020404" pitchFamily="49" charset="0"/>
              </a:rPr>
              <a:t>"in out" means they see a </a:t>
            </a:r>
            <a:r>
              <a:rPr lang="en-US" sz="1400" i="1" dirty="0">
                <a:solidFill>
                  <a:srgbClr val="3333CC"/>
                </a:solidFill>
                <a:latin typeface="Courier New" panose="02070309020205020404" pitchFamily="49" charset="0"/>
                <a:cs typeface="Courier New" panose="02070309020205020404" pitchFamily="49" charset="0"/>
              </a:rPr>
              <a:t>variable view</a:t>
            </a:r>
            <a:r>
              <a:rPr lang="en-US" sz="1400" i="1" dirty="0">
                <a:latin typeface="Courier New" panose="02070309020205020404" pitchFamily="49" charset="0"/>
                <a:cs typeface="Courier New" panose="02070309020205020404" pitchFamily="49" charset="0"/>
              </a:rPr>
              <a:t> of the object</a:t>
            </a:r>
            <a:r>
              <a:rPr lang="en-US" sz="1400" dirty="0">
                <a:latin typeface="Courier New" panose="02070309020205020404" pitchFamily="49" charset="0"/>
                <a:cs typeface="Courier New" panose="02070309020205020404" pitchFamily="49" charset="0"/>
              </a:rPr>
              <a:t/>
            </a:r>
            <a:br>
              <a:rPr lang="en-US" sz="1400" dirty="0">
                <a:latin typeface="Courier New" panose="02070309020205020404" pitchFamily="49" charset="0"/>
                <a:cs typeface="Courier New" panose="02070309020205020404" pitchFamily="49" charset="0"/>
              </a:rPr>
            </a:br>
            <a:r>
              <a:rPr lang="en-US" sz="1400" dirty="0">
                <a:latin typeface="Courier New" panose="02070309020205020404" pitchFamily="49" charset="0"/>
                <a:cs typeface="Courier New" panose="02070309020205020404" pitchFamily="49" charset="0"/>
              </a:rPr>
              <a:t>    -- </a:t>
            </a:r>
            <a:r>
              <a:rPr lang="en-US" sz="1400" i="1" dirty="0">
                <a:latin typeface="Courier New" panose="02070309020205020404" pitchFamily="49" charset="0"/>
                <a:cs typeface="Courier New" panose="02070309020205020404" pitchFamily="49" charset="0"/>
              </a:rPr>
              <a:t>(even if it's a constant)</a:t>
            </a:r>
          </a:p>
          <a:p>
            <a:pPr marL="0" lvl="0" indent="0"/>
            <a:r>
              <a:rPr lang="en-US" sz="1400" dirty="0">
                <a:latin typeface="Courier New" panose="02070309020205020404" pitchFamily="49" charset="0"/>
                <a:cs typeface="Courier New" panose="02070309020205020404" pitchFamily="49" charset="0"/>
              </a:rPr>
              <a:t>  </a:t>
            </a:r>
            <a:r>
              <a:rPr lang="en-US" sz="1400" b="1" dirty="0">
                <a:latin typeface="Courier New" panose="02070309020205020404" pitchFamily="49" charset="0"/>
                <a:cs typeface="Courier New" panose="02070309020205020404" pitchFamily="49" charset="0"/>
              </a:rPr>
              <a:t>end</a:t>
            </a:r>
            <a:r>
              <a:rPr lang="en-US" sz="1400" dirty="0">
                <a:latin typeface="Courier New" panose="02070309020205020404" pitchFamily="49" charset="0"/>
                <a:cs typeface="Courier New" panose="02070309020205020404" pitchFamily="49" charset="0"/>
              </a:rPr>
              <a:t> Pack;</a:t>
            </a:r>
          </a:p>
          <a:p>
            <a:pPr marL="0" lvl="0" indent="0"/>
            <a:r>
              <a:rPr lang="en-US" sz="1400" dirty="0">
                <a:latin typeface="Courier New" panose="02070309020205020404" pitchFamily="49" charset="0"/>
                <a:cs typeface="Courier New" panose="02070309020205020404" pitchFamily="49" charset="0"/>
              </a:rPr>
              <a:t>  </a:t>
            </a:r>
            <a:r>
              <a:rPr lang="en-US" sz="1400" b="1" dirty="0">
                <a:solidFill>
                  <a:srgbClr val="C00000"/>
                </a:solidFill>
                <a:latin typeface="Courier New" panose="02070309020205020404" pitchFamily="49" charset="0"/>
                <a:cs typeface="Courier New" panose="02070309020205020404" pitchFamily="49" charset="0"/>
              </a:rPr>
              <a:t>package body </a:t>
            </a:r>
            <a:r>
              <a:rPr lang="en-US" sz="1400" dirty="0">
                <a:solidFill>
                  <a:srgbClr val="C00000"/>
                </a:solidFill>
                <a:latin typeface="Courier New" panose="02070309020205020404" pitchFamily="49" charset="0"/>
                <a:cs typeface="Courier New" panose="02070309020205020404" pitchFamily="49" charset="0"/>
              </a:rPr>
              <a:t>Pack </a:t>
            </a:r>
            <a:r>
              <a:rPr lang="en-US" sz="1400" b="1" dirty="0">
                <a:solidFill>
                  <a:srgbClr val="C00000"/>
                </a:solidFill>
                <a:latin typeface="Courier New" panose="02070309020205020404" pitchFamily="49" charset="0"/>
                <a:cs typeface="Courier New" panose="02070309020205020404" pitchFamily="49" charset="0"/>
              </a:rPr>
              <a:t>is</a:t>
            </a:r>
            <a:r>
              <a:rPr lang="en-US" sz="1400" dirty="0">
                <a:solidFill>
                  <a:srgbClr val="C00000"/>
                </a:solidFill>
                <a:latin typeface="Courier New" panose="02070309020205020404" pitchFamily="49" charset="0"/>
                <a:cs typeface="Courier New" panose="02070309020205020404" pitchFamily="49" charset="0"/>
              </a:rPr>
              <a:t> … </a:t>
            </a:r>
            <a:r>
              <a:rPr lang="en-US" sz="1400" b="1" dirty="0">
                <a:solidFill>
                  <a:srgbClr val="C00000"/>
                </a:solidFill>
                <a:latin typeface="Courier New" panose="02070309020205020404" pitchFamily="49" charset="0"/>
                <a:cs typeface="Courier New" panose="02070309020205020404" pitchFamily="49" charset="0"/>
              </a:rPr>
              <a:t>end</a:t>
            </a:r>
            <a:r>
              <a:rPr lang="en-US" sz="1400" dirty="0">
                <a:solidFill>
                  <a:srgbClr val="C00000"/>
                </a:solidFill>
                <a:latin typeface="Courier New" panose="02070309020205020404" pitchFamily="49" charset="0"/>
                <a:cs typeface="Courier New" panose="02070309020205020404" pitchFamily="49" charset="0"/>
              </a:rPr>
              <a:t> Pack;</a:t>
            </a:r>
          </a:p>
          <a:p>
            <a:pPr marL="0" lvl="0" indent="0"/>
            <a:r>
              <a:rPr lang="en-US" sz="1400" dirty="0">
                <a:solidFill>
                  <a:srgbClr val="C00000"/>
                </a:solidFill>
                <a:latin typeface="Courier New" panose="02070309020205020404" pitchFamily="49" charset="0"/>
                <a:cs typeface="Courier New" panose="02070309020205020404" pitchFamily="49" charset="0"/>
              </a:rPr>
              <a:t>  </a:t>
            </a:r>
            <a:r>
              <a:rPr lang="en-US" sz="1400" b="1" dirty="0">
                <a:solidFill>
                  <a:srgbClr val="C00000"/>
                </a:solidFill>
                <a:latin typeface="Courier New" panose="02070309020205020404" pitchFamily="49" charset="0"/>
                <a:cs typeface="Courier New" panose="02070309020205020404" pitchFamily="49" charset="0"/>
              </a:rPr>
              <a:t>function</a:t>
            </a:r>
            <a:r>
              <a:rPr lang="en-US" sz="1400" dirty="0">
                <a:solidFill>
                  <a:srgbClr val="C00000"/>
                </a:solidFill>
                <a:latin typeface="Courier New" panose="02070309020205020404" pitchFamily="49" charset="0"/>
                <a:cs typeface="Courier New" panose="02070309020205020404" pitchFamily="49" charset="0"/>
              </a:rPr>
              <a:t> Create </a:t>
            </a:r>
            <a:r>
              <a:rPr lang="en-US" sz="1400" b="1" dirty="0">
                <a:solidFill>
                  <a:srgbClr val="C00000"/>
                </a:solidFill>
                <a:latin typeface="Courier New" panose="02070309020205020404" pitchFamily="49" charset="0"/>
                <a:cs typeface="Courier New" panose="02070309020205020404" pitchFamily="49" charset="0"/>
              </a:rPr>
              <a:t>return</a:t>
            </a:r>
            <a:r>
              <a:rPr lang="en-US" sz="1400" dirty="0">
                <a:solidFill>
                  <a:srgbClr val="C00000"/>
                </a:solidFill>
                <a:latin typeface="Courier New" panose="02070309020205020404" pitchFamily="49" charset="0"/>
                <a:cs typeface="Courier New" panose="02070309020205020404" pitchFamily="49" charset="0"/>
              </a:rPr>
              <a:t> Pack.Rec </a:t>
            </a:r>
            <a:r>
              <a:rPr lang="en-US" sz="1400" b="1" dirty="0">
                <a:solidFill>
                  <a:srgbClr val="C00000"/>
                </a:solidFill>
                <a:latin typeface="Courier New" panose="02070309020205020404" pitchFamily="49" charset="0"/>
                <a:cs typeface="Courier New" panose="02070309020205020404" pitchFamily="49" charset="0"/>
              </a:rPr>
              <a:t>is</a:t>
            </a:r>
            <a:r>
              <a:rPr lang="en-US" sz="1400" dirty="0">
                <a:solidFill>
                  <a:srgbClr val="C00000"/>
                </a:solidFill>
                <a:latin typeface="Courier New" panose="02070309020205020404" pitchFamily="49" charset="0"/>
                <a:cs typeface="Courier New" panose="02070309020205020404" pitchFamily="49" charset="0"/>
              </a:rPr>
              <a:t> … </a:t>
            </a:r>
            <a:r>
              <a:rPr lang="en-US" sz="1400" b="1" dirty="0">
                <a:solidFill>
                  <a:srgbClr val="C00000"/>
                </a:solidFill>
                <a:latin typeface="Courier New" panose="02070309020205020404" pitchFamily="49" charset="0"/>
                <a:cs typeface="Courier New" panose="02070309020205020404" pitchFamily="49" charset="0"/>
              </a:rPr>
              <a:t>end</a:t>
            </a:r>
            <a:r>
              <a:rPr lang="en-US" sz="1400" dirty="0">
                <a:solidFill>
                  <a:srgbClr val="C00000"/>
                </a:solidFill>
                <a:latin typeface="Courier New" panose="02070309020205020404" pitchFamily="49" charset="0"/>
                <a:cs typeface="Courier New" panose="02070309020205020404" pitchFamily="49" charset="0"/>
              </a:rPr>
              <a:t> Create;</a:t>
            </a:r>
          </a:p>
          <a:p>
            <a:pPr marL="0" lvl="0" indent="0"/>
            <a:r>
              <a:rPr lang="en-US" sz="1400" dirty="0">
                <a:latin typeface="Courier New" panose="02070309020205020404" pitchFamily="49" charset="0"/>
                <a:cs typeface="Courier New" panose="02070309020205020404" pitchFamily="49" charset="0"/>
              </a:rPr>
              <a:t>  Ob: </a:t>
            </a:r>
            <a:r>
              <a:rPr lang="en-US" sz="1400" b="1" dirty="0">
                <a:latin typeface="Courier New" panose="02070309020205020404" pitchFamily="49" charset="0"/>
                <a:cs typeface="Courier New" panose="02070309020205020404" pitchFamily="49" charset="0"/>
              </a:rPr>
              <a:t>constant</a:t>
            </a:r>
            <a:r>
              <a:rPr lang="en-US" sz="1400" dirty="0">
                <a:latin typeface="Courier New" panose="02070309020205020404" pitchFamily="49" charset="0"/>
                <a:cs typeface="Courier New" panose="02070309020205020404" pitchFamily="49" charset="0"/>
              </a:rPr>
              <a:t> Pack.Rec := </a:t>
            </a:r>
            <a:r>
              <a:rPr lang="en-US" sz="1400" dirty="0">
                <a:solidFill>
                  <a:srgbClr val="C00000"/>
                </a:solidFill>
                <a:latin typeface="Courier New" panose="02070309020205020404" pitchFamily="49" charset="0"/>
                <a:cs typeface="Courier New" panose="02070309020205020404" pitchFamily="49" charset="0"/>
              </a:rPr>
              <a:t>Create</a:t>
            </a:r>
            <a:r>
              <a:rPr lang="en-US" sz="1400" dirty="0">
                <a:latin typeface="Courier New" panose="02070309020205020404" pitchFamily="49" charset="0"/>
                <a:cs typeface="Courier New" panose="02070309020205020404" pitchFamily="49" charset="0"/>
              </a:rPr>
              <a:t>;  -- </a:t>
            </a:r>
            <a:r>
              <a:rPr lang="en-US" sz="1400" i="1" dirty="0">
                <a:latin typeface="Courier New" panose="02070309020205020404" pitchFamily="49" charset="0"/>
                <a:cs typeface="Courier New" panose="02070309020205020404" pitchFamily="49" charset="0"/>
              </a:rPr>
              <a:t>here, Adjust works on a constant</a:t>
            </a:r>
          </a:p>
          <a:p>
            <a:pPr marL="0" lvl="0" indent="0"/>
            <a:r>
              <a:rPr lang="en-US" sz="1400" b="1" dirty="0">
                <a:latin typeface="Courier New" panose="02070309020205020404" pitchFamily="49" charset="0"/>
                <a:cs typeface="Courier New" panose="02070309020205020404" pitchFamily="49" charset="0"/>
              </a:rPr>
              <a:t>begin</a:t>
            </a:r>
          </a:p>
          <a:p>
            <a:pPr marL="0" lvl="0" indent="0"/>
            <a:r>
              <a:rPr lang="en-US" sz="1400" dirty="0">
                <a:latin typeface="Courier New" panose="02070309020205020404" pitchFamily="49" charset="0"/>
                <a:cs typeface="Courier New" panose="02070309020205020404" pitchFamily="49" charset="0"/>
              </a:rPr>
              <a:t>  Ob.</a:t>
            </a:r>
            <a:r>
              <a:rPr lang="en-US" sz="1400" dirty="0">
                <a:solidFill>
                  <a:srgbClr val="3333CC"/>
                </a:solidFill>
                <a:latin typeface="Courier New" panose="02070309020205020404" pitchFamily="49" charset="0"/>
                <a:cs typeface="Courier New" panose="02070309020205020404" pitchFamily="49" charset="0"/>
              </a:rPr>
              <a:t>Ref</a:t>
            </a:r>
            <a:r>
              <a:rPr lang="en-US" sz="1400" dirty="0">
                <a:latin typeface="Courier New" panose="02070309020205020404" pitchFamily="49" charset="0"/>
                <a:cs typeface="Courier New" panose="02070309020205020404" pitchFamily="49" charset="0"/>
              </a:rPr>
              <a:t>.I := </a:t>
            </a:r>
            <a:r>
              <a:rPr lang="en-US" sz="1400" dirty="0">
                <a:solidFill>
                  <a:srgbClr val="3333CC"/>
                </a:solidFill>
                <a:latin typeface="Courier New" panose="02070309020205020404" pitchFamily="49" charset="0"/>
                <a:cs typeface="Courier New" panose="02070309020205020404" pitchFamily="49" charset="0"/>
              </a:rPr>
              <a:t>53</a:t>
            </a:r>
            <a:r>
              <a:rPr lang="en-US" sz="1400" dirty="0">
                <a:latin typeface="Courier New" panose="02070309020205020404" pitchFamily="49" charset="0"/>
                <a:cs typeface="Courier New" panose="02070309020205020404" pitchFamily="49" charset="0"/>
              </a:rPr>
              <a:t>;  -- </a:t>
            </a:r>
            <a:r>
              <a:rPr lang="en-US" sz="1400" i="1" dirty="0">
                <a:solidFill>
                  <a:srgbClr val="FF0000"/>
                </a:solidFill>
                <a:latin typeface="Courier New" panose="02070309020205020404" pitchFamily="49" charset="0"/>
                <a:cs typeface="Courier New" panose="02070309020205020404" pitchFamily="49" charset="0"/>
              </a:rPr>
              <a:t>Ob.I := 53;  illegal</a:t>
            </a:r>
          </a:p>
          <a:p>
            <a:pPr marL="0" lvl="0" indent="0"/>
            <a:r>
              <a:rPr lang="en-US" sz="1400" b="1" dirty="0">
                <a:latin typeface="Courier New" panose="02070309020205020404" pitchFamily="49" charset="0"/>
                <a:cs typeface="Courier New" panose="02070309020205020404" pitchFamily="49" charset="0"/>
              </a:rPr>
              <a:t>end</a:t>
            </a:r>
            <a:r>
              <a:rPr lang="en-US" sz="1400" dirty="0">
                <a:latin typeface="Courier New" panose="02070309020205020404" pitchFamily="49" charset="0"/>
                <a:cs typeface="Courier New" panose="02070309020205020404" pitchFamily="49" charset="0"/>
              </a:rPr>
              <a:t> Controlled</a:t>
            </a:r>
            <a:r>
              <a:rPr lang="en-US" sz="1400" dirty="0" smtClean="0">
                <a:latin typeface="Courier New" panose="02070309020205020404" pitchFamily="49" charset="0"/>
                <a:cs typeface="Courier New" panose="02070309020205020404" pitchFamily="49" charset="0"/>
              </a:rPr>
              <a:t>;</a:t>
            </a:r>
            <a:endParaRPr lang="de-DE" sz="1400" dirty="0">
              <a:latin typeface="Courier New" panose="02070309020205020404" pitchFamily="49" charset="0"/>
              <a:cs typeface="Courier New" panose="02070309020205020404" pitchFamily="49" charset="0"/>
            </a:endParaRPr>
          </a:p>
        </p:txBody>
      </p:sp>
      <p:sp>
        <p:nvSpPr>
          <p:cNvPr id="4" name="Fußzeilenplatzhalter 3"/>
          <p:cNvSpPr>
            <a:spLocks noGrp="1"/>
          </p:cNvSpPr>
          <p:nvPr>
            <p:ph type="ftr" idx="10"/>
          </p:nvPr>
        </p:nvSpPr>
        <p:spPr/>
        <p:txBody>
          <a:bodyPr/>
          <a:lstStyle/>
          <a:p>
            <a:pPr>
              <a:defRPr/>
            </a:pPr>
            <a:r>
              <a:rPr lang="en-US" dirty="0" smtClean="0"/>
              <a:t>Ada Basics © 2024 C.Grein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386</a:t>
            </a:fld>
            <a:endParaRPr lang="de-DE" dirty="0"/>
          </a:p>
        </p:txBody>
      </p:sp>
    </p:spTree>
    <p:extLst>
      <p:ext uri="{BB962C8B-B14F-4D97-AF65-F5344CB8AC3E}">
        <p14:creationId xmlns:p14="http://schemas.microsoft.com/office/powerpoint/2010/main" val="354304447"/>
      </p:ext>
    </p:extLst>
  </p:cSld>
  <p:clrMapOvr>
    <a:masterClrMapping/>
  </p:clrMapOvr>
  <p:timing>
    <p:tnLst>
      <p:par>
        <p:cTn id="1" dur="indefinite" restart="never" nodeType="tmRoot"/>
      </p:par>
    </p:tnLst>
  </p:timing>
</p:sld>
</file>

<file path=ppt/slides/slide3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a:t>Example </a:t>
            </a:r>
            <a:r>
              <a:rPr lang="en-US" dirty="0" smtClean="0"/>
              <a:t>Controlled</a:t>
            </a:r>
            <a:br>
              <a:rPr lang="en-US" dirty="0" smtClean="0"/>
            </a:br>
            <a:r>
              <a:rPr lang="en-US" dirty="0" smtClean="0"/>
              <a:t>Body</a:t>
            </a:r>
            <a:endParaRPr lang="de-DE" dirty="0"/>
          </a:p>
        </p:txBody>
      </p:sp>
      <p:sp>
        <p:nvSpPr>
          <p:cNvPr id="4" name="Fußzeilenplatzhalter 3"/>
          <p:cNvSpPr>
            <a:spLocks noGrp="1"/>
          </p:cNvSpPr>
          <p:nvPr>
            <p:ph type="ftr" idx="10"/>
          </p:nvPr>
        </p:nvSpPr>
        <p:spPr/>
        <p:txBody>
          <a:bodyPr/>
          <a:lstStyle/>
          <a:p>
            <a:pPr>
              <a:defRPr/>
            </a:pPr>
            <a:r>
              <a:rPr lang="en-US" dirty="0" smtClean="0"/>
              <a:t>Ada Basics © 2024 C.Grein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387</a:t>
            </a:fld>
            <a:endParaRPr lang="de-DE" dirty="0"/>
          </a:p>
        </p:txBody>
      </p:sp>
      <p:sp>
        <p:nvSpPr>
          <p:cNvPr id="6" name="Textfeld 5"/>
          <p:cNvSpPr txBox="1"/>
          <p:nvPr/>
        </p:nvSpPr>
        <p:spPr>
          <a:xfrm>
            <a:off x="685800" y="1916665"/>
            <a:ext cx="7769225" cy="461665"/>
          </a:xfrm>
          <a:prstGeom prst="rect">
            <a:avLst/>
          </a:prstGeom>
          <a:noFill/>
        </p:spPr>
        <p:txBody>
          <a:bodyPr wrap="square" rtlCol="0">
            <a:spAutoFit/>
          </a:bodyPr>
          <a:lstStyle/>
          <a:p>
            <a:r>
              <a:rPr lang="en-US" dirty="0" smtClean="0">
                <a:solidFill>
                  <a:srgbClr val="000000"/>
                </a:solidFill>
                <a:cs typeface="Courier New" panose="02070309020205020404" pitchFamily="49" charset="0"/>
              </a:rPr>
              <a:t>Write the package body and the function </a:t>
            </a:r>
            <a:r>
              <a:rPr lang="en-US" sz="2000" dirty="0" smtClean="0">
                <a:solidFill>
                  <a:srgbClr val="000000"/>
                </a:solidFill>
                <a:latin typeface="Courier New" panose="02070309020205020404" pitchFamily="49" charset="0"/>
                <a:cs typeface="Courier New" panose="02070309020205020404" pitchFamily="49" charset="0"/>
              </a:rPr>
              <a:t>Create</a:t>
            </a:r>
            <a:r>
              <a:rPr lang="en-US" dirty="0" smtClean="0">
                <a:solidFill>
                  <a:srgbClr val="000000"/>
                </a:solidFill>
                <a:cs typeface="Courier New" panose="02070309020205020404" pitchFamily="49" charset="0"/>
              </a:rPr>
              <a:t>.</a:t>
            </a:r>
            <a:endParaRPr lang="en-US" dirty="0">
              <a:solidFill>
                <a:srgbClr val="000000"/>
              </a:solidFill>
              <a:cs typeface="Courier New" panose="02070309020205020404" pitchFamily="49" charset="0"/>
            </a:endParaRPr>
          </a:p>
        </p:txBody>
      </p:sp>
      <p:sp>
        <p:nvSpPr>
          <p:cNvPr id="7" name="Inhaltsplatzhalter 2"/>
          <p:cNvSpPr txBox="1">
            <a:spLocks/>
          </p:cNvSpPr>
          <p:nvPr/>
        </p:nvSpPr>
        <p:spPr bwMode="auto">
          <a:xfrm>
            <a:off x="683543" y="2594186"/>
            <a:ext cx="4320505" cy="294497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000" tIns="46800" rIns="90000" bIns="46800" numCol="1" anchor="t" anchorCtr="0" compatLnSpc="1">
            <a:prstTxWarp prst="textNoShape">
              <a:avLst/>
            </a:prstTxWarp>
          </a:bodyPr>
          <a:lstStyle>
            <a:lvl1pPr marL="342900" indent="-342900" algn="l" defTabSz="449263" rtl="0" eaLnBrk="0" fontAlgn="base" hangingPunct="0">
              <a:spcBef>
                <a:spcPts val="800"/>
              </a:spcBef>
              <a:spcAft>
                <a:spcPct val="0"/>
              </a:spcAft>
              <a:buClr>
                <a:srgbClr val="000000"/>
              </a:buClr>
              <a:buSzPct val="100000"/>
              <a:buFont typeface="Times New Roman" pitchFamily="18" charset="0"/>
              <a:defRPr sz="2800">
                <a:solidFill>
                  <a:srgbClr val="000000"/>
                </a:solidFill>
                <a:latin typeface="+mn-lt"/>
                <a:ea typeface="+mn-ea"/>
                <a:cs typeface="+mn-cs"/>
              </a:defRPr>
            </a:lvl1pPr>
            <a:lvl2pPr marL="742950" indent="-285750" algn="l" defTabSz="449263" rtl="0" eaLnBrk="0" fontAlgn="base" hangingPunct="0">
              <a:spcBef>
                <a:spcPts val="700"/>
              </a:spcBef>
              <a:spcAft>
                <a:spcPct val="0"/>
              </a:spcAft>
              <a:buClr>
                <a:srgbClr val="000000"/>
              </a:buClr>
              <a:buSzPct val="100000"/>
              <a:buFont typeface="Times New Roman" pitchFamily="18" charset="0"/>
              <a:defRPr sz="2400">
                <a:solidFill>
                  <a:srgbClr val="000000"/>
                </a:solidFill>
                <a:latin typeface="+mn-lt"/>
              </a:defRPr>
            </a:lvl2pPr>
            <a:lvl3pPr marL="1143000" indent="-228600" algn="l" defTabSz="449263" rtl="0" eaLnBrk="0" fontAlgn="base" hangingPunct="0">
              <a:spcBef>
                <a:spcPts val="600"/>
              </a:spcBef>
              <a:spcAft>
                <a:spcPct val="0"/>
              </a:spcAft>
              <a:buClr>
                <a:srgbClr val="000000"/>
              </a:buClr>
              <a:buSzPct val="100000"/>
              <a:buFont typeface="Times New Roman" pitchFamily="18" charset="0"/>
              <a:defRPr sz="2000">
                <a:solidFill>
                  <a:srgbClr val="000000"/>
                </a:solidFill>
                <a:latin typeface="+mn-lt"/>
              </a:defRPr>
            </a:lvl3pPr>
            <a:lvl4pPr marL="1600200" indent="-228600" algn="l" defTabSz="449263" rtl="0" eaLnBrk="0" fontAlgn="base" hangingPunct="0">
              <a:spcBef>
                <a:spcPts val="500"/>
              </a:spcBef>
              <a:spcAft>
                <a:spcPct val="0"/>
              </a:spcAft>
              <a:buClr>
                <a:srgbClr val="000000"/>
              </a:buClr>
              <a:buSzPct val="100000"/>
              <a:buFont typeface="Times New Roman" pitchFamily="18" charset="0"/>
              <a:defRPr sz="1800">
                <a:solidFill>
                  <a:srgbClr val="000000"/>
                </a:solidFill>
                <a:latin typeface="+mn-lt"/>
              </a:defRPr>
            </a:lvl4pPr>
            <a:lvl5pPr marL="2057400" indent="-228600" algn="l" defTabSz="449263" rtl="0" eaLnBrk="0" fontAlgn="base" hangingPunct="0">
              <a:spcBef>
                <a:spcPts val="500"/>
              </a:spcBef>
              <a:spcAft>
                <a:spcPct val="0"/>
              </a:spcAft>
              <a:buClr>
                <a:srgbClr val="000000"/>
              </a:buClr>
              <a:buSzPct val="100000"/>
              <a:buFont typeface="Times New Roman" pitchFamily="18" charset="0"/>
              <a:defRPr sz="1800">
                <a:solidFill>
                  <a:srgbClr val="000000"/>
                </a:solidFill>
                <a:latin typeface="+mn-lt"/>
              </a:defRPr>
            </a:lvl5pPr>
            <a:lvl6pPr marL="2514600" indent="-228600" algn="l" defTabSz="449263" rtl="0" fontAlgn="base">
              <a:spcBef>
                <a:spcPts val="500"/>
              </a:spcBef>
              <a:spcAft>
                <a:spcPct val="0"/>
              </a:spcAft>
              <a:buClr>
                <a:srgbClr val="000000"/>
              </a:buClr>
              <a:buSzPct val="100000"/>
              <a:buFont typeface="Times New Roman" pitchFamily="18" charset="0"/>
              <a:defRPr sz="1800">
                <a:solidFill>
                  <a:srgbClr val="000000"/>
                </a:solidFill>
                <a:latin typeface="+mn-lt"/>
              </a:defRPr>
            </a:lvl6pPr>
            <a:lvl7pPr marL="2971800" indent="-228600" algn="l" defTabSz="449263" rtl="0" fontAlgn="base">
              <a:spcBef>
                <a:spcPts val="500"/>
              </a:spcBef>
              <a:spcAft>
                <a:spcPct val="0"/>
              </a:spcAft>
              <a:buClr>
                <a:srgbClr val="000000"/>
              </a:buClr>
              <a:buSzPct val="100000"/>
              <a:buFont typeface="Times New Roman" pitchFamily="18" charset="0"/>
              <a:defRPr sz="1800">
                <a:solidFill>
                  <a:srgbClr val="000000"/>
                </a:solidFill>
                <a:latin typeface="+mn-lt"/>
              </a:defRPr>
            </a:lvl7pPr>
            <a:lvl8pPr marL="3429000" indent="-228600" algn="l" defTabSz="449263" rtl="0" fontAlgn="base">
              <a:spcBef>
                <a:spcPts val="500"/>
              </a:spcBef>
              <a:spcAft>
                <a:spcPct val="0"/>
              </a:spcAft>
              <a:buClr>
                <a:srgbClr val="000000"/>
              </a:buClr>
              <a:buSzPct val="100000"/>
              <a:buFont typeface="Times New Roman" pitchFamily="18" charset="0"/>
              <a:defRPr sz="1800">
                <a:solidFill>
                  <a:srgbClr val="000000"/>
                </a:solidFill>
                <a:latin typeface="+mn-lt"/>
              </a:defRPr>
            </a:lvl8pPr>
            <a:lvl9pPr marL="3886200" indent="-228600" algn="l" defTabSz="449263" rtl="0" fontAlgn="base">
              <a:spcBef>
                <a:spcPts val="500"/>
              </a:spcBef>
              <a:spcAft>
                <a:spcPct val="0"/>
              </a:spcAft>
              <a:buClr>
                <a:srgbClr val="000000"/>
              </a:buClr>
              <a:buSzPct val="100000"/>
              <a:buFont typeface="Times New Roman" pitchFamily="18" charset="0"/>
              <a:defRPr sz="1800">
                <a:solidFill>
                  <a:srgbClr val="000000"/>
                </a:solidFill>
                <a:latin typeface="+mn-lt"/>
              </a:defRPr>
            </a:lvl9pPr>
          </a:lstStyle>
          <a:p>
            <a:pPr marL="0" marR="0" lvl="0" indent="0" algn="l" defTabSz="449263" rtl="0" eaLnBrk="0" fontAlgn="base" latinLnBrk="0" hangingPunct="0">
              <a:lnSpc>
                <a:spcPct val="100000"/>
              </a:lnSpc>
              <a:spcBef>
                <a:spcPts val="800"/>
              </a:spcBef>
              <a:spcAft>
                <a:spcPct val="0"/>
              </a:spcAft>
              <a:buClr>
                <a:srgbClr val="000000"/>
              </a:buClr>
              <a:buSzPct val="100000"/>
              <a:buFont typeface="Times New Roman" pitchFamily="18" charset="0"/>
              <a:buNone/>
              <a:tabLst/>
              <a:defRPr/>
            </a:pPr>
            <a:r>
              <a:rPr kumimoji="0" lang="en-US" sz="1300" b="1"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t>package body </a:t>
            </a:r>
            <a:r>
              <a:rPr kumimoji="0" lang="en-US" sz="1300" b="0"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t>Pack </a:t>
            </a:r>
            <a:r>
              <a:rPr kumimoji="0" lang="en-US" sz="1300" b="1"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t>is</a:t>
            </a:r>
          </a:p>
          <a:p>
            <a:pPr marL="0" marR="0" lvl="0" indent="0" algn="l" defTabSz="449263" rtl="0" eaLnBrk="0" fontAlgn="base" latinLnBrk="0" hangingPunct="0">
              <a:lnSpc>
                <a:spcPct val="100000"/>
              </a:lnSpc>
              <a:spcBef>
                <a:spcPts val="800"/>
              </a:spcBef>
              <a:spcAft>
                <a:spcPct val="0"/>
              </a:spcAft>
              <a:buClr>
                <a:srgbClr val="000000"/>
              </a:buClr>
              <a:buSzPct val="100000"/>
              <a:buFont typeface="Times New Roman" pitchFamily="18" charset="0"/>
              <a:buNone/>
              <a:tabLst/>
              <a:defRPr/>
            </a:pPr>
            <a:r>
              <a:rPr kumimoji="0" lang="en-US" sz="1300" b="0"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t>  </a:t>
            </a:r>
            <a:r>
              <a:rPr kumimoji="0" lang="en-US" sz="1300" b="1"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t>procedure</a:t>
            </a:r>
            <a:r>
              <a:rPr kumimoji="0" lang="en-US" sz="1300" b="0"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t> Initialize (T: </a:t>
            </a:r>
            <a:r>
              <a:rPr kumimoji="0" lang="en-US" sz="1300" b="1"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t>in out </a:t>
            </a:r>
            <a:r>
              <a:rPr kumimoji="0" lang="en-US" sz="1300" b="0"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t>Rec) </a:t>
            </a:r>
            <a:r>
              <a:rPr kumimoji="0" lang="en-US" sz="1300" b="1"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t>is</a:t>
            </a:r>
          </a:p>
          <a:p>
            <a:pPr marL="0" marR="0" lvl="0" indent="0" algn="l" defTabSz="449263" rtl="0" eaLnBrk="0" fontAlgn="base" latinLnBrk="0" hangingPunct="0">
              <a:lnSpc>
                <a:spcPct val="100000"/>
              </a:lnSpc>
              <a:spcBef>
                <a:spcPts val="800"/>
              </a:spcBef>
              <a:spcAft>
                <a:spcPct val="0"/>
              </a:spcAft>
              <a:buClr>
                <a:srgbClr val="000000"/>
              </a:buClr>
              <a:buSzPct val="100000"/>
              <a:buFont typeface="Times New Roman" pitchFamily="18" charset="0"/>
              <a:buNone/>
              <a:tabLst/>
              <a:defRPr/>
            </a:pPr>
            <a:r>
              <a:rPr kumimoji="0" lang="en-US" sz="1300" b="0"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t/>
            </a:r>
            <a:br>
              <a:rPr kumimoji="0" lang="en-US" sz="1300" b="0"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br>
            <a:r>
              <a:rPr kumimoji="0" lang="en-US" sz="1300" b="0"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t/>
            </a:r>
            <a:br>
              <a:rPr kumimoji="0" lang="en-US" sz="1300" b="0"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br>
            <a:r>
              <a:rPr kumimoji="0" lang="en-US" sz="1300" b="0"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t/>
            </a:r>
            <a:br>
              <a:rPr kumimoji="0" lang="en-US" sz="1300" b="0"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br>
            <a:r>
              <a:rPr kumimoji="0" lang="en-US" sz="1300" b="0"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t/>
            </a:r>
            <a:br>
              <a:rPr kumimoji="0" lang="en-US" sz="1300" b="0"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br>
            <a:endParaRPr kumimoji="0" lang="en-US" sz="1300" b="0"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endParaRPr>
          </a:p>
          <a:p>
            <a:pPr marL="0" marR="0" lvl="0" indent="0" algn="l" defTabSz="449263" rtl="0" eaLnBrk="0" fontAlgn="base" latinLnBrk="0" hangingPunct="0">
              <a:lnSpc>
                <a:spcPct val="100000"/>
              </a:lnSpc>
              <a:spcBef>
                <a:spcPts val="800"/>
              </a:spcBef>
              <a:spcAft>
                <a:spcPct val="0"/>
              </a:spcAft>
              <a:buClr>
                <a:srgbClr val="000000"/>
              </a:buClr>
              <a:buSzPct val="100000"/>
              <a:buFont typeface="Times New Roman" pitchFamily="18" charset="0"/>
              <a:buNone/>
              <a:tabLst/>
              <a:defRPr/>
            </a:pPr>
            <a:r>
              <a:rPr kumimoji="0" lang="en-US" sz="1300" b="0"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t>  </a:t>
            </a:r>
            <a:r>
              <a:rPr kumimoji="0" lang="en-US" sz="1300" b="1"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t>procedure</a:t>
            </a:r>
            <a:r>
              <a:rPr kumimoji="0" lang="en-US" sz="1300" b="0"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t> Adjust (T: </a:t>
            </a:r>
            <a:r>
              <a:rPr kumimoji="0" lang="en-US" sz="1300" b="1"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t>in out </a:t>
            </a:r>
            <a:r>
              <a:rPr kumimoji="0" lang="en-US" sz="1300" b="0"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t>Rec) </a:t>
            </a:r>
            <a:r>
              <a:rPr kumimoji="0" lang="en-US" sz="1300" b="1"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t>is</a:t>
            </a:r>
          </a:p>
          <a:p>
            <a:pPr marL="0" marR="0" lvl="0" indent="0" algn="l" defTabSz="449263" rtl="0" eaLnBrk="0" fontAlgn="base" latinLnBrk="0" hangingPunct="0">
              <a:lnSpc>
                <a:spcPct val="100000"/>
              </a:lnSpc>
              <a:spcBef>
                <a:spcPts val="800"/>
              </a:spcBef>
              <a:spcAft>
                <a:spcPct val="0"/>
              </a:spcAft>
              <a:buClr>
                <a:srgbClr val="000000"/>
              </a:buClr>
              <a:buSzPct val="100000"/>
              <a:buFont typeface="Times New Roman" pitchFamily="18" charset="0"/>
              <a:buNone/>
              <a:tabLst/>
              <a:defRPr/>
            </a:pPr>
            <a:r>
              <a:rPr kumimoji="0" lang="en-US" sz="1300" b="1"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t/>
            </a:r>
            <a:br>
              <a:rPr kumimoji="0" lang="en-US" sz="1300" b="1"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br>
            <a:r>
              <a:rPr kumimoji="0" lang="en-US" sz="1300" b="0"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t/>
            </a:r>
            <a:br>
              <a:rPr kumimoji="0" lang="en-US" sz="1300" b="0"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br>
            <a:endParaRPr kumimoji="0" lang="en-US" sz="1300" b="0"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endParaRPr>
          </a:p>
          <a:p>
            <a:pPr marL="0" marR="0" lvl="0" indent="0" algn="l" defTabSz="449263" rtl="0" eaLnBrk="0" fontAlgn="base" latinLnBrk="0" hangingPunct="0">
              <a:lnSpc>
                <a:spcPct val="100000"/>
              </a:lnSpc>
              <a:spcBef>
                <a:spcPts val="800"/>
              </a:spcBef>
              <a:spcAft>
                <a:spcPct val="0"/>
              </a:spcAft>
              <a:buClr>
                <a:srgbClr val="000000"/>
              </a:buClr>
              <a:buSzPct val="100000"/>
              <a:buFont typeface="Times New Roman" pitchFamily="18" charset="0"/>
              <a:buNone/>
              <a:tabLst/>
              <a:defRPr/>
            </a:pPr>
            <a:r>
              <a:rPr kumimoji="0" lang="en-US" sz="1300" b="1"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t>end</a:t>
            </a:r>
            <a:r>
              <a:rPr kumimoji="0" lang="en-US" sz="1300" b="0"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t> Pack;</a:t>
            </a:r>
          </a:p>
        </p:txBody>
      </p:sp>
      <p:sp>
        <p:nvSpPr>
          <p:cNvPr id="8" name="Textfeld 7"/>
          <p:cNvSpPr txBox="1"/>
          <p:nvPr/>
        </p:nvSpPr>
        <p:spPr>
          <a:xfrm>
            <a:off x="5148064" y="2490281"/>
            <a:ext cx="3816424" cy="938719"/>
          </a:xfrm>
          <a:prstGeom prst="rect">
            <a:avLst/>
          </a:prstGeom>
          <a:solidFill>
            <a:srgbClr val="AAE2CA">
              <a:lumMod val="40000"/>
              <a:lumOff val="60000"/>
            </a:srgbClr>
          </a:solidFill>
          <a:ln>
            <a:solidFill>
              <a:srgbClr val="3333CC"/>
            </a:solidFill>
          </a:ln>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1" i="0" u="none" strike="noStrike" kern="0" cap="none" spc="0" normalizeH="0" baseline="0" noProof="0" dirty="0" smtClean="0">
                <a:ln>
                  <a:noFill/>
                </a:ln>
                <a:solidFill>
                  <a:srgbClr val="000000"/>
                </a:solidFill>
                <a:effectLst/>
                <a:uLnTx/>
                <a:uFillTx/>
                <a:latin typeface="Courier New" panose="02070309020205020404" pitchFamily="49" charset="0"/>
                <a:cs typeface="Courier New" panose="02070309020205020404" pitchFamily="49" charset="0"/>
              </a:rPr>
              <a:t>type</a:t>
            </a:r>
            <a:r>
              <a:rPr kumimoji="0" lang="en-US" sz="1100" b="0" i="0" u="none" strike="noStrike" kern="0" cap="none" spc="0" normalizeH="0" baseline="0" noProof="0" dirty="0" smtClean="0">
                <a:ln>
                  <a:noFill/>
                </a:ln>
                <a:solidFill>
                  <a:srgbClr val="000000"/>
                </a:solidFill>
                <a:effectLst/>
                <a:uLnTx/>
                <a:uFillTx/>
                <a:latin typeface="Courier New" panose="02070309020205020404" pitchFamily="49" charset="0"/>
                <a:cs typeface="Courier New" panose="02070309020205020404" pitchFamily="49" charset="0"/>
              </a:rPr>
              <a:t> Rec </a:t>
            </a:r>
            <a:r>
              <a:rPr kumimoji="0" lang="en-US" sz="1100" b="1" i="0" u="none" strike="noStrike" kern="0" cap="none" spc="0" normalizeH="0" baseline="0" noProof="0" dirty="0" smtClean="0">
                <a:ln>
                  <a:noFill/>
                </a:ln>
                <a:solidFill>
                  <a:srgbClr val="000000"/>
                </a:solidFill>
                <a:effectLst/>
                <a:uLnTx/>
                <a:uFillTx/>
                <a:latin typeface="Courier New" panose="02070309020205020404" pitchFamily="49" charset="0"/>
                <a:cs typeface="Courier New" panose="02070309020205020404" pitchFamily="49" charset="0"/>
              </a:rPr>
              <a:t>is new </a:t>
            </a:r>
            <a:r>
              <a:rPr kumimoji="0" lang="en-US" sz="1100" b="0" i="0" u="none" strike="noStrike" kern="0" cap="none" spc="0" normalizeH="0" baseline="0" noProof="0" dirty="0" smtClean="0">
                <a:ln>
                  <a:noFill/>
                </a:ln>
                <a:solidFill>
                  <a:srgbClr val="000000"/>
                </a:solidFill>
                <a:effectLst/>
                <a:uLnTx/>
                <a:uFillTx/>
                <a:latin typeface="Courier New" panose="02070309020205020404" pitchFamily="49" charset="0"/>
                <a:cs typeface="Courier New" panose="02070309020205020404" pitchFamily="49" charset="0"/>
              </a:rPr>
              <a:t>Ada.Finalization.Controlled</a:t>
            </a:r>
            <a:br>
              <a:rPr kumimoji="0" lang="en-US" sz="1100" b="0" i="0" u="none" strike="noStrike" kern="0" cap="none" spc="0" normalizeH="0" baseline="0" noProof="0" dirty="0" smtClean="0">
                <a:ln>
                  <a:noFill/>
                </a:ln>
                <a:solidFill>
                  <a:srgbClr val="000000"/>
                </a:solidFill>
                <a:effectLst/>
                <a:uLnTx/>
                <a:uFillTx/>
                <a:latin typeface="Courier New" panose="02070309020205020404" pitchFamily="49" charset="0"/>
                <a:cs typeface="Courier New" panose="02070309020205020404" pitchFamily="49" charset="0"/>
              </a:rPr>
            </a:br>
            <a:r>
              <a:rPr kumimoji="0" lang="en-US" sz="1100" b="0" i="0" u="none" strike="noStrike" kern="0" cap="none" spc="0" normalizeH="0" baseline="0" noProof="0" dirty="0" smtClean="0">
                <a:ln>
                  <a:noFill/>
                </a:ln>
                <a:solidFill>
                  <a:srgbClr val="000000"/>
                </a:solidFill>
                <a:effectLst/>
                <a:uLnTx/>
                <a:uFillTx/>
                <a:latin typeface="Courier New" panose="02070309020205020404" pitchFamily="49" charset="0"/>
                <a:cs typeface="Courier New" panose="02070309020205020404" pitchFamily="49" charset="0"/>
              </a:rPr>
              <a:t>  </a:t>
            </a:r>
            <a:r>
              <a:rPr kumimoji="0" lang="en-US" sz="1100" b="1" i="0" u="none" strike="noStrike" kern="0" cap="none" spc="0" normalizeH="0" baseline="0" noProof="0" dirty="0" smtClean="0">
                <a:ln>
                  <a:noFill/>
                </a:ln>
                <a:solidFill>
                  <a:srgbClr val="000000"/>
                </a:solidFill>
                <a:effectLst/>
                <a:uLnTx/>
                <a:uFillTx/>
                <a:latin typeface="Courier New" panose="02070309020205020404" pitchFamily="49" charset="0"/>
                <a:cs typeface="Courier New" panose="02070309020205020404" pitchFamily="49" charset="0"/>
              </a:rPr>
              <a:t>with record</a:t>
            </a:r>
            <a:r>
              <a:rPr kumimoji="0" lang="en-US" sz="1100" b="0" i="0" u="none" strike="noStrike" kern="0" cap="none" spc="0" normalizeH="0" baseline="0" noProof="0" dirty="0" smtClean="0">
                <a:ln>
                  <a:noFill/>
                </a:ln>
                <a:solidFill>
                  <a:srgbClr val="000000"/>
                </a:solidFill>
                <a:effectLst/>
                <a:uLnTx/>
                <a:uFillTx/>
                <a:latin typeface="Courier New" panose="02070309020205020404" pitchFamily="49" charset="0"/>
                <a:cs typeface="Courier New" panose="02070309020205020404" pitchFamily="49" charset="0"/>
              </a:rPr>
              <a:t/>
            </a:r>
            <a:br>
              <a:rPr kumimoji="0" lang="en-US" sz="1100" b="0" i="0" u="none" strike="noStrike" kern="0" cap="none" spc="0" normalizeH="0" baseline="0" noProof="0" dirty="0" smtClean="0">
                <a:ln>
                  <a:noFill/>
                </a:ln>
                <a:solidFill>
                  <a:srgbClr val="000000"/>
                </a:solidFill>
                <a:effectLst/>
                <a:uLnTx/>
                <a:uFillTx/>
                <a:latin typeface="Courier New" panose="02070309020205020404" pitchFamily="49" charset="0"/>
                <a:cs typeface="Courier New" panose="02070309020205020404" pitchFamily="49" charset="0"/>
              </a:rPr>
            </a:br>
            <a:r>
              <a:rPr kumimoji="0" lang="en-US" sz="1100" b="0" i="0" u="none" strike="noStrike" kern="0" cap="none" spc="0" normalizeH="0" baseline="0" noProof="0" dirty="0" smtClean="0">
                <a:ln>
                  <a:noFill/>
                </a:ln>
                <a:solidFill>
                  <a:srgbClr val="000000"/>
                </a:solidFill>
                <a:effectLst/>
                <a:uLnTx/>
                <a:uFillTx/>
                <a:latin typeface="Courier New" panose="02070309020205020404" pitchFamily="49" charset="0"/>
                <a:cs typeface="Courier New" panose="02070309020205020404" pitchFamily="49" charset="0"/>
              </a:rPr>
              <a:t>    Ref: </a:t>
            </a:r>
            <a:r>
              <a:rPr kumimoji="0" lang="en-US" sz="1100" b="1" i="0" u="none" strike="noStrike" kern="0" cap="none" spc="0" normalizeH="0" baseline="0" noProof="0" dirty="0" smtClean="0">
                <a:ln>
                  <a:noFill/>
                </a:ln>
                <a:solidFill>
                  <a:srgbClr val="000000"/>
                </a:solidFill>
                <a:effectLst/>
                <a:uLnTx/>
                <a:uFillTx/>
                <a:latin typeface="Courier New" panose="02070309020205020404" pitchFamily="49" charset="0"/>
                <a:cs typeface="Courier New" panose="02070309020205020404" pitchFamily="49" charset="0"/>
              </a:rPr>
              <a:t>access</a:t>
            </a:r>
            <a:r>
              <a:rPr kumimoji="0" lang="en-US" sz="1100" b="0" i="0" u="none" strike="noStrike" kern="0" cap="none" spc="0" normalizeH="0" baseline="0" noProof="0" dirty="0" smtClean="0">
                <a:ln>
                  <a:noFill/>
                </a:ln>
                <a:solidFill>
                  <a:srgbClr val="000000"/>
                </a:solidFill>
                <a:effectLst/>
                <a:uLnTx/>
                <a:uFillTx/>
                <a:latin typeface="Courier New" panose="02070309020205020404" pitchFamily="49" charset="0"/>
                <a:cs typeface="Courier New" panose="02070309020205020404" pitchFamily="49" charset="0"/>
              </a:rPr>
              <a:t> Rec;</a:t>
            </a:r>
            <a:br>
              <a:rPr kumimoji="0" lang="en-US" sz="1100" b="0" i="0" u="none" strike="noStrike" kern="0" cap="none" spc="0" normalizeH="0" baseline="0" noProof="0" dirty="0" smtClean="0">
                <a:ln>
                  <a:noFill/>
                </a:ln>
                <a:solidFill>
                  <a:srgbClr val="000000"/>
                </a:solidFill>
                <a:effectLst/>
                <a:uLnTx/>
                <a:uFillTx/>
                <a:latin typeface="Courier New" panose="02070309020205020404" pitchFamily="49" charset="0"/>
                <a:cs typeface="Courier New" panose="02070309020205020404" pitchFamily="49" charset="0"/>
              </a:rPr>
            </a:br>
            <a:r>
              <a:rPr kumimoji="0" lang="en-US" sz="1100" b="0" i="0" u="none" strike="noStrike" kern="0" cap="none" spc="0" normalizeH="0" baseline="0" noProof="0" dirty="0" smtClean="0">
                <a:ln>
                  <a:noFill/>
                </a:ln>
                <a:solidFill>
                  <a:srgbClr val="000000"/>
                </a:solidFill>
                <a:effectLst/>
                <a:uLnTx/>
                <a:uFillTx/>
                <a:latin typeface="Courier New" panose="02070309020205020404" pitchFamily="49" charset="0"/>
                <a:cs typeface="Courier New" panose="02070309020205020404" pitchFamily="49" charset="0"/>
              </a:rPr>
              <a:t>    I  : Integer;</a:t>
            </a:r>
            <a:br>
              <a:rPr kumimoji="0" lang="en-US" sz="1100" b="0" i="0" u="none" strike="noStrike" kern="0" cap="none" spc="0" normalizeH="0" baseline="0" noProof="0" dirty="0" smtClean="0">
                <a:ln>
                  <a:noFill/>
                </a:ln>
                <a:solidFill>
                  <a:srgbClr val="000000"/>
                </a:solidFill>
                <a:effectLst/>
                <a:uLnTx/>
                <a:uFillTx/>
                <a:latin typeface="Courier New" panose="02070309020205020404" pitchFamily="49" charset="0"/>
                <a:cs typeface="Courier New" panose="02070309020205020404" pitchFamily="49" charset="0"/>
              </a:rPr>
            </a:br>
            <a:r>
              <a:rPr kumimoji="0" lang="en-US" sz="1100" b="0" i="0" u="none" strike="noStrike" kern="0" cap="none" spc="0" normalizeH="0" baseline="0" noProof="0" dirty="0" smtClean="0">
                <a:ln>
                  <a:noFill/>
                </a:ln>
                <a:solidFill>
                  <a:srgbClr val="000000"/>
                </a:solidFill>
                <a:effectLst/>
                <a:uLnTx/>
                <a:uFillTx/>
                <a:latin typeface="Courier New" panose="02070309020205020404" pitchFamily="49" charset="0"/>
                <a:cs typeface="Courier New" panose="02070309020205020404" pitchFamily="49" charset="0"/>
              </a:rPr>
              <a:t>  </a:t>
            </a:r>
            <a:r>
              <a:rPr kumimoji="0" lang="en-US" sz="1100" b="1" i="0" u="none" strike="noStrike" kern="0" cap="none" spc="0" normalizeH="0" baseline="0" noProof="0" dirty="0" smtClean="0">
                <a:ln>
                  <a:noFill/>
                </a:ln>
                <a:solidFill>
                  <a:srgbClr val="000000"/>
                </a:solidFill>
                <a:effectLst/>
                <a:uLnTx/>
                <a:uFillTx/>
                <a:latin typeface="Courier New" panose="02070309020205020404" pitchFamily="49" charset="0"/>
                <a:cs typeface="Courier New" panose="02070309020205020404" pitchFamily="49" charset="0"/>
              </a:rPr>
              <a:t>end record</a:t>
            </a:r>
            <a:r>
              <a:rPr kumimoji="0" lang="en-US" sz="1100" b="0" i="0" u="none" strike="noStrike" kern="0" cap="none" spc="0" normalizeH="0" baseline="0" noProof="0" dirty="0" smtClean="0">
                <a:ln>
                  <a:noFill/>
                </a:ln>
                <a:solidFill>
                  <a:srgbClr val="000000"/>
                </a:solidFill>
                <a:effectLst/>
                <a:uLnTx/>
                <a:uFillTx/>
                <a:latin typeface="Courier New" panose="02070309020205020404" pitchFamily="49" charset="0"/>
                <a:cs typeface="Courier New" panose="02070309020205020404" pitchFamily="49" charset="0"/>
              </a:rPr>
              <a:t>;</a:t>
            </a:r>
          </a:p>
        </p:txBody>
      </p:sp>
      <p:cxnSp>
        <p:nvCxnSpPr>
          <p:cNvPr id="9" name="Gewinkelte Verbindung 8"/>
          <p:cNvCxnSpPr/>
          <p:nvPr/>
        </p:nvCxnSpPr>
        <p:spPr bwMode="auto">
          <a:xfrm rot="10800000" flipV="1">
            <a:off x="3752205" y="3717032"/>
            <a:ext cx="2160240" cy="1814115"/>
          </a:xfrm>
          <a:prstGeom prst="bentConnector3">
            <a:avLst>
              <a:gd name="adj1" fmla="val 56614"/>
            </a:avLst>
          </a:prstGeom>
          <a:solidFill>
            <a:srgbClr val="00B8FF"/>
          </a:solidFill>
          <a:ln w="9525"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0" name="Inhaltsplatzhalter 5"/>
          <p:cNvSpPr txBox="1">
            <a:spLocks/>
          </p:cNvSpPr>
          <p:nvPr/>
        </p:nvSpPr>
        <p:spPr bwMode="auto">
          <a:xfrm>
            <a:off x="4849861" y="3936107"/>
            <a:ext cx="3754587" cy="201317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000" tIns="46800" rIns="90000" bIns="46800" numCol="1" anchor="t" anchorCtr="0" compatLnSpc="1">
            <a:prstTxWarp prst="textNoShape">
              <a:avLst/>
            </a:prstTxWarp>
          </a:bodyPr>
          <a:lstStyle>
            <a:lvl1pPr marL="342900" indent="-342900" algn="l" defTabSz="449263" rtl="0" eaLnBrk="0" fontAlgn="base" hangingPunct="0">
              <a:spcBef>
                <a:spcPts val="800"/>
              </a:spcBef>
              <a:spcAft>
                <a:spcPct val="0"/>
              </a:spcAft>
              <a:buClr>
                <a:srgbClr val="000000"/>
              </a:buClr>
              <a:buSzPct val="100000"/>
              <a:buFont typeface="Times New Roman" pitchFamily="18" charset="0"/>
              <a:defRPr sz="2800">
                <a:solidFill>
                  <a:srgbClr val="000000"/>
                </a:solidFill>
                <a:latin typeface="+mn-lt"/>
                <a:ea typeface="+mn-ea"/>
                <a:cs typeface="+mn-cs"/>
              </a:defRPr>
            </a:lvl1pPr>
            <a:lvl2pPr marL="742950" indent="-285750" algn="l" defTabSz="449263" rtl="0" eaLnBrk="0" fontAlgn="base" hangingPunct="0">
              <a:spcBef>
                <a:spcPts val="700"/>
              </a:spcBef>
              <a:spcAft>
                <a:spcPct val="0"/>
              </a:spcAft>
              <a:buClr>
                <a:srgbClr val="000000"/>
              </a:buClr>
              <a:buSzPct val="100000"/>
              <a:buFont typeface="Times New Roman" pitchFamily="18" charset="0"/>
              <a:defRPr sz="2400">
                <a:solidFill>
                  <a:srgbClr val="000000"/>
                </a:solidFill>
                <a:latin typeface="+mn-lt"/>
              </a:defRPr>
            </a:lvl2pPr>
            <a:lvl3pPr marL="1143000" indent="-228600" algn="l" defTabSz="449263" rtl="0" eaLnBrk="0" fontAlgn="base" hangingPunct="0">
              <a:spcBef>
                <a:spcPts val="600"/>
              </a:spcBef>
              <a:spcAft>
                <a:spcPct val="0"/>
              </a:spcAft>
              <a:buClr>
                <a:srgbClr val="000000"/>
              </a:buClr>
              <a:buSzPct val="100000"/>
              <a:buFont typeface="Times New Roman" pitchFamily="18" charset="0"/>
              <a:defRPr sz="2000">
                <a:solidFill>
                  <a:srgbClr val="000000"/>
                </a:solidFill>
                <a:latin typeface="+mn-lt"/>
              </a:defRPr>
            </a:lvl3pPr>
            <a:lvl4pPr marL="1600200" indent="-228600" algn="l" defTabSz="449263" rtl="0" eaLnBrk="0" fontAlgn="base" hangingPunct="0">
              <a:spcBef>
                <a:spcPts val="500"/>
              </a:spcBef>
              <a:spcAft>
                <a:spcPct val="0"/>
              </a:spcAft>
              <a:buClr>
                <a:srgbClr val="000000"/>
              </a:buClr>
              <a:buSzPct val="100000"/>
              <a:buFont typeface="Times New Roman" pitchFamily="18" charset="0"/>
              <a:defRPr sz="1800">
                <a:solidFill>
                  <a:srgbClr val="000000"/>
                </a:solidFill>
                <a:latin typeface="+mn-lt"/>
              </a:defRPr>
            </a:lvl4pPr>
            <a:lvl5pPr marL="2057400" indent="-228600" algn="l" defTabSz="449263" rtl="0" eaLnBrk="0" fontAlgn="base" hangingPunct="0">
              <a:spcBef>
                <a:spcPts val="500"/>
              </a:spcBef>
              <a:spcAft>
                <a:spcPct val="0"/>
              </a:spcAft>
              <a:buClr>
                <a:srgbClr val="000000"/>
              </a:buClr>
              <a:buSzPct val="100000"/>
              <a:buFont typeface="Times New Roman" pitchFamily="18" charset="0"/>
              <a:defRPr sz="1800">
                <a:solidFill>
                  <a:srgbClr val="000000"/>
                </a:solidFill>
                <a:latin typeface="+mn-lt"/>
              </a:defRPr>
            </a:lvl5pPr>
            <a:lvl6pPr marL="2514600" indent="-228600" algn="l" defTabSz="449263" rtl="0" fontAlgn="base">
              <a:spcBef>
                <a:spcPts val="500"/>
              </a:spcBef>
              <a:spcAft>
                <a:spcPct val="0"/>
              </a:spcAft>
              <a:buClr>
                <a:srgbClr val="000000"/>
              </a:buClr>
              <a:buSzPct val="100000"/>
              <a:buFont typeface="Times New Roman" pitchFamily="18" charset="0"/>
              <a:defRPr sz="1800">
                <a:solidFill>
                  <a:srgbClr val="000000"/>
                </a:solidFill>
                <a:latin typeface="+mn-lt"/>
              </a:defRPr>
            </a:lvl6pPr>
            <a:lvl7pPr marL="2971800" indent="-228600" algn="l" defTabSz="449263" rtl="0" fontAlgn="base">
              <a:spcBef>
                <a:spcPts val="500"/>
              </a:spcBef>
              <a:spcAft>
                <a:spcPct val="0"/>
              </a:spcAft>
              <a:buClr>
                <a:srgbClr val="000000"/>
              </a:buClr>
              <a:buSzPct val="100000"/>
              <a:buFont typeface="Times New Roman" pitchFamily="18" charset="0"/>
              <a:defRPr sz="1800">
                <a:solidFill>
                  <a:srgbClr val="000000"/>
                </a:solidFill>
                <a:latin typeface="+mn-lt"/>
              </a:defRPr>
            </a:lvl7pPr>
            <a:lvl8pPr marL="3429000" indent="-228600" algn="l" defTabSz="449263" rtl="0" fontAlgn="base">
              <a:spcBef>
                <a:spcPts val="500"/>
              </a:spcBef>
              <a:spcAft>
                <a:spcPct val="0"/>
              </a:spcAft>
              <a:buClr>
                <a:srgbClr val="000000"/>
              </a:buClr>
              <a:buSzPct val="100000"/>
              <a:buFont typeface="Times New Roman" pitchFamily="18" charset="0"/>
              <a:defRPr sz="1800">
                <a:solidFill>
                  <a:srgbClr val="000000"/>
                </a:solidFill>
                <a:latin typeface="+mn-lt"/>
              </a:defRPr>
            </a:lvl8pPr>
            <a:lvl9pPr marL="3886200" indent="-228600" algn="l" defTabSz="449263" rtl="0" fontAlgn="base">
              <a:spcBef>
                <a:spcPts val="500"/>
              </a:spcBef>
              <a:spcAft>
                <a:spcPct val="0"/>
              </a:spcAft>
              <a:buClr>
                <a:srgbClr val="000000"/>
              </a:buClr>
              <a:buSzPct val="100000"/>
              <a:buFont typeface="Times New Roman" pitchFamily="18" charset="0"/>
              <a:defRPr sz="1800">
                <a:solidFill>
                  <a:srgbClr val="000000"/>
                </a:solidFill>
                <a:latin typeface="+mn-lt"/>
              </a:defRPr>
            </a:lvl9pPr>
          </a:lstStyle>
          <a:p>
            <a:pPr marL="0" marR="0" lvl="0" indent="0" algn="l" defTabSz="449263" rtl="0" eaLnBrk="0" fontAlgn="base" latinLnBrk="0" hangingPunct="0">
              <a:lnSpc>
                <a:spcPct val="100000"/>
              </a:lnSpc>
              <a:spcBef>
                <a:spcPts val="800"/>
              </a:spcBef>
              <a:spcAft>
                <a:spcPct val="0"/>
              </a:spcAft>
              <a:buClr>
                <a:srgbClr val="000000"/>
              </a:buClr>
              <a:buSzPct val="100000"/>
              <a:buFont typeface="Times New Roman" pitchFamily="18" charset="0"/>
              <a:buNone/>
              <a:tabLst/>
              <a:defRPr/>
            </a:pPr>
            <a:r>
              <a:rPr kumimoji="0" lang="en-US" sz="1300" b="1"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t>function</a:t>
            </a:r>
            <a:r>
              <a:rPr kumimoji="0" lang="en-US" sz="1300" b="0"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t> Create </a:t>
            </a:r>
            <a:r>
              <a:rPr kumimoji="0" lang="en-US" sz="1300" b="1"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t>return</a:t>
            </a:r>
            <a:r>
              <a:rPr kumimoji="0" lang="en-US" sz="1300" b="0"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t> Pack.Rec </a:t>
            </a:r>
            <a:r>
              <a:rPr kumimoji="0" lang="en-US" sz="1300" b="1"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t>is</a:t>
            </a:r>
          </a:p>
          <a:p>
            <a:pPr marL="0" marR="0" lvl="0" indent="0" algn="l" defTabSz="449263" rtl="0" eaLnBrk="0" fontAlgn="base" latinLnBrk="0" hangingPunct="0">
              <a:lnSpc>
                <a:spcPct val="100000"/>
              </a:lnSpc>
              <a:spcBef>
                <a:spcPts val="800"/>
              </a:spcBef>
              <a:spcAft>
                <a:spcPct val="0"/>
              </a:spcAft>
              <a:buClr>
                <a:srgbClr val="000000"/>
              </a:buClr>
              <a:buSzPct val="100000"/>
              <a:buFont typeface="Times New Roman" pitchFamily="18" charset="0"/>
              <a:buNone/>
              <a:tabLst/>
              <a:defRPr/>
            </a:pPr>
            <a:r>
              <a:rPr kumimoji="0" lang="en-US" sz="1300" b="0"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t/>
            </a:r>
            <a:br>
              <a:rPr kumimoji="0" lang="en-US" sz="1300" b="0"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br>
            <a:r>
              <a:rPr kumimoji="0" lang="en-US" sz="1300" b="1"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t/>
            </a:r>
            <a:br>
              <a:rPr kumimoji="0" lang="en-US" sz="1300" b="1"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br>
            <a:r>
              <a:rPr kumimoji="0" lang="en-US" sz="1300" b="0"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t/>
            </a:r>
            <a:br>
              <a:rPr kumimoji="0" lang="en-US" sz="1300" b="0"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br>
            <a:endParaRPr kumimoji="0" lang="en-US" sz="1300" b="0"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endParaRPr>
          </a:p>
          <a:p>
            <a:pPr marL="0" marR="0" lvl="0" indent="0" algn="l" defTabSz="449263" rtl="0" eaLnBrk="0" fontAlgn="base" latinLnBrk="0" hangingPunct="0">
              <a:lnSpc>
                <a:spcPct val="100000"/>
              </a:lnSpc>
              <a:spcBef>
                <a:spcPts val="800"/>
              </a:spcBef>
              <a:spcAft>
                <a:spcPct val="0"/>
              </a:spcAft>
              <a:buClr>
                <a:srgbClr val="000000"/>
              </a:buClr>
              <a:buSzPct val="100000"/>
              <a:buFont typeface="Times New Roman" pitchFamily="18" charset="0"/>
              <a:buNone/>
              <a:tabLst/>
              <a:defRPr/>
            </a:pPr>
            <a:endParaRPr kumimoji="0" lang="en-US" sz="400" b="0" i="1"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endParaRPr>
          </a:p>
          <a:p>
            <a:pPr marL="0" marR="0" lvl="0" indent="0" algn="l" defTabSz="449263" rtl="0" eaLnBrk="0" fontAlgn="base" latinLnBrk="0" hangingPunct="0">
              <a:lnSpc>
                <a:spcPct val="100000"/>
              </a:lnSpc>
              <a:spcBef>
                <a:spcPts val="800"/>
              </a:spcBef>
              <a:spcAft>
                <a:spcPct val="0"/>
              </a:spcAft>
              <a:buClr>
                <a:srgbClr val="000000"/>
              </a:buClr>
              <a:buSzPct val="100000"/>
              <a:buFont typeface="Times New Roman" pitchFamily="18" charset="0"/>
              <a:buNone/>
              <a:tabLst/>
              <a:defRPr/>
            </a:pPr>
            <a:r>
              <a:rPr kumimoji="0" lang="en-US" sz="1300" b="0" i="1"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t/>
            </a:r>
            <a:br>
              <a:rPr kumimoji="0" lang="en-US" sz="1300" b="0" i="1"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br>
            <a:r>
              <a:rPr kumimoji="0" lang="en-US" sz="1300" b="0"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t/>
            </a:r>
            <a:br>
              <a:rPr kumimoji="0" lang="en-US" sz="1300" b="0"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br>
            <a:endParaRPr kumimoji="0" lang="de-DE" sz="1300" b="0" i="1" u="none" strike="noStrike" kern="0" cap="none" spc="0" normalizeH="0" baseline="0" noProof="0" dirty="0">
              <a:ln>
                <a:noFill/>
              </a:ln>
              <a:solidFill>
                <a:srgbClr val="000000"/>
              </a:solidFill>
              <a:effectLst/>
              <a:uLnTx/>
              <a:uFillTx/>
              <a:latin typeface="Courier New" panose="02070309020205020404" pitchFamily="49" charset="0"/>
              <a:ea typeface="+mn-ea"/>
              <a:cs typeface="Courier New" panose="02070309020205020404" pitchFamily="49" charset="0"/>
            </a:endParaRPr>
          </a:p>
        </p:txBody>
      </p:sp>
      <p:sp>
        <p:nvSpPr>
          <p:cNvPr id="11" name="Textfeld 10"/>
          <p:cNvSpPr txBox="1"/>
          <p:nvPr/>
        </p:nvSpPr>
        <p:spPr>
          <a:xfrm>
            <a:off x="5292998" y="4624090"/>
            <a:ext cx="1511250" cy="523220"/>
          </a:xfrm>
          <a:prstGeom prst="rect">
            <a:avLst/>
          </a:prstGeom>
          <a:noFill/>
        </p:spPr>
        <p:txBody>
          <a:bodyPr wrap="square" rtlCol="0">
            <a:spAutoFit/>
          </a:bodyPr>
          <a:lstStyle/>
          <a:p>
            <a:pPr algn="ctr"/>
            <a:r>
              <a:rPr lang="de-DE" sz="2800" dirty="0" smtClean="0">
                <a:solidFill>
                  <a:srgbClr val="FF3399"/>
                </a:solidFill>
                <a:cs typeface="Courier New" panose="02070309020205020404" pitchFamily="49" charset="0"/>
                <a:hlinkClick r:id="rId2" action="ppaction://hlinksldjump"/>
              </a:rPr>
              <a:t>Solution</a:t>
            </a:r>
            <a:endParaRPr lang="de-DE" sz="2000" dirty="0">
              <a:solidFill>
                <a:srgbClr val="FF3399"/>
              </a:solidFill>
              <a:cs typeface="Courier New" panose="02070309020205020404" pitchFamily="49" charset="0"/>
            </a:endParaRPr>
          </a:p>
        </p:txBody>
      </p:sp>
    </p:spTree>
    <p:extLst>
      <p:ext uri="{BB962C8B-B14F-4D97-AF65-F5344CB8AC3E}">
        <p14:creationId xmlns:p14="http://schemas.microsoft.com/office/powerpoint/2010/main" val="3180983617"/>
      </p:ext>
    </p:extLst>
  </p:cSld>
  <p:clrMapOvr>
    <a:masterClrMapping/>
  </p:clrMapOvr>
  <p:timing>
    <p:tnLst>
      <p:par>
        <p:cTn id="1" dur="indefinite" restart="never" nodeType="tmRoot"/>
      </p:par>
    </p:tnLst>
  </p:timing>
</p:sld>
</file>

<file path=ppt/slides/slide3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el 5"/>
          <p:cNvSpPr>
            <a:spLocks noGrp="1"/>
          </p:cNvSpPr>
          <p:nvPr>
            <p:ph type="title"/>
          </p:nvPr>
        </p:nvSpPr>
        <p:spPr/>
        <p:txBody>
          <a:bodyPr/>
          <a:lstStyle/>
          <a:p>
            <a:r>
              <a:rPr lang="en-US" dirty="0" smtClean="0"/>
              <a:t>Example Task</a:t>
            </a:r>
            <a:endParaRPr lang="en-US" dirty="0"/>
          </a:p>
        </p:txBody>
      </p:sp>
      <p:sp>
        <p:nvSpPr>
          <p:cNvPr id="7" name="Inhaltsplatzhalter 6"/>
          <p:cNvSpPr>
            <a:spLocks noGrp="1"/>
          </p:cNvSpPr>
          <p:nvPr>
            <p:ph idx="1"/>
          </p:nvPr>
        </p:nvSpPr>
        <p:spPr>
          <a:xfrm>
            <a:off x="539552" y="2132856"/>
            <a:ext cx="8064896" cy="4082207"/>
          </a:xfrm>
        </p:spPr>
        <p:txBody>
          <a:bodyPr/>
          <a:lstStyle/>
          <a:p>
            <a:pPr marL="0" lvl="0" indent="0"/>
            <a:r>
              <a:rPr lang="en-US" sz="1500" dirty="0">
                <a:latin typeface="Courier New" panose="02070309020205020404" pitchFamily="49" charset="0"/>
                <a:cs typeface="Courier New" panose="02070309020205020404" pitchFamily="49" charset="0"/>
              </a:rPr>
              <a:t>Tasking:</a:t>
            </a:r>
            <a:br>
              <a:rPr lang="en-US" sz="1500" dirty="0">
                <a:latin typeface="Courier New" panose="02070309020205020404" pitchFamily="49" charset="0"/>
                <a:cs typeface="Courier New" panose="02070309020205020404" pitchFamily="49" charset="0"/>
              </a:rPr>
            </a:br>
            <a:r>
              <a:rPr lang="en-US" sz="1500" b="1" dirty="0">
                <a:latin typeface="Courier New" panose="02070309020205020404" pitchFamily="49" charset="0"/>
                <a:cs typeface="Courier New" panose="02070309020205020404" pitchFamily="49" charset="0"/>
              </a:rPr>
              <a:t>declare</a:t>
            </a:r>
          </a:p>
          <a:p>
            <a:pPr marL="0" lvl="0" indent="0"/>
            <a:r>
              <a:rPr lang="en-US" sz="1500" dirty="0">
                <a:latin typeface="Courier New" panose="02070309020205020404" pitchFamily="49" charset="0"/>
                <a:cs typeface="Courier New" panose="02070309020205020404" pitchFamily="49" charset="0"/>
              </a:rPr>
              <a:t>  </a:t>
            </a:r>
            <a:r>
              <a:rPr lang="en-US" sz="1500" b="1" dirty="0">
                <a:latin typeface="Courier New" panose="02070309020205020404" pitchFamily="49" charset="0"/>
                <a:cs typeface="Courier New" panose="02070309020205020404" pitchFamily="49" charset="0"/>
              </a:rPr>
              <a:t>task type </a:t>
            </a:r>
            <a:r>
              <a:rPr lang="en-US" sz="1500" dirty="0">
                <a:latin typeface="Courier New" panose="02070309020205020404" pitchFamily="49" charset="0"/>
                <a:cs typeface="Courier New" panose="02070309020205020404" pitchFamily="49" charset="0"/>
              </a:rPr>
              <a:t>TT </a:t>
            </a:r>
            <a:r>
              <a:rPr lang="en-US" sz="1500" b="1" dirty="0">
                <a:latin typeface="Courier New" panose="02070309020205020404" pitchFamily="49" charset="0"/>
                <a:cs typeface="Courier New" panose="02070309020205020404" pitchFamily="49" charset="0"/>
              </a:rPr>
              <a:t>is</a:t>
            </a:r>
            <a:r>
              <a:rPr lang="en-US" sz="1500" dirty="0">
                <a:latin typeface="Courier New" panose="02070309020205020404" pitchFamily="49" charset="0"/>
                <a:cs typeface="Courier New" panose="02070309020205020404" pitchFamily="49" charset="0"/>
              </a:rPr>
              <a:t/>
            </a:r>
            <a:br>
              <a:rPr lang="en-US" sz="1500" dirty="0">
                <a:latin typeface="Courier New" panose="02070309020205020404" pitchFamily="49" charset="0"/>
                <a:cs typeface="Courier New" panose="02070309020205020404" pitchFamily="49" charset="0"/>
              </a:rPr>
            </a:br>
            <a:r>
              <a:rPr lang="en-US" sz="1500" dirty="0">
                <a:latin typeface="Courier New" panose="02070309020205020404" pitchFamily="49" charset="0"/>
                <a:cs typeface="Courier New" panose="02070309020205020404" pitchFamily="49" charset="0"/>
              </a:rPr>
              <a:t>    </a:t>
            </a:r>
            <a:r>
              <a:rPr lang="en-US" sz="1500" b="1" dirty="0">
                <a:latin typeface="Courier New" panose="02070309020205020404" pitchFamily="49" charset="0"/>
                <a:cs typeface="Courier New" panose="02070309020205020404" pitchFamily="49" charset="0"/>
              </a:rPr>
              <a:t>entry</a:t>
            </a:r>
            <a:r>
              <a:rPr lang="en-US" sz="1500" dirty="0">
                <a:latin typeface="Courier New" panose="02070309020205020404" pitchFamily="49" charset="0"/>
                <a:cs typeface="Courier New" panose="02070309020205020404" pitchFamily="49" charset="0"/>
              </a:rPr>
              <a:t> Set (I: Integer);</a:t>
            </a:r>
            <a:br>
              <a:rPr lang="en-US" sz="1500" dirty="0">
                <a:latin typeface="Courier New" panose="02070309020205020404" pitchFamily="49" charset="0"/>
                <a:cs typeface="Courier New" panose="02070309020205020404" pitchFamily="49" charset="0"/>
              </a:rPr>
            </a:br>
            <a:r>
              <a:rPr lang="en-US" sz="1500" dirty="0">
                <a:latin typeface="Courier New" panose="02070309020205020404" pitchFamily="49" charset="0"/>
                <a:cs typeface="Courier New" panose="02070309020205020404" pitchFamily="49" charset="0"/>
              </a:rPr>
              <a:t>  </a:t>
            </a:r>
            <a:r>
              <a:rPr lang="en-US" sz="1500" b="1" dirty="0">
                <a:latin typeface="Courier New" panose="02070309020205020404" pitchFamily="49" charset="0"/>
                <a:cs typeface="Courier New" panose="02070309020205020404" pitchFamily="49" charset="0"/>
              </a:rPr>
              <a:t>end</a:t>
            </a:r>
            <a:r>
              <a:rPr lang="en-US" sz="1500" dirty="0">
                <a:latin typeface="Courier New" panose="02070309020205020404" pitchFamily="49" charset="0"/>
                <a:cs typeface="Courier New" panose="02070309020205020404" pitchFamily="49" charset="0"/>
              </a:rPr>
              <a:t> TT;</a:t>
            </a:r>
          </a:p>
          <a:p>
            <a:pPr marL="0" lvl="0" indent="0"/>
            <a:r>
              <a:rPr lang="en-US" sz="1500" b="1" dirty="0">
                <a:latin typeface="Courier New" panose="02070309020205020404" pitchFamily="49" charset="0"/>
                <a:cs typeface="Courier New" panose="02070309020205020404" pitchFamily="49" charset="0"/>
              </a:rPr>
              <a:t>  task body </a:t>
            </a:r>
            <a:r>
              <a:rPr lang="en-US" sz="1500" dirty="0">
                <a:latin typeface="Courier New" panose="02070309020205020404" pitchFamily="49" charset="0"/>
                <a:cs typeface="Courier New" panose="02070309020205020404" pitchFamily="49" charset="0"/>
              </a:rPr>
              <a:t>TT </a:t>
            </a:r>
            <a:r>
              <a:rPr lang="en-US" sz="1500" b="1" dirty="0">
                <a:latin typeface="Courier New" panose="02070309020205020404" pitchFamily="49" charset="0"/>
                <a:cs typeface="Courier New" panose="02070309020205020404" pitchFamily="49" charset="0"/>
              </a:rPr>
              <a:t>is</a:t>
            </a:r>
            <a:r>
              <a:rPr lang="en-US" sz="1500" dirty="0">
                <a:latin typeface="Courier New" panose="02070309020205020404" pitchFamily="49" charset="0"/>
                <a:cs typeface="Courier New" panose="02070309020205020404" pitchFamily="49" charset="0"/>
              </a:rPr>
              <a:t> … </a:t>
            </a:r>
            <a:r>
              <a:rPr lang="en-US" sz="1500" b="1" dirty="0">
                <a:latin typeface="Courier New" panose="02070309020205020404" pitchFamily="49" charset="0"/>
                <a:cs typeface="Courier New" panose="02070309020205020404" pitchFamily="49" charset="0"/>
              </a:rPr>
              <a:t>end</a:t>
            </a:r>
            <a:r>
              <a:rPr lang="en-US" sz="1500" dirty="0">
                <a:latin typeface="Courier New" panose="02070309020205020404" pitchFamily="49" charset="0"/>
                <a:cs typeface="Courier New" panose="02070309020205020404" pitchFamily="49" charset="0"/>
              </a:rPr>
              <a:t> TT;</a:t>
            </a:r>
          </a:p>
          <a:p>
            <a:pPr marL="0" lvl="0" indent="0"/>
            <a:r>
              <a:rPr lang="en-US" sz="1500" b="1" dirty="0">
                <a:latin typeface="Courier New" panose="02070309020205020404" pitchFamily="49" charset="0"/>
                <a:cs typeface="Courier New" panose="02070309020205020404" pitchFamily="49" charset="0"/>
              </a:rPr>
              <a:t>  type </a:t>
            </a:r>
            <a:r>
              <a:rPr lang="en-US" sz="1500" dirty="0">
                <a:latin typeface="Courier New" panose="02070309020205020404" pitchFamily="49" charset="0"/>
                <a:cs typeface="Courier New" panose="02070309020205020404" pitchFamily="49" charset="0"/>
              </a:rPr>
              <a:t>Rec</a:t>
            </a:r>
            <a:r>
              <a:rPr lang="en-US" sz="1500" b="1" dirty="0">
                <a:latin typeface="Courier New" panose="02070309020205020404" pitchFamily="49" charset="0"/>
                <a:cs typeface="Courier New" panose="02070309020205020404" pitchFamily="49" charset="0"/>
              </a:rPr>
              <a:t> is record</a:t>
            </a:r>
            <a:r>
              <a:rPr lang="en-US" sz="1500" dirty="0">
                <a:latin typeface="Courier New" panose="02070309020205020404" pitchFamily="49" charset="0"/>
                <a:cs typeface="Courier New" panose="02070309020205020404" pitchFamily="49" charset="0"/>
              </a:rPr>
              <a:t/>
            </a:r>
            <a:br>
              <a:rPr lang="en-US" sz="1500" dirty="0">
                <a:latin typeface="Courier New" panose="02070309020205020404" pitchFamily="49" charset="0"/>
                <a:cs typeface="Courier New" panose="02070309020205020404" pitchFamily="49" charset="0"/>
              </a:rPr>
            </a:br>
            <a:r>
              <a:rPr lang="en-US" sz="1500" dirty="0">
                <a:latin typeface="Courier New" panose="02070309020205020404" pitchFamily="49" charset="0"/>
                <a:cs typeface="Courier New" panose="02070309020205020404" pitchFamily="49" charset="0"/>
              </a:rPr>
              <a:t>    </a:t>
            </a:r>
            <a:r>
              <a:rPr lang="en-US" sz="1500" dirty="0">
                <a:solidFill>
                  <a:srgbClr val="3333CC"/>
                </a:solidFill>
                <a:latin typeface="Courier New" panose="02070309020205020404" pitchFamily="49" charset="0"/>
                <a:cs typeface="Courier New" panose="02070309020205020404" pitchFamily="49" charset="0"/>
              </a:rPr>
              <a:t>T: TT;  -- </a:t>
            </a:r>
            <a:r>
              <a:rPr lang="en-US" sz="1500" i="1" dirty="0">
                <a:solidFill>
                  <a:srgbClr val="3333CC"/>
                </a:solidFill>
                <a:latin typeface="Courier New" panose="02070309020205020404" pitchFamily="49" charset="0"/>
                <a:cs typeface="Courier New" panose="02070309020205020404" pitchFamily="49" charset="0"/>
              </a:rPr>
              <a:t>active object that changes state (even if "constant")</a:t>
            </a:r>
            <a:r>
              <a:rPr lang="en-US" sz="1500" dirty="0">
                <a:latin typeface="Courier New" panose="02070309020205020404" pitchFamily="49" charset="0"/>
                <a:cs typeface="Courier New" panose="02070309020205020404" pitchFamily="49" charset="0"/>
              </a:rPr>
              <a:t/>
            </a:r>
            <a:br>
              <a:rPr lang="en-US" sz="1500" dirty="0">
                <a:latin typeface="Courier New" panose="02070309020205020404" pitchFamily="49" charset="0"/>
                <a:cs typeface="Courier New" panose="02070309020205020404" pitchFamily="49" charset="0"/>
              </a:rPr>
            </a:br>
            <a:r>
              <a:rPr lang="en-US" sz="1500" dirty="0">
                <a:latin typeface="Courier New" panose="02070309020205020404" pitchFamily="49" charset="0"/>
                <a:cs typeface="Courier New" panose="02070309020205020404" pitchFamily="49" charset="0"/>
              </a:rPr>
              <a:t>  </a:t>
            </a:r>
            <a:r>
              <a:rPr lang="en-US" sz="1500" b="1" dirty="0">
                <a:latin typeface="Courier New" panose="02070309020205020404" pitchFamily="49" charset="0"/>
                <a:cs typeface="Courier New" panose="02070309020205020404" pitchFamily="49" charset="0"/>
              </a:rPr>
              <a:t>end record</a:t>
            </a:r>
            <a:r>
              <a:rPr lang="en-US" sz="1500" dirty="0">
                <a:latin typeface="Courier New" panose="02070309020205020404" pitchFamily="49" charset="0"/>
                <a:cs typeface="Courier New" panose="02070309020205020404" pitchFamily="49" charset="0"/>
              </a:rPr>
              <a:t>;</a:t>
            </a:r>
          </a:p>
          <a:p>
            <a:pPr marL="0" lvl="0" indent="0"/>
            <a:r>
              <a:rPr lang="en-US" sz="1500" dirty="0">
                <a:latin typeface="Courier New" panose="02070309020205020404" pitchFamily="49" charset="0"/>
                <a:cs typeface="Courier New" panose="02070309020205020404" pitchFamily="49" charset="0"/>
              </a:rPr>
              <a:t>  Ob: </a:t>
            </a:r>
            <a:r>
              <a:rPr lang="en-US" sz="1500" b="1" dirty="0">
                <a:latin typeface="Courier New" panose="02070309020205020404" pitchFamily="49" charset="0"/>
                <a:cs typeface="Courier New" panose="02070309020205020404" pitchFamily="49" charset="0"/>
              </a:rPr>
              <a:t>constant</a:t>
            </a:r>
            <a:r>
              <a:rPr lang="en-US" sz="1500" dirty="0">
                <a:latin typeface="Courier New" panose="02070309020205020404" pitchFamily="49" charset="0"/>
                <a:cs typeface="Courier New" panose="02070309020205020404" pitchFamily="49" charset="0"/>
              </a:rPr>
              <a:t> Rec := (T =&gt; &lt;&gt;);</a:t>
            </a:r>
          </a:p>
          <a:p>
            <a:pPr marL="0" lvl="0" indent="0"/>
            <a:r>
              <a:rPr lang="en-US" sz="1500" b="1" dirty="0">
                <a:latin typeface="Courier New" panose="02070309020205020404" pitchFamily="49" charset="0"/>
                <a:cs typeface="Courier New" panose="02070309020205020404" pitchFamily="49" charset="0"/>
              </a:rPr>
              <a:t>begin</a:t>
            </a:r>
          </a:p>
          <a:p>
            <a:pPr marL="0" lvl="0" indent="0"/>
            <a:r>
              <a:rPr lang="en-US" sz="1500" dirty="0">
                <a:latin typeface="Courier New" panose="02070309020205020404" pitchFamily="49" charset="0"/>
                <a:cs typeface="Courier New" panose="02070309020205020404" pitchFamily="49" charset="0"/>
              </a:rPr>
              <a:t>  Ob.T.Set (</a:t>
            </a:r>
            <a:r>
              <a:rPr lang="en-US" sz="1500" dirty="0">
                <a:solidFill>
                  <a:srgbClr val="3333CC"/>
                </a:solidFill>
                <a:latin typeface="Courier New" panose="02070309020205020404" pitchFamily="49" charset="0"/>
                <a:cs typeface="Courier New" panose="02070309020205020404" pitchFamily="49" charset="0"/>
              </a:rPr>
              <a:t>53</a:t>
            </a:r>
            <a:r>
              <a:rPr lang="en-US" sz="1500" dirty="0">
                <a:latin typeface="Courier New" panose="02070309020205020404" pitchFamily="49" charset="0"/>
                <a:cs typeface="Courier New" panose="02070309020205020404" pitchFamily="49" charset="0"/>
              </a:rPr>
              <a:t>);  </a:t>
            </a:r>
            <a:r>
              <a:rPr lang="en-US" sz="1500" i="1" dirty="0">
                <a:latin typeface="Courier New" panose="02070309020205020404" pitchFamily="49" charset="0"/>
                <a:cs typeface="Courier New" panose="02070309020205020404" pitchFamily="49" charset="0"/>
              </a:rPr>
              <a:t>-- execution of an entry of a constant task</a:t>
            </a:r>
          </a:p>
          <a:p>
            <a:pPr marL="0" lvl="0" indent="0"/>
            <a:r>
              <a:rPr lang="en-US" sz="1500" b="1" dirty="0">
                <a:latin typeface="Courier New" panose="02070309020205020404" pitchFamily="49" charset="0"/>
                <a:cs typeface="Courier New" panose="02070309020205020404" pitchFamily="49" charset="0"/>
              </a:rPr>
              <a:t>end</a:t>
            </a:r>
            <a:r>
              <a:rPr lang="en-US" sz="1500" dirty="0">
                <a:latin typeface="Courier New" panose="02070309020205020404" pitchFamily="49" charset="0"/>
                <a:cs typeface="Courier New" panose="02070309020205020404" pitchFamily="49" charset="0"/>
              </a:rPr>
              <a:t> Tasking</a:t>
            </a:r>
            <a:r>
              <a:rPr lang="en-US" sz="1500" dirty="0" smtClean="0">
                <a:latin typeface="Courier New" panose="02070309020205020404" pitchFamily="49" charset="0"/>
                <a:cs typeface="Courier New" panose="02070309020205020404" pitchFamily="49" charset="0"/>
              </a:rPr>
              <a:t>;</a:t>
            </a:r>
            <a:endParaRPr lang="de-DE" sz="1500" dirty="0">
              <a:latin typeface="Courier New" panose="02070309020205020404" pitchFamily="49" charset="0"/>
              <a:cs typeface="Courier New" panose="02070309020205020404" pitchFamily="49" charset="0"/>
            </a:endParaRPr>
          </a:p>
        </p:txBody>
      </p:sp>
      <p:sp>
        <p:nvSpPr>
          <p:cNvPr id="4" name="Fußzeilenplatzhalter 3"/>
          <p:cNvSpPr>
            <a:spLocks noGrp="1"/>
          </p:cNvSpPr>
          <p:nvPr>
            <p:ph type="ftr" idx="10"/>
          </p:nvPr>
        </p:nvSpPr>
        <p:spPr/>
        <p:txBody>
          <a:bodyPr/>
          <a:lstStyle/>
          <a:p>
            <a:pPr>
              <a:defRPr/>
            </a:pPr>
            <a:r>
              <a:rPr lang="en-US" dirty="0" smtClean="0"/>
              <a:t>Ada Basics © 2024 C.Grein</a:t>
            </a:r>
            <a:endParaRPr lang="de-DE" dirty="0"/>
          </a:p>
        </p:txBody>
      </p:sp>
      <p:sp>
        <p:nvSpPr>
          <p:cNvPr id="5" name="Foliennummernplatzhalter 4"/>
          <p:cNvSpPr>
            <a:spLocks noGrp="1"/>
          </p:cNvSpPr>
          <p:nvPr>
            <p:ph type="sldNum" idx="11"/>
          </p:nvPr>
        </p:nvSpPr>
        <p:spPr/>
        <p:txBody>
          <a:bodyPr/>
          <a:lstStyle/>
          <a:p>
            <a:pPr>
              <a:defRPr/>
            </a:pPr>
            <a:fld id="{6A7BC4DC-A12A-4763-B677-CCF5762EE09E}" type="slidenum">
              <a:rPr lang="de-DE" smtClean="0"/>
              <a:pPr>
                <a:defRPr/>
              </a:pPr>
              <a:t>388</a:t>
            </a:fld>
            <a:endParaRPr lang="de-DE" dirty="0"/>
          </a:p>
        </p:txBody>
      </p:sp>
      <p:sp>
        <p:nvSpPr>
          <p:cNvPr id="8" name="Textfeld 7"/>
          <p:cNvSpPr txBox="1"/>
          <p:nvPr/>
        </p:nvSpPr>
        <p:spPr>
          <a:xfrm>
            <a:off x="4211960" y="2086397"/>
            <a:ext cx="4392488" cy="1846659"/>
          </a:xfrm>
          <a:prstGeom prst="rect">
            <a:avLst/>
          </a:prstGeom>
          <a:noFill/>
          <a:ln w="3175">
            <a:solidFill>
              <a:schemeClr val="tx1"/>
            </a:solidFill>
          </a:ln>
        </p:spPr>
        <p:txBody>
          <a:bodyPr wrap="square" rtlCol="0">
            <a:spAutoFit/>
          </a:bodyPr>
          <a:lstStyle/>
          <a:p>
            <a:r>
              <a:rPr lang="en-US" sz="1400" dirty="0" smtClean="0">
                <a:solidFill>
                  <a:schemeClr val="tx1"/>
                </a:solidFill>
              </a:rPr>
              <a:t>Tasks (</a:t>
            </a:r>
            <a:r>
              <a:rPr lang="en-US" sz="1400" u="sng" dirty="0" smtClean="0">
                <a:solidFill>
                  <a:schemeClr val="tx1"/>
                </a:solidFill>
              </a:rPr>
              <a:t>not</a:t>
            </a:r>
            <a:r>
              <a:rPr lang="en-US" sz="1400" dirty="0" smtClean="0">
                <a:solidFill>
                  <a:schemeClr val="tx1"/>
                </a:solidFill>
              </a:rPr>
              <a:t> a topic of this course) are active objects, i.e. each task has its own thread of control: All tasks run concurrently. A task communicates with other tasks via rendezvous</a:t>
            </a:r>
            <a:r>
              <a:rPr lang="en-US" sz="1400" dirty="0">
                <a:solidFill>
                  <a:schemeClr val="tx1"/>
                </a:solidFill>
              </a:rPr>
              <a:t> </a:t>
            </a:r>
            <a:r>
              <a:rPr lang="en-US" sz="1400" dirty="0" smtClean="0">
                <a:solidFill>
                  <a:schemeClr val="tx1"/>
                </a:solidFill>
              </a:rPr>
              <a:t>by calling one of its entries (roughly corres-ponding to a subprogram call).</a:t>
            </a:r>
          </a:p>
          <a:p>
            <a:r>
              <a:rPr lang="en-US" sz="1400" dirty="0" smtClean="0">
                <a:solidFill>
                  <a:schemeClr val="tx1"/>
                </a:solidFill>
              </a:rPr>
              <a:t>In the example, a task </a:t>
            </a:r>
            <a:r>
              <a:rPr lang="en-US" sz="1200" dirty="0" smtClean="0">
                <a:solidFill>
                  <a:schemeClr val="tx1"/>
                </a:solidFill>
                <a:latin typeface="Courier New" panose="02070309020205020404" pitchFamily="49" charset="0"/>
                <a:cs typeface="Courier New" panose="02070309020205020404" pitchFamily="49" charset="0"/>
              </a:rPr>
              <a:t>T</a:t>
            </a:r>
            <a:r>
              <a:rPr lang="en-US" sz="1400" dirty="0" smtClean="0">
                <a:solidFill>
                  <a:schemeClr val="tx1"/>
                </a:solidFill>
              </a:rPr>
              <a:t> is declared locally as </a:t>
            </a:r>
            <a:r>
              <a:rPr lang="en-US" sz="1400" dirty="0">
                <a:solidFill>
                  <a:schemeClr val="tx1"/>
                </a:solidFill>
              </a:rPr>
              <a:t>a record component</a:t>
            </a:r>
            <a:r>
              <a:rPr lang="en-US" sz="1400" dirty="0" smtClean="0">
                <a:solidFill>
                  <a:schemeClr val="tx1"/>
                </a:solidFill>
              </a:rPr>
              <a:t> in block </a:t>
            </a:r>
            <a:r>
              <a:rPr lang="en-US" sz="1200" dirty="0" smtClean="0">
                <a:solidFill>
                  <a:schemeClr val="tx1"/>
                </a:solidFill>
                <a:latin typeface="Courier New" panose="02070309020205020404" pitchFamily="49" charset="0"/>
                <a:cs typeface="Courier New" panose="02070309020205020404" pitchFamily="49" charset="0"/>
              </a:rPr>
              <a:t>Tasking</a:t>
            </a:r>
            <a:r>
              <a:rPr lang="en-US" sz="1400" dirty="0" smtClean="0">
                <a:solidFill>
                  <a:schemeClr val="tx1"/>
                </a:solidFill>
              </a:rPr>
              <a:t>. The task holding this block performs a rendezvous with </a:t>
            </a:r>
            <a:r>
              <a:rPr lang="en-US" sz="1200" dirty="0" smtClean="0">
                <a:solidFill>
                  <a:schemeClr val="tx1"/>
                </a:solidFill>
                <a:latin typeface="Courier New" panose="02070309020205020404" pitchFamily="49" charset="0"/>
                <a:cs typeface="Courier New" panose="02070309020205020404" pitchFamily="49" charset="0"/>
              </a:rPr>
              <a:t>T</a:t>
            </a:r>
            <a:r>
              <a:rPr lang="en-US" sz="1400" dirty="0" smtClean="0">
                <a:solidFill>
                  <a:schemeClr val="tx1"/>
                </a:solidFill>
              </a:rPr>
              <a:t> by calling its entry </a:t>
            </a:r>
            <a:r>
              <a:rPr lang="en-US" sz="1200" dirty="0" smtClean="0">
                <a:solidFill>
                  <a:schemeClr val="tx1"/>
                </a:solidFill>
                <a:latin typeface="Courier New" panose="02070309020205020404" pitchFamily="49" charset="0"/>
                <a:cs typeface="Courier New" panose="02070309020205020404" pitchFamily="49" charset="0"/>
              </a:rPr>
              <a:t>Set</a:t>
            </a:r>
            <a:r>
              <a:rPr lang="en-US" sz="1400" dirty="0" smtClean="0">
                <a:solidFill>
                  <a:schemeClr val="tx1"/>
                </a:solidFill>
              </a:rPr>
              <a:t>.</a:t>
            </a:r>
            <a:endParaRPr lang="en-US" sz="1400" dirty="0">
              <a:solidFill>
                <a:schemeClr val="tx1"/>
              </a:solidFill>
            </a:endParaRPr>
          </a:p>
        </p:txBody>
      </p:sp>
    </p:spTree>
    <p:extLst>
      <p:ext uri="{BB962C8B-B14F-4D97-AF65-F5344CB8AC3E}">
        <p14:creationId xmlns:p14="http://schemas.microsoft.com/office/powerpoint/2010/main" val="1092580195"/>
      </p:ext>
    </p:extLst>
  </p:cSld>
  <p:clrMapOvr>
    <a:masterClrMapping/>
  </p:clrMapOvr>
  <p:timing>
    <p:tnLst>
      <p:par>
        <p:cTn id="1" dur="indefinite" restart="never" nodeType="tmRoot"/>
      </p:par>
    </p:tnLst>
  </p:timing>
</p:sld>
</file>

<file path=ppt/slides/slide3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smtClean="0"/>
              <a:t>Example Task Body</a:t>
            </a:r>
            <a:endParaRPr lang="en-US" dirty="0"/>
          </a:p>
        </p:txBody>
      </p:sp>
      <p:sp>
        <p:nvSpPr>
          <p:cNvPr id="3" name="Inhaltsplatzhalter 2"/>
          <p:cNvSpPr>
            <a:spLocks noGrp="1"/>
          </p:cNvSpPr>
          <p:nvPr>
            <p:ph idx="1"/>
          </p:nvPr>
        </p:nvSpPr>
        <p:spPr>
          <a:xfrm>
            <a:off x="539552" y="2420889"/>
            <a:ext cx="8064896" cy="3384376"/>
          </a:xfrm>
        </p:spPr>
        <p:txBody>
          <a:bodyPr/>
          <a:lstStyle/>
          <a:p>
            <a:pPr marL="0" lvl="0" indent="0"/>
            <a:r>
              <a:rPr lang="en-US" sz="2000" b="1" dirty="0" smtClean="0">
                <a:latin typeface="Courier New" panose="02070309020205020404" pitchFamily="49" charset="0"/>
                <a:cs typeface="Courier New" panose="02070309020205020404" pitchFamily="49" charset="0"/>
              </a:rPr>
              <a:t>task body </a:t>
            </a:r>
            <a:r>
              <a:rPr lang="en-US" sz="2000" dirty="0" smtClean="0">
                <a:latin typeface="Courier New" panose="02070309020205020404" pitchFamily="49" charset="0"/>
                <a:cs typeface="Courier New" panose="02070309020205020404" pitchFamily="49" charset="0"/>
              </a:rPr>
              <a:t>TT </a:t>
            </a:r>
            <a:r>
              <a:rPr lang="en-US" sz="2000" b="1" dirty="0" smtClean="0">
                <a:latin typeface="Courier New" panose="02070309020205020404" pitchFamily="49" charset="0"/>
                <a:cs typeface="Courier New" panose="02070309020205020404" pitchFamily="49" charset="0"/>
              </a:rPr>
              <a:t>is</a:t>
            </a:r>
            <a:r>
              <a:rPr lang="en-US" sz="2000" dirty="0" smtClean="0">
                <a:latin typeface="Courier New" panose="02070309020205020404" pitchFamily="49" charset="0"/>
                <a:cs typeface="Courier New" panose="02070309020205020404" pitchFamily="49" charset="0"/>
              </a:rPr>
              <a:t>     -- </a:t>
            </a:r>
            <a:r>
              <a:rPr lang="en-US" sz="2000" i="1" dirty="0" smtClean="0">
                <a:solidFill>
                  <a:srgbClr val="3333CC"/>
                </a:solidFill>
                <a:latin typeface="Courier New" panose="02070309020205020404" pitchFamily="49" charset="0"/>
                <a:cs typeface="Courier New" panose="02070309020205020404" pitchFamily="49" charset="0"/>
              </a:rPr>
              <a:t>local objects like I are not</a:t>
            </a:r>
            <a:r>
              <a:rPr lang="en-US" sz="2000" dirty="0" smtClean="0">
                <a:latin typeface="Courier New" panose="02070309020205020404" pitchFamily="49" charset="0"/>
                <a:cs typeface="Courier New" panose="02070309020205020404" pitchFamily="49" charset="0"/>
              </a:rPr>
              <a:t/>
            </a:r>
            <a:br>
              <a:rPr lang="en-US" sz="2000" dirty="0" smtClean="0">
                <a:latin typeface="Courier New" panose="02070309020205020404" pitchFamily="49" charset="0"/>
                <a:cs typeface="Courier New" panose="02070309020205020404" pitchFamily="49" charset="0"/>
              </a:rPr>
            </a:br>
            <a:r>
              <a:rPr lang="en-US" sz="2000" dirty="0" smtClean="0">
                <a:latin typeface="Courier New" panose="02070309020205020404" pitchFamily="49" charset="0"/>
                <a:cs typeface="Courier New" panose="02070309020205020404" pitchFamily="49" charset="0"/>
              </a:rPr>
              <a:t>  I: Integer := 42; -- </a:t>
            </a:r>
            <a:r>
              <a:rPr lang="en-US" sz="2000" i="1" dirty="0" smtClean="0">
                <a:solidFill>
                  <a:srgbClr val="3333CC"/>
                </a:solidFill>
                <a:latin typeface="Courier New" panose="02070309020205020404" pitchFamily="49" charset="0"/>
                <a:cs typeface="Courier New" panose="02070309020205020404" pitchFamily="49" charset="0"/>
              </a:rPr>
              <a:t>considered part of constant</a:t>
            </a:r>
            <a:r>
              <a:rPr lang="en-US" sz="2000" dirty="0" smtClean="0">
                <a:latin typeface="Courier New" panose="02070309020205020404" pitchFamily="49" charset="0"/>
                <a:cs typeface="Courier New" panose="02070309020205020404" pitchFamily="49" charset="0"/>
              </a:rPr>
              <a:t/>
            </a:r>
            <a:br>
              <a:rPr lang="en-US" sz="2000" dirty="0" smtClean="0">
                <a:latin typeface="Courier New" panose="02070309020205020404" pitchFamily="49" charset="0"/>
                <a:cs typeface="Courier New" panose="02070309020205020404" pitchFamily="49" charset="0"/>
              </a:rPr>
            </a:br>
            <a:r>
              <a:rPr lang="en-US" sz="2000" b="1" dirty="0" smtClean="0">
                <a:latin typeface="Courier New" panose="02070309020205020404" pitchFamily="49" charset="0"/>
                <a:cs typeface="Courier New" panose="02070309020205020404" pitchFamily="49" charset="0"/>
              </a:rPr>
              <a:t>begin</a:t>
            </a:r>
            <a:r>
              <a:rPr lang="en-US" sz="2000" dirty="0" smtClean="0">
                <a:latin typeface="Courier New" panose="02070309020205020404" pitchFamily="49" charset="0"/>
                <a:cs typeface="Courier New" panose="02070309020205020404" pitchFamily="49" charset="0"/>
              </a:rPr>
              <a:t/>
            </a:r>
            <a:br>
              <a:rPr lang="en-US" sz="2000" dirty="0" smtClean="0">
                <a:latin typeface="Courier New" panose="02070309020205020404" pitchFamily="49" charset="0"/>
                <a:cs typeface="Courier New" panose="02070309020205020404" pitchFamily="49" charset="0"/>
              </a:rPr>
            </a:br>
            <a:r>
              <a:rPr lang="en-US" sz="2000" dirty="0" smtClean="0">
                <a:latin typeface="Courier New" panose="02070309020205020404" pitchFamily="49" charset="0"/>
                <a:cs typeface="Courier New" panose="02070309020205020404" pitchFamily="49" charset="0"/>
              </a:rPr>
              <a:t>  </a:t>
            </a:r>
            <a:r>
              <a:rPr lang="en-US" sz="2000" b="1" dirty="0" smtClean="0">
                <a:latin typeface="Courier New" panose="02070309020205020404" pitchFamily="49" charset="0"/>
                <a:cs typeface="Courier New" panose="02070309020205020404" pitchFamily="49" charset="0"/>
              </a:rPr>
              <a:t>accept</a:t>
            </a:r>
            <a:r>
              <a:rPr lang="en-US" sz="2000" dirty="0" smtClean="0">
                <a:latin typeface="Courier New" panose="02070309020205020404" pitchFamily="49" charset="0"/>
                <a:cs typeface="Courier New" panose="02070309020205020404" pitchFamily="49" charset="0"/>
              </a:rPr>
              <a:t> Set (I: Integer) </a:t>
            </a:r>
            <a:r>
              <a:rPr lang="en-US" sz="2000" b="1" dirty="0" smtClean="0">
                <a:latin typeface="Courier New" panose="02070309020205020404" pitchFamily="49" charset="0"/>
                <a:cs typeface="Courier New" panose="02070309020205020404" pitchFamily="49" charset="0"/>
              </a:rPr>
              <a:t>do</a:t>
            </a:r>
            <a:r>
              <a:rPr lang="en-US" sz="2000" dirty="0" smtClean="0">
                <a:latin typeface="Courier New" panose="02070309020205020404" pitchFamily="49" charset="0"/>
                <a:cs typeface="Courier New" panose="02070309020205020404" pitchFamily="49" charset="0"/>
              </a:rPr>
              <a:t/>
            </a:r>
            <a:br>
              <a:rPr lang="en-US" sz="2000" dirty="0" smtClean="0">
                <a:latin typeface="Courier New" panose="02070309020205020404" pitchFamily="49" charset="0"/>
                <a:cs typeface="Courier New" panose="02070309020205020404" pitchFamily="49" charset="0"/>
              </a:rPr>
            </a:br>
            <a:r>
              <a:rPr lang="en-US" sz="2000" dirty="0" smtClean="0">
                <a:latin typeface="Courier New" panose="02070309020205020404" pitchFamily="49" charset="0"/>
                <a:cs typeface="Courier New" panose="02070309020205020404" pitchFamily="49" charset="0"/>
              </a:rPr>
              <a:t>    TT.I := I;</a:t>
            </a:r>
            <a:br>
              <a:rPr lang="en-US" sz="2000" dirty="0" smtClean="0">
                <a:latin typeface="Courier New" panose="02070309020205020404" pitchFamily="49" charset="0"/>
                <a:cs typeface="Courier New" panose="02070309020205020404" pitchFamily="49" charset="0"/>
              </a:rPr>
            </a:br>
            <a:r>
              <a:rPr lang="en-US" sz="2000" dirty="0" smtClean="0">
                <a:latin typeface="Courier New" panose="02070309020205020404" pitchFamily="49" charset="0"/>
                <a:cs typeface="Courier New" panose="02070309020205020404" pitchFamily="49" charset="0"/>
              </a:rPr>
              <a:t>  </a:t>
            </a:r>
            <a:r>
              <a:rPr lang="en-US" sz="2000" b="1" dirty="0" smtClean="0">
                <a:latin typeface="Courier New" panose="02070309020205020404" pitchFamily="49" charset="0"/>
                <a:cs typeface="Courier New" panose="02070309020205020404" pitchFamily="49" charset="0"/>
              </a:rPr>
              <a:t>end</a:t>
            </a:r>
            <a:r>
              <a:rPr lang="en-US" sz="2000" dirty="0" smtClean="0">
                <a:latin typeface="Courier New" panose="02070309020205020404" pitchFamily="49" charset="0"/>
                <a:cs typeface="Courier New" panose="02070309020205020404" pitchFamily="49" charset="0"/>
              </a:rPr>
              <a:t> Set;</a:t>
            </a:r>
            <a:br>
              <a:rPr lang="en-US" sz="2000" dirty="0" smtClean="0">
                <a:latin typeface="Courier New" panose="02070309020205020404" pitchFamily="49" charset="0"/>
                <a:cs typeface="Courier New" panose="02070309020205020404" pitchFamily="49" charset="0"/>
              </a:rPr>
            </a:br>
            <a:r>
              <a:rPr lang="en-US" sz="2000" b="1" dirty="0" smtClean="0">
                <a:latin typeface="Courier New" panose="02070309020205020404" pitchFamily="49" charset="0"/>
                <a:cs typeface="Courier New" panose="02070309020205020404" pitchFamily="49" charset="0"/>
              </a:rPr>
              <a:t>end</a:t>
            </a:r>
            <a:r>
              <a:rPr lang="en-US" sz="2000" dirty="0" smtClean="0">
                <a:latin typeface="Courier New" panose="02070309020205020404" pitchFamily="49" charset="0"/>
                <a:cs typeface="Courier New" panose="02070309020205020404" pitchFamily="49" charset="0"/>
              </a:rPr>
              <a:t> TT;</a:t>
            </a:r>
          </a:p>
          <a:p>
            <a:pPr marL="0" lvl="0" indent="0"/>
            <a:endParaRPr lang="en-US" sz="2000" dirty="0" smtClean="0">
              <a:latin typeface="Courier New" panose="02070309020205020404" pitchFamily="49" charset="0"/>
              <a:cs typeface="Courier New" panose="02070309020205020404" pitchFamily="49" charset="0"/>
            </a:endParaRPr>
          </a:p>
          <a:p>
            <a:pPr marL="0" lvl="0" indent="0"/>
            <a:r>
              <a:rPr lang="en-US" sz="2400" dirty="0" smtClean="0">
                <a:cs typeface="Courier New" panose="02070309020205020404" pitchFamily="49" charset="0"/>
              </a:rPr>
              <a:t>See slide 381 for a reference to </a:t>
            </a:r>
            <a:r>
              <a:rPr lang="en-US" sz="2400" i="1" dirty="0" smtClean="0">
                <a:cs typeface="Courier New" panose="02070309020205020404" pitchFamily="49" charset="0"/>
              </a:rPr>
              <a:t>tasks </a:t>
            </a:r>
            <a:r>
              <a:rPr lang="en-US" sz="2400" dirty="0" smtClean="0">
                <a:cs typeface="Courier New" panose="02070309020205020404" pitchFamily="49" charset="0"/>
              </a:rPr>
              <a:t>as in-parameters.</a:t>
            </a:r>
            <a:endParaRPr lang="en-US" sz="2400" dirty="0"/>
          </a:p>
        </p:txBody>
      </p:sp>
      <p:sp>
        <p:nvSpPr>
          <p:cNvPr id="4" name="Fußzeilenplatzhalter 3"/>
          <p:cNvSpPr>
            <a:spLocks noGrp="1"/>
          </p:cNvSpPr>
          <p:nvPr>
            <p:ph type="ftr" idx="10"/>
          </p:nvPr>
        </p:nvSpPr>
        <p:spPr/>
        <p:txBody>
          <a:bodyPr/>
          <a:lstStyle/>
          <a:p>
            <a:pPr>
              <a:defRPr/>
            </a:pPr>
            <a:r>
              <a:rPr lang="en-US" dirty="0" smtClean="0"/>
              <a:t>Ada Basics © 2024 C.Grein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389</a:t>
            </a:fld>
            <a:endParaRPr lang="de-DE" dirty="0"/>
          </a:p>
        </p:txBody>
      </p:sp>
    </p:spTree>
    <p:extLst>
      <p:ext uri="{BB962C8B-B14F-4D97-AF65-F5344CB8AC3E}">
        <p14:creationId xmlns:p14="http://schemas.microsoft.com/office/powerpoint/2010/main" val="3395205128"/>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smtClean="0">
                <a:solidFill>
                  <a:schemeClr val="tx1"/>
                </a:solidFill>
              </a:rPr>
              <a:t>Target Name Symbol</a:t>
            </a:r>
            <a:br>
              <a:rPr lang="en-US" dirty="0" smtClean="0">
                <a:solidFill>
                  <a:schemeClr val="tx1"/>
                </a:solidFill>
              </a:rPr>
            </a:br>
            <a:r>
              <a:rPr lang="de-DE" sz="2800" dirty="0" smtClean="0"/>
              <a:t>(</a:t>
            </a:r>
            <a:r>
              <a:rPr lang="de-DE" sz="2800" dirty="0"/>
              <a:t>Ada 2022)</a:t>
            </a:r>
            <a:endParaRPr lang="en-US" dirty="0">
              <a:solidFill>
                <a:schemeClr val="tx1"/>
              </a:solidFill>
            </a:endParaRPr>
          </a:p>
        </p:txBody>
      </p:sp>
      <p:sp>
        <p:nvSpPr>
          <p:cNvPr id="3" name="Inhaltsplatzhalter 2"/>
          <p:cNvSpPr>
            <a:spLocks noGrp="1"/>
          </p:cNvSpPr>
          <p:nvPr>
            <p:ph idx="1"/>
          </p:nvPr>
        </p:nvSpPr>
        <p:spPr/>
        <p:txBody>
          <a:bodyPr/>
          <a:lstStyle/>
          <a:p>
            <a:pPr marL="0" lvl="0" indent="0"/>
            <a:r>
              <a:rPr lang="en-US" sz="2000" dirty="0" smtClean="0"/>
              <a:t>There are no C++ like symbols like </a:t>
            </a:r>
            <a:r>
              <a:rPr lang="en-US" sz="1800" dirty="0" smtClean="0">
                <a:latin typeface="Courier New" panose="02070309020205020404" pitchFamily="49" charset="0"/>
                <a:cs typeface="Courier New" panose="02070309020205020404" pitchFamily="49" charset="0"/>
              </a:rPr>
              <a:t>I++</a:t>
            </a:r>
            <a:r>
              <a:rPr lang="en-US" sz="2000" dirty="0" smtClean="0"/>
              <a:t> or </a:t>
            </a:r>
            <a:r>
              <a:rPr lang="en-US" sz="1800" dirty="0" smtClean="0">
                <a:latin typeface="Courier New" panose="02070309020205020404" pitchFamily="49" charset="0"/>
                <a:cs typeface="Courier New" panose="02070309020205020404" pitchFamily="49" charset="0"/>
              </a:rPr>
              <a:t>+=</a:t>
            </a:r>
            <a:r>
              <a:rPr lang="en-US" sz="2000" dirty="0" smtClean="0"/>
              <a:t> serving as abbreviations for assignments.</a:t>
            </a:r>
          </a:p>
          <a:p>
            <a:pPr marL="0" lvl="0" indent="0"/>
            <a:r>
              <a:rPr lang="en-US" sz="2000" dirty="0"/>
              <a:t>Ada 2022 </a:t>
            </a:r>
            <a:r>
              <a:rPr lang="en-US" sz="2000" dirty="0" smtClean="0"/>
              <a:t>in lieu thereof introduces the target name symbol </a:t>
            </a:r>
            <a:r>
              <a:rPr lang="en-US" sz="1800" dirty="0" smtClean="0">
                <a:solidFill>
                  <a:schemeClr val="accent2"/>
                </a:solidFill>
                <a:latin typeface="Courier New" panose="02070309020205020404" pitchFamily="49" charset="0"/>
                <a:cs typeface="Courier New" panose="02070309020205020404" pitchFamily="49" charset="0"/>
              </a:rPr>
              <a:t>@</a:t>
            </a:r>
            <a:r>
              <a:rPr lang="en-US" sz="2000" dirty="0" smtClean="0"/>
              <a:t>. It replaces in the expressions of an assignment statement the name of the </a:t>
            </a:r>
            <a:r>
              <a:rPr lang="en-US" sz="2000" dirty="0" smtClean="0">
                <a:solidFill>
                  <a:schemeClr val="accent2"/>
                </a:solidFill>
              </a:rPr>
              <a:t>target</a:t>
            </a:r>
            <a:r>
              <a:rPr lang="en-US" sz="2000" dirty="0" smtClean="0"/>
              <a:t>, i.e. the left hand side.</a:t>
            </a:r>
          </a:p>
          <a:p>
            <a:pPr marL="0" lvl="0" indent="0"/>
            <a:r>
              <a:rPr lang="en-US" sz="2000" dirty="0" smtClean="0"/>
              <a:t>It may be used on the right hand side as often as necessary.</a:t>
            </a:r>
          </a:p>
          <a:p>
            <a:pPr marL="357188" lvl="0" indent="0"/>
            <a:r>
              <a:rPr lang="en-US" sz="1800" dirty="0" smtClean="0">
                <a:solidFill>
                  <a:schemeClr val="accent2"/>
                </a:solidFill>
                <a:latin typeface="Courier New" panose="02070309020205020404" pitchFamily="49" charset="0"/>
                <a:cs typeface="Courier New" panose="02070309020205020404" pitchFamily="49" charset="0"/>
              </a:rPr>
              <a:t>I</a:t>
            </a:r>
            <a:r>
              <a:rPr lang="en-US" sz="1800" dirty="0" smtClean="0">
                <a:latin typeface="Courier New" panose="02070309020205020404" pitchFamily="49" charset="0"/>
                <a:cs typeface="Courier New" panose="02070309020205020404" pitchFamily="49" charset="0"/>
              </a:rPr>
              <a:t> := </a:t>
            </a:r>
            <a:r>
              <a:rPr lang="en-US" sz="1800" dirty="0" smtClean="0">
                <a:solidFill>
                  <a:schemeClr val="accent2"/>
                </a:solidFill>
                <a:latin typeface="Courier New" panose="02070309020205020404" pitchFamily="49" charset="0"/>
                <a:cs typeface="Courier New" panose="02070309020205020404" pitchFamily="49" charset="0"/>
              </a:rPr>
              <a:t>@</a:t>
            </a:r>
            <a:r>
              <a:rPr lang="en-US" sz="1800" dirty="0" smtClean="0">
                <a:latin typeface="Courier New" panose="02070309020205020404" pitchFamily="49" charset="0"/>
                <a:cs typeface="Courier New" panose="02070309020205020404" pitchFamily="49" charset="0"/>
              </a:rPr>
              <a:t> + 1;  -- I++</a:t>
            </a:r>
          </a:p>
          <a:p>
            <a:pPr marL="357188" lvl="0" indent="0"/>
            <a:r>
              <a:rPr lang="en-US" sz="1800" dirty="0" smtClean="0">
                <a:solidFill>
                  <a:schemeClr val="accent2"/>
                </a:solidFill>
                <a:latin typeface="Courier New" panose="02070309020205020404" pitchFamily="49" charset="0"/>
                <a:cs typeface="Courier New" panose="02070309020205020404" pitchFamily="49" charset="0"/>
              </a:rPr>
              <a:t>Complex (2*Index) </a:t>
            </a:r>
            <a:r>
              <a:rPr lang="en-US" sz="1800" dirty="0" smtClean="0">
                <a:latin typeface="Courier New" panose="02070309020205020404" pitchFamily="49" charset="0"/>
                <a:cs typeface="Courier New" panose="02070309020205020404" pitchFamily="49" charset="0"/>
              </a:rPr>
              <a:t>:= (Re =&gt; 5.0*</a:t>
            </a:r>
            <a:r>
              <a:rPr lang="en-US" sz="1800" dirty="0" smtClean="0">
                <a:solidFill>
                  <a:schemeClr val="accent2"/>
                </a:solidFill>
                <a:latin typeface="Courier New" panose="02070309020205020404" pitchFamily="49" charset="0"/>
                <a:cs typeface="Courier New" panose="02070309020205020404" pitchFamily="49" charset="0"/>
              </a:rPr>
              <a:t>@</a:t>
            </a:r>
            <a:r>
              <a:rPr lang="en-US" sz="1800" dirty="0" smtClean="0">
                <a:latin typeface="Courier New" panose="02070309020205020404" pitchFamily="49" charset="0"/>
                <a:cs typeface="Courier New" panose="02070309020205020404" pitchFamily="49" charset="0"/>
              </a:rPr>
              <a:t>.Re + </a:t>
            </a:r>
            <a:r>
              <a:rPr lang="en-US" sz="1800" dirty="0" smtClean="0">
                <a:solidFill>
                  <a:schemeClr val="accent2"/>
                </a:solidFill>
                <a:latin typeface="Courier New" panose="02070309020205020404" pitchFamily="49" charset="0"/>
                <a:cs typeface="Courier New" panose="02070309020205020404" pitchFamily="49" charset="0"/>
              </a:rPr>
              <a:t>@</a:t>
            </a:r>
            <a:r>
              <a:rPr lang="en-US" sz="1800" dirty="0" smtClean="0">
                <a:latin typeface="Courier New" panose="02070309020205020404" pitchFamily="49" charset="0"/>
                <a:cs typeface="Courier New" panose="02070309020205020404" pitchFamily="49" charset="0"/>
              </a:rPr>
              <a:t>.Im,</a:t>
            </a:r>
            <a:br>
              <a:rPr lang="en-US" sz="1800" dirty="0" smtClean="0">
                <a:latin typeface="Courier New" panose="02070309020205020404" pitchFamily="49" charset="0"/>
                <a:cs typeface="Courier New" panose="02070309020205020404" pitchFamily="49" charset="0"/>
              </a:rPr>
            </a:br>
            <a:r>
              <a:rPr lang="en-US" sz="1800" dirty="0" smtClean="0">
                <a:latin typeface="Courier New" panose="02070309020205020404" pitchFamily="49" charset="0"/>
                <a:cs typeface="Courier New" panose="02070309020205020404" pitchFamily="49" charset="0"/>
              </a:rPr>
              <a:t>                      Im =&gt; 5.0*</a:t>
            </a:r>
            <a:r>
              <a:rPr lang="en-US" sz="1800" dirty="0" smtClean="0">
                <a:solidFill>
                  <a:schemeClr val="accent2"/>
                </a:solidFill>
                <a:latin typeface="Courier New" panose="02070309020205020404" pitchFamily="49" charset="0"/>
                <a:cs typeface="Courier New" panose="02070309020205020404" pitchFamily="49" charset="0"/>
              </a:rPr>
              <a:t>@</a:t>
            </a:r>
            <a:r>
              <a:rPr lang="en-US" sz="1800" dirty="0" smtClean="0">
                <a:latin typeface="Courier New" panose="02070309020205020404" pitchFamily="49" charset="0"/>
                <a:cs typeface="Courier New" panose="02070309020205020404" pitchFamily="49" charset="0"/>
              </a:rPr>
              <a:t>.Im * </a:t>
            </a:r>
            <a:r>
              <a:rPr lang="en-US" sz="1800" dirty="0" smtClean="0">
                <a:solidFill>
                  <a:schemeClr val="accent2"/>
                </a:solidFill>
                <a:latin typeface="Courier New" panose="02070309020205020404" pitchFamily="49" charset="0"/>
                <a:cs typeface="Courier New" panose="02070309020205020404" pitchFamily="49" charset="0"/>
              </a:rPr>
              <a:t>@</a:t>
            </a:r>
            <a:r>
              <a:rPr lang="en-US" sz="1800" dirty="0" smtClean="0">
                <a:latin typeface="Courier New" panose="02070309020205020404" pitchFamily="49" charset="0"/>
                <a:cs typeface="Courier New" panose="02070309020205020404" pitchFamily="49" charset="0"/>
              </a:rPr>
              <a:t>.Re);</a:t>
            </a:r>
          </a:p>
          <a:p>
            <a:pPr marL="987425" lvl="0" indent="0"/>
            <a:r>
              <a:rPr lang="en-US" sz="2000" b="1" dirty="0">
                <a:solidFill>
                  <a:srgbClr val="FF0000"/>
                </a:solidFill>
              </a:rPr>
              <a:t>Attention</a:t>
            </a:r>
            <a:r>
              <a:rPr lang="en-US" sz="2000" b="1" dirty="0" smtClean="0">
                <a:solidFill>
                  <a:srgbClr val="FF0000"/>
                </a:solidFill>
              </a:rPr>
              <a:t>:</a:t>
            </a:r>
            <a:r>
              <a:rPr lang="en-US" sz="2000" dirty="0" smtClean="0">
                <a:solidFill>
                  <a:srgbClr val="FF0000"/>
                </a:solidFill>
              </a:rPr>
              <a:t> This is not a syntactic replacement!</a:t>
            </a:r>
            <a:r>
              <a:rPr lang="en-US" sz="2000" dirty="0" smtClean="0"/>
              <a:t/>
            </a:r>
            <a:br>
              <a:rPr lang="en-US" sz="2000" dirty="0" smtClean="0"/>
            </a:br>
            <a:r>
              <a:rPr lang="en-US" sz="2000" dirty="0" smtClean="0"/>
              <a:t>See AI22-0112-1 for detailed information on the issue:</a:t>
            </a:r>
          </a:p>
          <a:p>
            <a:pPr marL="987425" lvl="0" indent="0"/>
            <a:r>
              <a:rPr lang="de-DE" sz="2000" dirty="0">
                <a:hlinkClick r:id="rId2"/>
              </a:rPr>
              <a:t>http://</a:t>
            </a:r>
            <a:r>
              <a:rPr lang="de-DE" sz="2000" dirty="0" smtClean="0">
                <a:hlinkClick r:id="rId2"/>
              </a:rPr>
              <a:t>ada-auth.org/AI22-SUMMARY.HTML</a:t>
            </a:r>
            <a:endParaRPr lang="de-DE" sz="2000" dirty="0"/>
          </a:p>
        </p:txBody>
      </p:sp>
      <p:sp>
        <p:nvSpPr>
          <p:cNvPr id="4" name="Fußzeilenplatzhalter 3"/>
          <p:cNvSpPr>
            <a:spLocks noGrp="1"/>
          </p:cNvSpPr>
          <p:nvPr>
            <p:ph type="ftr" idx="10"/>
          </p:nvPr>
        </p:nvSpPr>
        <p:spPr/>
        <p:txBody>
          <a:bodyPr/>
          <a:lstStyle/>
          <a:p>
            <a:pPr>
              <a:defRPr/>
            </a:pPr>
            <a:r>
              <a:rPr lang="en-US" dirty="0" smtClean="0"/>
              <a:t>Ada Basics © 2024 C.Grein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39</a:t>
            </a:fld>
            <a:endParaRPr lang="de-DE" dirty="0"/>
          </a:p>
        </p:txBody>
      </p:sp>
    </p:spTree>
    <p:extLst>
      <p:ext uri="{BB962C8B-B14F-4D97-AF65-F5344CB8AC3E}">
        <p14:creationId xmlns:p14="http://schemas.microsoft.com/office/powerpoint/2010/main" val="3986946757"/>
      </p:ext>
    </p:extLst>
  </p:cSld>
  <p:clrMapOvr>
    <a:masterClrMapping/>
  </p:clrMapOvr>
  <p:timing>
    <p:tnLst>
      <p:par>
        <p:cTn id="1" dur="indefinite" restart="never" nodeType="tmRoot"/>
      </p:par>
    </p:tnLst>
  </p:timing>
</p:sld>
</file>

<file path=ppt/slides/slide3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smtClean="0"/>
              <a:t>Example Protected Object</a:t>
            </a:r>
            <a:endParaRPr lang="en-US" dirty="0"/>
          </a:p>
        </p:txBody>
      </p:sp>
      <p:sp>
        <p:nvSpPr>
          <p:cNvPr id="3" name="Inhaltsplatzhalter 2"/>
          <p:cNvSpPr>
            <a:spLocks noGrp="1"/>
          </p:cNvSpPr>
          <p:nvPr>
            <p:ph idx="1"/>
          </p:nvPr>
        </p:nvSpPr>
        <p:spPr>
          <a:xfrm>
            <a:off x="685800" y="1897064"/>
            <a:ext cx="6406480" cy="4318000"/>
          </a:xfrm>
        </p:spPr>
        <p:txBody>
          <a:bodyPr/>
          <a:lstStyle/>
          <a:p>
            <a:pPr marL="0" lvl="0" indent="0"/>
            <a:r>
              <a:rPr lang="en-US" sz="1400" dirty="0" smtClean="0">
                <a:latin typeface="Courier New" panose="02070309020205020404" pitchFamily="49" charset="0"/>
                <a:cs typeface="Courier New" panose="02070309020205020404" pitchFamily="49" charset="0"/>
              </a:rPr>
              <a:t>Protected_Spec:</a:t>
            </a:r>
            <a:br>
              <a:rPr lang="en-US" sz="1400" dirty="0" smtClean="0">
                <a:latin typeface="Courier New" panose="02070309020205020404" pitchFamily="49" charset="0"/>
                <a:cs typeface="Courier New" panose="02070309020205020404" pitchFamily="49" charset="0"/>
              </a:rPr>
            </a:br>
            <a:r>
              <a:rPr lang="en-US" sz="1400" b="1" dirty="0" smtClean="0">
                <a:latin typeface="Courier New" panose="02070309020205020404" pitchFamily="49" charset="0"/>
                <a:cs typeface="Courier New" panose="02070309020205020404" pitchFamily="49" charset="0"/>
              </a:rPr>
              <a:t>declare</a:t>
            </a:r>
          </a:p>
          <a:p>
            <a:pPr marL="0" lvl="0" indent="0"/>
            <a:r>
              <a:rPr lang="en-US" sz="1400" dirty="0" smtClean="0">
                <a:latin typeface="Courier New" panose="02070309020205020404" pitchFamily="49" charset="0"/>
                <a:cs typeface="Courier New" panose="02070309020205020404" pitchFamily="49" charset="0"/>
              </a:rPr>
              <a:t>  </a:t>
            </a:r>
            <a:r>
              <a:rPr lang="en-US" sz="1400" b="1" dirty="0" smtClean="0">
                <a:latin typeface="Courier New" panose="02070309020205020404" pitchFamily="49" charset="0"/>
                <a:cs typeface="Courier New" panose="02070309020205020404" pitchFamily="49" charset="0"/>
              </a:rPr>
              <a:t>protected type </a:t>
            </a:r>
            <a:r>
              <a:rPr lang="en-US" sz="1400" dirty="0" smtClean="0">
                <a:latin typeface="Courier New" panose="02070309020205020404" pitchFamily="49" charset="0"/>
                <a:cs typeface="Courier New" panose="02070309020205020404" pitchFamily="49" charset="0"/>
              </a:rPr>
              <a:t>Prot </a:t>
            </a:r>
            <a:r>
              <a:rPr lang="en-US" sz="1400" b="1" dirty="0" smtClean="0">
                <a:latin typeface="Courier New" panose="02070309020205020404" pitchFamily="49" charset="0"/>
                <a:cs typeface="Courier New" panose="02070309020205020404" pitchFamily="49" charset="0"/>
              </a:rPr>
              <a:t>is</a:t>
            </a:r>
            <a:r>
              <a:rPr lang="en-US" sz="1400" dirty="0" smtClean="0">
                <a:latin typeface="Courier New" panose="02070309020205020404" pitchFamily="49" charset="0"/>
                <a:cs typeface="Courier New" panose="02070309020205020404" pitchFamily="49" charset="0"/>
              </a:rPr>
              <a:t/>
            </a:r>
            <a:br>
              <a:rPr lang="en-US" sz="1400" dirty="0" smtClean="0">
                <a:latin typeface="Courier New" panose="02070309020205020404" pitchFamily="49" charset="0"/>
                <a:cs typeface="Courier New" panose="02070309020205020404" pitchFamily="49" charset="0"/>
              </a:rPr>
            </a:br>
            <a:r>
              <a:rPr lang="en-US" sz="1400" dirty="0" smtClean="0">
                <a:latin typeface="Courier New" panose="02070309020205020404" pitchFamily="49" charset="0"/>
                <a:cs typeface="Courier New" panose="02070309020205020404" pitchFamily="49" charset="0"/>
              </a:rPr>
              <a:t>    </a:t>
            </a:r>
            <a:r>
              <a:rPr lang="en-US" sz="1400" b="1" dirty="0" smtClean="0">
                <a:latin typeface="Courier New" panose="02070309020205020404" pitchFamily="49" charset="0"/>
                <a:cs typeface="Courier New" panose="02070309020205020404" pitchFamily="49" charset="0"/>
              </a:rPr>
              <a:t>procedure</a:t>
            </a:r>
            <a:r>
              <a:rPr lang="en-US" sz="1400" dirty="0" smtClean="0">
                <a:latin typeface="Courier New" panose="02070309020205020404" pitchFamily="49" charset="0"/>
                <a:cs typeface="Courier New" panose="02070309020205020404" pitchFamily="49" charset="0"/>
              </a:rPr>
              <a:t> Set (I: Integer);</a:t>
            </a:r>
            <a:br>
              <a:rPr lang="en-US" sz="1400" dirty="0" smtClean="0">
                <a:latin typeface="Courier New" panose="02070309020205020404" pitchFamily="49" charset="0"/>
                <a:cs typeface="Courier New" panose="02070309020205020404" pitchFamily="49" charset="0"/>
              </a:rPr>
            </a:br>
            <a:r>
              <a:rPr lang="en-US" sz="1400" dirty="0" smtClean="0">
                <a:latin typeface="Courier New" panose="02070309020205020404" pitchFamily="49" charset="0"/>
                <a:cs typeface="Courier New" panose="02070309020205020404" pitchFamily="49" charset="0"/>
              </a:rPr>
              <a:t>  </a:t>
            </a:r>
            <a:r>
              <a:rPr lang="en-US" sz="1400" b="1" dirty="0" smtClean="0">
                <a:latin typeface="Courier New" panose="02070309020205020404" pitchFamily="49" charset="0"/>
                <a:cs typeface="Courier New" panose="02070309020205020404" pitchFamily="49" charset="0"/>
              </a:rPr>
              <a:t>private</a:t>
            </a:r>
            <a:r>
              <a:rPr lang="en-US" sz="1400" dirty="0" smtClean="0">
                <a:latin typeface="Courier New" panose="02070309020205020404" pitchFamily="49" charset="0"/>
                <a:cs typeface="Courier New" panose="02070309020205020404" pitchFamily="49" charset="0"/>
              </a:rPr>
              <a:t/>
            </a:r>
            <a:br>
              <a:rPr lang="en-US" sz="1400" dirty="0" smtClean="0">
                <a:latin typeface="Courier New" panose="02070309020205020404" pitchFamily="49" charset="0"/>
                <a:cs typeface="Courier New" panose="02070309020205020404" pitchFamily="49" charset="0"/>
              </a:rPr>
            </a:br>
            <a:r>
              <a:rPr lang="en-US" sz="1400" dirty="0" smtClean="0">
                <a:latin typeface="Courier New" panose="02070309020205020404" pitchFamily="49" charset="0"/>
                <a:cs typeface="Courier New" panose="02070309020205020404" pitchFamily="49" charset="0"/>
              </a:rPr>
              <a:t>    I: Integer := 42;</a:t>
            </a:r>
            <a:br>
              <a:rPr lang="en-US" sz="1400" dirty="0" smtClean="0">
                <a:latin typeface="Courier New" panose="02070309020205020404" pitchFamily="49" charset="0"/>
                <a:cs typeface="Courier New" panose="02070309020205020404" pitchFamily="49" charset="0"/>
              </a:rPr>
            </a:br>
            <a:r>
              <a:rPr lang="en-US" sz="1400" dirty="0" smtClean="0">
                <a:latin typeface="Courier New" panose="02070309020205020404" pitchFamily="49" charset="0"/>
                <a:cs typeface="Courier New" panose="02070309020205020404" pitchFamily="49" charset="0"/>
              </a:rPr>
              <a:t>  </a:t>
            </a:r>
            <a:r>
              <a:rPr lang="en-US" sz="1400" b="1" dirty="0" smtClean="0">
                <a:latin typeface="Courier New" panose="02070309020205020404" pitchFamily="49" charset="0"/>
                <a:cs typeface="Courier New" panose="02070309020205020404" pitchFamily="49" charset="0"/>
              </a:rPr>
              <a:t>end</a:t>
            </a:r>
            <a:r>
              <a:rPr lang="en-US" sz="1400" dirty="0" smtClean="0">
                <a:latin typeface="Courier New" panose="02070309020205020404" pitchFamily="49" charset="0"/>
                <a:cs typeface="Courier New" panose="02070309020205020404" pitchFamily="49" charset="0"/>
              </a:rPr>
              <a:t> Prot;</a:t>
            </a:r>
          </a:p>
          <a:p>
            <a:pPr marL="0" lvl="0" indent="0"/>
            <a:r>
              <a:rPr lang="en-US" sz="1400" dirty="0" smtClean="0">
                <a:latin typeface="Courier New" panose="02070309020205020404" pitchFamily="49" charset="0"/>
                <a:cs typeface="Courier New" panose="02070309020205020404" pitchFamily="49" charset="0"/>
              </a:rPr>
              <a:t>  </a:t>
            </a:r>
            <a:r>
              <a:rPr lang="en-US" sz="1400" b="1" dirty="0" smtClean="0">
                <a:latin typeface="Courier New" panose="02070309020205020404" pitchFamily="49" charset="0"/>
                <a:cs typeface="Courier New" panose="02070309020205020404" pitchFamily="49" charset="0"/>
              </a:rPr>
              <a:t>protected body </a:t>
            </a:r>
            <a:r>
              <a:rPr lang="en-US" sz="1400" dirty="0" smtClean="0">
                <a:latin typeface="Courier New" panose="02070309020205020404" pitchFamily="49" charset="0"/>
                <a:cs typeface="Courier New" panose="02070309020205020404" pitchFamily="49" charset="0"/>
              </a:rPr>
              <a:t>Prot </a:t>
            </a:r>
            <a:r>
              <a:rPr lang="en-US" sz="1400" b="1" dirty="0" smtClean="0">
                <a:latin typeface="Courier New" panose="02070309020205020404" pitchFamily="49" charset="0"/>
                <a:cs typeface="Courier New" panose="02070309020205020404" pitchFamily="49" charset="0"/>
              </a:rPr>
              <a:t>is</a:t>
            </a:r>
            <a:r>
              <a:rPr lang="en-US" sz="1400" dirty="0" smtClean="0">
                <a:latin typeface="Courier New" panose="02070309020205020404" pitchFamily="49" charset="0"/>
                <a:cs typeface="Courier New" panose="02070309020205020404" pitchFamily="49" charset="0"/>
              </a:rPr>
              <a:t>  … </a:t>
            </a:r>
            <a:r>
              <a:rPr lang="en-US" sz="1400" b="1" dirty="0" smtClean="0">
                <a:latin typeface="Courier New" panose="02070309020205020404" pitchFamily="49" charset="0"/>
                <a:cs typeface="Courier New" panose="02070309020205020404" pitchFamily="49" charset="0"/>
              </a:rPr>
              <a:t>end</a:t>
            </a:r>
            <a:r>
              <a:rPr lang="en-US" sz="1400" dirty="0" smtClean="0">
                <a:latin typeface="Courier New" panose="02070309020205020404" pitchFamily="49" charset="0"/>
                <a:cs typeface="Courier New" panose="02070309020205020404" pitchFamily="49" charset="0"/>
              </a:rPr>
              <a:t> Prot;</a:t>
            </a:r>
          </a:p>
          <a:p>
            <a:pPr marL="0" lvl="0" indent="0"/>
            <a:r>
              <a:rPr lang="en-US" sz="1400" dirty="0" smtClean="0">
                <a:latin typeface="Courier New" panose="02070309020205020404" pitchFamily="49" charset="0"/>
                <a:cs typeface="Courier New" panose="02070309020205020404" pitchFamily="49" charset="0"/>
              </a:rPr>
              <a:t>  </a:t>
            </a:r>
            <a:r>
              <a:rPr lang="en-US" sz="1400" b="1" dirty="0" smtClean="0">
                <a:latin typeface="Courier New" panose="02070309020205020404" pitchFamily="49" charset="0"/>
                <a:cs typeface="Courier New" panose="02070309020205020404" pitchFamily="49" charset="0"/>
              </a:rPr>
              <a:t>type</a:t>
            </a:r>
            <a:r>
              <a:rPr lang="en-US" sz="1400" dirty="0" smtClean="0">
                <a:latin typeface="Courier New" panose="02070309020205020404" pitchFamily="49" charset="0"/>
                <a:cs typeface="Courier New" panose="02070309020205020404" pitchFamily="49" charset="0"/>
              </a:rPr>
              <a:t> Rec </a:t>
            </a:r>
            <a:r>
              <a:rPr lang="en-US" sz="1400" b="1" dirty="0" smtClean="0">
                <a:latin typeface="Courier New" panose="02070309020205020404" pitchFamily="49" charset="0"/>
                <a:cs typeface="Courier New" panose="02070309020205020404" pitchFamily="49" charset="0"/>
              </a:rPr>
              <a:t>is limited record</a:t>
            </a:r>
            <a:r>
              <a:rPr lang="en-US" sz="1400" dirty="0" smtClean="0">
                <a:latin typeface="Courier New" panose="02070309020205020404" pitchFamily="49" charset="0"/>
                <a:cs typeface="Courier New" panose="02070309020205020404" pitchFamily="49" charset="0"/>
              </a:rPr>
              <a:t/>
            </a:r>
            <a:br>
              <a:rPr lang="en-US" sz="1400" dirty="0" smtClean="0">
                <a:latin typeface="Courier New" panose="02070309020205020404" pitchFamily="49" charset="0"/>
                <a:cs typeface="Courier New" panose="02070309020205020404" pitchFamily="49" charset="0"/>
              </a:rPr>
            </a:br>
            <a:r>
              <a:rPr lang="en-US" sz="1400" dirty="0" smtClean="0">
                <a:latin typeface="Courier New" panose="02070309020205020404" pitchFamily="49" charset="0"/>
                <a:cs typeface="Courier New" panose="02070309020205020404" pitchFamily="49" charset="0"/>
              </a:rPr>
              <a:t>    </a:t>
            </a:r>
            <a:r>
              <a:rPr lang="en-US" sz="1400" dirty="0" smtClean="0">
                <a:solidFill>
                  <a:srgbClr val="3333CC"/>
                </a:solidFill>
                <a:latin typeface="Courier New" panose="02070309020205020404" pitchFamily="49" charset="0"/>
                <a:cs typeface="Courier New" panose="02070309020205020404" pitchFamily="49" charset="0"/>
              </a:rPr>
              <a:t>Ref: </a:t>
            </a:r>
            <a:r>
              <a:rPr lang="en-US" sz="1400" b="1" dirty="0" smtClean="0">
                <a:solidFill>
                  <a:srgbClr val="3333CC"/>
                </a:solidFill>
                <a:latin typeface="Courier New" panose="02070309020205020404" pitchFamily="49" charset="0"/>
                <a:cs typeface="Courier New" panose="02070309020205020404" pitchFamily="49" charset="0"/>
              </a:rPr>
              <a:t>access</a:t>
            </a:r>
            <a:r>
              <a:rPr lang="en-US" sz="1400" dirty="0" smtClean="0">
                <a:solidFill>
                  <a:srgbClr val="3333CC"/>
                </a:solidFill>
                <a:latin typeface="Courier New" panose="02070309020205020404" pitchFamily="49" charset="0"/>
                <a:cs typeface="Courier New" panose="02070309020205020404" pitchFamily="49" charset="0"/>
              </a:rPr>
              <a:t> Rec := Rec'Unchecked_Access;  -- </a:t>
            </a:r>
            <a:r>
              <a:rPr lang="en-US" sz="1400" i="1" dirty="0" smtClean="0">
                <a:solidFill>
                  <a:srgbClr val="3333CC"/>
                </a:solidFill>
                <a:latin typeface="Courier New" panose="02070309020205020404" pitchFamily="49" charset="0"/>
                <a:cs typeface="Courier New" panose="02070309020205020404" pitchFamily="49" charset="0"/>
              </a:rPr>
              <a:t>reflexive</a:t>
            </a:r>
            <a:r>
              <a:rPr lang="en-US" sz="1400" dirty="0" smtClean="0">
                <a:solidFill>
                  <a:srgbClr val="3333CC"/>
                </a:solidFill>
                <a:latin typeface="Courier New" panose="02070309020205020404" pitchFamily="49" charset="0"/>
                <a:cs typeface="Courier New" panose="02070309020205020404" pitchFamily="49" charset="0"/>
              </a:rPr>
              <a:t/>
            </a:r>
            <a:br>
              <a:rPr lang="en-US" sz="1400" dirty="0" smtClean="0">
                <a:solidFill>
                  <a:srgbClr val="3333CC"/>
                </a:solidFill>
                <a:latin typeface="Courier New" panose="02070309020205020404" pitchFamily="49" charset="0"/>
                <a:cs typeface="Courier New" panose="02070309020205020404" pitchFamily="49" charset="0"/>
              </a:rPr>
            </a:br>
            <a:r>
              <a:rPr lang="en-US" sz="1400" dirty="0" smtClean="0">
                <a:latin typeface="Courier New" panose="02070309020205020404" pitchFamily="49" charset="0"/>
                <a:cs typeface="Courier New" panose="02070309020205020404" pitchFamily="49" charset="0"/>
              </a:rPr>
              <a:t>    P  : Prot;</a:t>
            </a:r>
            <a:br>
              <a:rPr lang="en-US" sz="1400" dirty="0" smtClean="0">
                <a:latin typeface="Courier New" panose="02070309020205020404" pitchFamily="49" charset="0"/>
                <a:cs typeface="Courier New" panose="02070309020205020404" pitchFamily="49" charset="0"/>
              </a:rPr>
            </a:br>
            <a:r>
              <a:rPr lang="en-US" sz="1400" dirty="0" smtClean="0">
                <a:latin typeface="Courier New" panose="02070309020205020404" pitchFamily="49" charset="0"/>
                <a:cs typeface="Courier New" panose="02070309020205020404" pitchFamily="49" charset="0"/>
              </a:rPr>
              <a:t>  </a:t>
            </a:r>
            <a:r>
              <a:rPr lang="en-US" sz="1400" b="1" dirty="0" smtClean="0">
                <a:latin typeface="Courier New" panose="02070309020205020404" pitchFamily="49" charset="0"/>
                <a:cs typeface="Courier New" panose="02070309020205020404" pitchFamily="49" charset="0"/>
              </a:rPr>
              <a:t>end record</a:t>
            </a:r>
            <a:r>
              <a:rPr lang="en-US" sz="1400" dirty="0" smtClean="0">
                <a:latin typeface="Courier New" panose="02070309020205020404" pitchFamily="49" charset="0"/>
                <a:cs typeface="Courier New" panose="02070309020205020404" pitchFamily="49" charset="0"/>
              </a:rPr>
              <a:t>;</a:t>
            </a:r>
          </a:p>
          <a:p>
            <a:pPr marL="0" lvl="0" indent="0"/>
            <a:r>
              <a:rPr lang="en-US" sz="1400" dirty="0" smtClean="0">
                <a:latin typeface="Courier New" panose="02070309020205020404" pitchFamily="49" charset="0"/>
                <a:cs typeface="Courier New" panose="02070309020205020404" pitchFamily="49" charset="0"/>
              </a:rPr>
              <a:t>  Ob: </a:t>
            </a:r>
            <a:r>
              <a:rPr lang="en-US" sz="1400" b="1" dirty="0" smtClean="0">
                <a:latin typeface="Courier New" panose="02070309020205020404" pitchFamily="49" charset="0"/>
                <a:cs typeface="Courier New" panose="02070309020205020404" pitchFamily="49" charset="0"/>
              </a:rPr>
              <a:t>constant</a:t>
            </a:r>
            <a:r>
              <a:rPr lang="en-US" sz="1400" dirty="0" smtClean="0">
                <a:latin typeface="Courier New" panose="02070309020205020404" pitchFamily="49" charset="0"/>
                <a:cs typeface="Courier New" panose="02070309020205020404" pitchFamily="49" charset="0"/>
              </a:rPr>
              <a:t> Rec := (</a:t>
            </a:r>
            <a:r>
              <a:rPr lang="en-US" sz="1400" b="1" dirty="0" smtClean="0">
                <a:latin typeface="Courier New" panose="02070309020205020404" pitchFamily="49" charset="0"/>
                <a:cs typeface="Courier New" panose="02070309020205020404" pitchFamily="49" charset="0"/>
              </a:rPr>
              <a:t>others</a:t>
            </a:r>
            <a:r>
              <a:rPr lang="en-US" sz="1400" dirty="0" smtClean="0">
                <a:latin typeface="Courier New" panose="02070309020205020404" pitchFamily="49" charset="0"/>
                <a:cs typeface="Courier New" panose="02070309020205020404" pitchFamily="49" charset="0"/>
              </a:rPr>
              <a:t> =&gt; &lt;&gt;);</a:t>
            </a:r>
          </a:p>
          <a:p>
            <a:pPr marL="0" lvl="0" indent="0"/>
            <a:r>
              <a:rPr lang="en-US" sz="1400" b="1" dirty="0" smtClean="0">
                <a:latin typeface="Courier New" panose="02070309020205020404" pitchFamily="49" charset="0"/>
                <a:cs typeface="Courier New" panose="02070309020205020404" pitchFamily="49" charset="0"/>
              </a:rPr>
              <a:t>begin</a:t>
            </a:r>
          </a:p>
          <a:p>
            <a:pPr marL="0" lvl="0" indent="0"/>
            <a:r>
              <a:rPr lang="en-US" sz="1400" i="1" dirty="0" smtClean="0">
                <a:solidFill>
                  <a:srgbClr val="FF0000"/>
                </a:solidFill>
                <a:latin typeface="Courier New" panose="02070309020205020404" pitchFamily="49" charset="0"/>
                <a:cs typeface="Courier New" panose="02070309020205020404" pitchFamily="49" charset="0"/>
              </a:rPr>
              <a:t>  </a:t>
            </a:r>
            <a:r>
              <a:rPr lang="en-US" sz="1400" dirty="0" smtClean="0">
                <a:solidFill>
                  <a:srgbClr val="FF0000"/>
                </a:solidFill>
                <a:latin typeface="Courier New" panose="02070309020205020404" pitchFamily="49" charset="0"/>
                <a:cs typeface="Courier New" panose="02070309020205020404" pitchFamily="49" charset="0"/>
              </a:rPr>
              <a:t>Ob.P.Set (53);      -- </a:t>
            </a:r>
            <a:r>
              <a:rPr lang="en-US" sz="1400" i="1" dirty="0" smtClean="0">
                <a:solidFill>
                  <a:srgbClr val="FF0000"/>
                </a:solidFill>
                <a:latin typeface="Courier New" panose="02070309020205020404" pitchFamily="49" charset="0"/>
                <a:cs typeface="Courier New" panose="02070309020205020404" pitchFamily="49" charset="0"/>
              </a:rPr>
              <a:t>illegal</a:t>
            </a:r>
            <a:r>
              <a:rPr lang="en-US" sz="1400" dirty="0" smtClean="0">
                <a:solidFill>
                  <a:srgbClr val="FF0000"/>
                </a:solidFill>
                <a:latin typeface="Courier New" panose="02070309020205020404" pitchFamily="49" charset="0"/>
                <a:cs typeface="Courier New" panose="02070309020205020404" pitchFamily="49" charset="0"/>
              </a:rPr>
              <a:t/>
            </a:r>
            <a:br>
              <a:rPr lang="en-US" sz="1400" dirty="0" smtClean="0">
                <a:solidFill>
                  <a:srgbClr val="FF0000"/>
                </a:solidFill>
                <a:latin typeface="Courier New" panose="02070309020205020404" pitchFamily="49" charset="0"/>
                <a:cs typeface="Courier New" panose="02070309020205020404" pitchFamily="49" charset="0"/>
              </a:rPr>
            </a:br>
            <a:r>
              <a:rPr lang="en-US" sz="1400" dirty="0" smtClean="0">
                <a:latin typeface="Courier New" panose="02070309020205020404" pitchFamily="49" charset="0"/>
                <a:cs typeface="Courier New" panose="02070309020205020404" pitchFamily="49" charset="0"/>
              </a:rPr>
              <a:t>  Ob.</a:t>
            </a:r>
            <a:r>
              <a:rPr lang="en-US" sz="1400" dirty="0" smtClean="0">
                <a:solidFill>
                  <a:srgbClr val="3333CC"/>
                </a:solidFill>
                <a:latin typeface="Courier New" panose="02070309020205020404" pitchFamily="49" charset="0"/>
                <a:cs typeface="Courier New" panose="02070309020205020404" pitchFamily="49" charset="0"/>
              </a:rPr>
              <a:t>Ref</a:t>
            </a:r>
            <a:r>
              <a:rPr lang="en-US" sz="1400" dirty="0" smtClean="0">
                <a:latin typeface="Courier New" panose="02070309020205020404" pitchFamily="49" charset="0"/>
                <a:cs typeface="Courier New" panose="02070309020205020404" pitchFamily="49" charset="0"/>
              </a:rPr>
              <a:t>.P.Set (</a:t>
            </a:r>
            <a:r>
              <a:rPr lang="en-US" sz="1400" dirty="0" smtClean="0">
                <a:solidFill>
                  <a:srgbClr val="3333CC"/>
                </a:solidFill>
                <a:latin typeface="Courier New" panose="02070309020205020404" pitchFamily="49" charset="0"/>
                <a:cs typeface="Courier New" panose="02070309020205020404" pitchFamily="49" charset="0"/>
              </a:rPr>
              <a:t>53</a:t>
            </a:r>
            <a:r>
              <a:rPr lang="en-US" sz="1400" dirty="0" smtClean="0">
                <a:latin typeface="Courier New" panose="02070309020205020404" pitchFamily="49" charset="0"/>
                <a:cs typeface="Courier New" panose="02070309020205020404" pitchFamily="49" charset="0"/>
              </a:rPr>
              <a:t>);  -- </a:t>
            </a:r>
            <a:r>
              <a:rPr lang="en-US" sz="1400" i="1" dirty="0" smtClean="0">
                <a:latin typeface="Courier New" panose="02070309020205020404" pitchFamily="49" charset="0"/>
                <a:cs typeface="Courier New" panose="02070309020205020404" pitchFamily="49" charset="0"/>
              </a:rPr>
              <a:t>variable view required</a:t>
            </a:r>
          </a:p>
          <a:p>
            <a:pPr marL="0" lvl="0" indent="0"/>
            <a:r>
              <a:rPr lang="en-US" sz="1400" b="1" dirty="0" smtClean="0">
                <a:latin typeface="Courier New" panose="02070309020205020404" pitchFamily="49" charset="0"/>
                <a:cs typeface="Courier New" panose="02070309020205020404" pitchFamily="49" charset="0"/>
              </a:rPr>
              <a:t>end</a:t>
            </a:r>
            <a:r>
              <a:rPr lang="en-US" sz="1400" dirty="0" smtClean="0">
                <a:latin typeface="Courier New" panose="02070309020205020404" pitchFamily="49" charset="0"/>
                <a:cs typeface="Courier New" panose="02070309020205020404" pitchFamily="49" charset="0"/>
              </a:rPr>
              <a:t> Protected_Spec;</a:t>
            </a:r>
            <a:endParaRPr lang="en-US" sz="1400" dirty="0">
              <a:latin typeface="Courier New" panose="02070309020205020404" pitchFamily="49" charset="0"/>
              <a:cs typeface="Courier New" panose="02070309020205020404" pitchFamily="49" charset="0"/>
            </a:endParaRPr>
          </a:p>
        </p:txBody>
      </p:sp>
      <p:sp>
        <p:nvSpPr>
          <p:cNvPr id="4" name="Fußzeilenplatzhalter 3"/>
          <p:cNvSpPr>
            <a:spLocks noGrp="1"/>
          </p:cNvSpPr>
          <p:nvPr>
            <p:ph type="ftr" idx="10"/>
          </p:nvPr>
        </p:nvSpPr>
        <p:spPr/>
        <p:txBody>
          <a:bodyPr/>
          <a:lstStyle/>
          <a:p>
            <a:pPr>
              <a:defRPr/>
            </a:pPr>
            <a:r>
              <a:rPr lang="en-US" dirty="0" smtClean="0"/>
              <a:t>Ada Basics © 2024 C.Grein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390</a:t>
            </a:fld>
            <a:endParaRPr lang="de-DE" dirty="0"/>
          </a:p>
        </p:txBody>
      </p:sp>
      <p:sp>
        <p:nvSpPr>
          <p:cNvPr id="6" name="Textfeld 5"/>
          <p:cNvSpPr txBox="1"/>
          <p:nvPr/>
        </p:nvSpPr>
        <p:spPr>
          <a:xfrm>
            <a:off x="5196244" y="2060848"/>
            <a:ext cx="3480212" cy="1590179"/>
          </a:xfrm>
          <a:prstGeom prst="rect">
            <a:avLst/>
          </a:prstGeom>
          <a:noFill/>
          <a:ln w="3175">
            <a:solidFill>
              <a:schemeClr val="tx1"/>
            </a:solidFill>
          </a:ln>
        </p:spPr>
        <p:txBody>
          <a:bodyPr wrap="square" rtlCol="0">
            <a:spAutoFit/>
          </a:bodyPr>
          <a:lstStyle/>
          <a:p>
            <a:pPr lvl="0" eaLnBrk="0" hangingPunct="0">
              <a:spcBef>
                <a:spcPts val="800"/>
              </a:spcBef>
            </a:pPr>
            <a:r>
              <a:rPr lang="de-DE" sz="1400" b="1" kern="0" dirty="0">
                <a:solidFill>
                  <a:srgbClr val="000000"/>
                </a:solidFill>
                <a:latin typeface="Courier New" panose="02070309020205020404" pitchFamily="49" charset="0"/>
                <a:cs typeface="Courier New" panose="02070309020205020404" pitchFamily="49" charset="0"/>
              </a:rPr>
              <a:t>protected body </a:t>
            </a:r>
            <a:r>
              <a:rPr lang="de-DE" sz="1400" kern="0" dirty="0">
                <a:solidFill>
                  <a:srgbClr val="000000"/>
                </a:solidFill>
                <a:latin typeface="Courier New" panose="02070309020205020404" pitchFamily="49" charset="0"/>
                <a:cs typeface="Courier New" panose="02070309020205020404" pitchFamily="49" charset="0"/>
              </a:rPr>
              <a:t>Prot </a:t>
            </a:r>
            <a:r>
              <a:rPr lang="de-DE" sz="1400" b="1" kern="0" dirty="0">
                <a:solidFill>
                  <a:srgbClr val="000000"/>
                </a:solidFill>
                <a:latin typeface="Courier New" panose="02070309020205020404" pitchFamily="49" charset="0"/>
                <a:cs typeface="Courier New" panose="02070309020205020404" pitchFamily="49" charset="0"/>
              </a:rPr>
              <a:t>is</a:t>
            </a:r>
          </a:p>
          <a:p>
            <a:pPr lvl="0" eaLnBrk="0" hangingPunct="0">
              <a:spcBef>
                <a:spcPts val="800"/>
              </a:spcBef>
            </a:pPr>
            <a:r>
              <a:rPr lang="de-DE" sz="1400" kern="0" dirty="0">
                <a:solidFill>
                  <a:srgbClr val="000000"/>
                </a:solidFill>
                <a:latin typeface="Courier New" panose="02070309020205020404" pitchFamily="49" charset="0"/>
                <a:cs typeface="Courier New" panose="02070309020205020404" pitchFamily="49" charset="0"/>
              </a:rPr>
              <a:t>  </a:t>
            </a:r>
            <a:r>
              <a:rPr lang="de-DE" sz="1400" b="1" kern="0" dirty="0">
                <a:solidFill>
                  <a:srgbClr val="000000"/>
                </a:solidFill>
                <a:latin typeface="Courier New" panose="02070309020205020404" pitchFamily="49" charset="0"/>
                <a:cs typeface="Courier New" panose="02070309020205020404" pitchFamily="49" charset="0"/>
              </a:rPr>
              <a:t>procedure</a:t>
            </a:r>
            <a:r>
              <a:rPr lang="de-DE" sz="1400" kern="0" dirty="0">
                <a:solidFill>
                  <a:srgbClr val="000000"/>
                </a:solidFill>
                <a:latin typeface="Courier New" panose="02070309020205020404" pitchFamily="49" charset="0"/>
                <a:cs typeface="Courier New" panose="02070309020205020404" pitchFamily="49" charset="0"/>
              </a:rPr>
              <a:t> Set (I: Integer) </a:t>
            </a:r>
            <a:r>
              <a:rPr lang="de-DE" sz="1400" b="1" kern="0" dirty="0">
                <a:solidFill>
                  <a:srgbClr val="000000"/>
                </a:solidFill>
                <a:latin typeface="Courier New" panose="02070309020205020404" pitchFamily="49" charset="0"/>
                <a:cs typeface="Courier New" panose="02070309020205020404" pitchFamily="49" charset="0"/>
              </a:rPr>
              <a:t>is</a:t>
            </a:r>
            <a:r>
              <a:rPr lang="de-DE" sz="1400" kern="0" dirty="0">
                <a:solidFill>
                  <a:srgbClr val="000000"/>
                </a:solidFill>
                <a:latin typeface="Courier New" panose="02070309020205020404" pitchFamily="49" charset="0"/>
                <a:cs typeface="Courier New" panose="02070309020205020404" pitchFamily="49" charset="0"/>
              </a:rPr>
              <a:t/>
            </a:r>
            <a:br>
              <a:rPr lang="de-DE" sz="1400" kern="0" dirty="0">
                <a:solidFill>
                  <a:srgbClr val="000000"/>
                </a:solidFill>
                <a:latin typeface="Courier New" panose="02070309020205020404" pitchFamily="49" charset="0"/>
                <a:cs typeface="Courier New" panose="02070309020205020404" pitchFamily="49" charset="0"/>
              </a:rPr>
            </a:br>
            <a:r>
              <a:rPr lang="de-DE" sz="1400" kern="0" dirty="0">
                <a:solidFill>
                  <a:srgbClr val="000000"/>
                </a:solidFill>
                <a:latin typeface="Courier New" panose="02070309020205020404" pitchFamily="49" charset="0"/>
                <a:cs typeface="Courier New" panose="02070309020205020404" pitchFamily="49" charset="0"/>
              </a:rPr>
              <a:t>  </a:t>
            </a:r>
            <a:r>
              <a:rPr lang="de-DE" sz="1400" b="1" kern="0" dirty="0">
                <a:solidFill>
                  <a:srgbClr val="000000"/>
                </a:solidFill>
                <a:latin typeface="Courier New" panose="02070309020205020404" pitchFamily="49" charset="0"/>
                <a:cs typeface="Courier New" panose="02070309020205020404" pitchFamily="49" charset="0"/>
              </a:rPr>
              <a:t>begin</a:t>
            </a:r>
            <a:r>
              <a:rPr lang="de-DE" sz="1400" kern="0" dirty="0">
                <a:solidFill>
                  <a:srgbClr val="000000"/>
                </a:solidFill>
                <a:latin typeface="Courier New" panose="02070309020205020404" pitchFamily="49" charset="0"/>
                <a:cs typeface="Courier New" panose="02070309020205020404" pitchFamily="49" charset="0"/>
              </a:rPr>
              <a:t/>
            </a:r>
            <a:br>
              <a:rPr lang="de-DE" sz="1400" kern="0" dirty="0">
                <a:solidFill>
                  <a:srgbClr val="000000"/>
                </a:solidFill>
                <a:latin typeface="Courier New" panose="02070309020205020404" pitchFamily="49" charset="0"/>
                <a:cs typeface="Courier New" panose="02070309020205020404" pitchFamily="49" charset="0"/>
              </a:rPr>
            </a:br>
            <a:r>
              <a:rPr lang="de-DE" sz="1400" kern="0" dirty="0">
                <a:solidFill>
                  <a:srgbClr val="000000"/>
                </a:solidFill>
                <a:latin typeface="Courier New" panose="02070309020205020404" pitchFamily="49" charset="0"/>
                <a:cs typeface="Courier New" panose="02070309020205020404" pitchFamily="49" charset="0"/>
              </a:rPr>
              <a:t>    Prot.I := I;</a:t>
            </a:r>
            <a:br>
              <a:rPr lang="de-DE" sz="1400" kern="0" dirty="0">
                <a:solidFill>
                  <a:srgbClr val="000000"/>
                </a:solidFill>
                <a:latin typeface="Courier New" panose="02070309020205020404" pitchFamily="49" charset="0"/>
                <a:cs typeface="Courier New" panose="02070309020205020404" pitchFamily="49" charset="0"/>
              </a:rPr>
            </a:br>
            <a:r>
              <a:rPr lang="de-DE" sz="1400" kern="0" dirty="0">
                <a:solidFill>
                  <a:srgbClr val="000000"/>
                </a:solidFill>
                <a:latin typeface="Courier New" panose="02070309020205020404" pitchFamily="49" charset="0"/>
                <a:cs typeface="Courier New" panose="02070309020205020404" pitchFamily="49" charset="0"/>
              </a:rPr>
              <a:t>  </a:t>
            </a:r>
            <a:r>
              <a:rPr lang="de-DE" sz="1400" b="1" kern="0" dirty="0">
                <a:solidFill>
                  <a:srgbClr val="000000"/>
                </a:solidFill>
                <a:latin typeface="Courier New" panose="02070309020205020404" pitchFamily="49" charset="0"/>
                <a:cs typeface="Courier New" panose="02070309020205020404" pitchFamily="49" charset="0"/>
              </a:rPr>
              <a:t>end</a:t>
            </a:r>
            <a:r>
              <a:rPr lang="de-DE" sz="1400" kern="0" dirty="0">
                <a:solidFill>
                  <a:srgbClr val="000000"/>
                </a:solidFill>
                <a:latin typeface="Courier New" panose="02070309020205020404" pitchFamily="49" charset="0"/>
                <a:cs typeface="Courier New" panose="02070309020205020404" pitchFamily="49" charset="0"/>
              </a:rPr>
              <a:t> Set;</a:t>
            </a:r>
          </a:p>
          <a:p>
            <a:pPr lvl="0" eaLnBrk="0" hangingPunct="0">
              <a:spcBef>
                <a:spcPts val="800"/>
              </a:spcBef>
            </a:pPr>
            <a:r>
              <a:rPr lang="de-DE" sz="1400" b="1" kern="0" dirty="0">
                <a:solidFill>
                  <a:srgbClr val="000000"/>
                </a:solidFill>
                <a:latin typeface="Courier New" panose="02070309020205020404" pitchFamily="49" charset="0"/>
                <a:cs typeface="Courier New" panose="02070309020205020404" pitchFamily="49" charset="0"/>
              </a:rPr>
              <a:t>end</a:t>
            </a:r>
            <a:r>
              <a:rPr lang="de-DE" sz="1400" kern="0" dirty="0">
                <a:solidFill>
                  <a:srgbClr val="000000"/>
                </a:solidFill>
                <a:latin typeface="Courier New" panose="02070309020205020404" pitchFamily="49" charset="0"/>
                <a:cs typeface="Courier New" panose="02070309020205020404" pitchFamily="49" charset="0"/>
              </a:rPr>
              <a:t> Prot</a:t>
            </a:r>
            <a:r>
              <a:rPr lang="de-DE" sz="1400" kern="0" dirty="0" smtClean="0">
                <a:solidFill>
                  <a:srgbClr val="000000"/>
                </a:solidFill>
                <a:latin typeface="Courier New" panose="02070309020205020404" pitchFamily="49" charset="0"/>
                <a:cs typeface="Courier New" panose="02070309020205020404" pitchFamily="49" charset="0"/>
              </a:rPr>
              <a:t>;</a:t>
            </a:r>
            <a:endParaRPr lang="de-DE" sz="3200" kern="0" dirty="0">
              <a:solidFill>
                <a:srgbClr val="000000"/>
              </a:solidFill>
              <a:latin typeface="Times New Roman"/>
            </a:endParaRPr>
          </a:p>
        </p:txBody>
      </p:sp>
      <p:sp>
        <p:nvSpPr>
          <p:cNvPr id="7" name="Textfeld 6"/>
          <p:cNvSpPr txBox="1"/>
          <p:nvPr/>
        </p:nvSpPr>
        <p:spPr>
          <a:xfrm>
            <a:off x="5876587" y="4702213"/>
            <a:ext cx="2295813" cy="584775"/>
          </a:xfrm>
          <a:prstGeom prst="rect">
            <a:avLst/>
          </a:prstGeom>
          <a:noFill/>
          <a:ln w="3175">
            <a:solidFill>
              <a:schemeClr val="tx1"/>
            </a:solidFill>
          </a:ln>
        </p:spPr>
        <p:txBody>
          <a:bodyPr wrap="square" rtlCol="0">
            <a:spAutoFit/>
          </a:bodyPr>
          <a:lstStyle/>
          <a:p>
            <a:r>
              <a:rPr lang="en-US" sz="1600" dirty="0" smtClean="0">
                <a:solidFill>
                  <a:schemeClr val="tx1"/>
                </a:solidFill>
              </a:rPr>
              <a:t>Protected objects are also not a topic if this course.</a:t>
            </a:r>
            <a:endParaRPr lang="en-US" sz="1600" dirty="0">
              <a:solidFill>
                <a:schemeClr val="tx1"/>
              </a:solidFill>
            </a:endParaRPr>
          </a:p>
        </p:txBody>
      </p:sp>
    </p:spTree>
    <p:extLst>
      <p:ext uri="{BB962C8B-B14F-4D97-AF65-F5344CB8AC3E}">
        <p14:creationId xmlns:p14="http://schemas.microsoft.com/office/powerpoint/2010/main" val="1419569588"/>
      </p:ext>
    </p:extLst>
  </p:cSld>
  <p:clrMapOvr>
    <a:masterClrMapping/>
  </p:clrMapOvr>
  <p:timing>
    <p:tnLst>
      <p:par>
        <p:cTn id="1" dur="indefinite" restart="never" nodeType="tmRoot"/>
      </p:par>
    </p:tnLst>
  </p:timing>
</p:sld>
</file>

<file path=ppt/slides/slide3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smtClean="0"/>
              <a:t>Constants Are Like This</a:t>
            </a:r>
            <a:endParaRPr lang="en-US" dirty="0"/>
          </a:p>
        </p:txBody>
      </p:sp>
      <p:sp>
        <p:nvSpPr>
          <p:cNvPr id="3" name="Inhaltsplatzhalter 2"/>
          <p:cNvSpPr>
            <a:spLocks noGrp="1"/>
          </p:cNvSpPr>
          <p:nvPr>
            <p:ph idx="1"/>
          </p:nvPr>
        </p:nvSpPr>
        <p:spPr>
          <a:xfrm>
            <a:off x="685800" y="2053208"/>
            <a:ext cx="7739063" cy="4112096"/>
          </a:xfrm>
        </p:spPr>
        <p:txBody>
          <a:bodyPr/>
          <a:lstStyle/>
          <a:p>
            <a:r>
              <a:rPr lang="en-US" sz="2400" u="sng" dirty="0" smtClean="0"/>
              <a:t>Result:</a:t>
            </a:r>
          </a:p>
          <a:p>
            <a:r>
              <a:rPr lang="en-US" sz="2000" dirty="0" smtClean="0"/>
              <a:t>If an object is declared “constant”, the </a:t>
            </a:r>
            <a:r>
              <a:rPr lang="en-US" sz="2000" dirty="0"/>
              <a:t>meaning </a:t>
            </a:r>
            <a:r>
              <a:rPr lang="en-US" sz="2000" dirty="0" smtClean="0"/>
              <a:t>is just twofold:</a:t>
            </a:r>
          </a:p>
          <a:p>
            <a:pPr>
              <a:buFont typeface="Arial" panose="020B0604020202020204" pitchFamily="34" charset="0"/>
              <a:buChar char="•"/>
            </a:pPr>
            <a:r>
              <a:rPr lang="en-US" sz="2000" dirty="0" smtClean="0"/>
              <a:t>The object cannot be used in an assignment (if it is not yet limited).</a:t>
            </a:r>
          </a:p>
          <a:p>
            <a:pPr>
              <a:buFont typeface="Arial" panose="020B0604020202020204" pitchFamily="34" charset="0"/>
              <a:buChar char="•"/>
            </a:pPr>
            <a:r>
              <a:rPr lang="en-US" sz="2000" dirty="0" smtClean="0"/>
              <a:t>The object can only be used as an in parameter.</a:t>
            </a:r>
          </a:p>
          <a:p>
            <a:pPr marL="0" indent="0"/>
            <a:r>
              <a:rPr lang="en-US" sz="2000" dirty="0" smtClean="0">
                <a:solidFill>
                  <a:schemeClr val="accent2"/>
                </a:solidFill>
              </a:rPr>
              <a:t>In no case at all does it mean that the logical state of the object is immutable.</a:t>
            </a:r>
          </a:p>
          <a:p>
            <a:pPr marL="0" indent="0"/>
            <a:r>
              <a:rPr lang="en-US" sz="2000" dirty="0" smtClean="0">
                <a:solidFill>
                  <a:schemeClr val="tx1"/>
                </a:solidFill>
              </a:rPr>
              <a:t>In fact, such a type should be </a:t>
            </a:r>
            <a:r>
              <a:rPr lang="en-US" sz="2000" u="sng" dirty="0" smtClean="0">
                <a:solidFill>
                  <a:schemeClr val="tx1"/>
                </a:solidFill>
              </a:rPr>
              <a:t>private</a:t>
            </a:r>
            <a:r>
              <a:rPr lang="en-US" sz="2000" dirty="0" smtClean="0">
                <a:solidFill>
                  <a:schemeClr val="tx1"/>
                </a:solidFill>
              </a:rPr>
              <a:t>, which means </a:t>
            </a:r>
            <a:r>
              <a:rPr lang="en-US" sz="2000" u="sng" dirty="0" smtClean="0">
                <a:solidFill>
                  <a:schemeClr val="tx1"/>
                </a:solidFill>
              </a:rPr>
              <a:t>the client has no influence at all on what happens in the object’s inside</a:t>
            </a:r>
            <a:r>
              <a:rPr lang="en-US" sz="2000" dirty="0" smtClean="0">
                <a:solidFill>
                  <a:schemeClr val="tx1"/>
                </a:solidFill>
              </a:rPr>
              <a:t>.</a:t>
            </a:r>
          </a:p>
          <a:p>
            <a:pPr marL="0" indent="0"/>
            <a:r>
              <a:rPr lang="en-US" sz="2000" u="sng" dirty="0" smtClean="0">
                <a:solidFill>
                  <a:schemeClr val="tx1"/>
                </a:solidFill>
              </a:rPr>
              <a:t>The provider is responsible for the correct behavior.</a:t>
            </a:r>
          </a:p>
          <a:p>
            <a:pPr marL="0" indent="0"/>
            <a:r>
              <a:rPr lang="en-US" sz="2000" i="1" dirty="0" smtClean="0">
                <a:solidFill>
                  <a:srgbClr val="C00000"/>
                </a:solidFill>
              </a:rPr>
              <a:t>Immutably limited </a:t>
            </a:r>
            <a:r>
              <a:rPr lang="en-US" sz="2000" dirty="0" smtClean="0">
                <a:solidFill>
                  <a:schemeClr val="tx1"/>
                </a:solidFill>
              </a:rPr>
              <a:t>and </a:t>
            </a:r>
            <a:r>
              <a:rPr lang="en-US" sz="2000" i="1" dirty="0" smtClean="0">
                <a:solidFill>
                  <a:srgbClr val="C00000"/>
                </a:solidFill>
              </a:rPr>
              <a:t>controlled objects </a:t>
            </a:r>
            <a:r>
              <a:rPr lang="en-US" sz="2000" dirty="0" smtClean="0">
                <a:solidFill>
                  <a:schemeClr val="tx1"/>
                </a:solidFill>
              </a:rPr>
              <a:t>are </a:t>
            </a:r>
            <a:r>
              <a:rPr lang="en-US" sz="2000" i="1" dirty="0" smtClean="0">
                <a:solidFill>
                  <a:srgbClr val="C00000"/>
                </a:solidFill>
              </a:rPr>
              <a:t>inherently mutable</a:t>
            </a:r>
            <a:r>
              <a:rPr lang="en-US" sz="2000" dirty="0" smtClean="0">
                <a:solidFill>
                  <a:schemeClr val="tx1"/>
                </a:solidFill>
              </a:rPr>
              <a:t>.</a:t>
            </a:r>
            <a:endParaRPr lang="en-US" sz="2000" dirty="0">
              <a:solidFill>
                <a:schemeClr val="tx1"/>
              </a:solidFill>
            </a:endParaRPr>
          </a:p>
        </p:txBody>
      </p:sp>
      <p:sp>
        <p:nvSpPr>
          <p:cNvPr id="4" name="Fußzeilenplatzhalter 3"/>
          <p:cNvSpPr>
            <a:spLocks noGrp="1"/>
          </p:cNvSpPr>
          <p:nvPr>
            <p:ph type="ftr" idx="10"/>
          </p:nvPr>
        </p:nvSpPr>
        <p:spPr/>
        <p:txBody>
          <a:bodyPr/>
          <a:lstStyle/>
          <a:p>
            <a:pPr>
              <a:defRPr/>
            </a:pPr>
            <a:r>
              <a:rPr lang="en-US" dirty="0" smtClean="0"/>
              <a:t>Ada Basics © 2024 C.Grein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391</a:t>
            </a:fld>
            <a:endParaRPr lang="de-DE" dirty="0"/>
          </a:p>
        </p:txBody>
      </p:sp>
    </p:spTree>
    <p:extLst>
      <p:ext uri="{BB962C8B-B14F-4D97-AF65-F5344CB8AC3E}">
        <p14:creationId xmlns:p14="http://schemas.microsoft.com/office/powerpoint/2010/main" val="664083176"/>
      </p:ext>
    </p:extLst>
  </p:cSld>
  <p:clrMapOvr>
    <a:masterClrMapping/>
  </p:clrMapOvr>
  <p:timing>
    <p:tnLst>
      <p:par>
        <p:cTn id="1" dur="indefinite" restart="never" nodeType="tmRoot"/>
      </p:par>
    </p:tnLst>
  </p:timing>
</p:sld>
</file>

<file path=ppt/slides/slide3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0946" name="Rectangle 1"/>
          <p:cNvSpPr>
            <a:spLocks noGrp="1" noChangeArrowheads="1"/>
          </p:cNvSpPr>
          <p:nvPr>
            <p:ph type="title"/>
          </p:nvPr>
        </p:nvSpPr>
        <p:spPr>
          <a:xfrm>
            <a:off x="685800" y="404664"/>
            <a:ext cx="7772400" cy="990600"/>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noProof="0" dirty="0" smtClean="0">
                <a:solidFill>
                  <a:srgbClr val="FF0000"/>
                </a:solidFill>
              </a:rPr>
              <a:t>Résumé</a:t>
            </a:r>
          </a:p>
        </p:txBody>
      </p:sp>
      <p:sp>
        <p:nvSpPr>
          <p:cNvPr id="210947" name="Rectangle 2"/>
          <p:cNvSpPr>
            <a:spLocks noGrp="1" noChangeArrowheads="1"/>
          </p:cNvSpPr>
          <p:nvPr>
            <p:ph type="body" idx="1"/>
          </p:nvPr>
        </p:nvSpPr>
        <p:spPr>
          <a:xfrm>
            <a:off x="685800" y="1395264"/>
            <a:ext cx="7772400" cy="4842024"/>
          </a:xfrm>
        </p:spPr>
        <p:txBody>
          <a:bodyPr/>
          <a:lstStyle/>
          <a:p>
            <a:pPr marL="309563" indent="-309563" eaLnBrk="1" hangingPunct="1">
              <a:spcBef>
                <a:spcPts val="600"/>
              </a:spcBef>
              <a:buFont typeface="Times New Roman" pitchFamily="18" charset="0"/>
              <a:buChar char="•"/>
              <a:tabLst>
                <a:tab pos="309563" algn="l"/>
                <a:tab pos="414338"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Lst>
            </a:pPr>
            <a:r>
              <a:rPr lang="en-US" altLang="de-DE" sz="1500" noProof="0" dirty="0" smtClean="0"/>
              <a:t>Take </a:t>
            </a:r>
            <a:r>
              <a:rPr lang="en-US" altLang="de-DE" sz="1500" noProof="0" dirty="0" smtClean="0">
                <a:solidFill>
                  <a:schemeClr val="accent2"/>
                </a:solidFill>
              </a:rPr>
              <a:t>utmost care </a:t>
            </a:r>
            <a:r>
              <a:rPr lang="en-US" altLang="de-DE" sz="1500" noProof="0" dirty="0" smtClean="0"/>
              <a:t>with the </a:t>
            </a:r>
            <a:r>
              <a:rPr lang="en-US" altLang="de-DE" sz="1500" noProof="0" dirty="0" smtClean="0">
                <a:solidFill>
                  <a:schemeClr val="accent2"/>
                </a:solidFill>
              </a:rPr>
              <a:t>design</a:t>
            </a:r>
            <a:r>
              <a:rPr lang="en-US" altLang="de-DE" sz="1500" noProof="0" dirty="0" smtClean="0"/>
              <a:t> and choice of </a:t>
            </a:r>
            <a:r>
              <a:rPr lang="en-US" altLang="de-DE" sz="1500" noProof="0" dirty="0" smtClean="0">
                <a:solidFill>
                  <a:schemeClr val="accent2"/>
                </a:solidFill>
              </a:rPr>
              <a:t>names</a:t>
            </a:r>
            <a:r>
              <a:rPr lang="en-US" altLang="de-DE" sz="1500" noProof="0" dirty="0" smtClean="0">
                <a:solidFill>
                  <a:schemeClr val="tx1"/>
                </a:solidFill>
              </a:rPr>
              <a:t>.</a:t>
            </a:r>
          </a:p>
          <a:p>
            <a:pPr marL="309563" indent="-309563" eaLnBrk="1" hangingPunct="1">
              <a:spcBef>
                <a:spcPts val="600"/>
              </a:spcBef>
              <a:buFont typeface="Times New Roman" pitchFamily="18" charset="0"/>
              <a:buChar char="•"/>
              <a:tabLst>
                <a:tab pos="309563" algn="l"/>
                <a:tab pos="414338"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Lst>
            </a:pPr>
            <a:r>
              <a:rPr lang="en-US" altLang="de-DE" sz="1500" dirty="0" smtClean="0">
                <a:solidFill>
                  <a:schemeClr val="tx1"/>
                </a:solidFill>
              </a:rPr>
              <a:t>Structure your code in small packages and subprograms dedicated to good abstractions with as </a:t>
            </a:r>
            <a:r>
              <a:rPr lang="en-US" altLang="de-DE" sz="1500" dirty="0" smtClean="0">
                <a:solidFill>
                  <a:schemeClr val="accent2"/>
                </a:solidFill>
              </a:rPr>
              <a:t>little coupling </a:t>
            </a:r>
            <a:r>
              <a:rPr lang="en-US" altLang="de-DE" sz="1500" dirty="0" smtClean="0">
                <a:solidFill>
                  <a:schemeClr val="tx1"/>
                </a:solidFill>
              </a:rPr>
              <a:t>as possible.</a:t>
            </a:r>
          </a:p>
          <a:p>
            <a:pPr marL="309563" indent="-309563" eaLnBrk="1" hangingPunct="1">
              <a:spcBef>
                <a:spcPts val="600"/>
              </a:spcBef>
              <a:buFont typeface="Times New Roman" pitchFamily="18" charset="0"/>
              <a:buChar char="•"/>
              <a:tabLst>
                <a:tab pos="309563" algn="l"/>
                <a:tab pos="414338"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Lst>
            </a:pPr>
            <a:r>
              <a:rPr lang="en-US" altLang="de-DE" sz="1500" noProof="0" dirty="0" smtClean="0">
                <a:solidFill>
                  <a:schemeClr val="tx1"/>
                </a:solidFill>
              </a:rPr>
              <a:t>Do not hesitate to declare nested subprograms or packages if this improves the abstraction. But do not let nesting to become too deep.</a:t>
            </a:r>
          </a:p>
          <a:p>
            <a:pPr marL="309563" indent="-309563" eaLnBrk="1" hangingPunct="1">
              <a:spcBef>
                <a:spcPts val="600"/>
              </a:spcBef>
              <a:buFont typeface="Times New Roman" pitchFamily="18" charset="0"/>
              <a:buChar char="•"/>
              <a:tabLst>
                <a:tab pos="309563" algn="l"/>
                <a:tab pos="414338"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Lst>
            </a:pPr>
            <a:r>
              <a:rPr lang="en-US" altLang="de-DE" sz="1500" noProof="0" dirty="0" smtClean="0">
                <a:solidFill>
                  <a:schemeClr val="tx1"/>
                </a:solidFill>
              </a:rPr>
              <a:t>Comment thoroughly and use </a:t>
            </a:r>
            <a:r>
              <a:rPr lang="en-US" altLang="de-DE" sz="1500" noProof="0" dirty="0" smtClean="0">
                <a:solidFill>
                  <a:schemeClr val="accent2"/>
                </a:solidFill>
              </a:rPr>
              <a:t>pre-</a:t>
            </a:r>
            <a:r>
              <a:rPr lang="en-US" altLang="de-DE" sz="1500" noProof="0" dirty="0" smtClean="0">
                <a:solidFill>
                  <a:schemeClr val="tx1"/>
                </a:solidFill>
              </a:rPr>
              <a:t> and </a:t>
            </a:r>
            <a:r>
              <a:rPr lang="en-US" altLang="de-DE" sz="1500" noProof="0" dirty="0" smtClean="0">
                <a:solidFill>
                  <a:schemeClr val="accent2"/>
                </a:solidFill>
              </a:rPr>
              <a:t>postconditions</a:t>
            </a:r>
            <a:r>
              <a:rPr lang="en-US" altLang="de-DE" sz="1500" noProof="0" dirty="0" smtClean="0">
                <a:solidFill>
                  <a:schemeClr val="tx1"/>
                </a:solidFill>
              </a:rPr>
              <a:t> for documentation.</a:t>
            </a:r>
          </a:p>
          <a:p>
            <a:pPr marL="309563" indent="-309563" eaLnBrk="1" hangingPunct="1">
              <a:spcBef>
                <a:spcPts val="600"/>
              </a:spcBef>
              <a:buFont typeface="Times New Roman" pitchFamily="18" charset="0"/>
              <a:buChar char="•"/>
              <a:tabLst>
                <a:tab pos="309563" algn="l"/>
                <a:tab pos="414338"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Lst>
            </a:pPr>
            <a:r>
              <a:rPr lang="en-US" altLang="de-DE" sz="1500" dirty="0"/>
              <a:t>Don’t start writing bodies too early. Let the </a:t>
            </a:r>
            <a:r>
              <a:rPr lang="en-US" altLang="de-DE" sz="1500" dirty="0">
                <a:solidFill>
                  <a:schemeClr val="accent2"/>
                </a:solidFill>
              </a:rPr>
              <a:t>compiler check </a:t>
            </a:r>
            <a:r>
              <a:rPr lang="en-US" altLang="de-DE" sz="1500" dirty="0"/>
              <a:t>your </a:t>
            </a:r>
            <a:r>
              <a:rPr lang="en-US" altLang="de-DE" sz="1500" dirty="0">
                <a:solidFill>
                  <a:schemeClr val="accent2"/>
                </a:solidFill>
              </a:rPr>
              <a:t>design</a:t>
            </a:r>
            <a:r>
              <a:rPr lang="en-US" altLang="de-DE" sz="1500" dirty="0"/>
              <a:t> on the basis of the </a:t>
            </a:r>
            <a:r>
              <a:rPr lang="en-US" altLang="de-DE" sz="1500" dirty="0">
                <a:solidFill>
                  <a:schemeClr val="accent2"/>
                </a:solidFill>
              </a:rPr>
              <a:t>specifications</a:t>
            </a:r>
            <a:r>
              <a:rPr lang="en-US" altLang="de-DE" sz="1500" dirty="0"/>
              <a:t>.</a:t>
            </a:r>
          </a:p>
          <a:p>
            <a:pPr marL="309563" indent="-309563" eaLnBrk="1" hangingPunct="1">
              <a:spcBef>
                <a:spcPts val="600"/>
              </a:spcBef>
              <a:buFont typeface="Times New Roman" pitchFamily="18" charset="0"/>
              <a:buChar char="•"/>
              <a:tabLst>
                <a:tab pos="309563" algn="l"/>
                <a:tab pos="414338"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Lst>
            </a:pPr>
            <a:r>
              <a:rPr lang="en-US" altLang="de-DE" sz="1500" noProof="0" dirty="0" smtClean="0"/>
              <a:t>Think in the </a:t>
            </a:r>
            <a:r>
              <a:rPr lang="en-US" altLang="de-DE" sz="1500" noProof="0" dirty="0">
                <a:solidFill>
                  <a:schemeClr val="accent2"/>
                </a:solidFill>
              </a:rPr>
              <a:t>p</a:t>
            </a:r>
            <a:r>
              <a:rPr lang="en-US" altLang="de-DE" sz="1500" noProof="0" dirty="0" smtClean="0">
                <a:solidFill>
                  <a:schemeClr val="accent2"/>
                </a:solidFill>
              </a:rPr>
              <a:t>roblem space</a:t>
            </a:r>
            <a:r>
              <a:rPr lang="en-US" altLang="de-DE" sz="1500" noProof="0" dirty="0" smtClean="0"/>
              <a:t>:</a:t>
            </a:r>
            <a:br>
              <a:rPr lang="en-US" altLang="de-DE" sz="1500" noProof="0" dirty="0" smtClean="0"/>
            </a:br>
            <a:r>
              <a:rPr lang="en-US" altLang="de-DE" sz="1500" dirty="0" smtClean="0"/>
              <a:t>Use your own </a:t>
            </a:r>
            <a:r>
              <a:rPr lang="en-US" altLang="de-DE" sz="1500" noProof="0" dirty="0" smtClean="0"/>
              <a:t>types adapted to the problem at hand:</a:t>
            </a:r>
            <a:br>
              <a:rPr lang="en-US" altLang="de-DE" sz="1500" noProof="0" dirty="0" smtClean="0"/>
            </a:br>
            <a:r>
              <a:rPr lang="en-US" altLang="de-DE" sz="1500" noProof="0" dirty="0" smtClean="0">
                <a:latin typeface="Courier New" panose="02070309020205020404" pitchFamily="49" charset="0"/>
                <a:cs typeface="Courier New" panose="02070309020205020404" pitchFamily="49" charset="0"/>
              </a:rPr>
              <a:t>  </a:t>
            </a:r>
            <a:r>
              <a:rPr lang="en-US" altLang="de-DE" sz="1500" b="1" noProof="0" dirty="0" smtClean="0">
                <a:latin typeface="Courier New" panose="02070309020205020404" pitchFamily="49" charset="0"/>
                <a:cs typeface="Courier New" panose="02070309020205020404" pitchFamily="49" charset="0"/>
              </a:rPr>
              <a:t>type</a:t>
            </a:r>
            <a:r>
              <a:rPr lang="en-US" altLang="de-DE" sz="1500" noProof="0" dirty="0" smtClean="0">
                <a:latin typeface="Courier New" panose="02070309020205020404" pitchFamily="49" charset="0"/>
                <a:cs typeface="Courier New" panose="02070309020205020404" pitchFamily="49" charset="0"/>
              </a:rPr>
              <a:t> Index </a:t>
            </a:r>
            <a:r>
              <a:rPr lang="en-US" altLang="de-DE" sz="1500" b="1" noProof="0" dirty="0" smtClean="0">
                <a:latin typeface="Courier New" panose="02070309020205020404" pitchFamily="49" charset="0"/>
                <a:cs typeface="Courier New" panose="02070309020205020404" pitchFamily="49" charset="0"/>
              </a:rPr>
              <a:t>is range </a:t>
            </a:r>
            <a:r>
              <a:rPr lang="en-US" altLang="de-DE" sz="1500" noProof="0" dirty="0" smtClean="0">
                <a:latin typeface="Courier New" panose="02070309020205020404" pitchFamily="49" charset="0"/>
                <a:cs typeface="Courier New" panose="02070309020205020404" pitchFamily="49" charset="0"/>
              </a:rPr>
              <a:t>-42 .. 1815;</a:t>
            </a:r>
          </a:p>
          <a:p>
            <a:pPr marL="309563" indent="-309563" eaLnBrk="1" hangingPunct="1">
              <a:spcBef>
                <a:spcPts val="600"/>
              </a:spcBef>
              <a:buFont typeface="Times New Roman" pitchFamily="18" charset="0"/>
              <a:buChar char="•"/>
              <a:tabLst>
                <a:tab pos="309563" algn="l"/>
                <a:tab pos="414338"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Lst>
            </a:pPr>
            <a:r>
              <a:rPr lang="en-US" altLang="de-DE" sz="1500" noProof="0" dirty="0" smtClean="0"/>
              <a:t>Let the compiler choose the implementation in the machine space:</a:t>
            </a:r>
            <a:br>
              <a:rPr lang="en-US" altLang="de-DE" sz="1500" noProof="0" dirty="0" smtClean="0"/>
            </a:br>
            <a:r>
              <a:rPr lang="en-US" altLang="de-DE" sz="1500" noProof="0" dirty="0" smtClean="0">
                <a:latin typeface="Courier New" panose="02070309020205020404" pitchFamily="49" charset="0"/>
                <a:cs typeface="Courier New" panose="02070309020205020404" pitchFamily="49" charset="0"/>
              </a:rPr>
              <a:t>  Index → Integer_8/16/32</a:t>
            </a:r>
          </a:p>
          <a:p>
            <a:pPr marL="309563" indent="-309563" eaLnBrk="1" hangingPunct="1">
              <a:spcBef>
                <a:spcPts val="600"/>
              </a:spcBef>
              <a:buFont typeface="Times New Roman" pitchFamily="18" charset="0"/>
              <a:buChar char="•"/>
              <a:tabLst>
                <a:tab pos="309563" algn="l"/>
                <a:tab pos="414338"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Lst>
            </a:pPr>
            <a:r>
              <a:rPr lang="en-US" altLang="de-DE" sz="1500" noProof="0" dirty="0" smtClean="0">
                <a:solidFill>
                  <a:schemeClr val="accent2"/>
                </a:solidFill>
              </a:rPr>
              <a:t>Pointers</a:t>
            </a:r>
            <a:r>
              <a:rPr lang="en-US" altLang="de-DE" sz="1500" noProof="0" dirty="0" smtClean="0"/>
              <a:t> and </a:t>
            </a:r>
            <a:r>
              <a:rPr lang="en-US" altLang="de-DE" sz="1500" dirty="0" smtClean="0"/>
              <a:t>ad</a:t>
            </a:r>
            <a:r>
              <a:rPr lang="en-US" altLang="de-DE" sz="1500" noProof="0" dirty="0" smtClean="0"/>
              <a:t>dresses (references) are only needed in very special cases. If so, </a:t>
            </a:r>
            <a:r>
              <a:rPr lang="en-US" altLang="de-DE" sz="1500" noProof="0" dirty="0" smtClean="0">
                <a:solidFill>
                  <a:schemeClr val="accent2"/>
                </a:solidFill>
              </a:rPr>
              <a:t>hide</a:t>
            </a:r>
            <a:r>
              <a:rPr lang="en-US" altLang="de-DE" sz="1500" noProof="0" dirty="0" smtClean="0"/>
              <a:t> them from the user.</a:t>
            </a:r>
          </a:p>
          <a:p>
            <a:pPr marL="309563" indent="-309563" eaLnBrk="1" hangingPunct="1">
              <a:spcBef>
                <a:spcPts val="600"/>
              </a:spcBef>
              <a:buFont typeface="Times New Roman" pitchFamily="18" charset="0"/>
              <a:buChar char="•"/>
              <a:tabLst>
                <a:tab pos="309563" algn="l"/>
                <a:tab pos="414338"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Lst>
            </a:pPr>
            <a:r>
              <a:rPr lang="en-US" altLang="de-DE" sz="1500" dirty="0" smtClean="0"/>
              <a:t>Th</a:t>
            </a:r>
            <a:r>
              <a:rPr lang="en-US" altLang="de-DE" sz="1500" dirty="0"/>
              <a:t>e</a:t>
            </a:r>
            <a:r>
              <a:rPr lang="en-US" altLang="de-DE" sz="1500" noProof="0" dirty="0" smtClean="0"/>
              <a:t> method of parameter transfer (by copy, by reference) is generally of no importance (the compiler will make the correct choice).</a:t>
            </a:r>
          </a:p>
          <a:p>
            <a:pPr marL="309563" indent="-309563" eaLnBrk="1" hangingPunct="1">
              <a:spcBef>
                <a:spcPts val="600"/>
              </a:spcBef>
              <a:buFont typeface="Times New Roman" pitchFamily="18" charset="0"/>
              <a:buChar char="•"/>
              <a:tabLst>
                <a:tab pos="309563" algn="l"/>
                <a:tab pos="414338"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Lst>
            </a:pPr>
            <a:r>
              <a:rPr lang="en-US" altLang="de-DE" sz="1500" noProof="0" dirty="0" smtClean="0"/>
              <a:t>Instead the direction of data flux is important:</a:t>
            </a:r>
            <a:r>
              <a:rPr lang="en-US" altLang="de-DE" sz="1500" noProof="0" dirty="0" smtClean="0">
                <a:latin typeface="Courier New" panose="02070309020205020404" pitchFamily="49" charset="0"/>
                <a:cs typeface="Courier New" panose="02070309020205020404" pitchFamily="49" charset="0"/>
              </a:rPr>
              <a:t>  </a:t>
            </a:r>
            <a:r>
              <a:rPr lang="en-US" altLang="de-DE" sz="1500" b="1" noProof="0" dirty="0" smtClean="0">
                <a:latin typeface="Courier New" pitchFamily="49" charset="0"/>
              </a:rPr>
              <a:t>in</a:t>
            </a:r>
            <a:r>
              <a:rPr lang="en-US" altLang="de-DE" sz="1500" noProof="0" dirty="0" smtClean="0">
                <a:latin typeface="Courier New" pitchFamily="49" charset="0"/>
              </a:rPr>
              <a:t>, </a:t>
            </a:r>
            <a:r>
              <a:rPr lang="en-US" altLang="de-DE" sz="1500" b="1" noProof="0" dirty="0" smtClean="0">
                <a:latin typeface="Courier New" pitchFamily="49" charset="0"/>
              </a:rPr>
              <a:t>in out</a:t>
            </a:r>
            <a:r>
              <a:rPr lang="en-US" altLang="de-DE" sz="1500" noProof="0" dirty="0" smtClean="0">
                <a:latin typeface="Courier New" pitchFamily="49" charset="0"/>
              </a:rPr>
              <a:t>, </a:t>
            </a:r>
            <a:r>
              <a:rPr lang="en-US" altLang="de-DE" sz="1500" b="1" noProof="0" dirty="0" smtClean="0">
                <a:latin typeface="Courier New" pitchFamily="49" charset="0"/>
              </a:rPr>
              <a:t>out</a:t>
            </a:r>
          </a:p>
        </p:txBody>
      </p:sp>
      <p:sp>
        <p:nvSpPr>
          <p:cNvPr id="210948" name="Fußzeilenplatzhalter 1"/>
          <p:cNvSpPr>
            <a:spLocks noGrp="1"/>
          </p:cNvSpPr>
          <p:nvPr>
            <p:ph type="ftr" sz="quarte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en-US" altLang="de-DE" sz="2400" dirty="0" smtClean="0"/>
              <a:t>Ada Basics © 2024 C.Grein</a:t>
            </a:r>
            <a:endParaRPr lang="de-DE" altLang="de-DE" sz="2400" dirty="0"/>
          </a:p>
        </p:txBody>
      </p:sp>
      <p:sp>
        <p:nvSpPr>
          <p:cNvPr id="210949" name="Foliennummernplatzhalter 2"/>
          <p:cNvSpPr>
            <a:spLocks noGrp="1"/>
          </p:cNvSpPr>
          <p:nvPr>
            <p:ph type="sldNum" sz="quarter"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8B65DA4D-A4F9-4725-9FDC-FFEC7A92A265}" type="slidenum">
              <a:rPr lang="de-DE" altLang="de-DE" sz="2400" smtClean="0"/>
              <a:pPr eaLnBrk="1" hangingPunct="1">
                <a:spcBef>
                  <a:spcPct val="0"/>
                </a:spcBef>
              </a:pPr>
              <a:t>392</a:t>
            </a:fld>
            <a:endParaRPr lang="de-DE" altLang="de-DE" sz="2400" dirty="0" smtClean="0"/>
          </a:p>
        </p:txBody>
      </p:sp>
    </p:spTree>
    <p:extLst>
      <p:ext uri="{BB962C8B-B14F-4D97-AF65-F5344CB8AC3E}">
        <p14:creationId xmlns:p14="http://schemas.microsoft.com/office/powerpoint/2010/main" val="3039563140"/>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3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smtClean="0"/>
              <a:t>Documentation = Code ?</a:t>
            </a:r>
            <a:endParaRPr lang="en-US" dirty="0"/>
          </a:p>
        </p:txBody>
      </p:sp>
      <p:sp>
        <p:nvSpPr>
          <p:cNvPr id="3" name="Inhaltsplatzhalter 2"/>
          <p:cNvSpPr>
            <a:spLocks noGrp="1"/>
          </p:cNvSpPr>
          <p:nvPr>
            <p:ph idx="1"/>
          </p:nvPr>
        </p:nvSpPr>
        <p:spPr>
          <a:xfrm>
            <a:off x="685800" y="1897064"/>
            <a:ext cx="7776882" cy="4318000"/>
          </a:xfrm>
        </p:spPr>
        <p:txBody>
          <a:bodyPr/>
          <a:lstStyle/>
          <a:p>
            <a:pPr marL="0" indent="0"/>
            <a:r>
              <a:rPr lang="en-US" sz="2200" dirty="0" smtClean="0"/>
              <a:t>In the net, you can read that </a:t>
            </a:r>
            <a:r>
              <a:rPr lang="en-US" sz="2200" dirty="0" smtClean="0">
                <a:solidFill>
                  <a:srgbClr val="FF0000"/>
                </a:solidFill>
              </a:rPr>
              <a:t>the code is the ultimate documentation</a:t>
            </a:r>
            <a:r>
              <a:rPr lang="en-US" sz="2200" dirty="0" smtClean="0"/>
              <a:t>.</a:t>
            </a:r>
          </a:p>
          <a:p>
            <a:pPr marL="0" indent="0"/>
            <a:r>
              <a:rPr lang="en-US" sz="2200" dirty="0" smtClean="0"/>
              <a:t>Now imagine you get the job to add a new operation to an API, an Application Programming Interface, of perhaps 50 or more packages. Where do you start? How do you get an overview about the architecture? Which are the public packages, those that clients shall use, and which constitute the nonprivate implementation? Are these packages properly separated? Are these packages properly commented as stipulated on slide 140? Do all comments match the code (if there are any)? Is there a user’s manual (this definitely is not the code)?</a:t>
            </a:r>
          </a:p>
          <a:p>
            <a:pPr marL="0" indent="0"/>
            <a:r>
              <a:rPr lang="en-US" sz="2200" dirty="0" smtClean="0"/>
              <a:t>Answers to all these questions you do not find in the code or only with utmost difficulties.</a:t>
            </a:r>
            <a:endParaRPr lang="en-US" sz="2200" dirty="0"/>
          </a:p>
        </p:txBody>
      </p:sp>
      <p:sp>
        <p:nvSpPr>
          <p:cNvPr id="4" name="Fußzeilenplatzhalter 3"/>
          <p:cNvSpPr>
            <a:spLocks noGrp="1"/>
          </p:cNvSpPr>
          <p:nvPr>
            <p:ph type="ftr" idx="10"/>
          </p:nvPr>
        </p:nvSpPr>
        <p:spPr/>
        <p:txBody>
          <a:bodyPr/>
          <a:lstStyle/>
          <a:p>
            <a:pPr>
              <a:defRPr/>
            </a:pPr>
            <a:r>
              <a:rPr lang="en-US" dirty="0" smtClean="0"/>
              <a:t>Ada Basics © 2024 C.Grein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393</a:t>
            </a:fld>
            <a:endParaRPr lang="de-DE" dirty="0"/>
          </a:p>
        </p:txBody>
      </p:sp>
    </p:spTree>
    <p:extLst>
      <p:ext uri="{BB962C8B-B14F-4D97-AF65-F5344CB8AC3E}">
        <p14:creationId xmlns:p14="http://schemas.microsoft.com/office/powerpoint/2010/main" val="2211953158"/>
      </p:ext>
    </p:extLst>
  </p:cSld>
  <p:clrMapOvr>
    <a:masterClrMapping/>
  </p:clrMapOvr>
</p:sld>
</file>

<file path=ppt/slides/slide3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smtClean="0"/>
              <a:t>True Documentation</a:t>
            </a:r>
            <a:endParaRPr lang="en-US" dirty="0"/>
          </a:p>
        </p:txBody>
      </p:sp>
      <p:sp>
        <p:nvSpPr>
          <p:cNvPr id="3" name="Inhaltsplatzhalter 2"/>
          <p:cNvSpPr>
            <a:spLocks noGrp="1"/>
          </p:cNvSpPr>
          <p:nvPr>
            <p:ph idx="1"/>
          </p:nvPr>
        </p:nvSpPr>
        <p:spPr/>
        <p:txBody>
          <a:bodyPr/>
          <a:lstStyle/>
          <a:p>
            <a:pPr marL="0" indent="0"/>
            <a:r>
              <a:rPr lang="en-US" sz="2000" dirty="0" smtClean="0"/>
              <a:t>May be that some software is handled the way illustrated on the previous slide. You can see the results: </a:t>
            </a:r>
            <a:r>
              <a:rPr lang="en-US" sz="2000" dirty="0" smtClean="0">
                <a:solidFill>
                  <a:srgbClr val="FF0000"/>
                </a:solidFill>
              </a:rPr>
              <a:t>safety and security problems </a:t>
            </a:r>
            <a:r>
              <a:rPr lang="en-US" sz="2000" dirty="0" smtClean="0"/>
              <a:t>and continuous updates abound.</a:t>
            </a:r>
          </a:p>
          <a:p>
            <a:pPr marL="0" indent="0" algn="ctr"/>
            <a:r>
              <a:rPr lang="en-US" sz="2000" b="1" dirty="0" smtClean="0"/>
              <a:t>But for safety critical software this</a:t>
            </a:r>
            <a:br>
              <a:rPr lang="en-US" sz="2000" b="1" dirty="0" smtClean="0"/>
            </a:br>
            <a:r>
              <a:rPr lang="en-US" sz="2000" b="1" dirty="0" smtClean="0"/>
              <a:t>conclusion is definitely wrong!</a:t>
            </a:r>
          </a:p>
          <a:p>
            <a:pPr marL="0" indent="0"/>
            <a:r>
              <a:rPr lang="en-US" sz="2000" dirty="0" smtClean="0">
                <a:solidFill>
                  <a:schemeClr val="accent2"/>
                </a:solidFill>
              </a:rPr>
              <a:t>True documentation may be decomposed into the following parts:</a:t>
            </a:r>
          </a:p>
          <a:p>
            <a:pPr indent="-254000">
              <a:buFont typeface="Arial" panose="020B0604020202020204" pitchFamily="34" charset="0"/>
              <a:buChar char="•"/>
            </a:pPr>
            <a:r>
              <a:rPr lang="en-US" sz="2000" dirty="0" smtClean="0">
                <a:solidFill>
                  <a:schemeClr val="tx1"/>
                </a:solidFill>
              </a:rPr>
              <a:t>Requirement Specification</a:t>
            </a:r>
          </a:p>
          <a:p>
            <a:pPr indent="-254000">
              <a:buFont typeface="Arial" panose="020B0604020202020204" pitchFamily="34" charset="0"/>
              <a:buChar char="•"/>
            </a:pPr>
            <a:r>
              <a:rPr lang="en-US" sz="2000" dirty="0" smtClean="0">
                <a:solidFill>
                  <a:schemeClr val="tx1"/>
                </a:solidFill>
              </a:rPr>
              <a:t>Architecture (UML and the like)</a:t>
            </a:r>
          </a:p>
          <a:p>
            <a:pPr indent="-254000">
              <a:buFont typeface="Arial" panose="020B0604020202020204" pitchFamily="34" charset="0"/>
              <a:buChar char="•"/>
            </a:pPr>
            <a:r>
              <a:rPr lang="en-US" sz="2000" dirty="0" smtClean="0">
                <a:solidFill>
                  <a:schemeClr val="tx1"/>
                </a:solidFill>
              </a:rPr>
              <a:t>Technical Documentation (algorithms, internal and external interfaces and the like, comments included)</a:t>
            </a:r>
          </a:p>
          <a:p>
            <a:pPr indent="-254000">
              <a:buFont typeface="Arial" panose="020B0604020202020204" pitchFamily="34" charset="0"/>
              <a:buChar char="•"/>
            </a:pPr>
            <a:r>
              <a:rPr lang="en-US" sz="2000" dirty="0" smtClean="0">
                <a:solidFill>
                  <a:schemeClr val="tx1"/>
                </a:solidFill>
              </a:rPr>
              <a:t>User’s Manual</a:t>
            </a:r>
            <a:endParaRPr lang="en-US" sz="2000" dirty="0">
              <a:solidFill>
                <a:schemeClr val="tx1"/>
              </a:solidFill>
            </a:endParaRPr>
          </a:p>
        </p:txBody>
      </p:sp>
      <p:sp>
        <p:nvSpPr>
          <p:cNvPr id="4" name="Fußzeilenplatzhalter 3"/>
          <p:cNvSpPr>
            <a:spLocks noGrp="1"/>
          </p:cNvSpPr>
          <p:nvPr>
            <p:ph type="ftr" idx="10"/>
          </p:nvPr>
        </p:nvSpPr>
        <p:spPr/>
        <p:txBody>
          <a:bodyPr/>
          <a:lstStyle/>
          <a:p>
            <a:pPr>
              <a:defRPr/>
            </a:pPr>
            <a:r>
              <a:rPr lang="en-US" dirty="0" smtClean="0"/>
              <a:t>Ada Basics © 2024 C.Grein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394</a:t>
            </a:fld>
            <a:endParaRPr lang="de-DE" dirty="0"/>
          </a:p>
        </p:txBody>
      </p:sp>
    </p:spTree>
    <p:extLst>
      <p:ext uri="{BB962C8B-B14F-4D97-AF65-F5344CB8AC3E}">
        <p14:creationId xmlns:p14="http://schemas.microsoft.com/office/powerpoint/2010/main" val="264684177"/>
      </p:ext>
    </p:extLst>
  </p:cSld>
  <p:clrMapOvr>
    <a:masterClrMapping/>
  </p:clrMapOvr>
</p:sld>
</file>

<file path=ppt/slides/slide3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smtClean="0"/>
              <a:t>Software Life Cycle and</a:t>
            </a:r>
            <a:br>
              <a:rPr lang="en-US" dirty="0" smtClean="0"/>
            </a:br>
            <a:r>
              <a:rPr lang="en-US" dirty="0" smtClean="0"/>
              <a:t>LoC per Person-Year</a:t>
            </a:r>
            <a:endParaRPr lang="en-US" dirty="0"/>
          </a:p>
        </p:txBody>
      </p:sp>
      <p:sp>
        <p:nvSpPr>
          <p:cNvPr id="3" name="Inhaltsplatzhalter 2"/>
          <p:cNvSpPr>
            <a:spLocks noGrp="1"/>
          </p:cNvSpPr>
          <p:nvPr>
            <p:ph sz="half" idx="1"/>
          </p:nvPr>
        </p:nvSpPr>
        <p:spPr>
          <a:xfrm>
            <a:off x="685800" y="2075457"/>
            <a:ext cx="4030216" cy="4172943"/>
          </a:xfrm>
        </p:spPr>
        <p:txBody>
          <a:bodyPr/>
          <a:lstStyle/>
          <a:p>
            <a:pPr marL="268288" indent="-268288">
              <a:buFont typeface="Arial" panose="020B0604020202020204" pitchFamily="34" charset="0"/>
              <a:buChar char="•"/>
            </a:pPr>
            <a:r>
              <a:rPr lang="en-US" sz="2000" dirty="0" smtClean="0"/>
              <a:t>(System Analysis)</a:t>
            </a:r>
          </a:p>
          <a:p>
            <a:pPr marL="268288" indent="-268288">
              <a:buFont typeface="Arial" panose="020B0604020202020204" pitchFamily="34" charset="0"/>
              <a:buChar char="•"/>
            </a:pPr>
            <a:r>
              <a:rPr lang="en-US" sz="2000" dirty="0" smtClean="0"/>
              <a:t>Requirements Analysis</a:t>
            </a:r>
          </a:p>
          <a:p>
            <a:pPr marL="268288" indent="-268288">
              <a:buFont typeface="Arial" panose="020B0604020202020204" pitchFamily="34" charset="0"/>
              <a:buChar char="•"/>
            </a:pPr>
            <a:r>
              <a:rPr lang="en-US" sz="2000" dirty="0" smtClean="0"/>
              <a:t>Rough Design (UML and the like)</a:t>
            </a:r>
          </a:p>
          <a:p>
            <a:pPr marL="268288" indent="-268288">
              <a:buFont typeface="Arial" panose="020B0604020202020204" pitchFamily="34" charset="0"/>
              <a:buChar char="•"/>
            </a:pPr>
            <a:r>
              <a:rPr lang="en-US" sz="2000" dirty="0" smtClean="0"/>
              <a:t>Detailed Design</a:t>
            </a:r>
          </a:p>
          <a:p>
            <a:pPr marL="268288" indent="-268288">
              <a:buFont typeface="Arial" panose="020B0604020202020204" pitchFamily="34" charset="0"/>
              <a:buChar char="•"/>
            </a:pPr>
            <a:r>
              <a:rPr lang="en-US" sz="2000" dirty="0" smtClean="0"/>
              <a:t>Implementation</a:t>
            </a:r>
          </a:p>
          <a:p>
            <a:pPr marL="268288" indent="-268288">
              <a:buFont typeface="Arial" panose="020B0604020202020204" pitchFamily="34" charset="0"/>
              <a:buChar char="•"/>
            </a:pPr>
            <a:r>
              <a:rPr lang="en-US" sz="2000" dirty="0" smtClean="0"/>
              <a:t>Unit Test</a:t>
            </a:r>
          </a:p>
          <a:p>
            <a:pPr marL="268288" indent="-268288">
              <a:buFont typeface="Arial" panose="020B0604020202020204" pitchFamily="34" charset="0"/>
              <a:buChar char="•"/>
            </a:pPr>
            <a:r>
              <a:rPr lang="en-US" sz="2000" dirty="0" smtClean="0"/>
              <a:t>Integration Test</a:t>
            </a:r>
          </a:p>
          <a:p>
            <a:pPr marL="268288" indent="-268288">
              <a:buFont typeface="Arial" panose="020B0604020202020204" pitchFamily="34" charset="0"/>
              <a:buChar char="•"/>
            </a:pPr>
            <a:r>
              <a:rPr lang="en-US" sz="2000" dirty="0" smtClean="0"/>
              <a:t>Software Test Bench (Mock-up)</a:t>
            </a:r>
          </a:p>
          <a:p>
            <a:pPr marL="268288" indent="-268288">
              <a:buFont typeface="Arial" panose="020B0604020202020204" pitchFamily="34" charset="0"/>
              <a:buChar char="•"/>
            </a:pPr>
            <a:r>
              <a:rPr lang="en-US" sz="2000" dirty="0" smtClean="0"/>
              <a:t>Trial Use</a:t>
            </a:r>
            <a:endParaRPr lang="en-US" sz="2000" dirty="0"/>
          </a:p>
          <a:p>
            <a:pPr marL="268288" indent="-268288">
              <a:buFont typeface="Arial" panose="020B0604020202020204" pitchFamily="34" charset="0"/>
              <a:buChar char="•"/>
            </a:pPr>
            <a:r>
              <a:rPr lang="en-US" sz="2000" dirty="0" smtClean="0"/>
              <a:t>Release</a:t>
            </a:r>
            <a:endParaRPr lang="en-US" sz="2000" dirty="0"/>
          </a:p>
        </p:txBody>
      </p:sp>
      <p:sp>
        <p:nvSpPr>
          <p:cNvPr id="4" name="Inhaltsplatzhalter 3"/>
          <p:cNvSpPr>
            <a:spLocks noGrp="1"/>
          </p:cNvSpPr>
          <p:nvPr>
            <p:ph sz="half" idx="2"/>
          </p:nvPr>
        </p:nvSpPr>
        <p:spPr>
          <a:xfrm>
            <a:off x="4738315" y="2076498"/>
            <a:ext cx="3794125" cy="4088806"/>
          </a:xfrm>
        </p:spPr>
        <p:txBody>
          <a:bodyPr/>
          <a:lstStyle/>
          <a:p>
            <a:pPr marL="0" indent="0"/>
            <a:r>
              <a:rPr lang="en-US" sz="1600" dirty="0" smtClean="0"/>
              <a:t>You also find </a:t>
            </a:r>
            <a:r>
              <a:rPr lang="en-US" sz="1600" dirty="0" smtClean="0">
                <a:solidFill>
                  <a:srgbClr val="FF0000"/>
                </a:solidFill>
              </a:rPr>
              <a:t>huge values for LoC per person-year</a:t>
            </a:r>
            <a:r>
              <a:rPr lang="en-US" sz="1600" dirty="0" smtClean="0"/>
              <a:t>. Compare those values with slide 20: Productivity. (I’m sorry, I don’t have newer figures.)</a:t>
            </a:r>
          </a:p>
          <a:p>
            <a:pPr marL="0" indent="0"/>
            <a:r>
              <a:rPr lang="en-US" sz="1600" dirty="0" smtClean="0"/>
              <a:t>In each of these steps, many persons are involved and lots of separate documents generated.</a:t>
            </a:r>
          </a:p>
          <a:p>
            <a:pPr marL="0" indent="0"/>
            <a:r>
              <a:rPr lang="en-US" sz="1600" dirty="0" smtClean="0"/>
              <a:t>Misbehavior detected during the test phases may in the worst case lead to changes in the requirements.</a:t>
            </a:r>
          </a:p>
          <a:p>
            <a:pPr marL="0" indent="0"/>
            <a:r>
              <a:rPr lang="en-US" sz="1600" dirty="0" smtClean="0"/>
              <a:t>The </a:t>
            </a:r>
            <a:r>
              <a:rPr lang="en-US" sz="1600" dirty="0" smtClean="0">
                <a:solidFill>
                  <a:schemeClr val="accent2"/>
                </a:solidFill>
              </a:rPr>
              <a:t>LoC per person-year </a:t>
            </a:r>
            <a:r>
              <a:rPr lang="en-US" sz="1600" dirty="0" smtClean="0"/>
              <a:t>created during detailed design, implementation and unit test have </a:t>
            </a:r>
            <a:r>
              <a:rPr lang="en-US" sz="1600" dirty="0"/>
              <a:t>o</a:t>
            </a:r>
            <a:r>
              <a:rPr lang="en-US" sz="1600" dirty="0" smtClean="0"/>
              <a:t>f course to be distributed on all those steps. In this way you arrive at the astonishingly small values of slide 20.</a:t>
            </a:r>
          </a:p>
          <a:p>
            <a:pPr marL="0" indent="0"/>
            <a:endParaRPr lang="en-US" sz="2000" dirty="0"/>
          </a:p>
        </p:txBody>
      </p:sp>
      <p:sp>
        <p:nvSpPr>
          <p:cNvPr id="5" name="Fußzeilenplatzhalter 4"/>
          <p:cNvSpPr>
            <a:spLocks noGrp="1"/>
          </p:cNvSpPr>
          <p:nvPr>
            <p:ph type="ftr" idx="10"/>
          </p:nvPr>
        </p:nvSpPr>
        <p:spPr/>
        <p:txBody>
          <a:bodyPr/>
          <a:lstStyle/>
          <a:p>
            <a:pPr>
              <a:defRPr/>
            </a:pPr>
            <a:r>
              <a:rPr lang="en-US" dirty="0" smtClean="0"/>
              <a:t>Ada Basics © 2024 C.Grein</a:t>
            </a:r>
            <a:endParaRPr lang="de-DE" dirty="0"/>
          </a:p>
        </p:txBody>
      </p:sp>
      <p:sp>
        <p:nvSpPr>
          <p:cNvPr id="6" name="Foliennummernplatzhalter 5"/>
          <p:cNvSpPr>
            <a:spLocks noGrp="1"/>
          </p:cNvSpPr>
          <p:nvPr>
            <p:ph type="sldNum" idx="11"/>
          </p:nvPr>
        </p:nvSpPr>
        <p:spPr/>
        <p:txBody>
          <a:bodyPr/>
          <a:lstStyle/>
          <a:p>
            <a:pPr>
              <a:defRPr/>
            </a:pPr>
            <a:fld id="{26FE7B6B-6847-4D19-82C1-CACF0FD4DDA1}" type="slidenum">
              <a:rPr lang="de-DE" smtClean="0"/>
              <a:pPr>
                <a:defRPr/>
              </a:pPr>
              <a:t>395</a:t>
            </a:fld>
            <a:endParaRPr lang="de-DE" dirty="0"/>
          </a:p>
        </p:txBody>
      </p:sp>
      <p:grpSp>
        <p:nvGrpSpPr>
          <p:cNvPr id="9" name="Gruppieren 8"/>
          <p:cNvGrpSpPr/>
          <p:nvPr/>
        </p:nvGrpSpPr>
        <p:grpSpPr>
          <a:xfrm>
            <a:off x="2843809" y="3284984"/>
            <a:ext cx="1634530" cy="787747"/>
            <a:chOff x="2843808" y="3212976"/>
            <a:chExt cx="1797969" cy="787747"/>
          </a:xfrm>
        </p:grpSpPr>
        <p:sp>
          <p:nvSpPr>
            <p:cNvPr id="10" name="Geschweifte Klammer rechts 9"/>
            <p:cNvSpPr/>
            <p:nvPr/>
          </p:nvSpPr>
          <p:spPr bwMode="auto">
            <a:xfrm>
              <a:off x="2843808" y="3212976"/>
              <a:ext cx="218256" cy="787747"/>
            </a:xfrm>
            <a:prstGeom prst="rightBrace">
              <a:avLst/>
            </a:prstGeom>
            <a:no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8" charset="0"/>
                <a:buNone/>
                <a:tabLst/>
              </a:pPr>
              <a:endParaRPr kumimoji="0" lang="de-DE" sz="2400" b="0" i="0" u="none" strike="noStrike" cap="none" normalizeH="0" baseline="0" dirty="0" smtClean="0">
                <a:ln>
                  <a:noFill/>
                </a:ln>
                <a:solidFill>
                  <a:schemeClr val="bg1"/>
                </a:solidFill>
                <a:effectLst/>
                <a:latin typeface="Times New Roman" pitchFamily="18" charset="0"/>
              </a:endParaRPr>
            </a:p>
          </p:txBody>
        </p:sp>
        <p:sp>
          <p:nvSpPr>
            <p:cNvPr id="11" name="Textfeld 10"/>
            <p:cNvSpPr txBox="1"/>
            <p:nvPr/>
          </p:nvSpPr>
          <p:spPr>
            <a:xfrm>
              <a:off x="3131840" y="3212976"/>
              <a:ext cx="1509937" cy="707886"/>
            </a:xfrm>
            <a:prstGeom prst="rect">
              <a:avLst/>
            </a:prstGeom>
            <a:noFill/>
          </p:spPr>
          <p:txBody>
            <a:bodyPr wrap="square" rtlCol="0">
              <a:spAutoFit/>
            </a:bodyPr>
            <a:lstStyle/>
            <a:p>
              <a:pPr lvl="0" algn="ctr" eaLnBrk="0" hangingPunct="0">
                <a:spcBef>
                  <a:spcPts val="800"/>
                </a:spcBef>
              </a:pPr>
              <a:r>
                <a:rPr lang="en-US" sz="2000" kern="0" dirty="0" smtClean="0">
                  <a:solidFill>
                    <a:srgbClr val="000000"/>
                  </a:solidFill>
                  <a:latin typeface="Times New Roman"/>
                </a:rPr>
                <a:t>Contents of this course</a:t>
              </a:r>
              <a:endParaRPr lang="en-US" sz="2000" kern="0" dirty="0">
                <a:solidFill>
                  <a:srgbClr val="000000"/>
                </a:solidFill>
                <a:latin typeface="Times New Roman"/>
              </a:endParaRPr>
            </a:p>
          </p:txBody>
        </p:sp>
      </p:grpSp>
      <p:cxnSp>
        <p:nvCxnSpPr>
          <p:cNvPr id="12" name="Gerader Verbinder 11"/>
          <p:cNvCxnSpPr/>
          <p:nvPr/>
        </p:nvCxnSpPr>
        <p:spPr bwMode="auto">
          <a:xfrm>
            <a:off x="4716016" y="2060848"/>
            <a:ext cx="0" cy="4176464"/>
          </a:xfrm>
          <a:prstGeom prst="lin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426603086"/>
      </p:ext>
    </p:extLst>
  </p:cSld>
  <p:clrMapOvr>
    <a:masterClrMapping/>
  </p:clrMapOvr>
</p:sld>
</file>

<file path=ppt/slides/slide3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685800" y="463551"/>
            <a:ext cx="7739063" cy="1134419"/>
          </a:xfrm>
        </p:spPr>
        <p:txBody>
          <a:bodyPr/>
          <a:lstStyle/>
          <a:p>
            <a:r>
              <a:rPr lang="en-US" noProof="0" dirty="0" smtClean="0"/>
              <a:t>Self-Assessment</a:t>
            </a:r>
            <a:endParaRPr lang="en-US" noProof="0" dirty="0"/>
          </a:p>
        </p:txBody>
      </p:sp>
      <p:sp>
        <p:nvSpPr>
          <p:cNvPr id="3" name="Inhaltsplatzhalter 2"/>
          <p:cNvSpPr>
            <a:spLocks noGrp="1"/>
          </p:cNvSpPr>
          <p:nvPr>
            <p:ph idx="1"/>
          </p:nvPr>
        </p:nvSpPr>
        <p:spPr>
          <a:xfrm>
            <a:off x="685800" y="1597970"/>
            <a:ext cx="7739063" cy="4650430"/>
          </a:xfrm>
        </p:spPr>
        <p:txBody>
          <a:bodyPr/>
          <a:lstStyle/>
          <a:p>
            <a:pPr marL="457200" indent="-457200">
              <a:buFont typeface="Arial" panose="020B0604020202020204" pitchFamily="34" charset="0"/>
              <a:buChar char="•"/>
            </a:pPr>
            <a:r>
              <a:rPr lang="en-US" sz="2000" dirty="0" smtClean="0"/>
              <a:t>“When </a:t>
            </a:r>
            <a:r>
              <a:rPr lang="en-US" sz="2000" dirty="0"/>
              <a:t>Roman engineers built a bridge, they had to stand under </a:t>
            </a:r>
            <a:r>
              <a:rPr lang="en-US" sz="2000" dirty="0" smtClean="0"/>
              <a:t>it </a:t>
            </a:r>
            <a:br>
              <a:rPr lang="en-US" sz="2000" dirty="0" smtClean="0"/>
            </a:br>
            <a:r>
              <a:rPr lang="en-US" sz="2000" dirty="0" smtClean="0"/>
              <a:t>while </a:t>
            </a:r>
            <a:r>
              <a:rPr lang="en-US" sz="2000" dirty="0"/>
              <a:t>the first legion marched across. If programmers today </a:t>
            </a:r>
            <a:r>
              <a:rPr lang="en-US" sz="2000" dirty="0" smtClean="0"/>
              <a:t>worked </a:t>
            </a:r>
            <a:r>
              <a:rPr lang="en-US" sz="2000" dirty="0"/>
              <a:t>under similar ground rules, they might well find </a:t>
            </a:r>
            <a:r>
              <a:rPr lang="en-US" sz="2000" dirty="0" smtClean="0"/>
              <a:t>themselves </a:t>
            </a:r>
            <a:r>
              <a:rPr lang="en-US" sz="2000" dirty="0"/>
              <a:t>getting much more interested in Ada</a:t>
            </a:r>
            <a:r>
              <a:rPr lang="en-US" sz="2000" dirty="0" smtClean="0"/>
              <a:t>!”</a:t>
            </a:r>
            <a:r>
              <a:rPr lang="en-US" sz="2000" dirty="0"/>
              <a:t/>
            </a:r>
            <a:br>
              <a:rPr lang="en-US" sz="2000" dirty="0"/>
            </a:br>
            <a:r>
              <a:rPr lang="en-US" sz="2000" dirty="0" smtClean="0"/>
              <a:t>Robert Dewar</a:t>
            </a:r>
            <a:endParaRPr lang="en-US" sz="2000" noProof="0" dirty="0" smtClean="0"/>
          </a:p>
          <a:p>
            <a:pPr marL="457200" indent="-457200">
              <a:buFont typeface="Arial" panose="020B0604020202020204" pitchFamily="34" charset="0"/>
              <a:buChar char="•"/>
            </a:pPr>
            <a:r>
              <a:rPr lang="en-US" sz="2000" noProof="0" dirty="0" smtClean="0"/>
              <a:t>At a real-time Java conference, the participants were given an awkward question to answer:</a:t>
            </a:r>
            <a:br>
              <a:rPr lang="en-US" sz="2000" noProof="0" dirty="0" smtClean="0"/>
            </a:br>
            <a:r>
              <a:rPr lang="en-US" sz="800" noProof="0" dirty="0" smtClean="0"/>
              <a:t> </a:t>
            </a:r>
            <a:r>
              <a:rPr lang="en-US" sz="2000" noProof="0" dirty="0" smtClean="0"/>
              <a:t/>
            </a:r>
            <a:br>
              <a:rPr lang="en-US" sz="2000" noProof="0" dirty="0" smtClean="0"/>
            </a:br>
            <a:r>
              <a:rPr lang="en-US" sz="2000" noProof="0" dirty="0" smtClean="0"/>
              <a:t>“If you had just boarded an airliner and discovered that your team of programmers had been responsible for the flight control software, how many of you would disembark immediately?”</a:t>
            </a:r>
            <a:br>
              <a:rPr lang="en-US" sz="2000" noProof="0" dirty="0" smtClean="0"/>
            </a:br>
            <a:r>
              <a:rPr lang="en-US" sz="2000" noProof="0" dirty="0" smtClean="0"/>
              <a:t>Among the forest of raised hands only one man sat motionless. When asked what he would do, he replied that he would be quite content to stay aboard. With his team’s software, he said, the plane was unlikely to even taxi as far as the runway, let alone take off.</a:t>
            </a:r>
            <a:endParaRPr lang="en-US" sz="2000" noProof="0" dirty="0"/>
          </a:p>
        </p:txBody>
      </p:sp>
      <p:sp>
        <p:nvSpPr>
          <p:cNvPr id="4" name="Fußzeilenplatzhalter 3"/>
          <p:cNvSpPr>
            <a:spLocks noGrp="1"/>
          </p:cNvSpPr>
          <p:nvPr>
            <p:ph type="ftr" idx="10"/>
          </p:nvPr>
        </p:nvSpPr>
        <p:spPr/>
        <p:txBody>
          <a:bodyPr/>
          <a:lstStyle/>
          <a:p>
            <a:pPr>
              <a:defRPr/>
            </a:pPr>
            <a:r>
              <a:rPr lang="en-US" dirty="0" smtClean="0"/>
              <a:t>Ada Basics © 2024 C.Grein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396</a:t>
            </a:fld>
            <a:endParaRPr lang="de-DE" dirty="0"/>
          </a:p>
        </p:txBody>
      </p:sp>
    </p:spTree>
    <p:extLst>
      <p:ext uri="{BB962C8B-B14F-4D97-AF65-F5344CB8AC3E}">
        <p14:creationId xmlns:p14="http://schemas.microsoft.com/office/powerpoint/2010/main" val="2162887321"/>
      </p:ext>
    </p:extLst>
  </p:cSld>
  <p:clrMapOvr>
    <a:masterClrMapping/>
  </p:clrMapOvr>
  <p:timing>
    <p:tnLst>
      <p:par>
        <p:cTn id="1" dur="indefinite" restart="never" nodeType="tmRoot"/>
      </p:par>
    </p:tnLst>
  </p:timing>
</p:sld>
</file>

<file path=ppt/slides/slide3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4"/>
          <p:cNvSpPr>
            <a:spLocks noGrp="1"/>
          </p:cNvSpPr>
          <p:nvPr>
            <p:ph type="title"/>
          </p:nvPr>
        </p:nvSpPr>
        <p:spPr>
          <a:xfrm>
            <a:off x="685800" y="463551"/>
            <a:ext cx="7739063" cy="1021234"/>
          </a:xfrm>
        </p:spPr>
        <p:txBody>
          <a:bodyPr/>
          <a:lstStyle/>
          <a:p>
            <a:r>
              <a:rPr lang="en-US" dirty="0" smtClean="0"/>
              <a:t>Plato’s Cave</a:t>
            </a:r>
            <a:endParaRPr lang="en-US" dirty="0"/>
          </a:p>
        </p:txBody>
      </p:sp>
      <p:sp>
        <p:nvSpPr>
          <p:cNvPr id="2" name="Fußzeilenplatzhalter 1"/>
          <p:cNvSpPr>
            <a:spLocks noGrp="1"/>
          </p:cNvSpPr>
          <p:nvPr>
            <p:ph type="ftr" idx="10"/>
          </p:nvPr>
        </p:nvSpPr>
        <p:spPr/>
        <p:txBody>
          <a:bodyPr/>
          <a:lstStyle/>
          <a:p>
            <a:pPr>
              <a:defRPr/>
            </a:pPr>
            <a:r>
              <a:rPr lang="en-US" dirty="0" smtClean="0"/>
              <a:t>Ada Basics © 2024 C.Grein</a:t>
            </a:r>
            <a:endParaRPr lang="de-DE" dirty="0"/>
          </a:p>
        </p:txBody>
      </p:sp>
      <p:sp>
        <p:nvSpPr>
          <p:cNvPr id="3" name="Foliennummernplatzhalter 2"/>
          <p:cNvSpPr>
            <a:spLocks noGrp="1"/>
          </p:cNvSpPr>
          <p:nvPr>
            <p:ph type="sldNum" idx="11"/>
          </p:nvPr>
        </p:nvSpPr>
        <p:spPr/>
        <p:txBody>
          <a:bodyPr/>
          <a:lstStyle/>
          <a:p>
            <a:pPr>
              <a:defRPr/>
            </a:pPr>
            <a:fld id="{84D954CA-63EA-4D97-ADBC-1D894F0EA83B}" type="slidenum">
              <a:rPr lang="de-DE" smtClean="0"/>
              <a:pPr>
                <a:defRPr/>
              </a:pPr>
              <a:t>397</a:t>
            </a:fld>
            <a:endParaRPr lang="de-DE" dirty="0"/>
          </a:p>
        </p:txBody>
      </p:sp>
      <p:pic>
        <p:nvPicPr>
          <p:cNvPr id="4" name="Grafik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524000" y="1628800"/>
            <a:ext cx="6096000" cy="2571750"/>
          </a:xfrm>
          <a:prstGeom prst="rect">
            <a:avLst/>
          </a:prstGeom>
        </p:spPr>
      </p:pic>
      <p:sp>
        <p:nvSpPr>
          <p:cNvPr id="6" name="Textfeld 5"/>
          <p:cNvSpPr txBox="1"/>
          <p:nvPr/>
        </p:nvSpPr>
        <p:spPr>
          <a:xfrm>
            <a:off x="2555776" y="4581128"/>
            <a:ext cx="3888780" cy="400110"/>
          </a:xfrm>
          <a:prstGeom prst="rect">
            <a:avLst/>
          </a:prstGeom>
          <a:noFill/>
        </p:spPr>
        <p:txBody>
          <a:bodyPr wrap="square" rtlCol="0">
            <a:spAutoFit/>
          </a:bodyPr>
          <a:lstStyle/>
          <a:p>
            <a:r>
              <a:rPr lang="en-US" sz="2000" dirty="0" smtClean="0">
                <a:solidFill>
                  <a:schemeClr val="tx1"/>
                </a:solidFill>
              </a:rPr>
              <a:t>There are two programming camps:</a:t>
            </a:r>
          </a:p>
        </p:txBody>
      </p:sp>
      <p:sp>
        <p:nvSpPr>
          <p:cNvPr id="7" name="Textfeld 6"/>
          <p:cNvSpPr txBox="1"/>
          <p:nvPr/>
        </p:nvSpPr>
        <p:spPr>
          <a:xfrm>
            <a:off x="3347963" y="4221088"/>
            <a:ext cx="2448173" cy="307777"/>
          </a:xfrm>
          <a:prstGeom prst="rect">
            <a:avLst/>
          </a:prstGeom>
          <a:noFill/>
        </p:spPr>
        <p:txBody>
          <a:bodyPr wrap="square" rtlCol="0">
            <a:spAutoFit/>
          </a:bodyPr>
          <a:lstStyle/>
          <a:p>
            <a:r>
              <a:rPr lang="en-US" sz="1400" dirty="0" smtClean="0">
                <a:solidFill>
                  <a:schemeClr val="tx1"/>
                </a:solidFill>
              </a:rPr>
              <a:t>Illustration: 4edges/Wikimedia</a:t>
            </a:r>
            <a:endParaRPr lang="en-US" sz="1400" dirty="0">
              <a:solidFill>
                <a:schemeClr val="tx1"/>
              </a:solidFill>
            </a:endParaRPr>
          </a:p>
        </p:txBody>
      </p:sp>
      <p:sp>
        <p:nvSpPr>
          <p:cNvPr id="8" name="Textfeld 7"/>
          <p:cNvSpPr txBox="1"/>
          <p:nvPr/>
        </p:nvSpPr>
        <p:spPr>
          <a:xfrm>
            <a:off x="1642267" y="5013176"/>
            <a:ext cx="3073749" cy="1200329"/>
          </a:xfrm>
          <a:prstGeom prst="rect">
            <a:avLst/>
          </a:prstGeom>
          <a:noFill/>
        </p:spPr>
        <p:txBody>
          <a:bodyPr wrap="square" rtlCol="0">
            <a:spAutoFit/>
          </a:bodyPr>
          <a:lstStyle/>
          <a:p>
            <a:r>
              <a:rPr lang="en-US" sz="1800" dirty="0" smtClean="0">
                <a:solidFill>
                  <a:schemeClr val="tx1"/>
                </a:solidFill>
              </a:rPr>
              <a:t>For some, Ada land is the cave (or even hell?), their favored language the land of the free with very few rules.</a:t>
            </a:r>
            <a:endParaRPr lang="en-US" sz="1800" dirty="0">
              <a:solidFill>
                <a:schemeClr val="tx1"/>
              </a:solidFill>
            </a:endParaRPr>
          </a:p>
        </p:txBody>
      </p:sp>
      <p:sp>
        <p:nvSpPr>
          <p:cNvPr id="9" name="Textfeld 8"/>
          <p:cNvSpPr txBox="1"/>
          <p:nvPr/>
        </p:nvSpPr>
        <p:spPr>
          <a:xfrm>
            <a:off x="5004048" y="5220489"/>
            <a:ext cx="2615952" cy="646331"/>
          </a:xfrm>
          <a:prstGeom prst="rect">
            <a:avLst/>
          </a:prstGeom>
          <a:noFill/>
        </p:spPr>
        <p:txBody>
          <a:bodyPr wrap="square" rtlCol="0">
            <a:spAutoFit/>
          </a:bodyPr>
          <a:lstStyle/>
          <a:p>
            <a:r>
              <a:rPr lang="en-US" sz="1800" dirty="0" smtClean="0">
                <a:solidFill>
                  <a:schemeClr val="tx1"/>
                </a:solidFill>
              </a:rPr>
              <a:t>For others, Ada land is the enlightenment.</a:t>
            </a:r>
            <a:endParaRPr lang="en-US" sz="1800" dirty="0">
              <a:solidFill>
                <a:schemeClr val="tx1"/>
              </a:solidFill>
            </a:endParaRPr>
          </a:p>
        </p:txBody>
      </p:sp>
      <p:cxnSp>
        <p:nvCxnSpPr>
          <p:cNvPr id="11" name="Gerader Verbinder 10"/>
          <p:cNvCxnSpPr/>
          <p:nvPr/>
        </p:nvCxnSpPr>
        <p:spPr bwMode="auto">
          <a:xfrm>
            <a:off x="4788024" y="5169966"/>
            <a:ext cx="0" cy="923330"/>
          </a:xfrm>
          <a:prstGeom prst="lin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2764122414"/>
      </p:ext>
    </p:extLst>
  </p:cSld>
  <p:clrMapOvr>
    <a:masterClrMapping/>
  </p:clrMapOvr>
  <p:timing>
    <p:tnLst>
      <p:par>
        <p:cTn id="1" dur="indefinite" restart="never" nodeType="tmRoot"/>
      </p:par>
    </p:tnLst>
  </p:timing>
</p:sld>
</file>

<file path=ppt/slides/slide3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noProof="0" dirty="0" smtClean="0">
                <a:solidFill>
                  <a:srgbClr val="FF0000"/>
                </a:solidFill>
              </a:rPr>
              <a:t>Proposals of Further Exercises</a:t>
            </a:r>
            <a:endParaRPr lang="en-US" noProof="0" dirty="0">
              <a:solidFill>
                <a:srgbClr val="FF0000"/>
              </a:solidFill>
            </a:endParaRPr>
          </a:p>
        </p:txBody>
      </p:sp>
      <p:sp>
        <p:nvSpPr>
          <p:cNvPr id="3" name="Inhaltsplatzhalter 2"/>
          <p:cNvSpPr>
            <a:spLocks noGrp="1"/>
          </p:cNvSpPr>
          <p:nvPr>
            <p:ph sz="half" idx="1"/>
          </p:nvPr>
        </p:nvSpPr>
        <p:spPr>
          <a:xfrm>
            <a:off x="685800" y="2053209"/>
            <a:ext cx="2963367" cy="2239887"/>
          </a:xfrm>
        </p:spPr>
        <p:txBody>
          <a:bodyPr/>
          <a:lstStyle/>
          <a:p>
            <a:pPr marL="457200" indent="-368300">
              <a:buFont typeface="Arial" panose="020B0604020202020204" pitchFamily="34" charset="0"/>
              <a:buChar char="•"/>
            </a:pPr>
            <a:r>
              <a:rPr lang="en-US" sz="1600" dirty="0"/>
              <a:t>Doubly linked </a:t>
            </a:r>
            <a:r>
              <a:rPr lang="en-US" sz="1600" dirty="0" smtClean="0"/>
              <a:t>list</a:t>
            </a:r>
            <a:br>
              <a:rPr lang="en-US" sz="1600" dirty="0" smtClean="0"/>
            </a:br>
            <a:r>
              <a:rPr lang="en-US" sz="1600" dirty="0" smtClean="0"/>
              <a:t>(no </a:t>
            </a:r>
            <a:r>
              <a:rPr lang="en-US" sz="1600" dirty="0"/>
              <a:t>sample solution)</a:t>
            </a:r>
          </a:p>
          <a:p>
            <a:pPr marL="457200" indent="-368300">
              <a:buFont typeface="Arial" panose="020B0604020202020204" pitchFamily="34" charset="0"/>
              <a:buChar char="•"/>
            </a:pPr>
            <a:r>
              <a:rPr lang="en-US" sz="1600" noProof="0" dirty="0" smtClean="0"/>
              <a:t>DNA encoding</a:t>
            </a:r>
          </a:p>
          <a:p>
            <a:pPr marL="457200" indent="-368300">
              <a:buFont typeface="Arial" panose="020B0604020202020204" pitchFamily="34" charset="0"/>
              <a:buChar char="•"/>
            </a:pPr>
            <a:r>
              <a:rPr lang="en-US" sz="1600" dirty="0"/>
              <a:t>Kaprekar </a:t>
            </a:r>
            <a:r>
              <a:rPr lang="en-US" sz="1600" dirty="0" smtClean="0"/>
              <a:t>numbers</a:t>
            </a:r>
            <a:endParaRPr lang="en-US" sz="1600" dirty="0"/>
          </a:p>
          <a:p>
            <a:pPr marL="457200" indent="-368300">
              <a:buFont typeface="Arial" panose="020B0604020202020204" pitchFamily="34" charset="0"/>
              <a:buChar char="•"/>
            </a:pPr>
            <a:r>
              <a:rPr lang="en-US" sz="1600" dirty="0"/>
              <a:t>Infix expression to postfix </a:t>
            </a:r>
            <a:r>
              <a:rPr lang="en-US" sz="1600" dirty="0" smtClean="0"/>
              <a:t>expression</a:t>
            </a:r>
            <a:endParaRPr lang="en-US" sz="1600" dirty="0"/>
          </a:p>
          <a:p>
            <a:pPr marL="457200" indent="-368300">
              <a:buFont typeface="Arial" panose="020B0604020202020204" pitchFamily="34" charset="0"/>
              <a:buChar char="•"/>
            </a:pPr>
            <a:r>
              <a:rPr lang="en-US" sz="1600" dirty="0" smtClean="0"/>
              <a:t>Generic for Array_Text_IO</a:t>
            </a:r>
            <a:endParaRPr lang="en-US" sz="1600" noProof="0" dirty="0" smtClean="0"/>
          </a:p>
        </p:txBody>
      </p:sp>
      <p:sp>
        <p:nvSpPr>
          <p:cNvPr id="8" name="Inhaltsplatzhalter 7"/>
          <p:cNvSpPr>
            <a:spLocks noGrp="1"/>
          </p:cNvSpPr>
          <p:nvPr>
            <p:ph sz="half" idx="2"/>
          </p:nvPr>
        </p:nvSpPr>
        <p:spPr>
          <a:xfrm>
            <a:off x="4139952" y="2053209"/>
            <a:ext cx="4284911" cy="2239887"/>
          </a:xfrm>
        </p:spPr>
        <p:txBody>
          <a:bodyPr/>
          <a:lstStyle/>
          <a:p>
            <a:pPr marL="457200" lvl="0" indent="-368300">
              <a:buFont typeface="Arial" panose="020B0604020202020204" pitchFamily="34" charset="0"/>
              <a:buChar char="•"/>
            </a:pPr>
            <a:r>
              <a:rPr lang="en-US" sz="1600" dirty="0"/>
              <a:t>Balance scale </a:t>
            </a:r>
            <a:r>
              <a:rPr lang="en-US" sz="1600" dirty="0" smtClean="0"/>
              <a:t>puzzles</a:t>
            </a:r>
            <a:endParaRPr lang="en-US" sz="1600" dirty="0"/>
          </a:p>
          <a:p>
            <a:pPr marL="457200" lvl="0" indent="-368300">
              <a:buFont typeface="Arial" panose="020B0604020202020204" pitchFamily="34" charset="0"/>
              <a:buChar char="•"/>
            </a:pPr>
            <a:r>
              <a:rPr lang="en-US" sz="1600" dirty="0"/>
              <a:t>Ticket </a:t>
            </a:r>
            <a:r>
              <a:rPr lang="en-US" sz="1600" dirty="0" smtClean="0"/>
              <a:t>automaton</a:t>
            </a:r>
          </a:p>
          <a:p>
            <a:pPr marL="449263" lvl="0" indent="-366713">
              <a:buFont typeface="Arial" panose="020B0604020202020204" pitchFamily="34" charset="0"/>
              <a:buChar char="•"/>
            </a:pPr>
            <a:r>
              <a:rPr lang="de-DE" sz="1600" dirty="0"/>
              <a:t>Douglas R. Hofstadter: Gödel, Escher, Bach </a:t>
            </a:r>
            <a:r>
              <a:rPr lang="en-US" sz="1600" dirty="0"/>
              <a:t>FIGURE-FIGURE Figure sequence</a:t>
            </a:r>
            <a:endParaRPr lang="de-DE" sz="1600" dirty="0"/>
          </a:p>
          <a:p>
            <a:pPr marL="457200" indent="-368300">
              <a:buFont typeface="Arial" panose="020B0604020202020204" pitchFamily="34" charset="0"/>
              <a:buChar char="•"/>
            </a:pPr>
            <a:r>
              <a:rPr lang="en-US" sz="1600" dirty="0" smtClean="0"/>
              <a:t>Project Euler</a:t>
            </a:r>
            <a:br>
              <a:rPr lang="en-US" sz="1600" dirty="0" smtClean="0"/>
            </a:br>
            <a:r>
              <a:rPr lang="en-US" sz="1600" dirty="0" smtClean="0"/>
              <a:t>Problem 40: </a:t>
            </a:r>
            <a:r>
              <a:rPr lang="en-US" sz="1600" dirty="0"/>
              <a:t>Champernowne's </a:t>
            </a:r>
            <a:r>
              <a:rPr lang="en-US" sz="1600" dirty="0" smtClean="0"/>
              <a:t>constant</a:t>
            </a:r>
            <a:br>
              <a:rPr lang="en-US" sz="1600" dirty="0" smtClean="0"/>
            </a:br>
            <a:r>
              <a:rPr lang="de-DE" sz="1600" dirty="0" smtClean="0">
                <a:hlinkClick r:id="rId3"/>
              </a:rPr>
              <a:t>https</a:t>
            </a:r>
            <a:r>
              <a:rPr lang="de-DE" sz="1600" dirty="0">
                <a:hlinkClick r:id="rId3"/>
              </a:rPr>
              <a:t>://projecteuler.net/problem=40</a:t>
            </a:r>
            <a:endParaRPr lang="de-DE" sz="1600" dirty="0"/>
          </a:p>
          <a:p>
            <a:pPr marL="457200" lvl="0" indent="-368300">
              <a:buFont typeface="Arial" panose="020B0604020202020204" pitchFamily="34" charset="0"/>
              <a:buChar char="•"/>
            </a:pPr>
            <a:endParaRPr lang="en-US" sz="1600" dirty="0"/>
          </a:p>
        </p:txBody>
      </p:sp>
      <p:sp>
        <p:nvSpPr>
          <p:cNvPr id="4" name="Fußzeilenplatzhalter 3"/>
          <p:cNvSpPr>
            <a:spLocks noGrp="1"/>
          </p:cNvSpPr>
          <p:nvPr>
            <p:ph type="ftr" idx="10"/>
          </p:nvPr>
        </p:nvSpPr>
        <p:spPr/>
        <p:txBody>
          <a:bodyPr/>
          <a:lstStyle/>
          <a:p>
            <a:pPr>
              <a:defRPr/>
            </a:pPr>
            <a:r>
              <a:rPr lang="en-US" dirty="0" smtClean="0"/>
              <a:t>Ada Basics © 2024 C.Grein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398</a:t>
            </a:fld>
            <a:endParaRPr lang="de-DE" dirty="0"/>
          </a:p>
        </p:txBody>
      </p:sp>
      <p:sp>
        <p:nvSpPr>
          <p:cNvPr id="6" name="Textfeld 5"/>
          <p:cNvSpPr txBox="1"/>
          <p:nvPr/>
        </p:nvSpPr>
        <p:spPr>
          <a:xfrm>
            <a:off x="7399944" y="1558509"/>
            <a:ext cx="1007517" cy="338554"/>
          </a:xfrm>
          <a:prstGeom prst="rect">
            <a:avLst/>
          </a:prstGeom>
          <a:solidFill>
            <a:srgbClr val="31DBE3"/>
          </a:solidFill>
          <a:ln>
            <a:solidFill>
              <a:srgbClr val="0070C0"/>
            </a:solidFill>
          </a:ln>
        </p:spPr>
        <p:txBody>
          <a:bodyPr wrap="square" rtlCol="0">
            <a:spAutoFit/>
          </a:bodyPr>
          <a:lstStyle/>
          <a:p>
            <a:r>
              <a:rPr lang="en-US" altLang="de-DE" sz="1600" dirty="0" smtClean="0">
                <a:solidFill>
                  <a:schemeClr val="accent2"/>
                </a:solidFill>
              </a:rPr>
              <a:t>See Code</a:t>
            </a:r>
            <a:endParaRPr lang="en-US" altLang="de-DE" sz="1600" dirty="0">
              <a:solidFill>
                <a:schemeClr val="accent2"/>
              </a:solidFill>
            </a:endParaRPr>
          </a:p>
        </p:txBody>
      </p:sp>
      <p:sp>
        <p:nvSpPr>
          <p:cNvPr id="7" name="Textfeld 6"/>
          <p:cNvSpPr txBox="1"/>
          <p:nvPr/>
        </p:nvSpPr>
        <p:spPr>
          <a:xfrm>
            <a:off x="1206959" y="4457144"/>
            <a:ext cx="6696744" cy="1708160"/>
          </a:xfrm>
          <a:prstGeom prst="rect">
            <a:avLst/>
          </a:prstGeom>
          <a:noFill/>
        </p:spPr>
        <p:txBody>
          <a:bodyPr wrap="square" rtlCol="0">
            <a:spAutoFit/>
          </a:bodyPr>
          <a:lstStyle/>
          <a:p>
            <a:pPr lvl="0" eaLnBrk="0" hangingPunct="0">
              <a:spcBef>
                <a:spcPts val="800"/>
              </a:spcBef>
            </a:pPr>
            <a:r>
              <a:rPr lang="en-US" sz="1500" kern="0" dirty="0">
                <a:solidFill>
                  <a:srgbClr val="C00000"/>
                </a:solidFill>
                <a:latin typeface="Times New Roman"/>
              </a:rPr>
              <a:t>Subject your solutions and especially the sample solutions to a critical view and measure them on the requirements put down in this course. Don’t say these are just throw-away solutions. This course’s aim is the meticulous realization of the complete software development cycle as far as the language Ada itself is concerned</a:t>
            </a:r>
            <a:r>
              <a:rPr lang="en-US" sz="1500" kern="0" dirty="0" smtClean="0">
                <a:solidFill>
                  <a:srgbClr val="C00000"/>
                </a:solidFill>
                <a:latin typeface="Times New Roman"/>
              </a:rPr>
              <a:t>:</a:t>
            </a:r>
            <a:endParaRPr lang="en-US" sz="500" kern="0" dirty="0">
              <a:solidFill>
                <a:srgbClr val="C00000"/>
              </a:solidFill>
              <a:latin typeface="Times New Roman"/>
            </a:endParaRPr>
          </a:p>
          <a:p>
            <a:pPr marL="1609725" lvl="0" indent="-274638" eaLnBrk="0" hangingPunct="0">
              <a:spcBef>
                <a:spcPts val="0"/>
              </a:spcBef>
              <a:buFont typeface="Arial" panose="020B0604020202020204" pitchFamily="34" charset="0"/>
              <a:buChar char="•"/>
            </a:pPr>
            <a:r>
              <a:rPr lang="en-US" sz="1500" kern="0" dirty="0">
                <a:solidFill>
                  <a:srgbClr val="C00000"/>
                </a:solidFill>
                <a:latin typeface="Times New Roman"/>
              </a:rPr>
              <a:t>Design (slides 9, 16)</a:t>
            </a:r>
          </a:p>
          <a:p>
            <a:pPr marL="1609725" lvl="0" indent="-274638" eaLnBrk="0" hangingPunct="0">
              <a:spcBef>
                <a:spcPts val="0"/>
              </a:spcBef>
              <a:buFont typeface="Arial" panose="020B0604020202020204" pitchFamily="34" charset="0"/>
              <a:buChar char="•"/>
            </a:pPr>
            <a:r>
              <a:rPr lang="en-US" sz="1500" kern="0" dirty="0">
                <a:solidFill>
                  <a:srgbClr val="C00000"/>
                </a:solidFill>
                <a:latin typeface="Times New Roman"/>
              </a:rPr>
              <a:t>Style (slides 104, 106)</a:t>
            </a:r>
          </a:p>
          <a:p>
            <a:pPr marL="1609725" lvl="0" indent="-274638" eaLnBrk="0" hangingPunct="0">
              <a:spcBef>
                <a:spcPts val="0"/>
              </a:spcBef>
              <a:buFont typeface="Arial" panose="020B0604020202020204" pitchFamily="34" charset="0"/>
              <a:buChar char="•"/>
            </a:pPr>
            <a:r>
              <a:rPr lang="en-US" sz="1500" kern="0" dirty="0">
                <a:solidFill>
                  <a:srgbClr val="C00000"/>
                </a:solidFill>
                <a:latin typeface="Times New Roman"/>
              </a:rPr>
              <a:t>Documentation (slides 23, 140, 144f</a:t>
            </a:r>
            <a:r>
              <a:rPr lang="en-US" sz="1500" kern="0" dirty="0" smtClean="0">
                <a:solidFill>
                  <a:srgbClr val="C00000"/>
                </a:solidFill>
                <a:latin typeface="Times New Roman"/>
              </a:rPr>
              <a:t>)</a:t>
            </a:r>
            <a:endParaRPr lang="en-US" sz="1500" kern="0" dirty="0">
              <a:solidFill>
                <a:srgbClr val="C00000"/>
              </a:solidFill>
              <a:latin typeface="Times New Roman"/>
            </a:endParaRPr>
          </a:p>
        </p:txBody>
      </p:sp>
      <p:cxnSp>
        <p:nvCxnSpPr>
          <p:cNvPr id="9" name="Gerader Verbinder 8"/>
          <p:cNvCxnSpPr/>
          <p:nvPr/>
        </p:nvCxnSpPr>
        <p:spPr bwMode="auto">
          <a:xfrm>
            <a:off x="3995936" y="2129399"/>
            <a:ext cx="0" cy="2019681"/>
          </a:xfrm>
          <a:prstGeom prst="line">
            <a:avLst/>
          </a:prstGeom>
          <a:solidFill>
            <a:srgbClr val="00B8FF"/>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1161188448"/>
      </p:ext>
    </p:extLst>
  </p:cSld>
  <p:clrMapOvr>
    <a:masterClrMapping/>
  </p:clrMapOvr>
  <p:timing>
    <p:tnLst>
      <p:par>
        <p:cTn id="1" dur="indefinite" restart="never" nodeType="tmRoot"/>
      </p:par>
    </p:tnLst>
  </p:timing>
</p:sld>
</file>

<file path=ppt/slides/slide3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noProof="0" dirty="0" smtClean="0">
                <a:solidFill>
                  <a:srgbClr val="FF3399"/>
                </a:solidFill>
              </a:rPr>
              <a:t>Graphic Description of the List</a:t>
            </a:r>
            <a:endParaRPr lang="en-US" noProof="0" dirty="0">
              <a:solidFill>
                <a:srgbClr val="FF3399"/>
              </a:solidFill>
            </a:endParaRPr>
          </a:p>
        </p:txBody>
      </p:sp>
      <p:sp>
        <p:nvSpPr>
          <p:cNvPr id="3" name="Inhaltsplatzhalter 2"/>
          <p:cNvSpPr>
            <a:spLocks noGrp="1"/>
          </p:cNvSpPr>
          <p:nvPr>
            <p:ph idx="1"/>
          </p:nvPr>
        </p:nvSpPr>
        <p:spPr>
          <a:xfrm>
            <a:off x="685800" y="1981200"/>
            <a:ext cx="5000735" cy="4233863"/>
          </a:xfrm>
        </p:spPr>
        <p:txBody>
          <a:bodyPr/>
          <a:lstStyle/>
          <a:p>
            <a:r>
              <a:rPr lang="en-US" sz="2800" noProof="0" dirty="0" smtClean="0"/>
              <a:t>Operations</a:t>
            </a:r>
          </a:p>
          <a:p>
            <a:pPr marL="457200" indent="-457200">
              <a:buFont typeface="Arial" panose="020B0604020202020204" pitchFamily="34" charset="0"/>
              <a:buChar char="•"/>
            </a:pPr>
            <a:r>
              <a:rPr lang="en-US" sz="2800" noProof="0" dirty="0" smtClean="0"/>
              <a:t>Insert</a:t>
            </a:r>
          </a:p>
          <a:p>
            <a:pPr marL="800100" lvl="1" indent="-357188">
              <a:buFont typeface="Arial" panose="020B0604020202020204" pitchFamily="34" charset="0"/>
              <a:buChar char="•"/>
            </a:pPr>
            <a:r>
              <a:rPr lang="en-US" sz="2400" noProof="0" dirty="0" smtClean="0"/>
              <a:t>At the head or at the tail</a:t>
            </a:r>
          </a:p>
          <a:p>
            <a:pPr marL="800100" lvl="1" indent="-357188">
              <a:buFont typeface="Arial" panose="020B0604020202020204" pitchFamily="34" charset="0"/>
              <a:buChar char="•"/>
            </a:pPr>
            <a:r>
              <a:rPr lang="en-US" sz="2400" noProof="0" dirty="0" smtClean="0"/>
              <a:t>Before or after a certain element</a:t>
            </a:r>
          </a:p>
          <a:p>
            <a:pPr marL="457200" indent="-457200">
              <a:buFont typeface="Arial" panose="020B0604020202020204" pitchFamily="34" charset="0"/>
              <a:buChar char="•"/>
            </a:pPr>
            <a:r>
              <a:rPr lang="en-US" sz="2800" noProof="0" dirty="0" smtClean="0"/>
              <a:t>Delete</a:t>
            </a:r>
          </a:p>
          <a:p>
            <a:pPr marL="457200" indent="-457200">
              <a:buFont typeface="Arial" panose="020B0604020202020204" pitchFamily="34" charset="0"/>
              <a:buChar char="•"/>
            </a:pPr>
            <a:r>
              <a:rPr lang="en-US" sz="2800" noProof="0" dirty="0" smtClean="0"/>
              <a:t>Iterate</a:t>
            </a:r>
          </a:p>
          <a:p>
            <a:pPr marL="457200" indent="-457200">
              <a:buFont typeface="Arial" panose="020B0604020202020204" pitchFamily="34" charset="0"/>
              <a:buChar char="•"/>
            </a:pPr>
            <a:r>
              <a:rPr lang="en-US" sz="2800" noProof="0" dirty="0" smtClean="0"/>
              <a:t>…</a:t>
            </a:r>
            <a:endParaRPr lang="en-US" sz="2800" noProof="0" dirty="0"/>
          </a:p>
        </p:txBody>
      </p:sp>
      <p:sp>
        <p:nvSpPr>
          <p:cNvPr id="4" name="Fußzeilenplatzhalter 3"/>
          <p:cNvSpPr>
            <a:spLocks noGrp="1"/>
          </p:cNvSpPr>
          <p:nvPr>
            <p:ph type="ftr" idx="10"/>
          </p:nvPr>
        </p:nvSpPr>
        <p:spPr/>
        <p:txBody>
          <a:bodyPr/>
          <a:lstStyle/>
          <a:p>
            <a:pPr>
              <a:defRPr/>
            </a:pPr>
            <a:r>
              <a:rPr lang="en-US" dirty="0" smtClean="0"/>
              <a:t>Ada Basics © 2024 C.Grein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399</a:t>
            </a:fld>
            <a:endParaRPr lang="de-DE" dirty="0"/>
          </a:p>
        </p:txBody>
      </p:sp>
      <p:sp>
        <p:nvSpPr>
          <p:cNvPr id="6" name="Rechteck 5"/>
          <p:cNvSpPr/>
          <p:nvPr/>
        </p:nvSpPr>
        <p:spPr bwMode="auto">
          <a:xfrm>
            <a:off x="6298603" y="2436902"/>
            <a:ext cx="648071" cy="292373"/>
          </a:xfrm>
          <a:prstGeom prst="rect">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8" charset="0"/>
              <a:buNone/>
              <a:tabLst/>
            </a:pPr>
            <a:r>
              <a:rPr lang="de-DE" sz="1400" dirty="0" smtClean="0">
                <a:solidFill>
                  <a:schemeClr val="tx1"/>
                </a:solidFill>
              </a:rPr>
              <a:t> Prev</a:t>
            </a:r>
            <a:endParaRPr kumimoji="0" lang="de-DE" sz="1400" b="0" i="0" u="none" strike="noStrike" cap="none" normalizeH="0" baseline="0" dirty="0" smtClean="0">
              <a:ln>
                <a:noFill/>
              </a:ln>
              <a:solidFill>
                <a:schemeClr val="tx1"/>
              </a:solidFill>
              <a:effectLst/>
            </a:endParaRPr>
          </a:p>
        </p:txBody>
      </p:sp>
      <p:sp>
        <p:nvSpPr>
          <p:cNvPr id="7" name="Rechteck 6"/>
          <p:cNvSpPr/>
          <p:nvPr/>
        </p:nvSpPr>
        <p:spPr bwMode="auto">
          <a:xfrm>
            <a:off x="6298603" y="2729275"/>
            <a:ext cx="648071" cy="288033"/>
          </a:xfrm>
          <a:prstGeom prst="rect">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8" charset="0"/>
              <a:buNone/>
              <a:tabLst/>
            </a:pPr>
            <a:r>
              <a:rPr kumimoji="0" lang="de-DE" sz="1400" b="0" i="0" u="none" strike="noStrike" cap="none" normalizeH="0" baseline="0" dirty="0" smtClean="0">
                <a:ln>
                  <a:noFill/>
                </a:ln>
                <a:solidFill>
                  <a:schemeClr val="tx1"/>
                </a:solidFill>
                <a:effectLst/>
                <a:latin typeface="Times New Roman" pitchFamily="18" charset="0"/>
              </a:rPr>
              <a:t> Next</a:t>
            </a:r>
          </a:p>
        </p:txBody>
      </p:sp>
      <p:cxnSp>
        <p:nvCxnSpPr>
          <p:cNvPr id="8" name="Gerader Verbinder 7"/>
          <p:cNvCxnSpPr/>
          <p:nvPr/>
        </p:nvCxnSpPr>
        <p:spPr bwMode="auto">
          <a:xfrm flipV="1">
            <a:off x="6082577" y="2211439"/>
            <a:ext cx="16693" cy="3816595"/>
          </a:xfrm>
          <a:prstGeom prst="line">
            <a:avLst/>
          </a:prstGeom>
          <a:solidFill>
            <a:srgbClr val="00B8FF"/>
          </a:solidFill>
          <a:ln w="9525"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 name="Gerader Verbinder 8"/>
          <p:cNvCxnSpPr/>
          <p:nvPr/>
        </p:nvCxnSpPr>
        <p:spPr bwMode="auto">
          <a:xfrm flipH="1">
            <a:off x="6082578" y="2204864"/>
            <a:ext cx="612069" cy="13147"/>
          </a:xfrm>
          <a:prstGeom prst="line">
            <a:avLst/>
          </a:prstGeom>
          <a:solidFill>
            <a:srgbClr val="00B8FF"/>
          </a:solidFill>
          <a:ln w="9525"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0" name="Gerade Verbindung mit Pfeil 9"/>
          <p:cNvCxnSpPr/>
          <p:nvPr/>
        </p:nvCxnSpPr>
        <p:spPr bwMode="auto">
          <a:xfrm>
            <a:off x="6821972" y="2060848"/>
            <a:ext cx="15100" cy="352904"/>
          </a:xfrm>
          <a:prstGeom prst="straightConnector1">
            <a:avLst/>
          </a:prstGeom>
          <a:solidFill>
            <a:srgbClr val="00B8FF"/>
          </a:solidFill>
          <a:ln w="9525" cap="flat" cmpd="sng" algn="ctr">
            <a:solidFill>
              <a:srgbClr val="00B050"/>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1" name="Gerade Verbindung mit Pfeil 10"/>
          <p:cNvCxnSpPr/>
          <p:nvPr/>
        </p:nvCxnSpPr>
        <p:spPr bwMode="auto">
          <a:xfrm flipH="1">
            <a:off x="6802660" y="2958172"/>
            <a:ext cx="9698" cy="398820"/>
          </a:xfrm>
          <a:prstGeom prst="straightConnector1">
            <a:avLst/>
          </a:prstGeom>
          <a:solidFill>
            <a:srgbClr val="00B8FF"/>
          </a:solidFill>
          <a:ln w="9525" cap="flat" cmpd="sng" algn="ctr">
            <a:solidFill>
              <a:srgbClr val="00B050"/>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12" name="Gruppieren 11"/>
          <p:cNvGrpSpPr/>
          <p:nvPr/>
        </p:nvGrpSpPr>
        <p:grpSpPr>
          <a:xfrm>
            <a:off x="6298603" y="3356992"/>
            <a:ext cx="648071" cy="580406"/>
            <a:chOff x="4066355" y="3800991"/>
            <a:chExt cx="648071" cy="580406"/>
          </a:xfrm>
        </p:grpSpPr>
        <p:sp>
          <p:nvSpPr>
            <p:cNvPr id="13" name="Rechteck 12"/>
            <p:cNvSpPr/>
            <p:nvPr/>
          </p:nvSpPr>
          <p:spPr bwMode="auto">
            <a:xfrm>
              <a:off x="4066355" y="3800991"/>
              <a:ext cx="648071" cy="292373"/>
            </a:xfrm>
            <a:prstGeom prst="rect">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8" charset="0"/>
                <a:buNone/>
                <a:tabLst/>
              </a:pPr>
              <a:r>
                <a:rPr lang="de-DE" sz="1400" dirty="0" smtClean="0">
                  <a:solidFill>
                    <a:schemeClr val="tx1"/>
                  </a:solidFill>
                </a:rPr>
                <a:t> Prev</a:t>
              </a:r>
              <a:endParaRPr kumimoji="0" lang="de-DE" sz="1400" b="0" i="0" u="none" strike="noStrike" cap="none" normalizeH="0" baseline="0" dirty="0" smtClean="0">
                <a:ln>
                  <a:noFill/>
                </a:ln>
                <a:solidFill>
                  <a:schemeClr val="tx1"/>
                </a:solidFill>
                <a:effectLst/>
              </a:endParaRPr>
            </a:p>
          </p:txBody>
        </p:sp>
        <p:sp>
          <p:nvSpPr>
            <p:cNvPr id="14" name="Rechteck 13"/>
            <p:cNvSpPr/>
            <p:nvPr/>
          </p:nvSpPr>
          <p:spPr bwMode="auto">
            <a:xfrm>
              <a:off x="4066355" y="4093364"/>
              <a:ext cx="648071" cy="288033"/>
            </a:xfrm>
            <a:prstGeom prst="rect">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8" charset="0"/>
                <a:buNone/>
                <a:tabLst/>
              </a:pPr>
              <a:r>
                <a:rPr kumimoji="0" lang="de-DE" sz="1400" b="0" i="0" u="none" strike="noStrike" cap="none" normalizeH="0" baseline="0" dirty="0" smtClean="0">
                  <a:ln>
                    <a:noFill/>
                  </a:ln>
                  <a:solidFill>
                    <a:schemeClr val="tx1"/>
                  </a:solidFill>
                  <a:effectLst/>
                  <a:latin typeface="Times New Roman" pitchFamily="18" charset="0"/>
                </a:rPr>
                <a:t> Next</a:t>
              </a:r>
            </a:p>
          </p:txBody>
        </p:sp>
      </p:grpSp>
      <p:cxnSp>
        <p:nvCxnSpPr>
          <p:cNvPr id="16" name="Gerade Verbindung mit Pfeil 15"/>
          <p:cNvCxnSpPr/>
          <p:nvPr/>
        </p:nvCxnSpPr>
        <p:spPr bwMode="auto">
          <a:xfrm flipV="1">
            <a:off x="6694647" y="3017308"/>
            <a:ext cx="1" cy="395822"/>
          </a:xfrm>
          <a:prstGeom prst="straightConnector1">
            <a:avLst/>
          </a:prstGeom>
          <a:solidFill>
            <a:srgbClr val="00B8FF"/>
          </a:solidFill>
          <a:ln w="9525" cap="flat" cmpd="sng" algn="ctr">
            <a:solidFill>
              <a:srgbClr val="00B050"/>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17" name="Gruppieren 16"/>
          <p:cNvGrpSpPr/>
          <p:nvPr/>
        </p:nvGrpSpPr>
        <p:grpSpPr>
          <a:xfrm>
            <a:off x="6298603" y="4432771"/>
            <a:ext cx="648071" cy="580405"/>
            <a:chOff x="4066355" y="3800992"/>
            <a:chExt cx="648071" cy="580405"/>
          </a:xfrm>
        </p:grpSpPr>
        <p:sp>
          <p:nvSpPr>
            <p:cNvPr id="18" name="Rechteck 17"/>
            <p:cNvSpPr/>
            <p:nvPr/>
          </p:nvSpPr>
          <p:spPr bwMode="auto">
            <a:xfrm>
              <a:off x="4066355" y="3800992"/>
              <a:ext cx="648071" cy="292373"/>
            </a:xfrm>
            <a:prstGeom prst="rect">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8" charset="0"/>
                <a:buNone/>
                <a:tabLst/>
              </a:pPr>
              <a:r>
                <a:rPr lang="de-DE" sz="1400" dirty="0" smtClean="0">
                  <a:solidFill>
                    <a:schemeClr val="tx1"/>
                  </a:solidFill>
                </a:rPr>
                <a:t> Prev</a:t>
              </a:r>
              <a:endParaRPr kumimoji="0" lang="de-DE" sz="1400" b="0" i="0" u="none" strike="noStrike" cap="none" normalizeH="0" baseline="0" dirty="0" smtClean="0">
                <a:ln>
                  <a:noFill/>
                </a:ln>
                <a:solidFill>
                  <a:schemeClr val="tx1"/>
                </a:solidFill>
                <a:effectLst/>
              </a:endParaRPr>
            </a:p>
          </p:txBody>
        </p:sp>
        <p:sp>
          <p:nvSpPr>
            <p:cNvPr id="19" name="Rechteck 18"/>
            <p:cNvSpPr/>
            <p:nvPr/>
          </p:nvSpPr>
          <p:spPr bwMode="auto">
            <a:xfrm>
              <a:off x="4066355" y="4093364"/>
              <a:ext cx="648071" cy="288033"/>
            </a:xfrm>
            <a:prstGeom prst="rect">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8" charset="0"/>
                <a:buNone/>
                <a:tabLst/>
              </a:pPr>
              <a:r>
                <a:rPr kumimoji="0" lang="de-DE" sz="1400" b="0" i="0" u="none" strike="noStrike" cap="none" normalizeH="0" baseline="0" dirty="0" smtClean="0">
                  <a:ln>
                    <a:noFill/>
                  </a:ln>
                  <a:solidFill>
                    <a:schemeClr val="tx1"/>
                  </a:solidFill>
                  <a:effectLst/>
                  <a:latin typeface="Times New Roman" pitchFamily="18" charset="0"/>
                </a:rPr>
                <a:t> Next</a:t>
              </a:r>
            </a:p>
          </p:txBody>
        </p:sp>
      </p:grpSp>
      <p:grpSp>
        <p:nvGrpSpPr>
          <p:cNvPr id="21" name="Gruppieren 20"/>
          <p:cNvGrpSpPr/>
          <p:nvPr/>
        </p:nvGrpSpPr>
        <p:grpSpPr>
          <a:xfrm>
            <a:off x="6298603" y="5301208"/>
            <a:ext cx="648071" cy="580406"/>
            <a:chOff x="4066355" y="3800991"/>
            <a:chExt cx="648071" cy="580406"/>
          </a:xfrm>
        </p:grpSpPr>
        <p:sp>
          <p:nvSpPr>
            <p:cNvPr id="22" name="Rechteck 21"/>
            <p:cNvSpPr/>
            <p:nvPr/>
          </p:nvSpPr>
          <p:spPr bwMode="auto">
            <a:xfrm>
              <a:off x="4066355" y="3800991"/>
              <a:ext cx="648071" cy="292373"/>
            </a:xfrm>
            <a:prstGeom prst="rect">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8" charset="0"/>
                <a:buNone/>
                <a:tabLst/>
              </a:pPr>
              <a:r>
                <a:rPr lang="de-DE" sz="1400" dirty="0" smtClean="0">
                  <a:solidFill>
                    <a:schemeClr val="tx1"/>
                  </a:solidFill>
                </a:rPr>
                <a:t> Prev</a:t>
              </a:r>
              <a:endParaRPr kumimoji="0" lang="de-DE" sz="1400" b="0" i="0" u="none" strike="noStrike" cap="none" normalizeH="0" baseline="0" dirty="0" smtClean="0">
                <a:ln>
                  <a:noFill/>
                </a:ln>
                <a:solidFill>
                  <a:schemeClr val="tx1"/>
                </a:solidFill>
                <a:effectLst/>
              </a:endParaRPr>
            </a:p>
          </p:txBody>
        </p:sp>
        <p:sp>
          <p:nvSpPr>
            <p:cNvPr id="23" name="Rechteck 22"/>
            <p:cNvSpPr/>
            <p:nvPr/>
          </p:nvSpPr>
          <p:spPr bwMode="auto">
            <a:xfrm>
              <a:off x="4066355" y="4093364"/>
              <a:ext cx="648071" cy="288033"/>
            </a:xfrm>
            <a:prstGeom prst="rect">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8" charset="0"/>
                <a:buNone/>
                <a:tabLst/>
              </a:pPr>
              <a:r>
                <a:rPr kumimoji="0" lang="de-DE" sz="1400" b="0" i="0" u="none" strike="noStrike" cap="none" normalizeH="0" baseline="0" dirty="0" smtClean="0">
                  <a:ln>
                    <a:noFill/>
                  </a:ln>
                  <a:solidFill>
                    <a:schemeClr val="tx1"/>
                  </a:solidFill>
                  <a:effectLst/>
                  <a:latin typeface="Times New Roman" pitchFamily="18" charset="0"/>
                </a:rPr>
                <a:t> Next</a:t>
              </a:r>
            </a:p>
          </p:txBody>
        </p:sp>
      </p:grpSp>
      <p:cxnSp>
        <p:nvCxnSpPr>
          <p:cNvPr id="25" name="Gerader Verbinder 24"/>
          <p:cNvCxnSpPr/>
          <p:nvPr/>
        </p:nvCxnSpPr>
        <p:spPr bwMode="auto">
          <a:xfrm>
            <a:off x="6821632" y="5813714"/>
            <a:ext cx="339" cy="282656"/>
          </a:xfrm>
          <a:prstGeom prst="line">
            <a:avLst/>
          </a:prstGeom>
          <a:solidFill>
            <a:srgbClr val="00B8FF"/>
          </a:solidFill>
          <a:ln w="9525" cap="flat" cmpd="sng" algn="ctr">
            <a:solidFill>
              <a:srgbClr val="00B05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6" name="Gerader Verbinder 25"/>
          <p:cNvCxnSpPr/>
          <p:nvPr/>
        </p:nvCxnSpPr>
        <p:spPr bwMode="auto">
          <a:xfrm flipH="1">
            <a:off x="6090924" y="6028034"/>
            <a:ext cx="531714" cy="0"/>
          </a:xfrm>
          <a:prstGeom prst="line">
            <a:avLst/>
          </a:prstGeom>
          <a:solidFill>
            <a:srgbClr val="00B8FF"/>
          </a:solidFill>
          <a:ln w="9525"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7" name="Gerade Verbindung mit Pfeil 26"/>
          <p:cNvCxnSpPr/>
          <p:nvPr/>
        </p:nvCxnSpPr>
        <p:spPr bwMode="auto">
          <a:xfrm>
            <a:off x="6812358" y="4949181"/>
            <a:ext cx="0" cy="352027"/>
          </a:xfrm>
          <a:prstGeom prst="straightConnector1">
            <a:avLst/>
          </a:prstGeom>
          <a:solidFill>
            <a:srgbClr val="00B8FF"/>
          </a:solidFill>
          <a:ln w="9525" cap="flat" cmpd="sng" algn="ctr">
            <a:solidFill>
              <a:srgbClr val="00B050"/>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8" name="Gerade Verbindung mit Pfeil 27"/>
          <p:cNvCxnSpPr>
            <a:endCxn id="19" idx="2"/>
          </p:cNvCxnSpPr>
          <p:nvPr/>
        </p:nvCxnSpPr>
        <p:spPr bwMode="auto">
          <a:xfrm flipV="1">
            <a:off x="6622638" y="5013176"/>
            <a:ext cx="1" cy="361156"/>
          </a:xfrm>
          <a:prstGeom prst="straightConnector1">
            <a:avLst/>
          </a:prstGeom>
          <a:solidFill>
            <a:srgbClr val="00B8FF"/>
          </a:solidFill>
          <a:ln w="9525" cap="flat" cmpd="sng" algn="ctr">
            <a:solidFill>
              <a:srgbClr val="00B050"/>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9" name="Gerade Verbindung mit Pfeil 28"/>
          <p:cNvCxnSpPr/>
          <p:nvPr/>
        </p:nvCxnSpPr>
        <p:spPr bwMode="auto">
          <a:xfrm>
            <a:off x="6812358" y="3856706"/>
            <a:ext cx="0" cy="263030"/>
          </a:xfrm>
          <a:prstGeom prst="straightConnector1">
            <a:avLst/>
          </a:prstGeom>
          <a:solidFill>
            <a:srgbClr val="00B8FF"/>
          </a:solidFill>
          <a:ln w="9525" cap="flat" cmpd="sng" algn="ctr">
            <a:solidFill>
              <a:srgbClr val="00B050"/>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0" name="Gerade Verbindung mit Pfeil 29"/>
          <p:cNvCxnSpPr/>
          <p:nvPr/>
        </p:nvCxnSpPr>
        <p:spPr bwMode="auto">
          <a:xfrm flipV="1">
            <a:off x="6622638" y="4280173"/>
            <a:ext cx="0" cy="205526"/>
          </a:xfrm>
          <a:prstGeom prst="straightConnector1">
            <a:avLst/>
          </a:prstGeom>
          <a:solidFill>
            <a:srgbClr val="00B8FF"/>
          </a:solidFill>
          <a:ln w="9525" cap="flat" cmpd="sng" algn="ctr">
            <a:solidFill>
              <a:srgbClr val="00B050"/>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1" name="Textfeld 30"/>
          <p:cNvSpPr txBox="1"/>
          <p:nvPr/>
        </p:nvSpPr>
        <p:spPr>
          <a:xfrm>
            <a:off x="6570224" y="4005064"/>
            <a:ext cx="306032" cy="307777"/>
          </a:xfrm>
          <a:prstGeom prst="rect">
            <a:avLst/>
          </a:prstGeom>
          <a:noFill/>
        </p:spPr>
        <p:txBody>
          <a:bodyPr wrap="square" rtlCol="0">
            <a:spAutoFit/>
          </a:bodyPr>
          <a:lstStyle/>
          <a:p>
            <a:r>
              <a:rPr lang="de-DE" sz="1400" dirty="0" smtClean="0">
                <a:solidFill>
                  <a:srgbClr val="00B050"/>
                </a:solidFill>
              </a:rPr>
              <a:t>…</a:t>
            </a:r>
            <a:endParaRPr lang="de-DE" sz="1400" dirty="0">
              <a:solidFill>
                <a:srgbClr val="00B050"/>
              </a:solidFill>
            </a:endParaRPr>
          </a:p>
        </p:txBody>
      </p:sp>
      <p:cxnSp>
        <p:nvCxnSpPr>
          <p:cNvPr id="32" name="Gerade Verbindung mit Pfeil 31"/>
          <p:cNvCxnSpPr>
            <a:endCxn id="23" idx="2"/>
          </p:cNvCxnSpPr>
          <p:nvPr/>
        </p:nvCxnSpPr>
        <p:spPr bwMode="auto">
          <a:xfrm flipV="1">
            <a:off x="6622638" y="5881614"/>
            <a:ext cx="1" cy="146420"/>
          </a:xfrm>
          <a:prstGeom prst="straightConnector1">
            <a:avLst/>
          </a:prstGeom>
          <a:solidFill>
            <a:srgbClr val="00B8FF"/>
          </a:solidFill>
          <a:ln w="9525" cap="flat" cmpd="sng" algn="ctr">
            <a:solidFill>
              <a:srgbClr val="FF0000"/>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3" name="Gerader Verbinder 32"/>
          <p:cNvCxnSpPr/>
          <p:nvPr/>
        </p:nvCxnSpPr>
        <p:spPr bwMode="auto">
          <a:xfrm flipH="1">
            <a:off x="5940152" y="6096370"/>
            <a:ext cx="881819" cy="0"/>
          </a:xfrm>
          <a:prstGeom prst="line">
            <a:avLst/>
          </a:prstGeom>
          <a:solidFill>
            <a:srgbClr val="00B8FF"/>
          </a:solidFill>
          <a:ln w="9525" cap="flat" cmpd="sng" algn="ctr">
            <a:solidFill>
              <a:srgbClr val="00B05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4" name="Gerader Verbinder 33"/>
          <p:cNvCxnSpPr/>
          <p:nvPr/>
        </p:nvCxnSpPr>
        <p:spPr bwMode="auto">
          <a:xfrm flipV="1">
            <a:off x="5940152" y="2060848"/>
            <a:ext cx="0" cy="4035522"/>
          </a:xfrm>
          <a:prstGeom prst="line">
            <a:avLst/>
          </a:prstGeom>
          <a:solidFill>
            <a:srgbClr val="00B8FF"/>
          </a:solidFill>
          <a:ln w="9525" cap="flat" cmpd="sng" algn="ctr">
            <a:solidFill>
              <a:srgbClr val="00B05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5" name="Gerader Verbinder 34"/>
          <p:cNvCxnSpPr/>
          <p:nvPr/>
        </p:nvCxnSpPr>
        <p:spPr bwMode="auto">
          <a:xfrm>
            <a:off x="5940152" y="2060848"/>
            <a:ext cx="881819" cy="0"/>
          </a:xfrm>
          <a:prstGeom prst="line">
            <a:avLst/>
          </a:prstGeom>
          <a:solidFill>
            <a:srgbClr val="00B8FF"/>
          </a:solidFill>
          <a:ln w="9525" cap="flat" cmpd="sng" algn="ctr">
            <a:solidFill>
              <a:srgbClr val="00B05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6" name="Gerader Verbinder 35"/>
          <p:cNvCxnSpPr/>
          <p:nvPr/>
        </p:nvCxnSpPr>
        <p:spPr bwMode="auto">
          <a:xfrm>
            <a:off x="6694647" y="2204864"/>
            <a:ext cx="0" cy="317070"/>
          </a:xfrm>
          <a:prstGeom prst="line">
            <a:avLst/>
          </a:prstGeom>
          <a:solidFill>
            <a:srgbClr val="00B8FF"/>
          </a:solidFill>
          <a:ln w="9525"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7" name="Abgerundete rechteckige Legende 36"/>
          <p:cNvSpPr/>
          <p:nvPr/>
        </p:nvSpPr>
        <p:spPr bwMode="auto">
          <a:xfrm>
            <a:off x="7380288" y="2204864"/>
            <a:ext cx="648096" cy="361243"/>
          </a:xfrm>
          <a:prstGeom prst="wedgeRoundRectCallout">
            <a:avLst>
              <a:gd name="adj1" fmla="val -120036"/>
              <a:gd name="adj2" fmla="val 74366"/>
              <a:gd name="adj3" fmla="val 16667"/>
            </a:avLst>
          </a:prstGeom>
          <a:solidFill>
            <a:srgbClr val="FFBDBD"/>
          </a:solidFill>
          <a:ln w="9525"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8" charset="0"/>
              <a:buNone/>
              <a:tabLst/>
            </a:pPr>
            <a:r>
              <a:rPr lang="en-US" sz="1400" dirty="0" smtClean="0">
                <a:solidFill>
                  <a:srgbClr val="FF0000"/>
                </a:solidFill>
                <a:latin typeface="Courier New" panose="02070309020205020404" pitchFamily="49" charset="0"/>
                <a:cs typeface="Courier New" panose="02070309020205020404" pitchFamily="49" charset="0"/>
              </a:rPr>
              <a:t>Head</a:t>
            </a:r>
            <a:endParaRPr kumimoji="0" lang="en-US" sz="1400" b="0" i="0" u="none" strike="noStrike" cap="none" normalizeH="0" baseline="0" dirty="0" smtClean="0">
              <a:ln>
                <a:noFill/>
              </a:ln>
              <a:solidFill>
                <a:srgbClr val="FF0000"/>
              </a:solidFill>
              <a:effectLst/>
              <a:latin typeface="Courier New" panose="02070309020205020404" pitchFamily="49" charset="0"/>
              <a:cs typeface="Courier New" panose="02070309020205020404" pitchFamily="49" charset="0"/>
            </a:endParaRPr>
          </a:p>
        </p:txBody>
      </p:sp>
    </p:spTree>
    <p:extLst>
      <p:ext uri="{BB962C8B-B14F-4D97-AF65-F5344CB8AC3E}">
        <p14:creationId xmlns:p14="http://schemas.microsoft.com/office/powerpoint/2010/main" val="325636533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noProof="0" dirty="0" smtClean="0"/>
              <a:t>A Few Numbers</a:t>
            </a:r>
            <a:br>
              <a:rPr lang="en-US" noProof="0" dirty="0" smtClean="0"/>
            </a:br>
            <a:r>
              <a:rPr lang="de-DE" sz="1800" dirty="0" smtClean="0"/>
              <a:t>2019 / 2023</a:t>
            </a:r>
            <a:endParaRPr lang="en-US" sz="1800" noProof="0" dirty="0"/>
          </a:p>
        </p:txBody>
      </p:sp>
      <p:sp>
        <p:nvSpPr>
          <p:cNvPr id="3" name="Inhaltsplatzhalter 2"/>
          <p:cNvSpPr>
            <a:spLocks noGrp="1"/>
          </p:cNvSpPr>
          <p:nvPr>
            <p:ph sz="half" idx="1"/>
          </p:nvPr>
        </p:nvSpPr>
        <p:spPr>
          <a:xfrm>
            <a:off x="685800" y="2003449"/>
            <a:ext cx="3792538" cy="4233863"/>
          </a:xfrm>
        </p:spPr>
        <p:txBody>
          <a:bodyPr/>
          <a:lstStyle/>
          <a:p>
            <a:pPr marL="0" lvl="0" indent="0"/>
            <a:r>
              <a:rPr lang="en-US" sz="1900" noProof="0" dirty="0" smtClean="0"/>
              <a:t>Software Orders of Magnitude (fast increasing):</a:t>
            </a:r>
          </a:p>
          <a:p>
            <a:pPr marL="0" lvl="0" indent="0">
              <a:tabLst>
                <a:tab pos="2690813" algn="l"/>
              </a:tabLst>
            </a:pPr>
            <a:r>
              <a:rPr lang="en-US" sz="1600" noProof="0" dirty="0" smtClean="0"/>
              <a:t>Nuclear Power Plant	100 kLoC</a:t>
            </a:r>
            <a:br>
              <a:rPr lang="en-US" sz="1600" noProof="0" dirty="0" smtClean="0"/>
            </a:br>
            <a:r>
              <a:rPr lang="en-US" sz="1600" noProof="0" dirty="0" smtClean="0"/>
              <a:t>Aircraft	  10 MLoC</a:t>
            </a:r>
            <a:br>
              <a:rPr lang="en-US" sz="1600" noProof="0" dirty="0" smtClean="0"/>
            </a:br>
            <a:r>
              <a:rPr lang="de-DE" sz="1600" dirty="0" smtClean="0"/>
              <a:t>Smartphone	  </a:t>
            </a:r>
            <a:r>
              <a:rPr lang="de-DE" sz="1600" dirty="0"/>
              <a:t>10 </a:t>
            </a:r>
            <a:r>
              <a:rPr lang="de-DE" sz="1600" dirty="0" smtClean="0"/>
              <a:t>MLoC</a:t>
            </a:r>
            <a:r>
              <a:rPr lang="en-US" sz="1600" dirty="0"/>
              <a:t/>
            </a:r>
            <a:br>
              <a:rPr lang="en-US" sz="1600" dirty="0"/>
            </a:br>
            <a:r>
              <a:rPr lang="en-US" sz="1600" noProof="0" dirty="0" smtClean="0"/>
              <a:t>Motorcar (not autonomous)	100 MLoC</a:t>
            </a:r>
          </a:p>
          <a:p>
            <a:pPr marL="0" lvl="0" indent="0">
              <a:tabLst>
                <a:tab pos="2960688" algn="l"/>
              </a:tabLst>
            </a:pPr>
            <a:r>
              <a:rPr lang="en-US" sz="1600" noProof="0" dirty="0" smtClean="0"/>
              <a:t>For </a:t>
            </a:r>
            <a:r>
              <a:rPr lang="en-US" sz="1600" noProof="0" dirty="0" smtClean="0">
                <a:solidFill>
                  <a:schemeClr val="accent2"/>
                </a:solidFill>
              </a:rPr>
              <a:t>autonomous</a:t>
            </a:r>
            <a:r>
              <a:rPr lang="en-US" sz="1600" noProof="0" dirty="0" smtClean="0"/>
              <a:t> driving, neural networks (self-learning) are needed, where LoC is no longer an appropriate measure; nevertheless, the number above is by far too small. The network’s complexity is daunting.</a:t>
            </a:r>
          </a:p>
          <a:p>
            <a:pPr marL="0" lvl="0" indent="0">
              <a:tabLst>
                <a:tab pos="2960688" algn="l"/>
              </a:tabLst>
            </a:pPr>
            <a:endParaRPr lang="en-US" sz="600" noProof="0" dirty="0" smtClean="0"/>
          </a:p>
          <a:p>
            <a:pPr marL="0" lvl="0" indent="0"/>
            <a:r>
              <a:rPr lang="en-US" sz="1800" dirty="0">
                <a:solidFill>
                  <a:srgbClr val="C00000"/>
                </a:solidFill>
              </a:rPr>
              <a:t>Error ratio Ada versus C/C++:  ~</a:t>
            </a:r>
            <a:r>
              <a:rPr lang="en-US" sz="1800" dirty="0" smtClean="0">
                <a:solidFill>
                  <a:srgbClr val="C00000"/>
                </a:solidFill>
              </a:rPr>
              <a:t>10%</a:t>
            </a:r>
            <a:br>
              <a:rPr lang="en-US" sz="1800" dirty="0" smtClean="0">
                <a:solidFill>
                  <a:srgbClr val="C00000"/>
                </a:solidFill>
              </a:rPr>
            </a:br>
            <a:r>
              <a:rPr lang="en-US" sz="1800" dirty="0" smtClean="0">
                <a:solidFill>
                  <a:srgbClr val="C00000"/>
                </a:solidFill>
              </a:rPr>
              <a:t>Error </a:t>
            </a:r>
            <a:r>
              <a:rPr lang="en-US" sz="1800" dirty="0">
                <a:solidFill>
                  <a:srgbClr val="C00000"/>
                </a:solidFill>
              </a:rPr>
              <a:t>ratio SPARK versus Ada:  ~</a:t>
            </a:r>
            <a:r>
              <a:rPr lang="en-US" sz="1800" dirty="0" smtClean="0">
                <a:solidFill>
                  <a:srgbClr val="C00000"/>
                </a:solidFill>
              </a:rPr>
              <a:t>0</a:t>
            </a:r>
            <a:endParaRPr lang="en-US" sz="1800" dirty="0">
              <a:solidFill>
                <a:srgbClr val="C00000"/>
              </a:solidFill>
            </a:endParaRPr>
          </a:p>
        </p:txBody>
      </p:sp>
      <p:sp>
        <p:nvSpPr>
          <p:cNvPr id="6" name="Inhaltsplatzhalter 5"/>
          <p:cNvSpPr>
            <a:spLocks noGrp="1"/>
          </p:cNvSpPr>
          <p:nvPr>
            <p:ph sz="half" idx="2"/>
          </p:nvPr>
        </p:nvSpPr>
        <p:spPr>
          <a:xfrm>
            <a:off x="4499992" y="2003449"/>
            <a:ext cx="4045718" cy="4233863"/>
          </a:xfrm>
        </p:spPr>
        <p:txBody>
          <a:bodyPr/>
          <a:lstStyle/>
          <a:p>
            <a:pPr marL="0" indent="0"/>
            <a:r>
              <a:rPr lang="en-US" sz="1800" noProof="0" dirty="0" smtClean="0"/>
              <a:t>Production: 100 million cars per year</a:t>
            </a:r>
            <a:br>
              <a:rPr lang="en-US" sz="1800" noProof="0" dirty="0" smtClean="0"/>
            </a:br>
            <a:r>
              <a:rPr lang="en-US" sz="1800" noProof="0" dirty="0" smtClean="0"/>
              <a:t>There are 40,000 planes in the world.</a:t>
            </a:r>
          </a:p>
          <a:p>
            <a:pPr marL="0" indent="0"/>
            <a:r>
              <a:rPr lang="en-US" sz="1800" noProof="0" dirty="0" smtClean="0"/>
              <a:t>1.3 million people die per year because of car traffic =&gt; 2 deaths per hour.</a:t>
            </a:r>
          </a:p>
          <a:p>
            <a:pPr marL="0" indent="0"/>
            <a:r>
              <a:rPr lang="en-US" sz="1800" noProof="0" dirty="0" smtClean="0">
                <a:solidFill>
                  <a:schemeClr val="accent2"/>
                </a:solidFill>
              </a:rPr>
              <a:t>Car traffic </a:t>
            </a:r>
            <a:r>
              <a:rPr lang="en-US" sz="1800" noProof="0" dirty="0" smtClean="0"/>
              <a:t>is the 9</a:t>
            </a:r>
            <a:r>
              <a:rPr lang="en-US" sz="1800" baseline="30000" noProof="0" dirty="0" smtClean="0"/>
              <a:t>th</a:t>
            </a:r>
            <a:r>
              <a:rPr lang="en-US" sz="1800" noProof="0" dirty="0" smtClean="0"/>
              <a:t> leading cause of death!</a:t>
            </a:r>
          </a:p>
          <a:p>
            <a:pPr marL="0" indent="0" algn="ctr"/>
            <a:r>
              <a:rPr lang="de-DE" sz="1800" u="sng" dirty="0"/>
              <a:t>Süddeutsche </a:t>
            </a:r>
            <a:r>
              <a:rPr lang="de-DE" sz="1800" u="sng" dirty="0" smtClean="0"/>
              <a:t>Zeitung,</a:t>
            </a:r>
            <a:br>
              <a:rPr lang="de-DE" sz="1800" u="sng" dirty="0" smtClean="0"/>
            </a:br>
            <a:r>
              <a:rPr lang="de-DE" sz="1800" u="sng" dirty="0" smtClean="0"/>
              <a:t>12</a:t>
            </a:r>
            <a:r>
              <a:rPr lang="de-DE" sz="1800" u="sng" dirty="0"/>
              <a:t>./13.08.2023, </a:t>
            </a:r>
            <a:r>
              <a:rPr lang="de-DE" sz="1800" u="sng" dirty="0" smtClean="0"/>
              <a:t>p. </a:t>
            </a:r>
            <a:r>
              <a:rPr lang="de-DE" sz="1800" u="sng" dirty="0"/>
              <a:t>59</a:t>
            </a:r>
            <a:r>
              <a:rPr lang="de-DE" sz="1800" u="sng" dirty="0" smtClean="0"/>
              <a:t>:</a:t>
            </a:r>
          </a:p>
          <a:p>
            <a:pPr marL="0" indent="0"/>
            <a:r>
              <a:rPr lang="en-US" sz="1800" dirty="0" smtClean="0"/>
              <a:t>The average driver causes one deadly accident </a:t>
            </a:r>
            <a:r>
              <a:rPr lang="en-US" sz="1800" dirty="0" smtClean="0">
                <a:solidFill>
                  <a:srgbClr val="FF0000"/>
                </a:solidFill>
              </a:rPr>
              <a:t>every</a:t>
            </a:r>
            <a:r>
              <a:rPr lang="en-US" sz="1800" dirty="0" smtClean="0"/>
              <a:t> </a:t>
            </a:r>
            <a:r>
              <a:rPr lang="en-US" sz="1800" dirty="0" smtClean="0">
                <a:solidFill>
                  <a:srgbClr val="FF0000"/>
                </a:solidFill>
              </a:rPr>
              <a:t>780 million kilometers.</a:t>
            </a:r>
            <a:r>
              <a:rPr lang="en-US" sz="1800" dirty="0" smtClean="0"/>
              <a:t/>
            </a:r>
            <a:br>
              <a:rPr lang="en-US" sz="1800" dirty="0" smtClean="0"/>
            </a:br>
            <a:r>
              <a:rPr lang="en-US" sz="1800" dirty="0" smtClean="0"/>
              <a:t>Objective: Autonomous driving </a:t>
            </a:r>
            <a:r>
              <a:rPr lang="en-US" sz="1800" dirty="0" smtClean="0">
                <a:solidFill>
                  <a:schemeClr val="accent2"/>
                </a:solidFill>
              </a:rPr>
              <a:t>better than one billion kilometers.</a:t>
            </a:r>
            <a:endParaRPr lang="en-US" sz="1800" noProof="0" dirty="0" smtClean="0"/>
          </a:p>
          <a:p>
            <a:endParaRPr lang="en-US" sz="1800" noProof="0" dirty="0" smtClean="0"/>
          </a:p>
          <a:p>
            <a:endParaRPr lang="en-US" sz="1800" noProof="0" dirty="0" smtClean="0"/>
          </a:p>
        </p:txBody>
      </p:sp>
      <p:sp>
        <p:nvSpPr>
          <p:cNvPr id="4" name="Fußzeilenplatzhalter 3"/>
          <p:cNvSpPr>
            <a:spLocks noGrp="1"/>
          </p:cNvSpPr>
          <p:nvPr>
            <p:ph type="ftr" idx="10"/>
          </p:nvPr>
        </p:nvSpPr>
        <p:spPr/>
        <p:txBody>
          <a:bodyPr/>
          <a:lstStyle/>
          <a:p>
            <a:pPr>
              <a:defRPr/>
            </a:pPr>
            <a:r>
              <a:rPr lang="en-US" dirty="0" smtClean="0"/>
              <a:t>Ada Basics © 2024 C.Grein</a:t>
            </a:r>
            <a:endParaRPr lang="en-US" dirty="0"/>
          </a:p>
        </p:txBody>
      </p:sp>
      <p:sp>
        <p:nvSpPr>
          <p:cNvPr id="5" name="Foliennummernplatzhalter 4"/>
          <p:cNvSpPr>
            <a:spLocks noGrp="1"/>
          </p:cNvSpPr>
          <p:nvPr>
            <p:ph type="sldNum" idx="11"/>
          </p:nvPr>
        </p:nvSpPr>
        <p:spPr/>
        <p:txBody>
          <a:bodyPr/>
          <a:lstStyle/>
          <a:p>
            <a:pPr>
              <a:defRPr/>
            </a:pPr>
            <a:fld id="{07B95DED-7F18-463B-9F94-D327A3428C3B}" type="slidenum">
              <a:rPr lang="en-US" smtClean="0"/>
              <a:pPr>
                <a:defRPr/>
              </a:pPr>
              <a:t>4</a:t>
            </a:fld>
            <a:endParaRPr lang="en-US" dirty="0"/>
          </a:p>
        </p:txBody>
      </p:sp>
      <p:cxnSp>
        <p:nvCxnSpPr>
          <p:cNvPr id="8" name="Gerader Verbinder 7"/>
          <p:cNvCxnSpPr/>
          <p:nvPr/>
        </p:nvCxnSpPr>
        <p:spPr bwMode="auto">
          <a:xfrm flipH="1">
            <a:off x="4464278" y="1988840"/>
            <a:ext cx="14061" cy="4104456"/>
          </a:xfrm>
          <a:prstGeom prst="lin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 name="Gerader Verbinder 8"/>
          <p:cNvCxnSpPr/>
          <p:nvPr/>
        </p:nvCxnSpPr>
        <p:spPr bwMode="auto">
          <a:xfrm>
            <a:off x="685800" y="5373216"/>
            <a:ext cx="3792538" cy="0"/>
          </a:xfrm>
          <a:prstGeom prst="lin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2687235426"/>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Titel 1"/>
          <p:cNvSpPr>
            <a:spLocks noGrp="1"/>
          </p:cNvSpPr>
          <p:nvPr>
            <p:ph type="title"/>
          </p:nvPr>
        </p:nvSpPr>
        <p:spPr/>
        <p:txBody>
          <a:bodyPr/>
          <a:lstStyle/>
          <a:p>
            <a:r>
              <a:rPr lang="en-US" altLang="de-DE" noProof="0" dirty="0" smtClean="0"/>
              <a:t>Simplest Form of a</a:t>
            </a:r>
            <a:br>
              <a:rPr lang="en-US" altLang="de-DE" noProof="0" dirty="0" smtClean="0"/>
            </a:br>
            <a:r>
              <a:rPr lang="en-US" altLang="de-DE" noProof="0" dirty="0" smtClean="0"/>
              <a:t>Main Subprogram</a:t>
            </a:r>
          </a:p>
        </p:txBody>
      </p:sp>
      <p:sp>
        <p:nvSpPr>
          <p:cNvPr id="41987" name="Inhaltsplatzhalter 2"/>
          <p:cNvSpPr>
            <a:spLocks noGrp="1"/>
          </p:cNvSpPr>
          <p:nvPr>
            <p:ph idx="1"/>
          </p:nvPr>
        </p:nvSpPr>
        <p:spPr>
          <a:xfrm>
            <a:off x="685800" y="2132857"/>
            <a:ext cx="7739063" cy="3960440"/>
          </a:xfrm>
        </p:spPr>
        <p:txBody>
          <a:bodyPr/>
          <a:lstStyle/>
          <a:p>
            <a:r>
              <a:rPr lang="en-US" altLang="de-DE" sz="2800" noProof="0" dirty="0" smtClean="0">
                <a:cs typeface="Courier New" pitchFamily="49" charset="0"/>
              </a:rPr>
              <a:t>For the exercises:</a:t>
            </a:r>
          </a:p>
          <a:p>
            <a:endParaRPr lang="en-US" altLang="de-DE" sz="2000" b="1" noProof="0" dirty="0" smtClean="0">
              <a:cs typeface="Courier New" pitchFamily="49" charset="0"/>
            </a:endParaRPr>
          </a:p>
          <a:p>
            <a:pPr marL="447675" indent="0"/>
            <a:r>
              <a:rPr lang="en-US" altLang="de-DE" sz="1800" b="1" noProof="0" dirty="0" smtClean="0">
                <a:latin typeface="Courier New" pitchFamily="49" charset="0"/>
                <a:cs typeface="Courier New" pitchFamily="49" charset="0"/>
              </a:rPr>
              <a:t>with </a:t>
            </a:r>
            <a:r>
              <a:rPr lang="en-US" altLang="de-DE" sz="1800" noProof="0" dirty="0" smtClean="0">
                <a:latin typeface="Courier New" pitchFamily="49" charset="0"/>
                <a:cs typeface="Courier New" pitchFamily="49" charset="0"/>
              </a:rPr>
              <a:t>Ada.Text_IO;  -- </a:t>
            </a:r>
            <a:r>
              <a:rPr lang="en-US" altLang="de-DE" sz="1800" i="1" noProof="0" dirty="0" smtClean="0">
                <a:latin typeface="Courier New" pitchFamily="49" charset="0"/>
                <a:cs typeface="Courier New" pitchFamily="49" charset="0"/>
              </a:rPr>
              <a:t>Import Input and Output</a:t>
            </a:r>
          </a:p>
          <a:p>
            <a:pPr marL="447675" indent="0"/>
            <a:r>
              <a:rPr lang="en-US" altLang="de-DE" sz="1800" b="1" noProof="0" dirty="0" smtClean="0">
                <a:latin typeface="Courier New" pitchFamily="49" charset="0"/>
                <a:cs typeface="Courier New" pitchFamily="49" charset="0"/>
              </a:rPr>
              <a:t>procedure</a:t>
            </a:r>
            <a:r>
              <a:rPr lang="en-US" altLang="de-DE" sz="1800" noProof="0" dirty="0" smtClean="0">
                <a:latin typeface="Courier New" pitchFamily="49" charset="0"/>
                <a:cs typeface="Courier New" pitchFamily="49" charset="0"/>
              </a:rPr>
              <a:t> Run_It </a:t>
            </a:r>
            <a:r>
              <a:rPr lang="en-US" altLang="de-DE" sz="1800" b="1" noProof="0" dirty="0" smtClean="0">
                <a:latin typeface="Courier New" pitchFamily="49" charset="0"/>
                <a:cs typeface="Courier New" pitchFamily="49" charset="0"/>
              </a:rPr>
              <a:t>is</a:t>
            </a:r>
          </a:p>
          <a:p>
            <a:pPr marL="447675" indent="0"/>
            <a:r>
              <a:rPr lang="en-US" altLang="de-DE" sz="1800" noProof="0" dirty="0" smtClean="0">
                <a:latin typeface="Courier New" pitchFamily="49" charset="0"/>
                <a:cs typeface="Courier New" pitchFamily="49" charset="0"/>
              </a:rPr>
              <a:t>  -- </a:t>
            </a:r>
            <a:r>
              <a:rPr lang="en-US" altLang="de-DE" sz="1800" i="1" noProof="0" dirty="0" smtClean="0">
                <a:latin typeface="Courier New" pitchFamily="49" charset="0"/>
                <a:cs typeface="Courier New" pitchFamily="49" charset="0"/>
              </a:rPr>
              <a:t>Insert your declarations here.</a:t>
            </a:r>
          </a:p>
          <a:p>
            <a:pPr marL="447675" indent="0"/>
            <a:r>
              <a:rPr lang="en-US" altLang="de-DE" sz="1800" b="1" noProof="0" dirty="0" smtClean="0">
                <a:latin typeface="Courier New" pitchFamily="49" charset="0"/>
                <a:cs typeface="Courier New" pitchFamily="49" charset="0"/>
              </a:rPr>
              <a:t>begin</a:t>
            </a:r>
            <a:endParaRPr lang="en-US" altLang="de-DE" sz="1800" noProof="0" dirty="0" smtClean="0">
              <a:latin typeface="Courier New" pitchFamily="49" charset="0"/>
              <a:cs typeface="Courier New" pitchFamily="49" charset="0"/>
            </a:endParaRPr>
          </a:p>
          <a:p>
            <a:pPr marL="447675" indent="0"/>
            <a:r>
              <a:rPr lang="en-US" altLang="de-DE" sz="1800" noProof="0" dirty="0" smtClean="0">
                <a:latin typeface="Courier New" pitchFamily="49" charset="0"/>
                <a:cs typeface="Courier New" pitchFamily="49" charset="0"/>
              </a:rPr>
              <a:t>  Ada.Text_IO.Put_Line</a:t>
            </a:r>
            <a:br>
              <a:rPr lang="en-US" altLang="de-DE" sz="1800" noProof="0" dirty="0" smtClean="0">
                <a:latin typeface="Courier New" pitchFamily="49" charset="0"/>
                <a:cs typeface="Courier New" pitchFamily="49" charset="0"/>
              </a:rPr>
            </a:br>
            <a:r>
              <a:rPr lang="en-US" altLang="de-DE" sz="1800" noProof="0" dirty="0" smtClean="0">
                <a:latin typeface="Courier New" pitchFamily="49" charset="0"/>
                <a:cs typeface="Courier New" pitchFamily="49" charset="0"/>
              </a:rPr>
              <a:t>    (</a:t>
            </a:r>
            <a:r>
              <a:rPr lang="en-US" altLang="de-DE" sz="1800" noProof="0" dirty="0" smtClean="0">
                <a:latin typeface="Courier New" pitchFamily="49" charset="0"/>
              </a:rPr>
              <a:t>"My main subprogram starts here."</a:t>
            </a:r>
            <a:r>
              <a:rPr lang="en-US" altLang="de-DE" sz="1800" noProof="0" dirty="0" smtClean="0">
                <a:latin typeface="Courier New" pitchFamily="49" charset="0"/>
                <a:cs typeface="Courier New" pitchFamily="49" charset="0"/>
              </a:rPr>
              <a:t>);</a:t>
            </a:r>
          </a:p>
          <a:p>
            <a:pPr marL="447675" indent="0"/>
            <a:r>
              <a:rPr lang="en-US" altLang="de-DE" sz="1800" noProof="0" dirty="0" smtClean="0">
                <a:latin typeface="Courier New" pitchFamily="49" charset="0"/>
                <a:cs typeface="Courier New" pitchFamily="49" charset="0"/>
              </a:rPr>
              <a:t>  -- </a:t>
            </a:r>
            <a:r>
              <a:rPr lang="en-US" altLang="de-DE" sz="1800" i="1" noProof="0" dirty="0" smtClean="0">
                <a:latin typeface="Courier New" pitchFamily="49" charset="0"/>
                <a:cs typeface="Courier New" pitchFamily="49" charset="0"/>
              </a:rPr>
              <a:t>Insert your statements here.</a:t>
            </a:r>
          </a:p>
          <a:p>
            <a:pPr marL="447675" indent="0"/>
            <a:r>
              <a:rPr lang="en-US" altLang="de-DE" sz="1800" b="1" noProof="0" dirty="0" smtClean="0">
                <a:latin typeface="Courier New" pitchFamily="49" charset="0"/>
                <a:cs typeface="Courier New" pitchFamily="49" charset="0"/>
              </a:rPr>
              <a:t>end</a:t>
            </a:r>
            <a:r>
              <a:rPr lang="en-US" altLang="de-DE" sz="1800" noProof="0" dirty="0" smtClean="0">
                <a:latin typeface="Courier New" pitchFamily="49" charset="0"/>
                <a:cs typeface="Courier New" pitchFamily="49" charset="0"/>
              </a:rPr>
              <a:t> Run_It;</a:t>
            </a:r>
          </a:p>
          <a:p>
            <a:endParaRPr lang="en-US" altLang="de-DE" sz="1800" noProof="0" dirty="0" smtClean="0">
              <a:latin typeface="Courier New" pitchFamily="49" charset="0"/>
              <a:cs typeface="Courier New" pitchFamily="49" charset="0"/>
            </a:endParaRPr>
          </a:p>
        </p:txBody>
      </p:sp>
      <p:sp>
        <p:nvSpPr>
          <p:cNvPr id="41988" name="Fußzeilenplatzhalter 3"/>
          <p:cNvSpPr>
            <a:spLocks noGrp="1"/>
          </p:cNvSpPr>
          <p:nvPr>
            <p:ph type="ftr" sz="quarte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en-US" altLang="de-DE" sz="2400" dirty="0" smtClean="0"/>
              <a:t>Ada Basics © 2024 C.Grein</a:t>
            </a:r>
            <a:endParaRPr lang="de-DE" altLang="de-DE" sz="2400" dirty="0"/>
          </a:p>
        </p:txBody>
      </p:sp>
      <p:sp>
        <p:nvSpPr>
          <p:cNvPr id="41989" name="Foliennummernplatzhalter 4"/>
          <p:cNvSpPr>
            <a:spLocks noGrp="1"/>
          </p:cNvSpPr>
          <p:nvPr>
            <p:ph type="sldNum" sz="quarter"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5AC59322-C789-41BF-BD38-C71A48BF5187}" type="slidenum">
              <a:rPr lang="de-DE" altLang="de-DE" sz="2400" smtClean="0"/>
              <a:pPr eaLnBrk="1" hangingPunct="1">
                <a:spcBef>
                  <a:spcPct val="0"/>
                </a:spcBef>
              </a:pPr>
              <a:t>40</a:t>
            </a:fld>
            <a:endParaRPr lang="de-DE" altLang="de-DE" sz="2400" dirty="0" smtClean="0"/>
          </a:p>
        </p:txBody>
      </p:sp>
    </p:spTree>
  </p:cSld>
  <p:clrMapOvr>
    <a:masterClrMapping/>
  </p:clrMapOvr>
  <p:timing>
    <p:tnLst>
      <p:par>
        <p:cTn id="1" dur="indefinite" restart="never" nodeType="tmRoot"/>
      </p:par>
    </p:tnLst>
  </p:timing>
</p:sld>
</file>

<file path=ppt/slides/slide4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noProof="0" dirty="0" smtClean="0">
                <a:solidFill>
                  <a:srgbClr val="FF3399"/>
                </a:solidFill>
              </a:rPr>
              <a:t>Exercise: DNA Encoding</a:t>
            </a:r>
            <a:endParaRPr lang="en-US" noProof="0" dirty="0">
              <a:solidFill>
                <a:srgbClr val="FF3399"/>
              </a:solidFill>
            </a:endParaRPr>
          </a:p>
        </p:txBody>
      </p:sp>
      <p:sp>
        <p:nvSpPr>
          <p:cNvPr id="3" name="Inhaltsplatzhalter 2"/>
          <p:cNvSpPr>
            <a:spLocks noGrp="1"/>
          </p:cNvSpPr>
          <p:nvPr>
            <p:ph idx="1"/>
          </p:nvPr>
        </p:nvSpPr>
        <p:spPr>
          <a:xfrm>
            <a:off x="685800" y="1981200"/>
            <a:ext cx="7739063" cy="2357794"/>
          </a:xfrm>
        </p:spPr>
        <p:txBody>
          <a:bodyPr/>
          <a:lstStyle/>
          <a:p>
            <a:pPr marL="0" indent="0"/>
            <a:r>
              <a:rPr lang="de-DE" sz="2000" dirty="0" smtClean="0"/>
              <a:t>Datenspeicher für die Ewigkeit</a:t>
            </a:r>
            <a:r>
              <a:rPr lang="de-DE" sz="2000" baseline="30000" dirty="0" smtClean="0"/>
              <a:t>†</a:t>
            </a:r>
            <a:r>
              <a:rPr lang="de-DE" sz="2000" dirty="0" smtClean="0"/>
              <a:t>, Jan Dönges; Spektrum der Wissenschaft (</a:t>
            </a:r>
            <a:r>
              <a:rPr lang="en-US" sz="2000" dirty="0" smtClean="0"/>
              <a:t>German edition of Scientific American</a:t>
            </a:r>
            <a:r>
              <a:rPr lang="de-DE" sz="2000" dirty="0" smtClean="0"/>
              <a:t>), April 2013,</a:t>
            </a:r>
            <a:r>
              <a:rPr lang="en-US" sz="2000" noProof="0" dirty="0" smtClean="0"/>
              <a:t> page 16ff</a:t>
            </a:r>
            <a:endParaRPr lang="en-US" sz="1600" noProof="0" dirty="0" smtClean="0"/>
          </a:p>
          <a:p>
            <a:pPr marL="0" indent="0"/>
            <a:endParaRPr lang="en-US" sz="1400" noProof="0" dirty="0" smtClean="0"/>
          </a:p>
          <a:p>
            <a:pPr marL="0" indent="0"/>
            <a:r>
              <a:rPr lang="en-US" sz="2000" noProof="0" dirty="0" smtClean="0"/>
              <a:t>Write a package for encoding of messages as a chain of the </a:t>
            </a:r>
            <a:r>
              <a:rPr lang="en-US" sz="2000" dirty="0" smtClean="0"/>
              <a:t>four DNA nucleotides </a:t>
            </a:r>
            <a:r>
              <a:rPr lang="en-US" sz="2000" noProof="0" dirty="0" smtClean="0"/>
              <a:t>Adenine, Cytosine, Guanine and Thymine.</a:t>
            </a:r>
          </a:p>
          <a:p>
            <a:pPr marL="0" indent="0"/>
            <a:r>
              <a:rPr lang="en-US" sz="2000" noProof="0" dirty="0" smtClean="0"/>
              <a:t>Represent </a:t>
            </a:r>
            <a:r>
              <a:rPr lang="en-US" sz="1800" noProof="0" dirty="0" smtClean="0">
                <a:latin typeface="Courier New" panose="02070309020205020404" pitchFamily="49" charset="0"/>
                <a:cs typeface="Courier New" panose="02070309020205020404" pitchFamily="49" charset="0"/>
              </a:rPr>
              <a:t>Character'Pos</a:t>
            </a:r>
            <a:r>
              <a:rPr lang="en-US" sz="2000" noProof="0" dirty="0" smtClean="0"/>
              <a:t> as  a ternary number and </a:t>
            </a:r>
            <a:r>
              <a:rPr lang="en-US" sz="2000" dirty="0" smtClean="0"/>
              <a:t>encode</a:t>
            </a:r>
            <a:r>
              <a:rPr lang="en-US" sz="2000" noProof="0" dirty="0" smtClean="0"/>
              <a:t> each </a:t>
            </a:r>
            <a:r>
              <a:rPr lang="en-US" sz="2000" i="1" noProof="0" dirty="0" smtClean="0"/>
              <a:t>trit</a:t>
            </a:r>
            <a:r>
              <a:rPr lang="en-US" sz="2000" noProof="0" dirty="0" smtClean="0"/>
              <a:t> (ternary digit) like so:</a:t>
            </a:r>
            <a:endParaRPr lang="en-US" sz="2000" noProof="0" dirty="0"/>
          </a:p>
        </p:txBody>
      </p:sp>
      <p:sp>
        <p:nvSpPr>
          <p:cNvPr id="4" name="Fußzeilenplatzhalter 3"/>
          <p:cNvSpPr>
            <a:spLocks noGrp="1"/>
          </p:cNvSpPr>
          <p:nvPr>
            <p:ph type="ftr" idx="10"/>
          </p:nvPr>
        </p:nvSpPr>
        <p:spPr/>
        <p:txBody>
          <a:bodyPr/>
          <a:lstStyle/>
          <a:p>
            <a:pPr>
              <a:defRPr/>
            </a:pPr>
            <a:r>
              <a:rPr lang="en-US" dirty="0" smtClean="0"/>
              <a:t>Ada Basics © 2024 C.Grein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400</a:t>
            </a:fld>
            <a:endParaRPr lang="de-DE" dirty="0"/>
          </a:p>
        </p:txBody>
      </p:sp>
      <p:sp>
        <p:nvSpPr>
          <p:cNvPr id="6" name="Textfeld 5"/>
          <p:cNvSpPr txBox="1"/>
          <p:nvPr/>
        </p:nvSpPr>
        <p:spPr>
          <a:xfrm>
            <a:off x="1043608" y="4410978"/>
            <a:ext cx="3096344" cy="1754326"/>
          </a:xfrm>
          <a:prstGeom prst="rect">
            <a:avLst/>
          </a:prstGeom>
          <a:noFill/>
        </p:spPr>
        <p:txBody>
          <a:bodyPr wrap="square" rtlCol="0">
            <a:spAutoFit/>
          </a:bodyPr>
          <a:lstStyle/>
          <a:p>
            <a:pPr marL="0" indent="0"/>
            <a:r>
              <a:rPr lang="en-US" sz="1800" dirty="0" smtClean="0">
                <a:solidFill>
                  <a:schemeClr val="tx1"/>
                </a:solidFill>
                <a:latin typeface="Courier New" panose="02070309020205020404" pitchFamily="49" charset="0"/>
                <a:cs typeface="Courier New" panose="02070309020205020404" pitchFamily="49" charset="0"/>
              </a:rPr>
              <a:t>            next Trit</a:t>
            </a:r>
            <a:br>
              <a:rPr lang="en-US" sz="1800" dirty="0" smtClean="0">
                <a:solidFill>
                  <a:schemeClr val="tx1"/>
                </a:solidFill>
                <a:latin typeface="Courier New" panose="02070309020205020404" pitchFamily="49" charset="0"/>
                <a:cs typeface="Courier New" panose="02070309020205020404" pitchFamily="49" charset="0"/>
              </a:rPr>
            </a:br>
            <a:r>
              <a:rPr lang="en-US" sz="1800" dirty="0" smtClean="0">
                <a:solidFill>
                  <a:schemeClr val="tx1"/>
                </a:solidFill>
                <a:latin typeface="Courier New" panose="02070309020205020404" pitchFamily="49" charset="0"/>
                <a:cs typeface="Courier New" panose="02070309020205020404" pitchFamily="49" charset="0"/>
              </a:rPr>
              <a:t>predecessor   </a:t>
            </a:r>
            <a:r>
              <a:rPr lang="en-US" sz="1800" dirty="0" smtClean="0">
                <a:solidFill>
                  <a:srgbClr val="C00000"/>
                </a:solidFill>
                <a:latin typeface="Courier New" panose="02070309020205020404" pitchFamily="49" charset="0"/>
                <a:cs typeface="Courier New" panose="02070309020205020404" pitchFamily="49" charset="0"/>
              </a:rPr>
              <a:t>0  1  2</a:t>
            </a:r>
            <a:r>
              <a:rPr lang="en-US" sz="1800" dirty="0" smtClean="0">
                <a:solidFill>
                  <a:schemeClr val="tx1"/>
                </a:solidFill>
                <a:latin typeface="Courier New" panose="02070309020205020404" pitchFamily="49" charset="0"/>
                <a:cs typeface="Courier New" panose="02070309020205020404" pitchFamily="49" charset="0"/>
              </a:rPr>
              <a:t/>
            </a:r>
            <a:br>
              <a:rPr lang="en-US" sz="1800" dirty="0" smtClean="0">
                <a:solidFill>
                  <a:schemeClr val="tx1"/>
                </a:solidFill>
                <a:latin typeface="Courier New" panose="02070309020205020404" pitchFamily="49" charset="0"/>
                <a:cs typeface="Courier New" panose="02070309020205020404" pitchFamily="49" charset="0"/>
              </a:rPr>
            </a:br>
            <a:r>
              <a:rPr lang="en-US" sz="1800" dirty="0" smtClean="0">
                <a:solidFill>
                  <a:schemeClr val="tx1"/>
                </a:solidFill>
                <a:latin typeface="Courier New" panose="02070309020205020404" pitchFamily="49" charset="0"/>
                <a:cs typeface="Courier New" panose="02070309020205020404" pitchFamily="49" charset="0"/>
              </a:rPr>
              <a:t>      </a:t>
            </a:r>
            <a:r>
              <a:rPr lang="en-US" sz="1800" i="1" dirty="0" smtClean="0">
                <a:solidFill>
                  <a:schemeClr val="tx1"/>
                </a:solidFill>
                <a:latin typeface="Courier New" panose="02070309020205020404" pitchFamily="49" charset="0"/>
                <a:cs typeface="Courier New" panose="02070309020205020404" pitchFamily="49" charset="0"/>
              </a:rPr>
              <a:t>A</a:t>
            </a:r>
            <a:r>
              <a:rPr lang="en-US" sz="1800" dirty="0" smtClean="0">
                <a:solidFill>
                  <a:schemeClr val="tx1"/>
                </a:solidFill>
                <a:latin typeface="Courier New" panose="02070309020205020404" pitchFamily="49" charset="0"/>
                <a:cs typeface="Courier New" panose="02070309020205020404" pitchFamily="49" charset="0"/>
              </a:rPr>
              <a:t>       C  G  T</a:t>
            </a:r>
            <a:br>
              <a:rPr lang="en-US" sz="1800" dirty="0" smtClean="0">
                <a:solidFill>
                  <a:schemeClr val="tx1"/>
                </a:solidFill>
                <a:latin typeface="Courier New" panose="02070309020205020404" pitchFamily="49" charset="0"/>
                <a:cs typeface="Courier New" panose="02070309020205020404" pitchFamily="49" charset="0"/>
              </a:rPr>
            </a:br>
            <a:r>
              <a:rPr lang="en-US" sz="1800" dirty="0" smtClean="0">
                <a:solidFill>
                  <a:schemeClr val="tx1"/>
                </a:solidFill>
                <a:latin typeface="Courier New" panose="02070309020205020404" pitchFamily="49" charset="0"/>
                <a:cs typeface="Courier New" panose="02070309020205020404" pitchFamily="49" charset="0"/>
              </a:rPr>
              <a:t>      </a:t>
            </a:r>
            <a:r>
              <a:rPr lang="en-US" sz="1800" i="1" dirty="0" smtClean="0">
                <a:solidFill>
                  <a:schemeClr val="tx1"/>
                </a:solidFill>
                <a:latin typeface="Courier New" panose="02070309020205020404" pitchFamily="49" charset="0"/>
                <a:cs typeface="Courier New" panose="02070309020205020404" pitchFamily="49" charset="0"/>
              </a:rPr>
              <a:t>C</a:t>
            </a:r>
            <a:r>
              <a:rPr lang="en-US" sz="1800" dirty="0" smtClean="0">
                <a:solidFill>
                  <a:schemeClr val="tx1"/>
                </a:solidFill>
                <a:latin typeface="Courier New" panose="02070309020205020404" pitchFamily="49" charset="0"/>
                <a:cs typeface="Courier New" panose="02070309020205020404" pitchFamily="49" charset="0"/>
              </a:rPr>
              <a:t>       G  T  A</a:t>
            </a:r>
            <a:br>
              <a:rPr lang="en-US" sz="1800" dirty="0" smtClean="0">
                <a:solidFill>
                  <a:schemeClr val="tx1"/>
                </a:solidFill>
                <a:latin typeface="Courier New" panose="02070309020205020404" pitchFamily="49" charset="0"/>
                <a:cs typeface="Courier New" panose="02070309020205020404" pitchFamily="49" charset="0"/>
              </a:rPr>
            </a:br>
            <a:r>
              <a:rPr lang="en-US" sz="1800" dirty="0" smtClean="0">
                <a:solidFill>
                  <a:schemeClr val="tx1"/>
                </a:solidFill>
                <a:latin typeface="Courier New" panose="02070309020205020404" pitchFamily="49" charset="0"/>
                <a:cs typeface="Courier New" panose="02070309020205020404" pitchFamily="49" charset="0"/>
              </a:rPr>
              <a:t>      </a:t>
            </a:r>
            <a:r>
              <a:rPr lang="en-US" sz="1800" i="1" dirty="0" smtClean="0">
                <a:solidFill>
                  <a:schemeClr val="tx1"/>
                </a:solidFill>
                <a:latin typeface="Courier New" panose="02070309020205020404" pitchFamily="49" charset="0"/>
                <a:cs typeface="Courier New" panose="02070309020205020404" pitchFamily="49" charset="0"/>
              </a:rPr>
              <a:t>G</a:t>
            </a:r>
            <a:r>
              <a:rPr lang="en-US" sz="1800" dirty="0" smtClean="0">
                <a:solidFill>
                  <a:schemeClr val="tx1"/>
                </a:solidFill>
                <a:latin typeface="Courier New" panose="02070309020205020404" pitchFamily="49" charset="0"/>
                <a:cs typeface="Courier New" panose="02070309020205020404" pitchFamily="49" charset="0"/>
              </a:rPr>
              <a:t>       T  A  C</a:t>
            </a:r>
            <a:br>
              <a:rPr lang="en-US" sz="1800" dirty="0" smtClean="0">
                <a:solidFill>
                  <a:schemeClr val="tx1"/>
                </a:solidFill>
                <a:latin typeface="Courier New" panose="02070309020205020404" pitchFamily="49" charset="0"/>
                <a:cs typeface="Courier New" panose="02070309020205020404" pitchFamily="49" charset="0"/>
              </a:rPr>
            </a:br>
            <a:r>
              <a:rPr lang="en-US" sz="1800" dirty="0" smtClean="0">
                <a:solidFill>
                  <a:schemeClr val="tx1"/>
                </a:solidFill>
                <a:latin typeface="Courier New" panose="02070309020205020404" pitchFamily="49" charset="0"/>
                <a:cs typeface="Courier New" panose="02070309020205020404" pitchFamily="49" charset="0"/>
              </a:rPr>
              <a:t>      </a:t>
            </a:r>
            <a:r>
              <a:rPr lang="en-US" sz="1800" i="1" dirty="0" smtClean="0">
                <a:solidFill>
                  <a:schemeClr val="tx1"/>
                </a:solidFill>
                <a:latin typeface="Courier New" panose="02070309020205020404" pitchFamily="49" charset="0"/>
                <a:cs typeface="Courier New" panose="02070309020205020404" pitchFamily="49" charset="0"/>
              </a:rPr>
              <a:t>T</a:t>
            </a:r>
            <a:r>
              <a:rPr lang="en-US" sz="1800" dirty="0" smtClean="0">
                <a:solidFill>
                  <a:schemeClr val="tx1"/>
                </a:solidFill>
                <a:latin typeface="Courier New" panose="02070309020205020404" pitchFamily="49" charset="0"/>
                <a:cs typeface="Courier New" panose="02070309020205020404" pitchFamily="49" charset="0"/>
              </a:rPr>
              <a:t>       A  C  G</a:t>
            </a:r>
            <a:endParaRPr lang="en-US" sz="1800" dirty="0">
              <a:solidFill>
                <a:schemeClr val="tx1"/>
              </a:solidFill>
              <a:latin typeface="Courier New" panose="02070309020205020404" pitchFamily="49" charset="0"/>
              <a:cs typeface="Courier New" panose="02070309020205020404" pitchFamily="49" charset="0"/>
            </a:endParaRPr>
          </a:p>
        </p:txBody>
      </p:sp>
      <p:sp>
        <p:nvSpPr>
          <p:cNvPr id="7" name="Textfeld 6"/>
          <p:cNvSpPr txBox="1"/>
          <p:nvPr/>
        </p:nvSpPr>
        <p:spPr>
          <a:xfrm>
            <a:off x="4716016" y="4717593"/>
            <a:ext cx="2736304" cy="1015663"/>
          </a:xfrm>
          <a:prstGeom prst="rect">
            <a:avLst/>
          </a:prstGeom>
          <a:noFill/>
        </p:spPr>
        <p:txBody>
          <a:bodyPr wrap="square" rtlCol="0">
            <a:spAutoFit/>
          </a:bodyPr>
          <a:lstStyle/>
          <a:p>
            <a:pPr marL="0" indent="0"/>
            <a:r>
              <a:rPr lang="en-US" sz="2000" dirty="0" smtClean="0">
                <a:solidFill>
                  <a:schemeClr val="tx1"/>
                </a:solidFill>
              </a:rPr>
              <a:t>Send encoded messages to your colleagues </a:t>
            </a:r>
            <a:r>
              <a:rPr lang="en-US" sz="2000" dirty="0">
                <a:solidFill>
                  <a:schemeClr val="tx1"/>
                </a:solidFill>
              </a:rPr>
              <a:t>a</a:t>
            </a:r>
            <a:r>
              <a:rPr lang="en-US" sz="2000" dirty="0" smtClean="0">
                <a:solidFill>
                  <a:schemeClr val="tx1"/>
                </a:solidFill>
              </a:rPr>
              <a:t>nd let them decode.</a:t>
            </a:r>
            <a:endParaRPr lang="en-US" sz="1600" dirty="0">
              <a:solidFill>
                <a:schemeClr val="tx1"/>
              </a:solidFill>
            </a:endParaRPr>
          </a:p>
        </p:txBody>
      </p:sp>
      <p:sp>
        <p:nvSpPr>
          <p:cNvPr id="9" name="Textfeld 8"/>
          <p:cNvSpPr txBox="1"/>
          <p:nvPr/>
        </p:nvSpPr>
        <p:spPr>
          <a:xfrm>
            <a:off x="4211960" y="2638327"/>
            <a:ext cx="3960439" cy="461665"/>
          </a:xfrm>
          <a:prstGeom prst="rect">
            <a:avLst/>
          </a:prstGeom>
          <a:solidFill>
            <a:schemeClr val="bg1">
              <a:lumMod val="60000"/>
              <a:lumOff val="40000"/>
            </a:schemeClr>
          </a:solidFill>
          <a:ln>
            <a:solidFill>
              <a:schemeClr val="bg2"/>
            </a:solidFill>
          </a:ln>
        </p:spPr>
        <p:txBody>
          <a:bodyPr wrap="square" rtlCol="0">
            <a:spAutoFit/>
          </a:bodyPr>
          <a:lstStyle/>
          <a:p>
            <a:pPr marL="0" indent="0" algn="ctr"/>
            <a:r>
              <a:rPr lang="en-US" sz="1200" dirty="0" smtClean="0">
                <a:solidFill>
                  <a:schemeClr val="tx1"/>
                </a:solidFill>
              </a:rPr>
              <a:t>Rationale</a:t>
            </a:r>
            <a:r>
              <a:rPr lang="en-US" sz="1200" dirty="0">
                <a:solidFill>
                  <a:schemeClr val="tx1"/>
                </a:solidFill>
              </a:rPr>
              <a:t>: The optimal way of storing persistent information for literally millions of years is to encode it in the DNA</a:t>
            </a:r>
            <a:r>
              <a:rPr lang="en-US" sz="1200" dirty="0" smtClean="0">
                <a:solidFill>
                  <a:schemeClr val="tx1"/>
                </a:solidFill>
              </a:rPr>
              <a:t>.</a:t>
            </a:r>
            <a:endParaRPr lang="en-US" sz="1200" dirty="0">
              <a:solidFill>
                <a:schemeClr val="tx1"/>
              </a:solidFill>
            </a:endParaRPr>
          </a:p>
        </p:txBody>
      </p:sp>
      <p:sp>
        <p:nvSpPr>
          <p:cNvPr id="8" name="Rechteck 7"/>
          <p:cNvSpPr/>
          <p:nvPr/>
        </p:nvSpPr>
        <p:spPr bwMode="auto">
          <a:xfrm>
            <a:off x="899592" y="2722186"/>
            <a:ext cx="2664296" cy="269393"/>
          </a:xfrm>
          <a:prstGeom prst="rect">
            <a:avLst/>
          </a:prstGeom>
          <a:solidFill>
            <a:schemeClr val="bg1">
              <a:lumMod val="60000"/>
              <a:lumOff val="40000"/>
            </a:schemeClr>
          </a:solidFill>
          <a:ln w="9525" cap="flat" cmpd="sng" algn="ctr">
            <a:solidFill>
              <a:schemeClr val="bg2"/>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r>
              <a:rPr lang="en-US" sz="1800" baseline="30000" dirty="0" smtClean="0">
                <a:solidFill>
                  <a:schemeClr val="tx1"/>
                </a:solidFill>
              </a:rPr>
              <a:t>†</a:t>
            </a:r>
            <a:r>
              <a:rPr lang="en-US" sz="1800" dirty="0" smtClean="0">
                <a:solidFill>
                  <a:schemeClr val="tx1"/>
                </a:solidFill>
              </a:rPr>
              <a:t>Data store for the eternity</a:t>
            </a:r>
            <a:endParaRPr kumimoji="0" lang="en-US" sz="1800" b="0" i="0" u="none" strike="noStrike" cap="none" normalizeH="0" baseline="0" dirty="0" smtClean="0">
              <a:ln>
                <a:noFill/>
              </a:ln>
              <a:solidFill>
                <a:schemeClr val="tx1"/>
              </a:solidFill>
              <a:effectLst/>
            </a:endParaRPr>
          </a:p>
        </p:txBody>
      </p:sp>
      <p:sp>
        <p:nvSpPr>
          <p:cNvPr id="10" name="Textfeld 9"/>
          <p:cNvSpPr txBox="1"/>
          <p:nvPr/>
        </p:nvSpPr>
        <p:spPr>
          <a:xfrm>
            <a:off x="4716015" y="5733256"/>
            <a:ext cx="3528393" cy="584775"/>
          </a:xfrm>
          <a:prstGeom prst="rect">
            <a:avLst/>
          </a:prstGeom>
          <a:solidFill>
            <a:srgbClr val="31DBE3"/>
          </a:solidFill>
          <a:ln>
            <a:solidFill>
              <a:srgbClr val="0070C0"/>
            </a:solidFill>
          </a:ln>
        </p:spPr>
        <p:txBody>
          <a:bodyPr wrap="square" rtlCol="0">
            <a:spAutoFit/>
          </a:bodyPr>
          <a:lstStyle/>
          <a:p>
            <a:r>
              <a:rPr lang="en-US" altLang="de-DE" sz="1600" dirty="0">
                <a:solidFill>
                  <a:schemeClr val="accent2"/>
                </a:solidFill>
              </a:rPr>
              <a:t>See </a:t>
            </a:r>
            <a:r>
              <a:rPr lang="en-US" altLang="de-DE" sz="1600" dirty="0" smtClean="0">
                <a:solidFill>
                  <a:schemeClr val="accent2"/>
                </a:solidFill>
              </a:rPr>
              <a:t>code (there’s a second example with a different representation of nucleotides)</a:t>
            </a:r>
            <a:endParaRPr lang="en-US" altLang="de-DE" sz="1600" dirty="0">
              <a:solidFill>
                <a:schemeClr val="accent2"/>
              </a:solidFill>
            </a:endParaRPr>
          </a:p>
        </p:txBody>
      </p:sp>
      <p:grpSp>
        <p:nvGrpSpPr>
          <p:cNvPr id="21" name="Gruppieren 20"/>
          <p:cNvGrpSpPr/>
          <p:nvPr/>
        </p:nvGrpSpPr>
        <p:grpSpPr>
          <a:xfrm>
            <a:off x="7164288" y="4136013"/>
            <a:ext cx="1549202" cy="584775"/>
            <a:chOff x="7164288" y="4136013"/>
            <a:chExt cx="1549202" cy="584775"/>
          </a:xfrm>
        </p:grpSpPr>
        <p:sp>
          <p:nvSpPr>
            <p:cNvPr id="19" name="Textfeld 18">
              <a:hlinkClick r:id="rId2" action="ppaction://hlinksldjump"/>
            </p:cNvPr>
            <p:cNvSpPr txBox="1"/>
            <p:nvPr/>
          </p:nvSpPr>
          <p:spPr>
            <a:xfrm>
              <a:off x="7464250" y="4136013"/>
              <a:ext cx="1249240" cy="584775"/>
            </a:xfrm>
            <a:prstGeom prst="rect">
              <a:avLst/>
            </a:prstGeom>
            <a:solidFill>
              <a:srgbClr val="FFCCFF"/>
            </a:solidFill>
            <a:ln w="12700">
              <a:solidFill>
                <a:srgbClr val="CC0066"/>
              </a:solidFill>
            </a:ln>
          </p:spPr>
          <p:txBody>
            <a:bodyPr wrap="square" rtlCol="0">
              <a:spAutoFit/>
            </a:bodyPr>
            <a:lstStyle/>
            <a:p>
              <a:pPr algn="ctr"/>
              <a:r>
                <a:rPr lang="en-US" altLang="de-DE" sz="1600" dirty="0" smtClean="0">
                  <a:solidFill>
                    <a:srgbClr val="CC0066"/>
                  </a:solidFill>
                </a:rPr>
                <a:t>DNA of Democracy</a:t>
              </a:r>
            </a:p>
          </p:txBody>
        </p:sp>
        <p:sp>
          <p:nvSpPr>
            <p:cNvPr id="20" name="Interaktive Schaltfläche: Informationen 19">
              <a:hlinkClick r:id="rId2" action="ppaction://hlinksldjump" highlightClick="1"/>
            </p:cNvPr>
            <p:cNvSpPr/>
            <p:nvPr/>
          </p:nvSpPr>
          <p:spPr bwMode="auto">
            <a:xfrm>
              <a:off x="7164288" y="4143623"/>
              <a:ext cx="288032" cy="327025"/>
            </a:xfrm>
            <a:prstGeom prst="actionButtonInformation">
              <a:avLst/>
            </a:prstGeom>
            <a:solidFill>
              <a:srgbClr val="FF99FF"/>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8" charset="0"/>
                <a:buNone/>
                <a:tabLst/>
              </a:pPr>
              <a:endParaRPr kumimoji="0" lang="de-DE" sz="2400" b="0" i="0" u="none" strike="noStrike" cap="none" normalizeH="0" baseline="0" dirty="0" smtClean="0">
                <a:ln>
                  <a:noFill/>
                </a:ln>
                <a:solidFill>
                  <a:schemeClr val="bg1"/>
                </a:solidFill>
                <a:effectLst/>
                <a:latin typeface="Times New Roman" pitchFamily="18" charset="0"/>
              </a:endParaRPr>
            </a:p>
          </p:txBody>
        </p:sp>
      </p:grpSp>
    </p:spTree>
    <p:extLst>
      <p:ext uri="{BB962C8B-B14F-4D97-AF65-F5344CB8AC3E}">
        <p14:creationId xmlns:p14="http://schemas.microsoft.com/office/powerpoint/2010/main" val="2362195309"/>
      </p:ext>
    </p:extLst>
  </p:cSld>
  <p:clrMapOvr>
    <a:masterClrMapping/>
  </p:clrMapOvr>
  <p:timing>
    <p:tnLst>
      <p:par>
        <p:cTn id="1" dur="indefinite" restart="never" nodeType="tmRoot"/>
      </p:par>
    </p:tnLst>
  </p:timing>
</p:sld>
</file>

<file path=ppt/slides/slide4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smtClean="0">
                <a:solidFill>
                  <a:srgbClr val="FF3399"/>
                </a:solidFill>
              </a:rPr>
              <a:t>Kaprekar Numbers</a:t>
            </a:r>
            <a:endParaRPr lang="en-US" dirty="0">
              <a:solidFill>
                <a:srgbClr val="FF3399"/>
              </a:solidFill>
            </a:endParaRPr>
          </a:p>
        </p:txBody>
      </p:sp>
      <mc:AlternateContent xmlns:mc="http://schemas.openxmlformats.org/markup-compatibility/2006" xmlns:a14="http://schemas.microsoft.com/office/drawing/2010/main">
        <mc:Choice Requires="a14">
          <p:sp>
            <p:nvSpPr>
              <p:cNvPr id="3" name="Inhaltsplatzhalter 2"/>
              <p:cNvSpPr>
                <a:spLocks noGrp="1"/>
              </p:cNvSpPr>
              <p:nvPr>
                <p:ph idx="1"/>
              </p:nvPr>
            </p:nvSpPr>
            <p:spPr/>
            <p:txBody>
              <a:bodyPr/>
              <a:lstStyle/>
              <a:p>
                <a:pPr marL="0" indent="0"/>
                <a:r>
                  <a:rPr lang="en-US" sz="2000" u="sng" dirty="0" smtClean="0"/>
                  <a:t>Definition:</a:t>
                </a:r>
                <a:r>
                  <a:rPr lang="en-US" sz="2000" dirty="0" smtClean="0"/>
                  <a:t> </a:t>
                </a:r>
                <a:r>
                  <a:rPr lang="en-US" sz="2000" dirty="0" smtClean="0">
                    <a:hlinkClick r:id="rId3"/>
                  </a:rPr>
                  <a:t>https</a:t>
                </a:r>
                <a:r>
                  <a:rPr lang="en-US" sz="2000" dirty="0">
                    <a:hlinkClick r:id="rId3"/>
                  </a:rPr>
                  <a:t>://</a:t>
                </a:r>
                <a:r>
                  <a:rPr lang="en-US" sz="2000" dirty="0" smtClean="0">
                    <a:hlinkClick r:id="rId3"/>
                  </a:rPr>
                  <a:t>en.wikipedia.org/wiki/Kaprekar_number</a:t>
                </a:r>
                <a:endParaRPr lang="en-US" sz="2000" dirty="0" smtClean="0"/>
              </a:p>
              <a:p>
                <a:pPr marL="271463" indent="0"/>
                <a:r>
                  <a:rPr lang="en-US" sz="2000" i="1" dirty="0" smtClean="0"/>
                  <a:t>F</a:t>
                </a:r>
                <a:r>
                  <a:rPr lang="en-US" sz="2000" i="1" baseline="-25000" dirty="0" smtClean="0"/>
                  <a:t>b</a:t>
                </a:r>
                <a:r>
                  <a:rPr lang="en-US" sz="2000" baseline="-25000" dirty="0" smtClean="0"/>
                  <a:t>,</a:t>
                </a:r>
                <a:r>
                  <a:rPr lang="en-US" sz="2000" i="1" baseline="-25000" dirty="0" smtClean="0"/>
                  <a:t>p</a:t>
                </a:r>
                <a:r>
                  <a:rPr lang="en-US" sz="2000" dirty="0" smtClean="0"/>
                  <a:t>: </a:t>
                </a:r>
                <a14:m>
                  <m:oMath xmlns:m="http://schemas.openxmlformats.org/officeDocument/2006/math">
                    <m:r>
                      <a:rPr lang="en-US" sz="2000" i="1" smtClean="0">
                        <a:latin typeface="Cambria Math" panose="02040503050406030204" pitchFamily="18" charset="0"/>
                      </a:rPr>
                      <m:t>ℕ</m:t>
                    </m:r>
                    <m:r>
                      <a:rPr lang="en-US" sz="2000" i="1" smtClean="0">
                        <a:latin typeface="Cambria Math" panose="02040503050406030204" pitchFamily="18" charset="0"/>
                      </a:rPr>
                      <m:t>→</m:t>
                    </m:r>
                    <m:r>
                      <a:rPr lang="en-US" sz="2000" i="1" smtClean="0">
                        <a:latin typeface="Cambria Math" panose="02040503050406030204" pitchFamily="18" charset="0"/>
                      </a:rPr>
                      <m:t>ℕ</m:t>
                    </m:r>
                  </m:oMath>
                </a14:m>
                <a:r>
                  <a:rPr lang="en-US" sz="2000" dirty="0" smtClean="0"/>
                  <a:t/>
                </a:r>
                <a:br>
                  <a:rPr lang="en-US" sz="2000" dirty="0" smtClean="0"/>
                </a:br>
                <a14:m>
                  <m:oMath xmlns:m="http://schemas.openxmlformats.org/officeDocument/2006/math">
                    <m:r>
                      <a:rPr lang="en-US" sz="2000" i="1">
                        <a:latin typeface="Cambria Math" panose="02040503050406030204" pitchFamily="18" charset="0"/>
                      </a:rPr>
                      <m:t>𝑛</m:t>
                    </m:r>
                    <m:r>
                      <a:rPr lang="en-US" sz="2000" i="1">
                        <a:latin typeface="Cambria Math" panose="02040503050406030204" pitchFamily="18" charset="0"/>
                      </a:rPr>
                      <m:t>→</m:t>
                    </m:r>
                    <m:r>
                      <a:rPr lang="en-US" sz="2000" i="1">
                        <a:latin typeface="Cambria Math" panose="02040503050406030204" pitchFamily="18" charset="0"/>
                      </a:rPr>
                      <m:t>𝛼</m:t>
                    </m:r>
                    <m:r>
                      <a:rPr lang="en-US" sz="2000" i="1">
                        <a:latin typeface="Cambria Math" panose="02040503050406030204" pitchFamily="18" charset="0"/>
                      </a:rPr>
                      <m:t>+</m:t>
                    </m:r>
                    <m:r>
                      <a:rPr lang="en-US" sz="2000" i="1">
                        <a:latin typeface="Cambria Math" panose="02040503050406030204" pitchFamily="18" charset="0"/>
                      </a:rPr>
                      <m:t>𝛽</m:t>
                    </m:r>
                  </m:oMath>
                </a14:m>
                <a:r>
                  <a:rPr lang="en-US" sz="2000" dirty="0" smtClean="0"/>
                  <a:t>;  </a:t>
                </a:r>
                <a14:m>
                  <m:oMath xmlns:m="http://schemas.openxmlformats.org/officeDocument/2006/math">
                    <m:r>
                      <a:rPr lang="en-US" sz="2000" i="1">
                        <a:latin typeface="Cambria Math" panose="02040503050406030204" pitchFamily="18" charset="0"/>
                      </a:rPr>
                      <m:t>𝛼</m:t>
                    </m:r>
                  </m:oMath>
                </a14:m>
                <a:r>
                  <a:rPr lang="en-US" sz="2000" dirty="0"/>
                  <a:t> := </a:t>
                </a:r>
                <a14:m>
                  <m:oMath xmlns:m="http://schemas.openxmlformats.org/officeDocument/2006/math">
                    <m:f>
                      <m:fPr>
                        <m:ctrlPr>
                          <a:rPr lang="en-US" sz="2000" i="1">
                            <a:latin typeface="Cambria Math" panose="02040503050406030204" pitchFamily="18" charset="0"/>
                          </a:rPr>
                        </m:ctrlPr>
                      </m:fPr>
                      <m:num>
                        <m:sSup>
                          <m:sSupPr>
                            <m:ctrlPr>
                              <a:rPr lang="en-US" sz="2000" i="1">
                                <a:latin typeface="Cambria Math" panose="02040503050406030204" pitchFamily="18" charset="0"/>
                              </a:rPr>
                            </m:ctrlPr>
                          </m:sSupPr>
                          <m:e>
                            <m:r>
                              <a:rPr lang="en-US" sz="2000" i="1">
                                <a:latin typeface="Cambria Math" panose="02040503050406030204" pitchFamily="18" charset="0"/>
                              </a:rPr>
                              <m:t>𝑛</m:t>
                            </m:r>
                          </m:e>
                          <m:sup>
                            <m:r>
                              <a:rPr lang="en-US" sz="2000" i="1">
                                <a:latin typeface="Cambria Math" panose="02040503050406030204" pitchFamily="18" charset="0"/>
                              </a:rPr>
                              <m:t>2</m:t>
                            </m:r>
                          </m:sup>
                        </m:sSup>
                        <m:r>
                          <a:rPr lang="en-US" sz="2000" i="1">
                            <a:latin typeface="Cambria Math" panose="02040503050406030204" pitchFamily="18" charset="0"/>
                          </a:rPr>
                          <m:t>−</m:t>
                        </m:r>
                        <m:r>
                          <a:rPr lang="en-US" sz="2000" i="1">
                            <a:latin typeface="Cambria Math" panose="02040503050406030204" pitchFamily="18" charset="0"/>
                          </a:rPr>
                          <m:t>𝛽</m:t>
                        </m:r>
                      </m:num>
                      <m:den>
                        <m:sSup>
                          <m:sSupPr>
                            <m:ctrlPr>
                              <a:rPr lang="en-US" sz="2000" i="1">
                                <a:latin typeface="Cambria Math" panose="02040503050406030204" pitchFamily="18" charset="0"/>
                              </a:rPr>
                            </m:ctrlPr>
                          </m:sSupPr>
                          <m:e>
                            <m:r>
                              <a:rPr lang="en-US" sz="2000" i="1">
                                <a:latin typeface="Cambria Math" panose="02040503050406030204" pitchFamily="18" charset="0"/>
                              </a:rPr>
                              <m:t>𝑏</m:t>
                            </m:r>
                          </m:e>
                          <m:sup>
                            <m:r>
                              <a:rPr lang="en-US" sz="2000" i="1">
                                <a:latin typeface="Cambria Math" panose="02040503050406030204" pitchFamily="18" charset="0"/>
                              </a:rPr>
                              <m:t>𝑝</m:t>
                            </m:r>
                          </m:sup>
                        </m:sSup>
                      </m:den>
                    </m:f>
                  </m:oMath>
                </a14:m>
                <a:r>
                  <a:rPr lang="en-US" sz="2000" dirty="0" smtClean="0"/>
                  <a:t>,  </a:t>
                </a:r>
                <a14:m>
                  <m:oMath xmlns:m="http://schemas.openxmlformats.org/officeDocument/2006/math">
                    <m:r>
                      <a:rPr lang="en-US" sz="2000" i="1">
                        <a:latin typeface="Cambria Math" panose="02040503050406030204" pitchFamily="18" charset="0"/>
                      </a:rPr>
                      <m:t>𝛽</m:t>
                    </m:r>
                    <m:r>
                      <a:rPr lang="en-US" sz="2000" i="1">
                        <a:latin typeface="Cambria Math" panose="02040503050406030204" pitchFamily="18" charset="0"/>
                      </a:rPr>
                      <m:t> :=</m:t>
                    </m:r>
                    <m:sSup>
                      <m:sSupPr>
                        <m:ctrlPr>
                          <a:rPr lang="en-US" sz="2000" i="1">
                            <a:latin typeface="Cambria Math" panose="02040503050406030204" pitchFamily="18" charset="0"/>
                          </a:rPr>
                        </m:ctrlPr>
                      </m:sSupPr>
                      <m:e>
                        <m:r>
                          <a:rPr lang="en-US" sz="2000" i="1">
                            <a:latin typeface="Cambria Math" panose="02040503050406030204" pitchFamily="18" charset="0"/>
                          </a:rPr>
                          <m:t>𝑛</m:t>
                        </m:r>
                      </m:e>
                      <m:sup>
                        <m:r>
                          <a:rPr lang="en-US" sz="2000" i="1">
                            <a:latin typeface="Cambria Math" panose="02040503050406030204" pitchFamily="18" charset="0"/>
                          </a:rPr>
                          <m:t>2</m:t>
                        </m:r>
                      </m:sup>
                    </m:sSup>
                    <m:func>
                      <m:funcPr>
                        <m:ctrlPr>
                          <a:rPr lang="en-US" sz="2000" i="1">
                            <a:latin typeface="Cambria Math" panose="02040503050406030204" pitchFamily="18" charset="0"/>
                          </a:rPr>
                        </m:ctrlPr>
                      </m:funcPr>
                      <m:fName>
                        <m:r>
                          <m:rPr>
                            <m:sty m:val="p"/>
                          </m:rPr>
                          <a:rPr lang="en-US" sz="2000">
                            <a:latin typeface="Cambria Math" panose="02040503050406030204" pitchFamily="18" charset="0"/>
                          </a:rPr>
                          <m:t>mod</m:t>
                        </m:r>
                      </m:fName>
                      <m:e>
                        <m:sSup>
                          <m:sSupPr>
                            <m:ctrlPr>
                              <a:rPr lang="en-US" sz="2000" i="1">
                                <a:latin typeface="Cambria Math" panose="02040503050406030204" pitchFamily="18" charset="0"/>
                              </a:rPr>
                            </m:ctrlPr>
                          </m:sSupPr>
                          <m:e>
                            <m:r>
                              <a:rPr lang="en-US" sz="2000" i="1">
                                <a:latin typeface="Cambria Math" panose="02040503050406030204" pitchFamily="18" charset="0"/>
                              </a:rPr>
                              <m:t>𝑏</m:t>
                            </m:r>
                          </m:e>
                          <m:sup>
                            <m:r>
                              <a:rPr lang="en-US" sz="2000" i="1">
                                <a:latin typeface="Cambria Math" panose="02040503050406030204" pitchFamily="18" charset="0"/>
                              </a:rPr>
                              <m:t>𝑝</m:t>
                            </m:r>
                          </m:sup>
                        </m:sSup>
                      </m:e>
                    </m:func>
                    <m:r>
                      <a:rPr lang="en-US" sz="2000" i="1">
                        <a:latin typeface="Cambria Math" panose="02040503050406030204" pitchFamily="18" charset="0"/>
                      </a:rPr>
                      <m:t>&gt;0</m:t>
                    </m:r>
                  </m:oMath>
                </a14:m>
                <a:endParaRPr lang="en-US" sz="2000" dirty="0"/>
              </a:p>
              <a:p>
                <a:pPr marL="271463" indent="0"/>
                <a14:m>
                  <m:oMath xmlns:m="http://schemas.openxmlformats.org/officeDocument/2006/math">
                    <m:r>
                      <m:rPr>
                        <m:nor/>
                      </m:rPr>
                      <a:rPr lang="en-US" sz="2000" smtClean="0">
                        <a:latin typeface="Cambria Math" panose="02040503050406030204" pitchFamily="18" charset="0"/>
                      </a:rPr>
                      <m:t>w</m:t>
                    </m:r>
                    <m:r>
                      <m:rPr>
                        <m:nor/>
                      </m:rPr>
                      <a:rPr lang="en-US" sz="2000"/>
                      <m:t>it</m:t>
                    </m:r>
                    <m:r>
                      <m:rPr>
                        <m:nor/>
                      </m:rPr>
                      <a:rPr lang="de-DE" sz="2000" b="0" i="0" smtClean="0"/>
                      <m:t>h</m:t>
                    </m:r>
                    <m:r>
                      <m:rPr>
                        <m:nor/>
                      </m:rPr>
                      <a:rPr lang="en-US" sz="2000" b="0" i="0" smtClean="0"/>
                      <m:t> </m:t>
                    </m:r>
                    <m:r>
                      <m:rPr>
                        <m:nor/>
                      </m:rPr>
                      <a:rPr lang="de-DE" sz="2000" b="0" i="0" smtClean="0"/>
                      <m:t>b</m:t>
                    </m:r>
                    <m:r>
                      <m:rPr>
                        <m:nor/>
                      </m:rPr>
                      <a:rPr lang="en-US" sz="2000" b="0" i="0" smtClean="0"/>
                      <m:t>as</m:t>
                    </m:r>
                    <m:r>
                      <m:rPr>
                        <m:nor/>
                      </m:rPr>
                      <a:rPr lang="de-DE" sz="2000" b="0" i="0" smtClean="0"/>
                      <m:t>e</m:t>
                    </m:r>
                    <m:r>
                      <m:rPr>
                        <m:nor/>
                      </m:rPr>
                      <a:rPr lang="en-US" sz="2000" b="0" i="0" smtClean="0"/>
                      <m:t> </m:t>
                    </m:r>
                    <m:r>
                      <a:rPr lang="en-US" sz="2000" i="1">
                        <a:latin typeface="Cambria Math" panose="02040503050406030204" pitchFamily="18" charset="0"/>
                      </a:rPr>
                      <m:t>𝑏</m:t>
                    </m:r>
                    <m:r>
                      <a:rPr lang="en-US" sz="2000" i="1">
                        <a:latin typeface="Cambria Math" panose="02040503050406030204" pitchFamily="18" charset="0"/>
                      </a:rPr>
                      <m:t>≥2</m:t>
                    </m:r>
                  </m:oMath>
                </a14:m>
                <a:r>
                  <a:rPr lang="en-US" sz="2000" dirty="0" smtClean="0"/>
                  <a:t> and power </a:t>
                </a:r>
                <a14:m>
                  <m:oMath xmlns:m="http://schemas.openxmlformats.org/officeDocument/2006/math">
                    <m:r>
                      <a:rPr lang="en-US" sz="2000" i="1">
                        <a:latin typeface="Cambria Math" panose="02040503050406030204" pitchFamily="18" charset="0"/>
                      </a:rPr>
                      <m:t>𝑝</m:t>
                    </m:r>
                    <m:r>
                      <a:rPr lang="en-US" sz="2000" i="1">
                        <a:latin typeface="Cambria Math" panose="02040503050406030204" pitchFamily="18" charset="0"/>
                      </a:rPr>
                      <m:t>≥1</m:t>
                    </m:r>
                  </m:oMath>
                </a14:m>
                <a:endParaRPr lang="en-US" sz="2000" dirty="0" smtClean="0"/>
              </a:p>
              <a:p>
                <a:pPr marL="0" indent="0"/>
                <a:r>
                  <a:rPr lang="en-US" sz="2000" i="1" dirty="0" smtClean="0"/>
                  <a:t>n</a:t>
                </a:r>
                <a:r>
                  <a:rPr lang="en-US" sz="2000" dirty="0" smtClean="0"/>
                  <a:t> is a Kaprekar number if </a:t>
                </a:r>
                <a:r>
                  <a:rPr lang="en-US" sz="2000" i="1" dirty="0" smtClean="0"/>
                  <a:t>F</a:t>
                </a:r>
                <a:r>
                  <a:rPr lang="en-US" sz="2000" i="1" baseline="-25000" dirty="0" smtClean="0"/>
                  <a:t>b</a:t>
                </a:r>
                <a:r>
                  <a:rPr lang="en-US" sz="2000" baseline="-25000" dirty="0" smtClean="0"/>
                  <a:t>,</a:t>
                </a:r>
                <a:r>
                  <a:rPr lang="en-US" sz="2000" i="1" baseline="-25000" dirty="0" smtClean="0"/>
                  <a:t>p</a:t>
                </a:r>
                <a:r>
                  <a:rPr lang="en-US" sz="2000" i="1" dirty="0" smtClean="0"/>
                  <a:t>(n) = n.</a:t>
                </a:r>
              </a:p>
              <a:p>
                <a:pPr marL="0" indent="0"/>
                <a:r>
                  <a:rPr lang="en-US" sz="2000" dirty="0" smtClean="0"/>
                  <a:t>Attention: </a:t>
                </a:r>
                <a14:m>
                  <m:oMath xmlns:m="http://schemas.openxmlformats.org/officeDocument/2006/math">
                    <m:sSup>
                      <m:sSupPr>
                        <m:ctrlPr>
                          <a:rPr lang="en-US" sz="2000" i="1">
                            <a:latin typeface="Cambria Math" panose="02040503050406030204" pitchFamily="18" charset="0"/>
                          </a:rPr>
                        </m:ctrlPr>
                      </m:sSupPr>
                      <m:e>
                        <m:r>
                          <a:rPr lang="en-US" sz="2000" i="1">
                            <a:latin typeface="Cambria Math" panose="02040503050406030204" pitchFamily="18" charset="0"/>
                          </a:rPr>
                          <m:t>𝑏</m:t>
                        </m:r>
                      </m:e>
                      <m:sup>
                        <m:r>
                          <a:rPr lang="en-US" sz="2000" i="1">
                            <a:latin typeface="Cambria Math" panose="02040503050406030204" pitchFamily="18" charset="0"/>
                          </a:rPr>
                          <m:t>𝑝</m:t>
                        </m:r>
                      </m:sup>
                    </m:sSup>
                  </m:oMath>
                </a14:m>
                <a:r>
                  <a:rPr lang="en-US" sz="2000" dirty="0" smtClean="0"/>
                  <a:t> is not a Kaprekar number although the Wikipedia page treats it as such.</a:t>
                </a:r>
              </a:p>
              <a:p>
                <a:pPr marL="0" indent="0" algn="ctr"/>
                <a:r>
                  <a:rPr lang="en-US" sz="2400" dirty="0" smtClean="0">
                    <a:solidFill>
                      <a:srgbClr val="C00000"/>
                    </a:solidFill>
                  </a:rPr>
                  <a:t>Exercise:</a:t>
                </a:r>
              </a:p>
              <a:p>
                <a:pPr marL="0" indent="0" algn="ctr"/>
                <a:r>
                  <a:rPr lang="en-US" sz="2000" dirty="0" smtClean="0">
                    <a:solidFill>
                      <a:srgbClr val="C00000"/>
                    </a:solidFill>
                  </a:rPr>
                  <a:t>Compute a list of Kaprekar numbers for base 10.</a:t>
                </a:r>
              </a:p>
              <a:p>
                <a:pPr marL="0" indent="0"/>
                <a:r>
                  <a:rPr lang="en-US" sz="1600" dirty="0" smtClean="0"/>
                  <a:t>Is 5292 in your list?  5292</a:t>
                </a:r>
                <a:r>
                  <a:rPr lang="en-US" sz="1600" baseline="30000" dirty="0" smtClean="0"/>
                  <a:t>2</a:t>
                </a:r>
                <a:r>
                  <a:rPr lang="en-US" sz="1600" dirty="0" smtClean="0"/>
                  <a:t> = 28_005_264 and 28+005264=5292</a:t>
                </a:r>
                <a:endParaRPr lang="en-US" sz="1600" dirty="0"/>
              </a:p>
            </p:txBody>
          </p:sp>
        </mc:Choice>
        <mc:Fallback xmlns="">
          <p:sp>
            <p:nvSpPr>
              <p:cNvPr id="3" name="Inhaltsplatzhalter 2"/>
              <p:cNvSpPr>
                <a:spLocks noGrp="1" noRot="1" noChangeAspect="1" noMove="1" noResize="1" noEditPoints="1" noAdjustHandles="1" noChangeArrowheads="1" noChangeShapeType="1" noTextEdit="1"/>
              </p:cNvSpPr>
              <p:nvPr>
                <p:ph idx="1"/>
              </p:nvPr>
            </p:nvSpPr>
            <p:spPr>
              <a:blipFill rotWithShape="0">
                <a:blip r:embed="rId4"/>
                <a:stretch>
                  <a:fillRect l="-867" t="-719"/>
                </a:stretch>
              </a:blipFill>
            </p:spPr>
            <p:txBody>
              <a:bodyPr/>
              <a:lstStyle/>
              <a:p>
                <a:r>
                  <a:rPr lang="de-DE">
                    <a:noFill/>
                  </a:rPr>
                  <a:t> </a:t>
                </a:r>
              </a:p>
            </p:txBody>
          </p:sp>
        </mc:Fallback>
      </mc:AlternateContent>
      <p:sp>
        <p:nvSpPr>
          <p:cNvPr id="4" name="Fußzeilenplatzhalter 3"/>
          <p:cNvSpPr>
            <a:spLocks noGrp="1"/>
          </p:cNvSpPr>
          <p:nvPr>
            <p:ph type="ftr" idx="10"/>
          </p:nvPr>
        </p:nvSpPr>
        <p:spPr/>
        <p:txBody>
          <a:bodyPr/>
          <a:lstStyle/>
          <a:p>
            <a:pPr>
              <a:defRPr/>
            </a:pPr>
            <a:r>
              <a:rPr lang="en-US" dirty="0" smtClean="0"/>
              <a:t>Ada Basics © 2024 C.Grein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401</a:t>
            </a:fld>
            <a:endParaRPr lang="de-DE" dirty="0"/>
          </a:p>
        </p:txBody>
      </p:sp>
      <p:sp>
        <p:nvSpPr>
          <p:cNvPr id="7" name="Textfeld 6"/>
          <p:cNvSpPr txBox="1"/>
          <p:nvPr/>
        </p:nvSpPr>
        <p:spPr>
          <a:xfrm>
            <a:off x="5940152" y="2492896"/>
            <a:ext cx="2880320" cy="1569660"/>
          </a:xfrm>
          <a:prstGeom prst="rect">
            <a:avLst/>
          </a:prstGeom>
          <a:solidFill>
            <a:srgbClr val="D8BEEC"/>
          </a:solidFill>
          <a:ln>
            <a:solidFill>
              <a:srgbClr val="7030A0"/>
            </a:solidFill>
          </a:ln>
        </p:spPr>
        <p:txBody>
          <a:bodyPr wrap="square" rtlCol="0">
            <a:spAutoFit/>
          </a:bodyPr>
          <a:lstStyle/>
          <a:p>
            <a:r>
              <a:rPr lang="en-US" sz="1200" dirty="0" smtClean="0">
                <a:solidFill>
                  <a:srgbClr val="7030A0"/>
                </a:solidFill>
              </a:rPr>
              <a:t>This definition means that the square of some number may be split into two parts in such a way that the sum of the parts is the number itself.</a:t>
            </a:r>
          </a:p>
          <a:p>
            <a:r>
              <a:rPr lang="en-US" sz="1200" dirty="0" smtClean="0">
                <a:solidFill>
                  <a:srgbClr val="7030A0"/>
                </a:solidFill>
              </a:rPr>
              <a:t>Examples:</a:t>
            </a:r>
          </a:p>
          <a:p>
            <a:r>
              <a:rPr lang="en-US" sz="1200" dirty="0" smtClean="0">
                <a:solidFill>
                  <a:srgbClr val="7030A0"/>
                </a:solidFill>
              </a:rPr>
              <a:t>Base   7:</a:t>
            </a:r>
            <a:r>
              <a:rPr lang="en-US" sz="1050" dirty="0" smtClean="0">
                <a:solidFill>
                  <a:srgbClr val="7030A0"/>
                </a:solidFill>
                <a:latin typeface="Courier New" panose="02070309020205020404" pitchFamily="49" charset="0"/>
                <a:cs typeface="Courier New" panose="02070309020205020404" pitchFamily="49" charset="0"/>
              </a:rPr>
              <a:t>  4**2 =   22,  2 +  2 =  4</a:t>
            </a:r>
          </a:p>
          <a:p>
            <a:r>
              <a:rPr lang="en-US" sz="1200" dirty="0" smtClean="0">
                <a:solidFill>
                  <a:srgbClr val="7030A0"/>
                </a:solidFill>
              </a:rPr>
              <a:t>Base 10:</a:t>
            </a:r>
            <a:r>
              <a:rPr lang="en-US" sz="1050" dirty="0" smtClean="0">
                <a:solidFill>
                  <a:srgbClr val="7030A0"/>
                </a:solidFill>
                <a:latin typeface="Courier New" panose="02070309020205020404" pitchFamily="49" charset="0"/>
                <a:cs typeface="Courier New" panose="02070309020205020404" pitchFamily="49" charset="0"/>
              </a:rPr>
              <a:t> 55**2 = 3025, 30 + 25 = 55</a:t>
            </a:r>
          </a:p>
          <a:p>
            <a:r>
              <a:rPr lang="en-US" sz="1200" dirty="0" smtClean="0">
                <a:solidFill>
                  <a:srgbClr val="7030A0"/>
                </a:solidFill>
              </a:rPr>
              <a:t>Base 16:</a:t>
            </a:r>
            <a:r>
              <a:rPr lang="en-US" sz="1050" dirty="0" smtClean="0">
                <a:solidFill>
                  <a:srgbClr val="7030A0"/>
                </a:solidFill>
                <a:latin typeface="Courier New" panose="02070309020205020404" pitchFamily="49" charset="0"/>
                <a:cs typeface="Courier New" panose="02070309020205020404" pitchFamily="49" charset="0"/>
              </a:rPr>
              <a:t> CD**2 = A429, A4 + 29 = CD</a:t>
            </a:r>
            <a:endParaRPr lang="en-US" sz="1050" dirty="0">
              <a:solidFill>
                <a:srgbClr val="7030A0"/>
              </a:solidFill>
              <a:latin typeface="Courier New" panose="02070309020205020404" pitchFamily="49" charset="0"/>
              <a:cs typeface="Courier New" panose="02070309020205020404" pitchFamily="49" charset="0"/>
            </a:endParaRPr>
          </a:p>
        </p:txBody>
      </p:sp>
      <p:sp>
        <p:nvSpPr>
          <p:cNvPr id="8" name="Textfeld 7"/>
          <p:cNvSpPr txBox="1"/>
          <p:nvPr/>
        </p:nvSpPr>
        <p:spPr>
          <a:xfrm>
            <a:off x="7020271" y="4658388"/>
            <a:ext cx="1007517" cy="338554"/>
          </a:xfrm>
          <a:prstGeom prst="rect">
            <a:avLst/>
          </a:prstGeom>
          <a:solidFill>
            <a:srgbClr val="31DBE3"/>
          </a:solidFill>
          <a:ln>
            <a:solidFill>
              <a:srgbClr val="0070C0"/>
            </a:solidFill>
          </a:ln>
        </p:spPr>
        <p:txBody>
          <a:bodyPr wrap="square" rtlCol="0">
            <a:spAutoFit/>
          </a:bodyPr>
          <a:lstStyle/>
          <a:p>
            <a:r>
              <a:rPr lang="en-US" altLang="de-DE" sz="1600" dirty="0" smtClean="0">
                <a:solidFill>
                  <a:schemeClr val="accent2"/>
                </a:solidFill>
              </a:rPr>
              <a:t>See Code</a:t>
            </a:r>
            <a:endParaRPr lang="en-US" altLang="de-DE" sz="1600" dirty="0">
              <a:solidFill>
                <a:schemeClr val="accent2"/>
              </a:solidFill>
            </a:endParaRPr>
          </a:p>
        </p:txBody>
      </p:sp>
    </p:spTree>
    <p:extLst>
      <p:ext uri="{BB962C8B-B14F-4D97-AF65-F5344CB8AC3E}">
        <p14:creationId xmlns:p14="http://schemas.microsoft.com/office/powerpoint/2010/main" val="3090633080"/>
      </p:ext>
    </p:extLst>
  </p:cSld>
  <p:clrMapOvr>
    <a:masterClrMapping/>
  </p:clrMapOvr>
  <p:timing>
    <p:tnLst>
      <p:par>
        <p:cTn id="1" dur="indefinite" restart="never" nodeType="tmRoot"/>
      </p:par>
    </p:tnLst>
  </p:timing>
</p:sld>
</file>

<file path=ppt/slides/slide4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pPr marL="457200" indent="-457200"/>
            <a:r>
              <a:rPr lang="en-US" dirty="0" smtClean="0">
                <a:solidFill>
                  <a:srgbClr val="FF3399"/>
                </a:solidFill>
              </a:rPr>
              <a:t>Infix to Postfix</a:t>
            </a:r>
            <a:endParaRPr lang="en-US" dirty="0">
              <a:solidFill>
                <a:srgbClr val="FF3399"/>
              </a:solidFill>
            </a:endParaRPr>
          </a:p>
        </p:txBody>
      </p:sp>
      <p:sp>
        <p:nvSpPr>
          <p:cNvPr id="3" name="Inhaltsplatzhalter 2"/>
          <p:cNvSpPr>
            <a:spLocks noGrp="1"/>
          </p:cNvSpPr>
          <p:nvPr>
            <p:ph idx="1"/>
          </p:nvPr>
        </p:nvSpPr>
        <p:spPr>
          <a:xfrm>
            <a:off x="685800" y="2027680"/>
            <a:ext cx="7739063" cy="4137624"/>
          </a:xfrm>
        </p:spPr>
        <p:txBody>
          <a:bodyPr/>
          <a:lstStyle/>
          <a:p>
            <a:pPr marL="0" indent="0"/>
            <a:r>
              <a:rPr lang="en-US" sz="2000" dirty="0" smtClean="0"/>
              <a:t>Calculations with pocket calculators become easier when performed with reverse Polish notation (</a:t>
            </a:r>
            <a:r>
              <a:rPr lang="en-US" sz="2000" dirty="0"/>
              <a:t>RPN; German name </a:t>
            </a:r>
            <a:r>
              <a:rPr lang="de-DE" sz="2000" dirty="0" smtClean="0"/>
              <a:t>UPN, Umgekehrte Polnische Notation</a:t>
            </a:r>
            <a:r>
              <a:rPr lang="en-US" sz="2000" dirty="0" smtClean="0"/>
              <a:t>) because less button </a:t>
            </a:r>
            <a:r>
              <a:rPr lang="en-US" sz="2000" dirty="0"/>
              <a:t>presses </a:t>
            </a:r>
            <a:r>
              <a:rPr lang="en-US" sz="2000" dirty="0" smtClean="0"/>
              <a:t>are needed </a:t>
            </a:r>
            <a:r>
              <a:rPr lang="en-US" sz="2000" dirty="0"/>
              <a:t>and </a:t>
            </a:r>
            <a:r>
              <a:rPr lang="en-US" sz="2000" dirty="0" smtClean="0"/>
              <a:t>parentheses dis-appear. Professional programmable pocket calculators like for instance HP work in this way. With RPN, operands come first, operators follow.</a:t>
            </a:r>
          </a:p>
          <a:p>
            <a:pPr marL="0" indent="0"/>
            <a:r>
              <a:rPr lang="en-US" sz="2000" dirty="0" smtClean="0"/>
              <a:t>Also in compilers, postfix processing is very important.</a:t>
            </a:r>
            <a:endParaRPr lang="en-US" sz="1800" dirty="0" smtClean="0"/>
          </a:p>
          <a:p>
            <a:pPr marL="0" indent="0" algn="ctr"/>
            <a:r>
              <a:rPr lang="en-US" sz="1800" dirty="0" smtClean="0">
                <a:latin typeface="Courier New" panose="02070309020205020404" pitchFamily="49" charset="0"/>
                <a:cs typeface="Courier New" panose="02070309020205020404" pitchFamily="49" charset="0"/>
              </a:rPr>
              <a:t>  A * B - C / D</a:t>
            </a:r>
            <a:r>
              <a:rPr lang="en-US" sz="2000" dirty="0" smtClean="0"/>
              <a:t>   becomes   </a:t>
            </a:r>
            <a:r>
              <a:rPr lang="en-US" sz="1800" dirty="0" smtClean="0">
                <a:latin typeface="Courier New" panose="02070309020205020404" pitchFamily="49" charset="0"/>
                <a:cs typeface="Courier New" panose="02070309020205020404" pitchFamily="49" charset="0"/>
              </a:rPr>
              <a:t>A B * C D / -</a:t>
            </a:r>
            <a:br>
              <a:rPr lang="en-US" sz="1800" dirty="0" smtClean="0">
                <a:latin typeface="Courier New" panose="02070309020205020404" pitchFamily="49" charset="0"/>
                <a:cs typeface="Courier New" panose="02070309020205020404" pitchFamily="49" charset="0"/>
              </a:rPr>
            </a:br>
            <a:r>
              <a:rPr lang="en-US" sz="1800" dirty="0" smtClean="0">
                <a:latin typeface="Courier New" panose="02070309020205020404" pitchFamily="49" charset="0"/>
                <a:cs typeface="Courier New" panose="02070309020205020404" pitchFamily="49" charset="0"/>
              </a:rPr>
              <a:t>A * (B + C) / D</a:t>
            </a:r>
            <a:r>
              <a:rPr lang="en-US" sz="2000" dirty="0" smtClean="0"/>
              <a:t>   becomes   </a:t>
            </a:r>
            <a:r>
              <a:rPr lang="en-US" sz="1800" dirty="0" smtClean="0">
                <a:latin typeface="Courier New" panose="02070309020205020404" pitchFamily="49" charset="0"/>
                <a:cs typeface="Courier New" panose="02070309020205020404" pitchFamily="49" charset="0"/>
              </a:rPr>
              <a:t>A B C + * D /</a:t>
            </a:r>
          </a:p>
          <a:p>
            <a:pPr marL="0" indent="0"/>
            <a:r>
              <a:rPr lang="en-US" sz="2000" dirty="0" smtClean="0"/>
              <a:t>Write a function for this transformation for simplified expression syntax under the assumption </a:t>
            </a:r>
            <a:r>
              <a:rPr lang="en-US" sz="2000" dirty="0"/>
              <a:t>of </a:t>
            </a:r>
            <a:r>
              <a:rPr lang="en-US" sz="2000" dirty="0" smtClean="0"/>
              <a:t>given syntactically correct infix expressions</a:t>
            </a:r>
            <a:r>
              <a:rPr lang="en-US" sz="2200" dirty="0" smtClean="0"/>
              <a:t>:</a:t>
            </a:r>
            <a:br>
              <a:rPr lang="en-US" sz="2200" dirty="0" smtClean="0"/>
            </a:br>
            <a:r>
              <a:rPr lang="en-US" sz="2000" dirty="0" smtClean="0"/>
              <a:t>Only one character operands </a:t>
            </a:r>
            <a:r>
              <a:rPr lang="en-US" sz="1800" dirty="0" smtClean="0">
                <a:latin typeface="Courier New" panose="02070309020205020404" pitchFamily="49" charset="0"/>
                <a:cs typeface="Courier New" panose="02070309020205020404" pitchFamily="49" charset="0"/>
              </a:rPr>
              <a:t>A..Z</a:t>
            </a:r>
            <a:r>
              <a:rPr lang="en-US" sz="2000" dirty="0" smtClean="0"/>
              <a:t>, operators </a:t>
            </a:r>
            <a:r>
              <a:rPr lang="en-US" sz="1800" dirty="0" smtClean="0">
                <a:latin typeface="Courier New" panose="02070309020205020404" pitchFamily="49" charset="0"/>
                <a:cs typeface="Courier New" panose="02070309020205020404" pitchFamily="49" charset="0"/>
              </a:rPr>
              <a:t>+-*/^</a:t>
            </a:r>
            <a:r>
              <a:rPr lang="en-US" sz="2000" dirty="0" smtClean="0"/>
              <a:t>, parentheses, no spaces. (No unary operators </a:t>
            </a:r>
            <a:r>
              <a:rPr lang="en-US" sz="1800" dirty="0" smtClean="0">
                <a:latin typeface="Courier New" panose="02070309020205020404" pitchFamily="49" charset="0"/>
                <a:cs typeface="Courier New" panose="02070309020205020404" pitchFamily="49" charset="0"/>
              </a:rPr>
              <a:t>+-</a:t>
            </a:r>
            <a:r>
              <a:rPr lang="en-US" sz="2000" dirty="0" smtClean="0"/>
              <a:t>.)</a:t>
            </a:r>
            <a:endParaRPr lang="en-US" sz="2000" dirty="0"/>
          </a:p>
        </p:txBody>
      </p:sp>
      <p:sp>
        <p:nvSpPr>
          <p:cNvPr id="4" name="Fußzeilenplatzhalter 3"/>
          <p:cNvSpPr>
            <a:spLocks noGrp="1"/>
          </p:cNvSpPr>
          <p:nvPr>
            <p:ph type="ftr" idx="10"/>
          </p:nvPr>
        </p:nvSpPr>
        <p:spPr/>
        <p:txBody>
          <a:bodyPr/>
          <a:lstStyle/>
          <a:p>
            <a:pPr>
              <a:defRPr/>
            </a:pPr>
            <a:r>
              <a:rPr lang="de-DE" dirty="0" smtClean="0"/>
              <a:t>Ada Basics © 2024 C.Grein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402</a:t>
            </a:fld>
            <a:endParaRPr lang="de-DE" dirty="0"/>
          </a:p>
        </p:txBody>
      </p:sp>
    </p:spTree>
    <p:extLst>
      <p:ext uri="{BB962C8B-B14F-4D97-AF65-F5344CB8AC3E}">
        <p14:creationId xmlns:p14="http://schemas.microsoft.com/office/powerpoint/2010/main" val="106395376"/>
      </p:ext>
    </p:extLst>
  </p:cSld>
  <p:clrMapOvr>
    <a:masterClrMapping/>
  </p:clrMapOvr>
  <p:timing>
    <p:tnLst>
      <p:par>
        <p:cTn id="1" dur="indefinite" restart="never" nodeType="tmRoot"/>
      </p:par>
    </p:tnLst>
  </p:timing>
</p:sld>
</file>

<file path=ppt/slides/slide4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685800" y="463551"/>
            <a:ext cx="7739063" cy="1165250"/>
          </a:xfrm>
        </p:spPr>
        <p:txBody>
          <a:bodyPr/>
          <a:lstStyle/>
          <a:p>
            <a:r>
              <a:rPr lang="en-US" dirty="0" smtClean="0"/>
              <a:t>Algorithm RPN</a:t>
            </a:r>
            <a:endParaRPr lang="en-US" dirty="0"/>
          </a:p>
        </p:txBody>
      </p:sp>
      <p:sp>
        <p:nvSpPr>
          <p:cNvPr id="3" name="Inhaltsplatzhalter 2"/>
          <p:cNvSpPr>
            <a:spLocks noGrp="1"/>
          </p:cNvSpPr>
          <p:nvPr>
            <p:ph idx="1"/>
          </p:nvPr>
        </p:nvSpPr>
        <p:spPr>
          <a:xfrm>
            <a:off x="685800" y="1628801"/>
            <a:ext cx="7739063" cy="4586263"/>
          </a:xfrm>
        </p:spPr>
        <p:txBody>
          <a:bodyPr/>
          <a:lstStyle/>
          <a:p>
            <a:pPr marL="0" indent="0"/>
            <a:r>
              <a:rPr lang="en-US" sz="1800" b="1" dirty="0" smtClean="0"/>
              <a:t>Preparation		</a:t>
            </a:r>
            <a:r>
              <a:rPr lang="en-US" sz="1800" dirty="0" smtClean="0"/>
              <a:t>Enclose the complete expression in parentheses:</a:t>
            </a:r>
          </a:p>
          <a:p>
            <a:pPr marL="0" indent="0" algn="ctr"/>
            <a:r>
              <a:rPr lang="pt-BR" sz="1600" dirty="0">
                <a:solidFill>
                  <a:schemeClr val="tx1"/>
                </a:solidFill>
                <a:latin typeface="Courier New" panose="02070309020205020404" pitchFamily="49" charset="0"/>
                <a:cs typeface="Courier New" panose="02070309020205020404" pitchFamily="49" charset="0"/>
              </a:rPr>
              <a:t>A+B*C/(D*E/F+G/(H+I)) </a:t>
            </a:r>
            <a:r>
              <a:rPr lang="en-US" sz="1600" dirty="0" smtClean="0">
                <a:latin typeface="Courier New" panose="02070309020205020404" pitchFamily="49" charset="0"/>
                <a:cs typeface="Courier New" panose="02070309020205020404" pitchFamily="49" charset="0"/>
                <a:sym typeface="Wingdings" panose="05000000000000000000" pitchFamily="2" charset="2"/>
              </a:rPr>
              <a:t> </a:t>
            </a:r>
            <a:r>
              <a:rPr lang="en-US" sz="1600" dirty="0" smtClean="0">
                <a:solidFill>
                  <a:srgbClr val="FF0000"/>
                </a:solidFill>
                <a:latin typeface="Courier New" panose="02070309020205020404" pitchFamily="49" charset="0"/>
                <a:cs typeface="Courier New" panose="02070309020205020404" pitchFamily="49" charset="0"/>
                <a:sym typeface="Wingdings" panose="05000000000000000000" pitchFamily="2" charset="2"/>
              </a:rPr>
              <a:t>(</a:t>
            </a:r>
            <a:r>
              <a:rPr lang="pt-BR" sz="1600" dirty="0">
                <a:solidFill>
                  <a:schemeClr val="tx1"/>
                </a:solidFill>
                <a:latin typeface="Courier New" panose="02070309020205020404" pitchFamily="49" charset="0"/>
                <a:cs typeface="Courier New" panose="02070309020205020404" pitchFamily="49" charset="0"/>
              </a:rPr>
              <a:t>A+B*C/(D*E/F+G/(H+I</a:t>
            </a:r>
            <a:r>
              <a:rPr lang="pt-BR" sz="1600" dirty="0" smtClean="0">
                <a:solidFill>
                  <a:schemeClr val="tx1"/>
                </a:solidFill>
                <a:latin typeface="Courier New" panose="02070309020205020404" pitchFamily="49" charset="0"/>
                <a:cs typeface="Courier New" panose="02070309020205020404" pitchFamily="49" charset="0"/>
              </a:rPr>
              <a:t>))</a:t>
            </a:r>
            <a:r>
              <a:rPr lang="en-US" sz="1600" dirty="0" smtClean="0">
                <a:solidFill>
                  <a:srgbClr val="FF0000"/>
                </a:solidFill>
                <a:latin typeface="Courier New" panose="02070309020205020404" pitchFamily="49" charset="0"/>
                <a:cs typeface="Courier New" panose="02070309020205020404" pitchFamily="49" charset="0"/>
                <a:sym typeface="Wingdings" panose="05000000000000000000" pitchFamily="2" charset="2"/>
              </a:rPr>
              <a:t>)</a:t>
            </a:r>
          </a:p>
          <a:p>
            <a:pPr marL="0" indent="0">
              <a:tabLst>
                <a:tab pos="261938" algn="l"/>
              </a:tabLst>
            </a:pPr>
            <a:r>
              <a:rPr lang="en-US" sz="1800" dirty="0" smtClean="0"/>
              <a:t>This </a:t>
            </a:r>
            <a:r>
              <a:rPr lang="en-US" sz="1800" dirty="0"/>
              <a:t>will simplify the </a:t>
            </a:r>
            <a:r>
              <a:rPr lang="en-US" sz="1800" dirty="0" smtClean="0"/>
              <a:t>algorithm. When comparing operator precedence, </a:t>
            </a:r>
            <a:r>
              <a:rPr lang="en-US" sz="1800" dirty="0" smtClean="0">
                <a:cs typeface="Courier New" panose="02070309020205020404" pitchFamily="49" charset="0"/>
                <a:sym typeface="Wingdings" panose="05000000000000000000" pitchFamily="2" charset="2"/>
              </a:rPr>
              <a:t>treat  </a:t>
            </a:r>
            <a:r>
              <a:rPr lang="en-US" sz="1600" dirty="0" smtClean="0">
                <a:latin typeface="Courier New" panose="02070309020205020404" pitchFamily="49" charset="0"/>
                <a:cs typeface="Courier New" panose="02070309020205020404" pitchFamily="49" charset="0"/>
                <a:sym typeface="Wingdings" panose="05000000000000000000" pitchFamily="2" charset="2"/>
              </a:rPr>
              <a:t>'('</a:t>
            </a:r>
            <a:r>
              <a:rPr lang="en-US" sz="1800" dirty="0" smtClean="0">
                <a:cs typeface="Courier New" panose="02070309020205020404" pitchFamily="49" charset="0"/>
                <a:sym typeface="Wingdings" panose="05000000000000000000" pitchFamily="2" charset="2"/>
              </a:rPr>
              <a:t> as an operator with lowest priority, and only there.</a:t>
            </a:r>
          </a:p>
          <a:p>
            <a:pPr marL="0" indent="0"/>
            <a:r>
              <a:rPr lang="en-US" sz="1600" dirty="0" smtClean="0">
                <a:latin typeface="Candara" panose="020E0502030303020204" pitchFamily="34" charset="0"/>
                <a:cs typeface="Courier New" panose="02070309020205020404" pitchFamily="49" charset="0"/>
              </a:rPr>
              <a:t>Read all characters C from Infix from left to right.</a:t>
            </a:r>
          </a:p>
          <a:p>
            <a:pPr marL="285750" indent="-285750">
              <a:buFont typeface="Arial" panose="020B0604020202020204" pitchFamily="34" charset="0"/>
              <a:buChar char="•"/>
            </a:pPr>
            <a:r>
              <a:rPr lang="en-US" sz="1600" dirty="0" smtClean="0">
                <a:latin typeface="Candara" panose="020E0502030303020204" pitchFamily="34" charset="0"/>
                <a:cs typeface="Courier New" panose="02070309020205020404" pitchFamily="49" charset="0"/>
              </a:rPr>
              <a:t>If C is an </a:t>
            </a:r>
            <a:r>
              <a:rPr lang="en-US" sz="1600" i="1" dirty="0" smtClean="0">
                <a:latin typeface="Candara" panose="020E0502030303020204" pitchFamily="34" charset="0"/>
                <a:cs typeface="Courier New" panose="02070309020205020404" pitchFamily="49" charset="0"/>
              </a:rPr>
              <a:t>opening parenthesis</a:t>
            </a:r>
            <a:r>
              <a:rPr lang="en-US" sz="1600" dirty="0" smtClean="0">
                <a:latin typeface="Candara" panose="020E0502030303020204" pitchFamily="34" charset="0"/>
                <a:cs typeface="Courier New" panose="02070309020205020404" pitchFamily="49" charset="0"/>
              </a:rPr>
              <a:t>, put it on the stack (now the stack is not empty since this is the very first character).</a:t>
            </a:r>
          </a:p>
          <a:p>
            <a:pPr marL="285750" indent="-285750">
              <a:buFont typeface="Arial" panose="020B0604020202020204" pitchFamily="34" charset="0"/>
              <a:buChar char="•"/>
            </a:pPr>
            <a:r>
              <a:rPr lang="en-US" sz="1600" dirty="0" smtClean="0">
                <a:latin typeface="Candara" panose="020E0502030303020204" pitchFamily="34" charset="0"/>
                <a:cs typeface="Courier New" panose="02070309020205020404" pitchFamily="49" charset="0"/>
              </a:rPr>
              <a:t>If C is a </a:t>
            </a:r>
            <a:r>
              <a:rPr lang="en-US" sz="1600" i="1" dirty="0" smtClean="0">
                <a:latin typeface="Candara" panose="020E0502030303020204" pitchFamily="34" charset="0"/>
                <a:cs typeface="Courier New" panose="02070309020205020404" pitchFamily="49" charset="0"/>
              </a:rPr>
              <a:t>closing parenthesis</a:t>
            </a:r>
            <a:r>
              <a:rPr lang="en-US" sz="1600" dirty="0" smtClean="0">
                <a:latin typeface="Candara" panose="020E0502030303020204" pitchFamily="34" charset="0"/>
                <a:cs typeface="Courier New" panose="02070309020205020404" pitchFamily="49" charset="0"/>
              </a:rPr>
              <a:t>, remove </a:t>
            </a:r>
            <a:r>
              <a:rPr lang="en-US" sz="1600" dirty="0">
                <a:latin typeface="Candara" panose="020E0502030303020204" pitchFamily="34" charset="0"/>
                <a:cs typeface="Courier New" panose="02070309020205020404" pitchFamily="49" charset="0"/>
              </a:rPr>
              <a:t>from the stack all </a:t>
            </a:r>
            <a:r>
              <a:rPr lang="en-US" sz="1600" dirty="0" smtClean="0">
                <a:latin typeface="Candara" panose="020E0502030303020204" pitchFamily="34" charset="0"/>
                <a:cs typeface="Courier New" panose="02070309020205020404" pitchFamily="49" charset="0"/>
              </a:rPr>
              <a:t>operators up to the next opening parenthesis and put them in Postfix. Discard both parentheses  (so the stack is empty again in the end).</a:t>
            </a:r>
          </a:p>
          <a:p>
            <a:pPr marL="285750" indent="-285750">
              <a:buFont typeface="Arial" panose="020B0604020202020204" pitchFamily="34" charset="0"/>
              <a:buChar char="•"/>
            </a:pPr>
            <a:r>
              <a:rPr lang="en-US" sz="1600" dirty="0" smtClean="0">
                <a:latin typeface="Candara" panose="020E0502030303020204" pitchFamily="34" charset="0"/>
                <a:cs typeface="Courier New" panose="02070309020205020404" pitchFamily="49" charset="0"/>
              </a:rPr>
              <a:t>If C is an </a:t>
            </a:r>
            <a:r>
              <a:rPr lang="en-US" sz="1600" i="1" dirty="0" smtClean="0">
                <a:latin typeface="Candara" panose="020E0502030303020204" pitchFamily="34" charset="0"/>
                <a:cs typeface="Courier New" panose="02070309020205020404" pitchFamily="49" charset="0"/>
              </a:rPr>
              <a:t>operand</a:t>
            </a:r>
            <a:r>
              <a:rPr lang="en-US" sz="1600" dirty="0" smtClean="0">
                <a:latin typeface="Candara" panose="020E0502030303020204" pitchFamily="34" charset="0"/>
                <a:cs typeface="Courier New" panose="02070309020205020404" pitchFamily="49" charset="0"/>
              </a:rPr>
              <a:t>, put it in Postfix.</a:t>
            </a:r>
          </a:p>
          <a:p>
            <a:pPr marL="285750" indent="-285750">
              <a:buFont typeface="Arial" panose="020B0604020202020204" pitchFamily="34" charset="0"/>
              <a:buChar char="•"/>
            </a:pPr>
            <a:r>
              <a:rPr lang="en-US" sz="1600" dirty="0" smtClean="0">
                <a:latin typeface="Candara" panose="020E0502030303020204" pitchFamily="34" charset="0"/>
                <a:cs typeface="Courier New" panose="02070309020205020404" pitchFamily="49" charset="0"/>
              </a:rPr>
              <a:t>If C is an </a:t>
            </a:r>
            <a:r>
              <a:rPr lang="en-US" sz="1600" i="1" dirty="0" smtClean="0">
                <a:latin typeface="Candara" panose="020E0502030303020204" pitchFamily="34" charset="0"/>
                <a:cs typeface="Courier New" panose="02070309020205020404" pitchFamily="49" charset="0"/>
              </a:rPr>
              <a:t>operator</a:t>
            </a:r>
            <a:r>
              <a:rPr lang="en-US" sz="1600" dirty="0" smtClean="0">
                <a:latin typeface="Candara" panose="020E0502030303020204" pitchFamily="34" charset="0"/>
                <a:cs typeface="Courier New" panose="02070309020205020404" pitchFamily="49" charset="0"/>
              </a:rPr>
              <a:t>, remove from the stack all operators as long as their priority is greater or equal C and put them in Postfix. (Opening parentheses remain in the stack.) Put C on the stack.</a:t>
            </a:r>
            <a:endParaRPr lang="en-US" sz="1600" dirty="0">
              <a:latin typeface="Candara" panose="020E0502030303020204" pitchFamily="34" charset="0"/>
              <a:cs typeface="Courier New" panose="02070309020205020404" pitchFamily="49" charset="0"/>
            </a:endParaRPr>
          </a:p>
        </p:txBody>
      </p:sp>
      <p:sp>
        <p:nvSpPr>
          <p:cNvPr id="4" name="Fußzeilenplatzhalter 3"/>
          <p:cNvSpPr>
            <a:spLocks noGrp="1"/>
          </p:cNvSpPr>
          <p:nvPr>
            <p:ph type="ftr" idx="10"/>
          </p:nvPr>
        </p:nvSpPr>
        <p:spPr/>
        <p:txBody>
          <a:bodyPr/>
          <a:lstStyle/>
          <a:p>
            <a:pPr>
              <a:defRPr/>
            </a:pPr>
            <a:r>
              <a:rPr lang="de-DE" dirty="0" smtClean="0"/>
              <a:t>Ada Basics © 2024 C.Grein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403</a:t>
            </a:fld>
            <a:endParaRPr lang="de-DE" dirty="0"/>
          </a:p>
        </p:txBody>
      </p:sp>
      <p:sp>
        <p:nvSpPr>
          <p:cNvPr id="8" name="Textfeld 7"/>
          <p:cNvSpPr txBox="1"/>
          <p:nvPr/>
        </p:nvSpPr>
        <p:spPr>
          <a:xfrm>
            <a:off x="2539107" y="5927032"/>
            <a:ext cx="4032448" cy="288032"/>
          </a:xfrm>
          <a:prstGeom prst="rect">
            <a:avLst/>
          </a:prstGeom>
          <a:solidFill>
            <a:schemeClr val="accent2">
              <a:lumMod val="20000"/>
              <a:lumOff val="80000"/>
            </a:schemeClr>
          </a:solidFill>
          <a:ln>
            <a:solidFill>
              <a:schemeClr val="accent2"/>
            </a:solidFill>
          </a:ln>
        </p:spPr>
        <p:txBody>
          <a:bodyPr wrap="square" rtlCol="0" anchor="ctr">
            <a:spAutoFit/>
          </a:bodyPr>
          <a:lstStyle/>
          <a:p>
            <a:r>
              <a:rPr lang="pt-BR" sz="1200" dirty="0">
                <a:solidFill>
                  <a:srgbClr val="0070C0"/>
                </a:solidFill>
                <a:latin typeface="Courier New" panose="02070309020205020404" pitchFamily="49" charset="0"/>
                <a:cs typeface="Courier New" panose="02070309020205020404" pitchFamily="49" charset="0"/>
              </a:rPr>
              <a:t>A+B*C/(D*E/F+G/(H+I)) </a:t>
            </a:r>
            <a:r>
              <a:rPr lang="pt-BR" sz="1200" dirty="0" smtClean="0">
                <a:solidFill>
                  <a:srgbClr val="0070C0"/>
                </a:solidFill>
                <a:latin typeface="Courier New" panose="02070309020205020404" pitchFamily="49" charset="0"/>
                <a:cs typeface="Courier New" panose="02070309020205020404" pitchFamily="49" charset="0"/>
                <a:sym typeface="Wingdings" panose="05000000000000000000" pitchFamily="2" charset="2"/>
              </a:rPr>
              <a:t></a:t>
            </a:r>
            <a:r>
              <a:rPr lang="pt-BR" sz="1200" dirty="0" smtClean="0">
                <a:solidFill>
                  <a:srgbClr val="0070C0"/>
                </a:solidFill>
                <a:latin typeface="Courier New" panose="02070309020205020404" pitchFamily="49" charset="0"/>
                <a:cs typeface="Courier New" panose="02070309020205020404" pitchFamily="49" charset="0"/>
              </a:rPr>
              <a:t> </a:t>
            </a:r>
            <a:r>
              <a:rPr lang="pt-BR" sz="1200" dirty="0">
                <a:solidFill>
                  <a:srgbClr val="0070C0"/>
                </a:solidFill>
                <a:latin typeface="Courier New" panose="02070309020205020404" pitchFamily="49" charset="0"/>
                <a:cs typeface="Courier New" panose="02070309020205020404" pitchFamily="49" charset="0"/>
              </a:rPr>
              <a:t>ABC*DE*F/GHI</a:t>
            </a:r>
            <a:r>
              <a:rPr lang="pt-BR" sz="1200" dirty="0" smtClean="0">
                <a:solidFill>
                  <a:srgbClr val="0070C0"/>
                </a:solidFill>
                <a:latin typeface="Courier New" panose="02070309020205020404" pitchFamily="49" charset="0"/>
                <a:cs typeface="Courier New" panose="02070309020205020404" pitchFamily="49" charset="0"/>
              </a:rPr>
              <a:t>+/+/+</a:t>
            </a:r>
            <a:endParaRPr lang="de-DE" sz="1200" dirty="0">
              <a:solidFill>
                <a:srgbClr val="0070C0"/>
              </a:solidFill>
              <a:latin typeface="Courier New" panose="02070309020205020404" pitchFamily="49" charset="0"/>
              <a:cs typeface="Courier New" panose="02070309020205020404" pitchFamily="49" charset="0"/>
            </a:endParaRPr>
          </a:p>
        </p:txBody>
      </p:sp>
      <p:sp>
        <p:nvSpPr>
          <p:cNvPr id="7" name="Textfeld 6"/>
          <p:cNvSpPr txBox="1"/>
          <p:nvPr/>
        </p:nvSpPr>
        <p:spPr>
          <a:xfrm>
            <a:off x="6992832" y="4581128"/>
            <a:ext cx="917785" cy="338554"/>
          </a:xfrm>
          <a:prstGeom prst="rect">
            <a:avLst/>
          </a:prstGeom>
          <a:solidFill>
            <a:srgbClr val="31DBE3"/>
          </a:solidFill>
          <a:ln>
            <a:solidFill>
              <a:srgbClr val="0070C0"/>
            </a:solidFill>
          </a:ln>
        </p:spPr>
        <p:txBody>
          <a:bodyPr wrap="square" rtlCol="0">
            <a:spAutoFit/>
          </a:bodyPr>
          <a:lstStyle/>
          <a:p>
            <a:r>
              <a:rPr lang="en-US" altLang="de-DE" sz="1600" dirty="0" smtClean="0">
                <a:solidFill>
                  <a:schemeClr val="accent2"/>
                </a:solidFill>
              </a:rPr>
              <a:t>See code</a:t>
            </a:r>
            <a:endParaRPr lang="en-US" altLang="de-DE" sz="1600" dirty="0">
              <a:solidFill>
                <a:schemeClr val="accent2"/>
              </a:solidFill>
            </a:endParaRPr>
          </a:p>
        </p:txBody>
      </p:sp>
    </p:spTree>
    <p:extLst>
      <p:ext uri="{BB962C8B-B14F-4D97-AF65-F5344CB8AC3E}">
        <p14:creationId xmlns:p14="http://schemas.microsoft.com/office/powerpoint/2010/main" val="2175268613"/>
      </p:ext>
    </p:extLst>
  </p:cSld>
  <p:clrMapOvr>
    <a:masterClrMapping/>
  </p:clrMapOvr>
  <p:timing>
    <p:tnLst>
      <p:par>
        <p:cTn id="1" dur="indefinite" restart="never" nodeType="tmRoot"/>
      </p:par>
    </p:tnLst>
  </p:timing>
</p:sld>
</file>

<file path=ppt/slides/slide4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smtClean="0">
                <a:solidFill>
                  <a:srgbClr val="FF3399"/>
                </a:solidFill>
              </a:rPr>
              <a:t>Generic for Array_Text_IO</a:t>
            </a:r>
            <a:endParaRPr lang="en-US" dirty="0">
              <a:solidFill>
                <a:srgbClr val="FF3399"/>
              </a:solidFill>
            </a:endParaRPr>
          </a:p>
        </p:txBody>
      </p:sp>
      <p:sp>
        <p:nvSpPr>
          <p:cNvPr id="3" name="Inhaltsplatzhalter 2"/>
          <p:cNvSpPr>
            <a:spLocks noGrp="1"/>
          </p:cNvSpPr>
          <p:nvPr>
            <p:ph idx="1"/>
          </p:nvPr>
        </p:nvSpPr>
        <p:spPr>
          <a:xfrm>
            <a:off x="539552" y="1916832"/>
            <a:ext cx="8062664" cy="4233863"/>
          </a:xfrm>
        </p:spPr>
        <p:txBody>
          <a:bodyPr/>
          <a:lstStyle/>
          <a:p>
            <a:r>
              <a:rPr lang="en-US" sz="2400" dirty="0" smtClean="0"/>
              <a:t>Can this specification work?</a:t>
            </a:r>
          </a:p>
          <a:p>
            <a:pPr indent="14288"/>
            <a:r>
              <a:rPr lang="en-US" sz="1700" b="1" dirty="0" smtClean="0">
                <a:latin typeface="Courier New" panose="02070309020205020404" pitchFamily="49" charset="0"/>
                <a:cs typeface="Courier New" panose="02070309020205020404" pitchFamily="49" charset="0"/>
              </a:rPr>
              <a:t>generic</a:t>
            </a:r>
          </a:p>
          <a:p>
            <a:pPr indent="14288"/>
            <a:r>
              <a:rPr lang="en-US" sz="1700" b="1" dirty="0" smtClean="0">
                <a:latin typeface="Courier New" panose="02070309020205020404" pitchFamily="49" charset="0"/>
                <a:cs typeface="Courier New" panose="02070309020205020404" pitchFamily="49" charset="0"/>
              </a:rPr>
              <a:t>  type</a:t>
            </a:r>
            <a:r>
              <a:rPr lang="en-US" sz="1700" dirty="0" smtClean="0">
                <a:latin typeface="Courier New" panose="02070309020205020404" pitchFamily="49" charset="0"/>
                <a:cs typeface="Courier New" panose="02070309020205020404" pitchFamily="49" charset="0"/>
              </a:rPr>
              <a:t> Index </a:t>
            </a:r>
            <a:r>
              <a:rPr lang="en-US" sz="1700" b="1" dirty="0" smtClean="0">
                <a:latin typeface="Courier New" panose="02070309020205020404" pitchFamily="49" charset="0"/>
                <a:cs typeface="Courier New" panose="02070309020205020404" pitchFamily="49" charset="0"/>
              </a:rPr>
              <a:t>is</a:t>
            </a:r>
            <a:r>
              <a:rPr lang="en-US" sz="1700" dirty="0" smtClean="0">
                <a:latin typeface="Courier New" panose="02070309020205020404" pitchFamily="49" charset="0"/>
                <a:cs typeface="Courier New" panose="02070309020205020404" pitchFamily="49" charset="0"/>
              </a:rPr>
              <a:t> (&lt;&gt;);</a:t>
            </a:r>
          </a:p>
          <a:p>
            <a:pPr indent="14288"/>
            <a:r>
              <a:rPr lang="en-US" sz="1700" dirty="0" smtClean="0">
                <a:latin typeface="Courier New" panose="02070309020205020404" pitchFamily="49" charset="0"/>
                <a:cs typeface="Courier New" panose="02070309020205020404" pitchFamily="49" charset="0"/>
              </a:rPr>
              <a:t>  </a:t>
            </a:r>
            <a:r>
              <a:rPr lang="en-US" sz="1700" b="1" dirty="0" smtClean="0">
                <a:latin typeface="Courier New" panose="02070309020205020404" pitchFamily="49" charset="0"/>
                <a:cs typeface="Courier New" panose="02070309020205020404" pitchFamily="49" charset="0"/>
              </a:rPr>
              <a:t>type</a:t>
            </a:r>
            <a:r>
              <a:rPr lang="en-US" sz="1700" dirty="0" smtClean="0">
                <a:latin typeface="Courier New" panose="02070309020205020404" pitchFamily="49" charset="0"/>
                <a:cs typeface="Courier New" panose="02070309020205020404" pitchFamily="49" charset="0"/>
              </a:rPr>
              <a:t> Component </a:t>
            </a:r>
            <a:r>
              <a:rPr lang="en-US" sz="1700" b="1" dirty="0" smtClean="0">
                <a:latin typeface="Courier New" panose="02070309020205020404" pitchFamily="49" charset="0"/>
                <a:cs typeface="Courier New" panose="02070309020205020404" pitchFamily="49" charset="0"/>
              </a:rPr>
              <a:t>is private</a:t>
            </a:r>
            <a:r>
              <a:rPr lang="en-US" sz="1700" dirty="0" smtClean="0">
                <a:latin typeface="Courier New" panose="02070309020205020404" pitchFamily="49" charset="0"/>
                <a:cs typeface="Courier New" panose="02070309020205020404" pitchFamily="49" charset="0"/>
              </a:rPr>
              <a:t>;</a:t>
            </a:r>
          </a:p>
          <a:p>
            <a:pPr indent="14288"/>
            <a:r>
              <a:rPr lang="en-US" sz="1700" dirty="0" smtClean="0">
                <a:latin typeface="Courier New" panose="02070309020205020404" pitchFamily="49" charset="0"/>
                <a:cs typeface="Courier New" panose="02070309020205020404" pitchFamily="49" charset="0"/>
              </a:rPr>
              <a:t>  </a:t>
            </a:r>
            <a:r>
              <a:rPr lang="en-US" sz="1700" b="1" dirty="0" smtClean="0">
                <a:latin typeface="Courier New" panose="02070309020205020404" pitchFamily="49" charset="0"/>
                <a:cs typeface="Courier New" panose="02070309020205020404" pitchFamily="49" charset="0"/>
              </a:rPr>
              <a:t>with procedure </a:t>
            </a:r>
            <a:r>
              <a:rPr lang="en-US" sz="1700" dirty="0" smtClean="0">
                <a:latin typeface="Courier New" panose="02070309020205020404" pitchFamily="49" charset="0"/>
                <a:cs typeface="Courier New" panose="02070309020205020404" pitchFamily="49" charset="0"/>
              </a:rPr>
              <a:t>Put (Item: </a:t>
            </a:r>
            <a:r>
              <a:rPr lang="en-US" sz="1700" b="1" dirty="0" smtClean="0">
                <a:latin typeface="Courier New" panose="02070309020205020404" pitchFamily="49" charset="0"/>
                <a:cs typeface="Courier New" panose="02070309020205020404" pitchFamily="49" charset="0"/>
              </a:rPr>
              <a:t>in</a:t>
            </a:r>
            <a:r>
              <a:rPr lang="en-US" sz="1700" dirty="0" smtClean="0">
                <a:latin typeface="Courier New" panose="02070309020205020404" pitchFamily="49" charset="0"/>
                <a:cs typeface="Courier New" panose="02070309020205020404" pitchFamily="49" charset="0"/>
              </a:rPr>
              <a:t>  Component);</a:t>
            </a:r>
            <a:br>
              <a:rPr lang="en-US" sz="1700" dirty="0" smtClean="0">
                <a:latin typeface="Courier New" panose="02070309020205020404" pitchFamily="49" charset="0"/>
                <a:cs typeface="Courier New" panose="02070309020205020404" pitchFamily="49" charset="0"/>
              </a:rPr>
            </a:br>
            <a:r>
              <a:rPr lang="en-US" sz="1700" dirty="0" smtClean="0">
                <a:latin typeface="Courier New" panose="02070309020205020404" pitchFamily="49" charset="0"/>
                <a:cs typeface="Courier New" panose="02070309020205020404" pitchFamily="49" charset="0"/>
              </a:rPr>
              <a:t>  </a:t>
            </a:r>
            <a:r>
              <a:rPr lang="en-US" sz="1700" b="1" dirty="0" smtClean="0">
                <a:latin typeface="Courier New" panose="02070309020205020404" pitchFamily="49" charset="0"/>
                <a:cs typeface="Courier New" panose="02070309020205020404" pitchFamily="49" charset="0"/>
              </a:rPr>
              <a:t>with procedure </a:t>
            </a:r>
            <a:r>
              <a:rPr lang="en-US" sz="1700" dirty="0" smtClean="0">
                <a:latin typeface="Courier New" panose="02070309020205020404" pitchFamily="49" charset="0"/>
                <a:cs typeface="Courier New" panose="02070309020205020404" pitchFamily="49" charset="0"/>
              </a:rPr>
              <a:t>Get (Item: </a:t>
            </a:r>
            <a:r>
              <a:rPr lang="en-US" sz="1700" b="1" dirty="0" smtClean="0">
                <a:latin typeface="Courier New" panose="02070309020205020404" pitchFamily="49" charset="0"/>
                <a:cs typeface="Courier New" panose="02070309020205020404" pitchFamily="49" charset="0"/>
              </a:rPr>
              <a:t>out</a:t>
            </a:r>
            <a:r>
              <a:rPr lang="en-US" sz="1700" dirty="0" smtClean="0">
                <a:latin typeface="Courier New" panose="02070309020205020404" pitchFamily="49" charset="0"/>
                <a:cs typeface="Courier New" panose="02070309020205020404" pitchFamily="49" charset="0"/>
              </a:rPr>
              <a:t> Component);</a:t>
            </a:r>
          </a:p>
          <a:p>
            <a:pPr indent="14288"/>
            <a:r>
              <a:rPr lang="en-US" sz="1700" dirty="0" smtClean="0">
                <a:latin typeface="Courier New" panose="02070309020205020404" pitchFamily="49" charset="0"/>
                <a:cs typeface="Courier New" panose="02070309020205020404" pitchFamily="49" charset="0"/>
              </a:rPr>
              <a:t>  </a:t>
            </a:r>
            <a:r>
              <a:rPr lang="en-US" sz="1700" b="1" dirty="0" smtClean="0">
                <a:latin typeface="Courier New" panose="02070309020205020404" pitchFamily="49" charset="0"/>
                <a:cs typeface="Courier New" panose="02070309020205020404" pitchFamily="49" charset="0"/>
              </a:rPr>
              <a:t>type</a:t>
            </a:r>
            <a:r>
              <a:rPr lang="en-US" sz="1700" dirty="0" smtClean="0">
                <a:latin typeface="Courier New" panose="02070309020205020404" pitchFamily="49" charset="0"/>
                <a:cs typeface="Courier New" panose="02070309020205020404" pitchFamily="49" charset="0"/>
              </a:rPr>
              <a:t> Array_Type </a:t>
            </a:r>
            <a:r>
              <a:rPr lang="en-US" sz="1700" b="1" dirty="0" smtClean="0">
                <a:latin typeface="Courier New" panose="02070309020205020404" pitchFamily="49" charset="0"/>
                <a:cs typeface="Courier New" panose="02070309020205020404" pitchFamily="49" charset="0"/>
              </a:rPr>
              <a:t>is array </a:t>
            </a:r>
            <a:r>
              <a:rPr lang="en-US" sz="1700" dirty="0" smtClean="0">
                <a:latin typeface="Courier New" panose="02070309020205020404" pitchFamily="49" charset="0"/>
                <a:cs typeface="Courier New" panose="02070309020205020404" pitchFamily="49" charset="0"/>
              </a:rPr>
              <a:t>(Index </a:t>
            </a:r>
            <a:r>
              <a:rPr lang="en-US" sz="1700" b="1" dirty="0" smtClean="0">
                <a:latin typeface="Courier New" panose="02070309020205020404" pitchFamily="49" charset="0"/>
                <a:cs typeface="Courier New" panose="02070309020205020404" pitchFamily="49" charset="0"/>
              </a:rPr>
              <a:t>range</a:t>
            </a:r>
            <a:r>
              <a:rPr lang="en-US" sz="1700" dirty="0" smtClean="0">
                <a:latin typeface="Courier New" panose="02070309020205020404" pitchFamily="49" charset="0"/>
                <a:cs typeface="Courier New" panose="02070309020205020404" pitchFamily="49" charset="0"/>
              </a:rPr>
              <a:t> &lt;&gt;) </a:t>
            </a:r>
            <a:r>
              <a:rPr lang="en-US" sz="1700" b="1" dirty="0" smtClean="0">
                <a:latin typeface="Courier New" panose="02070309020205020404" pitchFamily="49" charset="0"/>
                <a:cs typeface="Courier New" panose="02070309020205020404" pitchFamily="49" charset="0"/>
              </a:rPr>
              <a:t>of</a:t>
            </a:r>
            <a:r>
              <a:rPr lang="en-US" sz="1700" dirty="0" smtClean="0">
                <a:latin typeface="Courier New" panose="02070309020205020404" pitchFamily="49" charset="0"/>
                <a:cs typeface="Courier New" panose="02070309020205020404" pitchFamily="49" charset="0"/>
              </a:rPr>
              <a:t> Component;</a:t>
            </a:r>
          </a:p>
          <a:p>
            <a:pPr indent="14288"/>
            <a:r>
              <a:rPr lang="en-US" sz="1700" b="1" dirty="0" smtClean="0">
                <a:latin typeface="Courier New" panose="02070309020205020404" pitchFamily="49" charset="0"/>
                <a:cs typeface="Courier New" panose="02070309020205020404" pitchFamily="49" charset="0"/>
              </a:rPr>
              <a:t>package</a:t>
            </a:r>
            <a:r>
              <a:rPr lang="en-US" sz="1700" dirty="0" smtClean="0">
                <a:latin typeface="Courier New" panose="02070309020205020404" pitchFamily="49" charset="0"/>
                <a:cs typeface="Courier New" panose="02070309020205020404" pitchFamily="49" charset="0"/>
              </a:rPr>
              <a:t> Array_Text_IO </a:t>
            </a:r>
            <a:r>
              <a:rPr lang="en-US" sz="1700" b="1" dirty="0" smtClean="0">
                <a:latin typeface="Courier New" panose="02070309020205020404" pitchFamily="49" charset="0"/>
                <a:cs typeface="Courier New" panose="02070309020205020404" pitchFamily="49" charset="0"/>
              </a:rPr>
              <a:t>is</a:t>
            </a:r>
          </a:p>
          <a:p>
            <a:pPr indent="14288"/>
            <a:r>
              <a:rPr lang="en-US" sz="1700" b="1" dirty="0" smtClean="0">
                <a:latin typeface="Courier New" panose="02070309020205020404" pitchFamily="49" charset="0"/>
                <a:cs typeface="Courier New" panose="02070309020205020404" pitchFamily="49" charset="0"/>
              </a:rPr>
              <a:t>  procedure </a:t>
            </a:r>
            <a:r>
              <a:rPr lang="en-US" sz="1700" dirty="0" smtClean="0">
                <a:latin typeface="Courier New" panose="02070309020205020404" pitchFamily="49" charset="0"/>
                <a:cs typeface="Courier New" panose="02070309020205020404" pitchFamily="49" charset="0"/>
              </a:rPr>
              <a:t>Put (Item: </a:t>
            </a:r>
            <a:r>
              <a:rPr lang="en-US" sz="1700" b="1" dirty="0" smtClean="0">
                <a:latin typeface="Courier New" panose="02070309020205020404" pitchFamily="49" charset="0"/>
                <a:cs typeface="Courier New" panose="02070309020205020404" pitchFamily="49" charset="0"/>
              </a:rPr>
              <a:t>in</a:t>
            </a:r>
            <a:r>
              <a:rPr lang="en-US" sz="1700" dirty="0" smtClean="0">
                <a:latin typeface="Courier New" panose="02070309020205020404" pitchFamily="49" charset="0"/>
                <a:cs typeface="Courier New" panose="02070309020205020404" pitchFamily="49" charset="0"/>
              </a:rPr>
              <a:t>  Array_Type);</a:t>
            </a:r>
            <a:br>
              <a:rPr lang="en-US" sz="1700" dirty="0" smtClean="0">
                <a:latin typeface="Courier New" panose="02070309020205020404" pitchFamily="49" charset="0"/>
                <a:cs typeface="Courier New" panose="02070309020205020404" pitchFamily="49" charset="0"/>
              </a:rPr>
            </a:br>
            <a:r>
              <a:rPr lang="en-US" sz="1700" dirty="0" smtClean="0">
                <a:latin typeface="Courier New" panose="02070309020205020404" pitchFamily="49" charset="0"/>
                <a:cs typeface="Courier New" panose="02070309020205020404" pitchFamily="49" charset="0"/>
              </a:rPr>
              <a:t>  </a:t>
            </a:r>
            <a:r>
              <a:rPr lang="en-US" sz="1700" b="1" dirty="0" smtClean="0">
                <a:latin typeface="Courier New" panose="02070309020205020404" pitchFamily="49" charset="0"/>
                <a:cs typeface="Courier New" panose="02070309020205020404" pitchFamily="49" charset="0"/>
              </a:rPr>
              <a:t>procedure</a:t>
            </a:r>
            <a:r>
              <a:rPr lang="en-US" sz="1700" dirty="0" smtClean="0">
                <a:latin typeface="Courier New" panose="02070309020205020404" pitchFamily="49" charset="0"/>
                <a:cs typeface="Courier New" panose="02070309020205020404" pitchFamily="49" charset="0"/>
              </a:rPr>
              <a:t> Get (Item: </a:t>
            </a:r>
            <a:r>
              <a:rPr lang="en-US" sz="1700" b="1" dirty="0" smtClean="0">
                <a:latin typeface="Courier New" panose="02070309020205020404" pitchFamily="49" charset="0"/>
                <a:cs typeface="Courier New" panose="02070309020205020404" pitchFamily="49" charset="0"/>
              </a:rPr>
              <a:t>out</a:t>
            </a:r>
            <a:r>
              <a:rPr lang="en-US" sz="1700" dirty="0" smtClean="0">
                <a:latin typeface="Courier New" panose="02070309020205020404" pitchFamily="49" charset="0"/>
                <a:cs typeface="Courier New" panose="02070309020205020404" pitchFamily="49" charset="0"/>
              </a:rPr>
              <a:t> Array_Type);</a:t>
            </a:r>
          </a:p>
          <a:p>
            <a:pPr indent="14288"/>
            <a:r>
              <a:rPr lang="en-US" sz="1700" b="1" dirty="0" smtClean="0">
                <a:latin typeface="Courier New" panose="02070309020205020404" pitchFamily="49" charset="0"/>
                <a:cs typeface="Courier New" panose="02070309020205020404" pitchFamily="49" charset="0"/>
              </a:rPr>
              <a:t>end</a:t>
            </a:r>
            <a:r>
              <a:rPr lang="en-US" sz="1700" dirty="0" smtClean="0">
                <a:latin typeface="Courier New" panose="02070309020205020404" pitchFamily="49" charset="0"/>
                <a:cs typeface="Courier New" panose="02070309020205020404" pitchFamily="49" charset="0"/>
              </a:rPr>
              <a:t> Array_Text_IO;</a:t>
            </a:r>
          </a:p>
          <a:p>
            <a:r>
              <a:rPr lang="en-US" sz="2400" dirty="0" smtClean="0"/>
              <a:t>Which are the problems?</a:t>
            </a:r>
            <a:endParaRPr lang="en-US" sz="2400" dirty="0"/>
          </a:p>
        </p:txBody>
      </p:sp>
      <p:sp>
        <p:nvSpPr>
          <p:cNvPr id="4" name="Fußzeilenplatzhalter 3"/>
          <p:cNvSpPr>
            <a:spLocks noGrp="1"/>
          </p:cNvSpPr>
          <p:nvPr>
            <p:ph type="ftr" idx="10"/>
          </p:nvPr>
        </p:nvSpPr>
        <p:spPr/>
        <p:txBody>
          <a:bodyPr/>
          <a:lstStyle/>
          <a:p>
            <a:pPr>
              <a:defRPr/>
            </a:pPr>
            <a:r>
              <a:rPr lang="en-US" dirty="0" smtClean="0"/>
              <a:t>Ada Basics © 2024 C.Grein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404</a:t>
            </a:fld>
            <a:endParaRPr lang="de-DE" dirty="0"/>
          </a:p>
        </p:txBody>
      </p:sp>
    </p:spTree>
    <p:extLst>
      <p:ext uri="{BB962C8B-B14F-4D97-AF65-F5344CB8AC3E}">
        <p14:creationId xmlns:p14="http://schemas.microsoft.com/office/powerpoint/2010/main" val="3563776394"/>
      </p:ext>
    </p:extLst>
  </p:cSld>
  <p:clrMapOvr>
    <a:masterClrMapping/>
  </p:clrMapOvr>
  <p:timing>
    <p:tnLst>
      <p:par>
        <p:cTn id="1" dur="indefinite" restart="never" nodeType="tmRoot"/>
      </p:par>
    </p:tnLst>
  </p:timing>
</p:sld>
</file>

<file path=ppt/slides/slide4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smtClean="0"/>
              <a:t>Difficulties 1</a:t>
            </a:r>
            <a:endParaRPr lang="en-US" dirty="0"/>
          </a:p>
        </p:txBody>
      </p:sp>
      <p:sp>
        <p:nvSpPr>
          <p:cNvPr id="3" name="Inhaltsplatzhalter 2"/>
          <p:cNvSpPr>
            <a:spLocks noGrp="1"/>
          </p:cNvSpPr>
          <p:nvPr>
            <p:ph idx="1"/>
          </p:nvPr>
        </p:nvSpPr>
        <p:spPr>
          <a:xfrm>
            <a:off x="685800" y="1897063"/>
            <a:ext cx="7739063" cy="4340225"/>
          </a:xfrm>
        </p:spPr>
        <p:txBody>
          <a:bodyPr/>
          <a:lstStyle/>
          <a:p>
            <a:pPr indent="14288"/>
            <a:r>
              <a:rPr lang="en-US" sz="1800" dirty="0" smtClean="0">
                <a:latin typeface="Courier New" panose="02070309020205020404" pitchFamily="49" charset="0"/>
                <a:cs typeface="Courier New" panose="02070309020205020404" pitchFamily="49" charset="0"/>
              </a:rPr>
              <a:t>Item: Array_Type (-1815 .. +2021);</a:t>
            </a:r>
          </a:p>
          <a:p>
            <a:pPr indent="14288"/>
            <a:r>
              <a:rPr lang="en-US" sz="1800" dirty="0" smtClean="0">
                <a:latin typeface="Courier New" panose="02070309020205020404" pitchFamily="49" charset="0"/>
                <a:cs typeface="Courier New" panose="02070309020205020404" pitchFamily="49" charset="0"/>
              </a:rPr>
              <a:t>Put (Item);</a:t>
            </a:r>
          </a:p>
          <a:p>
            <a:pPr marL="0" indent="0"/>
            <a:r>
              <a:rPr lang="en-US" sz="2000" dirty="0" smtClean="0"/>
              <a:t>How can you read this back without knowing the bounds?</a:t>
            </a:r>
          </a:p>
          <a:p>
            <a:pPr marL="0" indent="0"/>
            <a:r>
              <a:rPr lang="en-US" sz="2000" dirty="0" smtClean="0">
                <a:solidFill>
                  <a:srgbClr val="C00000"/>
                </a:solidFill>
              </a:rPr>
              <a:t>Input and output capabilities for the index are missing.</a:t>
            </a:r>
          </a:p>
          <a:p>
            <a:pPr indent="14288"/>
            <a:r>
              <a:rPr lang="en-US" sz="1800" b="1" dirty="0" smtClean="0">
                <a:latin typeface="Courier New" panose="02070309020205020404" pitchFamily="49" charset="0"/>
                <a:cs typeface="Courier New" panose="02070309020205020404" pitchFamily="49" charset="0"/>
              </a:rPr>
              <a:t>procedure</a:t>
            </a:r>
            <a:r>
              <a:rPr lang="en-US" sz="1800" dirty="0" smtClean="0">
                <a:latin typeface="Courier New" panose="02070309020205020404" pitchFamily="49" charset="0"/>
                <a:cs typeface="Courier New" panose="02070309020205020404" pitchFamily="49" charset="0"/>
              </a:rPr>
              <a:t> Put (Item: </a:t>
            </a:r>
            <a:r>
              <a:rPr lang="en-US" sz="1800" b="1" dirty="0" smtClean="0">
                <a:latin typeface="Courier New" panose="02070309020205020404" pitchFamily="49" charset="0"/>
                <a:cs typeface="Courier New" panose="02070309020205020404" pitchFamily="49" charset="0"/>
              </a:rPr>
              <a:t>in</a:t>
            </a:r>
            <a:r>
              <a:rPr lang="en-US" sz="1800" dirty="0" smtClean="0">
                <a:latin typeface="Courier New" panose="02070309020205020404" pitchFamily="49" charset="0"/>
                <a:cs typeface="Courier New" panose="02070309020205020404" pitchFamily="49" charset="0"/>
              </a:rPr>
              <a:t> Array_Type) </a:t>
            </a:r>
            <a:r>
              <a:rPr lang="en-US" sz="1800" b="1" dirty="0" smtClean="0">
                <a:latin typeface="Courier New" panose="02070309020205020404" pitchFamily="49" charset="0"/>
                <a:cs typeface="Courier New" panose="02070309020205020404" pitchFamily="49" charset="0"/>
              </a:rPr>
              <a:t>is</a:t>
            </a:r>
            <a:br>
              <a:rPr lang="en-US" sz="1800" b="1" dirty="0" smtClean="0">
                <a:latin typeface="Courier New" panose="02070309020205020404" pitchFamily="49" charset="0"/>
                <a:cs typeface="Courier New" panose="02070309020205020404" pitchFamily="49" charset="0"/>
              </a:rPr>
            </a:br>
            <a:r>
              <a:rPr lang="en-US" sz="1800" b="1" dirty="0" smtClean="0">
                <a:latin typeface="Courier New" panose="02070309020205020404" pitchFamily="49" charset="0"/>
                <a:cs typeface="Courier New" panose="02070309020205020404" pitchFamily="49" charset="0"/>
              </a:rPr>
              <a:t>begin</a:t>
            </a:r>
            <a:br>
              <a:rPr lang="en-US" sz="1800" b="1" dirty="0" smtClean="0">
                <a:latin typeface="Courier New" panose="02070309020205020404" pitchFamily="49" charset="0"/>
                <a:cs typeface="Courier New" panose="02070309020205020404" pitchFamily="49" charset="0"/>
              </a:rPr>
            </a:br>
            <a:r>
              <a:rPr lang="en-US" sz="1800" dirty="0" smtClean="0">
                <a:latin typeface="Courier New" panose="02070309020205020404" pitchFamily="49" charset="0"/>
                <a:cs typeface="Courier New" panose="02070309020205020404" pitchFamily="49" charset="0"/>
              </a:rPr>
              <a:t>  </a:t>
            </a:r>
            <a:r>
              <a:rPr lang="en-US" sz="1800" dirty="0" smtClean="0">
                <a:solidFill>
                  <a:srgbClr val="C00000"/>
                </a:solidFill>
                <a:latin typeface="Courier New" panose="02070309020205020404" pitchFamily="49" charset="0"/>
                <a:cs typeface="Courier New" panose="02070309020205020404" pitchFamily="49" charset="0"/>
              </a:rPr>
              <a:t>Put (Item'First);  -- </a:t>
            </a:r>
            <a:r>
              <a:rPr lang="en-US" sz="1800" i="1" dirty="0" smtClean="0">
                <a:solidFill>
                  <a:srgbClr val="C00000"/>
                </a:solidFill>
                <a:latin typeface="Courier New" panose="02070309020205020404" pitchFamily="49" charset="0"/>
                <a:cs typeface="Courier New" panose="02070309020205020404" pitchFamily="49" charset="0"/>
              </a:rPr>
              <a:t>undefined in the</a:t>
            </a:r>
            <a:br>
              <a:rPr lang="en-US" sz="1800" i="1" dirty="0" smtClean="0">
                <a:solidFill>
                  <a:srgbClr val="C00000"/>
                </a:solidFill>
                <a:latin typeface="Courier New" panose="02070309020205020404" pitchFamily="49" charset="0"/>
                <a:cs typeface="Courier New" panose="02070309020205020404" pitchFamily="49" charset="0"/>
              </a:rPr>
            </a:br>
            <a:r>
              <a:rPr lang="en-US" sz="1800" dirty="0" smtClean="0">
                <a:solidFill>
                  <a:srgbClr val="C00000"/>
                </a:solidFill>
                <a:latin typeface="Courier New" panose="02070309020205020404" pitchFamily="49" charset="0"/>
                <a:cs typeface="Courier New" panose="02070309020205020404" pitchFamily="49" charset="0"/>
              </a:rPr>
              <a:t>  Put (Item'Last );  -- </a:t>
            </a:r>
            <a:r>
              <a:rPr lang="en-US" sz="1800" i="1" dirty="0">
                <a:solidFill>
                  <a:srgbClr val="C00000"/>
                </a:solidFill>
                <a:latin typeface="Courier New" panose="02070309020205020404" pitchFamily="49" charset="0"/>
                <a:cs typeface="Courier New" panose="02070309020205020404" pitchFamily="49" charset="0"/>
              </a:rPr>
              <a:t>s</a:t>
            </a:r>
            <a:r>
              <a:rPr lang="en-US" sz="1800" i="1" dirty="0" smtClean="0">
                <a:solidFill>
                  <a:srgbClr val="C00000"/>
                </a:solidFill>
                <a:latin typeface="Courier New" panose="02070309020205020404" pitchFamily="49" charset="0"/>
                <a:cs typeface="Courier New" panose="02070309020205020404" pitchFamily="49" charset="0"/>
              </a:rPr>
              <a:t>pecification</a:t>
            </a:r>
            <a:r>
              <a:rPr lang="en-US" sz="1800" dirty="0" smtClean="0">
                <a:solidFill>
                  <a:srgbClr val="C00000"/>
                </a:solidFill>
                <a:latin typeface="Courier New" panose="02070309020205020404" pitchFamily="49" charset="0"/>
                <a:cs typeface="Courier New" panose="02070309020205020404" pitchFamily="49" charset="0"/>
              </a:rPr>
              <a:t/>
            </a:r>
            <a:br>
              <a:rPr lang="en-US" sz="1800" dirty="0" smtClean="0">
                <a:solidFill>
                  <a:srgbClr val="C00000"/>
                </a:solidFill>
                <a:latin typeface="Courier New" panose="02070309020205020404" pitchFamily="49" charset="0"/>
                <a:cs typeface="Courier New" panose="02070309020205020404" pitchFamily="49" charset="0"/>
              </a:rPr>
            </a:br>
            <a:r>
              <a:rPr lang="en-US" sz="1800" dirty="0" smtClean="0">
                <a:latin typeface="Courier New" panose="02070309020205020404" pitchFamily="49" charset="0"/>
                <a:cs typeface="Courier New" panose="02070309020205020404" pitchFamily="49" charset="0"/>
              </a:rPr>
              <a:t>  -- </a:t>
            </a:r>
            <a:r>
              <a:rPr lang="en-US" sz="1800" i="1" dirty="0" smtClean="0">
                <a:latin typeface="Courier New" panose="02070309020205020404" pitchFamily="49" charset="0"/>
                <a:cs typeface="Courier New" panose="02070309020205020404" pitchFamily="49" charset="0"/>
              </a:rPr>
              <a:t>Output of the components</a:t>
            </a:r>
            <a:br>
              <a:rPr lang="en-US" sz="1800" i="1" dirty="0" smtClean="0">
                <a:latin typeface="Courier New" panose="02070309020205020404" pitchFamily="49" charset="0"/>
                <a:cs typeface="Courier New" panose="02070309020205020404" pitchFamily="49" charset="0"/>
              </a:rPr>
            </a:br>
            <a:r>
              <a:rPr lang="en-US" sz="1800" b="1" dirty="0" smtClean="0">
                <a:latin typeface="Courier New" panose="02070309020205020404" pitchFamily="49" charset="0"/>
                <a:cs typeface="Courier New" panose="02070309020205020404" pitchFamily="49" charset="0"/>
              </a:rPr>
              <a:t>end</a:t>
            </a:r>
            <a:r>
              <a:rPr lang="en-US" sz="1800" dirty="0" smtClean="0">
                <a:latin typeface="Courier New" panose="02070309020205020404" pitchFamily="49" charset="0"/>
                <a:cs typeface="Courier New" panose="02070309020205020404" pitchFamily="49" charset="0"/>
              </a:rPr>
              <a:t> Put;</a:t>
            </a:r>
          </a:p>
          <a:p>
            <a:pPr marL="0" indent="0"/>
            <a:r>
              <a:rPr lang="en-US" sz="2000" dirty="0" smtClean="0">
                <a:solidFill>
                  <a:schemeClr val="tx1"/>
                </a:solidFill>
              </a:rPr>
              <a:t>The obvious idea does not work, see RM A.10.10(17/1):</a:t>
            </a:r>
            <a:endParaRPr lang="en-US" sz="1800" dirty="0" smtClean="0">
              <a:solidFill>
                <a:schemeClr val="tx1"/>
              </a:solidFill>
              <a:latin typeface="Courier New" panose="02070309020205020404" pitchFamily="49" charset="0"/>
              <a:cs typeface="Courier New" panose="02070309020205020404" pitchFamily="49" charset="0"/>
            </a:endParaRPr>
          </a:p>
          <a:p>
            <a:pPr indent="14288"/>
            <a:r>
              <a:rPr lang="en-US" sz="1800" b="1" dirty="0" smtClean="0">
                <a:solidFill>
                  <a:srgbClr val="FF0000"/>
                </a:solidFill>
                <a:latin typeface="Courier New" panose="02070309020205020404" pitchFamily="49" charset="0"/>
                <a:cs typeface="Courier New" panose="02070309020205020404" pitchFamily="49" charset="0"/>
              </a:rPr>
              <a:t>package</a:t>
            </a:r>
            <a:r>
              <a:rPr lang="en-US" sz="1800" dirty="0" smtClean="0">
                <a:solidFill>
                  <a:srgbClr val="FF0000"/>
                </a:solidFill>
                <a:latin typeface="Courier New" panose="02070309020205020404" pitchFamily="49" charset="0"/>
                <a:cs typeface="Courier New" panose="02070309020205020404" pitchFamily="49" charset="0"/>
              </a:rPr>
              <a:t> Index_Text_IO </a:t>
            </a:r>
            <a:r>
              <a:rPr lang="en-US" sz="1800" b="1" dirty="0" smtClean="0">
                <a:solidFill>
                  <a:srgbClr val="FF0000"/>
                </a:solidFill>
                <a:latin typeface="Courier New" panose="02070309020205020404" pitchFamily="49" charset="0"/>
                <a:cs typeface="Courier New" panose="02070309020205020404" pitchFamily="49" charset="0"/>
              </a:rPr>
              <a:t>is new</a:t>
            </a:r>
            <a:br>
              <a:rPr lang="en-US" sz="1800" b="1" dirty="0" smtClean="0">
                <a:solidFill>
                  <a:srgbClr val="FF0000"/>
                </a:solidFill>
                <a:latin typeface="Courier New" panose="02070309020205020404" pitchFamily="49" charset="0"/>
                <a:cs typeface="Courier New" panose="02070309020205020404" pitchFamily="49" charset="0"/>
              </a:rPr>
            </a:br>
            <a:r>
              <a:rPr lang="en-US" sz="1800" b="1" dirty="0" smtClean="0">
                <a:solidFill>
                  <a:srgbClr val="FF0000"/>
                </a:solidFill>
                <a:latin typeface="Courier New" panose="02070309020205020404" pitchFamily="49" charset="0"/>
                <a:cs typeface="Courier New" panose="02070309020205020404" pitchFamily="49" charset="0"/>
              </a:rPr>
              <a:t>  </a:t>
            </a:r>
            <a:r>
              <a:rPr lang="en-US" sz="1800" dirty="0" smtClean="0">
                <a:solidFill>
                  <a:srgbClr val="FF0000"/>
                </a:solidFill>
                <a:latin typeface="Courier New" panose="02070309020205020404" pitchFamily="49" charset="0"/>
                <a:cs typeface="Courier New" panose="02070309020205020404" pitchFamily="49" charset="0"/>
              </a:rPr>
              <a:t>Ada.Text_IO.Enumeration_IO (Index)</a:t>
            </a:r>
            <a:r>
              <a:rPr lang="en-US" sz="1800" dirty="0" smtClean="0">
                <a:latin typeface="Courier New" panose="02070309020205020404" pitchFamily="49" charset="0"/>
                <a:cs typeface="Courier New" panose="02070309020205020404" pitchFamily="49" charset="0"/>
              </a:rPr>
              <a:t>;</a:t>
            </a:r>
            <a:endParaRPr lang="en-US" sz="1800" dirty="0">
              <a:latin typeface="Courier New" panose="02070309020205020404" pitchFamily="49" charset="0"/>
              <a:cs typeface="Courier New" panose="02070309020205020404" pitchFamily="49" charset="0"/>
            </a:endParaRPr>
          </a:p>
        </p:txBody>
      </p:sp>
      <p:sp>
        <p:nvSpPr>
          <p:cNvPr id="4" name="Fußzeilenplatzhalter 3"/>
          <p:cNvSpPr>
            <a:spLocks noGrp="1"/>
          </p:cNvSpPr>
          <p:nvPr>
            <p:ph type="ftr" idx="10"/>
          </p:nvPr>
        </p:nvSpPr>
        <p:spPr/>
        <p:txBody>
          <a:bodyPr/>
          <a:lstStyle/>
          <a:p>
            <a:pPr>
              <a:defRPr/>
            </a:pPr>
            <a:r>
              <a:rPr lang="en-US" dirty="0" smtClean="0"/>
              <a:t>Ada Basics © 2024 C.Grein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405</a:t>
            </a:fld>
            <a:endParaRPr lang="de-DE" dirty="0"/>
          </a:p>
        </p:txBody>
      </p:sp>
    </p:spTree>
    <p:extLst>
      <p:ext uri="{BB962C8B-B14F-4D97-AF65-F5344CB8AC3E}">
        <p14:creationId xmlns:p14="http://schemas.microsoft.com/office/powerpoint/2010/main" val="843290385"/>
      </p:ext>
    </p:extLst>
  </p:cSld>
  <p:clrMapOvr>
    <a:masterClrMapping/>
  </p:clrMapOvr>
  <p:timing>
    <p:tnLst>
      <p:par>
        <p:cTn id="1" dur="indefinite" restart="never" nodeType="tmRoot"/>
      </p:par>
    </p:tnLst>
  </p:timing>
</p:sld>
</file>

<file path=ppt/slides/slide4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smtClean="0"/>
              <a:t>Difficulties 2</a:t>
            </a:r>
            <a:endParaRPr lang="en-US" dirty="0"/>
          </a:p>
        </p:txBody>
      </p:sp>
      <p:sp>
        <p:nvSpPr>
          <p:cNvPr id="3" name="Inhaltsplatzhalter 2"/>
          <p:cNvSpPr>
            <a:spLocks noGrp="1"/>
          </p:cNvSpPr>
          <p:nvPr>
            <p:ph idx="1"/>
          </p:nvPr>
        </p:nvSpPr>
        <p:spPr>
          <a:xfrm>
            <a:off x="738980" y="1988840"/>
            <a:ext cx="7739063" cy="4248448"/>
          </a:xfrm>
        </p:spPr>
        <p:txBody>
          <a:bodyPr/>
          <a:lstStyle/>
          <a:p>
            <a:pPr indent="14288"/>
            <a:r>
              <a:rPr lang="en-US" sz="1800" dirty="0" smtClean="0">
                <a:latin typeface="Courier New" panose="02070309020205020404" pitchFamily="49" charset="0"/>
                <a:cs typeface="Courier New" panose="02070309020205020404" pitchFamily="49" charset="0"/>
              </a:rPr>
              <a:t>Get (Item);</a:t>
            </a:r>
          </a:p>
          <a:p>
            <a:pPr marL="0" indent="0"/>
            <a:r>
              <a:rPr lang="en-US" sz="1800" dirty="0" smtClean="0">
                <a:latin typeface="Courier New" panose="02070309020205020404" pitchFamily="49" charset="0"/>
                <a:cs typeface="Courier New" panose="02070309020205020404" pitchFamily="49" charset="0"/>
              </a:rPr>
              <a:t>Item</a:t>
            </a:r>
            <a:r>
              <a:rPr lang="en-US" sz="2000" dirty="0" smtClean="0">
                <a:solidFill>
                  <a:schemeClr val="tx1"/>
                </a:solidFill>
              </a:rPr>
              <a:t> should retain the original bounds: </a:t>
            </a:r>
            <a:r>
              <a:rPr lang="en-US" sz="2000" dirty="0" smtClean="0"/>
              <a:t>First read the bounds, then the components. (Keep in mind: Also the indices may hold semantic information.)</a:t>
            </a:r>
            <a:endParaRPr lang="en-US" sz="2000" dirty="0" smtClean="0">
              <a:solidFill>
                <a:schemeClr val="tx1"/>
              </a:solidFill>
            </a:endParaRPr>
          </a:p>
          <a:p>
            <a:pPr marL="0" indent="0"/>
            <a:r>
              <a:rPr lang="en-US" sz="2000" dirty="0" smtClean="0"/>
              <a:t>But:</a:t>
            </a:r>
          </a:p>
          <a:p>
            <a:pPr indent="14288"/>
            <a:r>
              <a:rPr lang="en-US" sz="1800" b="1" dirty="0" smtClean="0">
                <a:latin typeface="Courier New" panose="02070309020205020404" pitchFamily="49" charset="0"/>
                <a:cs typeface="Courier New" panose="02070309020205020404" pitchFamily="49" charset="0"/>
              </a:rPr>
              <a:t>procedure</a:t>
            </a:r>
            <a:r>
              <a:rPr lang="en-US" sz="1800" dirty="0" smtClean="0">
                <a:latin typeface="Courier New" panose="02070309020205020404" pitchFamily="49" charset="0"/>
                <a:cs typeface="Courier New" panose="02070309020205020404" pitchFamily="49" charset="0"/>
              </a:rPr>
              <a:t> Get (Item: </a:t>
            </a:r>
            <a:r>
              <a:rPr lang="en-US" sz="1800" b="1" dirty="0" smtClean="0">
                <a:latin typeface="Courier New" panose="02070309020205020404" pitchFamily="49" charset="0"/>
                <a:cs typeface="Courier New" panose="02070309020205020404" pitchFamily="49" charset="0"/>
              </a:rPr>
              <a:t>out</a:t>
            </a:r>
            <a:r>
              <a:rPr lang="en-US" sz="1800" dirty="0" smtClean="0">
                <a:latin typeface="Courier New" panose="02070309020205020404" pitchFamily="49" charset="0"/>
                <a:cs typeface="Courier New" panose="02070309020205020404" pitchFamily="49" charset="0"/>
              </a:rPr>
              <a:t> Array_Type);</a:t>
            </a:r>
          </a:p>
          <a:p>
            <a:pPr marL="0" indent="0"/>
            <a:r>
              <a:rPr lang="en-US" sz="2000" dirty="0" smtClean="0">
                <a:solidFill>
                  <a:srgbClr val="C00000"/>
                </a:solidFill>
              </a:rPr>
              <a:t>The formal parameter </a:t>
            </a:r>
            <a:r>
              <a:rPr lang="en-US" sz="1800" dirty="0" smtClean="0">
                <a:solidFill>
                  <a:srgbClr val="C00000"/>
                </a:solidFill>
                <a:latin typeface="Courier New" panose="02070309020205020404" pitchFamily="49" charset="0"/>
                <a:cs typeface="Courier New" panose="02070309020205020404" pitchFamily="49" charset="0"/>
              </a:rPr>
              <a:t>Item</a:t>
            </a:r>
            <a:r>
              <a:rPr lang="en-US" sz="2000" dirty="0" smtClean="0">
                <a:solidFill>
                  <a:srgbClr val="C00000"/>
                </a:solidFill>
              </a:rPr>
              <a:t> has fixed bounds which are determined by the actual parameters. </a:t>
            </a:r>
            <a:r>
              <a:rPr lang="en-US" sz="2000" dirty="0" smtClean="0"/>
              <a:t>Though you may read them (see slide 113), you cannot change them.</a:t>
            </a:r>
          </a:p>
          <a:p>
            <a:pPr marL="0" indent="0"/>
            <a:r>
              <a:rPr lang="en-US" sz="2000" dirty="0" smtClean="0">
                <a:cs typeface="Courier New" panose="02070309020205020404" pitchFamily="49" charset="0"/>
              </a:rPr>
              <a:t>How can you know the bounds of the array to be read before reading them?</a:t>
            </a:r>
          </a:p>
          <a:p>
            <a:pPr marL="0" indent="0"/>
            <a:r>
              <a:rPr lang="en-US" sz="2000" dirty="0" smtClean="0">
                <a:cs typeface="Courier New" panose="02070309020205020404" pitchFamily="49" charset="0"/>
              </a:rPr>
              <a:t>Find a solution!</a:t>
            </a:r>
            <a:endParaRPr lang="en-US" sz="1800" dirty="0">
              <a:cs typeface="Courier New" panose="02070309020205020404" pitchFamily="49" charset="0"/>
            </a:endParaRPr>
          </a:p>
        </p:txBody>
      </p:sp>
      <p:sp>
        <p:nvSpPr>
          <p:cNvPr id="4" name="Fußzeilenplatzhalter 3"/>
          <p:cNvSpPr>
            <a:spLocks noGrp="1"/>
          </p:cNvSpPr>
          <p:nvPr>
            <p:ph type="ftr" idx="10"/>
          </p:nvPr>
        </p:nvSpPr>
        <p:spPr/>
        <p:txBody>
          <a:bodyPr/>
          <a:lstStyle/>
          <a:p>
            <a:pPr>
              <a:defRPr/>
            </a:pPr>
            <a:r>
              <a:rPr lang="en-US" dirty="0" smtClean="0"/>
              <a:t>Ada Basics © 2024 C.Grein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406</a:t>
            </a:fld>
            <a:endParaRPr lang="de-DE" dirty="0"/>
          </a:p>
        </p:txBody>
      </p:sp>
      <p:sp>
        <p:nvSpPr>
          <p:cNvPr id="6" name="Textfeld 5"/>
          <p:cNvSpPr txBox="1"/>
          <p:nvPr/>
        </p:nvSpPr>
        <p:spPr>
          <a:xfrm>
            <a:off x="5220072" y="5805264"/>
            <a:ext cx="3384375" cy="338554"/>
          </a:xfrm>
          <a:prstGeom prst="rect">
            <a:avLst/>
          </a:prstGeom>
          <a:solidFill>
            <a:srgbClr val="31DBE3"/>
          </a:solidFill>
          <a:ln>
            <a:solidFill>
              <a:srgbClr val="0070C0"/>
            </a:solidFill>
          </a:ln>
        </p:spPr>
        <p:txBody>
          <a:bodyPr wrap="square" rtlCol="0">
            <a:spAutoFit/>
          </a:bodyPr>
          <a:lstStyle/>
          <a:p>
            <a:r>
              <a:rPr lang="en-US" altLang="de-DE" sz="1600" dirty="0" smtClean="0">
                <a:solidFill>
                  <a:schemeClr val="accent2"/>
                </a:solidFill>
              </a:rPr>
              <a:t>See </a:t>
            </a:r>
            <a:r>
              <a:rPr lang="en-US" altLang="de-DE" sz="1600" dirty="0">
                <a:solidFill>
                  <a:schemeClr val="accent2"/>
                </a:solidFill>
              </a:rPr>
              <a:t>c</a:t>
            </a:r>
            <a:r>
              <a:rPr lang="en-US" altLang="de-DE" sz="1600" dirty="0" smtClean="0">
                <a:solidFill>
                  <a:schemeClr val="accent2"/>
                </a:solidFill>
              </a:rPr>
              <a:t>ode </a:t>
            </a:r>
            <a:r>
              <a:rPr lang="de-DE" altLang="de-DE" sz="1500" dirty="0">
                <a:solidFill>
                  <a:srgbClr val="3333CC"/>
                </a:solidFill>
                <a:latin typeface="Courier New" panose="02070309020205020404" pitchFamily="49" charset="0"/>
                <a:cs typeface="Courier New" panose="02070309020205020404" pitchFamily="49" charset="0"/>
              </a:rPr>
              <a:t>Streams/</a:t>
            </a:r>
            <a:r>
              <a:rPr lang="en-US" altLang="de-DE" sz="1500" dirty="0" smtClean="0">
                <a:solidFill>
                  <a:schemeClr val="accent2"/>
                </a:solidFill>
                <a:latin typeface="Courier New" panose="02070309020205020404" pitchFamily="49" charset="0"/>
                <a:cs typeface="Courier New" panose="02070309020205020404" pitchFamily="49" charset="0"/>
              </a:rPr>
              <a:t>Array_Text_IO</a:t>
            </a:r>
            <a:endParaRPr lang="en-US" altLang="de-DE" sz="1500" dirty="0">
              <a:solidFill>
                <a:schemeClr val="accent2"/>
              </a:solidFill>
              <a:latin typeface="Courier New" panose="02070309020205020404" pitchFamily="49" charset="0"/>
              <a:cs typeface="Courier New" panose="02070309020205020404" pitchFamily="49" charset="0"/>
            </a:endParaRPr>
          </a:p>
        </p:txBody>
      </p:sp>
    </p:spTree>
    <p:extLst>
      <p:ext uri="{BB962C8B-B14F-4D97-AF65-F5344CB8AC3E}">
        <p14:creationId xmlns:p14="http://schemas.microsoft.com/office/powerpoint/2010/main" val="10151465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4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Data Streams</a:t>
            </a:r>
            <a:endParaRPr lang="de-DE" dirty="0"/>
          </a:p>
        </p:txBody>
      </p:sp>
      <p:sp>
        <p:nvSpPr>
          <p:cNvPr id="3" name="Inhaltsplatzhalter 2"/>
          <p:cNvSpPr>
            <a:spLocks noGrp="1"/>
          </p:cNvSpPr>
          <p:nvPr>
            <p:ph idx="1"/>
          </p:nvPr>
        </p:nvSpPr>
        <p:spPr/>
        <p:txBody>
          <a:bodyPr/>
          <a:lstStyle/>
          <a:p>
            <a:pPr marL="0" lvl="0" indent="0"/>
            <a:r>
              <a:rPr lang="en-US" sz="2000" dirty="0" smtClean="0"/>
              <a:t>Streams with the attributes </a:t>
            </a:r>
            <a:r>
              <a:rPr lang="en-US" sz="1800" dirty="0" smtClean="0">
                <a:latin typeface="Courier New" panose="02070309020205020404" pitchFamily="49" charset="0"/>
                <a:cs typeface="Courier New" panose="02070309020205020404" pitchFamily="49" charset="0"/>
              </a:rPr>
              <a:t>'Read</a:t>
            </a:r>
            <a:r>
              <a:rPr lang="en-US" sz="2000" dirty="0" smtClean="0"/>
              <a:t>, </a:t>
            </a:r>
            <a:r>
              <a:rPr lang="en-US" sz="1800" dirty="0" smtClean="0">
                <a:latin typeface="Courier New" panose="02070309020205020404" pitchFamily="49" charset="0"/>
                <a:cs typeface="Courier New" panose="02070309020205020404" pitchFamily="49" charset="0"/>
              </a:rPr>
              <a:t>'Write</a:t>
            </a:r>
            <a:r>
              <a:rPr lang="en-US" sz="2000" dirty="0" smtClean="0"/>
              <a:t>, </a:t>
            </a:r>
            <a:r>
              <a:rPr lang="en-US" sz="1800" dirty="0" smtClean="0">
                <a:latin typeface="Courier New" panose="02070309020205020404" pitchFamily="49" charset="0"/>
                <a:cs typeface="Courier New" panose="02070309020205020404" pitchFamily="49" charset="0"/>
              </a:rPr>
              <a:t>'Input</a:t>
            </a:r>
            <a:r>
              <a:rPr lang="en-US" sz="2000" dirty="0" smtClean="0"/>
              <a:t> and </a:t>
            </a:r>
            <a:r>
              <a:rPr lang="en-US" sz="1800" dirty="0" smtClean="0">
                <a:latin typeface="Courier New" panose="02070309020205020404" pitchFamily="49" charset="0"/>
                <a:cs typeface="Courier New" panose="02070309020205020404" pitchFamily="49" charset="0"/>
              </a:rPr>
              <a:t>'Output</a:t>
            </a:r>
            <a:r>
              <a:rPr lang="en-US" sz="2000" dirty="0" smtClean="0"/>
              <a:t> seem to present a simple alternative.</a:t>
            </a:r>
          </a:p>
          <a:p>
            <a:pPr marL="365125" lvl="0" indent="0"/>
            <a:r>
              <a:rPr lang="en-US" sz="1800" b="1" dirty="0" smtClean="0">
                <a:latin typeface="Courier New" panose="02070309020205020404" pitchFamily="49" charset="0"/>
                <a:cs typeface="Courier New" panose="02070309020205020404" pitchFamily="49" charset="0"/>
              </a:rPr>
              <a:t>procedure </a:t>
            </a:r>
            <a:r>
              <a:rPr lang="en-US" sz="1800" dirty="0" smtClean="0">
                <a:latin typeface="Courier New" panose="02070309020205020404" pitchFamily="49" charset="0"/>
                <a:cs typeface="Courier New" panose="02070309020205020404" pitchFamily="49" charset="0"/>
              </a:rPr>
              <a:t>S'Output</a:t>
            </a:r>
            <a:br>
              <a:rPr lang="en-US" sz="1800" dirty="0" smtClean="0">
                <a:latin typeface="Courier New" panose="02070309020205020404" pitchFamily="49" charset="0"/>
                <a:cs typeface="Courier New" panose="02070309020205020404" pitchFamily="49" charset="0"/>
              </a:rPr>
            </a:br>
            <a:r>
              <a:rPr lang="en-US" sz="1800" dirty="0" smtClean="0">
                <a:latin typeface="Courier New" panose="02070309020205020404" pitchFamily="49" charset="0"/>
                <a:cs typeface="Courier New" panose="02070309020205020404" pitchFamily="49" charset="0"/>
              </a:rPr>
              <a:t>  (</a:t>
            </a:r>
            <a:r>
              <a:rPr lang="en-US" sz="1800" i="1" dirty="0" smtClean="0">
                <a:latin typeface="Courier New" panose="02070309020205020404" pitchFamily="49" charset="0"/>
                <a:cs typeface="Courier New" panose="02070309020205020404" pitchFamily="49" charset="0"/>
              </a:rPr>
              <a:t>Stream</a:t>
            </a:r>
            <a:r>
              <a:rPr lang="en-US" sz="1800" dirty="0" smtClean="0">
                <a:latin typeface="Courier New" panose="02070309020205020404" pitchFamily="49" charset="0"/>
                <a:cs typeface="Courier New" panose="02070309020205020404" pitchFamily="49" charset="0"/>
              </a:rPr>
              <a:t>: </a:t>
            </a:r>
            <a:r>
              <a:rPr lang="en-US" sz="1800" b="1" dirty="0" smtClean="0">
                <a:latin typeface="Courier New" panose="02070309020205020404" pitchFamily="49" charset="0"/>
                <a:cs typeface="Courier New" panose="02070309020205020404" pitchFamily="49" charset="0"/>
              </a:rPr>
              <a:t>not null access</a:t>
            </a:r>
            <a:br>
              <a:rPr lang="en-US" sz="1800" b="1" dirty="0" smtClean="0">
                <a:latin typeface="Courier New" panose="02070309020205020404" pitchFamily="49" charset="0"/>
                <a:cs typeface="Courier New" panose="02070309020205020404" pitchFamily="49" charset="0"/>
              </a:rPr>
            </a:br>
            <a:r>
              <a:rPr lang="en-US" sz="1800" b="1" dirty="0" smtClean="0">
                <a:latin typeface="Courier New" panose="02070309020205020404" pitchFamily="49" charset="0"/>
                <a:cs typeface="Courier New" panose="02070309020205020404" pitchFamily="49" charset="0"/>
              </a:rPr>
              <a:t>              </a:t>
            </a:r>
            <a:r>
              <a:rPr lang="en-US" sz="1800" dirty="0" smtClean="0">
                <a:latin typeface="Courier New" panose="02070309020205020404" pitchFamily="49" charset="0"/>
                <a:cs typeface="Courier New" panose="02070309020205020404" pitchFamily="49" charset="0"/>
              </a:rPr>
              <a:t>Ada.Streams.Root_Stream_Type'Class;</a:t>
            </a:r>
            <a:br>
              <a:rPr lang="en-US" sz="1800" dirty="0" smtClean="0">
                <a:latin typeface="Courier New" panose="02070309020205020404" pitchFamily="49" charset="0"/>
                <a:cs typeface="Courier New" panose="02070309020205020404" pitchFamily="49" charset="0"/>
              </a:rPr>
            </a:br>
            <a:r>
              <a:rPr lang="en-US" sz="1800" dirty="0" smtClean="0">
                <a:latin typeface="Courier New" panose="02070309020205020404" pitchFamily="49" charset="0"/>
                <a:cs typeface="Courier New" panose="02070309020205020404" pitchFamily="49" charset="0"/>
              </a:rPr>
              <a:t>   </a:t>
            </a:r>
            <a:r>
              <a:rPr lang="en-US" sz="1800" i="1" dirty="0" smtClean="0">
                <a:latin typeface="Courier New" panose="02070309020205020404" pitchFamily="49" charset="0"/>
                <a:cs typeface="Courier New" panose="02070309020205020404" pitchFamily="49" charset="0"/>
              </a:rPr>
              <a:t>Item  </a:t>
            </a:r>
            <a:r>
              <a:rPr lang="en-US" sz="1800" dirty="0" smtClean="0">
                <a:latin typeface="Courier New" panose="02070309020205020404" pitchFamily="49" charset="0"/>
                <a:cs typeface="Courier New" panose="02070309020205020404" pitchFamily="49" charset="0"/>
              </a:rPr>
              <a:t>: </a:t>
            </a:r>
            <a:r>
              <a:rPr lang="en-US" sz="1800" b="1" dirty="0" smtClean="0">
                <a:latin typeface="Courier New" panose="02070309020205020404" pitchFamily="49" charset="0"/>
                <a:cs typeface="Courier New" panose="02070309020205020404" pitchFamily="49" charset="0"/>
              </a:rPr>
              <a:t>in </a:t>
            </a:r>
            <a:r>
              <a:rPr lang="en-US" sz="1800" i="1" dirty="0" smtClean="0">
                <a:latin typeface="Courier New" panose="02070309020205020404" pitchFamily="49" charset="0"/>
                <a:cs typeface="Courier New" panose="02070309020205020404" pitchFamily="49" charset="0"/>
              </a:rPr>
              <a:t>T</a:t>
            </a:r>
            <a:r>
              <a:rPr lang="en-US" sz="1800" dirty="0" smtClean="0">
                <a:latin typeface="Courier New" panose="02070309020205020404" pitchFamily="49" charset="0"/>
                <a:cs typeface="Courier New" panose="02070309020205020404" pitchFamily="49" charset="0"/>
              </a:rPr>
              <a:t>);</a:t>
            </a:r>
          </a:p>
          <a:p>
            <a:pPr marL="365125" lvl="0" indent="0"/>
            <a:r>
              <a:rPr lang="en-US" sz="1800" b="1" dirty="0" smtClean="0">
                <a:latin typeface="Courier New" panose="02070309020205020404" pitchFamily="49" charset="0"/>
                <a:cs typeface="Courier New" panose="02070309020205020404" pitchFamily="49" charset="0"/>
              </a:rPr>
              <a:t>function </a:t>
            </a:r>
            <a:r>
              <a:rPr lang="en-US" sz="1800" dirty="0" smtClean="0">
                <a:latin typeface="Courier New" panose="02070309020205020404" pitchFamily="49" charset="0"/>
                <a:cs typeface="Courier New" panose="02070309020205020404" pitchFamily="49" charset="0"/>
              </a:rPr>
              <a:t>S'Input</a:t>
            </a:r>
            <a:br>
              <a:rPr lang="en-US" sz="1800" dirty="0" smtClean="0">
                <a:latin typeface="Courier New" panose="02070309020205020404" pitchFamily="49" charset="0"/>
                <a:cs typeface="Courier New" panose="02070309020205020404" pitchFamily="49" charset="0"/>
              </a:rPr>
            </a:br>
            <a:r>
              <a:rPr lang="en-US" sz="1800" dirty="0" smtClean="0">
                <a:latin typeface="Courier New" panose="02070309020205020404" pitchFamily="49" charset="0"/>
                <a:cs typeface="Courier New" panose="02070309020205020404" pitchFamily="49" charset="0"/>
              </a:rPr>
              <a:t>  (</a:t>
            </a:r>
            <a:r>
              <a:rPr lang="en-US" sz="1800" i="1" dirty="0" smtClean="0">
                <a:latin typeface="Courier New" panose="02070309020205020404" pitchFamily="49" charset="0"/>
                <a:cs typeface="Courier New" panose="02070309020205020404" pitchFamily="49" charset="0"/>
              </a:rPr>
              <a:t>Stream</a:t>
            </a:r>
            <a:r>
              <a:rPr lang="en-US" sz="1800" dirty="0" smtClean="0">
                <a:latin typeface="Courier New" panose="02070309020205020404" pitchFamily="49" charset="0"/>
                <a:cs typeface="Courier New" panose="02070309020205020404" pitchFamily="49" charset="0"/>
              </a:rPr>
              <a:t>: </a:t>
            </a:r>
            <a:r>
              <a:rPr lang="en-US" sz="1800" b="1" dirty="0" smtClean="0">
                <a:latin typeface="Courier New" panose="02070309020205020404" pitchFamily="49" charset="0"/>
                <a:cs typeface="Courier New" panose="02070309020205020404" pitchFamily="49" charset="0"/>
              </a:rPr>
              <a:t>not null access</a:t>
            </a:r>
            <a:br>
              <a:rPr lang="en-US" sz="1800" b="1" dirty="0" smtClean="0">
                <a:latin typeface="Courier New" panose="02070309020205020404" pitchFamily="49" charset="0"/>
                <a:cs typeface="Courier New" panose="02070309020205020404" pitchFamily="49" charset="0"/>
              </a:rPr>
            </a:br>
            <a:r>
              <a:rPr lang="en-US" sz="1800" b="1" dirty="0" smtClean="0">
                <a:latin typeface="Courier New" panose="02070309020205020404" pitchFamily="49" charset="0"/>
                <a:cs typeface="Courier New" panose="02070309020205020404" pitchFamily="49" charset="0"/>
              </a:rPr>
              <a:t>              </a:t>
            </a:r>
            <a:r>
              <a:rPr lang="en-US" sz="1800" dirty="0" smtClean="0">
                <a:latin typeface="Courier New" panose="02070309020205020404" pitchFamily="49" charset="0"/>
                <a:cs typeface="Courier New" panose="02070309020205020404" pitchFamily="49" charset="0"/>
              </a:rPr>
              <a:t>Ada.Streams.Root_Stream_Type'Class)</a:t>
            </a:r>
            <a:br>
              <a:rPr lang="en-US" sz="1800" dirty="0" smtClean="0">
                <a:latin typeface="Courier New" panose="02070309020205020404" pitchFamily="49" charset="0"/>
                <a:cs typeface="Courier New" panose="02070309020205020404" pitchFamily="49" charset="0"/>
              </a:rPr>
            </a:br>
            <a:r>
              <a:rPr lang="en-US" sz="1800" b="1" dirty="0" smtClean="0">
                <a:latin typeface="Courier New" panose="02070309020205020404" pitchFamily="49" charset="0"/>
                <a:cs typeface="Courier New" panose="02070309020205020404" pitchFamily="49" charset="0"/>
              </a:rPr>
              <a:t>  return </a:t>
            </a:r>
            <a:r>
              <a:rPr lang="en-US" sz="1800" i="1" dirty="0" smtClean="0">
                <a:latin typeface="Courier New" panose="02070309020205020404" pitchFamily="49" charset="0"/>
                <a:cs typeface="Courier New" panose="02070309020205020404" pitchFamily="49" charset="0"/>
              </a:rPr>
              <a:t>T</a:t>
            </a:r>
            <a:r>
              <a:rPr lang="en-US" sz="1800" dirty="0" smtClean="0">
                <a:latin typeface="Courier New" panose="02070309020205020404" pitchFamily="49" charset="0"/>
                <a:cs typeface="Courier New" panose="02070309020205020404" pitchFamily="49" charset="0"/>
              </a:rPr>
              <a:t>;</a:t>
            </a:r>
            <a:endParaRPr lang="en-US" sz="2000" dirty="0" smtClean="0"/>
          </a:p>
          <a:p>
            <a:pPr marL="0" lvl="0" indent="0"/>
            <a:r>
              <a:rPr lang="en-US" sz="1800" dirty="0" smtClean="0">
                <a:latin typeface="Courier New" panose="02070309020205020404" pitchFamily="49" charset="0"/>
                <a:cs typeface="Courier New" panose="02070309020205020404" pitchFamily="49" charset="0"/>
              </a:rPr>
              <a:t>'Output</a:t>
            </a:r>
            <a:r>
              <a:rPr lang="en-US" sz="2000" dirty="0" smtClean="0"/>
              <a:t> first writes the array bounds, then calls </a:t>
            </a:r>
            <a:r>
              <a:rPr lang="en-US" sz="1800" dirty="0" smtClean="0">
                <a:latin typeface="Courier New" panose="02070309020205020404" pitchFamily="49" charset="0"/>
                <a:cs typeface="Courier New" panose="02070309020205020404" pitchFamily="49" charset="0"/>
              </a:rPr>
              <a:t>'Write</a:t>
            </a:r>
            <a:r>
              <a:rPr lang="de-DE" sz="2000" dirty="0" smtClean="0"/>
              <a:t> </a:t>
            </a:r>
            <a:r>
              <a:rPr lang="en-US" sz="2000" dirty="0" smtClean="0"/>
              <a:t>for all com-ponents; </a:t>
            </a:r>
            <a:r>
              <a:rPr lang="en-US" sz="1800" dirty="0" smtClean="0">
                <a:latin typeface="Courier New" panose="02070309020205020404" pitchFamily="49" charset="0"/>
                <a:cs typeface="Courier New" panose="02070309020205020404" pitchFamily="49" charset="0"/>
              </a:rPr>
              <a:t>'Input</a:t>
            </a:r>
            <a:r>
              <a:rPr lang="en-US" sz="2000" dirty="0" smtClean="0"/>
              <a:t> reconstructs the array with the bounds read and then calls </a:t>
            </a:r>
            <a:r>
              <a:rPr lang="en-US" sz="1800" dirty="0" smtClean="0">
                <a:latin typeface="Courier New" panose="02070309020205020404" pitchFamily="49" charset="0"/>
                <a:cs typeface="Courier New" panose="02070309020205020404" pitchFamily="49" charset="0"/>
              </a:rPr>
              <a:t>'Read</a:t>
            </a:r>
            <a:r>
              <a:rPr lang="en-US" sz="2000" dirty="0" smtClean="0"/>
              <a:t>.</a:t>
            </a:r>
            <a:endParaRPr lang="en-US" sz="2000" dirty="0"/>
          </a:p>
        </p:txBody>
      </p:sp>
      <p:sp>
        <p:nvSpPr>
          <p:cNvPr id="4" name="Fußzeilenplatzhalter 3"/>
          <p:cNvSpPr>
            <a:spLocks noGrp="1"/>
          </p:cNvSpPr>
          <p:nvPr>
            <p:ph type="ftr" idx="10"/>
          </p:nvPr>
        </p:nvSpPr>
        <p:spPr/>
        <p:txBody>
          <a:bodyPr/>
          <a:lstStyle/>
          <a:p>
            <a:pPr>
              <a:defRPr/>
            </a:pPr>
            <a:r>
              <a:rPr lang="en-US" dirty="0" smtClean="0"/>
              <a:t>Ada Basics © 2024 C.Grein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407</a:t>
            </a:fld>
            <a:endParaRPr lang="de-DE" dirty="0"/>
          </a:p>
        </p:txBody>
      </p:sp>
      <p:sp>
        <p:nvSpPr>
          <p:cNvPr id="6" name="Textfeld 5"/>
          <p:cNvSpPr txBox="1"/>
          <p:nvPr/>
        </p:nvSpPr>
        <p:spPr>
          <a:xfrm>
            <a:off x="4985444" y="3717032"/>
            <a:ext cx="3439419" cy="600164"/>
          </a:xfrm>
          <a:prstGeom prst="rect">
            <a:avLst/>
          </a:prstGeom>
          <a:solidFill>
            <a:srgbClr val="B7FFD8"/>
          </a:solidFill>
          <a:ln>
            <a:solidFill>
              <a:srgbClr val="00B050"/>
            </a:solidFill>
          </a:ln>
        </p:spPr>
        <p:txBody>
          <a:bodyPr wrap="square" rtlCol="0">
            <a:spAutoFit/>
          </a:bodyPr>
          <a:lstStyle/>
          <a:p>
            <a:r>
              <a:rPr lang="en-US" sz="1100" dirty="0" smtClean="0">
                <a:solidFill>
                  <a:srgbClr val="00B050"/>
                </a:solidFill>
              </a:rPr>
              <a:t>Classwide operations </a:t>
            </a:r>
            <a:r>
              <a:rPr lang="en-US" sz="1050" dirty="0" smtClean="0">
                <a:solidFill>
                  <a:srgbClr val="00B050"/>
                </a:solidFill>
                <a:latin typeface="Courier New" panose="02070309020205020404" pitchFamily="49" charset="0"/>
                <a:cs typeface="Courier New" panose="02070309020205020404" pitchFamily="49" charset="0"/>
              </a:rPr>
              <a:t>Op (X: T</a:t>
            </a:r>
            <a:r>
              <a:rPr lang="en-US" sz="1050" dirty="0">
                <a:solidFill>
                  <a:srgbClr val="00B050"/>
                </a:solidFill>
                <a:latin typeface="Courier New" panose="02070309020205020404" pitchFamily="49" charset="0"/>
                <a:cs typeface="Courier New" panose="02070309020205020404" pitchFamily="49" charset="0"/>
              </a:rPr>
              <a:t>'</a:t>
            </a:r>
            <a:r>
              <a:rPr lang="en-US" sz="1050" dirty="0" smtClean="0">
                <a:solidFill>
                  <a:srgbClr val="00B050"/>
                </a:solidFill>
                <a:latin typeface="Courier New" panose="02070309020205020404" pitchFamily="49" charset="0"/>
                <a:cs typeface="Courier New" panose="02070309020205020404" pitchFamily="49" charset="0"/>
              </a:rPr>
              <a:t>Class)</a:t>
            </a:r>
            <a:r>
              <a:rPr lang="en-US" sz="1100" dirty="0" smtClean="0">
                <a:solidFill>
                  <a:srgbClr val="00B050"/>
                </a:solidFill>
              </a:rPr>
              <a:t> are part of the course OOP. They operate on all types derived from </a:t>
            </a:r>
            <a:r>
              <a:rPr lang="en-US" sz="1050" dirty="0" smtClean="0">
                <a:solidFill>
                  <a:srgbClr val="00B050"/>
                </a:solidFill>
                <a:latin typeface="Courier New" panose="02070309020205020404" pitchFamily="49" charset="0"/>
                <a:cs typeface="Courier New" panose="02070309020205020404" pitchFamily="49" charset="0"/>
              </a:rPr>
              <a:t>T</a:t>
            </a:r>
            <a:r>
              <a:rPr lang="en-US" sz="1100" dirty="0" smtClean="0">
                <a:solidFill>
                  <a:srgbClr val="00B050"/>
                </a:solidFill>
              </a:rPr>
              <a:t>. Details are not relevant here.</a:t>
            </a:r>
            <a:endParaRPr lang="en-US" sz="1100" dirty="0">
              <a:solidFill>
                <a:srgbClr val="00B050"/>
              </a:solidFill>
            </a:endParaRPr>
          </a:p>
        </p:txBody>
      </p:sp>
    </p:spTree>
    <p:extLst>
      <p:ext uri="{BB962C8B-B14F-4D97-AF65-F5344CB8AC3E}">
        <p14:creationId xmlns:p14="http://schemas.microsoft.com/office/powerpoint/2010/main" val="2072426889"/>
      </p:ext>
    </p:extLst>
  </p:cSld>
  <p:clrMapOvr>
    <a:masterClrMapping/>
  </p:clrMapOvr>
  <p:timing>
    <p:tnLst>
      <p:par>
        <p:cTn id="1" dur="indefinite" restart="never" nodeType="tmRoot"/>
      </p:par>
    </p:tnLst>
  </p:timing>
</p:sld>
</file>

<file path=ppt/slides/slide4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smtClean="0"/>
              <a:t>Stream Example</a:t>
            </a:r>
            <a:endParaRPr lang="en-US" dirty="0"/>
          </a:p>
        </p:txBody>
      </p:sp>
      <p:sp>
        <p:nvSpPr>
          <p:cNvPr id="3" name="Inhaltsplatzhalter 2"/>
          <p:cNvSpPr>
            <a:spLocks noGrp="1"/>
          </p:cNvSpPr>
          <p:nvPr>
            <p:ph idx="1"/>
          </p:nvPr>
        </p:nvSpPr>
        <p:spPr/>
        <p:txBody>
          <a:bodyPr/>
          <a:lstStyle/>
          <a:p>
            <a:pPr marL="0" lvl="0" indent="0"/>
            <a:r>
              <a:rPr lang="en-US" sz="2000" dirty="0" smtClean="0"/>
              <a:t>The following declarations may serve as an example:</a:t>
            </a:r>
          </a:p>
          <a:p>
            <a:pPr marL="266700" lvl="0" indent="0"/>
            <a:r>
              <a:rPr lang="en-US" sz="1700" b="1" dirty="0" smtClean="0">
                <a:latin typeface="Courier New" panose="02070309020205020404" pitchFamily="49" charset="0"/>
                <a:cs typeface="Courier New" panose="02070309020205020404" pitchFamily="49" charset="0"/>
              </a:rPr>
              <a:t>type</a:t>
            </a:r>
            <a:r>
              <a:rPr lang="en-US" sz="1700" dirty="0" smtClean="0">
                <a:latin typeface="Courier New" panose="02070309020205020404" pitchFamily="49" charset="0"/>
                <a:cs typeface="Courier New" panose="02070309020205020404" pitchFamily="49" charset="0"/>
              </a:rPr>
              <a:t> Index is (A, B, C, D, E);</a:t>
            </a:r>
            <a:br>
              <a:rPr lang="en-US" sz="1700" dirty="0" smtClean="0">
                <a:latin typeface="Courier New" panose="02070309020205020404" pitchFamily="49" charset="0"/>
                <a:cs typeface="Courier New" panose="02070309020205020404" pitchFamily="49" charset="0"/>
              </a:rPr>
            </a:br>
            <a:r>
              <a:rPr lang="en-US" sz="1700" b="1" dirty="0" smtClean="0">
                <a:latin typeface="Courier New" panose="02070309020205020404" pitchFamily="49" charset="0"/>
                <a:cs typeface="Courier New" panose="02070309020205020404" pitchFamily="49" charset="0"/>
              </a:rPr>
              <a:t>type</a:t>
            </a:r>
            <a:r>
              <a:rPr lang="en-US" sz="1700" dirty="0" smtClean="0">
                <a:latin typeface="Courier New" panose="02070309020205020404" pitchFamily="49" charset="0"/>
                <a:cs typeface="Courier New" panose="02070309020205020404" pitchFamily="49" charset="0"/>
              </a:rPr>
              <a:t> Component </a:t>
            </a:r>
            <a:r>
              <a:rPr lang="en-US" sz="1700" b="1" dirty="0" smtClean="0">
                <a:latin typeface="Courier New" panose="02070309020205020404" pitchFamily="49" charset="0"/>
                <a:cs typeface="Courier New" panose="02070309020205020404" pitchFamily="49" charset="0"/>
              </a:rPr>
              <a:t>is range </a:t>
            </a:r>
            <a:r>
              <a:rPr lang="en-US" sz="1700" dirty="0" smtClean="0">
                <a:latin typeface="Courier New" panose="02070309020205020404" pitchFamily="49" charset="0"/>
                <a:cs typeface="Courier New" panose="02070309020205020404" pitchFamily="49" charset="0"/>
              </a:rPr>
              <a:t>-100 .. 100;</a:t>
            </a:r>
            <a:br>
              <a:rPr lang="en-US" sz="1700" dirty="0" smtClean="0">
                <a:latin typeface="Courier New" panose="02070309020205020404" pitchFamily="49" charset="0"/>
                <a:cs typeface="Courier New" panose="02070309020205020404" pitchFamily="49" charset="0"/>
              </a:rPr>
            </a:br>
            <a:r>
              <a:rPr lang="en-US" sz="1700" b="1" dirty="0" smtClean="0">
                <a:latin typeface="Courier New" panose="02070309020205020404" pitchFamily="49" charset="0"/>
                <a:cs typeface="Courier New" panose="02070309020205020404" pitchFamily="49" charset="0"/>
              </a:rPr>
              <a:t>type</a:t>
            </a:r>
            <a:r>
              <a:rPr lang="en-US" sz="1700" dirty="0" smtClean="0">
                <a:latin typeface="Courier New" panose="02070309020205020404" pitchFamily="49" charset="0"/>
                <a:cs typeface="Courier New" panose="02070309020205020404" pitchFamily="49" charset="0"/>
              </a:rPr>
              <a:t> My_Type   </a:t>
            </a:r>
            <a:r>
              <a:rPr lang="en-US" sz="1700" b="1" dirty="0" smtClean="0">
                <a:latin typeface="Courier New" panose="02070309020205020404" pitchFamily="49" charset="0"/>
                <a:cs typeface="Courier New" panose="02070309020205020404" pitchFamily="49" charset="0"/>
              </a:rPr>
              <a:t>is array </a:t>
            </a:r>
            <a:r>
              <a:rPr lang="en-US" sz="1700" dirty="0" smtClean="0">
                <a:latin typeface="Courier New" panose="02070309020205020404" pitchFamily="49" charset="0"/>
                <a:cs typeface="Courier New" panose="02070309020205020404" pitchFamily="49" charset="0"/>
              </a:rPr>
              <a:t>(Index </a:t>
            </a:r>
            <a:r>
              <a:rPr lang="en-US" sz="1700" b="1" dirty="0" smtClean="0">
                <a:latin typeface="Courier New" panose="02070309020205020404" pitchFamily="49" charset="0"/>
                <a:cs typeface="Courier New" panose="02070309020205020404" pitchFamily="49" charset="0"/>
              </a:rPr>
              <a:t>range</a:t>
            </a:r>
            <a:r>
              <a:rPr lang="en-US" sz="1700" dirty="0" smtClean="0">
                <a:latin typeface="Courier New" panose="02070309020205020404" pitchFamily="49" charset="0"/>
                <a:cs typeface="Courier New" panose="02070309020205020404" pitchFamily="49" charset="0"/>
              </a:rPr>
              <a:t> &lt;&gt;) </a:t>
            </a:r>
            <a:r>
              <a:rPr lang="en-US" sz="1700" b="1" dirty="0" smtClean="0">
                <a:latin typeface="Courier New" panose="02070309020205020404" pitchFamily="49" charset="0"/>
                <a:cs typeface="Courier New" panose="02070309020205020404" pitchFamily="49" charset="0"/>
              </a:rPr>
              <a:t>of</a:t>
            </a:r>
            <a:r>
              <a:rPr lang="en-US" sz="1700" dirty="0" smtClean="0">
                <a:latin typeface="Courier New" panose="02070309020205020404" pitchFamily="49" charset="0"/>
                <a:cs typeface="Courier New" panose="02070309020205020404" pitchFamily="49" charset="0"/>
              </a:rPr>
              <a:t> Component;</a:t>
            </a:r>
          </a:p>
          <a:p>
            <a:pPr marL="266700" lvl="0" indent="0"/>
            <a:r>
              <a:rPr lang="en-US" sz="1700" b="1" dirty="0" smtClean="0">
                <a:latin typeface="Courier New" panose="02070309020205020404" pitchFamily="49" charset="0"/>
                <a:cs typeface="Courier New" panose="02070309020205020404" pitchFamily="49" charset="0"/>
              </a:rPr>
              <a:t>procedure</a:t>
            </a:r>
            <a:r>
              <a:rPr lang="en-US" sz="1700" dirty="0" smtClean="0">
                <a:latin typeface="Courier New" panose="02070309020205020404" pitchFamily="49" charset="0"/>
                <a:cs typeface="Courier New" panose="02070309020205020404" pitchFamily="49" charset="0"/>
              </a:rPr>
              <a:t> Show (X: My_Type) </a:t>
            </a:r>
            <a:r>
              <a:rPr lang="en-US" sz="1700" b="1" dirty="0" smtClean="0">
                <a:latin typeface="Courier New" panose="02070309020205020404" pitchFamily="49" charset="0"/>
                <a:cs typeface="Courier New" panose="02070309020205020404" pitchFamily="49" charset="0"/>
              </a:rPr>
              <a:t>is separate</a:t>
            </a:r>
            <a:r>
              <a:rPr lang="en-US" sz="1700" dirty="0" smtClean="0">
                <a:latin typeface="Courier New" panose="02070309020205020404" pitchFamily="49" charset="0"/>
                <a:cs typeface="Courier New" panose="02070309020205020404" pitchFamily="49" charset="0"/>
              </a:rPr>
              <a:t>;</a:t>
            </a:r>
          </a:p>
          <a:p>
            <a:pPr marL="0" lvl="0" indent="0"/>
            <a:r>
              <a:rPr lang="en-US" sz="2000" dirty="0" smtClean="0"/>
              <a:t>We write arrays and read them back again:</a:t>
            </a:r>
            <a:endParaRPr lang="en-US" sz="1600" dirty="0" smtClean="0"/>
          </a:p>
          <a:p>
            <a:pPr marL="266700" lvl="0" indent="0"/>
            <a:r>
              <a:rPr lang="en-US" sz="1700" dirty="0" smtClean="0">
                <a:latin typeface="Courier New" panose="02070309020205020404" pitchFamily="49" charset="0"/>
                <a:cs typeface="Courier New" panose="02070309020205020404" pitchFamily="49" charset="0"/>
              </a:rPr>
              <a:t>My_Type'Output (Stream, (A =&gt; 4, B =&gt; 5));</a:t>
            </a:r>
            <a:br>
              <a:rPr lang="en-US" sz="1700" dirty="0" smtClean="0">
                <a:latin typeface="Courier New" panose="02070309020205020404" pitchFamily="49" charset="0"/>
                <a:cs typeface="Courier New" panose="02070309020205020404" pitchFamily="49" charset="0"/>
              </a:rPr>
            </a:br>
            <a:r>
              <a:rPr lang="en-US" sz="1700" dirty="0" smtClean="0">
                <a:latin typeface="Courier New" panose="02070309020205020404" pitchFamily="49" charset="0"/>
                <a:cs typeface="Courier New" panose="02070309020205020404" pitchFamily="49" charset="0"/>
              </a:rPr>
              <a:t>My_Type'Output (Stream, (C =&gt; 7, E =&gt; 9, D =&gt; 8));</a:t>
            </a:r>
          </a:p>
          <a:p>
            <a:pPr marL="266700" lvl="0" indent="0"/>
            <a:r>
              <a:rPr lang="en-US" sz="1700" dirty="0" smtClean="0">
                <a:latin typeface="Courier New" panose="02070309020205020404" pitchFamily="49" charset="0"/>
                <a:cs typeface="Courier New" panose="02070309020205020404" pitchFamily="49" charset="0"/>
              </a:rPr>
              <a:t>Show (My_Type'Input (Stream));  -- AB</a:t>
            </a:r>
            <a:br>
              <a:rPr lang="en-US" sz="1700" dirty="0" smtClean="0">
                <a:latin typeface="Courier New" panose="02070309020205020404" pitchFamily="49" charset="0"/>
                <a:cs typeface="Courier New" panose="02070309020205020404" pitchFamily="49" charset="0"/>
              </a:rPr>
            </a:br>
            <a:r>
              <a:rPr lang="en-US" sz="1700" dirty="0" smtClean="0">
                <a:latin typeface="Courier New" panose="02070309020205020404" pitchFamily="49" charset="0"/>
                <a:cs typeface="Courier New" panose="02070309020205020404" pitchFamily="49" charset="0"/>
              </a:rPr>
              <a:t>                                -- [ 4,  5]</a:t>
            </a:r>
            <a:br>
              <a:rPr lang="en-US" sz="1700" dirty="0" smtClean="0">
                <a:latin typeface="Courier New" panose="02070309020205020404" pitchFamily="49" charset="0"/>
                <a:cs typeface="Courier New" panose="02070309020205020404" pitchFamily="49" charset="0"/>
              </a:rPr>
            </a:br>
            <a:r>
              <a:rPr lang="en-US" sz="1700" dirty="0" smtClean="0">
                <a:latin typeface="Courier New" panose="02070309020205020404" pitchFamily="49" charset="0"/>
                <a:cs typeface="Courier New" panose="02070309020205020404" pitchFamily="49" charset="0"/>
              </a:rPr>
              <a:t>Show (My_Type'Input (Stream));  -- CE</a:t>
            </a:r>
            <a:br>
              <a:rPr lang="en-US" sz="1700" dirty="0" smtClean="0">
                <a:latin typeface="Courier New" panose="02070309020205020404" pitchFamily="49" charset="0"/>
                <a:cs typeface="Courier New" panose="02070309020205020404" pitchFamily="49" charset="0"/>
              </a:rPr>
            </a:br>
            <a:r>
              <a:rPr lang="en-US" sz="1700" dirty="0" smtClean="0">
                <a:latin typeface="Courier New" panose="02070309020205020404" pitchFamily="49" charset="0"/>
                <a:cs typeface="Courier New" panose="02070309020205020404" pitchFamily="49" charset="0"/>
              </a:rPr>
              <a:t>                                -- [ 7,  8,  9]</a:t>
            </a:r>
            <a:endParaRPr lang="en-US" sz="1700" dirty="0">
              <a:latin typeface="Courier New" panose="02070309020205020404" pitchFamily="49" charset="0"/>
              <a:cs typeface="Courier New" panose="02070309020205020404" pitchFamily="49" charset="0"/>
            </a:endParaRPr>
          </a:p>
        </p:txBody>
      </p:sp>
      <p:sp>
        <p:nvSpPr>
          <p:cNvPr id="4" name="Fußzeilenplatzhalter 3"/>
          <p:cNvSpPr>
            <a:spLocks noGrp="1"/>
          </p:cNvSpPr>
          <p:nvPr>
            <p:ph type="ftr" idx="10"/>
          </p:nvPr>
        </p:nvSpPr>
        <p:spPr/>
        <p:txBody>
          <a:bodyPr/>
          <a:lstStyle/>
          <a:p>
            <a:pPr>
              <a:defRPr/>
            </a:pPr>
            <a:r>
              <a:rPr lang="en-US" dirty="0" smtClean="0"/>
              <a:t>Ada Basics © 2024 C.Grein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408</a:t>
            </a:fld>
            <a:endParaRPr lang="de-DE" dirty="0"/>
          </a:p>
        </p:txBody>
      </p:sp>
      <p:sp>
        <p:nvSpPr>
          <p:cNvPr id="6" name="Textfeld 5"/>
          <p:cNvSpPr txBox="1"/>
          <p:nvPr/>
        </p:nvSpPr>
        <p:spPr>
          <a:xfrm>
            <a:off x="685800" y="5805264"/>
            <a:ext cx="3886200" cy="338554"/>
          </a:xfrm>
          <a:prstGeom prst="rect">
            <a:avLst/>
          </a:prstGeom>
          <a:solidFill>
            <a:srgbClr val="31DBE3"/>
          </a:solidFill>
          <a:ln>
            <a:solidFill>
              <a:srgbClr val="0070C0"/>
            </a:solidFill>
          </a:ln>
        </p:spPr>
        <p:txBody>
          <a:bodyPr wrap="square" rtlCol="0">
            <a:spAutoFit/>
          </a:bodyPr>
          <a:lstStyle/>
          <a:p>
            <a:r>
              <a:rPr lang="en-US" altLang="de-DE" sz="1600" dirty="0" smtClean="0">
                <a:solidFill>
                  <a:schemeClr val="accent2"/>
                </a:solidFill>
              </a:rPr>
              <a:t>See code </a:t>
            </a:r>
            <a:r>
              <a:rPr lang="de-DE" altLang="de-DE" sz="1500" dirty="0">
                <a:solidFill>
                  <a:schemeClr val="accent2"/>
                </a:solidFill>
                <a:latin typeface="Courier New" panose="02070309020205020404" pitchFamily="49" charset="0"/>
                <a:cs typeface="Courier New" panose="02070309020205020404" pitchFamily="49" charset="0"/>
              </a:rPr>
              <a:t>Streams/</a:t>
            </a:r>
            <a:r>
              <a:rPr lang="en-US" sz="1500" dirty="0" smtClean="0">
                <a:solidFill>
                  <a:srgbClr val="3333CC"/>
                </a:solidFill>
                <a:latin typeface="Courier New" panose="02070309020205020404" pitchFamily="49" charset="0"/>
                <a:cs typeface="Courier New" panose="02070309020205020404" pitchFamily="49" charset="0"/>
              </a:rPr>
              <a:t>Stream_Attributes</a:t>
            </a:r>
            <a:endParaRPr lang="en-US" altLang="de-DE" sz="1500" dirty="0">
              <a:solidFill>
                <a:srgbClr val="3333CC"/>
              </a:solidFill>
              <a:latin typeface="Courier New" panose="02070309020205020404" pitchFamily="49" charset="0"/>
              <a:cs typeface="Courier New" panose="02070309020205020404" pitchFamily="49" charset="0"/>
            </a:endParaRPr>
          </a:p>
        </p:txBody>
      </p:sp>
    </p:spTree>
    <p:extLst>
      <p:ext uri="{BB962C8B-B14F-4D97-AF65-F5344CB8AC3E}">
        <p14:creationId xmlns:p14="http://schemas.microsoft.com/office/powerpoint/2010/main" val="2671058317"/>
      </p:ext>
    </p:extLst>
  </p:cSld>
  <p:clrMapOvr>
    <a:masterClrMapping/>
  </p:clrMapOvr>
  <p:timing>
    <p:tnLst>
      <p:par>
        <p:cTn id="1" dur="indefinite" restart="never" nodeType="tmRoot"/>
      </p:par>
    </p:tnLst>
  </p:timing>
</p:sld>
</file>

<file path=ppt/slides/slide4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smtClean="0"/>
              <a:t>Text_IO as a Stream</a:t>
            </a:r>
            <a:endParaRPr lang="en-US" dirty="0"/>
          </a:p>
        </p:txBody>
      </p:sp>
      <p:sp>
        <p:nvSpPr>
          <p:cNvPr id="3" name="Inhaltsplatzhalter 2"/>
          <p:cNvSpPr>
            <a:spLocks noGrp="1"/>
          </p:cNvSpPr>
          <p:nvPr>
            <p:ph idx="1"/>
          </p:nvPr>
        </p:nvSpPr>
        <p:spPr/>
        <p:txBody>
          <a:bodyPr/>
          <a:lstStyle/>
          <a:p>
            <a:pPr marL="0" lvl="0" indent="0">
              <a:tabLst>
                <a:tab pos="1528763" algn="l"/>
              </a:tabLst>
            </a:pPr>
            <a:r>
              <a:rPr lang="en-US" sz="2000" dirty="0" smtClean="0"/>
              <a:t>The function </a:t>
            </a:r>
            <a:r>
              <a:rPr lang="en-US" sz="1800" dirty="0" smtClean="0">
                <a:latin typeface="Courier New" panose="02070309020205020404" pitchFamily="49" charset="0"/>
                <a:cs typeface="Courier New" panose="02070309020205020404" pitchFamily="49" charset="0"/>
              </a:rPr>
              <a:t>Ada.Text_IO.Text_Streams.Stream (File)</a:t>
            </a:r>
            <a:r>
              <a:rPr lang="en-US" sz="2000" dirty="0" smtClean="0"/>
              <a:t> converts a file of  type </a:t>
            </a:r>
            <a:r>
              <a:rPr lang="en-US" sz="1800" dirty="0" smtClean="0">
                <a:latin typeface="Courier New" panose="02070309020205020404" pitchFamily="49" charset="0"/>
                <a:cs typeface="Courier New" panose="02070309020205020404" pitchFamily="49" charset="0"/>
              </a:rPr>
              <a:t>Ada.Text_IO.File_Type</a:t>
            </a:r>
            <a:r>
              <a:rPr lang="en-US" sz="2000" dirty="0" smtClean="0"/>
              <a:t> to a stream. It must of course be opened before.</a:t>
            </a:r>
          </a:p>
          <a:p>
            <a:pPr marL="0" lvl="0" indent="0">
              <a:tabLst>
                <a:tab pos="1528763" algn="l"/>
              </a:tabLst>
            </a:pPr>
            <a:r>
              <a:rPr lang="en-US" sz="2000" dirty="0" smtClean="0"/>
              <a:t>Like on the previous slide, arrays are now written into this text file with </a:t>
            </a:r>
            <a:r>
              <a:rPr lang="en-US" sz="1800" dirty="0" smtClean="0">
                <a:latin typeface="Courier New" panose="02070309020205020404" pitchFamily="49" charset="0"/>
                <a:cs typeface="Courier New" panose="02070309020205020404" pitchFamily="49" charset="0"/>
              </a:rPr>
              <a:t>My_Type'Output</a:t>
            </a:r>
            <a:r>
              <a:rPr lang="en-US" sz="2000" dirty="0" smtClean="0"/>
              <a:t>. In order to read the file with </a:t>
            </a:r>
            <a:r>
              <a:rPr lang="en-US" sz="1800" dirty="0">
                <a:latin typeface="Courier New" panose="02070309020205020404" pitchFamily="49" charset="0"/>
                <a:cs typeface="Courier New" panose="02070309020205020404" pitchFamily="49" charset="0"/>
              </a:rPr>
              <a:t>My_Type'Input</a:t>
            </a:r>
            <a:r>
              <a:rPr lang="en-US" sz="2000" dirty="0" smtClean="0"/>
              <a:t>, it has </a:t>
            </a:r>
            <a:r>
              <a:rPr lang="en-US" sz="2000" dirty="0"/>
              <a:t>as usual </a:t>
            </a:r>
            <a:r>
              <a:rPr lang="en-US" sz="2000" dirty="0" smtClean="0"/>
              <a:t>to be reset to an in-file.</a:t>
            </a:r>
          </a:p>
          <a:p>
            <a:pPr marL="0" lvl="0" indent="0">
              <a:tabLst>
                <a:tab pos="1528763" algn="l"/>
              </a:tabLst>
            </a:pPr>
            <a:r>
              <a:rPr lang="en-US" sz="2000" dirty="0" smtClean="0"/>
              <a:t>Apart from that, the code remains unchanged.</a:t>
            </a:r>
          </a:p>
          <a:p>
            <a:pPr marL="0" lvl="0" indent="0">
              <a:tabLst>
                <a:tab pos="1528763" algn="l"/>
              </a:tabLst>
            </a:pPr>
            <a:r>
              <a:rPr lang="en-US" sz="2000" dirty="0" smtClean="0"/>
              <a:t>However</a:t>
            </a:r>
            <a:r>
              <a:rPr lang="en-US" sz="2000" dirty="0"/>
              <a:t>, </a:t>
            </a:r>
            <a:r>
              <a:rPr lang="en-US" sz="2000" dirty="0" smtClean="0"/>
              <a:t>if you open the file for reading with a text editor, you will realize that contents written in this way cannot be represented.</a:t>
            </a:r>
          </a:p>
          <a:p>
            <a:pPr marL="182563" lvl="0" indent="0">
              <a:tabLst>
                <a:tab pos="1528763" algn="l"/>
              </a:tabLst>
            </a:pPr>
            <a:r>
              <a:rPr lang="en-US" sz="2000" dirty="0" smtClean="0"/>
              <a:t>GNAT Studio for instance shows:</a:t>
            </a:r>
          </a:p>
          <a:p>
            <a:pPr marL="0" lvl="0" indent="0">
              <a:tabLst>
                <a:tab pos="1528763" algn="l"/>
              </a:tabLst>
            </a:pPr>
            <a:r>
              <a:rPr lang="en-US" sz="2000" dirty="0" smtClean="0"/>
              <a:t>This is not what we want!</a:t>
            </a:r>
            <a:endParaRPr lang="en-US" sz="2000" dirty="0"/>
          </a:p>
        </p:txBody>
      </p:sp>
      <p:sp>
        <p:nvSpPr>
          <p:cNvPr id="4" name="Fußzeilenplatzhalter 3"/>
          <p:cNvSpPr>
            <a:spLocks noGrp="1"/>
          </p:cNvSpPr>
          <p:nvPr>
            <p:ph type="ftr" idx="10"/>
          </p:nvPr>
        </p:nvSpPr>
        <p:spPr/>
        <p:txBody>
          <a:bodyPr/>
          <a:lstStyle/>
          <a:p>
            <a:pPr>
              <a:defRPr/>
            </a:pPr>
            <a:r>
              <a:rPr lang="en-US" dirty="0" smtClean="0"/>
              <a:t>Ada Basics © 2024 C.Grein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409</a:t>
            </a:fld>
            <a:endParaRPr lang="de-DE" dirty="0"/>
          </a:p>
        </p:txBody>
      </p:sp>
      <p:sp>
        <p:nvSpPr>
          <p:cNvPr id="6" name="Textfeld 5"/>
          <p:cNvSpPr txBox="1"/>
          <p:nvPr/>
        </p:nvSpPr>
        <p:spPr>
          <a:xfrm>
            <a:off x="5580112" y="4005064"/>
            <a:ext cx="3168352" cy="338554"/>
          </a:xfrm>
          <a:prstGeom prst="rect">
            <a:avLst/>
          </a:prstGeom>
          <a:solidFill>
            <a:srgbClr val="31DBE3"/>
          </a:solidFill>
          <a:ln>
            <a:solidFill>
              <a:srgbClr val="0070C0"/>
            </a:solidFill>
          </a:ln>
        </p:spPr>
        <p:txBody>
          <a:bodyPr wrap="square" rtlCol="0">
            <a:spAutoFit/>
          </a:bodyPr>
          <a:lstStyle/>
          <a:p>
            <a:r>
              <a:rPr lang="en-US" altLang="de-DE" sz="1600" dirty="0" smtClean="0">
                <a:solidFill>
                  <a:schemeClr val="accent2"/>
                </a:solidFill>
              </a:rPr>
              <a:t>See code </a:t>
            </a:r>
            <a:r>
              <a:rPr lang="de-DE" altLang="de-DE" sz="1500" dirty="0">
                <a:solidFill>
                  <a:schemeClr val="accent2"/>
                </a:solidFill>
                <a:latin typeface="Courier New" panose="02070309020205020404" pitchFamily="49" charset="0"/>
                <a:cs typeface="Courier New" panose="02070309020205020404" pitchFamily="49" charset="0"/>
              </a:rPr>
              <a:t>Streams/</a:t>
            </a:r>
            <a:r>
              <a:rPr lang="en-US" sz="1500" dirty="0" smtClean="0">
                <a:solidFill>
                  <a:srgbClr val="3333CC"/>
                </a:solidFill>
                <a:latin typeface="Courier New" panose="02070309020205020404" pitchFamily="49" charset="0"/>
                <a:cs typeface="Courier New" panose="02070309020205020404" pitchFamily="49" charset="0"/>
              </a:rPr>
              <a:t>Stream_Text</a:t>
            </a:r>
            <a:endParaRPr lang="en-US" altLang="de-DE" sz="1500" dirty="0">
              <a:solidFill>
                <a:srgbClr val="3333CC"/>
              </a:solidFill>
              <a:latin typeface="Courier New" panose="02070309020205020404" pitchFamily="49" charset="0"/>
              <a:cs typeface="Courier New" panose="02070309020205020404" pitchFamily="49" charset="0"/>
            </a:endParaRPr>
          </a:p>
        </p:txBody>
      </p:sp>
      <p:pic>
        <p:nvPicPr>
          <p:cNvPr id="7" name="Grafik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457968" y="5100482"/>
            <a:ext cx="3972479" cy="1114581"/>
          </a:xfrm>
          <a:prstGeom prst="rect">
            <a:avLst/>
          </a:prstGeom>
          <a:ln w="3175">
            <a:solidFill>
              <a:schemeClr val="tx1"/>
            </a:solidFill>
          </a:ln>
        </p:spPr>
      </p:pic>
    </p:spTree>
    <p:extLst>
      <p:ext uri="{BB962C8B-B14F-4D97-AF65-F5344CB8AC3E}">
        <p14:creationId xmlns:p14="http://schemas.microsoft.com/office/powerpoint/2010/main" val="1920855316"/>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1"/>
          <p:cNvSpPr>
            <a:spLocks noGrp="1" noChangeArrowheads="1"/>
          </p:cNvSpPr>
          <p:nvPr>
            <p:ph type="title"/>
          </p:nvPr>
        </p:nvSpPr>
        <p:spPr>
          <a:xfrm>
            <a:off x="685800" y="461963"/>
            <a:ext cx="7767638" cy="1158875"/>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dirty="0"/>
              <a:t>Exercise</a:t>
            </a:r>
            <a:endParaRPr lang="en-US" altLang="de-DE" noProof="0" dirty="0" smtClean="0"/>
          </a:p>
        </p:txBody>
      </p:sp>
      <p:sp>
        <p:nvSpPr>
          <p:cNvPr id="40963" name="Rectangle 2"/>
          <p:cNvSpPr>
            <a:spLocks noGrp="1" noChangeArrowheads="1"/>
          </p:cNvSpPr>
          <p:nvPr>
            <p:ph type="body" idx="1"/>
          </p:nvPr>
        </p:nvSpPr>
        <p:spPr>
          <a:xfrm>
            <a:off x="698946" y="1644507"/>
            <a:ext cx="7767638" cy="4603893"/>
          </a:xfrm>
        </p:spPr>
        <p:txBody>
          <a:bodyPr/>
          <a:lstStyle/>
          <a:p>
            <a:pPr marL="0" indent="0" eaLnBrk="1" hangingPunct="1">
              <a:lnSpc>
                <a:spcPct val="80000"/>
              </a:lnSpc>
              <a:buClrTx/>
              <a:buFontTx/>
              <a:buNone/>
              <a:tabLst>
                <a:tab pos="0" algn="l"/>
                <a:tab pos="104775" algn="l"/>
                <a:tab pos="452438" algn="l"/>
                <a:tab pos="554038"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en-US" altLang="de-DE" sz="2400" noProof="0" dirty="0" smtClean="0"/>
              <a:t>Define a temperature scale for a home thermometer. It has a measurement range from -30 to +40 °C.</a:t>
            </a:r>
          </a:p>
          <a:p>
            <a:pPr marL="0" lvl="0" indent="0"/>
            <a:endParaRPr lang="en-US" sz="1800" i="1" dirty="0">
              <a:solidFill>
                <a:srgbClr val="FF3399"/>
              </a:solidFill>
              <a:latin typeface="Courier New" panose="02070309020205020404" pitchFamily="49" charset="0"/>
              <a:cs typeface="Courier New" panose="02070309020205020404" pitchFamily="49" charset="0"/>
            </a:endParaRPr>
          </a:p>
          <a:p>
            <a:pPr lvl="0" algn="ctr"/>
            <a:r>
              <a:rPr lang="en-US" sz="2400" dirty="0">
                <a:solidFill>
                  <a:srgbClr val="3333CC"/>
                </a:solidFill>
                <a:cs typeface="Courier New" panose="02070309020205020404" pitchFamily="49" charset="0"/>
              </a:rPr>
              <a:t/>
            </a:r>
            <a:br>
              <a:rPr lang="en-US" sz="2400" dirty="0">
                <a:solidFill>
                  <a:srgbClr val="3333CC"/>
                </a:solidFill>
                <a:cs typeface="Courier New" panose="02070309020205020404" pitchFamily="49" charset="0"/>
              </a:rPr>
            </a:br>
            <a:endParaRPr lang="en-US" sz="2400" dirty="0">
              <a:solidFill>
                <a:srgbClr val="3333CC"/>
              </a:solidFill>
              <a:cs typeface="Courier New" panose="02070309020205020404" pitchFamily="49" charset="0"/>
            </a:endParaRPr>
          </a:p>
          <a:p>
            <a:pPr marL="0" indent="0" eaLnBrk="1" hangingPunct="1">
              <a:lnSpc>
                <a:spcPct val="80000"/>
              </a:lnSpc>
              <a:buClrTx/>
              <a:buFontTx/>
              <a:buNone/>
              <a:tabLst>
                <a:tab pos="0" algn="l"/>
                <a:tab pos="104775" algn="l"/>
                <a:tab pos="452438" algn="l"/>
                <a:tab pos="554038"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en-US" altLang="de-DE" sz="2400" noProof="0" dirty="0" smtClean="0"/>
              <a:t>Define a type for values you can read from a foldable</a:t>
            </a:r>
            <a:br>
              <a:rPr lang="en-US" altLang="de-DE" sz="2400" noProof="0" dirty="0" smtClean="0"/>
            </a:br>
            <a:r>
              <a:rPr lang="en-US" altLang="de-DE" sz="2400" noProof="0" dirty="0" smtClean="0"/>
              <a:t>meter rod (0 to 2 m).</a:t>
            </a:r>
          </a:p>
          <a:p>
            <a:pPr marL="0" lvl="0" indent="0"/>
            <a:r>
              <a:rPr lang="en-US" sz="1800" i="1" dirty="0">
                <a:solidFill>
                  <a:schemeClr val="accent2"/>
                </a:solidFill>
                <a:latin typeface="Courier New" panose="02070309020205020404" pitchFamily="49" charset="0"/>
                <a:cs typeface="Courier New" panose="02070309020205020404" pitchFamily="49" charset="0"/>
              </a:rPr>
              <a:t/>
            </a:r>
            <a:br>
              <a:rPr lang="en-US" sz="1800" i="1" dirty="0">
                <a:solidFill>
                  <a:schemeClr val="accent2"/>
                </a:solidFill>
                <a:latin typeface="Courier New" panose="02070309020205020404" pitchFamily="49" charset="0"/>
                <a:cs typeface="Courier New" panose="02070309020205020404" pitchFamily="49" charset="0"/>
              </a:rPr>
            </a:br>
            <a:endParaRPr lang="en-US" sz="1800" i="1" dirty="0">
              <a:solidFill>
                <a:schemeClr val="accent2"/>
              </a:solidFill>
              <a:latin typeface="Courier New" panose="02070309020205020404" pitchFamily="49" charset="0"/>
              <a:cs typeface="Courier New" panose="02070309020205020404" pitchFamily="49" charset="0"/>
            </a:endParaRPr>
          </a:p>
          <a:p>
            <a:pPr lvl="0" algn="ctr"/>
            <a:r>
              <a:rPr lang="en-US" sz="2400" dirty="0">
                <a:solidFill>
                  <a:schemeClr val="accent2"/>
                </a:solidFill>
                <a:cs typeface="Courier New" panose="02070309020205020404" pitchFamily="49" charset="0"/>
              </a:rPr>
              <a:t/>
            </a:r>
            <a:br>
              <a:rPr lang="en-US" sz="2400" dirty="0">
                <a:solidFill>
                  <a:schemeClr val="accent2"/>
                </a:solidFill>
                <a:cs typeface="Courier New" panose="02070309020205020404" pitchFamily="49" charset="0"/>
              </a:rPr>
            </a:br>
            <a:endParaRPr lang="en-US" sz="2400" dirty="0">
              <a:solidFill>
                <a:schemeClr val="accent2"/>
              </a:solidFill>
              <a:cs typeface="Courier New" panose="02070309020205020404" pitchFamily="49" charset="0"/>
            </a:endParaRPr>
          </a:p>
          <a:p>
            <a:pPr lvl="0" algn="ctr"/>
            <a:endParaRPr lang="en-US" sz="2400" dirty="0">
              <a:solidFill>
                <a:srgbClr val="FF3399"/>
              </a:solidFill>
              <a:cs typeface="Courier New" panose="02070309020205020404" pitchFamily="49" charset="0"/>
            </a:endParaRPr>
          </a:p>
          <a:p>
            <a:pPr marL="0" indent="0" eaLnBrk="1" hangingPunct="1">
              <a:lnSpc>
                <a:spcPct val="80000"/>
              </a:lnSpc>
              <a:buClrTx/>
              <a:buFontTx/>
              <a:buNone/>
              <a:tabLst>
                <a:tab pos="0" algn="l"/>
                <a:tab pos="104775" algn="l"/>
                <a:tab pos="452438" algn="l"/>
                <a:tab pos="554038"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endParaRPr lang="en-US" altLang="de-DE" sz="2800" noProof="0" dirty="0" smtClean="0"/>
          </a:p>
        </p:txBody>
      </p:sp>
      <p:sp>
        <p:nvSpPr>
          <p:cNvPr id="40964" name="Fußzeilenplatzhalter 1"/>
          <p:cNvSpPr>
            <a:spLocks noGrp="1"/>
          </p:cNvSpPr>
          <p:nvPr>
            <p:ph type="ftr" sz="quarte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en-US" altLang="de-DE" sz="2400" dirty="0" smtClean="0"/>
              <a:t>Ada Basics © 2024 C.Grein</a:t>
            </a:r>
            <a:endParaRPr lang="de-DE" altLang="de-DE" sz="2400" dirty="0"/>
          </a:p>
        </p:txBody>
      </p:sp>
      <p:sp>
        <p:nvSpPr>
          <p:cNvPr id="40965" name="Foliennummernplatzhalter 2"/>
          <p:cNvSpPr>
            <a:spLocks noGrp="1"/>
          </p:cNvSpPr>
          <p:nvPr>
            <p:ph type="sldNum" sz="quarter"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49783CC1-B064-4677-83B4-F043DA079CF1}" type="slidenum">
              <a:rPr lang="de-DE" altLang="de-DE" sz="2400" smtClean="0"/>
              <a:pPr eaLnBrk="1" hangingPunct="1">
                <a:spcBef>
                  <a:spcPct val="0"/>
                </a:spcBef>
              </a:pPr>
              <a:t>41</a:t>
            </a:fld>
            <a:endParaRPr lang="de-DE" altLang="de-DE" sz="2400" dirty="0" smtClean="0"/>
          </a:p>
        </p:txBody>
      </p:sp>
      <p:sp>
        <p:nvSpPr>
          <p:cNvPr id="7" name="Textfeld 6"/>
          <p:cNvSpPr txBox="1"/>
          <p:nvPr/>
        </p:nvSpPr>
        <p:spPr>
          <a:xfrm>
            <a:off x="3851920" y="5157192"/>
            <a:ext cx="1440160" cy="523220"/>
          </a:xfrm>
          <a:prstGeom prst="rect">
            <a:avLst/>
          </a:prstGeom>
          <a:noFill/>
        </p:spPr>
        <p:txBody>
          <a:bodyPr wrap="square" rtlCol="0">
            <a:spAutoFit/>
          </a:bodyPr>
          <a:lstStyle/>
          <a:p>
            <a:pPr algn="ctr"/>
            <a:r>
              <a:rPr lang="en-US" sz="2800" dirty="0" smtClean="0">
                <a:solidFill>
                  <a:srgbClr val="FF3399"/>
                </a:solidFill>
                <a:cs typeface="Courier New" panose="02070309020205020404" pitchFamily="49" charset="0"/>
                <a:hlinkClick r:id="rId3" action="ppaction://hlinksldjump"/>
              </a:rPr>
              <a:t>Solution</a:t>
            </a:r>
            <a:endParaRPr lang="en-US" sz="2000" dirty="0">
              <a:solidFill>
                <a:srgbClr val="FF3399"/>
              </a:solidFill>
              <a:cs typeface="Courier New" panose="02070309020205020404" pitchFamily="49" charset="0"/>
            </a:endParaRPr>
          </a:p>
        </p:txBody>
      </p:sp>
      <p:grpSp>
        <p:nvGrpSpPr>
          <p:cNvPr id="8" name="Gruppieren 7"/>
          <p:cNvGrpSpPr/>
          <p:nvPr/>
        </p:nvGrpSpPr>
        <p:grpSpPr>
          <a:xfrm>
            <a:off x="6228184" y="2276872"/>
            <a:ext cx="2520280" cy="3024336"/>
            <a:chOff x="6156176" y="2564904"/>
            <a:chExt cx="2520280" cy="3024336"/>
          </a:xfrm>
        </p:grpSpPr>
        <p:sp>
          <p:nvSpPr>
            <p:cNvPr id="9" name="Textfeld 8"/>
            <p:cNvSpPr txBox="1"/>
            <p:nvPr/>
          </p:nvSpPr>
          <p:spPr>
            <a:xfrm>
              <a:off x="6372200" y="4573577"/>
              <a:ext cx="2160240" cy="1015663"/>
            </a:xfrm>
            <a:prstGeom prst="rect">
              <a:avLst/>
            </a:prstGeom>
            <a:solidFill>
              <a:schemeClr val="bg2">
                <a:lumMod val="20000"/>
                <a:lumOff val="80000"/>
              </a:schemeClr>
            </a:solidFill>
            <a:ln>
              <a:solidFill>
                <a:schemeClr val="accent2"/>
              </a:solidFill>
            </a:ln>
          </p:spPr>
          <p:txBody>
            <a:bodyPr wrap="square" rtlCol="0">
              <a:spAutoFit/>
            </a:bodyPr>
            <a:lstStyle/>
            <a:p>
              <a:pPr algn="ctr"/>
              <a:r>
                <a:rPr lang="en-US" sz="2000" dirty="0" smtClean="0">
                  <a:solidFill>
                    <a:schemeClr val="accent2"/>
                  </a:solidFill>
                </a:rPr>
                <a:t>Define types adapted to your problem!</a:t>
              </a:r>
              <a:endParaRPr lang="en-US" sz="2000" dirty="0">
                <a:solidFill>
                  <a:schemeClr val="accent2"/>
                </a:solidFill>
              </a:endParaRPr>
            </a:p>
          </p:txBody>
        </p:sp>
        <p:sp>
          <p:nvSpPr>
            <p:cNvPr id="10" name="Textfeld 9"/>
            <p:cNvSpPr txBox="1"/>
            <p:nvPr/>
          </p:nvSpPr>
          <p:spPr>
            <a:xfrm>
              <a:off x="6156176" y="2564904"/>
              <a:ext cx="2520280" cy="1015663"/>
            </a:xfrm>
            <a:prstGeom prst="rect">
              <a:avLst/>
            </a:prstGeom>
            <a:solidFill>
              <a:srgbClr val="FFD1D1"/>
            </a:solidFill>
            <a:ln>
              <a:solidFill>
                <a:srgbClr val="FF3399"/>
              </a:solidFill>
            </a:ln>
          </p:spPr>
          <p:txBody>
            <a:bodyPr wrap="square" rtlCol="0">
              <a:spAutoFit/>
            </a:bodyPr>
            <a:lstStyle/>
            <a:p>
              <a:pPr algn="ctr"/>
              <a:r>
                <a:rPr lang="en-US" sz="2000" b="1" dirty="0" smtClean="0">
                  <a:solidFill>
                    <a:srgbClr val="FF3399"/>
                  </a:solidFill>
                </a:rPr>
                <a:t>Get the spirit of Ada!</a:t>
              </a:r>
            </a:p>
            <a:p>
              <a:pPr algn="ctr"/>
              <a:r>
                <a:rPr lang="en-US" sz="2000" dirty="0" smtClean="0">
                  <a:solidFill>
                    <a:srgbClr val="FF3399"/>
                  </a:solidFill>
                </a:rPr>
                <a:t>This is the very idea of Ada.</a:t>
              </a:r>
              <a:endParaRPr lang="en-US" sz="2000" dirty="0">
                <a:solidFill>
                  <a:srgbClr val="FF3399"/>
                </a:solidFill>
              </a:endParaRPr>
            </a:p>
          </p:txBody>
        </p:sp>
        <p:sp>
          <p:nvSpPr>
            <p:cNvPr id="12" name="Pfeil nach unten 11"/>
            <p:cNvSpPr/>
            <p:nvPr/>
          </p:nvSpPr>
          <p:spPr bwMode="auto">
            <a:xfrm>
              <a:off x="7239372" y="3580568"/>
              <a:ext cx="212353" cy="993010"/>
            </a:xfrm>
            <a:prstGeom prst="downArrow">
              <a:avLst/>
            </a:prstGeom>
            <a:solidFill>
              <a:schemeClr val="accent5"/>
            </a:solidFill>
            <a:ln w="9525" cap="flat" cmpd="sng" algn="ctr">
              <a:solidFill>
                <a:srgbClr val="FF99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8" charset="0"/>
                <a:buNone/>
                <a:tabLst/>
              </a:pPr>
              <a:endParaRPr kumimoji="0" lang="de-DE" sz="2400" b="0" i="0" u="none" strike="noStrike" cap="none" normalizeH="0" baseline="0" dirty="0" smtClean="0">
                <a:ln>
                  <a:noFill/>
                </a:ln>
                <a:solidFill>
                  <a:schemeClr val="bg1"/>
                </a:solidFill>
                <a:effectLst/>
                <a:latin typeface="Times New Roman" pitchFamily="18" charset="0"/>
              </a:endParaRPr>
            </a:p>
          </p:txBody>
        </p:sp>
      </p:grpSp>
      <p:pic>
        <p:nvPicPr>
          <p:cNvPr id="11" name="Grafik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14363" y="4293096"/>
            <a:ext cx="2203971" cy="1083180"/>
          </a:xfrm>
          <a:prstGeom prst="rect">
            <a:avLst/>
          </a:prstGeom>
        </p:spPr>
      </p:pic>
    </p:spTree>
    <p:extLst>
      <p:ext uri="{BB962C8B-B14F-4D97-AF65-F5344CB8AC3E}">
        <p14:creationId xmlns:p14="http://schemas.microsoft.com/office/powerpoint/2010/main" val="2961440729"/>
      </p:ext>
    </p:extLst>
  </p:cSld>
  <p:clrMapOvr>
    <a:masterClrMapping/>
  </p:clrMapOvr>
  <p:transition spd="med"/>
  <p:timing>
    <p:tnLst>
      <p:par>
        <p:cTn id="1" dur="indefinite" restart="never" nodeType="tmRoot"/>
      </p:par>
    </p:tnLst>
  </p:timing>
</p:sld>
</file>

<file path=ppt/slides/slide4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smtClean="0"/>
              <a:t>Specify Stream Attributes</a:t>
            </a:r>
            <a:endParaRPr lang="en-US" dirty="0"/>
          </a:p>
        </p:txBody>
      </p:sp>
      <p:sp>
        <p:nvSpPr>
          <p:cNvPr id="3" name="Inhaltsplatzhalter 2"/>
          <p:cNvSpPr>
            <a:spLocks noGrp="1"/>
          </p:cNvSpPr>
          <p:nvPr>
            <p:ph idx="1"/>
          </p:nvPr>
        </p:nvSpPr>
        <p:spPr/>
        <p:txBody>
          <a:bodyPr/>
          <a:lstStyle/>
          <a:p>
            <a:pPr marL="0" lvl="0" indent="0"/>
            <a:r>
              <a:rPr lang="en-US" sz="1800" dirty="0" smtClean="0"/>
              <a:t>The attributes </a:t>
            </a:r>
            <a:r>
              <a:rPr lang="en-US" sz="1600" dirty="0" smtClean="0">
                <a:latin typeface="Courier New" panose="02070309020205020404" pitchFamily="49" charset="0"/>
                <a:cs typeface="Courier New" panose="02070309020205020404" pitchFamily="49" charset="0"/>
              </a:rPr>
              <a:t>'Read</a:t>
            </a:r>
            <a:r>
              <a:rPr lang="en-US" sz="1800" dirty="0" smtClean="0"/>
              <a:t>, </a:t>
            </a:r>
            <a:r>
              <a:rPr lang="en-US" sz="1600" dirty="0" smtClean="0">
                <a:latin typeface="Courier New" panose="02070309020205020404" pitchFamily="49" charset="0"/>
                <a:cs typeface="Courier New" panose="02070309020205020404" pitchFamily="49" charset="0"/>
              </a:rPr>
              <a:t>'Write</a:t>
            </a:r>
            <a:r>
              <a:rPr lang="en-US" sz="1800" dirty="0" smtClean="0"/>
              <a:t>, </a:t>
            </a:r>
            <a:r>
              <a:rPr lang="en-US" sz="1600" dirty="0" smtClean="0">
                <a:latin typeface="Courier New" panose="02070309020205020404" pitchFamily="49" charset="0"/>
                <a:cs typeface="Courier New" panose="02070309020205020404" pitchFamily="49" charset="0"/>
              </a:rPr>
              <a:t>'Input</a:t>
            </a:r>
            <a:r>
              <a:rPr lang="en-US" sz="1800" dirty="0" smtClean="0"/>
              <a:t> and </a:t>
            </a:r>
            <a:r>
              <a:rPr lang="en-US" sz="1600" dirty="0" smtClean="0">
                <a:latin typeface="Courier New" panose="02070309020205020404" pitchFamily="49" charset="0"/>
                <a:cs typeface="Courier New" panose="02070309020205020404" pitchFamily="49" charset="0"/>
              </a:rPr>
              <a:t>'Output</a:t>
            </a:r>
            <a:r>
              <a:rPr lang="en-US" sz="1800" dirty="0" smtClean="0"/>
              <a:t> may be specified via an aspect specification.</a:t>
            </a:r>
          </a:p>
          <a:p>
            <a:pPr marL="271463" lvl="0" indent="0"/>
            <a:r>
              <a:rPr lang="en-US" sz="1600" b="1" dirty="0" smtClean="0">
                <a:latin typeface="Courier New" panose="02070309020205020404" pitchFamily="49" charset="0"/>
                <a:cs typeface="Courier New" panose="02070309020205020404" pitchFamily="49" charset="0"/>
              </a:rPr>
              <a:t>type</a:t>
            </a:r>
            <a:r>
              <a:rPr lang="en-US" sz="1600" dirty="0" smtClean="0">
                <a:latin typeface="Courier New" panose="02070309020205020404" pitchFamily="49" charset="0"/>
                <a:cs typeface="Courier New" panose="02070309020205020404" pitchFamily="49" charset="0"/>
              </a:rPr>
              <a:t> My_Type </a:t>
            </a:r>
            <a:r>
              <a:rPr lang="en-US" sz="1600" b="1" dirty="0" smtClean="0">
                <a:latin typeface="Courier New" panose="02070309020205020404" pitchFamily="49" charset="0"/>
                <a:cs typeface="Courier New" panose="02070309020205020404" pitchFamily="49" charset="0"/>
              </a:rPr>
              <a:t>is array </a:t>
            </a:r>
            <a:r>
              <a:rPr lang="en-US" sz="1600" dirty="0" smtClean="0">
                <a:latin typeface="Courier New" panose="02070309020205020404" pitchFamily="49" charset="0"/>
                <a:cs typeface="Courier New" panose="02070309020205020404" pitchFamily="49" charset="0"/>
              </a:rPr>
              <a:t>(Index </a:t>
            </a:r>
            <a:r>
              <a:rPr lang="en-US" sz="1600" b="1" dirty="0" smtClean="0">
                <a:latin typeface="Courier New" panose="02070309020205020404" pitchFamily="49" charset="0"/>
                <a:cs typeface="Courier New" panose="02070309020205020404" pitchFamily="49" charset="0"/>
              </a:rPr>
              <a:t>range</a:t>
            </a:r>
            <a:r>
              <a:rPr lang="en-US" sz="1600" dirty="0" smtClean="0">
                <a:latin typeface="Courier New" panose="02070309020205020404" pitchFamily="49" charset="0"/>
                <a:cs typeface="Courier New" panose="02070309020205020404" pitchFamily="49" charset="0"/>
              </a:rPr>
              <a:t> &lt;&gt;) </a:t>
            </a:r>
            <a:r>
              <a:rPr lang="en-US" sz="1600" b="1" dirty="0" smtClean="0">
                <a:latin typeface="Courier New" panose="02070309020205020404" pitchFamily="49" charset="0"/>
                <a:cs typeface="Courier New" panose="02070309020205020404" pitchFamily="49" charset="0"/>
              </a:rPr>
              <a:t>of</a:t>
            </a:r>
            <a:r>
              <a:rPr lang="en-US" sz="1600" dirty="0" smtClean="0">
                <a:latin typeface="Courier New" panose="02070309020205020404" pitchFamily="49" charset="0"/>
                <a:cs typeface="Courier New" panose="02070309020205020404" pitchFamily="49" charset="0"/>
              </a:rPr>
              <a:t> Component</a:t>
            </a:r>
            <a:br>
              <a:rPr lang="en-US" sz="1600" dirty="0" smtClean="0">
                <a:latin typeface="Courier New" panose="02070309020205020404" pitchFamily="49" charset="0"/>
                <a:cs typeface="Courier New" panose="02070309020205020404" pitchFamily="49" charset="0"/>
              </a:rPr>
            </a:br>
            <a:r>
              <a:rPr lang="en-US" sz="1600" dirty="0" smtClean="0">
                <a:latin typeface="Courier New" panose="02070309020205020404" pitchFamily="49" charset="0"/>
                <a:cs typeface="Courier New" panose="02070309020205020404" pitchFamily="49" charset="0"/>
              </a:rPr>
              <a:t>  </a:t>
            </a:r>
            <a:r>
              <a:rPr lang="en-US" sz="1600" b="1" dirty="0" smtClean="0">
                <a:latin typeface="Courier New" panose="02070309020205020404" pitchFamily="49" charset="0"/>
                <a:cs typeface="Courier New" panose="02070309020205020404" pitchFamily="49" charset="0"/>
              </a:rPr>
              <a:t>with</a:t>
            </a:r>
            <a:r>
              <a:rPr lang="en-US" sz="1600" dirty="0" smtClean="0">
                <a:latin typeface="Courier New" panose="02070309020205020404" pitchFamily="49" charset="0"/>
                <a:cs typeface="Courier New" panose="02070309020205020404" pitchFamily="49" charset="0"/>
              </a:rPr>
              <a:t> Write  =&gt; My_Write,</a:t>
            </a:r>
            <a:br>
              <a:rPr lang="en-US" sz="1600" dirty="0" smtClean="0">
                <a:latin typeface="Courier New" panose="02070309020205020404" pitchFamily="49" charset="0"/>
                <a:cs typeface="Courier New" panose="02070309020205020404" pitchFamily="49" charset="0"/>
              </a:rPr>
            </a:br>
            <a:r>
              <a:rPr lang="en-US" sz="1600" dirty="0" smtClean="0">
                <a:latin typeface="Courier New" panose="02070309020205020404" pitchFamily="49" charset="0"/>
                <a:cs typeface="Courier New" panose="02070309020205020404" pitchFamily="49" charset="0"/>
              </a:rPr>
              <a:t>       Read   =&gt; My_Read;</a:t>
            </a:r>
          </a:p>
          <a:p>
            <a:pPr marL="0" lvl="0" indent="0"/>
            <a:r>
              <a:rPr lang="en-US" sz="1800" dirty="0" smtClean="0">
                <a:cs typeface="Courier New" panose="02070309020205020404" pitchFamily="49" charset="0"/>
              </a:rPr>
              <a:t>Here, specifications of the actuals must be given separately since bodies freeze the type.</a:t>
            </a:r>
          </a:p>
          <a:p>
            <a:pPr marL="271463" lvl="0" indent="0"/>
            <a:r>
              <a:rPr lang="en-US" sz="1600" b="1" dirty="0" smtClean="0">
                <a:latin typeface="Courier New" panose="02070309020205020404" pitchFamily="49" charset="0"/>
                <a:cs typeface="Courier New" panose="02070309020205020404" pitchFamily="49" charset="0"/>
              </a:rPr>
              <a:t>procedure</a:t>
            </a:r>
            <a:r>
              <a:rPr lang="en-US" sz="1600" dirty="0" smtClean="0">
                <a:latin typeface="Courier New" panose="02070309020205020404" pitchFamily="49" charset="0"/>
                <a:cs typeface="Courier New" panose="02070309020205020404" pitchFamily="49" charset="0"/>
              </a:rPr>
              <a:t> My_Write</a:t>
            </a:r>
            <a:br>
              <a:rPr lang="en-US" sz="1600" dirty="0" smtClean="0">
                <a:latin typeface="Courier New" panose="02070309020205020404" pitchFamily="49" charset="0"/>
                <a:cs typeface="Courier New" panose="02070309020205020404" pitchFamily="49" charset="0"/>
              </a:rPr>
            </a:br>
            <a:r>
              <a:rPr lang="en-US" sz="1600" dirty="0" smtClean="0">
                <a:latin typeface="Courier New" panose="02070309020205020404" pitchFamily="49" charset="0"/>
                <a:cs typeface="Courier New" panose="02070309020205020404" pitchFamily="49" charset="0"/>
              </a:rPr>
              <a:t>  (Stream: </a:t>
            </a:r>
            <a:r>
              <a:rPr lang="en-US" sz="1600" b="1" dirty="0" smtClean="0">
                <a:latin typeface="Courier New" panose="02070309020205020404" pitchFamily="49" charset="0"/>
                <a:cs typeface="Courier New" panose="02070309020205020404" pitchFamily="49" charset="0"/>
              </a:rPr>
              <a:t>not null access</a:t>
            </a:r>
            <a:r>
              <a:rPr lang="en-US" sz="1600" dirty="0" smtClean="0">
                <a:latin typeface="Courier New" panose="02070309020205020404" pitchFamily="49" charset="0"/>
                <a:cs typeface="Courier New" panose="02070309020205020404" pitchFamily="49" charset="0"/>
              </a:rPr>
              <a:t/>
            </a:r>
            <a:br>
              <a:rPr lang="en-US" sz="1600" dirty="0" smtClean="0">
                <a:latin typeface="Courier New" panose="02070309020205020404" pitchFamily="49" charset="0"/>
                <a:cs typeface="Courier New" panose="02070309020205020404" pitchFamily="49" charset="0"/>
              </a:rPr>
            </a:br>
            <a:r>
              <a:rPr lang="en-US" sz="1600" dirty="0" smtClean="0">
                <a:latin typeface="Courier New" panose="02070309020205020404" pitchFamily="49" charset="0"/>
                <a:cs typeface="Courier New" panose="02070309020205020404" pitchFamily="49" charset="0"/>
              </a:rPr>
              <a:t>              Ada.Streams.Root_Stream_Type'Class;</a:t>
            </a:r>
            <a:br>
              <a:rPr lang="en-US" sz="1600" dirty="0" smtClean="0">
                <a:latin typeface="Courier New" panose="02070309020205020404" pitchFamily="49" charset="0"/>
                <a:cs typeface="Courier New" panose="02070309020205020404" pitchFamily="49" charset="0"/>
              </a:rPr>
            </a:br>
            <a:r>
              <a:rPr lang="en-US" sz="1600" dirty="0" smtClean="0">
                <a:latin typeface="Courier New" panose="02070309020205020404" pitchFamily="49" charset="0"/>
                <a:cs typeface="Courier New" panose="02070309020205020404" pitchFamily="49" charset="0"/>
              </a:rPr>
              <a:t>   Item  : </a:t>
            </a:r>
            <a:r>
              <a:rPr lang="en-US" sz="1600" b="1" dirty="0" smtClean="0">
                <a:latin typeface="Courier New" panose="02070309020205020404" pitchFamily="49" charset="0"/>
                <a:cs typeface="Courier New" panose="02070309020205020404" pitchFamily="49" charset="0"/>
              </a:rPr>
              <a:t>in</a:t>
            </a:r>
            <a:r>
              <a:rPr lang="en-US" sz="1600" dirty="0" smtClean="0">
                <a:latin typeface="Courier New" panose="02070309020205020404" pitchFamily="49" charset="0"/>
                <a:cs typeface="Courier New" panose="02070309020205020404" pitchFamily="49" charset="0"/>
              </a:rPr>
              <a:t> My_Type);</a:t>
            </a:r>
            <a:br>
              <a:rPr lang="en-US" sz="1600" dirty="0" smtClean="0">
                <a:latin typeface="Courier New" panose="02070309020205020404" pitchFamily="49" charset="0"/>
                <a:cs typeface="Courier New" panose="02070309020205020404" pitchFamily="49" charset="0"/>
              </a:rPr>
            </a:br>
            <a:r>
              <a:rPr lang="en-US" sz="1600" b="1" dirty="0" smtClean="0">
                <a:latin typeface="Courier New" panose="02070309020205020404" pitchFamily="49" charset="0"/>
                <a:cs typeface="Courier New" panose="02070309020205020404" pitchFamily="49" charset="0"/>
              </a:rPr>
              <a:t>procedure</a:t>
            </a:r>
            <a:r>
              <a:rPr lang="en-US" sz="1600" dirty="0" smtClean="0">
                <a:latin typeface="Courier New" panose="02070309020205020404" pitchFamily="49" charset="0"/>
                <a:cs typeface="Courier New" panose="02070309020205020404" pitchFamily="49" charset="0"/>
              </a:rPr>
              <a:t> My_Write</a:t>
            </a:r>
            <a:br>
              <a:rPr lang="en-US" sz="1600" dirty="0" smtClean="0">
                <a:latin typeface="Courier New" panose="02070309020205020404" pitchFamily="49" charset="0"/>
                <a:cs typeface="Courier New" panose="02070309020205020404" pitchFamily="49" charset="0"/>
              </a:rPr>
            </a:br>
            <a:r>
              <a:rPr lang="en-US" sz="1600" dirty="0" smtClean="0">
                <a:latin typeface="Courier New" panose="02070309020205020404" pitchFamily="49" charset="0"/>
                <a:cs typeface="Courier New" panose="02070309020205020404" pitchFamily="49" charset="0"/>
              </a:rPr>
              <a:t>  (Stream: </a:t>
            </a:r>
            <a:r>
              <a:rPr lang="en-US" sz="1600" b="1" dirty="0" smtClean="0">
                <a:latin typeface="Courier New" panose="02070309020205020404" pitchFamily="49" charset="0"/>
                <a:cs typeface="Courier New" panose="02070309020205020404" pitchFamily="49" charset="0"/>
              </a:rPr>
              <a:t>not null access</a:t>
            </a:r>
            <a:r>
              <a:rPr lang="en-US" sz="1600" dirty="0" smtClean="0">
                <a:latin typeface="Courier New" panose="02070309020205020404" pitchFamily="49" charset="0"/>
                <a:cs typeface="Courier New" panose="02070309020205020404" pitchFamily="49" charset="0"/>
              </a:rPr>
              <a:t/>
            </a:r>
            <a:br>
              <a:rPr lang="en-US" sz="1600" dirty="0" smtClean="0">
                <a:latin typeface="Courier New" panose="02070309020205020404" pitchFamily="49" charset="0"/>
                <a:cs typeface="Courier New" panose="02070309020205020404" pitchFamily="49" charset="0"/>
              </a:rPr>
            </a:br>
            <a:r>
              <a:rPr lang="en-US" sz="1600" dirty="0" smtClean="0">
                <a:latin typeface="Courier New" panose="02070309020205020404" pitchFamily="49" charset="0"/>
                <a:cs typeface="Courier New" panose="02070309020205020404" pitchFamily="49" charset="0"/>
              </a:rPr>
              <a:t>              Ada.Streams.Root_Stream_Type'Class;</a:t>
            </a:r>
            <a:br>
              <a:rPr lang="en-US" sz="1600" dirty="0" smtClean="0">
                <a:latin typeface="Courier New" panose="02070309020205020404" pitchFamily="49" charset="0"/>
                <a:cs typeface="Courier New" panose="02070309020205020404" pitchFamily="49" charset="0"/>
              </a:rPr>
            </a:br>
            <a:r>
              <a:rPr lang="en-US" sz="1600" dirty="0" smtClean="0">
                <a:latin typeface="Courier New" panose="02070309020205020404" pitchFamily="49" charset="0"/>
                <a:cs typeface="Courier New" panose="02070309020205020404" pitchFamily="49" charset="0"/>
              </a:rPr>
              <a:t>   Item  : </a:t>
            </a:r>
            <a:r>
              <a:rPr lang="en-US" sz="1600" b="1" dirty="0" smtClean="0">
                <a:latin typeface="Courier New" panose="02070309020205020404" pitchFamily="49" charset="0"/>
                <a:cs typeface="Courier New" panose="02070309020205020404" pitchFamily="49" charset="0"/>
              </a:rPr>
              <a:t>in</a:t>
            </a:r>
            <a:r>
              <a:rPr lang="en-US" sz="1600" dirty="0" smtClean="0">
                <a:latin typeface="Courier New" panose="02070309020205020404" pitchFamily="49" charset="0"/>
                <a:cs typeface="Courier New" panose="02070309020205020404" pitchFamily="49" charset="0"/>
              </a:rPr>
              <a:t> My_Type) </a:t>
            </a:r>
            <a:r>
              <a:rPr lang="en-US" sz="1600" b="1" dirty="0" smtClean="0">
                <a:latin typeface="Courier New" panose="02070309020205020404" pitchFamily="49" charset="0"/>
                <a:cs typeface="Courier New" panose="02070309020205020404" pitchFamily="49" charset="0"/>
              </a:rPr>
              <a:t>is</a:t>
            </a:r>
            <a:r>
              <a:rPr lang="en-US" sz="1600" dirty="0" smtClean="0">
                <a:latin typeface="Courier New" panose="02070309020205020404" pitchFamily="49" charset="0"/>
                <a:cs typeface="Courier New" panose="02070309020205020404" pitchFamily="49" charset="0"/>
              </a:rPr>
              <a:t> … </a:t>
            </a:r>
            <a:r>
              <a:rPr lang="en-US" sz="1600" b="1" dirty="0" smtClean="0">
                <a:latin typeface="Courier New" panose="02070309020205020404" pitchFamily="49" charset="0"/>
                <a:cs typeface="Courier New" panose="02070309020205020404" pitchFamily="49" charset="0"/>
              </a:rPr>
              <a:t>end</a:t>
            </a:r>
            <a:r>
              <a:rPr lang="en-US" sz="1600" dirty="0" smtClean="0">
                <a:latin typeface="Courier New" panose="02070309020205020404" pitchFamily="49" charset="0"/>
                <a:cs typeface="Courier New" panose="02070309020205020404" pitchFamily="49" charset="0"/>
              </a:rPr>
              <a:t> My_Write;</a:t>
            </a:r>
          </a:p>
          <a:p>
            <a:endParaRPr lang="de-DE" dirty="0"/>
          </a:p>
        </p:txBody>
      </p:sp>
      <p:sp>
        <p:nvSpPr>
          <p:cNvPr id="4" name="Fußzeilenplatzhalter 3"/>
          <p:cNvSpPr>
            <a:spLocks noGrp="1"/>
          </p:cNvSpPr>
          <p:nvPr>
            <p:ph type="ftr" idx="10"/>
          </p:nvPr>
        </p:nvSpPr>
        <p:spPr/>
        <p:txBody>
          <a:bodyPr/>
          <a:lstStyle/>
          <a:p>
            <a:pPr>
              <a:defRPr/>
            </a:pPr>
            <a:r>
              <a:rPr lang="en-US" dirty="0" smtClean="0"/>
              <a:t>Ada Basics © 2024 C.Grein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410</a:t>
            </a:fld>
            <a:endParaRPr lang="de-DE" dirty="0"/>
          </a:p>
        </p:txBody>
      </p:sp>
    </p:spTree>
    <p:extLst>
      <p:ext uri="{BB962C8B-B14F-4D97-AF65-F5344CB8AC3E}">
        <p14:creationId xmlns:p14="http://schemas.microsoft.com/office/powerpoint/2010/main" val="122028747"/>
      </p:ext>
    </p:extLst>
  </p:cSld>
  <p:clrMapOvr>
    <a:masterClrMapping/>
  </p:clrMapOvr>
  <p:timing>
    <p:tnLst>
      <p:par>
        <p:cTn id="1" dur="indefinite" restart="never" nodeType="tmRoot"/>
      </p:par>
    </p:tnLst>
  </p:timing>
</p:sld>
</file>

<file path=ppt/slides/slide4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smtClean="0"/>
              <a:t>Attribute Bodies</a:t>
            </a:r>
            <a:endParaRPr lang="en-US" dirty="0"/>
          </a:p>
        </p:txBody>
      </p:sp>
      <p:sp>
        <p:nvSpPr>
          <p:cNvPr id="3" name="Inhaltsplatzhalter 2"/>
          <p:cNvSpPr>
            <a:spLocks noGrp="1"/>
          </p:cNvSpPr>
          <p:nvPr>
            <p:ph idx="1"/>
          </p:nvPr>
        </p:nvSpPr>
        <p:spPr/>
        <p:txBody>
          <a:bodyPr/>
          <a:lstStyle/>
          <a:p>
            <a:pPr marL="0" lvl="0" indent="0"/>
            <a:r>
              <a:rPr lang="en-US" sz="2000" dirty="0" smtClean="0">
                <a:cs typeface="Courier New" panose="02070309020205020404" pitchFamily="49" charset="0"/>
              </a:rPr>
              <a:t>Write the bodies. Keep in mind that these attributes do not handle the bounds; these are written with </a:t>
            </a:r>
            <a:r>
              <a:rPr lang="en-US" sz="1800" dirty="0" smtClean="0">
                <a:latin typeface="Courier New" panose="02070309020205020404" pitchFamily="49" charset="0"/>
                <a:cs typeface="Courier New" panose="02070309020205020404" pitchFamily="49" charset="0"/>
              </a:rPr>
              <a:t>'Output</a:t>
            </a:r>
            <a:r>
              <a:rPr lang="en-US" sz="2000" dirty="0" smtClean="0">
                <a:cs typeface="Courier New" panose="02070309020205020404" pitchFamily="49" charset="0"/>
              </a:rPr>
              <a:t> and read with </a:t>
            </a:r>
            <a:r>
              <a:rPr lang="en-US" sz="1800" dirty="0" smtClean="0">
                <a:latin typeface="Courier New" panose="02070309020205020404" pitchFamily="49" charset="0"/>
                <a:cs typeface="Courier New" panose="02070309020205020404" pitchFamily="49" charset="0"/>
              </a:rPr>
              <a:t>'Input</a:t>
            </a:r>
            <a:r>
              <a:rPr lang="en-US" sz="2000" dirty="0" smtClean="0">
                <a:cs typeface="Courier New" panose="02070309020205020404" pitchFamily="49" charset="0"/>
              </a:rPr>
              <a:t>.</a:t>
            </a:r>
          </a:p>
          <a:p>
            <a:pPr marL="0" lvl="0" indent="0"/>
            <a:endParaRPr lang="en-US" sz="1400" dirty="0" smtClean="0"/>
          </a:p>
          <a:p>
            <a:pPr marL="981075" lvl="0" indent="0" defTabSz="600075"/>
            <a:endParaRPr lang="en-US" sz="1400" dirty="0" smtClean="0"/>
          </a:p>
          <a:p>
            <a:pPr marL="981075" lvl="0" indent="0" defTabSz="600075"/>
            <a:r>
              <a:rPr lang="en-US" sz="2000" dirty="0" smtClean="0"/>
              <a:t>GNAT Studio now shows:</a:t>
            </a:r>
          </a:p>
          <a:p>
            <a:pPr marL="0" lvl="0" indent="0" defTabSz="600075"/>
            <a:endParaRPr lang="en-US" sz="1600" dirty="0" smtClean="0"/>
          </a:p>
          <a:p>
            <a:pPr marL="0" lvl="0" indent="0" defTabSz="600075"/>
            <a:r>
              <a:rPr lang="en-US" sz="2000" dirty="0" smtClean="0"/>
              <a:t>In this example, it is easy to also write bodies for </a:t>
            </a:r>
            <a:r>
              <a:rPr lang="en-US" sz="1800" dirty="0" smtClean="0">
                <a:latin typeface="Courier New" panose="02070309020205020404" pitchFamily="49" charset="0"/>
                <a:cs typeface="Courier New" panose="02070309020205020404" pitchFamily="49" charset="0"/>
              </a:rPr>
              <a:t>'Output</a:t>
            </a:r>
            <a:r>
              <a:rPr lang="en-US" sz="2000" dirty="0" smtClean="0"/>
              <a:t> and </a:t>
            </a:r>
            <a:r>
              <a:rPr lang="en-US" sz="1800" dirty="0" smtClean="0">
                <a:latin typeface="Courier New" panose="02070309020205020404" pitchFamily="49" charset="0"/>
                <a:cs typeface="Courier New" panose="02070309020205020404" pitchFamily="49" charset="0"/>
              </a:rPr>
              <a:t>'Input</a:t>
            </a:r>
            <a:r>
              <a:rPr lang="en-US" sz="2000" dirty="0" smtClean="0"/>
              <a:t>, but remember that your actual job is to write a generic package (if you like, do it</a:t>
            </a:r>
            <a:r>
              <a:rPr lang="en-US" sz="2000" dirty="0"/>
              <a:t>). In this case, you face the same problem as with the original </a:t>
            </a:r>
            <a:r>
              <a:rPr lang="en-US" sz="1800" dirty="0">
                <a:latin typeface="Courier New" panose="02070309020205020404" pitchFamily="49" charset="0"/>
                <a:cs typeface="Courier New" panose="02070309020205020404" pitchFamily="49" charset="0"/>
              </a:rPr>
              <a:t>Array_Text_IO</a:t>
            </a:r>
            <a:r>
              <a:rPr lang="en-US" sz="2000" dirty="0" smtClean="0"/>
              <a:t> package.</a:t>
            </a:r>
          </a:p>
          <a:p>
            <a:pPr marL="0" lvl="0" indent="0" defTabSz="600075"/>
            <a:r>
              <a:rPr lang="en-US" sz="2000" dirty="0" smtClean="0"/>
              <a:t>Streams don't </a:t>
            </a:r>
            <a:r>
              <a:rPr lang="en-US" sz="2000" dirty="0"/>
              <a:t>buy you </a:t>
            </a:r>
            <a:r>
              <a:rPr lang="en-US" sz="2000" dirty="0" smtClean="0"/>
              <a:t>any here.</a:t>
            </a:r>
            <a:endParaRPr lang="en-US" sz="2000" dirty="0"/>
          </a:p>
          <a:p>
            <a:pPr marL="0" lvl="0" indent="0" defTabSz="600075"/>
            <a:r>
              <a:rPr lang="en-US" sz="1600" dirty="0" smtClean="0"/>
              <a:t>(</a:t>
            </a:r>
            <a:r>
              <a:rPr lang="en-US" sz="1600" dirty="0"/>
              <a:t>Personally, it is not at all clear to me why you should mix data streams with text files).</a:t>
            </a:r>
            <a:endParaRPr lang="en-US" sz="1200" dirty="0"/>
          </a:p>
        </p:txBody>
      </p:sp>
      <p:sp>
        <p:nvSpPr>
          <p:cNvPr id="4" name="Fußzeilenplatzhalter 3"/>
          <p:cNvSpPr>
            <a:spLocks noGrp="1"/>
          </p:cNvSpPr>
          <p:nvPr>
            <p:ph type="ftr" idx="10"/>
          </p:nvPr>
        </p:nvSpPr>
        <p:spPr/>
        <p:txBody>
          <a:bodyPr/>
          <a:lstStyle/>
          <a:p>
            <a:pPr>
              <a:defRPr/>
            </a:pPr>
            <a:r>
              <a:rPr lang="en-US" dirty="0" smtClean="0"/>
              <a:t>Ada Basics © 2024 C.Grein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411</a:t>
            </a:fld>
            <a:endParaRPr lang="de-DE" dirty="0"/>
          </a:p>
        </p:txBody>
      </p:sp>
      <p:sp>
        <p:nvSpPr>
          <p:cNvPr id="6" name="Textfeld 5"/>
          <p:cNvSpPr txBox="1"/>
          <p:nvPr/>
        </p:nvSpPr>
        <p:spPr>
          <a:xfrm>
            <a:off x="611560" y="2874422"/>
            <a:ext cx="4176464" cy="338554"/>
          </a:xfrm>
          <a:prstGeom prst="rect">
            <a:avLst/>
          </a:prstGeom>
          <a:solidFill>
            <a:srgbClr val="31DBE3"/>
          </a:solidFill>
          <a:ln>
            <a:solidFill>
              <a:srgbClr val="0070C0"/>
            </a:solidFill>
          </a:ln>
        </p:spPr>
        <p:txBody>
          <a:bodyPr wrap="square" rtlCol="0">
            <a:spAutoFit/>
          </a:bodyPr>
          <a:lstStyle/>
          <a:p>
            <a:r>
              <a:rPr lang="en-US" altLang="de-DE" sz="1600" dirty="0" smtClean="0">
                <a:solidFill>
                  <a:schemeClr val="accent2"/>
                </a:solidFill>
              </a:rPr>
              <a:t>See </a:t>
            </a:r>
            <a:r>
              <a:rPr lang="en-US" altLang="de-DE" sz="1600" dirty="0">
                <a:solidFill>
                  <a:schemeClr val="accent2"/>
                </a:solidFill>
              </a:rPr>
              <a:t>c</a:t>
            </a:r>
            <a:r>
              <a:rPr lang="en-US" altLang="de-DE" sz="1600" dirty="0" smtClean="0">
                <a:solidFill>
                  <a:schemeClr val="accent2"/>
                </a:solidFill>
              </a:rPr>
              <a:t>ode </a:t>
            </a:r>
            <a:r>
              <a:rPr lang="de-DE" altLang="de-DE" sz="1500" dirty="0">
                <a:solidFill>
                  <a:schemeClr val="accent2"/>
                </a:solidFill>
                <a:latin typeface="Courier New" panose="02070309020205020404" pitchFamily="49" charset="0"/>
                <a:cs typeface="Courier New" panose="02070309020205020404" pitchFamily="49" charset="0"/>
              </a:rPr>
              <a:t>Streams/</a:t>
            </a:r>
            <a:r>
              <a:rPr lang="en-US" sz="1500" dirty="0" smtClean="0">
                <a:solidFill>
                  <a:srgbClr val="3333CC"/>
                </a:solidFill>
                <a:latin typeface="Courier New" panose="02070309020205020404" pitchFamily="49" charset="0"/>
                <a:cs typeface="Courier New" panose="02070309020205020404" pitchFamily="49" charset="0"/>
              </a:rPr>
              <a:t>Stream_Text_Readable</a:t>
            </a:r>
            <a:endParaRPr lang="en-US" altLang="de-DE" sz="1500" dirty="0">
              <a:solidFill>
                <a:srgbClr val="3333CC"/>
              </a:solidFill>
              <a:latin typeface="Courier New" panose="02070309020205020404" pitchFamily="49" charset="0"/>
              <a:cs typeface="Courier New" panose="02070309020205020404" pitchFamily="49" charset="0"/>
            </a:endParaRPr>
          </a:p>
        </p:txBody>
      </p:sp>
      <p:pic>
        <p:nvPicPr>
          <p:cNvPr id="7" name="Inhaltsplatzhalter 5"/>
          <p:cNvPicPr>
            <a:picLocks noChangeAspect="1"/>
          </p:cNvPicPr>
          <p:nvPr/>
        </p:nvPicPr>
        <p:blipFill>
          <a:blip r:embed="rId2">
            <a:extLst>
              <a:ext uri="{28A0092B-C50C-407E-A947-70E740481C1C}">
                <a14:useLocalDpi xmlns:a14="http://schemas.microsoft.com/office/drawing/2010/main" val="0"/>
              </a:ext>
            </a:extLst>
          </a:blip>
          <a:stretch>
            <a:fillRect/>
          </a:stretch>
        </p:blipFill>
        <p:spPr bwMode="auto">
          <a:xfrm>
            <a:off x="4883918" y="2852936"/>
            <a:ext cx="3792538" cy="1120726"/>
          </a:xfrm>
          <a:prstGeom prst="rect">
            <a:avLst/>
          </a:prstGeom>
          <a:noFill/>
          <a:ln w="3175">
            <a:solidFill>
              <a:schemeClr val="tx1"/>
            </a:solidFill>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31104759"/>
      </p:ext>
    </p:extLst>
  </p:cSld>
  <p:clrMapOvr>
    <a:masterClrMapping/>
  </p:clrMapOvr>
  <p:timing>
    <p:tnLst>
      <p:par>
        <p:cTn id="1" dur="indefinite" restart="never" nodeType="tmRoot"/>
      </p:par>
    </p:tnLst>
  </p:timing>
</p:sld>
</file>

<file path=ppt/slides/slide4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a:solidFill>
                  <a:srgbClr val="FF3399"/>
                </a:solidFill>
              </a:rPr>
              <a:t>Balance </a:t>
            </a:r>
            <a:r>
              <a:rPr lang="en-US" dirty="0" smtClean="0">
                <a:solidFill>
                  <a:srgbClr val="FF3399"/>
                </a:solidFill>
              </a:rPr>
              <a:t>Scale Puzzles</a:t>
            </a:r>
            <a:endParaRPr lang="de-DE" dirty="0">
              <a:solidFill>
                <a:srgbClr val="FF3399"/>
              </a:solidFill>
            </a:endParaRPr>
          </a:p>
        </p:txBody>
      </p:sp>
      <p:sp>
        <p:nvSpPr>
          <p:cNvPr id="3" name="Inhaltsplatzhalter 2"/>
          <p:cNvSpPr>
            <a:spLocks noGrp="1"/>
          </p:cNvSpPr>
          <p:nvPr>
            <p:ph idx="1"/>
          </p:nvPr>
        </p:nvSpPr>
        <p:spPr/>
        <p:txBody>
          <a:bodyPr/>
          <a:lstStyle/>
          <a:p>
            <a:pPr marL="0" indent="0"/>
            <a:r>
              <a:rPr lang="en-US" sz="2400" dirty="0"/>
              <a:t>Solve the following puzzles:</a:t>
            </a:r>
          </a:p>
          <a:p>
            <a:pPr marL="514350" indent="-514350">
              <a:buFont typeface="+mj-lt"/>
              <a:buAutoNum type="arabicParenR"/>
            </a:pPr>
            <a:r>
              <a:rPr lang="en-US" sz="2000" dirty="0" smtClean="0"/>
              <a:t>What </a:t>
            </a:r>
            <a:r>
              <a:rPr lang="en-US" sz="2000" dirty="0"/>
              <a:t>is the minimum number of weights you need on a balance </a:t>
            </a:r>
            <a:r>
              <a:rPr lang="en-US" sz="2000" dirty="0" smtClean="0"/>
              <a:t>scale </a:t>
            </a:r>
            <a:r>
              <a:rPr lang="en-US" sz="2000" dirty="0"/>
              <a:t>to weigh any amount from 1 to 40</a:t>
            </a:r>
            <a:r>
              <a:rPr lang="en-US" sz="2000" dirty="0" smtClean="0"/>
              <a:t>?</a:t>
            </a:r>
          </a:p>
          <a:p>
            <a:pPr marL="514350" indent="-514350">
              <a:buFont typeface="+mj-lt"/>
              <a:buAutoNum type="arabicParenR"/>
            </a:pPr>
            <a:r>
              <a:rPr lang="en-US" sz="2000" dirty="0"/>
              <a:t>You have 12 identically looking coins, but one is off-weight</a:t>
            </a:r>
            <a:r>
              <a:rPr lang="en-US" sz="2000" dirty="0" smtClean="0"/>
              <a:t>. </a:t>
            </a:r>
            <a:r>
              <a:rPr lang="en-US" sz="2000" dirty="0"/>
              <a:t>In three weighings, find the counterfeit and state whether </a:t>
            </a:r>
            <a:r>
              <a:rPr lang="en-US" sz="2000" dirty="0" smtClean="0"/>
              <a:t>it </a:t>
            </a:r>
            <a:r>
              <a:rPr lang="en-US" sz="2000" dirty="0"/>
              <a:t>is </a:t>
            </a:r>
            <a:r>
              <a:rPr lang="en-US" sz="2000" dirty="0" smtClean="0"/>
              <a:t>lighter </a:t>
            </a:r>
            <a:r>
              <a:rPr lang="en-US" sz="2000" dirty="0"/>
              <a:t>or heavier</a:t>
            </a:r>
            <a:r>
              <a:rPr lang="en-US" sz="2000" dirty="0" smtClean="0"/>
              <a:t>.</a:t>
            </a:r>
          </a:p>
          <a:p>
            <a:pPr marL="0" indent="0"/>
            <a:r>
              <a:rPr lang="en-US" sz="2000" dirty="0" smtClean="0"/>
              <a:t>See:</a:t>
            </a:r>
          </a:p>
          <a:p>
            <a:pPr marL="0" indent="0"/>
            <a:r>
              <a:rPr lang="en-US" sz="2000" dirty="0" smtClean="0"/>
              <a:t>Robert </a:t>
            </a:r>
            <a:r>
              <a:rPr lang="en-US" sz="2000" dirty="0"/>
              <a:t>T. Kurosaka, A Ternary State of Affairs</a:t>
            </a:r>
            <a:r>
              <a:rPr lang="en-US" sz="2000" dirty="0" smtClean="0"/>
              <a:t>;</a:t>
            </a:r>
            <a:br>
              <a:rPr lang="en-US" sz="2000" dirty="0" smtClean="0"/>
            </a:br>
            <a:r>
              <a:rPr lang="en-US" sz="2000" dirty="0" smtClean="0"/>
              <a:t>BYTE</a:t>
            </a:r>
            <a:r>
              <a:rPr lang="en-US" sz="2000" dirty="0"/>
              <a:t>, February </a:t>
            </a:r>
            <a:r>
              <a:rPr lang="en-US" sz="2000" dirty="0" smtClean="0"/>
              <a:t>1987</a:t>
            </a:r>
          </a:p>
          <a:p>
            <a:pPr marL="0" indent="0"/>
            <a:endParaRPr lang="en-US" sz="100" dirty="0" smtClean="0"/>
          </a:p>
          <a:p>
            <a:pPr marL="1071563" indent="0" defTabSz="7529513"/>
            <a:r>
              <a:rPr lang="en-US" sz="1800" dirty="0" smtClean="0"/>
              <a:t>This paper sadly </a:t>
            </a:r>
            <a:r>
              <a:rPr lang="en-US" sz="1800" dirty="0"/>
              <a:t>only </a:t>
            </a:r>
            <a:r>
              <a:rPr lang="en-US" sz="1800" dirty="0" smtClean="0"/>
              <a:t>presents </a:t>
            </a:r>
            <a:r>
              <a:rPr lang="en-US" sz="1800" dirty="0"/>
              <a:t>the solution of number 2</a:t>
            </a:r>
            <a:r>
              <a:rPr lang="en-US" sz="1800" dirty="0" smtClean="0"/>
              <a:t>,</a:t>
            </a:r>
            <a:br>
              <a:rPr lang="en-US" sz="1800" dirty="0" smtClean="0"/>
            </a:br>
            <a:r>
              <a:rPr lang="en-US" sz="1800" dirty="0" smtClean="0"/>
              <a:t>but does </a:t>
            </a:r>
            <a:r>
              <a:rPr lang="en-US" sz="1800" dirty="0"/>
              <a:t>not </a:t>
            </a:r>
            <a:r>
              <a:rPr lang="en-US" sz="1800" dirty="0" smtClean="0"/>
              <a:t>prove why </a:t>
            </a:r>
            <a:r>
              <a:rPr lang="en-US" sz="1800" dirty="0"/>
              <a:t>it works.</a:t>
            </a:r>
            <a:endParaRPr lang="de-DE" sz="1600" dirty="0"/>
          </a:p>
        </p:txBody>
      </p:sp>
      <p:sp>
        <p:nvSpPr>
          <p:cNvPr id="4" name="Fußzeilenplatzhalter 3"/>
          <p:cNvSpPr>
            <a:spLocks noGrp="1"/>
          </p:cNvSpPr>
          <p:nvPr>
            <p:ph type="ftr" idx="10"/>
          </p:nvPr>
        </p:nvSpPr>
        <p:spPr/>
        <p:txBody>
          <a:bodyPr/>
          <a:lstStyle/>
          <a:p>
            <a:pPr>
              <a:defRPr/>
            </a:pPr>
            <a:r>
              <a:rPr lang="en-US" dirty="0" smtClean="0"/>
              <a:t>Ada Basics © 2024 C.Grein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412</a:t>
            </a:fld>
            <a:endParaRPr lang="de-DE" dirty="0"/>
          </a:p>
        </p:txBody>
      </p:sp>
      <p:sp>
        <p:nvSpPr>
          <p:cNvPr id="6" name="Textfeld 5"/>
          <p:cNvSpPr txBox="1"/>
          <p:nvPr/>
        </p:nvSpPr>
        <p:spPr>
          <a:xfrm>
            <a:off x="6552828" y="4541058"/>
            <a:ext cx="1475556" cy="400110"/>
          </a:xfrm>
          <a:prstGeom prst="rect">
            <a:avLst/>
          </a:prstGeom>
          <a:solidFill>
            <a:srgbClr val="31DBE3"/>
          </a:solidFill>
          <a:ln>
            <a:solidFill>
              <a:srgbClr val="0070C0"/>
            </a:solidFill>
          </a:ln>
        </p:spPr>
        <p:txBody>
          <a:bodyPr wrap="square" rtlCol="0">
            <a:spAutoFit/>
          </a:bodyPr>
          <a:lstStyle/>
          <a:p>
            <a:r>
              <a:rPr lang="en-US" altLang="de-DE" sz="2000" dirty="0" smtClean="0">
                <a:solidFill>
                  <a:schemeClr val="accent2"/>
                </a:solidFill>
              </a:rPr>
              <a:t>See Ternary</a:t>
            </a:r>
            <a:endParaRPr lang="en-US" altLang="de-DE" sz="2000" dirty="0">
              <a:solidFill>
                <a:schemeClr val="accent2"/>
              </a:solidFill>
            </a:endParaRPr>
          </a:p>
        </p:txBody>
      </p:sp>
    </p:spTree>
    <p:extLst>
      <p:ext uri="{BB962C8B-B14F-4D97-AF65-F5344CB8AC3E}">
        <p14:creationId xmlns:p14="http://schemas.microsoft.com/office/powerpoint/2010/main" val="3468620663"/>
      </p:ext>
    </p:extLst>
  </p:cSld>
  <p:clrMapOvr>
    <a:masterClrMapping/>
  </p:clrMapOvr>
  <p:timing>
    <p:tnLst>
      <p:par>
        <p:cTn id="1" dur="indefinite" restart="never" nodeType="tmRoot"/>
      </p:par>
    </p:tnLst>
  </p:timing>
</p:sld>
</file>

<file path=ppt/slides/slide4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685800" y="463551"/>
            <a:ext cx="7739063" cy="1093241"/>
          </a:xfrm>
        </p:spPr>
        <p:txBody>
          <a:bodyPr/>
          <a:lstStyle/>
          <a:p>
            <a:r>
              <a:rPr lang="en-US" noProof="0" dirty="0" smtClean="0">
                <a:solidFill>
                  <a:srgbClr val="FF3399"/>
                </a:solidFill>
              </a:rPr>
              <a:t>Ticket Automaton</a:t>
            </a:r>
            <a:endParaRPr lang="en-US" noProof="0" dirty="0">
              <a:solidFill>
                <a:srgbClr val="FF3399"/>
              </a:solidFill>
            </a:endParaRPr>
          </a:p>
        </p:txBody>
      </p:sp>
      <p:sp>
        <p:nvSpPr>
          <p:cNvPr id="3" name="Inhaltsplatzhalter 2"/>
          <p:cNvSpPr>
            <a:spLocks noGrp="1"/>
          </p:cNvSpPr>
          <p:nvPr>
            <p:ph idx="1"/>
          </p:nvPr>
        </p:nvSpPr>
        <p:spPr>
          <a:xfrm>
            <a:off x="685800" y="1556792"/>
            <a:ext cx="7739063" cy="4658272"/>
          </a:xfrm>
        </p:spPr>
        <p:txBody>
          <a:bodyPr/>
          <a:lstStyle/>
          <a:p>
            <a:pPr marL="0" indent="0"/>
            <a:r>
              <a:rPr lang="en-US" sz="1600" noProof="0" dirty="0" smtClean="0"/>
              <a:t>Tickets: Short trip, city center, region, day ticket, …</a:t>
            </a:r>
          </a:p>
          <a:p>
            <a:pPr marL="0" indent="0"/>
            <a:r>
              <a:rPr lang="en-US" sz="1600" noProof="0" dirty="0" smtClean="0"/>
              <a:t>Accepted pieces: 10</a:t>
            </a:r>
            <a:r>
              <a:rPr lang="en-US" sz="1100" noProof="0" dirty="0" smtClean="0"/>
              <a:t>₵</a:t>
            </a:r>
            <a:r>
              <a:rPr lang="en-US" sz="1600" noProof="0" dirty="0" smtClean="0"/>
              <a:t>, 20</a:t>
            </a:r>
            <a:r>
              <a:rPr lang="en-US" sz="1100" noProof="0" dirty="0" smtClean="0"/>
              <a:t>₵</a:t>
            </a:r>
            <a:r>
              <a:rPr lang="en-US" sz="1600" noProof="0" dirty="0" smtClean="0"/>
              <a:t>, 50</a:t>
            </a:r>
            <a:r>
              <a:rPr lang="en-US" sz="1100" noProof="0" dirty="0" smtClean="0"/>
              <a:t>₵</a:t>
            </a:r>
            <a:r>
              <a:rPr lang="en-US" sz="1600" noProof="0" dirty="0" smtClean="0"/>
              <a:t>, 1€, 2€, 5€, 10€</a:t>
            </a:r>
          </a:p>
          <a:p>
            <a:pPr marL="457200" indent="-371475">
              <a:buAutoNum type="arabicPeriod"/>
            </a:pPr>
            <a:r>
              <a:rPr lang="en-US" sz="1600" noProof="0" dirty="0" smtClean="0"/>
              <a:t>Choose ticket</a:t>
            </a:r>
          </a:p>
          <a:p>
            <a:pPr marL="457200" indent="-371475">
              <a:buAutoNum type="arabicPeriod"/>
            </a:pPr>
            <a:r>
              <a:rPr lang="en-US" sz="1600" noProof="0" dirty="0" smtClean="0"/>
              <a:t>The coin slot opens; the price is displayed. Insert a coin or a banknote.</a:t>
            </a:r>
          </a:p>
          <a:p>
            <a:pPr marL="457200" indent="-371475">
              <a:buAutoNum type="arabicPeriod"/>
            </a:pPr>
            <a:r>
              <a:rPr lang="en-US" sz="1600" noProof="0" dirty="0" smtClean="0">
                <a:solidFill>
                  <a:srgbClr val="808080"/>
                </a:solidFill>
              </a:rPr>
              <a:t>Verification of the genuineness of the coin or banknote. (How to simulate counterfeits?)</a:t>
            </a:r>
          </a:p>
          <a:p>
            <a:pPr marL="457200" indent="-371475">
              <a:buAutoNum type="arabicPeriod"/>
            </a:pPr>
            <a:r>
              <a:rPr lang="en-US" sz="1600" noProof="0" dirty="0" smtClean="0"/>
              <a:t>Check the sum. If enough, the coin slot </a:t>
            </a:r>
            <a:r>
              <a:rPr lang="en-US" sz="1600" dirty="0"/>
              <a:t>closes; output </a:t>
            </a:r>
            <a:r>
              <a:rPr lang="en-US" sz="1600" noProof="0" dirty="0" smtClean="0"/>
              <a:t>ticket and change. Else display rest to pay.</a:t>
            </a:r>
          </a:p>
          <a:p>
            <a:pPr marL="0" indent="0"/>
            <a:r>
              <a:rPr lang="en-US" sz="1600" noProof="0" dirty="0" smtClean="0"/>
              <a:t>Alternatively, abort may be chosen in step 2; all coins and banknotes input are returned. (</a:t>
            </a:r>
            <a:r>
              <a:rPr lang="en-US" sz="1600" dirty="0" smtClean="0"/>
              <a:t>The customer has changed his mind</a:t>
            </a:r>
            <a:r>
              <a:rPr lang="en-US" sz="1600" noProof="0" dirty="0" smtClean="0"/>
              <a:t>.)</a:t>
            </a:r>
          </a:p>
          <a:p>
            <a:pPr indent="-257175">
              <a:buFont typeface="Arial" panose="020B0604020202020204" pitchFamily="34" charset="0"/>
              <a:buChar char="•"/>
            </a:pPr>
            <a:r>
              <a:rPr lang="en-US" sz="1600" noProof="0" dirty="0" smtClean="0"/>
              <a:t>What happens if there is not enough change in the automaton?</a:t>
            </a:r>
          </a:p>
          <a:p>
            <a:pPr indent="-257175">
              <a:buFont typeface="Arial" panose="020B0604020202020204" pitchFamily="34" charset="0"/>
              <a:buChar char="•"/>
            </a:pPr>
            <a:r>
              <a:rPr lang="en-US" sz="1600" noProof="0" dirty="0" smtClean="0"/>
              <a:t>What happens if for some time no money is input?</a:t>
            </a:r>
            <a:br>
              <a:rPr lang="en-US" sz="1600" noProof="0" dirty="0" smtClean="0"/>
            </a:br>
            <a:r>
              <a:rPr lang="en-US" sz="1600" noProof="0" dirty="0" smtClean="0"/>
              <a:t>Automatic abort and refund. (We need </a:t>
            </a:r>
            <a:r>
              <a:rPr lang="en-US" sz="1600" noProof="0" dirty="0" smtClean="0">
                <a:solidFill>
                  <a:schemeClr val="accent2"/>
                </a:solidFill>
              </a:rPr>
              <a:t>tasking</a:t>
            </a:r>
            <a:r>
              <a:rPr lang="en-US" sz="1600" noProof="0" dirty="0" smtClean="0"/>
              <a:t> for this!)</a:t>
            </a:r>
          </a:p>
          <a:p>
            <a:pPr marL="0" indent="0"/>
            <a:r>
              <a:rPr lang="en-US" sz="1600" dirty="0" smtClean="0"/>
              <a:t>How to adapt the </a:t>
            </a:r>
            <a:r>
              <a:rPr lang="en-US" sz="1400" noProof="0" dirty="0" smtClean="0">
                <a:latin typeface="Courier New" panose="02070309020205020404" pitchFamily="49" charset="0"/>
                <a:cs typeface="Courier New" panose="02070309020205020404" pitchFamily="49" charset="0"/>
              </a:rPr>
              <a:t>Euros</a:t>
            </a:r>
            <a:r>
              <a:rPr lang="en-US" sz="1600" dirty="0" smtClean="0"/>
              <a:t> </a:t>
            </a:r>
            <a:r>
              <a:rPr lang="en-US" sz="1600" noProof="0" dirty="0" smtClean="0"/>
              <a:t>package </a:t>
            </a:r>
            <a:r>
              <a:rPr lang="en-US" sz="1600" dirty="0" smtClean="0"/>
              <a:t>(slide 146) </a:t>
            </a:r>
            <a:r>
              <a:rPr lang="en-US" sz="1600" noProof="0" dirty="0" smtClean="0"/>
              <a:t>in such a way as to be able to use it here for money input and output and the internal cash box?</a:t>
            </a:r>
            <a:endParaRPr lang="en-US" sz="1800" noProof="0" dirty="0"/>
          </a:p>
        </p:txBody>
      </p:sp>
      <p:sp>
        <p:nvSpPr>
          <p:cNvPr id="4" name="Fußzeilenplatzhalter 3"/>
          <p:cNvSpPr>
            <a:spLocks noGrp="1"/>
          </p:cNvSpPr>
          <p:nvPr>
            <p:ph type="ftr" idx="10"/>
          </p:nvPr>
        </p:nvSpPr>
        <p:spPr/>
        <p:txBody>
          <a:bodyPr/>
          <a:lstStyle/>
          <a:p>
            <a:pPr>
              <a:defRPr/>
            </a:pPr>
            <a:r>
              <a:rPr lang="en-US" dirty="0" smtClean="0"/>
              <a:t>Ada Basics © 2024 C.Grein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413</a:t>
            </a:fld>
            <a:endParaRPr lang="de-DE" dirty="0"/>
          </a:p>
        </p:txBody>
      </p:sp>
      <p:sp>
        <p:nvSpPr>
          <p:cNvPr id="6" name="Textfeld 5"/>
          <p:cNvSpPr txBox="1"/>
          <p:nvPr/>
        </p:nvSpPr>
        <p:spPr>
          <a:xfrm>
            <a:off x="6874784" y="682187"/>
            <a:ext cx="2127020" cy="1815882"/>
          </a:xfrm>
          <a:prstGeom prst="rect">
            <a:avLst/>
          </a:prstGeom>
          <a:solidFill>
            <a:srgbClr val="31DBE3"/>
          </a:solidFill>
          <a:ln>
            <a:solidFill>
              <a:srgbClr val="0070C0"/>
            </a:solidFill>
          </a:ln>
        </p:spPr>
        <p:txBody>
          <a:bodyPr wrap="square" rtlCol="0">
            <a:spAutoFit/>
          </a:bodyPr>
          <a:lstStyle/>
          <a:p>
            <a:r>
              <a:rPr lang="en-US" altLang="de-DE" sz="1600" dirty="0" smtClean="0">
                <a:solidFill>
                  <a:schemeClr val="accent2"/>
                </a:solidFill>
              </a:rPr>
              <a:t>See GUI</a:t>
            </a:r>
          </a:p>
          <a:p>
            <a:pPr marL="285750" indent="-285750">
              <a:buFont typeface="Arial" panose="020B0604020202020204" pitchFamily="34" charset="0"/>
              <a:buChar char="•"/>
            </a:pPr>
            <a:r>
              <a:rPr lang="en-US" altLang="de-DE" sz="1600" dirty="0" smtClean="0">
                <a:solidFill>
                  <a:schemeClr val="accent2"/>
                </a:solidFill>
              </a:rPr>
              <a:t>JEWL (German)</a:t>
            </a:r>
          </a:p>
          <a:p>
            <a:pPr marL="352425" lvl="2">
              <a:buFont typeface="Arial" panose="020B0604020202020204" pitchFamily="34" charset="0"/>
              <a:buChar char="•"/>
            </a:pPr>
            <a:r>
              <a:rPr lang="en-US" altLang="de-DE" sz="1600" dirty="0" smtClean="0">
                <a:solidFill>
                  <a:schemeClr val="accent2"/>
                </a:solidFill>
              </a:rPr>
              <a:t>Simple solution</a:t>
            </a:r>
          </a:p>
          <a:p>
            <a:pPr marL="352425" lvl="2">
              <a:buFont typeface="Arial" panose="020B0604020202020204" pitchFamily="34" charset="0"/>
              <a:buChar char="•"/>
            </a:pPr>
            <a:r>
              <a:rPr lang="en-US" altLang="de-DE" sz="1600" dirty="0" smtClean="0">
                <a:solidFill>
                  <a:schemeClr val="accent2"/>
                </a:solidFill>
              </a:rPr>
              <a:t>Elaborate solution with tasking</a:t>
            </a:r>
          </a:p>
          <a:p>
            <a:pPr marL="285750" indent="-285750">
              <a:buFont typeface="Arial" panose="020B0604020202020204" pitchFamily="34" charset="0"/>
              <a:buChar char="•"/>
            </a:pPr>
            <a:r>
              <a:rPr lang="en-US" altLang="de-DE" sz="1600" dirty="0" smtClean="0">
                <a:solidFill>
                  <a:schemeClr val="accent2"/>
                </a:solidFill>
              </a:rPr>
              <a:t>GtkAda (German)</a:t>
            </a:r>
          </a:p>
          <a:p>
            <a:pPr marL="285750" indent="-285750">
              <a:buFont typeface="Arial" panose="020B0604020202020204" pitchFamily="34" charset="0"/>
              <a:buChar char="•"/>
            </a:pPr>
            <a:r>
              <a:rPr lang="en-US" altLang="de-DE" sz="1600" dirty="0" smtClean="0">
                <a:solidFill>
                  <a:schemeClr val="accent2"/>
                </a:solidFill>
              </a:rPr>
              <a:t>Ada_GUI (English)</a:t>
            </a:r>
            <a:endParaRPr lang="en-US" altLang="de-DE" sz="1600" dirty="0">
              <a:solidFill>
                <a:schemeClr val="accent2"/>
              </a:solidFill>
            </a:endParaRPr>
          </a:p>
        </p:txBody>
      </p:sp>
    </p:spTree>
    <p:extLst>
      <p:ext uri="{BB962C8B-B14F-4D97-AF65-F5344CB8AC3E}">
        <p14:creationId xmlns:p14="http://schemas.microsoft.com/office/powerpoint/2010/main" val="2949359217"/>
      </p:ext>
    </p:extLst>
  </p:cSld>
  <p:clrMapOvr>
    <a:masterClrMapping/>
  </p:clrMapOvr>
  <p:timing>
    <p:tnLst>
      <p:par>
        <p:cTn id="1" dur="indefinite" restart="never" nodeType="tmRoot"/>
      </p:par>
    </p:tnLst>
  </p:timing>
</p:sld>
</file>

<file path=ppt/slides/slide4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smtClean="0">
                <a:solidFill>
                  <a:srgbClr val="FF3399"/>
                </a:solidFill>
              </a:rPr>
              <a:t>GEB: Hofstadter’s </a:t>
            </a:r>
            <a:r>
              <a:rPr lang="en-US" dirty="0">
                <a:solidFill>
                  <a:srgbClr val="FF3399"/>
                </a:solidFill>
              </a:rPr>
              <a:t>Sequence</a:t>
            </a:r>
            <a:endParaRPr lang="de-DE" dirty="0">
              <a:solidFill>
                <a:srgbClr val="FF3399"/>
              </a:solidFill>
            </a:endParaRPr>
          </a:p>
        </p:txBody>
      </p:sp>
      <p:sp>
        <p:nvSpPr>
          <p:cNvPr id="3" name="Inhaltsplatzhalter 2"/>
          <p:cNvSpPr>
            <a:spLocks noGrp="1"/>
          </p:cNvSpPr>
          <p:nvPr>
            <p:ph idx="1"/>
          </p:nvPr>
        </p:nvSpPr>
        <p:spPr>
          <a:xfrm>
            <a:off x="685800" y="2219473"/>
            <a:ext cx="7739063" cy="3833823"/>
          </a:xfrm>
        </p:spPr>
        <p:txBody>
          <a:bodyPr/>
          <a:lstStyle/>
          <a:p>
            <a:pPr marL="0" lvl="0" indent="0"/>
            <a:r>
              <a:rPr lang="en-US" sz="2000" dirty="0">
                <a:latin typeface="Times New Roman" panose="02020603050405020304" pitchFamily="18" charset="0"/>
                <a:ea typeface="SimHei" panose="02010609060101010101" pitchFamily="49" charset="-122"/>
                <a:cs typeface="Times New Roman" panose="02020603050405020304" pitchFamily="18" charset="0"/>
              </a:rPr>
              <a:t>In his famous book “Gödel, Escher, Bach: An Eternal Golden Braid”, Douglas R. Hofstadter asks:</a:t>
            </a:r>
          </a:p>
          <a:p>
            <a:pPr marL="711200" lvl="0" indent="0"/>
            <a:r>
              <a:rPr lang="en-US" sz="2000" dirty="0">
                <a:latin typeface="Times New Roman" panose="02020603050405020304" pitchFamily="18" charset="0"/>
                <a:ea typeface="SimHei" panose="02010609060101010101" pitchFamily="49" charset="-122"/>
                <a:cs typeface="Times New Roman" panose="02020603050405020304" pitchFamily="18" charset="0"/>
              </a:rPr>
              <a:t>Can you characterize the following set of integers (or its negative space)?</a:t>
            </a:r>
          </a:p>
          <a:p>
            <a:pPr marL="1608138" lvl="0" indent="0"/>
            <a:r>
              <a:rPr lang="en-US" sz="2000" dirty="0">
                <a:latin typeface="Times New Roman" panose="02020603050405020304" pitchFamily="18" charset="0"/>
                <a:ea typeface="SimHei" panose="02010609060101010101" pitchFamily="49" charset="-122"/>
                <a:cs typeface="Times New Roman" panose="02020603050405020304" pitchFamily="18" charset="0"/>
              </a:rPr>
              <a:t>1 3 7 12 18 26 35 45 56 69 …</a:t>
            </a:r>
          </a:p>
          <a:p>
            <a:pPr marL="711200" lvl="0" indent="0"/>
            <a:r>
              <a:rPr lang="en-US" sz="2000" dirty="0">
                <a:latin typeface="Times New Roman" panose="02020603050405020304" pitchFamily="18" charset="0"/>
                <a:ea typeface="SimHei" panose="02010609060101010101" pitchFamily="49" charset="-122"/>
                <a:cs typeface="Times New Roman" panose="02020603050405020304" pitchFamily="18" charset="0"/>
              </a:rPr>
              <a:t>How is this sequence like the FIGURE-FIGURE Figure?</a:t>
            </a:r>
          </a:p>
          <a:p>
            <a:pPr marL="1441450" lvl="0" indent="0"/>
            <a:endParaRPr lang="en-US" sz="400" dirty="0">
              <a:latin typeface="Times New Roman" panose="02020603050405020304" pitchFamily="18" charset="0"/>
              <a:ea typeface="SimHei" panose="02010609060101010101" pitchFamily="49" charset="-122"/>
              <a:cs typeface="Times New Roman" panose="02020603050405020304" pitchFamily="18" charset="0"/>
            </a:endParaRPr>
          </a:p>
          <a:p>
            <a:pPr marL="1430338" lvl="0" indent="0" defTabSz="1882775"/>
            <a:r>
              <a:rPr lang="en-US" sz="2000" dirty="0">
                <a:latin typeface="Times New Roman" panose="02020603050405020304" pitchFamily="18" charset="0"/>
                <a:ea typeface="SimHei" panose="02010609060101010101" pitchFamily="49" charset="-122"/>
                <a:cs typeface="Times New Roman" panose="02020603050405020304" pitchFamily="18" charset="0"/>
              </a:rPr>
              <a:t>In this graphic (cutout) by Scott E. Kim (1975</a:t>
            </a:r>
            <a:r>
              <a:rPr lang="en-US" sz="2000" dirty="0" smtClean="0">
                <a:latin typeface="Times New Roman" panose="02020603050405020304" pitchFamily="18" charset="0"/>
                <a:ea typeface="SimHei" panose="02010609060101010101" pitchFamily="49" charset="-122"/>
                <a:cs typeface="Times New Roman" panose="02020603050405020304" pitchFamily="18" charset="0"/>
              </a:rPr>
              <a:t>),</a:t>
            </a:r>
            <a:br>
              <a:rPr lang="en-US" sz="2000" dirty="0" smtClean="0">
                <a:latin typeface="Times New Roman" panose="02020603050405020304" pitchFamily="18" charset="0"/>
                <a:ea typeface="SimHei" panose="02010609060101010101" pitchFamily="49" charset="-122"/>
                <a:cs typeface="Times New Roman" panose="02020603050405020304" pitchFamily="18" charset="0"/>
              </a:rPr>
            </a:br>
            <a:r>
              <a:rPr lang="en-US" sz="2000" dirty="0" smtClean="0">
                <a:latin typeface="Times New Roman" panose="02020603050405020304" pitchFamily="18" charset="0"/>
                <a:ea typeface="SimHei" panose="02010609060101010101" pitchFamily="49" charset="-122"/>
                <a:cs typeface="Times New Roman" panose="02020603050405020304" pitchFamily="18" charset="0"/>
              </a:rPr>
              <a:t>reproduced in Hofstadter’s book, background and</a:t>
            </a:r>
            <a:br>
              <a:rPr lang="en-US" sz="2000" dirty="0" smtClean="0">
                <a:latin typeface="Times New Roman" panose="02020603050405020304" pitchFamily="18" charset="0"/>
                <a:ea typeface="SimHei" panose="02010609060101010101" pitchFamily="49" charset="-122"/>
                <a:cs typeface="Times New Roman" panose="02020603050405020304" pitchFamily="18" charset="0"/>
              </a:rPr>
            </a:br>
            <a:r>
              <a:rPr lang="en-US" sz="2000" dirty="0" smtClean="0">
                <a:latin typeface="Times New Roman" panose="02020603050405020304" pitchFamily="18" charset="0"/>
                <a:ea typeface="SimHei" panose="02010609060101010101" pitchFamily="49" charset="-122"/>
                <a:cs typeface="Times New Roman" panose="02020603050405020304" pitchFamily="18" charset="0"/>
              </a:rPr>
              <a:t>foreground </a:t>
            </a:r>
            <a:r>
              <a:rPr lang="en-US" sz="2000" dirty="0">
                <a:latin typeface="Times New Roman" panose="02020603050405020304" pitchFamily="18" charset="0"/>
                <a:ea typeface="SimHei" panose="02010609060101010101" pitchFamily="49" charset="-122"/>
                <a:cs typeface="Times New Roman" panose="02020603050405020304" pitchFamily="18" charset="0"/>
              </a:rPr>
              <a:t>are interwoven </a:t>
            </a:r>
            <a:r>
              <a:rPr lang="en-US" sz="2000" dirty="0" smtClean="0">
                <a:latin typeface="Times New Roman" panose="02020603050405020304" pitchFamily="18" charset="0"/>
                <a:ea typeface="SimHei" panose="02010609060101010101" pitchFamily="49" charset="-122"/>
                <a:cs typeface="Times New Roman" panose="02020603050405020304" pitchFamily="18" charset="0"/>
              </a:rPr>
              <a:t>and identical</a:t>
            </a:r>
            <a:r>
              <a:rPr lang="en-US" sz="2000" dirty="0">
                <a:latin typeface="Times New Roman" panose="02020603050405020304" pitchFamily="18" charset="0"/>
                <a:ea typeface="SimHei" panose="02010609060101010101" pitchFamily="49" charset="-122"/>
                <a:cs typeface="Times New Roman" panose="02020603050405020304" pitchFamily="18" charset="0"/>
              </a:rPr>
              <a:t>, you </a:t>
            </a:r>
            <a:r>
              <a:rPr lang="en-US" sz="2000" dirty="0" smtClean="0">
                <a:latin typeface="Times New Roman" panose="02020603050405020304" pitchFamily="18" charset="0"/>
                <a:ea typeface="SimHei" panose="02010609060101010101" pitchFamily="49" charset="-122"/>
                <a:cs typeface="Times New Roman" panose="02020603050405020304" pitchFamily="18" charset="0"/>
              </a:rPr>
              <a:t>cannot</a:t>
            </a:r>
            <a:br>
              <a:rPr lang="en-US" sz="2000" dirty="0" smtClean="0">
                <a:latin typeface="Times New Roman" panose="02020603050405020304" pitchFamily="18" charset="0"/>
                <a:ea typeface="SimHei" panose="02010609060101010101" pitchFamily="49" charset="-122"/>
                <a:cs typeface="Times New Roman" panose="02020603050405020304" pitchFamily="18" charset="0"/>
              </a:rPr>
            </a:br>
            <a:r>
              <a:rPr lang="en-US" sz="2000" dirty="0" smtClean="0">
                <a:latin typeface="Times New Roman" panose="02020603050405020304" pitchFamily="18" charset="0"/>
                <a:ea typeface="SimHei" panose="02010609060101010101" pitchFamily="49" charset="-122"/>
                <a:cs typeface="Times New Roman" panose="02020603050405020304" pitchFamily="18" charset="0"/>
              </a:rPr>
              <a:t>tell </a:t>
            </a:r>
            <a:r>
              <a:rPr lang="en-US" sz="2000" dirty="0">
                <a:latin typeface="Times New Roman" panose="02020603050405020304" pitchFamily="18" charset="0"/>
                <a:ea typeface="SimHei" panose="02010609060101010101" pitchFamily="49" charset="-122"/>
                <a:cs typeface="Times New Roman" panose="02020603050405020304" pitchFamily="18" charset="0"/>
              </a:rPr>
              <a:t>which is which.</a:t>
            </a:r>
          </a:p>
        </p:txBody>
      </p:sp>
      <p:sp>
        <p:nvSpPr>
          <p:cNvPr id="4" name="Fußzeilenplatzhalter 3"/>
          <p:cNvSpPr>
            <a:spLocks noGrp="1"/>
          </p:cNvSpPr>
          <p:nvPr>
            <p:ph type="ftr" idx="10"/>
          </p:nvPr>
        </p:nvSpPr>
        <p:spPr/>
        <p:txBody>
          <a:bodyPr/>
          <a:lstStyle/>
          <a:p>
            <a:pPr>
              <a:defRPr/>
            </a:pPr>
            <a:r>
              <a:rPr lang="en-US" dirty="0" smtClean="0"/>
              <a:t>Ada Basics © 2024 C.Grein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414</a:t>
            </a:fld>
            <a:endParaRPr lang="de-DE" dirty="0"/>
          </a:p>
        </p:txBody>
      </p:sp>
      <p:pic>
        <p:nvPicPr>
          <p:cNvPr id="6" name="Grafik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85800" y="4567189"/>
            <a:ext cx="1305107" cy="1486107"/>
          </a:xfrm>
          <a:prstGeom prst="rect">
            <a:avLst/>
          </a:prstGeom>
        </p:spPr>
      </p:pic>
      <p:sp>
        <p:nvSpPr>
          <p:cNvPr id="7" name="Textfeld 6"/>
          <p:cNvSpPr txBox="1"/>
          <p:nvPr/>
        </p:nvSpPr>
        <p:spPr>
          <a:xfrm>
            <a:off x="7092279" y="3573016"/>
            <a:ext cx="972543" cy="338554"/>
          </a:xfrm>
          <a:prstGeom prst="rect">
            <a:avLst/>
          </a:prstGeom>
          <a:solidFill>
            <a:srgbClr val="31DBE3"/>
          </a:solidFill>
          <a:ln>
            <a:solidFill>
              <a:srgbClr val="0070C0"/>
            </a:solidFill>
          </a:ln>
        </p:spPr>
        <p:txBody>
          <a:bodyPr wrap="square" rtlCol="0">
            <a:spAutoFit/>
          </a:bodyPr>
          <a:lstStyle/>
          <a:p>
            <a:r>
              <a:rPr lang="en-US" altLang="de-DE" sz="1600" dirty="0" smtClean="0">
                <a:solidFill>
                  <a:schemeClr val="accent2"/>
                </a:solidFill>
              </a:rPr>
              <a:t>See code</a:t>
            </a:r>
            <a:endParaRPr lang="en-US" altLang="de-DE" sz="1600" dirty="0">
              <a:solidFill>
                <a:schemeClr val="accent2"/>
              </a:solidFill>
            </a:endParaRPr>
          </a:p>
        </p:txBody>
      </p:sp>
    </p:spTree>
    <p:extLst>
      <p:ext uri="{BB962C8B-B14F-4D97-AF65-F5344CB8AC3E}">
        <p14:creationId xmlns:p14="http://schemas.microsoft.com/office/powerpoint/2010/main" val="2709492361"/>
      </p:ext>
    </p:extLst>
  </p:cSld>
  <p:clrMapOvr>
    <a:masterClrMapping/>
  </p:clrMapOvr>
  <p:timing>
    <p:tnLst>
      <p:par>
        <p:cTn id="1" dur="indefinite" restart="never" nodeType="tmRoot"/>
      </p:par>
    </p:tnLst>
  </p:timing>
</p:sld>
</file>

<file path=ppt/slides/slide4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solidFill>
            <a:srgbClr val="FF0000"/>
          </a:solidFill>
        </p:spPr>
        <p:txBody>
          <a:bodyPr/>
          <a:lstStyle/>
          <a:p>
            <a:r>
              <a:rPr lang="en-US" sz="8000" noProof="0" dirty="0" smtClean="0"/>
              <a:t>Solutions</a:t>
            </a:r>
            <a:endParaRPr lang="en-US" sz="8000" noProof="0" dirty="0"/>
          </a:p>
        </p:txBody>
      </p:sp>
      <p:sp>
        <p:nvSpPr>
          <p:cNvPr id="4" name="Fußzeilenplatzhalter 3"/>
          <p:cNvSpPr>
            <a:spLocks noGrp="1"/>
          </p:cNvSpPr>
          <p:nvPr>
            <p:ph type="ftr" idx="10"/>
          </p:nvPr>
        </p:nvSpPr>
        <p:spPr/>
        <p:txBody>
          <a:bodyPr/>
          <a:lstStyle/>
          <a:p>
            <a:pPr>
              <a:defRPr/>
            </a:pPr>
            <a:r>
              <a:rPr lang="en-US" dirty="0" smtClean="0"/>
              <a:t>Ada Basics © 2024 C.Grein</a:t>
            </a:r>
            <a:endParaRPr lang="de-DE" dirty="0"/>
          </a:p>
        </p:txBody>
      </p:sp>
      <p:sp>
        <p:nvSpPr>
          <p:cNvPr id="5" name="Foliennummernplatzhalter 4"/>
          <p:cNvSpPr>
            <a:spLocks noGrp="1"/>
          </p:cNvSpPr>
          <p:nvPr>
            <p:ph type="sldNum" idx="11"/>
          </p:nvPr>
        </p:nvSpPr>
        <p:spPr/>
        <p:txBody>
          <a:bodyPr/>
          <a:lstStyle/>
          <a:p>
            <a:pPr>
              <a:defRPr/>
            </a:pPr>
            <a:fld id="{6A7BC4DC-A12A-4763-B677-CCF5762EE09E}" type="slidenum">
              <a:rPr lang="de-DE" smtClean="0"/>
              <a:pPr>
                <a:defRPr/>
              </a:pPr>
              <a:t>415</a:t>
            </a:fld>
            <a:endParaRPr lang="de-DE" dirty="0"/>
          </a:p>
        </p:txBody>
      </p:sp>
    </p:spTree>
    <p:extLst>
      <p:ext uri="{BB962C8B-B14F-4D97-AF65-F5344CB8AC3E}">
        <p14:creationId xmlns:p14="http://schemas.microsoft.com/office/powerpoint/2010/main" val="4263181247"/>
      </p:ext>
    </p:extLst>
  </p:cSld>
  <p:clrMapOvr>
    <a:masterClrMapping/>
  </p:clrMapOvr>
  <p:timing>
    <p:tnLst>
      <p:par>
        <p:cTn id="1" dur="indefinite" restart="never" nodeType="tmRoot"/>
      </p:par>
    </p:tnLst>
  </p:timing>
</p:sld>
</file>

<file path=ppt/slides/slide4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1"/>
          <p:cNvSpPr>
            <a:spLocks noGrp="1" noChangeArrowheads="1"/>
          </p:cNvSpPr>
          <p:nvPr>
            <p:ph type="title"/>
          </p:nvPr>
        </p:nvSpPr>
        <p:spPr>
          <a:xfrm>
            <a:off x="685800" y="461963"/>
            <a:ext cx="7767638" cy="1158875"/>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noProof="0" dirty="0" smtClean="0"/>
              <a:t>Solution of </a:t>
            </a:r>
            <a:r>
              <a:rPr lang="en-US" altLang="de-DE" noProof="0" dirty="0"/>
              <a:t>S</a:t>
            </a:r>
            <a:r>
              <a:rPr lang="en-US" altLang="de-DE" noProof="0" dirty="0" smtClean="0"/>
              <a:t>lide </a:t>
            </a:r>
            <a:r>
              <a:rPr lang="en-US" altLang="de-DE" dirty="0" smtClean="0"/>
              <a:t>41</a:t>
            </a:r>
            <a:endParaRPr lang="en-US" altLang="de-DE" noProof="0" dirty="0" smtClean="0"/>
          </a:p>
        </p:txBody>
      </p:sp>
      <p:sp>
        <p:nvSpPr>
          <p:cNvPr id="40963" name="Rectangle 2"/>
          <p:cNvSpPr>
            <a:spLocks noGrp="1" noChangeArrowheads="1"/>
          </p:cNvSpPr>
          <p:nvPr>
            <p:ph type="body" idx="1"/>
          </p:nvPr>
        </p:nvSpPr>
        <p:spPr>
          <a:xfrm>
            <a:off x="698946" y="1644507"/>
            <a:ext cx="7767638" cy="4603893"/>
          </a:xfrm>
        </p:spPr>
        <p:txBody>
          <a:bodyPr/>
          <a:lstStyle/>
          <a:p>
            <a:pPr marL="0" indent="0" eaLnBrk="1" hangingPunct="1">
              <a:lnSpc>
                <a:spcPct val="80000"/>
              </a:lnSpc>
              <a:buClrTx/>
              <a:buFontTx/>
              <a:buNone/>
              <a:tabLst>
                <a:tab pos="0" algn="l"/>
                <a:tab pos="104775" algn="l"/>
                <a:tab pos="452438" algn="l"/>
                <a:tab pos="554038"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en-US" altLang="de-DE" sz="2400" noProof="0" dirty="0" smtClean="0"/>
              <a:t>Define a temperature scale for a home thermometer. It has a measurement range from -30 to +40 °C.</a:t>
            </a:r>
          </a:p>
          <a:p>
            <a:pPr marL="0" lvl="0" indent="0"/>
            <a:r>
              <a:rPr lang="en-US" sz="1800" b="1" dirty="0">
                <a:solidFill>
                  <a:srgbClr val="3333CC"/>
                </a:solidFill>
                <a:latin typeface="Courier New" panose="02070309020205020404" pitchFamily="49" charset="0"/>
                <a:cs typeface="Courier New" panose="02070309020205020404" pitchFamily="49" charset="0"/>
              </a:rPr>
              <a:t>type</a:t>
            </a:r>
            <a:r>
              <a:rPr lang="en-US" sz="1800" dirty="0">
                <a:solidFill>
                  <a:srgbClr val="3333CC"/>
                </a:solidFill>
                <a:latin typeface="Courier New" panose="02070309020205020404" pitchFamily="49" charset="0"/>
                <a:cs typeface="Courier New" panose="02070309020205020404" pitchFamily="49" charset="0"/>
              </a:rPr>
              <a:t> </a:t>
            </a:r>
            <a:r>
              <a:rPr lang="en-US" sz="1800" dirty="0" smtClean="0">
                <a:solidFill>
                  <a:srgbClr val="3333CC"/>
                </a:solidFill>
                <a:latin typeface="Courier New" panose="02070309020205020404" pitchFamily="49" charset="0"/>
                <a:cs typeface="Courier New" panose="02070309020205020404" pitchFamily="49" charset="0"/>
              </a:rPr>
              <a:t>Ambient_Temperature </a:t>
            </a:r>
            <a:r>
              <a:rPr lang="en-US" sz="1800" b="1" dirty="0">
                <a:solidFill>
                  <a:srgbClr val="3333CC"/>
                </a:solidFill>
                <a:latin typeface="Courier New" panose="02070309020205020404" pitchFamily="49" charset="0"/>
                <a:cs typeface="Courier New" panose="02070309020205020404" pitchFamily="49" charset="0"/>
              </a:rPr>
              <a:t>is range </a:t>
            </a:r>
            <a:r>
              <a:rPr lang="en-US" sz="1800" dirty="0">
                <a:solidFill>
                  <a:srgbClr val="3333CC"/>
                </a:solidFill>
                <a:latin typeface="Courier New" panose="02070309020205020404" pitchFamily="49" charset="0"/>
                <a:cs typeface="Courier New" panose="02070309020205020404" pitchFamily="49" charset="0"/>
              </a:rPr>
              <a:t>-30 .. 40</a:t>
            </a:r>
            <a:r>
              <a:rPr lang="en-US" sz="1800" dirty="0" smtClean="0">
                <a:solidFill>
                  <a:srgbClr val="3333CC"/>
                </a:solidFill>
                <a:latin typeface="Courier New" panose="02070309020205020404" pitchFamily="49" charset="0"/>
                <a:cs typeface="Courier New" panose="02070309020205020404" pitchFamily="49" charset="0"/>
              </a:rPr>
              <a:t>;</a:t>
            </a:r>
            <a:endParaRPr lang="en-US" sz="1800" i="1" dirty="0">
              <a:solidFill>
                <a:srgbClr val="FF3399"/>
              </a:solidFill>
              <a:latin typeface="Courier New" panose="02070309020205020404" pitchFamily="49" charset="0"/>
              <a:cs typeface="Courier New" panose="02070309020205020404" pitchFamily="49" charset="0"/>
            </a:endParaRPr>
          </a:p>
          <a:p>
            <a:pPr lvl="0" algn="ctr"/>
            <a:r>
              <a:rPr lang="en-US" sz="2400" dirty="0" smtClean="0">
                <a:solidFill>
                  <a:srgbClr val="3333CC"/>
                </a:solidFill>
                <a:cs typeface="Courier New" panose="02070309020205020404" pitchFamily="49" charset="0"/>
              </a:rPr>
              <a:t>You can only read whole degrees:</a:t>
            </a:r>
            <a:r>
              <a:rPr lang="en-US" sz="2400" dirty="0">
                <a:solidFill>
                  <a:srgbClr val="3333CC"/>
                </a:solidFill>
                <a:cs typeface="Courier New" panose="02070309020205020404" pitchFamily="49" charset="0"/>
              </a:rPr>
              <a:t/>
            </a:r>
            <a:br>
              <a:rPr lang="en-US" sz="2400" dirty="0">
                <a:solidFill>
                  <a:srgbClr val="3333CC"/>
                </a:solidFill>
                <a:cs typeface="Courier New" panose="02070309020205020404" pitchFamily="49" charset="0"/>
              </a:rPr>
            </a:br>
            <a:r>
              <a:rPr lang="en-US" sz="2400" dirty="0" smtClean="0">
                <a:solidFill>
                  <a:srgbClr val="3333CC"/>
                </a:solidFill>
                <a:cs typeface="Courier New" panose="02070309020205020404" pitchFamily="49" charset="0"/>
              </a:rPr>
              <a:t>Whole number.</a:t>
            </a:r>
            <a:endParaRPr lang="en-US" sz="2400" dirty="0">
              <a:solidFill>
                <a:srgbClr val="3333CC"/>
              </a:solidFill>
              <a:cs typeface="Courier New" panose="02070309020205020404" pitchFamily="49" charset="0"/>
            </a:endParaRPr>
          </a:p>
          <a:p>
            <a:pPr marL="0" indent="0" eaLnBrk="1" hangingPunct="1">
              <a:lnSpc>
                <a:spcPct val="80000"/>
              </a:lnSpc>
              <a:buClrTx/>
              <a:buFontTx/>
              <a:buNone/>
              <a:tabLst>
                <a:tab pos="0" algn="l"/>
                <a:tab pos="104775" algn="l"/>
                <a:tab pos="452438" algn="l"/>
                <a:tab pos="554038"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en-US" altLang="de-DE" sz="2400" noProof="0" dirty="0" smtClean="0"/>
              <a:t>Define a type for values you can read from a foldable</a:t>
            </a:r>
            <a:br>
              <a:rPr lang="en-US" altLang="de-DE" sz="2400" noProof="0" dirty="0" smtClean="0"/>
            </a:br>
            <a:r>
              <a:rPr lang="en-US" altLang="de-DE" sz="2400" noProof="0" dirty="0" smtClean="0"/>
              <a:t>meter rod (0 to 2 m).</a:t>
            </a:r>
          </a:p>
          <a:p>
            <a:pPr marL="0" lvl="0" indent="0"/>
            <a:r>
              <a:rPr lang="en-US" sz="1800" b="1" dirty="0">
                <a:solidFill>
                  <a:schemeClr val="accent2"/>
                </a:solidFill>
                <a:latin typeface="Courier New" panose="02070309020205020404" pitchFamily="49" charset="0"/>
                <a:cs typeface="Courier New" panose="02070309020205020404" pitchFamily="49" charset="0"/>
              </a:rPr>
              <a:t>type</a:t>
            </a:r>
            <a:r>
              <a:rPr lang="en-US" sz="1800" dirty="0">
                <a:solidFill>
                  <a:schemeClr val="accent2"/>
                </a:solidFill>
                <a:latin typeface="Courier New" panose="02070309020205020404" pitchFamily="49" charset="0"/>
                <a:cs typeface="Courier New" panose="02070309020205020404" pitchFamily="49" charset="0"/>
              </a:rPr>
              <a:t> </a:t>
            </a:r>
            <a:r>
              <a:rPr lang="en-US" sz="1800" dirty="0" smtClean="0">
                <a:solidFill>
                  <a:schemeClr val="accent2"/>
                </a:solidFill>
                <a:latin typeface="Courier New" panose="02070309020205020404" pitchFamily="49" charset="0"/>
                <a:cs typeface="Courier New" panose="02070309020205020404" pitchFamily="49" charset="0"/>
              </a:rPr>
              <a:t>Length </a:t>
            </a:r>
            <a:r>
              <a:rPr lang="en-US" sz="1800" b="1" dirty="0">
                <a:solidFill>
                  <a:schemeClr val="accent2"/>
                </a:solidFill>
                <a:latin typeface="Courier New" panose="02070309020205020404" pitchFamily="49" charset="0"/>
                <a:cs typeface="Courier New" panose="02070309020205020404" pitchFamily="49" charset="0"/>
              </a:rPr>
              <a:t>is digits  </a:t>
            </a:r>
            <a:r>
              <a:rPr lang="en-US" sz="1800" dirty="0">
                <a:solidFill>
                  <a:schemeClr val="accent2"/>
                </a:solidFill>
                <a:latin typeface="Courier New" panose="02070309020205020404" pitchFamily="49" charset="0"/>
                <a:cs typeface="Courier New" panose="02070309020205020404" pitchFamily="49" charset="0"/>
              </a:rPr>
              <a:t>4   </a:t>
            </a:r>
            <a:r>
              <a:rPr lang="en-US" sz="1800" b="1" dirty="0">
                <a:solidFill>
                  <a:schemeClr val="accent2"/>
                </a:solidFill>
                <a:latin typeface="Courier New" panose="02070309020205020404" pitchFamily="49" charset="0"/>
                <a:cs typeface="Courier New" panose="02070309020205020404" pitchFamily="49" charset="0"/>
              </a:rPr>
              <a:t>range</a:t>
            </a:r>
            <a:r>
              <a:rPr lang="en-US" sz="1800" dirty="0">
                <a:solidFill>
                  <a:schemeClr val="accent2"/>
                </a:solidFill>
                <a:latin typeface="Courier New" panose="02070309020205020404" pitchFamily="49" charset="0"/>
                <a:cs typeface="Courier New" panose="02070309020205020404" pitchFamily="49" charset="0"/>
              </a:rPr>
              <a:t> 0.0 .. 2.000</a:t>
            </a:r>
            <a:r>
              <a:rPr lang="en-US" sz="1800" dirty="0" smtClean="0">
                <a:solidFill>
                  <a:schemeClr val="accent2"/>
                </a:solidFill>
                <a:latin typeface="Courier New" panose="02070309020205020404" pitchFamily="49" charset="0"/>
                <a:cs typeface="Courier New" panose="02070309020205020404" pitchFamily="49" charset="0"/>
              </a:rPr>
              <a:t>;</a:t>
            </a:r>
            <a:r>
              <a:rPr lang="en-US" sz="1800" i="1" dirty="0">
                <a:solidFill>
                  <a:schemeClr val="accent2"/>
                </a:solidFill>
                <a:latin typeface="Courier New" panose="02070309020205020404" pitchFamily="49" charset="0"/>
                <a:cs typeface="Courier New" panose="02070309020205020404" pitchFamily="49" charset="0"/>
              </a:rPr>
              <a:t/>
            </a:r>
            <a:br>
              <a:rPr lang="en-US" sz="1800" i="1" dirty="0">
                <a:solidFill>
                  <a:schemeClr val="accent2"/>
                </a:solidFill>
                <a:latin typeface="Courier New" panose="02070309020205020404" pitchFamily="49" charset="0"/>
                <a:cs typeface="Courier New" panose="02070309020205020404" pitchFamily="49" charset="0"/>
              </a:rPr>
            </a:br>
            <a:r>
              <a:rPr lang="en-US" altLang="de-DE" sz="1800" b="1" dirty="0" smtClean="0">
                <a:solidFill>
                  <a:schemeClr val="accent2"/>
                </a:solidFill>
                <a:latin typeface="Courier New" pitchFamily="49" charset="0"/>
              </a:rPr>
              <a:t>type</a:t>
            </a:r>
            <a:r>
              <a:rPr lang="en-US" altLang="de-DE" sz="1800" dirty="0" smtClean="0">
                <a:solidFill>
                  <a:schemeClr val="accent2"/>
                </a:solidFill>
                <a:latin typeface="Courier New" pitchFamily="49" charset="0"/>
              </a:rPr>
              <a:t> Length </a:t>
            </a:r>
            <a:r>
              <a:rPr lang="en-US" altLang="de-DE" sz="1800" b="1" dirty="0">
                <a:solidFill>
                  <a:schemeClr val="accent2"/>
                </a:solidFill>
                <a:latin typeface="Courier New" pitchFamily="49" charset="0"/>
              </a:rPr>
              <a:t>is delta </a:t>
            </a:r>
            <a:r>
              <a:rPr lang="en-US" altLang="de-DE" sz="1800" dirty="0">
                <a:solidFill>
                  <a:schemeClr val="accent2"/>
                </a:solidFill>
                <a:latin typeface="Courier New" pitchFamily="49" charset="0"/>
              </a:rPr>
              <a:t>0.001 </a:t>
            </a:r>
            <a:r>
              <a:rPr lang="en-US" altLang="de-DE" sz="1800" b="1" dirty="0">
                <a:solidFill>
                  <a:schemeClr val="accent2"/>
                </a:solidFill>
                <a:latin typeface="Courier New" pitchFamily="49" charset="0"/>
              </a:rPr>
              <a:t>range</a:t>
            </a:r>
            <a:r>
              <a:rPr lang="en-US" altLang="de-DE" sz="1800" dirty="0">
                <a:solidFill>
                  <a:schemeClr val="accent2"/>
                </a:solidFill>
                <a:latin typeface="Courier New" pitchFamily="49" charset="0"/>
              </a:rPr>
              <a:t> 0.0 .. 2.000;</a:t>
            </a:r>
            <a:endParaRPr lang="en-US" sz="1800" i="1" dirty="0">
              <a:solidFill>
                <a:schemeClr val="accent2"/>
              </a:solidFill>
              <a:latin typeface="Courier New" panose="02070309020205020404" pitchFamily="49" charset="0"/>
              <a:cs typeface="Courier New" panose="02070309020205020404" pitchFamily="49" charset="0"/>
            </a:endParaRPr>
          </a:p>
          <a:p>
            <a:pPr lvl="0" algn="ctr"/>
            <a:r>
              <a:rPr lang="en-US" sz="2400" dirty="0">
                <a:solidFill>
                  <a:schemeClr val="accent2"/>
                </a:solidFill>
                <a:cs typeface="Courier New" panose="02070309020205020404" pitchFamily="49" charset="0"/>
              </a:rPr>
              <a:t>A</a:t>
            </a:r>
            <a:r>
              <a:rPr lang="en-US" sz="2400" dirty="0" smtClean="0">
                <a:solidFill>
                  <a:schemeClr val="accent2"/>
                </a:solidFill>
                <a:cs typeface="Courier New" panose="02070309020205020404" pitchFamily="49" charset="0"/>
              </a:rPr>
              <a:t> meter rod allows one millimeter as maximal precision:</a:t>
            </a:r>
            <a:r>
              <a:rPr lang="en-US" sz="2400" dirty="0">
                <a:solidFill>
                  <a:schemeClr val="accent2"/>
                </a:solidFill>
                <a:cs typeface="Courier New" panose="02070309020205020404" pitchFamily="49" charset="0"/>
              </a:rPr>
              <a:t/>
            </a:r>
            <a:br>
              <a:rPr lang="en-US" sz="2400" dirty="0">
                <a:solidFill>
                  <a:schemeClr val="accent2"/>
                </a:solidFill>
                <a:cs typeface="Courier New" panose="02070309020205020404" pitchFamily="49" charset="0"/>
              </a:rPr>
            </a:br>
            <a:r>
              <a:rPr lang="en-US" sz="2400" dirty="0" smtClean="0">
                <a:solidFill>
                  <a:schemeClr val="accent2"/>
                </a:solidFill>
                <a:cs typeface="Courier New" panose="02070309020205020404" pitchFamily="49" charset="0"/>
              </a:rPr>
              <a:t>Floating point or fixed point number.</a:t>
            </a:r>
            <a:endParaRPr lang="en-US" sz="2400" dirty="0">
              <a:solidFill>
                <a:schemeClr val="accent2"/>
              </a:solidFill>
              <a:cs typeface="Courier New" panose="02070309020205020404" pitchFamily="49" charset="0"/>
            </a:endParaRPr>
          </a:p>
          <a:p>
            <a:pPr lvl="0" algn="ctr"/>
            <a:r>
              <a:rPr lang="en-US" sz="2400" dirty="0" smtClean="0">
                <a:solidFill>
                  <a:srgbClr val="FF3399"/>
                </a:solidFill>
                <a:cs typeface="Courier New" panose="02070309020205020404" pitchFamily="49" charset="0"/>
              </a:rPr>
              <a:t>Don’t forget to indicate the unit!</a:t>
            </a:r>
            <a:endParaRPr lang="en-US" sz="2400" dirty="0">
              <a:solidFill>
                <a:srgbClr val="FF3399"/>
              </a:solidFill>
              <a:cs typeface="Courier New" panose="02070309020205020404" pitchFamily="49" charset="0"/>
            </a:endParaRPr>
          </a:p>
          <a:p>
            <a:pPr marL="0" indent="0" eaLnBrk="1" hangingPunct="1">
              <a:lnSpc>
                <a:spcPct val="80000"/>
              </a:lnSpc>
              <a:buClrTx/>
              <a:buFontTx/>
              <a:buNone/>
              <a:tabLst>
                <a:tab pos="0" algn="l"/>
                <a:tab pos="104775" algn="l"/>
                <a:tab pos="452438" algn="l"/>
                <a:tab pos="554038"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endParaRPr lang="en-US" altLang="de-DE" sz="2800" noProof="0" dirty="0" smtClean="0"/>
          </a:p>
        </p:txBody>
      </p:sp>
      <p:sp>
        <p:nvSpPr>
          <p:cNvPr id="40964" name="Fußzeilenplatzhalter 1"/>
          <p:cNvSpPr>
            <a:spLocks noGrp="1"/>
          </p:cNvSpPr>
          <p:nvPr>
            <p:ph type="ftr" sz="quarte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en-US" altLang="de-DE" sz="2400" dirty="0" smtClean="0"/>
              <a:t>Ada Basics © 2024 C.Grein</a:t>
            </a:r>
            <a:endParaRPr lang="de-DE" altLang="de-DE" sz="2400" dirty="0"/>
          </a:p>
        </p:txBody>
      </p:sp>
      <p:sp>
        <p:nvSpPr>
          <p:cNvPr id="40965" name="Foliennummernplatzhalter 2"/>
          <p:cNvSpPr>
            <a:spLocks noGrp="1"/>
          </p:cNvSpPr>
          <p:nvPr>
            <p:ph type="sldNum" sz="quarter"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49783CC1-B064-4677-83B4-F043DA079CF1}" type="slidenum">
              <a:rPr lang="de-DE" altLang="de-DE" sz="2400" smtClean="0"/>
              <a:pPr eaLnBrk="1" hangingPunct="1">
                <a:spcBef>
                  <a:spcPct val="0"/>
                </a:spcBef>
              </a:pPr>
              <a:t>416</a:t>
            </a:fld>
            <a:endParaRPr lang="de-DE" altLang="de-DE" sz="2400" dirty="0" smtClean="0"/>
          </a:p>
        </p:txBody>
      </p:sp>
      <p:sp>
        <p:nvSpPr>
          <p:cNvPr id="2" name="Textfeld 1"/>
          <p:cNvSpPr txBox="1"/>
          <p:nvPr/>
        </p:nvSpPr>
        <p:spPr>
          <a:xfrm>
            <a:off x="6948264" y="2339588"/>
            <a:ext cx="1656184" cy="369332"/>
          </a:xfrm>
          <a:prstGeom prst="rect">
            <a:avLst/>
          </a:prstGeom>
          <a:noFill/>
        </p:spPr>
        <p:txBody>
          <a:bodyPr wrap="square" rtlCol="0">
            <a:spAutoFit/>
          </a:bodyPr>
          <a:lstStyle/>
          <a:p>
            <a:r>
              <a:rPr lang="en-US" sz="1800" kern="0" dirty="0">
                <a:solidFill>
                  <a:srgbClr val="FF3399"/>
                </a:solidFill>
                <a:latin typeface="Courier New" panose="02070309020205020404" pitchFamily="49" charset="0"/>
                <a:cs typeface="Courier New" panose="02070309020205020404" pitchFamily="49" charset="0"/>
              </a:rPr>
              <a:t>-- </a:t>
            </a:r>
            <a:r>
              <a:rPr lang="en-US" sz="1800" i="1" kern="0" dirty="0">
                <a:solidFill>
                  <a:srgbClr val="FF3399"/>
                </a:solidFill>
                <a:latin typeface="Courier New" panose="02070309020205020404" pitchFamily="49" charset="0"/>
                <a:cs typeface="Courier New" panose="02070309020205020404" pitchFamily="49" charset="0"/>
              </a:rPr>
              <a:t>Celsius</a:t>
            </a:r>
            <a:endParaRPr lang="de-DE" dirty="0"/>
          </a:p>
        </p:txBody>
      </p:sp>
      <p:sp>
        <p:nvSpPr>
          <p:cNvPr id="3" name="Textfeld 2"/>
          <p:cNvSpPr txBox="1"/>
          <p:nvPr/>
        </p:nvSpPr>
        <p:spPr>
          <a:xfrm>
            <a:off x="7236296" y="4221088"/>
            <a:ext cx="1368152" cy="369332"/>
          </a:xfrm>
          <a:prstGeom prst="rect">
            <a:avLst/>
          </a:prstGeom>
          <a:noFill/>
        </p:spPr>
        <p:txBody>
          <a:bodyPr wrap="square" rtlCol="0">
            <a:spAutoFit/>
          </a:bodyPr>
          <a:lstStyle/>
          <a:p>
            <a:r>
              <a:rPr lang="en-US" sz="1800" kern="0" dirty="0">
                <a:solidFill>
                  <a:srgbClr val="FF3399"/>
                </a:solidFill>
                <a:latin typeface="Courier New" panose="02070309020205020404" pitchFamily="49" charset="0"/>
                <a:cs typeface="Courier New" panose="02070309020205020404" pitchFamily="49" charset="0"/>
              </a:rPr>
              <a:t>-- </a:t>
            </a:r>
            <a:r>
              <a:rPr lang="en-US" sz="1800" i="1" kern="0" dirty="0">
                <a:solidFill>
                  <a:srgbClr val="FF3399"/>
                </a:solidFill>
                <a:latin typeface="Courier New" panose="02070309020205020404" pitchFamily="49" charset="0"/>
                <a:cs typeface="Courier New" panose="02070309020205020404" pitchFamily="49" charset="0"/>
              </a:rPr>
              <a:t>Meter</a:t>
            </a:r>
            <a:endParaRPr lang="de-DE" dirty="0"/>
          </a:p>
        </p:txBody>
      </p:sp>
    </p:spTree>
    <p:extLst>
      <p:ext uri="{BB962C8B-B14F-4D97-AF65-F5344CB8AC3E}">
        <p14:creationId xmlns:p14="http://schemas.microsoft.com/office/powerpoint/2010/main" val="976271807"/>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0963">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0963">
                                            <p:txEl>
                                              <p:pRg st="2" end="2"/>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40963">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40963">
                                            <p:txEl>
                                              <p:pRg st="5" end="5"/>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0963">
                                            <p:txEl>
                                              <p:pRg st="6" end="6"/>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4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smtClean="0"/>
              <a:t>Precision of</a:t>
            </a:r>
            <a:br>
              <a:rPr lang="en-US" dirty="0" smtClean="0"/>
            </a:br>
            <a:r>
              <a:rPr lang="en-US" dirty="0" smtClean="0"/>
              <a:t>Floating Point Types</a:t>
            </a:r>
            <a:endParaRPr lang="en-US" dirty="0"/>
          </a:p>
        </p:txBody>
      </p:sp>
      <p:sp>
        <p:nvSpPr>
          <p:cNvPr id="3" name="Inhaltsplatzhalter 2"/>
          <p:cNvSpPr>
            <a:spLocks noGrp="1"/>
          </p:cNvSpPr>
          <p:nvPr>
            <p:ph idx="1"/>
          </p:nvPr>
        </p:nvSpPr>
        <p:spPr>
          <a:xfrm>
            <a:off x="685800" y="2060848"/>
            <a:ext cx="7739063" cy="3534041"/>
          </a:xfrm>
        </p:spPr>
        <p:txBody>
          <a:bodyPr/>
          <a:lstStyle/>
          <a:p>
            <a:pPr marL="0" indent="0"/>
            <a:r>
              <a:rPr lang="en-US" dirty="0" smtClean="0">
                <a:solidFill>
                  <a:schemeClr val="tx1"/>
                </a:solidFill>
                <a:cs typeface="Courier New" panose="02070309020205020404" pitchFamily="49" charset="0"/>
              </a:rPr>
              <a:t>Given these types:</a:t>
            </a:r>
          </a:p>
          <a:p>
            <a:pPr marL="633413" indent="0"/>
            <a:r>
              <a:rPr lang="en-US" sz="2400" b="1" dirty="0" smtClean="0">
                <a:solidFill>
                  <a:schemeClr val="tx1"/>
                </a:solidFill>
                <a:latin typeface="Courier New" panose="02070309020205020404" pitchFamily="49" charset="0"/>
                <a:cs typeface="Courier New" panose="02070309020205020404" pitchFamily="49" charset="0"/>
              </a:rPr>
              <a:t>type</a:t>
            </a:r>
            <a:r>
              <a:rPr lang="en-US" sz="2400" dirty="0" smtClean="0">
                <a:solidFill>
                  <a:schemeClr val="tx1"/>
                </a:solidFill>
                <a:latin typeface="Courier New" panose="02070309020205020404" pitchFamily="49" charset="0"/>
                <a:cs typeface="Courier New" panose="02070309020205020404" pitchFamily="49" charset="0"/>
              </a:rPr>
              <a:t> T4 </a:t>
            </a:r>
            <a:r>
              <a:rPr lang="en-US" sz="2400" b="1" dirty="0" smtClean="0">
                <a:solidFill>
                  <a:schemeClr val="tx1"/>
                </a:solidFill>
                <a:latin typeface="Courier New" panose="02070309020205020404" pitchFamily="49" charset="0"/>
                <a:cs typeface="Courier New" panose="02070309020205020404" pitchFamily="49" charset="0"/>
              </a:rPr>
              <a:t>is digits </a:t>
            </a:r>
            <a:r>
              <a:rPr lang="en-US" sz="2400" dirty="0" smtClean="0">
                <a:solidFill>
                  <a:schemeClr val="tx1"/>
                </a:solidFill>
                <a:latin typeface="Courier New" panose="02070309020205020404" pitchFamily="49" charset="0"/>
                <a:cs typeface="Courier New" panose="02070309020205020404" pitchFamily="49" charset="0"/>
              </a:rPr>
              <a:t>4;</a:t>
            </a:r>
          </a:p>
          <a:p>
            <a:pPr marL="633413" indent="0"/>
            <a:r>
              <a:rPr lang="en-US" sz="2400" b="1" dirty="0" smtClean="0">
                <a:solidFill>
                  <a:schemeClr val="tx1"/>
                </a:solidFill>
                <a:latin typeface="Courier New" panose="02070309020205020404" pitchFamily="49" charset="0"/>
                <a:cs typeface="Courier New" panose="02070309020205020404" pitchFamily="49" charset="0"/>
              </a:rPr>
              <a:t>type</a:t>
            </a:r>
            <a:r>
              <a:rPr lang="en-US" sz="2400" dirty="0" smtClean="0">
                <a:solidFill>
                  <a:schemeClr val="tx1"/>
                </a:solidFill>
                <a:latin typeface="Courier New" panose="02070309020205020404" pitchFamily="49" charset="0"/>
                <a:cs typeface="Courier New" panose="02070309020205020404" pitchFamily="49" charset="0"/>
              </a:rPr>
              <a:t> T6 </a:t>
            </a:r>
            <a:r>
              <a:rPr lang="en-US" sz="2400" b="1" dirty="0" smtClean="0">
                <a:solidFill>
                  <a:schemeClr val="tx1"/>
                </a:solidFill>
                <a:latin typeface="Courier New" panose="02070309020205020404" pitchFamily="49" charset="0"/>
                <a:cs typeface="Courier New" panose="02070309020205020404" pitchFamily="49" charset="0"/>
              </a:rPr>
              <a:t>is digits</a:t>
            </a:r>
            <a:r>
              <a:rPr lang="en-US" sz="2400" dirty="0" smtClean="0">
                <a:solidFill>
                  <a:schemeClr val="tx1"/>
                </a:solidFill>
                <a:latin typeface="Courier New" panose="02070309020205020404" pitchFamily="49" charset="0"/>
                <a:cs typeface="Courier New" panose="02070309020205020404" pitchFamily="49" charset="0"/>
              </a:rPr>
              <a:t> 6;</a:t>
            </a:r>
          </a:p>
          <a:p>
            <a:pPr marL="633413" indent="0"/>
            <a:r>
              <a:rPr lang="en-US" sz="2400" dirty="0" smtClean="0">
                <a:solidFill>
                  <a:schemeClr val="tx1"/>
                </a:solidFill>
                <a:latin typeface="Courier New" panose="02070309020205020404" pitchFamily="49" charset="0"/>
                <a:cs typeface="Courier New" panose="02070309020205020404" pitchFamily="49" charset="0"/>
              </a:rPr>
              <a:t>Tiny: </a:t>
            </a:r>
            <a:r>
              <a:rPr lang="en-US" sz="2400" b="1" dirty="0" smtClean="0">
                <a:solidFill>
                  <a:schemeClr val="tx1"/>
                </a:solidFill>
                <a:latin typeface="Courier New" panose="02070309020205020404" pitchFamily="49" charset="0"/>
                <a:cs typeface="Courier New" panose="02070309020205020404" pitchFamily="49" charset="0"/>
              </a:rPr>
              <a:t>constant</a:t>
            </a:r>
            <a:r>
              <a:rPr lang="en-US" sz="2400" dirty="0" smtClean="0">
                <a:solidFill>
                  <a:schemeClr val="tx1"/>
                </a:solidFill>
                <a:latin typeface="Courier New" panose="02070309020205020404" pitchFamily="49" charset="0"/>
                <a:cs typeface="Courier New" panose="02070309020205020404" pitchFamily="49" charset="0"/>
              </a:rPr>
              <a:t> := 1.0E-5;</a:t>
            </a:r>
          </a:p>
          <a:p>
            <a:pPr marL="0" indent="0"/>
            <a:r>
              <a:rPr lang="en-US" dirty="0" smtClean="0">
                <a:solidFill>
                  <a:schemeClr val="tx1"/>
                </a:solidFill>
                <a:cs typeface="Courier New" panose="02070309020205020404" pitchFamily="49" charset="0"/>
              </a:rPr>
              <a:t>What is the result?</a:t>
            </a:r>
          </a:p>
          <a:p>
            <a:pPr marL="633413" indent="0"/>
            <a:r>
              <a:rPr lang="en-US" sz="2400" dirty="0" smtClean="0">
                <a:solidFill>
                  <a:schemeClr val="tx1"/>
                </a:solidFill>
                <a:latin typeface="Courier New" panose="02070309020205020404" pitchFamily="49" charset="0"/>
                <a:cs typeface="Courier New" panose="02070309020205020404" pitchFamily="49" charset="0"/>
              </a:rPr>
              <a:t>V4: T4 := 1.0 + </a:t>
            </a:r>
            <a:r>
              <a:rPr lang="en-US" sz="2400" dirty="0">
                <a:solidFill>
                  <a:schemeClr val="tx1"/>
                </a:solidFill>
                <a:latin typeface="Courier New" panose="02070309020205020404" pitchFamily="49" charset="0"/>
                <a:cs typeface="Courier New" panose="02070309020205020404" pitchFamily="49" charset="0"/>
              </a:rPr>
              <a:t>Tiny</a:t>
            </a:r>
            <a:r>
              <a:rPr lang="en-US" sz="2400" dirty="0" smtClean="0">
                <a:solidFill>
                  <a:schemeClr val="tx1"/>
                </a:solidFill>
                <a:latin typeface="Courier New" panose="02070309020205020404" pitchFamily="49" charset="0"/>
                <a:cs typeface="Courier New" panose="02070309020205020404" pitchFamily="49" charset="0"/>
              </a:rPr>
              <a:t>;</a:t>
            </a:r>
          </a:p>
          <a:p>
            <a:pPr marL="633413" indent="0"/>
            <a:r>
              <a:rPr lang="en-US" sz="2400" dirty="0" smtClean="0">
                <a:solidFill>
                  <a:schemeClr val="tx1"/>
                </a:solidFill>
                <a:latin typeface="Courier New" panose="02070309020205020404" pitchFamily="49" charset="0"/>
                <a:cs typeface="Courier New" panose="02070309020205020404" pitchFamily="49" charset="0"/>
              </a:rPr>
              <a:t>V6: T6 := 1.0 + </a:t>
            </a:r>
            <a:r>
              <a:rPr lang="en-US" sz="2400" dirty="0">
                <a:solidFill>
                  <a:schemeClr val="tx1"/>
                </a:solidFill>
                <a:latin typeface="Courier New" panose="02070309020205020404" pitchFamily="49" charset="0"/>
                <a:cs typeface="Courier New" panose="02070309020205020404" pitchFamily="49" charset="0"/>
              </a:rPr>
              <a:t>Tiny</a:t>
            </a:r>
            <a:r>
              <a:rPr lang="en-US" sz="2400" dirty="0" smtClean="0">
                <a:solidFill>
                  <a:schemeClr val="tx1"/>
                </a:solidFill>
                <a:latin typeface="Courier New" panose="02070309020205020404" pitchFamily="49" charset="0"/>
                <a:cs typeface="Courier New" panose="02070309020205020404" pitchFamily="49" charset="0"/>
              </a:rPr>
              <a:t>;</a:t>
            </a:r>
            <a:endParaRPr lang="en-US" sz="2400" dirty="0">
              <a:solidFill>
                <a:schemeClr val="tx1"/>
              </a:solidFill>
              <a:latin typeface="Courier New" panose="02070309020205020404" pitchFamily="49" charset="0"/>
              <a:cs typeface="Courier New" panose="02070309020205020404" pitchFamily="49" charset="0"/>
            </a:endParaRPr>
          </a:p>
        </p:txBody>
      </p:sp>
      <p:sp>
        <p:nvSpPr>
          <p:cNvPr id="4" name="Fußzeilenplatzhalter 3"/>
          <p:cNvSpPr>
            <a:spLocks noGrp="1"/>
          </p:cNvSpPr>
          <p:nvPr>
            <p:ph type="ftr" idx="10"/>
          </p:nvPr>
        </p:nvSpPr>
        <p:spPr/>
        <p:txBody>
          <a:bodyPr/>
          <a:lstStyle/>
          <a:p>
            <a:pPr>
              <a:defRPr/>
            </a:pPr>
            <a:r>
              <a:rPr lang="en-US" dirty="0" smtClean="0"/>
              <a:t>Ada Basics © 2024 C.Grein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417</a:t>
            </a:fld>
            <a:endParaRPr lang="de-DE" dirty="0"/>
          </a:p>
        </p:txBody>
      </p:sp>
      <p:sp>
        <p:nvSpPr>
          <p:cNvPr id="7" name="Rechteck 6"/>
          <p:cNvSpPr/>
          <p:nvPr/>
        </p:nvSpPr>
        <p:spPr>
          <a:xfrm>
            <a:off x="755576" y="5634636"/>
            <a:ext cx="7742825" cy="461665"/>
          </a:xfrm>
          <a:prstGeom prst="rect">
            <a:avLst/>
          </a:prstGeom>
        </p:spPr>
        <p:txBody>
          <a:bodyPr wrap="none">
            <a:spAutoFit/>
          </a:bodyPr>
          <a:lstStyle/>
          <a:p>
            <a:r>
              <a:rPr lang="de-DE" dirty="0">
                <a:solidFill>
                  <a:srgbClr val="C00000"/>
                </a:solidFill>
                <a:latin typeface="Courier New" panose="02070309020205020404" pitchFamily="49" charset="0"/>
                <a:cs typeface="Courier New" panose="02070309020205020404" pitchFamily="49" charset="0"/>
              </a:rPr>
              <a:t>Put_Line </a:t>
            </a:r>
            <a:r>
              <a:rPr lang="de-DE" dirty="0" smtClean="0">
                <a:solidFill>
                  <a:srgbClr val="C00000"/>
                </a:solidFill>
                <a:latin typeface="Courier New" panose="02070309020205020404" pitchFamily="49" charset="0"/>
                <a:cs typeface="Courier New" panose="02070309020205020404" pitchFamily="49" charset="0"/>
              </a:rPr>
              <a:t>(T4'Image (</a:t>
            </a:r>
            <a:r>
              <a:rPr lang="de-DE" dirty="0">
                <a:solidFill>
                  <a:srgbClr val="C00000"/>
                </a:solidFill>
                <a:latin typeface="Courier New" panose="02070309020205020404" pitchFamily="49" charset="0"/>
                <a:cs typeface="Courier New" panose="02070309020205020404" pitchFamily="49" charset="0"/>
              </a:rPr>
              <a:t>V4</a:t>
            </a:r>
            <a:r>
              <a:rPr lang="de-DE" dirty="0" smtClean="0">
                <a:solidFill>
                  <a:srgbClr val="C00000"/>
                </a:solidFill>
                <a:latin typeface="Courier New" panose="02070309020205020404" pitchFamily="49" charset="0"/>
                <a:cs typeface="Courier New" panose="02070309020205020404" pitchFamily="49" charset="0"/>
              </a:rPr>
              <a:t>) </a:t>
            </a:r>
            <a:r>
              <a:rPr lang="de-DE" dirty="0">
                <a:solidFill>
                  <a:srgbClr val="C00000"/>
                </a:solidFill>
                <a:latin typeface="Courier New" panose="02070309020205020404" pitchFamily="49" charset="0"/>
                <a:cs typeface="Courier New" panose="02070309020205020404" pitchFamily="49" charset="0"/>
              </a:rPr>
              <a:t>&amp; </a:t>
            </a:r>
            <a:r>
              <a:rPr lang="de-DE" dirty="0" smtClean="0">
                <a:solidFill>
                  <a:srgbClr val="C00000"/>
                </a:solidFill>
                <a:latin typeface="Courier New" panose="02070309020205020404" pitchFamily="49" charset="0"/>
                <a:cs typeface="Courier New" panose="02070309020205020404" pitchFamily="49" charset="0"/>
              </a:rPr>
              <a:t>T6'Image (</a:t>
            </a:r>
            <a:r>
              <a:rPr lang="de-DE" dirty="0">
                <a:solidFill>
                  <a:srgbClr val="C00000"/>
                </a:solidFill>
                <a:latin typeface="Courier New" panose="02070309020205020404" pitchFamily="49" charset="0"/>
                <a:cs typeface="Courier New" panose="02070309020205020404" pitchFamily="49" charset="0"/>
              </a:rPr>
              <a:t>V6</a:t>
            </a:r>
            <a:r>
              <a:rPr lang="de-DE" dirty="0" smtClean="0">
                <a:solidFill>
                  <a:srgbClr val="C00000"/>
                </a:solidFill>
                <a:latin typeface="Courier New" panose="02070309020205020404" pitchFamily="49" charset="0"/>
                <a:cs typeface="Courier New" panose="02070309020205020404" pitchFamily="49" charset="0"/>
              </a:rPr>
              <a:t>));</a:t>
            </a:r>
            <a:endParaRPr lang="de-DE" dirty="0">
              <a:solidFill>
                <a:srgbClr val="C00000"/>
              </a:solidFill>
              <a:latin typeface="Courier New" panose="02070309020205020404" pitchFamily="49" charset="0"/>
              <a:cs typeface="Courier New" panose="02070309020205020404" pitchFamily="49" charset="0"/>
            </a:endParaRPr>
          </a:p>
        </p:txBody>
      </p:sp>
      <p:sp>
        <p:nvSpPr>
          <p:cNvPr id="8" name="Rechteckige Legende 7"/>
          <p:cNvSpPr/>
          <p:nvPr/>
        </p:nvSpPr>
        <p:spPr bwMode="auto">
          <a:xfrm>
            <a:off x="6661150" y="3068960"/>
            <a:ext cx="1511250" cy="432048"/>
          </a:xfrm>
          <a:prstGeom prst="wedgeRectCallout">
            <a:avLst>
              <a:gd name="adj1" fmla="val -97565"/>
              <a:gd name="adj2" fmla="val 128384"/>
            </a:avLst>
          </a:prstGeom>
          <a:solidFill>
            <a:srgbClr val="FFB64B"/>
          </a:solidFill>
          <a:ln w="9525" cap="flat" cmpd="sng" algn="ctr">
            <a:solidFill>
              <a:srgbClr val="C0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8" charset="0"/>
              <a:buNone/>
              <a:tabLst/>
            </a:pPr>
            <a:r>
              <a:rPr kumimoji="0" lang="en-US" sz="2000" b="0" i="0" u="none" strike="noStrike" cap="none" normalizeH="0" baseline="0" dirty="0" smtClean="0">
                <a:ln>
                  <a:noFill/>
                </a:ln>
                <a:solidFill>
                  <a:srgbClr val="C00000"/>
                </a:solidFill>
                <a:effectLst/>
                <a:latin typeface="Times New Roman" pitchFamily="18" charset="0"/>
              </a:rPr>
              <a:t>See </a:t>
            </a:r>
            <a:r>
              <a:rPr lang="en-US" sz="2000" dirty="0" smtClean="0">
                <a:solidFill>
                  <a:srgbClr val="C00000"/>
                </a:solidFill>
              </a:rPr>
              <a:t>slide</a:t>
            </a:r>
            <a:r>
              <a:rPr kumimoji="0" lang="en-US" sz="2000" b="0" i="0" u="none" strike="noStrike" cap="none" normalizeH="0" baseline="0" dirty="0" smtClean="0">
                <a:ln>
                  <a:noFill/>
                </a:ln>
                <a:solidFill>
                  <a:srgbClr val="C00000"/>
                </a:solidFill>
                <a:effectLst/>
                <a:latin typeface="Times New Roman" pitchFamily="18" charset="0"/>
              </a:rPr>
              <a:t> 45.</a:t>
            </a:r>
          </a:p>
        </p:txBody>
      </p:sp>
      <p:sp>
        <p:nvSpPr>
          <p:cNvPr id="9" name="Interaktive Schaltfläche: Zurückkehren 8">
            <a:hlinkClick r:id="rId2" action="ppaction://hlinksldjump" highlightClick="1"/>
          </p:cNvPr>
          <p:cNvSpPr/>
          <p:nvPr/>
        </p:nvSpPr>
        <p:spPr bwMode="auto">
          <a:xfrm>
            <a:off x="7740352" y="1124744"/>
            <a:ext cx="182736" cy="216024"/>
          </a:xfrm>
          <a:prstGeom prst="actionButtonReturn">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8" charset="0"/>
              <a:buNone/>
              <a:tabLst/>
            </a:pPr>
            <a:endParaRPr kumimoji="0" lang="de-DE" sz="2200" b="0" i="0" u="none" strike="noStrike" cap="none" normalizeH="0" baseline="0" dirty="0" smtClean="0">
              <a:ln>
                <a:noFill/>
              </a:ln>
              <a:solidFill>
                <a:schemeClr val="bg1"/>
              </a:solidFill>
              <a:effectLst/>
              <a:latin typeface="Times New Roman" pitchFamily="18" charset="0"/>
            </a:endParaRPr>
          </a:p>
        </p:txBody>
      </p:sp>
    </p:spTree>
    <p:extLst>
      <p:ext uri="{BB962C8B-B14F-4D97-AF65-F5344CB8AC3E}">
        <p14:creationId xmlns:p14="http://schemas.microsoft.com/office/powerpoint/2010/main" val="684997850"/>
      </p:ext>
    </p:extLst>
  </p:cSld>
  <p:clrMapOvr>
    <a:masterClrMapping/>
  </p:clrMapOvr>
  <p:timing>
    <p:tnLst>
      <p:par>
        <p:cTn id="1" dur="indefinite" restart="never" nodeType="tmRoot"/>
      </p:par>
    </p:tnLst>
  </p:timing>
</p:sld>
</file>

<file path=ppt/slides/slide4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1"/>
          <p:cNvSpPr>
            <a:spLocks noGrp="1" noChangeArrowheads="1"/>
          </p:cNvSpPr>
          <p:nvPr>
            <p:ph type="title"/>
          </p:nvPr>
        </p:nvSpPr>
        <p:spPr>
          <a:xfrm>
            <a:off x="685800" y="461963"/>
            <a:ext cx="7767638" cy="1158875"/>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noProof="0" dirty="0" smtClean="0"/>
              <a:t>Possible Solution of </a:t>
            </a:r>
            <a:r>
              <a:rPr lang="en-US" altLang="de-DE" noProof="0" dirty="0"/>
              <a:t>S</a:t>
            </a:r>
            <a:r>
              <a:rPr lang="en-US" altLang="de-DE" noProof="0" dirty="0" smtClean="0"/>
              <a:t>lide </a:t>
            </a:r>
            <a:r>
              <a:rPr lang="en-US" altLang="de-DE" dirty="0" smtClean="0"/>
              <a:t>62</a:t>
            </a:r>
            <a:endParaRPr lang="en-US" altLang="de-DE" noProof="0" dirty="0" smtClean="0"/>
          </a:p>
        </p:txBody>
      </p:sp>
      <p:sp>
        <p:nvSpPr>
          <p:cNvPr id="43011" name="Rectangle 2"/>
          <p:cNvSpPr>
            <a:spLocks noGrp="1" noChangeArrowheads="1"/>
          </p:cNvSpPr>
          <p:nvPr>
            <p:ph type="body" idx="1"/>
          </p:nvPr>
        </p:nvSpPr>
        <p:spPr>
          <a:xfrm>
            <a:off x="685800" y="1988840"/>
            <a:ext cx="7767638" cy="3960440"/>
          </a:xfrm>
        </p:spPr>
        <p:txBody>
          <a:bodyPr/>
          <a:lstStyle/>
          <a:p>
            <a:pPr marL="2414588" lvl="1" indent="-2414588" eaLnBrk="1" hangingPunct="1">
              <a:lnSpc>
                <a:spcPct val="80000"/>
              </a:lnSpc>
              <a:buSzPct val="45000"/>
              <a:buNone/>
              <a:tabLst>
                <a:tab pos="0" algn="l"/>
                <a:tab pos="452438" algn="l"/>
                <a:tab pos="554038" algn="l"/>
                <a:tab pos="1452563" algn="l"/>
                <a:tab pos="1901825" algn="l"/>
                <a:tab pos="2328863"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en-US" altLang="de-DE" sz="2400" noProof="0" dirty="0" smtClean="0"/>
              <a:t>The range of temperatures with your measurements is</a:t>
            </a:r>
            <a:br>
              <a:rPr lang="en-US" altLang="de-DE" sz="2400" noProof="0" dirty="0" smtClean="0"/>
            </a:br>
            <a:r>
              <a:rPr lang="en-US" altLang="de-DE" sz="2400" noProof="0" dirty="0" smtClean="0"/>
              <a:t>-10 .. + 20 °C</a:t>
            </a:r>
          </a:p>
          <a:p>
            <a:pPr marL="2414588" lvl="1" indent="-2414588" eaLnBrk="1" hangingPunct="1">
              <a:lnSpc>
                <a:spcPct val="80000"/>
              </a:lnSpc>
              <a:buSzPct val="45000"/>
              <a:buNone/>
              <a:tabLst>
                <a:tab pos="0" algn="l"/>
                <a:tab pos="452438" algn="l"/>
                <a:tab pos="554038" algn="l"/>
                <a:tab pos="1452563" algn="l"/>
                <a:tab pos="1901825" algn="l"/>
                <a:tab pos="2328863"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endParaRPr lang="en-US" altLang="de-DE" sz="200" noProof="0" dirty="0" smtClean="0"/>
          </a:p>
          <a:p>
            <a:pPr marL="357188" lvl="1" indent="0" eaLnBrk="1" hangingPunct="1">
              <a:lnSpc>
                <a:spcPct val="80000"/>
              </a:lnSpc>
              <a:buSzPct val="45000"/>
              <a:buNone/>
              <a:tabLst>
                <a:tab pos="0" algn="l"/>
                <a:tab pos="452438" algn="l"/>
                <a:tab pos="554038" algn="l"/>
                <a:tab pos="1257300" algn="l"/>
                <a:tab pos="1452563" algn="l"/>
                <a:tab pos="1901825"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en-US" altLang="de-DE" sz="2000" b="1" noProof="0" dirty="0" smtClean="0">
                <a:latin typeface="Courier New" pitchFamily="49" charset="0"/>
              </a:rPr>
              <a:t>type</a:t>
            </a:r>
            <a:r>
              <a:rPr lang="en-US" altLang="de-DE" sz="2000" noProof="0" dirty="0" smtClean="0">
                <a:latin typeface="Courier New" pitchFamily="49" charset="0"/>
              </a:rPr>
              <a:t> Temperature </a:t>
            </a:r>
            <a:r>
              <a:rPr lang="en-US" altLang="de-DE" sz="2000" b="1" noProof="0" dirty="0" smtClean="0">
                <a:latin typeface="Courier New" pitchFamily="49" charset="0"/>
              </a:rPr>
              <a:t>is range</a:t>
            </a:r>
            <a:r>
              <a:rPr lang="en-US" altLang="de-DE" sz="2000" noProof="0" dirty="0" smtClean="0">
                <a:latin typeface="Courier New" pitchFamily="49" charset="0"/>
              </a:rPr>
              <a:t> -10 .. +20;</a:t>
            </a:r>
            <a:endParaRPr lang="en-US" altLang="de-DE" sz="2000" i="1" noProof="0" dirty="0" smtClean="0">
              <a:latin typeface="Courier New" pitchFamily="49" charset="0"/>
            </a:endParaRPr>
          </a:p>
          <a:p>
            <a:pPr marL="2414588" lvl="1" indent="-2414588" eaLnBrk="1" hangingPunct="1">
              <a:lnSpc>
                <a:spcPct val="80000"/>
              </a:lnSpc>
              <a:buSzPct val="45000"/>
              <a:buNone/>
              <a:tabLst>
                <a:tab pos="0" algn="l"/>
                <a:tab pos="452438" algn="l"/>
                <a:tab pos="554038" algn="l"/>
                <a:tab pos="1257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endParaRPr lang="en-US" altLang="de-DE" sz="2000" noProof="0" dirty="0" smtClean="0">
              <a:latin typeface="Courier New" pitchFamily="49" charset="0"/>
            </a:endParaRPr>
          </a:p>
          <a:p>
            <a:pPr marL="2414588" lvl="1" indent="-2414588" eaLnBrk="1" hangingPunct="1">
              <a:lnSpc>
                <a:spcPct val="80000"/>
              </a:lnSpc>
              <a:buSzPct val="45000"/>
              <a:buNone/>
              <a:tabLst>
                <a:tab pos="0" algn="l"/>
                <a:tab pos="452438" algn="l"/>
                <a:tab pos="554038" algn="l"/>
                <a:tab pos="1257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en-US" altLang="de-DE" sz="2400" noProof="0" dirty="0" smtClean="0"/>
              <a:t>Your current measurement only covers the</a:t>
            </a:r>
            <a:r>
              <a:rPr lang="en-US" altLang="de-DE" sz="2400" dirty="0" smtClean="0"/>
              <a:t> partial range of</a:t>
            </a:r>
            <a:r>
              <a:rPr lang="en-US" altLang="de-DE" sz="2400" noProof="0" dirty="0" smtClean="0"/>
              <a:t/>
            </a:r>
            <a:br>
              <a:rPr lang="en-US" altLang="de-DE" sz="2400" noProof="0" dirty="0" smtClean="0"/>
            </a:br>
            <a:r>
              <a:rPr lang="en-US" altLang="de-DE" sz="2400" noProof="0" dirty="0" smtClean="0"/>
              <a:t>-5 .. +5 °C</a:t>
            </a:r>
          </a:p>
          <a:p>
            <a:pPr marL="2414588" lvl="1" indent="-2414588" eaLnBrk="1" hangingPunct="1">
              <a:lnSpc>
                <a:spcPct val="80000"/>
              </a:lnSpc>
              <a:buSzPct val="45000"/>
              <a:buNone/>
              <a:tabLst>
                <a:tab pos="0" algn="l"/>
                <a:tab pos="452438" algn="l"/>
                <a:tab pos="554038" algn="l"/>
                <a:tab pos="1257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endParaRPr lang="en-US" altLang="de-DE" sz="200" b="1" noProof="0" dirty="0" smtClean="0">
              <a:latin typeface="Courier New" pitchFamily="49" charset="0"/>
            </a:endParaRPr>
          </a:p>
          <a:p>
            <a:pPr marL="442913"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en-US" altLang="de-DE" sz="2000" b="1" noProof="0" dirty="0" smtClean="0">
                <a:latin typeface="Courier New" pitchFamily="49" charset="0"/>
              </a:rPr>
              <a:t>type</a:t>
            </a:r>
            <a:r>
              <a:rPr lang="en-US" altLang="de-DE" sz="2000" noProof="0" dirty="0" smtClean="0">
                <a:latin typeface="Courier New" pitchFamily="49" charset="0"/>
              </a:rPr>
              <a:t> Reaction_Rate </a:t>
            </a:r>
            <a:r>
              <a:rPr lang="en-US" altLang="de-DE" sz="2000" b="1" noProof="0" dirty="0" smtClean="0">
                <a:latin typeface="Courier New" pitchFamily="49" charset="0"/>
              </a:rPr>
              <a:t>is array</a:t>
            </a:r>
            <a:br>
              <a:rPr lang="en-US" altLang="de-DE" sz="2000" b="1" noProof="0" dirty="0" smtClean="0">
                <a:latin typeface="Courier New" pitchFamily="49" charset="0"/>
              </a:rPr>
            </a:br>
            <a:r>
              <a:rPr lang="en-US" altLang="de-DE" sz="2000" b="1" noProof="0" dirty="0" smtClean="0">
                <a:latin typeface="Courier New" pitchFamily="49" charset="0"/>
              </a:rPr>
              <a:t> </a:t>
            </a:r>
            <a:r>
              <a:rPr lang="en-US" altLang="de-DE" sz="2000" noProof="0" dirty="0" smtClean="0">
                <a:latin typeface="Courier New" pitchFamily="49" charset="0"/>
              </a:rPr>
              <a:t> (Temperature </a:t>
            </a:r>
            <a:r>
              <a:rPr lang="en-US" altLang="de-DE" sz="2000" b="1" noProof="0" dirty="0" smtClean="0">
                <a:latin typeface="Courier New" pitchFamily="49" charset="0"/>
              </a:rPr>
              <a:t>range</a:t>
            </a:r>
            <a:r>
              <a:rPr lang="en-US" altLang="de-DE" sz="2000" noProof="0" dirty="0" smtClean="0">
                <a:latin typeface="Courier New" pitchFamily="49" charset="0"/>
              </a:rPr>
              <a:t> &lt;&gt;) </a:t>
            </a:r>
            <a:r>
              <a:rPr lang="en-US" altLang="de-DE" sz="2000" b="1" noProof="0" dirty="0" smtClean="0">
                <a:latin typeface="Courier New" pitchFamily="49" charset="0"/>
              </a:rPr>
              <a:t>of</a:t>
            </a:r>
            <a:r>
              <a:rPr lang="en-US" altLang="de-DE" sz="2000" noProof="0" dirty="0" smtClean="0">
                <a:latin typeface="Courier New" pitchFamily="49" charset="0"/>
              </a:rPr>
              <a:t> </a:t>
            </a:r>
            <a:r>
              <a:rPr lang="en-US" altLang="de-DE" sz="2000" noProof="0" dirty="0" smtClean="0">
                <a:solidFill>
                  <a:srgbClr val="FF3399"/>
                </a:solidFill>
                <a:latin typeface="Courier New" pitchFamily="49" charset="0"/>
              </a:rPr>
              <a:t>Float</a:t>
            </a:r>
            <a:r>
              <a:rPr lang="en-US" altLang="de-DE" sz="2000" noProof="0" dirty="0" smtClean="0">
                <a:latin typeface="Courier New" pitchFamily="49" charset="0"/>
              </a:rPr>
              <a:t>;</a:t>
            </a:r>
          </a:p>
          <a:p>
            <a:pPr marL="442913"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en-US" altLang="de-DE" sz="2000" noProof="0" dirty="0" smtClean="0">
                <a:latin typeface="Courier New" pitchFamily="49" charset="0"/>
              </a:rPr>
              <a:t>My_Rate</a:t>
            </a:r>
            <a:r>
              <a:rPr lang="en-US" altLang="de-DE" sz="2000" dirty="0" smtClean="0">
                <a:latin typeface="Courier New" pitchFamily="49" charset="0"/>
              </a:rPr>
              <a:t>: </a:t>
            </a:r>
            <a:r>
              <a:rPr lang="en-US" altLang="de-DE" sz="2000" dirty="0">
                <a:latin typeface="Courier New" pitchFamily="49" charset="0"/>
              </a:rPr>
              <a:t>Reaction_Rate (-</a:t>
            </a:r>
            <a:r>
              <a:rPr lang="en-US" altLang="de-DE" sz="2000" noProof="0" dirty="0" smtClean="0">
                <a:latin typeface="Courier New" pitchFamily="49" charset="0"/>
              </a:rPr>
              <a:t>5 .. +5);</a:t>
            </a:r>
          </a:p>
          <a:p>
            <a:pPr marL="0" indent="0" algn="ctr"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en-US" altLang="de-DE" sz="2600" noProof="0" dirty="0" smtClean="0">
                <a:solidFill>
                  <a:srgbClr val="FF3399"/>
                </a:solidFill>
              </a:rPr>
              <a:t>Shouldn’t you have used a better type than Float?</a:t>
            </a:r>
          </a:p>
        </p:txBody>
      </p:sp>
      <p:sp>
        <p:nvSpPr>
          <p:cNvPr id="43012" name="Fußzeilenplatzhalter 1"/>
          <p:cNvSpPr>
            <a:spLocks noGrp="1"/>
          </p:cNvSpPr>
          <p:nvPr>
            <p:ph type="ftr" sz="quarte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en-US" altLang="de-DE" sz="2400" dirty="0" smtClean="0"/>
              <a:t>Ada Basics © 2024 C.Grein</a:t>
            </a:r>
            <a:endParaRPr lang="de-DE" altLang="de-DE" sz="2400" dirty="0"/>
          </a:p>
        </p:txBody>
      </p:sp>
      <p:sp>
        <p:nvSpPr>
          <p:cNvPr id="43013" name="Foliennummernplatzhalter 2"/>
          <p:cNvSpPr>
            <a:spLocks noGrp="1"/>
          </p:cNvSpPr>
          <p:nvPr>
            <p:ph type="sldNum" sz="quarter"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B15C1896-FD49-4A6E-8EB8-C734528EB3D9}" type="slidenum">
              <a:rPr lang="de-DE" altLang="de-DE" sz="2400" smtClean="0"/>
              <a:pPr eaLnBrk="1" hangingPunct="1">
                <a:spcBef>
                  <a:spcPct val="0"/>
                </a:spcBef>
              </a:pPr>
              <a:t>418</a:t>
            </a:fld>
            <a:endParaRPr lang="de-DE" altLang="de-DE" sz="2400" dirty="0" smtClean="0"/>
          </a:p>
        </p:txBody>
      </p:sp>
      <p:sp>
        <p:nvSpPr>
          <p:cNvPr id="2" name="Textfeld 1"/>
          <p:cNvSpPr txBox="1"/>
          <p:nvPr/>
        </p:nvSpPr>
        <p:spPr>
          <a:xfrm>
            <a:off x="7380312" y="2708920"/>
            <a:ext cx="792088" cy="400110"/>
          </a:xfrm>
          <a:prstGeom prst="rect">
            <a:avLst/>
          </a:prstGeom>
          <a:noFill/>
        </p:spPr>
        <p:txBody>
          <a:bodyPr wrap="square" rtlCol="0">
            <a:spAutoFit/>
          </a:bodyPr>
          <a:lstStyle/>
          <a:p>
            <a:r>
              <a:rPr lang="en-US" altLang="de-DE" sz="2000" i="1" kern="0" dirty="0">
                <a:solidFill>
                  <a:srgbClr val="FF0000"/>
                </a:solidFill>
                <a:latin typeface="+mn-lt"/>
              </a:rPr>
              <a:t>Unit?</a:t>
            </a:r>
            <a:endParaRPr lang="de-DE" dirty="0">
              <a:solidFill>
                <a:srgbClr val="FF0000"/>
              </a:solidFill>
              <a:latin typeface="+mn-lt"/>
            </a:endParaRPr>
          </a:p>
        </p:txBody>
      </p:sp>
      <p:sp>
        <p:nvSpPr>
          <p:cNvPr id="8" name="Interaktive Schaltfläche: Zurückkehren 7">
            <a:hlinkClick r:id="rId3" action="ppaction://hlinksldjump" highlightClick="1"/>
          </p:cNvPr>
          <p:cNvSpPr/>
          <p:nvPr/>
        </p:nvSpPr>
        <p:spPr bwMode="auto">
          <a:xfrm>
            <a:off x="8168898" y="933388"/>
            <a:ext cx="182736" cy="216024"/>
          </a:xfrm>
          <a:prstGeom prst="actionButtonReturn">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8" charset="0"/>
              <a:buNone/>
              <a:tabLst/>
            </a:pPr>
            <a:endParaRPr kumimoji="0" lang="de-DE" sz="2200" b="0" i="0" u="none" strike="noStrike" cap="none" normalizeH="0" baseline="0" dirty="0" smtClean="0">
              <a:ln>
                <a:noFill/>
              </a:ln>
              <a:solidFill>
                <a:schemeClr val="bg1"/>
              </a:solidFill>
              <a:effectLst/>
              <a:latin typeface="Times New Roman" pitchFamily="18" charset="0"/>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3011">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2">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43011">
                                            <p:txEl>
                                              <p:pRg st="6" end="6"/>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43011">
                                            <p:txEl>
                                              <p:pRg st="7" end="7"/>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43011">
                                            <p:txEl>
                                              <p:pRg st="8" end="8"/>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4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8" name="Rectangle 1"/>
          <p:cNvSpPr>
            <a:spLocks noGrp="1" noChangeArrowheads="1"/>
          </p:cNvSpPr>
          <p:nvPr>
            <p:ph type="title"/>
          </p:nvPr>
        </p:nvSpPr>
        <p:spPr>
          <a:xfrm>
            <a:off x="685800" y="271463"/>
            <a:ext cx="7751763" cy="1312862"/>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4000" noProof="0" dirty="0" smtClean="0"/>
              <a:t>Array Aggregates and Slices</a:t>
            </a:r>
            <a:br>
              <a:rPr lang="en-US" altLang="de-DE" sz="4000" noProof="0" dirty="0" smtClean="0"/>
            </a:br>
            <a:r>
              <a:rPr lang="en-US" altLang="de-DE" sz="4000" noProof="0" dirty="0" smtClean="0"/>
              <a:t>(Slide </a:t>
            </a:r>
            <a:r>
              <a:rPr lang="en-US" altLang="de-DE" sz="4000" dirty="0"/>
              <a:t>6</a:t>
            </a:r>
            <a:r>
              <a:rPr lang="en-US" altLang="de-DE" sz="4000" noProof="0" dirty="0" smtClean="0"/>
              <a:t>5)</a:t>
            </a:r>
          </a:p>
        </p:txBody>
      </p:sp>
      <p:sp>
        <p:nvSpPr>
          <p:cNvPr id="41989" name="Rectangle 2"/>
          <p:cNvSpPr>
            <a:spLocks noGrp="1" noChangeArrowheads="1"/>
          </p:cNvSpPr>
          <p:nvPr>
            <p:ph sz="half" idx="1"/>
          </p:nvPr>
        </p:nvSpPr>
        <p:spPr>
          <a:xfrm>
            <a:off x="685800" y="1619250"/>
            <a:ext cx="3783013" cy="4862513"/>
          </a:xfrm>
        </p:spPr>
        <p:txBody>
          <a:bodyPr/>
          <a:lstStyle/>
          <a:p>
            <a:pPr marL="0" indent="0" eaLnBrk="1" hangingPunct="1">
              <a:spcBef>
                <a:spcPct val="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2000" noProof="0" dirty="0" smtClean="0"/>
              <a:t> </a:t>
            </a:r>
            <a:r>
              <a:rPr lang="en-US" altLang="de-DE" sz="2000" noProof="0" dirty="0" smtClean="0">
                <a:solidFill>
                  <a:srgbClr val="0000FF"/>
                </a:solidFill>
              </a:rPr>
              <a:t>Ada 95 new rule: Aggregates with</a:t>
            </a:r>
          </a:p>
          <a:p>
            <a:pPr marL="0" indent="0" eaLnBrk="1" hangingPunct="1">
              <a:spcBef>
                <a:spcPct val="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2000" noProof="0" dirty="0" smtClean="0"/>
              <a:t>    What is legal here and which are</a:t>
            </a:r>
          </a:p>
          <a:p>
            <a:pPr marL="0" indent="0" eaLnBrk="1" hangingPunct="1">
              <a:spcBef>
                <a:spcPct val="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300" b="1" noProof="0" dirty="0" smtClean="0">
                <a:latin typeface="Courier New" pitchFamily="49" charset="0"/>
              </a:rPr>
              <a:t>declare</a:t>
            </a:r>
          </a:p>
          <a:p>
            <a:pPr marL="0" indent="0" eaLnBrk="1" hangingPunct="1">
              <a:spcBef>
                <a:spcPct val="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300" noProof="0" dirty="0" smtClean="0">
                <a:latin typeface="Courier New" pitchFamily="49" charset="0"/>
              </a:rPr>
              <a:t>  </a:t>
            </a:r>
            <a:r>
              <a:rPr lang="en-US" altLang="de-DE" sz="1300" b="1" noProof="0" dirty="0" smtClean="0">
                <a:latin typeface="Courier New" pitchFamily="49" charset="0"/>
              </a:rPr>
              <a:t>type</a:t>
            </a:r>
            <a:r>
              <a:rPr lang="en-US" altLang="de-DE" sz="1300" noProof="0" dirty="0" smtClean="0">
                <a:latin typeface="Courier New" pitchFamily="49" charset="0"/>
              </a:rPr>
              <a:t> T </a:t>
            </a:r>
            <a:r>
              <a:rPr lang="en-US" altLang="de-DE" sz="1300" b="1" noProof="0" dirty="0" smtClean="0">
                <a:latin typeface="Courier New" pitchFamily="49" charset="0"/>
              </a:rPr>
              <a:t>is array</a:t>
            </a:r>
            <a:r>
              <a:rPr lang="en-US" altLang="de-DE" sz="1300" noProof="0" dirty="0" smtClean="0">
                <a:latin typeface="Courier New" pitchFamily="49" charset="0"/>
              </a:rPr>
              <a:t> (Integer </a:t>
            </a:r>
            <a:r>
              <a:rPr lang="en-US" altLang="de-DE" sz="1300" b="1" noProof="0" dirty="0" smtClean="0">
                <a:latin typeface="Courier New" pitchFamily="49" charset="0"/>
              </a:rPr>
              <a:t>range</a:t>
            </a:r>
            <a:r>
              <a:rPr lang="en-US" altLang="de-DE" sz="1300" noProof="0" dirty="0" smtClean="0">
                <a:latin typeface="Courier New" pitchFamily="49" charset="0"/>
              </a:rPr>
              <a:t> &lt;&gt;)</a:t>
            </a:r>
          </a:p>
          <a:p>
            <a:pPr marL="0" indent="0" eaLnBrk="1" hangingPunct="1">
              <a:spcBef>
                <a:spcPct val="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300" noProof="0" dirty="0" smtClean="0">
                <a:latin typeface="Courier New" pitchFamily="49" charset="0"/>
              </a:rPr>
              <a:t>  </a:t>
            </a:r>
            <a:r>
              <a:rPr lang="en-US" altLang="de-DE" sz="1300" noProof="0" dirty="0" smtClean="0">
                <a:solidFill>
                  <a:srgbClr val="663300"/>
                </a:solidFill>
                <a:latin typeface="Courier New" pitchFamily="49" charset="0"/>
              </a:rPr>
              <a:t>A: </a:t>
            </a:r>
            <a:r>
              <a:rPr lang="en-US" altLang="de-DE" sz="1300" b="1" noProof="0" dirty="0" smtClean="0">
                <a:solidFill>
                  <a:srgbClr val="663300"/>
                </a:solidFill>
                <a:latin typeface="Courier New" pitchFamily="49" charset="0"/>
              </a:rPr>
              <a:t>array</a:t>
            </a:r>
            <a:r>
              <a:rPr lang="en-US" altLang="de-DE" sz="1300" noProof="0" dirty="0" smtClean="0">
                <a:solidFill>
                  <a:srgbClr val="663300"/>
                </a:solidFill>
                <a:latin typeface="Courier New" pitchFamily="49" charset="0"/>
              </a:rPr>
              <a:t> (1..3) of …; -- </a:t>
            </a:r>
            <a:r>
              <a:rPr lang="en-US" altLang="de-DE" sz="1300" b="1" i="1" noProof="0" dirty="0" smtClean="0">
                <a:solidFill>
                  <a:srgbClr val="663300"/>
                </a:solidFill>
                <a:latin typeface="Courier New" pitchFamily="49" charset="0"/>
              </a:rPr>
              <a:t>anonymous</a:t>
            </a:r>
            <a:endParaRPr lang="en-US" altLang="de-DE" sz="1300" noProof="0" dirty="0" smtClean="0">
              <a:latin typeface="Courier New" pitchFamily="49" charset="0"/>
            </a:endParaRPr>
          </a:p>
          <a:p>
            <a:pPr marL="0" indent="0" eaLnBrk="1" hangingPunct="1">
              <a:spcBef>
                <a:spcPct val="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300" noProof="0" dirty="0" smtClean="0">
                <a:latin typeface="Courier New" pitchFamily="49" charset="0"/>
              </a:rPr>
              <a:t>  B: T     (1..3);</a:t>
            </a:r>
          </a:p>
          <a:p>
            <a:pPr marL="0" indent="0" eaLnBrk="1" hangingPunct="1">
              <a:spcBef>
                <a:spcPct val="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300" b="1" noProof="0" dirty="0" smtClean="0">
                <a:latin typeface="Courier New" pitchFamily="49" charset="0"/>
              </a:rPr>
              <a:t>begin</a:t>
            </a:r>
          </a:p>
          <a:p>
            <a:pPr marL="0" indent="0" eaLnBrk="1" hangingPunct="1">
              <a:spcBef>
                <a:spcPct val="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300" noProof="0" dirty="0" smtClean="0">
                <a:latin typeface="Courier New" pitchFamily="49" charset="0"/>
              </a:rPr>
              <a:t>  A := (1 =&gt; x, 2 .. 3 =&gt; y);</a:t>
            </a:r>
          </a:p>
          <a:p>
            <a:pPr marL="0" indent="0" eaLnBrk="1" hangingPunct="1">
              <a:spcBef>
                <a:spcPct val="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300" noProof="0" dirty="0" smtClean="0">
                <a:latin typeface="Courier New" pitchFamily="49" charset="0"/>
              </a:rPr>
              <a:t>  A := (1 =&gt; x, </a:t>
            </a:r>
            <a:r>
              <a:rPr lang="en-US" altLang="de-DE" sz="1300" b="1" noProof="0" dirty="0" smtClean="0">
                <a:latin typeface="Courier New" pitchFamily="49" charset="0"/>
              </a:rPr>
              <a:t>others</a:t>
            </a:r>
            <a:r>
              <a:rPr lang="en-US" altLang="de-DE" sz="1300" noProof="0" dirty="0" smtClean="0">
                <a:latin typeface="Courier New" pitchFamily="49" charset="0"/>
              </a:rPr>
              <a:t> =&gt; y);</a:t>
            </a:r>
          </a:p>
          <a:p>
            <a:pPr marL="0" indent="0" eaLnBrk="1" hangingPunct="1">
              <a:spcBef>
                <a:spcPct val="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300" noProof="0" dirty="0" smtClean="0">
                <a:latin typeface="Courier New" pitchFamily="49" charset="0"/>
              </a:rPr>
              <a:t>  B := (1 =&gt; x, </a:t>
            </a:r>
            <a:r>
              <a:rPr lang="en-US" altLang="de-DE" sz="1300" b="1" noProof="0" dirty="0" smtClean="0">
                <a:latin typeface="Courier New" pitchFamily="49" charset="0"/>
              </a:rPr>
              <a:t>others</a:t>
            </a:r>
            <a:r>
              <a:rPr lang="en-US" altLang="de-DE" sz="1300" noProof="0" dirty="0" smtClean="0">
                <a:latin typeface="Courier New" pitchFamily="49" charset="0"/>
              </a:rPr>
              <a:t> =&gt; y);</a:t>
            </a:r>
          </a:p>
          <a:p>
            <a:pPr marL="0" indent="0" eaLnBrk="1" hangingPunct="1">
              <a:spcBef>
                <a:spcPct val="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300" noProof="0" dirty="0" smtClean="0">
                <a:latin typeface="Courier New" pitchFamily="49" charset="0"/>
              </a:rPr>
              <a:t>  A := (0 =&gt; x, 1 .. 2 =&gt; y);</a:t>
            </a:r>
          </a:p>
          <a:p>
            <a:pPr marL="0" indent="0" eaLnBrk="1" hangingPunct="1">
              <a:spcBef>
                <a:spcPct val="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300" noProof="0" dirty="0" smtClean="0">
                <a:latin typeface="Courier New" pitchFamily="49" charset="0"/>
              </a:rPr>
              <a:t>  B := (0 =&gt; x, 1 .. 2 =&gt; y);</a:t>
            </a:r>
          </a:p>
          <a:p>
            <a:pPr marL="0" indent="0" eaLnBrk="1" hangingPunct="1">
              <a:spcBef>
                <a:spcPct val="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300" noProof="0" dirty="0" smtClean="0">
                <a:latin typeface="Courier New" pitchFamily="49" charset="0"/>
              </a:rPr>
              <a:t>  A        := (3 =&gt; x, </a:t>
            </a:r>
            <a:r>
              <a:rPr lang="en-US" altLang="de-DE" sz="1300" b="1" noProof="0" dirty="0" smtClean="0">
                <a:latin typeface="Courier New" pitchFamily="49" charset="0"/>
              </a:rPr>
              <a:t>others</a:t>
            </a:r>
            <a:r>
              <a:rPr lang="en-US" altLang="de-DE" sz="1300" noProof="0" dirty="0" smtClean="0">
                <a:latin typeface="Courier New" pitchFamily="49" charset="0"/>
              </a:rPr>
              <a:t> =&gt; y);</a:t>
            </a:r>
          </a:p>
          <a:p>
            <a:pPr marL="0" indent="0" eaLnBrk="1" hangingPunct="1">
              <a:spcBef>
                <a:spcPct val="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300" noProof="0" dirty="0" smtClean="0">
                <a:latin typeface="Courier New" pitchFamily="49" charset="0"/>
              </a:rPr>
              <a:t>  A (1..2) := (3 =&gt; x, </a:t>
            </a:r>
            <a:r>
              <a:rPr lang="en-US" altLang="de-DE" sz="1300" b="1" noProof="0" dirty="0" smtClean="0">
                <a:latin typeface="Courier New" pitchFamily="49" charset="0"/>
              </a:rPr>
              <a:t>others</a:t>
            </a:r>
            <a:r>
              <a:rPr lang="en-US" altLang="de-DE" sz="1300" noProof="0" dirty="0" smtClean="0">
                <a:latin typeface="Courier New" pitchFamily="49" charset="0"/>
              </a:rPr>
              <a:t> =&gt; y);</a:t>
            </a:r>
          </a:p>
          <a:p>
            <a:pPr marL="0" indent="0" eaLnBrk="1" hangingPunct="1">
              <a:spcBef>
                <a:spcPct val="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300" noProof="0" dirty="0" smtClean="0">
                <a:latin typeface="Courier New" pitchFamily="49" charset="0"/>
              </a:rPr>
              <a:t>  A        := (1 =&gt; x, 2 =&gt; y);</a:t>
            </a:r>
          </a:p>
          <a:p>
            <a:pPr marL="0" indent="0" eaLnBrk="1" hangingPunct="1">
              <a:spcBef>
                <a:spcPct val="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300" noProof="0" dirty="0" smtClean="0">
                <a:latin typeface="Courier New" pitchFamily="49" charset="0"/>
              </a:rPr>
              <a:t>  A (1..2) := (2 =&gt; x, 3 =&gt; y);</a:t>
            </a:r>
          </a:p>
          <a:p>
            <a:pPr marL="0" indent="0" eaLnBrk="1" hangingPunct="1">
              <a:spcBef>
                <a:spcPct val="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300" noProof="0" dirty="0" smtClean="0">
                <a:latin typeface="Courier New" pitchFamily="49" charset="0"/>
              </a:rPr>
              <a:t>  A (1..2) := (1 =&gt; x, </a:t>
            </a:r>
            <a:r>
              <a:rPr lang="en-US" altLang="de-DE" sz="1300" b="1" noProof="0" dirty="0" smtClean="0">
                <a:latin typeface="Courier New" pitchFamily="49" charset="0"/>
              </a:rPr>
              <a:t>others</a:t>
            </a:r>
            <a:r>
              <a:rPr lang="en-US" altLang="de-DE" sz="1300" noProof="0" dirty="0" smtClean="0">
                <a:latin typeface="Courier New" pitchFamily="49" charset="0"/>
              </a:rPr>
              <a:t> =&gt; y);</a:t>
            </a:r>
          </a:p>
          <a:p>
            <a:pPr marL="0" indent="0" eaLnBrk="1" hangingPunct="1">
              <a:spcBef>
                <a:spcPct val="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300" noProof="0" dirty="0" smtClean="0">
                <a:latin typeface="Courier New" pitchFamily="49" charset="0"/>
              </a:rPr>
              <a:t>  A (1..2) := (2 =&gt; x, </a:t>
            </a:r>
            <a:r>
              <a:rPr lang="en-US" altLang="de-DE" sz="1300" b="1" noProof="0" dirty="0" smtClean="0">
                <a:latin typeface="Courier New" pitchFamily="49" charset="0"/>
              </a:rPr>
              <a:t>others</a:t>
            </a:r>
            <a:r>
              <a:rPr lang="en-US" altLang="de-DE" sz="1300" noProof="0" dirty="0" smtClean="0">
                <a:latin typeface="Courier New" pitchFamily="49" charset="0"/>
              </a:rPr>
              <a:t> =&gt; y);</a:t>
            </a:r>
          </a:p>
          <a:p>
            <a:pPr marL="0" indent="0" eaLnBrk="1" hangingPunct="1">
              <a:spcBef>
                <a:spcPct val="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300" noProof="0" dirty="0" smtClean="0">
                <a:latin typeface="Courier New" pitchFamily="49" charset="0"/>
              </a:rPr>
              <a:t>  A        := (x, </a:t>
            </a:r>
            <a:r>
              <a:rPr lang="en-US" altLang="de-DE" sz="1300" b="1" noProof="0" dirty="0" smtClean="0">
                <a:latin typeface="Courier New" pitchFamily="49" charset="0"/>
              </a:rPr>
              <a:t>others</a:t>
            </a:r>
            <a:r>
              <a:rPr lang="en-US" altLang="de-DE" sz="1300" noProof="0" dirty="0" smtClean="0">
                <a:latin typeface="Courier New" pitchFamily="49" charset="0"/>
              </a:rPr>
              <a:t> =&gt; y);</a:t>
            </a:r>
          </a:p>
          <a:p>
            <a:pPr marL="0" indent="0" eaLnBrk="1" hangingPunct="1">
              <a:spcBef>
                <a:spcPct val="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300" noProof="0" dirty="0" smtClean="0">
                <a:latin typeface="Courier New" pitchFamily="49" charset="0"/>
              </a:rPr>
              <a:t>  A (1..2) := (x, </a:t>
            </a:r>
            <a:r>
              <a:rPr lang="en-US" altLang="de-DE" sz="1300" b="1" noProof="0" dirty="0" smtClean="0">
                <a:latin typeface="Courier New" pitchFamily="49" charset="0"/>
              </a:rPr>
              <a:t>others</a:t>
            </a:r>
            <a:r>
              <a:rPr lang="en-US" altLang="de-DE" sz="1300" noProof="0" dirty="0" smtClean="0">
                <a:latin typeface="Courier New" pitchFamily="49" charset="0"/>
              </a:rPr>
              <a:t> =&gt; y);</a:t>
            </a:r>
          </a:p>
          <a:p>
            <a:pPr marL="0" indent="0" eaLnBrk="1" hangingPunct="1">
              <a:spcBef>
                <a:spcPct val="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300" noProof="0" dirty="0" smtClean="0">
                <a:latin typeface="Courier New" pitchFamily="49" charset="0"/>
              </a:rPr>
              <a:t>  A := A (2..3) &amp; A (1);</a:t>
            </a:r>
          </a:p>
          <a:p>
            <a:pPr marL="0" indent="0" eaLnBrk="1" hangingPunct="1">
              <a:spcBef>
                <a:spcPct val="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300" noProof="0" dirty="0" smtClean="0">
                <a:latin typeface="Courier New" pitchFamily="49" charset="0"/>
              </a:rPr>
              <a:t>  B := B (2..3) &amp; B (1);</a:t>
            </a:r>
          </a:p>
          <a:p>
            <a:pPr marL="0" indent="0" eaLnBrk="1" hangingPunct="1">
              <a:spcBef>
                <a:spcPct val="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300" b="1" noProof="0" dirty="0" smtClean="0">
                <a:latin typeface="Courier New" pitchFamily="49" charset="0"/>
              </a:rPr>
              <a:t>end</a:t>
            </a:r>
            <a:r>
              <a:rPr lang="en-US" altLang="de-DE" sz="1300" noProof="0" dirty="0" smtClean="0">
                <a:latin typeface="Courier New" pitchFamily="49" charset="0"/>
              </a:rPr>
              <a:t>;</a:t>
            </a:r>
          </a:p>
        </p:txBody>
      </p:sp>
      <p:sp>
        <p:nvSpPr>
          <p:cNvPr id="22531" name="Rectangle 3"/>
          <p:cNvSpPr>
            <a:spLocks noGrp="1" noChangeArrowheads="1"/>
          </p:cNvSpPr>
          <p:nvPr>
            <p:ph sz="half" idx="2"/>
          </p:nvPr>
        </p:nvSpPr>
        <p:spPr>
          <a:xfrm>
            <a:off x="4340225" y="1619250"/>
            <a:ext cx="4119563" cy="4664075"/>
          </a:xfrm>
        </p:spPr>
        <p:txBody>
          <a:bodyPr/>
          <a:lstStyle/>
          <a:p>
            <a:pPr marL="0" indent="11113" eaLnBrk="1" hangingPunct="1">
              <a:spcBef>
                <a:spcPct val="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2000" b="1" noProof="0" dirty="0" smtClean="0">
                <a:solidFill>
                  <a:srgbClr val="0000FF"/>
                </a:solidFill>
                <a:latin typeface="Courier New" pitchFamily="49" charset="0"/>
              </a:rPr>
              <a:t>others</a:t>
            </a:r>
            <a:r>
              <a:rPr lang="en-US" altLang="de-DE" sz="2000" noProof="0" dirty="0" smtClean="0">
                <a:solidFill>
                  <a:srgbClr val="0000FF"/>
                </a:solidFill>
              </a:rPr>
              <a:t> never slide!</a:t>
            </a:r>
          </a:p>
          <a:p>
            <a:pPr marL="0" indent="11113" eaLnBrk="1" hangingPunct="1">
              <a:spcBef>
                <a:spcPct val="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2000" noProof="0" dirty="0" smtClean="0"/>
              <a:t>the bounds of the aggregates?</a:t>
            </a:r>
          </a:p>
          <a:p>
            <a:pPr marL="0" indent="11113" eaLnBrk="1" hangingPunct="1">
              <a:spcBef>
                <a:spcPct val="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US" altLang="de-DE" sz="1300" noProof="0" dirty="0" smtClean="0">
              <a:latin typeface="Courier New" pitchFamily="49" charset="0"/>
            </a:endParaRPr>
          </a:p>
          <a:p>
            <a:pPr marL="0" indent="11113" eaLnBrk="1" hangingPunct="1">
              <a:spcBef>
                <a:spcPct val="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300" b="1" noProof="0" dirty="0" smtClean="0">
                <a:latin typeface="Courier New" pitchFamily="49" charset="0"/>
              </a:rPr>
              <a:t>of</a:t>
            </a:r>
            <a:r>
              <a:rPr lang="en-US" altLang="de-DE" sz="1300" noProof="0" dirty="0" smtClean="0">
                <a:latin typeface="Courier New" pitchFamily="49" charset="0"/>
              </a:rPr>
              <a:t> …;  -- </a:t>
            </a:r>
            <a:r>
              <a:rPr lang="en-US" altLang="de-DE" sz="1300" i="1" noProof="0" dirty="0" smtClean="0">
                <a:latin typeface="Courier New" pitchFamily="49" charset="0"/>
              </a:rPr>
              <a:t>Element type is irrelevant.</a:t>
            </a:r>
          </a:p>
          <a:p>
            <a:pPr marL="0" indent="11113" eaLnBrk="1" hangingPunct="1">
              <a:spcBef>
                <a:spcPct val="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300" b="1" i="1" noProof="0" dirty="0" smtClean="0">
                <a:solidFill>
                  <a:srgbClr val="663300"/>
                </a:solidFill>
                <a:latin typeface="Courier New" pitchFamily="49" charset="0"/>
              </a:rPr>
              <a:t>type</a:t>
            </a:r>
            <a:endParaRPr lang="en-US" altLang="de-DE" sz="1300" i="1" noProof="0" dirty="0" smtClean="0">
              <a:latin typeface="Courier New" pitchFamily="49" charset="0"/>
            </a:endParaRPr>
          </a:p>
          <a:p>
            <a:pPr marL="0" indent="11113" eaLnBrk="1" hangingPunct="1">
              <a:spcBef>
                <a:spcPct val="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US" altLang="de-DE" sz="1300" i="1" noProof="0" dirty="0" smtClean="0">
              <a:latin typeface="Courier New" pitchFamily="49" charset="0"/>
            </a:endParaRPr>
          </a:p>
          <a:p>
            <a:pPr marL="0" indent="11113" eaLnBrk="1" hangingPunct="1">
              <a:spcBef>
                <a:spcPct val="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300" i="1" noProof="0" dirty="0" smtClean="0">
                <a:latin typeface="Courier New" pitchFamily="49" charset="0"/>
              </a:rPr>
              <a:t>  -- </a:t>
            </a:r>
            <a:r>
              <a:rPr lang="en-US" altLang="de-DE" sz="1300" b="1" i="1" noProof="0" dirty="0" smtClean="0">
                <a:latin typeface="Courier New" pitchFamily="49" charset="0"/>
              </a:rPr>
              <a:t>Ada 83   Ada 95</a:t>
            </a:r>
          </a:p>
          <a:p>
            <a:pPr marL="0" indent="11113" eaLnBrk="1" hangingPunct="1">
              <a:spcBef>
                <a:spcPct val="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300" i="1" noProof="0" dirty="0" smtClean="0">
                <a:latin typeface="Courier New" pitchFamily="49" charset="0"/>
              </a:rPr>
              <a:t>  --   </a:t>
            </a:r>
            <a:r>
              <a:rPr lang="en-US" altLang="de-DE" sz="1300" i="1" noProof="0" dirty="0" smtClean="0">
                <a:solidFill>
                  <a:srgbClr val="00AE00"/>
                </a:solidFill>
                <a:latin typeface="Courier New" pitchFamily="49" charset="0"/>
              </a:rPr>
              <a:t>OK</a:t>
            </a:r>
            <a:r>
              <a:rPr lang="en-US" altLang="de-DE" sz="1300" i="1" noProof="0" dirty="0" smtClean="0">
                <a:latin typeface="Courier New" pitchFamily="49" charset="0"/>
              </a:rPr>
              <a:t>       </a:t>
            </a:r>
            <a:r>
              <a:rPr lang="en-US" altLang="de-DE" sz="1300" i="1" noProof="0" dirty="0" smtClean="0">
                <a:solidFill>
                  <a:srgbClr val="00AE00"/>
                </a:solidFill>
                <a:latin typeface="Courier New" pitchFamily="49" charset="0"/>
              </a:rPr>
              <a:t>OK</a:t>
            </a:r>
          </a:p>
          <a:p>
            <a:pPr marL="0" indent="11113" eaLnBrk="1" hangingPunct="1">
              <a:spcBef>
                <a:spcPct val="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300" i="1" noProof="0" dirty="0" smtClean="0">
                <a:latin typeface="Courier New" pitchFamily="49" charset="0"/>
              </a:rPr>
              <a:t>  -- </a:t>
            </a:r>
            <a:r>
              <a:rPr lang="en-US" altLang="de-DE" sz="1300" i="1" noProof="0" dirty="0" smtClean="0">
                <a:solidFill>
                  <a:srgbClr val="FF0000"/>
                </a:solidFill>
                <a:latin typeface="Courier New" pitchFamily="49" charset="0"/>
              </a:rPr>
              <a:t>illegal</a:t>
            </a:r>
            <a:r>
              <a:rPr lang="en-US" altLang="de-DE" sz="1300" i="1" noProof="0" dirty="0" smtClean="0">
                <a:latin typeface="Courier New" pitchFamily="49" charset="0"/>
              </a:rPr>
              <a:t>    </a:t>
            </a:r>
            <a:r>
              <a:rPr lang="en-US" altLang="de-DE" sz="1300" i="1" noProof="0" dirty="0" smtClean="0">
                <a:solidFill>
                  <a:srgbClr val="00AE00"/>
                </a:solidFill>
                <a:latin typeface="Courier New" pitchFamily="49" charset="0"/>
              </a:rPr>
              <a:t>OK</a:t>
            </a:r>
            <a:r>
              <a:rPr lang="en-US" altLang="de-DE" sz="1300" i="1" noProof="0" dirty="0" smtClean="0">
                <a:latin typeface="Courier New" pitchFamily="49" charset="0"/>
              </a:rPr>
              <a:t>  </a:t>
            </a:r>
            <a:r>
              <a:rPr lang="en-US" altLang="de-DE" sz="1300" i="1" noProof="0" dirty="0" smtClean="0">
                <a:solidFill>
                  <a:srgbClr val="0000FF"/>
                </a:solidFill>
                <a:latin typeface="Courier New" pitchFamily="49" charset="0"/>
              </a:rPr>
              <a:t>New rule</a:t>
            </a:r>
          </a:p>
          <a:p>
            <a:pPr marL="0" indent="11113" eaLnBrk="1" hangingPunct="1">
              <a:spcBef>
                <a:spcPct val="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300" i="1" noProof="0" dirty="0" smtClean="0">
                <a:latin typeface="Courier New" pitchFamily="49" charset="0"/>
              </a:rPr>
              <a:t>  -- </a:t>
            </a:r>
            <a:r>
              <a:rPr lang="en-US" altLang="de-DE" sz="1300" i="1" noProof="0" dirty="0" smtClean="0">
                <a:solidFill>
                  <a:srgbClr val="FF0000"/>
                </a:solidFill>
                <a:latin typeface="Courier New" pitchFamily="49" charset="0"/>
              </a:rPr>
              <a:t>illegal </a:t>
            </a:r>
            <a:r>
              <a:rPr lang="en-US" altLang="de-DE" sz="1300" i="1" noProof="0" dirty="0" smtClean="0">
                <a:latin typeface="Courier New" pitchFamily="49" charset="0"/>
              </a:rPr>
              <a:t>   </a:t>
            </a:r>
            <a:r>
              <a:rPr lang="en-US" altLang="de-DE" sz="1300" i="1" noProof="0" dirty="0" smtClean="0">
                <a:solidFill>
                  <a:srgbClr val="00AE00"/>
                </a:solidFill>
                <a:latin typeface="Courier New" pitchFamily="49" charset="0"/>
              </a:rPr>
              <a:t>OK</a:t>
            </a:r>
            <a:r>
              <a:rPr lang="en-US" altLang="de-DE" sz="1300" i="1" noProof="0" dirty="0" smtClean="0">
                <a:latin typeface="Courier New" pitchFamily="49" charset="0"/>
              </a:rPr>
              <a:t>  </a:t>
            </a:r>
            <a:r>
              <a:rPr lang="en-US" altLang="de-DE" sz="1300" i="1" noProof="0" dirty="0" smtClean="0">
                <a:solidFill>
                  <a:srgbClr val="0000FF"/>
                </a:solidFill>
                <a:latin typeface="Courier New" pitchFamily="49" charset="0"/>
              </a:rPr>
              <a:t>New rule</a:t>
            </a:r>
          </a:p>
          <a:p>
            <a:pPr marL="0" indent="11113" eaLnBrk="1" hangingPunct="1">
              <a:spcBef>
                <a:spcPct val="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300" i="1" noProof="0" dirty="0" smtClean="0">
                <a:latin typeface="Courier New" pitchFamily="49" charset="0"/>
              </a:rPr>
              <a:t>  --   </a:t>
            </a:r>
            <a:r>
              <a:rPr lang="en-US" altLang="de-DE" sz="1300" i="1" noProof="0" dirty="0" smtClean="0">
                <a:solidFill>
                  <a:srgbClr val="FF00FF"/>
                </a:solidFill>
                <a:latin typeface="Courier New" pitchFamily="49" charset="0"/>
              </a:rPr>
              <a:t>CE</a:t>
            </a:r>
            <a:r>
              <a:rPr lang="en-US" altLang="de-DE" sz="1300" i="1" noProof="0" dirty="0" smtClean="0">
                <a:latin typeface="Courier New" pitchFamily="49" charset="0"/>
              </a:rPr>
              <a:t>       </a:t>
            </a:r>
            <a:r>
              <a:rPr lang="en-US" altLang="de-DE" sz="1300" i="1" noProof="0" dirty="0" smtClean="0">
                <a:solidFill>
                  <a:srgbClr val="FF00FF"/>
                </a:solidFill>
                <a:latin typeface="Courier New" pitchFamily="49" charset="0"/>
              </a:rPr>
              <a:t>CE</a:t>
            </a:r>
          </a:p>
          <a:p>
            <a:pPr marL="0" indent="11113" eaLnBrk="1" hangingPunct="1">
              <a:spcBef>
                <a:spcPct val="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300" i="1" noProof="0" dirty="0" smtClean="0">
                <a:latin typeface="Courier New" pitchFamily="49" charset="0"/>
              </a:rPr>
              <a:t>  --   </a:t>
            </a:r>
            <a:r>
              <a:rPr lang="en-US" altLang="de-DE" sz="1300" i="1" noProof="0" dirty="0" smtClean="0">
                <a:solidFill>
                  <a:srgbClr val="00AE00"/>
                </a:solidFill>
                <a:latin typeface="Courier New" pitchFamily="49" charset="0"/>
              </a:rPr>
              <a:t>OK</a:t>
            </a:r>
            <a:r>
              <a:rPr lang="en-US" altLang="de-DE" sz="1300" i="1" noProof="0" dirty="0" smtClean="0">
                <a:latin typeface="Courier New" pitchFamily="49" charset="0"/>
              </a:rPr>
              <a:t>       </a:t>
            </a:r>
            <a:r>
              <a:rPr lang="en-US" altLang="de-DE" sz="1300" i="1" noProof="0" dirty="0" smtClean="0">
                <a:solidFill>
                  <a:srgbClr val="00AE00"/>
                </a:solidFill>
                <a:latin typeface="Courier New" pitchFamily="49" charset="0"/>
              </a:rPr>
              <a:t>OK</a:t>
            </a:r>
          </a:p>
          <a:p>
            <a:pPr marL="0" indent="11113" eaLnBrk="1" hangingPunct="1">
              <a:spcBef>
                <a:spcPct val="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300" i="1" noProof="0" dirty="0" smtClean="0">
                <a:latin typeface="Courier New" pitchFamily="49" charset="0"/>
              </a:rPr>
              <a:t>  -- </a:t>
            </a:r>
            <a:r>
              <a:rPr lang="en-US" altLang="de-DE" sz="1300" i="1" noProof="0" dirty="0" smtClean="0">
                <a:solidFill>
                  <a:srgbClr val="FF0000"/>
                </a:solidFill>
                <a:latin typeface="Courier New" pitchFamily="49" charset="0"/>
              </a:rPr>
              <a:t>illegal</a:t>
            </a:r>
            <a:r>
              <a:rPr lang="en-US" altLang="de-DE" sz="1300" i="1" noProof="0" dirty="0" smtClean="0">
                <a:latin typeface="Courier New" pitchFamily="49" charset="0"/>
              </a:rPr>
              <a:t>    </a:t>
            </a:r>
            <a:r>
              <a:rPr lang="en-US" altLang="de-DE" sz="1300" i="1" noProof="0" dirty="0" smtClean="0">
                <a:solidFill>
                  <a:srgbClr val="00AE00"/>
                </a:solidFill>
                <a:latin typeface="Courier New" pitchFamily="49" charset="0"/>
              </a:rPr>
              <a:t>OK  </a:t>
            </a:r>
            <a:r>
              <a:rPr lang="en-US" altLang="de-DE" sz="1300" i="1" noProof="0" dirty="0" smtClean="0">
                <a:solidFill>
                  <a:srgbClr val="0000FF"/>
                </a:solidFill>
                <a:latin typeface="Courier New" pitchFamily="49" charset="0"/>
              </a:rPr>
              <a:t>New rule</a:t>
            </a:r>
          </a:p>
          <a:p>
            <a:pPr marL="0" indent="11113" eaLnBrk="1" hangingPunct="1">
              <a:spcBef>
                <a:spcPct val="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300" i="1" noProof="0" dirty="0" smtClean="0">
                <a:latin typeface="Courier New" pitchFamily="49" charset="0"/>
              </a:rPr>
              <a:t>  -- </a:t>
            </a:r>
            <a:r>
              <a:rPr lang="en-US" altLang="de-DE" sz="1300" i="1" noProof="0" dirty="0" smtClean="0">
                <a:solidFill>
                  <a:srgbClr val="FF0000"/>
                </a:solidFill>
                <a:latin typeface="Courier New" pitchFamily="49" charset="0"/>
              </a:rPr>
              <a:t>illegal </a:t>
            </a:r>
            <a:r>
              <a:rPr lang="en-US" altLang="de-DE" sz="1300" i="1" noProof="0" dirty="0" smtClean="0">
                <a:latin typeface="Courier New" pitchFamily="49" charset="0"/>
              </a:rPr>
              <a:t>   </a:t>
            </a:r>
            <a:r>
              <a:rPr lang="en-US" altLang="de-DE" sz="1300" i="1" noProof="0" dirty="0" smtClean="0">
                <a:solidFill>
                  <a:srgbClr val="FF00FF"/>
                </a:solidFill>
                <a:latin typeface="Courier New" pitchFamily="49" charset="0"/>
              </a:rPr>
              <a:t>CE</a:t>
            </a:r>
          </a:p>
          <a:p>
            <a:pPr marL="0" indent="11113" eaLnBrk="1" hangingPunct="1">
              <a:spcBef>
                <a:spcPct val="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300" i="1" noProof="0" dirty="0" smtClean="0">
                <a:latin typeface="Courier New" pitchFamily="49" charset="0"/>
              </a:rPr>
              <a:t>  --   </a:t>
            </a:r>
            <a:r>
              <a:rPr lang="en-US" altLang="de-DE" sz="1300" i="1" noProof="0" dirty="0" smtClean="0">
                <a:solidFill>
                  <a:srgbClr val="FF00FF"/>
                </a:solidFill>
                <a:latin typeface="Courier New" pitchFamily="49" charset="0"/>
              </a:rPr>
              <a:t>CE</a:t>
            </a:r>
            <a:r>
              <a:rPr lang="en-US" altLang="de-DE" sz="1300" i="1" noProof="0" dirty="0" smtClean="0">
                <a:latin typeface="Courier New" pitchFamily="49" charset="0"/>
              </a:rPr>
              <a:t>       </a:t>
            </a:r>
            <a:r>
              <a:rPr lang="en-US" altLang="de-DE" sz="1300" i="1" noProof="0" dirty="0" smtClean="0">
                <a:solidFill>
                  <a:srgbClr val="FF00FF"/>
                </a:solidFill>
                <a:latin typeface="Courier New" pitchFamily="49" charset="0"/>
              </a:rPr>
              <a:t>CE</a:t>
            </a:r>
          </a:p>
          <a:p>
            <a:pPr marL="0" indent="11113" eaLnBrk="1" hangingPunct="1">
              <a:spcBef>
                <a:spcPct val="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300" i="1" noProof="0" dirty="0" smtClean="0">
                <a:latin typeface="Courier New" pitchFamily="49" charset="0"/>
              </a:rPr>
              <a:t>  --   </a:t>
            </a:r>
            <a:r>
              <a:rPr lang="en-US" altLang="de-DE" sz="1300" i="1" noProof="0" dirty="0" smtClean="0">
                <a:solidFill>
                  <a:srgbClr val="00AE00"/>
                </a:solidFill>
                <a:latin typeface="Courier New" pitchFamily="49" charset="0"/>
              </a:rPr>
              <a:t>OK</a:t>
            </a:r>
            <a:r>
              <a:rPr lang="en-US" altLang="de-DE" sz="1300" i="1" noProof="0" dirty="0" smtClean="0">
                <a:latin typeface="Courier New" pitchFamily="49" charset="0"/>
              </a:rPr>
              <a:t>       </a:t>
            </a:r>
            <a:r>
              <a:rPr lang="en-US" altLang="de-DE" sz="1300" i="1" noProof="0" dirty="0" smtClean="0">
                <a:solidFill>
                  <a:srgbClr val="00AE00"/>
                </a:solidFill>
                <a:latin typeface="Courier New" pitchFamily="49" charset="0"/>
              </a:rPr>
              <a:t>OK</a:t>
            </a:r>
          </a:p>
          <a:p>
            <a:pPr marL="0" indent="11113" eaLnBrk="1" hangingPunct="1">
              <a:spcBef>
                <a:spcPct val="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300" i="1" noProof="0" dirty="0" smtClean="0">
                <a:latin typeface="Courier New" pitchFamily="49" charset="0"/>
              </a:rPr>
              <a:t>  -- </a:t>
            </a:r>
            <a:r>
              <a:rPr lang="en-US" altLang="de-DE" sz="1300" i="1" noProof="0" dirty="0" smtClean="0">
                <a:solidFill>
                  <a:srgbClr val="FF0000"/>
                </a:solidFill>
                <a:latin typeface="Courier New" pitchFamily="49" charset="0"/>
              </a:rPr>
              <a:t>illegal</a:t>
            </a:r>
            <a:r>
              <a:rPr lang="en-US" altLang="de-DE" sz="1300" i="1" noProof="0" dirty="0" smtClean="0">
                <a:latin typeface="Courier New" pitchFamily="49" charset="0"/>
              </a:rPr>
              <a:t>    </a:t>
            </a:r>
            <a:r>
              <a:rPr lang="en-US" altLang="de-DE" sz="1300" i="1" noProof="0" dirty="0" smtClean="0">
                <a:solidFill>
                  <a:srgbClr val="00AE00"/>
                </a:solidFill>
                <a:latin typeface="Courier New" pitchFamily="49" charset="0"/>
              </a:rPr>
              <a:t>OK</a:t>
            </a:r>
          </a:p>
          <a:p>
            <a:pPr marL="0" indent="11113" eaLnBrk="1" hangingPunct="1">
              <a:spcBef>
                <a:spcPct val="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300" i="1" noProof="0" dirty="0" smtClean="0">
                <a:latin typeface="Courier New" pitchFamily="49" charset="0"/>
              </a:rPr>
              <a:t>  -- </a:t>
            </a:r>
            <a:r>
              <a:rPr lang="en-US" altLang="de-DE" sz="1300" i="1" noProof="0" dirty="0" smtClean="0">
                <a:solidFill>
                  <a:srgbClr val="FF0000"/>
                </a:solidFill>
                <a:latin typeface="Courier New" pitchFamily="49" charset="0"/>
              </a:rPr>
              <a:t>illegal </a:t>
            </a:r>
            <a:r>
              <a:rPr lang="en-US" altLang="de-DE" sz="1300" i="1" noProof="0" dirty="0" smtClean="0">
                <a:latin typeface="Courier New" pitchFamily="49" charset="0"/>
              </a:rPr>
              <a:t>   </a:t>
            </a:r>
            <a:r>
              <a:rPr lang="en-US" altLang="de-DE" sz="1300" i="1" noProof="0" dirty="0" smtClean="0">
                <a:solidFill>
                  <a:srgbClr val="00AE00"/>
                </a:solidFill>
                <a:latin typeface="Courier New" pitchFamily="49" charset="0"/>
              </a:rPr>
              <a:t>OK</a:t>
            </a:r>
          </a:p>
          <a:p>
            <a:pPr marL="0" indent="11113" eaLnBrk="1" hangingPunct="1">
              <a:spcBef>
                <a:spcPct val="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300" i="1" noProof="0" dirty="0" smtClean="0">
                <a:latin typeface="Courier New" pitchFamily="49" charset="0"/>
              </a:rPr>
              <a:t>  --   </a:t>
            </a:r>
            <a:r>
              <a:rPr lang="en-US" altLang="de-DE" sz="1300" i="1" noProof="0" dirty="0" smtClean="0">
                <a:solidFill>
                  <a:srgbClr val="00AE00"/>
                </a:solidFill>
                <a:latin typeface="Courier New" pitchFamily="49" charset="0"/>
              </a:rPr>
              <a:t>OK</a:t>
            </a:r>
            <a:r>
              <a:rPr lang="en-US" altLang="de-DE" sz="1300" i="1" noProof="0" dirty="0" smtClean="0">
                <a:latin typeface="Courier New" pitchFamily="49" charset="0"/>
              </a:rPr>
              <a:t>       </a:t>
            </a:r>
            <a:r>
              <a:rPr lang="en-US" altLang="de-DE" sz="1300" i="1" noProof="0" dirty="0" smtClean="0">
                <a:solidFill>
                  <a:srgbClr val="00AE00"/>
                </a:solidFill>
                <a:latin typeface="Courier New" pitchFamily="49" charset="0"/>
              </a:rPr>
              <a:t>OK</a:t>
            </a:r>
          </a:p>
          <a:p>
            <a:pPr marL="0" indent="11113" eaLnBrk="1" hangingPunct="1">
              <a:spcBef>
                <a:spcPct val="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300" i="1" noProof="0" dirty="0" smtClean="0">
                <a:latin typeface="Courier New" pitchFamily="49" charset="0"/>
              </a:rPr>
              <a:t>  --   </a:t>
            </a:r>
            <a:r>
              <a:rPr lang="en-US" altLang="de-DE" sz="1300" i="1" noProof="0" dirty="0" smtClean="0">
                <a:solidFill>
                  <a:srgbClr val="00AE00"/>
                </a:solidFill>
                <a:latin typeface="Courier New" pitchFamily="49" charset="0"/>
              </a:rPr>
              <a:t>OK</a:t>
            </a:r>
            <a:r>
              <a:rPr lang="en-US" altLang="de-DE" sz="1300" i="1" noProof="0" dirty="0" smtClean="0">
                <a:latin typeface="Courier New" pitchFamily="49" charset="0"/>
              </a:rPr>
              <a:t>       </a:t>
            </a:r>
            <a:r>
              <a:rPr lang="en-US" altLang="de-DE" sz="1300" i="1" noProof="0" dirty="0" smtClean="0">
                <a:solidFill>
                  <a:srgbClr val="00AE00"/>
                </a:solidFill>
                <a:latin typeface="Courier New" pitchFamily="49" charset="0"/>
              </a:rPr>
              <a:t>OK</a:t>
            </a:r>
          </a:p>
          <a:p>
            <a:pPr marL="0" indent="11113" eaLnBrk="1" hangingPunct="1">
              <a:spcBef>
                <a:spcPct val="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300" i="1" noProof="0" dirty="0" smtClean="0">
                <a:latin typeface="Courier New" pitchFamily="49" charset="0"/>
              </a:rPr>
              <a:t>  --   </a:t>
            </a:r>
            <a:r>
              <a:rPr lang="en-US" altLang="de-DE" sz="1300" i="1" noProof="0" dirty="0" smtClean="0">
                <a:solidFill>
                  <a:srgbClr val="FF00FF"/>
                </a:solidFill>
                <a:latin typeface="Courier New" pitchFamily="49" charset="0"/>
              </a:rPr>
              <a:t>CE</a:t>
            </a:r>
            <a:r>
              <a:rPr lang="en-US" altLang="de-DE" sz="1300" i="1" noProof="0" dirty="0" smtClean="0">
                <a:latin typeface="Courier New" pitchFamily="49" charset="0"/>
              </a:rPr>
              <a:t>       </a:t>
            </a:r>
            <a:r>
              <a:rPr lang="en-US" altLang="de-DE" sz="1300" i="1" noProof="0" dirty="0" smtClean="0">
                <a:solidFill>
                  <a:srgbClr val="00AE00"/>
                </a:solidFill>
                <a:latin typeface="Courier New" pitchFamily="49" charset="0"/>
              </a:rPr>
              <a:t>OK</a:t>
            </a:r>
            <a:r>
              <a:rPr lang="en-US" altLang="de-DE" sz="1300" i="1" noProof="0" dirty="0" smtClean="0">
                <a:latin typeface="Courier New" pitchFamily="49" charset="0"/>
              </a:rPr>
              <a:t>  </a:t>
            </a:r>
            <a:r>
              <a:rPr lang="en-US" altLang="de-DE" sz="1300" i="1" noProof="0" dirty="0" smtClean="0">
                <a:solidFill>
                  <a:srgbClr val="0000FF"/>
                </a:solidFill>
                <a:latin typeface="Courier New" pitchFamily="49" charset="0"/>
              </a:rPr>
              <a:t>Another new rule</a:t>
            </a:r>
          </a:p>
          <a:p>
            <a:pPr marL="0" indent="11113" eaLnBrk="1" hangingPunct="1">
              <a:spcBef>
                <a:spcPct val="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300" i="1" noProof="0" dirty="0" smtClean="0">
                <a:latin typeface="Courier New" pitchFamily="49" charset="0"/>
              </a:rPr>
              <a:t>  --   </a:t>
            </a:r>
            <a:r>
              <a:rPr lang="en-US" altLang="de-DE" sz="1300" i="1" noProof="0" dirty="0" smtClean="0">
                <a:solidFill>
                  <a:srgbClr val="00AE00"/>
                </a:solidFill>
                <a:latin typeface="Courier New" pitchFamily="49" charset="0"/>
              </a:rPr>
              <a:t>OK</a:t>
            </a:r>
            <a:r>
              <a:rPr lang="en-US" altLang="de-DE" sz="1300" i="1" noProof="0" dirty="0" smtClean="0">
                <a:latin typeface="Courier New" pitchFamily="49" charset="0"/>
              </a:rPr>
              <a:t>       </a:t>
            </a:r>
            <a:r>
              <a:rPr lang="en-US" altLang="de-DE" sz="1300" i="1" noProof="0" dirty="0" smtClean="0">
                <a:solidFill>
                  <a:srgbClr val="00AE00"/>
                </a:solidFill>
                <a:latin typeface="Courier New" pitchFamily="49" charset="0"/>
              </a:rPr>
              <a:t>OK</a:t>
            </a:r>
          </a:p>
        </p:txBody>
      </p:sp>
      <p:sp>
        <p:nvSpPr>
          <p:cNvPr id="41986" name="Fußzeilenplatzhalter 4"/>
          <p:cNvSpPr>
            <a:spLocks noGrp="1"/>
          </p:cNvSpPr>
          <p:nvPr>
            <p:ph type="ftr" idx="10"/>
          </p:nvPr>
        </p:nvSpPr>
        <p:spPr>
          <a:noFill/>
        </p:spPr>
        <p:txBody>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9pPr>
          </a:lstStyle>
          <a:p>
            <a:pPr eaLnBrk="1" hangingPunct="1"/>
            <a:r>
              <a:rPr lang="en-US" altLang="de-DE" dirty="0" smtClean="0">
                <a:solidFill>
                  <a:srgbClr val="000000"/>
                </a:solidFill>
              </a:rPr>
              <a:t>Ada Basics © 2024 C.Grein</a:t>
            </a:r>
            <a:endParaRPr lang="de-DE" altLang="de-DE" dirty="0" smtClean="0">
              <a:solidFill>
                <a:srgbClr val="000000"/>
              </a:solidFill>
            </a:endParaRPr>
          </a:p>
        </p:txBody>
      </p:sp>
      <p:sp>
        <p:nvSpPr>
          <p:cNvPr id="41987" name="Foliennummernplatzhalter 5"/>
          <p:cNvSpPr>
            <a:spLocks noGrp="1"/>
          </p:cNvSpPr>
          <p:nvPr>
            <p:ph type="sldNum" idx="11"/>
          </p:nvPr>
        </p:nvSpPr>
        <p:spPr>
          <a:noFill/>
        </p:spPr>
        <p:txBody>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9pPr>
          </a:lstStyle>
          <a:p>
            <a:pPr eaLnBrk="1" hangingPunct="1"/>
            <a:fld id="{D8C45567-01F3-4A67-A522-EA920487C410}" type="slidenum">
              <a:rPr lang="de-DE" altLang="de-DE" smtClean="0">
                <a:solidFill>
                  <a:srgbClr val="000000"/>
                </a:solidFill>
              </a:rPr>
              <a:pPr eaLnBrk="1" hangingPunct="1"/>
              <a:t>419</a:t>
            </a:fld>
            <a:endParaRPr lang="de-DE" altLang="de-DE" dirty="0" smtClean="0">
              <a:solidFill>
                <a:srgbClr val="000000"/>
              </a:solidFill>
            </a:endParaRPr>
          </a:p>
        </p:txBody>
      </p:sp>
      <p:sp>
        <p:nvSpPr>
          <p:cNvPr id="2" name="Rechteckige Legende 1"/>
          <p:cNvSpPr/>
          <p:nvPr/>
        </p:nvSpPr>
        <p:spPr bwMode="auto">
          <a:xfrm>
            <a:off x="6876256" y="5373216"/>
            <a:ext cx="1704182" cy="252608"/>
          </a:xfrm>
          <a:prstGeom prst="wedgeRectCallout">
            <a:avLst>
              <a:gd name="adj1" fmla="val -34247"/>
              <a:gd name="adj2" fmla="val 130372"/>
            </a:avLst>
          </a:prstGeom>
          <a:solidFill>
            <a:srgbClr val="00B8FF"/>
          </a:solidFill>
          <a:ln w="9525" cap="flat" cmpd="sng" algn="ctr">
            <a:solidFill>
              <a:schemeClr val="accent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8" charset="0"/>
              <a:buNone/>
              <a:tabLst/>
            </a:pPr>
            <a:r>
              <a:rPr kumimoji="0" lang="de-DE" sz="1200" b="0" i="0" u="none" strike="noStrike" cap="none" normalizeH="0" baseline="0" dirty="0" smtClean="0">
                <a:ln>
                  <a:noFill/>
                </a:ln>
                <a:solidFill>
                  <a:schemeClr val="accent2"/>
                </a:solidFill>
                <a:effectLst/>
                <a:latin typeface="Times New Roman" pitchFamily="18" charset="0"/>
              </a:rPr>
              <a:t>AARM 4.5.3(14.a..14.c)</a:t>
            </a:r>
          </a:p>
        </p:txBody>
      </p:sp>
      <p:sp>
        <p:nvSpPr>
          <p:cNvPr id="9" name="Interaktive Schaltfläche: Zurückkehren 8">
            <a:hlinkClick r:id="rId3" action="ppaction://hlinksldjump" highlightClick="1"/>
          </p:cNvPr>
          <p:cNvSpPr/>
          <p:nvPr/>
        </p:nvSpPr>
        <p:spPr bwMode="auto">
          <a:xfrm>
            <a:off x="6948264" y="1087375"/>
            <a:ext cx="182736" cy="216024"/>
          </a:xfrm>
          <a:prstGeom prst="actionButtonReturn">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8" charset="0"/>
              <a:buNone/>
              <a:tabLst/>
            </a:pPr>
            <a:endParaRPr kumimoji="0" lang="de-DE" sz="2200" b="0" i="0" u="none" strike="noStrike" cap="none" normalizeH="0" baseline="0" dirty="0" smtClean="0">
              <a:ln>
                <a:noFill/>
              </a:ln>
              <a:solidFill>
                <a:schemeClr val="bg1"/>
              </a:solidFill>
              <a:effectLst/>
              <a:latin typeface="Times New Roman" pitchFamily="18" charset="0"/>
            </a:endParaRPr>
          </a:p>
        </p:txBody>
      </p:sp>
    </p:spTree>
    <p:extLst>
      <p:ext uri="{BB962C8B-B14F-4D97-AF65-F5344CB8AC3E}">
        <p14:creationId xmlns:p14="http://schemas.microsoft.com/office/powerpoint/2010/main" val="2024402127"/>
      </p:ext>
    </p:extLst>
  </p:cSld>
  <p:clrMapOvr>
    <a:masterClrMapping/>
  </p:clrMapOvr>
  <p:transition spd="med"/>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2531">
                                            <p:txEl>
                                              <p:pRg st="7" end="7"/>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fill="hold" nodeType="clickEffect">
                                  <p:stCondLst>
                                    <p:cond delay="0"/>
                                  </p:stCondLst>
                                  <p:childTnLst>
                                    <p:set>
                                      <p:cBhvr additive="repl">
                                        <p:cTn id="10" dur="1" fill="hold">
                                          <p:stCondLst>
                                            <p:cond delay="0"/>
                                          </p:stCondLst>
                                        </p:cTn>
                                        <p:tgtEl>
                                          <p:spTgt spid="22531">
                                            <p:txEl>
                                              <p:pRg st="8" end="8"/>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fill="hold" nodeType="clickEffect">
                                  <p:stCondLst>
                                    <p:cond delay="0"/>
                                  </p:stCondLst>
                                  <p:childTnLst>
                                    <p:set>
                                      <p:cBhvr additive="repl">
                                        <p:cTn id="14" dur="1" fill="hold">
                                          <p:stCondLst>
                                            <p:cond delay="0"/>
                                          </p:stCondLst>
                                        </p:cTn>
                                        <p:tgtEl>
                                          <p:spTgt spid="22531">
                                            <p:txEl>
                                              <p:pRg st="9" end="9"/>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fill="hold" nodeType="clickEffect">
                                  <p:stCondLst>
                                    <p:cond delay="0"/>
                                  </p:stCondLst>
                                  <p:childTnLst>
                                    <p:set>
                                      <p:cBhvr additive="repl">
                                        <p:cTn id="18" dur="1" fill="hold">
                                          <p:stCondLst>
                                            <p:cond delay="0"/>
                                          </p:stCondLst>
                                        </p:cTn>
                                        <p:tgtEl>
                                          <p:spTgt spid="22531">
                                            <p:txEl>
                                              <p:pRg st="10" end="10"/>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fill="hold" nodeType="clickEffect">
                                  <p:stCondLst>
                                    <p:cond delay="0"/>
                                  </p:stCondLst>
                                  <p:childTnLst>
                                    <p:set>
                                      <p:cBhvr additive="repl">
                                        <p:cTn id="22" dur="1" fill="hold">
                                          <p:stCondLst>
                                            <p:cond delay="0"/>
                                          </p:stCondLst>
                                        </p:cTn>
                                        <p:tgtEl>
                                          <p:spTgt spid="22531">
                                            <p:txEl>
                                              <p:pRg st="11" end="11"/>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fill="hold" nodeType="clickEffect">
                                  <p:stCondLst>
                                    <p:cond delay="0"/>
                                  </p:stCondLst>
                                  <p:childTnLst>
                                    <p:set>
                                      <p:cBhvr additive="repl">
                                        <p:cTn id="26" dur="1" fill="hold">
                                          <p:stCondLst>
                                            <p:cond delay="0"/>
                                          </p:stCondLst>
                                        </p:cTn>
                                        <p:tgtEl>
                                          <p:spTgt spid="22531">
                                            <p:txEl>
                                              <p:pRg st="12" end="12"/>
                                            </p:txEl>
                                          </p:spTgt>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fill="hold" nodeType="clickEffect">
                                  <p:stCondLst>
                                    <p:cond delay="0"/>
                                  </p:stCondLst>
                                  <p:childTnLst>
                                    <p:set>
                                      <p:cBhvr additive="repl">
                                        <p:cTn id="30" dur="1" fill="hold">
                                          <p:stCondLst>
                                            <p:cond delay="0"/>
                                          </p:stCondLst>
                                        </p:cTn>
                                        <p:tgtEl>
                                          <p:spTgt spid="22531">
                                            <p:txEl>
                                              <p:pRg st="13" end="13"/>
                                            </p:txEl>
                                          </p:spTgt>
                                        </p:tgtEl>
                                        <p:attrNameLst>
                                          <p:attrName>style.visibility</p:attrName>
                                        </p:attrNameLst>
                                      </p:cBhvr>
                                      <p:to>
                                        <p:strVal val="visible"/>
                                      </p:to>
                                    </p:set>
                                  </p:childTnLst>
                                </p:cTn>
                              </p:par>
                            </p:childTnLst>
                          </p:cTn>
                        </p:par>
                      </p:childTnLst>
                    </p:cTn>
                  </p:par>
                  <p:par>
                    <p:cTn id="31" fill="hold" nodeType="clickPar">
                      <p:stCondLst>
                        <p:cond delay="indefinite"/>
                      </p:stCondLst>
                      <p:childTnLst>
                        <p:par>
                          <p:cTn id="32" fill="hold" nodeType="withGroup">
                            <p:stCondLst>
                              <p:cond delay="0"/>
                            </p:stCondLst>
                            <p:childTnLst>
                              <p:par>
                                <p:cTn id="33" presetID="1" presetClass="entr" fill="hold" nodeType="clickEffect">
                                  <p:stCondLst>
                                    <p:cond delay="0"/>
                                  </p:stCondLst>
                                  <p:childTnLst>
                                    <p:set>
                                      <p:cBhvr additive="repl">
                                        <p:cTn id="34" dur="1" fill="hold">
                                          <p:stCondLst>
                                            <p:cond delay="0"/>
                                          </p:stCondLst>
                                        </p:cTn>
                                        <p:tgtEl>
                                          <p:spTgt spid="22531">
                                            <p:txEl>
                                              <p:pRg st="14" end="14"/>
                                            </p:txEl>
                                          </p:spTgt>
                                        </p:tgtEl>
                                        <p:attrNameLst>
                                          <p:attrName>style.visibility</p:attrName>
                                        </p:attrNameLst>
                                      </p:cBhvr>
                                      <p:to>
                                        <p:strVal val="visible"/>
                                      </p:to>
                                    </p:set>
                                  </p:childTnLst>
                                </p:cTn>
                              </p:par>
                            </p:childTnLst>
                          </p:cTn>
                        </p:par>
                      </p:childTnLst>
                    </p:cTn>
                  </p:par>
                  <p:par>
                    <p:cTn id="35" fill="hold" nodeType="clickPar">
                      <p:stCondLst>
                        <p:cond delay="indefinite"/>
                      </p:stCondLst>
                      <p:childTnLst>
                        <p:par>
                          <p:cTn id="36" fill="hold" nodeType="withGroup">
                            <p:stCondLst>
                              <p:cond delay="0"/>
                            </p:stCondLst>
                            <p:childTnLst>
                              <p:par>
                                <p:cTn id="37" presetID="1" presetClass="entr" fill="hold" nodeType="clickEffect">
                                  <p:stCondLst>
                                    <p:cond delay="0"/>
                                  </p:stCondLst>
                                  <p:childTnLst>
                                    <p:set>
                                      <p:cBhvr additive="repl">
                                        <p:cTn id="38" dur="1" fill="hold">
                                          <p:stCondLst>
                                            <p:cond delay="0"/>
                                          </p:stCondLst>
                                        </p:cTn>
                                        <p:tgtEl>
                                          <p:spTgt spid="22531">
                                            <p:txEl>
                                              <p:pRg st="15" end="15"/>
                                            </p:txEl>
                                          </p:spTgt>
                                        </p:tgtEl>
                                        <p:attrNameLst>
                                          <p:attrName>style.visibility</p:attrName>
                                        </p:attrNameLst>
                                      </p:cBhvr>
                                      <p:to>
                                        <p:strVal val="visible"/>
                                      </p:to>
                                    </p:set>
                                  </p:childTnLst>
                                </p:cTn>
                              </p:par>
                            </p:childTnLst>
                          </p:cTn>
                        </p:par>
                      </p:childTnLst>
                    </p:cTn>
                  </p:par>
                  <p:par>
                    <p:cTn id="39" fill="hold" nodeType="clickPar">
                      <p:stCondLst>
                        <p:cond delay="indefinite"/>
                      </p:stCondLst>
                      <p:childTnLst>
                        <p:par>
                          <p:cTn id="40" fill="hold" nodeType="withGroup">
                            <p:stCondLst>
                              <p:cond delay="0"/>
                            </p:stCondLst>
                            <p:childTnLst>
                              <p:par>
                                <p:cTn id="41" presetID="1" presetClass="entr" fill="hold" nodeType="clickEffect">
                                  <p:stCondLst>
                                    <p:cond delay="0"/>
                                  </p:stCondLst>
                                  <p:childTnLst>
                                    <p:set>
                                      <p:cBhvr additive="repl">
                                        <p:cTn id="42" dur="1" fill="hold">
                                          <p:stCondLst>
                                            <p:cond delay="0"/>
                                          </p:stCondLst>
                                        </p:cTn>
                                        <p:tgtEl>
                                          <p:spTgt spid="22531">
                                            <p:txEl>
                                              <p:pRg st="16" end="16"/>
                                            </p:txEl>
                                          </p:spTgt>
                                        </p:tgtEl>
                                        <p:attrNameLst>
                                          <p:attrName>style.visibility</p:attrName>
                                        </p:attrNameLst>
                                      </p:cBhvr>
                                      <p:to>
                                        <p:strVal val="visible"/>
                                      </p:to>
                                    </p:set>
                                  </p:childTnLst>
                                </p:cTn>
                              </p:par>
                            </p:childTnLst>
                          </p:cTn>
                        </p:par>
                      </p:childTnLst>
                    </p:cTn>
                  </p:par>
                  <p:par>
                    <p:cTn id="43" fill="hold" nodeType="clickPar">
                      <p:stCondLst>
                        <p:cond delay="indefinite"/>
                      </p:stCondLst>
                      <p:childTnLst>
                        <p:par>
                          <p:cTn id="44" fill="hold" nodeType="withGroup">
                            <p:stCondLst>
                              <p:cond delay="0"/>
                            </p:stCondLst>
                            <p:childTnLst>
                              <p:par>
                                <p:cTn id="45" presetID="1" presetClass="entr" fill="hold" nodeType="clickEffect">
                                  <p:stCondLst>
                                    <p:cond delay="0"/>
                                  </p:stCondLst>
                                  <p:childTnLst>
                                    <p:set>
                                      <p:cBhvr additive="repl">
                                        <p:cTn id="46" dur="1" fill="hold">
                                          <p:stCondLst>
                                            <p:cond delay="0"/>
                                          </p:stCondLst>
                                        </p:cTn>
                                        <p:tgtEl>
                                          <p:spTgt spid="22531">
                                            <p:txEl>
                                              <p:pRg st="17" end="17"/>
                                            </p:txEl>
                                          </p:spTgt>
                                        </p:tgtEl>
                                        <p:attrNameLst>
                                          <p:attrName>style.visibility</p:attrName>
                                        </p:attrNameLst>
                                      </p:cBhvr>
                                      <p:to>
                                        <p:strVal val="visible"/>
                                      </p:to>
                                    </p:set>
                                  </p:childTnLst>
                                </p:cTn>
                              </p:par>
                            </p:childTnLst>
                          </p:cTn>
                        </p:par>
                      </p:childTnLst>
                    </p:cTn>
                  </p:par>
                  <p:par>
                    <p:cTn id="47" fill="hold" nodeType="clickPar">
                      <p:stCondLst>
                        <p:cond delay="indefinite"/>
                      </p:stCondLst>
                      <p:childTnLst>
                        <p:par>
                          <p:cTn id="48" fill="hold" nodeType="withGroup">
                            <p:stCondLst>
                              <p:cond delay="0"/>
                            </p:stCondLst>
                            <p:childTnLst>
                              <p:par>
                                <p:cTn id="49" presetID="1" presetClass="entr" fill="hold" nodeType="clickEffect">
                                  <p:stCondLst>
                                    <p:cond delay="0"/>
                                  </p:stCondLst>
                                  <p:childTnLst>
                                    <p:set>
                                      <p:cBhvr additive="repl">
                                        <p:cTn id="50" dur="1" fill="hold">
                                          <p:stCondLst>
                                            <p:cond delay="0"/>
                                          </p:stCondLst>
                                        </p:cTn>
                                        <p:tgtEl>
                                          <p:spTgt spid="22531">
                                            <p:txEl>
                                              <p:pRg st="18" end="18"/>
                                            </p:txEl>
                                          </p:spTgt>
                                        </p:tgtEl>
                                        <p:attrNameLst>
                                          <p:attrName>style.visibility</p:attrName>
                                        </p:attrNameLst>
                                      </p:cBhvr>
                                      <p:to>
                                        <p:strVal val="visible"/>
                                      </p:to>
                                    </p:set>
                                  </p:childTnLst>
                                </p:cTn>
                              </p:par>
                            </p:childTnLst>
                          </p:cTn>
                        </p:par>
                      </p:childTnLst>
                    </p:cTn>
                  </p:par>
                  <p:par>
                    <p:cTn id="51" fill="hold" nodeType="clickPar">
                      <p:stCondLst>
                        <p:cond delay="indefinite"/>
                      </p:stCondLst>
                      <p:childTnLst>
                        <p:par>
                          <p:cTn id="52" fill="hold" nodeType="withGroup">
                            <p:stCondLst>
                              <p:cond delay="0"/>
                            </p:stCondLst>
                            <p:childTnLst>
                              <p:par>
                                <p:cTn id="53" presetID="1" presetClass="entr" fill="hold" nodeType="clickEffect">
                                  <p:stCondLst>
                                    <p:cond delay="0"/>
                                  </p:stCondLst>
                                  <p:childTnLst>
                                    <p:set>
                                      <p:cBhvr additive="repl">
                                        <p:cTn id="54" dur="1" fill="hold">
                                          <p:stCondLst>
                                            <p:cond delay="0"/>
                                          </p:stCondLst>
                                        </p:cTn>
                                        <p:tgtEl>
                                          <p:spTgt spid="22531">
                                            <p:txEl>
                                              <p:pRg st="19" end="19"/>
                                            </p:txEl>
                                          </p:spTgt>
                                        </p:tgtEl>
                                        <p:attrNameLst>
                                          <p:attrName>style.visibility</p:attrName>
                                        </p:attrNameLst>
                                      </p:cBhvr>
                                      <p:to>
                                        <p:strVal val="visible"/>
                                      </p:to>
                                    </p:set>
                                  </p:childTnLst>
                                </p:cTn>
                              </p:par>
                            </p:childTnLst>
                          </p:cTn>
                        </p:par>
                      </p:childTnLst>
                    </p:cTn>
                  </p:par>
                  <p:par>
                    <p:cTn id="55" fill="hold" nodeType="clickPar">
                      <p:stCondLst>
                        <p:cond delay="indefinite"/>
                      </p:stCondLst>
                      <p:childTnLst>
                        <p:par>
                          <p:cTn id="56" fill="hold" nodeType="withGroup">
                            <p:stCondLst>
                              <p:cond delay="0"/>
                            </p:stCondLst>
                            <p:childTnLst>
                              <p:par>
                                <p:cTn id="57" presetID="1" presetClass="entr" fill="hold" nodeType="clickEffect">
                                  <p:stCondLst>
                                    <p:cond delay="0"/>
                                  </p:stCondLst>
                                  <p:childTnLst>
                                    <p:set>
                                      <p:cBhvr additive="repl">
                                        <p:cTn id="58" dur="1" fill="hold">
                                          <p:stCondLst>
                                            <p:cond delay="0"/>
                                          </p:stCondLst>
                                        </p:cTn>
                                        <p:tgtEl>
                                          <p:spTgt spid="22531">
                                            <p:txEl>
                                              <p:pRg st="20" end="20"/>
                                            </p:txEl>
                                          </p:spTgt>
                                        </p:tgtEl>
                                        <p:attrNameLst>
                                          <p:attrName>style.visibility</p:attrName>
                                        </p:attrNameLst>
                                      </p:cBhvr>
                                      <p:to>
                                        <p:strVal val="visible"/>
                                      </p:to>
                                    </p:set>
                                  </p:childTnLst>
                                </p:cTn>
                              </p:par>
                              <p:par>
                                <p:cTn id="59" presetID="1" presetClass="entr" presetSubtype="0" fill="hold" grpId="0" nodeType="withEffect">
                                  <p:stCondLst>
                                    <p:cond delay="0"/>
                                  </p:stCondLst>
                                  <p:childTnLst>
                                    <p:set>
                                      <p:cBhvr>
                                        <p:cTn id="60" dur="1" fill="hold">
                                          <p:stCondLst>
                                            <p:cond delay="0"/>
                                          </p:stCondLst>
                                        </p:cTn>
                                        <p:tgtEl>
                                          <p:spTgt spid="2"/>
                                        </p:tgtEl>
                                        <p:attrNameLst>
                                          <p:attrName>style.visibility</p:attrName>
                                        </p:attrNameLst>
                                      </p:cBhvr>
                                      <p:to>
                                        <p:strVal val="visible"/>
                                      </p:to>
                                    </p:set>
                                  </p:childTnLst>
                                </p:cTn>
                              </p:par>
                            </p:childTnLst>
                          </p:cTn>
                        </p:par>
                      </p:childTnLst>
                    </p:cTn>
                  </p:par>
                  <p:par>
                    <p:cTn id="61" fill="hold">
                      <p:stCondLst>
                        <p:cond delay="indefinite"/>
                      </p:stCondLst>
                      <p:childTnLst>
                        <p:par>
                          <p:cTn id="62" fill="hold">
                            <p:stCondLst>
                              <p:cond delay="0"/>
                            </p:stCondLst>
                            <p:childTnLst>
                              <p:par>
                                <p:cTn id="63" presetID="1" presetClass="entr" fill="hold" nodeType="clickEffect">
                                  <p:stCondLst>
                                    <p:cond delay="0"/>
                                  </p:stCondLst>
                                  <p:childTnLst>
                                    <p:set>
                                      <p:cBhvr additive="repl">
                                        <p:cTn id="64" dur="1" fill="hold">
                                          <p:stCondLst>
                                            <p:cond delay="0"/>
                                          </p:stCondLst>
                                        </p:cTn>
                                        <p:tgtEl>
                                          <p:spTgt spid="22531">
                                            <p:txEl>
                                              <p:pRg st="21" end="21"/>
                                            </p:txEl>
                                          </p:spTgt>
                                        </p:tgtEl>
                                        <p:attrNameLst>
                                          <p:attrName>style.visibility</p:attrName>
                                        </p:attrNameLst>
                                      </p:cBhvr>
                                      <p:to>
                                        <p:strVal val="visible"/>
                                      </p:to>
                                    </p:set>
                                  </p:childTnLst>
                                </p:cTn>
                              </p:par>
                              <p:par>
                                <p:cTn id="65" presetID="1" presetClass="entr" presetSubtype="0" fill="hold" grpId="0" nodeType="withEffect">
                                  <p:stCondLst>
                                    <p:cond delay="0"/>
                                  </p:stCondLst>
                                  <p:childTnLst>
                                    <p:set>
                                      <p:cBhvr>
                                        <p:cTn id="6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9"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Titel 1"/>
          <p:cNvSpPr>
            <a:spLocks noGrp="1"/>
          </p:cNvSpPr>
          <p:nvPr>
            <p:ph type="title"/>
          </p:nvPr>
        </p:nvSpPr>
        <p:spPr/>
        <p:txBody>
          <a:bodyPr/>
          <a:lstStyle/>
          <a:p>
            <a:r>
              <a:rPr lang="en-US" altLang="de-DE" noProof="0" dirty="0" smtClean="0"/>
              <a:t>Why </a:t>
            </a:r>
            <a:r>
              <a:rPr lang="en-US" altLang="de-DE" noProof="0" dirty="0" smtClean="0">
                <a:latin typeface="Courier New" pitchFamily="49" charset="0"/>
                <a:cs typeface="Courier New" pitchFamily="49" charset="0"/>
              </a:rPr>
              <a:t>T'Base</a:t>
            </a:r>
          </a:p>
        </p:txBody>
      </p:sp>
      <p:sp>
        <p:nvSpPr>
          <p:cNvPr id="3" name="Inhaltsplatzhalter 2"/>
          <p:cNvSpPr>
            <a:spLocks noGrp="1"/>
          </p:cNvSpPr>
          <p:nvPr>
            <p:ph idx="1"/>
          </p:nvPr>
        </p:nvSpPr>
        <p:spPr/>
        <p:txBody>
          <a:bodyPr/>
          <a:lstStyle/>
          <a:p>
            <a:pPr marL="628650">
              <a:buFont typeface="Times New Roman" pitchFamily="16" charset="0"/>
              <a:buNone/>
              <a:defRPr/>
            </a:pPr>
            <a:r>
              <a:rPr lang="en-US" sz="2000" b="1" noProof="0" dirty="0" smtClean="0">
                <a:latin typeface="Courier New" pitchFamily="49" charset="0"/>
              </a:rPr>
              <a:t>type</a:t>
            </a:r>
            <a:r>
              <a:rPr lang="en-US" sz="2000" noProof="0" dirty="0" smtClean="0">
                <a:latin typeface="Courier New" pitchFamily="49" charset="0"/>
              </a:rPr>
              <a:t> My_Integer </a:t>
            </a:r>
            <a:r>
              <a:rPr lang="en-US" sz="2000" b="1" noProof="0" dirty="0" smtClean="0">
                <a:latin typeface="Courier New" pitchFamily="49" charset="0"/>
              </a:rPr>
              <a:t>is range </a:t>
            </a:r>
            <a:r>
              <a:rPr lang="en-US" sz="2000" noProof="0" dirty="0" smtClean="0">
                <a:latin typeface="Courier New" pitchFamily="49" charset="0"/>
              </a:rPr>
              <a:t>-10 .. 10;</a:t>
            </a:r>
          </a:p>
          <a:p>
            <a:pPr marL="628650">
              <a:buFont typeface="Times New Roman" pitchFamily="16" charset="0"/>
              <a:buNone/>
              <a:defRPr/>
            </a:pPr>
            <a:r>
              <a:rPr lang="en-US" sz="2000" b="1" noProof="0" dirty="0" smtClean="0">
                <a:latin typeface="Courier New" pitchFamily="49" charset="0"/>
              </a:rPr>
              <a:t>function</a:t>
            </a:r>
            <a:r>
              <a:rPr lang="en-US" sz="2000" noProof="0" dirty="0" smtClean="0">
                <a:latin typeface="Courier New" pitchFamily="49" charset="0"/>
              </a:rPr>
              <a:t> "+"</a:t>
            </a:r>
            <a:r>
              <a:rPr lang="en-US" sz="2000" noProof="0" dirty="0" smtClean="0">
                <a:latin typeface="Courier New" pitchFamily="49" charset="0"/>
                <a:cs typeface="Courier New" pitchFamily="49" charset="0"/>
              </a:rPr>
              <a:t> (Left, Right: My_Integer</a:t>
            </a:r>
            <a:r>
              <a:rPr lang="en-US" sz="2000" noProof="0" dirty="0" smtClean="0">
                <a:solidFill>
                  <a:schemeClr val="accent2"/>
                </a:solidFill>
                <a:latin typeface="Courier New" pitchFamily="49" charset="0"/>
                <a:cs typeface="Courier New" pitchFamily="49" charset="0"/>
              </a:rPr>
              <a:t>'Base</a:t>
            </a:r>
            <a:r>
              <a:rPr lang="en-US" sz="2000" noProof="0" dirty="0" smtClean="0">
                <a:latin typeface="Courier New" pitchFamily="49" charset="0"/>
                <a:cs typeface="Courier New" pitchFamily="49" charset="0"/>
              </a:rPr>
              <a:t>)</a:t>
            </a:r>
            <a:br>
              <a:rPr lang="en-US" sz="2000" noProof="0" dirty="0" smtClean="0">
                <a:latin typeface="Courier New" pitchFamily="49" charset="0"/>
                <a:cs typeface="Courier New" pitchFamily="49" charset="0"/>
              </a:rPr>
            </a:br>
            <a:r>
              <a:rPr lang="en-US" sz="2000" b="1" noProof="0" dirty="0" smtClean="0">
                <a:latin typeface="Courier New" pitchFamily="49" charset="0"/>
                <a:cs typeface="Courier New" pitchFamily="49" charset="0"/>
              </a:rPr>
              <a:t>return</a:t>
            </a:r>
            <a:r>
              <a:rPr lang="en-US" sz="2000" noProof="0" dirty="0" smtClean="0">
                <a:latin typeface="Courier New" pitchFamily="49" charset="0"/>
                <a:cs typeface="Courier New" pitchFamily="49" charset="0"/>
              </a:rPr>
              <a:t> My_Integer</a:t>
            </a:r>
            <a:r>
              <a:rPr lang="en-US" sz="2000" noProof="0" dirty="0" smtClean="0">
                <a:solidFill>
                  <a:schemeClr val="accent2"/>
                </a:solidFill>
                <a:latin typeface="Courier New" pitchFamily="49" charset="0"/>
                <a:cs typeface="Courier New" pitchFamily="49" charset="0"/>
              </a:rPr>
              <a:t>'Base</a:t>
            </a:r>
            <a:r>
              <a:rPr lang="en-US" sz="2000" noProof="0" dirty="0" smtClean="0">
                <a:latin typeface="Courier New" pitchFamily="49" charset="0"/>
                <a:cs typeface="Courier New" pitchFamily="49" charset="0"/>
              </a:rPr>
              <a:t>;</a:t>
            </a:r>
            <a:endParaRPr lang="en-US" sz="2000" noProof="0" dirty="0" smtClean="0">
              <a:latin typeface="Courier New" pitchFamily="49" charset="0"/>
            </a:endParaRPr>
          </a:p>
          <a:p>
            <a:pPr marL="0" indent="0">
              <a:buFont typeface="Times New Roman" pitchFamily="16" charset="0"/>
              <a:buNone/>
              <a:defRPr/>
            </a:pPr>
            <a:r>
              <a:rPr lang="en-US" sz="2400" noProof="0" dirty="0" smtClean="0"/>
              <a:t>The compiler will choose a hardware-dependent type holding the requested range of values. Computations are performed in this type, the base type.</a:t>
            </a:r>
          </a:p>
          <a:p>
            <a:pPr marL="357188" indent="0">
              <a:buFont typeface="Times New Roman" pitchFamily="16" charset="0"/>
              <a:buNone/>
              <a:defRPr/>
            </a:pPr>
            <a:r>
              <a:rPr lang="en-US" sz="2000" noProof="0" dirty="0" smtClean="0">
                <a:latin typeface="Courier New" pitchFamily="49" charset="0"/>
                <a:cs typeface="Courier New" pitchFamily="49" charset="0"/>
              </a:rPr>
              <a:t>X, Y, Z: My_Integer;</a:t>
            </a:r>
            <a:br>
              <a:rPr lang="en-US" sz="2000" noProof="0" dirty="0" smtClean="0">
                <a:latin typeface="Courier New" pitchFamily="49" charset="0"/>
                <a:cs typeface="Courier New" pitchFamily="49" charset="0"/>
              </a:rPr>
            </a:br>
            <a:r>
              <a:rPr lang="en-US" sz="2000" noProof="0" dirty="0" smtClean="0">
                <a:latin typeface="Courier New" pitchFamily="49" charset="0"/>
                <a:cs typeface="Courier New" pitchFamily="49" charset="0"/>
              </a:rPr>
              <a:t>X := 10;  Y :=  5;</a:t>
            </a:r>
            <a:br>
              <a:rPr lang="en-US" sz="2000" noProof="0" dirty="0" smtClean="0">
                <a:latin typeface="Courier New" pitchFamily="49" charset="0"/>
                <a:cs typeface="Courier New" pitchFamily="49" charset="0"/>
              </a:rPr>
            </a:br>
            <a:r>
              <a:rPr lang="en-US" sz="2000" noProof="0" dirty="0" smtClean="0">
                <a:solidFill>
                  <a:srgbClr val="FF0000"/>
                </a:solidFill>
                <a:latin typeface="Courier New" pitchFamily="49" charset="0"/>
                <a:cs typeface="Courier New" pitchFamily="49" charset="0"/>
              </a:rPr>
              <a:t>Z := X + Y;       -- </a:t>
            </a:r>
            <a:r>
              <a:rPr lang="en-US" sz="2000" i="1" noProof="0" dirty="0" smtClean="0">
                <a:solidFill>
                  <a:srgbClr val="FF0000"/>
                </a:solidFill>
                <a:latin typeface="Courier New" pitchFamily="49" charset="0"/>
                <a:cs typeface="Courier New" pitchFamily="49" charset="0"/>
              </a:rPr>
              <a:t>Constraint_Error</a:t>
            </a:r>
            <a:r>
              <a:rPr lang="en-US" sz="2000" noProof="0" dirty="0" smtClean="0">
                <a:latin typeface="Courier New" pitchFamily="49" charset="0"/>
                <a:cs typeface="Courier New" pitchFamily="49" charset="0"/>
              </a:rPr>
              <a:t/>
            </a:r>
            <a:br>
              <a:rPr lang="en-US" sz="2000" noProof="0" dirty="0" smtClean="0">
                <a:latin typeface="Courier New" pitchFamily="49" charset="0"/>
                <a:cs typeface="Courier New" pitchFamily="49" charset="0"/>
              </a:rPr>
            </a:br>
            <a:r>
              <a:rPr lang="en-US" sz="2000" noProof="0" dirty="0" smtClean="0">
                <a:latin typeface="Courier New" pitchFamily="49" charset="0"/>
                <a:cs typeface="Courier New" pitchFamily="49" charset="0"/>
              </a:rPr>
              <a:t>Z := </a:t>
            </a:r>
            <a:r>
              <a:rPr lang="en-US" sz="2000" noProof="0" dirty="0" smtClean="0">
                <a:solidFill>
                  <a:srgbClr val="FF3399"/>
                </a:solidFill>
                <a:latin typeface="Courier New" pitchFamily="49" charset="0"/>
                <a:cs typeface="Courier New" pitchFamily="49" charset="0"/>
              </a:rPr>
              <a:t>X + Y </a:t>
            </a:r>
            <a:r>
              <a:rPr lang="en-US" sz="2000" noProof="0" dirty="0" smtClean="0">
                <a:solidFill>
                  <a:schemeClr val="accent2"/>
                </a:solidFill>
                <a:latin typeface="Courier New" pitchFamily="49" charset="0"/>
                <a:cs typeface="Courier New" pitchFamily="49" charset="0"/>
              </a:rPr>
              <a:t>– 12</a:t>
            </a:r>
            <a:r>
              <a:rPr lang="en-US" sz="2000" noProof="0" dirty="0" smtClean="0">
                <a:latin typeface="Courier New" pitchFamily="49" charset="0"/>
                <a:cs typeface="Courier New" pitchFamily="49" charset="0"/>
              </a:rPr>
              <a:t>;  -- </a:t>
            </a:r>
            <a:r>
              <a:rPr lang="en-US" sz="2000" i="1" noProof="0" dirty="0" smtClean="0">
                <a:solidFill>
                  <a:schemeClr val="accent2"/>
                </a:solidFill>
                <a:latin typeface="Courier New" pitchFamily="49" charset="0"/>
                <a:cs typeface="Courier New" pitchFamily="49" charset="0"/>
              </a:rPr>
              <a:t>OK</a:t>
            </a:r>
          </a:p>
          <a:p>
            <a:pPr marL="0" indent="0">
              <a:buFont typeface="Times New Roman" pitchFamily="16" charset="0"/>
              <a:buNone/>
              <a:defRPr/>
            </a:pPr>
            <a:r>
              <a:rPr lang="en-US" sz="2400" noProof="0" dirty="0" smtClean="0">
                <a:cs typeface="Courier New" pitchFamily="49" charset="0"/>
              </a:rPr>
              <a:t>Intermediate values outside the range are possible.</a:t>
            </a:r>
          </a:p>
          <a:p>
            <a:pPr>
              <a:buFont typeface="Times New Roman" pitchFamily="16" charset="0"/>
              <a:buNone/>
              <a:defRPr/>
            </a:pPr>
            <a:endParaRPr lang="en-US" noProof="0" dirty="0"/>
          </a:p>
        </p:txBody>
      </p:sp>
      <p:sp>
        <p:nvSpPr>
          <p:cNvPr id="2" name="Fußzeilenplatzhalter 1"/>
          <p:cNvSpPr>
            <a:spLocks noGrp="1"/>
          </p:cNvSpPr>
          <p:nvPr>
            <p:ph type="ftr" idx="10"/>
          </p:nvPr>
        </p:nvSpPr>
        <p:spPr/>
        <p:txBody>
          <a:bodyPr/>
          <a:lstStyle/>
          <a:p>
            <a:pPr>
              <a:defRPr/>
            </a:pPr>
            <a:r>
              <a:rPr lang="en-US" dirty="0" smtClean="0"/>
              <a:t>Ada Basics © 2024 C.Grein</a:t>
            </a:r>
            <a:endParaRPr lang="de-DE" dirty="0"/>
          </a:p>
        </p:txBody>
      </p:sp>
      <p:sp>
        <p:nvSpPr>
          <p:cNvPr id="4" name="Foliennummernplatzhalter 3"/>
          <p:cNvSpPr>
            <a:spLocks noGrp="1"/>
          </p:cNvSpPr>
          <p:nvPr>
            <p:ph type="sldNum" idx="11"/>
          </p:nvPr>
        </p:nvSpPr>
        <p:spPr/>
        <p:txBody>
          <a:bodyPr/>
          <a:lstStyle/>
          <a:p>
            <a:pPr>
              <a:defRPr/>
            </a:pPr>
            <a:fld id="{07B95DED-7F18-463B-9F94-D327A3428C3B}" type="slidenum">
              <a:rPr lang="de-DE" smtClean="0"/>
              <a:pPr>
                <a:defRPr/>
              </a:pPr>
              <a:t>42</a:t>
            </a:fld>
            <a:endParaRPr lang="de-DE" dirty="0"/>
          </a:p>
        </p:txBody>
      </p:sp>
      <p:sp>
        <p:nvSpPr>
          <p:cNvPr id="6" name="Abgerundete rechteckige Legende 5"/>
          <p:cNvSpPr/>
          <p:nvPr/>
        </p:nvSpPr>
        <p:spPr bwMode="auto">
          <a:xfrm>
            <a:off x="7487889" y="1897063"/>
            <a:ext cx="1116559" cy="395472"/>
          </a:xfrm>
          <a:prstGeom prst="wedgeRoundRectCallout">
            <a:avLst>
              <a:gd name="adj1" fmla="val -92820"/>
              <a:gd name="adj2" fmla="val 82656"/>
              <a:gd name="adj3" fmla="val 16667"/>
            </a:avLst>
          </a:prstGeom>
          <a:solidFill>
            <a:srgbClr val="00B0F0"/>
          </a:solidFill>
          <a:ln w="19050" cap="flat" cmpd="sng" algn="ctr">
            <a:solidFill>
              <a:schemeClr val="accent2"/>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8" charset="0"/>
              <a:buNone/>
              <a:tabLst/>
            </a:pPr>
            <a:r>
              <a:rPr kumimoji="0" lang="de-DE" sz="1800" b="0" i="0" u="none" strike="noStrike" cap="none" normalizeH="0" baseline="0" dirty="0" smtClean="0">
                <a:ln>
                  <a:noFill/>
                </a:ln>
                <a:solidFill>
                  <a:schemeClr val="tx1"/>
                </a:solidFill>
                <a:effectLst/>
                <a:latin typeface="Times New Roman" pitchFamily="18" charset="0"/>
              </a:rPr>
              <a:t>Attribute</a:t>
            </a:r>
          </a:p>
        </p:txBody>
      </p:sp>
    </p:spTree>
    <p:extLst>
      <p:ext uri="{BB962C8B-B14F-4D97-AF65-F5344CB8AC3E}">
        <p14:creationId xmlns:p14="http://schemas.microsoft.com/office/powerpoint/2010/main" val="3508380321"/>
      </p:ext>
    </p:extLst>
  </p:cSld>
  <p:clrMapOvr>
    <a:masterClrMapping/>
  </p:clrMapOvr>
  <p:timing>
    <p:tnLst>
      <p:par>
        <p:cTn id="1" dur="indefinite" restart="never" nodeType="tmRoot"/>
      </p:par>
    </p:tnLst>
  </p:timing>
</p:sld>
</file>

<file path=ppt/slides/slide4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Titel 5"/>
          <p:cNvSpPr>
            <a:spLocks noGrp="1"/>
          </p:cNvSpPr>
          <p:nvPr>
            <p:ph type="title"/>
          </p:nvPr>
        </p:nvSpPr>
        <p:spPr/>
        <p:txBody>
          <a:bodyPr/>
          <a:lstStyle/>
          <a:p>
            <a:r>
              <a:rPr lang="en-US" altLang="de-DE" noProof="0" dirty="0" smtClean="0"/>
              <a:t>Exercise: Named Notation</a:t>
            </a:r>
            <a:br>
              <a:rPr lang="en-US" altLang="de-DE" noProof="0" dirty="0" smtClean="0"/>
            </a:br>
            <a:r>
              <a:rPr lang="en-US" altLang="de-DE" noProof="0" dirty="0" smtClean="0"/>
              <a:t>(Slide 68)</a:t>
            </a:r>
          </a:p>
        </p:txBody>
      </p:sp>
      <p:sp>
        <p:nvSpPr>
          <p:cNvPr id="7" name="Inhaltsplatzhalter 6"/>
          <p:cNvSpPr>
            <a:spLocks noGrp="1"/>
          </p:cNvSpPr>
          <p:nvPr>
            <p:ph idx="1"/>
          </p:nvPr>
        </p:nvSpPr>
        <p:spPr>
          <a:xfrm>
            <a:off x="683568" y="3861940"/>
            <a:ext cx="7739063" cy="2375372"/>
          </a:xfrm>
        </p:spPr>
        <p:txBody>
          <a:bodyPr/>
          <a:lstStyle/>
          <a:p>
            <a:pPr marL="357188" indent="0"/>
            <a:r>
              <a:rPr lang="en-US" altLang="de-DE" sz="1600" noProof="0" dirty="0" smtClean="0">
                <a:latin typeface="Courier New" pitchFamily="49" charset="0"/>
                <a:cs typeface="Courier New" pitchFamily="49" charset="0"/>
              </a:rPr>
              <a:t>Var := ( -9 =&gt; (True  =&gt;  </a:t>
            </a:r>
            <a:r>
              <a:rPr lang="en-US" altLang="de-DE" sz="1600" noProof="0" dirty="0" smtClean="0">
                <a:solidFill>
                  <a:srgbClr val="FF0000"/>
                </a:solidFill>
                <a:latin typeface="Courier New" pitchFamily="49" charset="0"/>
                <a:cs typeface="Courier New" pitchFamily="49" charset="0"/>
              </a:rPr>
              <a:t>0.0</a:t>
            </a:r>
            <a:r>
              <a:rPr lang="en-US" altLang="de-DE" sz="1600" noProof="0" dirty="0" smtClean="0">
                <a:latin typeface="Courier New" pitchFamily="49" charset="0"/>
                <a:cs typeface="Courier New" pitchFamily="49" charset="0"/>
              </a:rPr>
              <a:t>, False =&gt; 41.0),</a:t>
            </a:r>
            <a:br>
              <a:rPr lang="en-US" altLang="de-DE" sz="1600" noProof="0" dirty="0" smtClean="0">
                <a:latin typeface="Courier New" pitchFamily="49" charset="0"/>
                <a:cs typeface="Courier New" pitchFamily="49" charset="0"/>
              </a:rPr>
            </a:br>
            <a:r>
              <a:rPr lang="en-US" altLang="de-DE" sz="1600" noProof="0" dirty="0" smtClean="0">
                <a:latin typeface="Courier New" pitchFamily="49" charset="0"/>
                <a:cs typeface="Courier New" pitchFamily="49" charset="0"/>
              </a:rPr>
              <a:t>        -10 =&gt; (False =&gt; </a:t>
            </a:r>
            <a:r>
              <a:rPr lang="en-US" altLang="de-DE" sz="1600" noProof="0" dirty="0" smtClean="0">
                <a:solidFill>
                  <a:srgbClr val="FF0000"/>
                </a:solidFill>
                <a:latin typeface="Courier New" pitchFamily="49" charset="0"/>
                <a:cs typeface="Courier New" pitchFamily="49" charset="0"/>
              </a:rPr>
              <a:t>10.0</a:t>
            </a:r>
            <a:r>
              <a:rPr lang="en-US" altLang="de-DE" sz="1600" noProof="0" dirty="0" smtClean="0">
                <a:latin typeface="Courier New" pitchFamily="49" charset="0"/>
                <a:cs typeface="Courier New" pitchFamily="49" charset="0"/>
              </a:rPr>
              <a:t>, True  =&gt; 20.0),</a:t>
            </a:r>
            <a:br>
              <a:rPr lang="en-US" altLang="de-DE" sz="1600" noProof="0" dirty="0" smtClean="0">
                <a:latin typeface="Courier New" pitchFamily="49" charset="0"/>
                <a:cs typeface="Courier New" pitchFamily="49" charset="0"/>
              </a:rPr>
            </a:br>
            <a:r>
              <a:rPr lang="en-US" altLang="de-DE" sz="1600" noProof="0" dirty="0" smtClean="0">
                <a:latin typeface="Courier New" pitchFamily="49" charset="0"/>
                <a:cs typeface="Courier New" pitchFamily="49" charset="0"/>
              </a:rPr>
              <a:t>         …);</a:t>
            </a:r>
          </a:p>
          <a:p>
            <a:pPr marL="0" indent="0" algn="ctr"/>
            <a:r>
              <a:rPr lang="en-US" altLang="de-DE" sz="1800" noProof="0" dirty="0" smtClean="0">
                <a:solidFill>
                  <a:srgbClr val="FF3399"/>
                </a:solidFill>
                <a:cs typeface="Courier New" pitchFamily="49" charset="0"/>
              </a:rPr>
              <a:t>Mixed notation (positional and named) exists only for records.</a:t>
            </a:r>
            <a:br>
              <a:rPr lang="en-US" altLang="de-DE" sz="1800" noProof="0" dirty="0" smtClean="0">
                <a:solidFill>
                  <a:srgbClr val="FF3399"/>
                </a:solidFill>
                <a:cs typeface="Courier New" pitchFamily="49" charset="0"/>
              </a:rPr>
            </a:br>
            <a:r>
              <a:rPr lang="en-US" altLang="de-DE" sz="1800" b="1" dirty="0" smtClean="0">
                <a:solidFill>
                  <a:srgbClr val="FF3399"/>
                </a:solidFill>
                <a:cs typeface="Courier New" pitchFamily="49" charset="0"/>
              </a:rPr>
              <a:t>This is illegal</a:t>
            </a:r>
            <a:r>
              <a:rPr lang="en-US" altLang="de-DE" sz="1800" b="1" noProof="0" dirty="0" smtClean="0">
                <a:solidFill>
                  <a:srgbClr val="FF3399"/>
                </a:solidFill>
                <a:cs typeface="Courier New" pitchFamily="49" charset="0"/>
              </a:rPr>
              <a:t>!</a:t>
            </a:r>
          </a:p>
          <a:p>
            <a:pPr marL="357188" indent="0"/>
            <a:r>
              <a:rPr lang="en-US" altLang="de-DE" sz="1600" noProof="0" dirty="0" smtClean="0">
                <a:solidFill>
                  <a:srgbClr val="FF3399"/>
                </a:solidFill>
                <a:latin typeface="Courier New" pitchFamily="49" charset="0"/>
                <a:cs typeface="Courier New" pitchFamily="49" charset="0"/>
              </a:rPr>
              <a:t>Var := (      (         </a:t>
            </a:r>
            <a:r>
              <a:rPr lang="en-US" altLang="de-DE" sz="1600" noProof="0" dirty="0" smtClean="0">
                <a:solidFill>
                  <a:srgbClr val="FF0000"/>
                </a:solidFill>
                <a:latin typeface="Courier New" pitchFamily="49" charset="0"/>
                <a:cs typeface="Courier New" pitchFamily="49" charset="0"/>
              </a:rPr>
              <a:t>10.0</a:t>
            </a:r>
            <a:r>
              <a:rPr lang="en-US" altLang="de-DE" sz="1600" noProof="0" dirty="0" smtClean="0">
                <a:solidFill>
                  <a:srgbClr val="FF3399"/>
                </a:solidFill>
                <a:latin typeface="Courier New" pitchFamily="49" charset="0"/>
                <a:cs typeface="Courier New" pitchFamily="49" charset="0"/>
              </a:rPr>
              <a:t>, True  =&gt; 20.0),</a:t>
            </a:r>
            <a:br>
              <a:rPr lang="en-US" altLang="de-DE" sz="1600" noProof="0" dirty="0" smtClean="0">
                <a:solidFill>
                  <a:srgbClr val="FF3399"/>
                </a:solidFill>
                <a:latin typeface="Courier New" pitchFamily="49" charset="0"/>
                <a:cs typeface="Courier New" pitchFamily="49" charset="0"/>
              </a:rPr>
            </a:br>
            <a:r>
              <a:rPr lang="en-US" altLang="de-DE" sz="1600" noProof="0" dirty="0" smtClean="0">
                <a:solidFill>
                  <a:srgbClr val="FF3399"/>
                </a:solidFill>
                <a:latin typeface="Courier New" pitchFamily="49" charset="0"/>
                <a:cs typeface="Courier New" pitchFamily="49" charset="0"/>
              </a:rPr>
              <a:t>        -9 =&gt; (True  =&gt;  </a:t>
            </a:r>
            <a:r>
              <a:rPr lang="en-US" altLang="de-DE" sz="1600" noProof="0" dirty="0" smtClean="0">
                <a:solidFill>
                  <a:srgbClr val="FF0000"/>
                </a:solidFill>
                <a:latin typeface="Courier New" pitchFamily="49" charset="0"/>
                <a:cs typeface="Courier New" pitchFamily="49" charset="0"/>
              </a:rPr>
              <a:t>0.0</a:t>
            </a:r>
            <a:r>
              <a:rPr lang="en-US" altLang="de-DE" sz="1600" noProof="0" dirty="0" smtClean="0">
                <a:solidFill>
                  <a:srgbClr val="FF3399"/>
                </a:solidFill>
                <a:latin typeface="Courier New" pitchFamily="49" charset="0"/>
                <a:cs typeface="Courier New" pitchFamily="49" charset="0"/>
              </a:rPr>
              <a:t>, False =&gt; 41.0),</a:t>
            </a:r>
            <a:br>
              <a:rPr lang="en-US" altLang="de-DE" sz="1600" noProof="0" dirty="0" smtClean="0">
                <a:solidFill>
                  <a:srgbClr val="FF3399"/>
                </a:solidFill>
                <a:latin typeface="Courier New" pitchFamily="49" charset="0"/>
                <a:cs typeface="Courier New" pitchFamily="49" charset="0"/>
              </a:rPr>
            </a:br>
            <a:r>
              <a:rPr lang="en-US" altLang="de-DE" sz="1600" noProof="0" dirty="0" smtClean="0">
                <a:solidFill>
                  <a:srgbClr val="FF3399"/>
                </a:solidFill>
                <a:latin typeface="Courier New" pitchFamily="49" charset="0"/>
                <a:cs typeface="Courier New" pitchFamily="49" charset="0"/>
              </a:rPr>
              <a:t>         …);</a:t>
            </a:r>
          </a:p>
        </p:txBody>
      </p:sp>
      <p:sp>
        <p:nvSpPr>
          <p:cNvPr id="49156" name="Fußzeilenplatzhalter 3"/>
          <p:cNvSpPr>
            <a:spLocks noGrp="1"/>
          </p:cNvSpPr>
          <p:nvPr>
            <p:ph type="ftr" sz="quarter" idx="10"/>
          </p:nvPr>
        </p:nvSpPr>
        <p:spPr>
          <a:noFill/>
        </p:spPr>
        <p:txBody>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9pPr>
          </a:lstStyle>
          <a:p>
            <a:pPr eaLnBrk="1" hangingPunct="1"/>
            <a:r>
              <a:rPr lang="en-US" altLang="de-DE" dirty="0" smtClean="0">
                <a:solidFill>
                  <a:srgbClr val="000000"/>
                </a:solidFill>
              </a:rPr>
              <a:t>Ada Basics © 2024 C.Grein</a:t>
            </a:r>
            <a:endParaRPr lang="de-DE" altLang="de-DE" dirty="0">
              <a:solidFill>
                <a:srgbClr val="000000"/>
              </a:solidFill>
            </a:endParaRPr>
          </a:p>
        </p:txBody>
      </p:sp>
      <p:sp>
        <p:nvSpPr>
          <p:cNvPr id="49157" name="Foliennummernplatzhalter 4"/>
          <p:cNvSpPr>
            <a:spLocks noGrp="1"/>
          </p:cNvSpPr>
          <p:nvPr>
            <p:ph type="sldNum" sz="quarter" idx="11"/>
          </p:nvPr>
        </p:nvSpPr>
        <p:spPr>
          <a:noFill/>
        </p:spPr>
        <p:txBody>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9pPr>
          </a:lstStyle>
          <a:p>
            <a:pPr eaLnBrk="1" hangingPunct="1"/>
            <a:fld id="{78585C1D-7FCF-4DBD-9100-890EB8C522FC}" type="slidenum">
              <a:rPr lang="de-DE" altLang="de-DE" smtClean="0">
                <a:solidFill>
                  <a:srgbClr val="000000"/>
                </a:solidFill>
              </a:rPr>
              <a:pPr eaLnBrk="1" hangingPunct="1"/>
              <a:t>420</a:t>
            </a:fld>
            <a:endParaRPr lang="de-DE" altLang="de-DE" dirty="0" smtClean="0">
              <a:solidFill>
                <a:srgbClr val="000000"/>
              </a:solidFill>
            </a:endParaRPr>
          </a:p>
        </p:txBody>
      </p:sp>
      <p:sp>
        <p:nvSpPr>
          <p:cNvPr id="8" name="Inhaltsplatzhalter 6"/>
          <p:cNvSpPr txBox="1">
            <a:spLocks/>
          </p:cNvSpPr>
          <p:nvPr/>
        </p:nvSpPr>
        <p:spPr bwMode="auto">
          <a:xfrm>
            <a:off x="685800" y="2060847"/>
            <a:ext cx="7739063" cy="172819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000" tIns="46800" rIns="90000" bIns="46800" numCol="1" anchor="t" anchorCtr="0" compatLnSpc="1">
            <a:prstTxWarp prst="textNoShape">
              <a:avLst/>
            </a:prstTxWarp>
          </a:bodyPr>
          <a:lstStyle>
            <a:lvl1pPr marL="342900" indent="-342900" algn="l" defTabSz="449263" rtl="0" eaLnBrk="0" fontAlgn="base" hangingPunct="0">
              <a:spcBef>
                <a:spcPts val="800"/>
              </a:spcBef>
              <a:spcAft>
                <a:spcPct val="0"/>
              </a:spcAft>
              <a:buClr>
                <a:srgbClr val="000000"/>
              </a:buClr>
              <a:buSzPct val="100000"/>
              <a:buFont typeface="Times New Roman" pitchFamily="18" charset="0"/>
              <a:defRPr sz="3200">
                <a:solidFill>
                  <a:srgbClr val="000000"/>
                </a:solidFill>
                <a:latin typeface="+mn-lt"/>
                <a:ea typeface="+mn-ea"/>
                <a:cs typeface="+mn-cs"/>
              </a:defRPr>
            </a:lvl1pPr>
            <a:lvl2pPr marL="446088" indent="-266700" algn="l" defTabSz="449263" rtl="0" eaLnBrk="0" fontAlgn="base" hangingPunct="0">
              <a:spcBef>
                <a:spcPts val="700"/>
              </a:spcBef>
              <a:spcAft>
                <a:spcPct val="0"/>
              </a:spcAft>
              <a:buClr>
                <a:srgbClr val="000000"/>
              </a:buClr>
              <a:buSzPct val="100000"/>
              <a:buChar char="•"/>
              <a:defRPr sz="2800">
                <a:solidFill>
                  <a:srgbClr val="000000"/>
                </a:solidFill>
                <a:latin typeface="+mn-lt"/>
              </a:defRPr>
            </a:lvl2pPr>
            <a:lvl3pPr marL="892175" indent="-173038" algn="l" defTabSz="449263" rtl="0" eaLnBrk="0" fontAlgn="base" hangingPunct="0">
              <a:spcBef>
                <a:spcPts val="600"/>
              </a:spcBef>
              <a:spcAft>
                <a:spcPct val="0"/>
              </a:spcAft>
              <a:buClr>
                <a:srgbClr val="000000"/>
              </a:buClr>
              <a:buSzPct val="100000"/>
              <a:buFont typeface="Times New Roman" pitchFamily="18" charset="0"/>
              <a:defRPr sz="2400">
                <a:solidFill>
                  <a:srgbClr val="000000"/>
                </a:solidFill>
                <a:latin typeface="+mn-lt"/>
              </a:defRPr>
            </a:lvl3pPr>
            <a:lvl4pPr marL="1714500" indent="-228600" algn="l" defTabSz="449263" rtl="0" eaLnBrk="0" fontAlgn="base" hangingPunct="0">
              <a:spcBef>
                <a:spcPts val="500"/>
              </a:spcBef>
              <a:spcAft>
                <a:spcPct val="0"/>
              </a:spcAft>
              <a:buClr>
                <a:srgbClr val="000000"/>
              </a:buClr>
              <a:buSzPct val="100000"/>
              <a:buFont typeface="Times New Roman" pitchFamily="18" charset="0"/>
              <a:defRPr sz="2000">
                <a:solidFill>
                  <a:srgbClr val="000000"/>
                </a:solidFill>
                <a:latin typeface="+mn-lt"/>
              </a:defRPr>
            </a:lvl4pPr>
            <a:lvl5pPr marL="2122488" indent="-228600" algn="l" defTabSz="449263" rtl="0" eaLnBrk="0" fontAlgn="base" hangingPunct="0">
              <a:spcBef>
                <a:spcPts val="500"/>
              </a:spcBef>
              <a:spcAft>
                <a:spcPct val="0"/>
              </a:spcAft>
              <a:buClr>
                <a:srgbClr val="000000"/>
              </a:buClr>
              <a:buSzPct val="100000"/>
              <a:buFont typeface="Times New Roman" pitchFamily="18" charset="0"/>
              <a:defRPr sz="2000">
                <a:solidFill>
                  <a:srgbClr val="000000"/>
                </a:solidFill>
                <a:latin typeface="+mn-lt"/>
              </a:defRPr>
            </a:lvl5pPr>
            <a:lvl6pPr marL="2579688" indent="-228600" algn="l" defTabSz="449263" rtl="0" fontAlgn="base">
              <a:spcBef>
                <a:spcPts val="500"/>
              </a:spcBef>
              <a:spcAft>
                <a:spcPct val="0"/>
              </a:spcAft>
              <a:buClr>
                <a:srgbClr val="000000"/>
              </a:buClr>
              <a:buSzPct val="100000"/>
              <a:buFont typeface="Times New Roman" pitchFamily="18" charset="0"/>
              <a:defRPr sz="2000">
                <a:solidFill>
                  <a:srgbClr val="000000"/>
                </a:solidFill>
                <a:latin typeface="+mn-lt"/>
              </a:defRPr>
            </a:lvl6pPr>
            <a:lvl7pPr marL="3036888" indent="-228600" algn="l" defTabSz="449263" rtl="0" fontAlgn="base">
              <a:spcBef>
                <a:spcPts val="500"/>
              </a:spcBef>
              <a:spcAft>
                <a:spcPct val="0"/>
              </a:spcAft>
              <a:buClr>
                <a:srgbClr val="000000"/>
              </a:buClr>
              <a:buSzPct val="100000"/>
              <a:buFont typeface="Times New Roman" pitchFamily="18" charset="0"/>
              <a:defRPr sz="2000">
                <a:solidFill>
                  <a:srgbClr val="000000"/>
                </a:solidFill>
                <a:latin typeface="+mn-lt"/>
              </a:defRPr>
            </a:lvl7pPr>
            <a:lvl8pPr marL="3494088" indent="-228600" algn="l" defTabSz="449263" rtl="0" fontAlgn="base">
              <a:spcBef>
                <a:spcPts val="500"/>
              </a:spcBef>
              <a:spcAft>
                <a:spcPct val="0"/>
              </a:spcAft>
              <a:buClr>
                <a:srgbClr val="000000"/>
              </a:buClr>
              <a:buSzPct val="100000"/>
              <a:buFont typeface="Times New Roman" pitchFamily="18" charset="0"/>
              <a:defRPr sz="2000">
                <a:solidFill>
                  <a:srgbClr val="000000"/>
                </a:solidFill>
                <a:latin typeface="+mn-lt"/>
              </a:defRPr>
            </a:lvl8pPr>
            <a:lvl9pPr marL="3951288" indent="-228600" algn="l" defTabSz="449263" rtl="0" fontAlgn="base">
              <a:spcBef>
                <a:spcPts val="500"/>
              </a:spcBef>
              <a:spcAft>
                <a:spcPct val="0"/>
              </a:spcAft>
              <a:buClr>
                <a:srgbClr val="000000"/>
              </a:buClr>
              <a:buSzPct val="100000"/>
              <a:buFont typeface="Times New Roman" pitchFamily="18" charset="0"/>
              <a:defRPr sz="2000">
                <a:solidFill>
                  <a:srgbClr val="000000"/>
                </a:solidFill>
                <a:latin typeface="+mn-lt"/>
              </a:defRPr>
            </a:lvl9pPr>
          </a:lstStyle>
          <a:p>
            <a:pPr marL="0" indent="0"/>
            <a:r>
              <a:rPr lang="en-US" altLang="de-DE" sz="1800" kern="0" dirty="0" smtClean="0">
                <a:cs typeface="Courier New" pitchFamily="49" charset="0"/>
              </a:rPr>
              <a:t>Write the aggregate in named notation:</a:t>
            </a:r>
          </a:p>
          <a:p>
            <a:pPr marL="357188" indent="0"/>
            <a:r>
              <a:rPr lang="en-US" altLang="de-DE" sz="1600" kern="0" dirty="0" smtClean="0">
                <a:latin typeface="Courier New" pitchFamily="49" charset="0"/>
                <a:cs typeface="Courier New" pitchFamily="49" charset="0"/>
              </a:rPr>
              <a:t>Var := ((</a:t>
            </a:r>
            <a:r>
              <a:rPr lang="en-US" altLang="de-DE" sz="1600" kern="0" dirty="0" smtClean="0">
                <a:solidFill>
                  <a:srgbClr val="CC3300"/>
                </a:solidFill>
                <a:latin typeface="Courier New" pitchFamily="49" charset="0"/>
                <a:cs typeface="Courier New" pitchFamily="49" charset="0"/>
              </a:rPr>
              <a:t>10.0</a:t>
            </a:r>
            <a:r>
              <a:rPr lang="en-US" altLang="de-DE" sz="1600" kern="0" dirty="0" smtClean="0">
                <a:latin typeface="Courier New" pitchFamily="49" charset="0"/>
                <a:cs typeface="Courier New" pitchFamily="49" charset="0"/>
              </a:rPr>
              <a:t>, 20.0),  -- </a:t>
            </a:r>
            <a:r>
              <a:rPr lang="en-US" altLang="de-DE" sz="1600" i="1" kern="0" dirty="0" smtClean="0">
                <a:solidFill>
                  <a:srgbClr val="CC3300"/>
                </a:solidFill>
                <a:latin typeface="Courier New" pitchFamily="49" charset="0"/>
                <a:cs typeface="Courier New" pitchFamily="49" charset="0"/>
              </a:rPr>
              <a:t>Index -10 and False</a:t>
            </a:r>
            <a:r>
              <a:rPr lang="en-US" altLang="de-DE" sz="1600" kern="0" dirty="0" smtClean="0">
                <a:latin typeface="Courier New" pitchFamily="49" charset="0"/>
                <a:cs typeface="Courier New" pitchFamily="49" charset="0"/>
              </a:rPr>
              <a:t/>
            </a:r>
            <a:br>
              <a:rPr lang="en-US" altLang="de-DE" sz="1600" kern="0" dirty="0" smtClean="0">
                <a:latin typeface="Courier New" pitchFamily="49" charset="0"/>
                <a:cs typeface="Courier New" pitchFamily="49" charset="0"/>
              </a:rPr>
            </a:br>
            <a:r>
              <a:rPr lang="en-US" altLang="de-DE" sz="1600" kern="0" dirty="0" smtClean="0">
                <a:latin typeface="Courier New" pitchFamily="49" charset="0"/>
                <a:cs typeface="Courier New" pitchFamily="49" charset="0"/>
              </a:rPr>
              <a:t>        (41.0,  </a:t>
            </a:r>
            <a:r>
              <a:rPr lang="en-US" altLang="de-DE" sz="1600" kern="0" dirty="0" smtClean="0">
                <a:solidFill>
                  <a:srgbClr val="CC3300"/>
                </a:solidFill>
                <a:latin typeface="Courier New" pitchFamily="49" charset="0"/>
                <a:cs typeface="Courier New" pitchFamily="49" charset="0"/>
              </a:rPr>
              <a:t>0.0</a:t>
            </a:r>
            <a:r>
              <a:rPr lang="en-US" altLang="de-DE" sz="1600" kern="0" dirty="0" smtClean="0">
                <a:latin typeface="Courier New" pitchFamily="49" charset="0"/>
                <a:cs typeface="Courier New" pitchFamily="49" charset="0"/>
              </a:rPr>
              <a:t>),  -- </a:t>
            </a:r>
            <a:r>
              <a:rPr lang="en-US" altLang="de-DE" sz="1600" i="1" kern="0" dirty="0" smtClean="0">
                <a:solidFill>
                  <a:srgbClr val="CC3300"/>
                </a:solidFill>
                <a:latin typeface="Courier New" pitchFamily="49" charset="0"/>
                <a:cs typeface="Courier New" pitchFamily="49" charset="0"/>
              </a:rPr>
              <a:t>Index  -9 and True</a:t>
            </a:r>
            <a:r>
              <a:rPr lang="en-US" altLang="de-DE" sz="1600" kern="0" dirty="0" smtClean="0">
                <a:latin typeface="Courier New" pitchFamily="49" charset="0"/>
                <a:cs typeface="Courier New" pitchFamily="49" charset="0"/>
              </a:rPr>
              <a:t/>
            </a:r>
            <a:br>
              <a:rPr lang="en-US" altLang="de-DE" sz="1600" kern="0" dirty="0" smtClean="0">
                <a:latin typeface="Courier New" pitchFamily="49" charset="0"/>
                <a:cs typeface="Courier New" pitchFamily="49" charset="0"/>
              </a:rPr>
            </a:br>
            <a:r>
              <a:rPr lang="en-US" altLang="de-DE" sz="1600" kern="0" dirty="0" smtClean="0">
                <a:latin typeface="Courier New" pitchFamily="49" charset="0"/>
                <a:cs typeface="Courier New" pitchFamily="49" charset="0"/>
              </a:rPr>
              <a:t>         …);</a:t>
            </a:r>
          </a:p>
          <a:p>
            <a:pPr marL="0" indent="0"/>
            <a:r>
              <a:rPr lang="en-US" altLang="de-DE" sz="1800" kern="0" dirty="0" smtClean="0">
                <a:cs typeface="Courier New" pitchFamily="49" charset="0"/>
              </a:rPr>
              <a:t>Keep in mind that with named notation, the sequence is irrelevant.</a:t>
            </a:r>
          </a:p>
        </p:txBody>
      </p:sp>
      <p:sp>
        <p:nvSpPr>
          <p:cNvPr id="9" name="Interaktive Schaltfläche: Zurückkehren 8">
            <a:hlinkClick r:id="rId2" action="ppaction://hlinksldjump" highlightClick="1"/>
          </p:cNvPr>
          <p:cNvSpPr/>
          <p:nvPr/>
        </p:nvSpPr>
        <p:spPr bwMode="auto">
          <a:xfrm>
            <a:off x="6372200" y="1412776"/>
            <a:ext cx="182736" cy="216024"/>
          </a:xfrm>
          <a:prstGeom prst="actionButtonReturn">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8" charset="0"/>
              <a:buNone/>
              <a:tabLst/>
            </a:pPr>
            <a:endParaRPr kumimoji="0" lang="de-DE" sz="2200" b="0" i="0" u="none" strike="noStrike" cap="none" normalizeH="0" baseline="0" dirty="0" smtClean="0">
              <a:ln>
                <a:noFill/>
              </a:ln>
              <a:solidFill>
                <a:schemeClr val="bg1"/>
              </a:solidFill>
              <a:effectLst/>
              <a:latin typeface="Times New Roman" pitchFamily="18" charset="0"/>
            </a:endParaRPr>
          </a:p>
        </p:txBody>
      </p:sp>
    </p:spTree>
    <p:extLst>
      <p:ext uri="{BB962C8B-B14F-4D97-AF65-F5344CB8AC3E}">
        <p14:creationId xmlns:p14="http://schemas.microsoft.com/office/powerpoint/2010/main" val="309875651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7">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7">
                                            <p:txEl>
                                              <p:pRg st="2" end="2"/>
                                            </p:txEl>
                                          </p:spTgt>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Lst>
  </p:timing>
</p:sld>
</file>

<file path=ppt/slides/slide4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1"/>
          <p:cNvSpPr>
            <a:spLocks noGrp="1" noChangeArrowheads="1"/>
          </p:cNvSpPr>
          <p:nvPr>
            <p:ph type="title"/>
          </p:nvPr>
        </p:nvSpPr>
        <p:spPr>
          <a:xfrm>
            <a:off x="685800" y="609600"/>
            <a:ext cx="7772400" cy="1143000"/>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noProof="0" dirty="0" smtClean="0"/>
              <a:t>Solution of </a:t>
            </a:r>
            <a:r>
              <a:rPr lang="en-US" altLang="de-DE" noProof="0" dirty="0"/>
              <a:t>S</a:t>
            </a:r>
            <a:r>
              <a:rPr lang="en-US" altLang="de-DE" noProof="0" dirty="0" smtClean="0"/>
              <a:t>lide </a:t>
            </a:r>
            <a:r>
              <a:rPr lang="en-US" altLang="de-DE" dirty="0" smtClean="0"/>
              <a:t>88</a:t>
            </a:r>
            <a:endParaRPr lang="en-US" altLang="de-DE" noProof="0" dirty="0" smtClean="0"/>
          </a:p>
        </p:txBody>
      </p:sp>
      <p:sp>
        <p:nvSpPr>
          <p:cNvPr id="16387" name="Rectangle 2"/>
          <p:cNvSpPr>
            <a:spLocks noGrp="1" noChangeArrowheads="1"/>
          </p:cNvSpPr>
          <p:nvPr>
            <p:ph type="body" idx="1"/>
          </p:nvPr>
        </p:nvSpPr>
        <p:spPr>
          <a:xfrm>
            <a:off x="467544" y="1981200"/>
            <a:ext cx="8136706" cy="4217988"/>
          </a:xfrm>
        </p:spPr>
        <p:txBody>
          <a:bodyPr/>
          <a:lstStyle/>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en-US" altLang="de-DE" sz="1800" noProof="0" dirty="0" smtClean="0">
                <a:latin typeface="Courier New" pitchFamily="49" charset="0"/>
                <a:cs typeface="Times New Roman" pitchFamily="18" charset="0"/>
              </a:rPr>
              <a:t>Motto: </a:t>
            </a:r>
            <a:r>
              <a:rPr lang="en-US" altLang="de-DE" sz="1800" b="1" noProof="0" dirty="0" smtClean="0">
                <a:latin typeface="Courier New" pitchFamily="49" charset="0"/>
                <a:cs typeface="Times New Roman" pitchFamily="18" charset="0"/>
              </a:rPr>
              <a:t>constant</a:t>
            </a:r>
            <a:r>
              <a:rPr lang="en-US" altLang="de-DE" sz="1800" noProof="0" dirty="0" smtClean="0">
                <a:latin typeface="Courier New" pitchFamily="49" charset="0"/>
                <a:cs typeface="Times New Roman" pitchFamily="18" charset="0"/>
              </a:rPr>
              <a:t> String :=</a:t>
            </a:r>
            <a:br>
              <a:rPr lang="en-US" altLang="de-DE" sz="1800" noProof="0" dirty="0" smtClean="0">
                <a:latin typeface="Courier New" pitchFamily="49" charset="0"/>
                <a:cs typeface="Times New Roman" pitchFamily="18" charset="0"/>
              </a:rPr>
            </a:br>
            <a:r>
              <a:rPr lang="en-US" altLang="de-DE" sz="1800" noProof="0" dirty="0" smtClean="0">
                <a:latin typeface="Courier New" pitchFamily="49" charset="0"/>
                <a:cs typeface="Times New Roman" pitchFamily="18" charset="0"/>
              </a:rPr>
              <a:t>         </a:t>
            </a:r>
            <a:r>
              <a:rPr lang="en-US" altLang="de-DE" sz="1800" noProof="0" dirty="0" smtClean="0">
                <a:solidFill>
                  <a:srgbClr val="CC3300"/>
                </a:solidFill>
                <a:latin typeface="Courier New" pitchFamily="49" charset="0"/>
              </a:rPr>
              <a:t>"IN GIRUM IMUS NOCTE ET CONSUMIMUR IGNI"</a:t>
            </a:r>
            <a:r>
              <a:rPr lang="en-US" altLang="de-DE" sz="1800" noProof="0" dirty="0" smtClean="0">
                <a:latin typeface="Courier New" pitchFamily="49" charset="0"/>
                <a:cs typeface="Times New Roman" pitchFamily="18" charset="0"/>
              </a:rPr>
              <a:t>;</a:t>
            </a:r>
          </a:p>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endParaRPr lang="en-US" altLang="de-DE" sz="800" noProof="0" dirty="0" smtClean="0">
              <a:latin typeface="Courier New" pitchFamily="49" charset="0"/>
              <a:cs typeface="Times New Roman" pitchFamily="18" charset="0"/>
            </a:endParaRPr>
          </a:p>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en-US" altLang="de-DE" sz="2400" noProof="0" dirty="0" smtClean="0">
                <a:cs typeface="Times New Roman" pitchFamily="18" charset="0"/>
              </a:rPr>
              <a:t>Write a loop to output the above motto, but skip the blanks; </a:t>
            </a:r>
            <a:r>
              <a:rPr lang="en-US" altLang="de-DE" sz="2400" dirty="0" smtClean="0">
                <a:cs typeface="Times New Roman" pitchFamily="18" charset="0"/>
              </a:rPr>
              <a:t>the</a:t>
            </a:r>
            <a:r>
              <a:rPr lang="en-US" altLang="de-DE" sz="2400" noProof="0" dirty="0" smtClean="0">
                <a:cs typeface="Times New Roman" pitchFamily="18" charset="0"/>
              </a:rPr>
              <a:t>n write a second loop to output in backward order.</a:t>
            </a:r>
          </a:p>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en-US" altLang="de-DE" sz="1800" b="1" dirty="0">
                <a:latin typeface="Courier New" pitchFamily="49" charset="0"/>
                <a:cs typeface="Courier New" pitchFamily="49" charset="0"/>
              </a:rPr>
              <a:t>for</a:t>
            </a:r>
            <a:r>
              <a:rPr lang="en-US" altLang="de-DE" sz="1800" dirty="0">
                <a:latin typeface="Courier New" pitchFamily="49" charset="0"/>
                <a:cs typeface="Courier New" pitchFamily="49" charset="0"/>
              </a:rPr>
              <a:t> M </a:t>
            </a:r>
            <a:r>
              <a:rPr lang="en-US" altLang="de-DE" sz="1800" b="1" dirty="0">
                <a:latin typeface="Courier New" pitchFamily="49" charset="0"/>
                <a:cs typeface="Courier New" pitchFamily="49" charset="0"/>
              </a:rPr>
              <a:t>in reverse </a:t>
            </a:r>
            <a:r>
              <a:rPr lang="en-US" altLang="de-DE" sz="1800" dirty="0">
                <a:latin typeface="Courier New" pitchFamily="49" charset="0"/>
                <a:cs typeface="Courier New" pitchFamily="49" charset="0"/>
              </a:rPr>
              <a:t>Motto'</a:t>
            </a:r>
            <a:r>
              <a:rPr lang="en-US" altLang="de-DE" sz="1800" b="1" dirty="0">
                <a:latin typeface="Courier New" pitchFamily="49" charset="0"/>
                <a:cs typeface="Courier New" pitchFamily="49" charset="0"/>
              </a:rPr>
              <a:t>Range</a:t>
            </a:r>
            <a:r>
              <a:rPr lang="en-US" altLang="de-DE" sz="1800" dirty="0">
                <a:latin typeface="Courier New" pitchFamily="49" charset="0"/>
                <a:cs typeface="Courier New" pitchFamily="49" charset="0"/>
              </a:rPr>
              <a:t> </a:t>
            </a:r>
            <a:r>
              <a:rPr lang="en-US" altLang="de-DE" sz="1800" b="1" dirty="0">
                <a:latin typeface="Courier New" pitchFamily="49" charset="0"/>
                <a:cs typeface="Courier New" pitchFamily="49" charset="0"/>
              </a:rPr>
              <a:t>loop</a:t>
            </a:r>
            <a:br>
              <a:rPr lang="en-US" altLang="de-DE" sz="1800" b="1" dirty="0">
                <a:latin typeface="Courier New" pitchFamily="49" charset="0"/>
                <a:cs typeface="Courier New" pitchFamily="49" charset="0"/>
              </a:rPr>
            </a:br>
            <a:r>
              <a:rPr lang="en-US" altLang="de-DE" sz="1800" b="1" dirty="0">
                <a:latin typeface="Courier New" pitchFamily="49" charset="0"/>
                <a:cs typeface="Courier New" pitchFamily="49" charset="0"/>
              </a:rPr>
              <a:t>  if </a:t>
            </a:r>
            <a:r>
              <a:rPr lang="en-US" altLang="de-DE" sz="1800" dirty="0">
                <a:latin typeface="Courier New" pitchFamily="49" charset="0"/>
                <a:cs typeface="Courier New" pitchFamily="49" charset="0"/>
              </a:rPr>
              <a:t>Motto (M) /= ' ' </a:t>
            </a:r>
            <a:r>
              <a:rPr lang="en-US" altLang="de-DE" sz="1800" b="1" dirty="0" smtClean="0">
                <a:latin typeface="Courier New" pitchFamily="49" charset="0"/>
                <a:cs typeface="Courier New" pitchFamily="49" charset="0"/>
              </a:rPr>
              <a:t>then</a:t>
            </a:r>
            <a:endParaRPr lang="en-US" altLang="de-DE" sz="1800" b="1" noProof="0" dirty="0" smtClean="0">
              <a:latin typeface="Courier New" pitchFamily="49" charset="0"/>
              <a:cs typeface="Courier New" pitchFamily="49" charset="0"/>
            </a:endParaRPr>
          </a:p>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en-US" altLang="de-DE" sz="1800" b="1" noProof="0" dirty="0" smtClean="0">
                <a:latin typeface="Courier New" pitchFamily="49" charset="0"/>
                <a:cs typeface="Courier New" pitchFamily="49" charset="0"/>
              </a:rPr>
              <a:t>    </a:t>
            </a:r>
            <a:r>
              <a:rPr lang="en-US" altLang="de-DE" sz="1800" noProof="0" dirty="0" smtClean="0">
                <a:latin typeface="Courier New" pitchFamily="49" charset="0"/>
                <a:cs typeface="Courier New" pitchFamily="49" charset="0"/>
              </a:rPr>
              <a:t>Ada.Text_IO.Put (Motto (M));  -- </a:t>
            </a:r>
            <a:r>
              <a:rPr lang="en-US" altLang="de-DE" sz="1800" i="1" noProof="0" dirty="0" smtClean="0">
                <a:latin typeface="Courier New" pitchFamily="49" charset="0"/>
                <a:cs typeface="Courier New" pitchFamily="49" charset="0"/>
              </a:rPr>
              <a:t>outputs one character</a:t>
            </a:r>
          </a:p>
          <a:p>
            <a:pPr marL="0" indent="0" eaLnBrk="1" hangingPunct="1">
              <a:buClrTx/>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en-US" altLang="de-DE" sz="1800" b="1" dirty="0" smtClean="0">
                <a:latin typeface="Courier New" pitchFamily="49" charset="0"/>
                <a:cs typeface="Courier New" pitchFamily="49" charset="0"/>
              </a:rPr>
              <a:t>  end </a:t>
            </a:r>
            <a:r>
              <a:rPr lang="en-US" altLang="de-DE" sz="1800" b="1" dirty="0">
                <a:latin typeface="Courier New" pitchFamily="49" charset="0"/>
                <a:cs typeface="Courier New" pitchFamily="49" charset="0"/>
              </a:rPr>
              <a:t>if</a:t>
            </a:r>
            <a:r>
              <a:rPr lang="en-US" altLang="de-DE" sz="1800" dirty="0">
                <a:latin typeface="Courier New" pitchFamily="49" charset="0"/>
                <a:cs typeface="Courier New" pitchFamily="49" charset="0"/>
              </a:rPr>
              <a:t>;</a:t>
            </a:r>
            <a:br>
              <a:rPr lang="en-US" altLang="de-DE" sz="1800" dirty="0">
                <a:latin typeface="Courier New" pitchFamily="49" charset="0"/>
                <a:cs typeface="Courier New" pitchFamily="49" charset="0"/>
              </a:rPr>
            </a:br>
            <a:r>
              <a:rPr lang="en-US" altLang="de-DE" sz="1800" b="1" dirty="0">
                <a:latin typeface="Courier New" pitchFamily="49" charset="0"/>
                <a:cs typeface="Courier New" pitchFamily="49" charset="0"/>
              </a:rPr>
              <a:t>end loop</a:t>
            </a:r>
            <a:r>
              <a:rPr lang="en-US" altLang="de-DE" sz="1800" dirty="0">
                <a:latin typeface="Courier New" pitchFamily="49" charset="0"/>
                <a:cs typeface="Courier New" pitchFamily="49" charset="0"/>
              </a:rPr>
              <a:t>;</a:t>
            </a:r>
          </a:p>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en-US" altLang="de-DE" sz="1800" noProof="0" dirty="0" smtClean="0">
                <a:latin typeface="Courier New" pitchFamily="49" charset="0"/>
                <a:cs typeface="Courier New" pitchFamily="49" charset="0"/>
              </a:rPr>
              <a:t>Ada.Text_IO.New_Line;  -- </a:t>
            </a:r>
            <a:r>
              <a:rPr lang="en-US" altLang="de-DE" sz="1800" i="1" noProof="0" dirty="0" smtClean="0">
                <a:latin typeface="Courier New" pitchFamily="49" charset="0"/>
                <a:cs typeface="Courier New" pitchFamily="49" charset="0"/>
              </a:rPr>
              <a:t>begins a new line</a:t>
            </a:r>
          </a:p>
        </p:txBody>
      </p:sp>
      <p:sp>
        <p:nvSpPr>
          <p:cNvPr id="64516" name="Fußzeilenplatzhalter 1"/>
          <p:cNvSpPr>
            <a:spLocks noGrp="1"/>
          </p:cNvSpPr>
          <p:nvPr>
            <p:ph type="ftr" sz="quarte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en-US" altLang="de-DE" sz="2400" dirty="0" smtClean="0"/>
              <a:t>Ada Basics © 2024 C.Grein</a:t>
            </a:r>
            <a:endParaRPr lang="de-DE" altLang="de-DE" sz="2400" dirty="0"/>
          </a:p>
        </p:txBody>
      </p:sp>
      <p:sp>
        <p:nvSpPr>
          <p:cNvPr id="64517" name="Foliennummernplatzhalter 2"/>
          <p:cNvSpPr>
            <a:spLocks noGrp="1"/>
          </p:cNvSpPr>
          <p:nvPr>
            <p:ph type="sldNum" sz="quarter"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F259164F-30D0-4665-8C7E-152A952ABCC8}" type="slidenum">
              <a:rPr lang="de-DE" altLang="de-DE" sz="2400" smtClean="0"/>
              <a:pPr eaLnBrk="1" hangingPunct="1">
                <a:spcBef>
                  <a:spcPct val="0"/>
                </a:spcBef>
              </a:pPr>
              <a:t>421</a:t>
            </a:fld>
            <a:endParaRPr lang="de-DE" altLang="de-DE" sz="2400" dirty="0" smtClean="0"/>
          </a:p>
        </p:txBody>
      </p:sp>
    </p:spTree>
    <p:extLst>
      <p:ext uri="{BB962C8B-B14F-4D97-AF65-F5344CB8AC3E}">
        <p14:creationId xmlns:p14="http://schemas.microsoft.com/office/powerpoint/2010/main" val="2847151393"/>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6387">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6387">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1"/>
          <p:cNvSpPr>
            <a:spLocks noGrp="1" noChangeArrowheads="1"/>
          </p:cNvSpPr>
          <p:nvPr>
            <p:ph type="title"/>
          </p:nvPr>
        </p:nvSpPr>
        <p:spPr>
          <a:xfrm>
            <a:off x="685800" y="404664"/>
            <a:ext cx="7772400" cy="1383308"/>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noProof="0" dirty="0" smtClean="0"/>
              <a:t>Solution</a:t>
            </a:r>
            <a:br>
              <a:rPr lang="en-US" altLang="de-DE" noProof="0" dirty="0" smtClean="0"/>
            </a:br>
            <a:r>
              <a:rPr lang="en-US" altLang="de-DE" noProof="0" dirty="0" smtClean="0"/>
              <a:t>Ada 2012, 2022</a:t>
            </a:r>
          </a:p>
        </p:txBody>
      </p:sp>
      <p:sp>
        <p:nvSpPr>
          <p:cNvPr id="16387" name="Rectangle 2"/>
          <p:cNvSpPr>
            <a:spLocks noGrp="1" noChangeArrowheads="1"/>
          </p:cNvSpPr>
          <p:nvPr>
            <p:ph type="body" idx="1"/>
          </p:nvPr>
        </p:nvSpPr>
        <p:spPr>
          <a:xfrm>
            <a:off x="539750" y="1826096"/>
            <a:ext cx="8136706" cy="1890936"/>
          </a:xfrm>
        </p:spPr>
        <p:txBody>
          <a:bodyPr/>
          <a:lstStyle/>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en-US" altLang="de-DE" sz="2000" b="1" dirty="0" smtClean="0">
                <a:solidFill>
                  <a:schemeClr val="accent2"/>
                </a:solidFill>
                <a:cs typeface="Courier New" pitchFamily="49" charset="0"/>
              </a:rPr>
              <a:t>Up to</a:t>
            </a:r>
            <a:r>
              <a:rPr lang="en-US" altLang="de-DE" sz="2000" b="1" noProof="0" dirty="0" smtClean="0">
                <a:solidFill>
                  <a:schemeClr val="accent2"/>
                </a:solidFill>
                <a:cs typeface="Courier New" pitchFamily="49" charset="0"/>
              </a:rPr>
              <a:t> Ada 2005 only:</a:t>
            </a:r>
          </a:p>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en-US" altLang="de-DE" sz="1800" b="1" noProof="0" dirty="0" smtClean="0">
                <a:latin typeface="Courier New" pitchFamily="49" charset="0"/>
                <a:cs typeface="Courier New" pitchFamily="49" charset="0"/>
              </a:rPr>
              <a:t>for</a:t>
            </a:r>
            <a:r>
              <a:rPr lang="en-US" altLang="de-DE" sz="1800" noProof="0" dirty="0" smtClean="0">
                <a:latin typeface="Courier New" pitchFamily="49" charset="0"/>
                <a:cs typeface="Courier New" pitchFamily="49" charset="0"/>
              </a:rPr>
              <a:t> M </a:t>
            </a:r>
            <a:r>
              <a:rPr lang="en-US" altLang="de-DE" sz="1800" b="1" noProof="0" dirty="0" smtClean="0">
                <a:solidFill>
                  <a:srgbClr val="FF3399"/>
                </a:solidFill>
                <a:latin typeface="Courier New" pitchFamily="49" charset="0"/>
                <a:cs typeface="Courier New" pitchFamily="49" charset="0"/>
              </a:rPr>
              <a:t>in</a:t>
            </a:r>
            <a:r>
              <a:rPr lang="en-US" altLang="de-DE" sz="1800" b="1" noProof="0" dirty="0" smtClean="0">
                <a:latin typeface="Courier New" pitchFamily="49" charset="0"/>
                <a:cs typeface="Courier New" pitchFamily="49" charset="0"/>
              </a:rPr>
              <a:t> </a:t>
            </a:r>
            <a:r>
              <a:rPr lang="en-US" altLang="de-DE" sz="1800" noProof="0" dirty="0" smtClean="0">
                <a:latin typeface="Courier New" pitchFamily="49" charset="0"/>
                <a:cs typeface="Courier New" pitchFamily="49" charset="0"/>
              </a:rPr>
              <a:t>[</a:t>
            </a:r>
            <a:r>
              <a:rPr lang="en-US" altLang="de-DE" sz="1800" b="1" noProof="0" dirty="0" smtClean="0">
                <a:latin typeface="Courier New" pitchFamily="49" charset="0"/>
                <a:cs typeface="Courier New" pitchFamily="49" charset="0"/>
              </a:rPr>
              <a:t>reverse</a:t>
            </a:r>
            <a:r>
              <a:rPr lang="en-US" altLang="de-DE" sz="1800" noProof="0" dirty="0" smtClean="0">
                <a:latin typeface="Courier New" pitchFamily="49" charset="0"/>
                <a:cs typeface="Courier New" pitchFamily="49" charset="0"/>
              </a:rPr>
              <a:t>]</a:t>
            </a:r>
            <a:r>
              <a:rPr lang="en-US" altLang="de-DE" sz="1800" b="1" noProof="0" dirty="0" smtClean="0">
                <a:latin typeface="Courier New" pitchFamily="49" charset="0"/>
                <a:cs typeface="Courier New" pitchFamily="49" charset="0"/>
              </a:rPr>
              <a:t> </a:t>
            </a:r>
            <a:r>
              <a:rPr lang="en-US" altLang="de-DE" sz="1800" noProof="0" dirty="0" smtClean="0">
                <a:solidFill>
                  <a:srgbClr val="FF3399"/>
                </a:solidFill>
                <a:latin typeface="Courier New" pitchFamily="49" charset="0"/>
                <a:cs typeface="Courier New" pitchFamily="49" charset="0"/>
              </a:rPr>
              <a:t>Motto'</a:t>
            </a:r>
            <a:r>
              <a:rPr lang="en-US" altLang="de-DE" sz="1800" b="1" noProof="0" dirty="0" smtClean="0">
                <a:solidFill>
                  <a:srgbClr val="FF3399"/>
                </a:solidFill>
                <a:latin typeface="Courier New" pitchFamily="49" charset="0"/>
                <a:cs typeface="Courier New" pitchFamily="49" charset="0"/>
              </a:rPr>
              <a:t>Range</a:t>
            </a:r>
            <a:r>
              <a:rPr lang="en-US" altLang="de-DE" sz="1800" noProof="0" dirty="0" smtClean="0">
                <a:latin typeface="Courier New" pitchFamily="49" charset="0"/>
                <a:cs typeface="Courier New" pitchFamily="49" charset="0"/>
              </a:rPr>
              <a:t> </a:t>
            </a:r>
            <a:r>
              <a:rPr lang="en-US" altLang="de-DE" sz="1800" b="1" noProof="0" dirty="0" smtClean="0">
                <a:latin typeface="Courier New" pitchFamily="49" charset="0"/>
                <a:cs typeface="Courier New" pitchFamily="49" charset="0"/>
              </a:rPr>
              <a:t>loop</a:t>
            </a:r>
            <a:br>
              <a:rPr lang="en-US" altLang="de-DE" sz="1800" b="1" noProof="0" dirty="0" smtClean="0">
                <a:latin typeface="Courier New" pitchFamily="49" charset="0"/>
                <a:cs typeface="Courier New" pitchFamily="49" charset="0"/>
              </a:rPr>
            </a:br>
            <a:r>
              <a:rPr lang="en-US" altLang="de-DE" sz="1800" b="1" noProof="0" dirty="0" smtClean="0">
                <a:latin typeface="Courier New" pitchFamily="49" charset="0"/>
                <a:cs typeface="Courier New" pitchFamily="49" charset="0"/>
              </a:rPr>
              <a:t>  if </a:t>
            </a:r>
            <a:r>
              <a:rPr lang="en-US" altLang="de-DE" sz="1800" noProof="0" dirty="0" smtClean="0">
                <a:latin typeface="Courier New" pitchFamily="49" charset="0"/>
                <a:cs typeface="Courier New" pitchFamily="49" charset="0"/>
              </a:rPr>
              <a:t>Motto (M) /= ' ' </a:t>
            </a:r>
            <a:r>
              <a:rPr lang="en-US" altLang="de-DE" sz="1800" b="1" noProof="0" dirty="0" smtClean="0">
                <a:latin typeface="Courier New" pitchFamily="49" charset="0"/>
                <a:cs typeface="Courier New" pitchFamily="49" charset="0"/>
              </a:rPr>
              <a:t>then</a:t>
            </a:r>
            <a:br>
              <a:rPr lang="en-US" altLang="de-DE" sz="1800" b="1" noProof="0" dirty="0" smtClean="0">
                <a:latin typeface="Courier New" pitchFamily="49" charset="0"/>
                <a:cs typeface="Courier New" pitchFamily="49" charset="0"/>
              </a:rPr>
            </a:br>
            <a:r>
              <a:rPr lang="en-US" altLang="de-DE" sz="1800" b="1" noProof="0" dirty="0" smtClean="0">
                <a:latin typeface="Courier New" pitchFamily="49" charset="0"/>
                <a:cs typeface="Courier New" pitchFamily="49" charset="0"/>
              </a:rPr>
              <a:t>    </a:t>
            </a:r>
            <a:r>
              <a:rPr lang="en-US" altLang="de-DE" sz="1800" noProof="0" dirty="0" smtClean="0">
                <a:latin typeface="Courier New" pitchFamily="49" charset="0"/>
                <a:cs typeface="Courier New" pitchFamily="49" charset="0"/>
              </a:rPr>
              <a:t>Ada.Text_IO.Put (Motto (M));  -- </a:t>
            </a:r>
            <a:r>
              <a:rPr lang="en-US" altLang="de-DE" sz="1800" i="1" noProof="0" dirty="0" smtClean="0">
                <a:latin typeface="Courier New" pitchFamily="49" charset="0"/>
                <a:cs typeface="Courier New" pitchFamily="49" charset="0"/>
              </a:rPr>
              <a:t>outputs one character</a:t>
            </a:r>
            <a:br>
              <a:rPr lang="en-US" altLang="de-DE" sz="1800" i="1" noProof="0" dirty="0" smtClean="0">
                <a:latin typeface="Courier New" pitchFamily="49" charset="0"/>
                <a:cs typeface="Courier New" pitchFamily="49" charset="0"/>
              </a:rPr>
            </a:br>
            <a:r>
              <a:rPr lang="en-US" altLang="de-DE" sz="1800" noProof="0" dirty="0" smtClean="0">
                <a:latin typeface="Courier New" pitchFamily="49" charset="0"/>
                <a:cs typeface="Courier New" pitchFamily="49" charset="0"/>
              </a:rPr>
              <a:t>  </a:t>
            </a:r>
            <a:r>
              <a:rPr lang="en-US" altLang="de-DE" sz="1800" b="1" noProof="0" dirty="0" smtClean="0">
                <a:latin typeface="Courier New" pitchFamily="49" charset="0"/>
                <a:cs typeface="Courier New" pitchFamily="49" charset="0"/>
              </a:rPr>
              <a:t>end if</a:t>
            </a:r>
            <a:r>
              <a:rPr lang="en-US" altLang="de-DE" sz="1800" noProof="0" dirty="0" smtClean="0">
                <a:latin typeface="Courier New" pitchFamily="49" charset="0"/>
                <a:cs typeface="Courier New" pitchFamily="49" charset="0"/>
              </a:rPr>
              <a:t>;</a:t>
            </a:r>
            <a:br>
              <a:rPr lang="en-US" altLang="de-DE" sz="1800" noProof="0" dirty="0" smtClean="0">
                <a:latin typeface="Courier New" pitchFamily="49" charset="0"/>
                <a:cs typeface="Courier New" pitchFamily="49" charset="0"/>
              </a:rPr>
            </a:br>
            <a:r>
              <a:rPr lang="en-US" altLang="de-DE" sz="1800" b="1" noProof="0" dirty="0" smtClean="0">
                <a:latin typeface="Courier New" pitchFamily="49" charset="0"/>
                <a:cs typeface="Courier New" pitchFamily="49" charset="0"/>
              </a:rPr>
              <a:t>end loop</a:t>
            </a:r>
            <a:r>
              <a:rPr lang="en-US" altLang="de-DE" sz="1800" noProof="0" dirty="0" smtClean="0">
                <a:latin typeface="Courier New" pitchFamily="49" charset="0"/>
                <a:cs typeface="Courier New" pitchFamily="49" charset="0"/>
              </a:rPr>
              <a:t>;</a:t>
            </a:r>
          </a:p>
        </p:txBody>
      </p:sp>
      <p:sp>
        <p:nvSpPr>
          <p:cNvPr id="64516" name="Fußzeilenplatzhalter 1"/>
          <p:cNvSpPr>
            <a:spLocks noGrp="1"/>
          </p:cNvSpPr>
          <p:nvPr>
            <p:ph type="ftr" sz="quarte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en-US" altLang="de-DE" sz="2400" dirty="0" smtClean="0"/>
              <a:t>Ada Basics © 2024 C.Grein</a:t>
            </a:r>
            <a:endParaRPr lang="de-DE" altLang="de-DE" sz="2400" dirty="0"/>
          </a:p>
        </p:txBody>
      </p:sp>
      <p:sp>
        <p:nvSpPr>
          <p:cNvPr id="64517" name="Foliennummernplatzhalter 2"/>
          <p:cNvSpPr>
            <a:spLocks noGrp="1"/>
          </p:cNvSpPr>
          <p:nvPr>
            <p:ph type="sldNum" sz="quarter"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F259164F-30D0-4665-8C7E-152A952ABCC8}" type="slidenum">
              <a:rPr lang="de-DE" altLang="de-DE" sz="2400" smtClean="0"/>
              <a:pPr eaLnBrk="1" hangingPunct="1">
                <a:spcBef>
                  <a:spcPct val="0"/>
                </a:spcBef>
              </a:pPr>
              <a:t>422</a:t>
            </a:fld>
            <a:endParaRPr lang="de-DE" altLang="de-DE" sz="2400" dirty="0" smtClean="0"/>
          </a:p>
        </p:txBody>
      </p:sp>
      <p:sp>
        <p:nvSpPr>
          <p:cNvPr id="2" name="Rechteckige Legende 1"/>
          <p:cNvSpPr/>
          <p:nvPr/>
        </p:nvSpPr>
        <p:spPr bwMode="auto">
          <a:xfrm>
            <a:off x="1979712" y="5880360"/>
            <a:ext cx="2808907" cy="360040"/>
          </a:xfrm>
          <a:prstGeom prst="wedgeRectCallout">
            <a:avLst>
              <a:gd name="adj1" fmla="val -67059"/>
              <a:gd name="adj2" fmla="val -169090"/>
            </a:avLst>
          </a:prstGeom>
          <a:solidFill>
            <a:srgbClr val="00B8FF"/>
          </a:solidFill>
          <a:ln w="9525" cap="flat" cmpd="sng" algn="ctr">
            <a:solidFill>
              <a:schemeClr val="accent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8" charset="0"/>
              <a:buNone/>
              <a:tabLst/>
            </a:pPr>
            <a:r>
              <a:rPr kumimoji="0" lang="en-US" sz="1600" b="0" i="0" u="none" strike="noStrike" cap="none" normalizeH="0" baseline="0" dirty="0" smtClean="0">
                <a:ln>
                  <a:noFill/>
                </a:ln>
                <a:solidFill>
                  <a:schemeClr val="bg1"/>
                </a:solidFill>
                <a:effectLst/>
                <a:latin typeface="Times New Roman" pitchFamily="18" charset="0"/>
              </a:rPr>
              <a:t>Losing the position information</a:t>
            </a:r>
          </a:p>
        </p:txBody>
      </p:sp>
      <p:sp>
        <p:nvSpPr>
          <p:cNvPr id="8" name="Interaktive Schaltfläche: Zurückkehren 7">
            <a:hlinkClick r:id="rId3" action="ppaction://hlinksldjump" highlightClick="1"/>
          </p:cNvPr>
          <p:cNvSpPr/>
          <p:nvPr/>
        </p:nvSpPr>
        <p:spPr bwMode="auto">
          <a:xfrm>
            <a:off x="7268989" y="1118062"/>
            <a:ext cx="182736" cy="216024"/>
          </a:xfrm>
          <a:prstGeom prst="actionButtonReturn">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8" charset="0"/>
              <a:buNone/>
              <a:tabLst/>
            </a:pPr>
            <a:endParaRPr kumimoji="0" lang="de-DE" sz="2200" b="0" i="0" u="none" strike="noStrike" cap="none" normalizeH="0" baseline="0" dirty="0" smtClean="0">
              <a:ln>
                <a:noFill/>
              </a:ln>
              <a:solidFill>
                <a:schemeClr val="bg1"/>
              </a:solidFill>
              <a:effectLst/>
              <a:latin typeface="Times New Roman" pitchFamily="18" charset="0"/>
            </a:endParaRPr>
          </a:p>
        </p:txBody>
      </p:sp>
      <p:sp>
        <p:nvSpPr>
          <p:cNvPr id="3" name="Textfeld 2"/>
          <p:cNvSpPr txBox="1"/>
          <p:nvPr/>
        </p:nvSpPr>
        <p:spPr>
          <a:xfrm>
            <a:off x="539552" y="3653343"/>
            <a:ext cx="4392488" cy="2811026"/>
          </a:xfrm>
          <a:prstGeom prst="rect">
            <a:avLst/>
          </a:prstGeom>
          <a:noFill/>
        </p:spPr>
        <p:txBody>
          <a:bodyPr wrap="square" rtlCol="0">
            <a:spAutoFit/>
          </a:bodyPr>
          <a:lstStyle/>
          <a:p>
            <a:pPr lvl="0">
              <a:spcBef>
                <a:spcPts val="800"/>
              </a:spcBef>
              <a:buClrTx/>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en-US" altLang="de-DE" sz="2000" b="1" kern="0" dirty="0">
                <a:solidFill>
                  <a:srgbClr val="3333CC"/>
                </a:solidFill>
                <a:latin typeface="Times New Roman"/>
                <a:cs typeface="Courier New" pitchFamily="49" charset="0"/>
              </a:rPr>
              <a:t>From Ada 2012 </a:t>
            </a:r>
            <a:r>
              <a:rPr lang="en-US" altLang="de-DE" sz="2000" b="1" kern="0" dirty="0" smtClean="0">
                <a:solidFill>
                  <a:srgbClr val="3333CC"/>
                </a:solidFill>
                <a:latin typeface="Times New Roman"/>
                <a:cs typeface="Courier New" pitchFamily="49" charset="0"/>
              </a:rPr>
              <a:t>on additionally:</a:t>
            </a:r>
            <a:r>
              <a:rPr lang="en-US" altLang="de-DE" sz="2000" b="1" kern="0" dirty="0">
                <a:solidFill>
                  <a:srgbClr val="3333CC"/>
                </a:solidFill>
                <a:latin typeface="Times New Roman"/>
                <a:cs typeface="Courier New" pitchFamily="49" charset="0"/>
              </a:rPr>
              <a:t/>
            </a:r>
            <a:br>
              <a:rPr lang="en-US" altLang="de-DE" sz="2000" b="1" kern="0" dirty="0">
                <a:solidFill>
                  <a:srgbClr val="3333CC"/>
                </a:solidFill>
                <a:latin typeface="Times New Roman"/>
                <a:cs typeface="Courier New" pitchFamily="49" charset="0"/>
              </a:rPr>
            </a:br>
            <a:r>
              <a:rPr lang="en-US" altLang="de-DE" sz="2000" kern="0" dirty="0">
                <a:solidFill>
                  <a:srgbClr val="000000"/>
                </a:solidFill>
                <a:latin typeface="Times New Roman"/>
                <a:cs typeface="Courier New" pitchFamily="49" charset="0"/>
              </a:rPr>
              <a:t>Now, </a:t>
            </a:r>
            <a:r>
              <a:rPr lang="en-US" altLang="de-DE" sz="2000" kern="0" dirty="0">
                <a:solidFill>
                  <a:srgbClr val="000000"/>
                </a:solidFill>
                <a:latin typeface="Courier New" panose="02070309020205020404" pitchFamily="49" charset="0"/>
                <a:cs typeface="Courier New" panose="02070309020205020404" pitchFamily="49" charset="0"/>
              </a:rPr>
              <a:t>M</a:t>
            </a:r>
            <a:r>
              <a:rPr lang="en-US" altLang="de-DE" sz="2000" kern="0" dirty="0">
                <a:solidFill>
                  <a:srgbClr val="000000"/>
                </a:solidFill>
                <a:latin typeface="Times New Roman"/>
                <a:cs typeface="Courier New" pitchFamily="49" charset="0"/>
              </a:rPr>
              <a:t> is no longer an index of the array </a:t>
            </a:r>
            <a:r>
              <a:rPr lang="en-US" altLang="de-DE" sz="2000" kern="0" dirty="0">
                <a:solidFill>
                  <a:srgbClr val="000000"/>
                </a:solidFill>
                <a:latin typeface="Courier New" panose="02070309020205020404" pitchFamily="49" charset="0"/>
                <a:cs typeface="Courier New" panose="02070309020205020404" pitchFamily="49" charset="0"/>
              </a:rPr>
              <a:t>Motto</a:t>
            </a:r>
            <a:r>
              <a:rPr lang="en-US" altLang="de-DE" sz="2000" kern="0" dirty="0">
                <a:solidFill>
                  <a:srgbClr val="000000"/>
                </a:solidFill>
                <a:latin typeface="Times New Roman"/>
                <a:cs typeface="Courier New" pitchFamily="49" charset="0"/>
              </a:rPr>
              <a:t>, it’s an element thereof instead (in the canonic sequence).</a:t>
            </a:r>
          </a:p>
          <a:p>
            <a:pPr lvl="0">
              <a:spcBef>
                <a:spcPts val="800"/>
              </a:spcBef>
              <a:buClrTx/>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en-US" altLang="de-DE" sz="1800" b="1" kern="0" dirty="0">
                <a:solidFill>
                  <a:srgbClr val="000000"/>
                </a:solidFill>
                <a:latin typeface="Courier New" pitchFamily="49" charset="0"/>
                <a:cs typeface="Courier New" pitchFamily="49" charset="0"/>
              </a:rPr>
              <a:t>for</a:t>
            </a:r>
            <a:r>
              <a:rPr lang="en-US" altLang="de-DE" sz="1800" kern="0" dirty="0">
                <a:solidFill>
                  <a:srgbClr val="000000"/>
                </a:solidFill>
                <a:latin typeface="Courier New" pitchFamily="49" charset="0"/>
                <a:cs typeface="Courier New" pitchFamily="49" charset="0"/>
              </a:rPr>
              <a:t> M </a:t>
            </a:r>
            <a:r>
              <a:rPr lang="en-US" altLang="de-DE" sz="1800" b="1" kern="0" dirty="0">
                <a:solidFill>
                  <a:srgbClr val="FF3399"/>
                </a:solidFill>
                <a:latin typeface="Courier New" pitchFamily="49" charset="0"/>
                <a:cs typeface="Courier New" pitchFamily="49" charset="0"/>
              </a:rPr>
              <a:t>of </a:t>
            </a:r>
            <a:r>
              <a:rPr lang="en-US" altLang="de-DE" sz="1800" kern="0" dirty="0">
                <a:solidFill>
                  <a:srgbClr val="000000"/>
                </a:solidFill>
                <a:latin typeface="Courier New" pitchFamily="49" charset="0"/>
                <a:cs typeface="Courier New" pitchFamily="49" charset="0"/>
              </a:rPr>
              <a:t>[</a:t>
            </a:r>
            <a:r>
              <a:rPr lang="en-US" altLang="de-DE" sz="1800" b="1" kern="0" dirty="0">
                <a:solidFill>
                  <a:srgbClr val="000000"/>
                </a:solidFill>
                <a:latin typeface="Courier New" pitchFamily="49" charset="0"/>
                <a:cs typeface="Courier New" pitchFamily="49" charset="0"/>
              </a:rPr>
              <a:t>reverse</a:t>
            </a:r>
            <a:r>
              <a:rPr lang="en-US" altLang="de-DE" sz="1800" kern="0" dirty="0">
                <a:solidFill>
                  <a:srgbClr val="000000"/>
                </a:solidFill>
                <a:latin typeface="Courier New" pitchFamily="49" charset="0"/>
                <a:cs typeface="Courier New" pitchFamily="49" charset="0"/>
              </a:rPr>
              <a:t>]</a:t>
            </a:r>
            <a:r>
              <a:rPr lang="en-US" altLang="de-DE" sz="1800" b="1" kern="0" dirty="0">
                <a:solidFill>
                  <a:srgbClr val="000000"/>
                </a:solidFill>
                <a:latin typeface="Courier New" pitchFamily="49" charset="0"/>
                <a:cs typeface="Courier New" pitchFamily="49" charset="0"/>
              </a:rPr>
              <a:t> </a:t>
            </a:r>
            <a:r>
              <a:rPr lang="en-US" altLang="de-DE" sz="1800" kern="0" dirty="0">
                <a:solidFill>
                  <a:srgbClr val="FF3399"/>
                </a:solidFill>
                <a:latin typeface="Courier New" pitchFamily="49" charset="0"/>
                <a:cs typeface="Courier New" pitchFamily="49" charset="0"/>
              </a:rPr>
              <a:t>Motto</a:t>
            </a:r>
            <a:r>
              <a:rPr lang="en-US" altLang="de-DE" sz="1800" kern="0" dirty="0">
                <a:solidFill>
                  <a:srgbClr val="000000"/>
                </a:solidFill>
                <a:latin typeface="Courier New" pitchFamily="49" charset="0"/>
                <a:cs typeface="Courier New" pitchFamily="49" charset="0"/>
              </a:rPr>
              <a:t> </a:t>
            </a:r>
            <a:r>
              <a:rPr lang="en-US" altLang="de-DE" sz="1800" b="1" kern="0" dirty="0">
                <a:solidFill>
                  <a:srgbClr val="000000"/>
                </a:solidFill>
                <a:latin typeface="Courier New" pitchFamily="49" charset="0"/>
                <a:cs typeface="Courier New" pitchFamily="49" charset="0"/>
              </a:rPr>
              <a:t>loop</a:t>
            </a:r>
            <a:br>
              <a:rPr lang="en-US" altLang="de-DE" sz="1800" b="1" kern="0" dirty="0">
                <a:solidFill>
                  <a:srgbClr val="000000"/>
                </a:solidFill>
                <a:latin typeface="Courier New" pitchFamily="49" charset="0"/>
                <a:cs typeface="Courier New" pitchFamily="49" charset="0"/>
              </a:rPr>
            </a:br>
            <a:r>
              <a:rPr lang="en-US" altLang="de-DE" sz="1800" b="1" kern="0" dirty="0">
                <a:solidFill>
                  <a:srgbClr val="000000"/>
                </a:solidFill>
                <a:latin typeface="Courier New" pitchFamily="49" charset="0"/>
                <a:cs typeface="Courier New" pitchFamily="49" charset="0"/>
              </a:rPr>
              <a:t>  if </a:t>
            </a:r>
            <a:r>
              <a:rPr lang="en-US" altLang="de-DE" sz="1800" kern="0" dirty="0">
                <a:solidFill>
                  <a:srgbClr val="000000"/>
                </a:solidFill>
                <a:latin typeface="Courier New" pitchFamily="49" charset="0"/>
                <a:cs typeface="Courier New" pitchFamily="49" charset="0"/>
              </a:rPr>
              <a:t>M /= ' ' </a:t>
            </a:r>
            <a:r>
              <a:rPr lang="en-US" altLang="de-DE" sz="1800" b="1" kern="0" dirty="0">
                <a:solidFill>
                  <a:srgbClr val="000000"/>
                </a:solidFill>
                <a:latin typeface="Courier New" pitchFamily="49" charset="0"/>
                <a:cs typeface="Courier New" pitchFamily="49" charset="0"/>
              </a:rPr>
              <a:t>then</a:t>
            </a:r>
            <a:br>
              <a:rPr lang="en-US" altLang="de-DE" sz="1800" b="1" kern="0" dirty="0">
                <a:solidFill>
                  <a:srgbClr val="000000"/>
                </a:solidFill>
                <a:latin typeface="Courier New" pitchFamily="49" charset="0"/>
                <a:cs typeface="Courier New" pitchFamily="49" charset="0"/>
              </a:rPr>
            </a:br>
            <a:r>
              <a:rPr lang="en-US" altLang="de-DE" sz="1800" b="1" kern="0" dirty="0">
                <a:solidFill>
                  <a:srgbClr val="000000"/>
                </a:solidFill>
                <a:latin typeface="Courier New" pitchFamily="49" charset="0"/>
                <a:cs typeface="Courier New" pitchFamily="49" charset="0"/>
              </a:rPr>
              <a:t>    </a:t>
            </a:r>
            <a:r>
              <a:rPr lang="en-US" altLang="de-DE" sz="1800" kern="0" dirty="0">
                <a:solidFill>
                  <a:srgbClr val="000000"/>
                </a:solidFill>
                <a:latin typeface="Courier New" pitchFamily="49" charset="0"/>
                <a:cs typeface="Courier New" pitchFamily="49" charset="0"/>
              </a:rPr>
              <a:t>Ada.Text_IO.Put (M</a:t>
            </a:r>
            <a:r>
              <a:rPr lang="en-US" altLang="de-DE" sz="1800" kern="0" dirty="0" smtClean="0">
                <a:solidFill>
                  <a:srgbClr val="000000"/>
                </a:solidFill>
                <a:latin typeface="Courier New" pitchFamily="49" charset="0"/>
                <a:cs typeface="Courier New" pitchFamily="49" charset="0"/>
              </a:rPr>
              <a:t>);</a:t>
            </a:r>
            <a:r>
              <a:rPr lang="en-US" altLang="de-DE" sz="1800" i="1" kern="0" dirty="0">
                <a:solidFill>
                  <a:srgbClr val="000000"/>
                </a:solidFill>
                <a:latin typeface="Courier New" pitchFamily="49" charset="0"/>
                <a:cs typeface="Courier New" pitchFamily="49" charset="0"/>
              </a:rPr>
              <a:t/>
            </a:r>
            <a:br>
              <a:rPr lang="en-US" altLang="de-DE" sz="1800" i="1" kern="0" dirty="0">
                <a:solidFill>
                  <a:srgbClr val="000000"/>
                </a:solidFill>
                <a:latin typeface="Courier New" pitchFamily="49" charset="0"/>
                <a:cs typeface="Courier New" pitchFamily="49" charset="0"/>
              </a:rPr>
            </a:br>
            <a:r>
              <a:rPr lang="en-US" altLang="de-DE" sz="1800" kern="0" dirty="0">
                <a:solidFill>
                  <a:srgbClr val="000000"/>
                </a:solidFill>
                <a:latin typeface="Courier New" pitchFamily="49" charset="0"/>
                <a:cs typeface="Courier New" pitchFamily="49" charset="0"/>
              </a:rPr>
              <a:t>  </a:t>
            </a:r>
            <a:r>
              <a:rPr lang="en-US" altLang="de-DE" sz="1800" b="1" kern="0" dirty="0">
                <a:solidFill>
                  <a:srgbClr val="000000"/>
                </a:solidFill>
                <a:latin typeface="Courier New" pitchFamily="49" charset="0"/>
                <a:cs typeface="Courier New" pitchFamily="49" charset="0"/>
              </a:rPr>
              <a:t>end if</a:t>
            </a:r>
            <a:r>
              <a:rPr lang="en-US" altLang="de-DE" sz="1800" kern="0" dirty="0">
                <a:solidFill>
                  <a:srgbClr val="000000"/>
                </a:solidFill>
                <a:latin typeface="Courier New" pitchFamily="49" charset="0"/>
                <a:cs typeface="Courier New" pitchFamily="49" charset="0"/>
              </a:rPr>
              <a:t>;</a:t>
            </a:r>
            <a:br>
              <a:rPr lang="en-US" altLang="de-DE" sz="1800" kern="0" dirty="0">
                <a:solidFill>
                  <a:srgbClr val="000000"/>
                </a:solidFill>
                <a:latin typeface="Courier New" pitchFamily="49" charset="0"/>
                <a:cs typeface="Courier New" pitchFamily="49" charset="0"/>
              </a:rPr>
            </a:br>
            <a:r>
              <a:rPr lang="en-US" altLang="de-DE" sz="1800" b="1" kern="0" dirty="0">
                <a:solidFill>
                  <a:srgbClr val="000000"/>
                </a:solidFill>
                <a:latin typeface="Courier New" pitchFamily="49" charset="0"/>
                <a:cs typeface="Courier New" pitchFamily="49" charset="0"/>
              </a:rPr>
              <a:t>end loop</a:t>
            </a:r>
            <a:r>
              <a:rPr lang="en-US" altLang="de-DE" sz="1800" kern="0" dirty="0" smtClean="0">
                <a:solidFill>
                  <a:srgbClr val="000000"/>
                </a:solidFill>
                <a:latin typeface="Courier New" pitchFamily="49" charset="0"/>
                <a:cs typeface="Courier New" pitchFamily="49" charset="0"/>
              </a:rPr>
              <a:t>;</a:t>
            </a:r>
            <a:endParaRPr lang="en-US" altLang="de-DE" sz="1800" kern="0" dirty="0">
              <a:solidFill>
                <a:srgbClr val="000000"/>
              </a:solidFill>
              <a:latin typeface="Courier New" pitchFamily="49" charset="0"/>
              <a:cs typeface="Courier New" pitchFamily="49" charset="0"/>
            </a:endParaRPr>
          </a:p>
        </p:txBody>
      </p:sp>
      <p:sp>
        <p:nvSpPr>
          <p:cNvPr id="4" name="Textfeld 3"/>
          <p:cNvSpPr txBox="1"/>
          <p:nvPr/>
        </p:nvSpPr>
        <p:spPr>
          <a:xfrm>
            <a:off x="5220072" y="3717032"/>
            <a:ext cx="3672408" cy="2728952"/>
          </a:xfrm>
          <a:prstGeom prst="rect">
            <a:avLst/>
          </a:prstGeom>
          <a:noFill/>
        </p:spPr>
        <p:txBody>
          <a:bodyPr wrap="square" rtlCol="0">
            <a:spAutoFit/>
          </a:bodyPr>
          <a:lstStyle/>
          <a:p>
            <a:r>
              <a:rPr lang="en-US" sz="2000" b="1" dirty="0" smtClean="0">
                <a:solidFill>
                  <a:schemeClr val="accent2"/>
                </a:solidFill>
              </a:rPr>
              <a:t>From Ada 2022 on:</a:t>
            </a:r>
          </a:p>
          <a:p>
            <a:r>
              <a:rPr lang="en-US" dirty="0" smtClean="0">
                <a:solidFill>
                  <a:schemeClr val="tx1"/>
                </a:solidFill>
              </a:rPr>
              <a:t>An iteration filter restricts the element choice.</a:t>
            </a:r>
          </a:p>
          <a:p>
            <a:pPr lvl="0">
              <a:spcBef>
                <a:spcPts val="800"/>
              </a:spcBef>
              <a:buClrTx/>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endParaRPr lang="en-US" altLang="de-DE" sz="900" kern="0" dirty="0" smtClean="0">
              <a:solidFill>
                <a:srgbClr val="000000"/>
              </a:solidFill>
              <a:latin typeface="Times New Roman"/>
              <a:cs typeface="Courier New" pitchFamily="49" charset="0"/>
            </a:endParaRPr>
          </a:p>
          <a:p>
            <a:pPr lvl="0">
              <a:spcBef>
                <a:spcPts val="800"/>
              </a:spcBef>
              <a:buClrTx/>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en-US" altLang="de-DE" sz="1800" b="1" kern="0" dirty="0" smtClean="0">
                <a:solidFill>
                  <a:srgbClr val="000000"/>
                </a:solidFill>
                <a:latin typeface="Courier New" pitchFamily="49" charset="0"/>
                <a:cs typeface="Courier New" pitchFamily="49" charset="0"/>
              </a:rPr>
              <a:t>for</a:t>
            </a:r>
            <a:r>
              <a:rPr lang="en-US" altLang="de-DE" sz="1800" kern="0" dirty="0" smtClean="0">
                <a:solidFill>
                  <a:srgbClr val="000000"/>
                </a:solidFill>
                <a:latin typeface="Courier New" pitchFamily="49" charset="0"/>
                <a:cs typeface="Courier New" pitchFamily="49" charset="0"/>
              </a:rPr>
              <a:t> M </a:t>
            </a:r>
            <a:r>
              <a:rPr lang="en-US" altLang="de-DE" sz="1800" b="1" kern="0" dirty="0" smtClean="0">
                <a:solidFill>
                  <a:srgbClr val="000000"/>
                </a:solidFill>
                <a:latin typeface="Courier New" pitchFamily="49" charset="0"/>
                <a:cs typeface="Courier New" pitchFamily="49" charset="0"/>
              </a:rPr>
              <a:t>of reverse </a:t>
            </a:r>
            <a:r>
              <a:rPr lang="en-US" altLang="de-DE" sz="1800" kern="0" dirty="0" smtClean="0">
                <a:solidFill>
                  <a:srgbClr val="000000"/>
                </a:solidFill>
                <a:latin typeface="Courier New" pitchFamily="49" charset="0"/>
                <a:cs typeface="Courier New" pitchFamily="49" charset="0"/>
              </a:rPr>
              <a:t>Motto</a:t>
            </a:r>
            <a:r>
              <a:rPr lang="en-US" altLang="de-DE" sz="1800" b="1" kern="0" dirty="0" smtClean="0">
                <a:solidFill>
                  <a:srgbClr val="000000"/>
                </a:solidFill>
                <a:latin typeface="Courier New" pitchFamily="49" charset="0"/>
                <a:cs typeface="Courier New" pitchFamily="49" charset="0"/>
              </a:rPr>
              <a:t/>
            </a:r>
            <a:br>
              <a:rPr lang="en-US" altLang="de-DE" sz="1800" b="1" kern="0" dirty="0" smtClean="0">
                <a:solidFill>
                  <a:srgbClr val="000000"/>
                </a:solidFill>
                <a:latin typeface="Courier New" pitchFamily="49" charset="0"/>
                <a:cs typeface="Courier New" pitchFamily="49" charset="0"/>
              </a:rPr>
            </a:br>
            <a:r>
              <a:rPr lang="en-US" altLang="de-DE" sz="1800" b="1" kern="0" dirty="0" smtClean="0">
                <a:solidFill>
                  <a:srgbClr val="000000"/>
                </a:solidFill>
                <a:latin typeface="Courier New" pitchFamily="49" charset="0"/>
                <a:cs typeface="Courier New" pitchFamily="49" charset="0"/>
              </a:rPr>
              <a:t>  </a:t>
            </a:r>
            <a:r>
              <a:rPr lang="en-US" altLang="de-DE" sz="1800" b="1" kern="0" dirty="0" smtClean="0">
                <a:solidFill>
                  <a:srgbClr val="FF3399"/>
                </a:solidFill>
                <a:latin typeface="Courier New" pitchFamily="49" charset="0"/>
                <a:cs typeface="Courier New" pitchFamily="49" charset="0"/>
              </a:rPr>
              <a:t>when </a:t>
            </a:r>
            <a:r>
              <a:rPr lang="en-US" altLang="de-DE" sz="1800" kern="0" dirty="0" smtClean="0">
                <a:solidFill>
                  <a:srgbClr val="FF3399"/>
                </a:solidFill>
                <a:latin typeface="Courier New" pitchFamily="49" charset="0"/>
                <a:cs typeface="Courier New" pitchFamily="49" charset="0"/>
              </a:rPr>
              <a:t>M /= ' ' </a:t>
            </a:r>
            <a:r>
              <a:rPr lang="en-US" altLang="de-DE" sz="1800" b="1" kern="0" dirty="0" smtClean="0">
                <a:solidFill>
                  <a:srgbClr val="000000"/>
                </a:solidFill>
                <a:latin typeface="Courier New" pitchFamily="49" charset="0"/>
                <a:cs typeface="Courier New" pitchFamily="49" charset="0"/>
              </a:rPr>
              <a:t>loop</a:t>
            </a:r>
            <a:br>
              <a:rPr lang="en-US" altLang="de-DE" sz="1800" b="1" kern="0" dirty="0" smtClean="0">
                <a:solidFill>
                  <a:srgbClr val="000000"/>
                </a:solidFill>
                <a:latin typeface="Courier New" pitchFamily="49" charset="0"/>
                <a:cs typeface="Courier New" pitchFamily="49" charset="0"/>
              </a:rPr>
            </a:br>
            <a:r>
              <a:rPr lang="en-US" altLang="de-DE" sz="1800" b="1" kern="0" dirty="0" smtClean="0">
                <a:solidFill>
                  <a:srgbClr val="000000"/>
                </a:solidFill>
                <a:latin typeface="Courier New" pitchFamily="49" charset="0"/>
                <a:cs typeface="Courier New" pitchFamily="49" charset="0"/>
              </a:rPr>
              <a:t>    </a:t>
            </a:r>
            <a:r>
              <a:rPr lang="en-US" altLang="de-DE" sz="1800" kern="0" dirty="0" smtClean="0">
                <a:solidFill>
                  <a:srgbClr val="000000"/>
                </a:solidFill>
                <a:latin typeface="Courier New" pitchFamily="49" charset="0"/>
                <a:cs typeface="Courier New" pitchFamily="49" charset="0"/>
              </a:rPr>
              <a:t>Ada.Text_IO.Put (M);</a:t>
            </a:r>
            <a:br>
              <a:rPr lang="en-US" altLang="de-DE" sz="1800" kern="0" dirty="0" smtClean="0">
                <a:solidFill>
                  <a:srgbClr val="000000"/>
                </a:solidFill>
                <a:latin typeface="Courier New" pitchFamily="49" charset="0"/>
                <a:cs typeface="Courier New" pitchFamily="49" charset="0"/>
              </a:rPr>
            </a:br>
            <a:r>
              <a:rPr lang="en-US" altLang="de-DE" sz="1800" b="1" kern="0" dirty="0" smtClean="0">
                <a:solidFill>
                  <a:srgbClr val="000000"/>
                </a:solidFill>
                <a:latin typeface="Courier New" pitchFamily="49" charset="0"/>
                <a:cs typeface="Courier New" pitchFamily="49" charset="0"/>
              </a:rPr>
              <a:t>end loop</a:t>
            </a:r>
            <a:r>
              <a:rPr lang="en-US" altLang="de-DE" sz="1800" kern="0" dirty="0" smtClean="0">
                <a:solidFill>
                  <a:srgbClr val="000000"/>
                </a:solidFill>
                <a:latin typeface="Courier New" pitchFamily="49" charset="0"/>
                <a:cs typeface="Courier New" pitchFamily="49" charset="0"/>
              </a:rPr>
              <a:t>;</a:t>
            </a:r>
          </a:p>
          <a:p>
            <a:endParaRPr lang="de-DE" sz="900" dirty="0" smtClean="0">
              <a:solidFill>
                <a:schemeClr val="tx1"/>
              </a:solidFill>
            </a:endParaRPr>
          </a:p>
        </p:txBody>
      </p:sp>
      <p:cxnSp>
        <p:nvCxnSpPr>
          <p:cNvPr id="7" name="Gerader Verbinder 6"/>
          <p:cNvCxnSpPr/>
          <p:nvPr/>
        </p:nvCxnSpPr>
        <p:spPr bwMode="auto">
          <a:xfrm>
            <a:off x="5148064" y="3777952"/>
            <a:ext cx="0" cy="2531368"/>
          </a:xfrm>
          <a:prstGeom prst="lin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6143174"/>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2"/>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8" grpId="0" animBg="1"/>
      <p:bldP spid="3" grpId="0"/>
      <p:bldP spid="4" grpId="0"/>
    </p:bldLst>
  </p:timing>
</p:sld>
</file>

<file path=ppt/slides/slide4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1"/>
          <p:cNvSpPr>
            <a:spLocks noGrp="1" noChangeArrowheads="1"/>
          </p:cNvSpPr>
          <p:nvPr>
            <p:ph type="title"/>
          </p:nvPr>
        </p:nvSpPr>
        <p:spPr>
          <a:xfrm>
            <a:off x="685800" y="609600"/>
            <a:ext cx="7772400" cy="1143000"/>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noProof="0" dirty="0" smtClean="0"/>
              <a:t>Ackermann Function</a:t>
            </a:r>
            <a:br>
              <a:rPr lang="en-US" altLang="de-DE" noProof="0" dirty="0" smtClean="0"/>
            </a:br>
            <a:r>
              <a:rPr lang="en-US" altLang="de-DE" dirty="0" smtClean="0"/>
              <a:t>from</a:t>
            </a:r>
            <a:r>
              <a:rPr lang="en-US" altLang="de-DE" noProof="0" dirty="0" smtClean="0"/>
              <a:t> </a:t>
            </a:r>
            <a:r>
              <a:rPr lang="en-US" altLang="de-DE" noProof="0" dirty="0"/>
              <a:t>S</a:t>
            </a:r>
            <a:r>
              <a:rPr lang="en-US" altLang="de-DE" noProof="0" dirty="0" smtClean="0"/>
              <a:t>lide </a:t>
            </a:r>
            <a:r>
              <a:rPr lang="en-US" altLang="de-DE" dirty="0" smtClean="0"/>
              <a:t>110</a:t>
            </a:r>
            <a:endParaRPr lang="en-US" altLang="de-DE" noProof="0" dirty="0" smtClean="0"/>
          </a:p>
        </p:txBody>
      </p:sp>
      <p:sp>
        <p:nvSpPr>
          <p:cNvPr id="16387" name="Rectangle 2"/>
          <p:cNvSpPr>
            <a:spLocks noGrp="1" noChangeArrowheads="1"/>
          </p:cNvSpPr>
          <p:nvPr>
            <p:ph type="body" idx="1"/>
          </p:nvPr>
        </p:nvSpPr>
        <p:spPr>
          <a:xfrm>
            <a:off x="685800" y="1981201"/>
            <a:ext cx="7772400" cy="4040087"/>
          </a:xfrm>
        </p:spPr>
        <p:txBody>
          <a:bodyPr/>
          <a:lstStyle/>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en-US" altLang="de-DE" sz="1900" b="1" noProof="0" dirty="0" smtClean="0">
                <a:latin typeface="Courier New" pitchFamily="49" charset="0"/>
                <a:cs typeface="Times New Roman" pitchFamily="18" charset="0"/>
              </a:rPr>
              <a:t>function</a:t>
            </a:r>
            <a:r>
              <a:rPr lang="en-US" altLang="de-DE" sz="1900" noProof="0" dirty="0" smtClean="0">
                <a:latin typeface="Courier New" pitchFamily="49" charset="0"/>
                <a:cs typeface="Times New Roman" pitchFamily="18" charset="0"/>
              </a:rPr>
              <a:t> Ackermann (M, N: </a:t>
            </a:r>
            <a:r>
              <a:rPr lang="en-US" altLang="de-DE" sz="1900" noProof="0" dirty="0" smtClean="0">
                <a:solidFill>
                  <a:schemeClr val="accent2"/>
                </a:solidFill>
                <a:latin typeface="Courier New" pitchFamily="49" charset="0"/>
                <a:cs typeface="Times New Roman" pitchFamily="18" charset="0"/>
              </a:rPr>
              <a:t>Natural</a:t>
            </a:r>
            <a:r>
              <a:rPr lang="en-US" altLang="de-DE" sz="1900" noProof="0" dirty="0" smtClean="0">
                <a:latin typeface="Courier New" pitchFamily="49" charset="0"/>
                <a:cs typeface="Times New Roman" pitchFamily="18" charset="0"/>
              </a:rPr>
              <a:t>) </a:t>
            </a:r>
            <a:r>
              <a:rPr lang="en-US" altLang="de-DE" sz="1900" b="1" noProof="0" dirty="0" smtClean="0">
                <a:latin typeface="Courier New" pitchFamily="49" charset="0"/>
                <a:cs typeface="Times New Roman" pitchFamily="18" charset="0"/>
              </a:rPr>
              <a:t>return</a:t>
            </a:r>
            <a:r>
              <a:rPr lang="en-US" altLang="de-DE" sz="1900" noProof="0" dirty="0" smtClean="0">
                <a:latin typeface="Courier New" pitchFamily="49" charset="0"/>
                <a:cs typeface="Times New Roman" pitchFamily="18" charset="0"/>
              </a:rPr>
              <a:t> </a:t>
            </a:r>
            <a:r>
              <a:rPr lang="en-US" altLang="de-DE" sz="1900" noProof="0" dirty="0" smtClean="0">
                <a:solidFill>
                  <a:schemeClr val="accent2"/>
                </a:solidFill>
                <a:latin typeface="Courier New" pitchFamily="49" charset="0"/>
                <a:cs typeface="Times New Roman" pitchFamily="18" charset="0"/>
              </a:rPr>
              <a:t>Natural</a:t>
            </a:r>
            <a:r>
              <a:rPr lang="en-US" altLang="de-DE" sz="1900" noProof="0" dirty="0" smtClean="0">
                <a:latin typeface="Courier New" pitchFamily="49" charset="0"/>
                <a:cs typeface="Times New Roman" pitchFamily="18" charset="0"/>
              </a:rPr>
              <a:t> </a:t>
            </a:r>
            <a:r>
              <a:rPr lang="en-US" altLang="de-DE" sz="1900" b="1" noProof="0" dirty="0" smtClean="0">
                <a:latin typeface="Courier New" pitchFamily="49" charset="0"/>
                <a:cs typeface="Times New Roman" pitchFamily="18" charset="0"/>
              </a:rPr>
              <a:t>is</a:t>
            </a:r>
            <a:br>
              <a:rPr lang="en-US" altLang="de-DE" sz="1900" b="1" noProof="0" dirty="0" smtClean="0">
                <a:latin typeface="Courier New" pitchFamily="49" charset="0"/>
                <a:cs typeface="Times New Roman" pitchFamily="18" charset="0"/>
              </a:rPr>
            </a:br>
            <a:r>
              <a:rPr lang="en-US" altLang="de-DE" sz="1900" b="1" noProof="0" dirty="0" smtClean="0">
                <a:latin typeface="Courier New" pitchFamily="49" charset="0"/>
                <a:cs typeface="Times New Roman" pitchFamily="18" charset="0"/>
              </a:rPr>
              <a:t>begin</a:t>
            </a:r>
          </a:p>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en-US" altLang="de-DE" sz="1900" b="1" noProof="0" dirty="0" smtClean="0">
                <a:latin typeface="Courier New" pitchFamily="49" charset="0"/>
                <a:cs typeface="Times New Roman" pitchFamily="18" charset="0"/>
              </a:rPr>
              <a:t>  if</a:t>
            </a:r>
            <a:r>
              <a:rPr lang="en-US" altLang="de-DE" sz="1900" noProof="0" dirty="0" smtClean="0">
                <a:latin typeface="Courier New" pitchFamily="49" charset="0"/>
                <a:cs typeface="Times New Roman" pitchFamily="18" charset="0"/>
              </a:rPr>
              <a:t> M = 0 </a:t>
            </a:r>
            <a:r>
              <a:rPr lang="en-US" altLang="de-DE" sz="1900" b="1" noProof="0" dirty="0" smtClean="0">
                <a:latin typeface="Courier New" pitchFamily="49" charset="0"/>
                <a:cs typeface="Times New Roman" pitchFamily="18" charset="0"/>
              </a:rPr>
              <a:t>then</a:t>
            </a:r>
            <a:br>
              <a:rPr lang="en-US" altLang="de-DE" sz="1900" b="1" noProof="0" dirty="0" smtClean="0">
                <a:latin typeface="Courier New" pitchFamily="49" charset="0"/>
                <a:cs typeface="Times New Roman" pitchFamily="18" charset="0"/>
              </a:rPr>
            </a:br>
            <a:r>
              <a:rPr lang="en-US" altLang="de-DE" sz="1900" noProof="0" dirty="0" smtClean="0">
                <a:latin typeface="Courier New" pitchFamily="49" charset="0"/>
                <a:cs typeface="Times New Roman" pitchFamily="18" charset="0"/>
              </a:rPr>
              <a:t>    </a:t>
            </a:r>
            <a:r>
              <a:rPr lang="en-US" altLang="de-DE" sz="1900" b="1" noProof="0" dirty="0" smtClean="0">
                <a:latin typeface="Courier New" pitchFamily="49" charset="0"/>
                <a:cs typeface="Times New Roman" pitchFamily="18" charset="0"/>
              </a:rPr>
              <a:t>return</a:t>
            </a:r>
            <a:r>
              <a:rPr lang="en-US" altLang="de-DE" sz="1900" noProof="0" dirty="0" smtClean="0">
                <a:latin typeface="Courier New" pitchFamily="49" charset="0"/>
                <a:cs typeface="Times New Roman" pitchFamily="18" charset="0"/>
              </a:rPr>
              <a:t> N + 1;</a:t>
            </a:r>
            <a:br>
              <a:rPr lang="en-US" altLang="de-DE" sz="1900" noProof="0" dirty="0" smtClean="0">
                <a:latin typeface="Courier New" pitchFamily="49" charset="0"/>
                <a:cs typeface="Times New Roman" pitchFamily="18" charset="0"/>
              </a:rPr>
            </a:br>
            <a:r>
              <a:rPr lang="en-US" altLang="de-DE" sz="1900" noProof="0" dirty="0" smtClean="0">
                <a:latin typeface="Courier New" pitchFamily="49" charset="0"/>
                <a:cs typeface="Times New Roman" pitchFamily="18" charset="0"/>
              </a:rPr>
              <a:t>  </a:t>
            </a:r>
            <a:r>
              <a:rPr lang="en-US" altLang="de-DE" sz="1900" b="1" noProof="0" dirty="0" smtClean="0">
                <a:latin typeface="Courier New" pitchFamily="49" charset="0"/>
                <a:cs typeface="Times New Roman" pitchFamily="18" charset="0"/>
              </a:rPr>
              <a:t>elsif</a:t>
            </a:r>
            <a:r>
              <a:rPr lang="en-US" altLang="de-DE" sz="1900" noProof="0" dirty="0" smtClean="0">
                <a:latin typeface="Courier New" pitchFamily="49" charset="0"/>
                <a:cs typeface="Times New Roman" pitchFamily="18" charset="0"/>
              </a:rPr>
              <a:t> N = 0 </a:t>
            </a:r>
            <a:r>
              <a:rPr lang="en-US" altLang="de-DE" sz="1900" b="1" noProof="0" dirty="0" smtClean="0">
                <a:latin typeface="Courier New" pitchFamily="49" charset="0"/>
                <a:cs typeface="Times New Roman" pitchFamily="18" charset="0"/>
              </a:rPr>
              <a:t>then</a:t>
            </a:r>
            <a:br>
              <a:rPr lang="en-US" altLang="de-DE" sz="1900" b="1" noProof="0" dirty="0" smtClean="0">
                <a:latin typeface="Courier New" pitchFamily="49" charset="0"/>
                <a:cs typeface="Times New Roman" pitchFamily="18" charset="0"/>
              </a:rPr>
            </a:br>
            <a:r>
              <a:rPr lang="en-US" altLang="de-DE" sz="1900" noProof="0" dirty="0" smtClean="0">
                <a:latin typeface="Courier New" pitchFamily="49" charset="0"/>
                <a:cs typeface="Times New Roman" pitchFamily="18" charset="0"/>
              </a:rPr>
              <a:t>    </a:t>
            </a:r>
            <a:r>
              <a:rPr lang="en-US" altLang="de-DE" sz="1900" b="1" noProof="0" dirty="0" smtClean="0">
                <a:latin typeface="Courier New" pitchFamily="49" charset="0"/>
                <a:cs typeface="Times New Roman" pitchFamily="18" charset="0"/>
              </a:rPr>
              <a:t>return</a:t>
            </a:r>
            <a:r>
              <a:rPr lang="en-US" altLang="de-DE" sz="1900" noProof="0" dirty="0" smtClean="0">
                <a:latin typeface="Courier New" pitchFamily="49" charset="0"/>
                <a:cs typeface="Times New Roman" pitchFamily="18" charset="0"/>
              </a:rPr>
              <a:t> Ackermann (M – 1, 1);</a:t>
            </a:r>
            <a:br>
              <a:rPr lang="en-US" altLang="de-DE" sz="1900" noProof="0" dirty="0" smtClean="0">
                <a:latin typeface="Courier New" pitchFamily="49" charset="0"/>
                <a:cs typeface="Times New Roman" pitchFamily="18" charset="0"/>
              </a:rPr>
            </a:br>
            <a:r>
              <a:rPr lang="en-US" altLang="de-DE" sz="1900" noProof="0" dirty="0" smtClean="0">
                <a:latin typeface="Courier New" pitchFamily="49" charset="0"/>
                <a:cs typeface="Times New Roman" pitchFamily="18" charset="0"/>
              </a:rPr>
              <a:t>  </a:t>
            </a:r>
            <a:r>
              <a:rPr lang="en-US" altLang="de-DE" sz="1900" b="1" noProof="0" dirty="0" smtClean="0">
                <a:latin typeface="Courier New" pitchFamily="49" charset="0"/>
                <a:cs typeface="Times New Roman" pitchFamily="18" charset="0"/>
              </a:rPr>
              <a:t>else</a:t>
            </a:r>
            <a:br>
              <a:rPr lang="en-US" altLang="de-DE" sz="1900" b="1" noProof="0" dirty="0" smtClean="0">
                <a:latin typeface="Courier New" pitchFamily="49" charset="0"/>
                <a:cs typeface="Times New Roman" pitchFamily="18" charset="0"/>
              </a:rPr>
            </a:br>
            <a:r>
              <a:rPr lang="en-US" altLang="de-DE" sz="1900" noProof="0" dirty="0" smtClean="0">
                <a:latin typeface="Courier New" pitchFamily="49" charset="0"/>
                <a:cs typeface="Times New Roman" pitchFamily="18" charset="0"/>
              </a:rPr>
              <a:t>    </a:t>
            </a:r>
            <a:r>
              <a:rPr lang="en-US" altLang="de-DE" sz="1900" b="1" noProof="0" dirty="0" smtClean="0">
                <a:latin typeface="Courier New" pitchFamily="49" charset="0"/>
                <a:cs typeface="Times New Roman" pitchFamily="18" charset="0"/>
              </a:rPr>
              <a:t>return</a:t>
            </a:r>
            <a:r>
              <a:rPr lang="en-US" altLang="de-DE" sz="1900" noProof="0" dirty="0" smtClean="0">
                <a:latin typeface="Courier New" pitchFamily="49" charset="0"/>
                <a:cs typeface="Times New Roman" pitchFamily="18" charset="0"/>
              </a:rPr>
              <a:t> Ackermann (M – 1, Ackermann (M, N – 1));</a:t>
            </a:r>
            <a:br>
              <a:rPr lang="en-US" altLang="de-DE" sz="1900" noProof="0" dirty="0" smtClean="0">
                <a:latin typeface="Courier New" pitchFamily="49" charset="0"/>
                <a:cs typeface="Times New Roman" pitchFamily="18" charset="0"/>
              </a:rPr>
            </a:br>
            <a:r>
              <a:rPr lang="en-US" altLang="de-DE" sz="1900" noProof="0" dirty="0" smtClean="0">
                <a:latin typeface="Courier New" pitchFamily="49" charset="0"/>
                <a:cs typeface="Times New Roman" pitchFamily="18" charset="0"/>
              </a:rPr>
              <a:t>  </a:t>
            </a:r>
            <a:r>
              <a:rPr lang="en-US" altLang="de-DE" sz="1900" b="1" noProof="0" dirty="0" smtClean="0">
                <a:latin typeface="Courier New" pitchFamily="49" charset="0"/>
                <a:cs typeface="Times New Roman" pitchFamily="18" charset="0"/>
              </a:rPr>
              <a:t>end if</a:t>
            </a:r>
            <a:r>
              <a:rPr lang="en-US" altLang="de-DE" sz="1900" noProof="0" dirty="0" smtClean="0">
                <a:latin typeface="Courier New" pitchFamily="49" charset="0"/>
                <a:cs typeface="Times New Roman" pitchFamily="18" charset="0"/>
              </a:rPr>
              <a:t>;</a:t>
            </a:r>
          </a:p>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en-US" altLang="de-DE" sz="1900" b="1" noProof="0" dirty="0" smtClean="0">
                <a:latin typeface="Courier New" pitchFamily="49" charset="0"/>
                <a:cs typeface="Times New Roman" pitchFamily="18" charset="0"/>
              </a:rPr>
              <a:t>end</a:t>
            </a:r>
            <a:r>
              <a:rPr lang="en-US" altLang="de-DE" sz="1900" noProof="0" dirty="0" smtClean="0">
                <a:latin typeface="Courier New" pitchFamily="49" charset="0"/>
                <a:cs typeface="Times New Roman" pitchFamily="18" charset="0"/>
              </a:rPr>
              <a:t> Ackermann;</a:t>
            </a:r>
          </a:p>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endParaRPr lang="en-US" altLang="de-DE" sz="1900" noProof="0" dirty="0" smtClean="0">
              <a:latin typeface="Courier New" pitchFamily="49" charset="0"/>
              <a:cs typeface="Times New Roman" pitchFamily="18" charset="0"/>
            </a:endParaRPr>
          </a:p>
          <a:p>
            <a:pPr marL="0" lvl="0" indent="0" algn="ctr" eaLnBrk="1" hangingPunct="1">
              <a:lnSpc>
                <a:spcPct val="90000"/>
              </a:lnSpc>
              <a:spcBef>
                <a:spcPts val="500"/>
              </a:spcBef>
              <a:buClrTx/>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2600" noProof="0" dirty="0" smtClean="0">
                <a:solidFill>
                  <a:srgbClr val="FF3399"/>
                </a:solidFill>
              </a:rPr>
              <a:t>Beware of too big first argument!</a:t>
            </a:r>
          </a:p>
        </p:txBody>
      </p:sp>
      <p:sp>
        <p:nvSpPr>
          <p:cNvPr id="81924" name="Fußzeilenplatzhalter 1"/>
          <p:cNvSpPr>
            <a:spLocks noGrp="1"/>
          </p:cNvSpPr>
          <p:nvPr>
            <p:ph type="ftr" sz="quarte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en-US" altLang="de-DE" sz="2400" dirty="0" smtClean="0"/>
              <a:t>Ada Basics © 2024 C.Grein</a:t>
            </a:r>
            <a:endParaRPr lang="de-DE" altLang="de-DE" sz="2400" dirty="0"/>
          </a:p>
        </p:txBody>
      </p:sp>
      <p:sp>
        <p:nvSpPr>
          <p:cNvPr id="81925" name="Foliennummernplatzhalter 2"/>
          <p:cNvSpPr>
            <a:spLocks noGrp="1"/>
          </p:cNvSpPr>
          <p:nvPr>
            <p:ph type="sldNum" sz="quarter"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85368199-1E43-4B95-947B-FE4895DDA174}" type="slidenum">
              <a:rPr lang="de-DE" altLang="de-DE" sz="2400" smtClean="0"/>
              <a:pPr eaLnBrk="1" hangingPunct="1">
                <a:spcBef>
                  <a:spcPct val="0"/>
                </a:spcBef>
              </a:pPr>
              <a:t>423</a:t>
            </a:fld>
            <a:endParaRPr lang="de-DE" altLang="de-DE" sz="2400" dirty="0" smtClean="0"/>
          </a:p>
        </p:txBody>
      </p:sp>
      <p:sp>
        <p:nvSpPr>
          <p:cNvPr id="2" name="Abgerundete rechteckige Legende 1"/>
          <p:cNvSpPr/>
          <p:nvPr/>
        </p:nvSpPr>
        <p:spPr bwMode="auto">
          <a:xfrm>
            <a:off x="6300192" y="2636912"/>
            <a:ext cx="1872208" cy="1224136"/>
          </a:xfrm>
          <a:prstGeom prst="wedgeRoundRectCallout">
            <a:avLst>
              <a:gd name="adj1" fmla="val -95271"/>
              <a:gd name="adj2" fmla="val -83997"/>
              <a:gd name="adj3" fmla="val 16667"/>
            </a:avLst>
          </a:prstGeom>
          <a:solidFill>
            <a:srgbClr val="FF6600"/>
          </a:solidFill>
          <a:ln w="19050" cap="flat" cmpd="sng" algn="ctr">
            <a:solidFill>
              <a:srgbClr val="FF000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ctr" defTabSz="449263" rtl="0" eaLnBrk="1" fontAlgn="base" latinLnBrk="0" hangingPunct="1">
              <a:lnSpc>
                <a:spcPct val="100000"/>
              </a:lnSpc>
              <a:spcBef>
                <a:spcPct val="0"/>
              </a:spcBef>
              <a:spcAft>
                <a:spcPct val="0"/>
              </a:spcAft>
              <a:buClr>
                <a:srgbClr val="000000"/>
              </a:buClr>
              <a:buSzPct val="100000"/>
              <a:buFont typeface="Times New Roman" pitchFamily="18" charset="0"/>
              <a:buNone/>
              <a:tabLst/>
            </a:pPr>
            <a:r>
              <a:rPr lang="en-US" sz="1800" dirty="0" smtClean="0">
                <a:solidFill>
                  <a:schemeClr val="tx1"/>
                </a:solidFill>
              </a:rPr>
              <a:t>What the deuce!</a:t>
            </a:r>
          </a:p>
          <a:p>
            <a:pPr marL="0" marR="0" indent="0" algn="ctr" defTabSz="449263" rtl="0" eaLnBrk="1" fontAlgn="base" latinLnBrk="0" hangingPunct="1">
              <a:lnSpc>
                <a:spcPct val="100000"/>
              </a:lnSpc>
              <a:spcBef>
                <a:spcPct val="0"/>
              </a:spcBef>
              <a:spcAft>
                <a:spcPct val="0"/>
              </a:spcAft>
              <a:buClr>
                <a:srgbClr val="000000"/>
              </a:buClr>
              <a:buSzPct val="100000"/>
              <a:buFont typeface="Times New Roman" pitchFamily="18" charset="0"/>
              <a:buNone/>
              <a:tabLst/>
            </a:pPr>
            <a:r>
              <a:rPr lang="en-US" sz="1800" dirty="0" smtClean="0">
                <a:solidFill>
                  <a:schemeClr val="tx1"/>
                </a:solidFill>
              </a:rPr>
              <a:t>Anybody writ </a:t>
            </a:r>
            <a:r>
              <a:rPr kumimoji="0" lang="en-US" sz="1600" b="0" i="0" u="none" strike="noStrike" cap="none" normalizeH="0" baseline="0" dirty="0" smtClean="0">
                <a:ln>
                  <a:noFill/>
                </a:ln>
                <a:solidFill>
                  <a:schemeClr val="tx1"/>
                </a:solidFill>
                <a:effectLst/>
                <a:latin typeface="Courier New" panose="02070309020205020404" pitchFamily="49" charset="0"/>
                <a:cs typeface="Courier New" panose="02070309020205020404" pitchFamily="49" charset="0"/>
              </a:rPr>
              <a:t>Integer</a:t>
            </a:r>
            <a:r>
              <a:rPr kumimoji="0" lang="en-US" sz="1800" b="0" i="0" u="none" strike="noStrike" cap="none" normalizeH="0" baseline="0" dirty="0" smtClean="0">
                <a:ln>
                  <a:noFill/>
                </a:ln>
                <a:solidFill>
                  <a:schemeClr val="tx1"/>
                </a:solidFill>
                <a:effectLst/>
              </a:rPr>
              <a:t> here?</a:t>
            </a:r>
          </a:p>
          <a:p>
            <a:pPr marL="0" marR="0" indent="0" algn="ctr" defTabSz="449263" rtl="0" eaLnBrk="1" fontAlgn="base" latinLnBrk="0" hangingPunct="1">
              <a:lnSpc>
                <a:spcPct val="100000"/>
              </a:lnSpc>
              <a:spcBef>
                <a:spcPct val="0"/>
              </a:spcBef>
              <a:spcAft>
                <a:spcPct val="0"/>
              </a:spcAft>
              <a:buClr>
                <a:srgbClr val="000000"/>
              </a:buClr>
              <a:buSzPct val="100000"/>
              <a:buFont typeface="Times New Roman" pitchFamily="18" charset="0"/>
              <a:buNone/>
              <a:tabLst/>
            </a:pPr>
            <a:r>
              <a:rPr kumimoji="0" lang="en-US" sz="1800" b="0" i="0" u="none" strike="noStrike" cap="none" normalizeH="0" baseline="0" dirty="0" smtClean="0">
                <a:ln>
                  <a:noFill/>
                </a:ln>
                <a:solidFill>
                  <a:schemeClr val="tx1"/>
                </a:solidFill>
                <a:effectLst/>
              </a:rPr>
              <a:t>Fie!</a:t>
            </a:r>
          </a:p>
        </p:txBody>
      </p:sp>
      <p:sp>
        <p:nvSpPr>
          <p:cNvPr id="3" name="Abgerundetes Rechteck 2"/>
          <p:cNvSpPr/>
          <p:nvPr/>
        </p:nvSpPr>
        <p:spPr bwMode="auto">
          <a:xfrm>
            <a:off x="5868144" y="4653136"/>
            <a:ext cx="2448272" cy="720080"/>
          </a:xfrm>
          <a:prstGeom prst="roundRect">
            <a:avLst/>
          </a:prstGeom>
          <a:solidFill>
            <a:srgbClr val="FF6600"/>
          </a:solidFill>
          <a:ln w="9525" cap="flat" cmpd="sng" algn="ctr">
            <a:solidFill>
              <a:srgbClr val="FF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449263" rtl="0" eaLnBrk="1" fontAlgn="base" latinLnBrk="0" hangingPunct="1">
              <a:lnSpc>
                <a:spcPct val="100000"/>
              </a:lnSpc>
              <a:spcBef>
                <a:spcPct val="0"/>
              </a:spcBef>
              <a:spcAft>
                <a:spcPct val="0"/>
              </a:spcAft>
              <a:buClr>
                <a:srgbClr val="000000"/>
              </a:buClr>
              <a:buSzPct val="100000"/>
              <a:buFont typeface="Times New Roman" pitchFamily="18" charset="0"/>
              <a:buNone/>
              <a:tabLst/>
            </a:pPr>
            <a:r>
              <a:rPr kumimoji="0" lang="en-US" sz="1800" b="0" i="0" u="none" strike="noStrike" cap="none" normalizeH="0" baseline="0" dirty="0" smtClean="0">
                <a:ln>
                  <a:noFill/>
                </a:ln>
                <a:solidFill>
                  <a:schemeClr val="tx1"/>
                </a:solidFill>
                <a:effectLst/>
                <a:latin typeface="Times New Roman" pitchFamily="18" charset="0"/>
              </a:rPr>
              <a:t>What would happen for negative arguments?</a:t>
            </a:r>
          </a:p>
        </p:txBody>
      </p:sp>
      <p:sp>
        <p:nvSpPr>
          <p:cNvPr id="9" name="Interaktive Schaltfläche: Zurückkehren 8">
            <a:hlinkClick r:id="rId3" action="ppaction://hlinksldjump" highlightClick="1"/>
          </p:cNvPr>
          <p:cNvSpPr/>
          <p:nvPr/>
        </p:nvSpPr>
        <p:spPr bwMode="auto">
          <a:xfrm>
            <a:off x="6909544" y="1369133"/>
            <a:ext cx="182736" cy="216024"/>
          </a:xfrm>
          <a:prstGeom prst="actionButtonReturn">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8" charset="0"/>
              <a:buNone/>
              <a:tabLst/>
            </a:pPr>
            <a:endParaRPr kumimoji="0" lang="de-DE" sz="2200" b="0" i="0" u="none" strike="noStrike" cap="none" normalizeH="0" baseline="0" dirty="0" smtClean="0">
              <a:ln>
                <a:noFill/>
              </a:ln>
              <a:solidFill>
                <a:schemeClr val="bg1"/>
              </a:solidFill>
              <a:effectLst/>
              <a:latin typeface="Times New Roman" pitchFamily="18" charset="0"/>
            </a:endParaRPr>
          </a:p>
        </p:txBody>
      </p:sp>
    </p:spTree>
    <p:extLst>
      <p:ext uri="{BB962C8B-B14F-4D97-AF65-F5344CB8AC3E}">
        <p14:creationId xmlns:p14="http://schemas.microsoft.com/office/powerpoint/2010/main" val="2097922671"/>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9" grpId="0" animBg="1"/>
    </p:bldLst>
  </p:timing>
</p:sld>
</file>

<file path=ppt/slides/slide4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2" name="Rectangle 1"/>
          <p:cNvSpPr>
            <a:spLocks noGrp="1" noChangeArrowheads="1"/>
          </p:cNvSpPr>
          <p:nvPr>
            <p:ph type="title"/>
          </p:nvPr>
        </p:nvSpPr>
        <p:spPr>
          <a:xfrm>
            <a:off x="685800" y="476672"/>
            <a:ext cx="7772400" cy="1275928"/>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noProof="0" dirty="0" smtClean="0"/>
              <a:t>Ackermann Function</a:t>
            </a:r>
            <a:br>
              <a:rPr lang="en-US" altLang="de-DE" noProof="0" dirty="0" smtClean="0"/>
            </a:br>
            <a:r>
              <a:rPr lang="en-US" altLang="de-DE" noProof="0" dirty="0" smtClean="0"/>
              <a:t>with Recursion Depth – </a:t>
            </a:r>
            <a:r>
              <a:rPr lang="en-US" altLang="de-DE" noProof="0" dirty="0"/>
              <a:t>S</a:t>
            </a:r>
            <a:r>
              <a:rPr lang="en-US" altLang="de-DE" noProof="0" dirty="0" smtClean="0"/>
              <a:t>lide </a:t>
            </a:r>
            <a:r>
              <a:rPr lang="en-US" altLang="de-DE" dirty="0" smtClean="0"/>
              <a:t>111</a:t>
            </a:r>
            <a:endParaRPr lang="en-US" altLang="de-DE" noProof="0" dirty="0" smtClean="0"/>
          </a:p>
        </p:txBody>
      </p:sp>
      <p:sp>
        <p:nvSpPr>
          <p:cNvPr id="16387" name="Rectangle 2"/>
          <p:cNvSpPr>
            <a:spLocks noGrp="1" noChangeArrowheads="1"/>
          </p:cNvSpPr>
          <p:nvPr>
            <p:ph type="body" idx="1"/>
          </p:nvPr>
        </p:nvSpPr>
        <p:spPr>
          <a:xfrm>
            <a:off x="685800" y="1772816"/>
            <a:ext cx="7772400" cy="4464496"/>
          </a:xfrm>
        </p:spPr>
        <p:txBody>
          <a:bodyPr/>
          <a:lstStyle/>
          <a:p>
            <a:pPr marL="0" indent="33338" eaLnBrk="1" hangingPunct="1">
              <a:lnSpc>
                <a:spcPct val="90000"/>
              </a:lnSpc>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800" dirty="0"/>
              <a:t>Change the code in such a way that you can query the recursion depth:</a:t>
            </a:r>
          </a:p>
          <a:p>
            <a:pPr marL="0" indent="33338" eaLnBrk="1" hangingPunct="1">
              <a:lnSpc>
                <a:spcPct val="90000"/>
              </a:lnSpc>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800" noProof="0" dirty="0" smtClean="0">
                <a:latin typeface="Courier New" pitchFamily="49" charset="0"/>
              </a:rPr>
              <a:t>Put_Line (Integer'Image (Ack (2, 3)) &amp;</a:t>
            </a:r>
          </a:p>
          <a:p>
            <a:pPr marL="0" indent="33338" eaLnBrk="1" hangingPunct="1">
              <a:lnSpc>
                <a:spcPct val="90000"/>
              </a:lnSpc>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800" noProof="0" dirty="0" smtClean="0">
                <a:latin typeface="Courier New" pitchFamily="49" charset="0"/>
              </a:rPr>
              <a:t>          Integer'Image (</a:t>
            </a:r>
            <a:r>
              <a:rPr lang="en-US" altLang="de-DE" sz="1800" dirty="0">
                <a:solidFill>
                  <a:srgbClr val="FF3399"/>
                </a:solidFill>
                <a:latin typeface="Courier New" pitchFamily="49" charset="0"/>
              </a:rPr>
              <a:t>Recursion_Depth</a:t>
            </a:r>
            <a:r>
              <a:rPr lang="en-US" altLang="de-DE" sz="1800" noProof="0" dirty="0" smtClean="0">
                <a:latin typeface="Courier New" pitchFamily="49" charset="0"/>
              </a:rPr>
              <a:t>)));</a:t>
            </a:r>
          </a:p>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endParaRPr lang="en-US" altLang="de-DE" sz="1000" noProof="0" dirty="0" smtClean="0">
              <a:latin typeface="Courier New" pitchFamily="49" charset="0"/>
              <a:cs typeface="Times New Roman" pitchFamily="18" charset="0"/>
            </a:endParaRPr>
          </a:p>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en-US" altLang="de-DE" sz="1600" dirty="0">
                <a:solidFill>
                  <a:srgbClr val="FF3399"/>
                </a:solidFill>
                <a:latin typeface="Courier New" pitchFamily="49" charset="0"/>
              </a:rPr>
              <a:t>Recursion_Depth </a:t>
            </a:r>
            <a:r>
              <a:rPr lang="en-US" altLang="de-DE" sz="1600" noProof="0" dirty="0" smtClean="0">
                <a:latin typeface="Courier New" pitchFamily="49" charset="0"/>
                <a:cs typeface="Times New Roman" pitchFamily="18" charset="0"/>
              </a:rPr>
              <a:t>: Natural := 0;</a:t>
            </a:r>
          </a:p>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en-US" altLang="de-DE" sz="1600" b="1" noProof="0" dirty="0" smtClean="0">
                <a:latin typeface="Courier New" pitchFamily="49" charset="0"/>
                <a:cs typeface="Times New Roman" pitchFamily="18" charset="0"/>
              </a:rPr>
              <a:t>function</a:t>
            </a:r>
            <a:r>
              <a:rPr lang="en-US" altLang="de-DE" sz="1600" noProof="0" dirty="0" smtClean="0">
                <a:latin typeface="Courier New" pitchFamily="49" charset="0"/>
                <a:cs typeface="Times New Roman" pitchFamily="18" charset="0"/>
              </a:rPr>
              <a:t> Ackermann (M, N: Natural) </a:t>
            </a:r>
            <a:r>
              <a:rPr lang="en-US" altLang="de-DE" sz="1600" b="1" noProof="0" dirty="0" smtClean="0">
                <a:latin typeface="Courier New" pitchFamily="49" charset="0"/>
                <a:cs typeface="Times New Roman" pitchFamily="18" charset="0"/>
              </a:rPr>
              <a:t>return</a:t>
            </a:r>
            <a:r>
              <a:rPr lang="en-US" altLang="de-DE" sz="1600" noProof="0" dirty="0" smtClean="0">
                <a:latin typeface="Courier New" pitchFamily="49" charset="0"/>
                <a:cs typeface="Times New Roman" pitchFamily="18" charset="0"/>
              </a:rPr>
              <a:t> Natural </a:t>
            </a:r>
            <a:r>
              <a:rPr lang="en-US" altLang="de-DE" sz="1600" b="1" noProof="0" dirty="0" smtClean="0">
                <a:latin typeface="Courier New" pitchFamily="49" charset="0"/>
                <a:cs typeface="Times New Roman" pitchFamily="18" charset="0"/>
              </a:rPr>
              <a:t>is</a:t>
            </a:r>
            <a:br>
              <a:rPr lang="en-US" altLang="de-DE" sz="1600" b="1" noProof="0" dirty="0" smtClean="0">
                <a:latin typeface="Courier New" pitchFamily="49" charset="0"/>
                <a:cs typeface="Times New Roman" pitchFamily="18" charset="0"/>
              </a:rPr>
            </a:br>
            <a:r>
              <a:rPr lang="en-US" altLang="de-DE" sz="1600" b="1" noProof="0" dirty="0" smtClean="0">
                <a:latin typeface="Courier New" pitchFamily="49" charset="0"/>
                <a:cs typeface="Times New Roman" pitchFamily="18" charset="0"/>
              </a:rPr>
              <a:t>begin</a:t>
            </a:r>
          </a:p>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en-US" altLang="de-DE" sz="1600" noProof="0" dirty="0" smtClean="0">
                <a:solidFill>
                  <a:srgbClr val="FF3399"/>
                </a:solidFill>
                <a:latin typeface="Courier New" pitchFamily="49" charset="0"/>
                <a:cs typeface="Times New Roman" pitchFamily="18" charset="0"/>
              </a:rPr>
              <a:t>  </a:t>
            </a:r>
            <a:r>
              <a:rPr lang="en-US" altLang="de-DE" sz="1600" dirty="0" smtClean="0">
                <a:solidFill>
                  <a:srgbClr val="FF3399"/>
                </a:solidFill>
                <a:latin typeface="Courier New" pitchFamily="49" charset="0"/>
              </a:rPr>
              <a:t>Recursion_Depth </a:t>
            </a:r>
            <a:r>
              <a:rPr lang="en-US" altLang="de-DE" sz="1600" noProof="0" dirty="0" smtClean="0">
                <a:solidFill>
                  <a:srgbClr val="FF3399"/>
                </a:solidFill>
                <a:latin typeface="Courier New" pitchFamily="49" charset="0"/>
                <a:cs typeface="Times New Roman" pitchFamily="18" charset="0"/>
              </a:rPr>
              <a:t>:= </a:t>
            </a:r>
            <a:r>
              <a:rPr lang="en-US" altLang="de-DE" sz="1600" dirty="0">
                <a:solidFill>
                  <a:srgbClr val="FF3399"/>
                </a:solidFill>
                <a:latin typeface="Courier New" pitchFamily="49" charset="0"/>
              </a:rPr>
              <a:t>Recursion_Depth </a:t>
            </a:r>
            <a:r>
              <a:rPr lang="en-US" altLang="de-DE" sz="1600" noProof="0" dirty="0" smtClean="0">
                <a:solidFill>
                  <a:srgbClr val="FF3399"/>
                </a:solidFill>
                <a:latin typeface="Courier New" pitchFamily="49" charset="0"/>
                <a:cs typeface="Times New Roman" pitchFamily="18" charset="0"/>
              </a:rPr>
              <a:t>+ 1;</a:t>
            </a:r>
          </a:p>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en-US" altLang="de-DE" sz="1600" noProof="0" dirty="0" smtClean="0">
                <a:latin typeface="Courier New" pitchFamily="49" charset="0"/>
                <a:cs typeface="Times New Roman" pitchFamily="18" charset="0"/>
              </a:rPr>
              <a:t>  </a:t>
            </a:r>
            <a:r>
              <a:rPr lang="en-US" altLang="de-DE" sz="1600" b="1" noProof="0" dirty="0" smtClean="0">
                <a:latin typeface="Courier New" pitchFamily="49" charset="0"/>
                <a:cs typeface="Times New Roman" pitchFamily="18" charset="0"/>
              </a:rPr>
              <a:t>if</a:t>
            </a:r>
            <a:r>
              <a:rPr lang="en-US" altLang="de-DE" sz="1600" noProof="0" dirty="0" smtClean="0">
                <a:latin typeface="Courier New" pitchFamily="49" charset="0"/>
                <a:cs typeface="Times New Roman" pitchFamily="18" charset="0"/>
              </a:rPr>
              <a:t> M = 0 </a:t>
            </a:r>
            <a:r>
              <a:rPr lang="en-US" altLang="de-DE" sz="1600" b="1" noProof="0" dirty="0" smtClean="0">
                <a:latin typeface="Courier New" pitchFamily="49" charset="0"/>
                <a:cs typeface="Times New Roman" pitchFamily="18" charset="0"/>
              </a:rPr>
              <a:t>then</a:t>
            </a:r>
            <a:br>
              <a:rPr lang="en-US" altLang="de-DE" sz="1600" b="1" noProof="0" dirty="0" smtClean="0">
                <a:latin typeface="Courier New" pitchFamily="49" charset="0"/>
                <a:cs typeface="Times New Roman" pitchFamily="18" charset="0"/>
              </a:rPr>
            </a:br>
            <a:r>
              <a:rPr lang="en-US" altLang="de-DE" sz="1600" noProof="0" dirty="0" smtClean="0">
                <a:latin typeface="Courier New" pitchFamily="49" charset="0"/>
                <a:cs typeface="Times New Roman" pitchFamily="18" charset="0"/>
              </a:rPr>
              <a:t>    </a:t>
            </a:r>
            <a:r>
              <a:rPr lang="en-US" altLang="de-DE" sz="1600" b="1" noProof="0" dirty="0" smtClean="0">
                <a:latin typeface="Courier New" pitchFamily="49" charset="0"/>
                <a:cs typeface="Times New Roman" pitchFamily="18" charset="0"/>
              </a:rPr>
              <a:t>return</a:t>
            </a:r>
            <a:r>
              <a:rPr lang="en-US" altLang="de-DE" sz="1600" noProof="0" dirty="0" smtClean="0">
                <a:latin typeface="Courier New" pitchFamily="49" charset="0"/>
                <a:cs typeface="Times New Roman" pitchFamily="18" charset="0"/>
              </a:rPr>
              <a:t> N + 1;</a:t>
            </a:r>
            <a:br>
              <a:rPr lang="en-US" altLang="de-DE" sz="1600" noProof="0" dirty="0" smtClean="0">
                <a:latin typeface="Courier New" pitchFamily="49" charset="0"/>
                <a:cs typeface="Times New Roman" pitchFamily="18" charset="0"/>
              </a:rPr>
            </a:br>
            <a:r>
              <a:rPr lang="en-US" altLang="de-DE" sz="1600" noProof="0" dirty="0" smtClean="0">
                <a:latin typeface="Courier New" pitchFamily="49" charset="0"/>
                <a:cs typeface="Times New Roman" pitchFamily="18" charset="0"/>
              </a:rPr>
              <a:t>  </a:t>
            </a:r>
            <a:r>
              <a:rPr lang="en-US" altLang="de-DE" sz="1600" b="1" noProof="0" dirty="0" smtClean="0">
                <a:latin typeface="Courier New" pitchFamily="49" charset="0"/>
                <a:cs typeface="Times New Roman" pitchFamily="18" charset="0"/>
              </a:rPr>
              <a:t>elsif</a:t>
            </a:r>
            <a:r>
              <a:rPr lang="en-US" altLang="de-DE" sz="1600" noProof="0" dirty="0" smtClean="0">
                <a:latin typeface="Courier New" pitchFamily="49" charset="0"/>
                <a:cs typeface="Times New Roman" pitchFamily="18" charset="0"/>
              </a:rPr>
              <a:t> N = 0 </a:t>
            </a:r>
            <a:r>
              <a:rPr lang="en-US" altLang="de-DE" sz="1600" b="1" noProof="0" dirty="0" smtClean="0">
                <a:latin typeface="Courier New" pitchFamily="49" charset="0"/>
                <a:cs typeface="Times New Roman" pitchFamily="18" charset="0"/>
              </a:rPr>
              <a:t>then</a:t>
            </a:r>
            <a:br>
              <a:rPr lang="en-US" altLang="de-DE" sz="1600" b="1" noProof="0" dirty="0" smtClean="0">
                <a:latin typeface="Courier New" pitchFamily="49" charset="0"/>
                <a:cs typeface="Times New Roman" pitchFamily="18" charset="0"/>
              </a:rPr>
            </a:br>
            <a:r>
              <a:rPr lang="en-US" altLang="de-DE" sz="1600" noProof="0" dirty="0" smtClean="0">
                <a:latin typeface="Courier New" pitchFamily="49" charset="0"/>
                <a:cs typeface="Times New Roman" pitchFamily="18" charset="0"/>
              </a:rPr>
              <a:t>    </a:t>
            </a:r>
            <a:r>
              <a:rPr lang="en-US" altLang="de-DE" sz="1600" b="1" noProof="0" dirty="0" smtClean="0">
                <a:latin typeface="Courier New" pitchFamily="49" charset="0"/>
                <a:cs typeface="Times New Roman" pitchFamily="18" charset="0"/>
              </a:rPr>
              <a:t>return</a:t>
            </a:r>
            <a:r>
              <a:rPr lang="en-US" altLang="de-DE" sz="1600" noProof="0" dirty="0" smtClean="0">
                <a:latin typeface="Courier New" pitchFamily="49" charset="0"/>
                <a:cs typeface="Times New Roman" pitchFamily="18" charset="0"/>
              </a:rPr>
              <a:t> Ackermann (M – 1, 1);</a:t>
            </a:r>
            <a:br>
              <a:rPr lang="en-US" altLang="de-DE" sz="1600" noProof="0" dirty="0" smtClean="0">
                <a:latin typeface="Courier New" pitchFamily="49" charset="0"/>
                <a:cs typeface="Times New Roman" pitchFamily="18" charset="0"/>
              </a:rPr>
            </a:br>
            <a:r>
              <a:rPr lang="en-US" altLang="de-DE" sz="1600" noProof="0" dirty="0" smtClean="0">
                <a:latin typeface="Courier New" pitchFamily="49" charset="0"/>
                <a:cs typeface="Times New Roman" pitchFamily="18" charset="0"/>
              </a:rPr>
              <a:t>  </a:t>
            </a:r>
            <a:r>
              <a:rPr lang="en-US" altLang="de-DE" sz="1600" b="1" noProof="0" dirty="0" smtClean="0">
                <a:latin typeface="Courier New" pitchFamily="49" charset="0"/>
                <a:cs typeface="Times New Roman" pitchFamily="18" charset="0"/>
              </a:rPr>
              <a:t>else</a:t>
            </a:r>
            <a:br>
              <a:rPr lang="en-US" altLang="de-DE" sz="1600" b="1" noProof="0" dirty="0" smtClean="0">
                <a:latin typeface="Courier New" pitchFamily="49" charset="0"/>
                <a:cs typeface="Times New Roman" pitchFamily="18" charset="0"/>
              </a:rPr>
            </a:br>
            <a:r>
              <a:rPr lang="en-US" altLang="de-DE" sz="1600" noProof="0" dirty="0" smtClean="0">
                <a:latin typeface="Courier New" pitchFamily="49" charset="0"/>
                <a:cs typeface="Times New Roman" pitchFamily="18" charset="0"/>
              </a:rPr>
              <a:t>    </a:t>
            </a:r>
            <a:r>
              <a:rPr lang="en-US" altLang="de-DE" sz="1600" b="1" noProof="0" dirty="0" smtClean="0">
                <a:latin typeface="Courier New" pitchFamily="49" charset="0"/>
                <a:cs typeface="Times New Roman" pitchFamily="18" charset="0"/>
              </a:rPr>
              <a:t>return</a:t>
            </a:r>
            <a:r>
              <a:rPr lang="en-US" altLang="de-DE" sz="1600" noProof="0" dirty="0" smtClean="0">
                <a:latin typeface="Courier New" pitchFamily="49" charset="0"/>
                <a:cs typeface="Times New Roman" pitchFamily="18" charset="0"/>
              </a:rPr>
              <a:t> Ackermann (M – 1, Ackermann (M, N – 1));</a:t>
            </a:r>
            <a:br>
              <a:rPr lang="en-US" altLang="de-DE" sz="1600" noProof="0" dirty="0" smtClean="0">
                <a:latin typeface="Courier New" pitchFamily="49" charset="0"/>
                <a:cs typeface="Times New Roman" pitchFamily="18" charset="0"/>
              </a:rPr>
            </a:br>
            <a:r>
              <a:rPr lang="en-US" altLang="de-DE" sz="1600" noProof="0" dirty="0" smtClean="0">
                <a:latin typeface="Courier New" pitchFamily="49" charset="0"/>
                <a:cs typeface="Times New Roman" pitchFamily="18" charset="0"/>
              </a:rPr>
              <a:t>  </a:t>
            </a:r>
            <a:r>
              <a:rPr lang="en-US" altLang="de-DE" sz="1600" b="1" noProof="0" dirty="0" smtClean="0">
                <a:latin typeface="Courier New" pitchFamily="49" charset="0"/>
                <a:cs typeface="Times New Roman" pitchFamily="18" charset="0"/>
              </a:rPr>
              <a:t>end if</a:t>
            </a:r>
            <a:r>
              <a:rPr lang="en-US" altLang="de-DE" sz="1600" noProof="0" dirty="0" smtClean="0">
                <a:latin typeface="Courier New" pitchFamily="49" charset="0"/>
                <a:cs typeface="Times New Roman" pitchFamily="18" charset="0"/>
              </a:rPr>
              <a:t>;</a:t>
            </a:r>
            <a:br>
              <a:rPr lang="en-US" altLang="de-DE" sz="1600" noProof="0" dirty="0" smtClean="0">
                <a:latin typeface="Courier New" pitchFamily="49" charset="0"/>
                <a:cs typeface="Times New Roman" pitchFamily="18" charset="0"/>
              </a:rPr>
            </a:br>
            <a:r>
              <a:rPr lang="en-US" altLang="de-DE" sz="1800" b="1" noProof="0" dirty="0" smtClean="0">
                <a:latin typeface="Courier New" pitchFamily="49" charset="0"/>
                <a:cs typeface="Times New Roman" pitchFamily="18" charset="0"/>
              </a:rPr>
              <a:t>end</a:t>
            </a:r>
            <a:r>
              <a:rPr lang="en-US" altLang="de-DE" sz="1800" noProof="0" dirty="0" smtClean="0">
                <a:latin typeface="Courier New" pitchFamily="49" charset="0"/>
                <a:cs typeface="Times New Roman" pitchFamily="18" charset="0"/>
              </a:rPr>
              <a:t> Ackermann;</a:t>
            </a:r>
          </a:p>
        </p:txBody>
      </p:sp>
      <p:sp>
        <p:nvSpPr>
          <p:cNvPr id="81924" name="Fußzeilenplatzhalter 1"/>
          <p:cNvSpPr>
            <a:spLocks noGrp="1"/>
          </p:cNvSpPr>
          <p:nvPr>
            <p:ph type="ftr" sz="quarte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en-US" altLang="de-DE" sz="2400" dirty="0" smtClean="0"/>
              <a:t>Ada Basics © 2024 C.Grein</a:t>
            </a:r>
            <a:endParaRPr lang="de-DE" altLang="de-DE" sz="2400" dirty="0"/>
          </a:p>
        </p:txBody>
      </p:sp>
      <p:sp>
        <p:nvSpPr>
          <p:cNvPr id="81925" name="Foliennummernplatzhalter 2"/>
          <p:cNvSpPr>
            <a:spLocks noGrp="1"/>
          </p:cNvSpPr>
          <p:nvPr>
            <p:ph type="sldNum" sz="quarter"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85368199-1E43-4B95-947B-FE4895DDA174}" type="slidenum">
              <a:rPr lang="de-DE" altLang="de-DE" sz="2400" smtClean="0"/>
              <a:pPr eaLnBrk="1" hangingPunct="1">
                <a:spcBef>
                  <a:spcPct val="0"/>
                </a:spcBef>
              </a:pPr>
              <a:t>424</a:t>
            </a:fld>
            <a:endParaRPr lang="de-DE" altLang="de-DE" sz="2400" dirty="0" smtClean="0"/>
          </a:p>
        </p:txBody>
      </p:sp>
      <p:cxnSp>
        <p:nvCxnSpPr>
          <p:cNvPr id="3" name="Gerade Verbindung 2"/>
          <p:cNvCxnSpPr/>
          <p:nvPr/>
        </p:nvCxnSpPr>
        <p:spPr bwMode="auto">
          <a:xfrm>
            <a:off x="827584" y="2852936"/>
            <a:ext cx="7344816" cy="0"/>
          </a:xfrm>
          <a:prstGeom prst="lin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 name="Abgerundete rechteckige Legende 3"/>
          <p:cNvSpPr/>
          <p:nvPr/>
        </p:nvSpPr>
        <p:spPr bwMode="auto">
          <a:xfrm>
            <a:off x="7451725" y="2642710"/>
            <a:ext cx="1439426" cy="851453"/>
          </a:xfrm>
          <a:prstGeom prst="wedgeRoundRectCallout">
            <a:avLst>
              <a:gd name="adj1" fmla="val -141333"/>
              <a:gd name="adj2" fmla="val -41946"/>
              <a:gd name="adj3" fmla="val 16667"/>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ctr" defTabSz="449263" rtl="0" eaLnBrk="1" fontAlgn="base" latinLnBrk="0" hangingPunct="1">
              <a:lnSpc>
                <a:spcPct val="100000"/>
              </a:lnSpc>
              <a:spcBef>
                <a:spcPct val="0"/>
              </a:spcBef>
              <a:spcAft>
                <a:spcPct val="0"/>
              </a:spcAft>
              <a:buClr>
                <a:srgbClr val="000000"/>
              </a:buClr>
              <a:buSzPct val="100000"/>
              <a:buFont typeface="Times New Roman" pitchFamily="18" charset="0"/>
              <a:buNone/>
              <a:tabLst/>
            </a:pPr>
            <a:r>
              <a:rPr lang="en-US" sz="1600" dirty="0" smtClean="0">
                <a:solidFill>
                  <a:schemeClr val="tx1"/>
                </a:solidFill>
              </a:rPr>
              <a:t>Wh</a:t>
            </a:r>
            <a:r>
              <a:rPr kumimoji="0" lang="en-US" sz="1600" b="0" i="0" u="none" strike="noStrike" cap="none" normalizeH="0" baseline="0" dirty="0" smtClean="0">
                <a:ln>
                  <a:noFill/>
                </a:ln>
                <a:solidFill>
                  <a:schemeClr val="tx1"/>
                </a:solidFill>
                <a:effectLst/>
              </a:rPr>
              <a:t>at is problematic with this call?</a:t>
            </a:r>
          </a:p>
        </p:txBody>
      </p:sp>
      <p:sp>
        <p:nvSpPr>
          <p:cNvPr id="2" name="Abgerundetes Rechteck 1"/>
          <p:cNvSpPr/>
          <p:nvPr/>
        </p:nvSpPr>
        <p:spPr bwMode="auto">
          <a:xfrm>
            <a:off x="6156176" y="4293096"/>
            <a:ext cx="2196611" cy="936104"/>
          </a:xfrm>
          <a:prstGeom prst="roundRect">
            <a:avLst/>
          </a:prstGeom>
          <a:solidFill>
            <a:srgbClr val="FF99CC"/>
          </a:solidFill>
          <a:ln w="9525" cap="flat" cmpd="sng" algn="ctr">
            <a:solidFill>
              <a:srgbClr val="FF3399"/>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algn="ctr"/>
            <a:r>
              <a:rPr lang="en-US" sz="1800" dirty="0" smtClean="0">
                <a:solidFill>
                  <a:schemeClr val="tx1"/>
                </a:solidFill>
              </a:rPr>
              <a:t>Ada does not fix </a:t>
            </a:r>
            <a:r>
              <a:rPr lang="en-US" sz="1800" dirty="0">
                <a:solidFill>
                  <a:schemeClr val="tx1"/>
                </a:solidFill>
              </a:rPr>
              <a:t>the </a:t>
            </a:r>
            <a:r>
              <a:rPr lang="en-US" sz="1800" dirty="0" smtClean="0">
                <a:solidFill>
                  <a:schemeClr val="tx1"/>
                </a:solidFill>
              </a:rPr>
              <a:t>evaluation sequence of p</a:t>
            </a:r>
            <a:r>
              <a:rPr kumimoji="0" lang="en-US" sz="1800" b="0" i="0" u="none" strike="noStrike" cap="none" normalizeH="0" baseline="0" dirty="0" smtClean="0">
                <a:ln>
                  <a:noFill/>
                </a:ln>
                <a:solidFill>
                  <a:schemeClr val="tx1"/>
                </a:solidFill>
                <a:effectLst/>
              </a:rPr>
              <a:t>arameters!</a:t>
            </a:r>
            <a:r>
              <a:rPr lang="en-US" sz="1800" dirty="0" smtClean="0">
                <a:solidFill>
                  <a:schemeClr val="tx1"/>
                </a:solidFill>
              </a:rPr>
              <a:t> </a:t>
            </a:r>
            <a:endParaRPr kumimoji="0" lang="en-US" sz="1800" b="0" i="0" u="none" strike="noStrike" cap="none" normalizeH="0" baseline="0" dirty="0" smtClean="0">
              <a:ln>
                <a:noFill/>
              </a:ln>
              <a:solidFill>
                <a:schemeClr val="tx1"/>
              </a:solidFill>
              <a:effectLst/>
            </a:endParaRPr>
          </a:p>
        </p:txBody>
      </p:sp>
      <p:sp>
        <p:nvSpPr>
          <p:cNvPr id="10" name="Interaktive Schaltfläche: Zurückkehren 9">
            <a:hlinkClick r:id="rId3" action="ppaction://hlinksldjump" highlightClick="1"/>
          </p:cNvPr>
          <p:cNvSpPr/>
          <p:nvPr/>
        </p:nvSpPr>
        <p:spPr bwMode="auto">
          <a:xfrm>
            <a:off x="7451725" y="695632"/>
            <a:ext cx="182736" cy="216024"/>
          </a:xfrm>
          <a:prstGeom prst="actionButtonReturn">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8" charset="0"/>
              <a:buNone/>
              <a:tabLst/>
            </a:pPr>
            <a:endParaRPr kumimoji="0" lang="de-DE" sz="2200" b="0" i="0" u="none" strike="noStrike" cap="none" normalizeH="0" baseline="0" dirty="0" smtClean="0">
              <a:ln>
                <a:noFill/>
              </a:ln>
              <a:solidFill>
                <a:schemeClr val="bg1"/>
              </a:solidFill>
              <a:effectLst/>
              <a:latin typeface="Times New Roman" pitchFamily="18" charset="0"/>
            </a:endParaRPr>
          </a:p>
        </p:txBody>
      </p:sp>
    </p:spTree>
    <p:extLst>
      <p:ext uri="{BB962C8B-B14F-4D97-AF65-F5344CB8AC3E}">
        <p14:creationId xmlns:p14="http://schemas.microsoft.com/office/powerpoint/2010/main" val="3759042964"/>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6387">
                                            <p:txEl>
                                              <p:pRg st="4" end="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6387">
                                            <p:txEl>
                                              <p:pRg st="6" end="6"/>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2"/>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 grpId="0" animBg="1"/>
      <p:bldP spid="10" grpId="0" animBg="1"/>
    </p:bldLst>
  </p:timing>
</p:sld>
</file>

<file path=ppt/slides/slide4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0" name="Rectangle 1"/>
          <p:cNvSpPr>
            <a:spLocks noGrp="1" noChangeArrowheads="1"/>
          </p:cNvSpPr>
          <p:nvPr>
            <p:ph type="title"/>
          </p:nvPr>
        </p:nvSpPr>
        <p:spPr>
          <a:xfrm>
            <a:off x="685800" y="609600"/>
            <a:ext cx="7772400" cy="1143000"/>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noProof="0" dirty="0" smtClean="0"/>
              <a:t>Solution of </a:t>
            </a:r>
            <a:r>
              <a:rPr lang="en-US" altLang="de-DE" noProof="0" dirty="0"/>
              <a:t>S</a:t>
            </a:r>
            <a:r>
              <a:rPr lang="en-US" altLang="de-DE" noProof="0" dirty="0" smtClean="0"/>
              <a:t>lide 118/119</a:t>
            </a:r>
          </a:p>
        </p:txBody>
      </p:sp>
      <p:sp>
        <p:nvSpPr>
          <p:cNvPr id="89091" name="Rectangle 2"/>
          <p:cNvSpPr>
            <a:spLocks noGrp="1" noChangeArrowheads="1"/>
          </p:cNvSpPr>
          <p:nvPr>
            <p:ph type="body" idx="1"/>
          </p:nvPr>
        </p:nvSpPr>
        <p:spPr>
          <a:xfrm>
            <a:off x="685800" y="1752600"/>
            <a:ext cx="7772400" cy="4412704"/>
          </a:xfrm>
        </p:spPr>
        <p:txBody>
          <a:bodyPr/>
          <a:lstStyle/>
          <a:p>
            <a:pPr marL="442913"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en-US" altLang="de-DE" sz="1800" b="1" noProof="0" dirty="0" smtClean="0">
                <a:latin typeface="Courier New" pitchFamily="49" charset="0"/>
                <a:cs typeface="Times New Roman" pitchFamily="18" charset="0"/>
              </a:rPr>
              <a:t>function</a:t>
            </a:r>
            <a:r>
              <a:rPr lang="en-US" altLang="de-DE" sz="1800" noProof="0" dirty="0" smtClean="0">
                <a:latin typeface="Courier New" pitchFamily="49" charset="0"/>
                <a:cs typeface="Times New Roman" pitchFamily="18" charset="0"/>
              </a:rPr>
              <a:t> Min (X: Measurement) </a:t>
            </a:r>
            <a:r>
              <a:rPr lang="en-US" altLang="de-DE" sz="1800" b="1" noProof="0" dirty="0" smtClean="0">
                <a:latin typeface="Courier New" pitchFamily="49" charset="0"/>
                <a:cs typeface="Times New Roman" pitchFamily="18" charset="0"/>
              </a:rPr>
              <a:t>return</a:t>
            </a:r>
            <a:r>
              <a:rPr lang="en-US" altLang="de-DE" sz="1800" noProof="0" dirty="0" smtClean="0">
                <a:latin typeface="Courier New" pitchFamily="49" charset="0"/>
                <a:cs typeface="Times New Roman" pitchFamily="18" charset="0"/>
              </a:rPr>
              <a:t> Float </a:t>
            </a:r>
            <a:r>
              <a:rPr lang="en-US" altLang="de-DE" sz="1800" b="1" noProof="0" dirty="0" smtClean="0">
                <a:latin typeface="Courier New" pitchFamily="49" charset="0"/>
                <a:cs typeface="Times New Roman" pitchFamily="18" charset="0"/>
              </a:rPr>
              <a:t>is</a:t>
            </a:r>
          </a:p>
          <a:p>
            <a:pPr marL="442913"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en-US" altLang="de-DE" sz="1800" noProof="0" dirty="0" smtClean="0">
                <a:latin typeface="Courier New" pitchFamily="49" charset="0"/>
                <a:cs typeface="Times New Roman" pitchFamily="18" charset="0"/>
              </a:rPr>
              <a:t>  Result: Float := X (X</a:t>
            </a:r>
            <a:r>
              <a:rPr lang="en-US" altLang="de-DE" sz="1800" noProof="0" dirty="0" smtClean="0">
                <a:solidFill>
                  <a:schemeClr val="accent2"/>
                </a:solidFill>
                <a:latin typeface="Courier New" pitchFamily="49" charset="0"/>
                <a:cs typeface="Times New Roman" pitchFamily="18" charset="0"/>
              </a:rPr>
              <a:t>'First</a:t>
            </a:r>
            <a:r>
              <a:rPr lang="en-US" altLang="de-DE" sz="1800" noProof="0" dirty="0" smtClean="0">
                <a:latin typeface="Courier New" pitchFamily="49" charset="0"/>
                <a:cs typeface="Times New Roman" pitchFamily="18" charset="0"/>
              </a:rPr>
              <a:t>);</a:t>
            </a:r>
          </a:p>
          <a:p>
            <a:pPr marL="442913"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en-US" altLang="de-DE" sz="1800" b="1" noProof="0" dirty="0" smtClean="0">
                <a:latin typeface="Courier New" pitchFamily="49" charset="0"/>
                <a:cs typeface="Times New Roman" pitchFamily="18" charset="0"/>
              </a:rPr>
              <a:t>begin</a:t>
            </a:r>
          </a:p>
          <a:p>
            <a:pPr marL="442913"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en-US" altLang="de-DE" sz="1800" noProof="0" dirty="0" smtClean="0">
                <a:latin typeface="Courier New" pitchFamily="49" charset="0"/>
                <a:cs typeface="Times New Roman" pitchFamily="18" charset="0"/>
              </a:rPr>
              <a:t>  </a:t>
            </a:r>
            <a:r>
              <a:rPr lang="en-US" altLang="de-DE" sz="1800" b="1" noProof="0" dirty="0" smtClean="0">
                <a:latin typeface="Courier New" pitchFamily="49" charset="0"/>
                <a:cs typeface="Times New Roman" pitchFamily="18" charset="0"/>
              </a:rPr>
              <a:t>for</a:t>
            </a:r>
            <a:r>
              <a:rPr lang="en-US" altLang="de-DE" sz="1800" noProof="0" dirty="0" smtClean="0">
                <a:latin typeface="Courier New" pitchFamily="49" charset="0"/>
                <a:cs typeface="Times New Roman" pitchFamily="18" charset="0"/>
              </a:rPr>
              <a:t> I </a:t>
            </a:r>
            <a:r>
              <a:rPr lang="en-US" altLang="de-DE" sz="1800" b="1" noProof="0" dirty="0" smtClean="0">
                <a:latin typeface="Courier New" pitchFamily="49" charset="0"/>
                <a:cs typeface="Times New Roman" pitchFamily="18" charset="0"/>
              </a:rPr>
              <a:t>in</a:t>
            </a:r>
            <a:r>
              <a:rPr lang="en-US" altLang="de-DE" sz="1800" noProof="0" dirty="0" smtClean="0">
                <a:latin typeface="Courier New" pitchFamily="49" charset="0"/>
                <a:cs typeface="Times New Roman" pitchFamily="18" charset="0"/>
              </a:rPr>
              <a:t> X</a:t>
            </a:r>
            <a:r>
              <a:rPr lang="en-US" altLang="de-DE" sz="1800" noProof="0" dirty="0" smtClean="0">
                <a:solidFill>
                  <a:schemeClr val="accent2"/>
                </a:solidFill>
                <a:latin typeface="Courier New" pitchFamily="49" charset="0"/>
                <a:cs typeface="Times New Roman" pitchFamily="18" charset="0"/>
              </a:rPr>
              <a:t>'Range</a:t>
            </a:r>
            <a:r>
              <a:rPr lang="en-US" altLang="de-DE" sz="1800" noProof="0" dirty="0" smtClean="0">
                <a:latin typeface="Courier New" pitchFamily="49" charset="0"/>
                <a:cs typeface="Times New Roman" pitchFamily="18" charset="0"/>
              </a:rPr>
              <a:t> </a:t>
            </a:r>
            <a:r>
              <a:rPr lang="en-US" altLang="de-DE" sz="1800" b="1" noProof="0" dirty="0" smtClean="0">
                <a:latin typeface="Courier New" pitchFamily="49" charset="0"/>
                <a:cs typeface="Times New Roman" pitchFamily="18" charset="0"/>
              </a:rPr>
              <a:t>loop</a:t>
            </a:r>
            <a:br>
              <a:rPr lang="en-US" altLang="de-DE" sz="1800" b="1" noProof="0" dirty="0" smtClean="0">
                <a:latin typeface="Courier New" pitchFamily="49" charset="0"/>
                <a:cs typeface="Times New Roman" pitchFamily="18" charset="0"/>
              </a:rPr>
            </a:br>
            <a:r>
              <a:rPr lang="en-US" altLang="de-DE" sz="1800" noProof="0" dirty="0" smtClean="0">
                <a:latin typeface="Courier New" pitchFamily="49" charset="0"/>
                <a:cs typeface="Times New Roman" pitchFamily="18" charset="0"/>
              </a:rPr>
              <a:t>    Result := Float</a:t>
            </a:r>
            <a:r>
              <a:rPr lang="en-US" altLang="de-DE" sz="1800" noProof="0" dirty="0" smtClean="0">
                <a:solidFill>
                  <a:schemeClr val="accent2"/>
                </a:solidFill>
                <a:latin typeface="Courier New" pitchFamily="49" charset="0"/>
                <a:cs typeface="Times New Roman" pitchFamily="18" charset="0"/>
              </a:rPr>
              <a:t>'Min</a:t>
            </a:r>
            <a:r>
              <a:rPr lang="en-US" altLang="de-DE" sz="1800" noProof="0" dirty="0" smtClean="0">
                <a:latin typeface="Courier New" pitchFamily="49" charset="0"/>
                <a:cs typeface="Times New Roman" pitchFamily="18" charset="0"/>
              </a:rPr>
              <a:t> (Result, X (I));</a:t>
            </a:r>
            <a:br>
              <a:rPr lang="en-US" altLang="de-DE" sz="1800" noProof="0" dirty="0" smtClean="0">
                <a:latin typeface="Courier New" pitchFamily="49" charset="0"/>
                <a:cs typeface="Times New Roman" pitchFamily="18" charset="0"/>
              </a:rPr>
            </a:br>
            <a:r>
              <a:rPr lang="en-US" altLang="de-DE" sz="1800" noProof="0" dirty="0" smtClean="0">
                <a:latin typeface="Courier New" pitchFamily="49" charset="0"/>
                <a:cs typeface="Times New Roman" pitchFamily="18" charset="0"/>
              </a:rPr>
              <a:t>  </a:t>
            </a:r>
            <a:r>
              <a:rPr lang="en-US" altLang="de-DE" sz="1800" b="1" noProof="0" dirty="0" smtClean="0">
                <a:latin typeface="Courier New" pitchFamily="49" charset="0"/>
                <a:cs typeface="Times New Roman" pitchFamily="18" charset="0"/>
              </a:rPr>
              <a:t>end loop</a:t>
            </a:r>
            <a:r>
              <a:rPr lang="en-US" altLang="de-DE" sz="1800" noProof="0" dirty="0" smtClean="0">
                <a:latin typeface="Courier New" pitchFamily="49" charset="0"/>
                <a:cs typeface="Times New Roman" pitchFamily="18" charset="0"/>
              </a:rPr>
              <a:t>;</a:t>
            </a:r>
          </a:p>
          <a:p>
            <a:pPr marL="442913"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en-US" altLang="de-DE" sz="1800" noProof="0" dirty="0" smtClean="0">
                <a:latin typeface="Courier New" pitchFamily="49" charset="0"/>
                <a:cs typeface="Times New Roman" pitchFamily="18" charset="0"/>
              </a:rPr>
              <a:t>  </a:t>
            </a:r>
            <a:r>
              <a:rPr lang="en-US" altLang="de-DE" sz="1800" b="1" noProof="0" dirty="0" smtClean="0">
                <a:latin typeface="Courier New" pitchFamily="49" charset="0"/>
                <a:cs typeface="Times New Roman" pitchFamily="18" charset="0"/>
              </a:rPr>
              <a:t>return</a:t>
            </a:r>
            <a:r>
              <a:rPr lang="en-US" altLang="de-DE" sz="1800" noProof="0" dirty="0" smtClean="0">
                <a:latin typeface="Courier New" pitchFamily="49" charset="0"/>
                <a:cs typeface="Times New Roman" pitchFamily="18" charset="0"/>
              </a:rPr>
              <a:t> Result;</a:t>
            </a:r>
          </a:p>
          <a:p>
            <a:pPr marL="442913"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en-US" altLang="de-DE" sz="1800" b="1" noProof="0" dirty="0" smtClean="0">
                <a:latin typeface="Courier New" pitchFamily="49" charset="0"/>
                <a:cs typeface="Times New Roman" pitchFamily="18" charset="0"/>
              </a:rPr>
              <a:t>end</a:t>
            </a:r>
            <a:r>
              <a:rPr lang="en-US" altLang="de-DE" sz="1800" noProof="0" dirty="0" smtClean="0">
                <a:latin typeface="Courier New" pitchFamily="49" charset="0"/>
                <a:cs typeface="Times New Roman" pitchFamily="18" charset="0"/>
              </a:rPr>
              <a:t> Min;</a:t>
            </a:r>
          </a:p>
          <a:p>
            <a:pPr marL="442913"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en-US" altLang="de-DE" sz="1800" dirty="0" smtClean="0">
                <a:latin typeface="Courier New" pitchFamily="49" charset="0"/>
                <a:cs typeface="Times New Roman" pitchFamily="18" charset="0"/>
              </a:rPr>
              <a:t>Minimun := Min (My_Rates);</a:t>
            </a:r>
            <a:endParaRPr lang="en-US" altLang="de-DE" sz="1800" noProof="0" dirty="0" smtClean="0">
              <a:latin typeface="Courier New" pitchFamily="49" charset="0"/>
              <a:cs typeface="Times New Roman" pitchFamily="18" charset="0"/>
            </a:endParaRPr>
          </a:p>
          <a:p>
            <a:pPr marL="442913"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en-US" altLang="de-DE" sz="2000" noProof="0" dirty="0" smtClean="0">
                <a:cs typeface="Times New Roman" pitchFamily="18" charset="0"/>
              </a:rPr>
              <a:t>Maximum similarly</a:t>
            </a:r>
          </a:p>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en-US" altLang="de-DE" sz="2200" b="1" dirty="0" smtClean="0">
                <a:solidFill>
                  <a:srgbClr val="C00000"/>
                </a:solidFill>
                <a:cs typeface="Times New Roman" pitchFamily="18" charset="0"/>
              </a:rPr>
              <a:t>Ada 2022</a:t>
            </a:r>
            <a:r>
              <a:rPr lang="en-US" altLang="de-DE" sz="2200" dirty="0" smtClean="0">
                <a:solidFill>
                  <a:srgbClr val="C00000"/>
                </a:solidFill>
                <a:cs typeface="Times New Roman" pitchFamily="18" charset="0"/>
              </a:rPr>
              <a:t> with new attribute (RM_2022 4.5.10)</a:t>
            </a:r>
            <a:r>
              <a:rPr lang="en-US" altLang="de-DE" sz="2200" b="1" dirty="0" smtClean="0">
                <a:solidFill>
                  <a:srgbClr val="C00000"/>
                </a:solidFill>
                <a:cs typeface="Times New Roman" pitchFamily="18" charset="0"/>
              </a:rPr>
              <a:t>:</a:t>
            </a:r>
            <a:endParaRPr lang="en-US" altLang="de-DE" sz="2200" noProof="0" dirty="0" smtClean="0">
              <a:solidFill>
                <a:srgbClr val="C00000"/>
              </a:solidFill>
              <a:cs typeface="Times New Roman" pitchFamily="18" charset="0"/>
            </a:endParaRPr>
          </a:p>
          <a:p>
            <a:pPr marL="438150" indent="0" eaLnBrk="1" hangingPunct="1">
              <a:buClrTx/>
              <a:buFontTx/>
              <a:buNone/>
              <a:tabLst>
                <a:tab pos="104775" algn="l"/>
                <a:tab pos="274638"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en-US" altLang="de-DE" sz="1800" dirty="0" smtClean="0">
                <a:latin typeface="Courier New" pitchFamily="49" charset="0"/>
              </a:rPr>
              <a:t>Minimum := My_Rates</a:t>
            </a:r>
            <a:r>
              <a:rPr lang="en-US" altLang="de-DE" sz="1800" dirty="0" smtClean="0">
                <a:solidFill>
                  <a:schemeClr val="accent2"/>
                </a:solidFill>
                <a:latin typeface="Courier New" panose="02070309020205020404" pitchFamily="49" charset="0"/>
                <a:cs typeface="Courier New" panose="02070309020205020404" pitchFamily="49" charset="0"/>
              </a:rPr>
              <a:t>'Reduce</a:t>
            </a:r>
            <a:r>
              <a:rPr lang="en-US" altLang="de-DE" sz="1800" dirty="0" smtClean="0">
                <a:latin typeface="Courier New" panose="02070309020205020404" pitchFamily="49" charset="0"/>
                <a:cs typeface="Courier New" panose="02070309020205020404" pitchFamily="49" charset="0"/>
              </a:rPr>
              <a:t>(Float'Min, Float'Last);</a:t>
            </a:r>
            <a:endParaRPr lang="en-US" altLang="de-DE" sz="1800" noProof="0" dirty="0" smtClean="0">
              <a:cs typeface="Times New Roman" pitchFamily="18" charset="0"/>
            </a:endParaRPr>
          </a:p>
        </p:txBody>
      </p:sp>
      <p:sp>
        <p:nvSpPr>
          <p:cNvPr id="89092" name="Fußzeilenplatzhalter 1"/>
          <p:cNvSpPr>
            <a:spLocks noGrp="1"/>
          </p:cNvSpPr>
          <p:nvPr>
            <p:ph type="ftr" sz="quarte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en-US" altLang="de-DE" sz="2400" dirty="0" smtClean="0"/>
              <a:t>Ada Basics © 2024 C.Grein</a:t>
            </a:r>
            <a:endParaRPr lang="de-DE" altLang="de-DE" sz="2400" dirty="0"/>
          </a:p>
        </p:txBody>
      </p:sp>
      <p:sp>
        <p:nvSpPr>
          <p:cNvPr id="89093" name="Foliennummernplatzhalter 2"/>
          <p:cNvSpPr>
            <a:spLocks noGrp="1"/>
          </p:cNvSpPr>
          <p:nvPr>
            <p:ph type="sldNum" sz="quarter"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A5ADF892-148B-4407-8193-531CB234E061}" type="slidenum">
              <a:rPr lang="de-DE" altLang="de-DE" sz="2400" smtClean="0"/>
              <a:pPr eaLnBrk="1" hangingPunct="1">
                <a:spcBef>
                  <a:spcPct val="0"/>
                </a:spcBef>
              </a:pPr>
              <a:t>425</a:t>
            </a:fld>
            <a:endParaRPr lang="de-DE" altLang="de-DE" sz="2400" dirty="0" smtClean="0"/>
          </a:p>
        </p:txBody>
      </p:sp>
      <p:sp>
        <p:nvSpPr>
          <p:cNvPr id="7" name="Interaktive Schaltfläche: Zurückkehren 6">
            <a:hlinkClick r:id="rId3" action="ppaction://hlinksldjump" highlightClick="1"/>
          </p:cNvPr>
          <p:cNvSpPr/>
          <p:nvPr/>
        </p:nvSpPr>
        <p:spPr bwMode="auto">
          <a:xfrm>
            <a:off x="7846926" y="1073088"/>
            <a:ext cx="182736" cy="216024"/>
          </a:xfrm>
          <a:prstGeom prst="actionButtonReturn">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8" charset="0"/>
              <a:buNone/>
              <a:tabLst/>
            </a:pPr>
            <a:endParaRPr kumimoji="0" lang="de-DE" sz="2200" b="0" i="0" u="none" strike="noStrike" cap="none" normalizeH="0" baseline="0" dirty="0" smtClean="0">
              <a:ln>
                <a:noFill/>
              </a:ln>
              <a:solidFill>
                <a:schemeClr val="bg1"/>
              </a:solidFill>
              <a:effectLst/>
              <a:latin typeface="Times New Roman" pitchFamily="18" charset="0"/>
            </a:endParaRPr>
          </a:p>
        </p:txBody>
      </p:sp>
    </p:spTree>
    <p:extLst>
      <p:ext uri="{BB962C8B-B14F-4D97-AF65-F5344CB8AC3E}">
        <p14:creationId xmlns:p14="http://schemas.microsoft.com/office/powerpoint/2010/main" val="460501298"/>
      </p:ext>
    </p:extLst>
  </p:cSld>
  <p:clrMapOvr>
    <a:masterClrMapping/>
  </p:clrMapOvr>
  <p:transition spd="med"/>
  <p:timing>
    <p:tnLst>
      <p:par>
        <p:cTn id="1" dur="indefinite" restart="never" nodeType="tmRoot"/>
      </p:par>
    </p:tnLst>
  </p:timing>
</p:sld>
</file>

<file path=ppt/slides/slide4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Rectangle 1"/>
          <p:cNvSpPr>
            <a:spLocks noGrp="1" noChangeArrowheads="1"/>
          </p:cNvSpPr>
          <p:nvPr>
            <p:ph type="title"/>
          </p:nvPr>
        </p:nvSpPr>
        <p:spPr>
          <a:xfrm>
            <a:off x="685800" y="609600"/>
            <a:ext cx="7772400" cy="1379240"/>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noProof="0" dirty="0" smtClean="0"/>
              <a:t>Solution of Slide 192:</a:t>
            </a:r>
            <a:br>
              <a:rPr lang="en-US" altLang="de-DE" noProof="0" dirty="0" smtClean="0"/>
            </a:br>
            <a:r>
              <a:rPr lang="en-US" altLang="de-DE" noProof="0" dirty="0" smtClean="0"/>
              <a:t>Itemize Repeatedly</a:t>
            </a:r>
          </a:p>
        </p:txBody>
      </p:sp>
      <p:sp>
        <p:nvSpPr>
          <p:cNvPr id="106499" name="Rectangle 2"/>
          <p:cNvSpPr>
            <a:spLocks noGrp="1" noChangeArrowheads="1"/>
          </p:cNvSpPr>
          <p:nvPr>
            <p:ph type="body" idx="1"/>
          </p:nvPr>
        </p:nvSpPr>
        <p:spPr>
          <a:xfrm>
            <a:off x="652463" y="2132856"/>
            <a:ext cx="7772400" cy="4104432"/>
          </a:xfrm>
        </p:spPr>
        <p:txBody>
          <a:bodyPr/>
          <a:lstStyle/>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en-US" altLang="de-DE" sz="2400" noProof="0" dirty="0" smtClean="0"/>
              <a:t>Change your program for splitting some amount of money into coins and banknotes so that you can repeatedly input an arbitrary amount which will then be output in pieces.</a:t>
            </a:r>
          </a:p>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en-US" altLang="de-DE" sz="2400" dirty="0" smtClean="0">
                <a:solidFill>
                  <a:schemeClr val="accent2"/>
                </a:solidFill>
              </a:rPr>
              <a:t>How do you </a:t>
            </a:r>
            <a:r>
              <a:rPr lang="en-US" altLang="de-DE" sz="2400" noProof="0" dirty="0" smtClean="0">
                <a:solidFill>
                  <a:schemeClr val="accent2"/>
                </a:solidFill>
              </a:rPr>
              <a:t>define the stop criterion?</a:t>
            </a:r>
          </a:p>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endParaRPr lang="en-US" altLang="de-DE" sz="300" noProof="0" dirty="0" smtClean="0">
              <a:solidFill>
                <a:schemeClr val="accent2"/>
              </a:solidFill>
            </a:endParaRPr>
          </a:p>
          <a:p>
            <a:pPr marL="542925"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en-US" altLang="de-DE" sz="1800" b="1" dirty="0">
                <a:latin typeface="Courier New" pitchFamily="49" charset="0"/>
                <a:cs typeface="Courier New" pitchFamily="49" charset="0"/>
              </a:rPr>
              <a:t>loop</a:t>
            </a:r>
          </a:p>
          <a:p>
            <a:pPr marL="542925"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en-US" altLang="de-DE" sz="1800" dirty="0">
                <a:latin typeface="Courier New" pitchFamily="49" charset="0"/>
                <a:cs typeface="Courier New" pitchFamily="49" charset="0"/>
              </a:rPr>
              <a:t>  Ada.Text_IO.Put ("Enter amount &gt; ");</a:t>
            </a:r>
          </a:p>
          <a:p>
            <a:pPr marL="542925"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en-US" altLang="de-DE" sz="1800" dirty="0">
                <a:latin typeface="Courier New" pitchFamily="49" charset="0"/>
                <a:cs typeface="Courier New" pitchFamily="49" charset="0"/>
              </a:rPr>
              <a:t>  Integer_Text_IO.Get </a:t>
            </a:r>
            <a:r>
              <a:rPr lang="en-US" altLang="de-DE" sz="1800" dirty="0" smtClean="0">
                <a:latin typeface="Courier New" pitchFamily="49" charset="0"/>
                <a:cs typeface="Courier New" pitchFamily="49" charset="0"/>
              </a:rPr>
              <a:t>(</a:t>
            </a:r>
            <a:r>
              <a:rPr lang="en-US" altLang="de-DE" sz="1800" dirty="0">
                <a:latin typeface="Courier New" pitchFamily="49" charset="0"/>
                <a:cs typeface="Courier New" pitchFamily="49" charset="0"/>
              </a:rPr>
              <a:t>A</a:t>
            </a:r>
            <a:r>
              <a:rPr lang="en-US" altLang="de-DE" sz="1800" dirty="0" smtClean="0">
                <a:latin typeface="Courier New" pitchFamily="49" charset="0"/>
                <a:cs typeface="Courier New" pitchFamily="49" charset="0"/>
              </a:rPr>
              <a:t>mount);</a:t>
            </a:r>
            <a:endParaRPr lang="en-US" altLang="de-DE" sz="1800" dirty="0">
              <a:latin typeface="Courier New" pitchFamily="49" charset="0"/>
              <a:cs typeface="Courier New" pitchFamily="49" charset="0"/>
            </a:endParaRPr>
          </a:p>
          <a:p>
            <a:pPr marL="542925"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en-US" altLang="de-DE" sz="1800" dirty="0">
                <a:latin typeface="Courier New" pitchFamily="49" charset="0"/>
                <a:cs typeface="Courier New" pitchFamily="49" charset="0"/>
              </a:rPr>
              <a:t>  </a:t>
            </a:r>
            <a:r>
              <a:rPr lang="en-US" altLang="de-DE" sz="1800" b="1" dirty="0">
                <a:solidFill>
                  <a:schemeClr val="accent2"/>
                </a:solidFill>
                <a:latin typeface="Courier New" pitchFamily="49" charset="0"/>
                <a:cs typeface="Courier New" pitchFamily="49" charset="0"/>
              </a:rPr>
              <a:t>exit when </a:t>
            </a:r>
            <a:r>
              <a:rPr lang="en-US" altLang="de-DE" sz="1800" dirty="0" smtClean="0">
                <a:solidFill>
                  <a:schemeClr val="accent2"/>
                </a:solidFill>
                <a:latin typeface="Courier New" pitchFamily="49" charset="0"/>
                <a:cs typeface="Courier New" pitchFamily="49" charset="0"/>
              </a:rPr>
              <a:t>Amount = </a:t>
            </a:r>
            <a:r>
              <a:rPr lang="en-US" altLang="de-DE" sz="1800" dirty="0">
                <a:solidFill>
                  <a:schemeClr val="accent2"/>
                </a:solidFill>
                <a:latin typeface="Courier New" pitchFamily="49" charset="0"/>
                <a:cs typeface="Courier New" pitchFamily="49" charset="0"/>
              </a:rPr>
              <a:t>0;</a:t>
            </a:r>
          </a:p>
          <a:p>
            <a:pPr marL="542925"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en-US" altLang="de-DE" sz="1800" dirty="0">
                <a:latin typeface="Courier New" pitchFamily="49" charset="0"/>
                <a:cs typeface="Courier New" pitchFamily="49" charset="0"/>
              </a:rPr>
              <a:t>  </a:t>
            </a:r>
            <a:r>
              <a:rPr lang="en-US" altLang="de-DE" sz="1800" dirty="0" smtClean="0">
                <a:latin typeface="Courier New" pitchFamily="49" charset="0"/>
                <a:cs typeface="Courier New" pitchFamily="49" charset="0"/>
              </a:rPr>
              <a:t>Result := Itemize (Amount);</a:t>
            </a:r>
            <a:endParaRPr lang="en-US" altLang="de-DE" sz="1800" dirty="0">
              <a:latin typeface="Courier New" pitchFamily="49" charset="0"/>
              <a:cs typeface="Courier New" pitchFamily="49" charset="0"/>
            </a:endParaRPr>
          </a:p>
          <a:p>
            <a:pPr marL="542925"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en-US" altLang="de-DE" sz="1800" b="1" dirty="0">
                <a:latin typeface="Courier New" pitchFamily="49" charset="0"/>
                <a:cs typeface="Courier New" pitchFamily="49" charset="0"/>
              </a:rPr>
              <a:t>end</a:t>
            </a:r>
            <a:r>
              <a:rPr lang="en-US" altLang="de-DE" sz="1800" dirty="0">
                <a:latin typeface="Courier New" pitchFamily="49" charset="0"/>
                <a:cs typeface="Courier New" pitchFamily="49" charset="0"/>
              </a:rPr>
              <a:t> loop;</a:t>
            </a:r>
          </a:p>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endParaRPr lang="en-US" altLang="de-DE" sz="2400" noProof="0" dirty="0" smtClean="0">
              <a:solidFill>
                <a:schemeClr val="accent2"/>
              </a:solidFill>
            </a:endParaRPr>
          </a:p>
        </p:txBody>
      </p:sp>
      <p:sp>
        <p:nvSpPr>
          <p:cNvPr id="126980" name="Fußzeilenplatzhalter 1"/>
          <p:cNvSpPr>
            <a:spLocks noGrp="1"/>
          </p:cNvSpPr>
          <p:nvPr>
            <p:ph type="ftr" sz="quarte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en-US" altLang="de-DE" sz="2400" dirty="0" smtClean="0"/>
              <a:t>Ada Basics © 2024 C.Grein</a:t>
            </a:r>
            <a:endParaRPr lang="de-DE" altLang="de-DE" sz="2400" dirty="0"/>
          </a:p>
        </p:txBody>
      </p:sp>
      <p:sp>
        <p:nvSpPr>
          <p:cNvPr id="126981" name="Foliennummernplatzhalter 2"/>
          <p:cNvSpPr>
            <a:spLocks noGrp="1"/>
          </p:cNvSpPr>
          <p:nvPr>
            <p:ph type="sldNum" sz="quarter"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A8F24FE3-0297-4E1C-B422-934A2A28E4A3}" type="slidenum">
              <a:rPr lang="de-DE" altLang="de-DE" sz="2400" smtClean="0"/>
              <a:pPr eaLnBrk="1" hangingPunct="1">
                <a:spcBef>
                  <a:spcPct val="0"/>
                </a:spcBef>
              </a:pPr>
              <a:t>426</a:t>
            </a:fld>
            <a:endParaRPr lang="de-DE" altLang="de-DE" sz="2400" dirty="0" smtClean="0"/>
          </a:p>
        </p:txBody>
      </p:sp>
      <p:sp>
        <p:nvSpPr>
          <p:cNvPr id="8" name="Interaktive Schaltfläche: Zurückkehren 7">
            <a:hlinkClick r:id="rId3" action="ppaction://hlinksldjump" highlightClick="1"/>
          </p:cNvPr>
          <p:cNvSpPr/>
          <p:nvPr/>
        </p:nvSpPr>
        <p:spPr bwMode="auto">
          <a:xfrm>
            <a:off x="7724798" y="1187388"/>
            <a:ext cx="182736" cy="216024"/>
          </a:xfrm>
          <a:prstGeom prst="actionButtonReturn">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8" charset="0"/>
              <a:buNone/>
              <a:tabLst/>
            </a:pPr>
            <a:endParaRPr kumimoji="0" lang="de-DE" sz="2200" b="0" i="0" u="none" strike="noStrike" cap="none" normalizeH="0" baseline="0" dirty="0" smtClean="0">
              <a:ln>
                <a:noFill/>
              </a:ln>
              <a:solidFill>
                <a:schemeClr val="bg1"/>
              </a:solidFill>
              <a:effectLst/>
              <a:latin typeface="Times New Roman" pitchFamily="18" charset="0"/>
            </a:endParaRPr>
          </a:p>
        </p:txBody>
      </p:sp>
    </p:spTree>
    <p:extLst>
      <p:ext uri="{BB962C8B-B14F-4D97-AF65-F5344CB8AC3E}">
        <p14:creationId xmlns:p14="http://schemas.microsoft.com/office/powerpoint/2010/main" val="71237012"/>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6499">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6499">
                                            <p:txEl>
                                              <p:pRg st="4" end="4"/>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06499">
                                            <p:txEl>
                                              <p:pRg st="5" end="5"/>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06499">
                                            <p:txEl>
                                              <p:pRg st="7" end="7"/>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06499">
                                            <p:txEl>
                                              <p:pRg st="8" end="8"/>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06499">
                                            <p:txEl>
                                              <p:pRg st="6" end="6"/>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4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Rectangle 1"/>
          <p:cNvSpPr>
            <a:spLocks noGrp="1" noChangeArrowheads="1"/>
          </p:cNvSpPr>
          <p:nvPr>
            <p:ph type="title"/>
          </p:nvPr>
        </p:nvSpPr>
        <p:spPr>
          <a:xfrm>
            <a:off x="685800" y="609600"/>
            <a:ext cx="7772400" cy="1019200"/>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noProof="0" dirty="0" smtClean="0"/>
              <a:t>Physical Units (Slide </a:t>
            </a:r>
            <a:r>
              <a:rPr lang="en-US" altLang="de-DE" dirty="0" smtClean="0"/>
              <a:t>202</a:t>
            </a:r>
            <a:r>
              <a:rPr lang="en-US" altLang="de-DE" noProof="0" dirty="0" smtClean="0"/>
              <a:t>)</a:t>
            </a:r>
          </a:p>
        </p:txBody>
      </p:sp>
      <p:sp>
        <p:nvSpPr>
          <p:cNvPr id="113667" name="Rectangle 2"/>
          <p:cNvSpPr>
            <a:spLocks noGrp="1" noChangeArrowheads="1"/>
          </p:cNvSpPr>
          <p:nvPr>
            <p:ph type="body" idx="1"/>
          </p:nvPr>
        </p:nvSpPr>
        <p:spPr>
          <a:xfrm>
            <a:off x="685800" y="1628799"/>
            <a:ext cx="7772400" cy="4464497"/>
          </a:xfrm>
        </p:spPr>
        <p:txBody>
          <a:bodyPr/>
          <a:lstStyle/>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defRPr/>
            </a:pPr>
            <a:r>
              <a:rPr lang="en-US" sz="2000" noProof="0" dirty="0" smtClean="0"/>
              <a:t>Try to represent physical units (meter, second, meter per second) with strong typing.</a:t>
            </a:r>
            <a:br>
              <a:rPr lang="en-US" sz="2000" noProof="0" dirty="0" smtClean="0"/>
            </a:br>
            <a:r>
              <a:rPr lang="en-US" sz="1600" noProof="0" dirty="0" smtClean="0"/>
              <a:t>          X := V * T + A/2.0 * T**2;</a:t>
            </a:r>
            <a:br>
              <a:rPr lang="en-US" sz="1600" noProof="0" dirty="0" smtClean="0"/>
            </a:br>
            <a:r>
              <a:rPr lang="en-US" sz="1600" noProof="0" dirty="0" smtClean="0"/>
              <a:t>          T := -V/A + SQRT ((V/A)**2 + 2*X/A);</a:t>
            </a:r>
          </a:p>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defRPr/>
            </a:pPr>
            <a:r>
              <a:rPr lang="en-US" sz="1800" b="1" dirty="0">
                <a:latin typeface="Courier New" panose="02070309020205020404" pitchFamily="49" charset="0"/>
                <a:cs typeface="Courier New" pitchFamily="49" charset="0"/>
              </a:rPr>
              <a:t> </a:t>
            </a:r>
            <a:r>
              <a:rPr lang="en-US" sz="1800" b="1" dirty="0" smtClean="0">
                <a:latin typeface="Courier New" panose="02070309020205020404" pitchFamily="49" charset="0"/>
                <a:cs typeface="Courier New" pitchFamily="49" charset="0"/>
              </a:rPr>
              <a:t> type</a:t>
            </a:r>
            <a:r>
              <a:rPr lang="en-US" sz="1800" dirty="0" smtClean="0">
                <a:latin typeface="Courier New" pitchFamily="49" charset="0"/>
                <a:cs typeface="Courier New" pitchFamily="49" charset="0"/>
              </a:rPr>
              <a:t> </a:t>
            </a:r>
            <a:r>
              <a:rPr lang="en-US" sz="1800" dirty="0">
                <a:solidFill>
                  <a:schemeClr val="accent2"/>
                </a:solidFill>
                <a:latin typeface="Courier New" pitchFamily="49" charset="0"/>
                <a:cs typeface="Courier New" pitchFamily="49" charset="0"/>
              </a:rPr>
              <a:t>Meter</a:t>
            </a:r>
            <a:r>
              <a:rPr lang="en-US" sz="1800" dirty="0">
                <a:latin typeface="Courier New" pitchFamily="49" charset="0"/>
                <a:cs typeface="Courier New" pitchFamily="49" charset="0"/>
              </a:rPr>
              <a:t> </a:t>
            </a:r>
            <a:r>
              <a:rPr lang="en-US" sz="1800" dirty="0" smtClean="0">
                <a:latin typeface="Courier New" pitchFamily="49" charset="0"/>
                <a:cs typeface="Courier New" pitchFamily="49" charset="0"/>
              </a:rPr>
              <a:t> </a:t>
            </a:r>
            <a:r>
              <a:rPr lang="en-US" sz="1800" b="1" dirty="0">
                <a:latin typeface="Courier New" panose="02070309020205020404" pitchFamily="49" charset="0"/>
                <a:cs typeface="Courier New" pitchFamily="49" charset="0"/>
              </a:rPr>
              <a:t>is new </a:t>
            </a:r>
            <a:r>
              <a:rPr lang="en-US" sz="1800" dirty="0">
                <a:latin typeface="Courier New" pitchFamily="49" charset="0"/>
                <a:cs typeface="Courier New" pitchFamily="49" charset="0"/>
              </a:rPr>
              <a:t>Float;</a:t>
            </a:r>
            <a:br>
              <a:rPr lang="en-US" sz="1800" dirty="0">
                <a:latin typeface="Courier New" pitchFamily="49" charset="0"/>
                <a:cs typeface="Courier New" pitchFamily="49" charset="0"/>
              </a:rPr>
            </a:br>
            <a:r>
              <a:rPr lang="en-US" sz="1800" dirty="0">
                <a:latin typeface="Courier New" pitchFamily="49" charset="0"/>
                <a:cs typeface="Courier New" pitchFamily="49" charset="0"/>
              </a:rPr>
              <a:t>  </a:t>
            </a:r>
            <a:r>
              <a:rPr lang="en-US" sz="1800" b="1" dirty="0">
                <a:latin typeface="Courier New" panose="02070309020205020404" pitchFamily="49" charset="0"/>
                <a:cs typeface="Courier New" pitchFamily="49" charset="0"/>
              </a:rPr>
              <a:t>type</a:t>
            </a:r>
            <a:r>
              <a:rPr lang="en-US" sz="1800" dirty="0">
                <a:latin typeface="Courier New" pitchFamily="49" charset="0"/>
                <a:cs typeface="Courier New" pitchFamily="49" charset="0"/>
              </a:rPr>
              <a:t> </a:t>
            </a:r>
            <a:r>
              <a:rPr lang="en-US" sz="1800" dirty="0" smtClean="0">
                <a:solidFill>
                  <a:srgbClr val="CC3300"/>
                </a:solidFill>
                <a:latin typeface="Courier New" pitchFamily="49" charset="0"/>
                <a:cs typeface="Courier New" pitchFamily="49" charset="0"/>
              </a:rPr>
              <a:t>Second</a:t>
            </a:r>
            <a:r>
              <a:rPr lang="en-US" sz="1800" dirty="0" smtClean="0">
                <a:solidFill>
                  <a:srgbClr val="FFC000"/>
                </a:solidFill>
                <a:latin typeface="Courier New" pitchFamily="49" charset="0"/>
                <a:cs typeface="Courier New" pitchFamily="49" charset="0"/>
              </a:rPr>
              <a:t> </a:t>
            </a:r>
            <a:r>
              <a:rPr lang="en-US" sz="1800" b="1" dirty="0">
                <a:latin typeface="Courier New" panose="02070309020205020404" pitchFamily="49" charset="0"/>
                <a:cs typeface="Courier New" pitchFamily="49" charset="0"/>
              </a:rPr>
              <a:t>is new </a:t>
            </a:r>
            <a:r>
              <a:rPr lang="en-US" sz="1800" dirty="0">
                <a:latin typeface="Courier New" pitchFamily="49" charset="0"/>
                <a:cs typeface="Courier New" pitchFamily="49" charset="0"/>
              </a:rPr>
              <a:t>Float;</a:t>
            </a:r>
            <a:br>
              <a:rPr lang="en-US" sz="1800" dirty="0">
                <a:latin typeface="Courier New" pitchFamily="49" charset="0"/>
                <a:cs typeface="Courier New" pitchFamily="49" charset="0"/>
              </a:rPr>
            </a:br>
            <a:r>
              <a:rPr lang="en-US" sz="1800" dirty="0">
                <a:latin typeface="Courier New" pitchFamily="49" charset="0"/>
                <a:cs typeface="Courier New" pitchFamily="49" charset="0"/>
              </a:rPr>
              <a:t>  </a:t>
            </a:r>
            <a:r>
              <a:rPr lang="en-US" sz="1800" b="1" dirty="0">
                <a:latin typeface="Courier New" panose="02070309020205020404" pitchFamily="49" charset="0"/>
                <a:cs typeface="Courier New" pitchFamily="49" charset="0"/>
              </a:rPr>
              <a:t>function</a:t>
            </a:r>
            <a:r>
              <a:rPr lang="en-US" sz="1800" dirty="0">
                <a:latin typeface="Courier New" pitchFamily="49" charset="0"/>
                <a:cs typeface="Courier New" pitchFamily="49" charset="0"/>
              </a:rPr>
              <a:t> "/" (</a:t>
            </a:r>
            <a:r>
              <a:rPr lang="en-US" sz="1800" dirty="0">
                <a:solidFill>
                  <a:schemeClr val="accent2"/>
                </a:solidFill>
                <a:latin typeface="Courier New" pitchFamily="49" charset="0"/>
                <a:cs typeface="Courier New" pitchFamily="49" charset="0"/>
              </a:rPr>
              <a:t>Left: Meter</a:t>
            </a:r>
            <a:r>
              <a:rPr lang="en-US" sz="1800" dirty="0">
                <a:latin typeface="Courier New" pitchFamily="49" charset="0"/>
                <a:cs typeface="Courier New" pitchFamily="49" charset="0"/>
              </a:rPr>
              <a:t>; </a:t>
            </a:r>
            <a:r>
              <a:rPr lang="en-US" sz="1800" dirty="0">
                <a:solidFill>
                  <a:srgbClr val="CC3300"/>
                </a:solidFill>
                <a:latin typeface="Courier New" pitchFamily="49" charset="0"/>
                <a:cs typeface="Courier New" pitchFamily="49" charset="0"/>
              </a:rPr>
              <a:t>Right: </a:t>
            </a:r>
            <a:r>
              <a:rPr lang="en-US" sz="1800" dirty="0" smtClean="0">
                <a:solidFill>
                  <a:srgbClr val="CC3300"/>
                </a:solidFill>
                <a:latin typeface="Courier New" pitchFamily="49" charset="0"/>
                <a:cs typeface="Courier New" pitchFamily="49" charset="0"/>
              </a:rPr>
              <a:t>Second</a:t>
            </a:r>
            <a:r>
              <a:rPr lang="en-US" sz="1800" dirty="0" smtClean="0">
                <a:latin typeface="Courier New" pitchFamily="49" charset="0"/>
                <a:cs typeface="Courier New" pitchFamily="49" charset="0"/>
              </a:rPr>
              <a:t>)</a:t>
            </a:r>
            <a:r>
              <a:rPr lang="en-US" sz="1800" dirty="0">
                <a:latin typeface="Courier New" pitchFamily="49" charset="0"/>
                <a:cs typeface="Courier New" pitchFamily="49" charset="0"/>
              </a:rPr>
              <a:t/>
            </a:r>
            <a:br>
              <a:rPr lang="en-US" sz="1800" dirty="0">
                <a:latin typeface="Courier New" pitchFamily="49" charset="0"/>
                <a:cs typeface="Courier New" pitchFamily="49" charset="0"/>
              </a:rPr>
            </a:br>
            <a:r>
              <a:rPr lang="en-US" sz="1800" dirty="0">
                <a:latin typeface="Courier New" pitchFamily="49" charset="0"/>
                <a:cs typeface="Courier New" pitchFamily="49" charset="0"/>
              </a:rPr>
              <a:t>    </a:t>
            </a:r>
            <a:r>
              <a:rPr lang="en-US" sz="1800" b="1" dirty="0">
                <a:latin typeface="Courier New" panose="02070309020205020404" pitchFamily="49" charset="0"/>
                <a:cs typeface="Courier New" pitchFamily="49" charset="0"/>
              </a:rPr>
              <a:t>return</a:t>
            </a:r>
            <a:r>
              <a:rPr lang="en-US" sz="1800" dirty="0">
                <a:latin typeface="Courier New" pitchFamily="49" charset="0"/>
                <a:cs typeface="Courier New" pitchFamily="49" charset="0"/>
              </a:rPr>
              <a:t> </a:t>
            </a:r>
            <a:r>
              <a:rPr lang="en-US" sz="1800" dirty="0" smtClean="0">
                <a:solidFill>
                  <a:srgbClr val="FF3399"/>
                </a:solidFill>
                <a:latin typeface="Courier New" pitchFamily="49" charset="0"/>
                <a:cs typeface="Courier New" pitchFamily="49" charset="0"/>
              </a:rPr>
              <a:t>Meter_per_Second</a:t>
            </a:r>
            <a:r>
              <a:rPr lang="en-US" sz="1800" dirty="0" smtClean="0">
                <a:latin typeface="Courier New" pitchFamily="49" charset="0"/>
                <a:cs typeface="Courier New" pitchFamily="49" charset="0"/>
              </a:rPr>
              <a:t>;</a:t>
            </a:r>
            <a:endParaRPr lang="en-US" sz="1800" dirty="0">
              <a:latin typeface="Courier New" pitchFamily="49" charset="0"/>
              <a:cs typeface="Courier New" pitchFamily="49" charset="0"/>
            </a:endParaRPr>
          </a:p>
          <a:p>
            <a:pPr marL="309563" indent="-309563" eaLnBrk="1" hangingPunct="1">
              <a:lnSpc>
                <a:spcPct val="90000"/>
              </a:lnSpc>
              <a:buFont typeface="Times New Roman" pitchFamily="16" charset="0"/>
              <a:buChar char="•"/>
              <a:tabLst>
                <a:tab pos="309563" algn="l"/>
                <a:tab pos="414338"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Lst>
              <a:defRPr/>
            </a:pPr>
            <a:r>
              <a:rPr lang="en-US" sz="2000" dirty="0" smtClean="0"/>
              <a:t>What do you think? Is this method suitable for computing with units?</a:t>
            </a:r>
            <a:endParaRPr lang="en-US" sz="2000" dirty="0"/>
          </a:p>
          <a:p>
            <a:pPr marL="309563" indent="-309563" eaLnBrk="1" hangingPunct="1">
              <a:lnSpc>
                <a:spcPct val="90000"/>
              </a:lnSpc>
              <a:buFont typeface="Times New Roman" pitchFamily="16" charset="0"/>
              <a:buChar char="•"/>
              <a:tabLst>
                <a:tab pos="309563" algn="l"/>
                <a:tab pos="414338"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Lst>
              <a:defRPr/>
            </a:pPr>
            <a:r>
              <a:rPr lang="en-US" sz="2000" dirty="0" smtClean="0"/>
              <a:t>How many overloaded operators do you need? For calculating the absolute value of an acceleration vector, you need the time to the fourth power in the numerator.</a:t>
            </a:r>
            <a:endParaRPr lang="en-US" sz="2000" dirty="0"/>
          </a:p>
          <a:p>
            <a:pPr marL="309563" indent="-309563" eaLnBrk="1" hangingPunct="1">
              <a:lnSpc>
                <a:spcPct val="90000"/>
              </a:lnSpc>
              <a:buFont typeface="Times New Roman" pitchFamily="16" charset="0"/>
              <a:buChar char="•"/>
              <a:tabLst>
                <a:tab pos="309563" algn="l"/>
                <a:tab pos="414338"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Lst>
              <a:defRPr/>
            </a:pPr>
            <a:r>
              <a:rPr lang="en-US" sz="2000" dirty="0" smtClean="0"/>
              <a:t>What do you do with wrong operators?</a:t>
            </a:r>
            <a:endParaRPr lang="en-US" sz="2000" dirty="0"/>
          </a:p>
          <a:p>
            <a:pPr marL="0" indent="0" eaLnBrk="1" hangingPunct="1">
              <a:lnSpc>
                <a:spcPct val="90000"/>
              </a:lnSpc>
              <a:tabLst>
                <a:tab pos="309563" algn="l"/>
                <a:tab pos="414338"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Lst>
              <a:defRPr/>
            </a:pPr>
            <a:r>
              <a:rPr lang="en-US" sz="1800" b="1" dirty="0">
                <a:solidFill>
                  <a:srgbClr val="FF0000"/>
                </a:solidFill>
                <a:latin typeface="Courier New" pitchFamily="49" charset="0"/>
              </a:rPr>
              <a:t>     function</a:t>
            </a:r>
            <a:r>
              <a:rPr lang="en-US" sz="1800" dirty="0">
                <a:solidFill>
                  <a:srgbClr val="FF0000"/>
                </a:solidFill>
                <a:latin typeface="Courier New" pitchFamily="49" charset="0"/>
              </a:rPr>
              <a:t> </a:t>
            </a:r>
            <a:r>
              <a:rPr lang="en-US" sz="1800" dirty="0">
                <a:solidFill>
                  <a:srgbClr val="FF0000"/>
                </a:solidFill>
                <a:latin typeface="Courier New" pitchFamily="49" charset="0"/>
                <a:cs typeface="Times New Roman" pitchFamily="16" charset="0"/>
              </a:rPr>
              <a:t>"*"</a:t>
            </a:r>
            <a:r>
              <a:rPr lang="en-US" sz="1800" dirty="0">
                <a:solidFill>
                  <a:srgbClr val="FF0000"/>
                </a:solidFill>
                <a:latin typeface="Courier New" pitchFamily="49" charset="0"/>
              </a:rPr>
              <a:t>(X, Y: Meter) </a:t>
            </a:r>
            <a:r>
              <a:rPr lang="en-US" sz="1800" b="1" dirty="0">
                <a:solidFill>
                  <a:srgbClr val="FF0000"/>
                </a:solidFill>
                <a:latin typeface="Courier New" pitchFamily="49" charset="0"/>
              </a:rPr>
              <a:t>return</a:t>
            </a:r>
            <a:r>
              <a:rPr lang="en-US" sz="1800" dirty="0">
                <a:solidFill>
                  <a:srgbClr val="FF0000"/>
                </a:solidFill>
                <a:latin typeface="Courier New" pitchFamily="49" charset="0"/>
              </a:rPr>
              <a:t> Meter</a:t>
            </a:r>
            <a:r>
              <a:rPr lang="en-US" sz="1800" dirty="0" smtClean="0">
                <a:solidFill>
                  <a:srgbClr val="FF0000"/>
                </a:solidFill>
                <a:latin typeface="Courier New" pitchFamily="49" charset="0"/>
              </a:rPr>
              <a:t>;</a:t>
            </a:r>
            <a:endParaRPr lang="en-US" sz="1800" noProof="0" dirty="0" smtClean="0"/>
          </a:p>
        </p:txBody>
      </p:sp>
      <p:sp>
        <p:nvSpPr>
          <p:cNvPr id="133124" name="Fußzeilenplatzhalter 1"/>
          <p:cNvSpPr>
            <a:spLocks noGrp="1"/>
          </p:cNvSpPr>
          <p:nvPr>
            <p:ph type="ftr" sz="quarte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en-US" altLang="de-DE" sz="2400" dirty="0" smtClean="0"/>
              <a:t>Ada Basics © 2024 C.Grein</a:t>
            </a:r>
            <a:endParaRPr lang="de-DE" altLang="de-DE" sz="2400" dirty="0"/>
          </a:p>
        </p:txBody>
      </p:sp>
      <p:sp>
        <p:nvSpPr>
          <p:cNvPr id="133125" name="Foliennummernplatzhalter 2"/>
          <p:cNvSpPr>
            <a:spLocks noGrp="1"/>
          </p:cNvSpPr>
          <p:nvPr>
            <p:ph type="sldNum" sz="quarter"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8E5942B0-A60D-4420-BEC8-C449262A03E8}" type="slidenum">
              <a:rPr lang="de-DE" altLang="de-DE" sz="2400" smtClean="0"/>
              <a:pPr eaLnBrk="1" hangingPunct="1">
                <a:spcBef>
                  <a:spcPct val="0"/>
                </a:spcBef>
              </a:pPr>
              <a:t>427</a:t>
            </a:fld>
            <a:endParaRPr lang="de-DE" altLang="de-DE" sz="2400" dirty="0" smtClean="0"/>
          </a:p>
        </p:txBody>
      </p:sp>
      <p:sp>
        <p:nvSpPr>
          <p:cNvPr id="8" name="Interaktive Schaltfläche: Zurückkehren 7">
            <a:hlinkClick r:id="rId3" action="ppaction://hlinksldjump" highlightClick="1"/>
          </p:cNvPr>
          <p:cNvSpPr/>
          <p:nvPr/>
        </p:nvSpPr>
        <p:spPr bwMode="auto">
          <a:xfrm>
            <a:off x="7950677" y="1119200"/>
            <a:ext cx="182736" cy="216024"/>
          </a:xfrm>
          <a:prstGeom prst="actionButtonReturn">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8" charset="0"/>
              <a:buNone/>
              <a:tabLst/>
            </a:pPr>
            <a:endParaRPr kumimoji="0" lang="de-DE" sz="2200" b="0" i="0" u="none" strike="noStrike" cap="none" normalizeH="0" baseline="0" dirty="0" smtClean="0">
              <a:ln>
                <a:noFill/>
              </a:ln>
              <a:solidFill>
                <a:schemeClr val="bg1"/>
              </a:solidFill>
              <a:effectLst/>
              <a:latin typeface="Times New Roman" pitchFamily="18" charset="0"/>
            </a:endParaRPr>
          </a:p>
        </p:txBody>
      </p:sp>
    </p:spTree>
    <p:extLst>
      <p:ext uri="{BB962C8B-B14F-4D97-AF65-F5344CB8AC3E}">
        <p14:creationId xmlns:p14="http://schemas.microsoft.com/office/powerpoint/2010/main" val="3190649489"/>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13667">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13667">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13667">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13667">
                                            <p:txEl>
                                              <p:pRg st="4" end="4"/>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13667">
                                            <p:txEl>
                                              <p:pRg st="5" end="5"/>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4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4" name="Rectangle 1"/>
          <p:cNvSpPr>
            <a:spLocks noGrp="1" noChangeArrowheads="1"/>
          </p:cNvSpPr>
          <p:nvPr>
            <p:ph type="title"/>
          </p:nvPr>
        </p:nvSpPr>
        <p:spPr>
          <a:xfrm>
            <a:off x="685800" y="476672"/>
            <a:ext cx="7772400" cy="1143000"/>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dirty="0"/>
              <a:t>Solution Set Package </a:t>
            </a:r>
            <a:r>
              <a:rPr lang="en-US" altLang="de-DE" dirty="0" smtClean="0"/>
              <a:t>Slide 248</a:t>
            </a:r>
            <a:endParaRPr lang="en-US" altLang="de-DE" noProof="0" dirty="0" smtClean="0"/>
          </a:p>
        </p:txBody>
      </p:sp>
      <p:sp>
        <p:nvSpPr>
          <p:cNvPr id="156675" name="Rectangle 2"/>
          <p:cNvSpPr>
            <a:spLocks noGrp="1" noChangeArrowheads="1"/>
          </p:cNvSpPr>
          <p:nvPr>
            <p:ph type="body" idx="1"/>
          </p:nvPr>
        </p:nvSpPr>
        <p:spPr>
          <a:xfrm>
            <a:off x="685800" y="1646082"/>
            <a:ext cx="7772400" cy="4564796"/>
          </a:xfrm>
        </p:spPr>
        <p:txBody>
          <a:bodyPr/>
          <a:lstStyle/>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en-US" altLang="de-DE" sz="2000" noProof="0" dirty="0" smtClean="0">
                <a:cs typeface="Times New Roman" pitchFamily="18" charset="0"/>
              </a:rPr>
              <a:t>Define a  generic package for dealing with sets of discrete types.</a:t>
            </a:r>
          </a:p>
          <a:p>
            <a:pPr marL="271463"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en-US" altLang="de-DE" sz="1800" b="1" noProof="0" dirty="0" smtClean="0">
                <a:latin typeface="Courier New" pitchFamily="49" charset="0"/>
                <a:cs typeface="Courier New" pitchFamily="49" charset="0"/>
              </a:rPr>
              <a:t>generic</a:t>
            </a:r>
          </a:p>
          <a:p>
            <a:pPr marL="271463"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en-US" altLang="de-DE" sz="1800" b="1" noProof="0" dirty="0" smtClean="0">
                <a:latin typeface="Courier New" pitchFamily="49" charset="0"/>
                <a:cs typeface="Courier New" pitchFamily="49" charset="0"/>
              </a:rPr>
              <a:t>  type </a:t>
            </a:r>
            <a:r>
              <a:rPr lang="en-US" altLang="de-DE" sz="1800" noProof="0" dirty="0" smtClean="0">
                <a:latin typeface="Courier New" pitchFamily="49" charset="0"/>
                <a:cs typeface="Courier New" pitchFamily="49" charset="0"/>
              </a:rPr>
              <a:t>Element</a:t>
            </a:r>
            <a:r>
              <a:rPr lang="en-US" altLang="de-DE" sz="1800" b="1" noProof="0" dirty="0" smtClean="0">
                <a:latin typeface="Courier New" pitchFamily="49" charset="0"/>
                <a:cs typeface="Courier New" pitchFamily="49" charset="0"/>
              </a:rPr>
              <a:t> is </a:t>
            </a:r>
            <a:r>
              <a:rPr lang="en-US" altLang="de-DE" sz="1800" noProof="0" dirty="0" smtClean="0">
                <a:latin typeface="Courier New" pitchFamily="49" charset="0"/>
                <a:cs typeface="Courier New" pitchFamily="49" charset="0"/>
              </a:rPr>
              <a:t>(&lt;&gt;);</a:t>
            </a:r>
          </a:p>
          <a:p>
            <a:pPr marL="271463"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en-US" altLang="de-DE" sz="1800" b="1" noProof="0" dirty="0" smtClean="0">
                <a:latin typeface="Courier New" pitchFamily="49" charset="0"/>
                <a:cs typeface="Courier New" pitchFamily="49" charset="0"/>
              </a:rPr>
              <a:t>package</a:t>
            </a:r>
            <a:r>
              <a:rPr lang="en-US" altLang="de-DE" sz="1800" noProof="0" dirty="0" smtClean="0">
                <a:latin typeface="Courier New" pitchFamily="49" charset="0"/>
                <a:cs typeface="Courier New" pitchFamily="49" charset="0"/>
              </a:rPr>
              <a:t> Sets </a:t>
            </a:r>
            <a:r>
              <a:rPr lang="en-US" altLang="de-DE" sz="1800" b="1" noProof="0" dirty="0" smtClean="0">
                <a:latin typeface="Courier New" pitchFamily="49" charset="0"/>
                <a:cs typeface="Courier New" pitchFamily="49" charset="0"/>
              </a:rPr>
              <a:t>is</a:t>
            </a:r>
          </a:p>
          <a:p>
            <a:pPr marL="271463"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en-US" altLang="de-DE" sz="1800" noProof="0" dirty="0" smtClean="0">
                <a:latin typeface="Courier New" pitchFamily="49" charset="0"/>
                <a:cs typeface="Courier New" pitchFamily="49" charset="0"/>
              </a:rPr>
              <a:t>  </a:t>
            </a:r>
            <a:r>
              <a:rPr lang="en-US" altLang="de-DE" sz="1800" b="1" noProof="0" dirty="0" smtClean="0">
                <a:latin typeface="Courier New" pitchFamily="49" charset="0"/>
                <a:cs typeface="Courier New" pitchFamily="49" charset="0"/>
              </a:rPr>
              <a:t>type</a:t>
            </a:r>
            <a:r>
              <a:rPr lang="en-US" altLang="de-DE" sz="1800" noProof="0" dirty="0" smtClean="0">
                <a:latin typeface="Courier New" pitchFamily="49" charset="0"/>
                <a:cs typeface="Courier New" pitchFamily="49" charset="0"/>
              </a:rPr>
              <a:t> Set </a:t>
            </a:r>
            <a:r>
              <a:rPr lang="en-US" altLang="de-DE" sz="1800" b="1" noProof="0" dirty="0" smtClean="0">
                <a:latin typeface="Courier New" pitchFamily="49" charset="0"/>
                <a:cs typeface="Courier New" pitchFamily="49" charset="0"/>
              </a:rPr>
              <a:t>is private</a:t>
            </a:r>
            <a:r>
              <a:rPr lang="en-US" altLang="de-DE" sz="1800" noProof="0" dirty="0" smtClean="0">
                <a:latin typeface="Courier New" pitchFamily="49" charset="0"/>
                <a:cs typeface="Courier New" pitchFamily="49" charset="0"/>
              </a:rPr>
              <a:t>;</a:t>
            </a:r>
          </a:p>
          <a:p>
            <a:pPr marL="271463"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en-US" altLang="de-DE" sz="1800" noProof="0" dirty="0" smtClean="0">
                <a:latin typeface="Courier New" pitchFamily="49" charset="0"/>
                <a:cs typeface="Courier New" pitchFamily="49" charset="0"/>
              </a:rPr>
              <a:t>  </a:t>
            </a:r>
            <a:r>
              <a:rPr lang="en-US" altLang="de-DE" sz="1800" b="1" noProof="0" dirty="0" smtClean="0">
                <a:latin typeface="Courier New" pitchFamily="49" charset="0"/>
                <a:cs typeface="Courier New" pitchFamily="49" charset="0"/>
              </a:rPr>
              <a:t>function</a:t>
            </a:r>
            <a:r>
              <a:rPr lang="en-US" altLang="de-DE" sz="1800" noProof="0" dirty="0" smtClean="0">
                <a:latin typeface="Courier New" pitchFamily="49" charset="0"/>
                <a:cs typeface="Courier New" pitchFamily="49" charset="0"/>
              </a:rPr>
              <a:t> Intersection (…) </a:t>
            </a:r>
            <a:r>
              <a:rPr lang="en-US" altLang="de-DE" sz="1800" b="1" noProof="0" dirty="0" smtClean="0">
                <a:latin typeface="Courier New" pitchFamily="49" charset="0"/>
                <a:cs typeface="Courier New" pitchFamily="49" charset="0"/>
              </a:rPr>
              <a:t>return</a:t>
            </a:r>
            <a:r>
              <a:rPr lang="en-US" altLang="de-DE" sz="1800" noProof="0" dirty="0" smtClean="0">
                <a:latin typeface="Courier New" pitchFamily="49" charset="0"/>
                <a:cs typeface="Courier New" pitchFamily="49" charset="0"/>
              </a:rPr>
              <a:t> Set;</a:t>
            </a:r>
            <a:endParaRPr lang="en-US" altLang="de-DE" sz="1800" i="1" noProof="0" dirty="0" smtClean="0">
              <a:latin typeface="Courier New" pitchFamily="49" charset="0"/>
              <a:cs typeface="Courier New" pitchFamily="49" charset="0"/>
            </a:endParaRPr>
          </a:p>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en-US" altLang="de-DE" sz="2000" noProof="0" dirty="0" smtClean="0">
                <a:cs typeface="Courier New" pitchFamily="49" charset="0"/>
              </a:rPr>
              <a:t>What does lend itself to an implementation of a set?</a:t>
            </a:r>
          </a:p>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en-US" altLang="de-DE" sz="2000" u="sng" noProof="0" dirty="0" smtClean="0">
                <a:cs typeface="Courier New" pitchFamily="49" charset="0"/>
              </a:rPr>
              <a:t>Hint:</a:t>
            </a:r>
          </a:p>
          <a:p>
            <a:pPr marL="0" indent="0" algn="ctr" eaLnBrk="1" hangingPunct="1">
              <a:buClrTx/>
              <a:buFontTx/>
              <a:buNone/>
              <a:tabLst>
                <a:tab pos="104775" algn="l"/>
                <a:tab pos="442913"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en-US" altLang="de-DE" sz="2000" noProof="0" dirty="0" smtClean="0">
                <a:solidFill>
                  <a:schemeClr val="tx1"/>
                </a:solidFill>
                <a:cs typeface="Courier New" pitchFamily="49" charset="0"/>
              </a:rPr>
              <a:t>For each element, the decision about “membership” is either</a:t>
            </a:r>
            <a:br>
              <a:rPr lang="en-US" altLang="de-DE" sz="2000" noProof="0" dirty="0" smtClean="0">
                <a:solidFill>
                  <a:schemeClr val="tx1"/>
                </a:solidFill>
                <a:cs typeface="Courier New" pitchFamily="49" charset="0"/>
              </a:rPr>
            </a:br>
            <a:r>
              <a:rPr lang="en-US" altLang="de-DE" sz="2000" i="1" noProof="0" dirty="0" smtClean="0">
                <a:solidFill>
                  <a:schemeClr val="tx1"/>
                </a:solidFill>
                <a:cs typeface="Courier New" pitchFamily="49" charset="0"/>
              </a:rPr>
              <a:t>yes</a:t>
            </a:r>
            <a:r>
              <a:rPr lang="en-US" altLang="de-DE" sz="2000" noProof="0" dirty="0" smtClean="0">
                <a:solidFill>
                  <a:schemeClr val="tx1"/>
                </a:solidFill>
                <a:cs typeface="Courier New" pitchFamily="49" charset="0"/>
              </a:rPr>
              <a:t> or </a:t>
            </a:r>
            <a:r>
              <a:rPr lang="en-US" altLang="de-DE" sz="2000" i="1" noProof="0" dirty="0" smtClean="0">
                <a:solidFill>
                  <a:schemeClr val="tx1"/>
                </a:solidFill>
                <a:cs typeface="Courier New" pitchFamily="49" charset="0"/>
              </a:rPr>
              <a:t>no</a:t>
            </a:r>
            <a:r>
              <a:rPr lang="en-US" altLang="de-DE" sz="2000" noProof="0" dirty="0" smtClean="0">
                <a:solidFill>
                  <a:schemeClr val="tx1"/>
                </a:solidFill>
                <a:cs typeface="Courier New" pitchFamily="49" charset="0"/>
              </a:rPr>
              <a:t>.</a:t>
            </a:r>
          </a:p>
          <a:p>
            <a:pPr marL="185738" indent="0" eaLnBrk="1" hangingPunct="1">
              <a:buClrTx/>
              <a:tabLst>
                <a:tab pos="104775" algn="l"/>
                <a:tab pos="442913"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en-US" altLang="de-DE" sz="1800" b="1" dirty="0">
                <a:solidFill>
                  <a:schemeClr val="accent2"/>
                </a:solidFill>
                <a:latin typeface="Courier New" pitchFamily="49" charset="0"/>
                <a:cs typeface="Courier New" pitchFamily="49" charset="0"/>
              </a:rPr>
              <a:t>type</a:t>
            </a:r>
            <a:r>
              <a:rPr lang="en-US" altLang="de-DE" sz="1800" dirty="0">
                <a:solidFill>
                  <a:schemeClr val="accent2"/>
                </a:solidFill>
                <a:latin typeface="Courier New" pitchFamily="49" charset="0"/>
                <a:cs typeface="Courier New" pitchFamily="49" charset="0"/>
              </a:rPr>
              <a:t> Set </a:t>
            </a:r>
            <a:r>
              <a:rPr lang="en-US" altLang="de-DE" sz="1800" b="1" dirty="0">
                <a:solidFill>
                  <a:schemeClr val="accent2"/>
                </a:solidFill>
                <a:latin typeface="Courier New" pitchFamily="49" charset="0"/>
                <a:cs typeface="Courier New" pitchFamily="49" charset="0"/>
              </a:rPr>
              <a:t>is array </a:t>
            </a:r>
            <a:r>
              <a:rPr lang="en-US" altLang="de-DE" sz="1800" dirty="0">
                <a:solidFill>
                  <a:schemeClr val="accent2"/>
                </a:solidFill>
                <a:latin typeface="Courier New" pitchFamily="49" charset="0"/>
                <a:cs typeface="Courier New" pitchFamily="49" charset="0"/>
              </a:rPr>
              <a:t>(Element)</a:t>
            </a:r>
            <a:r>
              <a:rPr lang="en-US" altLang="de-DE" sz="1800" b="1" dirty="0">
                <a:solidFill>
                  <a:schemeClr val="accent2"/>
                </a:solidFill>
                <a:latin typeface="Courier New" pitchFamily="49" charset="0"/>
                <a:cs typeface="Courier New" pitchFamily="49" charset="0"/>
              </a:rPr>
              <a:t> of </a:t>
            </a:r>
            <a:r>
              <a:rPr lang="en-US" altLang="de-DE" sz="1800" dirty="0">
                <a:solidFill>
                  <a:schemeClr val="accent2"/>
                </a:solidFill>
                <a:latin typeface="Courier New" pitchFamily="49" charset="0"/>
                <a:cs typeface="Courier New" pitchFamily="49" charset="0"/>
              </a:rPr>
              <a:t>Boolean;</a:t>
            </a:r>
          </a:p>
          <a:p>
            <a:pPr marL="185738" indent="0" eaLnBrk="1" hangingPunct="1">
              <a:buClrTx/>
              <a:buFontTx/>
              <a:buNone/>
              <a:tabLst>
                <a:tab pos="104775" algn="l"/>
                <a:tab pos="442913"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en-US" altLang="de-DE" sz="1800" b="1" dirty="0">
                <a:solidFill>
                  <a:schemeClr val="accent2"/>
                </a:solidFill>
                <a:latin typeface="Courier New" panose="02070309020205020404" pitchFamily="49" charset="0"/>
                <a:cs typeface="Courier New" panose="02070309020205020404" pitchFamily="49" charset="0"/>
              </a:rPr>
              <a:t>pragma</a:t>
            </a:r>
            <a:r>
              <a:rPr lang="en-US" altLang="de-DE" sz="1800" dirty="0">
                <a:solidFill>
                  <a:schemeClr val="accent2"/>
                </a:solidFill>
                <a:latin typeface="Courier New" panose="02070309020205020404" pitchFamily="49" charset="0"/>
                <a:cs typeface="Courier New" panose="02070309020205020404" pitchFamily="49" charset="0"/>
              </a:rPr>
              <a:t> Pack (Set);</a:t>
            </a:r>
            <a:endParaRPr lang="en-US" altLang="de-DE" sz="2000" dirty="0">
              <a:solidFill>
                <a:schemeClr val="accent2"/>
              </a:solidFill>
              <a:latin typeface="Courier New" panose="02070309020205020404" pitchFamily="49" charset="0"/>
              <a:cs typeface="Courier New" panose="02070309020205020404" pitchFamily="49" charset="0"/>
            </a:endParaRPr>
          </a:p>
          <a:p>
            <a:pPr marL="0" indent="0" algn="ctr" eaLnBrk="1" hangingPunct="1">
              <a:buClrTx/>
              <a:buFontTx/>
              <a:buNone/>
              <a:tabLst>
                <a:tab pos="104775" algn="l"/>
                <a:tab pos="442913"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endParaRPr lang="en-US" altLang="de-DE" sz="2000" noProof="0" dirty="0" smtClean="0">
              <a:solidFill>
                <a:schemeClr val="tx1"/>
              </a:solidFill>
              <a:cs typeface="Courier New" pitchFamily="49" charset="0"/>
            </a:endParaRPr>
          </a:p>
        </p:txBody>
      </p:sp>
      <p:sp>
        <p:nvSpPr>
          <p:cNvPr id="156676" name="Fußzeilenplatzhalter 1"/>
          <p:cNvSpPr>
            <a:spLocks noGrp="1"/>
          </p:cNvSpPr>
          <p:nvPr>
            <p:ph type="ftr" sz="quarte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en-US" altLang="de-DE" sz="2400" dirty="0" smtClean="0"/>
              <a:t>Ada Basics © 2024 C.Grein</a:t>
            </a:r>
            <a:endParaRPr lang="de-DE" altLang="de-DE" sz="2400" dirty="0"/>
          </a:p>
        </p:txBody>
      </p:sp>
      <p:sp>
        <p:nvSpPr>
          <p:cNvPr id="156677" name="Foliennummernplatzhalter 2"/>
          <p:cNvSpPr>
            <a:spLocks noGrp="1"/>
          </p:cNvSpPr>
          <p:nvPr>
            <p:ph type="sldNum" sz="quarter"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EFA6D445-9A01-4E74-A760-AB0D14E7794E}" type="slidenum">
              <a:rPr lang="de-DE" altLang="de-DE" sz="2400" smtClean="0"/>
              <a:pPr eaLnBrk="1" hangingPunct="1">
                <a:spcBef>
                  <a:spcPct val="0"/>
                </a:spcBef>
              </a:pPr>
              <a:t>428</a:t>
            </a:fld>
            <a:endParaRPr lang="de-DE" altLang="de-DE" sz="2400" dirty="0" smtClean="0"/>
          </a:p>
        </p:txBody>
      </p:sp>
      <p:sp>
        <p:nvSpPr>
          <p:cNvPr id="2" name="Textfeld 1"/>
          <p:cNvSpPr txBox="1"/>
          <p:nvPr/>
        </p:nvSpPr>
        <p:spPr>
          <a:xfrm>
            <a:off x="5436097" y="2204864"/>
            <a:ext cx="2520280" cy="830997"/>
          </a:xfrm>
          <a:prstGeom prst="rect">
            <a:avLst/>
          </a:prstGeom>
          <a:noFill/>
          <a:ln>
            <a:solidFill>
              <a:schemeClr val="tx1"/>
            </a:solidFill>
          </a:ln>
        </p:spPr>
        <p:txBody>
          <a:bodyPr wrap="square" rtlCol="0">
            <a:spAutoFit/>
          </a:bodyPr>
          <a:lstStyle/>
          <a:p>
            <a:r>
              <a:rPr lang="en-US" dirty="0" smtClean="0">
                <a:solidFill>
                  <a:schemeClr val="tx1"/>
                </a:solidFill>
              </a:rPr>
              <a:t>Complete the spec and write the body.</a:t>
            </a:r>
            <a:endParaRPr lang="en-US" dirty="0">
              <a:solidFill>
                <a:schemeClr val="tx1"/>
              </a:solidFill>
            </a:endParaRPr>
          </a:p>
        </p:txBody>
      </p:sp>
      <p:sp>
        <p:nvSpPr>
          <p:cNvPr id="3" name="Textfeld 2"/>
          <p:cNvSpPr txBox="1"/>
          <p:nvPr/>
        </p:nvSpPr>
        <p:spPr>
          <a:xfrm>
            <a:off x="3563888" y="5805264"/>
            <a:ext cx="4968552" cy="307777"/>
          </a:xfrm>
          <a:prstGeom prst="rect">
            <a:avLst/>
          </a:prstGeom>
          <a:noFill/>
          <a:ln>
            <a:solidFill>
              <a:schemeClr val="tx1"/>
            </a:solidFill>
          </a:ln>
        </p:spPr>
        <p:txBody>
          <a:bodyPr wrap="square" rtlCol="0">
            <a:spAutoFit/>
          </a:bodyPr>
          <a:lstStyle/>
          <a:p>
            <a:r>
              <a:rPr lang="en-US" sz="1400" dirty="0" smtClean="0">
                <a:solidFill>
                  <a:schemeClr val="tx1"/>
                </a:solidFill>
              </a:rPr>
              <a:t>One byte for either True or False is a waste of storage. What to do?</a:t>
            </a:r>
            <a:endParaRPr lang="en-US" sz="1400" dirty="0">
              <a:solidFill>
                <a:schemeClr val="tx1"/>
              </a:solidFill>
            </a:endParaRPr>
          </a:p>
        </p:txBody>
      </p:sp>
      <p:sp>
        <p:nvSpPr>
          <p:cNvPr id="4" name="Textfeld 3"/>
          <p:cNvSpPr txBox="1"/>
          <p:nvPr/>
        </p:nvSpPr>
        <p:spPr>
          <a:xfrm>
            <a:off x="6804248" y="4078813"/>
            <a:ext cx="1728192" cy="646331"/>
          </a:xfrm>
          <a:prstGeom prst="rect">
            <a:avLst/>
          </a:prstGeom>
          <a:solidFill>
            <a:schemeClr val="accent2">
              <a:lumMod val="20000"/>
              <a:lumOff val="80000"/>
            </a:schemeClr>
          </a:solidFill>
          <a:ln>
            <a:solidFill>
              <a:schemeClr val="accent2"/>
            </a:solidFill>
          </a:ln>
        </p:spPr>
        <p:txBody>
          <a:bodyPr wrap="square" rtlCol="0">
            <a:spAutoFit/>
          </a:bodyPr>
          <a:lstStyle/>
          <a:p>
            <a:pPr algn="ctr"/>
            <a:r>
              <a:rPr lang="en-US" sz="1800" dirty="0" smtClean="0">
                <a:solidFill>
                  <a:schemeClr val="accent2"/>
                </a:solidFill>
              </a:rPr>
              <a:t>For packing, see slides 321 ff.</a:t>
            </a:r>
            <a:endParaRPr lang="en-US" sz="1800" dirty="0">
              <a:solidFill>
                <a:schemeClr val="accent2"/>
              </a:solidFill>
            </a:endParaRPr>
          </a:p>
        </p:txBody>
      </p:sp>
      <p:sp>
        <p:nvSpPr>
          <p:cNvPr id="10" name="Interaktive Schaltfläche: Zurückkehren 9">
            <a:hlinkClick r:id="rId3" action="ppaction://hlinksldjump" highlightClick="1"/>
          </p:cNvPr>
          <p:cNvSpPr/>
          <p:nvPr/>
        </p:nvSpPr>
        <p:spPr bwMode="auto">
          <a:xfrm>
            <a:off x="8242127" y="999842"/>
            <a:ext cx="182736" cy="216024"/>
          </a:xfrm>
          <a:prstGeom prst="actionButtonReturn">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8" charset="0"/>
              <a:buNone/>
              <a:tabLst/>
            </a:pPr>
            <a:endParaRPr kumimoji="0" lang="de-DE" sz="2200" b="0" i="0" u="none" strike="noStrike" cap="none" normalizeH="0" baseline="0" dirty="0" smtClean="0">
              <a:ln>
                <a:noFill/>
              </a:ln>
              <a:solidFill>
                <a:schemeClr val="bg1"/>
              </a:solidFill>
              <a:effectLst/>
              <a:latin typeface="Times New Roman" pitchFamily="18" charset="0"/>
            </a:endParaRPr>
          </a:p>
        </p:txBody>
      </p:sp>
    </p:spTree>
    <p:extLst>
      <p:ext uri="{BB962C8B-B14F-4D97-AF65-F5344CB8AC3E}">
        <p14:creationId xmlns:p14="http://schemas.microsoft.com/office/powerpoint/2010/main" val="2351129935"/>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6675">
                                            <p:txEl>
                                              <p:pRg st="9" end="9"/>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56675">
                                            <p:txEl>
                                              <p:pRg st="10" end="10"/>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4"/>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2"/>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10" grpId="0" animBg="1"/>
    </p:bldLst>
  </p:timing>
</p:sld>
</file>

<file path=ppt/slides/slide4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1490" name="Rectangle 1"/>
          <p:cNvSpPr>
            <a:spLocks noGrp="1" noChangeArrowheads="1"/>
          </p:cNvSpPr>
          <p:nvPr>
            <p:ph type="title"/>
          </p:nvPr>
        </p:nvSpPr>
        <p:spPr>
          <a:xfrm>
            <a:off x="685800" y="404664"/>
            <a:ext cx="7772400" cy="1215008"/>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noProof="0" dirty="0" smtClean="0"/>
              <a:t>Output with Clean Up</a:t>
            </a:r>
            <a:br>
              <a:rPr lang="en-US" altLang="de-DE" noProof="0" dirty="0" smtClean="0"/>
            </a:br>
            <a:r>
              <a:rPr lang="en-US" altLang="de-DE" noProof="0" dirty="0" smtClean="0"/>
              <a:t>Slide 295</a:t>
            </a:r>
          </a:p>
        </p:txBody>
      </p:sp>
      <p:sp>
        <p:nvSpPr>
          <p:cNvPr id="191491" name="Rectangle 2"/>
          <p:cNvSpPr>
            <a:spLocks noGrp="1" noChangeArrowheads="1"/>
          </p:cNvSpPr>
          <p:nvPr>
            <p:ph type="body" idx="1"/>
          </p:nvPr>
        </p:nvSpPr>
        <p:spPr>
          <a:xfrm>
            <a:off x="685800" y="1700808"/>
            <a:ext cx="7772400" cy="4536480"/>
          </a:xfrm>
        </p:spPr>
        <p:txBody>
          <a:bodyPr/>
          <a:lstStyle/>
          <a:p>
            <a:pPr marL="0" indent="0" eaLnBrk="1" hangingPunct="1">
              <a:lnSpc>
                <a:spcPct val="90000"/>
              </a:lnSpc>
              <a:spcBef>
                <a:spcPts val="45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2200" noProof="0" dirty="0" smtClean="0"/>
              <a:t>When the program </a:t>
            </a:r>
            <a:r>
              <a:rPr lang="en-US" altLang="de-DE" sz="2000" noProof="0" dirty="0" smtClean="0">
                <a:latin typeface="Courier New" panose="02070309020205020404" pitchFamily="49" charset="0"/>
                <a:cs typeface="Courier New" panose="02070309020205020404" pitchFamily="49" charset="0"/>
              </a:rPr>
              <a:t>Order_Text</a:t>
            </a:r>
            <a:r>
              <a:rPr lang="en-US" altLang="de-DE" sz="2200" noProof="0" dirty="0" smtClean="0"/>
              <a:t> is done, we suffer from a </a:t>
            </a:r>
            <a:r>
              <a:rPr lang="en-US" altLang="de-DE" sz="2200" i="1" noProof="0" dirty="0" smtClean="0"/>
              <a:t>storage leak</a:t>
            </a:r>
            <a:r>
              <a:rPr lang="en-US" altLang="de-DE" sz="2200" noProof="0" dirty="0" smtClean="0"/>
              <a:t>. Change </a:t>
            </a:r>
            <a:r>
              <a:rPr lang="en-US" altLang="de-DE" sz="2000" noProof="0" dirty="0" smtClean="0">
                <a:latin typeface="Courier New" pitchFamily="49" charset="0"/>
              </a:rPr>
              <a:t>Output</a:t>
            </a:r>
            <a:r>
              <a:rPr lang="en-US" altLang="de-DE" sz="2200" noProof="0" dirty="0" smtClean="0"/>
              <a:t> in such a way that at the end all storage is freed again.</a:t>
            </a:r>
          </a:p>
          <a:p>
            <a:pPr marL="185738" indent="0" eaLnBrk="1" hangingPunct="1">
              <a:lnSpc>
                <a:spcPct val="90000"/>
              </a:lnSpc>
              <a:spcBef>
                <a:spcPts val="450"/>
              </a:spcBef>
              <a:buClrTx/>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400" b="1" dirty="0" smtClean="0">
                <a:solidFill>
                  <a:schemeClr val="accent2"/>
                </a:solidFill>
                <a:latin typeface="Courier New" pitchFamily="49" charset="0"/>
                <a:cs typeface="Courier New" panose="02070309020205020404" pitchFamily="49" charset="0"/>
              </a:rPr>
              <a:t>with</a:t>
            </a:r>
            <a:r>
              <a:rPr lang="en-US" altLang="de-DE" sz="1200" b="1" dirty="0" smtClean="0">
                <a:solidFill>
                  <a:schemeClr val="accent2"/>
                </a:solidFill>
                <a:latin typeface="Courier New" pitchFamily="49" charset="0"/>
                <a:cs typeface="Courier New" panose="02070309020205020404" pitchFamily="49" charset="0"/>
              </a:rPr>
              <a:t> </a:t>
            </a:r>
            <a:r>
              <a:rPr lang="en-US" altLang="de-DE" sz="1400" dirty="0" smtClean="0">
                <a:solidFill>
                  <a:schemeClr val="accent2"/>
                </a:solidFill>
                <a:latin typeface="Courier New" pitchFamily="49" charset="0"/>
              </a:rPr>
              <a:t>Ada.Unchecked_Deallocation;</a:t>
            </a:r>
            <a:endParaRPr lang="en-US" altLang="de-DE" sz="1400" noProof="0" dirty="0" smtClean="0">
              <a:solidFill>
                <a:schemeClr val="accent2"/>
              </a:solidFill>
              <a:latin typeface="Courier New" pitchFamily="49" charset="0"/>
            </a:endParaRPr>
          </a:p>
          <a:p>
            <a:pPr marL="185738" indent="0" eaLnBrk="1" hangingPunct="1">
              <a:lnSpc>
                <a:spcPct val="90000"/>
              </a:lnSpc>
              <a:spcBef>
                <a:spcPts val="45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600" b="1" noProof="0" dirty="0" smtClean="0">
                <a:latin typeface="Courier New" pitchFamily="49" charset="0"/>
              </a:rPr>
              <a:t>separate </a:t>
            </a:r>
            <a:r>
              <a:rPr lang="en-US" altLang="de-DE" sz="1600" noProof="0" dirty="0" smtClean="0">
                <a:latin typeface="Courier New" pitchFamily="49" charset="0"/>
              </a:rPr>
              <a:t>(Text_Tree)</a:t>
            </a:r>
          </a:p>
          <a:p>
            <a:pPr marL="185738" indent="0" eaLnBrk="1" hangingPunct="1">
              <a:lnSpc>
                <a:spcPct val="90000"/>
              </a:lnSpc>
              <a:spcBef>
                <a:spcPts val="45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600" b="1" noProof="0" dirty="0" smtClean="0">
                <a:latin typeface="Courier New" pitchFamily="49" charset="0"/>
              </a:rPr>
              <a:t>procedure</a:t>
            </a:r>
            <a:r>
              <a:rPr lang="en-US" altLang="de-DE" sz="1600" noProof="0" dirty="0" smtClean="0">
                <a:latin typeface="Courier New" pitchFamily="49" charset="0"/>
              </a:rPr>
              <a:t> Output (T: </a:t>
            </a:r>
            <a:r>
              <a:rPr lang="en-US" altLang="de-DE" sz="1600" b="1" noProof="0" dirty="0" smtClean="0">
                <a:latin typeface="Courier New" pitchFamily="49" charset="0"/>
              </a:rPr>
              <a:t>in</a:t>
            </a:r>
            <a:r>
              <a:rPr lang="en-US" altLang="de-DE" sz="1600" dirty="0">
                <a:latin typeface="Courier New" pitchFamily="49" charset="0"/>
              </a:rPr>
              <a:t> </a:t>
            </a:r>
            <a:r>
              <a:rPr lang="en-US" altLang="de-DE" sz="1600" dirty="0" smtClean="0">
                <a:latin typeface="Courier New" pitchFamily="49" charset="0"/>
              </a:rPr>
              <a:t>Tree</a:t>
            </a:r>
            <a:r>
              <a:rPr lang="en-US" altLang="de-DE" sz="1600" noProof="0" dirty="0" smtClean="0">
                <a:latin typeface="Courier New" pitchFamily="49" charset="0"/>
              </a:rPr>
              <a:t>) </a:t>
            </a:r>
            <a:r>
              <a:rPr lang="en-US" altLang="de-DE" sz="1600" b="1" noProof="0" dirty="0" smtClean="0">
                <a:latin typeface="Courier New" pitchFamily="49" charset="0"/>
              </a:rPr>
              <a:t>is</a:t>
            </a:r>
          </a:p>
          <a:p>
            <a:pPr marL="185738" indent="0" eaLnBrk="1" hangingPunct="1">
              <a:lnSpc>
                <a:spcPct val="90000"/>
              </a:lnSpc>
              <a:spcBef>
                <a:spcPts val="450"/>
              </a:spcBef>
              <a:buClrTx/>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600" b="1" dirty="0" smtClean="0">
                <a:solidFill>
                  <a:schemeClr val="accent2"/>
                </a:solidFill>
                <a:latin typeface="Courier New" pitchFamily="49" charset="0"/>
              </a:rPr>
              <a:t>  procedure </a:t>
            </a:r>
            <a:r>
              <a:rPr lang="en-US" altLang="de-DE" sz="1600" dirty="0">
                <a:solidFill>
                  <a:schemeClr val="accent2"/>
                </a:solidFill>
                <a:latin typeface="Courier New" pitchFamily="49" charset="0"/>
              </a:rPr>
              <a:t>Free</a:t>
            </a:r>
            <a:r>
              <a:rPr lang="en-US" altLang="de-DE" sz="1600" b="1" dirty="0">
                <a:solidFill>
                  <a:schemeClr val="accent2"/>
                </a:solidFill>
                <a:latin typeface="Courier New" pitchFamily="49" charset="0"/>
              </a:rPr>
              <a:t> is new </a:t>
            </a:r>
            <a:r>
              <a:rPr lang="en-US" altLang="de-DE" sz="1600" dirty="0">
                <a:solidFill>
                  <a:schemeClr val="accent2"/>
                </a:solidFill>
                <a:latin typeface="Courier New" pitchFamily="49" charset="0"/>
              </a:rPr>
              <a:t>Ada.Unchecked_Deallocation </a:t>
            </a:r>
            <a:r>
              <a:rPr lang="en-US" altLang="de-DE" sz="1600" dirty="0" smtClean="0">
                <a:solidFill>
                  <a:schemeClr val="accent2"/>
                </a:solidFill>
                <a:latin typeface="Courier New" pitchFamily="49" charset="0"/>
              </a:rPr>
              <a:t>(Text);</a:t>
            </a:r>
            <a:r>
              <a:rPr lang="en-US" altLang="de-DE" sz="1600" dirty="0">
                <a:solidFill>
                  <a:schemeClr val="accent2"/>
                </a:solidFill>
                <a:latin typeface="Courier New" pitchFamily="49" charset="0"/>
              </a:rPr>
              <a:t/>
            </a:r>
            <a:br>
              <a:rPr lang="en-US" altLang="de-DE" sz="1600" dirty="0">
                <a:solidFill>
                  <a:schemeClr val="accent2"/>
                </a:solidFill>
                <a:latin typeface="Courier New" pitchFamily="49" charset="0"/>
              </a:rPr>
            </a:br>
            <a:r>
              <a:rPr lang="en-US" altLang="de-DE" sz="1600" dirty="0">
                <a:solidFill>
                  <a:schemeClr val="accent2"/>
                </a:solidFill>
                <a:latin typeface="Courier New" pitchFamily="49" charset="0"/>
              </a:rPr>
              <a:t> </a:t>
            </a:r>
            <a:r>
              <a:rPr lang="en-US" altLang="de-DE" sz="1600" b="1" dirty="0">
                <a:solidFill>
                  <a:schemeClr val="accent2"/>
                </a:solidFill>
                <a:latin typeface="Courier New" pitchFamily="49" charset="0"/>
              </a:rPr>
              <a:t> procedure </a:t>
            </a:r>
            <a:r>
              <a:rPr lang="en-US" altLang="de-DE" sz="1600" dirty="0">
                <a:solidFill>
                  <a:schemeClr val="accent2"/>
                </a:solidFill>
                <a:latin typeface="Courier New" pitchFamily="49" charset="0"/>
              </a:rPr>
              <a:t>Free</a:t>
            </a:r>
            <a:r>
              <a:rPr lang="en-US" altLang="de-DE" sz="1600" b="1" dirty="0">
                <a:solidFill>
                  <a:schemeClr val="accent2"/>
                </a:solidFill>
                <a:latin typeface="Courier New" pitchFamily="49" charset="0"/>
              </a:rPr>
              <a:t> is new </a:t>
            </a:r>
            <a:r>
              <a:rPr lang="en-US" altLang="de-DE" sz="1600" dirty="0">
                <a:solidFill>
                  <a:schemeClr val="accent2"/>
                </a:solidFill>
                <a:latin typeface="Courier New" pitchFamily="49" charset="0"/>
              </a:rPr>
              <a:t>Ada.Unchecked_Deallocation </a:t>
            </a:r>
            <a:r>
              <a:rPr lang="en-US" altLang="de-DE" sz="1600" dirty="0" smtClean="0">
                <a:solidFill>
                  <a:schemeClr val="accent2"/>
                </a:solidFill>
                <a:latin typeface="Courier New" pitchFamily="49" charset="0"/>
              </a:rPr>
              <a:t>(Tree);</a:t>
            </a:r>
            <a:endParaRPr lang="en-US" altLang="de-DE" sz="1600" dirty="0">
              <a:solidFill>
                <a:schemeClr val="accent2"/>
              </a:solidFill>
              <a:latin typeface="Courier New" pitchFamily="49" charset="0"/>
            </a:endParaRPr>
          </a:p>
          <a:p>
            <a:pPr marL="185738" indent="0" eaLnBrk="1" hangingPunct="1">
              <a:lnSpc>
                <a:spcPct val="90000"/>
              </a:lnSpc>
              <a:spcBef>
                <a:spcPts val="45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600" b="1" noProof="0" dirty="0" smtClean="0">
                <a:latin typeface="Courier New" pitchFamily="49" charset="0"/>
              </a:rPr>
              <a:t>begin</a:t>
            </a:r>
          </a:p>
          <a:p>
            <a:pPr marL="185738" indent="0" eaLnBrk="1" hangingPunct="1">
              <a:lnSpc>
                <a:spcPct val="90000"/>
              </a:lnSpc>
              <a:spcBef>
                <a:spcPts val="45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600" b="1" noProof="0" dirty="0" smtClean="0">
                <a:latin typeface="Courier New" pitchFamily="49" charset="0"/>
              </a:rPr>
              <a:t>  if</a:t>
            </a:r>
            <a:r>
              <a:rPr lang="en-US" altLang="de-DE" sz="1600" noProof="0" dirty="0" smtClean="0">
                <a:latin typeface="Courier New" pitchFamily="49" charset="0"/>
              </a:rPr>
              <a:t> T = </a:t>
            </a:r>
            <a:r>
              <a:rPr lang="en-US" altLang="de-DE" sz="1600" b="1" noProof="0" dirty="0" smtClean="0">
                <a:latin typeface="Courier New" pitchFamily="49" charset="0"/>
              </a:rPr>
              <a:t>null then</a:t>
            </a:r>
            <a:br>
              <a:rPr lang="en-US" altLang="de-DE" sz="1600" b="1" noProof="0" dirty="0" smtClean="0">
                <a:latin typeface="Courier New" pitchFamily="49" charset="0"/>
              </a:rPr>
            </a:br>
            <a:r>
              <a:rPr lang="en-US" altLang="de-DE" sz="1600" b="1" noProof="0" dirty="0" smtClean="0">
                <a:latin typeface="Courier New" pitchFamily="49" charset="0"/>
              </a:rPr>
              <a:t>    return;</a:t>
            </a:r>
            <a:br>
              <a:rPr lang="en-US" altLang="de-DE" sz="1600" b="1" noProof="0" dirty="0" smtClean="0">
                <a:latin typeface="Courier New" pitchFamily="49" charset="0"/>
              </a:rPr>
            </a:br>
            <a:r>
              <a:rPr lang="en-US" altLang="de-DE" sz="1600" b="1" noProof="0" dirty="0" smtClean="0">
                <a:latin typeface="Courier New" pitchFamily="49" charset="0"/>
              </a:rPr>
              <a:t>  end if;</a:t>
            </a:r>
          </a:p>
          <a:p>
            <a:pPr marL="185738" indent="0" eaLnBrk="1" hangingPunct="1">
              <a:lnSpc>
                <a:spcPct val="90000"/>
              </a:lnSpc>
              <a:spcBef>
                <a:spcPts val="45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600" b="1" noProof="0" dirty="0" smtClean="0">
                <a:latin typeface="Courier New" pitchFamily="49" charset="0"/>
              </a:rPr>
              <a:t>  </a:t>
            </a:r>
            <a:r>
              <a:rPr lang="en-US" altLang="de-DE" sz="1600" dirty="0">
                <a:latin typeface="Courier New" pitchFamily="49" charset="0"/>
              </a:rPr>
              <a:t>Output </a:t>
            </a:r>
            <a:r>
              <a:rPr lang="en-US" altLang="de-DE" sz="1600" noProof="0" dirty="0" smtClean="0">
                <a:latin typeface="Courier New" pitchFamily="49" charset="0"/>
              </a:rPr>
              <a:t>(</a:t>
            </a:r>
            <a:r>
              <a:rPr lang="en-US" altLang="de-DE" sz="1600" dirty="0" smtClean="0">
                <a:latin typeface="Courier New" pitchFamily="49" charset="0"/>
              </a:rPr>
              <a:t>T</a:t>
            </a:r>
            <a:r>
              <a:rPr lang="en-US" altLang="de-DE" sz="1600" noProof="0" dirty="0" smtClean="0">
                <a:latin typeface="Courier New" pitchFamily="49" charset="0"/>
              </a:rPr>
              <a:t>.Left );  Ada.Text_IO.Put_Line (</a:t>
            </a:r>
            <a:r>
              <a:rPr lang="en-US" altLang="de-DE" sz="1600" dirty="0">
                <a:latin typeface="Courier New" pitchFamily="49" charset="0"/>
              </a:rPr>
              <a:t>T</a:t>
            </a:r>
            <a:r>
              <a:rPr lang="en-US" altLang="de-DE" sz="1600" noProof="0" dirty="0" smtClean="0">
                <a:latin typeface="Courier New" pitchFamily="49" charset="0"/>
              </a:rPr>
              <a:t>.Text.</a:t>
            </a:r>
            <a:r>
              <a:rPr lang="en-US" altLang="de-DE" sz="1600" b="1" noProof="0" dirty="0" smtClean="0">
                <a:latin typeface="Courier New" pitchFamily="49" charset="0"/>
              </a:rPr>
              <a:t>all</a:t>
            </a:r>
            <a:r>
              <a:rPr lang="en-US" altLang="de-DE" sz="1600" noProof="0" dirty="0" smtClean="0">
                <a:latin typeface="Courier New" pitchFamily="49" charset="0"/>
              </a:rPr>
              <a:t>);</a:t>
            </a:r>
            <a:br>
              <a:rPr lang="en-US" altLang="de-DE" sz="1600" noProof="0" dirty="0" smtClean="0">
                <a:latin typeface="Courier New" pitchFamily="49" charset="0"/>
              </a:rPr>
            </a:br>
            <a:r>
              <a:rPr lang="en-US" altLang="de-DE" sz="1600" noProof="0" dirty="0" smtClean="0">
                <a:latin typeface="Courier New" pitchFamily="49" charset="0"/>
              </a:rPr>
              <a:t>  </a:t>
            </a:r>
            <a:r>
              <a:rPr lang="en-US" altLang="de-DE" sz="1600" dirty="0">
                <a:latin typeface="Courier New" pitchFamily="49" charset="0"/>
              </a:rPr>
              <a:t>Output </a:t>
            </a:r>
            <a:r>
              <a:rPr lang="en-US" altLang="de-DE" sz="1600" noProof="0" dirty="0" smtClean="0">
                <a:latin typeface="Courier New" pitchFamily="49" charset="0"/>
              </a:rPr>
              <a:t>(</a:t>
            </a:r>
            <a:r>
              <a:rPr lang="en-US" altLang="de-DE" sz="1600" dirty="0" smtClean="0">
                <a:latin typeface="Courier New" pitchFamily="49" charset="0"/>
              </a:rPr>
              <a:t>T</a:t>
            </a:r>
            <a:r>
              <a:rPr lang="en-US" altLang="de-DE" sz="1600" noProof="0" dirty="0" smtClean="0">
                <a:latin typeface="Courier New" pitchFamily="49" charset="0"/>
              </a:rPr>
              <a:t>.Right);</a:t>
            </a:r>
          </a:p>
          <a:p>
            <a:pPr marL="185738" indent="0" eaLnBrk="1" hangingPunct="1">
              <a:lnSpc>
                <a:spcPct val="90000"/>
              </a:lnSpc>
              <a:spcBef>
                <a:spcPts val="450"/>
              </a:spcBef>
              <a:buClrTx/>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600" dirty="0" smtClean="0">
                <a:solidFill>
                  <a:schemeClr val="accent2"/>
                </a:solidFill>
                <a:latin typeface="Courier New" pitchFamily="49" charset="0"/>
              </a:rPr>
              <a:t>  Free (T.Text.</a:t>
            </a:r>
            <a:r>
              <a:rPr lang="en-US" altLang="de-DE" sz="1600" b="1" dirty="0" smtClean="0">
                <a:solidFill>
                  <a:schemeClr val="accent2"/>
                </a:solidFill>
                <a:latin typeface="Courier New" pitchFamily="49" charset="0"/>
              </a:rPr>
              <a:t>all</a:t>
            </a:r>
            <a:r>
              <a:rPr lang="en-US" altLang="de-DE" sz="1600" dirty="0">
                <a:solidFill>
                  <a:schemeClr val="accent2"/>
                </a:solidFill>
                <a:latin typeface="Courier New" pitchFamily="49" charset="0"/>
              </a:rPr>
              <a:t>);</a:t>
            </a:r>
            <a:br>
              <a:rPr lang="en-US" altLang="de-DE" sz="1600" dirty="0">
                <a:solidFill>
                  <a:schemeClr val="accent2"/>
                </a:solidFill>
                <a:latin typeface="Courier New" pitchFamily="49" charset="0"/>
              </a:rPr>
            </a:br>
            <a:r>
              <a:rPr lang="en-US" altLang="de-DE" sz="1600" dirty="0">
                <a:solidFill>
                  <a:schemeClr val="accent2"/>
                </a:solidFill>
                <a:latin typeface="Courier New" pitchFamily="49" charset="0"/>
              </a:rPr>
              <a:t>  Free </a:t>
            </a:r>
            <a:r>
              <a:rPr lang="en-US" altLang="de-DE" sz="1600" dirty="0" smtClean="0">
                <a:solidFill>
                  <a:schemeClr val="accent2"/>
                </a:solidFill>
                <a:latin typeface="Courier New" pitchFamily="49" charset="0"/>
              </a:rPr>
              <a:t>(T);</a:t>
            </a:r>
            <a:endParaRPr lang="en-US" altLang="de-DE" sz="1600" noProof="0" dirty="0" smtClean="0">
              <a:solidFill>
                <a:schemeClr val="accent2"/>
              </a:solidFill>
              <a:latin typeface="Courier New" pitchFamily="49" charset="0"/>
            </a:endParaRPr>
          </a:p>
          <a:p>
            <a:pPr marL="185738" indent="0" eaLnBrk="1" hangingPunct="1">
              <a:lnSpc>
                <a:spcPct val="90000"/>
              </a:lnSpc>
              <a:spcBef>
                <a:spcPts val="45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600" b="1" noProof="0" dirty="0" smtClean="0">
                <a:latin typeface="Courier New" pitchFamily="49" charset="0"/>
              </a:rPr>
              <a:t>end </a:t>
            </a:r>
            <a:r>
              <a:rPr lang="en-US" altLang="de-DE" sz="1600" dirty="0" smtClean="0">
                <a:latin typeface="Courier New" pitchFamily="49" charset="0"/>
              </a:rPr>
              <a:t>Output</a:t>
            </a:r>
            <a:r>
              <a:rPr lang="en-US" altLang="de-DE" sz="1600" noProof="0" dirty="0" smtClean="0">
                <a:latin typeface="Courier New" pitchFamily="49" charset="0"/>
              </a:rPr>
              <a:t>;</a:t>
            </a:r>
          </a:p>
        </p:txBody>
      </p:sp>
      <p:sp>
        <p:nvSpPr>
          <p:cNvPr id="191492" name="Fußzeilenplatzhalter 1"/>
          <p:cNvSpPr>
            <a:spLocks noGrp="1"/>
          </p:cNvSpPr>
          <p:nvPr>
            <p:ph type="ftr" sz="quarte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en-US" altLang="de-DE" sz="2400" dirty="0" smtClean="0"/>
              <a:t>Ada Basics © 2024 C.Grein</a:t>
            </a:r>
            <a:endParaRPr lang="de-DE" altLang="de-DE" sz="2400" dirty="0"/>
          </a:p>
        </p:txBody>
      </p:sp>
      <p:sp>
        <p:nvSpPr>
          <p:cNvPr id="191493" name="Foliennummernplatzhalter 2"/>
          <p:cNvSpPr>
            <a:spLocks noGrp="1"/>
          </p:cNvSpPr>
          <p:nvPr>
            <p:ph type="sldNum" sz="quarter"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99F3F66D-8C14-47C9-AF50-9DDA80CAC3D2}" type="slidenum">
              <a:rPr lang="de-DE" altLang="de-DE" sz="2400" smtClean="0"/>
              <a:pPr eaLnBrk="1" hangingPunct="1">
                <a:spcBef>
                  <a:spcPct val="0"/>
                </a:spcBef>
              </a:pPr>
              <a:t>429</a:t>
            </a:fld>
            <a:endParaRPr lang="de-DE" altLang="de-DE" sz="2400" dirty="0" smtClean="0"/>
          </a:p>
        </p:txBody>
      </p:sp>
      <p:sp>
        <p:nvSpPr>
          <p:cNvPr id="8" name="Textfeld 7"/>
          <p:cNvSpPr txBox="1"/>
          <p:nvPr/>
        </p:nvSpPr>
        <p:spPr>
          <a:xfrm>
            <a:off x="5868144" y="2492896"/>
            <a:ext cx="2664296" cy="923330"/>
          </a:xfrm>
          <a:prstGeom prst="rect">
            <a:avLst/>
          </a:prstGeom>
          <a:solidFill>
            <a:srgbClr val="FFCCFF"/>
          </a:solidFill>
          <a:ln w="19050">
            <a:solidFill>
              <a:srgbClr val="FF0000"/>
            </a:solidFill>
          </a:ln>
        </p:spPr>
        <p:txBody>
          <a:bodyPr wrap="square" rtlCol="0">
            <a:spAutoFit/>
          </a:bodyPr>
          <a:lstStyle/>
          <a:p>
            <a:r>
              <a:rPr lang="en-US" sz="1800" b="1" u="sng" dirty="0" smtClean="0">
                <a:solidFill>
                  <a:srgbClr val="FF0000"/>
                </a:solidFill>
              </a:rPr>
              <a:t>Attention:</a:t>
            </a:r>
            <a:r>
              <a:rPr lang="en-US" sz="1800" dirty="0" smtClean="0">
                <a:solidFill>
                  <a:srgbClr val="FF0000"/>
                </a:solidFill>
              </a:rPr>
              <a:t> This is just a code fragment! Corrections are to be done.</a:t>
            </a:r>
            <a:endParaRPr lang="en-US" sz="1800" dirty="0">
              <a:solidFill>
                <a:srgbClr val="FF0000"/>
              </a:solidFill>
            </a:endParaRPr>
          </a:p>
        </p:txBody>
      </p:sp>
      <p:sp>
        <p:nvSpPr>
          <p:cNvPr id="9" name="Interaktive Schaltfläche: Zurückkehren 8">
            <a:hlinkClick r:id="rId3" action="ppaction://hlinksldjump" highlightClick="1"/>
          </p:cNvPr>
          <p:cNvSpPr/>
          <p:nvPr/>
        </p:nvSpPr>
        <p:spPr bwMode="auto">
          <a:xfrm>
            <a:off x="6405488" y="1196752"/>
            <a:ext cx="182736" cy="216024"/>
          </a:xfrm>
          <a:prstGeom prst="actionButtonReturn">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8" charset="0"/>
              <a:buNone/>
              <a:tabLst/>
            </a:pPr>
            <a:endParaRPr kumimoji="0" lang="de-DE" sz="2200" b="0" i="0" u="none" strike="noStrike" cap="none" normalizeH="0" baseline="0" dirty="0" smtClean="0">
              <a:ln>
                <a:noFill/>
              </a:ln>
              <a:solidFill>
                <a:schemeClr val="bg1"/>
              </a:solidFill>
              <a:effectLst/>
              <a:latin typeface="Times New Roman" pitchFamily="18" charset="0"/>
            </a:endParaRPr>
          </a:p>
        </p:txBody>
      </p:sp>
    </p:spTree>
    <p:extLst>
      <p:ext uri="{BB962C8B-B14F-4D97-AF65-F5344CB8AC3E}">
        <p14:creationId xmlns:p14="http://schemas.microsoft.com/office/powerpoint/2010/main" val="2535157967"/>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91491">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91491">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91491">
                                            <p:txEl>
                                              <p:pRg st="8" end="8"/>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1"/>
          <p:cNvSpPr>
            <a:spLocks noGrp="1" noChangeArrowheads="1"/>
          </p:cNvSpPr>
          <p:nvPr>
            <p:ph type="title"/>
          </p:nvPr>
        </p:nvSpPr>
        <p:spPr>
          <a:xfrm>
            <a:off x="685800" y="476250"/>
            <a:ext cx="7772400" cy="1276350"/>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noProof="0" dirty="0" smtClean="0"/>
              <a:t>Integer Arithmetic vs.</a:t>
            </a:r>
            <a:br>
              <a:rPr lang="en-US" altLang="de-DE" noProof="0" dirty="0" smtClean="0"/>
            </a:br>
            <a:r>
              <a:rPr lang="en-US" altLang="de-DE" noProof="0" dirty="0" smtClean="0"/>
              <a:t>Modular Arithmetic</a:t>
            </a:r>
          </a:p>
        </p:txBody>
      </p:sp>
      <p:sp>
        <p:nvSpPr>
          <p:cNvPr id="21507" name="Rectangle 2"/>
          <p:cNvSpPr>
            <a:spLocks noGrp="1" noChangeArrowheads="1"/>
          </p:cNvSpPr>
          <p:nvPr>
            <p:ph idx="1"/>
          </p:nvPr>
        </p:nvSpPr>
        <p:spPr>
          <a:xfrm>
            <a:off x="684213" y="1989138"/>
            <a:ext cx="7772400" cy="4103687"/>
          </a:xfrm>
        </p:spPr>
        <p:txBody>
          <a:bodyPr/>
          <a:lstStyle/>
          <a:p>
            <a:pPr marL="0" indent="0" eaLnBrk="1" hangingPunct="1">
              <a:lnSpc>
                <a:spcPct val="80000"/>
              </a:lnSpc>
              <a:spcBef>
                <a:spcPts val="500"/>
              </a:spcBef>
              <a:tabLst>
                <a:tab pos="309563" algn="l"/>
                <a:tab pos="414338"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Lst>
              <a:defRPr/>
            </a:pPr>
            <a:r>
              <a:rPr lang="en-US" sz="2400" noProof="0" dirty="0" smtClean="0">
                <a:solidFill>
                  <a:schemeClr val="accent6"/>
                </a:solidFill>
              </a:rPr>
              <a:t>Integer arithmetic with overflow check:</a:t>
            </a:r>
          </a:p>
          <a:p>
            <a:pPr marL="0" indent="0" eaLnBrk="1" hangingPunct="1">
              <a:lnSpc>
                <a:spcPct val="80000"/>
              </a:lnSpc>
              <a:spcBef>
                <a:spcPts val="500"/>
              </a:spcBef>
              <a:tabLst>
                <a:tab pos="309563" algn="l"/>
                <a:tab pos="414338"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Lst>
              <a:defRPr/>
            </a:pPr>
            <a:endParaRPr lang="en-US" sz="1800" b="1" noProof="0" dirty="0" smtClean="0">
              <a:latin typeface="Courier New" pitchFamily="49" charset="0"/>
            </a:endParaRPr>
          </a:p>
          <a:p>
            <a:pPr marL="0" indent="0" eaLnBrk="1" hangingPunct="1">
              <a:lnSpc>
                <a:spcPct val="80000"/>
              </a:lnSpc>
              <a:spcBef>
                <a:spcPts val="500"/>
              </a:spcBef>
              <a:tabLst>
                <a:tab pos="309563" algn="l"/>
                <a:tab pos="414338"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Lst>
              <a:defRPr/>
            </a:pPr>
            <a:r>
              <a:rPr lang="en-US" sz="1800" b="1" noProof="0" dirty="0" smtClean="0">
                <a:latin typeface="Courier New" pitchFamily="49" charset="0"/>
              </a:rPr>
              <a:t>  type</a:t>
            </a:r>
            <a:r>
              <a:rPr lang="en-US" sz="1800" noProof="0" dirty="0" smtClean="0">
                <a:latin typeface="Courier New" pitchFamily="49" charset="0"/>
              </a:rPr>
              <a:t> Whole </a:t>
            </a:r>
            <a:r>
              <a:rPr lang="en-US" sz="1800" b="1" noProof="0" dirty="0" smtClean="0">
                <a:latin typeface="Courier New" pitchFamily="49" charset="0"/>
              </a:rPr>
              <a:t>is range </a:t>
            </a:r>
            <a:r>
              <a:rPr lang="en-US" sz="1800" noProof="0" dirty="0" smtClean="0">
                <a:latin typeface="Courier New" pitchFamily="49" charset="0"/>
              </a:rPr>
              <a:t>-2**15 .. 2**15 - 1;</a:t>
            </a:r>
          </a:p>
          <a:p>
            <a:pPr marL="0" indent="0" eaLnBrk="1" hangingPunct="1">
              <a:lnSpc>
                <a:spcPct val="80000"/>
              </a:lnSpc>
              <a:spcBef>
                <a:spcPts val="500"/>
              </a:spcBef>
              <a:tabLst>
                <a:tab pos="309563" algn="l"/>
                <a:tab pos="414338"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Lst>
              <a:defRPr/>
            </a:pPr>
            <a:endParaRPr lang="en-US" sz="1800" noProof="0" dirty="0" smtClean="0">
              <a:latin typeface="Courier New" pitchFamily="49" charset="0"/>
            </a:endParaRPr>
          </a:p>
          <a:p>
            <a:pPr marL="0" indent="0" eaLnBrk="1" hangingPunct="1">
              <a:lnSpc>
                <a:spcPct val="80000"/>
              </a:lnSpc>
              <a:spcBef>
                <a:spcPts val="500"/>
              </a:spcBef>
              <a:tabLst>
                <a:tab pos="309563" algn="l"/>
                <a:tab pos="414338"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Lst>
              <a:defRPr/>
            </a:pPr>
            <a:r>
              <a:rPr lang="en-US" sz="1800" noProof="0" dirty="0" smtClean="0">
                <a:latin typeface="Courier New" pitchFamily="49" charset="0"/>
              </a:rPr>
              <a:t>  X: Whole := Whole</a:t>
            </a:r>
            <a:r>
              <a:rPr lang="en-US" sz="1800" noProof="0" dirty="0" smtClean="0">
                <a:solidFill>
                  <a:schemeClr val="accent2"/>
                </a:solidFill>
                <a:latin typeface="Courier New" pitchFamily="49" charset="0"/>
              </a:rPr>
              <a:t>'Last</a:t>
            </a:r>
            <a:r>
              <a:rPr lang="en-US" sz="1800" noProof="0" dirty="0" smtClean="0">
                <a:latin typeface="Courier New" pitchFamily="49" charset="0"/>
              </a:rPr>
              <a:t> + 1;  -- </a:t>
            </a:r>
            <a:r>
              <a:rPr lang="en-US" sz="1800" i="1" noProof="0" dirty="0" smtClean="0">
                <a:solidFill>
                  <a:srgbClr val="FF0000"/>
                </a:solidFill>
                <a:latin typeface="Courier New" pitchFamily="49" charset="0"/>
              </a:rPr>
              <a:t>Constraint_Error</a:t>
            </a:r>
          </a:p>
          <a:p>
            <a:pPr marL="0" indent="0" eaLnBrk="1" hangingPunct="1">
              <a:lnSpc>
                <a:spcPct val="80000"/>
              </a:lnSpc>
              <a:spcBef>
                <a:spcPts val="500"/>
              </a:spcBef>
              <a:tabLst>
                <a:tab pos="309563" algn="l"/>
                <a:tab pos="414338"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Lst>
              <a:defRPr/>
            </a:pPr>
            <a:endParaRPr lang="en-US" sz="2400" noProof="0" dirty="0" smtClean="0">
              <a:solidFill>
                <a:schemeClr val="accent6"/>
              </a:solidFill>
            </a:endParaRPr>
          </a:p>
          <a:p>
            <a:pPr marL="0" indent="0" eaLnBrk="1" hangingPunct="1">
              <a:lnSpc>
                <a:spcPct val="80000"/>
              </a:lnSpc>
              <a:spcBef>
                <a:spcPts val="500"/>
              </a:spcBef>
              <a:tabLst>
                <a:tab pos="309563" algn="l"/>
                <a:tab pos="414338"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Lst>
              <a:defRPr/>
            </a:pPr>
            <a:r>
              <a:rPr lang="en-US" sz="2400" noProof="0" dirty="0" smtClean="0">
                <a:solidFill>
                  <a:schemeClr val="accent6"/>
                </a:solidFill>
              </a:rPr>
              <a:t>Modular arithmetic without overflow check:</a:t>
            </a:r>
          </a:p>
          <a:p>
            <a:pPr marL="0" indent="0" eaLnBrk="1" hangingPunct="1">
              <a:lnSpc>
                <a:spcPct val="80000"/>
              </a:lnSpc>
              <a:spcBef>
                <a:spcPts val="500"/>
              </a:spcBef>
              <a:tabLst>
                <a:tab pos="309563" algn="l"/>
                <a:tab pos="414338"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Lst>
              <a:defRPr/>
            </a:pPr>
            <a:endParaRPr lang="en-US" sz="2400" noProof="0" dirty="0" smtClean="0"/>
          </a:p>
          <a:p>
            <a:pPr marL="0" indent="0" eaLnBrk="1" hangingPunct="1">
              <a:lnSpc>
                <a:spcPct val="80000"/>
              </a:lnSpc>
              <a:spcBef>
                <a:spcPts val="500"/>
              </a:spcBef>
              <a:tabLst>
                <a:tab pos="309563" algn="l"/>
                <a:tab pos="414338"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Lst>
              <a:defRPr/>
            </a:pPr>
            <a:r>
              <a:rPr lang="en-US" sz="1800" b="1" noProof="0" dirty="0" smtClean="0">
                <a:latin typeface="Courier New" pitchFamily="49" charset="0"/>
              </a:rPr>
              <a:t>  type</a:t>
            </a:r>
            <a:r>
              <a:rPr lang="en-US" sz="1800" noProof="0" dirty="0" smtClean="0">
                <a:latin typeface="Courier New" pitchFamily="49" charset="0"/>
              </a:rPr>
              <a:t> Unsigned </a:t>
            </a:r>
            <a:r>
              <a:rPr lang="en-US" sz="1800" b="1" noProof="0" dirty="0" smtClean="0">
                <a:latin typeface="Courier New" pitchFamily="49" charset="0"/>
              </a:rPr>
              <a:t>is mod</a:t>
            </a:r>
            <a:r>
              <a:rPr lang="en-US" sz="1800" noProof="0" dirty="0" smtClean="0">
                <a:latin typeface="Courier New" pitchFamily="49" charset="0"/>
              </a:rPr>
              <a:t> 8;  -- </a:t>
            </a:r>
            <a:r>
              <a:rPr lang="en-US" sz="1800" i="1" noProof="0" dirty="0" smtClean="0">
                <a:latin typeface="Courier New" pitchFamily="49" charset="0"/>
              </a:rPr>
              <a:t>Value range 0 .. 7</a:t>
            </a:r>
            <a:endParaRPr lang="en-US" sz="1800" i="1" noProof="0" dirty="0" smtClean="0"/>
          </a:p>
          <a:p>
            <a:pPr marL="0" indent="0" eaLnBrk="1" hangingPunct="1">
              <a:lnSpc>
                <a:spcPct val="80000"/>
              </a:lnSpc>
              <a:spcBef>
                <a:spcPts val="500"/>
              </a:spcBef>
              <a:tabLst>
                <a:tab pos="309563" algn="l"/>
                <a:tab pos="414338"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Lst>
              <a:defRPr/>
            </a:pPr>
            <a:endParaRPr lang="en-US" sz="1800" noProof="0" dirty="0" smtClean="0">
              <a:latin typeface="Courier New" pitchFamily="49" charset="0"/>
            </a:endParaRPr>
          </a:p>
          <a:p>
            <a:pPr marL="0" indent="0" eaLnBrk="1" hangingPunct="1">
              <a:lnSpc>
                <a:spcPct val="80000"/>
              </a:lnSpc>
              <a:spcBef>
                <a:spcPts val="500"/>
              </a:spcBef>
              <a:tabLst>
                <a:tab pos="309563" algn="l"/>
                <a:tab pos="414338"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Lst>
              <a:defRPr/>
            </a:pPr>
            <a:r>
              <a:rPr lang="en-US" sz="1800" noProof="0" dirty="0" smtClean="0">
                <a:latin typeface="Courier New" pitchFamily="49" charset="0"/>
              </a:rPr>
              <a:t>  X: Unsigned := Unsigned</a:t>
            </a:r>
            <a:r>
              <a:rPr lang="en-US" sz="1800" noProof="0" dirty="0" smtClean="0">
                <a:solidFill>
                  <a:schemeClr val="accent2"/>
                </a:solidFill>
                <a:latin typeface="Courier New" pitchFamily="49" charset="0"/>
              </a:rPr>
              <a:t>'Last</a:t>
            </a:r>
            <a:r>
              <a:rPr lang="en-US" sz="1800" noProof="0" dirty="0" smtClean="0">
                <a:latin typeface="Courier New" pitchFamily="49" charset="0"/>
              </a:rPr>
              <a:t>;</a:t>
            </a:r>
          </a:p>
          <a:p>
            <a:pPr marL="0" indent="0" eaLnBrk="1" hangingPunct="1">
              <a:lnSpc>
                <a:spcPct val="80000"/>
              </a:lnSpc>
              <a:spcBef>
                <a:spcPts val="500"/>
              </a:spcBef>
              <a:tabLst>
                <a:tab pos="309563" algn="l"/>
                <a:tab pos="414338"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Lst>
              <a:defRPr/>
            </a:pPr>
            <a:endParaRPr lang="en-US" sz="1800" noProof="0" dirty="0" smtClean="0">
              <a:latin typeface="Courier New" pitchFamily="49" charset="0"/>
            </a:endParaRPr>
          </a:p>
          <a:p>
            <a:pPr marL="0" indent="0" eaLnBrk="1" hangingPunct="1">
              <a:lnSpc>
                <a:spcPct val="80000"/>
              </a:lnSpc>
              <a:spcBef>
                <a:spcPts val="500"/>
              </a:spcBef>
              <a:tabLst>
                <a:tab pos="309563" algn="l"/>
                <a:tab pos="414338"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Lst>
              <a:defRPr/>
            </a:pPr>
            <a:r>
              <a:rPr lang="en-US" sz="1800" noProof="0" dirty="0" smtClean="0">
                <a:latin typeface="Courier New" pitchFamily="49" charset="0"/>
              </a:rPr>
              <a:t>  True_Statement: </a:t>
            </a:r>
            <a:r>
              <a:rPr lang="en-US" sz="1800" b="1" noProof="0" dirty="0" smtClean="0">
                <a:latin typeface="Courier New" pitchFamily="49" charset="0"/>
              </a:rPr>
              <a:t>constant</a:t>
            </a:r>
            <a:r>
              <a:rPr lang="en-US" sz="1800" noProof="0" dirty="0" smtClean="0">
                <a:latin typeface="Courier New" pitchFamily="49" charset="0"/>
              </a:rPr>
              <a:t> Boolean := X + 1 = 0;</a:t>
            </a:r>
          </a:p>
        </p:txBody>
      </p:sp>
      <p:sp>
        <p:nvSpPr>
          <p:cNvPr id="2" name="Fußzeilenplatzhalter 1"/>
          <p:cNvSpPr>
            <a:spLocks noGrp="1"/>
          </p:cNvSpPr>
          <p:nvPr>
            <p:ph type="ftr" idx="10"/>
          </p:nvPr>
        </p:nvSpPr>
        <p:spPr/>
        <p:txBody>
          <a:bodyPr/>
          <a:lstStyle/>
          <a:p>
            <a:pPr>
              <a:defRPr/>
            </a:pPr>
            <a:r>
              <a:rPr lang="en-US" dirty="0" smtClean="0"/>
              <a:t>Ada Basics © 2024 C.Grein</a:t>
            </a:r>
            <a:endParaRPr lang="de-DE" dirty="0"/>
          </a:p>
        </p:txBody>
      </p:sp>
      <p:sp>
        <p:nvSpPr>
          <p:cNvPr id="3" name="Foliennummernplatzhalter 2"/>
          <p:cNvSpPr>
            <a:spLocks noGrp="1"/>
          </p:cNvSpPr>
          <p:nvPr>
            <p:ph type="sldNum" idx="11"/>
          </p:nvPr>
        </p:nvSpPr>
        <p:spPr/>
        <p:txBody>
          <a:bodyPr/>
          <a:lstStyle/>
          <a:p>
            <a:pPr>
              <a:defRPr/>
            </a:pPr>
            <a:fld id="{07B95DED-7F18-463B-9F94-D327A3428C3B}" type="slidenum">
              <a:rPr lang="de-DE" smtClean="0"/>
              <a:pPr>
                <a:defRPr/>
              </a:pPr>
              <a:t>43</a:t>
            </a:fld>
            <a:endParaRPr lang="de-DE" dirty="0"/>
          </a:p>
        </p:txBody>
      </p:sp>
      <p:sp>
        <p:nvSpPr>
          <p:cNvPr id="6" name="Abgerundete rechteckige Legende 5"/>
          <p:cNvSpPr/>
          <p:nvPr/>
        </p:nvSpPr>
        <p:spPr bwMode="auto">
          <a:xfrm>
            <a:off x="7413014" y="2420889"/>
            <a:ext cx="1191434" cy="432048"/>
          </a:xfrm>
          <a:prstGeom prst="wedgeRoundRectCallout">
            <a:avLst>
              <a:gd name="adj1" fmla="val -359303"/>
              <a:gd name="adj2" fmla="val 129412"/>
              <a:gd name="adj3" fmla="val 16667"/>
            </a:avLst>
          </a:prstGeom>
          <a:solidFill>
            <a:srgbClr val="00B0F0"/>
          </a:solidFill>
          <a:ln w="19050" cap="flat" cmpd="sng" algn="ctr">
            <a:solidFill>
              <a:schemeClr val="accent2"/>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8" charset="0"/>
              <a:buNone/>
              <a:tabLst/>
            </a:pPr>
            <a:r>
              <a:rPr kumimoji="0" lang="de-DE" sz="1800" b="0" i="0" u="none" strike="noStrike" cap="none" normalizeH="0" baseline="0" dirty="0" smtClean="0">
                <a:ln>
                  <a:noFill/>
                </a:ln>
                <a:solidFill>
                  <a:schemeClr val="tx1"/>
                </a:solidFill>
                <a:effectLst/>
                <a:latin typeface="Times New Roman" pitchFamily="18" charset="0"/>
              </a:rPr>
              <a:t>Attribute</a:t>
            </a:r>
          </a:p>
        </p:txBody>
      </p:sp>
    </p:spTree>
    <p:extLst>
      <p:ext uri="{BB962C8B-B14F-4D97-AF65-F5344CB8AC3E}">
        <p14:creationId xmlns:p14="http://schemas.microsoft.com/office/powerpoint/2010/main" val="2642825814"/>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4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685800" y="463551"/>
            <a:ext cx="7739063" cy="1381274"/>
          </a:xfrm>
        </p:spPr>
        <p:txBody>
          <a:bodyPr/>
          <a:lstStyle/>
          <a:p>
            <a:r>
              <a:rPr lang="en-US" dirty="0" smtClean="0"/>
              <a:t>Solution Internal Representation</a:t>
            </a:r>
            <a:br>
              <a:rPr lang="en-US" dirty="0" smtClean="0"/>
            </a:br>
            <a:r>
              <a:rPr lang="en-US" dirty="0" smtClean="0"/>
              <a:t>Slide 325</a:t>
            </a:r>
            <a:endParaRPr lang="en-US" dirty="0"/>
          </a:p>
        </p:txBody>
      </p:sp>
      <p:sp>
        <p:nvSpPr>
          <p:cNvPr id="3" name="Inhaltsplatzhalter 2"/>
          <p:cNvSpPr>
            <a:spLocks noGrp="1"/>
          </p:cNvSpPr>
          <p:nvPr>
            <p:ph idx="1"/>
          </p:nvPr>
        </p:nvSpPr>
        <p:spPr>
          <a:xfrm>
            <a:off x="685800" y="1844826"/>
            <a:ext cx="7739063" cy="4608510"/>
          </a:xfrm>
        </p:spPr>
        <p:txBody>
          <a:bodyPr/>
          <a:lstStyle/>
          <a:p>
            <a:pPr marL="357188" lvl="0" indent="0"/>
            <a:r>
              <a:rPr lang="en-US" sz="1600" b="1" dirty="0" smtClean="0">
                <a:latin typeface="Courier New" panose="02070309020205020404" pitchFamily="49" charset="0"/>
                <a:cs typeface="Courier New" panose="02070309020205020404" pitchFamily="49" charset="0"/>
              </a:rPr>
              <a:t>with</a:t>
            </a:r>
            <a:r>
              <a:rPr lang="en-US" sz="1600" dirty="0" smtClean="0">
                <a:latin typeface="Courier New" panose="02070309020205020404" pitchFamily="49" charset="0"/>
                <a:cs typeface="Courier New" panose="02070309020205020404" pitchFamily="49" charset="0"/>
              </a:rPr>
              <a:t> Ada.Unchecked_Conversion;</a:t>
            </a:r>
          </a:p>
          <a:p>
            <a:pPr marL="357188" lvl="0" indent="0"/>
            <a:r>
              <a:rPr lang="en-US" sz="1600" b="1" dirty="0" smtClean="0">
                <a:latin typeface="Courier New" panose="02070309020205020404" pitchFamily="49" charset="0"/>
                <a:cs typeface="Courier New" panose="02070309020205020404" pitchFamily="49" charset="0"/>
              </a:rPr>
              <a:t>package</a:t>
            </a:r>
            <a:r>
              <a:rPr lang="en-US" sz="1600" dirty="0" smtClean="0">
                <a:latin typeface="Courier New" panose="02070309020205020404" pitchFamily="49" charset="0"/>
                <a:cs typeface="Courier New" panose="02070309020205020404" pitchFamily="49" charset="0"/>
              </a:rPr>
              <a:t> Pack </a:t>
            </a:r>
            <a:r>
              <a:rPr lang="en-US" sz="1600" b="1" dirty="0" smtClean="0">
                <a:latin typeface="Courier New" panose="02070309020205020404" pitchFamily="49" charset="0"/>
                <a:cs typeface="Courier New" panose="02070309020205020404" pitchFamily="49" charset="0"/>
              </a:rPr>
              <a:t>is</a:t>
            </a:r>
          </a:p>
          <a:p>
            <a:pPr marL="357188" lvl="0" indent="0"/>
            <a:r>
              <a:rPr lang="en-US" sz="1600" dirty="0" smtClean="0">
                <a:latin typeface="Courier New" panose="02070309020205020404" pitchFamily="49" charset="0"/>
                <a:cs typeface="Courier New" panose="02070309020205020404" pitchFamily="49" charset="0"/>
              </a:rPr>
              <a:t>  </a:t>
            </a:r>
            <a:r>
              <a:rPr lang="en-US" sz="1600" b="1" dirty="0" smtClean="0">
                <a:latin typeface="Courier New" panose="02070309020205020404" pitchFamily="49" charset="0"/>
                <a:cs typeface="Courier New" panose="02070309020205020404" pitchFamily="49" charset="0"/>
              </a:rPr>
              <a:t>type</a:t>
            </a:r>
            <a:r>
              <a:rPr lang="en-US" sz="1600" dirty="0" smtClean="0">
                <a:latin typeface="Courier New" panose="02070309020205020404" pitchFamily="49" charset="0"/>
                <a:cs typeface="Courier New" panose="02070309020205020404" pitchFamily="49" charset="0"/>
              </a:rPr>
              <a:t> T </a:t>
            </a:r>
            <a:r>
              <a:rPr lang="en-US" sz="1600" b="1" dirty="0" smtClean="0">
                <a:latin typeface="Courier New" panose="02070309020205020404" pitchFamily="49" charset="0"/>
                <a:cs typeface="Courier New" panose="02070309020205020404" pitchFamily="49" charset="0"/>
              </a:rPr>
              <a:t>is</a:t>
            </a:r>
            <a:r>
              <a:rPr lang="en-US" sz="1600" dirty="0" smtClean="0">
                <a:latin typeface="Courier New" panose="02070309020205020404" pitchFamily="49" charset="0"/>
                <a:cs typeface="Courier New" panose="02070309020205020404" pitchFamily="49" charset="0"/>
              </a:rPr>
              <a:t> (A, B, C);</a:t>
            </a:r>
            <a:br>
              <a:rPr lang="en-US" sz="1600" dirty="0" smtClean="0">
                <a:latin typeface="Courier New" panose="02070309020205020404" pitchFamily="49" charset="0"/>
                <a:cs typeface="Courier New" panose="02070309020205020404" pitchFamily="49" charset="0"/>
              </a:rPr>
            </a:br>
            <a:r>
              <a:rPr lang="en-US" sz="1600" dirty="0" smtClean="0">
                <a:latin typeface="Courier New" panose="02070309020205020404" pitchFamily="49" charset="0"/>
                <a:cs typeface="Courier New" panose="02070309020205020404" pitchFamily="49" charset="0"/>
              </a:rPr>
              <a:t>  </a:t>
            </a:r>
            <a:r>
              <a:rPr lang="en-US" sz="1600" b="1" dirty="0" smtClean="0">
                <a:latin typeface="Courier New" panose="02070309020205020404" pitchFamily="49" charset="0"/>
                <a:cs typeface="Courier New" panose="02070309020205020404" pitchFamily="49" charset="0"/>
              </a:rPr>
              <a:t>for</a:t>
            </a:r>
            <a:r>
              <a:rPr lang="en-US" sz="1600" dirty="0" smtClean="0">
                <a:latin typeface="Courier New" panose="02070309020205020404" pitchFamily="49" charset="0"/>
                <a:cs typeface="Courier New" panose="02070309020205020404" pitchFamily="49" charset="0"/>
              </a:rPr>
              <a:t> T </a:t>
            </a:r>
            <a:r>
              <a:rPr lang="en-US" sz="1600" b="1" dirty="0" smtClean="0">
                <a:latin typeface="Courier New" panose="02070309020205020404" pitchFamily="49" charset="0"/>
                <a:cs typeface="Courier New" panose="02070309020205020404" pitchFamily="49" charset="0"/>
              </a:rPr>
              <a:t>use</a:t>
            </a:r>
            <a:r>
              <a:rPr lang="en-US" sz="1600" dirty="0" smtClean="0">
                <a:latin typeface="Courier New" panose="02070309020205020404" pitchFamily="49" charset="0"/>
                <a:cs typeface="Courier New" panose="02070309020205020404" pitchFamily="49" charset="0"/>
              </a:rPr>
              <a:t> (A =&gt; </a:t>
            </a:r>
            <a:r>
              <a:rPr lang="en-US" sz="1600" dirty="0" smtClean="0">
                <a:solidFill>
                  <a:srgbClr val="FF3399"/>
                </a:solidFill>
                <a:latin typeface="Courier New" panose="02070309020205020404" pitchFamily="49" charset="0"/>
                <a:cs typeface="Courier New" panose="02070309020205020404" pitchFamily="49" charset="0"/>
              </a:rPr>
              <a:t>-5</a:t>
            </a:r>
            <a:r>
              <a:rPr lang="en-US" sz="1600" dirty="0" smtClean="0">
                <a:latin typeface="Courier New" panose="02070309020205020404" pitchFamily="49" charset="0"/>
                <a:cs typeface="Courier New" panose="02070309020205020404" pitchFamily="49" charset="0"/>
              </a:rPr>
              <a:t>, B =&gt; 10, C =&gt; </a:t>
            </a:r>
            <a:r>
              <a:rPr lang="en-US" sz="1600" dirty="0" smtClean="0">
                <a:solidFill>
                  <a:srgbClr val="C00000"/>
                </a:solidFill>
                <a:latin typeface="Courier New" panose="02070309020205020404" pitchFamily="49" charset="0"/>
                <a:cs typeface="Courier New" panose="02070309020205020404" pitchFamily="49" charset="0"/>
              </a:rPr>
              <a:t>100</a:t>
            </a:r>
            <a:r>
              <a:rPr lang="en-US" sz="1600" dirty="0" smtClean="0">
                <a:latin typeface="Courier New" panose="02070309020205020404" pitchFamily="49" charset="0"/>
                <a:cs typeface="Courier New" panose="02070309020205020404" pitchFamily="49" charset="0"/>
              </a:rPr>
              <a:t>);</a:t>
            </a:r>
          </a:p>
          <a:p>
            <a:pPr marL="357188" lvl="0" indent="0"/>
            <a:r>
              <a:rPr lang="en-US" sz="1600" dirty="0" smtClean="0">
                <a:latin typeface="Courier New" panose="02070309020205020404" pitchFamily="49" charset="0"/>
                <a:cs typeface="Courier New" panose="02070309020205020404" pitchFamily="49" charset="0"/>
              </a:rPr>
              <a:t>  </a:t>
            </a:r>
            <a:r>
              <a:rPr lang="en-US" sz="1600" b="1" dirty="0" smtClean="0">
                <a:solidFill>
                  <a:srgbClr val="FF3399"/>
                </a:solidFill>
                <a:latin typeface="Courier New" panose="02070309020205020404" pitchFamily="49" charset="0"/>
                <a:cs typeface="Courier New" panose="02070309020205020404" pitchFamily="49" charset="0"/>
              </a:rPr>
              <a:t>type</a:t>
            </a:r>
            <a:r>
              <a:rPr lang="en-US" sz="1600" dirty="0" smtClean="0">
                <a:solidFill>
                  <a:srgbClr val="FF3399"/>
                </a:solidFill>
                <a:latin typeface="Courier New" panose="02070309020205020404" pitchFamily="49" charset="0"/>
                <a:cs typeface="Courier New" panose="02070309020205020404" pitchFamily="49" charset="0"/>
              </a:rPr>
              <a:t> I </a:t>
            </a:r>
            <a:r>
              <a:rPr lang="en-US" sz="1600" b="1" dirty="0" smtClean="0">
                <a:solidFill>
                  <a:srgbClr val="FF3399"/>
                </a:solidFill>
                <a:latin typeface="Courier New" panose="02070309020205020404" pitchFamily="49" charset="0"/>
                <a:cs typeface="Courier New" panose="02070309020205020404" pitchFamily="49" charset="0"/>
              </a:rPr>
              <a:t>is range </a:t>
            </a:r>
            <a:r>
              <a:rPr lang="en-US" sz="1600" dirty="0" smtClean="0">
                <a:solidFill>
                  <a:srgbClr val="FF3399"/>
                </a:solidFill>
                <a:latin typeface="Courier New" panose="02070309020205020404" pitchFamily="49" charset="0"/>
                <a:cs typeface="Courier New" panose="02070309020205020404" pitchFamily="49" charset="0"/>
              </a:rPr>
              <a:t>-2**(T'Size-1) .. 2**(T'Size-1) - 1;</a:t>
            </a:r>
            <a:br>
              <a:rPr lang="en-US" sz="1600" dirty="0" smtClean="0">
                <a:solidFill>
                  <a:srgbClr val="FF3399"/>
                </a:solidFill>
                <a:latin typeface="Courier New" panose="02070309020205020404" pitchFamily="49" charset="0"/>
                <a:cs typeface="Courier New" panose="02070309020205020404" pitchFamily="49" charset="0"/>
              </a:rPr>
            </a:br>
            <a:r>
              <a:rPr lang="en-US" sz="1600" dirty="0" smtClean="0">
                <a:latin typeface="Courier New" panose="02070309020205020404" pitchFamily="49" charset="0"/>
                <a:cs typeface="Courier New" panose="02070309020205020404" pitchFamily="49" charset="0"/>
              </a:rPr>
              <a:t>  </a:t>
            </a:r>
            <a:r>
              <a:rPr lang="en-US" sz="1600" b="1" dirty="0" smtClean="0">
                <a:latin typeface="Courier New" panose="02070309020205020404" pitchFamily="49" charset="0"/>
                <a:cs typeface="Courier New" panose="02070309020205020404" pitchFamily="49" charset="0"/>
              </a:rPr>
              <a:t>type</a:t>
            </a:r>
            <a:r>
              <a:rPr lang="en-US" sz="1600" dirty="0" smtClean="0">
                <a:latin typeface="Courier New" panose="02070309020205020404" pitchFamily="49" charset="0"/>
                <a:cs typeface="Courier New" panose="02070309020205020404" pitchFamily="49" charset="0"/>
              </a:rPr>
              <a:t> J </a:t>
            </a:r>
            <a:r>
              <a:rPr lang="en-US" sz="1600" b="1" dirty="0" smtClean="0">
                <a:latin typeface="Courier New" panose="02070309020205020404" pitchFamily="49" charset="0"/>
                <a:cs typeface="Courier New" panose="02070309020205020404" pitchFamily="49" charset="0"/>
              </a:rPr>
              <a:t>is range  </a:t>
            </a:r>
            <a:r>
              <a:rPr lang="en-US" sz="1600" dirty="0" smtClean="0">
                <a:latin typeface="Courier New" panose="02070309020205020404" pitchFamily="49" charset="0"/>
                <a:cs typeface="Courier New" panose="02070309020205020404" pitchFamily="49" charset="0"/>
              </a:rPr>
              <a:t>0             .. 2**T'Size     - 1;</a:t>
            </a:r>
            <a:br>
              <a:rPr lang="en-US" sz="1600" dirty="0" smtClean="0">
                <a:latin typeface="Courier New" panose="02070309020205020404" pitchFamily="49" charset="0"/>
                <a:cs typeface="Courier New" panose="02070309020205020404" pitchFamily="49" charset="0"/>
              </a:rPr>
            </a:br>
            <a:r>
              <a:rPr lang="en-US" sz="1600" dirty="0" smtClean="0">
                <a:latin typeface="Courier New" panose="02070309020205020404" pitchFamily="49" charset="0"/>
                <a:cs typeface="Courier New" panose="02070309020205020404" pitchFamily="49" charset="0"/>
              </a:rPr>
              <a:t>  </a:t>
            </a:r>
            <a:r>
              <a:rPr lang="en-US" sz="1600" b="1" dirty="0" smtClean="0">
                <a:solidFill>
                  <a:srgbClr val="3333CC"/>
                </a:solidFill>
                <a:latin typeface="Courier New" panose="02070309020205020404" pitchFamily="49" charset="0"/>
                <a:cs typeface="Courier New" panose="02070309020205020404" pitchFamily="49" charset="0"/>
              </a:rPr>
              <a:t>type</a:t>
            </a:r>
            <a:r>
              <a:rPr lang="en-US" sz="1600" dirty="0" smtClean="0">
                <a:solidFill>
                  <a:srgbClr val="3333CC"/>
                </a:solidFill>
                <a:latin typeface="Courier New" panose="02070309020205020404" pitchFamily="49" charset="0"/>
                <a:cs typeface="Courier New" panose="02070309020205020404" pitchFamily="49" charset="0"/>
              </a:rPr>
              <a:t> K is </a:t>
            </a:r>
            <a:r>
              <a:rPr lang="en-US" sz="1600" b="1" dirty="0" smtClean="0">
                <a:solidFill>
                  <a:srgbClr val="3333CC"/>
                </a:solidFill>
                <a:latin typeface="Courier New" panose="02070309020205020404" pitchFamily="49" charset="0"/>
                <a:cs typeface="Courier New" panose="02070309020205020404" pitchFamily="49" charset="0"/>
              </a:rPr>
              <a:t>mod</a:t>
            </a:r>
            <a:r>
              <a:rPr lang="en-US" sz="1600" dirty="0" smtClean="0">
                <a:solidFill>
                  <a:srgbClr val="3333CC"/>
                </a:solidFill>
                <a:latin typeface="Courier New" panose="02070309020205020404" pitchFamily="49" charset="0"/>
                <a:cs typeface="Courier New" panose="02070309020205020404" pitchFamily="49" charset="0"/>
              </a:rPr>
              <a:t>    2**T'Size;</a:t>
            </a:r>
          </a:p>
          <a:p>
            <a:pPr marL="357188" lvl="0" indent="0"/>
            <a:r>
              <a:rPr lang="en-US" sz="1600" dirty="0" smtClean="0">
                <a:latin typeface="Courier New" panose="02070309020205020404" pitchFamily="49" charset="0"/>
                <a:cs typeface="Courier New" panose="02070309020205020404" pitchFamily="49" charset="0"/>
              </a:rPr>
              <a:t>  </a:t>
            </a:r>
            <a:r>
              <a:rPr lang="en-US" sz="1600" b="1" dirty="0" smtClean="0">
                <a:solidFill>
                  <a:srgbClr val="FF3399"/>
                </a:solidFill>
                <a:latin typeface="Courier New" panose="02070309020205020404" pitchFamily="49" charset="0"/>
                <a:cs typeface="Courier New" panose="02070309020205020404" pitchFamily="49" charset="0"/>
              </a:rPr>
              <a:t>function</a:t>
            </a:r>
            <a:r>
              <a:rPr lang="en-US" sz="1600" dirty="0" smtClean="0">
                <a:solidFill>
                  <a:srgbClr val="FF3399"/>
                </a:solidFill>
                <a:latin typeface="Courier New" panose="02070309020205020404" pitchFamily="49" charset="0"/>
                <a:cs typeface="Courier New" panose="02070309020205020404" pitchFamily="49" charset="0"/>
              </a:rPr>
              <a:t> Convert </a:t>
            </a:r>
            <a:r>
              <a:rPr lang="en-US" sz="1600" b="1" dirty="0" smtClean="0">
                <a:solidFill>
                  <a:srgbClr val="FF3399"/>
                </a:solidFill>
                <a:latin typeface="Courier New" panose="02070309020205020404" pitchFamily="49" charset="0"/>
                <a:cs typeface="Courier New" panose="02070309020205020404" pitchFamily="49" charset="0"/>
              </a:rPr>
              <a:t>is new </a:t>
            </a:r>
            <a:r>
              <a:rPr lang="en-US" sz="1600" dirty="0" smtClean="0">
                <a:solidFill>
                  <a:srgbClr val="FF3399"/>
                </a:solidFill>
                <a:latin typeface="Courier New" panose="02070309020205020404" pitchFamily="49" charset="0"/>
                <a:cs typeface="Courier New" panose="02070309020205020404" pitchFamily="49" charset="0"/>
              </a:rPr>
              <a:t>Ada.Unchecked_Conversion (T, I);</a:t>
            </a:r>
            <a:br>
              <a:rPr lang="en-US" sz="1600" dirty="0" smtClean="0">
                <a:solidFill>
                  <a:srgbClr val="FF3399"/>
                </a:solidFill>
                <a:latin typeface="Courier New" panose="02070309020205020404" pitchFamily="49" charset="0"/>
                <a:cs typeface="Courier New" panose="02070309020205020404" pitchFamily="49" charset="0"/>
              </a:rPr>
            </a:br>
            <a:r>
              <a:rPr lang="en-US" sz="1600" dirty="0" smtClean="0">
                <a:latin typeface="Courier New" panose="02070309020205020404" pitchFamily="49" charset="0"/>
                <a:cs typeface="Courier New" panose="02070309020205020404" pitchFamily="49" charset="0"/>
              </a:rPr>
              <a:t>  </a:t>
            </a:r>
            <a:r>
              <a:rPr lang="en-US" sz="1600" b="1" dirty="0" smtClean="0">
                <a:latin typeface="Courier New" panose="02070309020205020404" pitchFamily="49" charset="0"/>
                <a:cs typeface="Courier New" panose="02070309020205020404" pitchFamily="49" charset="0"/>
              </a:rPr>
              <a:t>function</a:t>
            </a:r>
            <a:r>
              <a:rPr lang="en-US" sz="1600" dirty="0" smtClean="0">
                <a:latin typeface="Courier New" panose="02070309020205020404" pitchFamily="49" charset="0"/>
                <a:cs typeface="Courier New" panose="02070309020205020404" pitchFamily="49" charset="0"/>
              </a:rPr>
              <a:t> Convert </a:t>
            </a:r>
            <a:r>
              <a:rPr lang="en-US" sz="1600" b="1" dirty="0" smtClean="0">
                <a:latin typeface="Courier New" panose="02070309020205020404" pitchFamily="49" charset="0"/>
                <a:cs typeface="Courier New" panose="02070309020205020404" pitchFamily="49" charset="0"/>
              </a:rPr>
              <a:t>is new</a:t>
            </a:r>
            <a:r>
              <a:rPr lang="en-US" sz="1600" dirty="0" smtClean="0">
                <a:latin typeface="Courier New" panose="02070309020205020404" pitchFamily="49" charset="0"/>
                <a:cs typeface="Courier New" panose="02070309020205020404" pitchFamily="49" charset="0"/>
              </a:rPr>
              <a:t> Ada.Unchecked_Conversion (T, J);</a:t>
            </a:r>
            <a:br>
              <a:rPr lang="en-US" sz="1600" dirty="0" smtClean="0">
                <a:latin typeface="Courier New" panose="02070309020205020404" pitchFamily="49" charset="0"/>
                <a:cs typeface="Courier New" panose="02070309020205020404" pitchFamily="49" charset="0"/>
              </a:rPr>
            </a:br>
            <a:r>
              <a:rPr lang="en-US" sz="1600" dirty="0" smtClean="0">
                <a:latin typeface="Courier New" panose="02070309020205020404" pitchFamily="49" charset="0"/>
                <a:cs typeface="Courier New" panose="02070309020205020404" pitchFamily="49" charset="0"/>
              </a:rPr>
              <a:t>  </a:t>
            </a:r>
            <a:r>
              <a:rPr lang="en-US" sz="1600" b="1" dirty="0" smtClean="0">
                <a:solidFill>
                  <a:srgbClr val="3333CC"/>
                </a:solidFill>
                <a:latin typeface="Courier New" panose="02070309020205020404" pitchFamily="49" charset="0"/>
                <a:cs typeface="Courier New" panose="02070309020205020404" pitchFamily="49" charset="0"/>
              </a:rPr>
              <a:t>function</a:t>
            </a:r>
            <a:r>
              <a:rPr lang="en-US" sz="1600" dirty="0" smtClean="0">
                <a:solidFill>
                  <a:srgbClr val="3333CC"/>
                </a:solidFill>
                <a:latin typeface="Courier New" panose="02070309020205020404" pitchFamily="49" charset="0"/>
                <a:cs typeface="Courier New" panose="02070309020205020404" pitchFamily="49" charset="0"/>
              </a:rPr>
              <a:t> Convert </a:t>
            </a:r>
            <a:r>
              <a:rPr lang="en-US" sz="1600" b="1" dirty="0" smtClean="0">
                <a:solidFill>
                  <a:srgbClr val="3333CC"/>
                </a:solidFill>
                <a:latin typeface="Courier New" panose="02070309020205020404" pitchFamily="49" charset="0"/>
                <a:cs typeface="Courier New" panose="02070309020205020404" pitchFamily="49" charset="0"/>
              </a:rPr>
              <a:t>is new </a:t>
            </a:r>
            <a:r>
              <a:rPr lang="en-US" sz="1600" dirty="0" smtClean="0">
                <a:solidFill>
                  <a:srgbClr val="3333CC"/>
                </a:solidFill>
                <a:latin typeface="Courier New" panose="02070309020205020404" pitchFamily="49" charset="0"/>
                <a:cs typeface="Courier New" panose="02070309020205020404" pitchFamily="49" charset="0"/>
              </a:rPr>
              <a:t>Ada.Unchecked_Conversion (T, K);</a:t>
            </a:r>
          </a:p>
          <a:p>
            <a:pPr marL="357188" lvl="0" indent="0"/>
            <a:r>
              <a:rPr lang="en-US" sz="1600" b="1" dirty="0" smtClean="0">
                <a:latin typeface="Courier New" panose="02070309020205020404" pitchFamily="49" charset="0"/>
                <a:cs typeface="Courier New" panose="02070309020205020404" pitchFamily="49" charset="0"/>
              </a:rPr>
              <a:t>end</a:t>
            </a:r>
            <a:r>
              <a:rPr lang="en-US" sz="1600" dirty="0" smtClean="0">
                <a:latin typeface="Courier New" panose="02070309020205020404" pitchFamily="49" charset="0"/>
                <a:cs typeface="Courier New" panose="02070309020205020404" pitchFamily="49" charset="0"/>
              </a:rPr>
              <a:t> Pack;</a:t>
            </a:r>
          </a:p>
          <a:p>
            <a:pPr marL="357188" lvl="0" indent="0"/>
            <a:r>
              <a:rPr lang="en-US" sz="1600" b="1" dirty="0" smtClean="0">
                <a:latin typeface="Courier New" panose="02070309020205020404" pitchFamily="49" charset="0"/>
                <a:cs typeface="Courier New" panose="02070309020205020404" pitchFamily="49" charset="0"/>
              </a:rPr>
              <a:t>for</a:t>
            </a:r>
            <a:r>
              <a:rPr lang="en-US" sz="1600" dirty="0" smtClean="0">
                <a:latin typeface="Courier New" panose="02070309020205020404" pitchFamily="49" charset="0"/>
                <a:cs typeface="Courier New" panose="02070309020205020404" pitchFamily="49" charset="0"/>
              </a:rPr>
              <a:t> X </a:t>
            </a:r>
            <a:r>
              <a:rPr lang="en-US" sz="1600" b="1" dirty="0" smtClean="0">
                <a:latin typeface="Courier New" panose="02070309020205020404" pitchFamily="49" charset="0"/>
                <a:cs typeface="Courier New" panose="02070309020205020404" pitchFamily="49" charset="0"/>
              </a:rPr>
              <a:t>in</a:t>
            </a:r>
            <a:r>
              <a:rPr lang="en-US" sz="1600" dirty="0" smtClean="0">
                <a:latin typeface="Courier New" panose="02070309020205020404" pitchFamily="49" charset="0"/>
                <a:cs typeface="Courier New" panose="02070309020205020404" pitchFamily="49" charset="0"/>
              </a:rPr>
              <a:t> T </a:t>
            </a:r>
            <a:r>
              <a:rPr lang="en-US" sz="1600" b="1" dirty="0" smtClean="0">
                <a:latin typeface="Courier New" panose="02070309020205020404" pitchFamily="49" charset="0"/>
                <a:cs typeface="Courier New" panose="02070309020205020404" pitchFamily="49" charset="0"/>
              </a:rPr>
              <a:t>loop</a:t>
            </a:r>
            <a:r>
              <a:rPr lang="en-US" sz="1600" dirty="0" smtClean="0">
                <a:latin typeface="Courier New" panose="02070309020205020404" pitchFamily="49" charset="0"/>
                <a:cs typeface="Courier New" panose="02070309020205020404" pitchFamily="49" charset="0"/>
              </a:rPr>
              <a:t/>
            </a:r>
            <a:br>
              <a:rPr lang="en-US" sz="1600" dirty="0" smtClean="0">
                <a:latin typeface="Courier New" panose="02070309020205020404" pitchFamily="49" charset="0"/>
                <a:cs typeface="Courier New" panose="02070309020205020404" pitchFamily="49" charset="0"/>
              </a:rPr>
            </a:br>
            <a:r>
              <a:rPr lang="en-US" sz="1600" dirty="0" smtClean="0">
                <a:latin typeface="Courier New" panose="02070309020205020404" pitchFamily="49" charset="0"/>
                <a:cs typeface="Courier New" panose="02070309020205020404" pitchFamily="49" charset="0"/>
              </a:rPr>
              <a:t>  Put_Line (</a:t>
            </a:r>
            <a:r>
              <a:rPr lang="en-US" sz="1600" dirty="0" smtClean="0">
                <a:solidFill>
                  <a:srgbClr val="FF3399"/>
                </a:solidFill>
                <a:latin typeface="Courier New" panose="02070309020205020404" pitchFamily="49" charset="0"/>
                <a:cs typeface="Courier New" panose="02070309020205020404" pitchFamily="49" charset="0"/>
              </a:rPr>
              <a:t>I'Image (Convert (X)) </a:t>
            </a:r>
            <a:r>
              <a:rPr lang="en-US" sz="1600" dirty="0" smtClean="0">
                <a:latin typeface="Courier New" panose="02070309020205020404" pitchFamily="49" charset="0"/>
                <a:cs typeface="Courier New" panose="02070309020205020404" pitchFamily="49" charset="0"/>
              </a:rPr>
              <a:t>&amp;</a:t>
            </a:r>
            <a:br>
              <a:rPr lang="en-US" sz="1600" dirty="0" smtClean="0">
                <a:latin typeface="Courier New" panose="02070309020205020404" pitchFamily="49" charset="0"/>
                <a:cs typeface="Courier New" panose="02070309020205020404" pitchFamily="49" charset="0"/>
              </a:rPr>
            </a:br>
            <a:r>
              <a:rPr lang="en-US" sz="1600" dirty="0" smtClean="0">
                <a:latin typeface="Courier New" panose="02070309020205020404" pitchFamily="49" charset="0"/>
                <a:cs typeface="Courier New" panose="02070309020205020404" pitchFamily="49" charset="0"/>
              </a:rPr>
              <a:t>            J'Image (Convert (X)) &amp;</a:t>
            </a:r>
            <a:br>
              <a:rPr lang="en-US" sz="1600" dirty="0" smtClean="0">
                <a:latin typeface="Courier New" panose="02070309020205020404" pitchFamily="49" charset="0"/>
                <a:cs typeface="Courier New" panose="02070309020205020404" pitchFamily="49" charset="0"/>
              </a:rPr>
            </a:br>
            <a:r>
              <a:rPr lang="en-US" sz="1600" dirty="0" smtClean="0">
                <a:latin typeface="Courier New" panose="02070309020205020404" pitchFamily="49" charset="0"/>
                <a:cs typeface="Courier New" panose="02070309020205020404" pitchFamily="49" charset="0"/>
              </a:rPr>
              <a:t>            </a:t>
            </a:r>
            <a:r>
              <a:rPr lang="en-US" sz="1600" dirty="0" smtClean="0">
                <a:solidFill>
                  <a:srgbClr val="3333CC"/>
                </a:solidFill>
                <a:latin typeface="Courier New" panose="02070309020205020404" pitchFamily="49" charset="0"/>
                <a:cs typeface="Courier New" panose="02070309020205020404" pitchFamily="49" charset="0"/>
              </a:rPr>
              <a:t>K'Image (Convert (X))</a:t>
            </a:r>
            <a:r>
              <a:rPr lang="en-US" sz="1600" dirty="0" smtClean="0">
                <a:latin typeface="Courier New" panose="02070309020205020404" pitchFamily="49" charset="0"/>
                <a:cs typeface="Courier New" panose="02070309020205020404" pitchFamily="49" charset="0"/>
              </a:rPr>
              <a:t>);</a:t>
            </a:r>
            <a:br>
              <a:rPr lang="en-US" sz="1600" dirty="0" smtClean="0">
                <a:latin typeface="Courier New" panose="02070309020205020404" pitchFamily="49" charset="0"/>
                <a:cs typeface="Courier New" panose="02070309020205020404" pitchFamily="49" charset="0"/>
              </a:rPr>
            </a:br>
            <a:r>
              <a:rPr lang="en-US" sz="1600" b="1" dirty="0" smtClean="0">
                <a:latin typeface="Courier New" panose="02070309020205020404" pitchFamily="49" charset="0"/>
                <a:cs typeface="Courier New" panose="02070309020205020404" pitchFamily="49" charset="0"/>
              </a:rPr>
              <a:t>end loop</a:t>
            </a:r>
            <a:r>
              <a:rPr lang="en-US" sz="1600" dirty="0" smtClean="0">
                <a:latin typeface="Courier New" panose="02070309020205020404" pitchFamily="49" charset="0"/>
                <a:cs typeface="Courier New" panose="02070309020205020404" pitchFamily="49" charset="0"/>
              </a:rPr>
              <a:t>;</a:t>
            </a:r>
            <a:endParaRPr lang="en-US" sz="1600" dirty="0">
              <a:latin typeface="Courier New" panose="02070309020205020404" pitchFamily="49" charset="0"/>
              <a:cs typeface="Courier New" panose="02070309020205020404" pitchFamily="49" charset="0"/>
            </a:endParaRPr>
          </a:p>
        </p:txBody>
      </p:sp>
      <p:sp>
        <p:nvSpPr>
          <p:cNvPr id="4" name="Fußzeilenplatzhalter 3"/>
          <p:cNvSpPr>
            <a:spLocks noGrp="1"/>
          </p:cNvSpPr>
          <p:nvPr>
            <p:ph type="ftr" idx="10"/>
          </p:nvPr>
        </p:nvSpPr>
        <p:spPr/>
        <p:txBody>
          <a:bodyPr/>
          <a:lstStyle/>
          <a:p>
            <a:pPr>
              <a:defRPr/>
            </a:pPr>
            <a:r>
              <a:rPr lang="en-US" dirty="0" smtClean="0"/>
              <a:t>Ada Basics © 2024 C.Grein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430</a:t>
            </a:fld>
            <a:endParaRPr lang="de-DE" dirty="0"/>
          </a:p>
        </p:txBody>
      </p:sp>
      <p:sp>
        <p:nvSpPr>
          <p:cNvPr id="7" name="Abgerundete rechteckige Legende 6"/>
          <p:cNvSpPr/>
          <p:nvPr/>
        </p:nvSpPr>
        <p:spPr bwMode="auto">
          <a:xfrm>
            <a:off x="4211960" y="2308051"/>
            <a:ext cx="1584176" cy="472877"/>
          </a:xfrm>
          <a:prstGeom prst="wedgeRoundRectCallout">
            <a:avLst>
              <a:gd name="adj1" fmla="val -89544"/>
              <a:gd name="adj2" fmla="val 72458"/>
              <a:gd name="adj3" fmla="val 16667"/>
            </a:avLst>
          </a:prstGeom>
          <a:solidFill>
            <a:srgbClr val="AFE8FF"/>
          </a:solidFill>
          <a:ln w="9525" cap="flat" cmpd="sng" algn="ctr">
            <a:solidFill>
              <a:schemeClr val="accent2"/>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8" charset="0"/>
              <a:buNone/>
              <a:tabLst/>
            </a:pPr>
            <a:r>
              <a:rPr kumimoji="0" lang="en-US" sz="1400" b="0" i="0" u="none" strike="noStrike" cap="none" normalizeH="0" baseline="0" dirty="0" smtClean="0">
                <a:ln>
                  <a:noFill/>
                </a:ln>
                <a:solidFill>
                  <a:schemeClr val="tx1"/>
                </a:solidFill>
                <a:effectLst/>
                <a:latin typeface="Times New Roman" pitchFamily="18" charset="0"/>
              </a:rPr>
              <a:t>Try the same with the value </a:t>
            </a:r>
            <a:r>
              <a:rPr kumimoji="0" lang="en-US" sz="1400" b="0" i="0" u="none" strike="noStrike" cap="none" normalizeH="0" dirty="0" smtClean="0">
                <a:ln>
                  <a:noFill/>
                </a:ln>
                <a:solidFill>
                  <a:schemeClr val="tx1"/>
                </a:solidFill>
                <a:effectLst/>
                <a:latin typeface="Times New Roman" pitchFamily="18" charset="0"/>
              </a:rPr>
              <a:t>+5.</a:t>
            </a:r>
            <a:endParaRPr kumimoji="0" lang="en-US" sz="1400" b="0" i="0" u="none" strike="noStrike" cap="none" normalizeH="0" baseline="0" dirty="0" smtClean="0">
              <a:ln>
                <a:noFill/>
              </a:ln>
              <a:solidFill>
                <a:schemeClr val="tx1"/>
              </a:solidFill>
              <a:effectLst/>
              <a:latin typeface="Times New Roman" pitchFamily="18" charset="0"/>
            </a:endParaRPr>
          </a:p>
        </p:txBody>
      </p:sp>
      <p:sp>
        <p:nvSpPr>
          <p:cNvPr id="8" name="Abgerundete rechteckige Legende 7"/>
          <p:cNvSpPr/>
          <p:nvPr/>
        </p:nvSpPr>
        <p:spPr bwMode="auto">
          <a:xfrm>
            <a:off x="6012160" y="1981200"/>
            <a:ext cx="1800200" cy="511696"/>
          </a:xfrm>
          <a:prstGeom prst="wedgeRoundRectCallout">
            <a:avLst>
              <a:gd name="adj1" fmla="val -58679"/>
              <a:gd name="adj2" fmla="val 113352"/>
              <a:gd name="adj3" fmla="val 16667"/>
            </a:avLst>
          </a:prstGeom>
          <a:solidFill>
            <a:srgbClr val="AFE8FF"/>
          </a:solidFill>
          <a:ln w="9525" cap="flat" cmpd="sng" algn="ctr">
            <a:solidFill>
              <a:schemeClr val="accent2"/>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8" charset="0"/>
              <a:buNone/>
              <a:tabLst/>
            </a:pPr>
            <a:r>
              <a:rPr kumimoji="0" lang="en-US" sz="1400" b="0" i="0" u="none" strike="noStrike" cap="none" normalizeH="0" baseline="0" dirty="0" smtClean="0">
                <a:ln>
                  <a:noFill/>
                </a:ln>
                <a:solidFill>
                  <a:schemeClr val="tx1"/>
                </a:solidFill>
                <a:effectLst/>
                <a:latin typeface="Times New Roman" pitchFamily="18" charset="0"/>
              </a:rPr>
              <a:t>Try the same with the values </a:t>
            </a:r>
            <a:r>
              <a:rPr kumimoji="0" lang="en-US" sz="1400" b="0" i="0" u="none" strike="noStrike" cap="none" normalizeH="0" dirty="0" smtClean="0">
                <a:ln>
                  <a:noFill/>
                </a:ln>
                <a:solidFill>
                  <a:schemeClr val="tx1"/>
                </a:solidFill>
                <a:effectLst/>
                <a:latin typeface="Times New Roman" pitchFamily="18" charset="0"/>
              </a:rPr>
              <a:t>50 and 200.</a:t>
            </a:r>
            <a:endParaRPr kumimoji="0" lang="en-US" sz="1400" b="0" i="0" u="none" strike="noStrike" cap="none" normalizeH="0" baseline="0" dirty="0" smtClean="0">
              <a:ln>
                <a:noFill/>
              </a:ln>
              <a:solidFill>
                <a:schemeClr val="tx1"/>
              </a:solidFill>
              <a:effectLst/>
              <a:latin typeface="Times New Roman" pitchFamily="18" charset="0"/>
            </a:endParaRPr>
          </a:p>
        </p:txBody>
      </p:sp>
      <p:sp>
        <p:nvSpPr>
          <p:cNvPr id="9" name="Textfeld 8"/>
          <p:cNvSpPr txBox="1"/>
          <p:nvPr/>
        </p:nvSpPr>
        <p:spPr>
          <a:xfrm>
            <a:off x="5724128" y="4953942"/>
            <a:ext cx="1944216" cy="923330"/>
          </a:xfrm>
          <a:prstGeom prst="rect">
            <a:avLst/>
          </a:prstGeom>
          <a:solidFill>
            <a:srgbClr val="FFCCFF"/>
          </a:solidFill>
          <a:ln>
            <a:solidFill>
              <a:srgbClr val="FF3399"/>
            </a:solidFill>
          </a:ln>
        </p:spPr>
        <p:txBody>
          <a:bodyPr wrap="square" rtlCol="0">
            <a:spAutoFit/>
          </a:bodyPr>
          <a:lstStyle/>
          <a:p>
            <a:r>
              <a:rPr lang="en-US" sz="1800" dirty="0" smtClean="0">
                <a:solidFill>
                  <a:srgbClr val="FF3399"/>
                </a:solidFill>
              </a:rPr>
              <a:t>Negative numbers are only good for problems!</a:t>
            </a:r>
            <a:endParaRPr lang="en-US" sz="1800" dirty="0">
              <a:solidFill>
                <a:srgbClr val="FF3399"/>
              </a:solidFill>
            </a:endParaRPr>
          </a:p>
        </p:txBody>
      </p:sp>
      <p:cxnSp>
        <p:nvCxnSpPr>
          <p:cNvPr id="10" name="Gerader Verbinder 9"/>
          <p:cNvCxnSpPr/>
          <p:nvPr/>
        </p:nvCxnSpPr>
        <p:spPr bwMode="auto">
          <a:xfrm>
            <a:off x="1403648" y="3284984"/>
            <a:ext cx="6264696" cy="0"/>
          </a:xfrm>
          <a:prstGeom prst="line">
            <a:avLst/>
          </a:prstGeom>
          <a:solidFill>
            <a:srgbClr val="00B8FF"/>
          </a:solidFill>
          <a:ln w="19050"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1" name="Gerader Verbinder 10"/>
          <p:cNvCxnSpPr/>
          <p:nvPr/>
        </p:nvCxnSpPr>
        <p:spPr bwMode="auto">
          <a:xfrm>
            <a:off x="1403648" y="4149080"/>
            <a:ext cx="6726857" cy="0"/>
          </a:xfrm>
          <a:prstGeom prst="line">
            <a:avLst/>
          </a:prstGeom>
          <a:solidFill>
            <a:srgbClr val="00B8FF"/>
          </a:solidFill>
          <a:ln w="19050"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2" name="Textfeld 11"/>
          <p:cNvSpPr txBox="1"/>
          <p:nvPr/>
        </p:nvSpPr>
        <p:spPr>
          <a:xfrm>
            <a:off x="3203848" y="2679303"/>
            <a:ext cx="323601" cy="461665"/>
          </a:xfrm>
          <a:prstGeom prst="rect">
            <a:avLst/>
          </a:prstGeom>
          <a:noFill/>
        </p:spPr>
        <p:txBody>
          <a:bodyPr wrap="square" rtlCol="0">
            <a:spAutoFit/>
          </a:bodyPr>
          <a:lstStyle/>
          <a:p>
            <a:r>
              <a:rPr lang="de-DE" dirty="0">
                <a:solidFill>
                  <a:srgbClr val="FF0000"/>
                </a:solidFill>
              </a:rPr>
              <a:t>×</a:t>
            </a:r>
          </a:p>
        </p:txBody>
      </p:sp>
      <p:cxnSp>
        <p:nvCxnSpPr>
          <p:cNvPr id="14" name="Gerader Verbinder 13"/>
          <p:cNvCxnSpPr/>
          <p:nvPr/>
        </p:nvCxnSpPr>
        <p:spPr bwMode="auto">
          <a:xfrm>
            <a:off x="2555875" y="5517232"/>
            <a:ext cx="2952229" cy="0"/>
          </a:xfrm>
          <a:prstGeom prst="line">
            <a:avLst/>
          </a:prstGeom>
          <a:solidFill>
            <a:srgbClr val="00B8FF"/>
          </a:solidFill>
          <a:ln w="19050" cap="flat" cmpd="sng" algn="ctr">
            <a:solidFill>
              <a:srgbClr val="FF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5" name="Interaktive Schaltfläche: Zurückkehren 14">
            <a:hlinkClick r:id="rId2" action="ppaction://hlinksldjump" highlightClick="1"/>
          </p:cNvPr>
          <p:cNvSpPr/>
          <p:nvPr/>
        </p:nvSpPr>
        <p:spPr bwMode="auto">
          <a:xfrm>
            <a:off x="6156176" y="1322040"/>
            <a:ext cx="182736" cy="216024"/>
          </a:xfrm>
          <a:prstGeom prst="actionButtonReturn">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8" charset="0"/>
              <a:buNone/>
              <a:tabLst/>
            </a:pPr>
            <a:endParaRPr kumimoji="0" lang="de-DE" sz="2200" b="0" i="0" u="none" strike="noStrike" cap="none" normalizeH="0" baseline="0" dirty="0" smtClean="0">
              <a:ln>
                <a:noFill/>
              </a:ln>
              <a:solidFill>
                <a:schemeClr val="bg1"/>
              </a:solidFill>
              <a:effectLst/>
              <a:latin typeface="Times New Roman" pitchFamily="18" charset="0"/>
            </a:endParaRPr>
          </a:p>
        </p:txBody>
      </p:sp>
    </p:spTree>
    <p:extLst>
      <p:ext uri="{BB962C8B-B14F-4D97-AF65-F5344CB8AC3E}">
        <p14:creationId xmlns:p14="http://schemas.microsoft.com/office/powerpoint/2010/main" val="240883717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1"/>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4"/>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2" grpId="0"/>
      <p:bldP spid="15" grpId="0" animBg="1"/>
    </p:bldLst>
  </p:timing>
</p:sld>
</file>

<file path=ppt/slides/slide4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el 5"/>
          <p:cNvSpPr>
            <a:spLocks noGrp="1"/>
          </p:cNvSpPr>
          <p:nvPr>
            <p:ph type="title"/>
          </p:nvPr>
        </p:nvSpPr>
        <p:spPr/>
        <p:txBody>
          <a:bodyPr/>
          <a:lstStyle/>
          <a:p>
            <a:r>
              <a:rPr lang="en-US" dirty="0" smtClean="0"/>
              <a:t>Pluripeds</a:t>
            </a:r>
            <a:endParaRPr lang="en-US" dirty="0"/>
          </a:p>
        </p:txBody>
      </p:sp>
      <p:sp>
        <p:nvSpPr>
          <p:cNvPr id="7" name="Inhaltsplatzhalter 6"/>
          <p:cNvSpPr>
            <a:spLocks noGrp="1"/>
          </p:cNvSpPr>
          <p:nvPr>
            <p:ph idx="1"/>
          </p:nvPr>
        </p:nvSpPr>
        <p:spPr>
          <a:xfrm>
            <a:off x="685801" y="2276872"/>
            <a:ext cx="4318247" cy="3938191"/>
          </a:xfrm>
        </p:spPr>
        <p:txBody>
          <a:bodyPr/>
          <a:lstStyle/>
          <a:p>
            <a:pPr marL="0" indent="0"/>
            <a:r>
              <a:rPr lang="en-US" sz="1800" dirty="0" smtClean="0"/>
              <a:t>A simple encoded tale which, when narrated, remains completely incomprehensible.</a:t>
            </a:r>
          </a:p>
          <a:p>
            <a:pPr marL="0" indent="0"/>
            <a:endParaRPr lang="en-US" sz="1800" dirty="0"/>
          </a:p>
          <a:p>
            <a:pPr marL="0" indent="0"/>
            <a:r>
              <a:rPr lang="en-US" sz="2400" dirty="0" smtClean="0"/>
              <a:t>Biped is sitting on Triped with Uniped.</a:t>
            </a:r>
          </a:p>
          <a:p>
            <a:pPr marL="0" indent="0"/>
            <a:r>
              <a:rPr lang="en-US" sz="2400" dirty="0" smtClean="0"/>
              <a:t>Along comes Quadruped and snatches Uniped from Biped.</a:t>
            </a:r>
          </a:p>
          <a:p>
            <a:pPr marL="0" indent="0"/>
            <a:r>
              <a:rPr lang="en-US" sz="2400" dirty="0" smtClean="0"/>
              <a:t>Angrily, Biped takes Triped and throws it after Quadruped.</a:t>
            </a:r>
            <a:endParaRPr lang="en-US" sz="2400" dirty="0"/>
          </a:p>
        </p:txBody>
      </p:sp>
      <p:sp>
        <p:nvSpPr>
          <p:cNvPr id="4" name="Fußzeilenplatzhalter 3"/>
          <p:cNvSpPr>
            <a:spLocks noGrp="1"/>
          </p:cNvSpPr>
          <p:nvPr>
            <p:ph type="ftr" idx="10"/>
          </p:nvPr>
        </p:nvSpPr>
        <p:spPr/>
        <p:txBody>
          <a:bodyPr/>
          <a:lstStyle/>
          <a:p>
            <a:pPr>
              <a:defRPr/>
            </a:pPr>
            <a:r>
              <a:rPr lang="en-US" dirty="0" smtClean="0"/>
              <a:t>Ada Basics © 2024 C.Grein</a:t>
            </a:r>
            <a:endParaRPr lang="de-DE" dirty="0"/>
          </a:p>
        </p:txBody>
      </p:sp>
      <p:sp>
        <p:nvSpPr>
          <p:cNvPr id="5" name="Foliennummernplatzhalter 4"/>
          <p:cNvSpPr>
            <a:spLocks noGrp="1"/>
          </p:cNvSpPr>
          <p:nvPr>
            <p:ph type="sldNum" idx="11"/>
          </p:nvPr>
        </p:nvSpPr>
        <p:spPr/>
        <p:txBody>
          <a:bodyPr/>
          <a:lstStyle/>
          <a:p>
            <a:pPr>
              <a:defRPr/>
            </a:pPr>
            <a:fld id="{6A7BC4DC-A12A-4763-B677-CCF5762EE09E}" type="slidenum">
              <a:rPr lang="de-DE" smtClean="0"/>
              <a:pPr>
                <a:defRPr/>
              </a:pPr>
              <a:t>431</a:t>
            </a:fld>
            <a:endParaRPr lang="de-DE" dirty="0"/>
          </a:p>
        </p:txBody>
      </p:sp>
      <p:sp>
        <p:nvSpPr>
          <p:cNvPr id="8" name="Textfeld 7"/>
          <p:cNvSpPr txBox="1"/>
          <p:nvPr/>
        </p:nvSpPr>
        <p:spPr>
          <a:xfrm>
            <a:off x="6661150" y="1412776"/>
            <a:ext cx="1727274" cy="461665"/>
          </a:xfrm>
          <a:prstGeom prst="rect">
            <a:avLst/>
          </a:prstGeom>
          <a:solidFill>
            <a:schemeClr val="accent5">
              <a:lumMod val="75000"/>
            </a:schemeClr>
          </a:solidFill>
        </p:spPr>
        <p:txBody>
          <a:bodyPr wrap="square" rtlCol="0">
            <a:spAutoFit/>
          </a:bodyPr>
          <a:lstStyle/>
          <a:p>
            <a:r>
              <a:rPr lang="en-US" dirty="0" smtClean="0">
                <a:solidFill>
                  <a:schemeClr val="tx1"/>
                </a:solidFill>
              </a:rPr>
              <a:t>See slide 23</a:t>
            </a:r>
            <a:endParaRPr lang="en-US" dirty="0">
              <a:solidFill>
                <a:schemeClr val="tx1"/>
              </a:solidFill>
            </a:endParaRPr>
          </a:p>
        </p:txBody>
      </p:sp>
      <p:sp>
        <p:nvSpPr>
          <p:cNvPr id="10" name="Textfeld 9"/>
          <p:cNvSpPr txBox="1"/>
          <p:nvPr/>
        </p:nvSpPr>
        <p:spPr>
          <a:xfrm>
            <a:off x="5148064" y="2276872"/>
            <a:ext cx="3276799" cy="3262432"/>
          </a:xfrm>
          <a:prstGeom prst="rect">
            <a:avLst/>
          </a:prstGeom>
          <a:noFill/>
        </p:spPr>
        <p:txBody>
          <a:bodyPr wrap="square" rtlCol="0">
            <a:spAutoFit/>
          </a:bodyPr>
          <a:lstStyle/>
          <a:p>
            <a:r>
              <a:rPr lang="en-US" sz="1800" dirty="0" smtClean="0">
                <a:solidFill>
                  <a:schemeClr val="tx1"/>
                </a:solidFill>
              </a:rPr>
              <a:t>A simple dictionary (a comment) makes it comprehensible imme-diately.</a:t>
            </a:r>
            <a:endParaRPr lang="en-US" sz="1800" dirty="0">
              <a:solidFill>
                <a:schemeClr val="tx1"/>
              </a:solidFill>
            </a:endParaRPr>
          </a:p>
          <a:p>
            <a:endParaRPr lang="en-US" sz="1200" dirty="0" smtClean="0">
              <a:solidFill>
                <a:schemeClr val="tx1"/>
              </a:solidFill>
            </a:endParaRPr>
          </a:p>
          <a:p>
            <a:pPr marL="1609725" indent="-1609725"/>
            <a:r>
              <a:rPr lang="en-US" dirty="0" smtClean="0">
                <a:solidFill>
                  <a:schemeClr val="tx1"/>
                </a:solidFill>
              </a:rPr>
              <a:t>Uniped:        </a:t>
            </a:r>
            <a:r>
              <a:rPr lang="en-US" sz="2000" dirty="0" smtClean="0">
                <a:solidFill>
                  <a:schemeClr val="tx1"/>
                </a:solidFill>
              </a:rPr>
              <a:t>A grilled chicken leg</a:t>
            </a:r>
          </a:p>
          <a:p>
            <a:pPr marL="1609725" indent="-1609725"/>
            <a:endParaRPr lang="en-US" sz="800" dirty="0" smtClean="0">
              <a:solidFill>
                <a:schemeClr val="tx1"/>
              </a:solidFill>
            </a:endParaRPr>
          </a:p>
          <a:p>
            <a:pPr marL="1609725" indent="-1609725"/>
            <a:r>
              <a:rPr lang="en-US" dirty="0" smtClean="0">
                <a:solidFill>
                  <a:schemeClr val="tx1"/>
                </a:solidFill>
              </a:rPr>
              <a:t>Biped:          </a:t>
            </a:r>
            <a:r>
              <a:rPr lang="en-US" sz="2000" dirty="0" smtClean="0">
                <a:solidFill>
                  <a:schemeClr val="tx1"/>
                </a:solidFill>
              </a:rPr>
              <a:t>A person</a:t>
            </a:r>
          </a:p>
          <a:p>
            <a:pPr marL="1609725" indent="-1609725"/>
            <a:endParaRPr lang="en-US" sz="800" dirty="0" smtClean="0">
              <a:solidFill>
                <a:schemeClr val="tx1"/>
              </a:solidFill>
            </a:endParaRPr>
          </a:p>
          <a:p>
            <a:pPr marL="1609725" indent="-1609725"/>
            <a:r>
              <a:rPr lang="en-US" dirty="0" smtClean="0">
                <a:solidFill>
                  <a:schemeClr val="tx1"/>
                </a:solidFill>
              </a:rPr>
              <a:t>Triped:         </a:t>
            </a:r>
            <a:r>
              <a:rPr lang="en-US" sz="2000" dirty="0" smtClean="0">
                <a:solidFill>
                  <a:schemeClr val="tx1"/>
                </a:solidFill>
              </a:rPr>
              <a:t>A kind of stool</a:t>
            </a:r>
          </a:p>
          <a:p>
            <a:pPr marL="1609725" indent="-1609725"/>
            <a:endParaRPr lang="en-US" sz="800" dirty="0" smtClean="0">
              <a:solidFill>
                <a:schemeClr val="tx1"/>
              </a:solidFill>
            </a:endParaRPr>
          </a:p>
          <a:p>
            <a:pPr marL="1609725" indent="-1609725"/>
            <a:r>
              <a:rPr lang="en-US" dirty="0" smtClean="0">
                <a:solidFill>
                  <a:schemeClr val="tx1"/>
                </a:solidFill>
              </a:rPr>
              <a:t>Quadruped:  </a:t>
            </a:r>
            <a:r>
              <a:rPr lang="en-US" sz="2000" dirty="0" smtClean="0">
                <a:solidFill>
                  <a:schemeClr val="tx1"/>
                </a:solidFill>
              </a:rPr>
              <a:t>A dog</a:t>
            </a:r>
            <a:endParaRPr lang="en-US" dirty="0">
              <a:solidFill>
                <a:schemeClr val="tx1"/>
              </a:solidFill>
            </a:endParaRPr>
          </a:p>
        </p:txBody>
      </p:sp>
      <p:cxnSp>
        <p:nvCxnSpPr>
          <p:cNvPr id="12" name="Gerader Verbinder 11"/>
          <p:cNvCxnSpPr/>
          <p:nvPr/>
        </p:nvCxnSpPr>
        <p:spPr bwMode="auto">
          <a:xfrm>
            <a:off x="5004048" y="2276872"/>
            <a:ext cx="0" cy="3938191"/>
          </a:xfrm>
          <a:prstGeom prst="lin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1" name="Interaktive Schaltfläche: Zurückkehren 10">
            <a:hlinkClick r:id="rId2" action="ppaction://hlinksldjump" highlightClick="1"/>
          </p:cNvPr>
          <p:cNvSpPr/>
          <p:nvPr/>
        </p:nvSpPr>
        <p:spPr bwMode="auto">
          <a:xfrm>
            <a:off x="7812360" y="1052736"/>
            <a:ext cx="182736" cy="216024"/>
          </a:xfrm>
          <a:prstGeom prst="actionButtonReturn">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8" charset="0"/>
              <a:buNone/>
              <a:tabLst/>
            </a:pPr>
            <a:endParaRPr kumimoji="0" lang="de-DE" sz="2200" b="0" i="0" u="none" strike="noStrike" cap="none" normalizeH="0" baseline="0" dirty="0" smtClean="0">
              <a:ln>
                <a:noFill/>
              </a:ln>
              <a:solidFill>
                <a:schemeClr val="bg1"/>
              </a:solidFill>
              <a:effectLst/>
              <a:latin typeface="Times New Roman" pitchFamily="18" charset="0"/>
            </a:endParaRPr>
          </a:p>
        </p:txBody>
      </p:sp>
    </p:spTree>
    <p:extLst>
      <p:ext uri="{BB962C8B-B14F-4D97-AF65-F5344CB8AC3E}">
        <p14:creationId xmlns:p14="http://schemas.microsoft.com/office/powerpoint/2010/main" val="7454723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7">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7">
                                            <p:txEl>
                                              <p:pRg st="4" end="4"/>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2"/>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0">
                                            <p:txEl>
                                              <p:pRg st="0" end="0"/>
                                            </p:txEl>
                                          </p:spTgt>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 presetClass="entr" presetSubtype="0" fill="hold" nodeType="clickEffect">
                                  <p:stCondLst>
                                    <p:cond delay="0"/>
                                  </p:stCondLst>
                                  <p:childTnLst>
                                    <p:set>
                                      <p:cBhvr>
                                        <p:cTn id="20" dur="1" fill="hold">
                                          <p:stCondLst>
                                            <p:cond delay="0"/>
                                          </p:stCondLst>
                                        </p:cTn>
                                        <p:tgtEl>
                                          <p:spTgt spid="10">
                                            <p:txEl>
                                              <p:pRg st="2" end="2"/>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10">
                                            <p:txEl>
                                              <p:pRg st="4" end="4"/>
                                            </p:txEl>
                                          </p:spTgt>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1" presetClass="entr" presetSubtype="0" fill="hold" nodeType="clickEffect">
                                  <p:stCondLst>
                                    <p:cond delay="0"/>
                                  </p:stCondLst>
                                  <p:childTnLst>
                                    <p:set>
                                      <p:cBhvr>
                                        <p:cTn id="28" dur="1" fill="hold">
                                          <p:stCondLst>
                                            <p:cond delay="0"/>
                                          </p:stCondLst>
                                        </p:cTn>
                                        <p:tgtEl>
                                          <p:spTgt spid="10">
                                            <p:txEl>
                                              <p:pRg st="6" end="6"/>
                                            </p:txEl>
                                          </p:spTgt>
                                        </p:tgtEl>
                                        <p:attrNameLst>
                                          <p:attrName>style.visibility</p:attrName>
                                        </p:attrNameLst>
                                      </p:cBhvr>
                                      <p:to>
                                        <p:strVal val="visible"/>
                                      </p:to>
                                    </p:set>
                                  </p:childTnLst>
                                </p:cTn>
                              </p:par>
                            </p:childTnLst>
                          </p:cTn>
                        </p:par>
                      </p:childTnLst>
                    </p:cTn>
                  </p:par>
                  <p:par>
                    <p:cTn id="29" fill="hold">
                      <p:stCondLst>
                        <p:cond delay="indefinite"/>
                      </p:stCondLst>
                      <p:childTnLst>
                        <p:par>
                          <p:cTn id="30" fill="hold">
                            <p:stCondLst>
                              <p:cond delay="0"/>
                            </p:stCondLst>
                            <p:childTnLst>
                              <p:par>
                                <p:cTn id="31" presetID="1" presetClass="entr" presetSubtype="0" fill="hold" nodeType="clickEffect">
                                  <p:stCondLst>
                                    <p:cond delay="0"/>
                                  </p:stCondLst>
                                  <p:childTnLst>
                                    <p:set>
                                      <p:cBhvr>
                                        <p:cTn id="32" dur="1" fill="hold">
                                          <p:stCondLst>
                                            <p:cond delay="0"/>
                                          </p:stCondLst>
                                        </p:cTn>
                                        <p:tgtEl>
                                          <p:spTgt spid="10">
                                            <p:txEl>
                                              <p:pRg st="8" end="8"/>
                                            </p:txEl>
                                          </p:spTgt>
                                        </p:tgtEl>
                                        <p:attrNameLst>
                                          <p:attrName>style.visibility</p:attrName>
                                        </p:attrNameLst>
                                      </p:cBhvr>
                                      <p:to>
                                        <p:strVal val="visible"/>
                                      </p:to>
                                    </p:set>
                                  </p:childTnLst>
                                </p:cTn>
                              </p:par>
                            </p:childTnLst>
                          </p:cTn>
                        </p:par>
                      </p:childTnLst>
                    </p:cTn>
                  </p:par>
                  <p:par>
                    <p:cTn id="33" fill="hold">
                      <p:stCondLst>
                        <p:cond delay="indefinite"/>
                      </p:stCondLst>
                      <p:childTnLst>
                        <p:par>
                          <p:cTn id="34" fill="hold">
                            <p:stCondLst>
                              <p:cond delay="0"/>
                            </p:stCondLst>
                            <p:childTnLst>
                              <p:par>
                                <p:cTn id="35" presetID="1" presetClass="entr" presetSubtype="0" fill="hold" grpId="0" nodeType="clickEffect">
                                  <p:stCondLst>
                                    <p:cond delay="0"/>
                                  </p:stCondLst>
                                  <p:childTnLst>
                                    <p:set>
                                      <p:cBhvr>
                                        <p:cTn id="3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4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smtClean="0"/>
              <a:t>Solution Image</a:t>
            </a:r>
            <a:br>
              <a:rPr lang="en-US" dirty="0" smtClean="0"/>
            </a:br>
            <a:r>
              <a:rPr lang="en-US" dirty="0" smtClean="0"/>
              <a:t>Slide 367</a:t>
            </a:r>
            <a:endParaRPr lang="en-US" dirty="0"/>
          </a:p>
        </p:txBody>
      </p:sp>
      <p:sp>
        <p:nvSpPr>
          <p:cNvPr id="3" name="Inhaltsplatzhalter 2"/>
          <p:cNvSpPr>
            <a:spLocks noGrp="1"/>
          </p:cNvSpPr>
          <p:nvPr>
            <p:ph idx="1"/>
          </p:nvPr>
        </p:nvSpPr>
        <p:spPr>
          <a:xfrm>
            <a:off x="685800" y="1988840"/>
            <a:ext cx="7739063" cy="4082207"/>
          </a:xfrm>
        </p:spPr>
        <p:txBody>
          <a:bodyPr/>
          <a:lstStyle/>
          <a:p>
            <a:pPr marL="271463" indent="0"/>
            <a:r>
              <a:rPr lang="de-DE" sz="1400" b="1" dirty="0">
                <a:latin typeface="Courier New" panose="02070309020205020404" pitchFamily="49" charset="0"/>
              </a:rPr>
              <a:t>with</a:t>
            </a:r>
            <a:r>
              <a:rPr lang="de-DE" sz="1400" dirty="0">
                <a:latin typeface="Courier New" panose="02070309020205020404" pitchFamily="49" charset="0"/>
              </a:rPr>
              <a:t> </a:t>
            </a:r>
            <a:r>
              <a:rPr lang="de-DE" sz="1400" dirty="0" smtClean="0">
                <a:latin typeface="Courier New" panose="02070309020205020404" pitchFamily="49" charset="0"/>
              </a:rPr>
              <a:t>Ada.Numerics.Big_Numbers.Big_Integers;</a:t>
            </a:r>
            <a:br>
              <a:rPr lang="de-DE" sz="1400" dirty="0" smtClean="0">
                <a:latin typeface="Courier New" panose="02070309020205020404" pitchFamily="49" charset="0"/>
              </a:rPr>
            </a:br>
            <a:r>
              <a:rPr lang="de-DE" sz="1400" b="1" dirty="0" smtClean="0">
                <a:latin typeface="Courier New" panose="02070309020205020404" pitchFamily="49" charset="0"/>
              </a:rPr>
              <a:t>use</a:t>
            </a:r>
            <a:r>
              <a:rPr lang="de-DE" sz="1400" dirty="0" smtClean="0">
                <a:latin typeface="Courier New" panose="02070309020205020404" pitchFamily="49" charset="0"/>
              </a:rPr>
              <a:t>  </a:t>
            </a:r>
            <a:r>
              <a:rPr lang="de-DE" sz="1400" dirty="0">
                <a:latin typeface="Courier New" panose="02070309020205020404" pitchFamily="49" charset="0"/>
              </a:rPr>
              <a:t>Ada.Numerics.Big_Numbers.Big_Integers;</a:t>
            </a:r>
          </a:p>
          <a:p>
            <a:pPr marL="271463" indent="0"/>
            <a:r>
              <a:rPr lang="en-US" sz="1400" b="1" dirty="0" smtClean="0">
                <a:latin typeface="Courier New" panose="02070309020205020404" pitchFamily="49" charset="0"/>
              </a:rPr>
              <a:t>function</a:t>
            </a:r>
            <a:r>
              <a:rPr lang="en-US" sz="1400" dirty="0" smtClean="0">
                <a:latin typeface="Courier New" panose="02070309020205020404" pitchFamily="49" charset="0"/>
              </a:rPr>
              <a:t> </a:t>
            </a:r>
            <a:r>
              <a:rPr lang="en-US" sz="1400" dirty="0">
                <a:latin typeface="Courier New" panose="02070309020205020404" pitchFamily="49" charset="0"/>
              </a:rPr>
              <a:t>Image (N: </a:t>
            </a:r>
            <a:r>
              <a:rPr lang="en-US" sz="1400" dirty="0">
                <a:solidFill>
                  <a:srgbClr val="C00000"/>
                </a:solidFill>
                <a:latin typeface="Courier New" panose="02070309020205020404" pitchFamily="49" charset="0"/>
              </a:rPr>
              <a:t>Big_Positive</a:t>
            </a:r>
            <a:r>
              <a:rPr lang="en-US" sz="1400" dirty="0">
                <a:latin typeface="Courier New" panose="02070309020205020404" pitchFamily="49" charset="0"/>
              </a:rPr>
              <a:t>) </a:t>
            </a:r>
            <a:r>
              <a:rPr lang="en-US" sz="1400" b="1" dirty="0">
                <a:latin typeface="Courier New" panose="02070309020205020404" pitchFamily="49" charset="0"/>
              </a:rPr>
              <a:t>return</a:t>
            </a:r>
            <a:r>
              <a:rPr lang="en-US" sz="1400" dirty="0">
                <a:latin typeface="Courier New" panose="02070309020205020404" pitchFamily="49" charset="0"/>
              </a:rPr>
              <a:t> String </a:t>
            </a:r>
            <a:r>
              <a:rPr lang="en-US" sz="1400" dirty="0" smtClean="0">
                <a:latin typeface="Courier New" panose="02070309020205020404" pitchFamily="49" charset="0"/>
              </a:rPr>
              <a:t>is</a:t>
            </a:r>
          </a:p>
          <a:p>
            <a:pPr marL="271463" indent="0"/>
            <a:r>
              <a:rPr lang="de-DE" sz="1400" dirty="0" smtClean="0">
                <a:latin typeface="Courier New" panose="02070309020205020404" pitchFamily="49" charset="0"/>
              </a:rPr>
              <a:t>  Im: </a:t>
            </a:r>
            <a:r>
              <a:rPr lang="de-DE" sz="1400" b="1" dirty="0" smtClean="0">
                <a:latin typeface="Courier New" panose="02070309020205020404" pitchFamily="49" charset="0"/>
              </a:rPr>
              <a:t>constant</a:t>
            </a:r>
            <a:r>
              <a:rPr lang="de-DE" sz="1400" dirty="0" smtClean="0">
                <a:latin typeface="Courier New" panose="02070309020205020404" pitchFamily="49" charset="0"/>
              </a:rPr>
              <a:t> String := </a:t>
            </a:r>
            <a:r>
              <a:rPr lang="de-DE" sz="1400" dirty="0" smtClean="0">
                <a:solidFill>
                  <a:srgbClr val="C00000"/>
                </a:solidFill>
                <a:latin typeface="Courier New" panose="02070309020205020404" pitchFamily="49" charset="0"/>
              </a:rPr>
              <a:t>N'Image</a:t>
            </a:r>
            <a:r>
              <a:rPr lang="de-DE" sz="1400" dirty="0" smtClean="0">
                <a:latin typeface="Courier New" panose="02070309020205020404" pitchFamily="49" charset="0"/>
              </a:rPr>
              <a:t>;</a:t>
            </a:r>
          </a:p>
          <a:p>
            <a:pPr marL="271463" indent="0"/>
            <a:r>
              <a:rPr lang="en-US" sz="1400" dirty="0" smtClean="0">
                <a:latin typeface="Courier New" panose="02070309020205020404" pitchFamily="49" charset="0"/>
              </a:rPr>
              <a:t>  </a:t>
            </a:r>
            <a:r>
              <a:rPr lang="en-US" sz="1400" b="1" dirty="0">
                <a:latin typeface="Courier New" panose="02070309020205020404" pitchFamily="49" charset="0"/>
              </a:rPr>
              <a:t>function</a:t>
            </a:r>
            <a:r>
              <a:rPr lang="en-US" sz="1400" dirty="0">
                <a:latin typeface="Courier New" panose="02070309020205020404" pitchFamily="49" charset="0"/>
              </a:rPr>
              <a:t> Group (X: String) </a:t>
            </a:r>
            <a:r>
              <a:rPr lang="en-US" sz="1400" b="1" dirty="0">
                <a:latin typeface="Courier New" panose="02070309020205020404" pitchFamily="49" charset="0"/>
              </a:rPr>
              <a:t>return</a:t>
            </a:r>
            <a:r>
              <a:rPr lang="en-US" sz="1400" dirty="0">
                <a:latin typeface="Courier New" panose="02070309020205020404" pitchFamily="49" charset="0"/>
              </a:rPr>
              <a:t> String </a:t>
            </a:r>
            <a:r>
              <a:rPr lang="en-US" sz="1400" dirty="0" smtClean="0">
                <a:latin typeface="Courier New" panose="02070309020205020404" pitchFamily="49" charset="0"/>
              </a:rPr>
              <a:t>is</a:t>
            </a:r>
            <a:br>
              <a:rPr lang="en-US" sz="1400" dirty="0" smtClean="0">
                <a:latin typeface="Courier New" panose="02070309020205020404" pitchFamily="49" charset="0"/>
              </a:rPr>
            </a:br>
            <a:r>
              <a:rPr lang="de-DE" sz="1400" dirty="0" smtClean="0">
                <a:latin typeface="Courier New" panose="02070309020205020404" pitchFamily="49" charset="0"/>
              </a:rPr>
              <a:t>  </a:t>
            </a:r>
            <a:r>
              <a:rPr lang="de-DE" sz="1400" b="1" dirty="0" smtClean="0">
                <a:latin typeface="Courier New" panose="02070309020205020404" pitchFamily="49" charset="0"/>
              </a:rPr>
              <a:t>begin</a:t>
            </a:r>
            <a:r>
              <a:rPr lang="de-DE" sz="1400" dirty="0" smtClean="0">
                <a:latin typeface="Courier New" panose="02070309020205020404" pitchFamily="49" charset="0"/>
              </a:rPr>
              <a:t/>
            </a:r>
            <a:br>
              <a:rPr lang="de-DE" sz="1400" dirty="0" smtClean="0">
                <a:latin typeface="Courier New" panose="02070309020205020404" pitchFamily="49" charset="0"/>
              </a:rPr>
            </a:br>
            <a:r>
              <a:rPr lang="de-DE" sz="1400" dirty="0" smtClean="0">
                <a:latin typeface="Courier New" panose="02070309020205020404" pitchFamily="49" charset="0"/>
              </a:rPr>
              <a:t>    </a:t>
            </a:r>
            <a:r>
              <a:rPr lang="de-DE" sz="1400" b="1" dirty="0">
                <a:latin typeface="Courier New" panose="02070309020205020404" pitchFamily="49" charset="0"/>
              </a:rPr>
              <a:t>if</a:t>
            </a:r>
            <a:r>
              <a:rPr lang="de-DE" sz="1400" dirty="0">
                <a:latin typeface="Courier New" panose="02070309020205020404" pitchFamily="49" charset="0"/>
              </a:rPr>
              <a:t> X'Length &lt; 5 </a:t>
            </a:r>
            <a:r>
              <a:rPr lang="de-DE" sz="1400" b="1" dirty="0" smtClean="0">
                <a:latin typeface="Courier New" panose="02070309020205020404" pitchFamily="49" charset="0"/>
              </a:rPr>
              <a:t>then</a:t>
            </a:r>
            <a:r>
              <a:rPr lang="de-DE" sz="1400" dirty="0" smtClean="0">
                <a:latin typeface="Courier New" panose="02070309020205020404" pitchFamily="49" charset="0"/>
              </a:rPr>
              <a:t/>
            </a:r>
            <a:br>
              <a:rPr lang="de-DE" sz="1400" dirty="0" smtClean="0">
                <a:latin typeface="Courier New" panose="02070309020205020404" pitchFamily="49" charset="0"/>
              </a:rPr>
            </a:br>
            <a:r>
              <a:rPr lang="de-DE" sz="1400" dirty="0" smtClean="0">
                <a:latin typeface="Courier New" panose="02070309020205020404" pitchFamily="49" charset="0"/>
              </a:rPr>
              <a:t>      </a:t>
            </a:r>
            <a:r>
              <a:rPr lang="de-DE" sz="1400" b="1" dirty="0">
                <a:latin typeface="Courier New" panose="02070309020205020404" pitchFamily="49" charset="0"/>
              </a:rPr>
              <a:t>return</a:t>
            </a:r>
            <a:r>
              <a:rPr lang="de-DE" sz="1400" dirty="0">
                <a:latin typeface="Courier New" panose="02070309020205020404" pitchFamily="49" charset="0"/>
              </a:rPr>
              <a:t> X</a:t>
            </a:r>
            <a:r>
              <a:rPr lang="de-DE" sz="1400" dirty="0" smtClean="0">
                <a:latin typeface="Courier New" panose="02070309020205020404" pitchFamily="49" charset="0"/>
              </a:rPr>
              <a:t>;</a:t>
            </a:r>
            <a:br>
              <a:rPr lang="de-DE" sz="1400" dirty="0" smtClean="0">
                <a:latin typeface="Courier New" panose="02070309020205020404" pitchFamily="49" charset="0"/>
              </a:rPr>
            </a:br>
            <a:r>
              <a:rPr lang="de-DE" sz="1400" dirty="0" smtClean="0">
                <a:latin typeface="Courier New" panose="02070309020205020404" pitchFamily="49" charset="0"/>
              </a:rPr>
              <a:t>    </a:t>
            </a:r>
            <a:r>
              <a:rPr lang="de-DE" sz="1400" b="1" dirty="0" smtClean="0">
                <a:latin typeface="Courier New" panose="02070309020205020404" pitchFamily="49" charset="0"/>
              </a:rPr>
              <a:t>else</a:t>
            </a:r>
            <a:r>
              <a:rPr lang="de-DE" sz="1400" dirty="0" smtClean="0">
                <a:latin typeface="Courier New" panose="02070309020205020404" pitchFamily="49" charset="0"/>
              </a:rPr>
              <a:t/>
            </a:r>
            <a:br>
              <a:rPr lang="de-DE" sz="1400" dirty="0" smtClean="0">
                <a:latin typeface="Courier New" panose="02070309020205020404" pitchFamily="49" charset="0"/>
              </a:rPr>
            </a:br>
            <a:r>
              <a:rPr lang="en-US" sz="1400" dirty="0" smtClean="0">
                <a:latin typeface="Courier New" panose="02070309020205020404" pitchFamily="49" charset="0"/>
              </a:rPr>
              <a:t>      </a:t>
            </a:r>
            <a:r>
              <a:rPr lang="en-US" sz="1400" b="1" dirty="0">
                <a:latin typeface="Courier New" panose="02070309020205020404" pitchFamily="49" charset="0"/>
              </a:rPr>
              <a:t>return</a:t>
            </a:r>
            <a:r>
              <a:rPr lang="en-US" sz="1400" dirty="0">
                <a:latin typeface="Courier New" panose="02070309020205020404" pitchFamily="49" charset="0"/>
              </a:rPr>
              <a:t> Group (X (X'First .. X'Last - 3)) </a:t>
            </a:r>
            <a:r>
              <a:rPr lang="en-US" sz="1400" dirty="0" smtClean="0">
                <a:latin typeface="Courier New" panose="02070309020205020404" pitchFamily="49" charset="0"/>
              </a:rPr>
              <a:t>&amp;</a:t>
            </a:r>
            <a:br>
              <a:rPr lang="en-US" sz="1400" dirty="0" smtClean="0">
                <a:latin typeface="Courier New" panose="02070309020205020404" pitchFamily="49" charset="0"/>
              </a:rPr>
            </a:br>
            <a:r>
              <a:rPr lang="de-DE" sz="1400" dirty="0" smtClean="0">
                <a:latin typeface="Courier New" panose="02070309020205020404" pitchFamily="49" charset="0"/>
              </a:rPr>
              <a:t>             </a:t>
            </a:r>
            <a:r>
              <a:rPr lang="de-DE" sz="1400" dirty="0">
                <a:latin typeface="Courier New" panose="02070309020205020404" pitchFamily="49" charset="0"/>
              </a:rPr>
              <a:t>'_' &amp; X (Integer'Max (X'Last - 2, X'First) .. X'Last</a:t>
            </a:r>
            <a:r>
              <a:rPr lang="de-DE" sz="1400" dirty="0" smtClean="0">
                <a:latin typeface="Courier New" panose="02070309020205020404" pitchFamily="49" charset="0"/>
              </a:rPr>
              <a:t>);</a:t>
            </a:r>
            <a:br>
              <a:rPr lang="de-DE" sz="1400" dirty="0" smtClean="0">
                <a:latin typeface="Courier New" panose="02070309020205020404" pitchFamily="49" charset="0"/>
              </a:rPr>
            </a:br>
            <a:r>
              <a:rPr lang="de-DE" sz="1400" dirty="0" smtClean="0">
                <a:latin typeface="Courier New" panose="02070309020205020404" pitchFamily="49" charset="0"/>
              </a:rPr>
              <a:t>    </a:t>
            </a:r>
            <a:r>
              <a:rPr lang="de-DE" sz="1400" b="1" dirty="0">
                <a:latin typeface="Courier New" panose="02070309020205020404" pitchFamily="49" charset="0"/>
              </a:rPr>
              <a:t>end if</a:t>
            </a:r>
            <a:r>
              <a:rPr lang="de-DE" sz="1400" dirty="0" smtClean="0">
                <a:latin typeface="Courier New" panose="02070309020205020404" pitchFamily="49" charset="0"/>
              </a:rPr>
              <a:t>;</a:t>
            </a:r>
            <a:br>
              <a:rPr lang="de-DE" sz="1400" dirty="0" smtClean="0">
                <a:latin typeface="Courier New" panose="02070309020205020404" pitchFamily="49" charset="0"/>
              </a:rPr>
            </a:br>
            <a:r>
              <a:rPr lang="de-DE" sz="1400" dirty="0" smtClean="0">
                <a:latin typeface="Courier New" panose="02070309020205020404" pitchFamily="49" charset="0"/>
              </a:rPr>
              <a:t>  </a:t>
            </a:r>
            <a:r>
              <a:rPr lang="de-DE" sz="1400" b="1" dirty="0">
                <a:latin typeface="Courier New" panose="02070309020205020404" pitchFamily="49" charset="0"/>
              </a:rPr>
              <a:t>end</a:t>
            </a:r>
            <a:r>
              <a:rPr lang="de-DE" sz="1400" dirty="0">
                <a:latin typeface="Courier New" panose="02070309020205020404" pitchFamily="49" charset="0"/>
              </a:rPr>
              <a:t> Group;</a:t>
            </a:r>
          </a:p>
          <a:p>
            <a:pPr marL="271463" indent="0"/>
            <a:r>
              <a:rPr lang="de-DE" sz="1400" b="1" dirty="0" smtClean="0">
                <a:latin typeface="Courier New" panose="02070309020205020404" pitchFamily="49" charset="0"/>
              </a:rPr>
              <a:t>begin</a:t>
            </a:r>
            <a:endParaRPr lang="de-DE" sz="1400" b="1" dirty="0">
              <a:latin typeface="Courier New" panose="02070309020205020404" pitchFamily="49" charset="0"/>
            </a:endParaRPr>
          </a:p>
          <a:p>
            <a:pPr marL="271463" indent="0"/>
            <a:r>
              <a:rPr lang="de-DE" sz="1400" dirty="0" smtClean="0">
                <a:latin typeface="Courier New" panose="02070309020205020404" pitchFamily="49" charset="0"/>
              </a:rPr>
              <a:t>  </a:t>
            </a:r>
            <a:r>
              <a:rPr lang="de-DE" sz="1400" b="1" dirty="0">
                <a:latin typeface="Courier New" panose="02070309020205020404" pitchFamily="49" charset="0"/>
              </a:rPr>
              <a:t>return</a:t>
            </a:r>
            <a:r>
              <a:rPr lang="de-DE" sz="1400" dirty="0">
                <a:latin typeface="Courier New" panose="02070309020205020404" pitchFamily="49" charset="0"/>
              </a:rPr>
              <a:t> Group (Im);</a:t>
            </a:r>
          </a:p>
          <a:p>
            <a:pPr marL="271463" indent="0"/>
            <a:r>
              <a:rPr lang="de-DE" sz="1400" b="1" dirty="0" smtClean="0">
                <a:latin typeface="Courier New" panose="02070309020205020404" pitchFamily="49" charset="0"/>
              </a:rPr>
              <a:t>end</a:t>
            </a:r>
            <a:r>
              <a:rPr lang="de-DE" sz="1400" dirty="0" smtClean="0">
                <a:latin typeface="Courier New" panose="02070309020205020404" pitchFamily="49" charset="0"/>
              </a:rPr>
              <a:t> </a:t>
            </a:r>
            <a:r>
              <a:rPr lang="de-DE" sz="1400" dirty="0">
                <a:latin typeface="Courier New" panose="02070309020205020404" pitchFamily="49" charset="0"/>
              </a:rPr>
              <a:t>Image</a:t>
            </a:r>
            <a:r>
              <a:rPr lang="de-DE" sz="1400" dirty="0" smtClean="0">
                <a:latin typeface="Courier New" panose="02070309020205020404" pitchFamily="49" charset="0"/>
              </a:rPr>
              <a:t>;</a:t>
            </a:r>
            <a:endParaRPr lang="de-DE" sz="1400" dirty="0">
              <a:latin typeface="Courier New" panose="02070309020205020404" pitchFamily="49" charset="0"/>
            </a:endParaRPr>
          </a:p>
        </p:txBody>
      </p:sp>
      <p:sp>
        <p:nvSpPr>
          <p:cNvPr id="4" name="Fußzeilenplatzhalter 3"/>
          <p:cNvSpPr>
            <a:spLocks noGrp="1"/>
          </p:cNvSpPr>
          <p:nvPr>
            <p:ph type="ftr" idx="10"/>
          </p:nvPr>
        </p:nvSpPr>
        <p:spPr/>
        <p:txBody>
          <a:bodyPr/>
          <a:lstStyle/>
          <a:p>
            <a:pPr>
              <a:defRPr/>
            </a:pPr>
            <a:r>
              <a:rPr lang="de-DE" dirty="0" smtClean="0"/>
              <a:t>Ada Basics © 2024 C.Grein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432</a:t>
            </a:fld>
            <a:endParaRPr lang="de-DE" dirty="0"/>
          </a:p>
        </p:txBody>
      </p:sp>
      <p:sp>
        <p:nvSpPr>
          <p:cNvPr id="11" name="Textfeld 10"/>
          <p:cNvSpPr txBox="1"/>
          <p:nvPr/>
        </p:nvSpPr>
        <p:spPr>
          <a:xfrm>
            <a:off x="6444208" y="2276872"/>
            <a:ext cx="2304256" cy="1323439"/>
          </a:xfrm>
          <a:prstGeom prst="rect">
            <a:avLst/>
          </a:prstGeom>
          <a:solidFill>
            <a:srgbClr val="FFDAA3"/>
          </a:solidFill>
          <a:ln w="19050">
            <a:solidFill>
              <a:srgbClr val="FF9933"/>
            </a:solidFill>
          </a:ln>
        </p:spPr>
        <p:txBody>
          <a:bodyPr wrap="square" rtlCol="0">
            <a:spAutoFit/>
          </a:bodyPr>
          <a:lstStyle/>
          <a:p>
            <a:r>
              <a:rPr lang="en-US" sz="1600" dirty="0" smtClean="0">
                <a:solidFill>
                  <a:srgbClr val="FF9900"/>
                </a:solidFill>
              </a:rPr>
              <a:t>Thanks </a:t>
            </a:r>
            <a:r>
              <a:rPr lang="en-US" sz="1600" dirty="0">
                <a:solidFill>
                  <a:srgbClr val="FF9900"/>
                </a:solidFill>
              </a:rPr>
              <a:t>to the </a:t>
            </a:r>
            <a:r>
              <a:rPr lang="en-US" sz="1600" dirty="0" smtClean="0">
                <a:solidFill>
                  <a:srgbClr val="FF9900"/>
                </a:solidFill>
              </a:rPr>
              <a:t>aspect </a:t>
            </a:r>
            <a:r>
              <a:rPr lang="en-US" sz="1400" dirty="0" smtClean="0">
                <a:solidFill>
                  <a:srgbClr val="FF9900"/>
                </a:solidFill>
                <a:latin typeface="Courier New" panose="02070309020205020404" pitchFamily="49" charset="0"/>
                <a:cs typeface="Courier New" panose="02070309020205020404" pitchFamily="49" charset="0"/>
              </a:rPr>
              <a:t>Put_Image</a:t>
            </a:r>
            <a:r>
              <a:rPr lang="en-US" sz="1600" dirty="0" smtClean="0">
                <a:solidFill>
                  <a:srgbClr val="FF9900"/>
                </a:solidFill>
              </a:rPr>
              <a:t>, the code is exactly the same as for a numeric type although this type is not numeric.</a:t>
            </a:r>
            <a:endParaRPr lang="en-US" sz="1600" dirty="0">
              <a:solidFill>
                <a:srgbClr val="FF9900"/>
              </a:solidFill>
            </a:endParaRPr>
          </a:p>
        </p:txBody>
      </p:sp>
      <p:sp>
        <p:nvSpPr>
          <p:cNvPr id="6" name="Textfeld 5"/>
          <p:cNvSpPr txBox="1"/>
          <p:nvPr/>
        </p:nvSpPr>
        <p:spPr>
          <a:xfrm>
            <a:off x="4896196" y="4739660"/>
            <a:ext cx="3852268" cy="1569660"/>
          </a:xfrm>
          <a:prstGeom prst="rect">
            <a:avLst/>
          </a:prstGeom>
          <a:solidFill>
            <a:schemeClr val="accent2">
              <a:lumMod val="20000"/>
              <a:lumOff val="80000"/>
            </a:schemeClr>
          </a:solidFill>
          <a:ln w="28575">
            <a:solidFill>
              <a:schemeClr val="accent2"/>
            </a:solidFill>
          </a:ln>
        </p:spPr>
        <p:txBody>
          <a:bodyPr wrap="square" rtlCol="0">
            <a:spAutoFit/>
          </a:bodyPr>
          <a:lstStyle/>
          <a:p>
            <a:r>
              <a:rPr lang="en-US" sz="1600" dirty="0" smtClean="0">
                <a:solidFill>
                  <a:schemeClr val="accent2"/>
                </a:solidFill>
              </a:rPr>
              <a:t>Make the thing generic and instantiate it for Big_Positive und Positive.</a:t>
            </a:r>
          </a:p>
          <a:p>
            <a:r>
              <a:rPr lang="en-US" sz="1600" b="1" dirty="0" smtClean="0">
                <a:solidFill>
                  <a:schemeClr val="accent2"/>
                </a:solidFill>
              </a:rPr>
              <a:t>Big_Integers behave nearly exactly like true numeric types.</a:t>
            </a:r>
          </a:p>
          <a:p>
            <a:r>
              <a:rPr lang="en-US" sz="1600" dirty="0" smtClean="0">
                <a:solidFill>
                  <a:schemeClr val="accent2"/>
                </a:solidFill>
              </a:rPr>
              <a:t>One difference: The range syntax like in loop </a:t>
            </a:r>
            <a:r>
              <a:rPr lang="en-US" sz="1400" dirty="0" smtClean="0">
                <a:solidFill>
                  <a:schemeClr val="accent2"/>
                </a:solidFill>
                <a:latin typeface="Courier New" panose="02070309020205020404" pitchFamily="49" charset="0"/>
                <a:cs typeface="Courier New" panose="02070309020205020404" pitchFamily="49" charset="0"/>
              </a:rPr>
              <a:t>M .. N</a:t>
            </a:r>
            <a:r>
              <a:rPr lang="en-US" sz="1600" dirty="0" smtClean="0">
                <a:solidFill>
                  <a:schemeClr val="accent2"/>
                </a:solidFill>
              </a:rPr>
              <a:t> is illegal.</a:t>
            </a:r>
            <a:endParaRPr lang="en-US" sz="1600" dirty="0">
              <a:solidFill>
                <a:schemeClr val="accent2"/>
              </a:solidFill>
            </a:endParaRPr>
          </a:p>
        </p:txBody>
      </p:sp>
      <p:sp>
        <p:nvSpPr>
          <p:cNvPr id="9" name="Textfeld 8"/>
          <p:cNvSpPr txBox="1"/>
          <p:nvPr/>
        </p:nvSpPr>
        <p:spPr>
          <a:xfrm>
            <a:off x="7596336" y="461421"/>
            <a:ext cx="1080120" cy="646331"/>
          </a:xfrm>
          <a:prstGeom prst="rect">
            <a:avLst/>
          </a:prstGeom>
          <a:solidFill>
            <a:srgbClr val="C9A6E4"/>
          </a:solidFill>
          <a:ln w="19050">
            <a:solidFill>
              <a:srgbClr val="7030A0"/>
            </a:solidFill>
          </a:ln>
        </p:spPr>
        <p:txBody>
          <a:bodyPr wrap="square" rtlCol="0">
            <a:spAutoFit/>
          </a:bodyPr>
          <a:lstStyle/>
          <a:p>
            <a:pPr algn="ctr"/>
            <a:r>
              <a:rPr lang="en-US" sz="1800" dirty="0" smtClean="0">
                <a:solidFill>
                  <a:srgbClr val="7030A0"/>
                </a:solidFill>
              </a:rPr>
              <a:t>See </a:t>
            </a:r>
            <a:r>
              <a:rPr lang="en-US" sz="1800" dirty="0">
                <a:solidFill>
                  <a:srgbClr val="7030A0"/>
                </a:solidFill>
              </a:rPr>
              <a:t>c</a:t>
            </a:r>
            <a:r>
              <a:rPr lang="en-US" sz="1800" dirty="0" smtClean="0">
                <a:solidFill>
                  <a:srgbClr val="7030A0"/>
                </a:solidFill>
              </a:rPr>
              <a:t>ode Image</a:t>
            </a:r>
            <a:endParaRPr lang="en-US" sz="1800" dirty="0">
              <a:solidFill>
                <a:srgbClr val="7030A0"/>
              </a:solidFill>
            </a:endParaRPr>
          </a:p>
        </p:txBody>
      </p:sp>
      <p:sp>
        <p:nvSpPr>
          <p:cNvPr id="12" name="Interaktive Schaltfläche: Zurückkehren 11">
            <a:hlinkClick r:id="rId2" action="ppaction://hlinksldjump" highlightClick="1"/>
          </p:cNvPr>
          <p:cNvSpPr/>
          <p:nvPr/>
        </p:nvSpPr>
        <p:spPr bwMode="auto">
          <a:xfrm>
            <a:off x="6891242" y="1285106"/>
            <a:ext cx="182736" cy="216024"/>
          </a:xfrm>
          <a:prstGeom prst="actionButtonReturn">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8" charset="0"/>
              <a:buNone/>
              <a:tabLst/>
            </a:pPr>
            <a:endParaRPr kumimoji="0" lang="de-DE" sz="2200" b="0" i="0" u="none" strike="noStrike" cap="none" normalizeH="0" baseline="0" dirty="0" smtClean="0">
              <a:ln>
                <a:noFill/>
              </a:ln>
              <a:solidFill>
                <a:schemeClr val="bg1"/>
              </a:solidFill>
              <a:effectLst/>
              <a:latin typeface="Times New Roman" pitchFamily="18" charset="0"/>
            </a:endParaRPr>
          </a:p>
        </p:txBody>
      </p:sp>
    </p:spTree>
    <p:extLst>
      <p:ext uri="{BB962C8B-B14F-4D97-AF65-F5344CB8AC3E}">
        <p14:creationId xmlns:p14="http://schemas.microsoft.com/office/powerpoint/2010/main" val="2627107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6" grpId="0" animBg="1"/>
      <p:bldP spid="9" grpId="0" animBg="1"/>
      <p:bldP spid="12" grpId="0" animBg="1"/>
    </p:bldLst>
  </p:timing>
</p:sld>
</file>

<file path=ppt/slides/slide4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smtClean="0"/>
              <a:t>Solution Controlled Body</a:t>
            </a:r>
            <a:br>
              <a:rPr lang="en-US" dirty="0" smtClean="0"/>
            </a:br>
            <a:r>
              <a:rPr lang="en-US" dirty="0" smtClean="0"/>
              <a:t>Slide 387</a:t>
            </a:r>
            <a:endParaRPr lang="en-US" dirty="0"/>
          </a:p>
        </p:txBody>
      </p:sp>
      <p:sp>
        <p:nvSpPr>
          <p:cNvPr id="4" name="Fußzeilenplatzhalter 3"/>
          <p:cNvSpPr>
            <a:spLocks noGrp="1"/>
          </p:cNvSpPr>
          <p:nvPr>
            <p:ph type="ftr" idx="10"/>
          </p:nvPr>
        </p:nvSpPr>
        <p:spPr/>
        <p:txBody>
          <a:bodyPr/>
          <a:lstStyle/>
          <a:p>
            <a:pPr>
              <a:defRPr/>
            </a:pPr>
            <a:r>
              <a:rPr lang="en-US" dirty="0" smtClean="0"/>
              <a:t>Ada Basics © 2024 C.Grein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433</a:t>
            </a:fld>
            <a:endParaRPr lang="de-DE" dirty="0"/>
          </a:p>
        </p:txBody>
      </p:sp>
      <p:sp>
        <p:nvSpPr>
          <p:cNvPr id="7" name="Inhaltsplatzhalter 2"/>
          <p:cNvSpPr txBox="1">
            <a:spLocks/>
          </p:cNvSpPr>
          <p:nvPr/>
        </p:nvSpPr>
        <p:spPr bwMode="auto">
          <a:xfrm>
            <a:off x="683543" y="2594186"/>
            <a:ext cx="4320505" cy="294497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000" tIns="46800" rIns="90000" bIns="46800" numCol="1" anchor="t" anchorCtr="0" compatLnSpc="1">
            <a:prstTxWarp prst="textNoShape">
              <a:avLst/>
            </a:prstTxWarp>
          </a:bodyPr>
          <a:lstStyle>
            <a:lvl1pPr marL="342900" indent="-342900" algn="l" defTabSz="449263" rtl="0" eaLnBrk="0" fontAlgn="base" hangingPunct="0">
              <a:spcBef>
                <a:spcPts val="800"/>
              </a:spcBef>
              <a:spcAft>
                <a:spcPct val="0"/>
              </a:spcAft>
              <a:buClr>
                <a:srgbClr val="000000"/>
              </a:buClr>
              <a:buSzPct val="100000"/>
              <a:buFont typeface="Times New Roman" pitchFamily="18" charset="0"/>
              <a:defRPr sz="2800">
                <a:solidFill>
                  <a:srgbClr val="000000"/>
                </a:solidFill>
                <a:latin typeface="+mn-lt"/>
                <a:ea typeface="+mn-ea"/>
                <a:cs typeface="+mn-cs"/>
              </a:defRPr>
            </a:lvl1pPr>
            <a:lvl2pPr marL="742950" indent="-285750" algn="l" defTabSz="449263" rtl="0" eaLnBrk="0" fontAlgn="base" hangingPunct="0">
              <a:spcBef>
                <a:spcPts val="700"/>
              </a:spcBef>
              <a:spcAft>
                <a:spcPct val="0"/>
              </a:spcAft>
              <a:buClr>
                <a:srgbClr val="000000"/>
              </a:buClr>
              <a:buSzPct val="100000"/>
              <a:buFont typeface="Times New Roman" pitchFamily="18" charset="0"/>
              <a:defRPr sz="2400">
                <a:solidFill>
                  <a:srgbClr val="000000"/>
                </a:solidFill>
                <a:latin typeface="+mn-lt"/>
              </a:defRPr>
            </a:lvl2pPr>
            <a:lvl3pPr marL="1143000" indent="-228600" algn="l" defTabSz="449263" rtl="0" eaLnBrk="0" fontAlgn="base" hangingPunct="0">
              <a:spcBef>
                <a:spcPts val="600"/>
              </a:spcBef>
              <a:spcAft>
                <a:spcPct val="0"/>
              </a:spcAft>
              <a:buClr>
                <a:srgbClr val="000000"/>
              </a:buClr>
              <a:buSzPct val="100000"/>
              <a:buFont typeface="Times New Roman" pitchFamily="18" charset="0"/>
              <a:defRPr sz="2000">
                <a:solidFill>
                  <a:srgbClr val="000000"/>
                </a:solidFill>
                <a:latin typeface="+mn-lt"/>
              </a:defRPr>
            </a:lvl3pPr>
            <a:lvl4pPr marL="1600200" indent="-228600" algn="l" defTabSz="449263" rtl="0" eaLnBrk="0" fontAlgn="base" hangingPunct="0">
              <a:spcBef>
                <a:spcPts val="500"/>
              </a:spcBef>
              <a:spcAft>
                <a:spcPct val="0"/>
              </a:spcAft>
              <a:buClr>
                <a:srgbClr val="000000"/>
              </a:buClr>
              <a:buSzPct val="100000"/>
              <a:buFont typeface="Times New Roman" pitchFamily="18" charset="0"/>
              <a:defRPr sz="1800">
                <a:solidFill>
                  <a:srgbClr val="000000"/>
                </a:solidFill>
                <a:latin typeface="+mn-lt"/>
              </a:defRPr>
            </a:lvl4pPr>
            <a:lvl5pPr marL="2057400" indent="-228600" algn="l" defTabSz="449263" rtl="0" eaLnBrk="0" fontAlgn="base" hangingPunct="0">
              <a:spcBef>
                <a:spcPts val="500"/>
              </a:spcBef>
              <a:spcAft>
                <a:spcPct val="0"/>
              </a:spcAft>
              <a:buClr>
                <a:srgbClr val="000000"/>
              </a:buClr>
              <a:buSzPct val="100000"/>
              <a:buFont typeface="Times New Roman" pitchFamily="18" charset="0"/>
              <a:defRPr sz="1800">
                <a:solidFill>
                  <a:srgbClr val="000000"/>
                </a:solidFill>
                <a:latin typeface="+mn-lt"/>
              </a:defRPr>
            </a:lvl5pPr>
            <a:lvl6pPr marL="2514600" indent="-228600" algn="l" defTabSz="449263" rtl="0" fontAlgn="base">
              <a:spcBef>
                <a:spcPts val="500"/>
              </a:spcBef>
              <a:spcAft>
                <a:spcPct val="0"/>
              </a:spcAft>
              <a:buClr>
                <a:srgbClr val="000000"/>
              </a:buClr>
              <a:buSzPct val="100000"/>
              <a:buFont typeface="Times New Roman" pitchFamily="18" charset="0"/>
              <a:defRPr sz="1800">
                <a:solidFill>
                  <a:srgbClr val="000000"/>
                </a:solidFill>
                <a:latin typeface="+mn-lt"/>
              </a:defRPr>
            </a:lvl6pPr>
            <a:lvl7pPr marL="2971800" indent="-228600" algn="l" defTabSz="449263" rtl="0" fontAlgn="base">
              <a:spcBef>
                <a:spcPts val="500"/>
              </a:spcBef>
              <a:spcAft>
                <a:spcPct val="0"/>
              </a:spcAft>
              <a:buClr>
                <a:srgbClr val="000000"/>
              </a:buClr>
              <a:buSzPct val="100000"/>
              <a:buFont typeface="Times New Roman" pitchFamily="18" charset="0"/>
              <a:defRPr sz="1800">
                <a:solidFill>
                  <a:srgbClr val="000000"/>
                </a:solidFill>
                <a:latin typeface="+mn-lt"/>
              </a:defRPr>
            </a:lvl7pPr>
            <a:lvl8pPr marL="3429000" indent="-228600" algn="l" defTabSz="449263" rtl="0" fontAlgn="base">
              <a:spcBef>
                <a:spcPts val="500"/>
              </a:spcBef>
              <a:spcAft>
                <a:spcPct val="0"/>
              </a:spcAft>
              <a:buClr>
                <a:srgbClr val="000000"/>
              </a:buClr>
              <a:buSzPct val="100000"/>
              <a:buFont typeface="Times New Roman" pitchFamily="18" charset="0"/>
              <a:defRPr sz="1800">
                <a:solidFill>
                  <a:srgbClr val="000000"/>
                </a:solidFill>
                <a:latin typeface="+mn-lt"/>
              </a:defRPr>
            </a:lvl8pPr>
            <a:lvl9pPr marL="3886200" indent="-228600" algn="l" defTabSz="449263" rtl="0" fontAlgn="base">
              <a:spcBef>
                <a:spcPts val="500"/>
              </a:spcBef>
              <a:spcAft>
                <a:spcPct val="0"/>
              </a:spcAft>
              <a:buClr>
                <a:srgbClr val="000000"/>
              </a:buClr>
              <a:buSzPct val="100000"/>
              <a:buFont typeface="Times New Roman" pitchFamily="18" charset="0"/>
              <a:defRPr sz="1800">
                <a:solidFill>
                  <a:srgbClr val="000000"/>
                </a:solidFill>
                <a:latin typeface="+mn-lt"/>
              </a:defRPr>
            </a:lvl9pPr>
          </a:lstStyle>
          <a:p>
            <a:pPr marL="0" marR="0" lvl="0" indent="0" algn="l" defTabSz="449263" rtl="0" eaLnBrk="0" fontAlgn="base" latinLnBrk="0" hangingPunct="0">
              <a:lnSpc>
                <a:spcPct val="100000"/>
              </a:lnSpc>
              <a:spcBef>
                <a:spcPts val="800"/>
              </a:spcBef>
              <a:spcAft>
                <a:spcPct val="0"/>
              </a:spcAft>
              <a:buClr>
                <a:srgbClr val="000000"/>
              </a:buClr>
              <a:buSzPct val="100000"/>
              <a:buFont typeface="Times New Roman" pitchFamily="18" charset="0"/>
              <a:buNone/>
              <a:tabLst/>
              <a:defRPr/>
            </a:pPr>
            <a:r>
              <a:rPr kumimoji="0" lang="en-US" sz="1300" b="1"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t>package body </a:t>
            </a:r>
            <a:r>
              <a:rPr kumimoji="0" lang="en-US" sz="1300" b="0"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t>Pack </a:t>
            </a:r>
            <a:r>
              <a:rPr kumimoji="0" lang="en-US" sz="1300" b="1"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t>is</a:t>
            </a:r>
          </a:p>
          <a:p>
            <a:pPr marL="0" marR="0" lvl="0" indent="0" algn="l" defTabSz="449263" rtl="0" eaLnBrk="0" fontAlgn="base" latinLnBrk="0" hangingPunct="0">
              <a:lnSpc>
                <a:spcPct val="100000"/>
              </a:lnSpc>
              <a:spcBef>
                <a:spcPts val="800"/>
              </a:spcBef>
              <a:spcAft>
                <a:spcPct val="0"/>
              </a:spcAft>
              <a:buClr>
                <a:srgbClr val="000000"/>
              </a:buClr>
              <a:buSzPct val="100000"/>
              <a:buFont typeface="Times New Roman" pitchFamily="18" charset="0"/>
              <a:buNone/>
              <a:tabLst/>
              <a:defRPr/>
            </a:pPr>
            <a:r>
              <a:rPr kumimoji="0" lang="en-US" sz="1300" b="0"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t>  </a:t>
            </a:r>
            <a:r>
              <a:rPr kumimoji="0" lang="en-US" sz="1300" b="1"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t>procedure</a:t>
            </a:r>
            <a:r>
              <a:rPr kumimoji="0" lang="en-US" sz="1300" b="0"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t> Initialize (T: </a:t>
            </a:r>
            <a:r>
              <a:rPr kumimoji="0" lang="en-US" sz="1300" b="1"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t>in out </a:t>
            </a:r>
            <a:r>
              <a:rPr kumimoji="0" lang="en-US" sz="1300" b="0"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t>Rec) </a:t>
            </a:r>
            <a:r>
              <a:rPr kumimoji="0" lang="en-US" sz="1300" b="1"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t>is</a:t>
            </a:r>
          </a:p>
          <a:p>
            <a:pPr marL="0" marR="0" lvl="0" indent="0" algn="l" defTabSz="449263" rtl="0" eaLnBrk="0" fontAlgn="base" latinLnBrk="0" hangingPunct="0">
              <a:lnSpc>
                <a:spcPct val="100000"/>
              </a:lnSpc>
              <a:spcBef>
                <a:spcPts val="800"/>
              </a:spcBef>
              <a:spcAft>
                <a:spcPct val="0"/>
              </a:spcAft>
              <a:buClr>
                <a:srgbClr val="000000"/>
              </a:buClr>
              <a:buSzPct val="100000"/>
              <a:buFont typeface="Times New Roman" pitchFamily="18" charset="0"/>
              <a:buNone/>
              <a:tabLst/>
              <a:defRPr/>
            </a:pPr>
            <a:r>
              <a:rPr kumimoji="0" lang="en-US" sz="1300" b="0"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t>  </a:t>
            </a:r>
            <a:r>
              <a:rPr kumimoji="0" lang="en-US" sz="1300" b="1"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t>begin</a:t>
            </a:r>
            <a:r>
              <a:rPr kumimoji="0" lang="en-US" sz="1300" b="0"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t/>
            </a:r>
            <a:br>
              <a:rPr kumimoji="0" lang="en-US" sz="1300" b="0"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br>
            <a:r>
              <a:rPr kumimoji="0" lang="en-US" sz="1300" b="0"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t>    T := (Ada.Finalization.Controlled </a:t>
            </a:r>
            <a:r>
              <a:rPr kumimoji="0" lang="en-US" sz="1300" b="1"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t>with</a:t>
            </a:r>
            <a:r>
              <a:rPr kumimoji="0" lang="en-US" sz="1300" b="0"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t/>
            </a:r>
            <a:br>
              <a:rPr kumimoji="0" lang="en-US" sz="1300" b="0"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br>
            <a:r>
              <a:rPr kumimoji="0" lang="en-US" sz="1300" b="0"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t>          </a:t>
            </a:r>
            <a:r>
              <a:rPr kumimoji="0" lang="en-US" sz="1300" b="0" i="0" u="none" strike="noStrike" kern="0" cap="none" spc="0" normalizeH="0" baseline="0" noProof="0" dirty="0" smtClean="0">
                <a:ln>
                  <a:noFill/>
                </a:ln>
                <a:solidFill>
                  <a:srgbClr val="3333CC"/>
                </a:solidFill>
                <a:effectLst/>
                <a:uLnTx/>
                <a:uFillTx/>
                <a:latin typeface="Courier New" panose="02070309020205020404" pitchFamily="49" charset="0"/>
                <a:ea typeface="+mn-ea"/>
                <a:cs typeface="Courier New" panose="02070309020205020404" pitchFamily="49" charset="0"/>
              </a:rPr>
              <a:t>Ref =&gt; T'</a:t>
            </a:r>
            <a:r>
              <a:rPr kumimoji="0" lang="en-US" sz="1300" b="0" i="0" u="none" strike="noStrike" kern="0" cap="none" spc="0" normalizeH="0" baseline="0" noProof="0" dirty="0" smtClean="0">
                <a:ln>
                  <a:noFill/>
                </a:ln>
                <a:solidFill>
                  <a:srgbClr val="C00000"/>
                </a:solidFill>
                <a:effectLst/>
                <a:uLnTx/>
                <a:uFillTx/>
                <a:latin typeface="Courier New" panose="02070309020205020404" pitchFamily="49" charset="0"/>
                <a:ea typeface="+mn-ea"/>
                <a:cs typeface="Courier New" panose="02070309020205020404" pitchFamily="49" charset="0"/>
              </a:rPr>
              <a:t>Unchecked</a:t>
            </a:r>
            <a:r>
              <a:rPr kumimoji="0" lang="en-US" sz="1300" b="0" i="0" u="none" strike="noStrike" kern="0" cap="none" spc="0" normalizeH="0" baseline="0" noProof="0" dirty="0" smtClean="0">
                <a:ln>
                  <a:noFill/>
                </a:ln>
                <a:solidFill>
                  <a:srgbClr val="3333CC"/>
                </a:solidFill>
                <a:effectLst/>
                <a:uLnTx/>
                <a:uFillTx/>
                <a:latin typeface="Courier New" panose="02070309020205020404" pitchFamily="49" charset="0"/>
                <a:ea typeface="+mn-ea"/>
                <a:cs typeface="Courier New" panose="02070309020205020404" pitchFamily="49" charset="0"/>
              </a:rPr>
              <a:t>_Access</a:t>
            </a:r>
            <a:r>
              <a:rPr kumimoji="0" lang="en-US" sz="1300" b="0"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t>,</a:t>
            </a:r>
            <a:br>
              <a:rPr kumimoji="0" lang="en-US" sz="1300" b="0"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br>
            <a:r>
              <a:rPr kumimoji="0" lang="en-US" sz="1300" b="0"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t>          I   =&gt; </a:t>
            </a:r>
            <a:r>
              <a:rPr kumimoji="0" lang="en-US" sz="1300" b="0" i="0" u="none" strike="noStrike" kern="0" cap="none" spc="0" normalizeH="0" baseline="0" noProof="0" dirty="0" smtClean="0">
                <a:ln>
                  <a:noFill/>
                </a:ln>
                <a:solidFill>
                  <a:schemeClr val="tx1"/>
                </a:solidFill>
                <a:effectLst/>
                <a:uLnTx/>
                <a:uFillTx/>
                <a:latin typeface="Courier New" panose="02070309020205020404" pitchFamily="49" charset="0"/>
                <a:ea typeface="+mn-ea"/>
                <a:cs typeface="Courier New" panose="02070309020205020404" pitchFamily="49" charset="0"/>
              </a:rPr>
              <a:t>42</a:t>
            </a:r>
            <a:r>
              <a:rPr kumimoji="0" lang="en-US" sz="1300" b="0"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t>);</a:t>
            </a:r>
            <a:br>
              <a:rPr kumimoji="0" lang="en-US" sz="1300" b="0"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br>
            <a:r>
              <a:rPr kumimoji="0" lang="en-US" sz="1300" b="0"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t>  </a:t>
            </a:r>
            <a:r>
              <a:rPr kumimoji="0" lang="en-US" sz="1300" b="1"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t>end</a:t>
            </a:r>
            <a:r>
              <a:rPr kumimoji="0" lang="en-US" sz="1300" b="0"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t> Initialize;</a:t>
            </a:r>
          </a:p>
          <a:p>
            <a:pPr marL="0" marR="0" lvl="0" indent="0" algn="l" defTabSz="449263" rtl="0" eaLnBrk="0" fontAlgn="base" latinLnBrk="0" hangingPunct="0">
              <a:lnSpc>
                <a:spcPct val="100000"/>
              </a:lnSpc>
              <a:spcBef>
                <a:spcPts val="800"/>
              </a:spcBef>
              <a:spcAft>
                <a:spcPct val="0"/>
              </a:spcAft>
              <a:buClr>
                <a:srgbClr val="000000"/>
              </a:buClr>
              <a:buSzPct val="100000"/>
              <a:buFont typeface="Times New Roman" pitchFamily="18" charset="0"/>
              <a:buNone/>
              <a:tabLst/>
              <a:defRPr/>
            </a:pPr>
            <a:r>
              <a:rPr kumimoji="0" lang="en-US" sz="1300" b="0"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t>  </a:t>
            </a:r>
            <a:r>
              <a:rPr kumimoji="0" lang="en-US" sz="1300" b="1"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t>procedure</a:t>
            </a:r>
            <a:r>
              <a:rPr kumimoji="0" lang="en-US" sz="1300" b="0"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t> Adjust (T: </a:t>
            </a:r>
            <a:r>
              <a:rPr kumimoji="0" lang="en-US" sz="1300" b="1"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t>in out </a:t>
            </a:r>
            <a:r>
              <a:rPr kumimoji="0" lang="en-US" sz="1300" b="0"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t>Rec) </a:t>
            </a:r>
            <a:r>
              <a:rPr kumimoji="0" lang="en-US" sz="1300" b="1"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t>is</a:t>
            </a:r>
          </a:p>
          <a:p>
            <a:pPr marL="0" marR="0" lvl="0" indent="0" algn="l" defTabSz="449263" rtl="0" eaLnBrk="0" fontAlgn="base" latinLnBrk="0" hangingPunct="0">
              <a:lnSpc>
                <a:spcPct val="100000"/>
              </a:lnSpc>
              <a:spcBef>
                <a:spcPts val="800"/>
              </a:spcBef>
              <a:spcAft>
                <a:spcPct val="0"/>
              </a:spcAft>
              <a:buClr>
                <a:srgbClr val="000000"/>
              </a:buClr>
              <a:buSzPct val="100000"/>
              <a:buFont typeface="Times New Roman" pitchFamily="18" charset="0"/>
              <a:buNone/>
              <a:tabLst/>
              <a:defRPr/>
            </a:pPr>
            <a:r>
              <a:rPr kumimoji="0" lang="en-US" sz="1300" b="0"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t>  </a:t>
            </a:r>
            <a:r>
              <a:rPr kumimoji="0" lang="en-US" sz="1300" b="1"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t>begin</a:t>
            </a:r>
            <a:br>
              <a:rPr kumimoji="0" lang="en-US" sz="1300" b="1"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br>
            <a:r>
              <a:rPr kumimoji="0" lang="en-US" sz="1300" b="0"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t>    T.Ref := T'Unchecked_Access;</a:t>
            </a:r>
            <a:br>
              <a:rPr kumimoji="0" lang="en-US" sz="1300" b="0"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br>
            <a:r>
              <a:rPr kumimoji="0" lang="en-US" sz="1300" b="0"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t>  </a:t>
            </a:r>
            <a:r>
              <a:rPr kumimoji="0" lang="en-US" sz="1300" b="1"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t>end</a:t>
            </a:r>
            <a:r>
              <a:rPr kumimoji="0" lang="en-US" sz="1300" b="0"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t> Adjust;</a:t>
            </a:r>
          </a:p>
          <a:p>
            <a:pPr marL="0" marR="0" lvl="0" indent="0" algn="l" defTabSz="449263" rtl="0" eaLnBrk="0" fontAlgn="base" latinLnBrk="0" hangingPunct="0">
              <a:lnSpc>
                <a:spcPct val="100000"/>
              </a:lnSpc>
              <a:spcBef>
                <a:spcPts val="800"/>
              </a:spcBef>
              <a:spcAft>
                <a:spcPct val="0"/>
              </a:spcAft>
              <a:buClr>
                <a:srgbClr val="000000"/>
              </a:buClr>
              <a:buSzPct val="100000"/>
              <a:buFont typeface="Times New Roman" pitchFamily="18" charset="0"/>
              <a:buNone/>
              <a:tabLst/>
              <a:defRPr/>
            </a:pPr>
            <a:r>
              <a:rPr kumimoji="0" lang="en-US" sz="1300" b="1"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t>end</a:t>
            </a:r>
            <a:r>
              <a:rPr kumimoji="0" lang="en-US" sz="1300" b="0"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t> Pack;</a:t>
            </a:r>
          </a:p>
        </p:txBody>
      </p:sp>
      <p:sp>
        <p:nvSpPr>
          <p:cNvPr id="8" name="Textfeld 7"/>
          <p:cNvSpPr txBox="1"/>
          <p:nvPr/>
        </p:nvSpPr>
        <p:spPr>
          <a:xfrm>
            <a:off x="5148064" y="2490281"/>
            <a:ext cx="3816424" cy="938719"/>
          </a:xfrm>
          <a:prstGeom prst="rect">
            <a:avLst/>
          </a:prstGeom>
          <a:solidFill>
            <a:srgbClr val="AAE2CA">
              <a:lumMod val="40000"/>
              <a:lumOff val="60000"/>
            </a:srgbClr>
          </a:solidFill>
          <a:ln>
            <a:solidFill>
              <a:srgbClr val="3333CC"/>
            </a:solidFill>
          </a:ln>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100" b="1" i="0" u="none" strike="noStrike" kern="0" cap="none" spc="0" normalizeH="0" baseline="0" noProof="0" dirty="0" smtClean="0">
                <a:ln>
                  <a:noFill/>
                </a:ln>
                <a:solidFill>
                  <a:srgbClr val="000000"/>
                </a:solidFill>
                <a:effectLst/>
                <a:uLnTx/>
                <a:uFillTx/>
                <a:latin typeface="Courier New" panose="02070309020205020404" pitchFamily="49" charset="0"/>
                <a:cs typeface="Courier New" panose="02070309020205020404" pitchFamily="49" charset="0"/>
              </a:rPr>
              <a:t>type</a:t>
            </a:r>
            <a:r>
              <a:rPr kumimoji="0" lang="en-US" sz="1100" b="0" i="0" u="none" strike="noStrike" kern="0" cap="none" spc="0" normalizeH="0" baseline="0" noProof="0" dirty="0" smtClean="0">
                <a:ln>
                  <a:noFill/>
                </a:ln>
                <a:solidFill>
                  <a:srgbClr val="000000"/>
                </a:solidFill>
                <a:effectLst/>
                <a:uLnTx/>
                <a:uFillTx/>
                <a:latin typeface="Courier New" panose="02070309020205020404" pitchFamily="49" charset="0"/>
                <a:cs typeface="Courier New" panose="02070309020205020404" pitchFamily="49" charset="0"/>
              </a:rPr>
              <a:t> Rec </a:t>
            </a:r>
            <a:r>
              <a:rPr kumimoji="0" lang="en-US" sz="1100" b="1" i="0" u="none" strike="noStrike" kern="0" cap="none" spc="0" normalizeH="0" baseline="0" noProof="0" dirty="0" smtClean="0">
                <a:ln>
                  <a:noFill/>
                </a:ln>
                <a:solidFill>
                  <a:srgbClr val="000000"/>
                </a:solidFill>
                <a:effectLst/>
                <a:uLnTx/>
                <a:uFillTx/>
                <a:latin typeface="Courier New" panose="02070309020205020404" pitchFamily="49" charset="0"/>
                <a:cs typeface="Courier New" panose="02070309020205020404" pitchFamily="49" charset="0"/>
              </a:rPr>
              <a:t>is new </a:t>
            </a:r>
            <a:r>
              <a:rPr kumimoji="0" lang="en-US" sz="1100" b="0" i="0" u="none" strike="noStrike" kern="0" cap="none" spc="0" normalizeH="0" baseline="0" noProof="0" dirty="0" smtClean="0">
                <a:ln>
                  <a:noFill/>
                </a:ln>
                <a:solidFill>
                  <a:srgbClr val="000000"/>
                </a:solidFill>
                <a:effectLst/>
                <a:uLnTx/>
                <a:uFillTx/>
                <a:latin typeface="Courier New" panose="02070309020205020404" pitchFamily="49" charset="0"/>
                <a:cs typeface="Courier New" panose="02070309020205020404" pitchFamily="49" charset="0"/>
              </a:rPr>
              <a:t>Ada.Finalization.Controlled</a:t>
            </a:r>
            <a:br>
              <a:rPr kumimoji="0" lang="en-US" sz="1100" b="0" i="0" u="none" strike="noStrike" kern="0" cap="none" spc="0" normalizeH="0" baseline="0" noProof="0" dirty="0" smtClean="0">
                <a:ln>
                  <a:noFill/>
                </a:ln>
                <a:solidFill>
                  <a:srgbClr val="000000"/>
                </a:solidFill>
                <a:effectLst/>
                <a:uLnTx/>
                <a:uFillTx/>
                <a:latin typeface="Courier New" panose="02070309020205020404" pitchFamily="49" charset="0"/>
                <a:cs typeface="Courier New" panose="02070309020205020404" pitchFamily="49" charset="0"/>
              </a:rPr>
            </a:br>
            <a:r>
              <a:rPr kumimoji="0" lang="en-US" sz="1100" b="0" i="0" u="none" strike="noStrike" kern="0" cap="none" spc="0" normalizeH="0" baseline="0" noProof="0" dirty="0" smtClean="0">
                <a:ln>
                  <a:noFill/>
                </a:ln>
                <a:solidFill>
                  <a:srgbClr val="000000"/>
                </a:solidFill>
                <a:effectLst/>
                <a:uLnTx/>
                <a:uFillTx/>
                <a:latin typeface="Courier New" panose="02070309020205020404" pitchFamily="49" charset="0"/>
                <a:cs typeface="Courier New" panose="02070309020205020404" pitchFamily="49" charset="0"/>
              </a:rPr>
              <a:t>  </a:t>
            </a:r>
            <a:r>
              <a:rPr kumimoji="0" lang="en-US" sz="1100" b="1" i="0" u="none" strike="noStrike" kern="0" cap="none" spc="0" normalizeH="0" baseline="0" noProof="0" dirty="0" smtClean="0">
                <a:ln>
                  <a:noFill/>
                </a:ln>
                <a:solidFill>
                  <a:srgbClr val="000000"/>
                </a:solidFill>
                <a:effectLst/>
                <a:uLnTx/>
                <a:uFillTx/>
                <a:latin typeface="Courier New" panose="02070309020205020404" pitchFamily="49" charset="0"/>
                <a:cs typeface="Courier New" panose="02070309020205020404" pitchFamily="49" charset="0"/>
              </a:rPr>
              <a:t>with record</a:t>
            </a:r>
            <a:r>
              <a:rPr kumimoji="0" lang="en-US" sz="1100" b="0" i="0" u="none" strike="noStrike" kern="0" cap="none" spc="0" normalizeH="0" baseline="0" noProof="0" dirty="0" smtClean="0">
                <a:ln>
                  <a:noFill/>
                </a:ln>
                <a:solidFill>
                  <a:srgbClr val="000000"/>
                </a:solidFill>
                <a:effectLst/>
                <a:uLnTx/>
                <a:uFillTx/>
                <a:latin typeface="Courier New" panose="02070309020205020404" pitchFamily="49" charset="0"/>
                <a:cs typeface="Courier New" panose="02070309020205020404" pitchFamily="49" charset="0"/>
              </a:rPr>
              <a:t/>
            </a:r>
            <a:br>
              <a:rPr kumimoji="0" lang="en-US" sz="1100" b="0" i="0" u="none" strike="noStrike" kern="0" cap="none" spc="0" normalizeH="0" baseline="0" noProof="0" dirty="0" smtClean="0">
                <a:ln>
                  <a:noFill/>
                </a:ln>
                <a:solidFill>
                  <a:srgbClr val="000000"/>
                </a:solidFill>
                <a:effectLst/>
                <a:uLnTx/>
                <a:uFillTx/>
                <a:latin typeface="Courier New" panose="02070309020205020404" pitchFamily="49" charset="0"/>
                <a:cs typeface="Courier New" panose="02070309020205020404" pitchFamily="49" charset="0"/>
              </a:rPr>
            </a:br>
            <a:r>
              <a:rPr kumimoji="0" lang="en-US" sz="1100" b="0" i="0" u="none" strike="noStrike" kern="0" cap="none" spc="0" normalizeH="0" baseline="0" noProof="0" dirty="0" smtClean="0">
                <a:ln>
                  <a:noFill/>
                </a:ln>
                <a:solidFill>
                  <a:srgbClr val="000000"/>
                </a:solidFill>
                <a:effectLst/>
                <a:uLnTx/>
                <a:uFillTx/>
                <a:latin typeface="Courier New" panose="02070309020205020404" pitchFamily="49" charset="0"/>
                <a:cs typeface="Courier New" panose="02070309020205020404" pitchFamily="49" charset="0"/>
              </a:rPr>
              <a:t>    Ref: </a:t>
            </a:r>
            <a:r>
              <a:rPr kumimoji="0" lang="en-US" sz="1100" b="1" i="0" u="none" strike="noStrike" kern="0" cap="none" spc="0" normalizeH="0" baseline="0" noProof="0" dirty="0" smtClean="0">
                <a:ln>
                  <a:noFill/>
                </a:ln>
                <a:solidFill>
                  <a:srgbClr val="000000"/>
                </a:solidFill>
                <a:effectLst/>
                <a:uLnTx/>
                <a:uFillTx/>
                <a:latin typeface="Courier New" panose="02070309020205020404" pitchFamily="49" charset="0"/>
                <a:cs typeface="Courier New" panose="02070309020205020404" pitchFamily="49" charset="0"/>
              </a:rPr>
              <a:t>access</a:t>
            </a:r>
            <a:r>
              <a:rPr kumimoji="0" lang="en-US" sz="1100" b="0" i="0" u="none" strike="noStrike" kern="0" cap="none" spc="0" normalizeH="0" baseline="0" noProof="0" dirty="0" smtClean="0">
                <a:ln>
                  <a:noFill/>
                </a:ln>
                <a:solidFill>
                  <a:srgbClr val="000000"/>
                </a:solidFill>
                <a:effectLst/>
                <a:uLnTx/>
                <a:uFillTx/>
                <a:latin typeface="Courier New" panose="02070309020205020404" pitchFamily="49" charset="0"/>
                <a:cs typeface="Courier New" panose="02070309020205020404" pitchFamily="49" charset="0"/>
              </a:rPr>
              <a:t> Rec;</a:t>
            </a:r>
            <a:br>
              <a:rPr kumimoji="0" lang="en-US" sz="1100" b="0" i="0" u="none" strike="noStrike" kern="0" cap="none" spc="0" normalizeH="0" baseline="0" noProof="0" dirty="0" smtClean="0">
                <a:ln>
                  <a:noFill/>
                </a:ln>
                <a:solidFill>
                  <a:srgbClr val="000000"/>
                </a:solidFill>
                <a:effectLst/>
                <a:uLnTx/>
                <a:uFillTx/>
                <a:latin typeface="Courier New" panose="02070309020205020404" pitchFamily="49" charset="0"/>
                <a:cs typeface="Courier New" panose="02070309020205020404" pitchFamily="49" charset="0"/>
              </a:rPr>
            </a:br>
            <a:r>
              <a:rPr kumimoji="0" lang="en-US" sz="1100" b="0" i="0" u="none" strike="noStrike" kern="0" cap="none" spc="0" normalizeH="0" baseline="0" noProof="0" dirty="0" smtClean="0">
                <a:ln>
                  <a:noFill/>
                </a:ln>
                <a:solidFill>
                  <a:srgbClr val="000000"/>
                </a:solidFill>
                <a:effectLst/>
                <a:uLnTx/>
                <a:uFillTx/>
                <a:latin typeface="Courier New" panose="02070309020205020404" pitchFamily="49" charset="0"/>
                <a:cs typeface="Courier New" panose="02070309020205020404" pitchFamily="49" charset="0"/>
              </a:rPr>
              <a:t>    I  : Integer;</a:t>
            </a:r>
            <a:br>
              <a:rPr kumimoji="0" lang="en-US" sz="1100" b="0" i="0" u="none" strike="noStrike" kern="0" cap="none" spc="0" normalizeH="0" baseline="0" noProof="0" dirty="0" smtClean="0">
                <a:ln>
                  <a:noFill/>
                </a:ln>
                <a:solidFill>
                  <a:srgbClr val="000000"/>
                </a:solidFill>
                <a:effectLst/>
                <a:uLnTx/>
                <a:uFillTx/>
                <a:latin typeface="Courier New" panose="02070309020205020404" pitchFamily="49" charset="0"/>
                <a:cs typeface="Courier New" panose="02070309020205020404" pitchFamily="49" charset="0"/>
              </a:rPr>
            </a:br>
            <a:r>
              <a:rPr kumimoji="0" lang="en-US" sz="1100" b="0" i="0" u="none" strike="noStrike" kern="0" cap="none" spc="0" normalizeH="0" baseline="0" noProof="0" dirty="0" smtClean="0">
                <a:ln>
                  <a:noFill/>
                </a:ln>
                <a:solidFill>
                  <a:srgbClr val="000000"/>
                </a:solidFill>
                <a:effectLst/>
                <a:uLnTx/>
                <a:uFillTx/>
                <a:latin typeface="Courier New" panose="02070309020205020404" pitchFamily="49" charset="0"/>
                <a:cs typeface="Courier New" panose="02070309020205020404" pitchFamily="49" charset="0"/>
              </a:rPr>
              <a:t>  </a:t>
            </a:r>
            <a:r>
              <a:rPr kumimoji="0" lang="en-US" sz="1100" b="1" i="0" u="none" strike="noStrike" kern="0" cap="none" spc="0" normalizeH="0" baseline="0" noProof="0" dirty="0" smtClean="0">
                <a:ln>
                  <a:noFill/>
                </a:ln>
                <a:solidFill>
                  <a:srgbClr val="000000"/>
                </a:solidFill>
                <a:effectLst/>
                <a:uLnTx/>
                <a:uFillTx/>
                <a:latin typeface="Courier New" panose="02070309020205020404" pitchFamily="49" charset="0"/>
                <a:cs typeface="Courier New" panose="02070309020205020404" pitchFamily="49" charset="0"/>
              </a:rPr>
              <a:t>end record</a:t>
            </a:r>
            <a:r>
              <a:rPr kumimoji="0" lang="en-US" sz="1100" b="0" i="0" u="none" strike="noStrike" kern="0" cap="none" spc="0" normalizeH="0" baseline="0" noProof="0" dirty="0" smtClean="0">
                <a:ln>
                  <a:noFill/>
                </a:ln>
                <a:solidFill>
                  <a:srgbClr val="000000"/>
                </a:solidFill>
                <a:effectLst/>
                <a:uLnTx/>
                <a:uFillTx/>
                <a:latin typeface="Courier New" panose="02070309020205020404" pitchFamily="49" charset="0"/>
                <a:cs typeface="Courier New" panose="02070309020205020404" pitchFamily="49" charset="0"/>
              </a:rPr>
              <a:t>;</a:t>
            </a:r>
          </a:p>
        </p:txBody>
      </p:sp>
      <p:cxnSp>
        <p:nvCxnSpPr>
          <p:cNvPr id="9" name="Gewinkelte Verbindung 8"/>
          <p:cNvCxnSpPr/>
          <p:nvPr/>
        </p:nvCxnSpPr>
        <p:spPr bwMode="auto">
          <a:xfrm rot="10800000" flipV="1">
            <a:off x="3752205" y="3717032"/>
            <a:ext cx="2160240" cy="1814115"/>
          </a:xfrm>
          <a:prstGeom prst="bentConnector3">
            <a:avLst>
              <a:gd name="adj1" fmla="val 56614"/>
            </a:avLst>
          </a:prstGeom>
          <a:solidFill>
            <a:srgbClr val="00B8FF"/>
          </a:solidFill>
          <a:ln w="9525" cap="flat" cmpd="sng" algn="ctr">
            <a:solidFill>
              <a:srgbClr val="000000"/>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0" name="Inhaltsplatzhalter 5"/>
          <p:cNvSpPr txBox="1">
            <a:spLocks/>
          </p:cNvSpPr>
          <p:nvPr/>
        </p:nvSpPr>
        <p:spPr bwMode="auto">
          <a:xfrm>
            <a:off x="4849861" y="3936107"/>
            <a:ext cx="3754587" cy="201317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000" tIns="46800" rIns="90000" bIns="46800" numCol="1" anchor="t" anchorCtr="0" compatLnSpc="1">
            <a:prstTxWarp prst="textNoShape">
              <a:avLst/>
            </a:prstTxWarp>
          </a:bodyPr>
          <a:lstStyle>
            <a:lvl1pPr marL="342900" indent="-342900" algn="l" defTabSz="449263" rtl="0" eaLnBrk="0" fontAlgn="base" hangingPunct="0">
              <a:spcBef>
                <a:spcPts val="800"/>
              </a:spcBef>
              <a:spcAft>
                <a:spcPct val="0"/>
              </a:spcAft>
              <a:buClr>
                <a:srgbClr val="000000"/>
              </a:buClr>
              <a:buSzPct val="100000"/>
              <a:buFont typeface="Times New Roman" pitchFamily="18" charset="0"/>
              <a:defRPr sz="2800">
                <a:solidFill>
                  <a:srgbClr val="000000"/>
                </a:solidFill>
                <a:latin typeface="+mn-lt"/>
                <a:ea typeface="+mn-ea"/>
                <a:cs typeface="+mn-cs"/>
              </a:defRPr>
            </a:lvl1pPr>
            <a:lvl2pPr marL="742950" indent="-285750" algn="l" defTabSz="449263" rtl="0" eaLnBrk="0" fontAlgn="base" hangingPunct="0">
              <a:spcBef>
                <a:spcPts val="700"/>
              </a:spcBef>
              <a:spcAft>
                <a:spcPct val="0"/>
              </a:spcAft>
              <a:buClr>
                <a:srgbClr val="000000"/>
              </a:buClr>
              <a:buSzPct val="100000"/>
              <a:buFont typeface="Times New Roman" pitchFamily="18" charset="0"/>
              <a:defRPr sz="2400">
                <a:solidFill>
                  <a:srgbClr val="000000"/>
                </a:solidFill>
                <a:latin typeface="+mn-lt"/>
              </a:defRPr>
            </a:lvl2pPr>
            <a:lvl3pPr marL="1143000" indent="-228600" algn="l" defTabSz="449263" rtl="0" eaLnBrk="0" fontAlgn="base" hangingPunct="0">
              <a:spcBef>
                <a:spcPts val="600"/>
              </a:spcBef>
              <a:spcAft>
                <a:spcPct val="0"/>
              </a:spcAft>
              <a:buClr>
                <a:srgbClr val="000000"/>
              </a:buClr>
              <a:buSzPct val="100000"/>
              <a:buFont typeface="Times New Roman" pitchFamily="18" charset="0"/>
              <a:defRPr sz="2000">
                <a:solidFill>
                  <a:srgbClr val="000000"/>
                </a:solidFill>
                <a:latin typeface="+mn-lt"/>
              </a:defRPr>
            </a:lvl3pPr>
            <a:lvl4pPr marL="1600200" indent="-228600" algn="l" defTabSz="449263" rtl="0" eaLnBrk="0" fontAlgn="base" hangingPunct="0">
              <a:spcBef>
                <a:spcPts val="500"/>
              </a:spcBef>
              <a:spcAft>
                <a:spcPct val="0"/>
              </a:spcAft>
              <a:buClr>
                <a:srgbClr val="000000"/>
              </a:buClr>
              <a:buSzPct val="100000"/>
              <a:buFont typeface="Times New Roman" pitchFamily="18" charset="0"/>
              <a:defRPr sz="1800">
                <a:solidFill>
                  <a:srgbClr val="000000"/>
                </a:solidFill>
                <a:latin typeface="+mn-lt"/>
              </a:defRPr>
            </a:lvl4pPr>
            <a:lvl5pPr marL="2057400" indent="-228600" algn="l" defTabSz="449263" rtl="0" eaLnBrk="0" fontAlgn="base" hangingPunct="0">
              <a:spcBef>
                <a:spcPts val="500"/>
              </a:spcBef>
              <a:spcAft>
                <a:spcPct val="0"/>
              </a:spcAft>
              <a:buClr>
                <a:srgbClr val="000000"/>
              </a:buClr>
              <a:buSzPct val="100000"/>
              <a:buFont typeface="Times New Roman" pitchFamily="18" charset="0"/>
              <a:defRPr sz="1800">
                <a:solidFill>
                  <a:srgbClr val="000000"/>
                </a:solidFill>
                <a:latin typeface="+mn-lt"/>
              </a:defRPr>
            </a:lvl5pPr>
            <a:lvl6pPr marL="2514600" indent="-228600" algn="l" defTabSz="449263" rtl="0" fontAlgn="base">
              <a:spcBef>
                <a:spcPts val="500"/>
              </a:spcBef>
              <a:spcAft>
                <a:spcPct val="0"/>
              </a:spcAft>
              <a:buClr>
                <a:srgbClr val="000000"/>
              </a:buClr>
              <a:buSzPct val="100000"/>
              <a:buFont typeface="Times New Roman" pitchFamily="18" charset="0"/>
              <a:defRPr sz="1800">
                <a:solidFill>
                  <a:srgbClr val="000000"/>
                </a:solidFill>
                <a:latin typeface="+mn-lt"/>
              </a:defRPr>
            </a:lvl6pPr>
            <a:lvl7pPr marL="2971800" indent="-228600" algn="l" defTabSz="449263" rtl="0" fontAlgn="base">
              <a:spcBef>
                <a:spcPts val="500"/>
              </a:spcBef>
              <a:spcAft>
                <a:spcPct val="0"/>
              </a:spcAft>
              <a:buClr>
                <a:srgbClr val="000000"/>
              </a:buClr>
              <a:buSzPct val="100000"/>
              <a:buFont typeface="Times New Roman" pitchFamily="18" charset="0"/>
              <a:defRPr sz="1800">
                <a:solidFill>
                  <a:srgbClr val="000000"/>
                </a:solidFill>
                <a:latin typeface="+mn-lt"/>
              </a:defRPr>
            </a:lvl7pPr>
            <a:lvl8pPr marL="3429000" indent="-228600" algn="l" defTabSz="449263" rtl="0" fontAlgn="base">
              <a:spcBef>
                <a:spcPts val="500"/>
              </a:spcBef>
              <a:spcAft>
                <a:spcPct val="0"/>
              </a:spcAft>
              <a:buClr>
                <a:srgbClr val="000000"/>
              </a:buClr>
              <a:buSzPct val="100000"/>
              <a:buFont typeface="Times New Roman" pitchFamily="18" charset="0"/>
              <a:defRPr sz="1800">
                <a:solidFill>
                  <a:srgbClr val="000000"/>
                </a:solidFill>
                <a:latin typeface="+mn-lt"/>
              </a:defRPr>
            </a:lvl8pPr>
            <a:lvl9pPr marL="3886200" indent="-228600" algn="l" defTabSz="449263" rtl="0" fontAlgn="base">
              <a:spcBef>
                <a:spcPts val="500"/>
              </a:spcBef>
              <a:spcAft>
                <a:spcPct val="0"/>
              </a:spcAft>
              <a:buClr>
                <a:srgbClr val="000000"/>
              </a:buClr>
              <a:buSzPct val="100000"/>
              <a:buFont typeface="Times New Roman" pitchFamily="18" charset="0"/>
              <a:defRPr sz="1800">
                <a:solidFill>
                  <a:srgbClr val="000000"/>
                </a:solidFill>
                <a:latin typeface="+mn-lt"/>
              </a:defRPr>
            </a:lvl9pPr>
          </a:lstStyle>
          <a:p>
            <a:pPr marL="0" marR="0" lvl="0" indent="0" algn="l" defTabSz="449263" rtl="0" eaLnBrk="0" fontAlgn="base" latinLnBrk="0" hangingPunct="0">
              <a:lnSpc>
                <a:spcPct val="100000"/>
              </a:lnSpc>
              <a:spcBef>
                <a:spcPts val="800"/>
              </a:spcBef>
              <a:spcAft>
                <a:spcPct val="0"/>
              </a:spcAft>
              <a:buClr>
                <a:srgbClr val="000000"/>
              </a:buClr>
              <a:buSzPct val="100000"/>
              <a:buFont typeface="Times New Roman" pitchFamily="18" charset="0"/>
              <a:buNone/>
              <a:tabLst/>
              <a:defRPr/>
            </a:pPr>
            <a:r>
              <a:rPr kumimoji="0" lang="en-US" sz="1300" b="1"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t>function</a:t>
            </a:r>
            <a:r>
              <a:rPr kumimoji="0" lang="en-US" sz="1300" b="0"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t> Create </a:t>
            </a:r>
            <a:r>
              <a:rPr kumimoji="0" lang="en-US" sz="1300" b="1"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t>return</a:t>
            </a:r>
            <a:r>
              <a:rPr kumimoji="0" lang="en-US" sz="1300" b="0"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t> Pack.Rec </a:t>
            </a:r>
            <a:r>
              <a:rPr kumimoji="0" lang="en-US" sz="1300" b="1"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t>is</a:t>
            </a:r>
          </a:p>
          <a:p>
            <a:pPr marL="0" marR="0" lvl="0" indent="0" algn="l" defTabSz="449263" rtl="0" eaLnBrk="0" fontAlgn="base" latinLnBrk="0" hangingPunct="0">
              <a:lnSpc>
                <a:spcPct val="100000"/>
              </a:lnSpc>
              <a:spcBef>
                <a:spcPts val="800"/>
              </a:spcBef>
              <a:spcAft>
                <a:spcPct val="0"/>
              </a:spcAft>
              <a:buClr>
                <a:srgbClr val="000000"/>
              </a:buClr>
              <a:buSzPct val="100000"/>
              <a:buFont typeface="Times New Roman" pitchFamily="18" charset="0"/>
              <a:buNone/>
              <a:tabLst/>
              <a:defRPr/>
            </a:pPr>
            <a:r>
              <a:rPr kumimoji="0" lang="en-US" sz="1300" b="0"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t>  X: Pack.Rec;  -- </a:t>
            </a:r>
            <a:r>
              <a:rPr kumimoji="0" lang="en-US" sz="1300" b="0" i="1"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t>Initialize called</a:t>
            </a:r>
            <a:r>
              <a:rPr kumimoji="0" lang="en-US" sz="1300" b="0"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t/>
            </a:r>
            <a:br>
              <a:rPr kumimoji="0" lang="en-US" sz="1300" b="0"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br>
            <a:r>
              <a:rPr kumimoji="0" lang="en-US" sz="1300" b="1"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t>begin</a:t>
            </a:r>
            <a:br>
              <a:rPr kumimoji="0" lang="en-US" sz="1300" b="1"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br>
            <a:r>
              <a:rPr kumimoji="0" lang="en-US" sz="1300" b="0"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t>  </a:t>
            </a:r>
            <a:r>
              <a:rPr kumimoji="0" lang="en-US" sz="1300" b="1"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t>return</a:t>
            </a:r>
            <a:r>
              <a:rPr kumimoji="0" lang="en-US" sz="1300" b="0"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t> X;</a:t>
            </a:r>
            <a:br>
              <a:rPr kumimoji="0" lang="en-US" sz="1300" b="0"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br>
            <a:r>
              <a:rPr kumimoji="0" lang="en-US" sz="1300" b="1"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t>end</a:t>
            </a:r>
            <a:r>
              <a:rPr kumimoji="0" lang="en-US" sz="1300" b="0"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t> Create;</a:t>
            </a:r>
          </a:p>
          <a:p>
            <a:pPr marL="0" marR="0" lvl="0" indent="0" algn="l" defTabSz="449263" rtl="0" eaLnBrk="0" fontAlgn="base" latinLnBrk="0" hangingPunct="0">
              <a:lnSpc>
                <a:spcPct val="100000"/>
              </a:lnSpc>
              <a:spcBef>
                <a:spcPts val="800"/>
              </a:spcBef>
              <a:spcAft>
                <a:spcPct val="0"/>
              </a:spcAft>
              <a:buClr>
                <a:srgbClr val="000000"/>
              </a:buClr>
              <a:buSzPct val="100000"/>
              <a:buFont typeface="Times New Roman" pitchFamily="18" charset="0"/>
              <a:buNone/>
              <a:tabLst/>
              <a:defRPr/>
            </a:pPr>
            <a:endParaRPr kumimoji="0" lang="en-US" sz="400" b="0" i="1"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endParaRPr>
          </a:p>
          <a:p>
            <a:pPr marL="0" marR="0" lvl="0" indent="0" algn="l" defTabSz="449263" rtl="0" eaLnBrk="0" fontAlgn="base" latinLnBrk="0" hangingPunct="0">
              <a:lnSpc>
                <a:spcPct val="100000"/>
              </a:lnSpc>
              <a:spcBef>
                <a:spcPts val="800"/>
              </a:spcBef>
              <a:spcAft>
                <a:spcPct val="0"/>
              </a:spcAft>
              <a:buClr>
                <a:srgbClr val="000000"/>
              </a:buClr>
              <a:buSzPct val="100000"/>
              <a:buFont typeface="Times New Roman" pitchFamily="18" charset="0"/>
              <a:buNone/>
              <a:tabLst/>
              <a:defRPr/>
            </a:pPr>
            <a:r>
              <a:rPr kumimoji="0" lang="en-US" sz="1300" b="0"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t>-- </a:t>
            </a:r>
            <a:r>
              <a:rPr kumimoji="0" lang="en-US" sz="1300" b="0" i="1"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t>Adjust called on </a:t>
            </a:r>
            <a:r>
              <a:rPr kumimoji="0" lang="en-US" sz="1300" b="0" i="1" u="none" strike="noStrike" kern="0" cap="none" spc="0" normalizeH="0" baseline="0" noProof="0" dirty="0" smtClean="0">
                <a:ln>
                  <a:noFill/>
                </a:ln>
                <a:solidFill>
                  <a:srgbClr val="CC0066"/>
                </a:solidFill>
                <a:effectLst/>
                <a:uLnTx/>
                <a:uFillTx/>
                <a:latin typeface="Courier New" panose="02070309020205020404" pitchFamily="49" charset="0"/>
                <a:ea typeface="+mn-ea"/>
                <a:cs typeface="Courier New" panose="02070309020205020404" pitchFamily="49" charset="0"/>
              </a:rPr>
              <a:t>assignment</a:t>
            </a:r>
            <a:r>
              <a:rPr kumimoji="0" lang="en-US" sz="1300" b="0" i="1"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t/>
            </a:r>
            <a:br>
              <a:rPr kumimoji="0" lang="en-US" sz="1300" b="0" i="1"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br>
            <a:r>
              <a:rPr kumimoji="0" lang="en-US" sz="1300" b="0" i="1"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t>-- </a:t>
            </a:r>
            <a:r>
              <a:rPr kumimoji="0" lang="en-US" sz="1300" b="0" i="1" u="none" strike="noStrike" kern="0" cap="none" spc="0" normalizeH="0" baseline="0" noProof="0" dirty="0" smtClean="0">
                <a:ln>
                  <a:noFill/>
                </a:ln>
                <a:solidFill>
                  <a:srgbClr val="CC0066"/>
                </a:solidFill>
                <a:effectLst/>
                <a:uLnTx/>
                <a:uFillTx/>
                <a:latin typeface="Courier New" panose="02070309020205020404" pitchFamily="49" charset="0"/>
                <a:ea typeface="+mn-ea"/>
                <a:cs typeface="Courier New" panose="02070309020205020404" pitchFamily="49" charset="0"/>
              </a:rPr>
              <a:t>operation</a:t>
            </a:r>
            <a:r>
              <a:rPr kumimoji="0" lang="en-US" sz="1300" b="0"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t/>
            </a:r>
            <a:br>
              <a:rPr kumimoji="0" lang="en-US" sz="1300" b="0"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br>
            <a:r>
              <a:rPr kumimoji="0" lang="en-US" sz="1300" b="0"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t>Ob: </a:t>
            </a:r>
            <a:r>
              <a:rPr kumimoji="0" lang="en-US" sz="1300" b="1"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t>constant</a:t>
            </a:r>
            <a:r>
              <a:rPr kumimoji="0" lang="en-US" sz="1300" b="0"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t> Pack.Rec </a:t>
            </a:r>
            <a:r>
              <a:rPr kumimoji="0" lang="en-US" sz="1300" b="0" i="0" u="none" strike="noStrike" kern="0" cap="none" spc="0" normalizeH="0" baseline="0" noProof="0" dirty="0" smtClean="0">
                <a:ln>
                  <a:noFill/>
                </a:ln>
                <a:solidFill>
                  <a:srgbClr val="CC0066"/>
                </a:solidFill>
                <a:effectLst/>
                <a:uLnTx/>
                <a:uFillTx/>
                <a:latin typeface="Courier New" panose="02070309020205020404" pitchFamily="49" charset="0"/>
                <a:ea typeface="+mn-ea"/>
                <a:cs typeface="Courier New" panose="02070309020205020404" pitchFamily="49" charset="0"/>
              </a:rPr>
              <a:t>:=</a:t>
            </a:r>
            <a:r>
              <a:rPr kumimoji="0" lang="en-US" sz="1300" b="0"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t> Create;</a:t>
            </a:r>
            <a:endParaRPr kumimoji="0" lang="de-DE" sz="1300" b="0" i="1" u="none" strike="noStrike" kern="0" cap="none" spc="0" normalizeH="0" baseline="0" noProof="0" dirty="0">
              <a:ln>
                <a:noFill/>
              </a:ln>
              <a:solidFill>
                <a:srgbClr val="000000"/>
              </a:solidFill>
              <a:effectLst/>
              <a:uLnTx/>
              <a:uFillTx/>
              <a:latin typeface="Courier New" panose="02070309020205020404" pitchFamily="49" charset="0"/>
              <a:ea typeface="+mn-ea"/>
              <a:cs typeface="Courier New" panose="02070309020205020404" pitchFamily="49" charset="0"/>
            </a:endParaRPr>
          </a:p>
        </p:txBody>
      </p:sp>
      <p:sp>
        <p:nvSpPr>
          <p:cNvPr id="12" name="Textfeld 11"/>
          <p:cNvSpPr txBox="1"/>
          <p:nvPr/>
        </p:nvSpPr>
        <p:spPr>
          <a:xfrm>
            <a:off x="685800" y="1916665"/>
            <a:ext cx="7769225" cy="461665"/>
          </a:xfrm>
          <a:prstGeom prst="rect">
            <a:avLst/>
          </a:prstGeom>
          <a:noFill/>
        </p:spPr>
        <p:txBody>
          <a:bodyPr wrap="square" rtlCol="0">
            <a:spAutoFit/>
          </a:bodyPr>
          <a:lstStyle/>
          <a:p>
            <a:r>
              <a:rPr lang="en-US" dirty="0" smtClean="0">
                <a:solidFill>
                  <a:srgbClr val="000000"/>
                </a:solidFill>
                <a:cs typeface="Courier New" panose="02070309020205020404" pitchFamily="49" charset="0"/>
              </a:rPr>
              <a:t>Write the package body and the function </a:t>
            </a:r>
            <a:r>
              <a:rPr lang="en-US" sz="2000" dirty="0" smtClean="0">
                <a:solidFill>
                  <a:srgbClr val="000000"/>
                </a:solidFill>
                <a:latin typeface="Courier New" panose="02070309020205020404" pitchFamily="49" charset="0"/>
                <a:cs typeface="Courier New" panose="02070309020205020404" pitchFamily="49" charset="0"/>
              </a:rPr>
              <a:t>Create</a:t>
            </a:r>
            <a:r>
              <a:rPr lang="en-US" dirty="0" smtClean="0">
                <a:solidFill>
                  <a:srgbClr val="000000"/>
                </a:solidFill>
                <a:cs typeface="Courier New" panose="02070309020205020404" pitchFamily="49" charset="0"/>
              </a:rPr>
              <a:t>.</a:t>
            </a:r>
            <a:endParaRPr lang="en-US" dirty="0">
              <a:solidFill>
                <a:srgbClr val="000000"/>
              </a:solidFill>
              <a:cs typeface="Courier New" panose="02070309020205020404" pitchFamily="49" charset="0"/>
            </a:endParaRPr>
          </a:p>
        </p:txBody>
      </p:sp>
    </p:spTree>
    <p:extLst>
      <p:ext uri="{BB962C8B-B14F-4D97-AF65-F5344CB8AC3E}">
        <p14:creationId xmlns:p14="http://schemas.microsoft.com/office/powerpoint/2010/main" val="59787695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0">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7">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build="p"/>
    </p:bldLst>
  </p:timing>
</p:sld>
</file>

<file path=ppt/slides/slide4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smtClean="0"/>
              <a:t>Controlled Body</a:t>
            </a:r>
            <a:br>
              <a:rPr lang="en-US" dirty="0" smtClean="0"/>
            </a:br>
            <a:r>
              <a:rPr lang="en-US" dirty="0" smtClean="0"/>
              <a:t>Step by Step</a:t>
            </a:r>
            <a:endParaRPr lang="en-US" dirty="0"/>
          </a:p>
        </p:txBody>
      </p:sp>
      <p:sp>
        <p:nvSpPr>
          <p:cNvPr id="4" name="Fußzeilenplatzhalter 3"/>
          <p:cNvSpPr>
            <a:spLocks noGrp="1"/>
          </p:cNvSpPr>
          <p:nvPr>
            <p:ph type="ftr" idx="10"/>
          </p:nvPr>
        </p:nvSpPr>
        <p:spPr/>
        <p:txBody>
          <a:bodyPr/>
          <a:lstStyle/>
          <a:p>
            <a:pPr>
              <a:defRPr/>
            </a:pPr>
            <a:r>
              <a:rPr lang="en-US" dirty="0" smtClean="0"/>
              <a:t>Ada Basics © 2024 C.Grein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434</a:t>
            </a:fld>
            <a:endParaRPr lang="de-DE" dirty="0"/>
          </a:p>
        </p:txBody>
      </p:sp>
      <p:sp>
        <p:nvSpPr>
          <p:cNvPr id="7" name="Textfeld 6"/>
          <p:cNvSpPr txBox="1"/>
          <p:nvPr/>
        </p:nvSpPr>
        <p:spPr>
          <a:xfrm>
            <a:off x="539552" y="2060848"/>
            <a:ext cx="4164061" cy="1292662"/>
          </a:xfrm>
          <a:prstGeom prst="rect">
            <a:avLst/>
          </a:prstGeom>
          <a:noFill/>
        </p:spPr>
        <p:txBody>
          <a:bodyPr wrap="square" rtlCol="0">
            <a:spAutoFit/>
          </a:bodyPr>
          <a:lstStyle/>
          <a:p>
            <a:pPr lvl="0" eaLnBrk="0" hangingPunct="0">
              <a:spcBef>
                <a:spcPts val="800"/>
              </a:spcBef>
              <a:defRPr/>
            </a:pPr>
            <a:r>
              <a:rPr lang="en-US" sz="1300" b="1" kern="0" dirty="0">
                <a:solidFill>
                  <a:srgbClr val="000000"/>
                </a:solidFill>
                <a:latin typeface="Courier New" panose="02070309020205020404" pitchFamily="49" charset="0"/>
                <a:cs typeface="Courier New" panose="02070309020205020404" pitchFamily="49" charset="0"/>
              </a:rPr>
              <a:t>procedure</a:t>
            </a:r>
            <a:r>
              <a:rPr lang="en-US" sz="1300" kern="0" dirty="0">
                <a:solidFill>
                  <a:srgbClr val="000000"/>
                </a:solidFill>
                <a:latin typeface="Courier New" panose="02070309020205020404" pitchFamily="49" charset="0"/>
                <a:cs typeface="Courier New" panose="02070309020205020404" pitchFamily="49" charset="0"/>
              </a:rPr>
              <a:t> Initialize (T: </a:t>
            </a:r>
            <a:r>
              <a:rPr lang="en-US" sz="1300" b="1" kern="0" dirty="0">
                <a:solidFill>
                  <a:srgbClr val="000000"/>
                </a:solidFill>
                <a:latin typeface="Courier New" panose="02070309020205020404" pitchFamily="49" charset="0"/>
                <a:cs typeface="Courier New" panose="02070309020205020404" pitchFamily="49" charset="0"/>
              </a:rPr>
              <a:t>in out </a:t>
            </a:r>
            <a:r>
              <a:rPr lang="en-US" sz="1300" kern="0" dirty="0">
                <a:solidFill>
                  <a:srgbClr val="000000"/>
                </a:solidFill>
                <a:latin typeface="Courier New" panose="02070309020205020404" pitchFamily="49" charset="0"/>
                <a:cs typeface="Courier New" panose="02070309020205020404" pitchFamily="49" charset="0"/>
              </a:rPr>
              <a:t>Rec) </a:t>
            </a:r>
            <a:r>
              <a:rPr lang="en-US" sz="1300" b="1" kern="0" dirty="0" smtClean="0">
                <a:solidFill>
                  <a:srgbClr val="000000"/>
                </a:solidFill>
                <a:latin typeface="Courier New" panose="02070309020205020404" pitchFamily="49" charset="0"/>
                <a:cs typeface="Courier New" panose="02070309020205020404" pitchFamily="49" charset="0"/>
              </a:rPr>
              <a:t>is</a:t>
            </a:r>
            <a:br>
              <a:rPr lang="en-US" sz="1300" b="1" kern="0" dirty="0" smtClean="0">
                <a:solidFill>
                  <a:srgbClr val="000000"/>
                </a:solidFill>
                <a:latin typeface="Courier New" panose="02070309020205020404" pitchFamily="49" charset="0"/>
                <a:cs typeface="Courier New" panose="02070309020205020404" pitchFamily="49" charset="0"/>
              </a:rPr>
            </a:br>
            <a:r>
              <a:rPr lang="en-US" sz="1300" b="1" kern="0" dirty="0" smtClean="0">
                <a:solidFill>
                  <a:srgbClr val="000000"/>
                </a:solidFill>
                <a:latin typeface="Courier New" panose="02070309020205020404" pitchFamily="49" charset="0"/>
                <a:cs typeface="Courier New" panose="02070309020205020404" pitchFamily="49" charset="0"/>
              </a:rPr>
              <a:t>begin</a:t>
            </a:r>
            <a:r>
              <a:rPr lang="en-US" sz="1300" kern="0" dirty="0">
                <a:solidFill>
                  <a:srgbClr val="000000"/>
                </a:solidFill>
                <a:latin typeface="Courier New" panose="02070309020205020404" pitchFamily="49" charset="0"/>
                <a:cs typeface="Courier New" panose="02070309020205020404" pitchFamily="49" charset="0"/>
              </a:rPr>
              <a:t/>
            </a:r>
            <a:br>
              <a:rPr lang="en-US" sz="1300" kern="0" dirty="0">
                <a:solidFill>
                  <a:srgbClr val="000000"/>
                </a:solidFill>
                <a:latin typeface="Courier New" panose="02070309020205020404" pitchFamily="49" charset="0"/>
                <a:cs typeface="Courier New" panose="02070309020205020404" pitchFamily="49" charset="0"/>
              </a:rPr>
            </a:br>
            <a:r>
              <a:rPr lang="en-US" sz="1300" kern="0" dirty="0" smtClean="0">
                <a:solidFill>
                  <a:srgbClr val="000000"/>
                </a:solidFill>
                <a:latin typeface="Courier New" panose="02070309020205020404" pitchFamily="49" charset="0"/>
                <a:cs typeface="Courier New" panose="02070309020205020404" pitchFamily="49" charset="0"/>
              </a:rPr>
              <a:t>  T </a:t>
            </a:r>
            <a:r>
              <a:rPr lang="en-US" sz="1300" kern="0" dirty="0">
                <a:solidFill>
                  <a:srgbClr val="000000"/>
                </a:solidFill>
                <a:latin typeface="Courier New" panose="02070309020205020404" pitchFamily="49" charset="0"/>
                <a:cs typeface="Courier New" panose="02070309020205020404" pitchFamily="49" charset="0"/>
              </a:rPr>
              <a:t>:= (Ada.Finalization.Controlled </a:t>
            </a:r>
            <a:r>
              <a:rPr lang="en-US" sz="1300" b="1" kern="0" dirty="0">
                <a:solidFill>
                  <a:srgbClr val="000000"/>
                </a:solidFill>
                <a:latin typeface="Courier New" panose="02070309020205020404" pitchFamily="49" charset="0"/>
                <a:cs typeface="Courier New" panose="02070309020205020404" pitchFamily="49" charset="0"/>
              </a:rPr>
              <a:t>with</a:t>
            </a:r>
            <a:r>
              <a:rPr lang="en-US" sz="1300" kern="0" dirty="0">
                <a:solidFill>
                  <a:srgbClr val="000000"/>
                </a:solidFill>
                <a:latin typeface="Courier New" panose="02070309020205020404" pitchFamily="49" charset="0"/>
                <a:cs typeface="Courier New" panose="02070309020205020404" pitchFamily="49" charset="0"/>
              </a:rPr>
              <a:t/>
            </a:r>
            <a:br>
              <a:rPr lang="en-US" sz="1300" kern="0" dirty="0">
                <a:solidFill>
                  <a:srgbClr val="000000"/>
                </a:solidFill>
                <a:latin typeface="Courier New" panose="02070309020205020404" pitchFamily="49" charset="0"/>
                <a:cs typeface="Courier New" panose="02070309020205020404" pitchFamily="49" charset="0"/>
              </a:rPr>
            </a:br>
            <a:r>
              <a:rPr lang="en-US" sz="1300" kern="0" dirty="0" smtClean="0">
                <a:solidFill>
                  <a:srgbClr val="000000"/>
                </a:solidFill>
                <a:latin typeface="Courier New" panose="02070309020205020404" pitchFamily="49" charset="0"/>
                <a:cs typeface="Courier New" panose="02070309020205020404" pitchFamily="49" charset="0"/>
              </a:rPr>
              <a:t>        </a:t>
            </a:r>
            <a:r>
              <a:rPr lang="en-US" sz="1300" kern="0" dirty="0">
                <a:solidFill>
                  <a:srgbClr val="3333CC"/>
                </a:solidFill>
                <a:latin typeface="Courier New" panose="02070309020205020404" pitchFamily="49" charset="0"/>
                <a:cs typeface="Courier New" panose="02070309020205020404" pitchFamily="49" charset="0"/>
              </a:rPr>
              <a:t>Ref =&gt; T'</a:t>
            </a:r>
            <a:r>
              <a:rPr lang="en-US" sz="1300" kern="0" dirty="0">
                <a:solidFill>
                  <a:srgbClr val="C00000"/>
                </a:solidFill>
                <a:latin typeface="Courier New" panose="02070309020205020404" pitchFamily="49" charset="0"/>
                <a:cs typeface="Courier New" panose="02070309020205020404" pitchFamily="49" charset="0"/>
              </a:rPr>
              <a:t>Unchecked</a:t>
            </a:r>
            <a:r>
              <a:rPr lang="en-US" sz="1300" kern="0" dirty="0">
                <a:solidFill>
                  <a:srgbClr val="3333CC"/>
                </a:solidFill>
                <a:latin typeface="Courier New" panose="02070309020205020404" pitchFamily="49" charset="0"/>
                <a:cs typeface="Courier New" panose="02070309020205020404" pitchFamily="49" charset="0"/>
              </a:rPr>
              <a:t>_Access</a:t>
            </a:r>
            <a:r>
              <a:rPr lang="en-US" sz="1300" kern="0" dirty="0">
                <a:solidFill>
                  <a:srgbClr val="000000"/>
                </a:solidFill>
                <a:latin typeface="Courier New" panose="02070309020205020404" pitchFamily="49" charset="0"/>
                <a:cs typeface="Courier New" panose="02070309020205020404" pitchFamily="49" charset="0"/>
              </a:rPr>
              <a:t>,</a:t>
            </a:r>
            <a:br>
              <a:rPr lang="en-US" sz="1300" kern="0" dirty="0">
                <a:solidFill>
                  <a:srgbClr val="000000"/>
                </a:solidFill>
                <a:latin typeface="Courier New" panose="02070309020205020404" pitchFamily="49" charset="0"/>
                <a:cs typeface="Courier New" panose="02070309020205020404" pitchFamily="49" charset="0"/>
              </a:rPr>
            </a:br>
            <a:r>
              <a:rPr lang="en-US" sz="1300" kern="0" dirty="0" smtClean="0">
                <a:solidFill>
                  <a:srgbClr val="000000"/>
                </a:solidFill>
                <a:latin typeface="Courier New" panose="02070309020205020404" pitchFamily="49" charset="0"/>
                <a:cs typeface="Courier New" panose="02070309020205020404" pitchFamily="49" charset="0"/>
              </a:rPr>
              <a:t>        </a:t>
            </a:r>
            <a:r>
              <a:rPr lang="en-US" sz="1300" kern="0" dirty="0">
                <a:solidFill>
                  <a:srgbClr val="000000"/>
                </a:solidFill>
                <a:latin typeface="Courier New" panose="02070309020205020404" pitchFamily="49" charset="0"/>
                <a:cs typeface="Courier New" panose="02070309020205020404" pitchFamily="49" charset="0"/>
              </a:rPr>
              <a:t>I   =&gt; </a:t>
            </a:r>
            <a:r>
              <a:rPr lang="en-US" sz="1300" kern="0" dirty="0">
                <a:solidFill>
                  <a:schemeClr val="tx1"/>
                </a:solidFill>
                <a:latin typeface="Courier New" panose="02070309020205020404" pitchFamily="49" charset="0"/>
                <a:cs typeface="Courier New" panose="02070309020205020404" pitchFamily="49" charset="0"/>
              </a:rPr>
              <a:t>42</a:t>
            </a:r>
            <a:r>
              <a:rPr lang="en-US" sz="1300" kern="0" dirty="0">
                <a:solidFill>
                  <a:srgbClr val="000000"/>
                </a:solidFill>
                <a:latin typeface="Courier New" panose="02070309020205020404" pitchFamily="49" charset="0"/>
                <a:cs typeface="Courier New" panose="02070309020205020404" pitchFamily="49" charset="0"/>
              </a:rPr>
              <a:t>);</a:t>
            </a:r>
            <a:br>
              <a:rPr lang="en-US" sz="1300" kern="0" dirty="0">
                <a:solidFill>
                  <a:srgbClr val="000000"/>
                </a:solidFill>
                <a:latin typeface="Courier New" panose="02070309020205020404" pitchFamily="49" charset="0"/>
                <a:cs typeface="Courier New" panose="02070309020205020404" pitchFamily="49" charset="0"/>
              </a:rPr>
            </a:br>
            <a:r>
              <a:rPr lang="en-US" sz="1300" b="1" kern="0" dirty="0" smtClean="0">
                <a:solidFill>
                  <a:srgbClr val="000000"/>
                </a:solidFill>
                <a:latin typeface="Courier New" panose="02070309020205020404" pitchFamily="49" charset="0"/>
                <a:cs typeface="Courier New" panose="02070309020205020404" pitchFamily="49" charset="0"/>
              </a:rPr>
              <a:t>end</a:t>
            </a:r>
            <a:r>
              <a:rPr lang="en-US" sz="1300" kern="0" dirty="0" smtClean="0">
                <a:solidFill>
                  <a:srgbClr val="000000"/>
                </a:solidFill>
                <a:latin typeface="Courier New" panose="02070309020205020404" pitchFamily="49" charset="0"/>
                <a:cs typeface="Courier New" panose="02070309020205020404" pitchFamily="49" charset="0"/>
              </a:rPr>
              <a:t> </a:t>
            </a:r>
            <a:r>
              <a:rPr lang="en-US" sz="1300" kern="0" dirty="0">
                <a:solidFill>
                  <a:srgbClr val="000000"/>
                </a:solidFill>
                <a:latin typeface="Courier New" panose="02070309020205020404" pitchFamily="49" charset="0"/>
                <a:cs typeface="Courier New" panose="02070309020205020404" pitchFamily="49" charset="0"/>
              </a:rPr>
              <a:t>Initialize;</a:t>
            </a:r>
          </a:p>
        </p:txBody>
      </p:sp>
      <p:sp>
        <p:nvSpPr>
          <p:cNvPr id="8" name="Textfeld 7"/>
          <p:cNvSpPr txBox="1"/>
          <p:nvPr/>
        </p:nvSpPr>
        <p:spPr>
          <a:xfrm>
            <a:off x="4860032" y="1988840"/>
            <a:ext cx="3672408" cy="1323439"/>
          </a:xfrm>
          <a:prstGeom prst="rect">
            <a:avLst/>
          </a:prstGeom>
          <a:noFill/>
        </p:spPr>
        <p:txBody>
          <a:bodyPr wrap="square" rtlCol="0">
            <a:spAutoFit/>
          </a:bodyPr>
          <a:lstStyle/>
          <a:p>
            <a:r>
              <a:rPr lang="en-US" sz="1400" dirty="0" smtClean="0">
                <a:solidFill>
                  <a:schemeClr val="tx1"/>
                </a:solidFill>
                <a:latin typeface="Courier New" panose="02070309020205020404" pitchFamily="49" charset="0"/>
                <a:cs typeface="Courier New" panose="02070309020205020404" pitchFamily="49" charset="0"/>
              </a:rPr>
              <a:t>Initialize</a:t>
            </a:r>
            <a:r>
              <a:rPr lang="en-US" sz="1600" dirty="0" smtClean="0">
                <a:solidFill>
                  <a:schemeClr val="tx1"/>
                </a:solidFill>
              </a:rPr>
              <a:t> is only called if no initial value is given in the object declaration.</a:t>
            </a:r>
            <a:br>
              <a:rPr lang="en-US" sz="1600" dirty="0" smtClean="0">
                <a:solidFill>
                  <a:schemeClr val="tx1"/>
                </a:solidFill>
              </a:rPr>
            </a:br>
            <a:r>
              <a:rPr lang="en-US" sz="1400" dirty="0" smtClean="0">
                <a:solidFill>
                  <a:schemeClr val="tx1"/>
                </a:solidFill>
                <a:latin typeface="Courier New" panose="02070309020205020404" pitchFamily="49" charset="0"/>
                <a:cs typeface="Courier New" panose="02070309020205020404" pitchFamily="49" charset="0"/>
              </a:rPr>
              <a:t>T</a:t>
            </a:r>
            <a:r>
              <a:rPr lang="en-US" sz="1600" dirty="0" smtClean="0">
                <a:solidFill>
                  <a:schemeClr val="tx1"/>
                </a:solidFill>
              </a:rPr>
              <a:t> is regarded as </a:t>
            </a:r>
            <a:r>
              <a:rPr lang="en-US" sz="1600" i="1" dirty="0" smtClean="0">
                <a:solidFill>
                  <a:schemeClr val="tx1"/>
                </a:solidFill>
              </a:rPr>
              <a:t>aliased</a:t>
            </a:r>
            <a:r>
              <a:rPr lang="en-US" sz="1600" dirty="0" smtClean="0">
                <a:solidFill>
                  <a:schemeClr val="tx1"/>
                </a:solidFill>
              </a:rPr>
              <a:t> so that the component </a:t>
            </a:r>
            <a:r>
              <a:rPr lang="en-US" sz="1400" dirty="0" smtClean="0">
                <a:solidFill>
                  <a:schemeClr val="tx1"/>
                </a:solidFill>
                <a:latin typeface="Courier New" panose="02070309020205020404" pitchFamily="49" charset="0"/>
                <a:cs typeface="Courier New" panose="02070309020205020404" pitchFamily="49" charset="0"/>
              </a:rPr>
              <a:t>Ref</a:t>
            </a:r>
            <a:r>
              <a:rPr lang="en-US" sz="1600" dirty="0" smtClean="0">
                <a:solidFill>
                  <a:schemeClr val="tx1"/>
                </a:solidFill>
              </a:rPr>
              <a:t> is a variable view of the object itself.</a:t>
            </a:r>
            <a:endParaRPr lang="en-US" sz="1600" dirty="0">
              <a:solidFill>
                <a:schemeClr val="tx1"/>
              </a:solidFill>
            </a:endParaRPr>
          </a:p>
        </p:txBody>
      </p:sp>
      <p:grpSp>
        <p:nvGrpSpPr>
          <p:cNvPr id="9" name="Gruppieren 8"/>
          <p:cNvGrpSpPr/>
          <p:nvPr/>
        </p:nvGrpSpPr>
        <p:grpSpPr>
          <a:xfrm>
            <a:off x="611560" y="2060848"/>
            <a:ext cx="7846640" cy="1355029"/>
            <a:chOff x="611560" y="2060848"/>
            <a:chExt cx="7846640" cy="1355029"/>
          </a:xfrm>
        </p:grpSpPr>
        <p:cxnSp>
          <p:nvCxnSpPr>
            <p:cNvPr id="10" name="Gerader Verbinder 9"/>
            <p:cNvCxnSpPr/>
            <p:nvPr/>
          </p:nvCxnSpPr>
          <p:spPr bwMode="auto">
            <a:xfrm>
              <a:off x="4788024" y="2060848"/>
              <a:ext cx="0" cy="1355029"/>
            </a:xfrm>
            <a:prstGeom prst="lin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1" name="Gerader Verbinder 10"/>
            <p:cNvCxnSpPr/>
            <p:nvPr/>
          </p:nvCxnSpPr>
          <p:spPr bwMode="auto">
            <a:xfrm>
              <a:off x="611560" y="3415877"/>
              <a:ext cx="7846640" cy="0"/>
            </a:xfrm>
            <a:prstGeom prst="lin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12" name="Inhaltsplatzhalter 5"/>
          <p:cNvSpPr txBox="1">
            <a:spLocks/>
          </p:cNvSpPr>
          <p:nvPr/>
        </p:nvSpPr>
        <p:spPr bwMode="auto">
          <a:xfrm>
            <a:off x="536008" y="3504059"/>
            <a:ext cx="3754587" cy="201317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000" tIns="46800" rIns="90000" bIns="46800" numCol="1" anchor="t" anchorCtr="0" compatLnSpc="1">
            <a:prstTxWarp prst="textNoShape">
              <a:avLst/>
            </a:prstTxWarp>
          </a:bodyPr>
          <a:lstStyle>
            <a:lvl1pPr marL="342900" indent="-342900" algn="l" defTabSz="449263" rtl="0" eaLnBrk="0" fontAlgn="base" hangingPunct="0">
              <a:spcBef>
                <a:spcPts val="800"/>
              </a:spcBef>
              <a:spcAft>
                <a:spcPct val="0"/>
              </a:spcAft>
              <a:buClr>
                <a:srgbClr val="000000"/>
              </a:buClr>
              <a:buSzPct val="100000"/>
              <a:buFont typeface="Times New Roman" pitchFamily="18" charset="0"/>
              <a:defRPr sz="2800">
                <a:solidFill>
                  <a:srgbClr val="000000"/>
                </a:solidFill>
                <a:latin typeface="+mn-lt"/>
                <a:ea typeface="+mn-ea"/>
                <a:cs typeface="+mn-cs"/>
              </a:defRPr>
            </a:lvl1pPr>
            <a:lvl2pPr marL="742950" indent="-285750" algn="l" defTabSz="449263" rtl="0" eaLnBrk="0" fontAlgn="base" hangingPunct="0">
              <a:spcBef>
                <a:spcPts val="700"/>
              </a:spcBef>
              <a:spcAft>
                <a:spcPct val="0"/>
              </a:spcAft>
              <a:buClr>
                <a:srgbClr val="000000"/>
              </a:buClr>
              <a:buSzPct val="100000"/>
              <a:buFont typeface="Times New Roman" pitchFamily="18" charset="0"/>
              <a:defRPr sz="2400">
                <a:solidFill>
                  <a:srgbClr val="000000"/>
                </a:solidFill>
                <a:latin typeface="+mn-lt"/>
              </a:defRPr>
            </a:lvl2pPr>
            <a:lvl3pPr marL="1143000" indent="-228600" algn="l" defTabSz="449263" rtl="0" eaLnBrk="0" fontAlgn="base" hangingPunct="0">
              <a:spcBef>
                <a:spcPts val="600"/>
              </a:spcBef>
              <a:spcAft>
                <a:spcPct val="0"/>
              </a:spcAft>
              <a:buClr>
                <a:srgbClr val="000000"/>
              </a:buClr>
              <a:buSzPct val="100000"/>
              <a:buFont typeface="Times New Roman" pitchFamily="18" charset="0"/>
              <a:defRPr sz="2000">
                <a:solidFill>
                  <a:srgbClr val="000000"/>
                </a:solidFill>
                <a:latin typeface="+mn-lt"/>
              </a:defRPr>
            </a:lvl3pPr>
            <a:lvl4pPr marL="1600200" indent="-228600" algn="l" defTabSz="449263" rtl="0" eaLnBrk="0" fontAlgn="base" hangingPunct="0">
              <a:spcBef>
                <a:spcPts val="500"/>
              </a:spcBef>
              <a:spcAft>
                <a:spcPct val="0"/>
              </a:spcAft>
              <a:buClr>
                <a:srgbClr val="000000"/>
              </a:buClr>
              <a:buSzPct val="100000"/>
              <a:buFont typeface="Times New Roman" pitchFamily="18" charset="0"/>
              <a:defRPr sz="1800">
                <a:solidFill>
                  <a:srgbClr val="000000"/>
                </a:solidFill>
                <a:latin typeface="+mn-lt"/>
              </a:defRPr>
            </a:lvl4pPr>
            <a:lvl5pPr marL="2057400" indent="-228600" algn="l" defTabSz="449263" rtl="0" eaLnBrk="0" fontAlgn="base" hangingPunct="0">
              <a:spcBef>
                <a:spcPts val="500"/>
              </a:spcBef>
              <a:spcAft>
                <a:spcPct val="0"/>
              </a:spcAft>
              <a:buClr>
                <a:srgbClr val="000000"/>
              </a:buClr>
              <a:buSzPct val="100000"/>
              <a:buFont typeface="Times New Roman" pitchFamily="18" charset="0"/>
              <a:defRPr sz="1800">
                <a:solidFill>
                  <a:srgbClr val="000000"/>
                </a:solidFill>
                <a:latin typeface="+mn-lt"/>
              </a:defRPr>
            </a:lvl5pPr>
            <a:lvl6pPr marL="2514600" indent="-228600" algn="l" defTabSz="449263" rtl="0" fontAlgn="base">
              <a:spcBef>
                <a:spcPts val="500"/>
              </a:spcBef>
              <a:spcAft>
                <a:spcPct val="0"/>
              </a:spcAft>
              <a:buClr>
                <a:srgbClr val="000000"/>
              </a:buClr>
              <a:buSzPct val="100000"/>
              <a:buFont typeface="Times New Roman" pitchFamily="18" charset="0"/>
              <a:defRPr sz="1800">
                <a:solidFill>
                  <a:srgbClr val="000000"/>
                </a:solidFill>
                <a:latin typeface="+mn-lt"/>
              </a:defRPr>
            </a:lvl6pPr>
            <a:lvl7pPr marL="2971800" indent="-228600" algn="l" defTabSz="449263" rtl="0" fontAlgn="base">
              <a:spcBef>
                <a:spcPts val="500"/>
              </a:spcBef>
              <a:spcAft>
                <a:spcPct val="0"/>
              </a:spcAft>
              <a:buClr>
                <a:srgbClr val="000000"/>
              </a:buClr>
              <a:buSzPct val="100000"/>
              <a:buFont typeface="Times New Roman" pitchFamily="18" charset="0"/>
              <a:defRPr sz="1800">
                <a:solidFill>
                  <a:srgbClr val="000000"/>
                </a:solidFill>
                <a:latin typeface="+mn-lt"/>
              </a:defRPr>
            </a:lvl7pPr>
            <a:lvl8pPr marL="3429000" indent="-228600" algn="l" defTabSz="449263" rtl="0" fontAlgn="base">
              <a:spcBef>
                <a:spcPts val="500"/>
              </a:spcBef>
              <a:spcAft>
                <a:spcPct val="0"/>
              </a:spcAft>
              <a:buClr>
                <a:srgbClr val="000000"/>
              </a:buClr>
              <a:buSzPct val="100000"/>
              <a:buFont typeface="Times New Roman" pitchFamily="18" charset="0"/>
              <a:defRPr sz="1800">
                <a:solidFill>
                  <a:srgbClr val="000000"/>
                </a:solidFill>
                <a:latin typeface="+mn-lt"/>
              </a:defRPr>
            </a:lvl8pPr>
            <a:lvl9pPr marL="3886200" indent="-228600" algn="l" defTabSz="449263" rtl="0" fontAlgn="base">
              <a:spcBef>
                <a:spcPts val="500"/>
              </a:spcBef>
              <a:spcAft>
                <a:spcPct val="0"/>
              </a:spcAft>
              <a:buClr>
                <a:srgbClr val="000000"/>
              </a:buClr>
              <a:buSzPct val="100000"/>
              <a:buFont typeface="Times New Roman" pitchFamily="18" charset="0"/>
              <a:defRPr sz="1800">
                <a:solidFill>
                  <a:srgbClr val="000000"/>
                </a:solidFill>
                <a:latin typeface="+mn-lt"/>
              </a:defRPr>
            </a:lvl9pPr>
          </a:lstStyle>
          <a:p>
            <a:pPr marL="0" marR="0" lvl="0" indent="0" algn="l" defTabSz="449263" rtl="0" eaLnBrk="0" fontAlgn="base" latinLnBrk="0" hangingPunct="0">
              <a:lnSpc>
                <a:spcPct val="100000"/>
              </a:lnSpc>
              <a:spcBef>
                <a:spcPts val="800"/>
              </a:spcBef>
              <a:spcAft>
                <a:spcPct val="0"/>
              </a:spcAft>
              <a:buClr>
                <a:srgbClr val="000000"/>
              </a:buClr>
              <a:buSzPct val="100000"/>
              <a:buFont typeface="Times New Roman" pitchFamily="18" charset="0"/>
              <a:buNone/>
              <a:tabLst/>
              <a:defRPr/>
            </a:pPr>
            <a:r>
              <a:rPr kumimoji="0" lang="en-US" sz="1300" b="1"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t>function</a:t>
            </a:r>
            <a:r>
              <a:rPr kumimoji="0" lang="en-US" sz="1300" b="0"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t> Create </a:t>
            </a:r>
            <a:r>
              <a:rPr kumimoji="0" lang="en-US" sz="1300" b="1"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t>return</a:t>
            </a:r>
            <a:r>
              <a:rPr kumimoji="0" lang="en-US" sz="1300" b="0"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t> Pack.Rec </a:t>
            </a:r>
            <a:r>
              <a:rPr kumimoji="0" lang="en-US" sz="1300" b="1"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t>is</a:t>
            </a:r>
            <a:br>
              <a:rPr kumimoji="0" lang="en-US" sz="1300" b="1"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br>
            <a:r>
              <a:rPr kumimoji="0" lang="en-US" sz="1300" b="0"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t>  X: Pack.Rec;  -- </a:t>
            </a:r>
            <a:r>
              <a:rPr kumimoji="0" lang="en-US" sz="1300" b="0" i="1"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t>Initialize called</a:t>
            </a:r>
            <a:r>
              <a:rPr kumimoji="0" lang="en-US" sz="1300" b="0"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t/>
            </a:r>
            <a:br>
              <a:rPr kumimoji="0" lang="en-US" sz="1300" b="0"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br>
            <a:r>
              <a:rPr kumimoji="0" lang="en-US" sz="1300" b="1"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t>begin</a:t>
            </a:r>
            <a:br>
              <a:rPr kumimoji="0" lang="en-US" sz="1300" b="1"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br>
            <a:r>
              <a:rPr kumimoji="0" lang="en-US" sz="1300" b="0"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t>  </a:t>
            </a:r>
            <a:r>
              <a:rPr kumimoji="0" lang="en-US" sz="1300" b="1"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t>return</a:t>
            </a:r>
            <a:r>
              <a:rPr kumimoji="0" lang="en-US" sz="1300" b="0"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t> X;</a:t>
            </a:r>
            <a:br>
              <a:rPr kumimoji="0" lang="en-US" sz="1300" b="0"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br>
            <a:r>
              <a:rPr kumimoji="0" lang="en-US" sz="1300" b="1"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t>end</a:t>
            </a:r>
            <a:r>
              <a:rPr kumimoji="0" lang="en-US" sz="1300" b="0"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t> Create;</a:t>
            </a:r>
          </a:p>
          <a:p>
            <a:pPr marL="0" marR="0" lvl="0" indent="0" algn="l" defTabSz="449263" rtl="0" eaLnBrk="0" fontAlgn="base" latinLnBrk="0" hangingPunct="0">
              <a:lnSpc>
                <a:spcPct val="100000"/>
              </a:lnSpc>
              <a:spcBef>
                <a:spcPts val="800"/>
              </a:spcBef>
              <a:spcAft>
                <a:spcPct val="0"/>
              </a:spcAft>
              <a:buClr>
                <a:srgbClr val="000000"/>
              </a:buClr>
              <a:buSzPct val="100000"/>
              <a:buFont typeface="Times New Roman" pitchFamily="18" charset="0"/>
              <a:buNone/>
              <a:tabLst/>
              <a:defRPr/>
            </a:pPr>
            <a:endParaRPr kumimoji="0" lang="en-US" sz="400" b="0" i="1"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endParaRPr>
          </a:p>
          <a:p>
            <a:pPr marL="0" marR="0" lvl="0" indent="0" algn="l" defTabSz="449263" rtl="0" eaLnBrk="0" fontAlgn="base" latinLnBrk="0" hangingPunct="0">
              <a:lnSpc>
                <a:spcPct val="100000"/>
              </a:lnSpc>
              <a:spcBef>
                <a:spcPts val="800"/>
              </a:spcBef>
              <a:spcAft>
                <a:spcPct val="0"/>
              </a:spcAft>
              <a:buClr>
                <a:srgbClr val="000000"/>
              </a:buClr>
              <a:buSzPct val="100000"/>
              <a:buFont typeface="Times New Roman" pitchFamily="18" charset="0"/>
              <a:buNone/>
              <a:tabLst/>
              <a:defRPr/>
            </a:pPr>
            <a:r>
              <a:rPr kumimoji="0" lang="en-US" sz="1300" b="0"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t>-- </a:t>
            </a:r>
            <a:r>
              <a:rPr kumimoji="0" lang="en-US" sz="1300" b="0" i="1"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t>Adjust called on </a:t>
            </a:r>
            <a:r>
              <a:rPr kumimoji="0" lang="en-US" sz="1300" b="0" i="1" u="none" strike="noStrike" kern="0" cap="none" spc="0" normalizeH="0" baseline="0" noProof="0" dirty="0" smtClean="0">
                <a:ln>
                  <a:noFill/>
                </a:ln>
                <a:solidFill>
                  <a:srgbClr val="CC0066"/>
                </a:solidFill>
                <a:effectLst/>
                <a:uLnTx/>
                <a:uFillTx/>
                <a:latin typeface="Courier New" panose="02070309020205020404" pitchFamily="49" charset="0"/>
                <a:ea typeface="+mn-ea"/>
                <a:cs typeface="Courier New" panose="02070309020205020404" pitchFamily="49" charset="0"/>
              </a:rPr>
              <a:t>assignment</a:t>
            </a:r>
            <a:r>
              <a:rPr kumimoji="0" lang="en-US" sz="1300" b="0" i="1"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t/>
            </a:r>
            <a:br>
              <a:rPr kumimoji="0" lang="en-US" sz="1300" b="0" i="1"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br>
            <a:r>
              <a:rPr kumimoji="0" lang="en-US" sz="1300" b="0" i="1"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t>-- </a:t>
            </a:r>
            <a:r>
              <a:rPr kumimoji="0" lang="en-US" sz="1300" b="0" i="1" u="none" strike="noStrike" kern="0" cap="none" spc="0" normalizeH="0" baseline="0" noProof="0" dirty="0" smtClean="0">
                <a:ln>
                  <a:noFill/>
                </a:ln>
                <a:solidFill>
                  <a:srgbClr val="CC0066"/>
                </a:solidFill>
                <a:effectLst/>
                <a:uLnTx/>
                <a:uFillTx/>
                <a:latin typeface="Courier New" panose="02070309020205020404" pitchFamily="49" charset="0"/>
                <a:ea typeface="+mn-ea"/>
                <a:cs typeface="Courier New" panose="02070309020205020404" pitchFamily="49" charset="0"/>
              </a:rPr>
              <a:t>operation</a:t>
            </a:r>
            <a:r>
              <a:rPr kumimoji="0" lang="en-US" sz="1300" b="0"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t/>
            </a:r>
            <a:br>
              <a:rPr kumimoji="0" lang="en-US" sz="1300" b="0"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br>
            <a:r>
              <a:rPr kumimoji="0" lang="en-US" sz="1300" b="0"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t>Ob: </a:t>
            </a:r>
            <a:r>
              <a:rPr kumimoji="0" lang="en-US" sz="1300" b="1"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t>constant</a:t>
            </a:r>
            <a:r>
              <a:rPr kumimoji="0" lang="en-US" sz="1300" b="0"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t> Pack.Rec </a:t>
            </a:r>
            <a:r>
              <a:rPr kumimoji="0" lang="en-US" sz="1300" b="0" i="0" u="none" strike="noStrike" kern="0" cap="none" spc="0" normalizeH="0" baseline="0" noProof="0" dirty="0" smtClean="0">
                <a:ln>
                  <a:noFill/>
                </a:ln>
                <a:solidFill>
                  <a:srgbClr val="CC0066"/>
                </a:solidFill>
                <a:effectLst/>
                <a:uLnTx/>
                <a:uFillTx/>
                <a:latin typeface="Courier New" panose="02070309020205020404" pitchFamily="49" charset="0"/>
                <a:ea typeface="+mn-ea"/>
                <a:cs typeface="Courier New" panose="02070309020205020404" pitchFamily="49" charset="0"/>
              </a:rPr>
              <a:t>:=</a:t>
            </a:r>
            <a:r>
              <a:rPr kumimoji="0" lang="en-US" sz="1300" b="0"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t> Create;</a:t>
            </a:r>
            <a:endParaRPr kumimoji="0" lang="de-DE" sz="1300" b="0" i="1" u="none" strike="noStrike" kern="0" cap="none" spc="0" normalizeH="0" baseline="0" noProof="0" dirty="0">
              <a:ln>
                <a:noFill/>
              </a:ln>
              <a:solidFill>
                <a:srgbClr val="000000"/>
              </a:solidFill>
              <a:effectLst/>
              <a:uLnTx/>
              <a:uFillTx/>
              <a:latin typeface="Courier New" panose="02070309020205020404" pitchFamily="49" charset="0"/>
              <a:ea typeface="+mn-ea"/>
              <a:cs typeface="Courier New" panose="02070309020205020404" pitchFamily="49" charset="0"/>
            </a:endParaRPr>
          </a:p>
        </p:txBody>
      </p:sp>
      <p:sp>
        <p:nvSpPr>
          <p:cNvPr id="13" name="Textfeld 12"/>
          <p:cNvSpPr txBox="1"/>
          <p:nvPr/>
        </p:nvSpPr>
        <p:spPr>
          <a:xfrm>
            <a:off x="4555331" y="3501008"/>
            <a:ext cx="3869532" cy="2346796"/>
          </a:xfrm>
          <a:prstGeom prst="rect">
            <a:avLst/>
          </a:prstGeom>
          <a:noFill/>
        </p:spPr>
        <p:txBody>
          <a:bodyPr wrap="square" rtlCol="0">
            <a:spAutoFit/>
          </a:bodyPr>
          <a:lstStyle/>
          <a:p>
            <a:endParaRPr lang="en-US" sz="1050" dirty="0" smtClean="0">
              <a:solidFill>
                <a:schemeClr val="tx1"/>
              </a:solidFill>
            </a:endParaRPr>
          </a:p>
          <a:p>
            <a:r>
              <a:rPr lang="en-US" sz="1600" dirty="0" smtClean="0">
                <a:solidFill>
                  <a:schemeClr val="tx1"/>
                </a:solidFill>
              </a:rPr>
              <a:t>The variable </a:t>
            </a:r>
            <a:r>
              <a:rPr lang="en-US" sz="1400" dirty="0" smtClean="0">
                <a:solidFill>
                  <a:schemeClr val="tx1"/>
                </a:solidFill>
                <a:latin typeface="Courier New" panose="02070309020205020404" pitchFamily="49" charset="0"/>
                <a:cs typeface="Courier New" panose="02070309020205020404" pitchFamily="49" charset="0"/>
              </a:rPr>
              <a:t>X</a:t>
            </a:r>
            <a:r>
              <a:rPr lang="en-US" sz="1600" dirty="0" smtClean="0">
                <a:solidFill>
                  <a:schemeClr val="tx1"/>
                </a:solidFill>
              </a:rPr>
              <a:t> is declared without an initial value so that </a:t>
            </a:r>
            <a:r>
              <a:rPr lang="en-US" sz="1400" dirty="0" smtClean="0">
                <a:solidFill>
                  <a:schemeClr val="tx1"/>
                </a:solidFill>
                <a:latin typeface="Courier New" panose="02070309020205020404" pitchFamily="49" charset="0"/>
                <a:cs typeface="Courier New" panose="02070309020205020404" pitchFamily="49" charset="0"/>
              </a:rPr>
              <a:t>Initialize</a:t>
            </a:r>
            <a:r>
              <a:rPr lang="en-US" sz="1600" dirty="0" smtClean="0">
                <a:solidFill>
                  <a:schemeClr val="tx1"/>
                </a:solidFill>
              </a:rPr>
              <a:t> is called.</a:t>
            </a:r>
          </a:p>
          <a:p>
            <a:r>
              <a:rPr lang="en-US" sz="1400" dirty="0" smtClean="0">
                <a:solidFill>
                  <a:schemeClr val="tx1"/>
                </a:solidFill>
                <a:latin typeface="Courier New" panose="02070309020205020404" pitchFamily="49" charset="0"/>
                <a:cs typeface="Courier New" panose="02070309020205020404" pitchFamily="49" charset="0"/>
              </a:rPr>
              <a:t>Create</a:t>
            </a:r>
            <a:r>
              <a:rPr lang="en-US" sz="1600" dirty="0" smtClean="0">
                <a:solidFill>
                  <a:schemeClr val="tx1"/>
                </a:solidFill>
              </a:rPr>
              <a:t> returns this self referencing object.</a:t>
            </a:r>
          </a:p>
          <a:p>
            <a:endParaRPr lang="en-US" sz="1800" dirty="0" smtClean="0">
              <a:solidFill>
                <a:schemeClr val="tx1"/>
              </a:solidFill>
            </a:endParaRPr>
          </a:p>
          <a:p>
            <a:r>
              <a:rPr lang="en-US" sz="1400" dirty="0" smtClean="0">
                <a:solidFill>
                  <a:schemeClr val="tx1"/>
                </a:solidFill>
              </a:rPr>
              <a:t>A copy of </a:t>
            </a:r>
            <a:r>
              <a:rPr lang="en-US" sz="1200" dirty="0" smtClean="0">
                <a:solidFill>
                  <a:schemeClr val="tx1"/>
                </a:solidFill>
                <a:latin typeface="Courier New" panose="02070309020205020404" pitchFamily="49" charset="0"/>
                <a:cs typeface="Courier New" panose="02070309020205020404" pitchFamily="49" charset="0"/>
              </a:rPr>
              <a:t>Create</a:t>
            </a:r>
            <a:r>
              <a:rPr lang="en-US" sz="1400" dirty="0" smtClean="0">
                <a:solidFill>
                  <a:schemeClr val="tx1"/>
                </a:solidFill>
              </a:rPr>
              <a:t> is assigned to </a:t>
            </a:r>
            <a:r>
              <a:rPr lang="en-US" sz="1200" dirty="0" smtClean="0">
                <a:solidFill>
                  <a:schemeClr val="tx1"/>
                </a:solidFill>
                <a:latin typeface="Courier New" panose="02070309020205020404" pitchFamily="49" charset="0"/>
                <a:cs typeface="Courier New" panose="02070309020205020404" pitchFamily="49" charset="0"/>
              </a:rPr>
              <a:t>Ob</a:t>
            </a:r>
            <a:r>
              <a:rPr lang="en-US" sz="1400" dirty="0" smtClean="0">
                <a:solidFill>
                  <a:schemeClr val="tx1"/>
                </a:solidFill>
              </a:rPr>
              <a:t>, the object </a:t>
            </a:r>
            <a:r>
              <a:rPr lang="en-US" sz="1200" dirty="0" smtClean="0">
                <a:solidFill>
                  <a:schemeClr val="tx1"/>
                </a:solidFill>
                <a:latin typeface="Courier New" panose="02070309020205020404" pitchFamily="49" charset="0"/>
                <a:cs typeface="Courier New" panose="02070309020205020404" pitchFamily="49" charset="0"/>
              </a:rPr>
              <a:t>Create</a:t>
            </a:r>
            <a:r>
              <a:rPr lang="en-US" sz="1400" dirty="0" smtClean="0">
                <a:solidFill>
                  <a:schemeClr val="tx1"/>
                </a:solidFill>
              </a:rPr>
              <a:t> is finalized. Now the component </a:t>
            </a:r>
            <a:r>
              <a:rPr lang="en-US" sz="1200" dirty="0" smtClean="0">
                <a:solidFill>
                  <a:schemeClr val="tx1"/>
                </a:solidFill>
                <a:latin typeface="Courier New" panose="02070309020205020404" pitchFamily="49" charset="0"/>
                <a:cs typeface="Courier New" panose="02070309020205020404" pitchFamily="49" charset="0"/>
              </a:rPr>
              <a:t>Ref</a:t>
            </a:r>
            <a:r>
              <a:rPr lang="en-US" sz="1400" dirty="0" smtClean="0">
                <a:solidFill>
                  <a:schemeClr val="tx1"/>
                </a:solidFill>
              </a:rPr>
              <a:t> points to a no longer existing object.</a:t>
            </a:r>
          </a:p>
          <a:p>
            <a:r>
              <a:rPr lang="en-US" sz="1400" dirty="0" smtClean="0">
                <a:solidFill>
                  <a:schemeClr val="tx1"/>
                </a:solidFill>
              </a:rPr>
              <a:t>Note the difference between </a:t>
            </a:r>
            <a:r>
              <a:rPr lang="en-US" sz="1400" dirty="0" smtClean="0">
                <a:solidFill>
                  <a:srgbClr val="FF3399"/>
                </a:solidFill>
              </a:rPr>
              <a:t>assignment operation</a:t>
            </a:r>
            <a:r>
              <a:rPr lang="en-US" sz="1400" dirty="0" smtClean="0">
                <a:solidFill>
                  <a:schemeClr val="tx1"/>
                </a:solidFill>
              </a:rPr>
              <a:t> and </a:t>
            </a:r>
            <a:r>
              <a:rPr lang="en-US" sz="1400" dirty="0" smtClean="0">
                <a:solidFill>
                  <a:srgbClr val="FF3399"/>
                </a:solidFill>
              </a:rPr>
              <a:t>assignment statement</a:t>
            </a:r>
            <a:r>
              <a:rPr lang="en-US" sz="1400" dirty="0" smtClean="0">
                <a:solidFill>
                  <a:schemeClr val="tx1"/>
                </a:solidFill>
              </a:rPr>
              <a:t>.</a:t>
            </a:r>
            <a:endParaRPr lang="en-US" sz="1400" dirty="0">
              <a:solidFill>
                <a:schemeClr val="tx1"/>
              </a:solidFill>
            </a:endParaRPr>
          </a:p>
        </p:txBody>
      </p:sp>
      <p:grpSp>
        <p:nvGrpSpPr>
          <p:cNvPr id="14" name="Gruppieren 13"/>
          <p:cNvGrpSpPr/>
          <p:nvPr/>
        </p:nvGrpSpPr>
        <p:grpSpPr>
          <a:xfrm>
            <a:off x="611560" y="3415877"/>
            <a:ext cx="7813303" cy="1237259"/>
            <a:chOff x="611560" y="3415877"/>
            <a:chExt cx="7813303" cy="1237259"/>
          </a:xfrm>
        </p:grpSpPr>
        <p:cxnSp>
          <p:nvCxnSpPr>
            <p:cNvPr id="15" name="Gerader Verbinder 14"/>
            <p:cNvCxnSpPr/>
            <p:nvPr/>
          </p:nvCxnSpPr>
          <p:spPr bwMode="auto">
            <a:xfrm>
              <a:off x="611560" y="4645220"/>
              <a:ext cx="7813303" cy="7916"/>
            </a:xfrm>
            <a:prstGeom prst="lin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6" name="Gerader Verbinder 15"/>
            <p:cNvCxnSpPr/>
            <p:nvPr/>
          </p:nvCxnSpPr>
          <p:spPr bwMode="auto">
            <a:xfrm>
              <a:off x="4362602" y="3415877"/>
              <a:ext cx="12404" cy="1233301"/>
            </a:xfrm>
            <a:prstGeom prst="lin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17" name="Textfeld 16"/>
          <p:cNvSpPr txBox="1"/>
          <p:nvPr/>
        </p:nvSpPr>
        <p:spPr>
          <a:xfrm>
            <a:off x="4375006" y="5898758"/>
            <a:ext cx="4049858" cy="338554"/>
          </a:xfrm>
          <a:prstGeom prst="rect">
            <a:avLst/>
          </a:prstGeom>
          <a:noFill/>
        </p:spPr>
        <p:txBody>
          <a:bodyPr wrap="square" rtlCol="0">
            <a:spAutoFit/>
          </a:bodyPr>
          <a:lstStyle/>
          <a:p>
            <a:r>
              <a:rPr lang="en-US" sz="1400" dirty="0" smtClean="0">
                <a:solidFill>
                  <a:schemeClr val="tx1"/>
                </a:solidFill>
                <a:latin typeface="Courier New" panose="02070309020205020404" pitchFamily="49" charset="0"/>
                <a:cs typeface="Courier New" panose="02070309020205020404" pitchFamily="49" charset="0"/>
              </a:rPr>
              <a:t>Adjust</a:t>
            </a:r>
            <a:r>
              <a:rPr lang="en-US" sz="1600" dirty="0" smtClean="0">
                <a:solidFill>
                  <a:schemeClr val="tx1"/>
                </a:solidFill>
              </a:rPr>
              <a:t> has to correct the wrong target.</a:t>
            </a:r>
            <a:endParaRPr lang="en-US" sz="1600" dirty="0">
              <a:solidFill>
                <a:schemeClr val="tx1"/>
              </a:solidFill>
            </a:endParaRPr>
          </a:p>
        </p:txBody>
      </p:sp>
      <p:cxnSp>
        <p:nvCxnSpPr>
          <p:cNvPr id="18" name="Gerader Verbinder 17"/>
          <p:cNvCxnSpPr/>
          <p:nvPr/>
        </p:nvCxnSpPr>
        <p:spPr bwMode="auto">
          <a:xfrm>
            <a:off x="4211959" y="5877272"/>
            <a:ext cx="0" cy="371128"/>
          </a:xfrm>
          <a:prstGeom prst="lin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26" name="Gruppieren 25"/>
          <p:cNvGrpSpPr/>
          <p:nvPr/>
        </p:nvGrpSpPr>
        <p:grpSpPr>
          <a:xfrm>
            <a:off x="611560" y="4672259"/>
            <a:ext cx="7846640" cy="1205013"/>
            <a:chOff x="611560" y="4672259"/>
            <a:chExt cx="7846640" cy="1205013"/>
          </a:xfrm>
        </p:grpSpPr>
        <p:cxnSp>
          <p:nvCxnSpPr>
            <p:cNvPr id="20" name="Gerader Verbinder 19"/>
            <p:cNvCxnSpPr/>
            <p:nvPr/>
          </p:nvCxnSpPr>
          <p:spPr bwMode="auto">
            <a:xfrm flipV="1">
              <a:off x="4211959" y="4672259"/>
              <a:ext cx="1" cy="1205013"/>
            </a:xfrm>
            <a:prstGeom prst="lin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1" name="Gerader Verbinder 20"/>
            <p:cNvCxnSpPr/>
            <p:nvPr/>
          </p:nvCxnSpPr>
          <p:spPr bwMode="auto">
            <a:xfrm flipH="1">
              <a:off x="4211960" y="5849653"/>
              <a:ext cx="4246240" cy="27619"/>
            </a:xfrm>
            <a:prstGeom prst="lin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2" name="Gerader Verbinder 21"/>
            <p:cNvCxnSpPr/>
            <p:nvPr/>
          </p:nvCxnSpPr>
          <p:spPr bwMode="auto">
            <a:xfrm>
              <a:off x="611560" y="5517232"/>
              <a:ext cx="3600400" cy="0"/>
            </a:xfrm>
            <a:prstGeom prst="lin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23" name="Inhaltsplatzhalter 2"/>
          <p:cNvSpPr txBox="1">
            <a:spLocks/>
          </p:cNvSpPr>
          <p:nvPr/>
        </p:nvSpPr>
        <p:spPr bwMode="auto">
          <a:xfrm>
            <a:off x="539552" y="5592747"/>
            <a:ext cx="3672407" cy="86058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000" tIns="46800" rIns="90000" bIns="46800" numCol="1" anchor="t" anchorCtr="0" compatLnSpc="1">
            <a:prstTxWarp prst="textNoShape">
              <a:avLst/>
            </a:prstTxWarp>
          </a:bodyPr>
          <a:lstStyle>
            <a:lvl1pPr marL="342900" indent="-342900" algn="l" defTabSz="449263" rtl="0" eaLnBrk="0" fontAlgn="base" hangingPunct="0">
              <a:spcBef>
                <a:spcPts val="800"/>
              </a:spcBef>
              <a:spcAft>
                <a:spcPct val="0"/>
              </a:spcAft>
              <a:buClr>
                <a:srgbClr val="000000"/>
              </a:buClr>
              <a:buSzPct val="100000"/>
              <a:buFont typeface="Times New Roman" pitchFamily="18" charset="0"/>
              <a:defRPr sz="2800">
                <a:solidFill>
                  <a:srgbClr val="000000"/>
                </a:solidFill>
                <a:latin typeface="+mn-lt"/>
                <a:ea typeface="+mn-ea"/>
                <a:cs typeface="+mn-cs"/>
              </a:defRPr>
            </a:lvl1pPr>
            <a:lvl2pPr marL="742950" indent="-285750" algn="l" defTabSz="449263" rtl="0" eaLnBrk="0" fontAlgn="base" hangingPunct="0">
              <a:spcBef>
                <a:spcPts val="700"/>
              </a:spcBef>
              <a:spcAft>
                <a:spcPct val="0"/>
              </a:spcAft>
              <a:buClr>
                <a:srgbClr val="000000"/>
              </a:buClr>
              <a:buSzPct val="100000"/>
              <a:buFont typeface="Times New Roman" pitchFamily="18" charset="0"/>
              <a:defRPr sz="2400">
                <a:solidFill>
                  <a:srgbClr val="000000"/>
                </a:solidFill>
                <a:latin typeface="+mn-lt"/>
              </a:defRPr>
            </a:lvl2pPr>
            <a:lvl3pPr marL="1143000" indent="-228600" algn="l" defTabSz="449263" rtl="0" eaLnBrk="0" fontAlgn="base" hangingPunct="0">
              <a:spcBef>
                <a:spcPts val="600"/>
              </a:spcBef>
              <a:spcAft>
                <a:spcPct val="0"/>
              </a:spcAft>
              <a:buClr>
                <a:srgbClr val="000000"/>
              </a:buClr>
              <a:buSzPct val="100000"/>
              <a:buFont typeface="Times New Roman" pitchFamily="18" charset="0"/>
              <a:defRPr sz="2000">
                <a:solidFill>
                  <a:srgbClr val="000000"/>
                </a:solidFill>
                <a:latin typeface="+mn-lt"/>
              </a:defRPr>
            </a:lvl3pPr>
            <a:lvl4pPr marL="1600200" indent="-228600" algn="l" defTabSz="449263" rtl="0" eaLnBrk="0" fontAlgn="base" hangingPunct="0">
              <a:spcBef>
                <a:spcPts val="500"/>
              </a:spcBef>
              <a:spcAft>
                <a:spcPct val="0"/>
              </a:spcAft>
              <a:buClr>
                <a:srgbClr val="000000"/>
              </a:buClr>
              <a:buSzPct val="100000"/>
              <a:buFont typeface="Times New Roman" pitchFamily="18" charset="0"/>
              <a:defRPr sz="1800">
                <a:solidFill>
                  <a:srgbClr val="000000"/>
                </a:solidFill>
                <a:latin typeface="+mn-lt"/>
              </a:defRPr>
            </a:lvl4pPr>
            <a:lvl5pPr marL="2057400" indent="-228600" algn="l" defTabSz="449263" rtl="0" eaLnBrk="0" fontAlgn="base" hangingPunct="0">
              <a:spcBef>
                <a:spcPts val="500"/>
              </a:spcBef>
              <a:spcAft>
                <a:spcPct val="0"/>
              </a:spcAft>
              <a:buClr>
                <a:srgbClr val="000000"/>
              </a:buClr>
              <a:buSzPct val="100000"/>
              <a:buFont typeface="Times New Roman" pitchFamily="18" charset="0"/>
              <a:defRPr sz="1800">
                <a:solidFill>
                  <a:srgbClr val="000000"/>
                </a:solidFill>
                <a:latin typeface="+mn-lt"/>
              </a:defRPr>
            </a:lvl5pPr>
            <a:lvl6pPr marL="2514600" indent="-228600" algn="l" defTabSz="449263" rtl="0" fontAlgn="base">
              <a:spcBef>
                <a:spcPts val="500"/>
              </a:spcBef>
              <a:spcAft>
                <a:spcPct val="0"/>
              </a:spcAft>
              <a:buClr>
                <a:srgbClr val="000000"/>
              </a:buClr>
              <a:buSzPct val="100000"/>
              <a:buFont typeface="Times New Roman" pitchFamily="18" charset="0"/>
              <a:defRPr sz="1800">
                <a:solidFill>
                  <a:srgbClr val="000000"/>
                </a:solidFill>
                <a:latin typeface="+mn-lt"/>
              </a:defRPr>
            </a:lvl6pPr>
            <a:lvl7pPr marL="2971800" indent="-228600" algn="l" defTabSz="449263" rtl="0" fontAlgn="base">
              <a:spcBef>
                <a:spcPts val="500"/>
              </a:spcBef>
              <a:spcAft>
                <a:spcPct val="0"/>
              </a:spcAft>
              <a:buClr>
                <a:srgbClr val="000000"/>
              </a:buClr>
              <a:buSzPct val="100000"/>
              <a:buFont typeface="Times New Roman" pitchFamily="18" charset="0"/>
              <a:defRPr sz="1800">
                <a:solidFill>
                  <a:srgbClr val="000000"/>
                </a:solidFill>
                <a:latin typeface="+mn-lt"/>
              </a:defRPr>
            </a:lvl7pPr>
            <a:lvl8pPr marL="3429000" indent="-228600" algn="l" defTabSz="449263" rtl="0" fontAlgn="base">
              <a:spcBef>
                <a:spcPts val="500"/>
              </a:spcBef>
              <a:spcAft>
                <a:spcPct val="0"/>
              </a:spcAft>
              <a:buClr>
                <a:srgbClr val="000000"/>
              </a:buClr>
              <a:buSzPct val="100000"/>
              <a:buFont typeface="Times New Roman" pitchFamily="18" charset="0"/>
              <a:defRPr sz="1800">
                <a:solidFill>
                  <a:srgbClr val="000000"/>
                </a:solidFill>
                <a:latin typeface="+mn-lt"/>
              </a:defRPr>
            </a:lvl8pPr>
            <a:lvl9pPr marL="3886200" indent="-228600" algn="l" defTabSz="449263" rtl="0" fontAlgn="base">
              <a:spcBef>
                <a:spcPts val="500"/>
              </a:spcBef>
              <a:spcAft>
                <a:spcPct val="0"/>
              </a:spcAft>
              <a:buClr>
                <a:srgbClr val="000000"/>
              </a:buClr>
              <a:buSzPct val="100000"/>
              <a:buFont typeface="Times New Roman" pitchFamily="18" charset="0"/>
              <a:defRPr sz="1800">
                <a:solidFill>
                  <a:srgbClr val="000000"/>
                </a:solidFill>
                <a:latin typeface="+mn-lt"/>
              </a:defRPr>
            </a:lvl9pPr>
          </a:lstStyle>
          <a:p>
            <a:pPr marL="0" marR="0" lvl="0" indent="0" algn="l" defTabSz="449263" rtl="0" eaLnBrk="0" fontAlgn="base" latinLnBrk="0" hangingPunct="0">
              <a:lnSpc>
                <a:spcPct val="100000"/>
              </a:lnSpc>
              <a:spcBef>
                <a:spcPts val="800"/>
              </a:spcBef>
              <a:spcAft>
                <a:spcPct val="0"/>
              </a:spcAft>
              <a:buClr>
                <a:srgbClr val="000000"/>
              </a:buClr>
              <a:buSzPct val="100000"/>
              <a:buFont typeface="Times New Roman" pitchFamily="18" charset="0"/>
              <a:buNone/>
              <a:tabLst/>
              <a:defRPr/>
            </a:pPr>
            <a:r>
              <a:rPr kumimoji="0" lang="en-US" sz="1300" b="1"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t>procedure</a:t>
            </a:r>
            <a:r>
              <a:rPr kumimoji="0" lang="en-US" sz="1300" b="0"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t> Adjust (T: </a:t>
            </a:r>
            <a:r>
              <a:rPr kumimoji="0" lang="en-US" sz="1300" b="1"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t>in out </a:t>
            </a:r>
            <a:r>
              <a:rPr kumimoji="0" lang="en-US" sz="1300" b="0"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t>Rec) </a:t>
            </a:r>
            <a:r>
              <a:rPr kumimoji="0" lang="en-US" sz="1300" b="1"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t>is</a:t>
            </a:r>
            <a:br>
              <a:rPr kumimoji="0" lang="en-US" sz="1300" b="1"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br>
            <a:r>
              <a:rPr kumimoji="0" lang="en-US" sz="1300" b="1"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t>begin</a:t>
            </a:r>
            <a:br>
              <a:rPr kumimoji="0" lang="en-US" sz="1300" b="1"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br>
            <a:r>
              <a:rPr kumimoji="0" lang="en-US" sz="1300" b="0"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t>  T.</a:t>
            </a:r>
            <a:r>
              <a:rPr kumimoji="0" lang="en-US" sz="1300" b="0" i="0" u="none" strike="noStrike" kern="0" cap="none" spc="0" normalizeH="0" baseline="0" noProof="0" dirty="0" smtClean="0">
                <a:ln>
                  <a:noFill/>
                </a:ln>
                <a:solidFill>
                  <a:schemeClr val="accent2"/>
                </a:solidFill>
                <a:effectLst/>
                <a:uLnTx/>
                <a:uFillTx/>
                <a:latin typeface="Courier New" panose="02070309020205020404" pitchFamily="49" charset="0"/>
                <a:ea typeface="+mn-ea"/>
                <a:cs typeface="Courier New" panose="02070309020205020404" pitchFamily="49" charset="0"/>
              </a:rPr>
              <a:t>Ref</a:t>
            </a:r>
            <a:r>
              <a:rPr kumimoji="0" lang="en-US" sz="1300" b="0"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t> := </a:t>
            </a:r>
            <a:r>
              <a:rPr kumimoji="0" lang="en-US" sz="1300" b="0" i="0" u="none" strike="noStrike" kern="0" cap="none" spc="0" normalizeH="0" baseline="0" noProof="0" dirty="0" smtClean="0">
                <a:ln>
                  <a:noFill/>
                </a:ln>
                <a:solidFill>
                  <a:schemeClr val="accent2"/>
                </a:solidFill>
                <a:effectLst/>
                <a:uLnTx/>
                <a:uFillTx/>
                <a:latin typeface="Courier New" panose="02070309020205020404" pitchFamily="49" charset="0"/>
                <a:ea typeface="+mn-ea"/>
                <a:cs typeface="Courier New" panose="02070309020205020404" pitchFamily="49" charset="0"/>
              </a:rPr>
              <a:t>T'</a:t>
            </a:r>
            <a:r>
              <a:rPr kumimoji="0" lang="en-US" sz="1300" b="0" i="0" u="none" strike="noStrike" kern="0" cap="none" spc="0" normalizeH="0" baseline="0" noProof="0" dirty="0" smtClean="0">
                <a:ln>
                  <a:noFill/>
                </a:ln>
                <a:solidFill>
                  <a:srgbClr val="C00000"/>
                </a:solidFill>
                <a:effectLst/>
                <a:uLnTx/>
                <a:uFillTx/>
                <a:latin typeface="Courier New" panose="02070309020205020404" pitchFamily="49" charset="0"/>
                <a:ea typeface="+mn-ea"/>
                <a:cs typeface="Courier New" panose="02070309020205020404" pitchFamily="49" charset="0"/>
              </a:rPr>
              <a:t>Unchecked</a:t>
            </a:r>
            <a:r>
              <a:rPr kumimoji="0" lang="en-US" sz="1300" b="0" i="0" u="none" strike="noStrike" kern="0" cap="none" spc="0" normalizeH="0" baseline="0" noProof="0" dirty="0" smtClean="0">
                <a:ln>
                  <a:noFill/>
                </a:ln>
                <a:solidFill>
                  <a:schemeClr val="accent2"/>
                </a:solidFill>
                <a:effectLst/>
                <a:uLnTx/>
                <a:uFillTx/>
                <a:latin typeface="Courier New" panose="02070309020205020404" pitchFamily="49" charset="0"/>
                <a:ea typeface="+mn-ea"/>
                <a:cs typeface="Courier New" panose="02070309020205020404" pitchFamily="49" charset="0"/>
              </a:rPr>
              <a:t>_Access</a:t>
            </a:r>
            <a:r>
              <a:rPr kumimoji="0" lang="en-US" sz="1300" b="0"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t>;</a:t>
            </a:r>
            <a:br>
              <a:rPr kumimoji="0" lang="en-US" sz="1300" b="0"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br>
            <a:r>
              <a:rPr kumimoji="0" lang="en-US" sz="1300" b="1"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t>end</a:t>
            </a:r>
            <a:r>
              <a:rPr kumimoji="0" lang="en-US" sz="1300" b="0" i="0" u="none" strike="noStrike" kern="0" cap="none" spc="0" normalizeH="0" baseline="0" noProof="0" dirty="0" smtClean="0">
                <a:ln>
                  <a:noFill/>
                </a:ln>
                <a:solidFill>
                  <a:srgbClr val="000000"/>
                </a:solidFill>
                <a:effectLst/>
                <a:uLnTx/>
                <a:uFillTx/>
                <a:latin typeface="Courier New" panose="02070309020205020404" pitchFamily="49" charset="0"/>
                <a:ea typeface="+mn-ea"/>
                <a:cs typeface="Courier New" panose="02070309020205020404" pitchFamily="49" charset="0"/>
              </a:rPr>
              <a:t> Adjust;</a:t>
            </a:r>
          </a:p>
        </p:txBody>
      </p:sp>
    </p:spTree>
    <p:extLst>
      <p:ext uri="{BB962C8B-B14F-4D97-AF65-F5344CB8AC3E}">
        <p14:creationId xmlns:p14="http://schemas.microsoft.com/office/powerpoint/2010/main" val="11631482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4"/>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2">
                                            <p:txEl>
                                              <p:pRg st="0" end="0"/>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3">
                                            <p:txEl>
                                              <p:pRg st="1" end="1"/>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13">
                                            <p:txEl>
                                              <p:pRg st="2" end="2"/>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2">
                                            <p:txEl>
                                              <p:pRg st="2" end="2"/>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3">
                                            <p:txEl>
                                              <p:pRg st="4" end="4"/>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13">
                                            <p:txEl>
                                              <p:pRg st="5" end="5"/>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2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23"/>
                                        </p:tgtEl>
                                        <p:attrNameLst>
                                          <p:attrName>style.visibility</p:attrName>
                                        </p:attrNameLst>
                                      </p:cBhvr>
                                      <p:to>
                                        <p:strVal val="visible"/>
                                      </p:to>
                                    </p:set>
                                  </p:childTnLst>
                                </p:cTn>
                              </p:par>
                            </p:childTnLst>
                          </p:cTn>
                        </p:par>
                        <p:par>
                          <p:cTn id="27" fill="hold">
                            <p:stCondLst>
                              <p:cond delay="0"/>
                            </p:stCondLst>
                            <p:childTnLst>
                              <p:par>
                                <p:cTn id="28" presetID="1" presetClass="entr" presetSubtype="0" fill="hold" grpId="0" nodeType="afterEffect">
                                  <p:stCondLst>
                                    <p:cond delay="0"/>
                                  </p:stCondLst>
                                  <p:childTnLst>
                                    <p:set>
                                      <p:cBhvr>
                                        <p:cTn id="29" dur="1" fill="hold">
                                          <p:stCondLst>
                                            <p:cond delay="0"/>
                                          </p:stCondLst>
                                        </p:cTn>
                                        <p:tgtEl>
                                          <p:spTgt spid="17"/>
                                        </p:tgtEl>
                                        <p:attrNameLst>
                                          <p:attrName>style.visibility</p:attrName>
                                        </p:attrNameLst>
                                      </p:cBhvr>
                                      <p:to>
                                        <p:strVal val="visible"/>
                                      </p:to>
                                    </p:set>
                                  </p:childTnLst>
                                </p:cTn>
                              </p:par>
                              <p:par>
                                <p:cTn id="30" presetID="1" presetClass="entr" presetSubtype="0" fill="hold" nodeType="withEffect">
                                  <p:stCondLst>
                                    <p:cond delay="0"/>
                                  </p:stCondLst>
                                  <p:childTnLst>
                                    <p:set>
                                      <p:cBhvr>
                                        <p:cTn id="31" dur="1" fill="hold">
                                          <p:stCondLst>
                                            <p:cond delay="0"/>
                                          </p:stCondLst>
                                        </p:cTn>
                                        <p:tgtEl>
                                          <p:spTgt spid="1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build="p"/>
      <p:bldP spid="17" grpId="0"/>
      <p:bldP spid="23" grpId="0"/>
    </p:bldLst>
  </p:timing>
</p:sld>
</file>

<file path=ppt/slides/slide4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smtClean="0"/>
              <a:t>Problem Inheritance</a:t>
            </a:r>
            <a:endParaRPr lang="en-US" dirty="0"/>
          </a:p>
        </p:txBody>
      </p:sp>
      <p:sp>
        <p:nvSpPr>
          <p:cNvPr id="3" name="Inhaltsplatzhalter 2"/>
          <p:cNvSpPr>
            <a:spLocks noGrp="1"/>
          </p:cNvSpPr>
          <p:nvPr>
            <p:ph idx="1"/>
          </p:nvPr>
        </p:nvSpPr>
        <p:spPr>
          <a:xfrm>
            <a:off x="685800" y="2060849"/>
            <a:ext cx="7739063" cy="4032448"/>
          </a:xfrm>
        </p:spPr>
        <p:txBody>
          <a:bodyPr/>
          <a:lstStyle/>
          <a:p>
            <a:pPr algn="ctr"/>
            <a:r>
              <a:rPr lang="en-US" sz="2000" dirty="0" smtClean="0">
                <a:solidFill>
                  <a:srgbClr val="FF3399"/>
                </a:solidFill>
              </a:rPr>
              <a:t>Here, an ugly problem is hidden.</a:t>
            </a:r>
          </a:p>
          <a:p>
            <a:r>
              <a:rPr lang="en-US" sz="1800" dirty="0" smtClean="0">
                <a:solidFill>
                  <a:schemeClr val="tx1"/>
                </a:solidFill>
              </a:rPr>
              <a:t>From Rec, derive an new type:</a:t>
            </a:r>
          </a:p>
          <a:p>
            <a:pPr marL="444500" lvl="0" indent="0"/>
            <a:r>
              <a:rPr lang="en-US" sz="1600" b="1" dirty="0" smtClean="0">
                <a:latin typeface="Courier New" panose="02070309020205020404" pitchFamily="49" charset="0"/>
                <a:cs typeface="Courier New" panose="02070309020205020404" pitchFamily="49" charset="0"/>
              </a:rPr>
              <a:t>type </a:t>
            </a:r>
            <a:r>
              <a:rPr lang="en-US" sz="1600" dirty="0" smtClean="0">
                <a:latin typeface="Courier New" panose="02070309020205020404" pitchFamily="49" charset="0"/>
                <a:cs typeface="Courier New" panose="02070309020205020404" pitchFamily="49" charset="0"/>
              </a:rPr>
              <a:t>Rec_2 </a:t>
            </a:r>
            <a:r>
              <a:rPr lang="en-US" sz="1600" b="1" dirty="0" smtClean="0">
                <a:latin typeface="Courier New" panose="02070309020205020404" pitchFamily="49" charset="0"/>
                <a:cs typeface="Courier New" panose="02070309020205020404" pitchFamily="49" charset="0"/>
              </a:rPr>
              <a:t>is new </a:t>
            </a:r>
            <a:r>
              <a:rPr lang="en-US" sz="1600" dirty="0" smtClean="0">
                <a:latin typeface="Courier New" panose="02070309020205020404" pitchFamily="49" charset="0"/>
                <a:cs typeface="Courier New" panose="02070309020205020404" pitchFamily="49" charset="0"/>
              </a:rPr>
              <a:t>Rec </a:t>
            </a:r>
            <a:r>
              <a:rPr lang="en-US" sz="1600" b="1" dirty="0" smtClean="0">
                <a:latin typeface="Courier New" panose="02070309020205020404" pitchFamily="49" charset="0"/>
                <a:cs typeface="Courier New" panose="02070309020205020404" pitchFamily="49" charset="0"/>
              </a:rPr>
              <a:t>with record</a:t>
            </a:r>
            <a:r>
              <a:rPr lang="en-US" sz="1600" dirty="0" smtClean="0">
                <a:latin typeface="Courier New" panose="02070309020205020404" pitchFamily="49" charset="0"/>
                <a:cs typeface="Courier New" panose="02070309020205020404" pitchFamily="49" charset="0"/>
              </a:rPr>
              <a:t/>
            </a:r>
            <a:br>
              <a:rPr lang="en-US" sz="1600" dirty="0" smtClean="0">
                <a:latin typeface="Courier New" panose="02070309020205020404" pitchFamily="49" charset="0"/>
                <a:cs typeface="Courier New" panose="02070309020205020404" pitchFamily="49" charset="0"/>
              </a:rPr>
            </a:br>
            <a:r>
              <a:rPr lang="en-US" sz="1600" dirty="0" smtClean="0">
                <a:latin typeface="Courier New" panose="02070309020205020404" pitchFamily="49" charset="0"/>
                <a:cs typeface="Courier New" panose="02070309020205020404" pitchFamily="49" charset="0"/>
              </a:rPr>
              <a:t>  New_Component: Anything;</a:t>
            </a:r>
            <a:br>
              <a:rPr lang="en-US" sz="1600" dirty="0" smtClean="0">
                <a:latin typeface="Courier New" panose="02070309020205020404" pitchFamily="49" charset="0"/>
                <a:cs typeface="Courier New" panose="02070309020205020404" pitchFamily="49" charset="0"/>
              </a:rPr>
            </a:br>
            <a:r>
              <a:rPr lang="en-US" sz="1600" b="1" dirty="0" smtClean="0">
                <a:latin typeface="Courier New" panose="02070309020205020404" pitchFamily="49" charset="0"/>
                <a:cs typeface="Courier New" panose="02070309020205020404" pitchFamily="49" charset="0"/>
              </a:rPr>
              <a:t>end record</a:t>
            </a:r>
            <a:r>
              <a:rPr lang="en-US" sz="1600" dirty="0" smtClean="0">
                <a:latin typeface="Courier New" panose="02070309020205020404" pitchFamily="49" charset="0"/>
                <a:cs typeface="Courier New" panose="02070309020205020404" pitchFamily="49" charset="0"/>
              </a:rPr>
              <a:t>;</a:t>
            </a:r>
          </a:p>
          <a:p>
            <a:pPr marL="0" indent="0"/>
            <a:r>
              <a:rPr lang="en-US" sz="1800" dirty="0" smtClean="0">
                <a:solidFill>
                  <a:schemeClr val="tx1"/>
                </a:solidFill>
              </a:rPr>
              <a:t>If </a:t>
            </a:r>
            <a:r>
              <a:rPr lang="en-US" sz="1600" dirty="0" smtClean="0">
                <a:latin typeface="Courier New" panose="02070309020205020404" pitchFamily="49" charset="0"/>
                <a:cs typeface="Courier New" panose="02070309020205020404" pitchFamily="49" charset="0"/>
              </a:rPr>
              <a:t>Initialize</a:t>
            </a:r>
            <a:r>
              <a:rPr lang="en-US" sz="1800" dirty="0" smtClean="0">
                <a:solidFill>
                  <a:schemeClr val="tx1"/>
                </a:solidFill>
              </a:rPr>
              <a:t> is called for an object of the derived type, you will find that the inherited component </a:t>
            </a:r>
            <a:r>
              <a:rPr lang="de-DE" sz="1600" dirty="0">
                <a:latin typeface="Courier New" panose="02070309020205020404" pitchFamily="49" charset="0"/>
                <a:cs typeface="Courier New" panose="02070309020205020404" pitchFamily="49" charset="0"/>
              </a:rPr>
              <a:t>Ref</a:t>
            </a:r>
            <a:r>
              <a:rPr lang="en-US" sz="1800" dirty="0" smtClean="0">
                <a:solidFill>
                  <a:schemeClr val="tx1"/>
                </a:solidFill>
              </a:rPr>
              <a:t> points to the object as it should, however with the wrong type </a:t>
            </a:r>
            <a:r>
              <a:rPr lang="de-DE" sz="1800" dirty="0"/>
              <a:t>–</a:t>
            </a:r>
            <a:r>
              <a:rPr lang="en-US" sz="1800" dirty="0" smtClean="0">
                <a:solidFill>
                  <a:schemeClr val="tx1"/>
                </a:solidFill>
              </a:rPr>
              <a:t> the new component is invisible. Also dispatching </a:t>
            </a:r>
            <a:r>
              <a:rPr lang="de-DE" sz="1800" dirty="0" smtClean="0">
                <a:solidFill>
                  <a:schemeClr val="tx1"/>
                </a:solidFill>
              </a:rPr>
              <a:t>(</a:t>
            </a:r>
            <a:r>
              <a:rPr lang="en-US" sz="1800" dirty="0" smtClean="0">
                <a:solidFill>
                  <a:schemeClr val="tx1"/>
                </a:solidFill>
              </a:rPr>
              <a:t>course</a:t>
            </a:r>
            <a:r>
              <a:rPr lang="de-DE" sz="1800" dirty="0" smtClean="0">
                <a:solidFill>
                  <a:schemeClr val="tx1"/>
                </a:solidFill>
              </a:rPr>
              <a:t> OOP</a:t>
            </a:r>
            <a:r>
              <a:rPr lang="de-DE" sz="1800" dirty="0">
                <a:solidFill>
                  <a:schemeClr val="tx1"/>
                </a:solidFill>
              </a:rPr>
              <a:t>)</a:t>
            </a:r>
            <a:r>
              <a:rPr lang="en-US" sz="1800" dirty="0" smtClean="0">
                <a:solidFill>
                  <a:schemeClr val="tx1"/>
                </a:solidFill>
              </a:rPr>
              <a:t> via the component </a:t>
            </a:r>
            <a:r>
              <a:rPr lang="de-DE" sz="1600" dirty="0">
                <a:latin typeface="Courier New" panose="02070309020205020404" pitchFamily="49" charset="0"/>
                <a:cs typeface="Courier New" panose="02070309020205020404" pitchFamily="49" charset="0"/>
              </a:rPr>
              <a:t>Ref</a:t>
            </a:r>
            <a:r>
              <a:rPr lang="en-US" sz="1800" dirty="0" smtClean="0">
                <a:solidFill>
                  <a:schemeClr val="tx1"/>
                </a:solidFill>
              </a:rPr>
              <a:t> does not work, the original subprogram is called, not the inherited one that might have been overridden.</a:t>
            </a:r>
          </a:p>
          <a:p>
            <a:pPr marL="0" indent="0"/>
            <a:r>
              <a:rPr lang="en-US" sz="1800" dirty="0" smtClean="0">
                <a:solidFill>
                  <a:schemeClr val="tx1"/>
                </a:solidFill>
              </a:rPr>
              <a:t>Wat is the reason for this behavior?</a:t>
            </a:r>
          </a:p>
          <a:p>
            <a:pPr marL="0" indent="0"/>
            <a:r>
              <a:rPr lang="en-US" sz="1800" dirty="0" smtClean="0">
                <a:solidFill>
                  <a:schemeClr val="tx1"/>
                </a:solidFill>
              </a:rPr>
              <a:t>Try to find out before looking at the next slide.</a:t>
            </a:r>
            <a:endParaRPr lang="en-US" sz="1800" dirty="0">
              <a:solidFill>
                <a:schemeClr val="tx1"/>
              </a:solidFill>
            </a:endParaRPr>
          </a:p>
        </p:txBody>
      </p:sp>
      <p:sp>
        <p:nvSpPr>
          <p:cNvPr id="4" name="Fußzeilenplatzhalter 3"/>
          <p:cNvSpPr>
            <a:spLocks noGrp="1"/>
          </p:cNvSpPr>
          <p:nvPr>
            <p:ph type="ftr" idx="10"/>
          </p:nvPr>
        </p:nvSpPr>
        <p:spPr/>
        <p:txBody>
          <a:bodyPr/>
          <a:lstStyle/>
          <a:p>
            <a:pPr>
              <a:defRPr/>
            </a:pPr>
            <a:r>
              <a:rPr lang="en-US" dirty="0" smtClean="0"/>
              <a:t>Ada Basics © 2024 C.Grein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435</a:t>
            </a:fld>
            <a:endParaRPr lang="de-DE" dirty="0"/>
          </a:p>
        </p:txBody>
      </p:sp>
    </p:spTree>
    <p:extLst>
      <p:ext uri="{BB962C8B-B14F-4D97-AF65-F5344CB8AC3E}">
        <p14:creationId xmlns:p14="http://schemas.microsoft.com/office/powerpoint/2010/main" val="3195282813"/>
      </p:ext>
    </p:extLst>
  </p:cSld>
  <p:clrMapOvr>
    <a:masterClrMapping/>
  </p:clrMapOvr>
  <p:timing>
    <p:tnLst>
      <p:par>
        <p:cTn id="1" dur="indefinite" restart="never" nodeType="tmRoot"/>
      </p:par>
    </p:tnLst>
  </p:timing>
</p:sld>
</file>

<file path=ppt/slides/slide4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p:cNvSpPr>
            <a:spLocks noGrp="1"/>
          </p:cNvSpPr>
          <p:nvPr>
            <p:ph idx="1"/>
          </p:nvPr>
        </p:nvSpPr>
        <p:spPr>
          <a:xfrm>
            <a:off x="685800" y="2132856"/>
            <a:ext cx="7739063" cy="3773709"/>
          </a:xfrm>
        </p:spPr>
        <p:txBody>
          <a:bodyPr/>
          <a:lstStyle/>
          <a:p>
            <a:pPr marL="0" lvl="0" indent="0"/>
            <a:r>
              <a:rPr lang="en-US" sz="2000" dirty="0" smtClean="0"/>
              <a:t>Reason is the definition of the component </a:t>
            </a:r>
            <a:r>
              <a:rPr lang="en-US" sz="1800" dirty="0" smtClean="0">
                <a:latin typeface="Courier New" panose="02070309020205020404" pitchFamily="49" charset="0"/>
                <a:cs typeface="Courier New" panose="02070309020205020404" pitchFamily="49" charset="0"/>
              </a:rPr>
              <a:t>Ref</a:t>
            </a:r>
            <a:r>
              <a:rPr lang="en-US" sz="2000" dirty="0" smtClean="0"/>
              <a:t>: It has the wrong type. Change the parent type in the following way:</a:t>
            </a:r>
            <a:endParaRPr lang="en-US" sz="1800" b="1" dirty="0" smtClean="0">
              <a:latin typeface="Courier New" panose="02070309020205020404" pitchFamily="49" charset="0"/>
              <a:cs typeface="Courier New" panose="02070309020205020404" pitchFamily="49" charset="0"/>
            </a:endParaRPr>
          </a:p>
          <a:p>
            <a:pPr marL="268288" lvl="0" indent="0"/>
            <a:r>
              <a:rPr lang="en-US" sz="1800" b="1" dirty="0" smtClean="0">
                <a:latin typeface="Courier New" panose="02070309020205020404" pitchFamily="49" charset="0"/>
                <a:cs typeface="Courier New" panose="02070309020205020404" pitchFamily="49" charset="0"/>
              </a:rPr>
              <a:t>type</a:t>
            </a:r>
            <a:r>
              <a:rPr lang="en-US" sz="1800" dirty="0" smtClean="0">
                <a:latin typeface="Courier New" panose="02070309020205020404" pitchFamily="49" charset="0"/>
                <a:cs typeface="Courier New" panose="02070309020205020404" pitchFamily="49" charset="0"/>
              </a:rPr>
              <a:t> Rec </a:t>
            </a:r>
            <a:r>
              <a:rPr lang="en-US" sz="1800" b="1" dirty="0" smtClean="0">
                <a:latin typeface="Courier New" panose="02070309020205020404" pitchFamily="49" charset="0"/>
                <a:cs typeface="Courier New" panose="02070309020205020404" pitchFamily="49" charset="0"/>
              </a:rPr>
              <a:t>is new </a:t>
            </a:r>
            <a:r>
              <a:rPr lang="en-US" sz="1800" dirty="0" smtClean="0">
                <a:latin typeface="Courier New" panose="02070309020205020404" pitchFamily="49" charset="0"/>
                <a:cs typeface="Courier New" panose="02070309020205020404" pitchFamily="49" charset="0"/>
              </a:rPr>
              <a:t>Ada.Finalization.Controlled </a:t>
            </a:r>
            <a:r>
              <a:rPr lang="en-US" sz="1800" b="1" dirty="0" smtClean="0">
                <a:latin typeface="Courier New" panose="02070309020205020404" pitchFamily="49" charset="0"/>
                <a:cs typeface="Courier New" panose="02070309020205020404" pitchFamily="49" charset="0"/>
              </a:rPr>
              <a:t>with</a:t>
            </a:r>
            <a:br>
              <a:rPr lang="en-US" sz="1800" b="1" dirty="0" smtClean="0">
                <a:latin typeface="Courier New" panose="02070309020205020404" pitchFamily="49" charset="0"/>
                <a:cs typeface="Courier New" panose="02070309020205020404" pitchFamily="49" charset="0"/>
              </a:rPr>
            </a:br>
            <a:r>
              <a:rPr lang="en-US" sz="1800" b="1" dirty="0" smtClean="0">
                <a:latin typeface="Courier New" panose="02070309020205020404" pitchFamily="49" charset="0"/>
                <a:cs typeface="Courier New" panose="02070309020205020404" pitchFamily="49" charset="0"/>
              </a:rPr>
              <a:t>  record</a:t>
            </a:r>
            <a:r>
              <a:rPr lang="en-US" sz="1800" dirty="0" smtClean="0">
                <a:latin typeface="Courier New" panose="02070309020205020404" pitchFamily="49" charset="0"/>
                <a:cs typeface="Courier New" panose="02070309020205020404" pitchFamily="49" charset="0"/>
              </a:rPr>
              <a:t/>
            </a:r>
            <a:br>
              <a:rPr lang="en-US" sz="1800" dirty="0" smtClean="0">
                <a:latin typeface="Courier New" panose="02070309020205020404" pitchFamily="49" charset="0"/>
                <a:cs typeface="Courier New" panose="02070309020205020404" pitchFamily="49" charset="0"/>
              </a:rPr>
            </a:br>
            <a:r>
              <a:rPr lang="en-US" sz="1800" dirty="0" smtClean="0">
                <a:latin typeface="Courier New" panose="02070309020205020404" pitchFamily="49" charset="0"/>
                <a:cs typeface="Courier New" panose="02070309020205020404" pitchFamily="49" charset="0"/>
              </a:rPr>
              <a:t>    Ref: </a:t>
            </a:r>
            <a:r>
              <a:rPr lang="en-US" sz="1800" b="1" dirty="0" smtClean="0">
                <a:latin typeface="Courier New" panose="02070309020205020404" pitchFamily="49" charset="0"/>
                <a:cs typeface="Courier New" panose="02070309020205020404" pitchFamily="49" charset="0"/>
              </a:rPr>
              <a:t>access</a:t>
            </a:r>
            <a:r>
              <a:rPr lang="en-US" sz="1800" dirty="0" smtClean="0">
                <a:latin typeface="Courier New" panose="02070309020205020404" pitchFamily="49" charset="0"/>
                <a:cs typeface="Courier New" panose="02070309020205020404" pitchFamily="49" charset="0"/>
              </a:rPr>
              <a:t> Rec</a:t>
            </a:r>
            <a:r>
              <a:rPr lang="en-US" sz="1800" dirty="0" smtClean="0">
                <a:solidFill>
                  <a:srgbClr val="FF3399"/>
                </a:solidFill>
                <a:latin typeface="Courier New" panose="02070309020205020404" pitchFamily="49" charset="0"/>
                <a:cs typeface="Courier New" panose="02070309020205020404" pitchFamily="49" charset="0"/>
              </a:rPr>
              <a:t>'Class</a:t>
            </a:r>
            <a:r>
              <a:rPr lang="en-US" sz="1800" dirty="0" smtClean="0">
                <a:latin typeface="Courier New" panose="02070309020205020404" pitchFamily="49" charset="0"/>
                <a:cs typeface="Courier New" panose="02070309020205020404" pitchFamily="49" charset="0"/>
              </a:rPr>
              <a:t>;</a:t>
            </a:r>
            <a:br>
              <a:rPr lang="en-US" sz="1800" dirty="0" smtClean="0">
                <a:latin typeface="Courier New" panose="02070309020205020404" pitchFamily="49" charset="0"/>
                <a:cs typeface="Courier New" panose="02070309020205020404" pitchFamily="49" charset="0"/>
              </a:rPr>
            </a:br>
            <a:r>
              <a:rPr lang="en-US" sz="1800" dirty="0" smtClean="0">
                <a:latin typeface="Courier New" panose="02070309020205020404" pitchFamily="49" charset="0"/>
                <a:cs typeface="Courier New" panose="02070309020205020404" pitchFamily="49" charset="0"/>
              </a:rPr>
              <a:t>    I  : Integer;</a:t>
            </a:r>
            <a:br>
              <a:rPr lang="en-US" sz="1800" dirty="0" smtClean="0">
                <a:latin typeface="Courier New" panose="02070309020205020404" pitchFamily="49" charset="0"/>
                <a:cs typeface="Courier New" panose="02070309020205020404" pitchFamily="49" charset="0"/>
              </a:rPr>
            </a:br>
            <a:r>
              <a:rPr lang="en-US" sz="1800" dirty="0" smtClean="0">
                <a:latin typeface="Courier New" panose="02070309020205020404" pitchFamily="49" charset="0"/>
                <a:cs typeface="Courier New" panose="02070309020205020404" pitchFamily="49" charset="0"/>
              </a:rPr>
              <a:t>  </a:t>
            </a:r>
            <a:r>
              <a:rPr lang="en-US" sz="1800" b="1" dirty="0" smtClean="0">
                <a:latin typeface="Courier New" panose="02070309020205020404" pitchFamily="49" charset="0"/>
                <a:cs typeface="Courier New" panose="02070309020205020404" pitchFamily="49" charset="0"/>
              </a:rPr>
              <a:t>end record</a:t>
            </a:r>
            <a:r>
              <a:rPr lang="en-US" sz="1800" dirty="0" smtClean="0">
                <a:latin typeface="Courier New" panose="02070309020205020404" pitchFamily="49" charset="0"/>
                <a:cs typeface="Courier New" panose="02070309020205020404" pitchFamily="49" charset="0"/>
              </a:rPr>
              <a:t>;</a:t>
            </a:r>
          </a:p>
          <a:p>
            <a:pPr marL="0" lvl="0" indent="0"/>
            <a:r>
              <a:rPr lang="en-US" sz="2000" dirty="0" smtClean="0"/>
              <a:t>Adapt the package body accordingly.</a:t>
            </a:r>
          </a:p>
          <a:p>
            <a:pPr marL="0" lvl="0" indent="0"/>
            <a:endParaRPr lang="en-US" sz="2000" dirty="0" smtClean="0"/>
          </a:p>
          <a:p>
            <a:pPr marL="0" lvl="0" indent="0"/>
            <a:r>
              <a:rPr lang="en-US" sz="2000" dirty="0" smtClean="0">
                <a:cs typeface="Courier New" panose="02070309020205020404" pitchFamily="49" charset="0"/>
              </a:rPr>
              <a:t>(Actually, this is part of an OOP course. In directory Code, look at the slightly modified procedure </a:t>
            </a:r>
            <a:r>
              <a:rPr lang="en-US" sz="1800" dirty="0" smtClean="0">
                <a:latin typeface="Courier New" panose="02070309020205020404" pitchFamily="49" charset="0"/>
                <a:cs typeface="Courier New" panose="02070309020205020404" pitchFamily="49" charset="0"/>
              </a:rPr>
              <a:t>Selfreferencing_Initialize</a:t>
            </a:r>
            <a:r>
              <a:rPr lang="en-US" sz="2000" dirty="0" smtClean="0">
                <a:cs typeface="Courier New" panose="02070309020205020404" pitchFamily="49" charset="0"/>
              </a:rPr>
              <a:t>.)</a:t>
            </a:r>
            <a:endParaRPr lang="en-US" sz="1800" dirty="0">
              <a:cs typeface="Courier New" panose="02070309020205020404" pitchFamily="49" charset="0"/>
            </a:endParaRPr>
          </a:p>
        </p:txBody>
      </p:sp>
      <p:sp>
        <p:nvSpPr>
          <p:cNvPr id="2" name="Titel 1"/>
          <p:cNvSpPr>
            <a:spLocks noGrp="1"/>
          </p:cNvSpPr>
          <p:nvPr>
            <p:ph type="title"/>
          </p:nvPr>
        </p:nvSpPr>
        <p:spPr/>
        <p:txBody>
          <a:bodyPr/>
          <a:lstStyle/>
          <a:p>
            <a:r>
              <a:rPr lang="en-US" dirty="0" smtClean="0"/>
              <a:t>Correction</a:t>
            </a:r>
            <a:endParaRPr lang="en-US" dirty="0"/>
          </a:p>
        </p:txBody>
      </p:sp>
      <p:sp>
        <p:nvSpPr>
          <p:cNvPr id="4" name="Fußzeilenplatzhalter 3"/>
          <p:cNvSpPr>
            <a:spLocks noGrp="1"/>
          </p:cNvSpPr>
          <p:nvPr>
            <p:ph type="ftr" idx="10"/>
          </p:nvPr>
        </p:nvSpPr>
        <p:spPr/>
        <p:txBody>
          <a:bodyPr/>
          <a:lstStyle/>
          <a:p>
            <a:pPr>
              <a:defRPr/>
            </a:pPr>
            <a:r>
              <a:rPr lang="en-US" dirty="0" smtClean="0"/>
              <a:t>Ada Basics © 2024 C.Grein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436</a:t>
            </a:fld>
            <a:endParaRPr lang="de-DE" dirty="0"/>
          </a:p>
        </p:txBody>
      </p:sp>
      <p:pic>
        <p:nvPicPr>
          <p:cNvPr id="7" name="Grafik 6">
            <a:hlinkClick r:id="rId2" action="ppaction://hlinksldjump"/>
          </p:cNvPr>
          <p:cNvPicPr>
            <a:picLocks noChangeAspect="1"/>
          </p:cNvPicPr>
          <p:nvPr/>
        </p:nvPicPr>
        <p:blipFill>
          <a:blip r:embed="rId3"/>
          <a:stretch>
            <a:fillRect/>
          </a:stretch>
        </p:blipFill>
        <p:spPr>
          <a:xfrm>
            <a:off x="7840749" y="1180306"/>
            <a:ext cx="195089" cy="225572"/>
          </a:xfrm>
          <a:prstGeom prst="rect">
            <a:avLst/>
          </a:prstGeom>
        </p:spPr>
      </p:pic>
    </p:spTree>
    <p:extLst>
      <p:ext uri="{BB962C8B-B14F-4D97-AF65-F5344CB8AC3E}">
        <p14:creationId xmlns:p14="http://schemas.microsoft.com/office/powerpoint/2010/main" val="3445285451"/>
      </p:ext>
    </p:extLst>
  </p:cSld>
  <p:clrMapOvr>
    <a:masterClrMapping/>
  </p:clrMapOvr>
  <p:timing>
    <p:tnLst>
      <p:par>
        <p:cTn id="1" dur="indefinite" restart="never" nodeType="tmRoot"/>
      </p:par>
    </p:tnLst>
  </p:timing>
</p:sld>
</file>

<file path=ppt/slides/slide4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ußzeilenplatzhalter 1"/>
          <p:cNvSpPr>
            <a:spLocks noGrp="1"/>
          </p:cNvSpPr>
          <p:nvPr>
            <p:ph type="ftr" idx="10"/>
          </p:nvPr>
        </p:nvSpPr>
        <p:spPr/>
        <p:txBody>
          <a:bodyPr/>
          <a:lstStyle/>
          <a:p>
            <a:pPr>
              <a:defRPr/>
            </a:pPr>
            <a:r>
              <a:rPr lang="en-US" dirty="0" smtClean="0"/>
              <a:t>Ada Basics © 2024 C.Grein</a:t>
            </a:r>
            <a:endParaRPr lang="de-DE" dirty="0"/>
          </a:p>
        </p:txBody>
      </p:sp>
      <p:sp>
        <p:nvSpPr>
          <p:cNvPr id="3" name="Foliennummernplatzhalter 2"/>
          <p:cNvSpPr>
            <a:spLocks noGrp="1"/>
          </p:cNvSpPr>
          <p:nvPr>
            <p:ph type="sldNum" idx="11"/>
          </p:nvPr>
        </p:nvSpPr>
        <p:spPr/>
        <p:txBody>
          <a:bodyPr/>
          <a:lstStyle/>
          <a:p>
            <a:pPr>
              <a:defRPr/>
            </a:pPr>
            <a:fld id="{84D954CA-63EA-4D97-ADBC-1D894F0EA83B}" type="slidenum">
              <a:rPr lang="de-DE" smtClean="0"/>
              <a:pPr>
                <a:defRPr/>
              </a:pPr>
              <a:t>437</a:t>
            </a:fld>
            <a:endParaRPr lang="de-DE" dirty="0"/>
          </a:p>
        </p:txBody>
      </p:sp>
      <p:pic>
        <p:nvPicPr>
          <p:cNvPr id="5" name="Grafik 4"/>
          <p:cNvPicPr>
            <a:picLocks noChangeAspect="1"/>
          </p:cNvPicPr>
          <p:nvPr/>
        </p:nvPicPr>
        <p:blipFill>
          <a:blip r:embed="rId2"/>
          <a:stretch>
            <a:fillRect/>
          </a:stretch>
        </p:blipFill>
        <p:spPr>
          <a:xfrm>
            <a:off x="2121195" y="1772816"/>
            <a:ext cx="4901609" cy="2950720"/>
          </a:xfrm>
          <a:prstGeom prst="rect">
            <a:avLst/>
          </a:prstGeom>
        </p:spPr>
      </p:pic>
    </p:spTree>
    <p:extLst>
      <p:ext uri="{BB962C8B-B14F-4D97-AF65-F5344CB8AC3E}">
        <p14:creationId xmlns:p14="http://schemas.microsoft.com/office/powerpoint/2010/main" val="1810960951"/>
      </p:ext>
    </p:extLst>
  </p:cSld>
  <p:clrMapOvr>
    <a:masterClrMapping/>
  </p:clrMapOvr>
  <p:timing>
    <p:tnLst>
      <p:par>
        <p:cTn id="1" dur="indefinite" restart="never" nodeType="tmRoot"/>
      </p:par>
    </p:tnLst>
  </p:timing>
</p:sld>
</file>

<file path=ppt/slides/slide4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solidFill>
                  <a:srgbClr val="FF3399"/>
                </a:solidFill>
              </a:rPr>
              <a:t>Aggregates </a:t>
            </a:r>
            <a:r>
              <a:rPr lang="de-DE" dirty="0">
                <a:solidFill>
                  <a:srgbClr val="FF3399"/>
                </a:solidFill>
              </a:rPr>
              <a:t>Ada </a:t>
            </a:r>
            <a:r>
              <a:rPr lang="de-DE" dirty="0" smtClean="0">
                <a:solidFill>
                  <a:srgbClr val="FF3399"/>
                </a:solidFill>
              </a:rPr>
              <a:t>2022</a:t>
            </a:r>
            <a:endParaRPr lang="en-US" dirty="0"/>
          </a:p>
        </p:txBody>
      </p:sp>
      <p:sp>
        <p:nvSpPr>
          <p:cNvPr id="3" name="Inhaltsplatzhalter 2"/>
          <p:cNvSpPr>
            <a:spLocks noGrp="1"/>
          </p:cNvSpPr>
          <p:nvPr>
            <p:ph idx="1"/>
          </p:nvPr>
        </p:nvSpPr>
        <p:spPr>
          <a:xfrm>
            <a:off x="685800" y="2269232"/>
            <a:ext cx="7739063" cy="3175992"/>
          </a:xfrm>
        </p:spPr>
        <p:txBody>
          <a:bodyPr/>
          <a:lstStyle/>
          <a:p>
            <a:pPr marL="0" indent="0"/>
            <a:r>
              <a:rPr lang="en-US" sz="3600" dirty="0">
                <a:solidFill>
                  <a:schemeClr val="accent2"/>
                </a:solidFill>
              </a:rPr>
              <a:t>Discriminants in an Aggregate</a:t>
            </a:r>
            <a:r>
              <a:rPr lang="en-US" dirty="0">
                <a:solidFill>
                  <a:srgbClr val="FF0000"/>
                </a:solidFill>
              </a:rPr>
              <a:t/>
            </a:r>
            <a:br>
              <a:rPr lang="en-US" dirty="0">
                <a:solidFill>
                  <a:srgbClr val="FF0000"/>
                </a:solidFill>
              </a:rPr>
            </a:br>
            <a:r>
              <a:rPr lang="en-US" sz="2800" dirty="0" smtClean="0"/>
              <a:t>Ada 2022 relaxes a bit the rule that the discriminant in an aggregate has to be static:</a:t>
            </a:r>
          </a:p>
          <a:p>
            <a:pPr marL="0" indent="0"/>
            <a:r>
              <a:rPr lang="en-US" sz="2800" dirty="0" smtClean="0"/>
              <a:t>The discriminant may be dynamic if its expression is of a static nominal subtype and all values of this subtype select the same variant.</a:t>
            </a:r>
            <a:endParaRPr lang="en-US" sz="2800" dirty="0"/>
          </a:p>
        </p:txBody>
      </p:sp>
      <p:sp>
        <p:nvSpPr>
          <p:cNvPr id="4" name="Fußzeilenplatzhalter 3"/>
          <p:cNvSpPr>
            <a:spLocks noGrp="1"/>
          </p:cNvSpPr>
          <p:nvPr>
            <p:ph type="ftr" idx="10"/>
          </p:nvPr>
        </p:nvSpPr>
        <p:spPr/>
        <p:txBody>
          <a:bodyPr/>
          <a:lstStyle/>
          <a:p>
            <a:pPr>
              <a:defRPr/>
            </a:pPr>
            <a:r>
              <a:rPr lang="en-US" dirty="0" smtClean="0"/>
              <a:t>Ada Basics © 2024 C.Grein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438</a:t>
            </a:fld>
            <a:endParaRPr lang="de-DE" dirty="0"/>
          </a:p>
        </p:txBody>
      </p:sp>
      <p:sp>
        <p:nvSpPr>
          <p:cNvPr id="7" name="Textfeld 6"/>
          <p:cNvSpPr txBox="1"/>
          <p:nvPr/>
        </p:nvSpPr>
        <p:spPr>
          <a:xfrm>
            <a:off x="6948264" y="1584007"/>
            <a:ext cx="1476598" cy="338554"/>
          </a:xfrm>
          <a:prstGeom prst="rect">
            <a:avLst/>
          </a:prstGeom>
          <a:solidFill>
            <a:srgbClr val="EADCE7"/>
          </a:solidFill>
          <a:ln w="19050">
            <a:solidFill>
              <a:srgbClr val="7030A0"/>
            </a:solidFill>
          </a:ln>
        </p:spPr>
        <p:txBody>
          <a:bodyPr wrap="square" rtlCol="0">
            <a:spAutoFit/>
          </a:bodyPr>
          <a:lstStyle/>
          <a:p>
            <a:r>
              <a:rPr lang="en-US" sz="1600" dirty="0" smtClean="0">
                <a:solidFill>
                  <a:srgbClr val="7030A0"/>
                </a:solidFill>
              </a:rPr>
              <a:t>From slide 234</a:t>
            </a:r>
            <a:endParaRPr lang="en-US" sz="1600" dirty="0">
              <a:solidFill>
                <a:srgbClr val="7030A0"/>
              </a:solidFill>
            </a:endParaRPr>
          </a:p>
        </p:txBody>
      </p:sp>
    </p:spTree>
    <p:extLst>
      <p:ext uri="{BB962C8B-B14F-4D97-AF65-F5344CB8AC3E}">
        <p14:creationId xmlns:p14="http://schemas.microsoft.com/office/powerpoint/2010/main" val="2729860063"/>
      </p:ext>
    </p:extLst>
  </p:cSld>
  <p:clrMapOvr>
    <a:masterClrMapping/>
  </p:clrMapOvr>
  <p:timing>
    <p:tnLst>
      <p:par>
        <p:cTn id="1" dur="indefinite" restart="never" nodeType="tmRoot"/>
      </p:par>
    </p:tnLst>
  </p:timing>
</p:sld>
</file>

<file path=ppt/slides/slide4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685800" y="463551"/>
            <a:ext cx="7739063" cy="1237258"/>
          </a:xfrm>
        </p:spPr>
        <p:txBody>
          <a:bodyPr/>
          <a:lstStyle/>
          <a:p>
            <a:r>
              <a:rPr lang="en-US" dirty="0" smtClean="0"/>
              <a:t>Discriminants in an Aggregate</a:t>
            </a:r>
            <a:br>
              <a:rPr lang="en-US" dirty="0" smtClean="0"/>
            </a:br>
            <a:r>
              <a:rPr lang="en-US" sz="4000" dirty="0" smtClean="0"/>
              <a:t>Example</a:t>
            </a:r>
            <a:endParaRPr lang="en-US" dirty="0"/>
          </a:p>
        </p:txBody>
      </p:sp>
      <p:sp>
        <p:nvSpPr>
          <p:cNvPr id="3" name="Inhaltsplatzhalter 2"/>
          <p:cNvSpPr>
            <a:spLocks noGrp="1"/>
          </p:cNvSpPr>
          <p:nvPr>
            <p:ph idx="1"/>
          </p:nvPr>
        </p:nvSpPr>
        <p:spPr>
          <a:xfrm>
            <a:off x="685800" y="1700809"/>
            <a:ext cx="7739063" cy="4514255"/>
          </a:xfrm>
        </p:spPr>
        <p:txBody>
          <a:bodyPr/>
          <a:lstStyle/>
          <a:p>
            <a:pPr marL="0" lvl="0" indent="0"/>
            <a:r>
              <a:rPr lang="en-US" sz="1400" b="1" dirty="0" smtClean="0">
                <a:latin typeface="Courier New" panose="02070309020205020404" pitchFamily="49" charset="0"/>
                <a:cs typeface="Courier New" panose="02070309020205020404" pitchFamily="49" charset="0"/>
              </a:rPr>
              <a:t>procedure</a:t>
            </a:r>
            <a:r>
              <a:rPr lang="en-US" sz="1400" dirty="0" smtClean="0">
                <a:latin typeface="Courier New" panose="02070309020205020404" pitchFamily="49" charset="0"/>
                <a:cs typeface="Courier New" panose="02070309020205020404" pitchFamily="49" charset="0"/>
              </a:rPr>
              <a:t> Example </a:t>
            </a:r>
            <a:r>
              <a:rPr lang="en-US" sz="1400" b="1" dirty="0" smtClean="0">
                <a:latin typeface="Courier New" panose="02070309020205020404" pitchFamily="49" charset="0"/>
                <a:cs typeface="Courier New" panose="02070309020205020404" pitchFamily="49" charset="0"/>
              </a:rPr>
              <a:t>is</a:t>
            </a:r>
            <a:endParaRPr lang="en-US" sz="1400" dirty="0" smtClean="0">
              <a:latin typeface="Courier New" panose="02070309020205020404" pitchFamily="49" charset="0"/>
              <a:cs typeface="Courier New" panose="02070309020205020404" pitchFamily="49" charset="0"/>
            </a:endParaRPr>
          </a:p>
          <a:p>
            <a:pPr marL="0" lvl="0" indent="0"/>
            <a:r>
              <a:rPr lang="en-US" sz="1400" dirty="0" smtClean="0">
                <a:latin typeface="Courier New" panose="02070309020205020404" pitchFamily="49" charset="0"/>
                <a:cs typeface="Courier New" panose="02070309020205020404" pitchFamily="49" charset="0"/>
              </a:rPr>
              <a:t>  </a:t>
            </a:r>
            <a:r>
              <a:rPr lang="en-US" sz="1400" b="1" dirty="0" smtClean="0">
                <a:latin typeface="Courier New" panose="02070309020205020404" pitchFamily="49" charset="0"/>
                <a:cs typeface="Courier New" panose="02070309020205020404" pitchFamily="49" charset="0"/>
              </a:rPr>
              <a:t>type</a:t>
            </a:r>
            <a:r>
              <a:rPr lang="en-US" sz="1400" dirty="0" smtClean="0">
                <a:latin typeface="Courier New" panose="02070309020205020404" pitchFamily="49" charset="0"/>
                <a:cs typeface="Courier New" panose="02070309020205020404" pitchFamily="49" charset="0"/>
              </a:rPr>
              <a:t> Test_Options </a:t>
            </a:r>
            <a:r>
              <a:rPr lang="en-US" sz="1400" b="1" dirty="0" smtClean="0">
                <a:latin typeface="Courier New" panose="02070309020205020404" pitchFamily="49" charset="0"/>
                <a:cs typeface="Courier New" panose="02070309020205020404" pitchFamily="49" charset="0"/>
              </a:rPr>
              <a:t>is</a:t>
            </a:r>
            <a:r>
              <a:rPr lang="en-US" sz="1400" dirty="0" smtClean="0">
                <a:latin typeface="Courier New" panose="02070309020205020404" pitchFamily="49" charset="0"/>
                <a:cs typeface="Courier New" panose="02070309020205020404" pitchFamily="49" charset="0"/>
              </a:rPr>
              <a:t> (No_Test, Test_X, Test_Y);</a:t>
            </a:r>
            <a:br>
              <a:rPr lang="en-US" sz="1400" dirty="0" smtClean="0">
                <a:latin typeface="Courier New" panose="02070309020205020404" pitchFamily="49" charset="0"/>
                <a:cs typeface="Courier New" panose="02070309020205020404" pitchFamily="49" charset="0"/>
              </a:rPr>
            </a:br>
            <a:r>
              <a:rPr lang="en-US" sz="1400" dirty="0" smtClean="0">
                <a:latin typeface="Courier New" panose="02070309020205020404" pitchFamily="49" charset="0"/>
                <a:cs typeface="Courier New" panose="02070309020205020404" pitchFamily="49" charset="0"/>
              </a:rPr>
              <a:t>  </a:t>
            </a:r>
            <a:r>
              <a:rPr lang="en-US" sz="1400" b="1" dirty="0" smtClean="0">
                <a:latin typeface="Courier New" panose="02070309020205020404" pitchFamily="49" charset="0"/>
                <a:cs typeface="Courier New" panose="02070309020205020404" pitchFamily="49" charset="0"/>
              </a:rPr>
              <a:t>subtype</a:t>
            </a:r>
            <a:r>
              <a:rPr lang="en-US" sz="1400" dirty="0" smtClean="0">
                <a:latin typeface="Courier New" panose="02070309020205020404" pitchFamily="49" charset="0"/>
                <a:cs typeface="Courier New" panose="02070309020205020404" pitchFamily="49" charset="0"/>
              </a:rPr>
              <a:t> Actual_Tests </a:t>
            </a:r>
            <a:r>
              <a:rPr lang="en-US" sz="1400" b="1" dirty="0" smtClean="0">
                <a:latin typeface="Courier New" panose="02070309020205020404" pitchFamily="49" charset="0"/>
                <a:cs typeface="Courier New" panose="02070309020205020404" pitchFamily="49" charset="0"/>
              </a:rPr>
              <a:t>is</a:t>
            </a:r>
            <a:r>
              <a:rPr lang="en-US" sz="1400" dirty="0" smtClean="0">
                <a:latin typeface="Courier New" panose="02070309020205020404" pitchFamily="49" charset="0"/>
                <a:cs typeface="Courier New" panose="02070309020205020404" pitchFamily="49" charset="0"/>
              </a:rPr>
              <a:t> Test_Options </a:t>
            </a:r>
            <a:r>
              <a:rPr lang="en-US" sz="1400" b="1" dirty="0" smtClean="0">
                <a:latin typeface="Courier New" panose="02070309020205020404" pitchFamily="49" charset="0"/>
                <a:cs typeface="Courier New" panose="02070309020205020404" pitchFamily="49" charset="0"/>
              </a:rPr>
              <a:t>range</a:t>
            </a:r>
            <a:r>
              <a:rPr lang="en-US" sz="1400" dirty="0" smtClean="0">
                <a:latin typeface="Courier New" panose="02070309020205020404" pitchFamily="49" charset="0"/>
                <a:cs typeface="Courier New" panose="02070309020205020404" pitchFamily="49" charset="0"/>
              </a:rPr>
              <a:t> Test_X .. Test_Y;</a:t>
            </a:r>
          </a:p>
          <a:p>
            <a:pPr marL="0" lvl="0" indent="0"/>
            <a:r>
              <a:rPr lang="en-US" sz="1400" dirty="0" smtClean="0">
                <a:latin typeface="Courier New" panose="02070309020205020404" pitchFamily="49" charset="0"/>
                <a:cs typeface="Courier New" panose="02070309020205020404" pitchFamily="49" charset="0"/>
              </a:rPr>
              <a:t>  </a:t>
            </a:r>
            <a:r>
              <a:rPr lang="en-US" sz="1400" b="1" dirty="0" smtClean="0">
                <a:latin typeface="Courier New" panose="02070309020205020404" pitchFamily="49" charset="0"/>
                <a:cs typeface="Courier New" panose="02070309020205020404" pitchFamily="49" charset="0"/>
              </a:rPr>
              <a:t>type</a:t>
            </a:r>
            <a:r>
              <a:rPr lang="en-US" sz="1400" dirty="0" smtClean="0">
                <a:latin typeface="Courier New" panose="02070309020205020404" pitchFamily="49" charset="0"/>
                <a:cs typeface="Courier New" panose="02070309020205020404" pitchFamily="49" charset="0"/>
              </a:rPr>
              <a:t> Test_Specification (Test: Test_Options := No_Test) </a:t>
            </a:r>
            <a:r>
              <a:rPr lang="en-US" sz="1400" b="1" dirty="0" smtClean="0">
                <a:latin typeface="Courier New" panose="02070309020205020404" pitchFamily="49" charset="0"/>
                <a:cs typeface="Courier New" panose="02070309020205020404" pitchFamily="49" charset="0"/>
              </a:rPr>
              <a:t>is record</a:t>
            </a:r>
            <a:br>
              <a:rPr lang="en-US" sz="1400" b="1" dirty="0" smtClean="0">
                <a:latin typeface="Courier New" panose="02070309020205020404" pitchFamily="49" charset="0"/>
                <a:cs typeface="Courier New" panose="02070309020205020404" pitchFamily="49" charset="0"/>
              </a:rPr>
            </a:br>
            <a:r>
              <a:rPr lang="en-US" sz="1400" b="1" dirty="0" smtClean="0">
                <a:latin typeface="Courier New" panose="02070309020205020404" pitchFamily="49" charset="0"/>
                <a:cs typeface="Courier New" panose="02070309020205020404" pitchFamily="49" charset="0"/>
              </a:rPr>
              <a:t>    case</a:t>
            </a:r>
            <a:r>
              <a:rPr lang="en-US" sz="1400" dirty="0" smtClean="0">
                <a:latin typeface="Courier New" panose="02070309020205020404" pitchFamily="49" charset="0"/>
                <a:cs typeface="Courier New" panose="02070309020205020404" pitchFamily="49" charset="0"/>
              </a:rPr>
              <a:t> Test </a:t>
            </a:r>
            <a:r>
              <a:rPr lang="en-US" sz="1400" b="1" dirty="0" smtClean="0">
                <a:latin typeface="Courier New" panose="02070309020205020404" pitchFamily="49" charset="0"/>
                <a:cs typeface="Courier New" panose="02070309020205020404" pitchFamily="49" charset="0"/>
              </a:rPr>
              <a:t>is</a:t>
            </a:r>
            <a:br>
              <a:rPr lang="en-US" sz="1400" b="1" dirty="0" smtClean="0">
                <a:latin typeface="Courier New" panose="02070309020205020404" pitchFamily="49" charset="0"/>
                <a:cs typeface="Courier New" panose="02070309020205020404" pitchFamily="49" charset="0"/>
              </a:rPr>
            </a:br>
            <a:r>
              <a:rPr lang="en-US" sz="1400" dirty="0" smtClean="0">
                <a:latin typeface="Courier New" panose="02070309020205020404" pitchFamily="49" charset="0"/>
                <a:cs typeface="Courier New" panose="02070309020205020404" pitchFamily="49" charset="0"/>
              </a:rPr>
              <a:t>      </a:t>
            </a:r>
            <a:r>
              <a:rPr lang="en-US" sz="1400" b="1" dirty="0" smtClean="0">
                <a:latin typeface="Courier New" panose="02070309020205020404" pitchFamily="49" charset="0"/>
                <a:cs typeface="Courier New" panose="02070309020205020404" pitchFamily="49" charset="0"/>
              </a:rPr>
              <a:t>when</a:t>
            </a:r>
            <a:r>
              <a:rPr lang="en-US" sz="1400" dirty="0" smtClean="0">
                <a:latin typeface="Courier New" panose="02070309020205020404" pitchFamily="49" charset="0"/>
                <a:cs typeface="Courier New" panose="02070309020205020404" pitchFamily="49" charset="0"/>
              </a:rPr>
              <a:t> No_Test =&gt; </a:t>
            </a:r>
            <a:r>
              <a:rPr lang="en-US" sz="1400" b="1" dirty="0" smtClean="0">
                <a:latin typeface="Courier New" panose="02070309020205020404" pitchFamily="49" charset="0"/>
                <a:cs typeface="Courier New" panose="02070309020205020404" pitchFamily="49" charset="0"/>
              </a:rPr>
              <a:t>null</a:t>
            </a:r>
            <a:r>
              <a:rPr lang="en-US" sz="1400" dirty="0" smtClean="0">
                <a:latin typeface="Courier New" panose="02070309020205020404" pitchFamily="49" charset="0"/>
                <a:cs typeface="Courier New" panose="02070309020205020404" pitchFamily="49" charset="0"/>
              </a:rPr>
              <a:t>;</a:t>
            </a:r>
            <a:br>
              <a:rPr lang="en-US" sz="1400" dirty="0" smtClean="0">
                <a:latin typeface="Courier New" panose="02070309020205020404" pitchFamily="49" charset="0"/>
                <a:cs typeface="Courier New" panose="02070309020205020404" pitchFamily="49" charset="0"/>
              </a:rPr>
            </a:br>
            <a:r>
              <a:rPr lang="en-US" sz="1400" dirty="0" smtClean="0">
                <a:latin typeface="Courier New" panose="02070309020205020404" pitchFamily="49" charset="0"/>
                <a:cs typeface="Courier New" panose="02070309020205020404" pitchFamily="49" charset="0"/>
              </a:rPr>
              <a:t>      </a:t>
            </a:r>
            <a:r>
              <a:rPr lang="en-US" sz="1400" b="1" dirty="0" smtClean="0">
                <a:latin typeface="Courier New" panose="02070309020205020404" pitchFamily="49" charset="0"/>
                <a:cs typeface="Courier New" panose="02070309020205020404" pitchFamily="49" charset="0"/>
              </a:rPr>
              <a:t>when others</a:t>
            </a:r>
            <a:r>
              <a:rPr lang="en-US" sz="1400" dirty="0" smtClean="0">
                <a:latin typeface="Courier New" panose="02070309020205020404" pitchFamily="49" charset="0"/>
                <a:cs typeface="Courier New" panose="02070309020205020404" pitchFamily="49" charset="0"/>
              </a:rPr>
              <a:t>  =&gt; I: Integer;</a:t>
            </a:r>
            <a:br>
              <a:rPr lang="en-US" sz="1400" dirty="0" smtClean="0">
                <a:latin typeface="Courier New" panose="02070309020205020404" pitchFamily="49" charset="0"/>
                <a:cs typeface="Courier New" panose="02070309020205020404" pitchFamily="49" charset="0"/>
              </a:rPr>
            </a:br>
            <a:r>
              <a:rPr lang="en-US" sz="1400" dirty="0" smtClean="0">
                <a:latin typeface="Courier New" panose="02070309020205020404" pitchFamily="49" charset="0"/>
                <a:cs typeface="Courier New" panose="02070309020205020404" pitchFamily="49" charset="0"/>
              </a:rPr>
              <a:t>    </a:t>
            </a:r>
            <a:r>
              <a:rPr lang="en-US" sz="1400" b="1" dirty="0" smtClean="0">
                <a:latin typeface="Courier New" panose="02070309020205020404" pitchFamily="49" charset="0"/>
                <a:cs typeface="Courier New" panose="02070309020205020404" pitchFamily="49" charset="0"/>
              </a:rPr>
              <a:t>end case</a:t>
            </a:r>
            <a:r>
              <a:rPr lang="en-US" sz="1400" dirty="0" smtClean="0">
                <a:latin typeface="Courier New" panose="02070309020205020404" pitchFamily="49" charset="0"/>
                <a:cs typeface="Courier New" panose="02070309020205020404" pitchFamily="49" charset="0"/>
              </a:rPr>
              <a:t>;</a:t>
            </a:r>
            <a:br>
              <a:rPr lang="en-US" sz="1400" dirty="0" smtClean="0">
                <a:latin typeface="Courier New" panose="02070309020205020404" pitchFamily="49" charset="0"/>
                <a:cs typeface="Courier New" panose="02070309020205020404" pitchFamily="49" charset="0"/>
              </a:rPr>
            </a:br>
            <a:r>
              <a:rPr lang="en-US" sz="1400" dirty="0" smtClean="0">
                <a:latin typeface="Courier New" panose="02070309020205020404" pitchFamily="49" charset="0"/>
                <a:cs typeface="Courier New" panose="02070309020205020404" pitchFamily="49" charset="0"/>
              </a:rPr>
              <a:t>  </a:t>
            </a:r>
            <a:r>
              <a:rPr lang="en-US" sz="1400" b="1" dirty="0" smtClean="0">
                <a:latin typeface="Courier New" panose="02070309020205020404" pitchFamily="49" charset="0"/>
                <a:cs typeface="Courier New" panose="02070309020205020404" pitchFamily="49" charset="0"/>
              </a:rPr>
              <a:t>end record</a:t>
            </a:r>
            <a:r>
              <a:rPr lang="en-US" sz="1400" dirty="0" smtClean="0">
                <a:latin typeface="Courier New" panose="02070309020205020404" pitchFamily="49" charset="0"/>
                <a:cs typeface="Courier New" panose="02070309020205020404" pitchFamily="49" charset="0"/>
              </a:rPr>
              <a:t>;</a:t>
            </a:r>
          </a:p>
          <a:p>
            <a:pPr marL="0" lvl="0" indent="0"/>
            <a:r>
              <a:rPr lang="en-US" sz="1400" dirty="0" smtClean="0">
                <a:latin typeface="Courier New" panose="02070309020205020404" pitchFamily="49" charset="0"/>
                <a:cs typeface="Courier New" panose="02070309020205020404" pitchFamily="49" charset="0"/>
              </a:rPr>
              <a:t>  D1: Test_Options := Test_X;  -- </a:t>
            </a:r>
            <a:r>
              <a:rPr lang="en-US" sz="1400" i="1" dirty="0" smtClean="0">
                <a:latin typeface="Courier New" panose="02070309020205020404" pitchFamily="49" charset="0"/>
                <a:cs typeface="Courier New" panose="02070309020205020404" pitchFamily="49" charset="0"/>
              </a:rPr>
              <a:t>different variants in subtype</a:t>
            </a:r>
            <a:br>
              <a:rPr lang="en-US" sz="1400" i="1" dirty="0" smtClean="0">
                <a:latin typeface="Courier New" panose="02070309020205020404" pitchFamily="49" charset="0"/>
                <a:cs typeface="Courier New" panose="02070309020205020404" pitchFamily="49" charset="0"/>
              </a:rPr>
            </a:br>
            <a:r>
              <a:rPr lang="en-US" sz="1400" dirty="0" smtClean="0">
                <a:latin typeface="Courier New" panose="02070309020205020404" pitchFamily="49" charset="0"/>
                <a:cs typeface="Courier New" panose="02070309020205020404" pitchFamily="49" charset="0"/>
              </a:rPr>
              <a:t>  D2: Actual_Tests := Test_X;  -- </a:t>
            </a:r>
            <a:r>
              <a:rPr lang="en-US" sz="1400" i="1" dirty="0" smtClean="0">
                <a:latin typeface="Courier New" panose="02070309020205020404" pitchFamily="49" charset="0"/>
                <a:cs typeface="Courier New" panose="02070309020205020404" pitchFamily="49" charset="0"/>
              </a:rPr>
              <a:t>static subtype, same variants</a:t>
            </a:r>
            <a:endParaRPr lang="en-US" sz="1400" dirty="0" smtClean="0">
              <a:latin typeface="Courier New" panose="02070309020205020404" pitchFamily="49" charset="0"/>
              <a:cs typeface="Courier New" panose="02070309020205020404" pitchFamily="49" charset="0"/>
            </a:endParaRPr>
          </a:p>
          <a:p>
            <a:pPr marL="0" lvl="0" indent="0"/>
            <a:r>
              <a:rPr lang="en-US" sz="1400" dirty="0" smtClean="0">
                <a:latin typeface="Courier New" panose="02070309020205020404" pitchFamily="49" charset="0"/>
                <a:cs typeface="Courier New" panose="02070309020205020404" pitchFamily="49" charset="0"/>
              </a:rPr>
              <a:t>  T1: Test_Specification (D1); -- </a:t>
            </a:r>
            <a:r>
              <a:rPr lang="en-US" sz="1400" i="1" dirty="0" smtClean="0">
                <a:solidFill>
                  <a:srgbClr val="7030A0"/>
                </a:solidFill>
                <a:latin typeface="Courier New" panose="02070309020205020404" pitchFamily="49" charset="0"/>
                <a:cs typeface="Courier New" panose="02070309020205020404" pitchFamily="49" charset="0"/>
              </a:rPr>
              <a:t>discriminant need not be static</a:t>
            </a:r>
            <a:r>
              <a:rPr lang="en-US" sz="1400" i="1" dirty="0" smtClean="0">
                <a:latin typeface="Courier New" panose="02070309020205020404" pitchFamily="49" charset="0"/>
                <a:cs typeface="Courier New" panose="02070309020205020404" pitchFamily="49" charset="0"/>
              </a:rPr>
              <a:t/>
            </a:r>
            <a:br>
              <a:rPr lang="en-US" sz="1400" i="1" dirty="0" smtClean="0">
                <a:latin typeface="Courier New" panose="02070309020205020404" pitchFamily="49" charset="0"/>
                <a:cs typeface="Courier New" panose="02070309020205020404" pitchFamily="49" charset="0"/>
              </a:rPr>
            </a:br>
            <a:r>
              <a:rPr lang="en-US" sz="1400" dirty="0" smtClean="0">
                <a:latin typeface="Courier New" panose="02070309020205020404" pitchFamily="49" charset="0"/>
                <a:cs typeface="Courier New" panose="02070309020205020404" pitchFamily="49" charset="0"/>
              </a:rPr>
              <a:t>  T2: Test_Specification;      -- </a:t>
            </a:r>
            <a:r>
              <a:rPr lang="en-US" sz="1400" i="1" dirty="0" smtClean="0">
                <a:solidFill>
                  <a:srgbClr val="7030A0"/>
                </a:solidFill>
                <a:latin typeface="Courier New" panose="02070309020205020404" pitchFamily="49" charset="0"/>
                <a:cs typeface="Courier New" panose="02070309020205020404" pitchFamily="49" charset="0"/>
              </a:rPr>
              <a:t>discriminant mutable (old rules)</a:t>
            </a:r>
            <a:endParaRPr lang="en-US" sz="1400" dirty="0" smtClean="0">
              <a:solidFill>
                <a:srgbClr val="7030A0"/>
              </a:solidFill>
              <a:latin typeface="Courier New" panose="02070309020205020404" pitchFamily="49" charset="0"/>
              <a:cs typeface="Courier New" panose="02070309020205020404" pitchFamily="49" charset="0"/>
            </a:endParaRPr>
          </a:p>
          <a:p>
            <a:pPr marL="0" lvl="0" indent="0"/>
            <a:r>
              <a:rPr lang="en-US" sz="1400" b="1" dirty="0" smtClean="0">
                <a:latin typeface="Courier New" panose="02070309020205020404" pitchFamily="49" charset="0"/>
                <a:cs typeface="Courier New" panose="02070309020205020404" pitchFamily="49" charset="0"/>
              </a:rPr>
              <a:t>begin</a:t>
            </a:r>
            <a:endParaRPr lang="en-US" sz="1400" dirty="0" smtClean="0">
              <a:latin typeface="Courier New" panose="02070309020205020404" pitchFamily="49" charset="0"/>
              <a:cs typeface="Courier New" panose="02070309020205020404" pitchFamily="49" charset="0"/>
            </a:endParaRPr>
          </a:p>
          <a:p>
            <a:pPr marL="0" lvl="0" indent="0"/>
            <a:r>
              <a:rPr lang="en-US" sz="1400" dirty="0" smtClean="0">
                <a:latin typeface="Courier New" panose="02070309020205020404" pitchFamily="49" charset="0"/>
                <a:cs typeface="Courier New" panose="02070309020205020404" pitchFamily="49" charset="0"/>
              </a:rPr>
              <a:t>  </a:t>
            </a:r>
            <a:r>
              <a:rPr lang="en-US" sz="1400" dirty="0" smtClean="0">
                <a:solidFill>
                  <a:srgbClr val="FF0000"/>
                </a:solidFill>
                <a:latin typeface="Courier New" panose="02070309020205020404" pitchFamily="49" charset="0"/>
                <a:cs typeface="Courier New" panose="02070309020205020404" pitchFamily="49" charset="0"/>
              </a:rPr>
              <a:t>T2 := (Test =&gt; D1,           -- </a:t>
            </a:r>
            <a:r>
              <a:rPr lang="en-US" sz="1400" i="1" dirty="0" smtClean="0">
                <a:solidFill>
                  <a:srgbClr val="FF0000"/>
                </a:solidFill>
                <a:latin typeface="Courier New" panose="02070309020205020404" pitchFamily="49" charset="0"/>
                <a:cs typeface="Courier New" panose="02070309020205020404" pitchFamily="49" charset="0"/>
              </a:rPr>
              <a:t>KO: discriminant must be static</a:t>
            </a:r>
            <a:r>
              <a:rPr lang="en-US" sz="1400" dirty="0" smtClean="0">
                <a:solidFill>
                  <a:srgbClr val="FF0000"/>
                </a:solidFill>
                <a:latin typeface="Courier New" panose="02070309020205020404" pitchFamily="49" charset="0"/>
                <a:cs typeface="Courier New" panose="02070309020205020404" pitchFamily="49" charset="0"/>
              </a:rPr>
              <a:t/>
            </a:r>
            <a:br>
              <a:rPr lang="en-US" sz="1400" dirty="0" smtClean="0">
                <a:solidFill>
                  <a:srgbClr val="FF0000"/>
                </a:solidFill>
                <a:latin typeface="Courier New" panose="02070309020205020404" pitchFamily="49" charset="0"/>
                <a:cs typeface="Courier New" panose="02070309020205020404" pitchFamily="49" charset="0"/>
              </a:rPr>
            </a:br>
            <a:r>
              <a:rPr lang="en-US" sz="1400" dirty="0" smtClean="0">
                <a:solidFill>
                  <a:srgbClr val="FF0000"/>
                </a:solidFill>
                <a:latin typeface="Courier New" panose="02070309020205020404" pitchFamily="49" charset="0"/>
                <a:cs typeface="Courier New" panose="02070309020205020404" pitchFamily="49" charset="0"/>
              </a:rPr>
              <a:t>         I    =&gt; 0);</a:t>
            </a:r>
            <a:br>
              <a:rPr lang="en-US" sz="1400" dirty="0" smtClean="0">
                <a:solidFill>
                  <a:srgbClr val="FF0000"/>
                </a:solidFill>
                <a:latin typeface="Courier New" panose="02070309020205020404" pitchFamily="49" charset="0"/>
                <a:cs typeface="Courier New" panose="02070309020205020404" pitchFamily="49" charset="0"/>
              </a:rPr>
            </a:br>
            <a:r>
              <a:rPr lang="en-US" sz="1400" dirty="0" smtClean="0">
                <a:latin typeface="Courier New" panose="02070309020205020404" pitchFamily="49" charset="0"/>
                <a:cs typeface="Courier New" panose="02070309020205020404" pitchFamily="49" charset="0"/>
              </a:rPr>
              <a:t>  </a:t>
            </a:r>
            <a:r>
              <a:rPr lang="en-US" sz="1400" dirty="0" smtClean="0">
                <a:solidFill>
                  <a:srgbClr val="3333CC"/>
                </a:solidFill>
                <a:latin typeface="Courier New" panose="02070309020205020404" pitchFamily="49" charset="0"/>
                <a:cs typeface="Courier New" panose="02070309020205020404" pitchFamily="49" charset="0"/>
              </a:rPr>
              <a:t>T2 := (Test =&gt; D2,           -- </a:t>
            </a:r>
            <a:r>
              <a:rPr lang="en-US" sz="1400" i="1" dirty="0" smtClean="0">
                <a:solidFill>
                  <a:srgbClr val="3333CC"/>
                </a:solidFill>
                <a:latin typeface="Courier New" panose="02070309020205020404" pitchFamily="49" charset="0"/>
                <a:cs typeface="Courier New" panose="02070309020205020404" pitchFamily="49" charset="0"/>
              </a:rPr>
              <a:t>OK: new rule Ada 2022</a:t>
            </a:r>
            <a:r>
              <a:rPr lang="en-US" sz="1400" dirty="0" smtClean="0">
                <a:solidFill>
                  <a:srgbClr val="3333CC"/>
                </a:solidFill>
                <a:latin typeface="Courier New" panose="02070309020205020404" pitchFamily="49" charset="0"/>
                <a:cs typeface="Courier New" panose="02070309020205020404" pitchFamily="49" charset="0"/>
              </a:rPr>
              <a:t/>
            </a:r>
            <a:br>
              <a:rPr lang="en-US" sz="1400" dirty="0" smtClean="0">
                <a:solidFill>
                  <a:srgbClr val="3333CC"/>
                </a:solidFill>
                <a:latin typeface="Courier New" panose="02070309020205020404" pitchFamily="49" charset="0"/>
                <a:cs typeface="Courier New" panose="02070309020205020404" pitchFamily="49" charset="0"/>
              </a:rPr>
            </a:br>
            <a:r>
              <a:rPr lang="en-US" sz="1400" dirty="0" smtClean="0">
                <a:solidFill>
                  <a:srgbClr val="3333CC"/>
                </a:solidFill>
                <a:latin typeface="Courier New" panose="02070309020205020404" pitchFamily="49" charset="0"/>
                <a:cs typeface="Courier New" panose="02070309020205020404" pitchFamily="49" charset="0"/>
              </a:rPr>
              <a:t>         I    =&gt; 0);</a:t>
            </a:r>
          </a:p>
          <a:p>
            <a:pPr marL="0" lvl="0" indent="0"/>
            <a:r>
              <a:rPr lang="en-US" sz="1400" b="1" dirty="0" smtClean="0">
                <a:latin typeface="Courier New" panose="02070309020205020404" pitchFamily="49" charset="0"/>
                <a:cs typeface="Courier New" panose="02070309020205020404" pitchFamily="49" charset="0"/>
              </a:rPr>
              <a:t>end</a:t>
            </a:r>
            <a:r>
              <a:rPr lang="en-US" sz="1400" dirty="0" smtClean="0">
                <a:latin typeface="Courier New" panose="02070309020205020404" pitchFamily="49" charset="0"/>
                <a:cs typeface="Courier New" panose="02070309020205020404" pitchFamily="49" charset="0"/>
              </a:rPr>
              <a:t> Example;</a:t>
            </a:r>
          </a:p>
        </p:txBody>
      </p:sp>
      <p:sp>
        <p:nvSpPr>
          <p:cNvPr id="4" name="Fußzeilenplatzhalter 3"/>
          <p:cNvSpPr>
            <a:spLocks noGrp="1"/>
          </p:cNvSpPr>
          <p:nvPr>
            <p:ph type="ftr" idx="10"/>
          </p:nvPr>
        </p:nvSpPr>
        <p:spPr/>
        <p:txBody>
          <a:bodyPr/>
          <a:lstStyle/>
          <a:p>
            <a:pPr>
              <a:defRPr/>
            </a:pPr>
            <a:r>
              <a:rPr lang="en-US" dirty="0" smtClean="0"/>
              <a:t>Ada Basics © 2024 C.Grein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439</a:t>
            </a:fld>
            <a:endParaRPr lang="de-DE" dirty="0"/>
          </a:p>
        </p:txBody>
      </p:sp>
    </p:spTree>
    <p:extLst>
      <p:ext uri="{BB962C8B-B14F-4D97-AF65-F5344CB8AC3E}">
        <p14:creationId xmlns:p14="http://schemas.microsoft.com/office/powerpoint/2010/main" val="2292724756"/>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Titel 1"/>
          <p:cNvSpPr>
            <a:spLocks noGrp="1"/>
          </p:cNvSpPr>
          <p:nvPr>
            <p:ph type="title"/>
          </p:nvPr>
        </p:nvSpPr>
        <p:spPr>
          <a:xfrm>
            <a:off x="684213" y="476250"/>
            <a:ext cx="7739062" cy="1008063"/>
          </a:xfrm>
        </p:spPr>
        <p:txBody>
          <a:bodyPr/>
          <a:lstStyle/>
          <a:p>
            <a:r>
              <a:rPr lang="en-US" altLang="de-DE" noProof="0" dirty="0" smtClean="0"/>
              <a:t>Bitwise Modular Arithmetic</a:t>
            </a:r>
          </a:p>
        </p:txBody>
      </p:sp>
      <p:sp>
        <p:nvSpPr>
          <p:cNvPr id="22531" name="Inhaltsplatzhalter 2"/>
          <p:cNvSpPr>
            <a:spLocks noGrp="1"/>
          </p:cNvSpPr>
          <p:nvPr>
            <p:ph idx="1"/>
          </p:nvPr>
        </p:nvSpPr>
        <p:spPr>
          <a:xfrm>
            <a:off x="467544" y="1557338"/>
            <a:ext cx="8136904" cy="4608512"/>
          </a:xfrm>
        </p:spPr>
        <p:txBody>
          <a:bodyPr/>
          <a:lstStyle/>
          <a:p>
            <a:pPr marL="0" indent="0">
              <a:defRPr/>
            </a:pPr>
            <a:r>
              <a:rPr lang="en-US" sz="2000" noProof="0" dirty="0" smtClean="0"/>
              <a:t>Besides the conventional operators, modular arithmetic comprises the bitwise operators </a:t>
            </a:r>
            <a:r>
              <a:rPr lang="en-US" sz="2000" b="1" noProof="0" dirty="0" smtClean="0">
                <a:latin typeface="Courier New" panose="02070309020205020404" pitchFamily="49" charset="0"/>
                <a:cs typeface="Courier New" panose="02070309020205020404" pitchFamily="49" charset="0"/>
              </a:rPr>
              <a:t>and</a:t>
            </a:r>
            <a:r>
              <a:rPr lang="en-US" sz="2000" noProof="0" dirty="0" smtClean="0"/>
              <a:t>, </a:t>
            </a:r>
            <a:r>
              <a:rPr lang="en-US" sz="2000" b="1" noProof="0" dirty="0" smtClean="0">
                <a:latin typeface="Courier New" panose="02070309020205020404" pitchFamily="49" charset="0"/>
                <a:cs typeface="Courier New" panose="02070309020205020404" pitchFamily="49" charset="0"/>
              </a:rPr>
              <a:t>or</a:t>
            </a:r>
            <a:r>
              <a:rPr lang="en-US" sz="2000" noProof="0" dirty="0" smtClean="0"/>
              <a:t>, </a:t>
            </a:r>
            <a:r>
              <a:rPr lang="en-US" sz="2000" b="1" noProof="0" dirty="0" smtClean="0">
                <a:latin typeface="Courier New" panose="02070309020205020404" pitchFamily="49" charset="0"/>
                <a:cs typeface="Courier New" panose="02070309020205020404" pitchFamily="49" charset="0"/>
              </a:rPr>
              <a:t>xor</a:t>
            </a:r>
            <a:r>
              <a:rPr lang="en-US" sz="2000" noProof="0" dirty="0" smtClean="0"/>
              <a:t>, </a:t>
            </a:r>
            <a:r>
              <a:rPr lang="en-US" sz="2000" b="1" noProof="0" dirty="0" smtClean="0">
                <a:latin typeface="Courier New" panose="02070309020205020404" pitchFamily="49" charset="0"/>
                <a:cs typeface="Courier New" panose="02070309020205020404" pitchFamily="49" charset="0"/>
              </a:rPr>
              <a:t>not</a:t>
            </a:r>
            <a:r>
              <a:rPr lang="en-US" sz="2000" noProof="0" dirty="0" smtClean="0"/>
              <a:t>.</a:t>
            </a:r>
          </a:p>
          <a:p>
            <a:pPr marL="0" indent="0">
              <a:defRPr/>
            </a:pPr>
            <a:r>
              <a:rPr lang="en-US" sz="1800" b="1" noProof="0" dirty="0" smtClean="0">
                <a:latin typeface="Courier New" pitchFamily="49" charset="0"/>
              </a:rPr>
              <a:t>  type</a:t>
            </a:r>
            <a:r>
              <a:rPr lang="en-US" sz="1800" noProof="0" dirty="0" smtClean="0">
                <a:latin typeface="Courier New" pitchFamily="49" charset="0"/>
              </a:rPr>
              <a:t> Unsigned </a:t>
            </a:r>
            <a:r>
              <a:rPr lang="en-US" sz="1800" b="1" noProof="0" dirty="0" smtClean="0">
                <a:latin typeface="Courier New" pitchFamily="49" charset="0"/>
              </a:rPr>
              <a:t>is mod</a:t>
            </a:r>
            <a:r>
              <a:rPr lang="en-US" sz="1800" noProof="0" dirty="0" smtClean="0">
                <a:latin typeface="Courier New" pitchFamily="49" charset="0"/>
              </a:rPr>
              <a:t> 2**5;  -- </a:t>
            </a:r>
            <a:r>
              <a:rPr lang="en-US" sz="1800" i="1" noProof="0" dirty="0" smtClean="0">
                <a:latin typeface="Courier New" pitchFamily="49" charset="0"/>
              </a:rPr>
              <a:t>modulus 32</a:t>
            </a:r>
          </a:p>
          <a:p>
            <a:pPr marL="0" indent="0">
              <a:defRPr/>
            </a:pPr>
            <a:r>
              <a:rPr lang="en-US" sz="1800" noProof="0" dirty="0" smtClean="0">
                <a:latin typeface="Courier New" pitchFamily="49" charset="0"/>
              </a:rPr>
              <a:t>  X: Unsigned := 2#10110#;  -- </a:t>
            </a:r>
            <a:r>
              <a:rPr lang="en-US" sz="1800" i="1" noProof="0" dirty="0" smtClean="0">
                <a:latin typeface="Courier New" pitchFamily="49" charset="0"/>
              </a:rPr>
              <a:t>22</a:t>
            </a:r>
            <a:r>
              <a:rPr lang="en-US" sz="1800" noProof="0" dirty="0" smtClean="0">
                <a:latin typeface="Courier New" pitchFamily="49" charset="0"/>
              </a:rPr>
              <a:t/>
            </a:r>
            <a:br>
              <a:rPr lang="en-US" sz="1800" noProof="0" dirty="0" smtClean="0">
                <a:latin typeface="Courier New" pitchFamily="49" charset="0"/>
              </a:rPr>
            </a:br>
            <a:r>
              <a:rPr lang="en-US" sz="1800" noProof="0" dirty="0" smtClean="0">
                <a:latin typeface="Courier New" pitchFamily="49" charset="0"/>
              </a:rPr>
              <a:t>  </a:t>
            </a:r>
            <a:r>
              <a:rPr lang="en-US" sz="1800" b="1" noProof="0" dirty="0" smtClean="0">
                <a:latin typeface="Courier New" pitchFamily="49" charset="0"/>
              </a:rPr>
              <a:t>not</a:t>
            </a:r>
            <a:r>
              <a:rPr lang="en-US" sz="1800" noProof="0" dirty="0" smtClean="0">
                <a:latin typeface="Courier New" pitchFamily="49" charset="0"/>
              </a:rPr>
              <a:t> X = 2#01001# -- </a:t>
            </a:r>
            <a:r>
              <a:rPr lang="en-US" sz="1800" i="1" noProof="0" dirty="0" smtClean="0">
                <a:latin typeface="Courier New" pitchFamily="49" charset="0"/>
              </a:rPr>
              <a:t>bit reversal:</a:t>
            </a:r>
            <a:r>
              <a:rPr lang="en-US" sz="1800" noProof="0" dirty="0" smtClean="0">
                <a:latin typeface="Courier New" pitchFamily="49" charset="0"/>
              </a:rPr>
              <a:t> </a:t>
            </a:r>
            <a:r>
              <a:rPr lang="en-US" sz="1800" i="1" noProof="0" dirty="0" smtClean="0">
                <a:latin typeface="Courier New" pitchFamily="49" charset="0"/>
              </a:rPr>
              <a:t>9 as expected (=31-22)</a:t>
            </a:r>
          </a:p>
          <a:p>
            <a:pPr marL="0" indent="0">
              <a:defRPr/>
            </a:pPr>
            <a:r>
              <a:rPr lang="en-US" sz="2000" noProof="0" dirty="0" smtClean="0"/>
              <a:t>Similarly for the other operators.</a:t>
            </a:r>
          </a:p>
          <a:p>
            <a:pPr marL="0" indent="0">
              <a:defRPr/>
            </a:pPr>
            <a:r>
              <a:rPr lang="en-US" sz="2000" noProof="0" dirty="0" smtClean="0"/>
              <a:t>Be </a:t>
            </a:r>
            <a:r>
              <a:rPr lang="en-US" sz="2000" noProof="0" dirty="0" smtClean="0">
                <a:solidFill>
                  <a:srgbClr val="FF3399"/>
                </a:solidFill>
              </a:rPr>
              <a:t>careful </a:t>
            </a:r>
            <a:r>
              <a:rPr lang="en-US" sz="2000" noProof="0" dirty="0" smtClean="0"/>
              <a:t>if the </a:t>
            </a:r>
            <a:r>
              <a:rPr lang="en-US" sz="2000" noProof="0" dirty="0" smtClean="0">
                <a:solidFill>
                  <a:srgbClr val="FF3399"/>
                </a:solidFill>
              </a:rPr>
              <a:t>modulus </a:t>
            </a:r>
            <a:r>
              <a:rPr lang="en-US" sz="2000" noProof="0" dirty="0" smtClean="0"/>
              <a:t>is </a:t>
            </a:r>
            <a:r>
              <a:rPr lang="en-US" sz="2000" noProof="0" dirty="0" smtClean="0">
                <a:solidFill>
                  <a:srgbClr val="FF3399"/>
                </a:solidFill>
              </a:rPr>
              <a:t>not a power of two</a:t>
            </a:r>
            <a:r>
              <a:rPr lang="en-US" sz="2000" noProof="0" dirty="0" smtClean="0"/>
              <a:t> because in this case, naïve assumptions about the result may lead to values outside the proper range. Example </a:t>
            </a:r>
            <a:r>
              <a:rPr lang="en-US" sz="1800" b="1" noProof="0" dirty="0" smtClean="0">
                <a:latin typeface="Courier New" pitchFamily="49" charset="0"/>
                <a:cs typeface="Courier New" pitchFamily="49" charset="0"/>
              </a:rPr>
              <a:t>not</a:t>
            </a:r>
            <a:r>
              <a:rPr lang="en-US" sz="2000" noProof="0" dirty="0" smtClean="0"/>
              <a:t> (</a:t>
            </a:r>
            <a:r>
              <a:rPr lang="en-US" sz="2000" noProof="0" dirty="0" smtClean="0">
                <a:solidFill>
                  <a:srgbClr val="FF3399"/>
                </a:solidFill>
              </a:rPr>
              <a:t>see the RM for the other operators</a:t>
            </a:r>
            <a:r>
              <a:rPr lang="en-US" sz="2000" noProof="0" dirty="0" smtClean="0"/>
              <a:t>):</a:t>
            </a:r>
          </a:p>
          <a:p>
            <a:pPr marL="0" indent="0">
              <a:defRPr/>
            </a:pPr>
            <a:r>
              <a:rPr lang="en-US" sz="1800" b="1" noProof="0" dirty="0" smtClean="0">
                <a:latin typeface="Courier New" pitchFamily="49" charset="0"/>
              </a:rPr>
              <a:t>  type</a:t>
            </a:r>
            <a:r>
              <a:rPr lang="en-US" sz="1800" noProof="0" dirty="0" smtClean="0">
                <a:latin typeface="Courier New" pitchFamily="49" charset="0"/>
              </a:rPr>
              <a:t> Unsigned </a:t>
            </a:r>
            <a:r>
              <a:rPr lang="en-US" sz="1800" b="1" noProof="0" dirty="0" smtClean="0">
                <a:latin typeface="Courier New" pitchFamily="49" charset="0"/>
              </a:rPr>
              <a:t>is mod</a:t>
            </a:r>
            <a:r>
              <a:rPr lang="en-US" sz="1800" noProof="0" dirty="0" smtClean="0">
                <a:latin typeface="Courier New" pitchFamily="49" charset="0"/>
              </a:rPr>
              <a:t> 5;</a:t>
            </a:r>
          </a:p>
          <a:p>
            <a:pPr marL="0" indent="0">
              <a:defRPr/>
            </a:pPr>
            <a:r>
              <a:rPr lang="en-US" sz="1800" noProof="0" dirty="0" smtClean="0">
                <a:latin typeface="Courier New" pitchFamily="49" charset="0"/>
              </a:rPr>
              <a:t>  X: Unsigned := </a:t>
            </a:r>
            <a:r>
              <a:rPr lang="en-US" sz="1800" noProof="0" dirty="0" smtClean="0">
                <a:solidFill>
                  <a:srgbClr val="CC3300"/>
                </a:solidFill>
                <a:latin typeface="Courier New" pitchFamily="49" charset="0"/>
              </a:rPr>
              <a:t>2#001#</a:t>
            </a:r>
            <a:r>
              <a:rPr lang="en-US" sz="1800" noProof="0" dirty="0" smtClean="0">
                <a:latin typeface="Courier New" pitchFamily="49" charset="0"/>
              </a:rPr>
              <a:t>;  -- </a:t>
            </a:r>
            <a:r>
              <a:rPr lang="en-US" sz="1800" i="1" noProof="0" dirty="0" smtClean="0">
                <a:latin typeface="Courier New" pitchFamily="49" charset="0"/>
              </a:rPr>
              <a:t>1, bit reversal: </a:t>
            </a:r>
            <a:r>
              <a:rPr lang="en-US" sz="1800" i="1" noProof="0" dirty="0" smtClean="0">
                <a:solidFill>
                  <a:srgbClr val="FF0000"/>
                </a:solidFill>
                <a:latin typeface="Courier New" pitchFamily="49" charset="0"/>
              </a:rPr>
              <a:t>2#110# = 6</a:t>
            </a:r>
          </a:p>
          <a:p>
            <a:pPr marL="0" indent="0">
              <a:defRPr/>
            </a:pPr>
            <a:r>
              <a:rPr lang="en-US" sz="2000" noProof="0" dirty="0" smtClean="0">
                <a:solidFill>
                  <a:schemeClr val="accent2">
                    <a:lumMod val="75000"/>
                  </a:schemeClr>
                </a:solidFill>
              </a:rPr>
              <a:t>The definition of </a:t>
            </a:r>
            <a:r>
              <a:rPr lang="en-US" sz="1800" b="1" noProof="0" dirty="0" smtClean="0">
                <a:solidFill>
                  <a:schemeClr val="accent2">
                    <a:lumMod val="75000"/>
                  </a:schemeClr>
                </a:solidFill>
                <a:latin typeface="Courier New" pitchFamily="49" charset="0"/>
                <a:cs typeface="Courier New" pitchFamily="49" charset="0"/>
              </a:rPr>
              <a:t>not</a:t>
            </a:r>
            <a:r>
              <a:rPr lang="en-US" sz="2000" noProof="0" dirty="0" smtClean="0">
                <a:solidFill>
                  <a:schemeClr val="accent2">
                    <a:lumMod val="75000"/>
                  </a:schemeClr>
                </a:solidFill>
              </a:rPr>
              <a:t> therefore is generally:</a:t>
            </a:r>
          </a:p>
          <a:p>
            <a:pPr marL="0" indent="0">
              <a:defRPr/>
            </a:pPr>
            <a:r>
              <a:rPr lang="en-US" sz="1800" noProof="0" dirty="0" smtClean="0">
                <a:solidFill>
                  <a:schemeClr val="accent2">
                    <a:lumMod val="75000"/>
                  </a:schemeClr>
                </a:solidFill>
                <a:latin typeface="Courier New" pitchFamily="49" charset="0"/>
              </a:rPr>
              <a:t>  </a:t>
            </a:r>
            <a:r>
              <a:rPr lang="en-US" sz="1800" b="1" noProof="0" dirty="0" smtClean="0">
                <a:solidFill>
                  <a:schemeClr val="accent2">
                    <a:lumMod val="75000"/>
                  </a:schemeClr>
                </a:solidFill>
                <a:latin typeface="Courier New" pitchFamily="49" charset="0"/>
              </a:rPr>
              <a:t>not</a:t>
            </a:r>
            <a:r>
              <a:rPr lang="en-US" sz="1800" noProof="0" dirty="0" smtClean="0">
                <a:solidFill>
                  <a:schemeClr val="accent2">
                    <a:lumMod val="75000"/>
                  </a:schemeClr>
                </a:solidFill>
                <a:latin typeface="Courier New" pitchFamily="49" charset="0"/>
              </a:rPr>
              <a:t> X = Unsigned'Last – X  </a:t>
            </a:r>
            <a:r>
              <a:rPr lang="en-US" sz="1800" noProof="0" dirty="0" smtClean="0">
                <a:solidFill>
                  <a:schemeClr val="tx1"/>
                </a:solidFill>
                <a:latin typeface="Courier New" pitchFamily="49" charset="0"/>
              </a:rPr>
              <a:t>-- </a:t>
            </a:r>
            <a:r>
              <a:rPr lang="en-US" sz="1800" i="1" noProof="0" dirty="0" smtClean="0">
                <a:solidFill>
                  <a:schemeClr val="tx1"/>
                </a:solidFill>
                <a:latin typeface="Courier New" pitchFamily="49" charset="0"/>
              </a:rPr>
              <a:t>here: 4 – 1 = </a:t>
            </a:r>
            <a:r>
              <a:rPr lang="en-US" sz="1800" i="1" noProof="0" dirty="0" smtClean="0">
                <a:solidFill>
                  <a:srgbClr val="CC3300"/>
                </a:solidFill>
                <a:latin typeface="Courier New" pitchFamily="49" charset="0"/>
              </a:rPr>
              <a:t>2#011#</a:t>
            </a:r>
          </a:p>
        </p:txBody>
      </p:sp>
      <p:sp>
        <p:nvSpPr>
          <p:cNvPr id="2" name="Fußzeilenplatzhalter 1"/>
          <p:cNvSpPr>
            <a:spLocks noGrp="1"/>
          </p:cNvSpPr>
          <p:nvPr>
            <p:ph type="ftr" idx="10"/>
          </p:nvPr>
        </p:nvSpPr>
        <p:spPr/>
        <p:txBody>
          <a:bodyPr/>
          <a:lstStyle/>
          <a:p>
            <a:pPr>
              <a:defRPr/>
            </a:pPr>
            <a:r>
              <a:rPr lang="en-US" dirty="0" smtClean="0"/>
              <a:t>Ada Basics © 2024 C.Grein</a:t>
            </a:r>
            <a:endParaRPr lang="de-DE" dirty="0"/>
          </a:p>
        </p:txBody>
      </p:sp>
      <p:sp>
        <p:nvSpPr>
          <p:cNvPr id="3" name="Foliennummernplatzhalter 2"/>
          <p:cNvSpPr>
            <a:spLocks noGrp="1"/>
          </p:cNvSpPr>
          <p:nvPr>
            <p:ph type="sldNum" idx="11"/>
          </p:nvPr>
        </p:nvSpPr>
        <p:spPr/>
        <p:txBody>
          <a:bodyPr/>
          <a:lstStyle/>
          <a:p>
            <a:pPr>
              <a:defRPr/>
            </a:pPr>
            <a:fld id="{07B95DED-7F18-463B-9F94-D327A3428C3B}" type="slidenum">
              <a:rPr lang="de-DE" smtClean="0"/>
              <a:pPr>
                <a:defRPr/>
              </a:pPr>
              <a:t>44</a:t>
            </a:fld>
            <a:endParaRPr lang="de-DE" dirty="0"/>
          </a:p>
        </p:txBody>
      </p:sp>
    </p:spTree>
    <p:extLst>
      <p:ext uri="{BB962C8B-B14F-4D97-AF65-F5344CB8AC3E}">
        <p14:creationId xmlns:p14="http://schemas.microsoft.com/office/powerpoint/2010/main" val="3616501362"/>
      </p:ext>
    </p:extLst>
  </p:cSld>
  <p:clrMapOvr>
    <a:masterClrMapping/>
  </p:clrMapOvr>
  <p:timing>
    <p:tnLst>
      <p:par>
        <p:cTn id="1" dur="indefinite" restart="never" nodeType="tmRoot"/>
      </p:par>
    </p:tnLst>
  </p:timing>
</p:sld>
</file>

<file path=ppt/slides/slide4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685800" y="463551"/>
            <a:ext cx="7739063" cy="1165250"/>
          </a:xfrm>
        </p:spPr>
        <p:txBody>
          <a:bodyPr/>
          <a:lstStyle/>
          <a:p>
            <a:r>
              <a:rPr lang="de-DE" dirty="0" smtClean="0"/>
              <a:t>Further Aggregates</a:t>
            </a:r>
            <a:endParaRPr lang="de-DE" dirty="0"/>
          </a:p>
        </p:txBody>
      </p:sp>
      <p:sp>
        <p:nvSpPr>
          <p:cNvPr id="3" name="Inhaltsplatzhalter 2"/>
          <p:cNvSpPr>
            <a:spLocks noGrp="1"/>
          </p:cNvSpPr>
          <p:nvPr>
            <p:ph idx="1"/>
          </p:nvPr>
        </p:nvSpPr>
        <p:spPr>
          <a:xfrm>
            <a:off x="611560" y="1628801"/>
            <a:ext cx="7918648" cy="4586263"/>
          </a:xfrm>
        </p:spPr>
        <p:txBody>
          <a:bodyPr/>
          <a:lstStyle/>
          <a:p>
            <a:pPr lvl="0" defTabSz="633413">
              <a:buFont typeface="Arial" panose="020B0604020202020204" pitchFamily="34" charset="0"/>
              <a:buChar char="•"/>
            </a:pPr>
            <a:r>
              <a:rPr lang="en-US" sz="2000" dirty="0" smtClean="0">
                <a:solidFill>
                  <a:srgbClr val="3333CC"/>
                </a:solidFill>
              </a:rPr>
              <a:t>Array Aggregates:</a:t>
            </a:r>
            <a:br>
              <a:rPr lang="en-US" sz="2000" dirty="0" smtClean="0">
                <a:solidFill>
                  <a:srgbClr val="3333CC"/>
                </a:solidFill>
              </a:rPr>
            </a:br>
            <a:r>
              <a:rPr lang="en-US" sz="1800" dirty="0" smtClean="0"/>
              <a:t>Named notation with </a:t>
            </a:r>
            <a:r>
              <a:rPr lang="en-US" sz="1800" i="1" dirty="0" smtClean="0"/>
              <a:t>iterator</a:t>
            </a:r>
            <a:r>
              <a:rPr lang="en-US" sz="1800" dirty="0" smtClean="0"/>
              <a:t/>
            </a:r>
            <a:br>
              <a:rPr lang="en-US" sz="1800" dirty="0" smtClean="0"/>
            </a:br>
            <a:r>
              <a:rPr lang="en-US" sz="1800" dirty="0" smtClean="0"/>
              <a:t>	</a:t>
            </a:r>
            <a:r>
              <a:rPr lang="en-US" sz="1600" dirty="0" smtClean="0">
                <a:latin typeface="Courier New" panose="02070309020205020404" pitchFamily="49" charset="0"/>
                <a:cs typeface="Courier New" panose="02070309020205020404" pitchFamily="49" charset="0"/>
              </a:rPr>
              <a:t>(</a:t>
            </a:r>
            <a:r>
              <a:rPr lang="en-US" sz="1600" b="1" dirty="0" smtClean="0">
                <a:latin typeface="Courier New" panose="02070309020205020404" pitchFamily="49" charset="0"/>
                <a:cs typeface="Courier New" panose="02070309020205020404" pitchFamily="49" charset="0"/>
              </a:rPr>
              <a:t>for</a:t>
            </a:r>
            <a:r>
              <a:rPr lang="en-US" sz="1600" dirty="0" smtClean="0">
                <a:latin typeface="Courier New" panose="02070309020205020404" pitchFamily="49" charset="0"/>
                <a:cs typeface="Courier New" panose="02070309020205020404" pitchFamily="49" charset="0"/>
              </a:rPr>
              <a:t> I </a:t>
            </a:r>
            <a:r>
              <a:rPr lang="en-US" sz="1600" b="1" dirty="0" smtClean="0">
                <a:latin typeface="Courier New" panose="02070309020205020404" pitchFamily="49" charset="0"/>
                <a:cs typeface="Courier New" panose="02070309020205020404" pitchFamily="49" charset="0"/>
              </a:rPr>
              <a:t>in</a:t>
            </a:r>
            <a:r>
              <a:rPr lang="en-US" sz="1600" dirty="0" smtClean="0">
                <a:latin typeface="Courier New" panose="02070309020205020404" pitchFamily="49" charset="0"/>
                <a:cs typeface="Courier New" panose="02070309020205020404" pitchFamily="49" charset="0"/>
              </a:rPr>
              <a:t> 1 .. 10 =&gt; 2*I);  -- </a:t>
            </a:r>
            <a:r>
              <a:rPr lang="en-US" sz="1600" i="1" dirty="0" smtClean="0">
                <a:latin typeface="Courier New" panose="02070309020205020404" pitchFamily="49" charset="0"/>
                <a:cs typeface="Courier New" panose="02070309020205020404" pitchFamily="49" charset="0"/>
              </a:rPr>
              <a:t>even numbers</a:t>
            </a:r>
            <a:br>
              <a:rPr lang="en-US" sz="1600" i="1" dirty="0" smtClean="0">
                <a:latin typeface="Courier New" panose="02070309020205020404" pitchFamily="49" charset="0"/>
                <a:cs typeface="Courier New" panose="02070309020205020404" pitchFamily="49" charset="0"/>
              </a:rPr>
            </a:br>
            <a:r>
              <a:rPr lang="en-US" sz="1600" i="1" dirty="0" smtClean="0">
                <a:latin typeface="Courier New" panose="02070309020205020404" pitchFamily="49" charset="0"/>
                <a:cs typeface="Courier New" panose="02070309020205020404" pitchFamily="49" charset="0"/>
              </a:rPr>
              <a:t>	</a:t>
            </a:r>
            <a:r>
              <a:rPr lang="en-US" sz="1600" dirty="0" smtClean="0">
                <a:solidFill>
                  <a:srgbClr val="FF3399"/>
                </a:solidFill>
                <a:latin typeface="Courier New" panose="02070309020205020404" pitchFamily="49" charset="0"/>
                <a:cs typeface="Courier New" panose="02070309020205020404" pitchFamily="49" charset="0"/>
              </a:rPr>
              <a:t>[</a:t>
            </a:r>
            <a:r>
              <a:rPr lang="en-US" sz="1600" dirty="0" smtClean="0">
                <a:latin typeface="Courier New" panose="02070309020205020404" pitchFamily="49" charset="0"/>
                <a:cs typeface="Courier New" panose="02070309020205020404" pitchFamily="49" charset="0"/>
              </a:rPr>
              <a:t>1 =&gt; 2, 2 =&gt; 4, 3 =&gt; 6, …, 10 =&gt; 20</a:t>
            </a:r>
            <a:r>
              <a:rPr lang="en-US" sz="1600" dirty="0" smtClean="0">
                <a:solidFill>
                  <a:srgbClr val="FF3399"/>
                </a:solidFill>
                <a:latin typeface="Courier New" panose="02070309020205020404" pitchFamily="49" charset="0"/>
                <a:cs typeface="Courier New" panose="02070309020205020404" pitchFamily="49" charset="0"/>
              </a:rPr>
              <a:t>]</a:t>
            </a:r>
            <a:r>
              <a:rPr lang="en-US" sz="1600" dirty="0" smtClean="0">
                <a:latin typeface="Courier New" panose="02070309020205020404" pitchFamily="49" charset="0"/>
                <a:cs typeface="Courier New" panose="02070309020205020404" pitchFamily="49" charset="0"/>
              </a:rPr>
              <a:t>  -- </a:t>
            </a:r>
            <a:r>
              <a:rPr lang="en-US" sz="1600" i="1" dirty="0" smtClean="0">
                <a:latin typeface="Courier New" panose="02070309020205020404" pitchFamily="49" charset="0"/>
                <a:cs typeface="Courier New" panose="02070309020205020404" pitchFamily="49" charset="0"/>
              </a:rPr>
              <a:t>the same</a:t>
            </a:r>
          </a:p>
          <a:p>
            <a:pPr lvl="0">
              <a:buFont typeface="Arial" panose="020B0604020202020204" pitchFamily="34" charset="0"/>
              <a:buChar char="•"/>
            </a:pPr>
            <a:r>
              <a:rPr lang="en-US" sz="2000" dirty="0" smtClean="0">
                <a:solidFill>
                  <a:srgbClr val="3333CC"/>
                </a:solidFill>
              </a:rPr>
              <a:t>Delta Aggregates:</a:t>
            </a:r>
            <a:br>
              <a:rPr lang="en-US" sz="2000" dirty="0" smtClean="0">
                <a:solidFill>
                  <a:srgbClr val="3333CC"/>
                </a:solidFill>
              </a:rPr>
            </a:br>
            <a:r>
              <a:rPr lang="en-US" sz="1800" dirty="0" smtClean="0"/>
              <a:t>Only the </a:t>
            </a:r>
            <a:r>
              <a:rPr lang="en-US" sz="1800" dirty="0"/>
              <a:t>named </a:t>
            </a:r>
            <a:r>
              <a:rPr lang="en-US" sz="1800" dirty="0" smtClean="0"/>
              <a:t>components of the </a:t>
            </a:r>
            <a:r>
              <a:rPr lang="en-US" sz="1800" i="1" dirty="0" smtClean="0"/>
              <a:t>base expression</a:t>
            </a:r>
            <a:r>
              <a:rPr lang="en-US" sz="1800" dirty="0" smtClean="0"/>
              <a:t> (here </a:t>
            </a:r>
            <a:r>
              <a:rPr lang="en-US" sz="1600" dirty="0" smtClean="0">
                <a:latin typeface="Courier New" panose="02070309020205020404" pitchFamily="49" charset="0"/>
                <a:cs typeface="Courier New" panose="02070309020205020404" pitchFamily="49" charset="0"/>
              </a:rPr>
              <a:t>A</a:t>
            </a:r>
            <a:r>
              <a:rPr lang="en-US" sz="1800" dirty="0" smtClean="0"/>
              <a:t> resp. </a:t>
            </a:r>
            <a:r>
              <a:rPr lang="en-US" sz="1600" dirty="0" smtClean="0">
                <a:latin typeface="Courier New" panose="02070309020205020404" pitchFamily="49" charset="0"/>
                <a:cs typeface="Courier New" panose="02070309020205020404" pitchFamily="49" charset="0"/>
              </a:rPr>
              <a:t>Rec</a:t>
            </a:r>
            <a:r>
              <a:rPr lang="en-US" sz="1800" dirty="0" smtClean="0"/>
              <a:t>) are changed. Convenient especially for post conditions.</a:t>
            </a:r>
            <a:endParaRPr lang="en-US" sz="2000" dirty="0" smtClean="0">
              <a:solidFill>
                <a:srgbClr val="3333CC"/>
              </a:solidFill>
            </a:endParaRPr>
          </a:p>
          <a:p>
            <a:pPr marL="719138" lvl="1" indent="-342900" defTabSz="492125">
              <a:buFont typeface="Arial" panose="020B0604020202020204" pitchFamily="34" charset="0"/>
              <a:buChar char="•"/>
            </a:pPr>
            <a:r>
              <a:rPr lang="en-US" sz="1800" dirty="0" smtClean="0">
                <a:solidFill>
                  <a:srgbClr val="3333CC"/>
                </a:solidFill>
              </a:rPr>
              <a:t>For Arrays</a:t>
            </a:r>
            <a:br>
              <a:rPr lang="en-US" sz="1800" dirty="0" smtClean="0">
                <a:solidFill>
                  <a:srgbClr val="3333CC"/>
                </a:solidFill>
              </a:rPr>
            </a:br>
            <a:r>
              <a:rPr lang="en-US" sz="1800" dirty="0" smtClean="0">
                <a:solidFill>
                  <a:srgbClr val="3333CC"/>
                </a:solidFill>
              </a:rPr>
              <a:t>	</a:t>
            </a:r>
            <a:r>
              <a:rPr lang="en-US" sz="1600" dirty="0" smtClean="0">
                <a:solidFill>
                  <a:srgbClr val="FF3399"/>
                </a:solidFill>
                <a:latin typeface="Courier New" panose="02070309020205020404" pitchFamily="49" charset="0"/>
                <a:cs typeface="Courier New" panose="02070309020205020404" pitchFamily="49" charset="0"/>
              </a:rPr>
              <a:t>[</a:t>
            </a:r>
            <a:r>
              <a:rPr lang="en-US" sz="1600" dirty="0" smtClean="0">
                <a:latin typeface="Courier New" panose="02070309020205020404" pitchFamily="49" charset="0"/>
                <a:cs typeface="Courier New" panose="02070309020205020404" pitchFamily="49" charset="0"/>
              </a:rPr>
              <a:t>A </a:t>
            </a:r>
            <a:r>
              <a:rPr lang="en-US" sz="1600" b="1" dirty="0" smtClean="0">
                <a:latin typeface="Courier New" panose="02070309020205020404" pitchFamily="49" charset="0"/>
                <a:cs typeface="Courier New" panose="02070309020205020404" pitchFamily="49" charset="0"/>
              </a:rPr>
              <a:t>with delta </a:t>
            </a:r>
            <a:r>
              <a:rPr lang="en-US" sz="1600" dirty="0" smtClean="0">
                <a:latin typeface="Courier New" panose="02070309020205020404" pitchFamily="49" charset="0"/>
                <a:cs typeface="Courier New" panose="02070309020205020404" pitchFamily="49" charset="0"/>
              </a:rPr>
              <a:t>1 =&gt; 0, 10 =&gt; 22</a:t>
            </a:r>
            <a:r>
              <a:rPr lang="en-US" sz="1600" dirty="0">
                <a:solidFill>
                  <a:srgbClr val="FF3399"/>
                </a:solidFill>
                <a:latin typeface="Courier New" panose="02070309020205020404" pitchFamily="49" charset="0"/>
                <a:cs typeface="Courier New" panose="02070309020205020404" pitchFamily="49" charset="0"/>
              </a:rPr>
              <a:t>]</a:t>
            </a:r>
            <a:r>
              <a:rPr lang="en-US" sz="1600" dirty="0" smtClean="0">
                <a:latin typeface="Courier New" panose="02070309020205020404" pitchFamily="49" charset="0"/>
                <a:cs typeface="Courier New" panose="02070309020205020404" pitchFamily="49" charset="0"/>
              </a:rPr>
              <a:t/>
            </a:r>
            <a:br>
              <a:rPr lang="en-US" sz="1600" dirty="0" smtClean="0">
                <a:latin typeface="Courier New" panose="02070309020205020404" pitchFamily="49" charset="0"/>
                <a:cs typeface="Courier New" panose="02070309020205020404" pitchFamily="49" charset="0"/>
              </a:rPr>
            </a:br>
            <a:r>
              <a:rPr lang="en-US" sz="1600" dirty="0" smtClean="0">
                <a:latin typeface="Courier New" panose="02070309020205020404" pitchFamily="49" charset="0"/>
                <a:cs typeface="Courier New" panose="02070309020205020404" pitchFamily="49" charset="0"/>
              </a:rPr>
              <a:t>	</a:t>
            </a:r>
            <a:r>
              <a:rPr lang="en-US" sz="1600" dirty="0">
                <a:latin typeface="Courier New" panose="02070309020205020404" pitchFamily="49" charset="0"/>
                <a:cs typeface="Courier New" panose="02070309020205020404" pitchFamily="49" charset="0"/>
              </a:rPr>
              <a:t>(</a:t>
            </a:r>
            <a:r>
              <a:rPr lang="en-US" sz="1600" dirty="0" smtClean="0">
                <a:solidFill>
                  <a:srgbClr val="3333CC">
                    <a:lumMod val="75000"/>
                  </a:srgbClr>
                </a:solidFill>
                <a:latin typeface="Courier New" panose="02070309020205020404" pitchFamily="49" charset="0"/>
                <a:cs typeface="Courier New" panose="02070309020205020404" pitchFamily="49" charset="0"/>
              </a:rPr>
              <a:t>1 =&gt; 0</a:t>
            </a:r>
            <a:r>
              <a:rPr lang="en-US" sz="1600" dirty="0" smtClean="0">
                <a:latin typeface="Courier New" panose="02070309020205020404" pitchFamily="49" charset="0"/>
                <a:cs typeface="Courier New" panose="02070309020205020404" pitchFamily="49" charset="0"/>
              </a:rPr>
              <a:t>, 2 =&gt; 4, 3 =&gt; 6, …, 9 =&gt; 18, </a:t>
            </a:r>
            <a:r>
              <a:rPr lang="en-US" sz="1600" dirty="0" smtClean="0">
                <a:solidFill>
                  <a:srgbClr val="3333CC">
                    <a:lumMod val="75000"/>
                  </a:srgbClr>
                </a:solidFill>
                <a:latin typeface="Courier New" panose="02070309020205020404" pitchFamily="49" charset="0"/>
                <a:cs typeface="Courier New" panose="02070309020205020404" pitchFamily="49" charset="0"/>
              </a:rPr>
              <a:t>10 =&gt; 22</a:t>
            </a:r>
            <a:r>
              <a:rPr lang="en-US" sz="1600" dirty="0" smtClean="0">
                <a:latin typeface="Courier New" panose="02070309020205020404" pitchFamily="49" charset="0"/>
                <a:cs typeface="Courier New" panose="02070309020205020404" pitchFamily="49" charset="0"/>
              </a:rPr>
              <a:t>)</a:t>
            </a:r>
            <a:endParaRPr lang="en-US" sz="1600" dirty="0" smtClean="0">
              <a:solidFill>
                <a:srgbClr val="FF3399"/>
              </a:solidFill>
              <a:latin typeface="Courier New" panose="02070309020205020404" pitchFamily="49" charset="0"/>
              <a:cs typeface="Courier New" panose="02070309020205020404" pitchFamily="49" charset="0"/>
            </a:endParaRPr>
          </a:p>
          <a:p>
            <a:pPr marL="719138" lvl="1" indent="-342900">
              <a:buFont typeface="Arial" panose="020B0604020202020204" pitchFamily="34" charset="0"/>
              <a:buChar char="•"/>
            </a:pPr>
            <a:r>
              <a:rPr lang="en-US" sz="1800" dirty="0" smtClean="0">
                <a:solidFill>
                  <a:srgbClr val="3333CC"/>
                </a:solidFill>
                <a:cs typeface="Courier New" panose="02070309020205020404" pitchFamily="49" charset="0"/>
              </a:rPr>
              <a:t>For Records</a:t>
            </a:r>
            <a:br>
              <a:rPr lang="en-US" sz="1800" dirty="0" smtClean="0">
                <a:solidFill>
                  <a:srgbClr val="3333CC"/>
                </a:solidFill>
                <a:cs typeface="Courier New" panose="02070309020205020404" pitchFamily="49" charset="0"/>
              </a:rPr>
            </a:br>
            <a:r>
              <a:rPr lang="en-US" sz="1800" dirty="0" smtClean="0">
                <a:solidFill>
                  <a:srgbClr val="3333CC"/>
                </a:solidFill>
                <a:cs typeface="Courier New" panose="02070309020205020404" pitchFamily="49" charset="0"/>
              </a:rPr>
              <a:t>	</a:t>
            </a:r>
            <a:r>
              <a:rPr lang="en-US" sz="1600" dirty="0" smtClean="0">
                <a:latin typeface="Courier New" panose="02070309020205020404" pitchFamily="49" charset="0"/>
                <a:cs typeface="Courier New" panose="02070309020205020404" pitchFamily="49" charset="0"/>
              </a:rPr>
              <a:t>(Rec </a:t>
            </a:r>
            <a:r>
              <a:rPr lang="en-US" sz="1600" b="1" dirty="0" smtClean="0">
                <a:latin typeface="Courier New" panose="02070309020205020404" pitchFamily="49" charset="0"/>
                <a:cs typeface="Courier New" panose="02070309020205020404" pitchFamily="49" charset="0"/>
              </a:rPr>
              <a:t>with delta </a:t>
            </a:r>
            <a:r>
              <a:rPr lang="en-US" sz="1600" dirty="0" smtClean="0">
                <a:latin typeface="Courier New" panose="02070309020205020404" pitchFamily="49" charset="0"/>
                <a:cs typeface="Courier New" panose="02070309020205020404" pitchFamily="49" charset="0"/>
              </a:rPr>
              <a:t>Comp =&gt; Value)</a:t>
            </a:r>
            <a:endParaRPr lang="en-US" sz="2000" dirty="0">
              <a:solidFill>
                <a:srgbClr val="FF3399"/>
              </a:solidFill>
              <a:latin typeface="Courier New" panose="02070309020205020404" pitchFamily="49" charset="0"/>
              <a:cs typeface="Courier New" panose="02070309020205020404" pitchFamily="49" charset="0"/>
            </a:endParaRPr>
          </a:p>
          <a:p>
            <a:pPr marL="352425" lvl="1" indent="-342900" defTabSz="633413">
              <a:buFont typeface="Arial" panose="020B0604020202020204" pitchFamily="34" charset="0"/>
              <a:buChar char="•"/>
            </a:pPr>
            <a:r>
              <a:rPr lang="en-US" sz="2000" dirty="0" smtClean="0">
                <a:solidFill>
                  <a:schemeClr val="accent2"/>
                </a:solidFill>
                <a:cs typeface="Courier New" panose="02070309020205020404" pitchFamily="49" charset="0"/>
              </a:rPr>
              <a:t>Container Aggregates</a:t>
            </a:r>
            <a:br>
              <a:rPr lang="en-US" sz="2000" dirty="0" smtClean="0">
                <a:solidFill>
                  <a:schemeClr val="accent2"/>
                </a:solidFill>
                <a:cs typeface="Courier New" panose="02070309020205020404" pitchFamily="49" charset="0"/>
              </a:rPr>
            </a:br>
            <a:r>
              <a:rPr lang="en-US" sz="1800" dirty="0" smtClean="0">
                <a:solidFill>
                  <a:schemeClr val="tx1"/>
                </a:solidFill>
                <a:cs typeface="Courier New" panose="02070309020205020404" pitchFamily="49" charset="0"/>
              </a:rPr>
              <a:t>Named, positional or iterated array-like sequence</a:t>
            </a:r>
            <a:br>
              <a:rPr lang="en-US" sz="1800" dirty="0" smtClean="0">
                <a:solidFill>
                  <a:schemeClr val="tx1"/>
                </a:solidFill>
                <a:cs typeface="Courier New" panose="02070309020205020404" pitchFamily="49" charset="0"/>
              </a:rPr>
            </a:br>
            <a:r>
              <a:rPr lang="en-US" sz="1800" dirty="0" smtClean="0">
                <a:solidFill>
                  <a:schemeClr val="tx1"/>
                </a:solidFill>
                <a:cs typeface="Courier New" panose="02070309020205020404" pitchFamily="49" charset="0"/>
              </a:rPr>
              <a:t>	</a:t>
            </a:r>
            <a:r>
              <a:rPr lang="de-DE" sz="1600" dirty="0" smtClean="0">
                <a:solidFill>
                  <a:srgbClr val="FF3399"/>
                </a:solidFill>
                <a:latin typeface="Courier New" panose="02070309020205020404" pitchFamily="49" charset="0"/>
                <a:cs typeface="Courier New" panose="02070309020205020404" pitchFamily="49" charset="0"/>
              </a:rPr>
              <a:t>[</a:t>
            </a:r>
            <a:r>
              <a:rPr lang="de-DE" sz="1600" dirty="0" smtClean="0">
                <a:latin typeface="Courier New" panose="02070309020205020404" pitchFamily="49" charset="0"/>
                <a:cs typeface="Courier New" panose="02070309020205020404" pitchFamily="49" charset="0"/>
              </a:rPr>
              <a:t>"</a:t>
            </a:r>
            <a:r>
              <a:rPr lang="de-DE" sz="1600" dirty="0">
                <a:latin typeface="Courier New" panose="02070309020205020404" pitchFamily="49" charset="0"/>
                <a:cs typeface="Courier New" panose="02070309020205020404" pitchFamily="49" charset="0"/>
              </a:rPr>
              <a:t>Yeti", "Inuk", "Sitka", "Denali"</a:t>
            </a:r>
            <a:r>
              <a:rPr lang="de-DE" sz="1600" dirty="0">
                <a:solidFill>
                  <a:srgbClr val="FF3399"/>
                </a:solidFill>
                <a:latin typeface="Courier New" panose="02070309020205020404" pitchFamily="49" charset="0"/>
                <a:cs typeface="Courier New" panose="02070309020205020404" pitchFamily="49" charset="0"/>
              </a:rPr>
              <a:t>]</a:t>
            </a:r>
            <a:endParaRPr lang="de-DE" sz="1600" dirty="0">
              <a:solidFill>
                <a:srgbClr val="FF3399"/>
              </a:solidFill>
              <a:cs typeface="Courier New" panose="02070309020205020404" pitchFamily="49" charset="0"/>
            </a:endParaRPr>
          </a:p>
          <a:p>
            <a:pPr marL="9525" lvl="1" indent="0">
              <a:buNone/>
            </a:pPr>
            <a:endParaRPr lang="en-US" sz="1600" dirty="0" smtClean="0">
              <a:latin typeface="Courier New" panose="02070309020205020404" pitchFamily="49" charset="0"/>
              <a:cs typeface="Courier New" panose="02070309020205020404" pitchFamily="49" charset="0"/>
            </a:endParaRPr>
          </a:p>
        </p:txBody>
      </p:sp>
      <p:sp>
        <p:nvSpPr>
          <p:cNvPr id="4" name="Fußzeilenplatzhalter 3"/>
          <p:cNvSpPr>
            <a:spLocks noGrp="1"/>
          </p:cNvSpPr>
          <p:nvPr>
            <p:ph type="ftr" idx="10"/>
          </p:nvPr>
        </p:nvSpPr>
        <p:spPr/>
        <p:txBody>
          <a:bodyPr/>
          <a:lstStyle/>
          <a:p>
            <a:pPr>
              <a:defRPr/>
            </a:pPr>
            <a:r>
              <a:rPr lang="en-US" dirty="0" smtClean="0"/>
              <a:t>Ada Basics © 2024 C.Grein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440</a:t>
            </a:fld>
            <a:endParaRPr lang="de-DE" dirty="0"/>
          </a:p>
        </p:txBody>
      </p:sp>
      <p:sp>
        <p:nvSpPr>
          <p:cNvPr id="6" name="Textfeld 5"/>
          <p:cNvSpPr txBox="1"/>
          <p:nvPr/>
        </p:nvSpPr>
        <p:spPr>
          <a:xfrm>
            <a:off x="6012161" y="4730949"/>
            <a:ext cx="2412702" cy="1477328"/>
          </a:xfrm>
          <a:prstGeom prst="rect">
            <a:avLst/>
          </a:prstGeom>
          <a:solidFill>
            <a:srgbClr val="FFDDEE"/>
          </a:solidFill>
          <a:ln>
            <a:solidFill>
              <a:srgbClr val="FF3399"/>
            </a:solidFill>
          </a:ln>
        </p:spPr>
        <p:txBody>
          <a:bodyPr wrap="square" rtlCol="0">
            <a:spAutoFit/>
          </a:bodyPr>
          <a:lstStyle/>
          <a:p>
            <a:pPr algn="ctr"/>
            <a:r>
              <a:rPr lang="en-US" sz="1800" kern="0" dirty="0">
                <a:solidFill>
                  <a:srgbClr val="FF3399"/>
                </a:solidFill>
                <a:latin typeface="Times New Roman"/>
                <a:cs typeface="Courier New" panose="02070309020205020404" pitchFamily="49" charset="0"/>
              </a:rPr>
              <a:t>Square brackets </a:t>
            </a:r>
            <a:r>
              <a:rPr lang="en-US" sz="1800" kern="0" dirty="0" smtClean="0">
                <a:solidFill>
                  <a:srgbClr val="FF3399"/>
                </a:solidFill>
                <a:latin typeface="Times New Roman"/>
                <a:cs typeface="Courier New" panose="02070309020205020404" pitchFamily="49" charset="0"/>
              </a:rPr>
              <a:t>are required </a:t>
            </a:r>
            <a:r>
              <a:rPr lang="en-US" sz="1800" kern="0" dirty="0">
                <a:solidFill>
                  <a:srgbClr val="FF3399"/>
                </a:solidFill>
                <a:latin typeface="Times New Roman"/>
                <a:cs typeface="Courier New" panose="02070309020205020404" pitchFamily="49" charset="0"/>
              </a:rPr>
              <a:t>for container </a:t>
            </a:r>
            <a:r>
              <a:rPr lang="en-US" sz="1800" kern="0" dirty="0" smtClean="0">
                <a:solidFill>
                  <a:srgbClr val="FF3399"/>
                </a:solidFill>
                <a:latin typeface="Times New Roman"/>
                <a:cs typeface="Courier New" panose="02070309020205020404" pitchFamily="49" charset="0"/>
              </a:rPr>
              <a:t>aggregates; as </a:t>
            </a:r>
            <a:r>
              <a:rPr lang="en-US" sz="1800" kern="0" dirty="0">
                <a:solidFill>
                  <a:srgbClr val="FF3399"/>
                </a:solidFill>
                <a:latin typeface="Times New Roman"/>
                <a:cs typeface="Courier New" panose="02070309020205020404" pitchFamily="49" charset="0"/>
              </a:rPr>
              <a:t>an alternative </a:t>
            </a:r>
            <a:r>
              <a:rPr lang="en-US" sz="1800" kern="0" dirty="0" smtClean="0">
                <a:solidFill>
                  <a:srgbClr val="FF3399"/>
                </a:solidFill>
                <a:latin typeface="Times New Roman"/>
                <a:cs typeface="Courier New" panose="02070309020205020404" pitchFamily="49" charset="0"/>
              </a:rPr>
              <a:t>they are </a:t>
            </a:r>
            <a:r>
              <a:rPr lang="en-US" sz="1800" kern="0" dirty="0">
                <a:solidFill>
                  <a:srgbClr val="FF3399"/>
                </a:solidFill>
                <a:latin typeface="Times New Roman"/>
                <a:cs typeface="Courier New" panose="02070309020205020404" pitchFamily="49" charset="0"/>
              </a:rPr>
              <a:t>allowed only for </a:t>
            </a:r>
            <a:r>
              <a:rPr lang="en-US" sz="1800" kern="0" dirty="0" smtClean="0">
                <a:solidFill>
                  <a:srgbClr val="FF3399"/>
                </a:solidFill>
                <a:latin typeface="Times New Roman"/>
                <a:cs typeface="Courier New" panose="02070309020205020404" pitchFamily="49" charset="0"/>
              </a:rPr>
              <a:t>arrays.</a:t>
            </a:r>
            <a:endParaRPr lang="de-DE" dirty="0"/>
          </a:p>
        </p:txBody>
      </p:sp>
    </p:spTree>
    <p:extLst>
      <p:ext uri="{BB962C8B-B14F-4D97-AF65-F5344CB8AC3E}">
        <p14:creationId xmlns:p14="http://schemas.microsoft.com/office/powerpoint/2010/main" val="1711308140"/>
      </p:ext>
    </p:extLst>
  </p:cSld>
  <p:clrMapOvr>
    <a:masterClrMapping/>
  </p:clrMapOvr>
  <p:timing>
    <p:tnLst>
      <p:par>
        <p:cTn id="1" dur="indefinite" restart="never" nodeType="tmRoot"/>
      </p:par>
    </p:tnLst>
  </p:timing>
</p:sld>
</file>

<file path=ppt/slides/slide4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Container Aggregates</a:t>
            </a:r>
            <a:endParaRPr lang="de-DE" dirty="0"/>
          </a:p>
        </p:txBody>
      </p:sp>
      <p:sp>
        <p:nvSpPr>
          <p:cNvPr id="3" name="Inhaltsplatzhalter 2"/>
          <p:cNvSpPr>
            <a:spLocks noGrp="1"/>
          </p:cNvSpPr>
          <p:nvPr>
            <p:ph idx="1"/>
          </p:nvPr>
        </p:nvSpPr>
        <p:spPr>
          <a:xfrm>
            <a:off x="685800" y="2060848"/>
            <a:ext cx="7739063" cy="4154215"/>
          </a:xfrm>
        </p:spPr>
        <p:txBody>
          <a:bodyPr/>
          <a:lstStyle/>
          <a:p>
            <a:pPr marL="0" lvl="0" indent="0"/>
            <a:r>
              <a:rPr lang="en-US" sz="2000" dirty="0" smtClean="0">
                <a:cs typeface="Courier New" panose="02070309020205020404" pitchFamily="49" charset="0"/>
              </a:rPr>
              <a:t>A type with aspect </a:t>
            </a:r>
            <a:r>
              <a:rPr lang="en-US" sz="1800" dirty="0" smtClean="0">
                <a:latin typeface="Courier New" panose="02070309020205020404" pitchFamily="49" charset="0"/>
                <a:cs typeface="Courier New" panose="02070309020205020404" pitchFamily="49" charset="0"/>
              </a:rPr>
              <a:t>Aggregate</a:t>
            </a:r>
            <a:r>
              <a:rPr lang="en-US" sz="2000" dirty="0" smtClean="0">
                <a:cs typeface="Courier New" panose="02070309020205020404" pitchFamily="49" charset="0"/>
              </a:rPr>
              <a:t> is a c</a:t>
            </a:r>
            <a:r>
              <a:rPr lang="en-US" sz="2000" i="1" dirty="0" smtClean="0">
                <a:cs typeface="Courier New" panose="02070309020205020404" pitchFamily="49" charset="0"/>
              </a:rPr>
              <a:t>ontainer type</a:t>
            </a:r>
            <a:r>
              <a:rPr lang="en-US" sz="2000" dirty="0" smtClean="0">
                <a:cs typeface="Courier New" panose="02070309020205020404" pitchFamily="49" charset="0"/>
              </a:rPr>
              <a:t>. All containers defined in RM A.18 are container types.</a:t>
            </a:r>
          </a:p>
          <a:p>
            <a:pPr marL="439738" lvl="0" indent="0"/>
            <a:r>
              <a:rPr lang="en-US" sz="1800" b="1" dirty="0" smtClean="0">
                <a:latin typeface="Courier New" panose="02070309020205020404" pitchFamily="49" charset="0"/>
                <a:cs typeface="Courier New" panose="02070309020205020404" pitchFamily="49" charset="0"/>
              </a:rPr>
              <a:t>package</a:t>
            </a:r>
            <a:r>
              <a:rPr lang="en-US" sz="1800" dirty="0" smtClean="0">
                <a:latin typeface="Courier New" panose="02070309020205020404" pitchFamily="49" charset="0"/>
                <a:cs typeface="Courier New" panose="02070309020205020404" pitchFamily="49" charset="0"/>
              </a:rPr>
              <a:t> Sets </a:t>
            </a:r>
            <a:r>
              <a:rPr lang="en-US" sz="1800" b="1" dirty="0" smtClean="0">
                <a:latin typeface="Courier New" panose="02070309020205020404" pitchFamily="49" charset="0"/>
                <a:cs typeface="Courier New" panose="02070309020205020404" pitchFamily="49" charset="0"/>
              </a:rPr>
              <a:t>is</a:t>
            </a:r>
            <a:br>
              <a:rPr lang="en-US" sz="1800" b="1" dirty="0" smtClean="0">
                <a:latin typeface="Courier New" panose="02070309020205020404" pitchFamily="49" charset="0"/>
                <a:cs typeface="Courier New" panose="02070309020205020404" pitchFamily="49" charset="0"/>
              </a:rPr>
            </a:br>
            <a:r>
              <a:rPr lang="en-US" sz="1800" b="1" dirty="0" smtClean="0">
                <a:latin typeface="Courier New" panose="02070309020205020404" pitchFamily="49" charset="0"/>
                <a:cs typeface="Courier New" panose="02070309020205020404" pitchFamily="49" charset="0"/>
              </a:rPr>
              <a:t>  new </a:t>
            </a:r>
            <a:r>
              <a:rPr lang="en-US" sz="1800" dirty="0" smtClean="0">
                <a:latin typeface="Courier New" panose="02070309020205020404" pitchFamily="49" charset="0"/>
                <a:cs typeface="Courier New" panose="02070309020205020404" pitchFamily="49" charset="0"/>
              </a:rPr>
              <a:t>Ada.Containers.Indefinite_Ordered_Sets</a:t>
            </a:r>
            <a:br>
              <a:rPr lang="en-US" sz="1800" dirty="0" smtClean="0">
                <a:latin typeface="Courier New" panose="02070309020205020404" pitchFamily="49" charset="0"/>
                <a:cs typeface="Courier New" panose="02070309020205020404" pitchFamily="49" charset="0"/>
              </a:rPr>
            </a:br>
            <a:r>
              <a:rPr lang="en-US" sz="1800" dirty="0" smtClean="0">
                <a:latin typeface="Courier New" panose="02070309020205020404" pitchFamily="49" charset="0"/>
                <a:cs typeface="Courier New" panose="02070309020205020404" pitchFamily="49" charset="0"/>
              </a:rPr>
              <a:t>        (String);</a:t>
            </a:r>
          </a:p>
          <a:p>
            <a:pPr marL="439738" lvl="0" indent="0"/>
            <a:r>
              <a:rPr lang="en-US" sz="1800" dirty="0" smtClean="0">
                <a:latin typeface="Courier New" panose="02070309020205020404" pitchFamily="49" charset="0"/>
                <a:cs typeface="Courier New" panose="02070309020205020404" pitchFamily="49" charset="0"/>
              </a:rPr>
              <a:t>My_Dogs: Sets.Set :=</a:t>
            </a:r>
            <a:br>
              <a:rPr lang="en-US" sz="1800" dirty="0" smtClean="0">
                <a:latin typeface="Courier New" panose="02070309020205020404" pitchFamily="49" charset="0"/>
                <a:cs typeface="Courier New" panose="02070309020205020404" pitchFamily="49" charset="0"/>
              </a:rPr>
            </a:br>
            <a:r>
              <a:rPr lang="en-US" sz="1800" dirty="0" smtClean="0">
                <a:latin typeface="Courier New" panose="02070309020205020404" pitchFamily="49" charset="0"/>
                <a:cs typeface="Courier New" panose="02070309020205020404" pitchFamily="49" charset="0"/>
              </a:rPr>
              <a:t>  ["Yeti", "Inuk", "Sitka", "Denali"];</a:t>
            </a:r>
          </a:p>
          <a:p>
            <a:pPr marL="0" lvl="0" indent="0"/>
            <a:r>
              <a:rPr lang="en-US" sz="2000" dirty="0" smtClean="0">
                <a:cs typeface="Courier New" panose="02070309020205020404" pitchFamily="49" charset="0"/>
              </a:rPr>
              <a:t>Container aggregates are designed to work like array aggregates, so the aspect cannot be given for array types.</a:t>
            </a:r>
          </a:p>
          <a:p>
            <a:pPr marL="0" lvl="0" indent="0"/>
            <a:r>
              <a:rPr lang="en-US" sz="2000" dirty="0" smtClean="0">
                <a:cs typeface="Courier New" panose="02070309020205020404" pitchFamily="49" charset="0"/>
              </a:rPr>
              <a:t>Since most private types are defined as records, it is important that both kinds of aggregates can be used side by side – hence the syntactic differ-rence via the kinds of parentheses.</a:t>
            </a:r>
            <a:endParaRPr lang="en-US" sz="2400" dirty="0">
              <a:cs typeface="Courier New" panose="02070309020205020404" pitchFamily="49" charset="0"/>
            </a:endParaRPr>
          </a:p>
        </p:txBody>
      </p:sp>
      <p:sp>
        <p:nvSpPr>
          <p:cNvPr id="4" name="Fußzeilenplatzhalter 3"/>
          <p:cNvSpPr>
            <a:spLocks noGrp="1"/>
          </p:cNvSpPr>
          <p:nvPr>
            <p:ph type="ftr" idx="10"/>
          </p:nvPr>
        </p:nvSpPr>
        <p:spPr/>
        <p:txBody>
          <a:bodyPr/>
          <a:lstStyle/>
          <a:p>
            <a:pPr>
              <a:defRPr/>
            </a:pPr>
            <a:r>
              <a:rPr lang="en-US" dirty="0" smtClean="0"/>
              <a:t>Ada Basics © 2024 C.Grein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441</a:t>
            </a:fld>
            <a:endParaRPr lang="de-DE" dirty="0"/>
          </a:p>
        </p:txBody>
      </p:sp>
    </p:spTree>
    <p:extLst>
      <p:ext uri="{BB962C8B-B14F-4D97-AF65-F5344CB8AC3E}">
        <p14:creationId xmlns:p14="http://schemas.microsoft.com/office/powerpoint/2010/main" val="3698481169"/>
      </p:ext>
    </p:extLst>
  </p:cSld>
  <p:clrMapOvr>
    <a:masterClrMapping/>
  </p:clrMapOvr>
  <p:timing>
    <p:tnLst>
      <p:par>
        <p:cTn id="1" dur="indefinite" restart="never" nodeType="tmRoot"/>
      </p:par>
    </p:tnLst>
  </p:timing>
</p:sld>
</file>

<file path=ppt/slides/slide4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smtClean="0"/>
              <a:t>Containers and Arrays</a:t>
            </a:r>
            <a:endParaRPr lang="en-US" dirty="0"/>
          </a:p>
        </p:txBody>
      </p:sp>
      <p:sp>
        <p:nvSpPr>
          <p:cNvPr id="3" name="Inhaltsplatzhalter 2"/>
          <p:cNvSpPr>
            <a:spLocks noGrp="1"/>
          </p:cNvSpPr>
          <p:nvPr>
            <p:ph idx="1"/>
          </p:nvPr>
        </p:nvSpPr>
        <p:spPr>
          <a:xfrm>
            <a:off x="685800" y="1981200"/>
            <a:ext cx="7739063" cy="1951855"/>
          </a:xfrm>
        </p:spPr>
        <p:txBody>
          <a:bodyPr/>
          <a:lstStyle/>
          <a:p>
            <a:pPr marL="0" indent="0"/>
            <a:r>
              <a:rPr lang="en-US" sz="2000" dirty="0" smtClean="0"/>
              <a:t>For certain use cases, conversions between both worlds might be useful:</a:t>
            </a:r>
          </a:p>
          <a:p>
            <a:pPr marL="0" lvl="0" indent="0"/>
            <a:r>
              <a:rPr lang="en-US" sz="1600" b="1" dirty="0" smtClean="0">
                <a:latin typeface="Courier New" panose="02070309020205020404" pitchFamily="49" charset="0"/>
                <a:cs typeface="Courier New" panose="02070309020205020404" pitchFamily="49" charset="0"/>
              </a:rPr>
              <a:t>function</a:t>
            </a:r>
            <a:r>
              <a:rPr lang="en-US" sz="1600" dirty="0" smtClean="0">
                <a:latin typeface="Courier New" panose="02070309020205020404" pitchFamily="49" charset="0"/>
                <a:cs typeface="Courier New" panose="02070309020205020404" pitchFamily="49" charset="0"/>
              </a:rPr>
              <a:t> To_Vector (Elements: Elements_Array) </a:t>
            </a:r>
            <a:r>
              <a:rPr lang="en-US" sz="1600" b="1" dirty="0" smtClean="0">
                <a:latin typeface="Courier New" panose="02070309020205020404" pitchFamily="49" charset="0"/>
                <a:cs typeface="Courier New" panose="02070309020205020404" pitchFamily="49" charset="0"/>
              </a:rPr>
              <a:t>return</a:t>
            </a:r>
            <a:r>
              <a:rPr lang="en-US" sz="1600" dirty="0" smtClean="0">
                <a:latin typeface="Courier New" panose="02070309020205020404" pitchFamily="49" charset="0"/>
                <a:cs typeface="Courier New" panose="02070309020205020404" pitchFamily="49" charset="0"/>
              </a:rPr>
              <a:t> Vector;</a:t>
            </a:r>
            <a:br>
              <a:rPr lang="en-US" sz="1600" dirty="0" smtClean="0">
                <a:latin typeface="Courier New" panose="02070309020205020404" pitchFamily="49" charset="0"/>
                <a:cs typeface="Courier New" panose="02070309020205020404" pitchFamily="49" charset="0"/>
              </a:rPr>
            </a:br>
            <a:r>
              <a:rPr lang="en-US" sz="1600" b="1" dirty="0" smtClean="0">
                <a:latin typeface="Courier New" panose="02070309020205020404" pitchFamily="49" charset="0"/>
                <a:cs typeface="Courier New" panose="02070309020205020404" pitchFamily="49" charset="0"/>
              </a:rPr>
              <a:t>function</a:t>
            </a:r>
            <a:r>
              <a:rPr lang="en-US" sz="1600" dirty="0" smtClean="0">
                <a:latin typeface="Courier New" panose="02070309020205020404" pitchFamily="49" charset="0"/>
                <a:cs typeface="Courier New" panose="02070309020205020404" pitchFamily="49" charset="0"/>
              </a:rPr>
              <a:t> To_Array (Container: Vector) </a:t>
            </a:r>
            <a:r>
              <a:rPr lang="en-US" sz="1600" b="1" dirty="0" smtClean="0">
                <a:latin typeface="Courier New" panose="02070309020205020404" pitchFamily="49" charset="0"/>
                <a:cs typeface="Courier New" panose="02070309020205020404" pitchFamily="49" charset="0"/>
              </a:rPr>
              <a:t>return</a:t>
            </a:r>
            <a:r>
              <a:rPr lang="en-US" sz="1600" dirty="0" smtClean="0">
                <a:latin typeface="Courier New" panose="02070309020205020404" pitchFamily="49" charset="0"/>
                <a:cs typeface="Courier New" panose="02070309020205020404" pitchFamily="49" charset="0"/>
              </a:rPr>
              <a:t> Elements_Array;</a:t>
            </a:r>
          </a:p>
          <a:p>
            <a:pPr marL="0" indent="0"/>
            <a:r>
              <a:rPr lang="en-US" sz="2000" dirty="0" smtClean="0"/>
              <a:t>You can quickly write these operations yourself, but these operations actually already exist with iterated aggregates, so they are not included in the container library:</a:t>
            </a:r>
            <a:endParaRPr lang="en-US" sz="2000" dirty="0"/>
          </a:p>
        </p:txBody>
      </p:sp>
      <p:sp>
        <p:nvSpPr>
          <p:cNvPr id="4" name="Fußzeilenplatzhalter 3"/>
          <p:cNvSpPr>
            <a:spLocks noGrp="1"/>
          </p:cNvSpPr>
          <p:nvPr>
            <p:ph type="ftr" idx="10"/>
          </p:nvPr>
        </p:nvSpPr>
        <p:spPr/>
        <p:txBody>
          <a:bodyPr/>
          <a:lstStyle/>
          <a:p>
            <a:pPr>
              <a:defRPr/>
            </a:pPr>
            <a:r>
              <a:rPr lang="en-US" dirty="0" smtClean="0"/>
              <a:t>Ada Basics © 2024 C.Grein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442</a:t>
            </a:fld>
            <a:endParaRPr lang="de-DE" dirty="0"/>
          </a:p>
        </p:txBody>
      </p:sp>
      <p:graphicFrame>
        <p:nvGraphicFramePr>
          <p:cNvPr id="6" name="Tabelle 5"/>
          <p:cNvGraphicFramePr>
            <a:graphicFrameLocks noGrp="1"/>
          </p:cNvGraphicFramePr>
          <p:nvPr>
            <p:extLst>
              <p:ext uri="{D42A27DB-BD31-4B8C-83A1-F6EECF244321}">
                <p14:modId xmlns:p14="http://schemas.microsoft.com/office/powerpoint/2010/main" val="1133056357"/>
              </p:ext>
            </p:extLst>
          </p:nvPr>
        </p:nvGraphicFramePr>
        <p:xfrm>
          <a:off x="2329201" y="4116680"/>
          <a:ext cx="4482421" cy="1112520"/>
        </p:xfrm>
        <a:graphic>
          <a:graphicData uri="http://schemas.openxmlformats.org/drawingml/2006/table">
            <a:tbl>
              <a:tblPr firstRow="1" bandRow="1">
                <a:tableStyleId>{5C22544A-7EE6-4342-B048-85BDC9FD1C3A}</a:tableStyleId>
              </a:tblPr>
              <a:tblGrid>
                <a:gridCol w="1530093"/>
                <a:gridCol w="2952328"/>
              </a:tblGrid>
              <a:tr h="370840">
                <a:tc>
                  <a:txBody>
                    <a:bodyPr/>
                    <a:lstStyle/>
                    <a:p>
                      <a:pPr algn="ctr"/>
                      <a:r>
                        <a:rPr lang="en-US" noProof="0" dirty="0" smtClean="0">
                          <a:solidFill>
                            <a:srgbClr val="FFFFFF"/>
                          </a:solidFill>
                        </a:rPr>
                        <a:t>Operation</a:t>
                      </a:r>
                      <a:endParaRPr lang="en-US" noProof="0" dirty="0">
                        <a:solidFill>
                          <a:srgbClr val="FFFFFF"/>
                        </a:solidFill>
                      </a:endParaRPr>
                    </a:p>
                  </a:txBody>
                  <a:tcPr>
                    <a:solidFill>
                      <a:srgbClr val="00CC99"/>
                    </a:solidFill>
                  </a:tcPr>
                </a:tc>
                <a:tc>
                  <a:txBody>
                    <a:bodyPr/>
                    <a:lstStyle/>
                    <a:p>
                      <a:pPr algn="ctr"/>
                      <a:r>
                        <a:rPr lang="en-US" noProof="0" dirty="0" smtClean="0">
                          <a:solidFill>
                            <a:srgbClr val="FFFFFF"/>
                          </a:solidFill>
                        </a:rPr>
                        <a:t>Aggregate</a:t>
                      </a:r>
                      <a:endParaRPr lang="en-US" noProof="0" dirty="0">
                        <a:solidFill>
                          <a:srgbClr val="FFFFFF"/>
                        </a:solidFill>
                      </a:endParaRPr>
                    </a:p>
                  </a:txBody>
                  <a:tcPr>
                    <a:solidFill>
                      <a:srgbClr val="00CC99"/>
                    </a:solidFill>
                  </a:tcPr>
                </a:tc>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noProof="0" dirty="0" smtClean="0">
                          <a:latin typeface="Courier New" panose="02070309020205020404" pitchFamily="49" charset="0"/>
                          <a:cs typeface="Courier New" panose="02070309020205020404" pitchFamily="49" charset="0"/>
                        </a:rPr>
                        <a:t>To_Vector</a:t>
                      </a:r>
                      <a:endParaRPr lang="en-US" noProof="0" dirty="0">
                        <a:latin typeface="Courier New" panose="02070309020205020404" pitchFamily="49" charset="0"/>
                        <a:cs typeface="Courier New" panose="02070309020205020404" pitchFamily="49" charset="0"/>
                      </a:endParaRPr>
                    </a:p>
                  </a:txBody>
                  <a:tcPr>
                    <a:solidFill>
                      <a:srgbClr val="E7F6EF"/>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noProof="0" dirty="0" smtClean="0">
                          <a:latin typeface="Courier New" panose="02070309020205020404" pitchFamily="49" charset="0"/>
                          <a:cs typeface="Courier New" panose="02070309020205020404" pitchFamily="49" charset="0"/>
                        </a:rPr>
                        <a:t>[</a:t>
                      </a:r>
                      <a:r>
                        <a:rPr lang="en-US" sz="1800" b="1" noProof="0" dirty="0" smtClean="0">
                          <a:latin typeface="Courier New" panose="02070309020205020404" pitchFamily="49" charset="0"/>
                          <a:cs typeface="Courier New" panose="02070309020205020404" pitchFamily="49" charset="0"/>
                        </a:rPr>
                        <a:t>for</a:t>
                      </a:r>
                      <a:r>
                        <a:rPr lang="en-US" sz="1800" noProof="0" dirty="0" smtClean="0">
                          <a:latin typeface="Courier New" panose="02070309020205020404" pitchFamily="49" charset="0"/>
                          <a:cs typeface="Courier New" panose="02070309020205020404" pitchFamily="49" charset="0"/>
                        </a:rPr>
                        <a:t> E </a:t>
                      </a:r>
                      <a:r>
                        <a:rPr lang="en-US" sz="1800" b="1" noProof="0" dirty="0" smtClean="0">
                          <a:latin typeface="Courier New" panose="02070309020205020404" pitchFamily="49" charset="0"/>
                          <a:cs typeface="Courier New" panose="02070309020205020404" pitchFamily="49" charset="0"/>
                        </a:rPr>
                        <a:t>of</a:t>
                      </a:r>
                      <a:r>
                        <a:rPr lang="en-US" sz="1800" noProof="0" dirty="0" smtClean="0">
                          <a:latin typeface="Courier New" panose="02070309020205020404" pitchFamily="49" charset="0"/>
                          <a:cs typeface="Courier New" panose="02070309020205020404" pitchFamily="49" charset="0"/>
                        </a:rPr>
                        <a:t> Elements]</a:t>
                      </a:r>
                      <a:endParaRPr lang="en-US" noProof="0" dirty="0">
                        <a:latin typeface="Courier New" panose="02070309020205020404" pitchFamily="49" charset="0"/>
                        <a:cs typeface="Courier New" panose="02070309020205020404" pitchFamily="49" charset="0"/>
                      </a:endParaRPr>
                    </a:p>
                  </a:txBody>
                  <a:tcPr>
                    <a:solidFill>
                      <a:srgbClr val="E7F6EF"/>
                    </a:solidFill>
                  </a:tcPr>
                </a:tc>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noProof="0" dirty="0" smtClean="0">
                          <a:latin typeface="Courier New" panose="02070309020205020404" pitchFamily="49" charset="0"/>
                          <a:cs typeface="Courier New" panose="02070309020205020404" pitchFamily="49" charset="0"/>
                        </a:rPr>
                        <a:t>To_Array</a:t>
                      </a:r>
                      <a:endParaRPr lang="en-US" noProof="0" dirty="0">
                        <a:latin typeface="Courier New" panose="02070309020205020404" pitchFamily="49" charset="0"/>
                        <a:cs typeface="Courier New" panose="02070309020205020404" pitchFamily="49" charset="0"/>
                      </a:endParaRPr>
                    </a:p>
                  </a:txBody>
                  <a:tcPr>
                    <a:solidFill>
                      <a:srgbClr val="CBECDE"/>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noProof="0" dirty="0" smtClean="0">
                          <a:latin typeface="Courier New" panose="02070309020205020404" pitchFamily="49" charset="0"/>
                          <a:cs typeface="Courier New" panose="02070309020205020404" pitchFamily="49" charset="0"/>
                        </a:rPr>
                        <a:t>[</a:t>
                      </a:r>
                      <a:r>
                        <a:rPr lang="en-US" sz="1800" b="1" noProof="0" dirty="0" smtClean="0">
                          <a:latin typeface="Courier New" panose="02070309020205020404" pitchFamily="49" charset="0"/>
                          <a:cs typeface="Courier New" panose="02070309020205020404" pitchFamily="49" charset="0"/>
                        </a:rPr>
                        <a:t>for</a:t>
                      </a:r>
                      <a:r>
                        <a:rPr lang="en-US" sz="1800" noProof="0" dirty="0" smtClean="0">
                          <a:latin typeface="Courier New" panose="02070309020205020404" pitchFamily="49" charset="0"/>
                          <a:cs typeface="Courier New" panose="02070309020205020404" pitchFamily="49" charset="0"/>
                        </a:rPr>
                        <a:t> E </a:t>
                      </a:r>
                      <a:r>
                        <a:rPr lang="en-US" sz="1800" b="1" noProof="0" dirty="0" smtClean="0">
                          <a:latin typeface="Courier New" panose="02070309020205020404" pitchFamily="49" charset="0"/>
                          <a:cs typeface="Courier New" panose="02070309020205020404" pitchFamily="49" charset="0"/>
                        </a:rPr>
                        <a:t>of</a:t>
                      </a:r>
                      <a:r>
                        <a:rPr lang="en-US" sz="1800" noProof="0" dirty="0" smtClean="0">
                          <a:latin typeface="Courier New" panose="02070309020205020404" pitchFamily="49" charset="0"/>
                          <a:cs typeface="Courier New" panose="02070309020205020404" pitchFamily="49" charset="0"/>
                        </a:rPr>
                        <a:t> Container]</a:t>
                      </a:r>
                    </a:p>
                  </a:txBody>
                  <a:tcPr>
                    <a:solidFill>
                      <a:srgbClr val="CBECDE"/>
                    </a:solidFill>
                  </a:tcPr>
                </a:tc>
              </a:tr>
            </a:tbl>
          </a:graphicData>
        </a:graphic>
      </p:graphicFrame>
      <p:sp>
        <p:nvSpPr>
          <p:cNvPr id="7" name="Textfeld 6"/>
          <p:cNvSpPr txBox="1"/>
          <p:nvPr/>
        </p:nvSpPr>
        <p:spPr>
          <a:xfrm>
            <a:off x="685800" y="5373216"/>
            <a:ext cx="7630616" cy="707886"/>
          </a:xfrm>
          <a:prstGeom prst="rect">
            <a:avLst/>
          </a:prstGeom>
          <a:noFill/>
        </p:spPr>
        <p:txBody>
          <a:bodyPr wrap="square" rtlCol="0">
            <a:spAutoFit/>
          </a:bodyPr>
          <a:lstStyle/>
          <a:p>
            <a:r>
              <a:rPr lang="en-US" sz="2000" dirty="0" smtClean="0">
                <a:solidFill>
                  <a:schemeClr val="tx1"/>
                </a:solidFill>
              </a:rPr>
              <a:t>This is where the same notation for array and container aggregates pays off.</a:t>
            </a:r>
            <a:endParaRPr lang="en-US" sz="2000" dirty="0">
              <a:solidFill>
                <a:schemeClr val="tx1"/>
              </a:solidFill>
            </a:endParaRPr>
          </a:p>
        </p:txBody>
      </p:sp>
    </p:spTree>
    <p:extLst>
      <p:ext uri="{BB962C8B-B14F-4D97-AF65-F5344CB8AC3E}">
        <p14:creationId xmlns:p14="http://schemas.microsoft.com/office/powerpoint/2010/main" val="3406302285"/>
      </p:ext>
    </p:extLst>
  </p:cSld>
  <p:clrMapOvr>
    <a:masterClrMapping/>
  </p:clrMapOvr>
  <p:timing>
    <p:tnLst>
      <p:par>
        <p:cTn id="1" dur="indefinite" restart="never" nodeType="tmRoot"/>
      </p:par>
    </p:tnLst>
  </p:timing>
</p:sld>
</file>

<file path=ppt/slides/slide4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Replication</a:t>
            </a:r>
            <a:endParaRPr lang="de-DE" dirty="0"/>
          </a:p>
        </p:txBody>
      </p:sp>
      <p:sp>
        <p:nvSpPr>
          <p:cNvPr id="3" name="Inhaltsplatzhalter 2"/>
          <p:cNvSpPr>
            <a:spLocks noGrp="1"/>
          </p:cNvSpPr>
          <p:nvPr>
            <p:ph idx="1"/>
          </p:nvPr>
        </p:nvSpPr>
        <p:spPr/>
        <p:txBody>
          <a:bodyPr/>
          <a:lstStyle/>
          <a:p>
            <a:pPr marL="0" indent="0"/>
            <a:r>
              <a:rPr lang="en-US" sz="2400" dirty="0" smtClean="0"/>
              <a:t>For characters and strings, there exist replication functions</a:t>
            </a:r>
          </a:p>
          <a:p>
            <a:pPr marL="0" lvl="0" indent="0"/>
            <a:r>
              <a:rPr lang="en-US" sz="2000" b="1" dirty="0">
                <a:latin typeface="Courier New" panose="02070309020205020404" pitchFamily="49" charset="0"/>
                <a:cs typeface="Courier New" panose="02070309020205020404" pitchFamily="49" charset="0"/>
              </a:rPr>
              <a:t>function</a:t>
            </a:r>
            <a:r>
              <a:rPr lang="en-US" sz="2000" dirty="0">
                <a:latin typeface="Courier New" panose="02070309020205020404" pitchFamily="49" charset="0"/>
                <a:cs typeface="Courier New" panose="02070309020205020404" pitchFamily="49" charset="0"/>
              </a:rPr>
              <a:t> "*" (Left : </a:t>
            </a:r>
            <a:r>
              <a:rPr lang="en-US" sz="2000" b="1" dirty="0">
                <a:latin typeface="Courier New" panose="02070309020205020404" pitchFamily="49" charset="0"/>
                <a:cs typeface="Courier New" panose="02070309020205020404" pitchFamily="49" charset="0"/>
              </a:rPr>
              <a:t>in</a:t>
            </a:r>
            <a:r>
              <a:rPr lang="en-US" sz="2000" dirty="0">
                <a:latin typeface="Courier New" panose="02070309020205020404" pitchFamily="49" charset="0"/>
                <a:cs typeface="Courier New" panose="02070309020205020404" pitchFamily="49" charset="0"/>
              </a:rPr>
              <a:t> Natural;</a:t>
            </a:r>
            <a:br>
              <a:rPr lang="en-US" sz="2000" dirty="0">
                <a:latin typeface="Courier New" panose="02070309020205020404" pitchFamily="49" charset="0"/>
                <a:cs typeface="Courier New" panose="02070309020205020404" pitchFamily="49" charset="0"/>
              </a:rPr>
            </a:br>
            <a:r>
              <a:rPr lang="en-US" sz="2000" dirty="0">
                <a:latin typeface="Courier New" panose="02070309020205020404" pitchFamily="49" charset="0"/>
                <a:cs typeface="Courier New" panose="02070309020205020404" pitchFamily="49" charset="0"/>
              </a:rPr>
              <a:t>              Right: </a:t>
            </a:r>
            <a:r>
              <a:rPr lang="en-US" sz="2000" b="1" dirty="0">
                <a:latin typeface="Courier New" panose="02070309020205020404" pitchFamily="49" charset="0"/>
                <a:cs typeface="Courier New" panose="02070309020205020404" pitchFamily="49" charset="0"/>
              </a:rPr>
              <a:t>in</a:t>
            </a:r>
            <a:r>
              <a:rPr lang="en-US" sz="2000" dirty="0">
                <a:latin typeface="Courier New" panose="02070309020205020404" pitchFamily="49" charset="0"/>
                <a:cs typeface="Courier New" panose="02070309020205020404" pitchFamily="49" charset="0"/>
              </a:rPr>
              <a:t> Character) </a:t>
            </a:r>
            <a:r>
              <a:rPr lang="en-US" sz="2000" b="1" dirty="0">
                <a:latin typeface="Courier New" panose="02070309020205020404" pitchFamily="49" charset="0"/>
                <a:cs typeface="Courier New" panose="02070309020205020404" pitchFamily="49" charset="0"/>
              </a:rPr>
              <a:t>return</a:t>
            </a:r>
            <a:r>
              <a:rPr lang="en-US" sz="2000" dirty="0">
                <a:latin typeface="Courier New" panose="02070309020205020404" pitchFamily="49" charset="0"/>
                <a:cs typeface="Courier New" panose="02070309020205020404" pitchFamily="49" charset="0"/>
              </a:rPr>
              <a:t> String;</a:t>
            </a:r>
            <a:br>
              <a:rPr lang="en-US" sz="2000" dirty="0">
                <a:latin typeface="Courier New" panose="02070309020205020404" pitchFamily="49" charset="0"/>
                <a:cs typeface="Courier New" panose="02070309020205020404" pitchFamily="49" charset="0"/>
              </a:rPr>
            </a:br>
            <a:r>
              <a:rPr lang="en-US" sz="2000" b="1" dirty="0">
                <a:latin typeface="Courier New" panose="02070309020205020404" pitchFamily="49" charset="0"/>
                <a:cs typeface="Courier New" panose="02070309020205020404" pitchFamily="49" charset="0"/>
              </a:rPr>
              <a:t>function</a:t>
            </a:r>
            <a:r>
              <a:rPr lang="en-US" sz="2000" dirty="0">
                <a:latin typeface="Courier New" panose="02070309020205020404" pitchFamily="49" charset="0"/>
                <a:cs typeface="Courier New" panose="02070309020205020404" pitchFamily="49" charset="0"/>
              </a:rPr>
              <a:t> "*" (Left : </a:t>
            </a:r>
            <a:r>
              <a:rPr lang="en-US" sz="2000" b="1" dirty="0">
                <a:latin typeface="Courier New" panose="02070309020205020404" pitchFamily="49" charset="0"/>
                <a:cs typeface="Courier New" panose="02070309020205020404" pitchFamily="49" charset="0"/>
              </a:rPr>
              <a:t>in</a:t>
            </a:r>
            <a:r>
              <a:rPr lang="en-US" sz="2000" dirty="0">
                <a:latin typeface="Courier New" panose="02070309020205020404" pitchFamily="49" charset="0"/>
                <a:cs typeface="Courier New" panose="02070309020205020404" pitchFamily="49" charset="0"/>
              </a:rPr>
              <a:t> Natural;</a:t>
            </a:r>
            <a:br>
              <a:rPr lang="en-US" sz="2000" dirty="0">
                <a:latin typeface="Courier New" panose="02070309020205020404" pitchFamily="49" charset="0"/>
                <a:cs typeface="Courier New" panose="02070309020205020404" pitchFamily="49" charset="0"/>
              </a:rPr>
            </a:br>
            <a:r>
              <a:rPr lang="en-US" sz="2000" dirty="0">
                <a:latin typeface="Courier New" panose="02070309020205020404" pitchFamily="49" charset="0"/>
                <a:cs typeface="Courier New" panose="02070309020205020404" pitchFamily="49" charset="0"/>
              </a:rPr>
              <a:t>              Right: </a:t>
            </a:r>
            <a:r>
              <a:rPr lang="en-US" sz="2000" b="1" dirty="0">
                <a:latin typeface="Courier New" panose="02070309020205020404" pitchFamily="49" charset="0"/>
                <a:cs typeface="Courier New" panose="02070309020205020404" pitchFamily="49" charset="0"/>
              </a:rPr>
              <a:t>in</a:t>
            </a:r>
            <a:r>
              <a:rPr lang="en-US" sz="2000" dirty="0">
                <a:latin typeface="Courier New" panose="02070309020205020404" pitchFamily="49" charset="0"/>
                <a:cs typeface="Courier New" panose="02070309020205020404" pitchFamily="49" charset="0"/>
              </a:rPr>
              <a:t> String) </a:t>
            </a:r>
            <a:r>
              <a:rPr lang="en-US" sz="2000" b="1" dirty="0">
                <a:latin typeface="Courier New" panose="02070309020205020404" pitchFamily="49" charset="0"/>
                <a:cs typeface="Courier New" panose="02070309020205020404" pitchFamily="49" charset="0"/>
              </a:rPr>
              <a:t>return</a:t>
            </a:r>
            <a:r>
              <a:rPr lang="en-US" sz="2000" dirty="0">
                <a:latin typeface="Courier New" panose="02070309020205020404" pitchFamily="49" charset="0"/>
                <a:cs typeface="Courier New" panose="02070309020205020404" pitchFamily="49" charset="0"/>
              </a:rPr>
              <a:t> String;</a:t>
            </a:r>
          </a:p>
          <a:p>
            <a:pPr marL="0" indent="0"/>
            <a:r>
              <a:rPr lang="en-US" sz="2400" dirty="0" smtClean="0"/>
              <a:t>They can be reproduced by the admittedly not most under-standable </a:t>
            </a:r>
            <a:r>
              <a:rPr lang="en-US" sz="2400" dirty="0"/>
              <a:t>expression </a:t>
            </a:r>
            <a:r>
              <a:rPr lang="en-US" sz="2400" dirty="0" smtClean="0"/>
              <a:t>(Tucker Taft)</a:t>
            </a:r>
          </a:p>
          <a:p>
            <a:pPr marL="355600" lvl="0" indent="0"/>
            <a:r>
              <a:rPr lang="en-US" sz="2000" dirty="0">
                <a:latin typeface="Courier New" panose="02070309020205020404" pitchFamily="49" charset="0"/>
                <a:cs typeface="Courier New" panose="02070309020205020404" pitchFamily="49" charset="0"/>
              </a:rPr>
              <a:t>[for I in 1 .. N =&gt; Vec]'Reduce</a:t>
            </a:r>
            <a:r>
              <a:rPr lang="en-US" sz="2000" dirty="0" smtClean="0">
                <a:latin typeface="Courier New" panose="02070309020205020404" pitchFamily="49" charset="0"/>
                <a:cs typeface="Courier New" panose="02070309020205020404" pitchFamily="49" charset="0"/>
              </a:rPr>
              <a:t>("&amp;",[])</a:t>
            </a:r>
            <a:endParaRPr lang="en-US" sz="2400" dirty="0"/>
          </a:p>
          <a:p>
            <a:pPr marL="0" indent="0"/>
            <a:r>
              <a:rPr lang="en-US" sz="2400" dirty="0" smtClean="0"/>
              <a:t> (</a:t>
            </a:r>
            <a:r>
              <a:rPr lang="en-US" sz="2400" dirty="0"/>
              <a:t>indeed, </a:t>
            </a:r>
            <a:r>
              <a:rPr lang="en-US" sz="2400" dirty="0" smtClean="0"/>
              <a:t>it </a:t>
            </a:r>
            <a:r>
              <a:rPr lang="en-US" sz="2400" dirty="0"/>
              <a:t>should be </a:t>
            </a:r>
            <a:r>
              <a:rPr lang="en-US" sz="2400" dirty="0" smtClean="0"/>
              <a:t>exhibited </a:t>
            </a:r>
            <a:r>
              <a:rPr lang="en-US" sz="2400" dirty="0"/>
              <a:t>in the obfuscated Ada </a:t>
            </a:r>
            <a:r>
              <a:rPr lang="en-US" sz="2400" dirty="0" smtClean="0"/>
              <a:t>mu-seum). This </a:t>
            </a:r>
            <a:r>
              <a:rPr lang="en-US" sz="2400" dirty="0"/>
              <a:t>operation </a:t>
            </a:r>
            <a:r>
              <a:rPr lang="en-US" sz="2400" dirty="0" smtClean="0"/>
              <a:t>most probably is not </a:t>
            </a:r>
            <a:r>
              <a:rPr lang="en-US" sz="2400" dirty="0"/>
              <a:t>common enough for the performance to be a major concern.</a:t>
            </a:r>
            <a:endParaRPr lang="de-DE" sz="2400" dirty="0">
              <a:latin typeface="Courier New" panose="02070309020205020404" pitchFamily="49" charset="0"/>
              <a:cs typeface="Courier New" panose="02070309020205020404" pitchFamily="49" charset="0"/>
            </a:endParaRPr>
          </a:p>
        </p:txBody>
      </p:sp>
      <p:sp>
        <p:nvSpPr>
          <p:cNvPr id="4" name="Fußzeilenplatzhalter 3"/>
          <p:cNvSpPr>
            <a:spLocks noGrp="1"/>
          </p:cNvSpPr>
          <p:nvPr>
            <p:ph type="ftr" idx="10"/>
          </p:nvPr>
        </p:nvSpPr>
        <p:spPr/>
        <p:txBody>
          <a:bodyPr/>
          <a:lstStyle/>
          <a:p>
            <a:pPr>
              <a:defRPr/>
            </a:pPr>
            <a:r>
              <a:rPr lang="en-US" dirty="0" smtClean="0"/>
              <a:t>Ada Basics © 2024 C.Grein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443</a:t>
            </a:fld>
            <a:endParaRPr lang="de-DE" dirty="0"/>
          </a:p>
        </p:txBody>
      </p:sp>
      <p:sp>
        <p:nvSpPr>
          <p:cNvPr id="6" name="Interaktive Schaltfläche: Zurückkehren 5">
            <a:hlinkClick r:id="rId2" action="ppaction://hlinksldjump" highlightClick="1"/>
          </p:cNvPr>
          <p:cNvSpPr/>
          <p:nvPr/>
        </p:nvSpPr>
        <p:spPr bwMode="auto">
          <a:xfrm>
            <a:off x="8244408" y="461963"/>
            <a:ext cx="180455" cy="230733"/>
          </a:xfrm>
          <a:prstGeom prst="actionButtonReturn">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8" charset="0"/>
              <a:buNone/>
              <a:tabLst/>
            </a:pPr>
            <a:endParaRPr kumimoji="0" lang="de-DE" sz="2200" b="0" i="0" u="none" strike="noStrike" cap="none" normalizeH="0" baseline="0" dirty="0" smtClean="0">
              <a:ln>
                <a:noFill/>
              </a:ln>
              <a:solidFill>
                <a:schemeClr val="bg1"/>
              </a:solidFill>
              <a:effectLst/>
              <a:latin typeface="Times New Roman" pitchFamily="18" charset="0"/>
            </a:endParaRPr>
          </a:p>
        </p:txBody>
      </p:sp>
    </p:spTree>
    <p:extLst>
      <p:ext uri="{BB962C8B-B14F-4D97-AF65-F5344CB8AC3E}">
        <p14:creationId xmlns:p14="http://schemas.microsoft.com/office/powerpoint/2010/main" val="2994010428"/>
      </p:ext>
    </p:extLst>
  </p:cSld>
  <p:clrMapOvr>
    <a:masterClrMapping/>
  </p:clrMapOvr>
  <p:timing>
    <p:tnLst>
      <p:par>
        <p:cTn id="1" dur="indefinite" restart="never" nodeType="tmRoot"/>
      </p:par>
    </p:tnLst>
  </p:timing>
</p:sld>
</file>

<file path=ppt/slides/slide4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solidFill>
                  <a:srgbClr val="FF3399"/>
                </a:solidFill>
              </a:rPr>
              <a:t>Extended Return Statement</a:t>
            </a:r>
            <a:endParaRPr lang="de-DE" dirty="0">
              <a:solidFill>
                <a:srgbClr val="FF3399"/>
              </a:solidFill>
            </a:endParaRPr>
          </a:p>
        </p:txBody>
      </p:sp>
      <p:sp>
        <p:nvSpPr>
          <p:cNvPr id="3" name="Inhaltsplatzhalter 2"/>
          <p:cNvSpPr>
            <a:spLocks noGrp="1"/>
          </p:cNvSpPr>
          <p:nvPr>
            <p:ph idx="1"/>
          </p:nvPr>
        </p:nvSpPr>
        <p:spPr>
          <a:xfrm>
            <a:off x="685800" y="2060848"/>
            <a:ext cx="7739063" cy="4154215"/>
          </a:xfrm>
        </p:spPr>
        <p:txBody>
          <a:bodyPr/>
          <a:lstStyle/>
          <a:p>
            <a:pPr marL="0" indent="0"/>
            <a:r>
              <a:rPr lang="en-US" sz="2100" dirty="0" smtClean="0"/>
              <a:t>A</a:t>
            </a:r>
            <a:r>
              <a:rPr lang="en-US" sz="2100" i="1" dirty="0" smtClean="0"/>
              <a:t> constructor function </a:t>
            </a:r>
            <a:r>
              <a:rPr lang="en-US" sz="2100" dirty="0" smtClean="0"/>
              <a:t>for limited types has to </a:t>
            </a:r>
            <a:r>
              <a:rPr lang="en-US" sz="2100" dirty="0" smtClean="0">
                <a:solidFill>
                  <a:schemeClr val="accent2"/>
                </a:solidFill>
              </a:rPr>
              <a:t>build </a:t>
            </a:r>
            <a:r>
              <a:rPr lang="en-US" sz="2100" dirty="0" smtClean="0"/>
              <a:t>the object </a:t>
            </a:r>
            <a:r>
              <a:rPr lang="en-US" sz="2100" dirty="0" smtClean="0">
                <a:solidFill>
                  <a:schemeClr val="accent2"/>
                </a:solidFill>
              </a:rPr>
              <a:t>in place</a:t>
            </a:r>
            <a:r>
              <a:rPr lang="en-US" sz="2100" dirty="0" smtClean="0">
                <a:solidFill>
                  <a:schemeClr val="tx1"/>
                </a:solidFill>
              </a:rPr>
              <a:t>. As the simple return statement is </a:t>
            </a:r>
            <a:r>
              <a:rPr lang="en-US" sz="2100" dirty="0">
                <a:solidFill>
                  <a:schemeClr val="tx1"/>
                </a:solidFill>
              </a:rPr>
              <a:t>often </a:t>
            </a:r>
            <a:r>
              <a:rPr lang="en-US" sz="2100" dirty="0" smtClean="0">
                <a:solidFill>
                  <a:schemeClr val="tx1"/>
                </a:solidFill>
              </a:rPr>
              <a:t>not appropriate for this, </a:t>
            </a:r>
            <a:r>
              <a:rPr lang="en-US" sz="2100" dirty="0" smtClean="0">
                <a:solidFill>
                  <a:srgbClr val="C00000"/>
                </a:solidFill>
              </a:rPr>
              <a:t>Ada 2005 </a:t>
            </a:r>
            <a:r>
              <a:rPr lang="en-US" sz="2100" dirty="0" smtClean="0">
                <a:solidFill>
                  <a:schemeClr val="tx1"/>
                </a:solidFill>
              </a:rPr>
              <a:t>introduces the </a:t>
            </a:r>
            <a:r>
              <a:rPr lang="en-US" sz="2100" dirty="0" smtClean="0">
                <a:solidFill>
                  <a:schemeClr val="accent2"/>
                </a:solidFill>
              </a:rPr>
              <a:t>extended return statement</a:t>
            </a:r>
            <a:r>
              <a:rPr lang="en-US" sz="2100" dirty="0" smtClean="0">
                <a:solidFill>
                  <a:schemeClr val="tx1"/>
                </a:solidFill>
              </a:rPr>
              <a:t>.</a:t>
            </a:r>
          </a:p>
          <a:p>
            <a:pPr marL="357188" lvl="0" indent="0"/>
            <a:r>
              <a:rPr lang="en-US" sz="1900" b="1" dirty="0" smtClean="0">
                <a:latin typeface="Courier New" panose="02070309020205020404" pitchFamily="49" charset="0"/>
                <a:cs typeface="Courier New" panose="02070309020205020404" pitchFamily="49" charset="0"/>
              </a:rPr>
              <a:t>return</a:t>
            </a:r>
            <a:r>
              <a:rPr lang="en-US" sz="1900" dirty="0" smtClean="0">
                <a:latin typeface="Courier New" panose="02070309020205020404" pitchFamily="49" charset="0"/>
                <a:cs typeface="Courier New" panose="02070309020205020404" pitchFamily="49" charset="0"/>
              </a:rPr>
              <a:t> Object: Subtype_Name [:= Initial_Value] </a:t>
            </a:r>
            <a:r>
              <a:rPr lang="en-US" sz="1900" b="1" dirty="0" smtClean="0">
                <a:latin typeface="Courier New" panose="02070309020205020404" pitchFamily="49" charset="0"/>
                <a:cs typeface="Courier New" panose="02070309020205020404" pitchFamily="49" charset="0"/>
              </a:rPr>
              <a:t>do</a:t>
            </a:r>
          </a:p>
          <a:p>
            <a:pPr marL="357188" lvl="0" indent="0"/>
            <a:r>
              <a:rPr lang="en-US" sz="1900" dirty="0" smtClean="0">
                <a:latin typeface="Courier New" panose="02070309020205020404" pitchFamily="49" charset="0"/>
                <a:cs typeface="Courier New" panose="02070309020205020404" pitchFamily="49" charset="0"/>
              </a:rPr>
              <a:t>  …</a:t>
            </a:r>
            <a:br>
              <a:rPr lang="en-US" sz="1900" dirty="0" smtClean="0">
                <a:latin typeface="Courier New" panose="02070309020205020404" pitchFamily="49" charset="0"/>
                <a:cs typeface="Courier New" panose="02070309020205020404" pitchFamily="49" charset="0"/>
              </a:rPr>
            </a:br>
            <a:r>
              <a:rPr lang="en-US" sz="1900" b="1" dirty="0" smtClean="0">
                <a:latin typeface="Courier New" panose="02070309020205020404" pitchFamily="49" charset="0"/>
                <a:cs typeface="Courier New" panose="02070309020205020404" pitchFamily="49" charset="0"/>
              </a:rPr>
              <a:t>end return</a:t>
            </a:r>
            <a:r>
              <a:rPr lang="en-US" sz="1900" dirty="0" smtClean="0">
                <a:latin typeface="Courier New" panose="02070309020205020404" pitchFamily="49" charset="0"/>
                <a:cs typeface="Courier New" panose="02070309020205020404" pitchFamily="49" charset="0"/>
              </a:rPr>
              <a:t>;</a:t>
            </a:r>
          </a:p>
          <a:p>
            <a:pPr marL="0" indent="0"/>
            <a:r>
              <a:rPr lang="en-US" sz="2100" dirty="0" smtClean="0">
                <a:solidFill>
                  <a:schemeClr val="tx1"/>
                </a:solidFill>
              </a:rPr>
              <a:t>The extended return statement may always be used. But do not succumb to the </a:t>
            </a:r>
            <a:r>
              <a:rPr lang="en-US" sz="2100" dirty="0" smtClean="0">
                <a:solidFill>
                  <a:srgbClr val="FF3399"/>
                </a:solidFill>
              </a:rPr>
              <a:t>error </a:t>
            </a:r>
            <a:r>
              <a:rPr lang="en-US" sz="2100" dirty="0" smtClean="0">
                <a:solidFill>
                  <a:schemeClr val="tx1"/>
                </a:solidFill>
              </a:rPr>
              <a:t>that it </a:t>
            </a:r>
            <a:r>
              <a:rPr lang="en-US" sz="2100" dirty="0" smtClean="0">
                <a:solidFill>
                  <a:srgbClr val="FF3399"/>
                </a:solidFill>
              </a:rPr>
              <a:t>enforces build in place</a:t>
            </a:r>
            <a:r>
              <a:rPr lang="en-US" sz="2100" dirty="0" smtClean="0">
                <a:solidFill>
                  <a:schemeClr val="tx1"/>
                </a:solidFill>
              </a:rPr>
              <a:t>; this is only the case for immutably limited types and controlled objects initialized by an aggregate. For all others, it is up </a:t>
            </a:r>
            <a:r>
              <a:rPr lang="en-US" sz="2100" dirty="0" smtClean="0"/>
              <a:t>to </a:t>
            </a:r>
            <a:r>
              <a:rPr lang="en-US" sz="2100" dirty="0"/>
              <a:t>the compiler to decide whether or not to build </a:t>
            </a:r>
            <a:r>
              <a:rPr lang="en-US" sz="2100" dirty="0" smtClean="0"/>
              <a:t>in place, regardless of the kind of return statement used.</a:t>
            </a:r>
            <a:endParaRPr lang="en-US" sz="2100" dirty="0">
              <a:solidFill>
                <a:schemeClr val="accent2"/>
              </a:solidFill>
            </a:endParaRPr>
          </a:p>
        </p:txBody>
      </p:sp>
      <p:sp>
        <p:nvSpPr>
          <p:cNvPr id="4" name="Fußzeilenplatzhalter 3"/>
          <p:cNvSpPr>
            <a:spLocks noGrp="1"/>
          </p:cNvSpPr>
          <p:nvPr>
            <p:ph type="ftr" idx="10"/>
          </p:nvPr>
        </p:nvSpPr>
        <p:spPr/>
        <p:txBody>
          <a:bodyPr/>
          <a:lstStyle/>
          <a:p>
            <a:pPr>
              <a:defRPr/>
            </a:pPr>
            <a:r>
              <a:rPr lang="en-US" dirty="0" smtClean="0"/>
              <a:t>Ada Basics © 2024 C.Grein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444</a:t>
            </a:fld>
            <a:endParaRPr lang="de-DE" dirty="0"/>
          </a:p>
        </p:txBody>
      </p:sp>
      <p:sp>
        <p:nvSpPr>
          <p:cNvPr id="6" name="Interaktive Schaltfläche: Zurückkehren 5">
            <a:hlinkClick r:id="rId2" action="ppaction://hlinksldjump" highlightClick="1"/>
          </p:cNvPr>
          <p:cNvSpPr/>
          <p:nvPr/>
        </p:nvSpPr>
        <p:spPr bwMode="auto">
          <a:xfrm>
            <a:off x="8220272" y="463550"/>
            <a:ext cx="182736" cy="216024"/>
          </a:xfrm>
          <a:prstGeom prst="actionButtonReturn">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8" charset="0"/>
              <a:buNone/>
              <a:tabLst/>
            </a:pPr>
            <a:endParaRPr kumimoji="0" lang="de-DE" sz="2200" b="0" i="0" u="none" strike="noStrike" cap="none" normalizeH="0" baseline="0" dirty="0" smtClean="0">
              <a:ln>
                <a:noFill/>
              </a:ln>
              <a:solidFill>
                <a:schemeClr val="bg1"/>
              </a:solidFill>
              <a:effectLst/>
              <a:latin typeface="Times New Roman" pitchFamily="18" charset="0"/>
            </a:endParaRPr>
          </a:p>
        </p:txBody>
      </p:sp>
      <p:sp>
        <p:nvSpPr>
          <p:cNvPr id="7" name="Textfeld 6"/>
          <p:cNvSpPr txBox="1"/>
          <p:nvPr/>
        </p:nvSpPr>
        <p:spPr>
          <a:xfrm>
            <a:off x="6931074" y="1569622"/>
            <a:ext cx="1476598" cy="338554"/>
          </a:xfrm>
          <a:prstGeom prst="rect">
            <a:avLst/>
          </a:prstGeom>
          <a:solidFill>
            <a:srgbClr val="EADCE7"/>
          </a:solidFill>
          <a:ln w="19050">
            <a:solidFill>
              <a:srgbClr val="7030A0"/>
            </a:solidFill>
          </a:ln>
        </p:spPr>
        <p:txBody>
          <a:bodyPr wrap="square" rtlCol="0">
            <a:spAutoFit/>
          </a:bodyPr>
          <a:lstStyle/>
          <a:p>
            <a:r>
              <a:rPr lang="en-US" sz="1600" dirty="0" smtClean="0">
                <a:solidFill>
                  <a:srgbClr val="7030A0"/>
                </a:solidFill>
              </a:rPr>
              <a:t>From slide </a:t>
            </a:r>
            <a:r>
              <a:rPr lang="en-US" sz="1600" dirty="0" smtClean="0">
                <a:solidFill>
                  <a:schemeClr val="tx1"/>
                </a:solidFill>
              </a:rPr>
              <a:t>226</a:t>
            </a:r>
            <a:endParaRPr lang="en-US" sz="1600" dirty="0">
              <a:solidFill>
                <a:schemeClr val="tx1"/>
              </a:solidFill>
            </a:endParaRPr>
          </a:p>
        </p:txBody>
      </p:sp>
    </p:spTree>
    <p:extLst>
      <p:ext uri="{BB962C8B-B14F-4D97-AF65-F5344CB8AC3E}">
        <p14:creationId xmlns:p14="http://schemas.microsoft.com/office/powerpoint/2010/main" val="979376902"/>
      </p:ext>
    </p:extLst>
  </p:cSld>
  <p:clrMapOvr>
    <a:masterClrMapping/>
  </p:clrMapOvr>
  <p:timing>
    <p:tnLst>
      <p:par>
        <p:cTn id="1" dur="indefinite" restart="never" nodeType="tmRoot"/>
      </p:par>
    </p:tnLst>
  </p:timing>
</p:sld>
</file>

<file path=ppt/slides/slide4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smtClean="0">
                <a:solidFill>
                  <a:srgbClr val="FF3399"/>
                </a:solidFill>
              </a:rPr>
              <a:t>Scope</a:t>
            </a:r>
            <a:r>
              <a:rPr lang="de-DE" dirty="0" smtClean="0">
                <a:solidFill>
                  <a:srgbClr val="FF3399"/>
                </a:solidFill>
              </a:rPr>
              <a:t/>
            </a:r>
            <a:br>
              <a:rPr lang="de-DE" dirty="0" smtClean="0">
                <a:solidFill>
                  <a:srgbClr val="FF3399"/>
                </a:solidFill>
              </a:rPr>
            </a:br>
            <a:r>
              <a:rPr lang="de-DE" dirty="0" smtClean="0">
                <a:solidFill>
                  <a:srgbClr val="FF3399"/>
                </a:solidFill>
              </a:rPr>
              <a:t>AARM </a:t>
            </a:r>
            <a:r>
              <a:rPr lang="de-DE" dirty="0">
                <a:solidFill>
                  <a:srgbClr val="FF3399"/>
                </a:solidFill>
              </a:rPr>
              <a:t>10.1.2(16.a/2 ff)</a:t>
            </a:r>
          </a:p>
        </p:txBody>
      </p:sp>
      <p:sp>
        <p:nvSpPr>
          <p:cNvPr id="5" name="Fußzeilenplatzhalter 4"/>
          <p:cNvSpPr>
            <a:spLocks noGrp="1"/>
          </p:cNvSpPr>
          <p:nvPr>
            <p:ph type="ftr" idx="10"/>
          </p:nvPr>
        </p:nvSpPr>
        <p:spPr/>
        <p:txBody>
          <a:bodyPr/>
          <a:lstStyle/>
          <a:p>
            <a:pPr>
              <a:defRPr/>
            </a:pPr>
            <a:r>
              <a:rPr lang="en-US" dirty="0" smtClean="0"/>
              <a:t>Ada Basics © 2024 C.Grein</a:t>
            </a:r>
            <a:endParaRPr lang="de-DE" dirty="0"/>
          </a:p>
        </p:txBody>
      </p:sp>
      <p:sp>
        <p:nvSpPr>
          <p:cNvPr id="6" name="Foliennummernplatzhalter 5"/>
          <p:cNvSpPr>
            <a:spLocks noGrp="1"/>
          </p:cNvSpPr>
          <p:nvPr>
            <p:ph type="sldNum" idx="11"/>
          </p:nvPr>
        </p:nvSpPr>
        <p:spPr/>
        <p:txBody>
          <a:bodyPr/>
          <a:lstStyle/>
          <a:p>
            <a:pPr>
              <a:defRPr/>
            </a:pPr>
            <a:fld id="{26FE7B6B-6847-4D19-82C1-CACF0FD4DDA1}" type="slidenum">
              <a:rPr lang="de-DE" smtClean="0"/>
              <a:pPr>
                <a:defRPr/>
              </a:pPr>
              <a:t>445</a:t>
            </a:fld>
            <a:endParaRPr lang="de-DE" dirty="0"/>
          </a:p>
        </p:txBody>
      </p:sp>
      <p:sp>
        <p:nvSpPr>
          <p:cNvPr id="8" name="Inhaltsplatzhalter 1"/>
          <p:cNvSpPr>
            <a:spLocks noGrp="1"/>
          </p:cNvSpPr>
          <p:nvPr>
            <p:ph sz="half" idx="1"/>
          </p:nvPr>
        </p:nvSpPr>
        <p:spPr>
          <a:xfrm>
            <a:off x="685800" y="1981200"/>
            <a:ext cx="3166120" cy="2803823"/>
          </a:xfrm>
        </p:spPr>
        <p:txBody>
          <a:bodyPr/>
          <a:lstStyle/>
          <a:p>
            <a:pPr marL="0" indent="0"/>
            <a:r>
              <a:rPr lang="en-US" sz="1400" b="1" dirty="0" smtClean="0">
                <a:latin typeface="Courier New" panose="02070309020205020404" pitchFamily="49" charset="0"/>
                <a:cs typeface="Courier New" panose="02070309020205020404" pitchFamily="49" charset="0"/>
              </a:rPr>
              <a:t>package </a:t>
            </a:r>
            <a:r>
              <a:rPr lang="en-US" sz="1400" dirty="0" smtClean="0">
                <a:latin typeface="Courier New" panose="02070309020205020404" pitchFamily="49" charset="0"/>
                <a:cs typeface="Courier New" panose="02070309020205020404" pitchFamily="49" charset="0"/>
              </a:rPr>
              <a:t>A </a:t>
            </a:r>
            <a:r>
              <a:rPr lang="en-US" sz="1400" b="1" dirty="0" smtClean="0">
                <a:latin typeface="Courier New" panose="02070309020205020404" pitchFamily="49" charset="0"/>
                <a:cs typeface="Courier New" panose="02070309020205020404" pitchFamily="49" charset="0"/>
              </a:rPr>
              <a:t>is</a:t>
            </a:r>
            <a:br>
              <a:rPr lang="en-US" sz="1400" b="1" dirty="0" smtClean="0">
                <a:latin typeface="Courier New" panose="02070309020205020404" pitchFamily="49" charset="0"/>
                <a:cs typeface="Courier New" panose="02070309020205020404" pitchFamily="49" charset="0"/>
              </a:rPr>
            </a:br>
            <a:r>
              <a:rPr lang="en-US" sz="1400" b="1" dirty="0" smtClean="0">
                <a:latin typeface="Courier New" panose="02070309020205020404" pitchFamily="49" charset="0"/>
                <a:cs typeface="Courier New" panose="02070309020205020404" pitchFamily="49" charset="0"/>
              </a:rPr>
              <a:t>  function </a:t>
            </a:r>
            <a:r>
              <a:rPr lang="en-US" sz="1400" dirty="0" smtClean="0">
                <a:latin typeface="Courier New" panose="02070309020205020404" pitchFamily="49" charset="0"/>
                <a:cs typeface="Courier New" panose="02070309020205020404" pitchFamily="49" charset="0"/>
              </a:rPr>
              <a:t>B </a:t>
            </a:r>
            <a:r>
              <a:rPr lang="en-US" sz="1400" b="1" dirty="0" smtClean="0">
                <a:latin typeface="Courier New" panose="02070309020205020404" pitchFamily="49" charset="0"/>
                <a:cs typeface="Courier New" panose="02070309020205020404" pitchFamily="49" charset="0"/>
              </a:rPr>
              <a:t>return </a:t>
            </a:r>
            <a:r>
              <a:rPr lang="en-US" sz="1400" dirty="0" smtClean="0">
                <a:latin typeface="Courier New" panose="02070309020205020404" pitchFamily="49" charset="0"/>
                <a:cs typeface="Courier New" panose="02070309020205020404" pitchFamily="49" charset="0"/>
              </a:rPr>
              <a:t>Integer;</a:t>
            </a:r>
            <a:br>
              <a:rPr lang="en-US" sz="1400" dirty="0" smtClean="0">
                <a:latin typeface="Courier New" panose="02070309020205020404" pitchFamily="49" charset="0"/>
                <a:cs typeface="Courier New" panose="02070309020205020404" pitchFamily="49" charset="0"/>
              </a:rPr>
            </a:br>
            <a:r>
              <a:rPr lang="en-US" sz="1400" b="1" dirty="0" smtClean="0">
                <a:latin typeface="Courier New" panose="02070309020205020404" pitchFamily="49" charset="0"/>
                <a:cs typeface="Courier New" panose="02070309020205020404" pitchFamily="49" charset="0"/>
              </a:rPr>
              <a:t>end </a:t>
            </a:r>
            <a:r>
              <a:rPr lang="en-US" sz="1400" dirty="0" smtClean="0">
                <a:latin typeface="Courier New" panose="02070309020205020404" pitchFamily="49" charset="0"/>
                <a:cs typeface="Courier New" panose="02070309020205020404" pitchFamily="49" charset="0"/>
              </a:rPr>
              <a:t>A;</a:t>
            </a:r>
          </a:p>
          <a:p>
            <a:pPr marL="0" indent="0"/>
            <a:r>
              <a:rPr lang="en-US" sz="1400" b="1" dirty="0" smtClean="0">
                <a:latin typeface="Courier New" panose="02070309020205020404" pitchFamily="49" charset="0"/>
                <a:cs typeface="Courier New" panose="02070309020205020404" pitchFamily="49" charset="0"/>
              </a:rPr>
              <a:t>function </a:t>
            </a:r>
            <a:r>
              <a:rPr lang="en-US" sz="1400" dirty="0" smtClean="0">
                <a:latin typeface="Courier New" panose="02070309020205020404" pitchFamily="49" charset="0"/>
                <a:cs typeface="Courier New" panose="02070309020205020404" pitchFamily="49" charset="0"/>
              </a:rPr>
              <a:t>B </a:t>
            </a:r>
            <a:r>
              <a:rPr lang="en-US" sz="1400" b="1" dirty="0" smtClean="0">
                <a:latin typeface="Courier New" panose="02070309020205020404" pitchFamily="49" charset="0"/>
                <a:cs typeface="Courier New" panose="02070309020205020404" pitchFamily="49" charset="0"/>
              </a:rPr>
              <a:t>return </a:t>
            </a:r>
            <a:r>
              <a:rPr lang="en-US" sz="1400" dirty="0" smtClean="0">
                <a:latin typeface="Courier New" panose="02070309020205020404" pitchFamily="49" charset="0"/>
                <a:cs typeface="Courier New" panose="02070309020205020404" pitchFamily="49" charset="0"/>
              </a:rPr>
              <a:t>Integer;</a:t>
            </a:r>
          </a:p>
          <a:p>
            <a:pPr marL="0" indent="0"/>
            <a:r>
              <a:rPr lang="en-US" sz="1400" b="1" dirty="0" smtClean="0">
                <a:latin typeface="Courier New" panose="02070309020205020404" pitchFamily="49" charset="0"/>
                <a:cs typeface="Courier New" panose="02070309020205020404" pitchFamily="49" charset="0"/>
              </a:rPr>
              <a:t>with </a:t>
            </a:r>
            <a:r>
              <a:rPr lang="en-US" sz="1400" dirty="0" smtClean="0">
                <a:latin typeface="Courier New" panose="02070309020205020404" pitchFamily="49" charset="0"/>
                <a:cs typeface="Courier New" panose="02070309020205020404" pitchFamily="49" charset="0"/>
              </a:rPr>
              <a:t>A;</a:t>
            </a:r>
            <a:br>
              <a:rPr lang="en-US" sz="1400" dirty="0" smtClean="0">
                <a:latin typeface="Courier New" panose="02070309020205020404" pitchFamily="49" charset="0"/>
                <a:cs typeface="Courier New" panose="02070309020205020404" pitchFamily="49" charset="0"/>
              </a:rPr>
            </a:br>
            <a:r>
              <a:rPr lang="en-US" sz="1400" b="1" dirty="0" smtClean="0">
                <a:latin typeface="Courier New" panose="02070309020205020404" pitchFamily="49" charset="0"/>
                <a:cs typeface="Courier New" panose="02070309020205020404" pitchFamily="49" charset="0"/>
              </a:rPr>
              <a:t>private with </a:t>
            </a:r>
            <a:r>
              <a:rPr lang="en-US" sz="1400" dirty="0" smtClean="0">
                <a:latin typeface="Courier New" panose="02070309020205020404" pitchFamily="49" charset="0"/>
                <a:cs typeface="Courier New" panose="02070309020205020404" pitchFamily="49" charset="0"/>
              </a:rPr>
              <a:t>B;  -- (*)</a:t>
            </a:r>
            <a:br>
              <a:rPr lang="en-US" sz="1400" dirty="0" smtClean="0">
                <a:latin typeface="Courier New" panose="02070309020205020404" pitchFamily="49" charset="0"/>
                <a:cs typeface="Courier New" panose="02070309020205020404" pitchFamily="49" charset="0"/>
              </a:rPr>
            </a:br>
            <a:r>
              <a:rPr lang="en-US" sz="1400" b="1" dirty="0" smtClean="0">
                <a:latin typeface="Courier New" panose="02070309020205020404" pitchFamily="49" charset="0"/>
                <a:cs typeface="Courier New" panose="02070309020205020404" pitchFamily="49" charset="0"/>
              </a:rPr>
              <a:t>package </a:t>
            </a:r>
            <a:r>
              <a:rPr lang="en-US" sz="1400" dirty="0" smtClean="0">
                <a:latin typeface="Courier New" panose="02070309020205020404" pitchFamily="49" charset="0"/>
                <a:cs typeface="Courier New" panose="02070309020205020404" pitchFamily="49" charset="0"/>
              </a:rPr>
              <a:t>C </a:t>
            </a:r>
            <a:r>
              <a:rPr lang="en-US" sz="1400" b="1" dirty="0" smtClean="0">
                <a:latin typeface="Courier New" panose="02070309020205020404" pitchFamily="49" charset="0"/>
                <a:cs typeface="Courier New" panose="02070309020205020404" pitchFamily="49" charset="0"/>
              </a:rPr>
              <a:t>is</a:t>
            </a:r>
            <a:br>
              <a:rPr lang="en-US" sz="1400" b="1" dirty="0" smtClean="0">
                <a:latin typeface="Courier New" panose="02070309020205020404" pitchFamily="49" charset="0"/>
                <a:cs typeface="Courier New" panose="02070309020205020404" pitchFamily="49" charset="0"/>
              </a:rPr>
            </a:br>
            <a:r>
              <a:rPr lang="en-US" sz="1400" b="1" dirty="0" smtClean="0">
                <a:latin typeface="Courier New" panose="02070309020205020404" pitchFamily="49" charset="0"/>
                <a:cs typeface="Courier New" panose="02070309020205020404" pitchFamily="49" charset="0"/>
              </a:rPr>
              <a:t>  use </a:t>
            </a:r>
            <a:r>
              <a:rPr lang="en-US" sz="1400" dirty="0" smtClean="0">
                <a:latin typeface="Courier New" panose="02070309020205020404" pitchFamily="49" charset="0"/>
                <a:cs typeface="Courier New" panose="02070309020205020404" pitchFamily="49" charset="0"/>
              </a:rPr>
              <a:t>A;</a:t>
            </a:r>
            <a:br>
              <a:rPr lang="en-US" sz="1400" dirty="0" smtClean="0">
                <a:latin typeface="Courier New" panose="02070309020205020404" pitchFamily="49" charset="0"/>
                <a:cs typeface="Courier New" panose="02070309020205020404" pitchFamily="49" charset="0"/>
              </a:rPr>
            </a:br>
            <a:r>
              <a:rPr lang="en-US" sz="1400" dirty="0" smtClean="0">
                <a:latin typeface="Courier New" panose="02070309020205020404" pitchFamily="49" charset="0"/>
                <a:cs typeface="Courier New" panose="02070309020205020404" pitchFamily="49" charset="0"/>
              </a:rPr>
              <a:t>  V1: Integer := B; -- (1)</a:t>
            </a:r>
            <a:br>
              <a:rPr lang="en-US" sz="1400" dirty="0" smtClean="0">
                <a:latin typeface="Courier New" panose="02070309020205020404" pitchFamily="49" charset="0"/>
                <a:cs typeface="Courier New" panose="02070309020205020404" pitchFamily="49" charset="0"/>
              </a:rPr>
            </a:br>
            <a:r>
              <a:rPr lang="en-US" sz="1400" b="1" dirty="0" smtClean="0">
                <a:latin typeface="Courier New" panose="02070309020205020404" pitchFamily="49" charset="0"/>
                <a:cs typeface="Courier New" panose="02070309020205020404" pitchFamily="49" charset="0"/>
              </a:rPr>
              <a:t>private</a:t>
            </a:r>
            <a:br>
              <a:rPr lang="en-US" sz="1400" b="1" dirty="0" smtClean="0">
                <a:latin typeface="Courier New" panose="02070309020205020404" pitchFamily="49" charset="0"/>
                <a:cs typeface="Courier New" panose="02070309020205020404" pitchFamily="49" charset="0"/>
              </a:rPr>
            </a:br>
            <a:r>
              <a:rPr lang="en-US" sz="1400" b="1" dirty="0" smtClean="0">
                <a:latin typeface="Courier New" panose="02070309020205020404" pitchFamily="49" charset="0"/>
                <a:cs typeface="Courier New" panose="02070309020205020404" pitchFamily="49" charset="0"/>
              </a:rPr>
              <a:t>  </a:t>
            </a:r>
            <a:r>
              <a:rPr lang="en-US" sz="1400" dirty="0" smtClean="0">
                <a:latin typeface="Courier New" panose="02070309020205020404" pitchFamily="49" charset="0"/>
                <a:cs typeface="Courier New" panose="02070309020205020404" pitchFamily="49" charset="0"/>
              </a:rPr>
              <a:t>V2: Integer := B; -- (2)</a:t>
            </a:r>
            <a:br>
              <a:rPr lang="en-US" sz="1400" dirty="0" smtClean="0">
                <a:latin typeface="Courier New" panose="02070309020205020404" pitchFamily="49" charset="0"/>
                <a:cs typeface="Courier New" panose="02070309020205020404" pitchFamily="49" charset="0"/>
              </a:rPr>
            </a:br>
            <a:r>
              <a:rPr lang="en-US" sz="1400" b="1" dirty="0" smtClean="0">
                <a:latin typeface="Courier New" panose="02070309020205020404" pitchFamily="49" charset="0"/>
                <a:cs typeface="Courier New" panose="02070309020205020404" pitchFamily="49" charset="0"/>
              </a:rPr>
              <a:t>end </a:t>
            </a:r>
            <a:r>
              <a:rPr lang="en-US" sz="1400" dirty="0" smtClean="0">
                <a:latin typeface="Courier New" panose="02070309020205020404" pitchFamily="49" charset="0"/>
                <a:cs typeface="Courier New" panose="02070309020205020404" pitchFamily="49" charset="0"/>
              </a:rPr>
              <a:t>C;</a:t>
            </a:r>
            <a:endParaRPr lang="en-US" sz="1400" dirty="0">
              <a:latin typeface="Courier New" panose="02070309020205020404" pitchFamily="49" charset="0"/>
              <a:cs typeface="Courier New" panose="02070309020205020404" pitchFamily="49" charset="0"/>
            </a:endParaRPr>
          </a:p>
        </p:txBody>
      </p:sp>
      <p:grpSp>
        <p:nvGrpSpPr>
          <p:cNvPr id="9" name="Gruppieren 8"/>
          <p:cNvGrpSpPr/>
          <p:nvPr/>
        </p:nvGrpSpPr>
        <p:grpSpPr>
          <a:xfrm>
            <a:off x="755576" y="1988840"/>
            <a:ext cx="3384376" cy="2937202"/>
            <a:chOff x="755576" y="2003966"/>
            <a:chExt cx="3384376" cy="2937202"/>
          </a:xfrm>
        </p:grpSpPr>
        <p:cxnSp>
          <p:nvCxnSpPr>
            <p:cNvPr id="10" name="Gerader Verbinder 9"/>
            <p:cNvCxnSpPr/>
            <p:nvPr/>
          </p:nvCxnSpPr>
          <p:spPr bwMode="auto">
            <a:xfrm>
              <a:off x="4139952" y="2003966"/>
              <a:ext cx="0" cy="2937202"/>
            </a:xfrm>
            <a:prstGeom prst="line">
              <a:avLst/>
            </a:prstGeom>
            <a:solidFill>
              <a:srgbClr val="00B8FF"/>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1" name="Gerader Verbinder 10"/>
            <p:cNvCxnSpPr/>
            <p:nvPr/>
          </p:nvCxnSpPr>
          <p:spPr bwMode="auto">
            <a:xfrm flipH="1">
              <a:off x="755576" y="4941168"/>
              <a:ext cx="3384376" cy="0"/>
            </a:xfrm>
            <a:prstGeom prst="line">
              <a:avLst/>
            </a:prstGeom>
            <a:solidFill>
              <a:srgbClr val="00B8FF"/>
            </a:solidFill>
            <a:ln w="1905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12" name="Inhaltsplatzhalter 7"/>
          <p:cNvSpPr>
            <a:spLocks noGrp="1"/>
          </p:cNvSpPr>
          <p:nvPr>
            <p:ph sz="half" idx="2"/>
          </p:nvPr>
        </p:nvSpPr>
        <p:spPr>
          <a:xfrm>
            <a:off x="4283968" y="1981200"/>
            <a:ext cx="4171058" cy="3031976"/>
          </a:xfrm>
        </p:spPr>
        <p:txBody>
          <a:bodyPr/>
          <a:lstStyle/>
          <a:p>
            <a:pPr marL="0" indent="0"/>
            <a:r>
              <a:rPr lang="en-US" sz="1800" dirty="0" smtClean="0"/>
              <a:t>Without (*), (1) and (2) have the same meaning.</a:t>
            </a:r>
          </a:p>
          <a:p>
            <a:pPr marL="0" indent="0"/>
            <a:r>
              <a:rPr lang="en-US" sz="1800" dirty="0" smtClean="0"/>
              <a:t>If the </a:t>
            </a:r>
            <a:r>
              <a:rPr lang="en-US" sz="1800" dirty="0" smtClean="0">
                <a:solidFill>
                  <a:srgbClr val="FF0000"/>
                </a:solidFill>
              </a:rPr>
              <a:t>scope of  (*) included only the private part </a:t>
            </a:r>
            <a:r>
              <a:rPr lang="en-US" sz="1800" dirty="0" smtClean="0"/>
              <a:t>of </a:t>
            </a:r>
            <a:r>
              <a:rPr lang="en-US" sz="1600" dirty="0" smtClean="0">
                <a:latin typeface="Courier New" panose="02070309020205020404" pitchFamily="49" charset="0"/>
                <a:cs typeface="Courier New" panose="02070309020205020404" pitchFamily="49" charset="0"/>
              </a:rPr>
              <a:t>C</a:t>
            </a:r>
            <a:r>
              <a:rPr lang="en-US" sz="1800" dirty="0" smtClean="0"/>
              <a:t>, moving the declaration (1) into the private part would change its meaning </a:t>
            </a:r>
            <a:r>
              <a:rPr lang="en-US" sz="1800" dirty="0" smtClean="0">
                <a:solidFill>
                  <a:srgbClr val="FF0000"/>
                </a:solidFill>
              </a:rPr>
              <a:t>silently from one legal interpre-tation into a different one</a:t>
            </a:r>
            <a:r>
              <a:rPr lang="en-US" sz="1800" dirty="0" smtClean="0"/>
              <a:t>:</a:t>
            </a:r>
          </a:p>
          <a:p>
            <a:pPr marL="0" indent="0"/>
            <a:r>
              <a:rPr lang="en-US" sz="1800" dirty="0" smtClean="0">
                <a:solidFill>
                  <a:srgbClr val="FF0000"/>
                </a:solidFill>
              </a:rPr>
              <a:t>In (1), </a:t>
            </a:r>
            <a:r>
              <a:rPr lang="en-US" sz="1600" dirty="0" smtClean="0">
                <a:solidFill>
                  <a:srgbClr val="FF0000"/>
                </a:solidFill>
                <a:latin typeface="Courier New" panose="02070309020205020404" pitchFamily="49" charset="0"/>
                <a:cs typeface="Courier New" panose="02070309020205020404" pitchFamily="49" charset="0"/>
              </a:rPr>
              <a:t>B</a:t>
            </a:r>
            <a:r>
              <a:rPr lang="en-US" sz="1800" dirty="0">
                <a:solidFill>
                  <a:srgbClr val="FF0000"/>
                </a:solidFill>
              </a:rPr>
              <a:t> </a:t>
            </a:r>
            <a:r>
              <a:rPr lang="en-US" sz="1800" dirty="0" smtClean="0">
                <a:solidFill>
                  <a:srgbClr val="FF0000"/>
                </a:solidFill>
              </a:rPr>
              <a:t>is interpreted as </a:t>
            </a:r>
            <a:r>
              <a:rPr lang="en-US" sz="1600" dirty="0" smtClean="0">
                <a:solidFill>
                  <a:srgbClr val="FF0000"/>
                </a:solidFill>
                <a:latin typeface="Courier New" panose="02070309020205020404" pitchFamily="49" charset="0"/>
                <a:cs typeface="Courier New" panose="02070309020205020404" pitchFamily="49" charset="0"/>
              </a:rPr>
              <a:t>A.B</a:t>
            </a:r>
            <a:r>
              <a:rPr lang="en-US" sz="1800" dirty="0" smtClean="0">
                <a:solidFill>
                  <a:srgbClr val="FF0000"/>
                </a:solidFill>
              </a:rPr>
              <a:t> since the use clause makes </a:t>
            </a:r>
            <a:r>
              <a:rPr lang="en-US" sz="1600" dirty="0" smtClean="0">
                <a:solidFill>
                  <a:srgbClr val="FF0000"/>
                </a:solidFill>
                <a:latin typeface="Courier New" panose="02070309020205020404" pitchFamily="49" charset="0"/>
                <a:cs typeface="Courier New" panose="02070309020205020404" pitchFamily="49" charset="0"/>
              </a:rPr>
              <a:t>B</a:t>
            </a:r>
            <a:r>
              <a:rPr lang="en-US" sz="1800" dirty="0" smtClean="0">
                <a:solidFill>
                  <a:srgbClr val="FF0000"/>
                </a:solidFill>
              </a:rPr>
              <a:t> directly visible; in the private part, the library unit </a:t>
            </a:r>
            <a:r>
              <a:rPr lang="en-US" sz="1600" dirty="0">
                <a:solidFill>
                  <a:srgbClr val="FF0000"/>
                </a:solidFill>
                <a:latin typeface="Courier New" panose="02070309020205020404" pitchFamily="49" charset="0"/>
                <a:cs typeface="Courier New" panose="02070309020205020404" pitchFamily="49" charset="0"/>
              </a:rPr>
              <a:t>B</a:t>
            </a:r>
            <a:r>
              <a:rPr lang="en-US" sz="1600" dirty="0">
                <a:solidFill>
                  <a:srgbClr val="FF0000"/>
                </a:solidFill>
              </a:rPr>
              <a:t> </a:t>
            </a:r>
            <a:r>
              <a:rPr lang="en-US" sz="1600" dirty="0" smtClean="0">
                <a:solidFill>
                  <a:srgbClr val="FF0000"/>
                </a:solidFill>
              </a:rPr>
              <a:t>is </a:t>
            </a:r>
            <a:r>
              <a:rPr lang="en-US" sz="1800" dirty="0" smtClean="0">
                <a:solidFill>
                  <a:srgbClr val="FF0000"/>
                </a:solidFill>
              </a:rPr>
              <a:t>directly</a:t>
            </a:r>
          </a:p>
        </p:txBody>
      </p:sp>
      <p:sp>
        <p:nvSpPr>
          <p:cNvPr id="13" name="Textfeld 12"/>
          <p:cNvSpPr txBox="1"/>
          <p:nvPr/>
        </p:nvSpPr>
        <p:spPr>
          <a:xfrm>
            <a:off x="685800" y="4941168"/>
            <a:ext cx="7918648" cy="1015663"/>
          </a:xfrm>
          <a:prstGeom prst="rect">
            <a:avLst/>
          </a:prstGeom>
          <a:noFill/>
        </p:spPr>
        <p:txBody>
          <a:bodyPr wrap="square" rtlCol="0">
            <a:spAutoFit/>
          </a:bodyPr>
          <a:lstStyle/>
          <a:p>
            <a:r>
              <a:rPr lang="en-US" sz="1800" dirty="0">
                <a:solidFill>
                  <a:srgbClr val="FF0000"/>
                </a:solidFill>
              </a:rPr>
              <a:t>v</a:t>
            </a:r>
            <a:r>
              <a:rPr lang="en-US" sz="1800" dirty="0" smtClean="0">
                <a:solidFill>
                  <a:srgbClr val="FF0000"/>
                </a:solidFill>
              </a:rPr>
              <a:t>isible and invalidates the use clause so that in (2), </a:t>
            </a:r>
            <a:r>
              <a:rPr lang="en-US" sz="1600" dirty="0" smtClean="0">
                <a:solidFill>
                  <a:srgbClr val="FF0000"/>
                </a:solidFill>
                <a:latin typeface="Courier New" panose="02070309020205020404" pitchFamily="49" charset="0"/>
                <a:cs typeface="Courier New" panose="02070309020205020404" pitchFamily="49" charset="0"/>
              </a:rPr>
              <a:t>B</a:t>
            </a:r>
            <a:r>
              <a:rPr lang="en-US" sz="1800" dirty="0" smtClean="0">
                <a:solidFill>
                  <a:srgbClr val="FF0000"/>
                </a:solidFill>
              </a:rPr>
              <a:t> </a:t>
            </a:r>
            <a:r>
              <a:rPr lang="en-US" sz="1800" dirty="0">
                <a:solidFill>
                  <a:srgbClr val="FF0000"/>
                </a:solidFill>
              </a:rPr>
              <a:t>is </a:t>
            </a:r>
            <a:r>
              <a:rPr lang="en-US" sz="1800" dirty="0" smtClean="0">
                <a:solidFill>
                  <a:srgbClr val="FF0000"/>
                </a:solidFill>
              </a:rPr>
              <a:t>interpreted as </a:t>
            </a:r>
            <a:r>
              <a:rPr lang="en-US" sz="1600" dirty="0" smtClean="0">
                <a:solidFill>
                  <a:srgbClr val="FF0000"/>
                </a:solidFill>
                <a:latin typeface="Courier New" panose="02070309020205020404" pitchFamily="49" charset="0"/>
                <a:cs typeface="Courier New" panose="02070309020205020404" pitchFamily="49" charset="0"/>
              </a:rPr>
              <a:t>Standard.B</a:t>
            </a:r>
            <a:r>
              <a:rPr lang="en-US" sz="1800" dirty="0" smtClean="0">
                <a:solidFill>
                  <a:srgbClr val="FF0000"/>
                </a:solidFill>
              </a:rPr>
              <a:t>.</a:t>
            </a:r>
          </a:p>
          <a:p>
            <a:endParaRPr lang="en-US" sz="600" dirty="0" smtClean="0"/>
          </a:p>
          <a:p>
            <a:r>
              <a:rPr lang="en-US" sz="1800" dirty="0" smtClean="0">
                <a:solidFill>
                  <a:srgbClr val="0070C0"/>
                </a:solidFill>
              </a:rPr>
              <a:t>But since the scope includes also the visible part, the name </a:t>
            </a:r>
            <a:r>
              <a:rPr lang="en-US" sz="1600" dirty="0" smtClean="0">
                <a:solidFill>
                  <a:srgbClr val="0070C0"/>
                </a:solidFill>
                <a:latin typeface="Courier New" panose="02070309020205020404" pitchFamily="49" charset="0"/>
                <a:cs typeface="Courier New" panose="02070309020205020404" pitchFamily="49" charset="0"/>
              </a:rPr>
              <a:t>B</a:t>
            </a:r>
            <a:r>
              <a:rPr lang="en-US" sz="1800" dirty="0" smtClean="0">
                <a:solidFill>
                  <a:srgbClr val="0070C0"/>
                </a:solidFill>
              </a:rPr>
              <a:t> is illegal there and (1) must use the expanded name </a:t>
            </a:r>
            <a:r>
              <a:rPr lang="en-US" sz="1600" dirty="0" smtClean="0">
                <a:solidFill>
                  <a:srgbClr val="0070C0"/>
                </a:solidFill>
                <a:latin typeface="Courier New" panose="02070309020205020404" pitchFamily="49" charset="0"/>
                <a:cs typeface="Courier New" panose="02070309020205020404" pitchFamily="49" charset="0"/>
              </a:rPr>
              <a:t>A.B</a:t>
            </a:r>
            <a:r>
              <a:rPr lang="en-US" sz="1800" dirty="0" smtClean="0">
                <a:solidFill>
                  <a:srgbClr val="0070C0"/>
                </a:solidFill>
              </a:rPr>
              <a:t>.</a:t>
            </a:r>
            <a:endParaRPr lang="en-US" sz="1800" dirty="0">
              <a:solidFill>
                <a:srgbClr val="0070C0"/>
              </a:solidFill>
            </a:endParaRPr>
          </a:p>
        </p:txBody>
      </p:sp>
      <p:sp>
        <p:nvSpPr>
          <p:cNvPr id="14" name="Interaktive Schaltfläche: Zurückkehren 13">
            <a:hlinkClick r:id="rId2" action="ppaction://hlinksldjump" highlightClick="1"/>
          </p:cNvPr>
          <p:cNvSpPr/>
          <p:nvPr/>
        </p:nvSpPr>
        <p:spPr bwMode="auto">
          <a:xfrm>
            <a:off x="8238159" y="1681039"/>
            <a:ext cx="182736" cy="216024"/>
          </a:xfrm>
          <a:prstGeom prst="actionButtonReturn">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8" charset="0"/>
              <a:buNone/>
              <a:tabLst/>
            </a:pPr>
            <a:endParaRPr kumimoji="0" lang="de-DE" sz="2200" b="0" i="0" u="none" strike="noStrike" cap="none" normalizeH="0" baseline="0" dirty="0" smtClean="0">
              <a:ln>
                <a:noFill/>
              </a:ln>
              <a:solidFill>
                <a:schemeClr val="bg1"/>
              </a:solidFill>
              <a:effectLst/>
              <a:latin typeface="Times New Roman" pitchFamily="18" charset="0"/>
            </a:endParaRPr>
          </a:p>
        </p:txBody>
      </p:sp>
      <p:sp>
        <p:nvSpPr>
          <p:cNvPr id="16" name="Textfeld 15"/>
          <p:cNvSpPr txBox="1"/>
          <p:nvPr/>
        </p:nvSpPr>
        <p:spPr>
          <a:xfrm>
            <a:off x="6948265" y="463550"/>
            <a:ext cx="1476598" cy="338554"/>
          </a:xfrm>
          <a:prstGeom prst="rect">
            <a:avLst/>
          </a:prstGeom>
          <a:solidFill>
            <a:srgbClr val="EADCE7"/>
          </a:solidFill>
          <a:ln w="19050">
            <a:solidFill>
              <a:srgbClr val="7030A0"/>
            </a:solidFill>
          </a:ln>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1600" kern="0" dirty="0" smtClean="0">
                <a:solidFill>
                  <a:srgbClr val="7030A0"/>
                </a:solidFill>
              </a:rPr>
              <a:t>From slide</a:t>
            </a:r>
            <a:r>
              <a:rPr kumimoji="0" lang="en-US" sz="1600" b="0" i="0" u="none" strike="noStrike" kern="0" cap="none" spc="0" normalizeH="0" baseline="0" noProof="0" dirty="0" smtClean="0">
                <a:ln>
                  <a:noFill/>
                </a:ln>
                <a:solidFill>
                  <a:srgbClr val="7030A0"/>
                </a:solidFill>
                <a:effectLst/>
                <a:uLnTx/>
                <a:uFillTx/>
              </a:rPr>
              <a:t> </a:t>
            </a:r>
            <a:r>
              <a:rPr kumimoji="0" lang="en-US" sz="1600" b="0" i="0" u="none" strike="noStrike" kern="0" cap="none" spc="0" normalizeH="0" baseline="0" noProof="0" dirty="0" smtClean="0">
                <a:ln>
                  <a:noFill/>
                </a:ln>
                <a:solidFill>
                  <a:srgbClr val="000000"/>
                </a:solidFill>
                <a:effectLst/>
                <a:uLnTx/>
                <a:uFillTx/>
              </a:rPr>
              <a:t>177</a:t>
            </a:r>
          </a:p>
        </p:txBody>
      </p:sp>
    </p:spTree>
    <p:extLst>
      <p:ext uri="{BB962C8B-B14F-4D97-AF65-F5344CB8AC3E}">
        <p14:creationId xmlns:p14="http://schemas.microsoft.com/office/powerpoint/2010/main" val="1919912114"/>
      </p:ext>
    </p:extLst>
  </p:cSld>
  <p:clrMapOvr>
    <a:masterClrMapping/>
  </p:clrMapOvr>
  <p:timing>
    <p:tnLst>
      <p:par>
        <p:cTn id="1" dur="indefinite" restart="never" nodeType="tmRoot"/>
      </p:par>
    </p:tnLst>
  </p:timing>
</p:sld>
</file>

<file path=ppt/slides/slide4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smtClean="0">
                <a:solidFill>
                  <a:srgbClr val="FF3399"/>
                </a:solidFill>
              </a:rPr>
              <a:t>Malicious Attacks</a:t>
            </a:r>
            <a:endParaRPr lang="en-US" dirty="0">
              <a:solidFill>
                <a:srgbClr val="FF3399"/>
              </a:solidFill>
            </a:endParaRPr>
          </a:p>
        </p:txBody>
      </p:sp>
      <p:sp>
        <p:nvSpPr>
          <p:cNvPr id="3" name="Inhaltsplatzhalter 2"/>
          <p:cNvSpPr>
            <a:spLocks noGrp="1"/>
          </p:cNvSpPr>
          <p:nvPr>
            <p:ph idx="1"/>
          </p:nvPr>
        </p:nvSpPr>
        <p:spPr/>
        <p:txBody>
          <a:bodyPr/>
          <a:lstStyle/>
          <a:p>
            <a:pPr marL="0" indent="0"/>
            <a:r>
              <a:rPr lang="en-US" sz="2200" dirty="0" smtClean="0"/>
              <a:t>Keep in mind that communication with the world opens the doors wide for sundry malicious attacks.</a:t>
            </a:r>
          </a:p>
          <a:p>
            <a:pPr marL="0" indent="0"/>
            <a:r>
              <a:rPr lang="en-US" sz="2200" dirty="0" smtClean="0">
                <a:solidFill>
                  <a:srgbClr val="FF0000"/>
                </a:solidFill>
              </a:rPr>
              <a:t>Gratuitous example? At start, a Windows Defender version loaded a certain file which however was not checked for manipulations: An open door for hackers!</a:t>
            </a:r>
          </a:p>
          <a:p>
            <a:pPr marL="0" indent="0"/>
            <a:r>
              <a:rPr lang="en-US" sz="2200" dirty="0" smtClean="0"/>
              <a:t>Lots of gateways wide opened in C/C++ are tightly closed in Ada because of range checks.</a:t>
            </a:r>
          </a:p>
          <a:p>
            <a:pPr marL="0" indent="0"/>
            <a:r>
              <a:rPr lang="en-US" sz="2200" dirty="0" smtClean="0"/>
              <a:t>Other paths of attack, however, are open just because of sloppiness or ignorance. See:</a:t>
            </a:r>
          </a:p>
          <a:p>
            <a:pPr marL="0" indent="0"/>
            <a:r>
              <a:rPr lang="en-US" sz="2200" b="1" dirty="0" smtClean="0"/>
              <a:t>2020 </a:t>
            </a:r>
            <a:r>
              <a:rPr lang="en-US" sz="2200" b="1" dirty="0"/>
              <a:t>CWE Top 25 Most Dangerous Software Weaknesses</a:t>
            </a:r>
          </a:p>
          <a:p>
            <a:pPr algn="ctr"/>
            <a:r>
              <a:rPr lang="de-DE" sz="2000" dirty="0" smtClean="0">
                <a:solidFill>
                  <a:schemeClr val="accent2"/>
                </a:solidFill>
              </a:rPr>
              <a:t>https</a:t>
            </a:r>
            <a:r>
              <a:rPr lang="de-DE" sz="2000" dirty="0">
                <a:solidFill>
                  <a:schemeClr val="accent2"/>
                </a:solidFill>
              </a:rPr>
              <a:t>://cwe.mitre.org/top25/archive/2020/2020_cwe_top25.html</a:t>
            </a:r>
          </a:p>
        </p:txBody>
      </p:sp>
      <p:sp>
        <p:nvSpPr>
          <p:cNvPr id="4" name="Fußzeilenplatzhalter 3"/>
          <p:cNvSpPr>
            <a:spLocks noGrp="1"/>
          </p:cNvSpPr>
          <p:nvPr>
            <p:ph type="ftr" idx="10"/>
          </p:nvPr>
        </p:nvSpPr>
        <p:spPr/>
        <p:txBody>
          <a:bodyPr/>
          <a:lstStyle/>
          <a:p>
            <a:pPr>
              <a:defRPr/>
            </a:pPr>
            <a:r>
              <a:rPr lang="en-US" dirty="0" smtClean="0"/>
              <a:t>Ada Basics © 2024 C.Grein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446</a:t>
            </a:fld>
            <a:endParaRPr lang="de-DE" dirty="0"/>
          </a:p>
        </p:txBody>
      </p:sp>
      <p:sp>
        <p:nvSpPr>
          <p:cNvPr id="7" name="Textfeld 6"/>
          <p:cNvSpPr txBox="1"/>
          <p:nvPr/>
        </p:nvSpPr>
        <p:spPr>
          <a:xfrm>
            <a:off x="6876256" y="1547500"/>
            <a:ext cx="1528136" cy="369332"/>
          </a:xfrm>
          <a:prstGeom prst="rect">
            <a:avLst/>
          </a:prstGeom>
          <a:solidFill>
            <a:schemeClr val="accent6">
              <a:lumMod val="20000"/>
              <a:lumOff val="80000"/>
            </a:schemeClr>
          </a:solidFill>
          <a:ln w="19050">
            <a:solidFill>
              <a:schemeClr val="accent6">
                <a:lumMod val="50000"/>
              </a:schemeClr>
            </a:solidFill>
          </a:ln>
        </p:spPr>
        <p:txBody>
          <a:bodyPr wrap="square" rtlCol="0">
            <a:spAutoFit/>
          </a:bodyPr>
          <a:lstStyle/>
          <a:p>
            <a:r>
              <a:rPr lang="en-US" sz="1800" dirty="0" smtClean="0">
                <a:solidFill>
                  <a:schemeClr val="accent6">
                    <a:lumMod val="50000"/>
                  </a:schemeClr>
                </a:solidFill>
              </a:rPr>
              <a:t>from slide 262</a:t>
            </a:r>
            <a:endParaRPr lang="en-US" sz="1800" dirty="0">
              <a:solidFill>
                <a:schemeClr val="accent6">
                  <a:lumMod val="50000"/>
                </a:schemeClr>
              </a:solidFill>
            </a:endParaRPr>
          </a:p>
        </p:txBody>
      </p:sp>
    </p:spTree>
    <p:extLst>
      <p:ext uri="{BB962C8B-B14F-4D97-AF65-F5344CB8AC3E}">
        <p14:creationId xmlns:p14="http://schemas.microsoft.com/office/powerpoint/2010/main" val="4246942940"/>
      </p:ext>
    </p:extLst>
  </p:cSld>
  <p:clrMapOvr>
    <a:masterClrMapping/>
  </p:clrMapOvr>
  <p:timing>
    <p:tnLst>
      <p:par>
        <p:cTn id="1" dur="indefinite" restart="never" nodeType="tmRoot"/>
      </p:par>
    </p:tnLst>
  </p:timing>
</p:sld>
</file>

<file path=ppt/slides/slide4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685800" y="463551"/>
            <a:ext cx="7739063" cy="1309266"/>
          </a:xfrm>
        </p:spPr>
        <p:txBody>
          <a:bodyPr/>
          <a:lstStyle/>
          <a:p>
            <a:r>
              <a:rPr lang="en-US" dirty="0" smtClean="0"/>
              <a:t>Example C</a:t>
            </a:r>
            <a:endParaRPr lang="en-US" dirty="0"/>
          </a:p>
        </p:txBody>
      </p:sp>
      <p:sp>
        <p:nvSpPr>
          <p:cNvPr id="3" name="Inhaltsplatzhalter 2"/>
          <p:cNvSpPr>
            <a:spLocks noGrp="1"/>
          </p:cNvSpPr>
          <p:nvPr>
            <p:ph idx="1"/>
          </p:nvPr>
        </p:nvSpPr>
        <p:spPr>
          <a:xfrm>
            <a:off x="611560" y="1772818"/>
            <a:ext cx="7918648" cy="4442246"/>
          </a:xfrm>
        </p:spPr>
        <p:txBody>
          <a:bodyPr/>
          <a:lstStyle/>
          <a:p>
            <a:pPr marL="0" indent="0"/>
            <a:r>
              <a:rPr lang="en-US" sz="2000" dirty="0" smtClean="0">
                <a:cs typeface="Courier New" panose="02070309020205020404" pitchFamily="49" charset="0"/>
              </a:rPr>
              <a:t>This is number 2 of the list on the previous slide: CWE 787.</a:t>
            </a:r>
          </a:p>
          <a:p>
            <a:pPr marL="261938" indent="0"/>
            <a:r>
              <a:rPr lang="en-US" sz="1600" dirty="0" smtClean="0">
                <a:latin typeface="Courier New" panose="02070309020205020404" pitchFamily="49" charset="0"/>
                <a:cs typeface="Courier New" panose="02070309020205020404" pitchFamily="49" charset="0"/>
              </a:rPr>
              <a:t>int returnChunkSize(void *) {</a:t>
            </a:r>
            <a:br>
              <a:rPr lang="en-US" sz="1600" dirty="0" smtClean="0">
                <a:latin typeface="Courier New" panose="02070309020205020404" pitchFamily="49" charset="0"/>
                <a:cs typeface="Courier New" panose="02070309020205020404" pitchFamily="49" charset="0"/>
              </a:rPr>
            </a:br>
            <a:r>
              <a:rPr lang="en-US" sz="1600" i="1" dirty="0" smtClean="0">
                <a:latin typeface="Courier New" panose="02070309020205020404" pitchFamily="49" charset="0"/>
                <a:cs typeface="Courier New" panose="02070309020205020404" pitchFamily="49" charset="0"/>
              </a:rPr>
              <a:t>/* if chunk info is valid, return the size of usable memory,</a:t>
            </a:r>
            <a:r>
              <a:rPr lang="en-US" sz="1600" dirty="0" smtClean="0">
                <a:latin typeface="Courier New" panose="02070309020205020404" pitchFamily="49" charset="0"/>
                <a:cs typeface="Courier New" panose="02070309020205020404" pitchFamily="49" charset="0"/>
              </a:rPr>
              <a:t> </a:t>
            </a:r>
            <a:br>
              <a:rPr lang="en-US" sz="1600" dirty="0" smtClean="0">
                <a:latin typeface="Courier New" panose="02070309020205020404" pitchFamily="49" charset="0"/>
                <a:cs typeface="Courier New" panose="02070309020205020404" pitchFamily="49" charset="0"/>
              </a:rPr>
            </a:br>
            <a:r>
              <a:rPr lang="en-US" sz="1600" dirty="0" smtClean="0">
                <a:latin typeface="Courier New" panose="02070309020205020404" pitchFamily="49" charset="0"/>
                <a:cs typeface="Courier New" panose="02070309020205020404" pitchFamily="49" charset="0"/>
              </a:rPr>
              <a:t> </a:t>
            </a:r>
            <a:r>
              <a:rPr lang="en-US" sz="1600" i="1" dirty="0" smtClean="0">
                <a:latin typeface="Courier New" panose="02070309020205020404" pitchFamily="49" charset="0"/>
                <a:cs typeface="Courier New" panose="02070309020205020404" pitchFamily="49" charset="0"/>
              </a:rPr>
              <a:t>* else, return </a:t>
            </a:r>
            <a:r>
              <a:rPr lang="en-US" sz="1600" i="1" dirty="0" smtClean="0">
                <a:solidFill>
                  <a:srgbClr val="FF0000"/>
                </a:solidFill>
                <a:latin typeface="Courier New" panose="02070309020205020404" pitchFamily="49" charset="0"/>
                <a:cs typeface="Courier New" panose="02070309020205020404" pitchFamily="49" charset="0"/>
              </a:rPr>
              <a:t>-1</a:t>
            </a:r>
            <a:r>
              <a:rPr lang="en-US" sz="1600" i="1" dirty="0" smtClean="0">
                <a:latin typeface="Courier New" panose="02070309020205020404" pitchFamily="49" charset="0"/>
                <a:cs typeface="Courier New" panose="02070309020205020404" pitchFamily="49" charset="0"/>
              </a:rPr>
              <a:t> to indicate an error</a:t>
            </a:r>
            <a:r>
              <a:rPr lang="en-US" sz="1600" dirty="0" smtClean="0">
                <a:latin typeface="Courier New" panose="02070309020205020404" pitchFamily="49" charset="0"/>
                <a:cs typeface="Courier New" panose="02070309020205020404" pitchFamily="49" charset="0"/>
              </a:rPr>
              <a:t> </a:t>
            </a:r>
            <a:br>
              <a:rPr lang="en-US" sz="1600" dirty="0" smtClean="0">
                <a:latin typeface="Courier New" panose="02070309020205020404" pitchFamily="49" charset="0"/>
                <a:cs typeface="Courier New" panose="02070309020205020404" pitchFamily="49" charset="0"/>
              </a:rPr>
            </a:br>
            <a:r>
              <a:rPr lang="en-US" sz="1600" dirty="0" smtClean="0">
                <a:latin typeface="Courier New" panose="02070309020205020404" pitchFamily="49" charset="0"/>
                <a:cs typeface="Courier New" panose="02070309020205020404" pitchFamily="49" charset="0"/>
              </a:rPr>
              <a:t> </a:t>
            </a:r>
            <a:r>
              <a:rPr lang="en-US" sz="1600" i="1" dirty="0" smtClean="0">
                <a:latin typeface="Courier New" panose="02070309020205020404" pitchFamily="49" charset="0"/>
                <a:cs typeface="Courier New" panose="02070309020205020404" pitchFamily="49" charset="0"/>
              </a:rPr>
              <a:t>*/</a:t>
            </a:r>
            <a:r>
              <a:rPr lang="en-US" sz="1600" dirty="0" smtClean="0">
                <a:latin typeface="Courier New" panose="02070309020205020404" pitchFamily="49" charset="0"/>
                <a:cs typeface="Courier New" panose="02070309020205020404" pitchFamily="49" charset="0"/>
              </a:rPr>
              <a:t> </a:t>
            </a:r>
            <a:br>
              <a:rPr lang="en-US" sz="1600" dirty="0" smtClean="0">
                <a:latin typeface="Courier New" panose="02070309020205020404" pitchFamily="49" charset="0"/>
                <a:cs typeface="Courier New" panose="02070309020205020404" pitchFamily="49" charset="0"/>
              </a:rPr>
            </a:br>
            <a:r>
              <a:rPr lang="en-US" sz="1600" dirty="0" smtClean="0">
                <a:latin typeface="Courier New" panose="02070309020205020404" pitchFamily="49" charset="0"/>
                <a:cs typeface="Courier New" panose="02070309020205020404" pitchFamily="49" charset="0"/>
              </a:rPr>
              <a:t>...</a:t>
            </a:r>
            <a:br>
              <a:rPr lang="en-US" sz="1600" dirty="0" smtClean="0">
                <a:latin typeface="Courier New" panose="02070309020205020404" pitchFamily="49" charset="0"/>
                <a:cs typeface="Courier New" panose="02070309020205020404" pitchFamily="49" charset="0"/>
              </a:rPr>
            </a:br>
            <a:r>
              <a:rPr lang="en-US" sz="1600" dirty="0" smtClean="0">
                <a:latin typeface="Courier New" panose="02070309020205020404" pitchFamily="49" charset="0"/>
                <a:cs typeface="Courier New" panose="02070309020205020404" pitchFamily="49" charset="0"/>
              </a:rPr>
              <a:t>}</a:t>
            </a:r>
            <a:br>
              <a:rPr lang="en-US" sz="1600" dirty="0" smtClean="0">
                <a:latin typeface="Courier New" panose="02070309020205020404" pitchFamily="49" charset="0"/>
                <a:cs typeface="Courier New" panose="02070309020205020404" pitchFamily="49" charset="0"/>
              </a:rPr>
            </a:br>
            <a:r>
              <a:rPr lang="en-US" sz="1600" dirty="0" smtClean="0">
                <a:latin typeface="Courier New" panose="02070309020205020404" pitchFamily="49" charset="0"/>
                <a:cs typeface="Courier New" panose="02070309020205020404" pitchFamily="49" charset="0"/>
              </a:rPr>
              <a:t>int main() {...</a:t>
            </a:r>
            <a:br>
              <a:rPr lang="en-US" sz="1600" dirty="0" smtClean="0">
                <a:latin typeface="Courier New" panose="02070309020205020404" pitchFamily="49" charset="0"/>
                <a:cs typeface="Courier New" panose="02070309020205020404" pitchFamily="49" charset="0"/>
              </a:rPr>
            </a:br>
            <a:r>
              <a:rPr lang="en-US" sz="1600" dirty="0" smtClean="0">
                <a:latin typeface="Courier New" panose="02070309020205020404" pitchFamily="49" charset="0"/>
                <a:cs typeface="Courier New" panose="02070309020205020404" pitchFamily="49" charset="0"/>
              </a:rPr>
              <a:t>memcpy(destBuf, srcBuf, (returnChunkSize(destBuf)-1));</a:t>
            </a:r>
            <a:br>
              <a:rPr lang="en-US" sz="1600" dirty="0" smtClean="0">
                <a:latin typeface="Courier New" panose="02070309020205020404" pitchFamily="49" charset="0"/>
                <a:cs typeface="Courier New" panose="02070309020205020404" pitchFamily="49" charset="0"/>
              </a:rPr>
            </a:br>
            <a:r>
              <a:rPr lang="en-US" sz="1600" dirty="0" smtClean="0">
                <a:latin typeface="Courier New" panose="02070309020205020404" pitchFamily="49" charset="0"/>
                <a:cs typeface="Courier New" panose="02070309020205020404" pitchFamily="49" charset="0"/>
              </a:rPr>
              <a:t>...</a:t>
            </a:r>
            <a:br>
              <a:rPr lang="en-US" sz="1600" dirty="0" smtClean="0">
                <a:latin typeface="Courier New" panose="02070309020205020404" pitchFamily="49" charset="0"/>
                <a:cs typeface="Courier New" panose="02070309020205020404" pitchFamily="49" charset="0"/>
              </a:rPr>
            </a:br>
            <a:r>
              <a:rPr lang="en-US" sz="1600" dirty="0" smtClean="0">
                <a:latin typeface="Courier New" panose="02070309020205020404" pitchFamily="49" charset="0"/>
                <a:cs typeface="Courier New" panose="02070309020205020404" pitchFamily="49" charset="0"/>
              </a:rPr>
              <a:t>}</a:t>
            </a:r>
          </a:p>
          <a:p>
            <a:pPr marL="0" indent="0"/>
            <a:r>
              <a:rPr lang="en-US" sz="2000" dirty="0"/>
              <a:t>If </a:t>
            </a:r>
            <a:r>
              <a:rPr lang="en-US" sz="1800" dirty="0" smtClean="0">
                <a:latin typeface="Courier New" panose="02070309020205020404" pitchFamily="49" charset="0"/>
                <a:cs typeface="Courier New" panose="02070309020205020404" pitchFamily="49" charset="0"/>
              </a:rPr>
              <a:t>returnChunkSize</a:t>
            </a:r>
            <a:r>
              <a:rPr lang="en-US" sz="2000" dirty="0" smtClean="0"/>
              <a:t> </a:t>
            </a:r>
            <a:r>
              <a:rPr lang="en-US" sz="2000" dirty="0"/>
              <a:t>h</a:t>
            </a:r>
            <a:r>
              <a:rPr lang="en-US" sz="2000" dirty="0" smtClean="0"/>
              <a:t>appens </a:t>
            </a:r>
            <a:r>
              <a:rPr lang="en-US" sz="2000" dirty="0"/>
              <a:t>to encounter an </a:t>
            </a:r>
            <a:r>
              <a:rPr lang="en-US" sz="2000" dirty="0" smtClean="0"/>
              <a:t>error, </a:t>
            </a:r>
            <a:r>
              <a:rPr lang="en-US" sz="2000" dirty="0"/>
              <a:t>it will return </a:t>
            </a:r>
            <a:r>
              <a:rPr lang="en-US" sz="1800" dirty="0">
                <a:solidFill>
                  <a:srgbClr val="FF0000"/>
                </a:solidFill>
                <a:latin typeface="Courier New" panose="02070309020205020404" pitchFamily="49" charset="0"/>
                <a:cs typeface="Courier New" panose="02070309020205020404" pitchFamily="49" charset="0"/>
              </a:rPr>
              <a:t>-</a:t>
            </a:r>
            <a:r>
              <a:rPr lang="en-US" sz="1800" dirty="0" smtClean="0">
                <a:solidFill>
                  <a:srgbClr val="FF0000"/>
                </a:solidFill>
                <a:latin typeface="Courier New" panose="02070309020205020404" pitchFamily="49" charset="0"/>
                <a:cs typeface="Courier New" panose="02070309020205020404" pitchFamily="49" charset="0"/>
              </a:rPr>
              <a:t>1</a:t>
            </a:r>
            <a:r>
              <a:rPr lang="en-US" sz="2000" dirty="0" smtClean="0"/>
              <a:t> and the size argument passed to </a:t>
            </a:r>
            <a:r>
              <a:rPr lang="en-US" sz="1800" dirty="0">
                <a:latin typeface="Courier New" panose="02070309020205020404" pitchFamily="49" charset="0"/>
                <a:cs typeface="Courier New" panose="02070309020205020404" pitchFamily="49" charset="0"/>
              </a:rPr>
              <a:t>memcpy</a:t>
            </a:r>
            <a:r>
              <a:rPr lang="en-US" sz="2000" dirty="0" smtClean="0"/>
              <a:t> will be </a:t>
            </a:r>
            <a:r>
              <a:rPr lang="en-US" sz="2000" dirty="0" smtClean="0">
                <a:solidFill>
                  <a:srgbClr val="FF0000"/>
                </a:solidFill>
                <a:cs typeface="Courier New" panose="02070309020205020404" pitchFamily="49" charset="0"/>
              </a:rPr>
              <a:t>negative</a:t>
            </a:r>
            <a:r>
              <a:rPr lang="en-US" sz="2000" dirty="0" smtClean="0"/>
              <a:t>. Because it will be interpreted as unsigned</a:t>
            </a:r>
            <a:r>
              <a:rPr lang="en-US" sz="2000" dirty="0"/>
              <a:t>, </a:t>
            </a:r>
            <a:r>
              <a:rPr lang="en-US" sz="2000" dirty="0" smtClean="0"/>
              <a:t>its value will </a:t>
            </a:r>
            <a:r>
              <a:rPr lang="en-US" sz="2000" dirty="0"/>
              <a:t>be </a:t>
            </a:r>
            <a:r>
              <a:rPr lang="en-US" sz="1800" dirty="0" smtClean="0">
                <a:solidFill>
                  <a:srgbClr val="FF0000"/>
                </a:solidFill>
                <a:latin typeface="Courier New" panose="02070309020205020404" pitchFamily="49" charset="0"/>
                <a:cs typeface="Courier New" panose="02070309020205020404" pitchFamily="49" charset="0"/>
              </a:rPr>
              <a:t>MAXINT-1</a:t>
            </a:r>
            <a:r>
              <a:rPr lang="en-US" sz="2000" dirty="0" smtClean="0"/>
              <a:t>. (See slide 32.)</a:t>
            </a:r>
          </a:p>
          <a:p>
            <a:pPr marL="0" indent="0"/>
            <a:r>
              <a:rPr lang="en-US" sz="2400" dirty="0" smtClean="0">
                <a:solidFill>
                  <a:schemeClr val="accent2"/>
                </a:solidFill>
                <a:cs typeface="Courier New" panose="02070309020205020404" pitchFamily="49" charset="0"/>
              </a:rPr>
              <a:t>Thus increased caution when importing from C/C++!</a:t>
            </a:r>
            <a:endParaRPr lang="en-US" sz="2400" dirty="0">
              <a:solidFill>
                <a:schemeClr val="accent2"/>
              </a:solidFill>
              <a:cs typeface="Courier New" panose="02070309020205020404" pitchFamily="49" charset="0"/>
            </a:endParaRPr>
          </a:p>
        </p:txBody>
      </p:sp>
      <p:sp>
        <p:nvSpPr>
          <p:cNvPr id="4" name="Fußzeilenplatzhalter 3"/>
          <p:cNvSpPr>
            <a:spLocks noGrp="1"/>
          </p:cNvSpPr>
          <p:nvPr>
            <p:ph type="ftr" idx="10"/>
          </p:nvPr>
        </p:nvSpPr>
        <p:spPr/>
        <p:txBody>
          <a:bodyPr/>
          <a:lstStyle/>
          <a:p>
            <a:pPr>
              <a:defRPr/>
            </a:pPr>
            <a:r>
              <a:rPr lang="en-US" dirty="0" smtClean="0"/>
              <a:t>Ada Basics © 2024 C.Grein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447</a:t>
            </a:fld>
            <a:endParaRPr lang="de-DE" dirty="0"/>
          </a:p>
        </p:txBody>
      </p:sp>
    </p:spTree>
    <p:extLst>
      <p:ext uri="{BB962C8B-B14F-4D97-AF65-F5344CB8AC3E}">
        <p14:creationId xmlns:p14="http://schemas.microsoft.com/office/powerpoint/2010/main" val="1035941599"/>
      </p:ext>
    </p:extLst>
  </p:cSld>
  <p:clrMapOvr>
    <a:masterClrMapping/>
  </p:clrMapOvr>
  <p:timing>
    <p:tnLst>
      <p:par>
        <p:cTn id="1" dur="indefinite" restart="never" nodeType="tmRoot"/>
      </p:par>
    </p:tnLst>
  </p:timing>
</p:sld>
</file>

<file path=ppt/slides/slide4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pPr lvl="0">
              <a:spcBef>
                <a:spcPts val="800"/>
              </a:spcBef>
            </a:pPr>
            <a:r>
              <a:rPr lang="de-DE" altLang="de-DE" sz="4000" dirty="0" smtClean="0">
                <a:solidFill>
                  <a:schemeClr val="tx1"/>
                </a:solidFill>
              </a:rPr>
              <a:t>ISO/IEC TR 24772 (2010)</a:t>
            </a:r>
            <a:br>
              <a:rPr lang="de-DE" altLang="de-DE" sz="4000" dirty="0" smtClean="0">
                <a:solidFill>
                  <a:schemeClr val="tx1"/>
                </a:solidFill>
              </a:rPr>
            </a:br>
            <a:r>
              <a:rPr lang="en-US" sz="2400" dirty="0" smtClean="0">
                <a:solidFill>
                  <a:srgbClr val="3333CC"/>
                </a:solidFill>
                <a:ea typeface="+mn-ea"/>
                <a:cs typeface="+mn-cs"/>
              </a:rPr>
              <a:t>Guidance to Avoiding </a:t>
            </a:r>
            <a:r>
              <a:rPr lang="en-US" sz="2400" dirty="0">
                <a:solidFill>
                  <a:srgbClr val="3333CC"/>
                </a:solidFill>
                <a:ea typeface="+mn-ea"/>
                <a:cs typeface="+mn-cs"/>
              </a:rPr>
              <a:t>V</a:t>
            </a:r>
            <a:r>
              <a:rPr lang="en-US" sz="2400" dirty="0" smtClean="0">
                <a:solidFill>
                  <a:srgbClr val="3333CC"/>
                </a:solidFill>
                <a:ea typeface="+mn-ea"/>
                <a:cs typeface="+mn-cs"/>
              </a:rPr>
              <a:t>ulnerabilities in Programming Languages through Language </a:t>
            </a:r>
            <a:r>
              <a:rPr lang="en-US" sz="2400" dirty="0">
                <a:solidFill>
                  <a:srgbClr val="3333CC"/>
                </a:solidFill>
                <a:ea typeface="+mn-ea"/>
                <a:cs typeface="+mn-cs"/>
              </a:rPr>
              <a:t>S</a:t>
            </a:r>
            <a:r>
              <a:rPr lang="en-US" sz="2400" dirty="0" smtClean="0">
                <a:solidFill>
                  <a:srgbClr val="3333CC"/>
                </a:solidFill>
                <a:ea typeface="+mn-ea"/>
                <a:cs typeface="+mn-cs"/>
              </a:rPr>
              <a:t>election and Use</a:t>
            </a:r>
            <a:endParaRPr lang="de-DE" dirty="0">
              <a:solidFill>
                <a:schemeClr val="tx1"/>
              </a:solidFill>
            </a:endParaRPr>
          </a:p>
        </p:txBody>
      </p:sp>
      <p:sp>
        <p:nvSpPr>
          <p:cNvPr id="3" name="Inhaltsplatzhalter 2"/>
          <p:cNvSpPr>
            <a:spLocks noGrp="1"/>
          </p:cNvSpPr>
          <p:nvPr>
            <p:ph idx="1"/>
          </p:nvPr>
        </p:nvSpPr>
        <p:spPr/>
        <p:txBody>
          <a:bodyPr/>
          <a:lstStyle/>
          <a:p>
            <a:pPr marL="0" indent="0"/>
            <a:r>
              <a:rPr lang="en-US" sz="2400" dirty="0" smtClean="0"/>
              <a:t>This document describes all currently known </a:t>
            </a:r>
            <a:r>
              <a:rPr lang="en-US" sz="2400" i="1" dirty="0" smtClean="0"/>
              <a:t>vulnerabilities</a:t>
            </a:r>
            <a:r>
              <a:rPr lang="en-US" sz="2400" i="1" dirty="0"/>
              <a:t> </a:t>
            </a:r>
            <a:r>
              <a:rPr lang="en-US" sz="2400" dirty="0" smtClean="0"/>
              <a:t>(i.e. ways of attack)</a:t>
            </a:r>
            <a:r>
              <a:rPr lang="en-US" sz="2400" i="1" dirty="0" smtClean="0"/>
              <a:t>,</a:t>
            </a:r>
            <a:r>
              <a:rPr lang="en-US" sz="2400" dirty="0" smtClean="0"/>
              <a:t> independent of computer languages. It is updated on a regular basis as soon as any new vulnerabilities are identified.</a:t>
            </a:r>
          </a:p>
          <a:p>
            <a:pPr marL="0" indent="0"/>
            <a:r>
              <a:rPr lang="en-US" sz="2400" dirty="0" smtClean="0"/>
              <a:t>The expectation is that for </a:t>
            </a:r>
            <a:r>
              <a:rPr lang="en-US" sz="2400" dirty="0"/>
              <a:t>any relevant </a:t>
            </a:r>
            <a:r>
              <a:rPr lang="en-US" sz="2400" dirty="0" smtClean="0"/>
              <a:t>language, there will be a language-specific edition explaining for </a:t>
            </a:r>
            <a:r>
              <a:rPr lang="en-US" sz="2400" dirty="0"/>
              <a:t>each </a:t>
            </a:r>
            <a:r>
              <a:rPr lang="en-US" sz="2400" dirty="0" smtClean="0"/>
              <a:t>vulnera-bility </a:t>
            </a:r>
            <a:r>
              <a:rPr lang="en-US" sz="2400" dirty="0"/>
              <a:t>in </a:t>
            </a:r>
            <a:r>
              <a:rPr lang="en-US" sz="2400" dirty="0" smtClean="0"/>
              <a:t>full detail its peculiarity in the language at hand and giving guidance for avoiding the vulnerability or mitigating its effects.</a:t>
            </a:r>
          </a:p>
          <a:p>
            <a:pPr marL="0" indent="0"/>
            <a:r>
              <a:rPr lang="en-US" sz="2400" dirty="0" smtClean="0"/>
              <a:t>For Ada (and also for SPARK), there are such language-specific editions.</a:t>
            </a:r>
          </a:p>
        </p:txBody>
      </p:sp>
      <p:sp>
        <p:nvSpPr>
          <p:cNvPr id="4" name="Fußzeilenplatzhalter 3"/>
          <p:cNvSpPr>
            <a:spLocks noGrp="1"/>
          </p:cNvSpPr>
          <p:nvPr>
            <p:ph type="ftr" idx="10"/>
          </p:nvPr>
        </p:nvSpPr>
        <p:spPr/>
        <p:txBody>
          <a:bodyPr/>
          <a:lstStyle/>
          <a:p>
            <a:pPr>
              <a:defRPr/>
            </a:pPr>
            <a:r>
              <a:rPr lang="de-DE" dirty="0" smtClean="0"/>
              <a:t>Ada Basics © 2024 C.Grein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448</a:t>
            </a:fld>
            <a:endParaRPr lang="de-DE" dirty="0"/>
          </a:p>
        </p:txBody>
      </p:sp>
      <p:sp>
        <p:nvSpPr>
          <p:cNvPr id="6" name="Textfeld 5"/>
          <p:cNvSpPr txBox="1"/>
          <p:nvPr/>
        </p:nvSpPr>
        <p:spPr>
          <a:xfrm>
            <a:off x="5258220" y="5898758"/>
            <a:ext cx="1618036" cy="338554"/>
          </a:xfrm>
          <a:prstGeom prst="rect">
            <a:avLst/>
          </a:prstGeom>
          <a:solidFill>
            <a:srgbClr val="31DBE3"/>
          </a:solidFill>
          <a:ln>
            <a:solidFill>
              <a:srgbClr val="0070C0"/>
            </a:solidFill>
          </a:ln>
        </p:spPr>
        <p:txBody>
          <a:bodyPr wrap="square" rtlCol="0">
            <a:spAutoFit/>
          </a:bodyPr>
          <a:lstStyle/>
          <a:p>
            <a:pPr algn="ctr"/>
            <a:r>
              <a:rPr lang="en-US" altLang="de-DE" sz="1600" dirty="0" smtClean="0">
                <a:solidFill>
                  <a:schemeClr val="accent2"/>
                </a:solidFill>
              </a:rPr>
              <a:t>See Documents</a:t>
            </a:r>
            <a:endParaRPr lang="en-US" altLang="de-DE" sz="1400" dirty="0">
              <a:solidFill>
                <a:schemeClr val="accent2"/>
              </a:solidFill>
            </a:endParaRPr>
          </a:p>
        </p:txBody>
      </p:sp>
    </p:spTree>
    <p:extLst>
      <p:ext uri="{BB962C8B-B14F-4D97-AF65-F5344CB8AC3E}">
        <p14:creationId xmlns:p14="http://schemas.microsoft.com/office/powerpoint/2010/main" val="766683700"/>
      </p:ext>
    </p:extLst>
  </p:cSld>
  <p:clrMapOvr>
    <a:masterClrMapping/>
  </p:clrMapOvr>
  <p:timing>
    <p:tnLst>
      <p:par>
        <p:cTn id="1" dur="indefinite" restart="never" nodeType="tmRoot"/>
      </p:par>
    </p:tnLst>
  </p:timing>
</p:sld>
</file>

<file path=ppt/slides/slide4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685800" y="463551"/>
            <a:ext cx="7739063" cy="1309266"/>
          </a:xfrm>
        </p:spPr>
        <p:txBody>
          <a:bodyPr/>
          <a:lstStyle/>
          <a:p>
            <a:r>
              <a:rPr lang="en-US" dirty="0" smtClean="0"/>
              <a:t>State of the Art</a:t>
            </a:r>
            <a:endParaRPr lang="en-US" dirty="0"/>
          </a:p>
        </p:txBody>
      </p:sp>
      <p:sp>
        <p:nvSpPr>
          <p:cNvPr id="3" name="Inhaltsplatzhalter 2"/>
          <p:cNvSpPr>
            <a:spLocks noGrp="1"/>
          </p:cNvSpPr>
          <p:nvPr>
            <p:ph idx="1"/>
          </p:nvPr>
        </p:nvSpPr>
        <p:spPr>
          <a:xfrm>
            <a:off x="685800" y="1772817"/>
            <a:ext cx="7739063" cy="4442247"/>
          </a:xfrm>
        </p:spPr>
        <p:txBody>
          <a:bodyPr/>
          <a:lstStyle/>
          <a:p>
            <a:pPr marL="0" indent="0"/>
            <a:r>
              <a:rPr lang="en-US" sz="1700" dirty="0" smtClean="0"/>
              <a:t>Regrettably, it is </a:t>
            </a:r>
            <a:r>
              <a:rPr lang="en-US" sz="1700" dirty="0"/>
              <a:t>c</a:t>
            </a:r>
            <a:r>
              <a:rPr lang="en-US" sz="1700" dirty="0" smtClean="0"/>
              <a:t>ustom and practice in software industry to deem </a:t>
            </a:r>
            <a:r>
              <a:rPr lang="en-US" sz="1700" i="1" dirty="0" smtClean="0"/>
              <a:t>being early on the market</a:t>
            </a:r>
            <a:r>
              <a:rPr lang="en-US" sz="1700" dirty="0" smtClean="0"/>
              <a:t> more important than </a:t>
            </a:r>
            <a:r>
              <a:rPr lang="en-US" sz="1700" i="1" dirty="0" smtClean="0"/>
              <a:t>safety</a:t>
            </a:r>
            <a:r>
              <a:rPr lang="en-US" sz="1700" i="1" dirty="0"/>
              <a:t> </a:t>
            </a:r>
            <a:r>
              <a:rPr lang="en-US" sz="1700" dirty="0" smtClean="0"/>
              <a:t>and</a:t>
            </a:r>
            <a:r>
              <a:rPr lang="en-US" sz="1700" i="1" dirty="0" smtClean="0"/>
              <a:t> security</a:t>
            </a:r>
            <a:r>
              <a:rPr lang="en-US" sz="1700" dirty="0" smtClean="0"/>
              <a:t>, as well as exiguous savings in execution time with unsafe code.</a:t>
            </a:r>
          </a:p>
          <a:p>
            <a:pPr marL="0" indent="0"/>
            <a:r>
              <a:rPr lang="en-US" sz="1700" dirty="0" smtClean="0"/>
              <a:t>For instance, there are nowadays features </a:t>
            </a:r>
            <a:r>
              <a:rPr lang="en-US" sz="1700" dirty="0"/>
              <a:t>in C/C++, </a:t>
            </a:r>
            <a:r>
              <a:rPr lang="en-US" sz="1700" dirty="0" smtClean="0"/>
              <a:t>Java enabling checks for integer overflow. However</a:t>
            </a:r>
            <a:r>
              <a:rPr lang="en-US" sz="1700" dirty="0"/>
              <a:t>, of utmost importance is considered </a:t>
            </a:r>
            <a:r>
              <a:rPr lang="en-US" sz="1700" dirty="0" smtClean="0"/>
              <a:t>the possibility of </a:t>
            </a:r>
            <a:r>
              <a:rPr lang="en-US" sz="1700" dirty="0"/>
              <a:t>switching off these checks </a:t>
            </a:r>
            <a:r>
              <a:rPr lang="en-US" sz="1700" dirty="0" smtClean="0"/>
              <a:t>when releasing software into the wild. (Also Ada has it – the pragma Suppress, see slide 55.)</a:t>
            </a:r>
          </a:p>
          <a:p>
            <a:pPr marL="0" indent="0"/>
            <a:r>
              <a:rPr lang="en-US" sz="1700" dirty="0" smtClean="0"/>
              <a:t>In my view, it is pure recklessness or foolishness not to scan external program </a:t>
            </a:r>
            <a:r>
              <a:rPr lang="en-US" sz="1700" dirty="0"/>
              <a:t>input </a:t>
            </a:r>
            <a:r>
              <a:rPr lang="en-US" sz="1700" dirty="0" smtClean="0"/>
              <a:t>(console</a:t>
            </a:r>
            <a:r>
              <a:rPr lang="en-US" sz="1700" dirty="0"/>
              <a:t>, GUI, files) </a:t>
            </a:r>
            <a:r>
              <a:rPr lang="en-US" sz="1700" dirty="0" smtClean="0"/>
              <a:t>for validity and to reject it in case of error. Exactly the contrary is the case: It is said to be impossible or too complicated or too time-consuming to do it in C.</a:t>
            </a:r>
          </a:p>
          <a:p>
            <a:pPr marL="0" indent="0"/>
            <a:r>
              <a:rPr lang="en-US" sz="1700" dirty="0" smtClean="0"/>
              <a:t>The consequence: Continuous software updates because of new safety or security vulnerabilities! And the worst is: These updates by themselves generally introduce new risks!</a:t>
            </a:r>
          </a:p>
          <a:p>
            <a:pPr marL="0" indent="0" algn="ctr"/>
            <a:r>
              <a:rPr lang="en-US" sz="1900" dirty="0" smtClean="0">
                <a:solidFill>
                  <a:srgbClr val="663300"/>
                </a:solidFill>
              </a:rPr>
              <a:t>Incompetence, ignorance, irresponsibility?</a:t>
            </a:r>
          </a:p>
          <a:p>
            <a:pPr marL="0" indent="0"/>
            <a:endParaRPr lang="de-DE" sz="1700" dirty="0"/>
          </a:p>
        </p:txBody>
      </p:sp>
      <p:sp>
        <p:nvSpPr>
          <p:cNvPr id="4" name="Fußzeilenplatzhalter 3"/>
          <p:cNvSpPr>
            <a:spLocks noGrp="1"/>
          </p:cNvSpPr>
          <p:nvPr>
            <p:ph type="ftr" idx="10"/>
          </p:nvPr>
        </p:nvSpPr>
        <p:spPr/>
        <p:txBody>
          <a:bodyPr/>
          <a:lstStyle/>
          <a:p>
            <a:pPr>
              <a:defRPr/>
            </a:pPr>
            <a:r>
              <a:rPr lang="de-DE" dirty="0" smtClean="0"/>
              <a:t>Ada Basics © 2024 C.Grein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449</a:t>
            </a:fld>
            <a:endParaRPr lang="de-DE" dirty="0"/>
          </a:p>
        </p:txBody>
      </p:sp>
      <p:sp>
        <p:nvSpPr>
          <p:cNvPr id="8" name="Textfeld 7"/>
          <p:cNvSpPr txBox="1"/>
          <p:nvPr/>
        </p:nvSpPr>
        <p:spPr>
          <a:xfrm rot="-2100000">
            <a:off x="2075996" y="3536895"/>
            <a:ext cx="4365675" cy="707886"/>
          </a:xfrm>
          <a:prstGeom prst="rect">
            <a:avLst/>
          </a:prstGeom>
          <a:noFill/>
          <a:ln w="38100">
            <a:solidFill>
              <a:srgbClr val="FF0000"/>
            </a:solidFill>
          </a:ln>
        </p:spPr>
        <p:txBody>
          <a:bodyPr wrap="square" rtlCol="0">
            <a:spAutoFit/>
          </a:bodyPr>
          <a:lstStyle/>
          <a:p>
            <a:pPr algn="ctr"/>
            <a:r>
              <a:rPr lang="en-US" sz="4000" dirty="0" smtClean="0">
                <a:solidFill>
                  <a:srgbClr val="FF0000"/>
                </a:solidFill>
              </a:rPr>
              <a:t>It is a disgrace!</a:t>
            </a:r>
            <a:endParaRPr lang="en-US" sz="4000" dirty="0">
              <a:solidFill>
                <a:srgbClr val="FF0000"/>
              </a:solidFill>
            </a:endParaRPr>
          </a:p>
        </p:txBody>
      </p:sp>
    </p:spTree>
    <p:extLst>
      <p:ext uri="{BB962C8B-B14F-4D97-AF65-F5344CB8AC3E}">
        <p14:creationId xmlns:p14="http://schemas.microsoft.com/office/powerpoint/2010/main" val="31342679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1"/>
          <p:cNvSpPr>
            <a:spLocks noGrp="1" noChangeArrowheads="1"/>
          </p:cNvSpPr>
          <p:nvPr>
            <p:ph type="title"/>
          </p:nvPr>
        </p:nvSpPr>
        <p:spPr>
          <a:xfrm>
            <a:off x="685800" y="609600"/>
            <a:ext cx="7772400" cy="1143000"/>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noProof="0" dirty="0" smtClean="0"/>
              <a:t>Named Numbers</a:t>
            </a:r>
          </a:p>
        </p:txBody>
      </p:sp>
      <p:sp>
        <p:nvSpPr>
          <p:cNvPr id="25603" name="Rectangle 2"/>
          <p:cNvSpPr>
            <a:spLocks noGrp="1" noChangeArrowheads="1"/>
          </p:cNvSpPr>
          <p:nvPr>
            <p:ph idx="1"/>
          </p:nvPr>
        </p:nvSpPr>
        <p:spPr>
          <a:xfrm>
            <a:off x="685800" y="2132856"/>
            <a:ext cx="7772400" cy="4104432"/>
          </a:xfrm>
        </p:spPr>
        <p:txBody>
          <a:bodyPr/>
          <a:lstStyle/>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en-US" altLang="de-DE" sz="1900" noProof="0" dirty="0" smtClean="0"/>
              <a:t>Named numbers are evaluated </a:t>
            </a:r>
            <a:r>
              <a:rPr lang="en-US" altLang="de-DE" sz="1900" noProof="0" dirty="0" smtClean="0">
                <a:solidFill>
                  <a:srgbClr val="FF0000"/>
                </a:solidFill>
              </a:rPr>
              <a:t>exactly</a:t>
            </a:r>
            <a:r>
              <a:rPr lang="en-US" altLang="de-DE" sz="1900" noProof="0" dirty="0" smtClean="0"/>
              <a:t>, limited only by available storage.</a:t>
            </a:r>
          </a:p>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en-US" altLang="de-DE" sz="1900" noProof="0" dirty="0" smtClean="0"/>
              <a:t>Example: </a:t>
            </a:r>
            <a:r>
              <a:rPr lang="en-US" altLang="de-DE" sz="1900" noProof="0" dirty="0" smtClean="0">
                <a:cs typeface="Times New Roman" pitchFamily="18" charset="0"/>
              </a:rPr>
              <a:t>π in the Reference Manual is defined with 50 digits after the decimal point.</a:t>
            </a:r>
          </a:p>
          <a:p>
            <a:pPr marL="361950" indent="0" eaLnBrk="1" hangingPunct="1">
              <a:buClrTx/>
              <a:buFontTx/>
              <a:buNone/>
              <a:tabLst>
                <a:tab pos="104775" algn="l"/>
                <a:tab pos="361950"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en-US" altLang="de-DE" sz="1800" noProof="0" dirty="0" smtClean="0">
                <a:latin typeface="Courier New" pitchFamily="49" charset="0"/>
              </a:rPr>
              <a:t>Prime    : </a:t>
            </a:r>
            <a:r>
              <a:rPr lang="en-US" altLang="de-DE" sz="1800" b="1" noProof="0" dirty="0" smtClean="0">
                <a:latin typeface="Courier New" pitchFamily="49" charset="0"/>
              </a:rPr>
              <a:t>constant</a:t>
            </a:r>
            <a:r>
              <a:rPr lang="en-US" altLang="de-DE" sz="1800" noProof="0" dirty="0" smtClean="0">
                <a:latin typeface="Courier New" pitchFamily="49" charset="0"/>
              </a:rPr>
              <a:t> := 2**74_207_281 – 1;</a:t>
            </a:r>
            <a:br>
              <a:rPr lang="en-US" altLang="de-DE" sz="1800" noProof="0" dirty="0" smtClean="0">
                <a:latin typeface="Courier New" pitchFamily="49" charset="0"/>
              </a:rPr>
            </a:br>
            <a:r>
              <a:rPr lang="en-US" altLang="de-DE" sz="1800" noProof="0" dirty="0" smtClean="0">
                <a:latin typeface="Courier New" pitchFamily="49" charset="0"/>
              </a:rPr>
              <a:t>Big_</a:t>
            </a:r>
            <a:r>
              <a:rPr lang="en-US" altLang="de-DE" sz="1800" dirty="0" smtClean="0">
                <a:latin typeface="Courier New" pitchFamily="49" charset="0"/>
              </a:rPr>
              <a:t>Prime: </a:t>
            </a:r>
            <a:r>
              <a:rPr lang="en-US" altLang="de-DE" sz="1800" b="1" dirty="0">
                <a:latin typeface="Courier New" pitchFamily="49" charset="0"/>
              </a:rPr>
              <a:t>constant</a:t>
            </a:r>
            <a:r>
              <a:rPr lang="en-US" altLang="de-DE" sz="1800" dirty="0">
                <a:latin typeface="Courier New" pitchFamily="49" charset="0"/>
              </a:rPr>
              <a:t> := 2**</a:t>
            </a:r>
            <a:r>
              <a:rPr lang="en-US" altLang="de-DE" sz="1800" dirty="0" smtClean="0">
                <a:latin typeface="Courier New" pitchFamily="49" charset="0"/>
              </a:rPr>
              <a:t>77_232_917 </a:t>
            </a:r>
            <a:r>
              <a:rPr lang="en-US" altLang="de-DE" sz="1800" dirty="0">
                <a:latin typeface="Courier New" pitchFamily="49" charset="0"/>
              </a:rPr>
              <a:t>– 1;</a:t>
            </a:r>
          </a:p>
          <a:p>
            <a:pPr marL="361950" indent="0" eaLnBrk="1" hangingPunct="1">
              <a:buClrTx/>
              <a:buFontTx/>
              <a:buNone/>
              <a:tabLst>
                <a:tab pos="104775" algn="l"/>
                <a:tab pos="361950"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en-US" altLang="de-DE" sz="1800" noProof="0" dirty="0" smtClean="0">
                <a:latin typeface="Courier New" pitchFamily="49" charset="0"/>
                <a:cs typeface="Times New Roman" pitchFamily="18" charset="0"/>
              </a:rPr>
              <a:t>Half_Pi  : </a:t>
            </a:r>
            <a:r>
              <a:rPr lang="en-US" altLang="de-DE" sz="1800" b="1" noProof="0" dirty="0" smtClean="0">
                <a:latin typeface="Courier New" pitchFamily="49" charset="0"/>
              </a:rPr>
              <a:t>constant </a:t>
            </a:r>
            <a:r>
              <a:rPr lang="en-US" altLang="de-DE" sz="1800" noProof="0" dirty="0" smtClean="0">
                <a:latin typeface="Courier New" pitchFamily="49" charset="0"/>
                <a:cs typeface="Times New Roman" pitchFamily="18" charset="0"/>
              </a:rPr>
              <a:t>:= Pi/2;</a:t>
            </a:r>
          </a:p>
          <a:p>
            <a:pPr marL="361950" indent="0" eaLnBrk="1" hangingPunct="1">
              <a:buClrTx/>
              <a:buFontTx/>
              <a:buNone/>
              <a:tabLst>
                <a:tab pos="104775" algn="l"/>
                <a:tab pos="361950"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en-US" altLang="de-DE" sz="1800" noProof="0" dirty="0" smtClean="0">
                <a:latin typeface="Courier New" pitchFamily="49" charset="0"/>
                <a:cs typeface="Times New Roman" pitchFamily="18" charset="0"/>
              </a:rPr>
              <a:t>One_Third: </a:t>
            </a:r>
            <a:r>
              <a:rPr lang="en-US" altLang="de-DE" sz="1800" b="1" noProof="0" dirty="0" smtClean="0">
                <a:latin typeface="Courier New" pitchFamily="49" charset="0"/>
                <a:cs typeface="Times New Roman" pitchFamily="18" charset="0"/>
              </a:rPr>
              <a:t>constant</a:t>
            </a:r>
            <a:r>
              <a:rPr lang="en-US" altLang="de-DE" sz="1800" noProof="0" dirty="0" smtClean="0">
                <a:latin typeface="Courier New" pitchFamily="49" charset="0"/>
                <a:cs typeface="Times New Roman" pitchFamily="18" charset="0"/>
              </a:rPr>
              <a:t> := 1.0/3.0;</a:t>
            </a:r>
          </a:p>
          <a:p>
            <a:pPr marL="361950" indent="0" eaLnBrk="1" hangingPunct="1">
              <a:buClrTx/>
              <a:buFontTx/>
              <a:buNone/>
              <a:tabLst>
                <a:tab pos="104775" algn="l"/>
                <a:tab pos="361950"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en-US" altLang="de-DE" sz="1800" noProof="0" dirty="0" smtClean="0">
                <a:latin typeface="Courier New" pitchFamily="49" charset="0"/>
                <a:cs typeface="Times New Roman" pitchFamily="18" charset="0"/>
              </a:rPr>
              <a:t>One      : </a:t>
            </a:r>
            <a:r>
              <a:rPr lang="en-US" altLang="de-DE" sz="1800" b="1" noProof="0" dirty="0" smtClean="0">
                <a:latin typeface="Courier New" pitchFamily="49" charset="0"/>
                <a:cs typeface="Times New Roman" pitchFamily="18" charset="0"/>
              </a:rPr>
              <a:t>constant</a:t>
            </a:r>
            <a:r>
              <a:rPr lang="en-US" altLang="de-DE" sz="1800" noProof="0" dirty="0" smtClean="0">
                <a:latin typeface="Courier New" pitchFamily="49" charset="0"/>
                <a:cs typeface="Times New Roman" pitchFamily="18" charset="0"/>
              </a:rPr>
              <a:t> := 3.0 * One_Third;</a:t>
            </a:r>
          </a:p>
          <a:p>
            <a:pPr marL="361950" indent="0" eaLnBrk="1" hangingPunct="1">
              <a:buClrTx/>
              <a:buFontTx/>
              <a:buNone/>
              <a:tabLst>
                <a:tab pos="104775" algn="l"/>
                <a:tab pos="361950"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en-US" altLang="de-DE" sz="1800" noProof="0" dirty="0" smtClean="0">
                <a:solidFill>
                  <a:srgbClr val="0000FF"/>
                </a:solidFill>
                <a:latin typeface="Courier New" pitchFamily="49" charset="0"/>
                <a:cs typeface="Times New Roman" pitchFamily="18" charset="0"/>
              </a:rPr>
              <a:t>Correct  : </a:t>
            </a:r>
            <a:r>
              <a:rPr lang="en-US" altLang="de-DE" sz="1800" b="1" noProof="0" dirty="0" smtClean="0">
                <a:solidFill>
                  <a:srgbClr val="0000FF"/>
                </a:solidFill>
                <a:latin typeface="Courier New" pitchFamily="49" charset="0"/>
                <a:cs typeface="Times New Roman" pitchFamily="18" charset="0"/>
              </a:rPr>
              <a:t>constant</a:t>
            </a:r>
            <a:r>
              <a:rPr lang="en-US" altLang="de-DE" sz="1800" noProof="0" dirty="0" smtClean="0">
                <a:solidFill>
                  <a:srgbClr val="0000FF"/>
                </a:solidFill>
                <a:latin typeface="Courier New" pitchFamily="49" charset="0"/>
                <a:cs typeface="Times New Roman" pitchFamily="18" charset="0"/>
              </a:rPr>
              <a:t> Boolean := One = 1.0;</a:t>
            </a:r>
          </a:p>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en-US" altLang="de-DE" sz="1900" noProof="0" dirty="0" smtClean="0"/>
              <a:t>When used with typed numbers, they are implicitly converted.</a:t>
            </a:r>
          </a:p>
          <a:p>
            <a:pPr marL="361950" indent="0" eaLnBrk="1" hangingPunct="1">
              <a:buClrTx/>
              <a:tabLst>
                <a:tab pos="104775" algn="l"/>
                <a:tab pos="361950"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en-US" altLang="de-DE" sz="1800" noProof="0" dirty="0" smtClean="0">
                <a:latin typeface="Courier New" pitchFamily="49" charset="0"/>
                <a:cs typeface="Times New Roman" pitchFamily="18" charset="0"/>
              </a:rPr>
              <a:t>Cycle: </a:t>
            </a:r>
            <a:r>
              <a:rPr lang="en-US" altLang="de-DE" sz="1800" b="1" noProof="0" dirty="0" smtClean="0">
                <a:latin typeface="Courier New" pitchFamily="49" charset="0"/>
                <a:cs typeface="Times New Roman" pitchFamily="18" charset="0"/>
              </a:rPr>
              <a:t>constant</a:t>
            </a:r>
            <a:r>
              <a:rPr lang="en-US" altLang="de-DE" sz="1800" noProof="0" dirty="0" smtClean="0">
                <a:latin typeface="Courier New" pitchFamily="49" charset="0"/>
                <a:cs typeface="Times New Roman" pitchFamily="18" charset="0"/>
              </a:rPr>
              <a:t> Float := 2*Pi;  -- </a:t>
            </a:r>
            <a:r>
              <a:rPr lang="en-US" altLang="de-DE" sz="1800" i="1" noProof="0" dirty="0" smtClean="0">
                <a:solidFill>
                  <a:srgbClr val="FF0000"/>
                </a:solidFill>
                <a:latin typeface="Courier New" pitchFamily="49" charset="0"/>
                <a:cs typeface="Times New Roman" pitchFamily="18" charset="0"/>
              </a:rPr>
              <a:t>not 2*Float(Pi)!</a:t>
            </a:r>
          </a:p>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endParaRPr lang="en-US" altLang="de-DE" sz="1800" noProof="0" dirty="0" smtClean="0">
              <a:latin typeface="Courier New" pitchFamily="49" charset="0"/>
              <a:cs typeface="Times New Roman" pitchFamily="18" charset="0"/>
            </a:endParaRPr>
          </a:p>
        </p:txBody>
      </p:sp>
      <p:sp>
        <p:nvSpPr>
          <p:cNvPr id="2" name="Fußzeilenplatzhalter 1"/>
          <p:cNvSpPr>
            <a:spLocks noGrp="1"/>
          </p:cNvSpPr>
          <p:nvPr>
            <p:ph type="ftr" idx="10"/>
          </p:nvPr>
        </p:nvSpPr>
        <p:spPr/>
        <p:txBody>
          <a:bodyPr/>
          <a:lstStyle/>
          <a:p>
            <a:pPr>
              <a:defRPr/>
            </a:pPr>
            <a:r>
              <a:rPr lang="en-US" dirty="0" smtClean="0"/>
              <a:t>Ada Basics © 2024 C.Grein</a:t>
            </a:r>
            <a:endParaRPr lang="de-DE" dirty="0"/>
          </a:p>
        </p:txBody>
      </p:sp>
      <p:sp>
        <p:nvSpPr>
          <p:cNvPr id="3" name="Foliennummernplatzhalter 2"/>
          <p:cNvSpPr>
            <a:spLocks noGrp="1"/>
          </p:cNvSpPr>
          <p:nvPr>
            <p:ph type="sldNum" idx="11"/>
          </p:nvPr>
        </p:nvSpPr>
        <p:spPr/>
        <p:txBody>
          <a:bodyPr/>
          <a:lstStyle/>
          <a:p>
            <a:pPr>
              <a:defRPr/>
            </a:pPr>
            <a:fld id="{07B95DED-7F18-463B-9F94-D327A3428C3B}" type="slidenum">
              <a:rPr lang="de-DE" smtClean="0"/>
              <a:pPr>
                <a:defRPr/>
              </a:pPr>
              <a:t>45</a:t>
            </a:fld>
            <a:endParaRPr lang="de-DE" dirty="0"/>
          </a:p>
        </p:txBody>
      </p:sp>
      <p:sp>
        <p:nvSpPr>
          <p:cNvPr id="6" name="Rechteckige Legende 5"/>
          <p:cNvSpPr/>
          <p:nvPr/>
        </p:nvSpPr>
        <p:spPr bwMode="auto">
          <a:xfrm>
            <a:off x="7092280" y="2924944"/>
            <a:ext cx="1367234" cy="504056"/>
          </a:xfrm>
          <a:prstGeom prst="wedgeRectCallout">
            <a:avLst>
              <a:gd name="adj1" fmla="val -74865"/>
              <a:gd name="adj2" fmla="val 37376"/>
            </a:avLst>
          </a:prstGeom>
          <a:solidFill>
            <a:srgbClr val="FFD1D1"/>
          </a:solidFill>
          <a:ln w="9525" cap="flat" cmpd="sng" algn="ctr">
            <a:solidFill>
              <a:srgbClr val="FF3399"/>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449263" rtl="0" eaLnBrk="1" fontAlgn="base" latinLnBrk="0" hangingPunct="1">
              <a:lnSpc>
                <a:spcPct val="100000"/>
              </a:lnSpc>
              <a:spcBef>
                <a:spcPct val="0"/>
              </a:spcBef>
              <a:spcAft>
                <a:spcPct val="0"/>
              </a:spcAft>
              <a:buClr>
                <a:srgbClr val="000000"/>
              </a:buClr>
              <a:buSzPct val="100000"/>
              <a:buFont typeface="Times New Roman" pitchFamily="18" charset="0"/>
              <a:buNone/>
              <a:tabLst/>
            </a:pPr>
            <a:r>
              <a:rPr kumimoji="0" lang="de-DE" sz="1400" b="0" i="0" u="none" strike="noStrike" cap="none" normalizeH="0" baseline="0" dirty="0" smtClean="0">
                <a:ln>
                  <a:noFill/>
                </a:ln>
                <a:solidFill>
                  <a:srgbClr val="FF3399"/>
                </a:solidFill>
                <a:effectLst/>
                <a:latin typeface="Times New Roman" pitchFamily="18" charset="0"/>
              </a:rPr>
              <a:t>Curtis Cooper</a:t>
            </a:r>
            <a:r>
              <a:rPr kumimoji="0" lang="de-DE" sz="1400" b="0" i="0" u="none" strike="noStrike" cap="none" normalizeH="0" dirty="0" smtClean="0">
                <a:ln>
                  <a:noFill/>
                </a:ln>
                <a:solidFill>
                  <a:srgbClr val="FF3399"/>
                </a:solidFill>
                <a:effectLst/>
                <a:latin typeface="Times New Roman" pitchFamily="18" charset="0"/>
              </a:rPr>
              <a:t> September 2015</a:t>
            </a:r>
            <a:endParaRPr kumimoji="0" lang="de-DE" sz="1400" b="0" i="0" u="none" strike="noStrike" cap="none" normalizeH="0" baseline="0" dirty="0" smtClean="0">
              <a:ln>
                <a:noFill/>
              </a:ln>
              <a:solidFill>
                <a:srgbClr val="FF3399"/>
              </a:solidFill>
              <a:effectLst/>
              <a:latin typeface="Times New Roman" pitchFamily="18" charset="0"/>
            </a:endParaRPr>
          </a:p>
        </p:txBody>
      </p:sp>
      <p:sp>
        <p:nvSpPr>
          <p:cNvPr id="7" name="Rechteckige Legende 6"/>
          <p:cNvSpPr/>
          <p:nvPr/>
        </p:nvSpPr>
        <p:spPr bwMode="auto">
          <a:xfrm>
            <a:off x="7092280" y="3573016"/>
            <a:ext cx="1367234" cy="504056"/>
          </a:xfrm>
          <a:prstGeom prst="wedgeRectCallout">
            <a:avLst>
              <a:gd name="adj1" fmla="val -76955"/>
              <a:gd name="adj2" fmla="val -30652"/>
            </a:avLst>
          </a:prstGeom>
          <a:solidFill>
            <a:srgbClr val="FFD1D1"/>
          </a:solidFill>
          <a:ln w="9525" cap="flat" cmpd="sng" algn="ctr">
            <a:solidFill>
              <a:srgbClr val="FF3399"/>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449263" rtl="0" eaLnBrk="1" fontAlgn="base" latinLnBrk="0" hangingPunct="1">
              <a:lnSpc>
                <a:spcPct val="100000"/>
              </a:lnSpc>
              <a:spcBef>
                <a:spcPct val="0"/>
              </a:spcBef>
              <a:spcAft>
                <a:spcPct val="0"/>
              </a:spcAft>
              <a:buClr>
                <a:srgbClr val="000000"/>
              </a:buClr>
              <a:buSzPct val="100000"/>
              <a:buFont typeface="Times New Roman" pitchFamily="18" charset="0"/>
              <a:buNone/>
              <a:tabLst/>
            </a:pPr>
            <a:r>
              <a:rPr kumimoji="0" lang="de-DE" sz="1400" b="0" i="0" u="none" strike="noStrike" cap="none" normalizeH="0" baseline="0" dirty="0" smtClean="0">
                <a:ln>
                  <a:noFill/>
                </a:ln>
                <a:solidFill>
                  <a:srgbClr val="FF3399"/>
                </a:solidFill>
                <a:effectLst/>
                <a:latin typeface="Times New Roman" pitchFamily="18" charset="0"/>
              </a:rPr>
              <a:t>Jonathan </a:t>
            </a:r>
            <a:r>
              <a:rPr lang="de-DE" sz="1400" dirty="0" smtClean="0">
                <a:solidFill>
                  <a:srgbClr val="FF3399"/>
                </a:solidFill>
              </a:rPr>
              <a:t>Pace</a:t>
            </a:r>
            <a:r>
              <a:rPr kumimoji="0" lang="de-DE" sz="1400" b="0" i="0" u="none" strike="noStrike" cap="none" normalizeH="0" dirty="0" smtClean="0">
                <a:ln>
                  <a:noFill/>
                </a:ln>
                <a:solidFill>
                  <a:srgbClr val="FF3399"/>
                </a:solidFill>
                <a:effectLst/>
                <a:latin typeface="Times New Roman" pitchFamily="18" charset="0"/>
              </a:rPr>
              <a:t> 2017</a:t>
            </a:r>
            <a:endParaRPr kumimoji="0" lang="de-DE" sz="1400" b="0" i="0" u="none" strike="noStrike" cap="none" normalizeH="0" baseline="0" dirty="0" smtClean="0">
              <a:ln>
                <a:noFill/>
              </a:ln>
              <a:solidFill>
                <a:srgbClr val="FF3399"/>
              </a:solidFill>
              <a:effectLst/>
              <a:latin typeface="Times New Roman" pitchFamily="18" charset="0"/>
            </a:endParaRPr>
          </a:p>
        </p:txBody>
      </p:sp>
      <p:sp>
        <p:nvSpPr>
          <p:cNvPr id="8" name="Textfeld 7"/>
          <p:cNvSpPr txBox="1"/>
          <p:nvPr/>
        </p:nvSpPr>
        <p:spPr>
          <a:xfrm>
            <a:off x="7057628" y="4293096"/>
            <a:ext cx="1474811" cy="738664"/>
          </a:xfrm>
          <a:prstGeom prst="rect">
            <a:avLst/>
          </a:prstGeom>
          <a:solidFill>
            <a:srgbClr val="FFD581"/>
          </a:solidFill>
          <a:ln>
            <a:solidFill>
              <a:srgbClr val="996600"/>
            </a:solidFill>
          </a:ln>
        </p:spPr>
        <p:txBody>
          <a:bodyPr wrap="square" rtlCol="0">
            <a:spAutoFit/>
          </a:bodyPr>
          <a:lstStyle/>
          <a:p>
            <a:pPr algn="ctr"/>
            <a:r>
              <a:rPr lang="en-US" sz="1400" dirty="0" smtClean="0">
                <a:solidFill>
                  <a:srgbClr val="996600"/>
                </a:solidFill>
              </a:rPr>
              <a:t>Both are Mersenne Primes,</a:t>
            </a:r>
          </a:p>
          <a:p>
            <a:pPr algn="ctr"/>
            <a:r>
              <a:rPr lang="en-US" sz="1400" dirty="0" smtClean="0">
                <a:solidFill>
                  <a:srgbClr val="996600"/>
                </a:solidFill>
              </a:rPr>
              <a:t>see </a:t>
            </a:r>
            <a:r>
              <a:rPr lang="en-US" sz="1400" dirty="0" smtClean="0">
                <a:solidFill>
                  <a:srgbClr val="996600"/>
                </a:solidFill>
                <a:hlinkClick r:id="rId3" action="ppaction://hlinksldjump"/>
              </a:rPr>
              <a:t>slide 456</a:t>
            </a:r>
            <a:r>
              <a:rPr lang="en-US" sz="1400" dirty="0" smtClean="0">
                <a:solidFill>
                  <a:srgbClr val="996600"/>
                </a:solidFill>
              </a:rPr>
              <a:t>.</a:t>
            </a:r>
            <a:endParaRPr lang="en-US" sz="1400" dirty="0">
              <a:solidFill>
                <a:srgbClr val="996600"/>
              </a:solidFill>
            </a:endParaRPr>
          </a:p>
        </p:txBody>
      </p:sp>
    </p:spTree>
    <p:extLst>
      <p:ext uri="{BB962C8B-B14F-4D97-AF65-F5344CB8AC3E}">
        <p14:creationId xmlns:p14="http://schemas.microsoft.com/office/powerpoint/2010/main" val="2572187046"/>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4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a:t>Hardware Attacks</a:t>
            </a:r>
            <a:endParaRPr lang="de-DE" dirty="0"/>
          </a:p>
        </p:txBody>
      </p:sp>
      <p:sp>
        <p:nvSpPr>
          <p:cNvPr id="3" name="Inhaltsplatzhalter 2"/>
          <p:cNvSpPr>
            <a:spLocks noGrp="1"/>
          </p:cNvSpPr>
          <p:nvPr>
            <p:ph idx="1"/>
          </p:nvPr>
        </p:nvSpPr>
        <p:spPr/>
        <p:txBody>
          <a:bodyPr/>
          <a:lstStyle/>
          <a:p>
            <a:pPr marL="0" lvl="0" indent="0"/>
            <a:r>
              <a:rPr lang="en-US" sz="1700" dirty="0"/>
              <a:t>There are, however, other ways by attacking the hardware directly which render pro-grammers powerless.</a:t>
            </a:r>
          </a:p>
          <a:p>
            <a:pPr marL="0" lvl="0" indent="0"/>
            <a:r>
              <a:rPr lang="en-US" sz="1800" b="1" dirty="0"/>
              <a:t>Excerpt from: </a:t>
            </a:r>
            <a:r>
              <a:rPr lang="de-DE" sz="1800" b="1" dirty="0"/>
              <a:t>Süddeutsche Zeitung, </a:t>
            </a:r>
            <a:r>
              <a:rPr lang="en-US" sz="1800" b="1" dirty="0"/>
              <a:t>Friday</a:t>
            </a:r>
            <a:r>
              <a:rPr lang="de-DE" sz="1800" b="1" dirty="0"/>
              <a:t>, 26</a:t>
            </a:r>
            <a:r>
              <a:rPr lang="de-DE" sz="1800" b="1" baseline="30000" dirty="0"/>
              <a:t>th</a:t>
            </a:r>
            <a:r>
              <a:rPr lang="de-DE" sz="1800" b="1" dirty="0"/>
              <a:t> April 2024, </a:t>
            </a:r>
            <a:r>
              <a:rPr lang="en-US" sz="1800" b="1" dirty="0"/>
              <a:t>No</a:t>
            </a:r>
            <a:r>
              <a:rPr lang="de-DE" sz="1800" b="1" dirty="0"/>
              <a:t>. 97, </a:t>
            </a:r>
            <a:r>
              <a:rPr lang="en-US" sz="1800" b="1" dirty="0"/>
              <a:t>page</a:t>
            </a:r>
            <a:r>
              <a:rPr lang="de-DE" sz="1800" b="1" dirty="0"/>
              <a:t> 20</a:t>
            </a:r>
          </a:p>
          <a:p>
            <a:pPr marL="0" lvl="0" indent="0"/>
            <a:r>
              <a:rPr lang="en-US" sz="1700" dirty="0"/>
              <a:t>In the laboratories (at Apple), they try out the attacks in order to enable chip designers to develop countermeasures. One kind of those attacks is called a side-channel attack – electronic eavesdropping. During computations, processors emit electromagnetic waves… Depending on what they are doing, for instance calculating complicated encryptions, they are stronger or weaker. With oscillators, experts can measure them and represent them as waveforms. With enough experience, technical skill (or AI), the waves can be translated back to, for instance, the digits and letters of a password.</a:t>
            </a:r>
          </a:p>
          <a:p>
            <a:pPr marL="0" indent="0"/>
            <a:r>
              <a:rPr lang="en-US" sz="1700" dirty="0"/>
              <a:t>An expert simulates such an attack for the journalists present at the Paris laboratory. A visitor is asked to dream up a password… An oscillator connected to the processor of a laptop measures the electric signals emitted by the computer chip while encrypting – and within a fraction of a second computes the used password: the name of the journa-list’s cat and a </a:t>
            </a:r>
            <a:r>
              <a:rPr lang="en-US" sz="1700" dirty="0" smtClean="0"/>
              <a:t>date of birth.</a:t>
            </a:r>
            <a:endParaRPr lang="en-US" sz="1700" dirty="0"/>
          </a:p>
        </p:txBody>
      </p:sp>
      <p:sp>
        <p:nvSpPr>
          <p:cNvPr id="4" name="Fußzeilenplatzhalter 3"/>
          <p:cNvSpPr>
            <a:spLocks noGrp="1"/>
          </p:cNvSpPr>
          <p:nvPr>
            <p:ph type="ftr" idx="10"/>
          </p:nvPr>
        </p:nvSpPr>
        <p:spPr/>
        <p:txBody>
          <a:bodyPr/>
          <a:lstStyle/>
          <a:p>
            <a:pPr>
              <a:defRPr/>
            </a:pPr>
            <a:r>
              <a:rPr lang="en-US" dirty="0" smtClean="0"/>
              <a:t>Ada Basics © 2024 C.Grein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450</a:t>
            </a:fld>
            <a:endParaRPr lang="de-DE" dirty="0"/>
          </a:p>
        </p:txBody>
      </p:sp>
      <p:sp>
        <p:nvSpPr>
          <p:cNvPr id="7" name="Interaktive Schaltfläche: Zurückkehren 6">
            <a:hlinkClick r:id="rId2" action="ppaction://hlinksldjump" highlightClick="1"/>
          </p:cNvPr>
          <p:cNvSpPr/>
          <p:nvPr/>
        </p:nvSpPr>
        <p:spPr bwMode="auto">
          <a:xfrm>
            <a:off x="8242127" y="461938"/>
            <a:ext cx="182736" cy="216024"/>
          </a:xfrm>
          <a:prstGeom prst="actionButtonReturn">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8" charset="0"/>
              <a:buNone/>
              <a:tabLst/>
            </a:pPr>
            <a:endParaRPr kumimoji="0" lang="de-DE" sz="2200" b="0" i="0" u="none" strike="noStrike" cap="none" normalizeH="0" baseline="0" dirty="0" smtClean="0">
              <a:ln>
                <a:noFill/>
              </a:ln>
              <a:solidFill>
                <a:schemeClr val="bg1"/>
              </a:solidFill>
              <a:effectLst/>
              <a:latin typeface="Times New Roman" pitchFamily="18" charset="0"/>
            </a:endParaRPr>
          </a:p>
        </p:txBody>
      </p:sp>
    </p:spTree>
    <p:extLst>
      <p:ext uri="{BB962C8B-B14F-4D97-AF65-F5344CB8AC3E}">
        <p14:creationId xmlns:p14="http://schemas.microsoft.com/office/powerpoint/2010/main" val="1803141529"/>
      </p:ext>
    </p:extLst>
  </p:cSld>
  <p:clrMapOvr>
    <a:masterClrMapping/>
  </p:clrMapOvr>
  <p:timing>
    <p:tnLst>
      <p:par>
        <p:cTn id="1" dur="indefinite" restart="never" nodeType="tmRoot"/>
      </p:par>
    </p:tnLst>
  </p:timing>
</p:sld>
</file>

<file path=ppt/slides/slide4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smtClean="0">
                <a:solidFill>
                  <a:srgbClr val="FF3399"/>
                </a:solidFill>
              </a:rPr>
              <a:t>Biased Representation</a:t>
            </a:r>
            <a:endParaRPr lang="en-US" dirty="0">
              <a:solidFill>
                <a:srgbClr val="FF3399"/>
              </a:solidFill>
            </a:endParaRPr>
          </a:p>
        </p:txBody>
      </p:sp>
      <p:sp>
        <p:nvSpPr>
          <p:cNvPr id="3" name="Inhaltsplatzhalter 2"/>
          <p:cNvSpPr>
            <a:spLocks noGrp="1"/>
          </p:cNvSpPr>
          <p:nvPr>
            <p:ph idx="1"/>
          </p:nvPr>
        </p:nvSpPr>
        <p:spPr>
          <a:xfrm>
            <a:off x="685800" y="1981201"/>
            <a:ext cx="7739063" cy="825225"/>
          </a:xfrm>
        </p:spPr>
        <p:txBody>
          <a:bodyPr/>
          <a:lstStyle/>
          <a:p>
            <a:pPr marL="0" indent="0"/>
            <a:r>
              <a:rPr lang="en-US" sz="1600" dirty="0"/>
              <a:t>For certain components, a so-called </a:t>
            </a:r>
            <a:r>
              <a:rPr lang="en-US" sz="1600" i="1" dirty="0"/>
              <a:t>biased representation</a:t>
            </a:r>
            <a:r>
              <a:rPr lang="en-US" sz="1600" dirty="0"/>
              <a:t> may be possible. For the </a:t>
            </a:r>
            <a:r>
              <a:rPr lang="en-US" sz="1600" dirty="0" smtClean="0"/>
              <a:t>types </a:t>
            </a:r>
            <a:r>
              <a:rPr lang="en-US" sz="1400" dirty="0" smtClean="0">
                <a:latin typeface="Courier New" panose="02070309020205020404" pitchFamily="49" charset="0"/>
                <a:cs typeface="Courier New" panose="02070309020205020404" pitchFamily="49" charset="0"/>
              </a:rPr>
              <a:t>T</a:t>
            </a:r>
            <a:r>
              <a:rPr lang="en-US" sz="1600" dirty="0" smtClean="0"/>
              <a:t> and </a:t>
            </a:r>
            <a:r>
              <a:rPr lang="en-US" sz="1400" dirty="0" smtClean="0">
                <a:latin typeface="Courier New" panose="02070309020205020404" pitchFamily="49" charset="0"/>
                <a:cs typeface="Courier New" panose="02070309020205020404" pitchFamily="49" charset="0"/>
              </a:rPr>
              <a:t>B</a:t>
            </a:r>
            <a:r>
              <a:rPr lang="en-US" sz="1600" dirty="0" smtClean="0"/>
              <a:t>, </a:t>
            </a:r>
            <a:r>
              <a:rPr lang="en-US" sz="1600" dirty="0"/>
              <a:t>the </a:t>
            </a:r>
            <a:r>
              <a:rPr lang="en-US" sz="1600" dirty="0" smtClean="0"/>
              <a:t>attribute </a:t>
            </a:r>
            <a:r>
              <a:rPr lang="en-US" sz="1400" dirty="0">
                <a:latin typeface="Courier New" panose="02070309020205020404" pitchFamily="49" charset="0"/>
                <a:cs typeface="Courier New" panose="02070309020205020404" pitchFamily="49" charset="0"/>
              </a:rPr>
              <a:t>'</a:t>
            </a:r>
            <a:r>
              <a:rPr lang="en-US" sz="1400" dirty="0" smtClean="0">
                <a:latin typeface="Courier New" panose="02070309020205020404" pitchFamily="49" charset="0"/>
                <a:cs typeface="Courier New" panose="02070309020205020404" pitchFamily="49" charset="0"/>
              </a:rPr>
              <a:t>Size</a:t>
            </a:r>
            <a:r>
              <a:rPr lang="en-US" sz="1600" dirty="0" smtClean="0"/>
              <a:t> will </a:t>
            </a:r>
            <a:r>
              <a:rPr lang="en-US" sz="1600" dirty="0"/>
              <a:t>return 10, but since it has only eight values, three bits would suffice. This can be forced with the following </a:t>
            </a:r>
            <a:r>
              <a:rPr lang="en-US" sz="1600" dirty="0" smtClean="0"/>
              <a:t>specification:</a:t>
            </a:r>
          </a:p>
        </p:txBody>
      </p:sp>
      <p:sp>
        <p:nvSpPr>
          <p:cNvPr id="4" name="Fußzeilenplatzhalter 3"/>
          <p:cNvSpPr>
            <a:spLocks noGrp="1"/>
          </p:cNvSpPr>
          <p:nvPr>
            <p:ph type="ftr" idx="10"/>
          </p:nvPr>
        </p:nvSpPr>
        <p:spPr/>
        <p:txBody>
          <a:bodyPr/>
          <a:lstStyle/>
          <a:p>
            <a:pPr>
              <a:defRPr/>
            </a:pPr>
            <a:r>
              <a:rPr lang="en-US" dirty="0" smtClean="0"/>
              <a:t>Ada Basics © 2024 C.Grein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451</a:t>
            </a:fld>
            <a:endParaRPr lang="de-DE" dirty="0"/>
          </a:p>
        </p:txBody>
      </p:sp>
      <p:sp>
        <p:nvSpPr>
          <p:cNvPr id="7" name="Interaktive Schaltfläche: Zurückkehren 6">
            <a:hlinkClick r:id="rId2" action="ppaction://hlinksldjump" highlightClick="1"/>
          </p:cNvPr>
          <p:cNvSpPr/>
          <p:nvPr/>
        </p:nvSpPr>
        <p:spPr bwMode="auto">
          <a:xfrm>
            <a:off x="8242126" y="457539"/>
            <a:ext cx="182736" cy="216024"/>
          </a:xfrm>
          <a:prstGeom prst="actionButtonReturn">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8" charset="0"/>
              <a:buNone/>
              <a:tabLst/>
            </a:pPr>
            <a:endParaRPr kumimoji="0" lang="de-DE" sz="2200" b="0" i="0" u="none" strike="noStrike" cap="none" normalizeH="0" baseline="0" dirty="0" smtClean="0">
              <a:ln>
                <a:noFill/>
              </a:ln>
              <a:solidFill>
                <a:schemeClr val="bg1"/>
              </a:solidFill>
              <a:effectLst/>
              <a:latin typeface="Times New Roman" pitchFamily="18" charset="0"/>
            </a:endParaRPr>
          </a:p>
        </p:txBody>
      </p:sp>
      <p:grpSp>
        <p:nvGrpSpPr>
          <p:cNvPr id="6" name="Gruppieren 5"/>
          <p:cNvGrpSpPr/>
          <p:nvPr/>
        </p:nvGrpSpPr>
        <p:grpSpPr>
          <a:xfrm>
            <a:off x="899592" y="2812437"/>
            <a:ext cx="7453263" cy="3133653"/>
            <a:chOff x="899592" y="3068960"/>
            <a:chExt cx="7453263" cy="3133653"/>
          </a:xfrm>
        </p:grpSpPr>
        <p:sp>
          <p:nvSpPr>
            <p:cNvPr id="9" name="Textfeld 8"/>
            <p:cNvSpPr txBox="1"/>
            <p:nvPr/>
          </p:nvSpPr>
          <p:spPr>
            <a:xfrm>
              <a:off x="899592" y="3109459"/>
              <a:ext cx="3363559" cy="3093154"/>
            </a:xfrm>
            <a:prstGeom prst="rect">
              <a:avLst/>
            </a:prstGeom>
            <a:noFill/>
          </p:spPr>
          <p:txBody>
            <a:bodyPr wrap="square" rtlCol="0">
              <a:spAutoFit/>
            </a:bodyPr>
            <a:lstStyle/>
            <a:p>
              <a:r>
                <a:rPr lang="en-US" sz="1400" b="1" dirty="0">
                  <a:solidFill>
                    <a:schemeClr val="tx1"/>
                  </a:solidFill>
                  <a:latin typeface="Courier New" panose="02070309020205020404" pitchFamily="49" charset="0"/>
                  <a:cs typeface="Courier New" panose="02070309020205020404" pitchFamily="49" charset="0"/>
                </a:rPr>
                <a:t>type</a:t>
              </a:r>
              <a:r>
                <a:rPr lang="en-US" sz="1400" dirty="0">
                  <a:solidFill>
                    <a:schemeClr val="tx1"/>
                  </a:solidFill>
                  <a:latin typeface="Courier New" panose="02070309020205020404" pitchFamily="49" charset="0"/>
                  <a:cs typeface="Courier New" panose="02070309020205020404" pitchFamily="49" charset="0"/>
                </a:rPr>
                <a:t> T </a:t>
              </a:r>
              <a:r>
                <a:rPr lang="en-US" sz="1400" b="1" dirty="0">
                  <a:solidFill>
                    <a:schemeClr val="tx1"/>
                  </a:solidFill>
                  <a:latin typeface="Courier New" panose="02070309020205020404" pitchFamily="49" charset="0"/>
                  <a:cs typeface="Courier New" panose="02070309020205020404" pitchFamily="49" charset="0"/>
                </a:rPr>
                <a:t>is range </a:t>
              </a:r>
              <a:r>
                <a:rPr lang="en-US" sz="1400" dirty="0">
                  <a:solidFill>
                    <a:schemeClr val="tx1"/>
                  </a:solidFill>
                  <a:latin typeface="Courier New" panose="02070309020205020404" pitchFamily="49" charset="0"/>
                  <a:cs typeface="Courier New" panose="02070309020205020404" pitchFamily="49" charset="0"/>
                </a:rPr>
                <a:t>1000 .. 1007</a:t>
              </a:r>
              <a:r>
                <a:rPr lang="en-US" sz="1400" dirty="0" smtClean="0">
                  <a:solidFill>
                    <a:schemeClr val="tx1"/>
                  </a:solidFill>
                  <a:latin typeface="Courier New" panose="02070309020205020404" pitchFamily="49" charset="0"/>
                  <a:cs typeface="Courier New" panose="02070309020205020404" pitchFamily="49" charset="0"/>
                </a:rPr>
                <a:t>;</a:t>
              </a:r>
            </a:p>
            <a:p>
              <a:endParaRPr lang="en-US" sz="900" dirty="0">
                <a:solidFill>
                  <a:schemeClr val="tx1"/>
                </a:solidFill>
                <a:latin typeface="Courier New" panose="02070309020205020404" pitchFamily="49" charset="0"/>
                <a:cs typeface="Courier New" panose="02070309020205020404" pitchFamily="49" charset="0"/>
              </a:endParaRPr>
            </a:p>
            <a:p>
              <a:r>
                <a:rPr lang="en-US" sz="1400" b="1" dirty="0">
                  <a:solidFill>
                    <a:schemeClr val="tx1"/>
                  </a:solidFill>
                  <a:latin typeface="Courier New" panose="02070309020205020404" pitchFamily="49" charset="0"/>
                  <a:cs typeface="Courier New" panose="02070309020205020404" pitchFamily="49" charset="0"/>
                </a:rPr>
                <a:t>type</a:t>
              </a:r>
              <a:r>
                <a:rPr lang="en-US" sz="1400" dirty="0">
                  <a:solidFill>
                    <a:schemeClr val="tx1"/>
                  </a:solidFill>
                  <a:latin typeface="Courier New" panose="02070309020205020404" pitchFamily="49" charset="0"/>
                  <a:cs typeface="Courier New" panose="02070309020205020404" pitchFamily="49" charset="0"/>
                </a:rPr>
                <a:t> Rec </a:t>
              </a:r>
              <a:r>
                <a:rPr lang="en-US" sz="1400" b="1" dirty="0">
                  <a:solidFill>
                    <a:schemeClr val="tx1"/>
                  </a:solidFill>
                  <a:latin typeface="Courier New" panose="02070309020205020404" pitchFamily="49" charset="0"/>
                  <a:cs typeface="Courier New" panose="02070309020205020404" pitchFamily="49" charset="0"/>
                </a:rPr>
                <a:t>is record</a:t>
              </a:r>
              <a:r>
                <a:rPr lang="en-US" sz="1400" dirty="0">
                  <a:solidFill>
                    <a:schemeClr val="tx1"/>
                  </a:solidFill>
                  <a:latin typeface="Courier New" panose="02070309020205020404" pitchFamily="49" charset="0"/>
                  <a:cs typeface="Courier New" panose="02070309020205020404" pitchFamily="49" charset="0"/>
                </a:rPr>
                <a:t/>
              </a:r>
              <a:br>
                <a:rPr lang="en-US" sz="1400" dirty="0">
                  <a:solidFill>
                    <a:schemeClr val="tx1"/>
                  </a:solidFill>
                  <a:latin typeface="Courier New" panose="02070309020205020404" pitchFamily="49" charset="0"/>
                  <a:cs typeface="Courier New" panose="02070309020205020404" pitchFamily="49" charset="0"/>
                </a:rPr>
              </a:br>
              <a:r>
                <a:rPr lang="en-US" sz="1400" dirty="0">
                  <a:solidFill>
                    <a:schemeClr val="tx1"/>
                  </a:solidFill>
                  <a:latin typeface="Courier New" panose="02070309020205020404" pitchFamily="49" charset="0"/>
                  <a:cs typeface="Courier New" panose="02070309020205020404" pitchFamily="49" charset="0"/>
                </a:rPr>
                <a:t>  A: Integer range 0 .. 1;</a:t>
              </a:r>
              <a:br>
                <a:rPr lang="en-US" sz="1400" dirty="0">
                  <a:solidFill>
                    <a:schemeClr val="tx1"/>
                  </a:solidFill>
                  <a:latin typeface="Courier New" panose="02070309020205020404" pitchFamily="49" charset="0"/>
                  <a:cs typeface="Courier New" panose="02070309020205020404" pitchFamily="49" charset="0"/>
                </a:rPr>
              </a:br>
              <a:r>
                <a:rPr lang="en-US" sz="1400" dirty="0">
                  <a:solidFill>
                    <a:schemeClr val="tx1"/>
                  </a:solidFill>
                  <a:latin typeface="Courier New" panose="02070309020205020404" pitchFamily="49" charset="0"/>
                  <a:cs typeface="Courier New" panose="02070309020205020404" pitchFamily="49" charset="0"/>
                </a:rPr>
                <a:t>  B: Boolean;</a:t>
              </a:r>
              <a:br>
                <a:rPr lang="en-US" sz="1400" dirty="0">
                  <a:solidFill>
                    <a:schemeClr val="tx1"/>
                  </a:solidFill>
                  <a:latin typeface="Courier New" panose="02070309020205020404" pitchFamily="49" charset="0"/>
                  <a:cs typeface="Courier New" panose="02070309020205020404" pitchFamily="49" charset="0"/>
                </a:rPr>
              </a:br>
              <a:r>
                <a:rPr lang="en-US" sz="1400" dirty="0">
                  <a:solidFill>
                    <a:schemeClr val="tx1"/>
                  </a:solidFill>
                  <a:latin typeface="Courier New" panose="02070309020205020404" pitchFamily="49" charset="0"/>
                  <a:cs typeface="Courier New" panose="02070309020205020404" pitchFamily="49" charset="0"/>
                </a:rPr>
                <a:t>  C: T;</a:t>
              </a:r>
              <a:br>
                <a:rPr lang="en-US" sz="1400" dirty="0">
                  <a:solidFill>
                    <a:schemeClr val="tx1"/>
                  </a:solidFill>
                  <a:latin typeface="Courier New" panose="02070309020205020404" pitchFamily="49" charset="0"/>
                  <a:cs typeface="Courier New" panose="02070309020205020404" pitchFamily="49" charset="0"/>
                </a:rPr>
              </a:br>
              <a:r>
                <a:rPr lang="en-US" sz="1400" b="1" dirty="0">
                  <a:solidFill>
                    <a:schemeClr val="tx1"/>
                  </a:solidFill>
                  <a:latin typeface="Courier New" panose="02070309020205020404" pitchFamily="49" charset="0"/>
                  <a:cs typeface="Courier New" panose="02070309020205020404" pitchFamily="49" charset="0"/>
                </a:rPr>
                <a:t>end record</a:t>
              </a:r>
              <a:r>
                <a:rPr lang="en-US" sz="1400" dirty="0" smtClean="0">
                  <a:solidFill>
                    <a:schemeClr val="tx1"/>
                  </a:solidFill>
                  <a:latin typeface="Courier New" panose="02070309020205020404" pitchFamily="49" charset="0"/>
                  <a:cs typeface="Courier New" panose="02070309020205020404" pitchFamily="49" charset="0"/>
                </a:rPr>
                <a:t>;</a:t>
              </a:r>
            </a:p>
            <a:p>
              <a:endParaRPr lang="en-US" sz="900" dirty="0">
                <a:solidFill>
                  <a:schemeClr val="tx1"/>
                </a:solidFill>
                <a:latin typeface="Courier New" panose="02070309020205020404" pitchFamily="49" charset="0"/>
                <a:cs typeface="Courier New" panose="02070309020205020404" pitchFamily="49" charset="0"/>
              </a:endParaRPr>
            </a:p>
            <a:p>
              <a:r>
                <a:rPr lang="en-US" sz="1400" b="1" dirty="0">
                  <a:solidFill>
                    <a:schemeClr val="tx1"/>
                  </a:solidFill>
                  <a:latin typeface="Courier New" panose="02070309020205020404" pitchFamily="49" charset="0"/>
                  <a:cs typeface="Courier New" panose="02070309020205020404" pitchFamily="49" charset="0"/>
                </a:rPr>
                <a:t>for</a:t>
              </a:r>
              <a:r>
                <a:rPr lang="en-US" sz="1400" dirty="0">
                  <a:solidFill>
                    <a:schemeClr val="tx1"/>
                  </a:solidFill>
                  <a:latin typeface="Courier New" panose="02070309020205020404" pitchFamily="49" charset="0"/>
                  <a:cs typeface="Courier New" panose="02070309020205020404" pitchFamily="49" charset="0"/>
                </a:rPr>
                <a:t> Rec </a:t>
              </a:r>
              <a:r>
                <a:rPr lang="en-US" sz="1400" b="1" dirty="0">
                  <a:solidFill>
                    <a:schemeClr val="tx1"/>
                  </a:solidFill>
                  <a:latin typeface="Courier New" panose="02070309020205020404" pitchFamily="49" charset="0"/>
                  <a:cs typeface="Courier New" panose="02070309020205020404" pitchFamily="49" charset="0"/>
                </a:rPr>
                <a:t>use record</a:t>
              </a:r>
              <a:r>
                <a:rPr lang="en-US" sz="1400" dirty="0">
                  <a:solidFill>
                    <a:schemeClr val="tx1"/>
                  </a:solidFill>
                  <a:latin typeface="Courier New" panose="02070309020205020404" pitchFamily="49" charset="0"/>
                  <a:cs typeface="Courier New" panose="02070309020205020404" pitchFamily="49" charset="0"/>
                </a:rPr>
                <a:t/>
              </a:r>
              <a:br>
                <a:rPr lang="en-US" sz="1400" dirty="0">
                  <a:solidFill>
                    <a:schemeClr val="tx1"/>
                  </a:solidFill>
                  <a:latin typeface="Courier New" panose="02070309020205020404" pitchFamily="49" charset="0"/>
                  <a:cs typeface="Courier New" panose="02070309020205020404" pitchFamily="49" charset="0"/>
                </a:rPr>
              </a:br>
              <a:r>
                <a:rPr lang="en-US" sz="1400" dirty="0">
                  <a:solidFill>
                    <a:schemeClr val="tx1"/>
                  </a:solidFill>
                  <a:latin typeface="Courier New" panose="02070309020205020404" pitchFamily="49" charset="0"/>
                  <a:cs typeface="Courier New" panose="02070309020205020404" pitchFamily="49" charset="0"/>
                </a:rPr>
                <a:t>  B </a:t>
              </a:r>
              <a:r>
                <a:rPr lang="en-US" sz="1400" b="1" dirty="0">
                  <a:solidFill>
                    <a:schemeClr val="tx1"/>
                  </a:solidFill>
                  <a:latin typeface="Courier New" panose="02070309020205020404" pitchFamily="49" charset="0"/>
                  <a:cs typeface="Courier New" panose="02070309020205020404" pitchFamily="49" charset="0"/>
                </a:rPr>
                <a:t>at</a:t>
              </a:r>
              <a:r>
                <a:rPr lang="en-US" sz="1400" dirty="0">
                  <a:solidFill>
                    <a:schemeClr val="tx1"/>
                  </a:solidFill>
                  <a:latin typeface="Courier New" panose="02070309020205020404" pitchFamily="49" charset="0"/>
                  <a:cs typeface="Courier New" panose="02070309020205020404" pitchFamily="49" charset="0"/>
                </a:rPr>
                <a:t> 0 range 0 .. 1;</a:t>
              </a:r>
              <a:br>
                <a:rPr lang="en-US" sz="1400" dirty="0">
                  <a:solidFill>
                    <a:schemeClr val="tx1"/>
                  </a:solidFill>
                  <a:latin typeface="Courier New" panose="02070309020205020404" pitchFamily="49" charset="0"/>
                  <a:cs typeface="Courier New" panose="02070309020205020404" pitchFamily="49" charset="0"/>
                </a:rPr>
              </a:br>
              <a:r>
                <a:rPr lang="en-US" sz="1400" dirty="0">
                  <a:solidFill>
                    <a:schemeClr val="tx1"/>
                  </a:solidFill>
                  <a:latin typeface="Courier New" panose="02070309020205020404" pitchFamily="49" charset="0"/>
                  <a:cs typeface="Courier New" panose="02070309020205020404" pitchFamily="49" charset="0"/>
                </a:rPr>
                <a:t>  C </a:t>
              </a:r>
              <a:r>
                <a:rPr lang="en-US" sz="1400" b="1" dirty="0">
                  <a:solidFill>
                    <a:schemeClr val="tx1"/>
                  </a:solidFill>
                  <a:latin typeface="Courier New" panose="02070309020205020404" pitchFamily="49" charset="0"/>
                  <a:cs typeface="Courier New" panose="02070309020205020404" pitchFamily="49" charset="0"/>
                </a:rPr>
                <a:t>at</a:t>
              </a:r>
              <a:r>
                <a:rPr lang="en-US" sz="1400" dirty="0">
                  <a:solidFill>
                    <a:schemeClr val="tx1"/>
                  </a:solidFill>
                  <a:latin typeface="Courier New" panose="02070309020205020404" pitchFamily="49" charset="0"/>
                  <a:cs typeface="Courier New" panose="02070309020205020404" pitchFamily="49" charset="0"/>
                </a:rPr>
                <a:t> 0 range 4 .. 6;</a:t>
              </a:r>
              <a:br>
                <a:rPr lang="en-US" sz="1400" dirty="0">
                  <a:solidFill>
                    <a:schemeClr val="tx1"/>
                  </a:solidFill>
                  <a:latin typeface="Courier New" panose="02070309020205020404" pitchFamily="49" charset="0"/>
                  <a:cs typeface="Courier New" panose="02070309020205020404" pitchFamily="49" charset="0"/>
                </a:rPr>
              </a:br>
              <a:r>
                <a:rPr lang="en-US" sz="1400" b="1" dirty="0">
                  <a:solidFill>
                    <a:schemeClr val="tx1"/>
                  </a:solidFill>
                  <a:latin typeface="Courier New" panose="02070309020205020404" pitchFamily="49" charset="0"/>
                  <a:cs typeface="Courier New" panose="02070309020205020404" pitchFamily="49" charset="0"/>
                </a:rPr>
                <a:t>end record</a:t>
              </a:r>
              <a:r>
                <a:rPr lang="en-US" sz="1400" dirty="0" smtClean="0">
                  <a:solidFill>
                    <a:schemeClr val="tx1"/>
                  </a:solidFill>
                  <a:latin typeface="Courier New" panose="02070309020205020404" pitchFamily="49" charset="0"/>
                  <a:cs typeface="Courier New" panose="02070309020205020404" pitchFamily="49" charset="0"/>
                </a:rPr>
                <a:t>;</a:t>
              </a:r>
            </a:p>
            <a:p>
              <a:endParaRPr lang="de-DE" sz="900" dirty="0">
                <a:solidFill>
                  <a:schemeClr val="tx1"/>
                </a:solidFill>
                <a:latin typeface="Courier New" panose="02070309020205020404" pitchFamily="49" charset="0"/>
                <a:cs typeface="Courier New" panose="02070309020205020404" pitchFamily="49" charset="0"/>
              </a:endParaRPr>
            </a:p>
            <a:p>
              <a:pPr lvl="0"/>
              <a:r>
                <a:rPr lang="en-US" sz="1400" b="1" dirty="0">
                  <a:solidFill>
                    <a:srgbClr val="000000"/>
                  </a:solidFill>
                  <a:latin typeface="Courier New" panose="02070309020205020404" pitchFamily="49" charset="0"/>
                  <a:cs typeface="Courier New" panose="02070309020205020404" pitchFamily="49" charset="0"/>
                </a:rPr>
                <a:t>type</a:t>
              </a:r>
              <a:r>
                <a:rPr lang="en-US" sz="1400" dirty="0">
                  <a:solidFill>
                    <a:srgbClr val="000000"/>
                  </a:solidFill>
                  <a:latin typeface="Courier New" panose="02070309020205020404" pitchFamily="49" charset="0"/>
                  <a:cs typeface="Courier New" panose="02070309020205020404" pitchFamily="49" charset="0"/>
                </a:rPr>
                <a:t> B </a:t>
              </a:r>
              <a:r>
                <a:rPr lang="en-US" sz="1400" b="1" dirty="0">
                  <a:solidFill>
                    <a:srgbClr val="000000"/>
                  </a:solidFill>
                  <a:latin typeface="Courier New" panose="02070309020205020404" pitchFamily="49" charset="0"/>
                  <a:cs typeface="Courier New" panose="02070309020205020404" pitchFamily="49" charset="0"/>
                </a:rPr>
                <a:t>is range </a:t>
              </a:r>
              <a:r>
                <a:rPr lang="en-US" sz="1400" dirty="0">
                  <a:solidFill>
                    <a:srgbClr val="000000"/>
                  </a:solidFill>
                  <a:latin typeface="Courier New" panose="02070309020205020404" pitchFamily="49" charset="0"/>
                  <a:cs typeface="Courier New" panose="02070309020205020404" pitchFamily="49" charset="0"/>
                </a:rPr>
                <a:t>1000 .. 1007;</a:t>
              </a:r>
              <a:br>
                <a:rPr lang="en-US" sz="1400" dirty="0">
                  <a:solidFill>
                    <a:srgbClr val="000000"/>
                  </a:solidFill>
                  <a:latin typeface="Courier New" panose="02070309020205020404" pitchFamily="49" charset="0"/>
                  <a:cs typeface="Courier New" panose="02070309020205020404" pitchFamily="49" charset="0"/>
                </a:rPr>
              </a:br>
              <a:r>
                <a:rPr lang="en-US" sz="1400" b="1" dirty="0">
                  <a:solidFill>
                    <a:srgbClr val="000000"/>
                  </a:solidFill>
                  <a:latin typeface="Courier New" panose="02070309020205020404" pitchFamily="49" charset="0"/>
                  <a:cs typeface="Courier New" panose="02070309020205020404" pitchFamily="49" charset="0"/>
                </a:rPr>
                <a:t>for</a:t>
              </a:r>
              <a:r>
                <a:rPr lang="en-US" sz="1400" dirty="0">
                  <a:solidFill>
                    <a:srgbClr val="000000"/>
                  </a:solidFill>
                  <a:latin typeface="Courier New" panose="02070309020205020404" pitchFamily="49" charset="0"/>
                  <a:cs typeface="Courier New" panose="02070309020205020404" pitchFamily="49" charset="0"/>
                </a:rPr>
                <a:t>  B'Size </a:t>
              </a:r>
              <a:r>
                <a:rPr lang="en-US" sz="1400" b="1" dirty="0">
                  <a:solidFill>
                    <a:srgbClr val="000000"/>
                  </a:solidFill>
                  <a:latin typeface="Courier New" panose="02070309020205020404" pitchFamily="49" charset="0"/>
                  <a:cs typeface="Courier New" panose="02070309020205020404" pitchFamily="49" charset="0"/>
                </a:rPr>
                <a:t>use</a:t>
              </a:r>
              <a:r>
                <a:rPr lang="en-US" sz="1400" dirty="0">
                  <a:solidFill>
                    <a:srgbClr val="000000"/>
                  </a:solidFill>
                  <a:latin typeface="Courier New" panose="02070309020205020404" pitchFamily="49" charset="0"/>
                  <a:cs typeface="Courier New" panose="02070309020205020404" pitchFamily="49" charset="0"/>
                </a:rPr>
                <a:t> 3</a:t>
              </a:r>
              <a:r>
                <a:rPr lang="en-US" sz="1400" dirty="0" smtClean="0">
                  <a:solidFill>
                    <a:srgbClr val="000000"/>
                  </a:solidFill>
                  <a:latin typeface="Courier New" panose="02070309020205020404" pitchFamily="49" charset="0"/>
                  <a:cs typeface="Courier New" panose="02070309020205020404" pitchFamily="49" charset="0"/>
                </a:rPr>
                <a:t>;</a:t>
              </a:r>
              <a:endParaRPr lang="en-US" sz="1400" dirty="0">
                <a:solidFill>
                  <a:srgbClr val="000000"/>
                </a:solidFill>
                <a:latin typeface="Courier New" panose="02070309020205020404" pitchFamily="49" charset="0"/>
                <a:cs typeface="Courier New" panose="02070309020205020404" pitchFamily="49" charset="0"/>
              </a:endParaRPr>
            </a:p>
          </p:txBody>
        </p:sp>
        <p:sp>
          <p:nvSpPr>
            <p:cNvPr id="10" name="Textfeld 9"/>
            <p:cNvSpPr txBox="1"/>
            <p:nvPr/>
          </p:nvSpPr>
          <p:spPr>
            <a:xfrm>
              <a:off x="4355976" y="3301670"/>
              <a:ext cx="3996879" cy="2616101"/>
            </a:xfrm>
            <a:prstGeom prst="rect">
              <a:avLst/>
            </a:prstGeom>
            <a:noFill/>
          </p:spPr>
          <p:txBody>
            <a:bodyPr wrap="square" rtlCol="0">
              <a:spAutoFit/>
            </a:bodyPr>
            <a:lstStyle/>
            <a:p>
              <a:r>
                <a:rPr lang="en-US" sz="1600" dirty="0" smtClean="0">
                  <a:solidFill>
                    <a:schemeClr val="tx1"/>
                  </a:solidFill>
                </a:rPr>
                <a:t>Note that no size clause </a:t>
              </a:r>
              <a:r>
                <a:rPr lang="en-US" sz="1600" dirty="0">
                  <a:solidFill>
                    <a:schemeClr val="tx1"/>
                  </a:solidFill>
                </a:rPr>
                <a:t>is needed for type </a:t>
              </a:r>
              <a:r>
                <a:rPr lang="en-US" sz="1400" dirty="0">
                  <a:solidFill>
                    <a:schemeClr val="tx1"/>
                  </a:solidFill>
                  <a:latin typeface="Courier New" panose="02070309020205020404" pitchFamily="49" charset="0"/>
                  <a:cs typeface="Courier New" panose="02070309020205020404" pitchFamily="49" charset="0"/>
                </a:rPr>
                <a:t>T</a:t>
              </a:r>
              <a:r>
                <a:rPr lang="en-US" sz="1600" dirty="0">
                  <a:solidFill>
                    <a:schemeClr val="tx1"/>
                  </a:solidFill>
                </a:rPr>
                <a:t>. Thus, a </a:t>
              </a:r>
              <a:r>
                <a:rPr lang="en-US" sz="1600" i="1" dirty="0">
                  <a:solidFill>
                    <a:schemeClr val="tx1"/>
                  </a:solidFill>
                </a:rPr>
                <a:t>change of representation</a:t>
              </a:r>
              <a:r>
                <a:rPr lang="en-US" sz="1600" dirty="0">
                  <a:solidFill>
                    <a:schemeClr val="tx1"/>
                  </a:solidFill>
                </a:rPr>
                <a:t> is performed in either way when record components and stand-alone objects of type </a:t>
              </a:r>
              <a:r>
                <a:rPr lang="en-US" sz="1400" dirty="0">
                  <a:solidFill>
                    <a:schemeClr val="tx1"/>
                  </a:solidFill>
                  <a:latin typeface="Courier New" panose="02070309020205020404" pitchFamily="49" charset="0"/>
                  <a:cs typeface="Courier New" panose="02070309020205020404" pitchFamily="49" charset="0"/>
                </a:rPr>
                <a:t>T</a:t>
              </a:r>
              <a:r>
                <a:rPr lang="en-US" sz="1600" dirty="0">
                  <a:solidFill>
                    <a:schemeClr val="tx1"/>
                  </a:solidFill>
                </a:rPr>
                <a:t> are assigned to one another</a:t>
              </a:r>
              <a:r>
                <a:rPr lang="en-US" sz="1600" dirty="0" smtClean="0">
                  <a:solidFill>
                    <a:schemeClr val="tx1"/>
                  </a:solidFill>
                </a:rPr>
                <a:t>.</a:t>
              </a:r>
            </a:p>
            <a:p>
              <a:r>
                <a:rPr lang="en-US" sz="1600" dirty="0">
                  <a:solidFill>
                    <a:schemeClr val="tx1"/>
                  </a:solidFill>
                </a:rPr>
                <a:t>Also note that for </a:t>
              </a:r>
              <a:r>
                <a:rPr lang="en-US" sz="1600" dirty="0" smtClean="0">
                  <a:solidFill>
                    <a:schemeClr val="tx1"/>
                  </a:solidFill>
                </a:rPr>
                <a:t>component </a:t>
              </a:r>
              <a:r>
                <a:rPr lang="en-US" sz="1400" dirty="0" smtClean="0">
                  <a:solidFill>
                    <a:schemeClr val="tx1"/>
                  </a:solidFill>
                  <a:latin typeface="Courier New" panose="02070309020205020404" pitchFamily="49" charset="0"/>
                  <a:cs typeface="Courier New" panose="02070309020205020404" pitchFamily="49" charset="0"/>
                </a:rPr>
                <a:t>A</a:t>
              </a:r>
              <a:r>
                <a:rPr lang="en-US" sz="1600" dirty="0" smtClean="0">
                  <a:solidFill>
                    <a:schemeClr val="tx1"/>
                  </a:solidFill>
                </a:rPr>
                <a:t> </a:t>
              </a:r>
              <a:r>
                <a:rPr lang="en-US" sz="1600" dirty="0">
                  <a:solidFill>
                    <a:schemeClr val="tx1"/>
                  </a:solidFill>
                </a:rPr>
                <a:t>the compiler is free to choose any of the remaining bits of position 0, but may also use </a:t>
              </a:r>
              <a:r>
                <a:rPr lang="en-US" sz="1600" dirty="0" smtClean="0">
                  <a:solidFill>
                    <a:schemeClr val="tx1"/>
                  </a:solidFill>
                </a:rPr>
                <a:t>at any other position </a:t>
              </a:r>
              <a:r>
                <a:rPr lang="en-US" sz="1600" dirty="0">
                  <a:solidFill>
                    <a:schemeClr val="tx1"/>
                  </a:solidFill>
                </a:rPr>
                <a:t>as many bits as an </a:t>
              </a:r>
              <a:r>
                <a:rPr lang="en-US" sz="1400" dirty="0" smtClean="0">
                  <a:solidFill>
                    <a:schemeClr val="tx1"/>
                  </a:solidFill>
                  <a:latin typeface="Courier New" panose="02070309020205020404" pitchFamily="49" charset="0"/>
                  <a:cs typeface="Courier New" panose="02070309020205020404" pitchFamily="49" charset="0"/>
                </a:rPr>
                <a:t>Integer</a:t>
              </a:r>
              <a:r>
                <a:rPr lang="en-US" sz="1600" dirty="0" smtClean="0">
                  <a:solidFill>
                    <a:schemeClr val="tx1"/>
                  </a:solidFill>
                </a:rPr>
                <a:t> </a:t>
              </a:r>
              <a:r>
                <a:rPr lang="en-US" sz="1600" dirty="0">
                  <a:solidFill>
                    <a:schemeClr val="tx1"/>
                  </a:solidFill>
                </a:rPr>
                <a:t>requires in the given implementation. </a:t>
              </a:r>
              <a:endParaRPr lang="de-DE" sz="1600" dirty="0">
                <a:solidFill>
                  <a:schemeClr val="tx1"/>
                </a:solidFill>
              </a:endParaRPr>
            </a:p>
          </p:txBody>
        </p:sp>
        <p:cxnSp>
          <p:nvCxnSpPr>
            <p:cNvPr id="18" name="Gerader Verbinder 17"/>
            <p:cNvCxnSpPr/>
            <p:nvPr/>
          </p:nvCxnSpPr>
          <p:spPr bwMode="auto">
            <a:xfrm>
              <a:off x="4211960" y="3068960"/>
              <a:ext cx="0" cy="3107812"/>
            </a:xfrm>
            <a:prstGeom prst="line">
              <a:avLst/>
            </a:prstGeom>
            <a:solidFill>
              <a:srgbClr val="00B8FF"/>
            </a:solidFill>
            <a:ln w="12700"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11" name="Textfeld 10"/>
          <p:cNvSpPr txBox="1"/>
          <p:nvPr/>
        </p:nvSpPr>
        <p:spPr>
          <a:xfrm>
            <a:off x="685801" y="5986155"/>
            <a:ext cx="7739062" cy="323165"/>
          </a:xfrm>
          <a:prstGeom prst="rect">
            <a:avLst/>
          </a:prstGeom>
          <a:noFill/>
        </p:spPr>
        <p:txBody>
          <a:bodyPr wrap="square" rtlCol="0">
            <a:spAutoFit/>
          </a:bodyPr>
          <a:lstStyle/>
          <a:p>
            <a:pPr algn="ctr"/>
            <a:r>
              <a:rPr lang="en-US" sz="1500" dirty="0" smtClean="0">
                <a:solidFill>
                  <a:srgbClr val="00B050"/>
                </a:solidFill>
              </a:rPr>
              <a:t>GNAT CE 2021 on Windows allocates a 64 bit object and puts A on </a:t>
            </a:r>
            <a:r>
              <a:rPr lang="en-US" sz="1500" dirty="0">
                <a:solidFill>
                  <a:srgbClr val="00B050"/>
                </a:solidFill>
              </a:rPr>
              <a:t>p</a:t>
            </a:r>
            <a:r>
              <a:rPr lang="en-US" sz="1500" dirty="0" smtClean="0">
                <a:solidFill>
                  <a:srgbClr val="00B050"/>
                </a:solidFill>
              </a:rPr>
              <a:t>osition 4 range 0 .. 31.</a:t>
            </a:r>
            <a:endParaRPr lang="en-US" sz="1500" dirty="0">
              <a:solidFill>
                <a:srgbClr val="00B050"/>
              </a:solidFill>
            </a:endParaRPr>
          </a:p>
        </p:txBody>
      </p:sp>
      <p:sp>
        <p:nvSpPr>
          <p:cNvPr id="12" name="Textfeld 11"/>
          <p:cNvSpPr txBox="1"/>
          <p:nvPr/>
        </p:nvSpPr>
        <p:spPr>
          <a:xfrm>
            <a:off x="6948264" y="1555929"/>
            <a:ext cx="1476598" cy="338554"/>
          </a:xfrm>
          <a:prstGeom prst="rect">
            <a:avLst/>
          </a:prstGeom>
          <a:solidFill>
            <a:srgbClr val="EADCE7"/>
          </a:solidFill>
          <a:ln w="19050">
            <a:solidFill>
              <a:srgbClr val="7030A0"/>
            </a:solidFill>
          </a:ln>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lang="en-US" sz="1600" kern="0" dirty="0" smtClean="0">
                <a:solidFill>
                  <a:srgbClr val="7030A0"/>
                </a:solidFill>
              </a:rPr>
              <a:t>From slide</a:t>
            </a:r>
            <a:r>
              <a:rPr kumimoji="0" lang="en-US" sz="1600" b="0" i="0" u="none" strike="noStrike" kern="0" cap="none" spc="0" normalizeH="0" baseline="0" noProof="0" dirty="0" smtClean="0">
                <a:ln>
                  <a:noFill/>
                </a:ln>
                <a:solidFill>
                  <a:srgbClr val="7030A0"/>
                </a:solidFill>
                <a:effectLst/>
                <a:uLnTx/>
                <a:uFillTx/>
              </a:rPr>
              <a:t> </a:t>
            </a:r>
            <a:r>
              <a:rPr lang="en-US" sz="1600" kern="0" dirty="0" smtClean="0">
                <a:solidFill>
                  <a:srgbClr val="000000"/>
                </a:solidFill>
              </a:rPr>
              <a:t>304</a:t>
            </a:r>
            <a:endParaRPr kumimoji="0" lang="en-US" sz="1600" b="0" i="0" u="none" strike="noStrike" kern="0" cap="none" spc="0" normalizeH="0" baseline="0" noProof="0" dirty="0" smtClean="0">
              <a:ln>
                <a:noFill/>
              </a:ln>
              <a:solidFill>
                <a:srgbClr val="000000"/>
              </a:solidFill>
              <a:effectLst/>
              <a:uLnTx/>
              <a:uFillTx/>
            </a:endParaRPr>
          </a:p>
        </p:txBody>
      </p:sp>
    </p:spTree>
    <p:extLst>
      <p:ext uri="{BB962C8B-B14F-4D97-AF65-F5344CB8AC3E}">
        <p14:creationId xmlns:p14="http://schemas.microsoft.com/office/powerpoint/2010/main" val="3747098563"/>
      </p:ext>
    </p:extLst>
  </p:cSld>
  <p:clrMapOvr>
    <a:masterClrMapping/>
  </p:clrMapOvr>
  <p:timing>
    <p:tnLst>
      <p:par>
        <p:cTn id="1" dur="indefinite" restart="never" nodeType="tmRoot"/>
      </p:par>
    </p:tnLst>
  </p:timing>
</p:sld>
</file>

<file path=ppt/slides/slide4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smtClean="0">
                <a:solidFill>
                  <a:srgbClr val="FF3399"/>
                </a:solidFill>
              </a:rPr>
              <a:t>Tampering</a:t>
            </a:r>
            <a:endParaRPr lang="en-US" dirty="0">
              <a:solidFill>
                <a:srgbClr val="FF3399"/>
              </a:solidFill>
            </a:endParaRPr>
          </a:p>
        </p:txBody>
      </p:sp>
      <p:sp>
        <p:nvSpPr>
          <p:cNvPr id="3" name="Inhaltsplatzhalter 2"/>
          <p:cNvSpPr>
            <a:spLocks noGrp="1"/>
          </p:cNvSpPr>
          <p:nvPr>
            <p:ph idx="1"/>
          </p:nvPr>
        </p:nvSpPr>
        <p:spPr/>
        <p:txBody>
          <a:bodyPr/>
          <a:lstStyle/>
          <a:p>
            <a:pPr marL="0" lvl="0" indent="0"/>
            <a:r>
              <a:rPr lang="en-US" sz="1800" dirty="0" smtClean="0"/>
              <a:t>RM A.18 prevents dangerous interference with the inner container structure by so-called </a:t>
            </a:r>
            <a:r>
              <a:rPr lang="en-US" sz="1800" i="1" dirty="0" smtClean="0"/>
              <a:t>tampering checks</a:t>
            </a:r>
            <a:r>
              <a:rPr lang="en-US" sz="1800" dirty="0" smtClean="0"/>
              <a:t>. This may </a:t>
            </a:r>
            <a:r>
              <a:rPr lang="en-US" sz="1800" dirty="0"/>
              <a:t>occasionally </a:t>
            </a:r>
            <a:r>
              <a:rPr lang="en-US" sz="1800" dirty="0" smtClean="0"/>
              <a:t>be annoying since it for instance prevents deleting elements during an iteration operation. A proposal for a work-around is to use cursors like in the following sketch:</a:t>
            </a:r>
          </a:p>
          <a:p>
            <a:pPr marL="355600" lvl="0" indent="0"/>
            <a:r>
              <a:rPr lang="en-US" sz="1600" dirty="0" smtClean="0">
                <a:latin typeface="Courier New" panose="02070309020205020404" pitchFamily="49" charset="0"/>
                <a:cs typeface="Courier New" panose="02070309020205020404" pitchFamily="49" charset="0"/>
              </a:rPr>
              <a:t>Save_List.Empty</a:t>
            </a:r>
            <a:r>
              <a:rPr lang="en-US" sz="1600" dirty="0">
                <a:latin typeface="Courier New" panose="02070309020205020404" pitchFamily="49" charset="0"/>
                <a:cs typeface="Courier New" panose="02070309020205020404" pitchFamily="49" charset="0"/>
              </a:rPr>
              <a:t>;  -- </a:t>
            </a:r>
            <a:r>
              <a:rPr lang="en-US" sz="1600" i="1" dirty="0">
                <a:latin typeface="Courier New" panose="02070309020205020404" pitchFamily="49" charset="0"/>
                <a:cs typeface="Courier New" panose="02070309020205020404" pitchFamily="49" charset="0"/>
              </a:rPr>
              <a:t>Clear list of saved cursors.</a:t>
            </a:r>
            <a:r>
              <a:rPr lang="en-US" sz="1600" dirty="0">
                <a:latin typeface="Courier New" panose="02070309020205020404" pitchFamily="49" charset="0"/>
                <a:cs typeface="Courier New" panose="02070309020205020404" pitchFamily="49" charset="0"/>
              </a:rPr>
              <a:t/>
            </a:r>
            <a:br>
              <a:rPr lang="en-US" sz="1600" dirty="0">
                <a:latin typeface="Courier New" panose="02070309020205020404" pitchFamily="49" charset="0"/>
                <a:cs typeface="Courier New" panose="02070309020205020404" pitchFamily="49" charset="0"/>
              </a:rPr>
            </a:br>
            <a:r>
              <a:rPr lang="en-US" sz="1600" dirty="0">
                <a:latin typeface="Courier New" panose="02070309020205020404" pitchFamily="49" charset="0"/>
                <a:cs typeface="Courier New" panose="02070309020205020404" pitchFamily="49" charset="0"/>
              </a:rPr>
              <a:t>-- </a:t>
            </a:r>
            <a:r>
              <a:rPr lang="en-US" sz="1600" i="1" dirty="0">
                <a:latin typeface="Courier New" panose="02070309020205020404" pitchFamily="49" charset="0"/>
                <a:cs typeface="Courier New" panose="02070309020205020404" pitchFamily="49" charset="0"/>
              </a:rPr>
              <a:t>Find the nodes of My_Map that we don't need.</a:t>
            </a:r>
            <a:br>
              <a:rPr lang="en-US" sz="1600" i="1" dirty="0">
                <a:latin typeface="Courier New" panose="02070309020205020404" pitchFamily="49" charset="0"/>
                <a:cs typeface="Courier New" panose="02070309020205020404" pitchFamily="49" charset="0"/>
              </a:rPr>
            </a:br>
            <a:r>
              <a:rPr lang="en-US" sz="1600" b="1" dirty="0">
                <a:latin typeface="Courier New" panose="02070309020205020404" pitchFamily="49" charset="0"/>
                <a:cs typeface="Courier New" panose="02070309020205020404" pitchFamily="49" charset="0"/>
              </a:rPr>
              <a:t>for</a:t>
            </a:r>
            <a:r>
              <a:rPr lang="en-US" sz="1600" dirty="0">
                <a:latin typeface="Courier New" panose="02070309020205020404" pitchFamily="49" charset="0"/>
                <a:cs typeface="Courier New" panose="02070309020205020404" pitchFamily="49" charset="0"/>
              </a:rPr>
              <a:t> Cursor </a:t>
            </a:r>
            <a:r>
              <a:rPr lang="en-US" sz="1600" b="1" dirty="0">
                <a:latin typeface="Courier New" panose="02070309020205020404" pitchFamily="49" charset="0"/>
                <a:cs typeface="Courier New" panose="02070309020205020404" pitchFamily="49" charset="0"/>
              </a:rPr>
              <a:t>in</a:t>
            </a:r>
            <a:r>
              <a:rPr lang="en-US" sz="1600" dirty="0">
                <a:latin typeface="Courier New" panose="02070309020205020404" pitchFamily="49" charset="0"/>
                <a:cs typeface="Courier New" panose="02070309020205020404" pitchFamily="49" charset="0"/>
              </a:rPr>
              <a:t> My_Map.Iterate </a:t>
            </a:r>
            <a:r>
              <a:rPr lang="en-US" sz="1600" b="1" dirty="0">
                <a:latin typeface="Courier New" panose="02070309020205020404" pitchFamily="49" charset="0"/>
                <a:cs typeface="Courier New" panose="02070309020205020404" pitchFamily="49" charset="0"/>
              </a:rPr>
              <a:t>loop</a:t>
            </a:r>
            <a:r>
              <a:rPr lang="en-US" sz="1600" dirty="0">
                <a:latin typeface="Courier New" panose="02070309020205020404" pitchFamily="49" charset="0"/>
                <a:cs typeface="Courier New" panose="02070309020205020404" pitchFamily="49" charset="0"/>
              </a:rPr>
              <a:t/>
            </a:r>
            <a:br>
              <a:rPr lang="en-US" sz="1600" dirty="0">
                <a:latin typeface="Courier New" panose="02070309020205020404" pitchFamily="49" charset="0"/>
                <a:cs typeface="Courier New" panose="02070309020205020404" pitchFamily="49" charset="0"/>
              </a:rPr>
            </a:br>
            <a:r>
              <a:rPr lang="en-US" sz="1600" dirty="0">
                <a:latin typeface="Courier New" panose="02070309020205020404" pitchFamily="49" charset="0"/>
                <a:cs typeface="Courier New" panose="02070309020205020404" pitchFamily="49" charset="0"/>
              </a:rPr>
              <a:t>  </a:t>
            </a:r>
            <a:r>
              <a:rPr lang="en-US" sz="1600" b="1" dirty="0">
                <a:latin typeface="Courier New" panose="02070309020205020404" pitchFamily="49" charset="0"/>
                <a:cs typeface="Courier New" panose="02070309020205020404" pitchFamily="49" charset="0"/>
              </a:rPr>
              <a:t>if</a:t>
            </a:r>
            <a:r>
              <a:rPr lang="en-US" sz="1600" dirty="0">
                <a:latin typeface="Courier New" panose="02070309020205020404" pitchFamily="49" charset="0"/>
                <a:cs typeface="Courier New" panose="02070309020205020404" pitchFamily="49" charset="0"/>
              </a:rPr>
              <a:t> Need_to_Delete (My_Map.Element (Cursor)) </a:t>
            </a:r>
            <a:r>
              <a:rPr lang="en-US" sz="1600" b="1" dirty="0">
                <a:latin typeface="Courier New" panose="02070309020205020404" pitchFamily="49" charset="0"/>
                <a:cs typeface="Courier New" panose="02070309020205020404" pitchFamily="49" charset="0"/>
              </a:rPr>
              <a:t>then</a:t>
            </a:r>
            <a:r>
              <a:rPr lang="en-US" sz="1600" dirty="0">
                <a:latin typeface="Courier New" panose="02070309020205020404" pitchFamily="49" charset="0"/>
                <a:cs typeface="Courier New" panose="02070309020205020404" pitchFamily="49" charset="0"/>
              </a:rPr>
              <a:t/>
            </a:r>
            <a:br>
              <a:rPr lang="en-US" sz="1600" dirty="0">
                <a:latin typeface="Courier New" panose="02070309020205020404" pitchFamily="49" charset="0"/>
                <a:cs typeface="Courier New" panose="02070309020205020404" pitchFamily="49" charset="0"/>
              </a:rPr>
            </a:br>
            <a:r>
              <a:rPr lang="en-US" sz="1600" dirty="0">
                <a:latin typeface="Courier New" panose="02070309020205020404" pitchFamily="49" charset="0"/>
                <a:cs typeface="Courier New" panose="02070309020205020404" pitchFamily="49" charset="0"/>
              </a:rPr>
              <a:t>    Save_List.Append (Cursor);</a:t>
            </a:r>
            <a:br>
              <a:rPr lang="en-US" sz="1600" dirty="0">
                <a:latin typeface="Courier New" panose="02070309020205020404" pitchFamily="49" charset="0"/>
                <a:cs typeface="Courier New" panose="02070309020205020404" pitchFamily="49" charset="0"/>
              </a:rPr>
            </a:br>
            <a:r>
              <a:rPr lang="en-US" sz="1600" dirty="0">
                <a:latin typeface="Courier New" panose="02070309020205020404" pitchFamily="49" charset="0"/>
                <a:cs typeface="Courier New" panose="02070309020205020404" pitchFamily="49" charset="0"/>
              </a:rPr>
              <a:t>  -- </a:t>
            </a:r>
            <a:r>
              <a:rPr lang="en-US" sz="1600" i="1" dirty="0">
                <a:latin typeface="Courier New" panose="02070309020205020404" pitchFamily="49" charset="0"/>
                <a:cs typeface="Courier New" panose="02070309020205020404" pitchFamily="49" charset="0"/>
              </a:rPr>
              <a:t>else no need to do anything.</a:t>
            </a:r>
            <a:br>
              <a:rPr lang="en-US" sz="1600" i="1" dirty="0">
                <a:latin typeface="Courier New" panose="02070309020205020404" pitchFamily="49" charset="0"/>
                <a:cs typeface="Courier New" panose="02070309020205020404" pitchFamily="49" charset="0"/>
              </a:rPr>
            </a:br>
            <a:r>
              <a:rPr lang="en-US" sz="1600" i="1" dirty="0">
                <a:latin typeface="Courier New" panose="02070309020205020404" pitchFamily="49" charset="0"/>
                <a:cs typeface="Courier New" panose="02070309020205020404" pitchFamily="49" charset="0"/>
              </a:rPr>
              <a:t>  </a:t>
            </a:r>
            <a:r>
              <a:rPr lang="en-US" sz="1600" b="1" dirty="0">
                <a:latin typeface="Courier New" panose="02070309020205020404" pitchFamily="49" charset="0"/>
                <a:cs typeface="Courier New" panose="02070309020205020404" pitchFamily="49" charset="0"/>
              </a:rPr>
              <a:t>end if</a:t>
            </a:r>
            <a:r>
              <a:rPr lang="en-US" sz="1600" dirty="0">
                <a:latin typeface="Courier New" panose="02070309020205020404" pitchFamily="49" charset="0"/>
                <a:cs typeface="Courier New" panose="02070309020205020404" pitchFamily="49" charset="0"/>
              </a:rPr>
              <a:t>;</a:t>
            </a:r>
            <a:br>
              <a:rPr lang="en-US" sz="1600" dirty="0">
                <a:latin typeface="Courier New" panose="02070309020205020404" pitchFamily="49" charset="0"/>
                <a:cs typeface="Courier New" panose="02070309020205020404" pitchFamily="49" charset="0"/>
              </a:rPr>
            </a:br>
            <a:r>
              <a:rPr lang="en-US" sz="1600" b="1" dirty="0">
                <a:latin typeface="Courier New" panose="02070309020205020404" pitchFamily="49" charset="0"/>
                <a:cs typeface="Courier New" panose="02070309020205020404" pitchFamily="49" charset="0"/>
              </a:rPr>
              <a:t>end loop</a:t>
            </a:r>
            <a:r>
              <a:rPr lang="en-US" sz="1600" dirty="0">
                <a:latin typeface="Courier New" panose="02070309020205020404" pitchFamily="49" charset="0"/>
                <a:cs typeface="Courier New" panose="02070309020205020404" pitchFamily="49" charset="0"/>
              </a:rPr>
              <a:t>;</a:t>
            </a:r>
            <a:br>
              <a:rPr lang="en-US" sz="1600" dirty="0">
                <a:latin typeface="Courier New" panose="02070309020205020404" pitchFamily="49" charset="0"/>
                <a:cs typeface="Courier New" panose="02070309020205020404" pitchFamily="49" charset="0"/>
              </a:rPr>
            </a:br>
            <a:r>
              <a:rPr lang="en-US" sz="1600" dirty="0">
                <a:latin typeface="Courier New" panose="02070309020205020404" pitchFamily="49" charset="0"/>
                <a:cs typeface="Courier New" panose="02070309020205020404" pitchFamily="49" charset="0"/>
              </a:rPr>
              <a:t>-- </a:t>
            </a:r>
            <a:r>
              <a:rPr lang="en-US" sz="1600" i="1" dirty="0">
                <a:latin typeface="Courier New" panose="02070309020205020404" pitchFamily="49" charset="0"/>
                <a:cs typeface="Courier New" panose="02070309020205020404" pitchFamily="49" charset="0"/>
              </a:rPr>
              <a:t>Delete the cursors of the nodes we don't want anymore.</a:t>
            </a:r>
            <a:r>
              <a:rPr lang="en-US" sz="1600" dirty="0">
                <a:latin typeface="Courier New" panose="02070309020205020404" pitchFamily="49" charset="0"/>
                <a:cs typeface="Courier New" panose="02070309020205020404" pitchFamily="49" charset="0"/>
              </a:rPr>
              <a:t/>
            </a:r>
            <a:br>
              <a:rPr lang="en-US" sz="1600" dirty="0">
                <a:latin typeface="Courier New" panose="02070309020205020404" pitchFamily="49" charset="0"/>
                <a:cs typeface="Courier New" panose="02070309020205020404" pitchFamily="49" charset="0"/>
              </a:rPr>
            </a:br>
            <a:r>
              <a:rPr lang="en-US" sz="1600" b="1" dirty="0">
                <a:latin typeface="Courier New" panose="02070309020205020404" pitchFamily="49" charset="0"/>
                <a:cs typeface="Courier New" panose="02070309020205020404" pitchFamily="49" charset="0"/>
              </a:rPr>
              <a:t>for</a:t>
            </a:r>
            <a:r>
              <a:rPr lang="en-US" sz="1600" dirty="0">
                <a:latin typeface="Courier New" panose="02070309020205020404" pitchFamily="49" charset="0"/>
                <a:cs typeface="Courier New" panose="02070309020205020404" pitchFamily="49" charset="0"/>
              </a:rPr>
              <a:t> Cursor </a:t>
            </a:r>
            <a:r>
              <a:rPr lang="en-US" sz="1600" b="1" dirty="0">
                <a:latin typeface="Courier New" panose="02070309020205020404" pitchFamily="49" charset="0"/>
                <a:cs typeface="Courier New" panose="02070309020205020404" pitchFamily="49" charset="0"/>
              </a:rPr>
              <a:t>of</a:t>
            </a:r>
            <a:r>
              <a:rPr lang="en-US" sz="1600" dirty="0">
                <a:latin typeface="Courier New" panose="02070309020205020404" pitchFamily="49" charset="0"/>
                <a:cs typeface="Courier New" panose="02070309020205020404" pitchFamily="49" charset="0"/>
              </a:rPr>
              <a:t> Save_List </a:t>
            </a:r>
            <a:r>
              <a:rPr lang="en-US" sz="1600" b="1" dirty="0">
                <a:latin typeface="Courier New" panose="02070309020205020404" pitchFamily="49" charset="0"/>
                <a:cs typeface="Courier New" panose="02070309020205020404" pitchFamily="49" charset="0"/>
              </a:rPr>
              <a:t>loop</a:t>
            </a:r>
            <a:r>
              <a:rPr lang="en-US" sz="1600" dirty="0">
                <a:latin typeface="Courier New" panose="02070309020205020404" pitchFamily="49" charset="0"/>
                <a:cs typeface="Courier New" panose="02070309020205020404" pitchFamily="49" charset="0"/>
              </a:rPr>
              <a:t/>
            </a:r>
            <a:br>
              <a:rPr lang="en-US" sz="1600" dirty="0">
                <a:latin typeface="Courier New" panose="02070309020205020404" pitchFamily="49" charset="0"/>
                <a:cs typeface="Courier New" panose="02070309020205020404" pitchFamily="49" charset="0"/>
              </a:rPr>
            </a:br>
            <a:r>
              <a:rPr lang="en-US" sz="1600" dirty="0">
                <a:latin typeface="Courier New" panose="02070309020205020404" pitchFamily="49" charset="0"/>
                <a:cs typeface="Courier New" panose="02070309020205020404" pitchFamily="49" charset="0"/>
              </a:rPr>
              <a:t>  My_Map.Delete (Cursor);</a:t>
            </a:r>
            <a:br>
              <a:rPr lang="en-US" sz="1600" dirty="0">
                <a:latin typeface="Courier New" panose="02070309020205020404" pitchFamily="49" charset="0"/>
                <a:cs typeface="Courier New" panose="02070309020205020404" pitchFamily="49" charset="0"/>
              </a:rPr>
            </a:br>
            <a:r>
              <a:rPr lang="en-US" sz="1600" b="1" dirty="0">
                <a:latin typeface="Courier New" panose="02070309020205020404" pitchFamily="49" charset="0"/>
                <a:cs typeface="Courier New" panose="02070309020205020404" pitchFamily="49" charset="0"/>
              </a:rPr>
              <a:t>end loop</a:t>
            </a:r>
            <a:r>
              <a:rPr lang="en-US" sz="1600" dirty="0" smtClean="0">
                <a:latin typeface="Courier New" panose="02070309020205020404" pitchFamily="49" charset="0"/>
                <a:cs typeface="Courier New" panose="02070309020205020404" pitchFamily="49" charset="0"/>
              </a:rPr>
              <a:t>;</a:t>
            </a:r>
            <a:endParaRPr lang="en-US" sz="1600" dirty="0">
              <a:latin typeface="Courier New" panose="02070309020205020404" pitchFamily="49" charset="0"/>
              <a:cs typeface="Courier New" panose="02070309020205020404" pitchFamily="49" charset="0"/>
            </a:endParaRPr>
          </a:p>
        </p:txBody>
      </p:sp>
      <p:sp>
        <p:nvSpPr>
          <p:cNvPr id="4" name="Fußzeilenplatzhalter 3"/>
          <p:cNvSpPr>
            <a:spLocks noGrp="1"/>
          </p:cNvSpPr>
          <p:nvPr>
            <p:ph type="ftr" idx="10"/>
          </p:nvPr>
        </p:nvSpPr>
        <p:spPr/>
        <p:txBody>
          <a:bodyPr/>
          <a:lstStyle/>
          <a:p>
            <a:pPr>
              <a:defRPr/>
            </a:pPr>
            <a:r>
              <a:rPr lang="en-US" dirty="0" smtClean="0"/>
              <a:t>Ada Basics © 2024 C.Grein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452</a:t>
            </a:fld>
            <a:endParaRPr lang="de-DE" dirty="0"/>
          </a:p>
        </p:txBody>
      </p:sp>
      <p:sp>
        <p:nvSpPr>
          <p:cNvPr id="6" name="Interaktive Schaltfläche: Zurückkehren 5">
            <a:hlinkClick r:id="rId2" action="ppaction://hlinksldjump" highlightClick="1"/>
          </p:cNvPr>
          <p:cNvSpPr/>
          <p:nvPr/>
        </p:nvSpPr>
        <p:spPr bwMode="auto">
          <a:xfrm>
            <a:off x="8242126" y="463550"/>
            <a:ext cx="182736" cy="216024"/>
          </a:xfrm>
          <a:prstGeom prst="actionButtonReturn">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8" charset="0"/>
              <a:buNone/>
              <a:tabLst/>
            </a:pPr>
            <a:endParaRPr kumimoji="0" lang="de-DE" sz="2200" b="0" i="0" u="none" strike="noStrike" cap="none" normalizeH="0" baseline="0" dirty="0" smtClean="0">
              <a:ln>
                <a:noFill/>
              </a:ln>
              <a:solidFill>
                <a:schemeClr val="bg1"/>
              </a:solidFill>
              <a:effectLst/>
              <a:latin typeface="Times New Roman" pitchFamily="18" charset="0"/>
            </a:endParaRPr>
          </a:p>
        </p:txBody>
      </p:sp>
      <p:sp>
        <p:nvSpPr>
          <p:cNvPr id="7" name="Textfeld 6"/>
          <p:cNvSpPr txBox="1"/>
          <p:nvPr/>
        </p:nvSpPr>
        <p:spPr>
          <a:xfrm>
            <a:off x="6948264" y="1584007"/>
            <a:ext cx="1476598" cy="338554"/>
          </a:xfrm>
          <a:prstGeom prst="rect">
            <a:avLst/>
          </a:prstGeom>
          <a:solidFill>
            <a:srgbClr val="EADCE7"/>
          </a:solidFill>
          <a:ln w="19050">
            <a:solidFill>
              <a:srgbClr val="7030A0"/>
            </a:solidFill>
          </a:ln>
        </p:spPr>
        <p:txBody>
          <a:bodyPr wrap="square" rtlCol="0">
            <a:spAutoFit/>
          </a:bodyPr>
          <a:lstStyle/>
          <a:p>
            <a:r>
              <a:rPr lang="en-US" sz="1600" dirty="0" smtClean="0">
                <a:solidFill>
                  <a:srgbClr val="7030A0"/>
                </a:solidFill>
              </a:rPr>
              <a:t>From slide </a:t>
            </a:r>
            <a:r>
              <a:rPr lang="en-US" sz="1600" dirty="0" smtClean="0">
                <a:solidFill>
                  <a:schemeClr val="tx1"/>
                </a:solidFill>
              </a:rPr>
              <a:t>272</a:t>
            </a:r>
            <a:endParaRPr lang="en-US" sz="1600" dirty="0">
              <a:solidFill>
                <a:schemeClr val="tx1"/>
              </a:solidFill>
            </a:endParaRPr>
          </a:p>
        </p:txBody>
      </p:sp>
    </p:spTree>
    <p:extLst>
      <p:ext uri="{BB962C8B-B14F-4D97-AF65-F5344CB8AC3E}">
        <p14:creationId xmlns:p14="http://schemas.microsoft.com/office/powerpoint/2010/main" val="617864190"/>
      </p:ext>
    </p:extLst>
  </p:cSld>
  <p:clrMapOvr>
    <a:masterClrMapping/>
  </p:clrMapOvr>
  <p:timing>
    <p:tnLst>
      <p:par>
        <p:cTn id="1" dur="indefinite" restart="never" nodeType="tmRoot"/>
      </p:par>
    </p:tnLst>
  </p:timing>
</p:sld>
</file>

<file path=ppt/slides/slide4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ußzeilenplatzhalter 1"/>
          <p:cNvSpPr>
            <a:spLocks noGrp="1"/>
          </p:cNvSpPr>
          <p:nvPr>
            <p:ph type="ftr" idx="10"/>
          </p:nvPr>
        </p:nvSpPr>
        <p:spPr/>
        <p:txBody>
          <a:bodyPr/>
          <a:lstStyle/>
          <a:p>
            <a:pPr>
              <a:defRPr/>
            </a:pPr>
            <a:r>
              <a:rPr lang="en-US" dirty="0" smtClean="0"/>
              <a:t>Ada Basics © 2024 C.Grein</a:t>
            </a:r>
            <a:endParaRPr lang="de-DE" dirty="0"/>
          </a:p>
        </p:txBody>
      </p:sp>
      <p:sp>
        <p:nvSpPr>
          <p:cNvPr id="3" name="Foliennummernplatzhalter 2"/>
          <p:cNvSpPr>
            <a:spLocks noGrp="1"/>
          </p:cNvSpPr>
          <p:nvPr>
            <p:ph type="sldNum" idx="11"/>
          </p:nvPr>
        </p:nvSpPr>
        <p:spPr/>
        <p:txBody>
          <a:bodyPr/>
          <a:lstStyle/>
          <a:p>
            <a:pPr>
              <a:defRPr/>
            </a:pPr>
            <a:fld id="{84D954CA-63EA-4D97-ADBC-1D894F0EA83B}" type="slidenum">
              <a:rPr lang="de-DE" smtClean="0"/>
              <a:pPr>
                <a:defRPr/>
              </a:pPr>
              <a:t>453</a:t>
            </a:fld>
            <a:endParaRPr lang="de-DE" dirty="0"/>
          </a:p>
        </p:txBody>
      </p:sp>
      <p:sp>
        <p:nvSpPr>
          <p:cNvPr id="4" name="Titel 7"/>
          <p:cNvSpPr txBox="1">
            <a:spLocks/>
          </p:cNvSpPr>
          <p:nvPr/>
        </p:nvSpPr>
        <p:spPr>
          <a:xfrm>
            <a:off x="457200" y="548680"/>
            <a:ext cx="8229600" cy="1368152"/>
          </a:xfrm>
          <a:prstGeom prst="rect">
            <a:avLst/>
          </a:prstGeom>
          <a:solidFill>
            <a:schemeClr val="accent1"/>
          </a:solidFill>
        </p:spPr>
        <p:txBody>
          <a:bodyPr anchor="ctr"/>
          <a:lstStyle>
            <a:lvl1pPr algn="ctr" defTabSz="449263" rtl="0" eaLnBrk="0" fontAlgn="base" hangingPunct="0">
              <a:spcBef>
                <a:spcPct val="0"/>
              </a:spcBef>
              <a:spcAft>
                <a:spcPct val="0"/>
              </a:spcAft>
              <a:buClr>
                <a:srgbClr val="000000"/>
              </a:buClr>
              <a:buSzPct val="100000"/>
              <a:buFont typeface="Times New Roman" pitchFamily="18" charset="0"/>
              <a:defRPr sz="4400">
                <a:solidFill>
                  <a:srgbClr val="000000"/>
                </a:solidFill>
                <a:latin typeface="+mj-lt"/>
                <a:ea typeface="+mj-ea"/>
                <a:cs typeface="+mj-cs"/>
              </a:defRPr>
            </a:lvl1pPr>
            <a:lvl2pPr algn="ctr" defTabSz="449263" rtl="0" eaLnBrk="0" fontAlgn="base" hangingPunct="0">
              <a:spcBef>
                <a:spcPct val="0"/>
              </a:spcBef>
              <a:spcAft>
                <a:spcPct val="0"/>
              </a:spcAft>
              <a:buClr>
                <a:srgbClr val="000000"/>
              </a:buClr>
              <a:buSzPct val="100000"/>
              <a:buFont typeface="Times New Roman" pitchFamily="18" charset="0"/>
              <a:defRPr sz="4400">
                <a:solidFill>
                  <a:srgbClr val="000000"/>
                </a:solidFill>
                <a:latin typeface="Times New Roman" pitchFamily="18" charset="0"/>
              </a:defRPr>
            </a:lvl2pPr>
            <a:lvl3pPr algn="ctr" defTabSz="449263" rtl="0" eaLnBrk="0" fontAlgn="base" hangingPunct="0">
              <a:spcBef>
                <a:spcPct val="0"/>
              </a:spcBef>
              <a:spcAft>
                <a:spcPct val="0"/>
              </a:spcAft>
              <a:buClr>
                <a:srgbClr val="000000"/>
              </a:buClr>
              <a:buSzPct val="100000"/>
              <a:buFont typeface="Times New Roman" pitchFamily="18" charset="0"/>
              <a:defRPr sz="4400">
                <a:solidFill>
                  <a:srgbClr val="000000"/>
                </a:solidFill>
                <a:latin typeface="Times New Roman" pitchFamily="18" charset="0"/>
              </a:defRPr>
            </a:lvl3pPr>
            <a:lvl4pPr algn="ctr" defTabSz="449263" rtl="0" eaLnBrk="0" fontAlgn="base" hangingPunct="0">
              <a:spcBef>
                <a:spcPct val="0"/>
              </a:spcBef>
              <a:spcAft>
                <a:spcPct val="0"/>
              </a:spcAft>
              <a:buClr>
                <a:srgbClr val="000000"/>
              </a:buClr>
              <a:buSzPct val="100000"/>
              <a:buFont typeface="Times New Roman" pitchFamily="18" charset="0"/>
              <a:defRPr sz="4400">
                <a:solidFill>
                  <a:srgbClr val="000000"/>
                </a:solidFill>
                <a:latin typeface="Times New Roman" pitchFamily="18" charset="0"/>
              </a:defRPr>
            </a:lvl4pPr>
            <a:lvl5pPr algn="ctr" defTabSz="449263" rtl="0" eaLnBrk="0" fontAlgn="base" hangingPunct="0">
              <a:spcBef>
                <a:spcPct val="0"/>
              </a:spcBef>
              <a:spcAft>
                <a:spcPct val="0"/>
              </a:spcAft>
              <a:buClr>
                <a:srgbClr val="000000"/>
              </a:buClr>
              <a:buSzPct val="100000"/>
              <a:buFont typeface="Times New Roman" pitchFamily="18" charset="0"/>
              <a:defRPr sz="4400">
                <a:solidFill>
                  <a:srgbClr val="000000"/>
                </a:solidFill>
                <a:latin typeface="Times New Roman" pitchFamily="18" charset="0"/>
              </a:defRPr>
            </a:lvl5pPr>
            <a:lvl6pPr marL="2514600" indent="-228600" algn="ctr" defTabSz="449263" rtl="0" fontAlgn="base">
              <a:spcBef>
                <a:spcPct val="0"/>
              </a:spcBef>
              <a:spcAft>
                <a:spcPct val="0"/>
              </a:spcAft>
              <a:buClr>
                <a:srgbClr val="000000"/>
              </a:buClr>
              <a:buSzPct val="100000"/>
              <a:buFont typeface="Times New Roman" pitchFamily="18" charset="0"/>
              <a:defRPr sz="4400">
                <a:solidFill>
                  <a:srgbClr val="000000"/>
                </a:solidFill>
                <a:latin typeface="Times New Roman" pitchFamily="18" charset="0"/>
              </a:defRPr>
            </a:lvl6pPr>
            <a:lvl7pPr marL="2971800" indent="-228600" algn="ctr" defTabSz="449263" rtl="0" fontAlgn="base">
              <a:spcBef>
                <a:spcPct val="0"/>
              </a:spcBef>
              <a:spcAft>
                <a:spcPct val="0"/>
              </a:spcAft>
              <a:buClr>
                <a:srgbClr val="000000"/>
              </a:buClr>
              <a:buSzPct val="100000"/>
              <a:buFont typeface="Times New Roman" pitchFamily="18" charset="0"/>
              <a:defRPr sz="4400">
                <a:solidFill>
                  <a:srgbClr val="000000"/>
                </a:solidFill>
                <a:latin typeface="Times New Roman" pitchFamily="18" charset="0"/>
              </a:defRPr>
            </a:lvl7pPr>
            <a:lvl8pPr marL="3429000" indent="-228600" algn="ctr" defTabSz="449263" rtl="0" fontAlgn="base">
              <a:spcBef>
                <a:spcPct val="0"/>
              </a:spcBef>
              <a:spcAft>
                <a:spcPct val="0"/>
              </a:spcAft>
              <a:buClr>
                <a:srgbClr val="000000"/>
              </a:buClr>
              <a:buSzPct val="100000"/>
              <a:buFont typeface="Times New Roman" pitchFamily="18" charset="0"/>
              <a:defRPr sz="4400">
                <a:solidFill>
                  <a:srgbClr val="000000"/>
                </a:solidFill>
                <a:latin typeface="Times New Roman" pitchFamily="18" charset="0"/>
              </a:defRPr>
            </a:lvl8pPr>
            <a:lvl9pPr marL="3886200" indent="-228600" algn="ctr" defTabSz="449263" rtl="0" fontAlgn="base">
              <a:spcBef>
                <a:spcPct val="0"/>
              </a:spcBef>
              <a:spcAft>
                <a:spcPct val="0"/>
              </a:spcAft>
              <a:buClr>
                <a:srgbClr val="000000"/>
              </a:buClr>
              <a:buSzPct val="100000"/>
              <a:buFont typeface="Times New Roman" pitchFamily="18" charset="0"/>
              <a:defRPr sz="4400">
                <a:solidFill>
                  <a:srgbClr val="000000"/>
                </a:solidFill>
                <a:latin typeface="Times New Roman" pitchFamily="18" charset="0"/>
              </a:defRPr>
            </a:lvl9pPr>
          </a:lstStyle>
          <a:p>
            <a:r>
              <a:rPr lang="en-US" kern="0" dirty="0" smtClean="0">
                <a:solidFill>
                  <a:srgbClr val="FF3399"/>
                </a:solidFill>
              </a:rPr>
              <a:t>Visibility of Generic Type Names</a:t>
            </a:r>
            <a:endParaRPr lang="en-US" kern="0" dirty="0">
              <a:solidFill>
                <a:srgbClr val="FF3399"/>
              </a:solidFill>
            </a:endParaRPr>
          </a:p>
        </p:txBody>
      </p:sp>
      <p:sp>
        <p:nvSpPr>
          <p:cNvPr id="6" name="Interaktive Schaltfläche: Zurückkehren 5">
            <a:hlinkClick r:id="rId2" action="ppaction://hlinksldjump" highlightClick="1"/>
          </p:cNvPr>
          <p:cNvSpPr/>
          <p:nvPr/>
        </p:nvSpPr>
        <p:spPr bwMode="auto">
          <a:xfrm>
            <a:off x="8493720" y="548680"/>
            <a:ext cx="182736" cy="216024"/>
          </a:xfrm>
          <a:prstGeom prst="actionButtonReturn">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8" charset="0"/>
              <a:buNone/>
              <a:tabLst/>
            </a:pPr>
            <a:endParaRPr kumimoji="0" lang="de-DE" sz="2200" b="0" i="0" u="none" strike="noStrike" cap="none" normalizeH="0" baseline="0" dirty="0" smtClean="0">
              <a:ln>
                <a:noFill/>
              </a:ln>
              <a:solidFill>
                <a:schemeClr val="bg1"/>
              </a:solidFill>
              <a:effectLst/>
              <a:latin typeface="Times New Roman" pitchFamily="18" charset="0"/>
            </a:endParaRPr>
          </a:p>
        </p:txBody>
      </p:sp>
      <p:sp>
        <p:nvSpPr>
          <p:cNvPr id="7" name="Textfeld 6"/>
          <p:cNvSpPr txBox="1"/>
          <p:nvPr/>
        </p:nvSpPr>
        <p:spPr>
          <a:xfrm>
            <a:off x="7164388" y="1584007"/>
            <a:ext cx="1512068" cy="338554"/>
          </a:xfrm>
          <a:prstGeom prst="rect">
            <a:avLst/>
          </a:prstGeom>
          <a:solidFill>
            <a:srgbClr val="EADCE7"/>
          </a:solidFill>
          <a:ln w="19050">
            <a:solidFill>
              <a:srgbClr val="7030A0"/>
            </a:solidFill>
          </a:ln>
        </p:spPr>
        <p:txBody>
          <a:bodyPr wrap="square" rtlCol="0">
            <a:spAutoFit/>
          </a:bodyPr>
          <a:lstStyle/>
          <a:p>
            <a:pPr algn="ctr"/>
            <a:r>
              <a:rPr lang="en-US" sz="1600" dirty="0" smtClean="0">
                <a:solidFill>
                  <a:srgbClr val="7030A0"/>
                </a:solidFill>
              </a:rPr>
              <a:t>From slide </a:t>
            </a:r>
            <a:r>
              <a:rPr lang="en-US" sz="1600" dirty="0" smtClean="0">
                <a:solidFill>
                  <a:schemeClr val="tx1"/>
                </a:solidFill>
              </a:rPr>
              <a:t>241</a:t>
            </a:r>
            <a:endParaRPr lang="en-US" sz="1600" dirty="0">
              <a:solidFill>
                <a:schemeClr val="tx1"/>
              </a:solidFill>
            </a:endParaRPr>
          </a:p>
        </p:txBody>
      </p:sp>
      <p:sp>
        <p:nvSpPr>
          <p:cNvPr id="8" name="Textplatzhalter 8"/>
          <p:cNvSpPr txBox="1">
            <a:spLocks/>
          </p:cNvSpPr>
          <p:nvPr/>
        </p:nvSpPr>
        <p:spPr>
          <a:xfrm>
            <a:off x="457200" y="2089399"/>
            <a:ext cx="8229600" cy="1267593"/>
          </a:xfrm>
          <a:prstGeom prst="rect">
            <a:avLst/>
          </a:prstGeom>
        </p:spPr>
        <p:txBody>
          <a:bodyPr anchor="t"/>
          <a:lstStyle>
            <a:lvl1pPr marL="342900" indent="-342900" algn="l" defTabSz="449263" rtl="0" eaLnBrk="0" fontAlgn="base" hangingPunct="0">
              <a:spcBef>
                <a:spcPts val="800"/>
              </a:spcBef>
              <a:spcAft>
                <a:spcPct val="0"/>
              </a:spcAft>
              <a:buClr>
                <a:srgbClr val="000000"/>
              </a:buClr>
              <a:buSzPct val="100000"/>
              <a:buFont typeface="Times New Roman" pitchFamily="18" charset="0"/>
              <a:defRPr sz="3200">
                <a:solidFill>
                  <a:srgbClr val="000000"/>
                </a:solidFill>
                <a:latin typeface="+mn-lt"/>
                <a:ea typeface="+mn-ea"/>
                <a:cs typeface="+mn-cs"/>
              </a:defRPr>
            </a:lvl1pPr>
            <a:lvl2pPr marL="446088" indent="-266700" algn="l" defTabSz="449263" rtl="0" eaLnBrk="0" fontAlgn="base" hangingPunct="0">
              <a:spcBef>
                <a:spcPts val="700"/>
              </a:spcBef>
              <a:spcAft>
                <a:spcPct val="0"/>
              </a:spcAft>
              <a:buClr>
                <a:srgbClr val="000000"/>
              </a:buClr>
              <a:buSzPct val="100000"/>
              <a:buChar char="•"/>
              <a:defRPr sz="2800">
                <a:solidFill>
                  <a:srgbClr val="000000"/>
                </a:solidFill>
                <a:latin typeface="+mn-lt"/>
              </a:defRPr>
            </a:lvl2pPr>
            <a:lvl3pPr marL="892175" indent="-173038" algn="l" defTabSz="449263" rtl="0" eaLnBrk="0" fontAlgn="base" hangingPunct="0">
              <a:spcBef>
                <a:spcPts val="600"/>
              </a:spcBef>
              <a:spcAft>
                <a:spcPct val="0"/>
              </a:spcAft>
              <a:buClr>
                <a:srgbClr val="000000"/>
              </a:buClr>
              <a:buSzPct val="100000"/>
              <a:buFont typeface="Times New Roman" pitchFamily="18" charset="0"/>
              <a:defRPr sz="2400">
                <a:solidFill>
                  <a:srgbClr val="000000"/>
                </a:solidFill>
                <a:latin typeface="+mn-lt"/>
              </a:defRPr>
            </a:lvl3pPr>
            <a:lvl4pPr marL="1714500" indent="-228600" algn="l" defTabSz="449263" rtl="0" eaLnBrk="0" fontAlgn="base" hangingPunct="0">
              <a:spcBef>
                <a:spcPts val="500"/>
              </a:spcBef>
              <a:spcAft>
                <a:spcPct val="0"/>
              </a:spcAft>
              <a:buClr>
                <a:srgbClr val="000000"/>
              </a:buClr>
              <a:buSzPct val="100000"/>
              <a:buFont typeface="Times New Roman" pitchFamily="18" charset="0"/>
              <a:defRPr sz="2000">
                <a:solidFill>
                  <a:srgbClr val="000000"/>
                </a:solidFill>
                <a:latin typeface="+mn-lt"/>
              </a:defRPr>
            </a:lvl4pPr>
            <a:lvl5pPr marL="2122488" indent="-228600" algn="l" defTabSz="449263" rtl="0" eaLnBrk="0" fontAlgn="base" hangingPunct="0">
              <a:spcBef>
                <a:spcPts val="500"/>
              </a:spcBef>
              <a:spcAft>
                <a:spcPct val="0"/>
              </a:spcAft>
              <a:buClr>
                <a:srgbClr val="000000"/>
              </a:buClr>
              <a:buSzPct val="100000"/>
              <a:buFont typeface="Times New Roman" pitchFamily="18" charset="0"/>
              <a:defRPr sz="2000">
                <a:solidFill>
                  <a:srgbClr val="000000"/>
                </a:solidFill>
                <a:latin typeface="+mn-lt"/>
              </a:defRPr>
            </a:lvl5pPr>
            <a:lvl6pPr marL="2579688" indent="-228600" algn="l" defTabSz="449263" rtl="0" fontAlgn="base">
              <a:spcBef>
                <a:spcPts val="500"/>
              </a:spcBef>
              <a:spcAft>
                <a:spcPct val="0"/>
              </a:spcAft>
              <a:buClr>
                <a:srgbClr val="000000"/>
              </a:buClr>
              <a:buSzPct val="100000"/>
              <a:buFont typeface="Times New Roman" pitchFamily="18" charset="0"/>
              <a:defRPr sz="2000">
                <a:solidFill>
                  <a:srgbClr val="000000"/>
                </a:solidFill>
                <a:latin typeface="+mn-lt"/>
              </a:defRPr>
            </a:lvl6pPr>
            <a:lvl7pPr marL="3036888" indent="-228600" algn="l" defTabSz="449263" rtl="0" fontAlgn="base">
              <a:spcBef>
                <a:spcPts val="500"/>
              </a:spcBef>
              <a:spcAft>
                <a:spcPct val="0"/>
              </a:spcAft>
              <a:buClr>
                <a:srgbClr val="000000"/>
              </a:buClr>
              <a:buSzPct val="100000"/>
              <a:buFont typeface="Times New Roman" pitchFamily="18" charset="0"/>
              <a:defRPr sz="2000">
                <a:solidFill>
                  <a:srgbClr val="000000"/>
                </a:solidFill>
                <a:latin typeface="+mn-lt"/>
              </a:defRPr>
            </a:lvl7pPr>
            <a:lvl8pPr marL="3494088" indent="-228600" algn="l" defTabSz="449263" rtl="0" fontAlgn="base">
              <a:spcBef>
                <a:spcPts val="500"/>
              </a:spcBef>
              <a:spcAft>
                <a:spcPct val="0"/>
              </a:spcAft>
              <a:buClr>
                <a:srgbClr val="000000"/>
              </a:buClr>
              <a:buSzPct val="100000"/>
              <a:buFont typeface="Times New Roman" pitchFamily="18" charset="0"/>
              <a:defRPr sz="2000">
                <a:solidFill>
                  <a:srgbClr val="000000"/>
                </a:solidFill>
                <a:latin typeface="+mn-lt"/>
              </a:defRPr>
            </a:lvl8pPr>
            <a:lvl9pPr marL="3951288" indent="-228600" algn="l" defTabSz="449263" rtl="0" fontAlgn="base">
              <a:spcBef>
                <a:spcPts val="500"/>
              </a:spcBef>
              <a:spcAft>
                <a:spcPct val="0"/>
              </a:spcAft>
              <a:buClr>
                <a:srgbClr val="000000"/>
              </a:buClr>
              <a:buSzPct val="100000"/>
              <a:buFont typeface="Times New Roman" pitchFamily="18" charset="0"/>
              <a:defRPr sz="2000">
                <a:solidFill>
                  <a:srgbClr val="000000"/>
                </a:solidFill>
                <a:latin typeface="+mn-lt"/>
              </a:defRPr>
            </a:lvl9pPr>
          </a:lstStyle>
          <a:p>
            <a:r>
              <a:rPr lang="en-US" altLang="de-DE" sz="2000" b="1" u="sng" kern="0" dirty="0" smtClean="0">
                <a:solidFill>
                  <a:srgbClr val="CC0066"/>
                </a:solidFill>
              </a:rPr>
              <a:t>Note:</a:t>
            </a:r>
          </a:p>
          <a:p>
            <a:pPr marL="0" indent="0"/>
            <a:r>
              <a:rPr lang="en-US" sz="2000" kern="0" dirty="0" smtClean="0">
                <a:solidFill>
                  <a:srgbClr val="CC0066"/>
                </a:solidFill>
              </a:rPr>
              <a:t>The name of the generic type is invisible outside of the instantiation.</a:t>
            </a:r>
            <a:br>
              <a:rPr lang="en-US" sz="2000" kern="0" dirty="0" smtClean="0">
                <a:solidFill>
                  <a:srgbClr val="CC0066"/>
                </a:solidFill>
              </a:rPr>
            </a:br>
            <a:r>
              <a:rPr lang="en-US" sz="2000" kern="0" dirty="0" smtClean="0">
                <a:solidFill>
                  <a:schemeClr val="tx1"/>
                </a:solidFill>
              </a:rPr>
              <a:t>A subtype declaration makes it available.</a:t>
            </a:r>
            <a:endParaRPr lang="en-US" sz="2000" kern="0" dirty="0">
              <a:solidFill>
                <a:schemeClr val="tx1"/>
              </a:solidFill>
            </a:endParaRPr>
          </a:p>
        </p:txBody>
      </p:sp>
      <p:sp>
        <p:nvSpPr>
          <p:cNvPr id="9" name="Inhaltsplatzhalter 2"/>
          <p:cNvSpPr txBox="1">
            <a:spLocks/>
          </p:cNvSpPr>
          <p:nvPr/>
        </p:nvSpPr>
        <p:spPr>
          <a:xfrm>
            <a:off x="457200" y="3501007"/>
            <a:ext cx="4040188" cy="2520281"/>
          </a:xfrm>
          <a:prstGeom prst="rect">
            <a:avLst/>
          </a:prstGeom>
        </p:spPr>
        <p:txBody>
          <a:bodyPr/>
          <a:lstStyle>
            <a:lvl1pPr marL="342900" indent="-342900" algn="l" defTabSz="449263" rtl="0" eaLnBrk="0" fontAlgn="base" hangingPunct="0">
              <a:spcBef>
                <a:spcPts val="800"/>
              </a:spcBef>
              <a:spcAft>
                <a:spcPct val="0"/>
              </a:spcAft>
              <a:buClr>
                <a:srgbClr val="000000"/>
              </a:buClr>
              <a:buSzPct val="100000"/>
              <a:buFont typeface="Times New Roman" pitchFamily="18" charset="0"/>
              <a:defRPr sz="3200">
                <a:solidFill>
                  <a:srgbClr val="000000"/>
                </a:solidFill>
                <a:latin typeface="+mn-lt"/>
                <a:ea typeface="+mn-ea"/>
                <a:cs typeface="+mn-cs"/>
              </a:defRPr>
            </a:lvl1pPr>
            <a:lvl2pPr marL="446088" indent="-266700" algn="l" defTabSz="449263" rtl="0" eaLnBrk="0" fontAlgn="base" hangingPunct="0">
              <a:spcBef>
                <a:spcPts val="700"/>
              </a:spcBef>
              <a:spcAft>
                <a:spcPct val="0"/>
              </a:spcAft>
              <a:buClr>
                <a:srgbClr val="000000"/>
              </a:buClr>
              <a:buSzPct val="100000"/>
              <a:buChar char="•"/>
              <a:defRPr sz="2800">
                <a:solidFill>
                  <a:srgbClr val="000000"/>
                </a:solidFill>
                <a:latin typeface="+mn-lt"/>
              </a:defRPr>
            </a:lvl2pPr>
            <a:lvl3pPr marL="892175" indent="-173038" algn="l" defTabSz="449263" rtl="0" eaLnBrk="0" fontAlgn="base" hangingPunct="0">
              <a:spcBef>
                <a:spcPts val="600"/>
              </a:spcBef>
              <a:spcAft>
                <a:spcPct val="0"/>
              </a:spcAft>
              <a:buClr>
                <a:srgbClr val="000000"/>
              </a:buClr>
              <a:buSzPct val="100000"/>
              <a:buFont typeface="Times New Roman" pitchFamily="18" charset="0"/>
              <a:defRPr sz="2400">
                <a:solidFill>
                  <a:srgbClr val="000000"/>
                </a:solidFill>
                <a:latin typeface="+mn-lt"/>
              </a:defRPr>
            </a:lvl3pPr>
            <a:lvl4pPr marL="1714500" indent="-228600" algn="l" defTabSz="449263" rtl="0" eaLnBrk="0" fontAlgn="base" hangingPunct="0">
              <a:spcBef>
                <a:spcPts val="500"/>
              </a:spcBef>
              <a:spcAft>
                <a:spcPct val="0"/>
              </a:spcAft>
              <a:buClr>
                <a:srgbClr val="000000"/>
              </a:buClr>
              <a:buSzPct val="100000"/>
              <a:buFont typeface="Times New Roman" pitchFamily="18" charset="0"/>
              <a:defRPr sz="2000">
                <a:solidFill>
                  <a:srgbClr val="000000"/>
                </a:solidFill>
                <a:latin typeface="+mn-lt"/>
              </a:defRPr>
            </a:lvl4pPr>
            <a:lvl5pPr marL="2122488" indent="-228600" algn="l" defTabSz="449263" rtl="0" eaLnBrk="0" fontAlgn="base" hangingPunct="0">
              <a:spcBef>
                <a:spcPts val="500"/>
              </a:spcBef>
              <a:spcAft>
                <a:spcPct val="0"/>
              </a:spcAft>
              <a:buClr>
                <a:srgbClr val="000000"/>
              </a:buClr>
              <a:buSzPct val="100000"/>
              <a:buFont typeface="Times New Roman" pitchFamily="18" charset="0"/>
              <a:defRPr sz="2000">
                <a:solidFill>
                  <a:srgbClr val="000000"/>
                </a:solidFill>
                <a:latin typeface="+mn-lt"/>
              </a:defRPr>
            </a:lvl5pPr>
            <a:lvl6pPr marL="2579688" indent="-228600" algn="l" defTabSz="449263" rtl="0" fontAlgn="base">
              <a:spcBef>
                <a:spcPts val="500"/>
              </a:spcBef>
              <a:spcAft>
                <a:spcPct val="0"/>
              </a:spcAft>
              <a:buClr>
                <a:srgbClr val="000000"/>
              </a:buClr>
              <a:buSzPct val="100000"/>
              <a:buFont typeface="Times New Roman" pitchFamily="18" charset="0"/>
              <a:defRPr sz="2000">
                <a:solidFill>
                  <a:srgbClr val="000000"/>
                </a:solidFill>
                <a:latin typeface="+mn-lt"/>
              </a:defRPr>
            </a:lvl6pPr>
            <a:lvl7pPr marL="3036888" indent="-228600" algn="l" defTabSz="449263" rtl="0" fontAlgn="base">
              <a:spcBef>
                <a:spcPts val="500"/>
              </a:spcBef>
              <a:spcAft>
                <a:spcPct val="0"/>
              </a:spcAft>
              <a:buClr>
                <a:srgbClr val="000000"/>
              </a:buClr>
              <a:buSzPct val="100000"/>
              <a:buFont typeface="Times New Roman" pitchFamily="18" charset="0"/>
              <a:defRPr sz="2000">
                <a:solidFill>
                  <a:srgbClr val="000000"/>
                </a:solidFill>
                <a:latin typeface="+mn-lt"/>
              </a:defRPr>
            </a:lvl7pPr>
            <a:lvl8pPr marL="3494088" indent="-228600" algn="l" defTabSz="449263" rtl="0" fontAlgn="base">
              <a:spcBef>
                <a:spcPts val="500"/>
              </a:spcBef>
              <a:spcAft>
                <a:spcPct val="0"/>
              </a:spcAft>
              <a:buClr>
                <a:srgbClr val="000000"/>
              </a:buClr>
              <a:buSzPct val="100000"/>
              <a:buFont typeface="Times New Roman" pitchFamily="18" charset="0"/>
              <a:defRPr sz="2000">
                <a:solidFill>
                  <a:srgbClr val="000000"/>
                </a:solidFill>
                <a:latin typeface="+mn-lt"/>
              </a:defRPr>
            </a:lvl8pPr>
            <a:lvl9pPr marL="3951288" indent="-228600" algn="l" defTabSz="449263" rtl="0" fontAlgn="base">
              <a:spcBef>
                <a:spcPts val="500"/>
              </a:spcBef>
              <a:spcAft>
                <a:spcPct val="0"/>
              </a:spcAft>
              <a:buClr>
                <a:srgbClr val="000000"/>
              </a:buClr>
              <a:buSzPct val="100000"/>
              <a:buFont typeface="Times New Roman" pitchFamily="18" charset="0"/>
              <a:defRPr sz="2000">
                <a:solidFill>
                  <a:srgbClr val="000000"/>
                </a:solidFill>
                <a:latin typeface="+mn-lt"/>
              </a:defRPr>
            </a:lvl9pPr>
          </a:lstStyle>
          <a:p>
            <a:pPr marL="0" indent="0"/>
            <a:r>
              <a:rPr lang="de-DE" sz="1800" b="1" kern="0" dirty="0" smtClean="0">
                <a:latin typeface="Courier New" panose="02070309020205020404" pitchFamily="49" charset="0"/>
                <a:cs typeface="Courier New" panose="02070309020205020404" pitchFamily="49" charset="0"/>
              </a:rPr>
              <a:t>generic</a:t>
            </a:r>
            <a:r>
              <a:rPr lang="de-DE" sz="1800" kern="0" dirty="0" smtClean="0">
                <a:latin typeface="Courier New" panose="02070309020205020404" pitchFamily="49" charset="0"/>
                <a:cs typeface="Courier New" panose="02070309020205020404" pitchFamily="49" charset="0"/>
              </a:rPr>
              <a:t/>
            </a:r>
            <a:br>
              <a:rPr lang="de-DE" sz="1800" kern="0" dirty="0" smtClean="0">
                <a:latin typeface="Courier New" panose="02070309020205020404" pitchFamily="49" charset="0"/>
                <a:cs typeface="Courier New" panose="02070309020205020404" pitchFamily="49" charset="0"/>
              </a:rPr>
            </a:br>
            <a:r>
              <a:rPr lang="de-DE" sz="1800" kern="0" dirty="0" smtClean="0">
                <a:latin typeface="Courier New" panose="02070309020205020404" pitchFamily="49" charset="0"/>
                <a:cs typeface="Courier New" panose="02070309020205020404" pitchFamily="49" charset="0"/>
              </a:rPr>
              <a:t>  </a:t>
            </a:r>
            <a:r>
              <a:rPr lang="de-DE" sz="1800" b="1" kern="0" dirty="0" smtClean="0">
                <a:latin typeface="Courier New" panose="02070309020205020404" pitchFamily="49" charset="0"/>
                <a:cs typeface="Courier New" panose="02070309020205020404" pitchFamily="49" charset="0"/>
              </a:rPr>
              <a:t>type</a:t>
            </a:r>
            <a:r>
              <a:rPr lang="de-DE" sz="1800" kern="0" dirty="0" smtClean="0">
                <a:latin typeface="Courier New" panose="02070309020205020404" pitchFamily="49" charset="0"/>
                <a:cs typeface="Courier New" panose="02070309020205020404" pitchFamily="49" charset="0"/>
              </a:rPr>
              <a:t> T0 </a:t>
            </a:r>
            <a:r>
              <a:rPr lang="de-DE" sz="1800" b="1" kern="0" dirty="0" smtClean="0">
                <a:latin typeface="Courier New" panose="02070309020205020404" pitchFamily="49" charset="0"/>
                <a:cs typeface="Courier New" panose="02070309020205020404" pitchFamily="49" charset="0"/>
              </a:rPr>
              <a:t>is</a:t>
            </a:r>
            <a:r>
              <a:rPr lang="de-DE" sz="1800" kern="0" dirty="0" smtClean="0">
                <a:latin typeface="Courier New" panose="02070309020205020404" pitchFamily="49" charset="0"/>
                <a:cs typeface="Courier New" panose="02070309020205020404" pitchFamily="49" charset="0"/>
              </a:rPr>
              <a:t> …;</a:t>
            </a:r>
            <a:br>
              <a:rPr lang="de-DE" sz="1800" kern="0" dirty="0" smtClean="0">
                <a:latin typeface="Courier New" panose="02070309020205020404" pitchFamily="49" charset="0"/>
                <a:cs typeface="Courier New" panose="02070309020205020404" pitchFamily="49" charset="0"/>
              </a:rPr>
            </a:br>
            <a:r>
              <a:rPr lang="de-DE" sz="1800" b="1" kern="0" dirty="0" smtClean="0">
                <a:latin typeface="Courier New" panose="02070309020205020404" pitchFamily="49" charset="0"/>
                <a:cs typeface="Courier New" panose="02070309020205020404" pitchFamily="49" charset="0"/>
              </a:rPr>
              <a:t>package</a:t>
            </a:r>
            <a:r>
              <a:rPr lang="de-DE" sz="1800" kern="0" dirty="0" smtClean="0">
                <a:latin typeface="Courier New" panose="02070309020205020404" pitchFamily="49" charset="0"/>
                <a:cs typeface="Courier New" panose="02070309020205020404" pitchFamily="49" charset="0"/>
              </a:rPr>
              <a:t> P </a:t>
            </a:r>
            <a:r>
              <a:rPr lang="de-DE" sz="1800" b="1" kern="0" dirty="0" smtClean="0">
                <a:latin typeface="Courier New" panose="02070309020205020404" pitchFamily="49" charset="0"/>
                <a:cs typeface="Courier New" panose="02070309020205020404" pitchFamily="49" charset="0"/>
              </a:rPr>
              <a:t>is</a:t>
            </a:r>
            <a:r>
              <a:rPr lang="de-DE" sz="1800" kern="0" dirty="0" smtClean="0">
                <a:latin typeface="Courier New" panose="02070309020205020404" pitchFamily="49" charset="0"/>
                <a:cs typeface="Courier New" panose="02070309020205020404" pitchFamily="49" charset="0"/>
              </a:rPr>
              <a:t/>
            </a:r>
            <a:br>
              <a:rPr lang="de-DE" sz="1800" kern="0" dirty="0" smtClean="0">
                <a:latin typeface="Courier New" panose="02070309020205020404" pitchFamily="49" charset="0"/>
                <a:cs typeface="Courier New" panose="02070309020205020404" pitchFamily="49" charset="0"/>
              </a:rPr>
            </a:br>
            <a:r>
              <a:rPr lang="de-DE" sz="1800" kern="0" dirty="0" smtClean="0">
                <a:latin typeface="Courier New" panose="02070309020205020404" pitchFamily="49" charset="0"/>
                <a:cs typeface="Courier New" panose="02070309020205020404" pitchFamily="49" charset="0"/>
              </a:rPr>
              <a:t>  </a:t>
            </a:r>
            <a:r>
              <a:rPr lang="de-DE" sz="1800" b="1" kern="0" dirty="0" smtClean="0">
                <a:latin typeface="Courier New" panose="02070309020205020404" pitchFamily="49" charset="0"/>
                <a:cs typeface="Courier New" panose="02070309020205020404" pitchFamily="49" charset="0"/>
              </a:rPr>
              <a:t>type</a:t>
            </a:r>
            <a:r>
              <a:rPr lang="de-DE" sz="1800" kern="0" dirty="0" smtClean="0">
                <a:latin typeface="Courier New" panose="02070309020205020404" pitchFamily="49" charset="0"/>
                <a:cs typeface="Courier New" panose="02070309020205020404" pitchFamily="49" charset="0"/>
              </a:rPr>
              <a:t> T1 </a:t>
            </a:r>
            <a:r>
              <a:rPr lang="de-DE" sz="1800" b="1" kern="0" dirty="0" smtClean="0">
                <a:latin typeface="Courier New" panose="02070309020205020404" pitchFamily="49" charset="0"/>
                <a:cs typeface="Courier New" panose="02070309020205020404" pitchFamily="49" charset="0"/>
              </a:rPr>
              <a:t>is new </a:t>
            </a:r>
            <a:r>
              <a:rPr lang="de-DE" sz="1800" kern="0" dirty="0" smtClean="0">
                <a:latin typeface="Courier New" panose="02070309020205020404" pitchFamily="49" charset="0"/>
                <a:cs typeface="Courier New" panose="02070309020205020404" pitchFamily="49" charset="0"/>
              </a:rPr>
              <a:t>T0;</a:t>
            </a:r>
            <a:br>
              <a:rPr lang="de-DE" sz="1800" kern="0" dirty="0" smtClean="0">
                <a:latin typeface="Courier New" panose="02070309020205020404" pitchFamily="49" charset="0"/>
                <a:cs typeface="Courier New" panose="02070309020205020404" pitchFamily="49" charset="0"/>
              </a:rPr>
            </a:br>
            <a:r>
              <a:rPr lang="de-DE" sz="1800" b="1" kern="0" dirty="0" smtClean="0">
                <a:latin typeface="Courier New" panose="02070309020205020404" pitchFamily="49" charset="0"/>
                <a:cs typeface="Courier New" panose="02070309020205020404" pitchFamily="49" charset="0"/>
              </a:rPr>
              <a:t>end</a:t>
            </a:r>
            <a:r>
              <a:rPr lang="de-DE" sz="1800" kern="0" dirty="0" smtClean="0">
                <a:latin typeface="Courier New" panose="02070309020205020404" pitchFamily="49" charset="0"/>
                <a:cs typeface="Courier New" panose="02070309020205020404" pitchFamily="49" charset="0"/>
              </a:rPr>
              <a:t> P;</a:t>
            </a:r>
          </a:p>
          <a:p>
            <a:pPr marL="0" indent="0"/>
            <a:r>
              <a:rPr lang="de-DE" sz="1800" b="1" kern="0" dirty="0" smtClean="0">
                <a:latin typeface="Courier New" panose="02070309020205020404" pitchFamily="49" charset="0"/>
                <a:cs typeface="Courier New" panose="02070309020205020404" pitchFamily="49" charset="0"/>
              </a:rPr>
              <a:t>package</a:t>
            </a:r>
            <a:r>
              <a:rPr lang="de-DE" sz="1800" kern="0" dirty="0" smtClean="0">
                <a:latin typeface="Courier New" panose="02070309020205020404" pitchFamily="49" charset="0"/>
                <a:cs typeface="Courier New" panose="02070309020205020404" pitchFamily="49" charset="0"/>
              </a:rPr>
              <a:t> I </a:t>
            </a:r>
            <a:r>
              <a:rPr lang="de-DE" sz="1800" b="1" kern="0" dirty="0" smtClean="0">
                <a:latin typeface="Courier New" panose="02070309020205020404" pitchFamily="49" charset="0"/>
                <a:cs typeface="Courier New" panose="02070309020205020404" pitchFamily="49" charset="0"/>
              </a:rPr>
              <a:t>is n</a:t>
            </a:r>
            <a:r>
              <a:rPr lang="de-DE" sz="1800" kern="0" dirty="0" smtClean="0">
                <a:latin typeface="Courier New" panose="02070309020205020404" pitchFamily="49" charset="0"/>
                <a:cs typeface="Courier New" panose="02070309020205020404" pitchFamily="49" charset="0"/>
              </a:rPr>
              <a:t>ew P (My_Int);</a:t>
            </a:r>
          </a:p>
          <a:p>
            <a:pPr marL="0" indent="0"/>
            <a:r>
              <a:rPr lang="de-DE" sz="1800" kern="0" dirty="0" smtClean="0">
                <a:solidFill>
                  <a:srgbClr val="FF0000"/>
                </a:solidFill>
                <a:latin typeface="Courier New" panose="02070309020205020404" pitchFamily="49" charset="0"/>
                <a:cs typeface="Courier New" panose="02070309020205020404" pitchFamily="49" charset="0"/>
              </a:rPr>
              <a:t>J: I.T0;  -- </a:t>
            </a:r>
            <a:r>
              <a:rPr lang="de-DE" sz="1800" i="1" kern="0" dirty="0" smtClean="0">
                <a:solidFill>
                  <a:srgbClr val="FF0000"/>
                </a:solidFill>
                <a:latin typeface="Courier New" panose="02070309020205020404" pitchFamily="49" charset="0"/>
                <a:cs typeface="Courier New" panose="02070309020205020404" pitchFamily="49" charset="0"/>
              </a:rPr>
              <a:t>illegal</a:t>
            </a:r>
          </a:p>
        </p:txBody>
      </p:sp>
      <p:sp>
        <p:nvSpPr>
          <p:cNvPr id="10" name="Inhaltsplatzhalter 10"/>
          <p:cNvSpPr txBox="1">
            <a:spLocks/>
          </p:cNvSpPr>
          <p:nvPr/>
        </p:nvSpPr>
        <p:spPr>
          <a:xfrm>
            <a:off x="4645025" y="3501007"/>
            <a:ext cx="4041775" cy="2520281"/>
          </a:xfrm>
          <a:prstGeom prst="rect">
            <a:avLst/>
          </a:prstGeom>
        </p:spPr>
        <p:txBody>
          <a:bodyPr/>
          <a:lstStyle>
            <a:lvl1pPr marL="342900" indent="-342900" algn="l" defTabSz="449263" rtl="0" eaLnBrk="0" fontAlgn="base" hangingPunct="0">
              <a:spcBef>
                <a:spcPts val="800"/>
              </a:spcBef>
              <a:spcAft>
                <a:spcPct val="0"/>
              </a:spcAft>
              <a:buClr>
                <a:srgbClr val="000000"/>
              </a:buClr>
              <a:buSzPct val="100000"/>
              <a:buFont typeface="Times New Roman" pitchFamily="18" charset="0"/>
              <a:defRPr sz="3200">
                <a:solidFill>
                  <a:srgbClr val="000000"/>
                </a:solidFill>
                <a:latin typeface="+mn-lt"/>
                <a:ea typeface="+mn-ea"/>
                <a:cs typeface="+mn-cs"/>
              </a:defRPr>
            </a:lvl1pPr>
            <a:lvl2pPr marL="446088" indent="-266700" algn="l" defTabSz="449263" rtl="0" eaLnBrk="0" fontAlgn="base" hangingPunct="0">
              <a:spcBef>
                <a:spcPts val="700"/>
              </a:spcBef>
              <a:spcAft>
                <a:spcPct val="0"/>
              </a:spcAft>
              <a:buClr>
                <a:srgbClr val="000000"/>
              </a:buClr>
              <a:buSzPct val="100000"/>
              <a:buChar char="•"/>
              <a:defRPr sz="2800">
                <a:solidFill>
                  <a:srgbClr val="000000"/>
                </a:solidFill>
                <a:latin typeface="+mn-lt"/>
              </a:defRPr>
            </a:lvl2pPr>
            <a:lvl3pPr marL="892175" indent="-173038" algn="l" defTabSz="449263" rtl="0" eaLnBrk="0" fontAlgn="base" hangingPunct="0">
              <a:spcBef>
                <a:spcPts val="600"/>
              </a:spcBef>
              <a:spcAft>
                <a:spcPct val="0"/>
              </a:spcAft>
              <a:buClr>
                <a:srgbClr val="000000"/>
              </a:buClr>
              <a:buSzPct val="100000"/>
              <a:buFont typeface="Times New Roman" pitchFamily="18" charset="0"/>
              <a:defRPr sz="2400">
                <a:solidFill>
                  <a:srgbClr val="000000"/>
                </a:solidFill>
                <a:latin typeface="+mn-lt"/>
              </a:defRPr>
            </a:lvl3pPr>
            <a:lvl4pPr marL="1714500" indent="-228600" algn="l" defTabSz="449263" rtl="0" eaLnBrk="0" fontAlgn="base" hangingPunct="0">
              <a:spcBef>
                <a:spcPts val="500"/>
              </a:spcBef>
              <a:spcAft>
                <a:spcPct val="0"/>
              </a:spcAft>
              <a:buClr>
                <a:srgbClr val="000000"/>
              </a:buClr>
              <a:buSzPct val="100000"/>
              <a:buFont typeface="Times New Roman" pitchFamily="18" charset="0"/>
              <a:defRPr sz="2000">
                <a:solidFill>
                  <a:srgbClr val="000000"/>
                </a:solidFill>
                <a:latin typeface="+mn-lt"/>
              </a:defRPr>
            </a:lvl4pPr>
            <a:lvl5pPr marL="2122488" indent="-228600" algn="l" defTabSz="449263" rtl="0" eaLnBrk="0" fontAlgn="base" hangingPunct="0">
              <a:spcBef>
                <a:spcPts val="500"/>
              </a:spcBef>
              <a:spcAft>
                <a:spcPct val="0"/>
              </a:spcAft>
              <a:buClr>
                <a:srgbClr val="000000"/>
              </a:buClr>
              <a:buSzPct val="100000"/>
              <a:buFont typeface="Times New Roman" pitchFamily="18" charset="0"/>
              <a:defRPr sz="2000">
                <a:solidFill>
                  <a:srgbClr val="000000"/>
                </a:solidFill>
                <a:latin typeface="+mn-lt"/>
              </a:defRPr>
            </a:lvl5pPr>
            <a:lvl6pPr marL="2579688" indent="-228600" algn="l" defTabSz="449263" rtl="0" fontAlgn="base">
              <a:spcBef>
                <a:spcPts val="500"/>
              </a:spcBef>
              <a:spcAft>
                <a:spcPct val="0"/>
              </a:spcAft>
              <a:buClr>
                <a:srgbClr val="000000"/>
              </a:buClr>
              <a:buSzPct val="100000"/>
              <a:buFont typeface="Times New Roman" pitchFamily="18" charset="0"/>
              <a:defRPr sz="2000">
                <a:solidFill>
                  <a:srgbClr val="000000"/>
                </a:solidFill>
                <a:latin typeface="+mn-lt"/>
              </a:defRPr>
            </a:lvl6pPr>
            <a:lvl7pPr marL="3036888" indent="-228600" algn="l" defTabSz="449263" rtl="0" fontAlgn="base">
              <a:spcBef>
                <a:spcPts val="500"/>
              </a:spcBef>
              <a:spcAft>
                <a:spcPct val="0"/>
              </a:spcAft>
              <a:buClr>
                <a:srgbClr val="000000"/>
              </a:buClr>
              <a:buSzPct val="100000"/>
              <a:buFont typeface="Times New Roman" pitchFamily="18" charset="0"/>
              <a:defRPr sz="2000">
                <a:solidFill>
                  <a:srgbClr val="000000"/>
                </a:solidFill>
                <a:latin typeface="+mn-lt"/>
              </a:defRPr>
            </a:lvl7pPr>
            <a:lvl8pPr marL="3494088" indent="-228600" algn="l" defTabSz="449263" rtl="0" fontAlgn="base">
              <a:spcBef>
                <a:spcPts val="500"/>
              </a:spcBef>
              <a:spcAft>
                <a:spcPct val="0"/>
              </a:spcAft>
              <a:buClr>
                <a:srgbClr val="000000"/>
              </a:buClr>
              <a:buSzPct val="100000"/>
              <a:buFont typeface="Times New Roman" pitchFamily="18" charset="0"/>
              <a:defRPr sz="2000">
                <a:solidFill>
                  <a:srgbClr val="000000"/>
                </a:solidFill>
                <a:latin typeface="+mn-lt"/>
              </a:defRPr>
            </a:lvl8pPr>
            <a:lvl9pPr marL="3951288" indent="-228600" algn="l" defTabSz="449263" rtl="0" fontAlgn="base">
              <a:spcBef>
                <a:spcPts val="500"/>
              </a:spcBef>
              <a:spcAft>
                <a:spcPct val="0"/>
              </a:spcAft>
              <a:buClr>
                <a:srgbClr val="000000"/>
              </a:buClr>
              <a:buSzPct val="100000"/>
              <a:buFont typeface="Times New Roman" pitchFamily="18" charset="0"/>
              <a:defRPr sz="2000">
                <a:solidFill>
                  <a:srgbClr val="000000"/>
                </a:solidFill>
                <a:latin typeface="+mn-lt"/>
              </a:defRPr>
            </a:lvl9pPr>
          </a:lstStyle>
          <a:p>
            <a:pPr marL="0" indent="0"/>
            <a:r>
              <a:rPr lang="de-DE" sz="1800" b="1" kern="0" dirty="0" smtClean="0">
                <a:latin typeface="Courier New" panose="02070309020205020404" pitchFamily="49" charset="0"/>
                <a:cs typeface="Courier New" panose="02070309020205020404" pitchFamily="49" charset="0"/>
              </a:rPr>
              <a:t>generic</a:t>
            </a:r>
            <a:r>
              <a:rPr lang="de-DE" sz="1800" kern="0" dirty="0" smtClean="0">
                <a:latin typeface="Courier New" panose="02070309020205020404" pitchFamily="49" charset="0"/>
                <a:cs typeface="Courier New" panose="02070309020205020404" pitchFamily="49" charset="0"/>
              </a:rPr>
              <a:t/>
            </a:r>
            <a:br>
              <a:rPr lang="de-DE" sz="1800" kern="0" dirty="0" smtClean="0">
                <a:latin typeface="Courier New" panose="02070309020205020404" pitchFamily="49" charset="0"/>
                <a:cs typeface="Courier New" panose="02070309020205020404" pitchFamily="49" charset="0"/>
              </a:rPr>
            </a:br>
            <a:r>
              <a:rPr lang="de-DE" sz="1800" kern="0" dirty="0" smtClean="0">
                <a:latin typeface="Courier New" panose="02070309020205020404" pitchFamily="49" charset="0"/>
                <a:cs typeface="Courier New" panose="02070309020205020404" pitchFamily="49" charset="0"/>
              </a:rPr>
              <a:t>  </a:t>
            </a:r>
            <a:r>
              <a:rPr lang="de-DE" sz="1800" b="1" kern="0" dirty="0" smtClean="0">
                <a:latin typeface="Courier New" panose="02070309020205020404" pitchFamily="49" charset="0"/>
                <a:cs typeface="Courier New" panose="02070309020205020404" pitchFamily="49" charset="0"/>
              </a:rPr>
              <a:t>type</a:t>
            </a:r>
            <a:r>
              <a:rPr lang="de-DE" sz="1800" kern="0" dirty="0" smtClean="0">
                <a:latin typeface="Courier New" panose="02070309020205020404" pitchFamily="49" charset="0"/>
                <a:cs typeface="Courier New" panose="02070309020205020404" pitchFamily="49" charset="0"/>
              </a:rPr>
              <a:t> T0 </a:t>
            </a:r>
            <a:r>
              <a:rPr lang="de-DE" sz="1800" b="1" kern="0" dirty="0" smtClean="0">
                <a:latin typeface="Courier New" panose="02070309020205020404" pitchFamily="49" charset="0"/>
                <a:cs typeface="Courier New" panose="02070309020205020404" pitchFamily="49" charset="0"/>
              </a:rPr>
              <a:t>is</a:t>
            </a:r>
            <a:r>
              <a:rPr lang="de-DE" sz="1800" kern="0" dirty="0" smtClean="0">
                <a:latin typeface="Courier New" panose="02070309020205020404" pitchFamily="49" charset="0"/>
                <a:cs typeface="Courier New" panose="02070309020205020404" pitchFamily="49" charset="0"/>
              </a:rPr>
              <a:t> …;</a:t>
            </a:r>
            <a:br>
              <a:rPr lang="de-DE" sz="1800" kern="0" dirty="0" smtClean="0">
                <a:latin typeface="Courier New" panose="02070309020205020404" pitchFamily="49" charset="0"/>
                <a:cs typeface="Courier New" panose="02070309020205020404" pitchFamily="49" charset="0"/>
              </a:rPr>
            </a:br>
            <a:r>
              <a:rPr lang="de-DE" sz="1800" b="1" kern="0" dirty="0" smtClean="0">
                <a:latin typeface="Courier New" panose="02070309020205020404" pitchFamily="49" charset="0"/>
                <a:cs typeface="Courier New" panose="02070309020205020404" pitchFamily="49" charset="0"/>
              </a:rPr>
              <a:t>package</a:t>
            </a:r>
            <a:r>
              <a:rPr lang="de-DE" sz="1800" kern="0" dirty="0" smtClean="0">
                <a:latin typeface="Courier New" panose="02070309020205020404" pitchFamily="49" charset="0"/>
                <a:cs typeface="Courier New" panose="02070309020205020404" pitchFamily="49" charset="0"/>
              </a:rPr>
              <a:t> P </a:t>
            </a:r>
            <a:r>
              <a:rPr lang="de-DE" sz="1800" b="1" kern="0" dirty="0" smtClean="0">
                <a:latin typeface="Courier New" panose="02070309020205020404" pitchFamily="49" charset="0"/>
                <a:cs typeface="Courier New" panose="02070309020205020404" pitchFamily="49" charset="0"/>
              </a:rPr>
              <a:t>is</a:t>
            </a:r>
            <a:br>
              <a:rPr lang="de-DE" sz="1800" b="1" kern="0" dirty="0" smtClean="0">
                <a:latin typeface="Courier New" panose="02070309020205020404" pitchFamily="49" charset="0"/>
                <a:cs typeface="Courier New" panose="02070309020205020404" pitchFamily="49" charset="0"/>
              </a:rPr>
            </a:br>
            <a:r>
              <a:rPr lang="de-DE" sz="1800" b="1" kern="0" dirty="0" smtClean="0">
                <a:latin typeface="Courier New" panose="02070309020205020404" pitchFamily="49" charset="0"/>
                <a:cs typeface="Courier New" panose="02070309020205020404" pitchFamily="49" charset="0"/>
              </a:rPr>
              <a:t>  </a:t>
            </a:r>
            <a:r>
              <a:rPr lang="de-DE" sz="1800" b="1" kern="0" dirty="0" smtClean="0">
                <a:solidFill>
                  <a:schemeClr val="accent2"/>
                </a:solidFill>
                <a:latin typeface="Courier New" panose="02070309020205020404" pitchFamily="49" charset="0"/>
                <a:cs typeface="Courier New" panose="02070309020205020404" pitchFamily="49" charset="0"/>
              </a:rPr>
              <a:t>subtype </a:t>
            </a:r>
            <a:r>
              <a:rPr lang="de-DE" sz="1800" kern="0" dirty="0" smtClean="0">
                <a:solidFill>
                  <a:schemeClr val="accent2"/>
                </a:solidFill>
                <a:latin typeface="Courier New" panose="02070309020205020404" pitchFamily="49" charset="0"/>
                <a:cs typeface="Courier New" panose="02070309020205020404" pitchFamily="49" charset="0"/>
              </a:rPr>
              <a:t>S0</a:t>
            </a:r>
            <a:r>
              <a:rPr lang="de-DE" sz="1800" b="1" kern="0" dirty="0" smtClean="0">
                <a:solidFill>
                  <a:schemeClr val="accent2"/>
                </a:solidFill>
                <a:latin typeface="Courier New" panose="02070309020205020404" pitchFamily="49" charset="0"/>
                <a:cs typeface="Courier New" panose="02070309020205020404" pitchFamily="49" charset="0"/>
              </a:rPr>
              <a:t> is </a:t>
            </a:r>
            <a:r>
              <a:rPr lang="de-DE" sz="1800" kern="0" dirty="0" smtClean="0">
                <a:solidFill>
                  <a:schemeClr val="accent2"/>
                </a:solidFill>
                <a:latin typeface="Courier New" panose="02070309020205020404" pitchFamily="49" charset="0"/>
                <a:cs typeface="Courier New" panose="02070309020205020404" pitchFamily="49" charset="0"/>
              </a:rPr>
              <a:t>T0</a:t>
            </a:r>
            <a:r>
              <a:rPr lang="de-DE" sz="1800" b="1" kern="0" dirty="0" smtClean="0">
                <a:solidFill>
                  <a:schemeClr val="accent2"/>
                </a:solidFill>
                <a:latin typeface="Courier New" panose="02070309020205020404" pitchFamily="49" charset="0"/>
                <a:cs typeface="Courier New" panose="02070309020205020404" pitchFamily="49" charset="0"/>
              </a:rPr>
              <a:t>;</a:t>
            </a:r>
            <a:r>
              <a:rPr lang="de-DE" sz="1800" kern="0" dirty="0" smtClean="0">
                <a:solidFill>
                  <a:schemeClr val="accent2"/>
                </a:solidFill>
                <a:latin typeface="Courier New" panose="02070309020205020404" pitchFamily="49" charset="0"/>
                <a:cs typeface="Courier New" panose="02070309020205020404" pitchFamily="49" charset="0"/>
              </a:rPr>
              <a:t/>
            </a:r>
            <a:br>
              <a:rPr lang="de-DE" sz="1800" kern="0" dirty="0" smtClean="0">
                <a:solidFill>
                  <a:schemeClr val="accent2"/>
                </a:solidFill>
                <a:latin typeface="Courier New" panose="02070309020205020404" pitchFamily="49" charset="0"/>
                <a:cs typeface="Courier New" panose="02070309020205020404" pitchFamily="49" charset="0"/>
              </a:rPr>
            </a:br>
            <a:r>
              <a:rPr lang="de-DE" sz="1800" kern="0" dirty="0" smtClean="0">
                <a:latin typeface="Courier New" panose="02070309020205020404" pitchFamily="49" charset="0"/>
                <a:cs typeface="Courier New" panose="02070309020205020404" pitchFamily="49" charset="0"/>
              </a:rPr>
              <a:t>  </a:t>
            </a:r>
            <a:r>
              <a:rPr lang="de-DE" sz="1800" b="1" kern="0" dirty="0" smtClean="0">
                <a:latin typeface="Courier New" panose="02070309020205020404" pitchFamily="49" charset="0"/>
                <a:cs typeface="Courier New" panose="02070309020205020404" pitchFamily="49" charset="0"/>
              </a:rPr>
              <a:t>type</a:t>
            </a:r>
            <a:r>
              <a:rPr lang="de-DE" sz="1800" kern="0" dirty="0" smtClean="0">
                <a:latin typeface="Courier New" panose="02070309020205020404" pitchFamily="49" charset="0"/>
                <a:cs typeface="Courier New" panose="02070309020205020404" pitchFamily="49" charset="0"/>
              </a:rPr>
              <a:t> T1 </a:t>
            </a:r>
            <a:r>
              <a:rPr lang="de-DE" sz="1800" b="1" kern="0" dirty="0" smtClean="0">
                <a:latin typeface="Courier New" panose="02070309020205020404" pitchFamily="49" charset="0"/>
                <a:cs typeface="Courier New" panose="02070309020205020404" pitchFamily="49" charset="0"/>
              </a:rPr>
              <a:t>is new </a:t>
            </a:r>
            <a:r>
              <a:rPr lang="de-DE" sz="1800" kern="0" dirty="0" smtClean="0">
                <a:latin typeface="Courier New" panose="02070309020205020404" pitchFamily="49" charset="0"/>
                <a:cs typeface="Courier New" panose="02070309020205020404" pitchFamily="49" charset="0"/>
              </a:rPr>
              <a:t>T0;</a:t>
            </a:r>
            <a:br>
              <a:rPr lang="de-DE" sz="1800" kern="0" dirty="0" smtClean="0">
                <a:latin typeface="Courier New" panose="02070309020205020404" pitchFamily="49" charset="0"/>
                <a:cs typeface="Courier New" panose="02070309020205020404" pitchFamily="49" charset="0"/>
              </a:rPr>
            </a:br>
            <a:r>
              <a:rPr lang="de-DE" sz="1800" b="1" kern="0" dirty="0" smtClean="0">
                <a:latin typeface="Courier New" panose="02070309020205020404" pitchFamily="49" charset="0"/>
                <a:cs typeface="Courier New" panose="02070309020205020404" pitchFamily="49" charset="0"/>
              </a:rPr>
              <a:t>end</a:t>
            </a:r>
            <a:r>
              <a:rPr lang="de-DE" sz="1800" kern="0" dirty="0" smtClean="0">
                <a:latin typeface="Courier New" panose="02070309020205020404" pitchFamily="49" charset="0"/>
                <a:cs typeface="Courier New" panose="02070309020205020404" pitchFamily="49" charset="0"/>
              </a:rPr>
              <a:t> P;</a:t>
            </a:r>
          </a:p>
          <a:p>
            <a:pPr marL="0" indent="0"/>
            <a:r>
              <a:rPr lang="de-DE" sz="1800" b="1" kern="0" dirty="0" smtClean="0">
                <a:latin typeface="Courier New" panose="02070309020205020404" pitchFamily="49" charset="0"/>
                <a:cs typeface="Courier New" panose="02070309020205020404" pitchFamily="49" charset="0"/>
              </a:rPr>
              <a:t>package</a:t>
            </a:r>
            <a:r>
              <a:rPr lang="de-DE" sz="1800" kern="0" dirty="0" smtClean="0">
                <a:latin typeface="Courier New" panose="02070309020205020404" pitchFamily="49" charset="0"/>
                <a:cs typeface="Courier New" panose="02070309020205020404" pitchFamily="49" charset="0"/>
              </a:rPr>
              <a:t> I </a:t>
            </a:r>
            <a:r>
              <a:rPr lang="de-DE" sz="1800" b="1" kern="0" dirty="0" smtClean="0">
                <a:latin typeface="Courier New" panose="02070309020205020404" pitchFamily="49" charset="0"/>
                <a:cs typeface="Courier New" panose="02070309020205020404" pitchFamily="49" charset="0"/>
              </a:rPr>
              <a:t>is n</a:t>
            </a:r>
            <a:r>
              <a:rPr lang="de-DE" sz="1800" kern="0" dirty="0" smtClean="0">
                <a:latin typeface="Courier New" panose="02070309020205020404" pitchFamily="49" charset="0"/>
                <a:cs typeface="Courier New" panose="02070309020205020404" pitchFamily="49" charset="0"/>
              </a:rPr>
              <a:t>ew P (My_Int);</a:t>
            </a:r>
          </a:p>
          <a:p>
            <a:pPr marL="0" indent="0"/>
            <a:r>
              <a:rPr lang="de-DE" sz="1800" kern="0" dirty="0" smtClean="0">
                <a:solidFill>
                  <a:schemeClr val="accent2"/>
                </a:solidFill>
                <a:latin typeface="Courier New" panose="02070309020205020404" pitchFamily="49" charset="0"/>
                <a:cs typeface="Courier New" panose="02070309020205020404" pitchFamily="49" charset="0"/>
              </a:rPr>
              <a:t>J: I.S0;  -- </a:t>
            </a:r>
            <a:r>
              <a:rPr lang="de-DE" sz="1800" i="1" kern="0" dirty="0" smtClean="0">
                <a:solidFill>
                  <a:schemeClr val="accent2"/>
                </a:solidFill>
                <a:latin typeface="Courier New" panose="02070309020205020404" pitchFamily="49" charset="0"/>
                <a:cs typeface="Courier New" panose="02070309020205020404" pitchFamily="49" charset="0"/>
              </a:rPr>
              <a:t>legal</a:t>
            </a:r>
            <a:endParaRPr lang="de-DE" sz="1800" i="1" kern="0" dirty="0">
              <a:solidFill>
                <a:schemeClr val="accent2"/>
              </a:solidFill>
              <a:latin typeface="Courier New" panose="02070309020205020404" pitchFamily="49" charset="0"/>
              <a:cs typeface="Courier New" panose="02070309020205020404" pitchFamily="49" charset="0"/>
            </a:endParaRPr>
          </a:p>
        </p:txBody>
      </p:sp>
      <p:cxnSp>
        <p:nvCxnSpPr>
          <p:cNvPr id="11" name="Gerader Verbinder 10"/>
          <p:cNvCxnSpPr/>
          <p:nvPr/>
        </p:nvCxnSpPr>
        <p:spPr bwMode="auto">
          <a:xfrm>
            <a:off x="4572000" y="3356992"/>
            <a:ext cx="0" cy="2664296"/>
          </a:xfrm>
          <a:prstGeom prst="lin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3629281511"/>
      </p:ext>
    </p:extLst>
  </p:cSld>
  <p:clrMapOvr>
    <a:masterClrMapping/>
  </p:clrMapOvr>
  <p:timing>
    <p:tnLst>
      <p:par>
        <p:cTn id="1" dur="indefinite" restart="never" nodeType="tmRoot"/>
      </p:par>
    </p:tnLst>
  </p:timing>
</p:sld>
</file>

<file path=ppt/slides/slide4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smtClean="0">
                <a:solidFill>
                  <a:srgbClr val="FF3399"/>
                </a:solidFill>
              </a:rPr>
              <a:t>DNA of Democracy</a:t>
            </a:r>
            <a:endParaRPr lang="en-US" dirty="0">
              <a:solidFill>
                <a:srgbClr val="FF3399"/>
              </a:solidFill>
            </a:endParaRPr>
          </a:p>
        </p:txBody>
      </p:sp>
      <p:sp>
        <p:nvSpPr>
          <p:cNvPr id="3" name="Inhaltsplatzhalter 2"/>
          <p:cNvSpPr>
            <a:spLocks noGrp="1"/>
          </p:cNvSpPr>
          <p:nvPr>
            <p:ph idx="1"/>
          </p:nvPr>
        </p:nvSpPr>
        <p:spPr/>
        <p:txBody>
          <a:bodyPr/>
          <a:lstStyle/>
          <a:p>
            <a:pPr marL="0" lvl="0" indent="0" algn="ctr"/>
            <a:r>
              <a:rPr lang="de-DE" sz="2800" dirty="0"/>
              <a:t>Süddeutsche Zeitung am Wochenende</a:t>
            </a:r>
            <a:br>
              <a:rPr lang="de-DE" sz="2800" dirty="0"/>
            </a:br>
            <a:r>
              <a:rPr lang="de-DE" sz="2400" dirty="0"/>
              <a:t>Pfingsten, 18., 19., 20. Mai </a:t>
            </a:r>
            <a:r>
              <a:rPr lang="de-DE" sz="2400" dirty="0" smtClean="0"/>
              <a:t>2024</a:t>
            </a:r>
          </a:p>
          <a:p>
            <a:pPr marL="0" lvl="0" indent="0"/>
            <a:r>
              <a:rPr lang="en-US" sz="2200" dirty="0" smtClean="0"/>
              <a:t>In this special edition to mark the 75</a:t>
            </a:r>
            <a:r>
              <a:rPr lang="en-US" sz="2200" baseline="30000" dirty="0" smtClean="0"/>
              <a:t>th</a:t>
            </a:r>
            <a:r>
              <a:rPr lang="en-US" sz="2200" dirty="0" smtClean="0"/>
              <a:t> anniversary of the Basic Constitutional Law of the Republic of Germany, this constitution is encoded in synthetic DNA in the ink of page 1.</a:t>
            </a:r>
          </a:p>
          <a:p>
            <a:pPr marL="0" lvl="0" indent="0"/>
            <a:r>
              <a:rPr lang="en-US" sz="2200" dirty="0" smtClean="0"/>
              <a:t>“</a:t>
            </a:r>
            <a:r>
              <a:rPr lang="en-US" sz="2200" dirty="0"/>
              <a:t>C</a:t>
            </a:r>
            <a:r>
              <a:rPr lang="en-US" sz="2200" dirty="0" smtClean="0"/>
              <a:t>omputer scientist Reinhard Heckel from Technical University Munich and chemist Robert Graf from ETH Zurich have found a way to store computer data on DNA which does not come from humans or animals, but is manufactured synthetically… They are going to disassemble issues of this newspaper in their laboratory and try to reconstruct the </a:t>
            </a:r>
            <a:r>
              <a:rPr lang="en-US" sz="2200" dirty="0"/>
              <a:t>Basic Constitutional </a:t>
            </a:r>
            <a:r>
              <a:rPr lang="en-US" sz="2200" dirty="0" smtClean="0"/>
              <a:t>Law.”</a:t>
            </a:r>
            <a:endParaRPr lang="en-US" sz="2200" dirty="0"/>
          </a:p>
        </p:txBody>
      </p:sp>
      <p:sp>
        <p:nvSpPr>
          <p:cNvPr id="4" name="Fußzeilenplatzhalter 3"/>
          <p:cNvSpPr>
            <a:spLocks noGrp="1"/>
          </p:cNvSpPr>
          <p:nvPr>
            <p:ph type="ftr" idx="10"/>
          </p:nvPr>
        </p:nvSpPr>
        <p:spPr/>
        <p:txBody>
          <a:bodyPr/>
          <a:lstStyle/>
          <a:p>
            <a:pPr>
              <a:defRPr/>
            </a:pPr>
            <a:r>
              <a:rPr lang="en-US" dirty="0" smtClean="0"/>
              <a:t>Ada Basics © 2024 C.Grein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454</a:t>
            </a:fld>
            <a:endParaRPr lang="de-DE" dirty="0"/>
          </a:p>
        </p:txBody>
      </p:sp>
      <p:sp>
        <p:nvSpPr>
          <p:cNvPr id="6" name="Textfeld 5"/>
          <p:cNvSpPr txBox="1"/>
          <p:nvPr/>
        </p:nvSpPr>
        <p:spPr>
          <a:xfrm>
            <a:off x="6948264" y="1555442"/>
            <a:ext cx="1476599" cy="338554"/>
          </a:xfrm>
          <a:prstGeom prst="rect">
            <a:avLst/>
          </a:prstGeom>
          <a:solidFill>
            <a:srgbClr val="EADCE7"/>
          </a:solidFill>
          <a:ln w="19050">
            <a:solidFill>
              <a:srgbClr val="7030A0"/>
            </a:solidFill>
          </a:ln>
        </p:spPr>
        <p:txBody>
          <a:bodyPr wrap="square" rtlCol="0">
            <a:spAutoFit/>
          </a:bodyPr>
          <a:lstStyle/>
          <a:p>
            <a:r>
              <a:rPr lang="en-US" sz="1600" dirty="0" smtClean="0">
                <a:solidFill>
                  <a:srgbClr val="7030A0"/>
                </a:solidFill>
              </a:rPr>
              <a:t>From slide </a:t>
            </a:r>
            <a:r>
              <a:rPr lang="en-US" sz="1600" dirty="0" smtClean="0">
                <a:solidFill>
                  <a:schemeClr val="tx1"/>
                </a:solidFill>
              </a:rPr>
              <a:t>400</a:t>
            </a:r>
            <a:endParaRPr lang="en-US" sz="1600" dirty="0">
              <a:solidFill>
                <a:schemeClr val="tx1"/>
              </a:solidFill>
            </a:endParaRPr>
          </a:p>
        </p:txBody>
      </p:sp>
      <p:sp>
        <p:nvSpPr>
          <p:cNvPr id="7" name="Interaktive Schaltfläche: Zurückkehren 6">
            <a:hlinkClick r:id="rId2" action="ppaction://hlinksldjump" highlightClick="1"/>
          </p:cNvPr>
          <p:cNvSpPr/>
          <p:nvPr/>
        </p:nvSpPr>
        <p:spPr bwMode="auto">
          <a:xfrm>
            <a:off x="8242127" y="463550"/>
            <a:ext cx="182736" cy="216024"/>
          </a:xfrm>
          <a:prstGeom prst="actionButtonReturn">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8" charset="0"/>
              <a:buNone/>
              <a:tabLst/>
            </a:pPr>
            <a:endParaRPr kumimoji="0" lang="de-DE" sz="2200" b="0" i="0" u="none" strike="noStrike" cap="none" normalizeH="0" baseline="0" dirty="0" smtClean="0">
              <a:ln>
                <a:noFill/>
              </a:ln>
              <a:solidFill>
                <a:schemeClr val="bg1"/>
              </a:solidFill>
              <a:effectLst/>
              <a:latin typeface="Times New Roman" pitchFamily="18" charset="0"/>
            </a:endParaRPr>
          </a:p>
        </p:txBody>
      </p:sp>
    </p:spTree>
    <p:extLst>
      <p:ext uri="{BB962C8B-B14F-4D97-AF65-F5344CB8AC3E}">
        <p14:creationId xmlns:p14="http://schemas.microsoft.com/office/powerpoint/2010/main" val="1887934233"/>
      </p:ext>
    </p:extLst>
  </p:cSld>
  <p:clrMapOvr>
    <a:masterClrMapping/>
  </p:clrMapOvr>
  <p:timing>
    <p:tnLst>
      <p:par>
        <p:cTn id="1" dur="indefinite" restart="never" nodeType="tmRoot"/>
      </p:par>
    </p:tnLst>
  </p:timing>
</p:sld>
</file>

<file path=ppt/slides/slide4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smtClean="0">
                <a:solidFill>
                  <a:srgbClr val="FF0066"/>
                </a:solidFill>
              </a:rPr>
              <a:t>An Odd Consequence of Abstractness</a:t>
            </a:r>
            <a:endParaRPr lang="en-US" dirty="0">
              <a:solidFill>
                <a:srgbClr val="FF0066"/>
              </a:solidFill>
            </a:endParaRPr>
          </a:p>
        </p:txBody>
      </p:sp>
      <p:sp>
        <p:nvSpPr>
          <p:cNvPr id="3" name="Inhaltsplatzhalter 2"/>
          <p:cNvSpPr>
            <a:spLocks noGrp="1"/>
          </p:cNvSpPr>
          <p:nvPr>
            <p:ph idx="1"/>
          </p:nvPr>
        </p:nvSpPr>
        <p:spPr/>
        <p:txBody>
          <a:bodyPr/>
          <a:lstStyle/>
          <a:p>
            <a:pPr marL="0" lvl="0" indent="0"/>
            <a:r>
              <a:rPr lang="en-US" sz="2000" dirty="0">
                <a:cs typeface="Courier New" panose="02070309020205020404" pitchFamily="49" charset="0"/>
              </a:rPr>
              <a:t>T</a:t>
            </a:r>
            <a:r>
              <a:rPr lang="en-US" sz="2000" dirty="0" smtClean="0">
                <a:cs typeface="Courier New" panose="02070309020205020404" pitchFamily="49" charset="0"/>
              </a:rPr>
              <a:t>he following declaration is pretty nonsensical, but has a rather odd and consequence:</a:t>
            </a:r>
          </a:p>
          <a:p>
            <a:pPr marL="357188" lvl="0" indent="0"/>
            <a:r>
              <a:rPr lang="en-US" sz="1600" b="1" dirty="0" smtClean="0">
                <a:latin typeface="Courier New" panose="02070309020205020404" pitchFamily="49" charset="0"/>
                <a:cs typeface="Courier New" panose="02070309020205020404" pitchFamily="49" charset="0"/>
              </a:rPr>
              <a:t>package</a:t>
            </a:r>
            <a:r>
              <a:rPr lang="en-US" sz="1600" dirty="0" smtClean="0">
                <a:latin typeface="Courier New" panose="02070309020205020404" pitchFamily="49" charset="0"/>
                <a:cs typeface="Courier New" panose="02070309020205020404" pitchFamily="49" charset="0"/>
              </a:rPr>
              <a:t> </a:t>
            </a:r>
            <a:r>
              <a:rPr lang="en-US" sz="1600" dirty="0">
                <a:latin typeface="Courier New" panose="02070309020205020404" pitchFamily="49" charset="0"/>
                <a:cs typeface="Courier New" panose="02070309020205020404" pitchFamily="49" charset="0"/>
              </a:rPr>
              <a:t>Hiding </a:t>
            </a:r>
            <a:r>
              <a:rPr lang="en-US" sz="1600" b="1" dirty="0">
                <a:latin typeface="Courier New" panose="02070309020205020404" pitchFamily="49" charset="0"/>
                <a:cs typeface="Courier New" panose="02070309020205020404" pitchFamily="49" charset="0"/>
              </a:rPr>
              <a:t>is</a:t>
            </a:r>
            <a:r>
              <a:rPr lang="en-US" sz="1600" dirty="0">
                <a:latin typeface="Courier New" panose="02070309020205020404" pitchFamily="49" charset="0"/>
                <a:cs typeface="Courier New" panose="02070309020205020404" pitchFamily="49" charset="0"/>
              </a:rPr>
              <a:t/>
            </a:r>
            <a:br>
              <a:rPr lang="en-US" sz="1600" dirty="0">
                <a:latin typeface="Courier New" panose="02070309020205020404" pitchFamily="49" charset="0"/>
                <a:cs typeface="Courier New" panose="02070309020205020404" pitchFamily="49" charset="0"/>
              </a:rPr>
            </a:br>
            <a:r>
              <a:rPr lang="en-US" sz="1600" dirty="0">
                <a:latin typeface="Courier New" panose="02070309020205020404" pitchFamily="49" charset="0"/>
                <a:cs typeface="Courier New" panose="02070309020205020404" pitchFamily="49" charset="0"/>
              </a:rPr>
              <a:t>  </a:t>
            </a:r>
            <a:r>
              <a:rPr lang="en-US" sz="1600" b="1" dirty="0">
                <a:latin typeface="Courier New" panose="02070309020205020404" pitchFamily="49" charset="0"/>
                <a:cs typeface="Courier New" panose="02070309020205020404" pitchFamily="49" charset="0"/>
              </a:rPr>
              <a:t>procedure</a:t>
            </a:r>
            <a:r>
              <a:rPr lang="en-US" sz="1600" dirty="0">
                <a:latin typeface="Courier New" panose="02070309020205020404" pitchFamily="49" charset="0"/>
                <a:cs typeface="Courier New" panose="02070309020205020404" pitchFamily="49" charset="0"/>
              </a:rPr>
              <a:t> Q </a:t>
            </a:r>
            <a:r>
              <a:rPr lang="en-US" sz="1600" b="1" dirty="0">
                <a:latin typeface="Courier New" panose="02070309020205020404" pitchFamily="49" charset="0"/>
                <a:cs typeface="Courier New" panose="02070309020205020404" pitchFamily="49" charset="0"/>
              </a:rPr>
              <a:t>is abstract</a:t>
            </a:r>
            <a:r>
              <a:rPr lang="en-US" sz="1600" dirty="0">
                <a:latin typeface="Courier New" panose="02070309020205020404" pitchFamily="49" charset="0"/>
                <a:cs typeface="Courier New" panose="02070309020205020404" pitchFamily="49" charset="0"/>
              </a:rPr>
              <a:t>;  -- </a:t>
            </a:r>
            <a:r>
              <a:rPr lang="en-US" sz="1600" dirty="0" smtClean="0">
                <a:latin typeface="Courier New" panose="02070309020205020404" pitchFamily="49" charset="0"/>
                <a:cs typeface="Courier New" panose="02070309020205020404" pitchFamily="49" charset="0"/>
              </a:rPr>
              <a:t>comp</a:t>
            </a:r>
            <a:r>
              <a:rPr lang="en-US" sz="1600" i="1" dirty="0" smtClean="0">
                <a:latin typeface="Courier New" panose="02070309020205020404" pitchFamily="49" charset="0"/>
                <a:cs typeface="Courier New" panose="02070309020205020404" pitchFamily="49" charset="0"/>
              </a:rPr>
              <a:t>lete </a:t>
            </a:r>
            <a:r>
              <a:rPr lang="en-US" sz="1600" i="1" dirty="0">
                <a:latin typeface="Courier New" panose="02070309020205020404" pitchFamily="49" charset="0"/>
                <a:cs typeface="Courier New" panose="02070309020205020404" pitchFamily="49" charset="0"/>
              </a:rPr>
              <a:t>nonsense</a:t>
            </a:r>
            <a:r>
              <a:rPr lang="en-US" sz="1600" dirty="0">
                <a:latin typeface="Courier New" panose="02070309020205020404" pitchFamily="49" charset="0"/>
                <a:cs typeface="Courier New" panose="02070309020205020404" pitchFamily="49" charset="0"/>
              </a:rPr>
              <a:t/>
            </a:r>
            <a:br>
              <a:rPr lang="en-US" sz="1600" dirty="0">
                <a:latin typeface="Courier New" panose="02070309020205020404" pitchFamily="49" charset="0"/>
                <a:cs typeface="Courier New" panose="02070309020205020404" pitchFamily="49" charset="0"/>
              </a:rPr>
            </a:br>
            <a:r>
              <a:rPr lang="en-US" sz="1600" b="1" dirty="0">
                <a:latin typeface="Courier New" panose="02070309020205020404" pitchFamily="49" charset="0"/>
                <a:cs typeface="Courier New" panose="02070309020205020404" pitchFamily="49" charset="0"/>
              </a:rPr>
              <a:t>end</a:t>
            </a:r>
            <a:r>
              <a:rPr lang="en-US" sz="1600" dirty="0">
                <a:latin typeface="Courier New" panose="02070309020205020404" pitchFamily="49" charset="0"/>
                <a:cs typeface="Courier New" panose="02070309020205020404" pitchFamily="49" charset="0"/>
              </a:rPr>
              <a:t> Hiding;</a:t>
            </a:r>
          </a:p>
          <a:p>
            <a:pPr marL="357188" lvl="0" indent="0"/>
            <a:r>
              <a:rPr lang="en-US" sz="1600" b="1" dirty="0">
                <a:latin typeface="Courier New" panose="02070309020205020404" pitchFamily="49" charset="0"/>
                <a:cs typeface="Courier New" panose="02070309020205020404" pitchFamily="49" charset="0"/>
              </a:rPr>
              <a:t>package</a:t>
            </a:r>
            <a:r>
              <a:rPr lang="en-US" sz="1600" dirty="0">
                <a:latin typeface="Courier New" panose="02070309020205020404" pitchFamily="49" charset="0"/>
                <a:cs typeface="Courier New" panose="02070309020205020404" pitchFamily="49" charset="0"/>
              </a:rPr>
              <a:t> No_Hide </a:t>
            </a:r>
            <a:r>
              <a:rPr lang="en-US" sz="1600" b="1" dirty="0">
                <a:latin typeface="Courier New" panose="02070309020205020404" pitchFamily="49" charset="0"/>
                <a:cs typeface="Courier New" panose="02070309020205020404" pitchFamily="49" charset="0"/>
              </a:rPr>
              <a:t>is</a:t>
            </a:r>
            <a:r>
              <a:rPr lang="en-US" sz="1600" dirty="0">
                <a:latin typeface="Courier New" panose="02070309020205020404" pitchFamily="49" charset="0"/>
                <a:cs typeface="Courier New" panose="02070309020205020404" pitchFamily="49" charset="0"/>
              </a:rPr>
              <a:t/>
            </a:r>
            <a:br>
              <a:rPr lang="en-US" sz="1600" dirty="0">
                <a:latin typeface="Courier New" panose="02070309020205020404" pitchFamily="49" charset="0"/>
                <a:cs typeface="Courier New" panose="02070309020205020404" pitchFamily="49" charset="0"/>
              </a:rPr>
            </a:br>
            <a:r>
              <a:rPr lang="en-US" sz="1600" dirty="0">
                <a:latin typeface="Courier New" panose="02070309020205020404" pitchFamily="49" charset="0"/>
                <a:cs typeface="Courier New" panose="02070309020205020404" pitchFamily="49" charset="0"/>
              </a:rPr>
              <a:t>  </a:t>
            </a:r>
            <a:r>
              <a:rPr lang="en-US" sz="1600" b="1" dirty="0">
                <a:latin typeface="Courier New" panose="02070309020205020404" pitchFamily="49" charset="0"/>
                <a:cs typeface="Courier New" panose="02070309020205020404" pitchFamily="49" charset="0"/>
              </a:rPr>
              <a:t>procedure</a:t>
            </a:r>
            <a:r>
              <a:rPr lang="en-US" sz="1600" dirty="0">
                <a:latin typeface="Courier New" panose="02070309020205020404" pitchFamily="49" charset="0"/>
                <a:cs typeface="Courier New" panose="02070309020205020404" pitchFamily="49" charset="0"/>
              </a:rPr>
              <a:t> Q </a:t>
            </a:r>
            <a:r>
              <a:rPr lang="en-US" sz="1600" b="1" dirty="0">
                <a:latin typeface="Courier New" panose="02070309020205020404" pitchFamily="49" charset="0"/>
                <a:cs typeface="Courier New" panose="02070309020205020404" pitchFamily="49" charset="0"/>
              </a:rPr>
              <a:t>is null</a:t>
            </a:r>
            <a:r>
              <a:rPr lang="en-US" sz="1600" dirty="0">
                <a:latin typeface="Courier New" panose="02070309020205020404" pitchFamily="49" charset="0"/>
                <a:cs typeface="Courier New" panose="02070309020205020404" pitchFamily="49" charset="0"/>
              </a:rPr>
              <a:t>;</a:t>
            </a:r>
            <a:br>
              <a:rPr lang="en-US" sz="1600" dirty="0">
                <a:latin typeface="Courier New" panose="02070309020205020404" pitchFamily="49" charset="0"/>
                <a:cs typeface="Courier New" panose="02070309020205020404" pitchFamily="49" charset="0"/>
              </a:rPr>
            </a:br>
            <a:r>
              <a:rPr lang="en-US" sz="1600" b="1" dirty="0">
                <a:latin typeface="Courier New" panose="02070309020205020404" pitchFamily="49" charset="0"/>
                <a:cs typeface="Courier New" panose="02070309020205020404" pitchFamily="49" charset="0"/>
              </a:rPr>
              <a:t>end</a:t>
            </a:r>
            <a:r>
              <a:rPr lang="en-US" sz="1600" dirty="0">
                <a:latin typeface="Courier New" panose="02070309020205020404" pitchFamily="49" charset="0"/>
                <a:cs typeface="Courier New" panose="02070309020205020404" pitchFamily="49" charset="0"/>
              </a:rPr>
              <a:t> No_Hide;</a:t>
            </a:r>
          </a:p>
          <a:p>
            <a:pPr marL="0" lvl="0" indent="0"/>
            <a:r>
              <a:rPr lang="en-US" sz="2000" dirty="0" smtClean="0">
                <a:cs typeface="Courier New" panose="02070309020205020404" pitchFamily="49" charset="0"/>
              </a:rPr>
              <a:t>The declaration of </a:t>
            </a:r>
            <a:r>
              <a:rPr lang="en-US" sz="1800" dirty="0" smtClean="0">
                <a:latin typeface="Courier New" panose="02070309020205020404" pitchFamily="49" charset="0"/>
                <a:cs typeface="Courier New" panose="02070309020205020404" pitchFamily="49" charset="0"/>
              </a:rPr>
              <a:t>Hiding.Q</a:t>
            </a:r>
            <a:r>
              <a:rPr lang="en-US" sz="2000" dirty="0" smtClean="0">
                <a:cs typeface="Courier New" panose="02070309020205020404" pitchFamily="49" charset="0"/>
              </a:rPr>
              <a:t> as abstract prevents the use conflict:</a:t>
            </a:r>
          </a:p>
          <a:p>
            <a:pPr marL="357188" lvl="0" indent="0"/>
            <a:r>
              <a:rPr lang="en-US" sz="1600" b="1" dirty="0" smtClean="0">
                <a:latin typeface="Courier New" panose="02070309020205020404" pitchFamily="49" charset="0"/>
                <a:cs typeface="Courier New" panose="02070309020205020404" pitchFamily="49" charset="0"/>
              </a:rPr>
              <a:t>with</a:t>
            </a:r>
            <a:r>
              <a:rPr lang="en-US" sz="1600" dirty="0" smtClean="0">
                <a:latin typeface="Courier New" panose="02070309020205020404" pitchFamily="49" charset="0"/>
                <a:cs typeface="Courier New" panose="02070309020205020404" pitchFamily="49" charset="0"/>
              </a:rPr>
              <a:t> </a:t>
            </a:r>
            <a:r>
              <a:rPr lang="en-US" sz="1600" dirty="0">
                <a:latin typeface="Courier New" panose="02070309020205020404" pitchFamily="49" charset="0"/>
                <a:cs typeface="Courier New" panose="02070309020205020404" pitchFamily="49" charset="0"/>
              </a:rPr>
              <a:t>Hiding, No_Hide;</a:t>
            </a:r>
            <a:br>
              <a:rPr lang="en-US" sz="1600" dirty="0">
                <a:latin typeface="Courier New" panose="02070309020205020404" pitchFamily="49" charset="0"/>
                <a:cs typeface="Courier New" panose="02070309020205020404" pitchFamily="49" charset="0"/>
              </a:rPr>
            </a:br>
            <a:r>
              <a:rPr lang="en-US" sz="1600" b="1" dirty="0">
                <a:latin typeface="Courier New" panose="02070309020205020404" pitchFamily="49" charset="0"/>
                <a:cs typeface="Courier New" panose="02070309020205020404" pitchFamily="49" charset="0"/>
              </a:rPr>
              <a:t>use</a:t>
            </a:r>
            <a:r>
              <a:rPr lang="en-US" sz="1600" dirty="0">
                <a:latin typeface="Courier New" panose="02070309020205020404" pitchFamily="49" charset="0"/>
                <a:cs typeface="Courier New" panose="02070309020205020404" pitchFamily="49" charset="0"/>
              </a:rPr>
              <a:t>  Hiding, No_Hide;</a:t>
            </a:r>
            <a:br>
              <a:rPr lang="en-US" sz="1600" dirty="0">
                <a:latin typeface="Courier New" panose="02070309020205020404" pitchFamily="49" charset="0"/>
                <a:cs typeface="Courier New" panose="02070309020205020404" pitchFamily="49" charset="0"/>
              </a:rPr>
            </a:br>
            <a:r>
              <a:rPr lang="en-US" sz="1600" b="1" dirty="0">
                <a:latin typeface="Courier New" panose="02070309020205020404" pitchFamily="49" charset="0"/>
                <a:cs typeface="Courier New" panose="02070309020205020404" pitchFamily="49" charset="0"/>
              </a:rPr>
              <a:t>procedure</a:t>
            </a:r>
            <a:r>
              <a:rPr lang="en-US" sz="1600" dirty="0">
                <a:latin typeface="Courier New" panose="02070309020205020404" pitchFamily="49" charset="0"/>
                <a:cs typeface="Courier New" panose="02070309020205020404" pitchFamily="49" charset="0"/>
              </a:rPr>
              <a:t> Apply_Hidden </a:t>
            </a:r>
            <a:r>
              <a:rPr lang="en-US" sz="1600" b="1" dirty="0">
                <a:latin typeface="Courier New" panose="02070309020205020404" pitchFamily="49" charset="0"/>
                <a:cs typeface="Courier New" panose="02070309020205020404" pitchFamily="49" charset="0"/>
              </a:rPr>
              <a:t>is</a:t>
            </a:r>
            <a:r>
              <a:rPr lang="en-US" sz="1600" dirty="0">
                <a:latin typeface="Courier New" panose="02070309020205020404" pitchFamily="49" charset="0"/>
                <a:cs typeface="Courier New" panose="02070309020205020404" pitchFamily="49" charset="0"/>
              </a:rPr>
              <a:t/>
            </a:r>
            <a:br>
              <a:rPr lang="en-US" sz="1600" dirty="0">
                <a:latin typeface="Courier New" panose="02070309020205020404" pitchFamily="49" charset="0"/>
                <a:cs typeface="Courier New" panose="02070309020205020404" pitchFamily="49" charset="0"/>
              </a:rPr>
            </a:br>
            <a:r>
              <a:rPr lang="en-US" sz="1600" b="1" dirty="0">
                <a:latin typeface="Courier New" panose="02070309020205020404" pitchFamily="49" charset="0"/>
                <a:cs typeface="Courier New" panose="02070309020205020404" pitchFamily="49" charset="0"/>
              </a:rPr>
              <a:t>begin</a:t>
            </a:r>
            <a:r>
              <a:rPr lang="en-US" sz="1600" dirty="0">
                <a:latin typeface="Courier New" panose="02070309020205020404" pitchFamily="49" charset="0"/>
                <a:cs typeface="Courier New" panose="02070309020205020404" pitchFamily="49" charset="0"/>
              </a:rPr>
              <a:t/>
            </a:r>
            <a:br>
              <a:rPr lang="en-US" sz="1600" dirty="0">
                <a:latin typeface="Courier New" panose="02070309020205020404" pitchFamily="49" charset="0"/>
                <a:cs typeface="Courier New" panose="02070309020205020404" pitchFamily="49" charset="0"/>
              </a:rPr>
            </a:br>
            <a:r>
              <a:rPr lang="en-US" sz="1600" dirty="0">
                <a:latin typeface="Courier New" panose="02070309020205020404" pitchFamily="49" charset="0"/>
                <a:cs typeface="Courier New" panose="02070309020205020404" pitchFamily="49" charset="0"/>
              </a:rPr>
              <a:t>  Q;  -- </a:t>
            </a:r>
            <a:r>
              <a:rPr lang="en-US" sz="1600" i="1" dirty="0">
                <a:latin typeface="Courier New" panose="02070309020205020404" pitchFamily="49" charset="0"/>
                <a:cs typeface="Courier New" panose="02070309020205020404" pitchFamily="49" charset="0"/>
              </a:rPr>
              <a:t>no use conflict since Hiding.Q does not exist</a:t>
            </a:r>
            <a:br>
              <a:rPr lang="en-US" sz="1600" i="1" dirty="0">
                <a:latin typeface="Courier New" panose="02070309020205020404" pitchFamily="49" charset="0"/>
                <a:cs typeface="Courier New" panose="02070309020205020404" pitchFamily="49" charset="0"/>
              </a:rPr>
            </a:br>
            <a:r>
              <a:rPr lang="en-US" sz="1600" b="1" dirty="0">
                <a:latin typeface="Courier New" panose="02070309020205020404" pitchFamily="49" charset="0"/>
                <a:cs typeface="Courier New" panose="02070309020205020404" pitchFamily="49" charset="0"/>
              </a:rPr>
              <a:t>end</a:t>
            </a:r>
            <a:r>
              <a:rPr lang="en-US" sz="1600" dirty="0">
                <a:latin typeface="Courier New" panose="02070309020205020404" pitchFamily="49" charset="0"/>
                <a:cs typeface="Courier New" panose="02070309020205020404" pitchFamily="49" charset="0"/>
              </a:rPr>
              <a:t> Apply_Hidden</a:t>
            </a:r>
            <a:r>
              <a:rPr lang="en-US" sz="1600" dirty="0" smtClean="0">
                <a:latin typeface="Courier New" panose="02070309020205020404" pitchFamily="49" charset="0"/>
                <a:cs typeface="Courier New" panose="02070309020205020404" pitchFamily="49" charset="0"/>
              </a:rPr>
              <a:t>;</a:t>
            </a:r>
            <a:endParaRPr lang="en-US" sz="1600" dirty="0">
              <a:latin typeface="Courier New" panose="02070309020205020404" pitchFamily="49" charset="0"/>
              <a:cs typeface="Courier New" panose="02070309020205020404" pitchFamily="49" charset="0"/>
            </a:endParaRPr>
          </a:p>
        </p:txBody>
      </p:sp>
      <p:sp>
        <p:nvSpPr>
          <p:cNvPr id="4" name="Fußzeilenplatzhalter 3"/>
          <p:cNvSpPr>
            <a:spLocks noGrp="1"/>
          </p:cNvSpPr>
          <p:nvPr>
            <p:ph type="ftr" idx="10"/>
          </p:nvPr>
        </p:nvSpPr>
        <p:spPr/>
        <p:txBody>
          <a:bodyPr/>
          <a:lstStyle/>
          <a:p>
            <a:pPr>
              <a:defRPr/>
            </a:pPr>
            <a:r>
              <a:rPr lang="en-US" dirty="0" smtClean="0"/>
              <a:t>Ada Basics © 2024 C.Grein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455</a:t>
            </a:fld>
            <a:endParaRPr lang="de-DE" dirty="0"/>
          </a:p>
        </p:txBody>
      </p:sp>
      <p:sp>
        <p:nvSpPr>
          <p:cNvPr id="6" name="Textfeld 5"/>
          <p:cNvSpPr txBox="1"/>
          <p:nvPr/>
        </p:nvSpPr>
        <p:spPr>
          <a:xfrm>
            <a:off x="7004304" y="1569622"/>
            <a:ext cx="1420559" cy="338554"/>
          </a:xfrm>
          <a:prstGeom prst="rect">
            <a:avLst/>
          </a:prstGeom>
          <a:solidFill>
            <a:srgbClr val="EADCE7"/>
          </a:solidFill>
          <a:ln w="19050">
            <a:solidFill>
              <a:srgbClr val="7030A0"/>
            </a:solidFill>
          </a:ln>
        </p:spPr>
        <p:txBody>
          <a:bodyPr wrap="square" rtlCol="0">
            <a:spAutoFit/>
          </a:bodyPr>
          <a:lstStyle/>
          <a:p>
            <a:r>
              <a:rPr lang="en-US" sz="1600" dirty="0" smtClean="0">
                <a:solidFill>
                  <a:srgbClr val="7030A0"/>
                </a:solidFill>
              </a:rPr>
              <a:t>From slide </a:t>
            </a:r>
            <a:r>
              <a:rPr lang="en-US" sz="1600" dirty="0" smtClean="0">
                <a:solidFill>
                  <a:schemeClr val="tx1"/>
                </a:solidFill>
              </a:rPr>
              <a:t>376</a:t>
            </a:r>
            <a:endParaRPr lang="en-US" sz="1600" dirty="0">
              <a:solidFill>
                <a:schemeClr val="tx1"/>
              </a:solidFill>
            </a:endParaRPr>
          </a:p>
        </p:txBody>
      </p:sp>
      <p:sp>
        <p:nvSpPr>
          <p:cNvPr id="7" name="Interaktive Schaltfläche: Zurückkehren 6">
            <a:hlinkClick r:id="rId2" action="ppaction://hlinksldjump" highlightClick="1"/>
          </p:cNvPr>
          <p:cNvSpPr/>
          <p:nvPr/>
        </p:nvSpPr>
        <p:spPr bwMode="auto">
          <a:xfrm>
            <a:off x="8242127" y="463550"/>
            <a:ext cx="182736" cy="216024"/>
          </a:xfrm>
          <a:prstGeom prst="actionButtonReturn">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8" charset="0"/>
              <a:buNone/>
              <a:tabLst/>
            </a:pPr>
            <a:endParaRPr kumimoji="0" lang="de-DE" sz="2200" b="0" i="0" u="none" strike="noStrike" cap="none" normalizeH="0" baseline="0" dirty="0" smtClean="0">
              <a:ln>
                <a:noFill/>
              </a:ln>
              <a:solidFill>
                <a:schemeClr val="bg1"/>
              </a:solidFill>
              <a:effectLst/>
              <a:latin typeface="Times New Roman" pitchFamily="18" charset="0"/>
            </a:endParaRPr>
          </a:p>
        </p:txBody>
      </p:sp>
    </p:spTree>
    <p:extLst>
      <p:ext uri="{BB962C8B-B14F-4D97-AF65-F5344CB8AC3E}">
        <p14:creationId xmlns:p14="http://schemas.microsoft.com/office/powerpoint/2010/main" val="1897853918"/>
      </p:ext>
    </p:extLst>
  </p:cSld>
  <p:clrMapOvr>
    <a:masterClrMapping/>
  </p:clrMapOvr>
  <p:timing>
    <p:tnLst>
      <p:par>
        <p:cTn id="1" dur="indefinite" restart="never" nodeType="tmRoot"/>
      </p:par>
    </p:tnLst>
  </p:timing>
</p:sld>
</file>

<file path=ppt/slides/slide4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smtClean="0">
                <a:solidFill>
                  <a:srgbClr val="FF3399"/>
                </a:solidFill>
              </a:rPr>
              <a:t>Mersenne Primes</a:t>
            </a:r>
            <a:endParaRPr lang="en-US" dirty="0"/>
          </a:p>
        </p:txBody>
      </p:sp>
      <p:sp>
        <p:nvSpPr>
          <p:cNvPr id="3" name="Inhaltsplatzhalter 2"/>
          <p:cNvSpPr>
            <a:spLocks noGrp="1"/>
          </p:cNvSpPr>
          <p:nvPr>
            <p:ph idx="1"/>
          </p:nvPr>
        </p:nvSpPr>
        <p:spPr/>
        <p:txBody>
          <a:bodyPr/>
          <a:lstStyle/>
          <a:p>
            <a:pPr marL="0" lvl="0" indent="0"/>
            <a:r>
              <a:rPr lang="en-US" sz="2400" dirty="0" smtClean="0"/>
              <a:t>Mersenne Primes have the form 2</a:t>
            </a:r>
            <a:r>
              <a:rPr lang="en-US" sz="2400" baseline="30000" dirty="0" smtClean="0"/>
              <a:t> p</a:t>
            </a:r>
            <a:r>
              <a:rPr lang="en-US" sz="2400" dirty="0" smtClean="0"/>
              <a:t>-1 where p is also a prime.</a:t>
            </a:r>
          </a:p>
          <a:p>
            <a:pPr marL="0" lvl="0" indent="0" algn="ctr"/>
            <a:r>
              <a:rPr lang="en-US" sz="2400" dirty="0">
                <a:hlinkClick r:id="rId2"/>
              </a:rPr>
              <a:t>https://</a:t>
            </a:r>
            <a:r>
              <a:rPr lang="en-US" sz="2400" dirty="0" smtClean="0">
                <a:hlinkClick r:id="rId2"/>
              </a:rPr>
              <a:t>en.wikipedia.org/wiki/Mersenne_prime</a:t>
            </a:r>
            <a:endParaRPr lang="en-US" sz="2400" dirty="0" smtClean="0"/>
          </a:p>
          <a:p>
            <a:pPr marL="0" lvl="0" indent="0"/>
            <a:r>
              <a:rPr lang="en-US" sz="2400" dirty="0" smtClean="0"/>
              <a:t>As of October 2024 only 52 have been found. It is unknown whether their set is infinite.</a:t>
            </a:r>
          </a:p>
          <a:p>
            <a:pPr marL="0" lvl="0" indent="0"/>
            <a:r>
              <a:rPr lang="en-US" sz="2400" dirty="0" smtClean="0"/>
              <a:t>The sequence </a:t>
            </a:r>
            <a:r>
              <a:rPr lang="en-US" sz="2400" dirty="0" smtClean="0">
                <a:hlinkClick r:id="rId3"/>
              </a:rPr>
              <a:t>https://oeis.org/A000043</a:t>
            </a:r>
            <a:r>
              <a:rPr lang="en-US" sz="2400" dirty="0" smtClean="0"/>
              <a:t> lists the first 48 in their order. The order numbers of the last four are yet unknown.</a:t>
            </a:r>
          </a:p>
          <a:p>
            <a:pPr marL="0" lvl="0" indent="0" algn="ctr"/>
            <a:r>
              <a:rPr lang="en-US" sz="2400" dirty="0" smtClean="0"/>
              <a:t>2</a:t>
            </a:r>
            <a:r>
              <a:rPr lang="en-US" sz="2400" baseline="30000" dirty="0" smtClean="0"/>
              <a:t> 136.279.841</a:t>
            </a:r>
            <a:r>
              <a:rPr lang="en-US" sz="2400" dirty="0" smtClean="0"/>
              <a:t>-1</a:t>
            </a:r>
          </a:p>
          <a:p>
            <a:pPr marL="0" lvl="0" indent="0"/>
            <a:r>
              <a:rPr lang="en-US" sz="2400" dirty="0" smtClean="0"/>
              <a:t>is the 52</a:t>
            </a:r>
            <a:r>
              <a:rPr lang="en-US" sz="2400" baseline="30000" dirty="0" smtClean="0"/>
              <a:t>nd</a:t>
            </a:r>
            <a:r>
              <a:rPr lang="en-US" sz="2400" dirty="0" smtClean="0"/>
              <a:t>, found by Luke Durant in 2024; it has 41 million digits.</a:t>
            </a:r>
            <a:endParaRPr lang="en-US" sz="2400" dirty="0"/>
          </a:p>
        </p:txBody>
      </p:sp>
      <p:sp>
        <p:nvSpPr>
          <p:cNvPr id="4" name="Fußzeilenplatzhalter 3"/>
          <p:cNvSpPr>
            <a:spLocks noGrp="1"/>
          </p:cNvSpPr>
          <p:nvPr>
            <p:ph type="ftr" idx="10"/>
          </p:nvPr>
        </p:nvSpPr>
        <p:spPr/>
        <p:txBody>
          <a:bodyPr/>
          <a:lstStyle/>
          <a:p>
            <a:pPr>
              <a:defRPr/>
            </a:pPr>
            <a:r>
              <a:rPr lang="en-US" dirty="0" smtClean="0"/>
              <a:t>Ada Basics © 2024 C.Grein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456</a:t>
            </a:fld>
            <a:endParaRPr lang="de-DE" dirty="0"/>
          </a:p>
        </p:txBody>
      </p:sp>
      <p:sp>
        <p:nvSpPr>
          <p:cNvPr id="6" name="Interaktive Schaltfläche: Zurückkehren 5">
            <a:hlinkClick r:id="rId4" action="ppaction://hlinksldjump" highlightClick="1"/>
          </p:cNvPr>
          <p:cNvSpPr/>
          <p:nvPr/>
        </p:nvSpPr>
        <p:spPr bwMode="auto">
          <a:xfrm>
            <a:off x="8242127" y="463550"/>
            <a:ext cx="182736" cy="216024"/>
          </a:xfrm>
          <a:prstGeom prst="actionButtonReturn">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8" charset="0"/>
              <a:buNone/>
              <a:tabLst/>
            </a:pPr>
            <a:endParaRPr kumimoji="0" lang="de-DE" sz="2200" b="0" i="0" u="none" strike="noStrike" cap="none" normalizeH="0" baseline="0" dirty="0" smtClean="0">
              <a:ln>
                <a:noFill/>
              </a:ln>
              <a:solidFill>
                <a:schemeClr val="bg1"/>
              </a:solidFill>
              <a:effectLst/>
              <a:latin typeface="Times New Roman" pitchFamily="18" charset="0"/>
            </a:endParaRPr>
          </a:p>
        </p:txBody>
      </p:sp>
      <p:sp>
        <p:nvSpPr>
          <p:cNvPr id="7" name="Textfeld 6"/>
          <p:cNvSpPr txBox="1"/>
          <p:nvPr/>
        </p:nvSpPr>
        <p:spPr>
          <a:xfrm>
            <a:off x="7056711" y="1558509"/>
            <a:ext cx="1368152" cy="338554"/>
          </a:xfrm>
          <a:prstGeom prst="rect">
            <a:avLst/>
          </a:prstGeom>
          <a:solidFill>
            <a:srgbClr val="EADCE7"/>
          </a:solidFill>
          <a:ln w="19050">
            <a:solidFill>
              <a:srgbClr val="7030A0"/>
            </a:solidFill>
          </a:ln>
        </p:spPr>
        <p:txBody>
          <a:bodyPr wrap="square" rtlCol="0">
            <a:spAutoFit/>
          </a:bodyPr>
          <a:lstStyle/>
          <a:p>
            <a:pPr algn="ctr"/>
            <a:r>
              <a:rPr lang="en-US" sz="1600" dirty="0" smtClean="0">
                <a:solidFill>
                  <a:srgbClr val="7030A0"/>
                </a:solidFill>
              </a:rPr>
              <a:t>From slide 45</a:t>
            </a:r>
            <a:endParaRPr lang="en-US" sz="1600" dirty="0">
              <a:solidFill>
                <a:schemeClr val="tx1"/>
              </a:solidFill>
            </a:endParaRPr>
          </a:p>
        </p:txBody>
      </p:sp>
    </p:spTree>
    <p:extLst>
      <p:ext uri="{BB962C8B-B14F-4D97-AF65-F5344CB8AC3E}">
        <p14:creationId xmlns:p14="http://schemas.microsoft.com/office/powerpoint/2010/main" val="59626467"/>
      </p:ext>
    </p:extLst>
  </p:cSld>
  <p:clrMapOvr>
    <a:masterClrMapping/>
  </p:clrMapOvr>
  <p:timing>
    <p:tnLst>
      <p:par>
        <p:cTn id="1" dur="indefinite" restart="never" nodeType="tmRoot"/>
      </p:par>
    </p:tnLst>
  </p:timing>
</p:sld>
</file>

<file path=ppt/slides/slide4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smtClean="0">
                <a:solidFill>
                  <a:srgbClr val="FF3399"/>
                </a:solidFill>
              </a:rPr>
              <a:t>Attribute 'Scalar_Storage_Order</a:t>
            </a:r>
            <a:endParaRPr lang="en-US" dirty="0">
              <a:solidFill>
                <a:srgbClr val="FF3399"/>
              </a:solidFill>
            </a:endParaRPr>
          </a:p>
        </p:txBody>
      </p:sp>
      <p:sp>
        <p:nvSpPr>
          <p:cNvPr id="3" name="Inhaltsplatzhalter 2"/>
          <p:cNvSpPr>
            <a:spLocks noGrp="1"/>
          </p:cNvSpPr>
          <p:nvPr>
            <p:ph idx="1"/>
          </p:nvPr>
        </p:nvSpPr>
        <p:spPr/>
        <p:txBody>
          <a:bodyPr/>
          <a:lstStyle/>
          <a:p>
            <a:pPr marL="0" indent="0"/>
            <a:r>
              <a:rPr lang="en-US" sz="2000" dirty="0"/>
              <a:t>For Ada 2022, there is a proposal by AdaCore for a new attribute </a:t>
            </a:r>
            <a:r>
              <a:rPr lang="en-US" sz="1800" dirty="0">
                <a:latin typeface="Courier New" panose="02070309020205020404" pitchFamily="49" charset="0"/>
                <a:cs typeface="Courier New" panose="02070309020205020404" pitchFamily="49" charset="0"/>
              </a:rPr>
              <a:t>'Scalar_Storage_Order</a:t>
            </a:r>
            <a:r>
              <a:rPr lang="en-US" sz="2000" dirty="0"/>
              <a:t>, already implemented in their GNAT </a:t>
            </a:r>
            <a:r>
              <a:rPr lang="en-US" sz="2000" dirty="0" smtClean="0"/>
              <a:t>compiler.</a:t>
            </a:r>
            <a:endParaRPr lang="en-US" sz="2000" dirty="0"/>
          </a:p>
          <a:p>
            <a:pPr marL="0" indent="0"/>
            <a:r>
              <a:rPr lang="en-US" sz="2000" dirty="0"/>
              <a:t>This attribute will automatically swap bytes as necessary upon each access to the object, thus freeing the programmer from the need to byte swap the data in the last transfer step. The impact of this proposal on performance might be horrible.</a:t>
            </a:r>
          </a:p>
          <a:p>
            <a:pPr marL="0" indent="0" defTabSz="357188"/>
            <a:r>
              <a:rPr lang="en-US" sz="2000" dirty="0" smtClean="0"/>
              <a:t>In order to simplify the exchange of ideas between the Ada user community and the language maintainers, the page</a:t>
            </a:r>
            <a:br>
              <a:rPr lang="en-US" sz="2000" dirty="0" smtClean="0"/>
            </a:br>
            <a:r>
              <a:rPr lang="en-US" sz="2000" dirty="0" smtClean="0"/>
              <a:t>	</a:t>
            </a:r>
            <a:r>
              <a:rPr lang="en-US" sz="2000" dirty="0" smtClean="0">
                <a:hlinkClick r:id="rId2"/>
              </a:rPr>
              <a:t>https</a:t>
            </a:r>
            <a:r>
              <a:rPr lang="en-US" sz="2000" dirty="0">
                <a:hlinkClick r:id="rId2"/>
              </a:rPr>
              <a:t>://</a:t>
            </a:r>
            <a:r>
              <a:rPr lang="en-US" sz="2000" dirty="0" smtClean="0">
                <a:hlinkClick r:id="rId2"/>
              </a:rPr>
              <a:t>github.com/Ada-Rapporteur-Group/User-Community-Input</a:t>
            </a:r>
            <a:r>
              <a:rPr lang="en-US" sz="2000" dirty="0" smtClean="0"/>
              <a:t/>
            </a:r>
            <a:br>
              <a:rPr lang="en-US" sz="2000" dirty="0" smtClean="0"/>
            </a:br>
            <a:r>
              <a:rPr lang="en-US" sz="2000" dirty="0" smtClean="0"/>
              <a:t>has been created. </a:t>
            </a:r>
            <a:r>
              <a:rPr lang="en-US" sz="2000" dirty="0"/>
              <a:t>Here, any </a:t>
            </a:r>
            <a:r>
              <a:rPr lang="en-US" sz="2000" dirty="0" smtClean="0"/>
              <a:t>software </a:t>
            </a:r>
            <a:r>
              <a:rPr lang="en-US" sz="2000" dirty="0"/>
              <a:t>e</a:t>
            </a:r>
            <a:r>
              <a:rPr lang="en-US" sz="2000" dirty="0" smtClean="0"/>
              <a:t>ngineer </a:t>
            </a:r>
            <a:r>
              <a:rPr lang="en-US" sz="2000" dirty="0"/>
              <a:t>may enter problems found in the RM (probably errors) or proposals for new Ada features. ARG may accept or reject them</a:t>
            </a:r>
            <a:r>
              <a:rPr lang="en-US" sz="2000" dirty="0" smtClean="0"/>
              <a:t>. This proposal is </a:t>
            </a:r>
            <a:r>
              <a:rPr lang="en-US" sz="2000" dirty="0">
                <a:hlinkClick r:id="rId3"/>
              </a:rPr>
              <a:t>Issue </a:t>
            </a:r>
            <a:r>
              <a:rPr lang="en-US" sz="2000" dirty="0" smtClean="0">
                <a:hlinkClick r:id="rId3"/>
              </a:rPr>
              <a:t>86</a:t>
            </a:r>
            <a:r>
              <a:rPr lang="en-US" sz="2000" dirty="0" smtClean="0"/>
              <a:t>.</a:t>
            </a:r>
            <a:endParaRPr lang="en-US" sz="2000" dirty="0"/>
          </a:p>
        </p:txBody>
      </p:sp>
      <p:sp>
        <p:nvSpPr>
          <p:cNvPr id="4" name="Fußzeilenplatzhalter 3"/>
          <p:cNvSpPr>
            <a:spLocks noGrp="1"/>
          </p:cNvSpPr>
          <p:nvPr>
            <p:ph type="ftr" idx="10"/>
          </p:nvPr>
        </p:nvSpPr>
        <p:spPr/>
        <p:txBody>
          <a:bodyPr/>
          <a:lstStyle/>
          <a:p>
            <a:pPr>
              <a:defRPr/>
            </a:pPr>
            <a:r>
              <a:rPr lang="en-US" dirty="0" smtClean="0"/>
              <a:t>Ada Basics © 2024 C.Grein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457</a:t>
            </a:fld>
            <a:endParaRPr lang="de-DE" dirty="0"/>
          </a:p>
        </p:txBody>
      </p:sp>
      <p:sp>
        <p:nvSpPr>
          <p:cNvPr id="6" name="Textfeld 5"/>
          <p:cNvSpPr txBox="1"/>
          <p:nvPr/>
        </p:nvSpPr>
        <p:spPr>
          <a:xfrm>
            <a:off x="6912695" y="1558509"/>
            <a:ext cx="1512168" cy="338554"/>
          </a:xfrm>
          <a:prstGeom prst="rect">
            <a:avLst/>
          </a:prstGeom>
          <a:solidFill>
            <a:srgbClr val="EADCE7"/>
          </a:solidFill>
          <a:ln w="19050">
            <a:solidFill>
              <a:srgbClr val="7030A0"/>
            </a:solidFill>
          </a:ln>
        </p:spPr>
        <p:txBody>
          <a:bodyPr wrap="square" rtlCol="0">
            <a:spAutoFit/>
          </a:bodyPr>
          <a:lstStyle/>
          <a:p>
            <a:pPr algn="ctr"/>
            <a:r>
              <a:rPr lang="en-US" sz="1600" dirty="0" smtClean="0">
                <a:solidFill>
                  <a:srgbClr val="7030A0"/>
                </a:solidFill>
              </a:rPr>
              <a:t>From slide 320</a:t>
            </a:r>
            <a:endParaRPr lang="en-US" sz="1600" dirty="0">
              <a:solidFill>
                <a:schemeClr val="tx1"/>
              </a:solidFill>
            </a:endParaRPr>
          </a:p>
        </p:txBody>
      </p:sp>
      <p:sp>
        <p:nvSpPr>
          <p:cNvPr id="7" name="Interaktive Schaltfläche: Zurückkehren 6">
            <a:hlinkClick r:id="rId4" action="ppaction://hlinksldjump" highlightClick="1"/>
          </p:cNvPr>
          <p:cNvSpPr/>
          <p:nvPr/>
        </p:nvSpPr>
        <p:spPr bwMode="auto">
          <a:xfrm>
            <a:off x="8242127" y="463550"/>
            <a:ext cx="182736" cy="216024"/>
          </a:xfrm>
          <a:prstGeom prst="actionButtonReturn">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8" charset="0"/>
              <a:buNone/>
              <a:tabLst/>
            </a:pPr>
            <a:endParaRPr kumimoji="0" lang="de-DE" sz="2200" b="0" i="0" u="none" strike="noStrike" cap="none" normalizeH="0" baseline="0" dirty="0" smtClean="0">
              <a:ln>
                <a:noFill/>
              </a:ln>
              <a:solidFill>
                <a:schemeClr val="bg1"/>
              </a:solidFill>
              <a:effectLst/>
              <a:latin typeface="Times New Roman" pitchFamily="18" charset="0"/>
            </a:endParaRPr>
          </a:p>
        </p:txBody>
      </p:sp>
    </p:spTree>
    <p:extLst>
      <p:ext uri="{BB962C8B-B14F-4D97-AF65-F5344CB8AC3E}">
        <p14:creationId xmlns:p14="http://schemas.microsoft.com/office/powerpoint/2010/main" val="3609494708"/>
      </p:ext>
    </p:extLst>
  </p:cSld>
  <p:clrMapOvr>
    <a:masterClrMapping/>
  </p:clrMapOvr>
  <p:timing>
    <p:tnLst>
      <p:par>
        <p:cTn id="1" dur="indefinite" restart="never" nodeType="tmRoot"/>
      </p:par>
    </p:tnLst>
  </p:timing>
</p:sld>
</file>

<file path=ppt/slides/slide4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smtClean="0">
                <a:solidFill>
                  <a:srgbClr val="FF3399"/>
                </a:solidFill>
              </a:rPr>
              <a:t>Coding Standards and</a:t>
            </a:r>
            <a:br>
              <a:rPr lang="en-US" dirty="0" smtClean="0">
                <a:solidFill>
                  <a:srgbClr val="FF3399"/>
                </a:solidFill>
              </a:rPr>
            </a:br>
            <a:r>
              <a:rPr lang="en-US" dirty="0" smtClean="0">
                <a:solidFill>
                  <a:srgbClr val="FF3399"/>
                </a:solidFill>
              </a:rPr>
              <a:t>use Clauses</a:t>
            </a:r>
            <a:endParaRPr lang="en-US" dirty="0"/>
          </a:p>
        </p:txBody>
      </p:sp>
      <p:sp>
        <p:nvSpPr>
          <p:cNvPr id="3" name="Inhaltsplatzhalter 2"/>
          <p:cNvSpPr>
            <a:spLocks noGrp="1"/>
          </p:cNvSpPr>
          <p:nvPr>
            <p:ph idx="1"/>
          </p:nvPr>
        </p:nvSpPr>
        <p:spPr>
          <a:xfrm>
            <a:off x="685800" y="1981201"/>
            <a:ext cx="7739063" cy="2095872"/>
          </a:xfrm>
        </p:spPr>
        <p:txBody>
          <a:bodyPr/>
          <a:lstStyle/>
          <a:p>
            <a:pPr marL="0" lvl="0" indent="0"/>
            <a:r>
              <a:rPr lang="en-US" sz="1700" dirty="0"/>
              <a:t>Use </a:t>
            </a:r>
            <a:r>
              <a:rPr lang="en-US" sz="1700" dirty="0" smtClean="0"/>
              <a:t>clauses often </a:t>
            </a:r>
            <a:r>
              <a:rPr lang="en-US" sz="1700" dirty="0"/>
              <a:t>make far too much visible, which is why they are strictly forbidden in many coding </a:t>
            </a:r>
            <a:r>
              <a:rPr lang="en-US" sz="1700" dirty="0" smtClean="0"/>
              <a:t>standards. </a:t>
            </a:r>
            <a:r>
              <a:rPr lang="en-US" sz="1700" dirty="0"/>
              <a:t>Some also stubbornly adhere to </a:t>
            </a:r>
            <a:r>
              <a:rPr lang="en-US" sz="1700" dirty="0" smtClean="0"/>
              <a:t>this rule. </a:t>
            </a:r>
            <a:r>
              <a:rPr lang="en-US" sz="1700" dirty="0"/>
              <a:t>The RM abstains </a:t>
            </a:r>
            <a:r>
              <a:rPr lang="en-US" sz="1700" dirty="0" smtClean="0"/>
              <a:t>here. However</a:t>
            </a:r>
            <a:r>
              <a:rPr lang="en-US" sz="1700" dirty="0"/>
              <a:t>, the package </a:t>
            </a:r>
            <a:r>
              <a:rPr lang="en-US" sz="1600" dirty="0" smtClean="0">
                <a:latin typeface="Courier New" panose="02070309020205020404" pitchFamily="49" charset="0"/>
                <a:cs typeface="Courier New" panose="02070309020205020404" pitchFamily="49" charset="0"/>
              </a:rPr>
              <a:t>Ada.Strings.Unbounded</a:t>
            </a:r>
            <a:r>
              <a:rPr lang="en-US" sz="1700" dirty="0" smtClean="0"/>
              <a:t> for instance is </a:t>
            </a:r>
            <a:r>
              <a:rPr lang="en-US" sz="1700" dirty="0"/>
              <a:t>very well suited for use with use clauses. Compare</a:t>
            </a:r>
            <a:r>
              <a:rPr lang="en-US" sz="1700" dirty="0" smtClean="0"/>
              <a:t>:</a:t>
            </a:r>
          </a:p>
          <a:p>
            <a:pPr marL="438150" lvl="0" indent="0"/>
            <a:r>
              <a:rPr lang="en-US" sz="1600" dirty="0" smtClean="0">
                <a:latin typeface="Courier New" panose="02070309020205020404" pitchFamily="49" charset="0"/>
                <a:cs typeface="Courier New" panose="02070309020205020404" pitchFamily="49" charset="0"/>
              </a:rPr>
              <a:t>Text: Ada.Strings.Unbounded.Unbounded_String;</a:t>
            </a:r>
            <a:br>
              <a:rPr lang="en-US" sz="1600" dirty="0" smtClean="0">
                <a:latin typeface="Courier New" panose="02070309020205020404" pitchFamily="49" charset="0"/>
                <a:cs typeface="Courier New" panose="02070309020205020404" pitchFamily="49" charset="0"/>
              </a:rPr>
            </a:br>
            <a:r>
              <a:rPr lang="en-US" sz="1600" dirty="0" smtClean="0">
                <a:latin typeface="Courier New" panose="02070309020205020404" pitchFamily="49" charset="0"/>
                <a:cs typeface="Courier New" panose="02070309020205020404" pitchFamily="49" charset="0"/>
              </a:rPr>
              <a:t>Text: Unbounded_String;</a:t>
            </a:r>
          </a:p>
          <a:p>
            <a:pPr marL="0" lvl="0" indent="0"/>
            <a:r>
              <a:rPr lang="en-US" sz="1700" dirty="0" smtClean="0"/>
              <a:t>There is no doubt here where the type comes from.</a:t>
            </a:r>
            <a:endParaRPr lang="en-US" sz="1700" dirty="0"/>
          </a:p>
        </p:txBody>
      </p:sp>
      <p:sp>
        <p:nvSpPr>
          <p:cNvPr id="4" name="Fußzeilenplatzhalter 3"/>
          <p:cNvSpPr>
            <a:spLocks noGrp="1"/>
          </p:cNvSpPr>
          <p:nvPr>
            <p:ph type="ftr" idx="10"/>
          </p:nvPr>
        </p:nvSpPr>
        <p:spPr/>
        <p:txBody>
          <a:bodyPr/>
          <a:lstStyle/>
          <a:p>
            <a:pPr>
              <a:defRPr/>
            </a:pPr>
            <a:r>
              <a:rPr lang="en-US" dirty="0" smtClean="0"/>
              <a:t>Ada Basics © 2024 C.Grein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458</a:t>
            </a:fld>
            <a:endParaRPr lang="de-DE" dirty="0"/>
          </a:p>
        </p:txBody>
      </p:sp>
      <p:sp>
        <p:nvSpPr>
          <p:cNvPr id="7" name="Textfeld 6"/>
          <p:cNvSpPr txBox="1"/>
          <p:nvPr/>
        </p:nvSpPr>
        <p:spPr>
          <a:xfrm>
            <a:off x="1187624" y="4149081"/>
            <a:ext cx="6336704" cy="2133918"/>
          </a:xfrm>
          <a:prstGeom prst="rect">
            <a:avLst/>
          </a:prstGeom>
          <a:noFill/>
          <a:ln w="19050">
            <a:solidFill>
              <a:srgbClr val="FF66CC"/>
            </a:solidFill>
          </a:ln>
        </p:spPr>
        <p:txBody>
          <a:bodyPr wrap="square" rtlCol="0">
            <a:spAutoFit/>
          </a:bodyPr>
          <a:lstStyle/>
          <a:p>
            <a:pPr lvl="0" algn="just" defTabSz="7529513" eaLnBrk="0" hangingPunct="0">
              <a:spcBef>
                <a:spcPts val="800"/>
              </a:spcBef>
              <a:tabLst>
                <a:tab pos="6815138" algn="l"/>
              </a:tabLst>
            </a:pPr>
            <a:r>
              <a:rPr lang="en-US" sz="1800" kern="0" dirty="0">
                <a:solidFill>
                  <a:srgbClr val="000000"/>
                </a:solidFill>
                <a:latin typeface="Times New Roman"/>
              </a:rPr>
              <a:t>Pedantry and mastery are opposite attitudes toward rules. To apply a rule to the letter, rigidly, unquestioningly, in cases where it fits and in cases where it does not fit, is pedantry ... To apply a rule with natural ease, with judgment, noticing the cases where it fits, and without ever letting the words of the rule obscure the purpose of the action or the opportunities of the situation, is mastery.</a:t>
            </a:r>
          </a:p>
          <a:p>
            <a:pPr marL="542925" lvl="0" algn="ctr" defTabSz="7529513" eaLnBrk="0" hangingPunct="0">
              <a:spcBef>
                <a:spcPts val="800"/>
              </a:spcBef>
              <a:tabLst>
                <a:tab pos="6729413" algn="l"/>
              </a:tabLst>
            </a:pPr>
            <a:r>
              <a:rPr lang="en-US" sz="1800" kern="0" dirty="0">
                <a:solidFill>
                  <a:srgbClr val="000000"/>
                </a:solidFill>
                <a:latin typeface="Times New Roman"/>
              </a:rPr>
              <a:t>George Polya, mathematician (1887-1985) </a:t>
            </a:r>
            <a:endParaRPr lang="en-US" sz="1800" kern="0" dirty="0">
              <a:solidFill>
                <a:srgbClr val="000000"/>
              </a:solidFill>
              <a:latin typeface="Courier New" panose="02070309020205020404" pitchFamily="49" charset="0"/>
              <a:cs typeface="Courier New" panose="02070309020205020404" pitchFamily="49" charset="0"/>
            </a:endParaRPr>
          </a:p>
        </p:txBody>
      </p:sp>
      <p:sp>
        <p:nvSpPr>
          <p:cNvPr id="8" name="Interaktive Schaltfläche: Zurückkehren 7">
            <a:hlinkClick r:id="rId2" action="ppaction://hlinksldjump" highlightClick="1"/>
          </p:cNvPr>
          <p:cNvSpPr/>
          <p:nvPr/>
        </p:nvSpPr>
        <p:spPr bwMode="auto">
          <a:xfrm>
            <a:off x="8242127" y="463550"/>
            <a:ext cx="182736" cy="216024"/>
          </a:xfrm>
          <a:prstGeom prst="actionButtonReturn">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8" charset="0"/>
              <a:buNone/>
              <a:tabLst/>
            </a:pPr>
            <a:endParaRPr kumimoji="0" lang="de-DE" sz="2200" b="0" i="0" u="none" strike="noStrike" cap="none" normalizeH="0" baseline="0" dirty="0" smtClean="0">
              <a:ln>
                <a:noFill/>
              </a:ln>
              <a:solidFill>
                <a:schemeClr val="bg1"/>
              </a:solidFill>
              <a:effectLst/>
              <a:latin typeface="Times New Roman" pitchFamily="18" charset="0"/>
            </a:endParaRPr>
          </a:p>
        </p:txBody>
      </p:sp>
      <p:sp>
        <p:nvSpPr>
          <p:cNvPr id="9" name="Textfeld 8"/>
          <p:cNvSpPr txBox="1"/>
          <p:nvPr/>
        </p:nvSpPr>
        <p:spPr>
          <a:xfrm>
            <a:off x="6948265" y="1556792"/>
            <a:ext cx="1476598" cy="338554"/>
          </a:xfrm>
          <a:prstGeom prst="rect">
            <a:avLst/>
          </a:prstGeom>
          <a:solidFill>
            <a:srgbClr val="EADCE7"/>
          </a:solidFill>
          <a:ln w="19050">
            <a:solidFill>
              <a:srgbClr val="7030A0"/>
            </a:solidFill>
          </a:ln>
        </p:spPr>
        <p:txBody>
          <a:bodyPr wrap="square" rtlCol="0">
            <a:spAutoFit/>
          </a:bodyPr>
          <a:lstStyle/>
          <a:p>
            <a:pPr algn="ctr"/>
            <a:r>
              <a:rPr lang="en-US" sz="1600" dirty="0" smtClean="0">
                <a:solidFill>
                  <a:srgbClr val="7030A0"/>
                </a:solidFill>
              </a:rPr>
              <a:t>Fr</a:t>
            </a:r>
            <a:r>
              <a:rPr lang="en-US" sz="1600" dirty="0" smtClean="0">
                <a:solidFill>
                  <a:srgbClr val="7030A0"/>
                </a:solidFill>
              </a:rPr>
              <a:t>om slide </a:t>
            </a:r>
            <a:r>
              <a:rPr lang="en-US" sz="1600" dirty="0" smtClean="0">
                <a:solidFill>
                  <a:srgbClr val="7030A0"/>
                </a:solidFill>
              </a:rPr>
              <a:t>15</a:t>
            </a:r>
            <a:r>
              <a:rPr lang="en-US" sz="1600" dirty="0" smtClean="0">
                <a:solidFill>
                  <a:srgbClr val="7030A0"/>
                </a:solidFill>
              </a:rPr>
              <a:t>0</a:t>
            </a:r>
            <a:endParaRPr lang="en-US" sz="1600" dirty="0">
              <a:solidFill>
                <a:schemeClr val="tx1"/>
              </a:solidFill>
            </a:endParaRPr>
          </a:p>
        </p:txBody>
      </p:sp>
    </p:spTree>
    <p:extLst>
      <p:ext uri="{BB962C8B-B14F-4D97-AF65-F5344CB8AC3E}">
        <p14:creationId xmlns:p14="http://schemas.microsoft.com/office/powerpoint/2010/main" val="3413220185"/>
      </p:ext>
    </p:extLst>
  </p:cSld>
  <p:clrMapOvr>
    <a:masterClrMapping/>
  </p:clrMapOvr>
  <p:timing>
    <p:tnLst>
      <p:par>
        <p:cTn id="1" dur="indefinite" restart="never" nodeType="tmRoot"/>
      </p:par>
    </p:tnLst>
  </p:timing>
</p:sld>
</file>

<file path=ppt/slides/slide4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685800" y="463551"/>
            <a:ext cx="7739063" cy="1093242"/>
          </a:xfrm>
        </p:spPr>
        <p:txBody>
          <a:bodyPr/>
          <a:lstStyle/>
          <a:p>
            <a:r>
              <a:rPr lang="en-US" dirty="0" smtClean="0">
                <a:solidFill>
                  <a:srgbClr val="FF3399"/>
                </a:solidFill>
              </a:rPr>
              <a:t>Warts</a:t>
            </a:r>
            <a:endParaRPr lang="en-US" dirty="0">
              <a:solidFill>
                <a:srgbClr val="FF3399"/>
              </a:solidFill>
            </a:endParaRPr>
          </a:p>
        </p:txBody>
      </p:sp>
      <p:sp>
        <p:nvSpPr>
          <p:cNvPr id="3" name="Inhaltsplatzhalter 2"/>
          <p:cNvSpPr>
            <a:spLocks noGrp="1"/>
          </p:cNvSpPr>
          <p:nvPr>
            <p:ph idx="1"/>
          </p:nvPr>
        </p:nvSpPr>
        <p:spPr>
          <a:xfrm>
            <a:off x="611560" y="1556794"/>
            <a:ext cx="7846640" cy="4658270"/>
          </a:xfrm>
        </p:spPr>
        <p:txBody>
          <a:bodyPr/>
          <a:lstStyle/>
          <a:p>
            <a:pPr marL="0" indent="0"/>
            <a:r>
              <a:rPr lang="en-US" sz="1600" dirty="0" smtClean="0"/>
              <a:t>In Ada 83, it was in some sense reasonable to distinguish between expressions which denote values like </a:t>
            </a:r>
            <a:r>
              <a:rPr lang="en-US" sz="1400" dirty="0" smtClean="0">
                <a:latin typeface="Courier New" panose="02070309020205020404" pitchFamily="49" charset="0"/>
                <a:cs typeface="Courier New" panose="02070309020205020404" pitchFamily="49" charset="0"/>
              </a:rPr>
              <a:t>42</a:t>
            </a:r>
            <a:r>
              <a:rPr lang="en-US" sz="1600" dirty="0" smtClean="0"/>
              <a:t> and those denoting objects like </a:t>
            </a:r>
            <a:r>
              <a:rPr lang="en-US" sz="1400" dirty="0" smtClean="0">
                <a:latin typeface="Courier New" panose="02070309020205020404" pitchFamily="49" charset="0"/>
                <a:cs typeface="Courier New" panose="02070309020205020404" pitchFamily="49" charset="0"/>
              </a:rPr>
              <a:t>X: Integer := 42;</a:t>
            </a:r>
            <a:r>
              <a:rPr lang="en-US" sz="1600" dirty="0" smtClean="0"/>
              <a:t>. With the changes of Ada 95 to 2012, this does not look sensible anymore.</a:t>
            </a:r>
          </a:p>
          <a:p>
            <a:pPr marL="0" indent="0"/>
            <a:r>
              <a:rPr lang="en-US" sz="1200" dirty="0" smtClean="0">
                <a:latin typeface="Courier New" panose="02070309020205020404" pitchFamily="49" charset="0"/>
                <a:cs typeface="Courier New" panose="02070309020205020404" pitchFamily="49" charset="0"/>
              </a:rPr>
              <a:t>Limit: </a:t>
            </a:r>
            <a:r>
              <a:rPr lang="en-US" sz="1200" b="1" dirty="0" smtClean="0">
                <a:latin typeface="Courier New" panose="02070309020205020404" pitchFamily="49" charset="0"/>
                <a:cs typeface="Courier New" panose="02070309020205020404" pitchFamily="49" charset="0"/>
              </a:rPr>
              <a:t>constant</a:t>
            </a:r>
            <a:r>
              <a:rPr lang="en-US" sz="1200" dirty="0" smtClean="0">
                <a:latin typeface="Courier New" panose="02070309020205020404" pitchFamily="49" charset="0"/>
                <a:cs typeface="Courier New" panose="02070309020205020404" pitchFamily="49" charset="0"/>
              </a:rPr>
              <a:t> := 10;          -- Named number</a:t>
            </a:r>
            <a:br>
              <a:rPr lang="en-US" sz="1200" dirty="0" smtClean="0">
                <a:latin typeface="Courier New" panose="02070309020205020404" pitchFamily="49" charset="0"/>
                <a:cs typeface="Courier New" panose="02070309020205020404" pitchFamily="49" charset="0"/>
              </a:rPr>
            </a:br>
            <a:r>
              <a:rPr lang="en-US" sz="1200" dirty="0" smtClean="0">
                <a:latin typeface="Courier New" panose="02070309020205020404" pitchFamily="49" charset="0"/>
                <a:cs typeface="Courier New" panose="02070309020205020404" pitchFamily="49" charset="0"/>
              </a:rPr>
              <a:t>Max  : </a:t>
            </a:r>
            <a:r>
              <a:rPr lang="en-US" sz="1200" b="1" dirty="0" smtClean="0">
                <a:latin typeface="Courier New" panose="02070309020205020404" pitchFamily="49" charset="0"/>
                <a:cs typeface="Courier New" panose="02070309020205020404" pitchFamily="49" charset="0"/>
              </a:rPr>
              <a:t>constant</a:t>
            </a:r>
            <a:r>
              <a:rPr lang="en-US" sz="1200" dirty="0" smtClean="0">
                <a:latin typeface="Courier New" panose="02070309020205020404" pitchFamily="49" charset="0"/>
                <a:cs typeface="Courier New" panose="02070309020205020404" pitchFamily="49" charset="0"/>
              </a:rPr>
              <a:t> Natural := 10;  -- Object</a:t>
            </a:r>
          </a:p>
          <a:p>
            <a:pPr marL="0" indent="0"/>
            <a:r>
              <a:rPr lang="en-US" sz="1200" dirty="0" smtClean="0">
                <a:latin typeface="Courier New" panose="02070309020205020404" pitchFamily="49" charset="0"/>
                <a:cs typeface="Courier New" panose="02070309020205020404" pitchFamily="49" charset="0"/>
              </a:rPr>
              <a:t>Ren1: Natural </a:t>
            </a:r>
            <a:r>
              <a:rPr lang="en-US" sz="1200" b="1" dirty="0" smtClean="0">
                <a:latin typeface="Courier New" panose="02070309020205020404" pitchFamily="49" charset="0"/>
                <a:cs typeface="Courier New" panose="02070309020205020404" pitchFamily="49" charset="0"/>
              </a:rPr>
              <a:t>renames</a:t>
            </a:r>
            <a:r>
              <a:rPr lang="en-US" sz="1200" dirty="0" smtClean="0">
                <a:latin typeface="Courier New" panose="02070309020205020404" pitchFamily="49" charset="0"/>
                <a:cs typeface="Courier New" panose="02070309020205020404" pitchFamily="49" charset="0"/>
              </a:rPr>
              <a:t> Natural'(1);     -- </a:t>
            </a:r>
            <a:r>
              <a:rPr lang="en-US" sz="1200" dirty="0" smtClean="0">
                <a:solidFill>
                  <a:srgbClr val="FF0000"/>
                </a:solidFill>
                <a:latin typeface="Courier New" panose="02070309020205020404" pitchFamily="49" charset="0"/>
                <a:cs typeface="Courier New" panose="02070309020205020404" pitchFamily="49" charset="0"/>
              </a:rPr>
              <a:t>Illegal, not an object.</a:t>
            </a:r>
            <a:br>
              <a:rPr lang="en-US" sz="1200" dirty="0" smtClean="0">
                <a:solidFill>
                  <a:srgbClr val="FF0000"/>
                </a:solidFill>
                <a:latin typeface="Courier New" panose="02070309020205020404" pitchFamily="49" charset="0"/>
                <a:cs typeface="Courier New" panose="02070309020205020404" pitchFamily="49" charset="0"/>
              </a:rPr>
            </a:br>
            <a:r>
              <a:rPr lang="en-US" sz="1200" dirty="0" smtClean="0">
                <a:latin typeface="Courier New" panose="02070309020205020404" pitchFamily="49" charset="0"/>
                <a:cs typeface="Courier New" panose="02070309020205020404" pitchFamily="49" charset="0"/>
              </a:rPr>
              <a:t>Ren2: Natural </a:t>
            </a:r>
            <a:r>
              <a:rPr lang="en-US" sz="1200" b="1" dirty="0" smtClean="0">
                <a:latin typeface="Courier New" panose="02070309020205020404" pitchFamily="49" charset="0"/>
                <a:cs typeface="Courier New" panose="02070309020205020404" pitchFamily="49" charset="0"/>
              </a:rPr>
              <a:t>renames</a:t>
            </a:r>
            <a:r>
              <a:rPr lang="en-US" sz="1200" dirty="0" smtClean="0">
                <a:latin typeface="Courier New" panose="02070309020205020404" pitchFamily="49" charset="0"/>
                <a:cs typeface="Courier New" panose="02070309020205020404" pitchFamily="49" charset="0"/>
              </a:rPr>
              <a:t> Natural'(+1);    -- Legal, "+1" is equivalent to a function</a:t>
            </a:r>
            <a:br>
              <a:rPr lang="en-US" sz="1200" dirty="0" smtClean="0">
                <a:latin typeface="Courier New" panose="02070309020205020404" pitchFamily="49" charset="0"/>
                <a:cs typeface="Courier New" panose="02070309020205020404" pitchFamily="49" charset="0"/>
              </a:rPr>
            </a:br>
            <a:r>
              <a:rPr lang="en-US" sz="1200" dirty="0" smtClean="0">
                <a:latin typeface="Courier New" panose="02070309020205020404" pitchFamily="49" charset="0"/>
                <a:cs typeface="Courier New" panose="02070309020205020404" pitchFamily="49" charset="0"/>
              </a:rPr>
              <a:t>                                       -- call "+"(1), and the result of a function </a:t>
            </a:r>
            <a:br>
              <a:rPr lang="en-US" sz="1200" dirty="0" smtClean="0">
                <a:latin typeface="Courier New" panose="02070309020205020404" pitchFamily="49" charset="0"/>
                <a:cs typeface="Courier New" panose="02070309020205020404" pitchFamily="49" charset="0"/>
              </a:rPr>
            </a:br>
            <a:r>
              <a:rPr lang="en-US" sz="1200" dirty="0" smtClean="0">
                <a:latin typeface="Courier New" panose="02070309020205020404" pitchFamily="49" charset="0"/>
                <a:cs typeface="Courier New" panose="02070309020205020404" pitchFamily="49" charset="0"/>
              </a:rPr>
              <a:t>                                       -- call is clearly an object [3.3(10/3)].</a:t>
            </a:r>
            <a:br>
              <a:rPr lang="en-US" sz="1200" dirty="0" smtClean="0">
                <a:latin typeface="Courier New" panose="02070309020205020404" pitchFamily="49" charset="0"/>
                <a:cs typeface="Courier New" panose="02070309020205020404" pitchFamily="49" charset="0"/>
              </a:rPr>
            </a:br>
            <a:r>
              <a:rPr lang="en-US" sz="1200" dirty="0" smtClean="0">
                <a:latin typeface="Courier New" panose="02070309020205020404" pitchFamily="49" charset="0"/>
                <a:cs typeface="Courier New" panose="02070309020205020404" pitchFamily="49" charset="0"/>
              </a:rPr>
              <a:t>Ren3: Natural </a:t>
            </a:r>
            <a:r>
              <a:rPr lang="en-US" sz="1200" b="1" dirty="0" smtClean="0">
                <a:latin typeface="Courier New" panose="02070309020205020404" pitchFamily="49" charset="0"/>
                <a:cs typeface="Courier New" panose="02070309020205020404" pitchFamily="49" charset="0"/>
              </a:rPr>
              <a:t>renames</a:t>
            </a:r>
            <a:r>
              <a:rPr lang="en-US" sz="1200" dirty="0" smtClean="0">
                <a:latin typeface="Courier New" panose="02070309020205020404" pitchFamily="49" charset="0"/>
                <a:cs typeface="Courier New" panose="02070309020205020404" pitchFamily="49" charset="0"/>
              </a:rPr>
              <a:t> Natural(+1);     -- </a:t>
            </a:r>
            <a:r>
              <a:rPr lang="en-US" sz="1200" dirty="0" smtClean="0">
                <a:solidFill>
                  <a:srgbClr val="FF0000"/>
                </a:solidFill>
                <a:latin typeface="Courier New" panose="02070309020205020404" pitchFamily="49" charset="0"/>
                <a:cs typeface="Courier New" panose="02070309020205020404" pitchFamily="49" charset="0"/>
              </a:rPr>
              <a:t>Illegal, a value conversion is not an</a:t>
            </a:r>
            <a:br>
              <a:rPr lang="en-US" sz="1200" dirty="0" smtClean="0">
                <a:solidFill>
                  <a:srgbClr val="FF0000"/>
                </a:solidFill>
                <a:latin typeface="Courier New" panose="02070309020205020404" pitchFamily="49" charset="0"/>
                <a:cs typeface="Courier New" panose="02070309020205020404" pitchFamily="49" charset="0"/>
              </a:rPr>
            </a:br>
            <a:r>
              <a:rPr lang="en-US" sz="1200" dirty="0" smtClean="0">
                <a:solidFill>
                  <a:srgbClr val="FF0000"/>
                </a:solidFill>
                <a:latin typeface="Courier New" panose="02070309020205020404" pitchFamily="49" charset="0"/>
                <a:cs typeface="Courier New" panose="02070309020205020404" pitchFamily="49" charset="0"/>
              </a:rPr>
              <a:t>                                       </a:t>
            </a:r>
            <a:r>
              <a:rPr lang="en-US" sz="1200" dirty="0" smtClean="0">
                <a:solidFill>
                  <a:schemeClr val="tx1"/>
                </a:solidFill>
                <a:latin typeface="Courier New" panose="02070309020205020404" pitchFamily="49" charset="0"/>
                <a:cs typeface="Courier New" panose="02070309020205020404" pitchFamily="49" charset="0"/>
              </a:rPr>
              <a:t>--</a:t>
            </a:r>
            <a:r>
              <a:rPr lang="en-US" sz="1200" dirty="0" smtClean="0">
                <a:solidFill>
                  <a:srgbClr val="FF0000"/>
                </a:solidFill>
                <a:latin typeface="Courier New" panose="02070309020205020404" pitchFamily="49" charset="0"/>
                <a:cs typeface="Courier New" panose="02070309020205020404" pitchFamily="49" charset="0"/>
              </a:rPr>
              <a:t> object.</a:t>
            </a:r>
            <a:br>
              <a:rPr lang="en-US" sz="1200" dirty="0" smtClean="0">
                <a:solidFill>
                  <a:srgbClr val="FF0000"/>
                </a:solidFill>
                <a:latin typeface="Courier New" panose="02070309020205020404" pitchFamily="49" charset="0"/>
                <a:cs typeface="Courier New" panose="02070309020205020404" pitchFamily="49" charset="0"/>
              </a:rPr>
            </a:br>
            <a:r>
              <a:rPr lang="en-US" sz="1200" dirty="0" smtClean="0">
                <a:latin typeface="Courier New" panose="02070309020205020404" pitchFamily="49" charset="0"/>
                <a:cs typeface="Courier New" panose="02070309020205020404" pitchFamily="49" charset="0"/>
              </a:rPr>
              <a:t>Ren4: Natural </a:t>
            </a:r>
            <a:r>
              <a:rPr lang="en-US" sz="1200" b="1" dirty="0" smtClean="0">
                <a:latin typeface="Courier New" panose="02070309020205020404" pitchFamily="49" charset="0"/>
                <a:cs typeface="Courier New" panose="02070309020205020404" pitchFamily="49" charset="0"/>
              </a:rPr>
              <a:t>renames</a:t>
            </a:r>
            <a:r>
              <a:rPr lang="en-US" sz="1200" dirty="0" smtClean="0">
                <a:latin typeface="Courier New" panose="02070309020205020404" pitchFamily="49" charset="0"/>
                <a:cs typeface="Courier New" panose="02070309020205020404" pitchFamily="49" charset="0"/>
              </a:rPr>
              <a:t> Natural'First;   -- </a:t>
            </a:r>
            <a:r>
              <a:rPr lang="en-US" sz="1200" dirty="0" smtClean="0">
                <a:solidFill>
                  <a:srgbClr val="FF0000"/>
                </a:solidFill>
                <a:latin typeface="Courier New" panose="02070309020205020404" pitchFamily="49" charset="0"/>
                <a:cs typeface="Courier New" panose="02070309020205020404" pitchFamily="49" charset="0"/>
              </a:rPr>
              <a:t>Illegal, not an object.</a:t>
            </a:r>
            <a:br>
              <a:rPr lang="en-US" sz="1200" dirty="0" smtClean="0">
                <a:solidFill>
                  <a:srgbClr val="FF0000"/>
                </a:solidFill>
                <a:latin typeface="Courier New" panose="02070309020205020404" pitchFamily="49" charset="0"/>
                <a:cs typeface="Courier New" panose="02070309020205020404" pitchFamily="49" charset="0"/>
              </a:rPr>
            </a:br>
            <a:r>
              <a:rPr lang="en-US" sz="1200" dirty="0" smtClean="0">
                <a:latin typeface="Courier New" panose="02070309020205020404" pitchFamily="49" charset="0"/>
                <a:cs typeface="Courier New" panose="02070309020205020404" pitchFamily="49" charset="0"/>
              </a:rPr>
              <a:t>Ren5: Natural </a:t>
            </a:r>
            <a:r>
              <a:rPr lang="en-US" sz="1200" b="1" dirty="0" smtClean="0">
                <a:latin typeface="Courier New" panose="02070309020205020404" pitchFamily="49" charset="0"/>
                <a:cs typeface="Courier New" panose="02070309020205020404" pitchFamily="49" charset="0"/>
              </a:rPr>
              <a:t>renames</a:t>
            </a:r>
            <a:r>
              <a:rPr lang="en-US" sz="1200" dirty="0" smtClean="0">
                <a:latin typeface="Courier New" panose="02070309020205020404" pitchFamily="49" charset="0"/>
                <a:cs typeface="Courier New" panose="02070309020205020404" pitchFamily="49" charset="0"/>
              </a:rPr>
              <a:t> Natural'Val(1);  -- Legal, Val denotes a function.</a:t>
            </a:r>
            <a:br>
              <a:rPr lang="en-US" sz="1200" dirty="0" smtClean="0">
                <a:latin typeface="Courier New" panose="02070309020205020404" pitchFamily="49" charset="0"/>
                <a:cs typeface="Courier New" panose="02070309020205020404" pitchFamily="49" charset="0"/>
              </a:rPr>
            </a:br>
            <a:r>
              <a:rPr lang="en-US" sz="1200" dirty="0" smtClean="0">
                <a:latin typeface="Courier New" panose="02070309020205020404" pitchFamily="49" charset="0"/>
                <a:cs typeface="Courier New" panose="02070309020205020404" pitchFamily="49" charset="0"/>
              </a:rPr>
              <a:t>Ren6: Natural </a:t>
            </a:r>
            <a:r>
              <a:rPr lang="en-US" sz="1200" b="1" dirty="0" smtClean="0">
                <a:latin typeface="Courier New" panose="02070309020205020404" pitchFamily="49" charset="0"/>
                <a:cs typeface="Courier New" panose="02070309020205020404" pitchFamily="49" charset="0"/>
              </a:rPr>
              <a:t>renames</a:t>
            </a:r>
            <a:r>
              <a:rPr lang="en-US" sz="1200" dirty="0" smtClean="0">
                <a:latin typeface="Courier New" panose="02070309020205020404" pitchFamily="49" charset="0"/>
                <a:cs typeface="Courier New" panose="02070309020205020404" pitchFamily="49" charset="0"/>
              </a:rPr>
              <a:t> Natural'(Max);   -- Legal, object.</a:t>
            </a:r>
            <a:br>
              <a:rPr lang="en-US" sz="1200" dirty="0" smtClean="0">
                <a:latin typeface="Courier New" panose="02070309020205020404" pitchFamily="49" charset="0"/>
                <a:cs typeface="Courier New" panose="02070309020205020404" pitchFamily="49" charset="0"/>
              </a:rPr>
            </a:br>
            <a:r>
              <a:rPr lang="en-US" sz="1200" dirty="0" smtClean="0">
                <a:latin typeface="Courier New" panose="02070309020205020404" pitchFamily="49" charset="0"/>
                <a:cs typeface="Courier New" panose="02070309020205020404" pitchFamily="49" charset="0"/>
              </a:rPr>
              <a:t>Ren7: Natural </a:t>
            </a:r>
            <a:r>
              <a:rPr lang="en-US" sz="1200" b="1" dirty="0" smtClean="0">
                <a:latin typeface="Courier New" panose="02070309020205020404" pitchFamily="49" charset="0"/>
                <a:cs typeface="Courier New" panose="02070309020205020404" pitchFamily="49" charset="0"/>
              </a:rPr>
              <a:t>renames</a:t>
            </a:r>
            <a:r>
              <a:rPr lang="en-US" sz="1200" dirty="0" smtClean="0">
                <a:latin typeface="Courier New" panose="02070309020205020404" pitchFamily="49" charset="0"/>
                <a:cs typeface="Courier New" panose="02070309020205020404" pitchFamily="49" charset="0"/>
              </a:rPr>
              <a:t> Natural'(Limit); -- </a:t>
            </a:r>
            <a:r>
              <a:rPr lang="en-US" sz="1200" dirty="0" smtClean="0">
                <a:solidFill>
                  <a:srgbClr val="FF0000"/>
                </a:solidFill>
                <a:latin typeface="Courier New" panose="02070309020205020404" pitchFamily="49" charset="0"/>
                <a:cs typeface="Courier New" panose="02070309020205020404" pitchFamily="49" charset="0"/>
              </a:rPr>
              <a:t>Illegal, a named number is not an</a:t>
            </a:r>
            <a:br>
              <a:rPr lang="en-US" sz="1200" dirty="0" smtClean="0">
                <a:solidFill>
                  <a:srgbClr val="FF0000"/>
                </a:solidFill>
                <a:latin typeface="Courier New" panose="02070309020205020404" pitchFamily="49" charset="0"/>
                <a:cs typeface="Courier New" panose="02070309020205020404" pitchFamily="49" charset="0"/>
              </a:rPr>
            </a:br>
            <a:r>
              <a:rPr lang="en-US" sz="1200" dirty="0" smtClean="0">
                <a:solidFill>
                  <a:srgbClr val="FF0000"/>
                </a:solidFill>
                <a:latin typeface="Courier New" panose="02070309020205020404" pitchFamily="49" charset="0"/>
                <a:cs typeface="Courier New" panose="02070309020205020404" pitchFamily="49" charset="0"/>
              </a:rPr>
              <a:t>                                       </a:t>
            </a:r>
            <a:r>
              <a:rPr lang="en-US" sz="1200" dirty="0" smtClean="0">
                <a:solidFill>
                  <a:schemeClr val="tx1"/>
                </a:solidFill>
                <a:latin typeface="Courier New" panose="02070309020205020404" pitchFamily="49" charset="0"/>
                <a:cs typeface="Courier New" panose="02070309020205020404" pitchFamily="49" charset="0"/>
              </a:rPr>
              <a:t>--</a:t>
            </a:r>
            <a:r>
              <a:rPr lang="en-US" sz="1200" dirty="0" smtClean="0">
                <a:solidFill>
                  <a:srgbClr val="FF0000"/>
                </a:solidFill>
                <a:latin typeface="Courier New" panose="02070309020205020404" pitchFamily="49" charset="0"/>
                <a:cs typeface="Courier New" panose="02070309020205020404" pitchFamily="49" charset="0"/>
              </a:rPr>
              <a:t> object.</a:t>
            </a:r>
            <a:br>
              <a:rPr lang="en-US" sz="1200" dirty="0" smtClean="0">
                <a:solidFill>
                  <a:srgbClr val="FF0000"/>
                </a:solidFill>
                <a:latin typeface="Courier New" panose="02070309020205020404" pitchFamily="49" charset="0"/>
                <a:cs typeface="Courier New" panose="02070309020205020404" pitchFamily="49" charset="0"/>
              </a:rPr>
            </a:br>
            <a:r>
              <a:rPr lang="en-US" sz="1200" dirty="0" smtClean="0">
                <a:latin typeface="Courier New" panose="02070309020205020404" pitchFamily="49" charset="0"/>
                <a:cs typeface="Courier New" panose="02070309020205020404" pitchFamily="49" charset="0"/>
              </a:rPr>
              <a:t>Ren8: Natural </a:t>
            </a:r>
            <a:r>
              <a:rPr lang="en-US" sz="1200" b="1" dirty="0" smtClean="0">
                <a:latin typeface="Courier New" panose="02070309020205020404" pitchFamily="49" charset="0"/>
                <a:cs typeface="Courier New" panose="02070309020205020404" pitchFamily="49" charset="0"/>
              </a:rPr>
              <a:t>renames</a:t>
            </a:r>
            <a:r>
              <a:rPr lang="en-US" sz="1200" dirty="0" smtClean="0">
                <a:latin typeface="Courier New" panose="02070309020205020404" pitchFamily="49" charset="0"/>
                <a:cs typeface="Courier New" panose="02070309020205020404" pitchFamily="49" charset="0"/>
              </a:rPr>
              <a:t> Max;             -- Legal, object.</a:t>
            </a:r>
            <a:br>
              <a:rPr lang="en-US" sz="1200" dirty="0" smtClean="0">
                <a:latin typeface="Courier New" panose="02070309020205020404" pitchFamily="49" charset="0"/>
                <a:cs typeface="Courier New" panose="02070309020205020404" pitchFamily="49" charset="0"/>
              </a:rPr>
            </a:br>
            <a:r>
              <a:rPr lang="en-US" sz="1200" dirty="0" smtClean="0">
                <a:latin typeface="Courier New" panose="02070309020205020404" pitchFamily="49" charset="0"/>
                <a:cs typeface="Courier New" panose="02070309020205020404" pitchFamily="49" charset="0"/>
              </a:rPr>
              <a:t>Ren9: Natural </a:t>
            </a:r>
            <a:r>
              <a:rPr lang="en-US" sz="1200" b="1" dirty="0" smtClean="0">
                <a:latin typeface="Courier New" panose="02070309020205020404" pitchFamily="49" charset="0"/>
                <a:cs typeface="Courier New" panose="02070309020205020404" pitchFamily="49" charset="0"/>
              </a:rPr>
              <a:t>renames</a:t>
            </a:r>
            <a:r>
              <a:rPr lang="en-US" sz="1200" dirty="0" smtClean="0">
                <a:latin typeface="Courier New" panose="02070309020205020404" pitchFamily="49" charset="0"/>
                <a:cs typeface="Courier New" panose="02070309020205020404" pitchFamily="49" charset="0"/>
              </a:rPr>
              <a:t> (Max);           -- </a:t>
            </a:r>
            <a:r>
              <a:rPr lang="en-US" sz="1200" dirty="0" smtClean="0">
                <a:solidFill>
                  <a:srgbClr val="FF0000"/>
                </a:solidFill>
                <a:latin typeface="Courier New" panose="02070309020205020404" pitchFamily="49" charset="0"/>
                <a:cs typeface="Courier New" panose="02070309020205020404" pitchFamily="49" charset="0"/>
              </a:rPr>
              <a:t>Illegal, a parenthesized expression is</a:t>
            </a:r>
            <a:br>
              <a:rPr lang="en-US" sz="1200" dirty="0" smtClean="0">
                <a:solidFill>
                  <a:srgbClr val="FF0000"/>
                </a:solidFill>
                <a:latin typeface="Courier New" panose="02070309020205020404" pitchFamily="49" charset="0"/>
                <a:cs typeface="Courier New" panose="02070309020205020404" pitchFamily="49" charset="0"/>
              </a:rPr>
            </a:br>
            <a:r>
              <a:rPr lang="en-US" sz="1200" dirty="0" smtClean="0">
                <a:solidFill>
                  <a:srgbClr val="FF0000"/>
                </a:solidFill>
                <a:latin typeface="Courier New" panose="02070309020205020404" pitchFamily="49" charset="0"/>
                <a:cs typeface="Courier New" panose="02070309020205020404" pitchFamily="49" charset="0"/>
              </a:rPr>
              <a:t>                                       </a:t>
            </a:r>
            <a:r>
              <a:rPr lang="en-US" sz="1200" dirty="0" smtClean="0">
                <a:solidFill>
                  <a:schemeClr val="tx1"/>
                </a:solidFill>
                <a:latin typeface="Courier New" panose="02070309020205020404" pitchFamily="49" charset="0"/>
                <a:cs typeface="Courier New" panose="02070309020205020404" pitchFamily="49" charset="0"/>
              </a:rPr>
              <a:t>--</a:t>
            </a:r>
            <a:r>
              <a:rPr lang="en-US" sz="1200" dirty="0" smtClean="0">
                <a:solidFill>
                  <a:srgbClr val="FF0000"/>
                </a:solidFill>
                <a:latin typeface="Courier New" panose="02070309020205020404" pitchFamily="49" charset="0"/>
                <a:cs typeface="Courier New" panose="02070309020205020404" pitchFamily="49" charset="0"/>
              </a:rPr>
              <a:t> not an object, regardless of what is</a:t>
            </a:r>
            <a:br>
              <a:rPr lang="en-US" sz="1200" dirty="0" smtClean="0">
                <a:solidFill>
                  <a:srgbClr val="FF0000"/>
                </a:solidFill>
                <a:latin typeface="Courier New" panose="02070309020205020404" pitchFamily="49" charset="0"/>
                <a:cs typeface="Courier New" panose="02070309020205020404" pitchFamily="49" charset="0"/>
              </a:rPr>
            </a:br>
            <a:r>
              <a:rPr lang="en-US" sz="1200" dirty="0" smtClean="0">
                <a:solidFill>
                  <a:srgbClr val="FF0000"/>
                </a:solidFill>
                <a:latin typeface="Courier New" panose="02070309020205020404" pitchFamily="49" charset="0"/>
                <a:cs typeface="Courier New" panose="02070309020205020404" pitchFamily="49" charset="0"/>
              </a:rPr>
              <a:t>                                       </a:t>
            </a:r>
            <a:r>
              <a:rPr lang="en-US" sz="1200" dirty="0" smtClean="0">
                <a:solidFill>
                  <a:schemeClr val="tx1"/>
                </a:solidFill>
                <a:latin typeface="Courier New" panose="02070309020205020404" pitchFamily="49" charset="0"/>
                <a:cs typeface="Courier New" panose="02070309020205020404" pitchFamily="49" charset="0"/>
              </a:rPr>
              <a:t>--</a:t>
            </a:r>
            <a:r>
              <a:rPr lang="en-US" sz="1200" dirty="0" smtClean="0">
                <a:solidFill>
                  <a:srgbClr val="FF0000"/>
                </a:solidFill>
                <a:latin typeface="Courier New" panose="02070309020205020404" pitchFamily="49" charset="0"/>
                <a:cs typeface="Courier New" panose="02070309020205020404" pitchFamily="49" charset="0"/>
              </a:rPr>
              <a:t> parenthesized.</a:t>
            </a:r>
            <a:br>
              <a:rPr lang="en-US" sz="1200" dirty="0" smtClean="0">
                <a:solidFill>
                  <a:srgbClr val="FF0000"/>
                </a:solidFill>
                <a:latin typeface="Courier New" panose="02070309020205020404" pitchFamily="49" charset="0"/>
                <a:cs typeface="Courier New" panose="02070309020205020404" pitchFamily="49" charset="0"/>
              </a:rPr>
            </a:br>
            <a:r>
              <a:rPr lang="en-US" sz="1200" dirty="0" smtClean="0">
                <a:latin typeface="Courier New" panose="02070309020205020404" pitchFamily="49" charset="0"/>
                <a:cs typeface="Courier New" panose="02070309020205020404" pitchFamily="49" charset="0"/>
              </a:rPr>
              <a:t>RenA: Boolean </a:t>
            </a:r>
            <a:r>
              <a:rPr lang="en-US" sz="1200" b="1" dirty="0" smtClean="0">
                <a:latin typeface="Courier New" panose="02070309020205020404" pitchFamily="49" charset="0"/>
                <a:cs typeface="Courier New" panose="02070309020205020404" pitchFamily="49" charset="0"/>
              </a:rPr>
              <a:t>renames</a:t>
            </a:r>
            <a:r>
              <a:rPr lang="en-US" sz="1200" dirty="0" smtClean="0">
                <a:latin typeface="Courier New" panose="02070309020205020404" pitchFamily="49" charset="0"/>
                <a:cs typeface="Courier New" panose="02070309020205020404" pitchFamily="49" charset="0"/>
              </a:rPr>
              <a:t> Boolean'(A </a:t>
            </a:r>
            <a:r>
              <a:rPr lang="en-US" sz="1200" b="1" dirty="0" smtClean="0">
                <a:latin typeface="Courier New" panose="02070309020205020404" pitchFamily="49" charset="0"/>
                <a:cs typeface="Courier New" panose="02070309020205020404" pitchFamily="49" charset="0"/>
              </a:rPr>
              <a:t>and</a:t>
            </a:r>
            <a:r>
              <a:rPr lang="en-US" sz="1200" dirty="0" smtClean="0">
                <a:latin typeface="Courier New" panose="02070309020205020404" pitchFamily="49" charset="0"/>
                <a:cs typeface="Courier New" panose="02070309020205020404" pitchFamily="49" charset="0"/>
              </a:rPr>
              <a:t> B);      -- Legal, "and" is a function.</a:t>
            </a:r>
            <a:br>
              <a:rPr lang="en-US" sz="1200" dirty="0" smtClean="0">
                <a:latin typeface="Courier New" panose="02070309020205020404" pitchFamily="49" charset="0"/>
                <a:cs typeface="Courier New" panose="02070309020205020404" pitchFamily="49" charset="0"/>
              </a:rPr>
            </a:br>
            <a:r>
              <a:rPr lang="en-US" sz="1200" dirty="0" smtClean="0">
                <a:latin typeface="Courier New" panose="02070309020205020404" pitchFamily="49" charset="0"/>
                <a:cs typeface="Courier New" panose="02070309020205020404" pitchFamily="49" charset="0"/>
              </a:rPr>
              <a:t>RenB: Boolean </a:t>
            </a:r>
            <a:r>
              <a:rPr lang="en-US" sz="1200" b="1" dirty="0" smtClean="0">
                <a:latin typeface="Courier New" panose="02070309020205020404" pitchFamily="49" charset="0"/>
                <a:cs typeface="Courier New" panose="02070309020205020404" pitchFamily="49" charset="0"/>
              </a:rPr>
              <a:t>renames</a:t>
            </a:r>
            <a:r>
              <a:rPr lang="en-US" sz="1200" dirty="0" smtClean="0">
                <a:latin typeface="Courier New" panose="02070309020205020404" pitchFamily="49" charset="0"/>
                <a:cs typeface="Courier New" panose="02070309020205020404" pitchFamily="49" charset="0"/>
              </a:rPr>
              <a:t> Boolean'(A </a:t>
            </a:r>
            <a:r>
              <a:rPr lang="en-US" sz="1200" b="1" dirty="0" smtClean="0">
                <a:latin typeface="Courier New" panose="02070309020205020404" pitchFamily="49" charset="0"/>
                <a:cs typeface="Courier New" panose="02070309020205020404" pitchFamily="49" charset="0"/>
              </a:rPr>
              <a:t>and</a:t>
            </a:r>
            <a:r>
              <a:rPr lang="en-US" sz="1200" dirty="0" smtClean="0">
                <a:latin typeface="Courier New" panose="02070309020205020404" pitchFamily="49" charset="0"/>
                <a:cs typeface="Courier New" panose="02070309020205020404" pitchFamily="49" charset="0"/>
              </a:rPr>
              <a:t> </a:t>
            </a:r>
            <a:r>
              <a:rPr lang="en-US" sz="1200" b="1" dirty="0" smtClean="0">
                <a:latin typeface="Courier New" panose="02070309020205020404" pitchFamily="49" charset="0"/>
                <a:cs typeface="Courier New" panose="02070309020205020404" pitchFamily="49" charset="0"/>
              </a:rPr>
              <a:t>then</a:t>
            </a:r>
            <a:r>
              <a:rPr lang="en-US" sz="1200" dirty="0" smtClean="0">
                <a:latin typeface="Courier New" panose="02070309020205020404" pitchFamily="49" charset="0"/>
                <a:cs typeface="Courier New" panose="02070309020205020404" pitchFamily="49" charset="0"/>
              </a:rPr>
              <a:t> B); -- </a:t>
            </a:r>
            <a:r>
              <a:rPr lang="en-US" sz="1200" dirty="0" smtClean="0">
                <a:solidFill>
                  <a:srgbClr val="FF0000"/>
                </a:solidFill>
                <a:latin typeface="Courier New" panose="02070309020205020404" pitchFamily="49" charset="0"/>
                <a:cs typeface="Courier New" panose="02070309020205020404" pitchFamily="49" charset="0"/>
              </a:rPr>
              <a:t>Illegal, "and then" is an</a:t>
            </a:r>
            <a:br>
              <a:rPr lang="en-US" sz="1200" dirty="0" smtClean="0">
                <a:solidFill>
                  <a:srgbClr val="FF0000"/>
                </a:solidFill>
                <a:latin typeface="Courier New" panose="02070309020205020404" pitchFamily="49" charset="0"/>
                <a:cs typeface="Courier New" panose="02070309020205020404" pitchFamily="49" charset="0"/>
              </a:rPr>
            </a:br>
            <a:r>
              <a:rPr lang="en-US" sz="1200" dirty="0" smtClean="0">
                <a:solidFill>
                  <a:srgbClr val="FF0000"/>
                </a:solidFill>
                <a:latin typeface="Courier New" panose="02070309020205020404" pitchFamily="49" charset="0"/>
                <a:cs typeface="Courier New" panose="02070309020205020404" pitchFamily="49" charset="0"/>
              </a:rPr>
              <a:t>                                              </a:t>
            </a:r>
            <a:r>
              <a:rPr lang="en-US" sz="1200" dirty="0" smtClean="0">
                <a:solidFill>
                  <a:schemeClr val="tx1"/>
                </a:solidFill>
                <a:latin typeface="Courier New" panose="02070309020205020404" pitchFamily="49" charset="0"/>
                <a:cs typeface="Courier New" panose="02070309020205020404" pitchFamily="49" charset="0"/>
              </a:rPr>
              <a:t>--</a:t>
            </a:r>
            <a:r>
              <a:rPr lang="en-US" sz="1200" dirty="0" smtClean="0">
                <a:solidFill>
                  <a:srgbClr val="FF0000"/>
                </a:solidFill>
                <a:latin typeface="Courier New" panose="02070309020205020404" pitchFamily="49" charset="0"/>
                <a:cs typeface="Courier New" panose="02070309020205020404" pitchFamily="49" charset="0"/>
              </a:rPr>
              <a:t> operation, not a function.</a:t>
            </a:r>
          </a:p>
          <a:p>
            <a:pPr marL="271463" indent="0"/>
            <a:endParaRPr lang="de-DE" sz="1800" dirty="0"/>
          </a:p>
        </p:txBody>
      </p:sp>
      <p:sp>
        <p:nvSpPr>
          <p:cNvPr id="4" name="Fußzeilenplatzhalter 3"/>
          <p:cNvSpPr>
            <a:spLocks noGrp="1"/>
          </p:cNvSpPr>
          <p:nvPr>
            <p:ph type="ftr" idx="10"/>
          </p:nvPr>
        </p:nvSpPr>
        <p:spPr/>
        <p:txBody>
          <a:bodyPr/>
          <a:lstStyle/>
          <a:p>
            <a:pPr>
              <a:defRPr/>
            </a:pPr>
            <a:r>
              <a:rPr lang="en-US" dirty="0" smtClean="0"/>
              <a:t>Ada Basics © 2024 C.Grein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459</a:t>
            </a:fld>
            <a:endParaRPr lang="de-DE" dirty="0"/>
          </a:p>
        </p:txBody>
      </p:sp>
      <p:sp>
        <p:nvSpPr>
          <p:cNvPr id="6" name="Textfeld 5"/>
          <p:cNvSpPr txBox="1"/>
          <p:nvPr/>
        </p:nvSpPr>
        <p:spPr>
          <a:xfrm>
            <a:off x="5220072" y="2276872"/>
            <a:ext cx="3240360" cy="523220"/>
          </a:xfrm>
          <a:prstGeom prst="rect">
            <a:avLst/>
          </a:prstGeom>
          <a:solidFill>
            <a:schemeClr val="accent2">
              <a:lumMod val="20000"/>
              <a:lumOff val="80000"/>
            </a:schemeClr>
          </a:solidFill>
          <a:ln>
            <a:solidFill>
              <a:schemeClr val="accent2"/>
            </a:solidFill>
          </a:ln>
        </p:spPr>
        <p:txBody>
          <a:bodyPr wrap="square" rtlCol="0">
            <a:spAutoFit/>
          </a:bodyPr>
          <a:lstStyle/>
          <a:p>
            <a:r>
              <a:rPr lang="en-US" sz="1400" dirty="0" smtClean="0">
                <a:solidFill>
                  <a:schemeClr val="accent2"/>
                </a:solidFill>
              </a:rPr>
              <a:t>Which of those warts have been removed form Ada 2022 I have not checked.</a:t>
            </a:r>
            <a:endParaRPr lang="en-US" sz="1400" dirty="0">
              <a:solidFill>
                <a:schemeClr val="accent2"/>
              </a:solidFill>
            </a:endParaRPr>
          </a:p>
        </p:txBody>
      </p:sp>
    </p:spTree>
    <p:extLst>
      <p:ext uri="{BB962C8B-B14F-4D97-AF65-F5344CB8AC3E}">
        <p14:creationId xmlns:p14="http://schemas.microsoft.com/office/powerpoint/2010/main" val="3486177386"/>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6" name="Rectangle 1"/>
          <p:cNvSpPr>
            <a:spLocks noGrp="1" noChangeArrowheads="1"/>
          </p:cNvSpPr>
          <p:nvPr>
            <p:ph type="title"/>
          </p:nvPr>
        </p:nvSpPr>
        <p:spPr>
          <a:xfrm>
            <a:off x="685800" y="609600"/>
            <a:ext cx="7772400" cy="1143000"/>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noProof="0" dirty="0" smtClean="0"/>
              <a:t>Boolean Types</a:t>
            </a:r>
          </a:p>
        </p:txBody>
      </p:sp>
      <p:sp>
        <p:nvSpPr>
          <p:cNvPr id="26627" name="Rectangle 2"/>
          <p:cNvSpPr>
            <a:spLocks noGrp="1" noChangeArrowheads="1"/>
          </p:cNvSpPr>
          <p:nvPr>
            <p:ph idx="1"/>
          </p:nvPr>
        </p:nvSpPr>
        <p:spPr>
          <a:xfrm>
            <a:off x="685800" y="1981200"/>
            <a:ext cx="7772400" cy="4217988"/>
          </a:xfrm>
        </p:spPr>
        <p:txBody>
          <a:bodyPr/>
          <a:lstStyle/>
          <a:p>
            <a:pPr marL="361950" indent="0" eaLnBrk="1" hangingPunct="1">
              <a:buClrTx/>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en-US" altLang="de-DE" sz="1800" b="1" noProof="0" dirty="0" smtClean="0">
                <a:latin typeface="Courier New" pitchFamily="49" charset="0"/>
                <a:cs typeface="Times New Roman" pitchFamily="18" charset="0"/>
              </a:rPr>
              <a:t>type</a:t>
            </a:r>
            <a:r>
              <a:rPr lang="en-US" altLang="de-DE" sz="1800" noProof="0" dirty="0" smtClean="0">
                <a:latin typeface="Courier New" pitchFamily="49" charset="0"/>
                <a:cs typeface="Times New Roman" pitchFamily="18" charset="0"/>
              </a:rPr>
              <a:t> Boolean </a:t>
            </a:r>
            <a:r>
              <a:rPr lang="en-US" altLang="de-DE" sz="1800" b="1" noProof="0" dirty="0" smtClean="0">
                <a:latin typeface="Courier New" pitchFamily="49" charset="0"/>
                <a:cs typeface="Times New Roman" pitchFamily="18" charset="0"/>
              </a:rPr>
              <a:t>is</a:t>
            </a:r>
            <a:r>
              <a:rPr lang="en-US" altLang="de-DE" sz="1800" noProof="0" dirty="0" smtClean="0">
                <a:latin typeface="Courier New" pitchFamily="49" charset="0"/>
                <a:cs typeface="Times New Roman" pitchFamily="18" charset="0"/>
              </a:rPr>
              <a:t> (False, True);</a:t>
            </a:r>
          </a:p>
          <a:p>
            <a:pPr marL="0" indent="0" eaLnBrk="1" hangingPunct="1">
              <a:buClrTx/>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en-US" altLang="de-DE" sz="2000" noProof="0" dirty="0" smtClean="0">
                <a:cs typeface="Courier New" pitchFamily="49" charset="0"/>
              </a:rPr>
              <a:t>Ordering </a:t>
            </a:r>
            <a:r>
              <a:rPr lang="en-US" altLang="de-DE" sz="1800" noProof="0" dirty="0" smtClean="0">
                <a:latin typeface="Courier New" pitchFamily="49" charset="0"/>
                <a:cs typeface="Courier New" pitchFamily="49" charset="0"/>
              </a:rPr>
              <a:t>False &lt; True</a:t>
            </a:r>
            <a:endParaRPr lang="en-US" altLang="de-DE" sz="1800" noProof="0" dirty="0" smtClean="0">
              <a:latin typeface="Courier New" pitchFamily="49" charset="0"/>
              <a:cs typeface="Times New Roman" pitchFamily="18" charset="0"/>
            </a:endParaRPr>
          </a:p>
          <a:p>
            <a:pPr marL="36195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endParaRPr lang="en-US" altLang="de-DE" sz="600" noProof="0" dirty="0" smtClean="0">
              <a:latin typeface="Courier New" pitchFamily="49" charset="0"/>
              <a:cs typeface="Times New Roman" pitchFamily="18" charset="0"/>
            </a:endParaRPr>
          </a:p>
          <a:p>
            <a:pPr marL="361950" indent="0" eaLnBrk="1" hangingPunct="1">
              <a:lnSpc>
                <a:spcPct val="80000"/>
              </a:lnSpc>
              <a:spcBef>
                <a:spcPts val="500"/>
              </a:spcBef>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en-US" altLang="de-DE" sz="1800" b="1" noProof="0" dirty="0" smtClean="0">
                <a:latin typeface="Courier New" pitchFamily="49" charset="0"/>
              </a:rPr>
              <a:t>function</a:t>
            </a:r>
            <a:r>
              <a:rPr lang="en-US" altLang="de-DE" sz="1800" noProof="0" dirty="0" smtClean="0">
                <a:latin typeface="Courier New" pitchFamily="49" charset="0"/>
              </a:rPr>
              <a:t> "</a:t>
            </a:r>
            <a:r>
              <a:rPr lang="en-US" altLang="de-DE" sz="1800" b="1" noProof="0" dirty="0" smtClean="0">
                <a:latin typeface="Courier New" pitchFamily="49" charset="0"/>
              </a:rPr>
              <a:t>and</a:t>
            </a:r>
            <a:r>
              <a:rPr lang="en-US" altLang="de-DE" sz="1800" noProof="0" dirty="0" smtClean="0">
                <a:latin typeface="Courier New" pitchFamily="49" charset="0"/>
              </a:rPr>
              <a:t>"</a:t>
            </a:r>
            <a:r>
              <a:rPr lang="en-US" altLang="de-DE" sz="1800" noProof="0" dirty="0" smtClean="0">
                <a:latin typeface="Courier New" pitchFamily="49" charset="0"/>
                <a:cs typeface="Courier New" pitchFamily="49" charset="0"/>
              </a:rPr>
              <a:t> (Left, Right: Boolean</a:t>
            </a:r>
            <a:r>
              <a:rPr lang="en-US" altLang="de-DE" sz="1800" noProof="0" dirty="0" smtClean="0">
                <a:solidFill>
                  <a:schemeClr val="accent2"/>
                </a:solidFill>
                <a:latin typeface="Courier New" pitchFamily="49" charset="0"/>
                <a:cs typeface="Courier New" pitchFamily="49" charset="0"/>
              </a:rPr>
              <a:t>'Base</a:t>
            </a:r>
            <a:r>
              <a:rPr lang="en-US" altLang="de-DE" sz="1800" noProof="0" dirty="0" smtClean="0">
                <a:latin typeface="Courier New" pitchFamily="49" charset="0"/>
                <a:cs typeface="Courier New" pitchFamily="49" charset="0"/>
              </a:rPr>
              <a:t>)</a:t>
            </a:r>
            <a:br>
              <a:rPr lang="en-US" altLang="de-DE" sz="1800" noProof="0" dirty="0" smtClean="0">
                <a:latin typeface="Courier New" pitchFamily="49" charset="0"/>
                <a:cs typeface="Courier New" pitchFamily="49" charset="0"/>
              </a:rPr>
            </a:br>
            <a:r>
              <a:rPr lang="en-US" altLang="de-DE" sz="1800" noProof="0" dirty="0" smtClean="0">
                <a:latin typeface="Courier New" pitchFamily="49" charset="0"/>
                <a:cs typeface="Courier New" pitchFamily="49" charset="0"/>
              </a:rPr>
              <a:t>   </a:t>
            </a:r>
            <a:r>
              <a:rPr lang="en-US" altLang="de-DE" sz="1800" b="1" noProof="0" dirty="0" smtClean="0">
                <a:latin typeface="Courier New" pitchFamily="49" charset="0"/>
                <a:cs typeface="Courier New" pitchFamily="49" charset="0"/>
              </a:rPr>
              <a:t>return</a:t>
            </a:r>
            <a:r>
              <a:rPr lang="en-US" altLang="de-DE" sz="1800" noProof="0" dirty="0" smtClean="0">
                <a:latin typeface="Courier New" pitchFamily="49" charset="0"/>
                <a:cs typeface="Courier New" pitchFamily="49" charset="0"/>
              </a:rPr>
              <a:t> Boolean</a:t>
            </a:r>
            <a:r>
              <a:rPr lang="en-US" altLang="de-DE" sz="1800" noProof="0" dirty="0" smtClean="0">
                <a:solidFill>
                  <a:schemeClr val="accent2"/>
                </a:solidFill>
                <a:latin typeface="Courier New" pitchFamily="49" charset="0"/>
                <a:cs typeface="Courier New" pitchFamily="49" charset="0"/>
              </a:rPr>
              <a:t>'Base</a:t>
            </a:r>
            <a:r>
              <a:rPr lang="en-US" altLang="de-DE" sz="1800" noProof="0" dirty="0" smtClean="0">
                <a:latin typeface="Courier New" pitchFamily="49" charset="0"/>
                <a:cs typeface="Courier New" pitchFamily="49" charset="0"/>
              </a:rPr>
              <a:t>;</a:t>
            </a:r>
          </a:p>
          <a:p>
            <a:pPr marL="0" indent="0" eaLnBrk="1" hangingPunct="1">
              <a:lnSpc>
                <a:spcPct val="80000"/>
              </a:lnSpc>
              <a:spcBef>
                <a:spcPts val="500"/>
              </a:spcBef>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en-US" altLang="de-DE" sz="2000" noProof="0" dirty="0" smtClean="0">
                <a:cs typeface="Courier New" pitchFamily="49" charset="0"/>
              </a:rPr>
              <a:t>The same for </a:t>
            </a:r>
            <a:r>
              <a:rPr lang="en-US" altLang="de-DE" sz="1800" b="1" noProof="0" dirty="0" smtClean="0">
                <a:latin typeface="Courier New" panose="02070309020205020404" pitchFamily="49" charset="0"/>
                <a:cs typeface="Courier New" panose="02070309020205020404" pitchFamily="49" charset="0"/>
              </a:rPr>
              <a:t>or</a:t>
            </a:r>
            <a:r>
              <a:rPr lang="en-US" altLang="de-DE" sz="2000" noProof="0" dirty="0" smtClean="0">
                <a:cs typeface="Courier New" pitchFamily="49" charset="0"/>
              </a:rPr>
              <a:t>, </a:t>
            </a:r>
            <a:r>
              <a:rPr lang="en-US" altLang="de-DE" sz="1800" b="1" noProof="0" dirty="0" smtClean="0">
                <a:latin typeface="Courier New" panose="02070309020205020404" pitchFamily="49" charset="0"/>
                <a:cs typeface="Courier New" panose="02070309020205020404" pitchFamily="49" charset="0"/>
              </a:rPr>
              <a:t>xor</a:t>
            </a:r>
            <a:endParaRPr lang="en-US" altLang="de-DE" sz="2000" b="1" noProof="0" dirty="0" smtClean="0">
              <a:latin typeface="Courier New" panose="02070309020205020404" pitchFamily="49" charset="0"/>
              <a:cs typeface="Courier New" panose="02070309020205020404" pitchFamily="49" charset="0"/>
            </a:endParaRPr>
          </a:p>
          <a:p>
            <a:pPr marL="0" indent="0" eaLnBrk="1" hangingPunct="1">
              <a:lnSpc>
                <a:spcPct val="80000"/>
              </a:lnSpc>
              <a:spcBef>
                <a:spcPts val="500"/>
              </a:spcBef>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endParaRPr lang="en-US" altLang="de-DE" sz="600" noProof="0" dirty="0" smtClean="0">
              <a:cs typeface="Courier New" pitchFamily="49" charset="0"/>
            </a:endParaRPr>
          </a:p>
          <a:p>
            <a:pPr marL="361950" indent="0" eaLnBrk="1" hangingPunct="1">
              <a:lnSpc>
                <a:spcPct val="80000"/>
              </a:lnSpc>
              <a:spcBef>
                <a:spcPts val="500"/>
              </a:spcBef>
              <a:buClrTx/>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en-US" altLang="de-DE" sz="1800" b="1" noProof="0" dirty="0" smtClean="0">
                <a:latin typeface="Courier New" pitchFamily="49" charset="0"/>
              </a:rPr>
              <a:t>function</a:t>
            </a:r>
            <a:r>
              <a:rPr lang="en-US" altLang="de-DE" sz="1800" noProof="0" dirty="0" smtClean="0">
                <a:latin typeface="Courier New" pitchFamily="49" charset="0"/>
              </a:rPr>
              <a:t> "</a:t>
            </a:r>
            <a:r>
              <a:rPr lang="en-US" altLang="de-DE" sz="1800" b="1" noProof="0" dirty="0" smtClean="0">
                <a:latin typeface="Courier New" pitchFamily="49" charset="0"/>
              </a:rPr>
              <a:t>not</a:t>
            </a:r>
            <a:r>
              <a:rPr lang="en-US" altLang="de-DE" sz="1800" noProof="0" dirty="0" smtClean="0">
                <a:latin typeface="Courier New" pitchFamily="49" charset="0"/>
              </a:rPr>
              <a:t>"</a:t>
            </a:r>
            <a:r>
              <a:rPr lang="en-US" altLang="de-DE" sz="1800" noProof="0" dirty="0" smtClean="0">
                <a:latin typeface="Courier New" pitchFamily="49" charset="0"/>
                <a:cs typeface="Courier New" pitchFamily="49" charset="0"/>
              </a:rPr>
              <a:t> (Right: Boolean</a:t>
            </a:r>
            <a:r>
              <a:rPr lang="en-US" altLang="de-DE" sz="1800" noProof="0" dirty="0" smtClean="0">
                <a:solidFill>
                  <a:schemeClr val="accent2"/>
                </a:solidFill>
                <a:latin typeface="Courier New" pitchFamily="49" charset="0"/>
                <a:cs typeface="Courier New" pitchFamily="49" charset="0"/>
              </a:rPr>
              <a:t>'Base</a:t>
            </a:r>
            <a:r>
              <a:rPr lang="en-US" altLang="de-DE" sz="1800" noProof="0" dirty="0" smtClean="0">
                <a:latin typeface="Courier New" pitchFamily="49" charset="0"/>
                <a:cs typeface="Courier New" pitchFamily="49" charset="0"/>
              </a:rPr>
              <a:t>)</a:t>
            </a:r>
            <a:br>
              <a:rPr lang="en-US" altLang="de-DE" sz="1800" noProof="0" dirty="0" smtClean="0">
                <a:latin typeface="Courier New" pitchFamily="49" charset="0"/>
                <a:cs typeface="Courier New" pitchFamily="49" charset="0"/>
              </a:rPr>
            </a:br>
            <a:r>
              <a:rPr lang="en-US" altLang="de-DE" sz="1800" noProof="0" dirty="0" smtClean="0">
                <a:latin typeface="Courier New" pitchFamily="49" charset="0"/>
                <a:cs typeface="Courier New" pitchFamily="49" charset="0"/>
              </a:rPr>
              <a:t>   </a:t>
            </a:r>
            <a:r>
              <a:rPr lang="en-US" altLang="de-DE" sz="1800" b="1" noProof="0" dirty="0" smtClean="0">
                <a:latin typeface="Courier New" pitchFamily="49" charset="0"/>
                <a:cs typeface="Courier New" pitchFamily="49" charset="0"/>
              </a:rPr>
              <a:t>return</a:t>
            </a:r>
            <a:r>
              <a:rPr lang="en-US" altLang="de-DE" sz="1800" noProof="0" dirty="0" smtClean="0">
                <a:latin typeface="Courier New" pitchFamily="49" charset="0"/>
                <a:cs typeface="Courier New" pitchFamily="49" charset="0"/>
              </a:rPr>
              <a:t> Boolean</a:t>
            </a:r>
            <a:r>
              <a:rPr lang="en-US" altLang="de-DE" sz="1800" noProof="0" dirty="0" smtClean="0">
                <a:solidFill>
                  <a:schemeClr val="accent2"/>
                </a:solidFill>
                <a:latin typeface="Courier New" pitchFamily="49" charset="0"/>
                <a:cs typeface="Courier New" pitchFamily="49" charset="0"/>
              </a:rPr>
              <a:t>'Base</a:t>
            </a:r>
            <a:r>
              <a:rPr lang="en-US" altLang="de-DE" sz="1800" noProof="0" dirty="0" smtClean="0">
                <a:latin typeface="Courier New" pitchFamily="49" charset="0"/>
                <a:cs typeface="Courier New" pitchFamily="49" charset="0"/>
              </a:rPr>
              <a:t>;</a:t>
            </a:r>
          </a:p>
          <a:p>
            <a:pPr marL="361950" indent="0" eaLnBrk="1" hangingPunct="1">
              <a:lnSpc>
                <a:spcPct val="80000"/>
              </a:lnSpc>
              <a:spcBef>
                <a:spcPts val="500"/>
              </a:spcBef>
              <a:buClrTx/>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endParaRPr lang="en-US" altLang="de-DE" sz="600" noProof="0" dirty="0" smtClean="0">
              <a:latin typeface="Courier New" pitchFamily="49" charset="0"/>
              <a:cs typeface="Courier New" pitchFamily="49" charset="0"/>
            </a:endParaRPr>
          </a:p>
          <a:p>
            <a:pPr marL="361950" indent="0" eaLnBrk="1" hangingPunct="1">
              <a:lnSpc>
                <a:spcPct val="80000"/>
              </a:lnSpc>
              <a:spcBef>
                <a:spcPts val="500"/>
              </a:spcBef>
              <a:buClrTx/>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en-US" altLang="de-DE" sz="1800" b="1" noProof="0" dirty="0" smtClean="0">
                <a:latin typeface="Courier New" pitchFamily="49" charset="0"/>
              </a:rPr>
              <a:t>function</a:t>
            </a:r>
            <a:r>
              <a:rPr lang="en-US" altLang="de-DE" sz="1800" noProof="0" dirty="0" smtClean="0">
                <a:latin typeface="Courier New" pitchFamily="49" charset="0"/>
              </a:rPr>
              <a:t> "="</a:t>
            </a:r>
            <a:r>
              <a:rPr lang="en-US" altLang="de-DE" sz="1800" noProof="0" dirty="0" smtClean="0">
                <a:latin typeface="Courier New" pitchFamily="49" charset="0"/>
                <a:cs typeface="Courier New" pitchFamily="49" charset="0"/>
              </a:rPr>
              <a:t> (Left, Right: Boolean</a:t>
            </a:r>
            <a:r>
              <a:rPr lang="en-US" altLang="de-DE" sz="1800" noProof="0" dirty="0" smtClean="0">
                <a:solidFill>
                  <a:schemeClr val="accent2"/>
                </a:solidFill>
                <a:latin typeface="Courier New" pitchFamily="49" charset="0"/>
                <a:cs typeface="Courier New" pitchFamily="49" charset="0"/>
              </a:rPr>
              <a:t>'Base</a:t>
            </a:r>
            <a:r>
              <a:rPr lang="en-US" altLang="de-DE" sz="1800" noProof="0" dirty="0" smtClean="0">
                <a:latin typeface="Courier New" pitchFamily="49" charset="0"/>
                <a:cs typeface="Courier New" pitchFamily="49" charset="0"/>
              </a:rPr>
              <a:t>)</a:t>
            </a:r>
            <a:r>
              <a:rPr lang="en-US" altLang="de-DE" sz="1800" i="1" noProof="0" dirty="0" smtClean="0">
                <a:latin typeface="Courier New" pitchFamily="49" charset="0"/>
                <a:cs typeface="Courier New" pitchFamily="49" charset="0"/>
              </a:rPr>
              <a:t/>
            </a:r>
            <a:br>
              <a:rPr lang="en-US" altLang="de-DE" sz="1800" i="1" noProof="0" dirty="0" smtClean="0">
                <a:latin typeface="Courier New" pitchFamily="49" charset="0"/>
                <a:cs typeface="Courier New" pitchFamily="49" charset="0"/>
              </a:rPr>
            </a:br>
            <a:r>
              <a:rPr lang="en-US" altLang="de-DE" sz="1800" i="1" noProof="0" dirty="0" smtClean="0">
                <a:latin typeface="Courier New" pitchFamily="49" charset="0"/>
                <a:cs typeface="Courier New" pitchFamily="49" charset="0"/>
              </a:rPr>
              <a:t>   </a:t>
            </a:r>
            <a:r>
              <a:rPr lang="en-US" altLang="de-DE" sz="1800" b="1" noProof="0" dirty="0" smtClean="0">
                <a:latin typeface="Courier New" pitchFamily="49" charset="0"/>
                <a:cs typeface="Courier New" pitchFamily="49" charset="0"/>
              </a:rPr>
              <a:t>return</a:t>
            </a:r>
            <a:r>
              <a:rPr lang="en-US" altLang="de-DE" sz="1800" noProof="0" dirty="0" smtClean="0">
                <a:latin typeface="Courier New" pitchFamily="49" charset="0"/>
                <a:cs typeface="Courier New" pitchFamily="49" charset="0"/>
              </a:rPr>
              <a:t> </a:t>
            </a:r>
            <a:r>
              <a:rPr lang="en-US" altLang="de-DE" sz="1800" noProof="0" dirty="0" smtClean="0">
                <a:solidFill>
                  <a:srgbClr val="FF3399"/>
                </a:solidFill>
                <a:latin typeface="Courier New" pitchFamily="49" charset="0"/>
                <a:cs typeface="Courier New" pitchFamily="49" charset="0"/>
              </a:rPr>
              <a:t>Boolean</a:t>
            </a:r>
            <a:r>
              <a:rPr lang="en-US" altLang="de-DE" sz="1800" noProof="0" dirty="0" smtClean="0">
                <a:latin typeface="Courier New" pitchFamily="49" charset="0"/>
                <a:cs typeface="Courier New" pitchFamily="49" charset="0"/>
              </a:rPr>
              <a:t>;  -- </a:t>
            </a:r>
            <a:r>
              <a:rPr lang="en-US" altLang="de-DE" sz="1800" i="1" noProof="0" dirty="0" smtClean="0">
                <a:solidFill>
                  <a:srgbClr val="FF3399"/>
                </a:solidFill>
                <a:latin typeface="Courier New" pitchFamily="49" charset="0"/>
                <a:cs typeface="Courier New" pitchFamily="49" charset="0"/>
              </a:rPr>
              <a:t>Why isn’t this Boolean'Base?</a:t>
            </a:r>
          </a:p>
          <a:p>
            <a:pPr marL="0" indent="0" eaLnBrk="1" hangingPunct="1">
              <a:lnSpc>
                <a:spcPct val="80000"/>
              </a:lnSpc>
              <a:spcBef>
                <a:spcPts val="500"/>
              </a:spcBef>
              <a:buClrTx/>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en-US" altLang="de-DE" sz="2000" noProof="0" dirty="0" smtClean="0">
                <a:cs typeface="Courier New" pitchFamily="49" charset="0"/>
              </a:rPr>
              <a:t>The same for /=</a:t>
            </a:r>
          </a:p>
          <a:p>
            <a:pPr marL="0" indent="0" eaLnBrk="1" hangingPunct="1">
              <a:lnSpc>
                <a:spcPct val="80000"/>
              </a:lnSpc>
              <a:spcBef>
                <a:spcPts val="500"/>
              </a:spcBef>
              <a:buClrTx/>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endParaRPr lang="en-US" altLang="de-DE" sz="1800" noProof="0" dirty="0" smtClean="0">
              <a:latin typeface="Courier New" pitchFamily="49" charset="0"/>
              <a:cs typeface="Courier New" pitchFamily="49" charset="0"/>
            </a:endParaRPr>
          </a:p>
          <a:p>
            <a:pPr marL="0" indent="0" eaLnBrk="1" hangingPunct="1">
              <a:lnSpc>
                <a:spcPct val="80000"/>
              </a:lnSpc>
              <a:spcBef>
                <a:spcPts val="500"/>
              </a:spcBef>
              <a:buClrTx/>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en-US" altLang="de-DE" sz="2000" noProof="0" dirty="0" smtClean="0">
                <a:cs typeface="Courier New" pitchFamily="49" charset="0"/>
              </a:rPr>
              <a:t>Any type derived from </a:t>
            </a:r>
            <a:r>
              <a:rPr lang="en-US" altLang="de-DE" sz="1800" noProof="0" dirty="0" smtClean="0">
                <a:latin typeface="Courier New" pitchFamily="49" charset="0"/>
                <a:cs typeface="Courier New" pitchFamily="49" charset="0"/>
              </a:rPr>
              <a:t>Boolean</a:t>
            </a:r>
            <a:r>
              <a:rPr lang="en-US" altLang="de-DE" sz="1800" noProof="0" dirty="0" smtClean="0">
                <a:cs typeface="Courier New" pitchFamily="49" charset="0"/>
              </a:rPr>
              <a:t> </a:t>
            </a:r>
            <a:r>
              <a:rPr lang="en-US" altLang="de-DE" sz="2000" noProof="0" dirty="0" smtClean="0">
                <a:cs typeface="Courier New" pitchFamily="49" charset="0"/>
              </a:rPr>
              <a:t>is a Boolean type.</a:t>
            </a:r>
          </a:p>
          <a:p>
            <a:pPr marL="361950" indent="0" eaLnBrk="1" hangingPunct="1">
              <a:lnSpc>
                <a:spcPct val="80000"/>
              </a:lnSpc>
              <a:spcBef>
                <a:spcPts val="500"/>
              </a:spcBef>
              <a:buClrTx/>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en-US" altLang="de-DE" sz="1800" b="1" noProof="0" dirty="0" smtClean="0">
                <a:latin typeface="Courier New" pitchFamily="49" charset="0"/>
                <a:cs typeface="Courier New" pitchFamily="49" charset="0"/>
              </a:rPr>
              <a:t>type</a:t>
            </a:r>
            <a:r>
              <a:rPr lang="en-US" altLang="de-DE" sz="1800" noProof="0" dirty="0" smtClean="0">
                <a:latin typeface="Courier New" pitchFamily="49" charset="0"/>
                <a:cs typeface="Courier New" pitchFamily="49" charset="0"/>
              </a:rPr>
              <a:t> My_Boolean </a:t>
            </a:r>
            <a:r>
              <a:rPr lang="en-US" altLang="de-DE" sz="1800" b="1" noProof="0" dirty="0" smtClean="0">
                <a:latin typeface="Courier New" pitchFamily="49" charset="0"/>
                <a:cs typeface="Courier New" pitchFamily="49" charset="0"/>
              </a:rPr>
              <a:t>is</a:t>
            </a:r>
            <a:r>
              <a:rPr lang="en-US" altLang="de-DE" sz="1800" noProof="0" dirty="0" smtClean="0">
                <a:latin typeface="Courier New" pitchFamily="49" charset="0"/>
                <a:cs typeface="Courier New" pitchFamily="49" charset="0"/>
              </a:rPr>
              <a:t> </a:t>
            </a:r>
            <a:r>
              <a:rPr lang="en-US" altLang="de-DE" sz="1800" b="1" noProof="0" dirty="0" smtClean="0">
                <a:latin typeface="Courier New" pitchFamily="49" charset="0"/>
                <a:cs typeface="Courier New" pitchFamily="49" charset="0"/>
              </a:rPr>
              <a:t>new</a:t>
            </a:r>
            <a:r>
              <a:rPr lang="en-US" altLang="de-DE" sz="1800" noProof="0" dirty="0" smtClean="0">
                <a:latin typeface="Courier New" pitchFamily="49" charset="0"/>
                <a:cs typeface="Courier New" pitchFamily="49" charset="0"/>
              </a:rPr>
              <a:t> Boolean;</a:t>
            </a:r>
          </a:p>
          <a:p>
            <a:pPr marL="0" indent="0" eaLnBrk="1" hangingPunct="1">
              <a:lnSpc>
                <a:spcPct val="80000"/>
              </a:lnSpc>
              <a:spcBef>
                <a:spcPts val="500"/>
              </a:spcBef>
              <a:buClrTx/>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endParaRPr lang="en-US" altLang="de-DE" sz="2000" noProof="0" dirty="0" smtClean="0">
              <a:latin typeface="Courier New" pitchFamily="49" charset="0"/>
              <a:cs typeface="Courier New" pitchFamily="49" charset="0"/>
            </a:endParaRPr>
          </a:p>
          <a:p>
            <a:pPr marL="0" indent="0" eaLnBrk="1" hangingPunct="1">
              <a:lnSpc>
                <a:spcPct val="80000"/>
              </a:lnSpc>
              <a:spcBef>
                <a:spcPts val="500"/>
              </a:spcBef>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endParaRPr lang="en-US" altLang="de-DE" sz="2000" noProof="0" dirty="0" smtClean="0">
              <a:cs typeface="Courier New" pitchFamily="49" charset="0"/>
            </a:endParaRPr>
          </a:p>
        </p:txBody>
      </p:sp>
      <p:sp>
        <p:nvSpPr>
          <p:cNvPr id="2" name="Fußzeilenplatzhalter 1"/>
          <p:cNvSpPr>
            <a:spLocks noGrp="1"/>
          </p:cNvSpPr>
          <p:nvPr>
            <p:ph type="ftr" idx="10"/>
          </p:nvPr>
        </p:nvSpPr>
        <p:spPr/>
        <p:txBody>
          <a:bodyPr/>
          <a:lstStyle/>
          <a:p>
            <a:pPr>
              <a:defRPr/>
            </a:pPr>
            <a:r>
              <a:rPr lang="en-US" dirty="0" smtClean="0"/>
              <a:t>Ada Basics © 2024 C.Grein</a:t>
            </a:r>
            <a:endParaRPr lang="de-DE" dirty="0"/>
          </a:p>
        </p:txBody>
      </p:sp>
      <p:sp>
        <p:nvSpPr>
          <p:cNvPr id="3" name="Foliennummernplatzhalter 2"/>
          <p:cNvSpPr>
            <a:spLocks noGrp="1"/>
          </p:cNvSpPr>
          <p:nvPr>
            <p:ph type="sldNum" idx="11"/>
          </p:nvPr>
        </p:nvSpPr>
        <p:spPr/>
        <p:txBody>
          <a:bodyPr/>
          <a:lstStyle/>
          <a:p>
            <a:pPr>
              <a:defRPr/>
            </a:pPr>
            <a:fld id="{07B95DED-7F18-463B-9F94-D327A3428C3B}" type="slidenum">
              <a:rPr lang="de-DE" smtClean="0"/>
              <a:pPr>
                <a:defRPr/>
              </a:pPr>
              <a:t>46</a:t>
            </a:fld>
            <a:endParaRPr lang="de-DE" dirty="0"/>
          </a:p>
        </p:txBody>
      </p:sp>
    </p:spTree>
    <p:extLst>
      <p:ext uri="{BB962C8B-B14F-4D97-AF65-F5344CB8AC3E}">
        <p14:creationId xmlns:p14="http://schemas.microsoft.com/office/powerpoint/2010/main" val="411335950"/>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4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smtClean="0">
                <a:solidFill>
                  <a:srgbClr val="FF3399"/>
                </a:solidFill>
              </a:rPr>
              <a:t>Riddles</a:t>
            </a:r>
            <a:endParaRPr lang="en-US" dirty="0">
              <a:solidFill>
                <a:srgbClr val="FF3399"/>
              </a:solidFill>
            </a:endParaRPr>
          </a:p>
        </p:txBody>
      </p:sp>
      <p:sp>
        <p:nvSpPr>
          <p:cNvPr id="3" name="Inhaltsplatzhalter 2"/>
          <p:cNvSpPr>
            <a:spLocks noGrp="1"/>
          </p:cNvSpPr>
          <p:nvPr>
            <p:ph idx="1"/>
          </p:nvPr>
        </p:nvSpPr>
        <p:spPr>
          <a:xfrm>
            <a:off x="685799" y="2003425"/>
            <a:ext cx="7739063" cy="4233863"/>
          </a:xfrm>
        </p:spPr>
        <p:txBody>
          <a:bodyPr/>
          <a:lstStyle/>
          <a:p>
            <a:pPr marL="0" indent="0"/>
            <a:r>
              <a:rPr lang="en-US" sz="2400" dirty="0" smtClean="0"/>
              <a:t>What is this? Can you fancy declarations or expressions so that these character sequences are legal syntax?</a:t>
            </a:r>
          </a:p>
          <a:p>
            <a:pPr marL="0" indent="0" algn="ctr"/>
            <a:r>
              <a:rPr lang="en-US" sz="2000" dirty="0" smtClean="0">
                <a:latin typeface="Courier New" panose="02070309020205020404" pitchFamily="49" charset="0"/>
                <a:cs typeface="Courier New" panose="02070309020205020404" pitchFamily="49" charset="0"/>
              </a:rPr>
              <a:t>%%%%</a:t>
            </a:r>
            <a:endParaRPr lang="en-US" sz="2000" dirty="0">
              <a:latin typeface="Courier New" panose="02070309020205020404" pitchFamily="49" charset="0"/>
              <a:cs typeface="Courier New" panose="02070309020205020404" pitchFamily="49" charset="0"/>
            </a:endParaRPr>
          </a:p>
          <a:p>
            <a:pPr marL="0" indent="0" algn="ctr"/>
            <a:r>
              <a:rPr lang="en-US" sz="2000" dirty="0">
                <a:latin typeface="Courier New" panose="02070309020205020404" pitchFamily="49" charset="0"/>
                <a:cs typeface="Courier New" panose="02070309020205020404" pitchFamily="49" charset="0"/>
              </a:rPr>
              <a:t>X</a:t>
            </a:r>
            <a:r>
              <a:rPr lang="en-US" sz="2000" dirty="0" smtClean="0">
                <a:latin typeface="Courier New" panose="02070309020205020404" pitchFamily="49" charset="0"/>
                <a:cs typeface="Courier New" panose="02070309020205020404" pitchFamily="49" charset="0"/>
              </a:rPr>
              <a:t> </a:t>
            </a:r>
            <a:r>
              <a:rPr lang="en-US" sz="2000" b="1" dirty="0">
                <a:latin typeface="Courier New" panose="02070309020205020404" pitchFamily="49" charset="0"/>
                <a:cs typeface="Courier New" panose="02070309020205020404" pitchFamily="49" charset="0"/>
              </a:rPr>
              <a:t>in</a:t>
            </a:r>
            <a:r>
              <a:rPr lang="en-US" sz="2000" dirty="0">
                <a:latin typeface="Courier New" panose="02070309020205020404" pitchFamily="49" charset="0"/>
                <a:cs typeface="Courier New" panose="02070309020205020404" pitchFamily="49" charset="0"/>
              </a:rPr>
              <a:t> </a:t>
            </a:r>
            <a:r>
              <a:rPr lang="en-US" sz="2000" dirty="0" smtClean="0">
                <a:latin typeface="Courier New" panose="02070309020205020404" pitchFamily="49" charset="0"/>
                <a:cs typeface="Courier New" panose="02070309020205020404" pitchFamily="49" charset="0"/>
              </a:rPr>
              <a:t>4</a:t>
            </a:r>
            <a:endParaRPr lang="en-US" sz="2000" dirty="0">
              <a:latin typeface="Courier New" panose="02070309020205020404" pitchFamily="49" charset="0"/>
              <a:cs typeface="Courier New" panose="02070309020205020404" pitchFamily="49" charset="0"/>
            </a:endParaRPr>
          </a:p>
          <a:p>
            <a:pPr marL="0" indent="0" algn="ctr"/>
            <a:r>
              <a:rPr lang="en-US" sz="2000" dirty="0">
                <a:latin typeface="Courier New" panose="02070309020205020404" pitchFamily="49" charset="0"/>
                <a:cs typeface="Courier New" panose="02070309020205020404" pitchFamily="49" charset="0"/>
              </a:rPr>
              <a:t>2!2:0:</a:t>
            </a:r>
          </a:p>
          <a:p>
            <a:pPr marL="0" indent="0" algn="ctr"/>
            <a:r>
              <a:rPr lang="en-US" sz="2000" dirty="0" smtClean="0">
                <a:latin typeface="Courier New" panose="02070309020205020404" pitchFamily="49" charset="0"/>
                <a:cs typeface="Courier New" panose="02070309020205020404" pitchFamily="49" charset="0"/>
              </a:rPr>
              <a:t>-(0.0)-%-%(</a:t>
            </a:r>
            <a:r>
              <a:rPr lang="en-US" sz="2000" dirty="0">
                <a:latin typeface="Courier New" panose="02070309020205020404" pitchFamily="49" charset="0"/>
                <a:cs typeface="Courier New" panose="02070309020205020404" pitchFamily="49" charset="0"/>
              </a:rPr>
              <a:t>0.0)</a:t>
            </a:r>
          </a:p>
          <a:p>
            <a:pPr marL="0" indent="0" algn="ctr"/>
            <a:r>
              <a:rPr lang="en-US" sz="2000" dirty="0" smtClean="0">
                <a:latin typeface="Courier New" panose="02070309020205020404" pitchFamily="49" charset="0"/>
                <a:cs typeface="Courier New" panose="02070309020205020404" pitchFamily="49" charset="0"/>
              </a:rPr>
              <a:t>&lt;&lt;OO&gt;&gt; o.o(O=&gt;O.O&lt;=0.0);</a:t>
            </a:r>
          </a:p>
          <a:p>
            <a:pPr marL="0" indent="0" algn="ctr"/>
            <a:r>
              <a:rPr lang="en-US" sz="1000" dirty="0"/>
              <a:t>(I assure you, with the appropriate declarations all fragments (expressions, statements) are legal</a:t>
            </a:r>
            <a:r>
              <a:rPr lang="en-US" sz="1000" dirty="0" smtClean="0"/>
              <a:t>.)</a:t>
            </a:r>
          </a:p>
          <a:p>
            <a:pPr marL="0" indent="0"/>
            <a:endParaRPr lang="en-US" sz="800" dirty="0" smtClean="0"/>
          </a:p>
          <a:p>
            <a:pPr marL="0" indent="0"/>
            <a:r>
              <a:rPr lang="en-US" sz="2000" dirty="0" smtClean="0"/>
              <a:t>Why is the empty string </a:t>
            </a:r>
            <a:r>
              <a:rPr lang="en-US" sz="1800" dirty="0" smtClean="0">
                <a:latin typeface="Courier New" panose="02070309020205020404" pitchFamily="49" charset="0"/>
                <a:cs typeface="Courier New" panose="02070309020205020404" pitchFamily="49" charset="0"/>
              </a:rPr>
              <a:t>""</a:t>
            </a:r>
            <a:r>
              <a:rPr lang="en-US" sz="2000" dirty="0" smtClean="0"/>
              <a:t> illegal for this declaration?</a:t>
            </a:r>
          </a:p>
          <a:p>
            <a:pPr marL="0" indent="0" algn="ctr"/>
            <a:r>
              <a:rPr lang="en-US" sz="1700" b="1" dirty="0" smtClean="0">
                <a:latin typeface="Courier New" panose="02070309020205020404" pitchFamily="49" charset="0"/>
                <a:cs typeface="Courier New" panose="02070309020205020404" pitchFamily="49" charset="0"/>
              </a:rPr>
              <a:t>type</a:t>
            </a:r>
            <a:r>
              <a:rPr lang="en-US" sz="1700" dirty="0" smtClean="0">
                <a:latin typeface="Courier New" panose="02070309020205020404" pitchFamily="49" charset="0"/>
                <a:cs typeface="Courier New" panose="02070309020205020404" pitchFamily="49" charset="0"/>
              </a:rPr>
              <a:t> Bad_String </a:t>
            </a:r>
            <a:r>
              <a:rPr lang="en-US" sz="1700" b="1" dirty="0">
                <a:latin typeface="Courier New" panose="02070309020205020404" pitchFamily="49" charset="0"/>
                <a:cs typeface="Courier New" panose="02070309020205020404" pitchFamily="49" charset="0"/>
              </a:rPr>
              <a:t>is array </a:t>
            </a:r>
            <a:r>
              <a:rPr lang="en-US" sz="1700" dirty="0">
                <a:latin typeface="Courier New" panose="02070309020205020404" pitchFamily="49" charset="0"/>
                <a:cs typeface="Courier New" panose="02070309020205020404" pitchFamily="49" charset="0"/>
              </a:rPr>
              <a:t>(Integer </a:t>
            </a:r>
            <a:r>
              <a:rPr lang="en-US" sz="1700" b="1" dirty="0">
                <a:latin typeface="Courier New" panose="02070309020205020404" pitchFamily="49" charset="0"/>
                <a:cs typeface="Courier New" panose="02070309020205020404" pitchFamily="49" charset="0"/>
              </a:rPr>
              <a:t>range</a:t>
            </a:r>
            <a:r>
              <a:rPr lang="en-US" sz="1700" dirty="0">
                <a:latin typeface="Courier New" panose="02070309020205020404" pitchFamily="49" charset="0"/>
                <a:cs typeface="Courier New" panose="02070309020205020404" pitchFamily="49" charset="0"/>
              </a:rPr>
              <a:t> &lt;&gt;) </a:t>
            </a:r>
            <a:r>
              <a:rPr lang="en-US" sz="1700" b="1" dirty="0">
                <a:latin typeface="Courier New" panose="02070309020205020404" pitchFamily="49" charset="0"/>
                <a:cs typeface="Courier New" panose="02070309020205020404" pitchFamily="49" charset="0"/>
              </a:rPr>
              <a:t>of</a:t>
            </a:r>
            <a:r>
              <a:rPr lang="en-US" sz="1700" dirty="0">
                <a:latin typeface="Courier New" panose="02070309020205020404" pitchFamily="49" charset="0"/>
                <a:cs typeface="Courier New" panose="02070309020205020404" pitchFamily="49" charset="0"/>
              </a:rPr>
              <a:t> </a:t>
            </a:r>
            <a:r>
              <a:rPr lang="en-US" sz="1700" dirty="0" smtClean="0">
                <a:latin typeface="Courier New" panose="02070309020205020404" pitchFamily="49" charset="0"/>
                <a:cs typeface="Courier New" panose="02070309020205020404" pitchFamily="49" charset="0"/>
              </a:rPr>
              <a:t>Character;</a:t>
            </a:r>
            <a:endParaRPr lang="en-US" sz="1700" dirty="0">
              <a:latin typeface="Courier New" panose="02070309020205020404" pitchFamily="49" charset="0"/>
              <a:cs typeface="Courier New" panose="02070309020205020404" pitchFamily="49" charset="0"/>
            </a:endParaRPr>
          </a:p>
        </p:txBody>
      </p:sp>
      <p:sp>
        <p:nvSpPr>
          <p:cNvPr id="4" name="Fußzeilenplatzhalter 3"/>
          <p:cNvSpPr>
            <a:spLocks noGrp="1"/>
          </p:cNvSpPr>
          <p:nvPr>
            <p:ph type="ftr" idx="10"/>
          </p:nvPr>
        </p:nvSpPr>
        <p:spPr/>
        <p:txBody>
          <a:bodyPr/>
          <a:lstStyle/>
          <a:p>
            <a:pPr>
              <a:defRPr/>
            </a:pPr>
            <a:r>
              <a:rPr lang="en-US" dirty="0" smtClean="0"/>
              <a:t>Ada Basics © 2024 C.Grein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460</a:t>
            </a:fld>
            <a:endParaRPr lang="de-DE" dirty="0"/>
          </a:p>
        </p:txBody>
      </p:sp>
    </p:spTree>
    <p:extLst>
      <p:ext uri="{BB962C8B-B14F-4D97-AF65-F5344CB8AC3E}">
        <p14:creationId xmlns:p14="http://schemas.microsoft.com/office/powerpoint/2010/main" val="4165401125"/>
      </p:ext>
    </p:extLst>
  </p:cSld>
  <p:clrMapOvr>
    <a:masterClrMapping/>
  </p:clrMapOvr>
  <p:timing>
    <p:tnLst>
      <p:par>
        <p:cTn id="1" dur="indefinite" restart="never" nodeType="tmRoot"/>
      </p:par>
    </p:tnLst>
  </p:timing>
</p:sld>
</file>

<file path=ppt/slides/slide4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0946" name="Rectangle 1"/>
          <p:cNvSpPr>
            <a:spLocks noGrp="1" noChangeArrowheads="1"/>
          </p:cNvSpPr>
          <p:nvPr>
            <p:ph type="title"/>
          </p:nvPr>
        </p:nvSpPr>
        <p:spPr>
          <a:xfrm>
            <a:off x="685800" y="609600"/>
            <a:ext cx="7772400" cy="1143000"/>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noProof="0" dirty="0" smtClean="0"/>
              <a:t>Outlook</a:t>
            </a:r>
          </a:p>
        </p:txBody>
      </p:sp>
      <p:sp>
        <p:nvSpPr>
          <p:cNvPr id="210947" name="Rectangle 2"/>
          <p:cNvSpPr>
            <a:spLocks noGrp="1" noChangeArrowheads="1"/>
          </p:cNvSpPr>
          <p:nvPr>
            <p:ph type="body" idx="1"/>
          </p:nvPr>
        </p:nvSpPr>
        <p:spPr>
          <a:xfrm>
            <a:off x="685800" y="1981200"/>
            <a:ext cx="7772400" cy="3752056"/>
          </a:xfrm>
        </p:spPr>
        <p:txBody>
          <a:bodyPr/>
          <a:lstStyle/>
          <a:p>
            <a:pPr marL="0" indent="0" algn="ctr" eaLnBrk="1" hangingPunct="1">
              <a:spcBef>
                <a:spcPts val="600"/>
              </a:spcBef>
              <a:tabLst>
                <a:tab pos="309563" algn="l"/>
                <a:tab pos="414338"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Lst>
            </a:pPr>
            <a:r>
              <a:rPr lang="en-US" altLang="de-DE" dirty="0">
                <a:solidFill>
                  <a:schemeClr val="tx1"/>
                </a:solidFill>
              </a:rPr>
              <a:t>The author would be happy about comments to this course.</a:t>
            </a:r>
            <a:endParaRPr lang="en-US" altLang="de-DE" sz="3600" dirty="0">
              <a:solidFill>
                <a:schemeClr val="tx1"/>
              </a:solidFill>
            </a:endParaRPr>
          </a:p>
          <a:p>
            <a:pPr marL="0" indent="0" eaLnBrk="1" hangingPunct="1">
              <a:spcBef>
                <a:spcPts val="600"/>
              </a:spcBef>
              <a:tabLst>
                <a:tab pos="309563" algn="l"/>
                <a:tab pos="414338"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Lst>
            </a:pPr>
            <a:endParaRPr lang="en-US" altLang="de-DE" sz="2400" noProof="0" dirty="0" smtClean="0">
              <a:solidFill>
                <a:schemeClr val="tx1"/>
              </a:solidFill>
            </a:endParaRPr>
          </a:p>
          <a:p>
            <a:pPr marL="0" indent="0" eaLnBrk="1" hangingPunct="1">
              <a:spcBef>
                <a:spcPts val="600"/>
              </a:spcBef>
              <a:tabLst>
                <a:tab pos="309563" algn="l"/>
                <a:tab pos="414338"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Lst>
            </a:pPr>
            <a:r>
              <a:rPr lang="en-US" altLang="de-DE" noProof="0" dirty="0" smtClean="0">
                <a:solidFill>
                  <a:schemeClr val="tx1"/>
                </a:solidFill>
              </a:rPr>
              <a:t>Further courses:</a:t>
            </a:r>
          </a:p>
          <a:p>
            <a:pPr marL="309563" indent="-309563" eaLnBrk="1" hangingPunct="1">
              <a:spcBef>
                <a:spcPts val="600"/>
              </a:spcBef>
              <a:buFont typeface="Times New Roman" pitchFamily="18" charset="0"/>
              <a:buChar char="•"/>
              <a:tabLst>
                <a:tab pos="309563" algn="l"/>
                <a:tab pos="414338"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Lst>
            </a:pPr>
            <a:r>
              <a:rPr lang="en-US" altLang="de-DE" sz="2800" noProof="0" dirty="0" smtClean="0">
                <a:solidFill>
                  <a:schemeClr val="tx1"/>
                </a:solidFill>
              </a:rPr>
              <a:t>Object oriented programming and polymorphy</a:t>
            </a:r>
            <a:br>
              <a:rPr lang="en-US" altLang="de-DE" sz="2800" noProof="0" dirty="0" smtClean="0">
                <a:solidFill>
                  <a:schemeClr val="tx1"/>
                </a:solidFill>
              </a:rPr>
            </a:br>
            <a:r>
              <a:rPr lang="en-US" altLang="de-DE" sz="2400" b="1" noProof="0" dirty="0" smtClean="0">
                <a:solidFill>
                  <a:schemeClr val="tx1"/>
                </a:solidFill>
                <a:latin typeface="Courier New" pitchFamily="49" charset="0"/>
              </a:rPr>
              <a:t>tagged type</a:t>
            </a:r>
            <a:endParaRPr lang="en-US" altLang="de-DE" sz="2400" noProof="0" dirty="0" smtClean="0">
              <a:solidFill>
                <a:schemeClr val="tx1"/>
              </a:solidFill>
            </a:endParaRPr>
          </a:p>
          <a:p>
            <a:pPr marL="309563" indent="-309563" eaLnBrk="1" hangingPunct="1">
              <a:spcBef>
                <a:spcPts val="600"/>
              </a:spcBef>
              <a:buFont typeface="Times New Roman" pitchFamily="18" charset="0"/>
              <a:buChar char="•"/>
              <a:tabLst>
                <a:tab pos="309563" algn="l"/>
                <a:tab pos="414338"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Lst>
            </a:pPr>
            <a:r>
              <a:rPr lang="en-US" altLang="de-DE" sz="2800" noProof="0" dirty="0" smtClean="0">
                <a:solidFill>
                  <a:schemeClr val="tx1"/>
                </a:solidFill>
              </a:rPr>
              <a:t>Tasking (concurrent processes)</a:t>
            </a:r>
            <a:br>
              <a:rPr lang="en-US" altLang="de-DE" sz="2800" noProof="0" dirty="0" smtClean="0">
                <a:solidFill>
                  <a:schemeClr val="tx1"/>
                </a:solidFill>
              </a:rPr>
            </a:br>
            <a:r>
              <a:rPr lang="en-US" altLang="de-DE" sz="2400" b="1" noProof="0" dirty="0" smtClean="0">
                <a:solidFill>
                  <a:schemeClr val="tx1"/>
                </a:solidFill>
                <a:latin typeface="Courier New" pitchFamily="49" charset="0"/>
              </a:rPr>
              <a:t>task/protected type</a:t>
            </a:r>
          </a:p>
        </p:txBody>
      </p:sp>
      <p:sp>
        <p:nvSpPr>
          <p:cNvPr id="210948" name="Fußzeilenplatzhalter 1"/>
          <p:cNvSpPr>
            <a:spLocks noGrp="1"/>
          </p:cNvSpPr>
          <p:nvPr>
            <p:ph type="ftr" sz="quarte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en-US" altLang="de-DE" sz="2400" dirty="0" smtClean="0"/>
              <a:t>Ada Basics © 2024 C.Grein</a:t>
            </a:r>
            <a:endParaRPr lang="de-DE" altLang="de-DE" sz="2400" dirty="0"/>
          </a:p>
        </p:txBody>
      </p:sp>
      <p:sp>
        <p:nvSpPr>
          <p:cNvPr id="210949" name="Foliennummernplatzhalter 2"/>
          <p:cNvSpPr>
            <a:spLocks noGrp="1"/>
          </p:cNvSpPr>
          <p:nvPr>
            <p:ph type="sldNum" sz="quarter"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8B65DA4D-A4F9-4725-9FDC-FFEC7A92A265}" type="slidenum">
              <a:rPr lang="de-DE" altLang="de-DE" sz="2400" smtClean="0"/>
              <a:pPr eaLnBrk="1" hangingPunct="1">
                <a:spcBef>
                  <a:spcPct val="0"/>
                </a:spcBef>
              </a:pPr>
              <a:t>461</a:t>
            </a:fld>
            <a:endParaRPr lang="de-DE" altLang="de-DE" sz="2400" dirty="0" smtClean="0"/>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4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solidFill>
                  <a:srgbClr val="FF0000"/>
                </a:solidFill>
              </a:rPr>
              <a:t>Copyright © 2022, 2023, 2024</a:t>
            </a:r>
            <a:br>
              <a:rPr lang="de-DE" dirty="0" smtClean="0">
                <a:solidFill>
                  <a:srgbClr val="FF0000"/>
                </a:solidFill>
              </a:rPr>
            </a:br>
            <a:r>
              <a:rPr lang="de-DE" dirty="0" smtClean="0">
                <a:solidFill>
                  <a:srgbClr val="FF0000"/>
                </a:solidFill>
              </a:rPr>
              <a:t>C.K.W.Grein</a:t>
            </a:r>
            <a:endParaRPr lang="de-DE" dirty="0">
              <a:solidFill>
                <a:srgbClr val="FF0000"/>
              </a:solidFill>
            </a:endParaRPr>
          </a:p>
        </p:txBody>
      </p:sp>
      <p:sp>
        <p:nvSpPr>
          <p:cNvPr id="3" name="Inhaltsplatzhalter 2"/>
          <p:cNvSpPr>
            <a:spLocks noGrp="1"/>
          </p:cNvSpPr>
          <p:nvPr>
            <p:ph idx="1"/>
          </p:nvPr>
        </p:nvSpPr>
        <p:spPr>
          <a:xfrm>
            <a:off x="685800" y="2204864"/>
            <a:ext cx="7739063" cy="4010199"/>
          </a:xfrm>
        </p:spPr>
        <p:txBody>
          <a:bodyPr/>
          <a:lstStyle/>
          <a:p>
            <a:pPr marL="0" indent="0" algn="just"/>
            <a:r>
              <a:rPr lang="en-US" sz="2400" dirty="0" smtClean="0"/>
              <a:t>This course is published as is without any warranty, </a:t>
            </a:r>
            <a:r>
              <a:rPr lang="en-US" sz="2400" dirty="0"/>
              <a:t>either express or implied.</a:t>
            </a:r>
            <a:endParaRPr lang="en-US" sz="2400" dirty="0" smtClean="0"/>
          </a:p>
          <a:p>
            <a:pPr marL="0" indent="0" algn="just"/>
            <a:r>
              <a:rPr lang="en-US" sz="2400" dirty="0" smtClean="0"/>
              <a:t>This course and the Ada code (fragments) provided with it are for your personal use only. You may not publish them in any way. You must not use them for commercial purposes.</a:t>
            </a:r>
          </a:p>
          <a:p>
            <a:pPr marL="0" indent="0" algn="just"/>
            <a:r>
              <a:rPr lang="en-US" sz="2400" dirty="0" smtClean="0"/>
              <a:t>Any other page referred </a:t>
            </a:r>
            <a:r>
              <a:rPr lang="en-US" sz="2400" dirty="0"/>
              <a:t>to from this course </a:t>
            </a:r>
            <a:r>
              <a:rPr lang="en-US" sz="2400" dirty="0" smtClean="0"/>
              <a:t>via link </a:t>
            </a:r>
            <a:r>
              <a:rPr lang="en-US" sz="2400" i="1" dirty="0" smtClean="0"/>
              <a:t>Ada Magica</a:t>
            </a:r>
            <a:r>
              <a:rPr lang="en-US" sz="2400" dirty="0" smtClean="0"/>
              <a:t> on slide 1 is subject to the copyright referenced there.</a:t>
            </a:r>
          </a:p>
          <a:p>
            <a:pPr marL="0" indent="0" algn="just"/>
            <a:r>
              <a:rPr lang="en-US" sz="2400" dirty="0" smtClean="0"/>
              <a:t>Other supplied documents (or code) are subject to the copy-right of the respective authors.</a:t>
            </a:r>
            <a:endParaRPr lang="en-US" sz="2400" dirty="0"/>
          </a:p>
        </p:txBody>
      </p:sp>
      <p:sp>
        <p:nvSpPr>
          <p:cNvPr id="4" name="Fußzeilenplatzhalter 3"/>
          <p:cNvSpPr>
            <a:spLocks noGrp="1"/>
          </p:cNvSpPr>
          <p:nvPr>
            <p:ph type="ftr" idx="10"/>
          </p:nvPr>
        </p:nvSpPr>
        <p:spPr/>
        <p:txBody>
          <a:bodyPr/>
          <a:lstStyle/>
          <a:p>
            <a:pPr>
              <a:defRPr/>
            </a:pPr>
            <a:r>
              <a:rPr lang="en-US" dirty="0" smtClean="0"/>
              <a:t>Ada Basics © 2024 C.Grein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462</a:t>
            </a:fld>
            <a:endParaRPr lang="de-DE" dirty="0"/>
          </a:p>
        </p:txBody>
      </p:sp>
    </p:spTree>
    <p:extLst>
      <p:ext uri="{BB962C8B-B14F-4D97-AF65-F5344CB8AC3E}">
        <p14:creationId xmlns:p14="http://schemas.microsoft.com/office/powerpoint/2010/main" val="1626015628"/>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1"/>
          <p:cNvSpPr>
            <a:spLocks noGrp="1" noChangeArrowheads="1"/>
          </p:cNvSpPr>
          <p:nvPr>
            <p:ph type="title"/>
          </p:nvPr>
        </p:nvSpPr>
        <p:spPr>
          <a:xfrm>
            <a:off x="685800" y="609600"/>
            <a:ext cx="7772400" cy="1143000"/>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noProof="0" dirty="0" smtClean="0"/>
              <a:t>Boolean Inheritance Rules</a:t>
            </a:r>
          </a:p>
        </p:txBody>
      </p:sp>
      <p:sp>
        <p:nvSpPr>
          <p:cNvPr id="28675" name="Rectangle 2"/>
          <p:cNvSpPr>
            <a:spLocks noGrp="1" noChangeArrowheads="1"/>
          </p:cNvSpPr>
          <p:nvPr>
            <p:ph type="body" idx="1"/>
          </p:nvPr>
        </p:nvSpPr>
        <p:spPr>
          <a:xfrm>
            <a:off x="685800" y="1844675"/>
            <a:ext cx="7772400" cy="4354513"/>
          </a:xfrm>
        </p:spPr>
        <p:txBody>
          <a:bodyPr/>
          <a:lstStyle/>
          <a:p>
            <a:pPr marL="0" indent="0" eaLnBrk="1" hangingPunct="1">
              <a:lnSpc>
                <a:spcPct val="80000"/>
              </a:lnSpc>
              <a:spcBef>
                <a:spcPts val="500"/>
              </a:spcBef>
              <a:buClrTx/>
              <a:buFontTx/>
              <a:buNone/>
              <a:tabLst>
                <a:tab pos="447675" algn="l"/>
                <a:tab pos="8921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600" b="1" noProof="0" dirty="0" smtClean="0">
                <a:latin typeface="Courier New" pitchFamily="49" charset="0"/>
              </a:rPr>
              <a:t>function</a:t>
            </a:r>
            <a:r>
              <a:rPr lang="en-US" altLang="de-DE" sz="1600" noProof="0" dirty="0" smtClean="0">
                <a:latin typeface="Courier New" pitchFamily="49" charset="0"/>
              </a:rPr>
              <a:t> "</a:t>
            </a:r>
            <a:r>
              <a:rPr lang="en-US" altLang="de-DE" sz="1600" b="1" noProof="0" dirty="0" smtClean="0">
                <a:latin typeface="Courier New" pitchFamily="49" charset="0"/>
              </a:rPr>
              <a:t>xor</a:t>
            </a:r>
            <a:r>
              <a:rPr lang="en-US" altLang="de-DE" sz="1600" noProof="0" dirty="0" smtClean="0">
                <a:latin typeface="Courier New" pitchFamily="49" charset="0"/>
              </a:rPr>
              <a:t>"</a:t>
            </a:r>
            <a:r>
              <a:rPr lang="en-US" altLang="de-DE" sz="1600" noProof="0" dirty="0" smtClean="0">
                <a:latin typeface="Courier New" pitchFamily="49" charset="0"/>
                <a:cs typeface="Courier New" pitchFamily="49" charset="0"/>
              </a:rPr>
              <a:t> (Left, Right: Boolean</a:t>
            </a:r>
            <a:r>
              <a:rPr lang="en-US" altLang="de-DE" sz="1600" noProof="0" dirty="0" smtClean="0">
                <a:solidFill>
                  <a:schemeClr val="accent2"/>
                </a:solidFill>
                <a:latin typeface="Courier New" pitchFamily="49" charset="0"/>
                <a:cs typeface="Courier New" pitchFamily="49" charset="0"/>
              </a:rPr>
              <a:t>'Base</a:t>
            </a:r>
            <a:r>
              <a:rPr lang="en-US" altLang="de-DE" sz="1600" noProof="0" dirty="0" smtClean="0">
                <a:latin typeface="Courier New" pitchFamily="49" charset="0"/>
                <a:cs typeface="Courier New" pitchFamily="49" charset="0"/>
              </a:rPr>
              <a:t>)</a:t>
            </a:r>
            <a:br>
              <a:rPr lang="en-US" altLang="de-DE" sz="1600" noProof="0" dirty="0" smtClean="0">
                <a:latin typeface="Courier New" pitchFamily="49" charset="0"/>
                <a:cs typeface="Courier New" pitchFamily="49" charset="0"/>
              </a:rPr>
            </a:br>
            <a:r>
              <a:rPr lang="en-US" altLang="de-DE" sz="1600" noProof="0" dirty="0" smtClean="0">
                <a:latin typeface="Courier New" pitchFamily="49" charset="0"/>
                <a:cs typeface="Courier New" pitchFamily="49" charset="0"/>
              </a:rPr>
              <a:t>   </a:t>
            </a:r>
            <a:r>
              <a:rPr lang="en-US" altLang="de-DE" sz="1600" b="1" noProof="0" dirty="0" smtClean="0">
                <a:latin typeface="Courier New" pitchFamily="49" charset="0"/>
                <a:cs typeface="Courier New" pitchFamily="49" charset="0"/>
              </a:rPr>
              <a:t>return</a:t>
            </a:r>
            <a:r>
              <a:rPr lang="en-US" altLang="de-DE" sz="1600" noProof="0" dirty="0" smtClean="0">
                <a:latin typeface="Courier New" pitchFamily="49" charset="0"/>
                <a:cs typeface="Courier New" pitchFamily="49" charset="0"/>
              </a:rPr>
              <a:t> Boolean</a:t>
            </a:r>
            <a:r>
              <a:rPr lang="en-US" altLang="de-DE" sz="1600" noProof="0" dirty="0" smtClean="0">
                <a:solidFill>
                  <a:schemeClr val="accent2"/>
                </a:solidFill>
                <a:latin typeface="Courier New" pitchFamily="49" charset="0"/>
                <a:cs typeface="Courier New" pitchFamily="49" charset="0"/>
              </a:rPr>
              <a:t>'Base</a:t>
            </a:r>
            <a:r>
              <a:rPr lang="en-US" altLang="de-DE" sz="1600" noProof="0" dirty="0" smtClean="0">
                <a:latin typeface="Courier New" pitchFamily="49" charset="0"/>
                <a:cs typeface="Courier New" pitchFamily="49" charset="0"/>
              </a:rPr>
              <a:t>;</a:t>
            </a:r>
          </a:p>
          <a:p>
            <a:pPr marL="0" indent="0" eaLnBrk="1" hangingPunct="1">
              <a:lnSpc>
                <a:spcPct val="80000"/>
              </a:lnSpc>
              <a:spcBef>
                <a:spcPts val="500"/>
              </a:spcBef>
              <a:buClrTx/>
              <a:tabLst>
                <a:tab pos="447675" algn="l"/>
                <a:tab pos="8921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600" b="1" noProof="0" dirty="0" smtClean="0">
                <a:latin typeface="Courier New" pitchFamily="49" charset="0"/>
              </a:rPr>
              <a:t>function</a:t>
            </a:r>
            <a:r>
              <a:rPr lang="en-US" altLang="de-DE" sz="1600" noProof="0" dirty="0" smtClean="0">
                <a:latin typeface="Courier New" pitchFamily="49" charset="0"/>
              </a:rPr>
              <a:t> "/="</a:t>
            </a:r>
            <a:r>
              <a:rPr lang="en-US" altLang="de-DE" sz="1600" noProof="0" dirty="0" smtClean="0">
                <a:latin typeface="Courier New" pitchFamily="49" charset="0"/>
                <a:cs typeface="Courier New" pitchFamily="49" charset="0"/>
              </a:rPr>
              <a:t> (Left, Right: Boolean</a:t>
            </a:r>
            <a:r>
              <a:rPr lang="en-US" altLang="de-DE" sz="1600" noProof="0" dirty="0" smtClean="0">
                <a:solidFill>
                  <a:schemeClr val="accent2"/>
                </a:solidFill>
                <a:latin typeface="Courier New" pitchFamily="49" charset="0"/>
                <a:cs typeface="Courier New" pitchFamily="49" charset="0"/>
              </a:rPr>
              <a:t>'Base</a:t>
            </a:r>
            <a:r>
              <a:rPr lang="en-US" altLang="de-DE" sz="1600" noProof="0" dirty="0" smtClean="0">
                <a:latin typeface="Courier New" pitchFamily="49" charset="0"/>
                <a:cs typeface="Courier New" pitchFamily="49" charset="0"/>
              </a:rPr>
              <a:t>)</a:t>
            </a:r>
            <a:br>
              <a:rPr lang="en-US" altLang="de-DE" sz="1600" noProof="0" dirty="0" smtClean="0">
                <a:latin typeface="Courier New" pitchFamily="49" charset="0"/>
                <a:cs typeface="Courier New" pitchFamily="49" charset="0"/>
              </a:rPr>
            </a:br>
            <a:r>
              <a:rPr lang="en-US" altLang="de-DE" sz="1600" noProof="0" dirty="0" smtClean="0">
                <a:latin typeface="Courier New" pitchFamily="49" charset="0"/>
                <a:cs typeface="Courier New" pitchFamily="49" charset="0"/>
              </a:rPr>
              <a:t>   </a:t>
            </a:r>
            <a:r>
              <a:rPr lang="en-US" altLang="de-DE" sz="1600" b="1" noProof="0" dirty="0" smtClean="0">
                <a:latin typeface="Courier New" pitchFamily="49" charset="0"/>
                <a:cs typeface="Courier New" pitchFamily="49" charset="0"/>
              </a:rPr>
              <a:t>return</a:t>
            </a:r>
            <a:r>
              <a:rPr lang="en-US" altLang="de-DE" sz="1600" noProof="0" dirty="0" smtClean="0">
                <a:latin typeface="Courier New" pitchFamily="49" charset="0"/>
                <a:cs typeface="Courier New" pitchFamily="49" charset="0"/>
              </a:rPr>
              <a:t> </a:t>
            </a:r>
            <a:r>
              <a:rPr lang="en-US" altLang="de-DE" sz="1600" noProof="0" dirty="0" smtClean="0">
                <a:solidFill>
                  <a:srgbClr val="FF3399"/>
                </a:solidFill>
                <a:latin typeface="Courier New" pitchFamily="49" charset="0"/>
                <a:cs typeface="Courier New" pitchFamily="49" charset="0"/>
              </a:rPr>
              <a:t>Boolean</a:t>
            </a:r>
            <a:r>
              <a:rPr lang="en-US" altLang="de-DE" sz="1600" noProof="0" dirty="0" smtClean="0">
                <a:latin typeface="Courier New" pitchFamily="49" charset="0"/>
                <a:cs typeface="Courier New" pitchFamily="49" charset="0"/>
              </a:rPr>
              <a:t>;  -- </a:t>
            </a:r>
            <a:r>
              <a:rPr lang="en-US" altLang="de-DE" sz="1600" i="1" noProof="0" dirty="0" smtClean="0">
                <a:solidFill>
                  <a:srgbClr val="FF3399"/>
                </a:solidFill>
                <a:latin typeface="Courier New" pitchFamily="49" charset="0"/>
                <a:cs typeface="Courier New" pitchFamily="49" charset="0"/>
              </a:rPr>
              <a:t>Why isn’t this Boolean'Base?</a:t>
            </a:r>
          </a:p>
          <a:p>
            <a:pPr marL="0" indent="0" eaLnBrk="1" hangingPunct="1">
              <a:lnSpc>
                <a:spcPct val="80000"/>
              </a:lnSpc>
              <a:spcBef>
                <a:spcPts val="500"/>
              </a:spcBef>
              <a:buClrTx/>
              <a:tabLst>
                <a:tab pos="447675" algn="l"/>
                <a:tab pos="8921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600" noProof="0" dirty="0" smtClean="0">
                <a:latin typeface="Courier New" pitchFamily="49" charset="0"/>
                <a:cs typeface="Times New Roman" pitchFamily="18" charset="0"/>
              </a:rPr>
              <a:t>A, B: Boolean;</a:t>
            </a:r>
            <a:br>
              <a:rPr lang="en-US" altLang="de-DE" sz="1600" noProof="0" dirty="0" smtClean="0">
                <a:latin typeface="Courier New" pitchFamily="49" charset="0"/>
                <a:cs typeface="Times New Roman" pitchFamily="18" charset="0"/>
              </a:rPr>
            </a:br>
            <a:r>
              <a:rPr lang="en-US" altLang="de-DE" sz="1600" noProof="0" dirty="0" smtClean="0">
                <a:latin typeface="Courier New" pitchFamily="49" charset="0"/>
                <a:cs typeface="Times New Roman" pitchFamily="18" charset="0"/>
              </a:rPr>
              <a:t>X: Boolean := A </a:t>
            </a:r>
            <a:r>
              <a:rPr lang="en-US" altLang="de-DE" sz="1600" b="1" noProof="0" dirty="0" smtClean="0">
                <a:latin typeface="Courier New" pitchFamily="49" charset="0"/>
                <a:cs typeface="Times New Roman" pitchFamily="18" charset="0"/>
              </a:rPr>
              <a:t>xor</a:t>
            </a:r>
            <a:r>
              <a:rPr lang="en-US" altLang="de-DE" sz="1600" noProof="0" dirty="0" smtClean="0">
                <a:latin typeface="Courier New" pitchFamily="49" charset="0"/>
                <a:cs typeface="Times New Roman" pitchFamily="18" charset="0"/>
              </a:rPr>
              <a:t> B;</a:t>
            </a:r>
            <a:br>
              <a:rPr lang="en-US" altLang="de-DE" sz="1600" noProof="0" dirty="0" smtClean="0">
                <a:latin typeface="Courier New" pitchFamily="49" charset="0"/>
                <a:cs typeface="Times New Roman" pitchFamily="18" charset="0"/>
              </a:rPr>
            </a:br>
            <a:r>
              <a:rPr lang="en-US" altLang="de-DE" sz="1600" noProof="0" dirty="0" smtClean="0">
                <a:latin typeface="Courier New" pitchFamily="49" charset="0"/>
                <a:cs typeface="Times New Roman" pitchFamily="18" charset="0"/>
              </a:rPr>
              <a:t>U: Boolean := A /= B;</a:t>
            </a:r>
            <a:br>
              <a:rPr lang="en-US" altLang="de-DE" sz="1600" noProof="0" dirty="0" smtClean="0">
                <a:latin typeface="Courier New" pitchFamily="49" charset="0"/>
                <a:cs typeface="Times New Roman" pitchFamily="18" charset="0"/>
              </a:rPr>
            </a:br>
            <a:r>
              <a:rPr lang="en-US" altLang="de-DE" sz="1600" noProof="0" dirty="0" smtClean="0">
                <a:latin typeface="Courier New" pitchFamily="49" charset="0"/>
                <a:cs typeface="Times New Roman" pitchFamily="18" charset="0"/>
              </a:rPr>
              <a:t>     X = U</a:t>
            </a:r>
          </a:p>
          <a:p>
            <a:pPr marL="0" indent="0" eaLnBrk="1" hangingPunct="1">
              <a:buClrTx/>
              <a:tabLst>
                <a:tab pos="447675" algn="l"/>
                <a:tab pos="8921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US" altLang="de-DE" sz="100" b="1" noProof="0" dirty="0" smtClean="0">
              <a:latin typeface="Courier New" pitchFamily="49" charset="0"/>
              <a:cs typeface="Courier New" pitchFamily="49" charset="0"/>
            </a:endParaRPr>
          </a:p>
          <a:p>
            <a:pPr marL="0" indent="0" eaLnBrk="1" hangingPunct="1">
              <a:buClrTx/>
              <a:tabLst>
                <a:tab pos="447675" algn="l"/>
                <a:tab pos="8921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600" b="1" noProof="0" dirty="0" smtClean="0">
                <a:latin typeface="Courier New" pitchFamily="49" charset="0"/>
                <a:cs typeface="Courier New" pitchFamily="49" charset="0"/>
              </a:rPr>
              <a:t>type</a:t>
            </a:r>
            <a:r>
              <a:rPr lang="en-US" altLang="de-DE" sz="1600" noProof="0" dirty="0" smtClean="0">
                <a:latin typeface="Courier New" pitchFamily="49" charset="0"/>
                <a:cs typeface="Courier New" pitchFamily="49" charset="0"/>
              </a:rPr>
              <a:t> My_Boolean </a:t>
            </a:r>
            <a:r>
              <a:rPr lang="en-US" altLang="de-DE" sz="1600" b="1" noProof="0" dirty="0" smtClean="0">
                <a:latin typeface="Courier New" pitchFamily="49" charset="0"/>
                <a:cs typeface="Courier New" pitchFamily="49" charset="0"/>
              </a:rPr>
              <a:t>is</a:t>
            </a:r>
            <a:r>
              <a:rPr lang="en-US" altLang="de-DE" sz="1600" noProof="0" dirty="0" smtClean="0">
                <a:latin typeface="Courier New" pitchFamily="49" charset="0"/>
                <a:cs typeface="Courier New" pitchFamily="49" charset="0"/>
              </a:rPr>
              <a:t> </a:t>
            </a:r>
            <a:r>
              <a:rPr lang="en-US" altLang="de-DE" sz="1600" b="1" noProof="0" dirty="0" smtClean="0">
                <a:latin typeface="Courier New" pitchFamily="49" charset="0"/>
                <a:cs typeface="Courier New" pitchFamily="49" charset="0"/>
              </a:rPr>
              <a:t>new</a:t>
            </a:r>
            <a:r>
              <a:rPr lang="en-US" altLang="de-DE" sz="1600" noProof="0" dirty="0" smtClean="0">
                <a:latin typeface="Courier New" pitchFamily="49" charset="0"/>
                <a:cs typeface="Courier New" pitchFamily="49" charset="0"/>
              </a:rPr>
              <a:t> Boolean;</a:t>
            </a:r>
          </a:p>
          <a:p>
            <a:pPr marL="0" indent="0" eaLnBrk="1" hangingPunct="1">
              <a:lnSpc>
                <a:spcPct val="80000"/>
              </a:lnSpc>
              <a:spcBef>
                <a:spcPts val="500"/>
              </a:spcBef>
              <a:buClrTx/>
              <a:buFontTx/>
              <a:buNone/>
              <a:tabLst>
                <a:tab pos="447675" algn="l"/>
                <a:tab pos="8921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600" b="1" noProof="0" dirty="0" smtClean="0">
                <a:solidFill>
                  <a:schemeClr val="tx1">
                    <a:lumMod val="75000"/>
                    <a:lumOff val="25000"/>
                  </a:schemeClr>
                </a:solidFill>
                <a:latin typeface="Courier New" pitchFamily="49" charset="0"/>
              </a:rPr>
              <a:t>-- function</a:t>
            </a:r>
            <a:r>
              <a:rPr lang="en-US" altLang="de-DE" sz="1600" noProof="0" dirty="0" smtClean="0">
                <a:solidFill>
                  <a:schemeClr val="tx1">
                    <a:lumMod val="75000"/>
                    <a:lumOff val="25000"/>
                  </a:schemeClr>
                </a:solidFill>
                <a:latin typeface="Courier New" pitchFamily="49" charset="0"/>
              </a:rPr>
              <a:t> "</a:t>
            </a:r>
            <a:r>
              <a:rPr lang="en-US" altLang="de-DE" sz="1600" b="1" noProof="0" dirty="0" smtClean="0">
                <a:solidFill>
                  <a:schemeClr val="tx1">
                    <a:lumMod val="75000"/>
                    <a:lumOff val="25000"/>
                  </a:schemeClr>
                </a:solidFill>
                <a:latin typeface="Courier New" pitchFamily="49" charset="0"/>
              </a:rPr>
              <a:t>xor</a:t>
            </a:r>
            <a:r>
              <a:rPr lang="en-US" altLang="de-DE" sz="1600" noProof="0" dirty="0" smtClean="0">
                <a:solidFill>
                  <a:schemeClr val="tx1">
                    <a:lumMod val="75000"/>
                    <a:lumOff val="25000"/>
                  </a:schemeClr>
                </a:solidFill>
                <a:latin typeface="Courier New" pitchFamily="49" charset="0"/>
              </a:rPr>
              <a:t>"</a:t>
            </a:r>
            <a:r>
              <a:rPr lang="en-US" altLang="de-DE" sz="1600" noProof="0" dirty="0" smtClean="0">
                <a:solidFill>
                  <a:schemeClr val="tx1">
                    <a:lumMod val="75000"/>
                    <a:lumOff val="25000"/>
                  </a:schemeClr>
                </a:solidFill>
                <a:latin typeface="Courier New" pitchFamily="49" charset="0"/>
                <a:cs typeface="Courier New" pitchFamily="49" charset="0"/>
              </a:rPr>
              <a:t> (Left, Right: My_Boolean'Base) </a:t>
            </a:r>
            <a:r>
              <a:rPr lang="en-US" altLang="de-DE" sz="1600" noProof="0" dirty="0" smtClean="0">
                <a:solidFill>
                  <a:schemeClr val="accent2"/>
                </a:solidFill>
                <a:latin typeface="Cambria" panose="02040503050406030204" pitchFamily="18" charset="0"/>
                <a:cs typeface="Courier New" pitchFamily="49" charset="0"/>
              </a:rPr>
              <a:t>implicitly</a:t>
            </a:r>
            <a:r>
              <a:rPr lang="en-US" altLang="de-DE" sz="1600" noProof="0" dirty="0" smtClean="0">
                <a:solidFill>
                  <a:schemeClr val="tx1">
                    <a:lumMod val="75000"/>
                    <a:lumOff val="25000"/>
                  </a:schemeClr>
                </a:solidFill>
                <a:latin typeface="Courier New" pitchFamily="49" charset="0"/>
                <a:cs typeface="Courier New" pitchFamily="49" charset="0"/>
              </a:rPr>
              <a:t/>
            </a:r>
            <a:br>
              <a:rPr lang="en-US" altLang="de-DE" sz="1600" noProof="0" dirty="0" smtClean="0">
                <a:solidFill>
                  <a:schemeClr val="tx1">
                    <a:lumMod val="75000"/>
                    <a:lumOff val="25000"/>
                  </a:schemeClr>
                </a:solidFill>
                <a:latin typeface="Courier New" pitchFamily="49" charset="0"/>
                <a:cs typeface="Courier New" pitchFamily="49" charset="0"/>
              </a:rPr>
            </a:br>
            <a:r>
              <a:rPr lang="en-US" altLang="de-DE" sz="1600" noProof="0" dirty="0" smtClean="0">
                <a:solidFill>
                  <a:schemeClr val="tx1">
                    <a:lumMod val="75000"/>
                    <a:lumOff val="25000"/>
                  </a:schemeClr>
                </a:solidFill>
                <a:latin typeface="Courier New" pitchFamily="49" charset="0"/>
                <a:cs typeface="Courier New" pitchFamily="49" charset="0"/>
              </a:rPr>
              <a:t>--    </a:t>
            </a:r>
            <a:r>
              <a:rPr lang="en-US" altLang="de-DE" sz="1600" b="1" noProof="0" dirty="0" smtClean="0">
                <a:solidFill>
                  <a:schemeClr val="tx1">
                    <a:lumMod val="75000"/>
                    <a:lumOff val="25000"/>
                  </a:schemeClr>
                </a:solidFill>
                <a:latin typeface="Courier New" pitchFamily="49" charset="0"/>
                <a:cs typeface="Courier New" pitchFamily="49" charset="0"/>
              </a:rPr>
              <a:t>return</a:t>
            </a:r>
            <a:r>
              <a:rPr lang="en-US" altLang="de-DE" sz="1600" noProof="0" dirty="0" smtClean="0">
                <a:solidFill>
                  <a:schemeClr val="tx1">
                    <a:lumMod val="75000"/>
                    <a:lumOff val="25000"/>
                  </a:schemeClr>
                </a:solidFill>
                <a:latin typeface="Courier New" pitchFamily="49" charset="0"/>
                <a:cs typeface="Courier New" pitchFamily="49" charset="0"/>
              </a:rPr>
              <a:t> My_Boolean'Base;</a:t>
            </a:r>
          </a:p>
          <a:p>
            <a:pPr marL="0" indent="0" eaLnBrk="1" hangingPunct="1">
              <a:lnSpc>
                <a:spcPct val="80000"/>
              </a:lnSpc>
              <a:spcBef>
                <a:spcPts val="500"/>
              </a:spcBef>
              <a:buClrTx/>
              <a:tabLst>
                <a:tab pos="447675" algn="l"/>
                <a:tab pos="8921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600" b="1" noProof="0" dirty="0" smtClean="0">
                <a:solidFill>
                  <a:schemeClr val="tx1">
                    <a:lumMod val="75000"/>
                    <a:lumOff val="25000"/>
                  </a:schemeClr>
                </a:solidFill>
                <a:latin typeface="Courier New" pitchFamily="49" charset="0"/>
              </a:rPr>
              <a:t>-- function</a:t>
            </a:r>
            <a:r>
              <a:rPr lang="en-US" altLang="de-DE" sz="1600" noProof="0" dirty="0" smtClean="0">
                <a:solidFill>
                  <a:schemeClr val="tx1">
                    <a:lumMod val="75000"/>
                    <a:lumOff val="25000"/>
                  </a:schemeClr>
                </a:solidFill>
                <a:latin typeface="Courier New" pitchFamily="49" charset="0"/>
              </a:rPr>
              <a:t> "/="</a:t>
            </a:r>
            <a:r>
              <a:rPr lang="en-US" altLang="de-DE" sz="1600" noProof="0" dirty="0" smtClean="0">
                <a:solidFill>
                  <a:schemeClr val="tx1">
                    <a:lumMod val="75000"/>
                    <a:lumOff val="25000"/>
                  </a:schemeClr>
                </a:solidFill>
                <a:latin typeface="Courier New" pitchFamily="49" charset="0"/>
                <a:cs typeface="Courier New" pitchFamily="49" charset="0"/>
              </a:rPr>
              <a:t> (Left, Right: My_Boolean'Base)  </a:t>
            </a:r>
            <a:r>
              <a:rPr lang="en-US" altLang="de-DE" sz="1600" noProof="0" dirty="0" smtClean="0">
                <a:solidFill>
                  <a:schemeClr val="accent2"/>
                </a:solidFill>
                <a:latin typeface="Cambria" panose="02040503050406030204" pitchFamily="18" charset="0"/>
                <a:cs typeface="Courier New" pitchFamily="49" charset="0"/>
              </a:rPr>
              <a:t>defined</a:t>
            </a:r>
            <a:r>
              <a:rPr lang="en-US" altLang="de-DE" sz="1600" noProof="0" dirty="0" smtClean="0">
                <a:solidFill>
                  <a:schemeClr val="tx1">
                    <a:lumMod val="75000"/>
                    <a:lumOff val="25000"/>
                  </a:schemeClr>
                </a:solidFill>
                <a:latin typeface="Courier New" pitchFamily="49" charset="0"/>
                <a:cs typeface="Courier New" pitchFamily="49" charset="0"/>
              </a:rPr>
              <a:t/>
            </a:r>
            <a:br>
              <a:rPr lang="en-US" altLang="de-DE" sz="1600" noProof="0" dirty="0" smtClean="0">
                <a:solidFill>
                  <a:schemeClr val="tx1">
                    <a:lumMod val="75000"/>
                    <a:lumOff val="25000"/>
                  </a:schemeClr>
                </a:solidFill>
                <a:latin typeface="Courier New" pitchFamily="49" charset="0"/>
                <a:cs typeface="Courier New" pitchFamily="49" charset="0"/>
              </a:rPr>
            </a:br>
            <a:r>
              <a:rPr lang="en-US" altLang="de-DE" sz="1600" noProof="0" dirty="0" smtClean="0">
                <a:solidFill>
                  <a:schemeClr val="tx1">
                    <a:lumMod val="75000"/>
                    <a:lumOff val="25000"/>
                  </a:schemeClr>
                </a:solidFill>
                <a:latin typeface="Courier New" pitchFamily="49" charset="0"/>
                <a:cs typeface="Courier New" pitchFamily="49" charset="0"/>
              </a:rPr>
              <a:t>--   </a:t>
            </a:r>
            <a:r>
              <a:rPr lang="en-US" altLang="de-DE" sz="1600" b="1" noProof="0" dirty="0" smtClean="0">
                <a:solidFill>
                  <a:schemeClr val="tx1">
                    <a:lumMod val="75000"/>
                    <a:lumOff val="25000"/>
                  </a:schemeClr>
                </a:solidFill>
                <a:latin typeface="Courier New" pitchFamily="49" charset="0"/>
                <a:cs typeface="Courier New" pitchFamily="49" charset="0"/>
              </a:rPr>
              <a:t>return</a:t>
            </a:r>
            <a:r>
              <a:rPr lang="en-US" altLang="de-DE" sz="1600" noProof="0" dirty="0" smtClean="0">
                <a:solidFill>
                  <a:schemeClr val="tx1">
                    <a:lumMod val="75000"/>
                    <a:lumOff val="25000"/>
                  </a:schemeClr>
                </a:solidFill>
                <a:latin typeface="Courier New" pitchFamily="49" charset="0"/>
                <a:cs typeface="Courier New" pitchFamily="49" charset="0"/>
              </a:rPr>
              <a:t> </a:t>
            </a:r>
            <a:r>
              <a:rPr lang="en-US" altLang="de-DE" sz="1600" noProof="0" dirty="0" smtClean="0">
                <a:solidFill>
                  <a:srgbClr val="FF3399"/>
                </a:solidFill>
                <a:latin typeface="Courier New" pitchFamily="49" charset="0"/>
                <a:cs typeface="Courier New" pitchFamily="49" charset="0"/>
              </a:rPr>
              <a:t>Boolean</a:t>
            </a:r>
            <a:r>
              <a:rPr lang="en-US" altLang="de-DE" sz="1600" noProof="0" dirty="0" smtClean="0">
                <a:solidFill>
                  <a:schemeClr val="tx1">
                    <a:lumMod val="75000"/>
                    <a:lumOff val="25000"/>
                  </a:schemeClr>
                </a:solidFill>
                <a:latin typeface="Courier New" pitchFamily="49" charset="0"/>
                <a:cs typeface="Courier New" pitchFamily="49" charset="0"/>
              </a:rPr>
              <a:t>;  </a:t>
            </a:r>
            <a:r>
              <a:rPr lang="en-US" altLang="de-DE" sz="1600" i="1" noProof="0" dirty="0" smtClean="0">
                <a:solidFill>
                  <a:srgbClr val="FF3399"/>
                </a:solidFill>
                <a:latin typeface="Cambria" panose="02040503050406030204" pitchFamily="18" charset="0"/>
                <a:cs typeface="Courier New" pitchFamily="49" charset="0"/>
              </a:rPr>
              <a:t>That‘s why!</a:t>
            </a:r>
          </a:p>
          <a:p>
            <a:pPr marL="0" indent="0" eaLnBrk="1" hangingPunct="1">
              <a:lnSpc>
                <a:spcPct val="80000"/>
              </a:lnSpc>
              <a:spcBef>
                <a:spcPts val="500"/>
              </a:spcBef>
              <a:buClrTx/>
              <a:tabLst>
                <a:tab pos="447675" algn="l"/>
                <a:tab pos="8921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600" noProof="0" dirty="0" smtClean="0">
                <a:latin typeface="Courier New" pitchFamily="49" charset="0"/>
                <a:cs typeface="Times New Roman" pitchFamily="18" charset="0"/>
              </a:rPr>
              <a:t>C, D: My_Boolean;</a:t>
            </a:r>
          </a:p>
          <a:p>
            <a:pPr marL="0" indent="0" eaLnBrk="1" hangingPunct="1">
              <a:lnSpc>
                <a:spcPct val="80000"/>
              </a:lnSpc>
              <a:spcBef>
                <a:spcPts val="500"/>
              </a:spcBef>
              <a:buClrTx/>
              <a:tabLst>
                <a:tab pos="447675" algn="l"/>
                <a:tab pos="8921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600" noProof="0" dirty="0" smtClean="0">
                <a:latin typeface="Courier New" pitchFamily="49" charset="0"/>
                <a:cs typeface="Times New Roman" pitchFamily="18" charset="0"/>
              </a:rPr>
              <a:t>Y: My_Boolean := C </a:t>
            </a:r>
            <a:r>
              <a:rPr lang="en-US" altLang="de-DE" sz="1600" b="1" noProof="0" dirty="0" smtClean="0">
                <a:latin typeface="Courier New" pitchFamily="49" charset="0"/>
                <a:cs typeface="Times New Roman" pitchFamily="18" charset="0"/>
              </a:rPr>
              <a:t>xor</a:t>
            </a:r>
            <a:r>
              <a:rPr lang="en-US" altLang="de-DE" sz="1600" noProof="0" dirty="0" smtClean="0">
                <a:latin typeface="Courier New" pitchFamily="49" charset="0"/>
                <a:cs typeface="Times New Roman" pitchFamily="18" charset="0"/>
              </a:rPr>
              <a:t> D;</a:t>
            </a:r>
          </a:p>
          <a:p>
            <a:pPr marL="0" indent="0" eaLnBrk="1" hangingPunct="1">
              <a:lnSpc>
                <a:spcPct val="80000"/>
              </a:lnSpc>
              <a:spcBef>
                <a:spcPts val="500"/>
              </a:spcBef>
              <a:buClrTx/>
              <a:tabLst>
                <a:tab pos="447675" algn="l"/>
                <a:tab pos="8921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600" noProof="0" dirty="0" smtClean="0">
                <a:latin typeface="Courier New" pitchFamily="49" charset="0"/>
                <a:cs typeface="Times New Roman" pitchFamily="18" charset="0"/>
              </a:rPr>
              <a:t>V: Boolean    := C /= D;</a:t>
            </a:r>
          </a:p>
          <a:p>
            <a:pPr marL="0" indent="0" eaLnBrk="1" hangingPunct="1">
              <a:lnSpc>
                <a:spcPct val="80000"/>
              </a:lnSpc>
              <a:spcBef>
                <a:spcPts val="500"/>
              </a:spcBef>
              <a:buClrTx/>
              <a:tabLst>
                <a:tab pos="447675" algn="l"/>
                <a:tab pos="8921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600" noProof="0" dirty="0" smtClean="0">
                <a:latin typeface="Courier New" pitchFamily="49" charset="0"/>
                <a:cs typeface="Times New Roman" pitchFamily="18" charset="0"/>
              </a:rPr>
              <a:t>     Boolean (Y) = V</a:t>
            </a:r>
          </a:p>
          <a:p>
            <a:pPr marL="0" indent="0" eaLnBrk="1" hangingPunct="1">
              <a:lnSpc>
                <a:spcPct val="80000"/>
              </a:lnSpc>
              <a:spcBef>
                <a:spcPts val="500"/>
              </a:spcBef>
              <a:buClrTx/>
              <a:tabLst>
                <a:tab pos="447675" algn="l"/>
                <a:tab pos="8921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US" altLang="de-DE" sz="1800" noProof="0" dirty="0" smtClean="0">
              <a:solidFill>
                <a:srgbClr val="FF3399"/>
              </a:solidFill>
              <a:latin typeface="Courier New" pitchFamily="49" charset="0"/>
              <a:cs typeface="Courier New" pitchFamily="49" charset="0"/>
            </a:endParaRPr>
          </a:p>
          <a:p>
            <a:pPr marL="0" indent="0" eaLnBrk="1" hangingPunct="1">
              <a:buClrTx/>
              <a:buFontTx/>
              <a:buNone/>
              <a:tabLst>
                <a:tab pos="447675" algn="l"/>
                <a:tab pos="8921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US" altLang="de-DE" sz="1800" noProof="0" dirty="0" smtClean="0">
              <a:latin typeface="Courier New" pitchFamily="49" charset="0"/>
              <a:cs typeface="Times New Roman" pitchFamily="18" charset="0"/>
            </a:endParaRPr>
          </a:p>
        </p:txBody>
      </p:sp>
      <p:sp>
        <p:nvSpPr>
          <p:cNvPr id="28676" name="Fußzeilenplatzhalter 1"/>
          <p:cNvSpPr>
            <a:spLocks noGrp="1"/>
          </p:cNvSpPr>
          <p:nvPr>
            <p:ph type="ftr" sz="quarte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en-US" altLang="de-DE" sz="2400" dirty="0" smtClean="0"/>
              <a:t>Ada Basics © 2024 C.Grein</a:t>
            </a:r>
            <a:endParaRPr lang="en-US" altLang="de-DE" sz="2400" dirty="0"/>
          </a:p>
        </p:txBody>
      </p:sp>
      <p:sp>
        <p:nvSpPr>
          <p:cNvPr id="28677" name="Foliennummernplatzhalter 2"/>
          <p:cNvSpPr>
            <a:spLocks noGrp="1"/>
          </p:cNvSpPr>
          <p:nvPr>
            <p:ph type="sldNum" sz="quarter"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14D2EA0A-B206-4894-B9AE-8A18DB5EC935}" type="slidenum">
              <a:rPr lang="en-US" altLang="de-DE" sz="2400" smtClean="0"/>
              <a:pPr eaLnBrk="1" hangingPunct="1">
                <a:spcBef>
                  <a:spcPct val="0"/>
                </a:spcBef>
              </a:pPr>
              <a:t>47</a:t>
            </a:fld>
            <a:endParaRPr lang="en-US" altLang="de-DE" sz="2400" dirty="0" smtClean="0"/>
          </a:p>
        </p:txBody>
      </p:sp>
      <p:sp>
        <p:nvSpPr>
          <p:cNvPr id="2" name="Textfeld 1"/>
          <p:cNvSpPr txBox="1"/>
          <p:nvPr/>
        </p:nvSpPr>
        <p:spPr>
          <a:xfrm>
            <a:off x="6731943" y="2852936"/>
            <a:ext cx="1439564" cy="1015663"/>
          </a:xfrm>
          <a:prstGeom prst="rect">
            <a:avLst/>
          </a:prstGeom>
          <a:solidFill>
            <a:srgbClr val="FF9933"/>
          </a:solidFill>
          <a:ln w="12700">
            <a:solidFill>
              <a:srgbClr val="663300"/>
            </a:solidFill>
          </a:ln>
        </p:spPr>
        <p:txBody>
          <a:bodyPr wrap="square" rtlCol="0">
            <a:spAutoFit/>
          </a:bodyPr>
          <a:lstStyle/>
          <a:p>
            <a:pPr algn="ctr"/>
            <a:r>
              <a:rPr lang="en-US" sz="2000" dirty="0" smtClean="0">
                <a:solidFill>
                  <a:srgbClr val="663300"/>
                </a:solidFill>
              </a:rPr>
              <a:t>More about inheritance later.</a:t>
            </a:r>
            <a:endParaRPr lang="en-US" sz="2000" dirty="0">
              <a:solidFill>
                <a:srgbClr val="663300"/>
              </a:solidFill>
            </a:endParaRPr>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smtClean="0"/>
              <a:t>Boolean Magic</a:t>
            </a:r>
            <a:endParaRPr lang="en-US" dirty="0"/>
          </a:p>
        </p:txBody>
      </p:sp>
      <p:sp>
        <p:nvSpPr>
          <p:cNvPr id="3" name="Inhaltsplatzhalter 2"/>
          <p:cNvSpPr>
            <a:spLocks noGrp="1"/>
          </p:cNvSpPr>
          <p:nvPr>
            <p:ph idx="1"/>
          </p:nvPr>
        </p:nvSpPr>
        <p:spPr/>
        <p:txBody>
          <a:bodyPr/>
          <a:lstStyle/>
          <a:p>
            <a:pPr marL="0" indent="0"/>
            <a:r>
              <a:rPr lang="en-US" sz="2400" dirty="0" smtClean="0"/>
              <a:t>Defined in package </a:t>
            </a:r>
            <a:r>
              <a:rPr lang="en-US" sz="2000" dirty="0" smtClean="0">
                <a:latin typeface="Courier New" panose="02070309020205020404" pitchFamily="49" charset="0"/>
                <a:cs typeface="Courier New" panose="02070309020205020404" pitchFamily="49" charset="0"/>
              </a:rPr>
              <a:t>Standard</a:t>
            </a:r>
            <a:r>
              <a:rPr lang="en-US" sz="2400" dirty="0" smtClean="0"/>
              <a:t>:</a:t>
            </a:r>
          </a:p>
          <a:p>
            <a:pPr marL="444500" lvl="0" indent="0"/>
            <a:r>
              <a:rPr lang="de-DE" altLang="de-DE" sz="2000" b="1" dirty="0">
                <a:latin typeface="Courier New" pitchFamily="49" charset="0"/>
                <a:cs typeface="Times New Roman" pitchFamily="18" charset="0"/>
              </a:rPr>
              <a:t>type</a:t>
            </a:r>
            <a:r>
              <a:rPr lang="de-DE" altLang="de-DE" sz="2000" dirty="0">
                <a:latin typeface="Courier New" pitchFamily="49" charset="0"/>
                <a:cs typeface="Times New Roman" pitchFamily="18" charset="0"/>
              </a:rPr>
              <a:t> Boolean </a:t>
            </a:r>
            <a:r>
              <a:rPr lang="de-DE" altLang="de-DE" sz="2000" b="1" dirty="0">
                <a:latin typeface="Courier New" pitchFamily="49" charset="0"/>
                <a:cs typeface="Times New Roman" pitchFamily="18" charset="0"/>
              </a:rPr>
              <a:t>is</a:t>
            </a:r>
            <a:r>
              <a:rPr lang="de-DE" altLang="de-DE" sz="2000" dirty="0">
                <a:latin typeface="Courier New" pitchFamily="49" charset="0"/>
                <a:cs typeface="Times New Roman" pitchFamily="18" charset="0"/>
              </a:rPr>
              <a:t> (False, True);</a:t>
            </a:r>
          </a:p>
          <a:p>
            <a:pPr marL="0" indent="0"/>
            <a:r>
              <a:rPr lang="en-US" sz="2400" dirty="0" smtClean="0"/>
              <a:t>There is true magic (semantic) at work in the predefined type. Types derived from it are Boolean types:</a:t>
            </a:r>
          </a:p>
          <a:p>
            <a:pPr marL="444500" lvl="0" indent="0"/>
            <a:r>
              <a:rPr lang="de-DE" altLang="de-DE" sz="2000" b="1" dirty="0">
                <a:latin typeface="Courier New" pitchFamily="49" charset="0"/>
                <a:cs typeface="Courier New" pitchFamily="49" charset="0"/>
              </a:rPr>
              <a:t>type</a:t>
            </a:r>
            <a:r>
              <a:rPr lang="de-DE" altLang="de-DE" sz="2000" dirty="0">
                <a:latin typeface="Courier New" pitchFamily="49" charset="0"/>
                <a:cs typeface="Courier New" pitchFamily="49" charset="0"/>
              </a:rPr>
              <a:t> My_Boolean </a:t>
            </a:r>
            <a:r>
              <a:rPr lang="de-DE" altLang="de-DE" sz="2000" b="1" dirty="0">
                <a:latin typeface="Courier New" pitchFamily="49" charset="0"/>
                <a:cs typeface="Courier New" pitchFamily="49" charset="0"/>
              </a:rPr>
              <a:t>is</a:t>
            </a:r>
            <a:r>
              <a:rPr lang="de-DE" altLang="de-DE" sz="2000" dirty="0">
                <a:latin typeface="Courier New" pitchFamily="49" charset="0"/>
                <a:cs typeface="Courier New" pitchFamily="49" charset="0"/>
              </a:rPr>
              <a:t> </a:t>
            </a:r>
            <a:r>
              <a:rPr lang="de-DE" altLang="de-DE" sz="2000" b="1" dirty="0">
                <a:latin typeface="Courier New" pitchFamily="49" charset="0"/>
                <a:cs typeface="Courier New" pitchFamily="49" charset="0"/>
              </a:rPr>
              <a:t>new</a:t>
            </a:r>
            <a:r>
              <a:rPr lang="de-DE" altLang="de-DE" sz="2000" dirty="0">
                <a:latin typeface="Courier New" pitchFamily="49" charset="0"/>
                <a:cs typeface="Courier New" pitchFamily="49" charset="0"/>
              </a:rPr>
              <a:t> Boolean;</a:t>
            </a:r>
          </a:p>
          <a:p>
            <a:pPr marL="0" lvl="0" indent="0"/>
            <a:endParaRPr lang="de-DE" sz="2400" dirty="0">
              <a:cs typeface="Times New Roman" pitchFamily="18" charset="0"/>
            </a:endParaRPr>
          </a:p>
          <a:p>
            <a:pPr marL="444500" lvl="0" indent="0"/>
            <a:r>
              <a:rPr lang="de-DE" altLang="de-DE" sz="2000" b="1" dirty="0">
                <a:latin typeface="Courier New" pitchFamily="49" charset="0"/>
                <a:cs typeface="Times New Roman" pitchFamily="18" charset="0"/>
              </a:rPr>
              <a:t>type </a:t>
            </a:r>
            <a:r>
              <a:rPr lang="de-DE" altLang="de-DE" sz="2000" dirty="0">
                <a:latin typeface="Courier New" pitchFamily="49" charset="0"/>
                <a:cs typeface="Times New Roman" pitchFamily="18" charset="0"/>
              </a:rPr>
              <a:t>My_Boolean </a:t>
            </a:r>
            <a:r>
              <a:rPr lang="de-DE" altLang="de-DE" sz="2000" b="1" dirty="0">
                <a:latin typeface="Courier New" pitchFamily="49" charset="0"/>
                <a:cs typeface="Times New Roman" pitchFamily="18" charset="0"/>
              </a:rPr>
              <a:t>is</a:t>
            </a:r>
            <a:r>
              <a:rPr lang="de-DE" altLang="de-DE" sz="2000" dirty="0">
                <a:latin typeface="Courier New" pitchFamily="49" charset="0"/>
                <a:cs typeface="Times New Roman" pitchFamily="18" charset="0"/>
              </a:rPr>
              <a:t> (False, True);</a:t>
            </a:r>
          </a:p>
          <a:p>
            <a:pPr marL="0" indent="0"/>
            <a:r>
              <a:rPr lang="en-US" sz="2400" dirty="0" smtClean="0"/>
              <a:t>This is possible, but it’s not a Boolean type! You don’t get the semantic, you only </a:t>
            </a:r>
            <a:r>
              <a:rPr lang="en-US" sz="2400" i="1" dirty="0" smtClean="0"/>
              <a:t>overload</a:t>
            </a:r>
            <a:r>
              <a:rPr lang="en-US" sz="2400" dirty="0" smtClean="0"/>
              <a:t> the literals </a:t>
            </a:r>
            <a:r>
              <a:rPr lang="de-DE" altLang="de-DE" sz="2000" dirty="0">
                <a:latin typeface="Courier New" pitchFamily="49" charset="0"/>
                <a:cs typeface="Times New Roman" pitchFamily="18" charset="0"/>
              </a:rPr>
              <a:t>False</a:t>
            </a:r>
            <a:r>
              <a:rPr lang="en-US" sz="2400" dirty="0" smtClean="0"/>
              <a:t> and </a:t>
            </a:r>
            <a:r>
              <a:rPr lang="de-DE" altLang="de-DE" sz="2000" dirty="0">
                <a:latin typeface="Courier New" pitchFamily="49" charset="0"/>
                <a:cs typeface="Times New Roman" pitchFamily="18" charset="0"/>
              </a:rPr>
              <a:t>True</a:t>
            </a:r>
            <a:r>
              <a:rPr lang="en-US" sz="2400" dirty="0" smtClean="0"/>
              <a:t> (more about this later).</a:t>
            </a:r>
            <a:endParaRPr lang="en-US" sz="2400" dirty="0"/>
          </a:p>
        </p:txBody>
      </p:sp>
      <p:sp>
        <p:nvSpPr>
          <p:cNvPr id="4" name="Fußzeilenplatzhalter 3"/>
          <p:cNvSpPr>
            <a:spLocks noGrp="1"/>
          </p:cNvSpPr>
          <p:nvPr>
            <p:ph type="ftr" idx="10"/>
          </p:nvPr>
        </p:nvSpPr>
        <p:spPr/>
        <p:txBody>
          <a:bodyPr/>
          <a:lstStyle/>
          <a:p>
            <a:pPr>
              <a:defRPr/>
            </a:pPr>
            <a:r>
              <a:rPr lang="en-US" dirty="0" smtClean="0"/>
              <a:t>Ada Basics © 2024 C.Grein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48</a:t>
            </a:fld>
            <a:endParaRPr lang="de-DE" dirty="0"/>
          </a:p>
        </p:txBody>
      </p:sp>
      <p:sp>
        <p:nvSpPr>
          <p:cNvPr id="6" name="Textfeld 5"/>
          <p:cNvSpPr txBox="1"/>
          <p:nvPr/>
        </p:nvSpPr>
        <p:spPr>
          <a:xfrm>
            <a:off x="6228184" y="4077072"/>
            <a:ext cx="1800200" cy="338554"/>
          </a:xfrm>
          <a:prstGeom prst="rect">
            <a:avLst/>
          </a:prstGeom>
          <a:solidFill>
            <a:srgbClr val="C59EE2"/>
          </a:solidFill>
          <a:ln w="12700">
            <a:solidFill>
              <a:srgbClr val="7030A0"/>
            </a:solidFill>
          </a:ln>
        </p:spPr>
        <p:txBody>
          <a:bodyPr wrap="square" rtlCol="0">
            <a:spAutoFit/>
          </a:bodyPr>
          <a:lstStyle/>
          <a:p>
            <a:r>
              <a:rPr lang="en-US" sz="1600" dirty="0" smtClean="0">
                <a:solidFill>
                  <a:srgbClr val="7030A0"/>
                </a:solidFill>
              </a:rPr>
              <a:t>Magic: s</a:t>
            </a:r>
            <a:r>
              <a:rPr lang="en-US" sz="1600" dirty="0" smtClean="0">
                <a:solidFill>
                  <a:srgbClr val="7030A0"/>
                </a:solidFill>
                <a:cs typeface="Times New Roman" pitchFamily="18" charset="0"/>
              </a:rPr>
              <a:t>ee slide 79</a:t>
            </a:r>
            <a:endParaRPr lang="en-US" sz="1600" dirty="0">
              <a:solidFill>
                <a:srgbClr val="7030A0"/>
              </a:solidFill>
            </a:endParaRPr>
          </a:p>
        </p:txBody>
      </p:sp>
    </p:spTree>
    <p:extLst>
      <p:ext uri="{BB962C8B-B14F-4D97-AF65-F5344CB8AC3E}">
        <p14:creationId xmlns:p14="http://schemas.microsoft.com/office/powerpoint/2010/main" val="4022341147"/>
      </p:ext>
    </p:extLst>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4" name="Rectangle 1"/>
          <p:cNvSpPr>
            <a:spLocks noGrp="1" noChangeArrowheads="1"/>
          </p:cNvSpPr>
          <p:nvPr>
            <p:ph type="title"/>
          </p:nvPr>
        </p:nvSpPr>
        <p:spPr>
          <a:xfrm>
            <a:off x="685800" y="461963"/>
            <a:ext cx="7764463" cy="1438275"/>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noProof="0" dirty="0" smtClean="0"/>
              <a:t>Self-defined Types and</a:t>
            </a:r>
            <a:br>
              <a:rPr lang="en-US" altLang="de-DE" noProof="0" dirty="0" smtClean="0"/>
            </a:br>
            <a:r>
              <a:rPr lang="en-US" altLang="de-DE" noProof="0" dirty="0" smtClean="0"/>
              <a:t>Subtypes</a:t>
            </a:r>
          </a:p>
        </p:txBody>
      </p:sp>
      <p:sp>
        <p:nvSpPr>
          <p:cNvPr id="26627" name="Rectangle 2"/>
          <p:cNvSpPr>
            <a:spLocks noGrp="1" noChangeArrowheads="1"/>
          </p:cNvSpPr>
          <p:nvPr>
            <p:ph idx="1"/>
          </p:nvPr>
        </p:nvSpPr>
        <p:spPr>
          <a:xfrm>
            <a:off x="685800" y="1981200"/>
            <a:ext cx="7764463" cy="4256088"/>
          </a:xfrm>
        </p:spPr>
        <p:txBody>
          <a:bodyPr/>
          <a:lstStyle/>
          <a:p>
            <a:pPr eaLnBrk="1" hangingPunct="1">
              <a:lnSpc>
                <a:spcPct val="90000"/>
              </a:lnSpc>
              <a:buClrTx/>
              <a:buFont typeface="Arial" pitchFamily="34" charset="0"/>
              <a:buChar char="•"/>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US" sz="2400" noProof="0" dirty="0" smtClean="0">
                <a:solidFill>
                  <a:schemeClr val="accent2"/>
                </a:solidFill>
              </a:rPr>
              <a:t>Preferably use self-defined types.</a:t>
            </a:r>
          </a:p>
          <a:p>
            <a:pPr eaLnBrk="1" hangingPunct="1">
              <a:lnSpc>
                <a:spcPct val="90000"/>
              </a:lnSpc>
              <a:buClrTx/>
              <a:buFont typeface="Arial" pitchFamily="34" charset="0"/>
              <a:buChar char="•"/>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US" sz="2400" noProof="0" dirty="0" smtClean="0">
                <a:solidFill>
                  <a:schemeClr val="accent2"/>
                </a:solidFill>
              </a:rPr>
              <a:t>Provide bounds.</a:t>
            </a:r>
          </a:p>
          <a:p>
            <a:pPr eaLnBrk="1" hangingPunct="1">
              <a:lnSpc>
                <a:spcPct val="90000"/>
              </a:lnSpc>
              <a:buClrTx/>
              <a:buFont typeface="Arial" pitchFamily="34" charset="0"/>
              <a:buChar char="•"/>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US" sz="2400" noProof="0" dirty="0" smtClean="0">
                <a:solidFill>
                  <a:srgbClr val="C00000"/>
                </a:solidFill>
              </a:rPr>
              <a:t>Use derived types only if you want to keep the properties of the parent type.</a:t>
            </a:r>
          </a:p>
          <a:p>
            <a:pPr eaLnBrk="1" hangingPunct="1">
              <a:lnSpc>
                <a:spcPct val="90000"/>
              </a:lnSpc>
              <a:buClrTx/>
              <a:buFont typeface="Arial" pitchFamily="34" charset="0"/>
              <a:buChar char="•"/>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US" sz="2400" noProof="0" dirty="0" smtClean="0">
                <a:solidFill>
                  <a:schemeClr val="accent2"/>
                </a:solidFill>
              </a:rPr>
              <a:t>Use named constants.</a:t>
            </a:r>
          </a:p>
          <a:p>
            <a:pPr marL="0" indent="25400" eaLnBrk="1" hangingPunct="1">
              <a:lnSpc>
                <a:spcPct val="90000"/>
              </a:lnSpc>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US" sz="1800" noProof="0" dirty="0" smtClean="0">
                <a:latin typeface="Courier New" pitchFamily="49" charset="0"/>
              </a:rPr>
              <a:t>Maximum_List_Length: </a:t>
            </a:r>
            <a:r>
              <a:rPr lang="en-US" sz="1800" b="1" noProof="0" dirty="0" smtClean="0">
                <a:latin typeface="Courier New" pitchFamily="49" charset="0"/>
              </a:rPr>
              <a:t>constant</a:t>
            </a:r>
            <a:r>
              <a:rPr lang="en-US" sz="1800" noProof="0" dirty="0" smtClean="0">
                <a:latin typeface="Courier New" pitchFamily="49" charset="0"/>
              </a:rPr>
              <a:t> := </a:t>
            </a:r>
            <a:r>
              <a:rPr lang="en-US" sz="1800" noProof="0" dirty="0" smtClean="0">
                <a:solidFill>
                  <a:schemeClr val="accent2"/>
                </a:solidFill>
                <a:latin typeface="Courier New" pitchFamily="49" charset="0"/>
              </a:rPr>
              <a:t>10_000</a:t>
            </a:r>
            <a:r>
              <a:rPr lang="en-US" sz="1800" noProof="0" dirty="0" smtClean="0">
                <a:latin typeface="Courier New" pitchFamily="49" charset="0"/>
              </a:rPr>
              <a:t>;</a:t>
            </a:r>
          </a:p>
          <a:p>
            <a:pPr marL="0" indent="25400" eaLnBrk="1" hangingPunct="1">
              <a:lnSpc>
                <a:spcPct val="90000"/>
              </a:lnSpc>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US" sz="1800" b="1" noProof="0" dirty="0" smtClean="0">
                <a:latin typeface="Courier New" pitchFamily="49" charset="0"/>
              </a:rPr>
              <a:t>type</a:t>
            </a:r>
            <a:r>
              <a:rPr lang="en-US" sz="1800" noProof="0" dirty="0" smtClean="0">
                <a:latin typeface="Courier New" pitchFamily="49" charset="0"/>
              </a:rPr>
              <a:t> </a:t>
            </a:r>
            <a:r>
              <a:rPr lang="en-US" sz="1800" noProof="0" dirty="0" smtClean="0">
                <a:solidFill>
                  <a:srgbClr val="FF3399"/>
                </a:solidFill>
                <a:latin typeface="Courier New" pitchFamily="49" charset="0"/>
              </a:rPr>
              <a:t>List_Length </a:t>
            </a:r>
            <a:r>
              <a:rPr lang="en-US" sz="1800" b="1" noProof="0" dirty="0" smtClean="0">
                <a:latin typeface="Courier New" pitchFamily="49" charset="0"/>
              </a:rPr>
              <a:t>is range</a:t>
            </a:r>
            <a:r>
              <a:rPr lang="en-US" sz="1800" noProof="0" dirty="0" smtClean="0">
                <a:latin typeface="Courier New" pitchFamily="49" charset="0"/>
              </a:rPr>
              <a:t> 0 .. Maximum_List_Length;</a:t>
            </a:r>
          </a:p>
          <a:p>
            <a:pPr marL="0" indent="25400" eaLnBrk="1" hangingPunct="1">
              <a:lnSpc>
                <a:spcPct val="90000"/>
              </a:lnSpc>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US" sz="1800" b="1" noProof="0" dirty="0" smtClean="0">
                <a:solidFill>
                  <a:srgbClr val="FF3399"/>
                </a:solidFill>
                <a:latin typeface="Courier New" pitchFamily="49" charset="0"/>
              </a:rPr>
              <a:t>subtype</a:t>
            </a:r>
            <a:r>
              <a:rPr lang="en-US" sz="1800" noProof="0" dirty="0" smtClean="0">
                <a:solidFill>
                  <a:srgbClr val="FF3399"/>
                </a:solidFill>
                <a:latin typeface="Courier New" pitchFamily="49" charset="0"/>
              </a:rPr>
              <a:t> </a:t>
            </a:r>
            <a:r>
              <a:rPr lang="en-US" sz="1800" noProof="0" dirty="0" smtClean="0">
                <a:latin typeface="Courier New" pitchFamily="49" charset="0"/>
              </a:rPr>
              <a:t>List_Index </a:t>
            </a:r>
            <a:r>
              <a:rPr lang="en-US" sz="1800" b="1" noProof="0" dirty="0" smtClean="0">
                <a:latin typeface="Courier New" pitchFamily="49" charset="0"/>
              </a:rPr>
              <a:t>is </a:t>
            </a:r>
            <a:r>
              <a:rPr lang="en-US" sz="1800" noProof="0" dirty="0" smtClean="0">
                <a:solidFill>
                  <a:srgbClr val="FF3399"/>
                </a:solidFill>
                <a:latin typeface="Courier New" pitchFamily="49" charset="0"/>
              </a:rPr>
              <a:t>List_Length</a:t>
            </a:r>
            <a:r>
              <a:rPr lang="en-US" sz="1800" noProof="0" dirty="0" smtClean="0">
                <a:latin typeface="Courier New" pitchFamily="49" charset="0"/>
              </a:rPr>
              <a:t/>
            </a:r>
            <a:br>
              <a:rPr lang="en-US" sz="1800" noProof="0" dirty="0" smtClean="0">
                <a:latin typeface="Courier New" pitchFamily="49" charset="0"/>
              </a:rPr>
            </a:br>
            <a:r>
              <a:rPr lang="en-US" sz="1800" noProof="0" dirty="0" smtClean="0">
                <a:latin typeface="Courier New" pitchFamily="49" charset="0"/>
              </a:rPr>
              <a:t>          </a:t>
            </a:r>
            <a:r>
              <a:rPr lang="en-US" sz="1800" b="1" noProof="0" dirty="0" smtClean="0">
                <a:latin typeface="Courier New" pitchFamily="49" charset="0"/>
              </a:rPr>
              <a:t>range</a:t>
            </a:r>
            <a:r>
              <a:rPr lang="en-US" sz="1800" noProof="0" dirty="0" smtClean="0">
                <a:latin typeface="Courier New" pitchFamily="49" charset="0"/>
              </a:rPr>
              <a:t> 1 .. </a:t>
            </a:r>
            <a:r>
              <a:rPr lang="en-US" sz="1800" noProof="0" dirty="0" smtClean="0">
                <a:solidFill>
                  <a:schemeClr val="tx1"/>
                </a:solidFill>
                <a:latin typeface="Courier New" pitchFamily="49" charset="0"/>
              </a:rPr>
              <a:t>List_Length</a:t>
            </a:r>
            <a:r>
              <a:rPr lang="en-US" sz="1800" noProof="0" dirty="0" smtClean="0">
                <a:solidFill>
                  <a:srgbClr val="FF3399"/>
                </a:solidFill>
                <a:latin typeface="Courier New" pitchFamily="49" charset="0"/>
              </a:rPr>
              <a:t>'Last</a:t>
            </a:r>
            <a:r>
              <a:rPr lang="en-US" sz="1800" noProof="0" dirty="0" smtClean="0">
                <a:latin typeface="Courier New" pitchFamily="49" charset="0"/>
              </a:rPr>
              <a:t>;</a:t>
            </a:r>
          </a:p>
          <a:p>
            <a:pPr marL="0" indent="25400" eaLnBrk="1" hangingPunct="1">
              <a:lnSpc>
                <a:spcPct val="90000"/>
              </a:lnSpc>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endParaRPr lang="en-US" sz="500" b="1" noProof="0" dirty="0" smtClean="0">
              <a:latin typeface="Courier New" pitchFamily="49" charset="0"/>
            </a:endParaRPr>
          </a:p>
          <a:p>
            <a:pPr marL="0" indent="25400" eaLnBrk="1" hangingPunct="1">
              <a:lnSpc>
                <a:spcPct val="90000"/>
              </a:lnSpc>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US" sz="1800" b="1" noProof="0" dirty="0" smtClean="0">
                <a:latin typeface="Courier New" pitchFamily="49" charset="0"/>
              </a:rPr>
              <a:t>type</a:t>
            </a:r>
            <a:r>
              <a:rPr lang="en-US" sz="1800" noProof="0" dirty="0" smtClean="0">
                <a:latin typeface="Courier New" pitchFamily="49" charset="0"/>
              </a:rPr>
              <a:t> List_Length </a:t>
            </a:r>
            <a:r>
              <a:rPr lang="en-US" sz="1800" b="1" noProof="0" dirty="0" smtClean="0">
                <a:latin typeface="Courier New" pitchFamily="49" charset="0"/>
              </a:rPr>
              <a:t>is </a:t>
            </a:r>
            <a:r>
              <a:rPr lang="en-US" sz="1800" b="1" noProof="0" dirty="0" smtClean="0">
                <a:solidFill>
                  <a:srgbClr val="FF0000"/>
                </a:solidFill>
                <a:latin typeface="Courier New" pitchFamily="49" charset="0"/>
              </a:rPr>
              <a:t>new </a:t>
            </a:r>
            <a:r>
              <a:rPr lang="en-US" sz="1800" noProof="0" dirty="0" smtClean="0">
                <a:solidFill>
                  <a:srgbClr val="FF0000"/>
                </a:solidFill>
                <a:latin typeface="Courier New" pitchFamily="49" charset="0"/>
              </a:rPr>
              <a:t>Integer  -- </a:t>
            </a:r>
            <a:r>
              <a:rPr lang="en-US" sz="1800" i="1" noProof="0" dirty="0" smtClean="0">
                <a:solidFill>
                  <a:srgbClr val="FF0000"/>
                </a:solidFill>
                <a:latin typeface="Courier New" pitchFamily="49" charset="0"/>
              </a:rPr>
              <a:t>wrong</a:t>
            </a:r>
            <a:br>
              <a:rPr lang="en-US" sz="1800" i="1" noProof="0" dirty="0" smtClean="0">
                <a:solidFill>
                  <a:srgbClr val="FF0000"/>
                </a:solidFill>
                <a:latin typeface="Courier New" pitchFamily="49" charset="0"/>
              </a:rPr>
            </a:br>
            <a:r>
              <a:rPr lang="en-US" sz="1800" noProof="0" dirty="0" smtClean="0">
                <a:latin typeface="Courier New" pitchFamily="49" charset="0"/>
              </a:rPr>
              <a:t>      </a:t>
            </a:r>
            <a:r>
              <a:rPr lang="en-US" sz="1800" b="1" noProof="0" dirty="0" smtClean="0">
                <a:latin typeface="Courier New" pitchFamily="49" charset="0"/>
              </a:rPr>
              <a:t> range</a:t>
            </a:r>
            <a:r>
              <a:rPr lang="en-US" sz="1800" noProof="0" dirty="0" smtClean="0">
                <a:latin typeface="Courier New" pitchFamily="49" charset="0"/>
              </a:rPr>
              <a:t> 0 .. Maximum_List_Length;</a:t>
            </a:r>
          </a:p>
          <a:p>
            <a:pPr marL="0" indent="25400" eaLnBrk="1" hangingPunct="1">
              <a:lnSpc>
                <a:spcPct val="90000"/>
              </a:lnSpc>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endParaRPr lang="en-US" sz="1800" noProof="0" dirty="0" smtClean="0">
              <a:latin typeface="Courier New" pitchFamily="49" charset="0"/>
            </a:endParaRPr>
          </a:p>
        </p:txBody>
      </p:sp>
      <p:sp>
        <p:nvSpPr>
          <p:cNvPr id="2" name="Fußzeilenplatzhalter 1"/>
          <p:cNvSpPr>
            <a:spLocks noGrp="1"/>
          </p:cNvSpPr>
          <p:nvPr>
            <p:ph type="ftr" idx="10"/>
          </p:nvPr>
        </p:nvSpPr>
        <p:spPr/>
        <p:txBody>
          <a:bodyPr/>
          <a:lstStyle/>
          <a:p>
            <a:pPr>
              <a:defRPr/>
            </a:pPr>
            <a:r>
              <a:rPr lang="en-US" dirty="0" smtClean="0"/>
              <a:t>Ada Basics © 2024 C.Grein</a:t>
            </a:r>
            <a:endParaRPr lang="de-DE" dirty="0"/>
          </a:p>
        </p:txBody>
      </p:sp>
      <p:sp>
        <p:nvSpPr>
          <p:cNvPr id="3" name="Foliennummernplatzhalter 2"/>
          <p:cNvSpPr>
            <a:spLocks noGrp="1"/>
          </p:cNvSpPr>
          <p:nvPr>
            <p:ph type="sldNum" idx="11"/>
          </p:nvPr>
        </p:nvSpPr>
        <p:spPr/>
        <p:txBody>
          <a:bodyPr/>
          <a:lstStyle/>
          <a:p>
            <a:pPr>
              <a:defRPr/>
            </a:pPr>
            <a:fld id="{07B95DED-7F18-463B-9F94-D327A3428C3B}" type="slidenum">
              <a:rPr lang="de-DE" smtClean="0"/>
              <a:pPr>
                <a:defRPr/>
              </a:pPr>
              <a:t>49</a:t>
            </a:fld>
            <a:endParaRPr lang="de-DE" dirty="0"/>
          </a:p>
        </p:txBody>
      </p:sp>
      <p:sp>
        <p:nvSpPr>
          <p:cNvPr id="6" name="Abgerundete rechteckige Legende 5"/>
          <p:cNvSpPr/>
          <p:nvPr/>
        </p:nvSpPr>
        <p:spPr bwMode="auto">
          <a:xfrm>
            <a:off x="6948264" y="3645024"/>
            <a:ext cx="1152128" cy="576064"/>
          </a:xfrm>
          <a:prstGeom prst="wedgeRoundRectCallout">
            <a:avLst>
              <a:gd name="adj1" fmla="val -110120"/>
              <a:gd name="adj2" fmla="val 32737"/>
              <a:gd name="adj3" fmla="val 16667"/>
            </a:avLst>
          </a:prstGeom>
          <a:solidFill>
            <a:srgbClr val="00B8FF"/>
          </a:solidFill>
          <a:ln w="9525" cap="flat" cmpd="sng" algn="ctr">
            <a:solidFill>
              <a:schemeClr val="accent2"/>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ctr" defTabSz="449263" rtl="0" eaLnBrk="1" fontAlgn="base" latinLnBrk="0" hangingPunct="1">
              <a:lnSpc>
                <a:spcPct val="100000"/>
              </a:lnSpc>
              <a:spcBef>
                <a:spcPct val="0"/>
              </a:spcBef>
              <a:spcAft>
                <a:spcPct val="0"/>
              </a:spcAft>
              <a:buClr>
                <a:srgbClr val="000000"/>
              </a:buClr>
              <a:buSzPct val="100000"/>
              <a:buFont typeface="Times New Roman" pitchFamily="18" charset="0"/>
              <a:buNone/>
              <a:tabLst/>
            </a:pPr>
            <a:r>
              <a:rPr kumimoji="0" lang="en-US" sz="1600" b="0" i="0" u="none" strike="noStrike" cap="none" normalizeH="0" baseline="0" dirty="0" smtClean="0">
                <a:ln>
                  <a:noFill/>
                </a:ln>
                <a:solidFill>
                  <a:schemeClr val="tx1"/>
                </a:solidFill>
                <a:effectLst/>
                <a:latin typeface="Times New Roman" pitchFamily="18" charset="0"/>
              </a:rPr>
              <a:t>No</a:t>
            </a:r>
            <a:r>
              <a:rPr kumimoji="0" lang="de-DE" sz="1600" b="0" i="0" u="none" strike="noStrike" cap="none" normalizeH="0" baseline="0" dirty="0" smtClean="0">
                <a:ln>
                  <a:noFill/>
                </a:ln>
                <a:solidFill>
                  <a:schemeClr val="tx1"/>
                </a:solidFill>
                <a:effectLst/>
                <a:latin typeface="Times New Roman" pitchFamily="18" charset="0"/>
              </a:rPr>
              <a:t> type </a:t>
            </a:r>
            <a:r>
              <a:rPr kumimoji="0" lang="en-US" sz="1600" b="0" i="0" u="none" strike="noStrike" cap="none" normalizeH="0" baseline="0" dirty="0" smtClean="0">
                <a:ln>
                  <a:noFill/>
                </a:ln>
                <a:solidFill>
                  <a:schemeClr val="tx1"/>
                </a:solidFill>
                <a:effectLst/>
                <a:latin typeface="Times New Roman" pitchFamily="18" charset="0"/>
              </a:rPr>
              <a:t>indication</a:t>
            </a:r>
          </a:p>
        </p:txBody>
      </p:sp>
      <p:sp>
        <p:nvSpPr>
          <p:cNvPr id="7" name="Abgerundete rechteckige Legende 6"/>
          <p:cNvSpPr/>
          <p:nvPr/>
        </p:nvSpPr>
        <p:spPr bwMode="auto">
          <a:xfrm>
            <a:off x="7198680" y="4941168"/>
            <a:ext cx="1117736" cy="432048"/>
          </a:xfrm>
          <a:prstGeom prst="wedgeRoundRectCallout">
            <a:avLst>
              <a:gd name="adj1" fmla="val -156272"/>
              <a:gd name="adj2" fmla="val 10312"/>
              <a:gd name="adj3" fmla="val 16667"/>
            </a:avLst>
          </a:prstGeom>
          <a:solidFill>
            <a:srgbClr val="00B0F0"/>
          </a:solidFill>
          <a:ln w="19050" cap="flat" cmpd="sng" algn="ctr">
            <a:solidFill>
              <a:schemeClr val="accent2"/>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8" charset="0"/>
              <a:buNone/>
              <a:tabLst/>
            </a:pPr>
            <a:r>
              <a:rPr kumimoji="0" lang="de-DE" sz="1800" b="0" i="0" u="none" strike="noStrike" cap="none" normalizeH="0" baseline="0" dirty="0" smtClean="0">
                <a:ln>
                  <a:noFill/>
                </a:ln>
                <a:solidFill>
                  <a:schemeClr val="tx1"/>
                </a:solidFill>
                <a:effectLst/>
                <a:latin typeface="Times New Roman" pitchFamily="18" charset="0"/>
              </a:rPr>
              <a:t>Attribute</a:t>
            </a:r>
          </a:p>
        </p:txBody>
      </p:sp>
    </p:spTree>
    <p:extLst>
      <p:ext uri="{BB962C8B-B14F-4D97-AF65-F5344CB8AC3E}">
        <p14:creationId xmlns:p14="http://schemas.microsoft.com/office/powerpoint/2010/main" val="58781748"/>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1"/>
          <p:cNvSpPr>
            <a:spLocks noGrp="1" noChangeArrowheads="1"/>
          </p:cNvSpPr>
          <p:nvPr>
            <p:ph type="title"/>
          </p:nvPr>
        </p:nvSpPr>
        <p:spPr>
          <a:xfrm>
            <a:off x="685800" y="461963"/>
            <a:ext cx="7766050" cy="1022821"/>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noProof="0" dirty="0" smtClean="0"/>
              <a:t>Important Addresses in the Web</a:t>
            </a:r>
          </a:p>
        </p:txBody>
      </p:sp>
      <p:sp>
        <p:nvSpPr>
          <p:cNvPr id="6147" name="Rectangle 2"/>
          <p:cNvSpPr>
            <a:spLocks noGrp="1" noChangeArrowheads="1"/>
          </p:cNvSpPr>
          <p:nvPr>
            <p:ph type="body" idx="1"/>
          </p:nvPr>
        </p:nvSpPr>
        <p:spPr>
          <a:xfrm>
            <a:off x="684213" y="1556792"/>
            <a:ext cx="7766050" cy="4680520"/>
          </a:xfrm>
        </p:spPr>
        <p:txBody>
          <a:bodyPr/>
          <a:lstStyle/>
          <a:p>
            <a:pPr marL="630238" lvl="0" indent="-603250" eaLnBrk="1" hangingPunct="1">
              <a:lnSpc>
                <a:spcPct val="80000"/>
              </a:lnSpc>
              <a:buClrTx/>
              <a:tabLst>
                <a:tab pos="630238" algn="l"/>
                <a:tab pos="735013" algn="l"/>
                <a:tab pos="1184275" algn="l"/>
                <a:tab pos="1633538" algn="l"/>
                <a:tab pos="2082800" algn="l"/>
                <a:tab pos="2532063" algn="l"/>
                <a:tab pos="2981325" algn="l"/>
                <a:tab pos="3430588" algn="l"/>
                <a:tab pos="3879850" algn="l"/>
                <a:tab pos="4329113" algn="l"/>
                <a:tab pos="4778375" algn="l"/>
                <a:tab pos="5227638" algn="l"/>
                <a:tab pos="5676900" algn="l"/>
                <a:tab pos="6126163" algn="l"/>
                <a:tab pos="6575425" algn="l"/>
                <a:tab pos="7024688" algn="l"/>
                <a:tab pos="7473950" algn="l"/>
                <a:tab pos="7923213" algn="l"/>
                <a:tab pos="8372475" algn="l"/>
                <a:tab pos="8821738" algn="l"/>
                <a:tab pos="9271000" algn="l"/>
              </a:tabLst>
            </a:pPr>
            <a:r>
              <a:rPr lang="en-US" altLang="de-DE" sz="1300" b="1" noProof="0" dirty="0" smtClean="0"/>
              <a:t>Ada in all five Generations:</a:t>
            </a:r>
          </a:p>
          <a:p>
            <a:pPr marL="628650" lvl="0" indent="0" eaLnBrk="1" hangingPunct="1">
              <a:lnSpc>
                <a:spcPct val="80000"/>
              </a:lnSpc>
              <a:buClrTx/>
              <a:tabLst>
                <a:tab pos="735013" algn="l"/>
                <a:tab pos="985838" algn="l"/>
                <a:tab pos="1184275" algn="l"/>
                <a:tab pos="1633538" algn="l"/>
                <a:tab pos="2082800" algn="l"/>
                <a:tab pos="2532063" algn="l"/>
                <a:tab pos="2981325" algn="l"/>
                <a:tab pos="3430588" algn="l"/>
                <a:tab pos="3879850" algn="l"/>
                <a:tab pos="4329113" algn="l"/>
                <a:tab pos="4778375" algn="l"/>
                <a:tab pos="5227638" algn="l"/>
                <a:tab pos="5676900" algn="l"/>
                <a:tab pos="6126163" algn="l"/>
                <a:tab pos="6575425" algn="l"/>
                <a:tab pos="7024688" algn="l"/>
                <a:tab pos="7473950" algn="l"/>
                <a:tab pos="7923213" algn="l"/>
                <a:tab pos="8372475" algn="l"/>
                <a:tab pos="8821738" algn="l"/>
                <a:tab pos="9271000" algn="l"/>
              </a:tabLst>
            </a:pPr>
            <a:r>
              <a:rPr lang="en-US" altLang="de-DE" sz="1300" noProof="0" dirty="0" smtClean="0">
                <a:solidFill>
                  <a:srgbClr val="FF3399"/>
                </a:solidFill>
              </a:rPr>
              <a:t>83</a:t>
            </a:r>
            <a:r>
              <a:rPr lang="en-US" altLang="de-DE" sz="1300" noProof="0" dirty="0" smtClean="0"/>
              <a:t>, </a:t>
            </a:r>
            <a:r>
              <a:rPr lang="en-US" altLang="de-DE" sz="1300" noProof="0" dirty="0" smtClean="0">
                <a:solidFill>
                  <a:srgbClr val="FF3399"/>
                </a:solidFill>
              </a:rPr>
              <a:t>95</a:t>
            </a:r>
            <a:r>
              <a:rPr lang="en-US" altLang="de-DE" sz="1300" noProof="0" dirty="0" smtClean="0"/>
              <a:t> (Original and Consolidated (2001)), </a:t>
            </a:r>
            <a:r>
              <a:rPr lang="en-US" altLang="de-DE" sz="1300" noProof="0" dirty="0" smtClean="0">
                <a:solidFill>
                  <a:srgbClr val="FF3399"/>
                </a:solidFill>
              </a:rPr>
              <a:t>2005</a:t>
            </a:r>
            <a:r>
              <a:rPr lang="en-US" altLang="de-DE" sz="1300" noProof="0" dirty="0" smtClean="0"/>
              <a:t>, </a:t>
            </a:r>
            <a:r>
              <a:rPr lang="en-US" altLang="de-DE" sz="1300" noProof="0" dirty="0" smtClean="0">
                <a:solidFill>
                  <a:srgbClr val="FF3399"/>
                </a:solidFill>
              </a:rPr>
              <a:t>2012</a:t>
            </a:r>
            <a:r>
              <a:rPr lang="en-US" altLang="de-DE" sz="1300" noProof="0" dirty="0" smtClean="0"/>
              <a:t> (Original and Consolidated (2016)), </a:t>
            </a:r>
            <a:r>
              <a:rPr lang="en-US" altLang="de-DE" sz="1300" noProof="0" dirty="0" smtClean="0">
                <a:solidFill>
                  <a:srgbClr val="FF3399"/>
                </a:solidFill>
              </a:rPr>
              <a:t>2022</a:t>
            </a:r>
          </a:p>
          <a:p>
            <a:pPr marL="630238" lvl="0" indent="-603250" eaLnBrk="1" hangingPunct="1">
              <a:lnSpc>
                <a:spcPct val="80000"/>
              </a:lnSpc>
              <a:buClrTx/>
              <a:tabLst>
                <a:tab pos="630238" algn="l"/>
                <a:tab pos="735013" algn="l"/>
                <a:tab pos="1184275" algn="l"/>
                <a:tab pos="1633538" algn="l"/>
                <a:tab pos="2082800" algn="l"/>
                <a:tab pos="2532063" algn="l"/>
                <a:tab pos="2981325" algn="l"/>
                <a:tab pos="3430588" algn="l"/>
                <a:tab pos="3879850" algn="l"/>
                <a:tab pos="4329113" algn="l"/>
                <a:tab pos="4778375" algn="l"/>
                <a:tab pos="5227638" algn="l"/>
                <a:tab pos="5676900" algn="l"/>
                <a:tab pos="6126163" algn="l"/>
                <a:tab pos="6575425" algn="l"/>
                <a:tab pos="7024688" algn="l"/>
                <a:tab pos="7473950" algn="l"/>
                <a:tab pos="7923213" algn="l"/>
                <a:tab pos="8372475" algn="l"/>
                <a:tab pos="8821738" algn="l"/>
                <a:tab pos="9271000" algn="l"/>
              </a:tabLst>
            </a:pPr>
            <a:r>
              <a:rPr lang="en-US" altLang="de-DE" sz="1300" b="1" noProof="0" dirty="0" smtClean="0"/>
              <a:t>Reference manuals and Rationale</a:t>
            </a:r>
          </a:p>
          <a:p>
            <a:pPr marL="630238" lvl="0" indent="-603250" eaLnBrk="1" hangingPunct="1">
              <a:lnSpc>
                <a:spcPct val="80000"/>
              </a:lnSpc>
              <a:buSzPct val="45000"/>
              <a:buFont typeface="Wingdings" pitchFamily="2" charset="2"/>
              <a:buChar char=""/>
              <a:tabLst>
                <a:tab pos="630238" algn="l"/>
                <a:tab pos="735013" algn="l"/>
                <a:tab pos="1184275" algn="l"/>
                <a:tab pos="1633538" algn="l"/>
                <a:tab pos="2082800" algn="l"/>
                <a:tab pos="2532063" algn="l"/>
                <a:tab pos="2981325" algn="l"/>
                <a:tab pos="3430588" algn="l"/>
                <a:tab pos="3879850" algn="l"/>
                <a:tab pos="4329113" algn="l"/>
                <a:tab pos="4778375" algn="l"/>
                <a:tab pos="5227638" algn="l"/>
                <a:tab pos="5676900" algn="l"/>
                <a:tab pos="6126163" algn="l"/>
                <a:tab pos="6575425" algn="l"/>
                <a:tab pos="7024688" algn="l"/>
                <a:tab pos="7473950" algn="l"/>
                <a:tab pos="7923213" algn="l"/>
                <a:tab pos="8372475" algn="l"/>
                <a:tab pos="8821738" algn="l"/>
                <a:tab pos="9271000" algn="l"/>
              </a:tabLst>
            </a:pPr>
            <a:r>
              <a:rPr lang="en-US" altLang="de-DE" sz="1300" noProof="0" dirty="0" smtClean="0">
                <a:solidFill>
                  <a:srgbClr val="3333CC"/>
                </a:solidFill>
              </a:rPr>
              <a:t>http://www.adaic.org/ada-resources/standards</a:t>
            </a:r>
            <a:r>
              <a:rPr lang="en-US" altLang="de-DE" sz="1300" dirty="0" smtClean="0">
                <a:solidFill>
                  <a:srgbClr val="3333CC"/>
                </a:solidFill>
              </a:rPr>
              <a:t>/</a:t>
            </a:r>
            <a:endParaRPr lang="en-US" altLang="de-DE" sz="1300" noProof="0" dirty="0" smtClean="0">
              <a:solidFill>
                <a:srgbClr val="3333CC"/>
              </a:solidFill>
              <a:hlinkClick r:id="rId3"/>
            </a:endParaRPr>
          </a:p>
          <a:p>
            <a:pPr marL="630238" lvl="0" indent="-603250" eaLnBrk="1" hangingPunct="1">
              <a:lnSpc>
                <a:spcPct val="80000"/>
              </a:lnSpc>
              <a:buClrTx/>
              <a:tabLst>
                <a:tab pos="630238" algn="l"/>
                <a:tab pos="735013" algn="l"/>
                <a:tab pos="1184275" algn="l"/>
                <a:tab pos="1633538" algn="l"/>
                <a:tab pos="2082800" algn="l"/>
                <a:tab pos="2532063" algn="l"/>
                <a:tab pos="2981325" algn="l"/>
                <a:tab pos="3430588" algn="l"/>
                <a:tab pos="3879850" algn="l"/>
                <a:tab pos="4329113" algn="l"/>
                <a:tab pos="4778375" algn="l"/>
                <a:tab pos="5227638" algn="l"/>
                <a:tab pos="5676900" algn="l"/>
                <a:tab pos="6126163" algn="l"/>
                <a:tab pos="6575425" algn="l"/>
                <a:tab pos="7024688" algn="l"/>
                <a:tab pos="7473950" algn="l"/>
                <a:tab pos="7923213" algn="l"/>
                <a:tab pos="8372475" algn="l"/>
                <a:tab pos="8821738" algn="l"/>
                <a:tab pos="9271000" algn="l"/>
              </a:tabLst>
            </a:pPr>
            <a:r>
              <a:rPr lang="en-US" altLang="de-DE" sz="1300" b="1" noProof="0" dirty="0" smtClean="0"/>
              <a:t>Learning material</a:t>
            </a:r>
          </a:p>
          <a:p>
            <a:pPr marL="630238" lvl="0" indent="-603250" eaLnBrk="1" hangingPunct="1">
              <a:lnSpc>
                <a:spcPct val="80000"/>
              </a:lnSpc>
              <a:buSzPct val="45000"/>
              <a:buFont typeface="Wingdings" pitchFamily="2" charset="2"/>
              <a:buChar char=""/>
              <a:tabLst>
                <a:tab pos="630238" algn="l"/>
                <a:tab pos="735013" algn="l"/>
                <a:tab pos="1184275" algn="l"/>
                <a:tab pos="1633538" algn="l"/>
                <a:tab pos="2082800" algn="l"/>
                <a:tab pos="2532063" algn="l"/>
                <a:tab pos="2981325" algn="l"/>
                <a:tab pos="3430588" algn="l"/>
                <a:tab pos="3879850" algn="l"/>
                <a:tab pos="4329113" algn="l"/>
                <a:tab pos="4778375" algn="l"/>
                <a:tab pos="5227638" algn="l"/>
                <a:tab pos="5676900" algn="l"/>
                <a:tab pos="6126163" algn="l"/>
                <a:tab pos="6575425" algn="l"/>
                <a:tab pos="7024688" algn="l"/>
                <a:tab pos="7473950" algn="l"/>
                <a:tab pos="7923213" algn="l"/>
                <a:tab pos="8372475" algn="l"/>
                <a:tab pos="8821738" algn="l"/>
                <a:tab pos="9271000" algn="l"/>
              </a:tabLst>
            </a:pPr>
            <a:r>
              <a:rPr lang="en-US" altLang="de-DE" sz="1300" noProof="0" dirty="0" smtClean="0">
                <a:solidFill>
                  <a:srgbClr val="3333CC"/>
                </a:solidFill>
              </a:rPr>
              <a:t>http://www.adaic.org/learn/materials/</a:t>
            </a:r>
          </a:p>
          <a:p>
            <a:pPr marL="630238" lvl="0" indent="-603250" eaLnBrk="1" hangingPunct="1">
              <a:lnSpc>
                <a:spcPct val="80000"/>
              </a:lnSpc>
              <a:buSzPct val="45000"/>
              <a:buFont typeface="Wingdings" pitchFamily="2" charset="2"/>
              <a:buChar char=""/>
              <a:tabLst>
                <a:tab pos="630238" algn="l"/>
                <a:tab pos="735013" algn="l"/>
                <a:tab pos="1184275" algn="l"/>
                <a:tab pos="1633538" algn="l"/>
                <a:tab pos="2082800" algn="l"/>
                <a:tab pos="2532063" algn="l"/>
                <a:tab pos="2981325" algn="l"/>
                <a:tab pos="3430588" algn="l"/>
                <a:tab pos="3879850" algn="l"/>
                <a:tab pos="4329113" algn="l"/>
                <a:tab pos="4778375" algn="l"/>
                <a:tab pos="5227638" algn="l"/>
                <a:tab pos="5676900" algn="l"/>
                <a:tab pos="6126163" algn="l"/>
                <a:tab pos="6575425" algn="l"/>
                <a:tab pos="7024688" algn="l"/>
                <a:tab pos="7473950" algn="l"/>
                <a:tab pos="7923213" algn="l"/>
                <a:tab pos="8372475" algn="l"/>
                <a:tab pos="8821738" algn="l"/>
                <a:tab pos="9271000" algn="l"/>
              </a:tabLst>
            </a:pPr>
            <a:r>
              <a:rPr lang="en-US" altLang="de-DE" sz="1300" noProof="0" dirty="0" smtClean="0">
                <a:solidFill>
                  <a:srgbClr val="3333CC"/>
                </a:solidFill>
              </a:rPr>
              <a:t>http://en.wikibooks.org/wiki/Ada_Programming</a:t>
            </a:r>
          </a:p>
          <a:p>
            <a:pPr marL="630238" lvl="0" indent="-603250" eaLnBrk="1" hangingPunct="1">
              <a:lnSpc>
                <a:spcPct val="80000"/>
              </a:lnSpc>
              <a:buSzPct val="45000"/>
              <a:tabLst>
                <a:tab pos="630238" algn="l"/>
                <a:tab pos="735013" algn="l"/>
                <a:tab pos="1184275" algn="l"/>
                <a:tab pos="1633538" algn="l"/>
                <a:tab pos="2082800" algn="l"/>
                <a:tab pos="2532063" algn="l"/>
                <a:tab pos="2981325" algn="l"/>
                <a:tab pos="3430588" algn="l"/>
                <a:tab pos="3879850" algn="l"/>
                <a:tab pos="4329113" algn="l"/>
                <a:tab pos="4778375" algn="l"/>
                <a:tab pos="5227638" algn="l"/>
                <a:tab pos="5676900" algn="l"/>
                <a:tab pos="6126163" algn="l"/>
                <a:tab pos="6575425" algn="l"/>
                <a:tab pos="7024688" algn="l"/>
                <a:tab pos="7473950" algn="l"/>
                <a:tab pos="7923213" algn="l"/>
                <a:tab pos="8372475" algn="l"/>
                <a:tab pos="8821738" algn="l"/>
                <a:tab pos="9271000" algn="l"/>
              </a:tabLst>
            </a:pPr>
            <a:r>
              <a:rPr lang="en-US" altLang="de-DE" sz="1300" b="1" noProof="0" dirty="0" smtClean="0"/>
              <a:t>News Group comp.lang.ada and Forum</a:t>
            </a:r>
          </a:p>
          <a:p>
            <a:pPr marL="630238" lvl="0" indent="-603250" eaLnBrk="1" hangingPunct="1">
              <a:lnSpc>
                <a:spcPct val="80000"/>
              </a:lnSpc>
              <a:buFont typeface="Arial" panose="020B0604020202020204" pitchFamily="34" charset="0"/>
              <a:buChar char="•"/>
              <a:tabLst>
                <a:tab pos="630238" algn="l"/>
                <a:tab pos="735013" algn="l"/>
                <a:tab pos="1184275" algn="l"/>
                <a:tab pos="1633538" algn="l"/>
                <a:tab pos="2082800" algn="l"/>
                <a:tab pos="2532063" algn="l"/>
                <a:tab pos="2981325" algn="l"/>
                <a:tab pos="3430588" algn="l"/>
                <a:tab pos="3879850" algn="l"/>
                <a:tab pos="4329113" algn="l"/>
                <a:tab pos="4778375" algn="l"/>
                <a:tab pos="5227638" algn="l"/>
                <a:tab pos="5676900" algn="l"/>
                <a:tab pos="6126163" algn="l"/>
                <a:tab pos="6575425" algn="l"/>
                <a:tab pos="7024688" algn="l"/>
                <a:tab pos="7473950" algn="l"/>
                <a:tab pos="7923213" algn="l"/>
                <a:tab pos="8372475" algn="l"/>
                <a:tab pos="8821738" algn="l"/>
                <a:tab pos="9271000" algn="l"/>
              </a:tabLst>
            </a:pPr>
            <a:r>
              <a:rPr lang="en-US" altLang="de-DE" sz="1300" dirty="0">
                <a:solidFill>
                  <a:srgbClr val="3333CC"/>
                </a:solidFill>
              </a:rPr>
              <a:t>https</a:t>
            </a:r>
            <a:r>
              <a:rPr lang="en-US" altLang="de-DE" sz="1300" dirty="0" smtClean="0">
                <a:solidFill>
                  <a:srgbClr val="3333CC"/>
                </a:solidFill>
              </a:rPr>
              <a:t>://ada-lang.io/</a:t>
            </a:r>
            <a:endParaRPr lang="en-US" altLang="de-DE" sz="1300" noProof="0" dirty="0" smtClean="0">
              <a:solidFill>
                <a:srgbClr val="3333CC"/>
              </a:solidFill>
            </a:endParaRPr>
          </a:p>
          <a:p>
            <a:pPr marL="26988" lvl="0" indent="0" eaLnBrk="1" hangingPunct="1">
              <a:lnSpc>
                <a:spcPct val="80000"/>
              </a:lnSpc>
              <a:tabLst>
                <a:tab pos="630238" algn="l"/>
                <a:tab pos="735013" algn="l"/>
                <a:tab pos="1184275" algn="l"/>
                <a:tab pos="1633538" algn="l"/>
                <a:tab pos="2082800" algn="l"/>
                <a:tab pos="2532063" algn="l"/>
                <a:tab pos="2981325" algn="l"/>
                <a:tab pos="3430588" algn="l"/>
                <a:tab pos="3879850" algn="l"/>
                <a:tab pos="4329113" algn="l"/>
                <a:tab pos="4778375" algn="l"/>
                <a:tab pos="5227638" algn="l"/>
                <a:tab pos="5676900" algn="l"/>
                <a:tab pos="6126163" algn="l"/>
                <a:tab pos="6575425" algn="l"/>
                <a:tab pos="7024688" algn="l"/>
                <a:tab pos="7473950" algn="l"/>
                <a:tab pos="7923213" algn="l"/>
                <a:tab pos="8372475" algn="l"/>
                <a:tab pos="8821738" algn="l"/>
                <a:tab pos="9271000" algn="l"/>
              </a:tabLst>
            </a:pPr>
            <a:r>
              <a:rPr lang="en-US" altLang="de-DE" sz="1300" b="1" noProof="0" dirty="0" smtClean="0"/>
              <a:t>Graphic user interfaces</a:t>
            </a:r>
          </a:p>
          <a:p>
            <a:pPr marL="628650" lvl="0" indent="-601663" eaLnBrk="1" hangingPunct="1">
              <a:lnSpc>
                <a:spcPct val="80000"/>
              </a:lnSpc>
              <a:buFont typeface="Arial" panose="020B0604020202020204" pitchFamily="34" charset="0"/>
              <a:buChar char="•"/>
              <a:tabLst>
                <a:tab pos="630238" algn="l"/>
                <a:tab pos="735013" algn="l"/>
                <a:tab pos="1184275" algn="l"/>
                <a:tab pos="1633538" algn="l"/>
                <a:tab pos="2082800" algn="l"/>
                <a:tab pos="2532063" algn="l"/>
                <a:tab pos="2981325" algn="l"/>
                <a:tab pos="3430588" algn="l"/>
                <a:tab pos="3879850" algn="l"/>
                <a:tab pos="4329113" algn="l"/>
                <a:tab pos="4778375" algn="l"/>
                <a:tab pos="5227638" algn="l"/>
                <a:tab pos="5676900" algn="l"/>
                <a:tab pos="6126163" algn="l"/>
                <a:tab pos="6575425" algn="l"/>
                <a:tab pos="7024688" algn="l"/>
                <a:tab pos="7473950" algn="l"/>
                <a:tab pos="7923213" algn="l"/>
                <a:tab pos="8372475" algn="l"/>
                <a:tab pos="8821738" algn="l"/>
                <a:tab pos="9271000" algn="l"/>
              </a:tabLst>
            </a:pPr>
            <a:r>
              <a:rPr lang="en-US" altLang="de-DE" sz="1300" noProof="0" dirty="0" smtClean="0">
                <a:solidFill>
                  <a:srgbClr val="3333CC"/>
                </a:solidFill>
              </a:rPr>
              <a:t>http://www.rrsoftware.com/html/prodinf/claw/claw.htm</a:t>
            </a:r>
            <a:br>
              <a:rPr lang="en-US" altLang="de-DE" sz="1300" noProof="0" dirty="0" smtClean="0">
                <a:solidFill>
                  <a:srgbClr val="3333CC"/>
                </a:solidFill>
              </a:rPr>
            </a:br>
            <a:r>
              <a:rPr lang="en-US" altLang="de-DE" sz="1300" noProof="0" dirty="0" smtClean="0"/>
              <a:t>Class Library for Ada on Windows (only for Windows; compiler-independent)</a:t>
            </a:r>
          </a:p>
          <a:p>
            <a:pPr marL="628650" lvl="0" indent="-601663" eaLnBrk="1" hangingPunct="1">
              <a:lnSpc>
                <a:spcPct val="80000"/>
              </a:lnSpc>
              <a:buFont typeface="Arial" panose="020B0604020202020204" pitchFamily="34" charset="0"/>
              <a:buChar char="•"/>
              <a:tabLst>
                <a:tab pos="630238" algn="l"/>
                <a:tab pos="735013" algn="l"/>
                <a:tab pos="1184275" algn="l"/>
                <a:tab pos="1633538" algn="l"/>
                <a:tab pos="2082800" algn="l"/>
                <a:tab pos="2532063" algn="l"/>
                <a:tab pos="2981325" algn="l"/>
                <a:tab pos="3430588" algn="l"/>
                <a:tab pos="3879850" algn="l"/>
                <a:tab pos="4329113" algn="l"/>
                <a:tab pos="4778375" algn="l"/>
                <a:tab pos="5227638" algn="l"/>
                <a:tab pos="5676900" algn="l"/>
                <a:tab pos="6126163" algn="l"/>
                <a:tab pos="6575425" algn="l"/>
                <a:tab pos="7024688" algn="l"/>
                <a:tab pos="7473950" algn="l"/>
                <a:tab pos="7923213" algn="l"/>
                <a:tab pos="8372475" algn="l"/>
                <a:tab pos="8821738" algn="l"/>
                <a:tab pos="9271000" algn="l"/>
              </a:tabLst>
            </a:pPr>
            <a:r>
              <a:rPr lang="en-US" altLang="de-DE" sz="1300" noProof="0" dirty="0" smtClean="0"/>
              <a:t>GtkAda (only for AdaCore’s GNAT); portable: Windows, Linux, Unix</a:t>
            </a:r>
          </a:p>
          <a:p>
            <a:pPr marL="628650" lvl="0" indent="-601663" eaLnBrk="1" hangingPunct="1">
              <a:lnSpc>
                <a:spcPct val="80000"/>
              </a:lnSpc>
              <a:buFont typeface="Arial" panose="020B0604020202020204" pitchFamily="34" charset="0"/>
              <a:buChar char="•"/>
              <a:tabLst>
                <a:tab pos="630238" algn="l"/>
                <a:tab pos="735013" algn="l"/>
                <a:tab pos="1184275" algn="l"/>
                <a:tab pos="1633538" algn="l"/>
                <a:tab pos="2082800" algn="l"/>
                <a:tab pos="2532063" algn="l"/>
                <a:tab pos="2981325" algn="l"/>
                <a:tab pos="3430588" algn="l"/>
                <a:tab pos="3879850" algn="l"/>
                <a:tab pos="4329113" algn="l"/>
                <a:tab pos="4778375" algn="l"/>
                <a:tab pos="5227638" algn="l"/>
                <a:tab pos="5676900" algn="l"/>
                <a:tab pos="6126163" algn="l"/>
                <a:tab pos="6575425" algn="l"/>
                <a:tab pos="7024688" algn="l"/>
                <a:tab pos="7473950" algn="l"/>
                <a:tab pos="7923213" algn="l"/>
                <a:tab pos="8372475" algn="l"/>
                <a:tab pos="8821738" algn="l"/>
                <a:tab pos="9271000" algn="l"/>
              </a:tabLst>
            </a:pPr>
            <a:r>
              <a:rPr lang="en-US" altLang="de-DE" sz="1300" dirty="0" smtClean="0"/>
              <a:t>Some more like JEWL, Ada_GUI</a:t>
            </a:r>
            <a:endParaRPr lang="en-US" altLang="de-DE" sz="1300" noProof="0" dirty="0" smtClean="0"/>
          </a:p>
          <a:p>
            <a:pPr marL="26987" lvl="0" indent="0" eaLnBrk="1" hangingPunct="1">
              <a:lnSpc>
                <a:spcPct val="80000"/>
              </a:lnSpc>
              <a:tabLst>
                <a:tab pos="630238" algn="l"/>
                <a:tab pos="735013" algn="l"/>
                <a:tab pos="1184275" algn="l"/>
                <a:tab pos="1633538" algn="l"/>
                <a:tab pos="2082800" algn="l"/>
                <a:tab pos="2532063" algn="l"/>
                <a:tab pos="2981325" algn="l"/>
                <a:tab pos="3430588" algn="l"/>
                <a:tab pos="3879850" algn="l"/>
                <a:tab pos="4329113" algn="l"/>
                <a:tab pos="4778375" algn="l"/>
                <a:tab pos="5227638" algn="l"/>
                <a:tab pos="5676900" algn="l"/>
                <a:tab pos="6126163" algn="l"/>
                <a:tab pos="6575425" algn="l"/>
                <a:tab pos="7024688" algn="l"/>
                <a:tab pos="7473950" algn="l"/>
                <a:tab pos="7923213" algn="l"/>
                <a:tab pos="8372475" algn="l"/>
                <a:tab pos="8821738" algn="l"/>
                <a:tab pos="9271000" algn="l"/>
              </a:tabLst>
            </a:pPr>
            <a:r>
              <a:rPr lang="de-DE" altLang="de-DE" sz="1300" b="1" dirty="0" smtClean="0"/>
              <a:t>Robert Dewar</a:t>
            </a:r>
          </a:p>
          <a:p>
            <a:pPr marL="628650" lvl="0" indent="-601663" eaLnBrk="1" hangingPunct="1">
              <a:lnSpc>
                <a:spcPct val="80000"/>
              </a:lnSpc>
              <a:buFont typeface="Arial" panose="020B0604020202020204" pitchFamily="34" charset="0"/>
              <a:buChar char="•"/>
              <a:tabLst>
                <a:tab pos="630238" algn="l"/>
                <a:tab pos="735013" algn="l"/>
                <a:tab pos="1184275" algn="l"/>
                <a:tab pos="1633538" algn="l"/>
                <a:tab pos="2082800" algn="l"/>
                <a:tab pos="2532063" algn="l"/>
                <a:tab pos="2981325" algn="l"/>
                <a:tab pos="3430588" algn="l"/>
                <a:tab pos="3879850" algn="l"/>
                <a:tab pos="4329113" algn="l"/>
                <a:tab pos="4778375" algn="l"/>
                <a:tab pos="5227638" algn="l"/>
                <a:tab pos="5676900" algn="l"/>
                <a:tab pos="6126163" algn="l"/>
                <a:tab pos="6575425" algn="l"/>
                <a:tab pos="7024688" algn="l"/>
                <a:tab pos="7473950" algn="l"/>
                <a:tab pos="7923213" algn="l"/>
                <a:tab pos="8372475" algn="l"/>
                <a:tab pos="8821738" algn="l"/>
                <a:tab pos="9271000" algn="l"/>
              </a:tabLst>
            </a:pPr>
            <a:r>
              <a:rPr lang="en-US" altLang="de-DE" sz="1300" dirty="0" smtClean="0"/>
              <a:t>Ada, Past Present and Future</a:t>
            </a:r>
            <a:br>
              <a:rPr lang="en-US" altLang="de-DE" sz="1300" dirty="0" smtClean="0"/>
            </a:br>
            <a:r>
              <a:rPr lang="en-US" altLang="de-DE" sz="1300" dirty="0" smtClean="0">
                <a:solidFill>
                  <a:schemeClr val="accent2"/>
                </a:solidFill>
              </a:rPr>
              <a:t>https://www.youtube.com/watch?v=0yXwnk8Cr0c&amp;feature=youtu.be&amp;t=2218</a:t>
            </a:r>
          </a:p>
          <a:p>
            <a:pPr marL="628650" lvl="0" indent="-601663" eaLnBrk="1" hangingPunct="1">
              <a:lnSpc>
                <a:spcPct val="80000"/>
              </a:lnSpc>
              <a:buFont typeface="Arial" panose="020B0604020202020204" pitchFamily="34" charset="0"/>
              <a:buChar char="•"/>
              <a:tabLst>
                <a:tab pos="630238" algn="l"/>
                <a:tab pos="735013" algn="l"/>
                <a:tab pos="1184275" algn="l"/>
                <a:tab pos="1633538" algn="l"/>
                <a:tab pos="2082800" algn="l"/>
                <a:tab pos="2532063" algn="l"/>
                <a:tab pos="2981325" algn="l"/>
                <a:tab pos="3430588" algn="l"/>
                <a:tab pos="3879850" algn="l"/>
                <a:tab pos="4329113" algn="l"/>
                <a:tab pos="4778375" algn="l"/>
                <a:tab pos="5227638" algn="l"/>
                <a:tab pos="5676900" algn="l"/>
                <a:tab pos="6126163" algn="l"/>
                <a:tab pos="6575425" algn="l"/>
                <a:tab pos="7024688" algn="l"/>
                <a:tab pos="7473950" algn="l"/>
                <a:tab pos="7923213" algn="l"/>
                <a:tab pos="8372475" algn="l"/>
                <a:tab pos="8821738" algn="l"/>
                <a:tab pos="9271000" algn="l"/>
              </a:tabLst>
            </a:pPr>
            <a:r>
              <a:rPr lang="en-US" altLang="de-DE" sz="1300" dirty="0" smtClean="0"/>
              <a:t>UAV's: Safety and Security Issues</a:t>
            </a:r>
            <a:br>
              <a:rPr lang="en-US" altLang="de-DE" sz="1300" dirty="0" smtClean="0"/>
            </a:br>
            <a:r>
              <a:rPr lang="en-US" altLang="de-DE" sz="1300" dirty="0" smtClean="0">
                <a:solidFill>
                  <a:schemeClr val="accent2"/>
                </a:solidFill>
              </a:rPr>
              <a:t>https://www.youtube.com/watch?v=DnsLpEgFUSk&amp;feature=youtu.be</a:t>
            </a:r>
            <a:endParaRPr lang="de-DE" altLang="de-DE" sz="1300" dirty="0" smtClean="0">
              <a:solidFill>
                <a:schemeClr val="accent2"/>
              </a:solidFill>
            </a:endParaRPr>
          </a:p>
          <a:p>
            <a:pPr marL="26987" lvl="0" indent="0" eaLnBrk="1" hangingPunct="1">
              <a:lnSpc>
                <a:spcPct val="80000"/>
              </a:lnSpc>
              <a:tabLst>
                <a:tab pos="630238" algn="l"/>
                <a:tab pos="735013" algn="l"/>
                <a:tab pos="1184275" algn="l"/>
                <a:tab pos="1633538" algn="l"/>
                <a:tab pos="2082800" algn="l"/>
                <a:tab pos="2532063" algn="l"/>
                <a:tab pos="2981325" algn="l"/>
                <a:tab pos="3430588" algn="l"/>
                <a:tab pos="3879850" algn="l"/>
                <a:tab pos="4329113" algn="l"/>
                <a:tab pos="4778375" algn="l"/>
                <a:tab pos="5227638" algn="l"/>
                <a:tab pos="5676900" algn="l"/>
                <a:tab pos="6126163" algn="l"/>
                <a:tab pos="6575425" algn="l"/>
                <a:tab pos="7024688" algn="l"/>
                <a:tab pos="7473950" algn="l"/>
                <a:tab pos="7923213" algn="l"/>
                <a:tab pos="8372475" algn="l"/>
                <a:tab pos="8821738" algn="l"/>
                <a:tab pos="9271000" algn="l"/>
              </a:tabLst>
            </a:pPr>
            <a:endParaRPr lang="de-DE" altLang="de-DE" sz="1400" b="1" dirty="0" smtClean="0"/>
          </a:p>
          <a:p>
            <a:pPr marL="628650" lvl="0" indent="-601663" eaLnBrk="1" hangingPunct="1">
              <a:lnSpc>
                <a:spcPct val="80000"/>
              </a:lnSpc>
              <a:buFont typeface="Arial" panose="020B0604020202020204" pitchFamily="34" charset="0"/>
              <a:buChar char="•"/>
              <a:tabLst>
                <a:tab pos="630238" algn="l"/>
                <a:tab pos="735013" algn="l"/>
                <a:tab pos="1184275" algn="l"/>
                <a:tab pos="1633538" algn="l"/>
                <a:tab pos="2082800" algn="l"/>
                <a:tab pos="2532063" algn="l"/>
                <a:tab pos="2981325" algn="l"/>
                <a:tab pos="3430588" algn="l"/>
                <a:tab pos="3879850" algn="l"/>
                <a:tab pos="4329113" algn="l"/>
                <a:tab pos="4778375" algn="l"/>
                <a:tab pos="5227638" algn="l"/>
                <a:tab pos="5676900" algn="l"/>
                <a:tab pos="6126163" algn="l"/>
                <a:tab pos="6575425" algn="l"/>
                <a:tab pos="7024688" algn="l"/>
                <a:tab pos="7473950" algn="l"/>
                <a:tab pos="7923213" algn="l"/>
                <a:tab pos="8372475" algn="l"/>
                <a:tab pos="8821738" algn="l"/>
                <a:tab pos="9271000" algn="l"/>
              </a:tabLst>
            </a:pPr>
            <a:endParaRPr lang="en-US" altLang="de-DE" sz="1400" noProof="0" dirty="0"/>
          </a:p>
        </p:txBody>
      </p:sp>
      <p:sp>
        <p:nvSpPr>
          <p:cNvPr id="6148" name="Fußzeilenplatzhalter 1"/>
          <p:cNvSpPr>
            <a:spLocks noGrp="1"/>
          </p:cNvSpPr>
          <p:nvPr>
            <p:ph type="ftr" sz="quarte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en-US" altLang="de-DE" sz="2400" dirty="0" smtClean="0"/>
              <a:t>Ada Basics © 2024 C.Grein</a:t>
            </a:r>
            <a:endParaRPr lang="en-US" altLang="de-DE" sz="2400" dirty="0"/>
          </a:p>
        </p:txBody>
      </p:sp>
      <p:sp>
        <p:nvSpPr>
          <p:cNvPr id="6149" name="Foliennummernplatzhalter 2"/>
          <p:cNvSpPr>
            <a:spLocks noGrp="1"/>
          </p:cNvSpPr>
          <p:nvPr>
            <p:ph type="sldNum" sz="quarter"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B544FC4B-91DF-431D-A8B7-E8F9B6E871CF}" type="slidenum">
              <a:rPr lang="en-US" altLang="de-DE" sz="2400" smtClean="0"/>
              <a:pPr eaLnBrk="1" hangingPunct="1">
                <a:spcBef>
                  <a:spcPct val="0"/>
                </a:spcBef>
              </a:pPr>
              <a:t>5</a:t>
            </a:fld>
            <a:endParaRPr lang="en-US" altLang="de-DE" sz="2400" dirty="0" smtClean="0"/>
          </a:p>
        </p:txBody>
      </p:sp>
      <p:pic>
        <p:nvPicPr>
          <p:cNvPr id="2" name="Grafik 1"/>
          <p:cNvPicPr>
            <a:picLocks noChangeAspect="1"/>
          </p:cNvPicPr>
          <p:nvPr/>
        </p:nvPicPr>
        <p:blipFill>
          <a:blip r:embed="rId4"/>
          <a:stretch>
            <a:fillRect/>
          </a:stretch>
        </p:blipFill>
        <p:spPr>
          <a:xfrm>
            <a:off x="4582293" y="2348880"/>
            <a:ext cx="3645724" cy="377985"/>
          </a:xfrm>
          <a:prstGeom prst="rect">
            <a:avLst/>
          </a:prstGeom>
        </p:spPr>
      </p:pic>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1"/>
          <p:cNvSpPr>
            <a:spLocks noGrp="1" noChangeArrowheads="1"/>
          </p:cNvSpPr>
          <p:nvPr>
            <p:ph type="title"/>
          </p:nvPr>
        </p:nvSpPr>
        <p:spPr>
          <a:xfrm>
            <a:off x="685800" y="461963"/>
            <a:ext cx="7764463" cy="1158875"/>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noProof="0" dirty="0" smtClean="0"/>
              <a:t>Subtypes</a:t>
            </a:r>
          </a:p>
        </p:txBody>
      </p:sp>
      <p:sp>
        <p:nvSpPr>
          <p:cNvPr id="29699" name="Rectangle 2"/>
          <p:cNvSpPr>
            <a:spLocks noGrp="1" noChangeArrowheads="1"/>
          </p:cNvSpPr>
          <p:nvPr>
            <p:ph idx="1"/>
          </p:nvPr>
        </p:nvSpPr>
        <p:spPr>
          <a:xfrm>
            <a:off x="685800" y="1692746"/>
            <a:ext cx="7764463" cy="4400550"/>
          </a:xfrm>
        </p:spPr>
        <p:txBody>
          <a:bodyPr/>
          <a:lstStyle/>
          <a:p>
            <a:pPr marL="0" indent="25400" eaLnBrk="1" hangingPunct="1">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noProof="0" dirty="0" smtClean="0"/>
              <a:t>Use subtypes!</a:t>
            </a:r>
          </a:p>
          <a:p>
            <a:pPr marL="0" indent="25400" eaLnBrk="1" hangingPunct="1">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noProof="0" dirty="0" smtClean="0"/>
              <a:t>Don’t write</a:t>
            </a:r>
          </a:p>
          <a:p>
            <a:pPr marL="446088" indent="25400" eaLnBrk="1" hangingPunct="1">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2800" noProof="0" dirty="0" smtClean="0">
                <a:latin typeface="Courier New" pitchFamily="49" charset="0"/>
              </a:rPr>
              <a:t>Count: Integer;  -- </a:t>
            </a:r>
            <a:r>
              <a:rPr lang="en-US" altLang="de-DE" sz="2800" i="1" noProof="0" dirty="0" smtClean="0">
                <a:solidFill>
                  <a:srgbClr val="FF0000"/>
                </a:solidFill>
                <a:latin typeface="Courier New" pitchFamily="49" charset="0"/>
              </a:rPr>
              <a:t>wrong</a:t>
            </a:r>
          </a:p>
          <a:p>
            <a:pPr marL="0" indent="25400" eaLnBrk="1" hangingPunct="1">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noProof="0" dirty="0" smtClean="0"/>
              <a:t>Always take into account the meaning of your declarations.</a:t>
            </a:r>
          </a:p>
          <a:p>
            <a:pPr marL="0" indent="25400" eaLnBrk="1" hangingPunct="1">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noProof="0" dirty="0" smtClean="0">
                <a:solidFill>
                  <a:schemeClr val="accent2"/>
                </a:solidFill>
              </a:rPr>
              <a:t>Item counts can never be negative!</a:t>
            </a:r>
            <a:br>
              <a:rPr lang="en-US" altLang="de-DE" noProof="0" dirty="0" smtClean="0">
                <a:solidFill>
                  <a:schemeClr val="accent2"/>
                </a:solidFill>
              </a:rPr>
            </a:br>
            <a:r>
              <a:rPr lang="en-US" altLang="de-DE" noProof="0" dirty="0" smtClean="0">
                <a:solidFill>
                  <a:schemeClr val="accent2"/>
                </a:solidFill>
              </a:rPr>
              <a:t>Do initialize.</a:t>
            </a:r>
          </a:p>
          <a:p>
            <a:pPr marL="446088" indent="25400" eaLnBrk="1" hangingPunct="1">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2800" noProof="0" dirty="0" smtClean="0">
                <a:latin typeface="Courier New" pitchFamily="49" charset="0"/>
              </a:rPr>
              <a:t>Count: Natural := 0;  -- </a:t>
            </a:r>
            <a:r>
              <a:rPr lang="en-US" altLang="de-DE" sz="2800" i="1" noProof="0" dirty="0" smtClean="0">
                <a:solidFill>
                  <a:srgbClr val="0000FF"/>
                </a:solidFill>
                <a:latin typeface="Courier New" pitchFamily="49" charset="0"/>
              </a:rPr>
              <a:t>correct</a:t>
            </a:r>
          </a:p>
        </p:txBody>
      </p:sp>
      <p:sp>
        <p:nvSpPr>
          <p:cNvPr id="2" name="Fußzeilenplatzhalter 1"/>
          <p:cNvSpPr>
            <a:spLocks noGrp="1"/>
          </p:cNvSpPr>
          <p:nvPr>
            <p:ph type="ftr" idx="10"/>
          </p:nvPr>
        </p:nvSpPr>
        <p:spPr/>
        <p:txBody>
          <a:bodyPr/>
          <a:lstStyle/>
          <a:p>
            <a:pPr>
              <a:defRPr/>
            </a:pPr>
            <a:r>
              <a:rPr lang="en-US" dirty="0" smtClean="0"/>
              <a:t>Ada Basics © 2024 C.Grein</a:t>
            </a:r>
            <a:endParaRPr lang="de-DE" dirty="0"/>
          </a:p>
        </p:txBody>
      </p:sp>
      <p:sp>
        <p:nvSpPr>
          <p:cNvPr id="3" name="Foliennummernplatzhalter 2"/>
          <p:cNvSpPr>
            <a:spLocks noGrp="1"/>
          </p:cNvSpPr>
          <p:nvPr>
            <p:ph type="sldNum" idx="11"/>
          </p:nvPr>
        </p:nvSpPr>
        <p:spPr/>
        <p:txBody>
          <a:bodyPr/>
          <a:lstStyle/>
          <a:p>
            <a:pPr>
              <a:defRPr/>
            </a:pPr>
            <a:fld id="{07B95DED-7F18-463B-9F94-D327A3428C3B}" type="slidenum">
              <a:rPr lang="de-DE" smtClean="0"/>
              <a:pPr>
                <a:defRPr/>
              </a:pPr>
              <a:t>50</a:t>
            </a:fld>
            <a:endParaRPr lang="de-DE" dirty="0"/>
          </a:p>
        </p:txBody>
      </p:sp>
    </p:spTree>
    <p:extLst>
      <p:ext uri="{BB962C8B-B14F-4D97-AF65-F5344CB8AC3E}">
        <p14:creationId xmlns:p14="http://schemas.microsoft.com/office/powerpoint/2010/main" val="3116322457"/>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9699">
                                            <p:txEl>
                                              <p:pRg st="4" end="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9699">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1"/>
          <p:cNvSpPr>
            <a:spLocks noGrp="1" noChangeArrowheads="1"/>
          </p:cNvSpPr>
          <p:nvPr>
            <p:ph type="title"/>
          </p:nvPr>
        </p:nvSpPr>
        <p:spPr>
          <a:xfrm>
            <a:off x="685800" y="609600"/>
            <a:ext cx="7772400" cy="1143000"/>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noProof="0" dirty="0" smtClean="0"/>
              <a:t>Object Declarations</a:t>
            </a:r>
          </a:p>
        </p:txBody>
      </p:sp>
      <p:sp>
        <p:nvSpPr>
          <p:cNvPr id="30723" name="Rectangle 2"/>
          <p:cNvSpPr>
            <a:spLocks noGrp="1" noChangeArrowheads="1"/>
          </p:cNvSpPr>
          <p:nvPr>
            <p:ph idx="1"/>
          </p:nvPr>
        </p:nvSpPr>
        <p:spPr>
          <a:xfrm>
            <a:off x="685800" y="1981200"/>
            <a:ext cx="7772400" cy="4238625"/>
          </a:xfrm>
        </p:spPr>
        <p:txBody>
          <a:bodyPr/>
          <a:lstStyle/>
          <a:p>
            <a:pPr marL="0" indent="0" eaLnBrk="1" hangingPunct="1">
              <a:buClrTx/>
              <a:buFontTx/>
              <a:buNone/>
              <a:tabLst>
                <a:tab pos="341313" algn="l"/>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pPr>
            <a:r>
              <a:rPr lang="en-US" altLang="de-DE" sz="2200" noProof="0" dirty="0" smtClean="0">
                <a:latin typeface="Courier New" pitchFamily="49" charset="0"/>
              </a:rPr>
              <a:t>&lt;Object_List&gt;: [</a:t>
            </a:r>
            <a:r>
              <a:rPr lang="en-US" altLang="de-DE" sz="2200" b="1" noProof="0" dirty="0" smtClean="0">
                <a:latin typeface="Courier New" pitchFamily="49" charset="0"/>
              </a:rPr>
              <a:t>constant</a:t>
            </a:r>
            <a:r>
              <a:rPr lang="en-US" altLang="de-DE" sz="2200" noProof="0" dirty="0" smtClean="0">
                <a:latin typeface="Courier New" pitchFamily="49" charset="0"/>
              </a:rPr>
              <a:t>] Subtype</a:t>
            </a:r>
            <a:br>
              <a:rPr lang="en-US" altLang="de-DE" sz="2200" noProof="0" dirty="0" smtClean="0">
                <a:latin typeface="Courier New" pitchFamily="49" charset="0"/>
              </a:rPr>
            </a:br>
            <a:r>
              <a:rPr lang="en-US" altLang="de-DE" sz="2200" noProof="0" dirty="0" smtClean="0">
                <a:latin typeface="Courier New" pitchFamily="49" charset="0"/>
              </a:rPr>
              <a:t>   [ := Initial_Value];</a:t>
            </a:r>
          </a:p>
          <a:p>
            <a:pPr marL="0" indent="0" eaLnBrk="1" hangingPunct="1">
              <a:buClrTx/>
              <a:buFontTx/>
              <a:buNone/>
              <a:tabLst>
                <a:tab pos="341313" algn="l"/>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pPr>
            <a:r>
              <a:rPr lang="en-US" altLang="de-DE" sz="2400" noProof="0" dirty="0" smtClean="0">
                <a:solidFill>
                  <a:schemeClr val="accent2"/>
                </a:solidFill>
              </a:rPr>
              <a:t>Always write </a:t>
            </a:r>
            <a:r>
              <a:rPr lang="en-US" altLang="de-DE" sz="2200" b="1" noProof="0" dirty="0" smtClean="0">
                <a:solidFill>
                  <a:schemeClr val="accent2"/>
                </a:solidFill>
                <a:latin typeface="Courier New" pitchFamily="49" charset="0"/>
              </a:rPr>
              <a:t>constant</a:t>
            </a:r>
            <a:r>
              <a:rPr lang="en-US" altLang="de-DE" sz="2400" noProof="0" dirty="0" smtClean="0">
                <a:solidFill>
                  <a:schemeClr val="accent2"/>
                </a:solidFill>
              </a:rPr>
              <a:t>, even in local declarations, if the value does not change. </a:t>
            </a:r>
            <a:r>
              <a:rPr lang="en-US" altLang="de-DE" sz="2400" noProof="0" dirty="0" smtClean="0"/>
              <a:t>This is of utmost help when reading the code! Always think of the reader (most often, this is yourself).</a:t>
            </a:r>
          </a:p>
          <a:p>
            <a:pPr marL="0" indent="0" eaLnBrk="1" hangingPunct="1">
              <a:spcBef>
                <a:spcPct val="0"/>
              </a:spcBef>
              <a:buClrTx/>
              <a:buFontTx/>
              <a:buNone/>
              <a:tabLst>
                <a:tab pos="341313" algn="l"/>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pPr>
            <a:r>
              <a:rPr lang="en-US" altLang="de-DE" sz="2200" noProof="0" dirty="0" smtClean="0">
                <a:latin typeface="Courier New" pitchFamily="49" charset="0"/>
              </a:rPr>
              <a:t>A, B, C: Integer;</a:t>
            </a:r>
          </a:p>
          <a:p>
            <a:pPr marL="0" indent="0" eaLnBrk="1" hangingPunct="1">
              <a:spcBef>
                <a:spcPct val="0"/>
              </a:spcBef>
              <a:buClrTx/>
              <a:buFontTx/>
              <a:buNone/>
              <a:tabLst>
                <a:tab pos="341313" algn="l"/>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pPr>
            <a:r>
              <a:rPr lang="en-US" altLang="de-DE" sz="2200" noProof="0" dirty="0" smtClean="0">
                <a:latin typeface="Courier New" pitchFamily="49" charset="0"/>
              </a:rPr>
              <a:t>X, Y, Z: Float := 0.0; -- </a:t>
            </a:r>
            <a:r>
              <a:rPr lang="en-US" altLang="de-DE" sz="2200" i="1" noProof="0" dirty="0" smtClean="0">
                <a:latin typeface="Courier New" pitchFamily="49" charset="0"/>
              </a:rPr>
              <a:t>valid for all three</a:t>
            </a:r>
          </a:p>
          <a:p>
            <a:pPr marL="0" indent="0" eaLnBrk="1" hangingPunct="1">
              <a:spcBef>
                <a:spcPct val="0"/>
              </a:spcBef>
              <a:buClrTx/>
              <a:buFontTx/>
              <a:buNone/>
              <a:tabLst>
                <a:tab pos="341313" algn="l"/>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pPr>
            <a:r>
              <a:rPr lang="en-US" altLang="de-DE" sz="2200" noProof="0" dirty="0" smtClean="0">
                <a:latin typeface="Courier New" pitchFamily="49" charset="0"/>
              </a:rPr>
              <a:t>I, J: Natural := </a:t>
            </a:r>
            <a:r>
              <a:rPr lang="en-US" altLang="de-DE" sz="2200" noProof="0" dirty="0" smtClean="0">
                <a:solidFill>
                  <a:srgbClr val="CC3300"/>
                </a:solidFill>
                <a:latin typeface="Courier New" pitchFamily="49" charset="0"/>
              </a:rPr>
              <a:t>F (X)</a:t>
            </a:r>
            <a:r>
              <a:rPr lang="en-US" altLang="de-DE" sz="2200" noProof="0" dirty="0" smtClean="0">
                <a:latin typeface="Courier New" pitchFamily="49" charset="0"/>
              </a:rPr>
              <a:t>;-- </a:t>
            </a:r>
            <a:r>
              <a:rPr lang="en-US" altLang="de-DE" sz="2200" i="1" noProof="0" dirty="0" smtClean="0">
                <a:solidFill>
                  <a:srgbClr val="CC3300"/>
                </a:solidFill>
                <a:latin typeface="Courier New" pitchFamily="49" charset="0"/>
              </a:rPr>
              <a:t>called twice</a:t>
            </a:r>
          </a:p>
          <a:p>
            <a:pPr marL="0" indent="0" eaLnBrk="1" hangingPunct="1">
              <a:buClrTx/>
              <a:buFontTx/>
              <a:buNone/>
              <a:tabLst>
                <a:tab pos="341313" algn="l"/>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pPr>
            <a:r>
              <a:rPr lang="en-US" altLang="de-DE" sz="2400" noProof="0" dirty="0" smtClean="0"/>
              <a:t>Named numbers:</a:t>
            </a:r>
          </a:p>
          <a:p>
            <a:pPr marL="0" indent="0" eaLnBrk="1" hangingPunct="1">
              <a:buClrTx/>
              <a:buFontTx/>
              <a:buNone/>
              <a:tabLst>
                <a:tab pos="341313" algn="l"/>
                <a:tab pos="446088" algn="l"/>
                <a:tab pos="895350" algn="l"/>
                <a:tab pos="1344613" algn="l"/>
                <a:tab pos="1793875" algn="l"/>
                <a:tab pos="2243138" algn="l"/>
                <a:tab pos="2692400" algn="l"/>
                <a:tab pos="3141663" algn="l"/>
                <a:tab pos="3590925" algn="l"/>
                <a:tab pos="4040188" algn="l"/>
                <a:tab pos="4489450" algn="l"/>
                <a:tab pos="4938713" algn="l"/>
                <a:tab pos="5387975" algn="l"/>
                <a:tab pos="5837238" algn="l"/>
                <a:tab pos="6286500" algn="l"/>
                <a:tab pos="6735763" algn="l"/>
                <a:tab pos="7185025" algn="l"/>
                <a:tab pos="7634288" algn="l"/>
                <a:tab pos="8083550" algn="l"/>
                <a:tab pos="8532813" algn="l"/>
                <a:tab pos="8982075" algn="l"/>
              </a:tabLst>
            </a:pPr>
            <a:r>
              <a:rPr lang="en-US" altLang="de-DE" sz="2200" noProof="0" dirty="0" smtClean="0">
                <a:latin typeface="Courier New" pitchFamily="49" charset="0"/>
              </a:rPr>
              <a:t>Pi: </a:t>
            </a:r>
            <a:r>
              <a:rPr lang="en-US" altLang="de-DE" sz="2200" b="1" noProof="0" dirty="0" smtClean="0">
                <a:latin typeface="Courier New" pitchFamily="49" charset="0"/>
              </a:rPr>
              <a:t>constant</a:t>
            </a:r>
            <a:r>
              <a:rPr lang="en-US" altLang="de-DE" sz="2200" noProof="0" dirty="0" smtClean="0">
                <a:latin typeface="Courier New" pitchFamily="49" charset="0"/>
              </a:rPr>
              <a:t> := 3.141_592_...;</a:t>
            </a:r>
          </a:p>
        </p:txBody>
      </p:sp>
      <p:sp>
        <p:nvSpPr>
          <p:cNvPr id="2" name="Fußzeilenplatzhalter 1"/>
          <p:cNvSpPr>
            <a:spLocks noGrp="1"/>
          </p:cNvSpPr>
          <p:nvPr>
            <p:ph type="ftr" idx="10"/>
          </p:nvPr>
        </p:nvSpPr>
        <p:spPr/>
        <p:txBody>
          <a:bodyPr/>
          <a:lstStyle/>
          <a:p>
            <a:pPr>
              <a:defRPr/>
            </a:pPr>
            <a:r>
              <a:rPr lang="en-US" dirty="0" smtClean="0"/>
              <a:t>Ada Basics © 2024 C.Grein</a:t>
            </a:r>
            <a:endParaRPr lang="de-DE" dirty="0"/>
          </a:p>
        </p:txBody>
      </p:sp>
      <p:sp>
        <p:nvSpPr>
          <p:cNvPr id="3" name="Foliennummernplatzhalter 2"/>
          <p:cNvSpPr>
            <a:spLocks noGrp="1"/>
          </p:cNvSpPr>
          <p:nvPr>
            <p:ph type="sldNum" idx="11"/>
          </p:nvPr>
        </p:nvSpPr>
        <p:spPr/>
        <p:txBody>
          <a:bodyPr/>
          <a:lstStyle/>
          <a:p>
            <a:pPr>
              <a:defRPr/>
            </a:pPr>
            <a:fld id="{07B95DED-7F18-463B-9F94-D327A3428C3B}" type="slidenum">
              <a:rPr lang="de-DE" smtClean="0"/>
              <a:pPr>
                <a:defRPr/>
              </a:pPr>
              <a:t>51</a:t>
            </a:fld>
            <a:endParaRPr lang="de-DE" dirty="0"/>
          </a:p>
        </p:txBody>
      </p:sp>
    </p:spTree>
    <p:extLst>
      <p:ext uri="{BB962C8B-B14F-4D97-AF65-F5344CB8AC3E}">
        <p14:creationId xmlns:p14="http://schemas.microsoft.com/office/powerpoint/2010/main" val="503050133"/>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6" name="Rectangle 1"/>
          <p:cNvSpPr>
            <a:spLocks noGrp="1" noChangeArrowheads="1"/>
          </p:cNvSpPr>
          <p:nvPr>
            <p:ph type="title"/>
          </p:nvPr>
        </p:nvSpPr>
        <p:spPr>
          <a:xfrm>
            <a:off x="685800" y="461963"/>
            <a:ext cx="7764463" cy="1438275"/>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noProof="0" dirty="0" smtClean="0"/>
              <a:t>Initialization</a:t>
            </a:r>
          </a:p>
        </p:txBody>
      </p:sp>
      <p:sp>
        <p:nvSpPr>
          <p:cNvPr id="31747" name="Rectangle 2"/>
          <p:cNvSpPr>
            <a:spLocks noGrp="1" noChangeArrowheads="1"/>
          </p:cNvSpPr>
          <p:nvPr>
            <p:ph idx="1"/>
          </p:nvPr>
        </p:nvSpPr>
        <p:spPr>
          <a:xfrm>
            <a:off x="685800" y="1988840"/>
            <a:ext cx="7764463" cy="4158977"/>
          </a:xfrm>
        </p:spPr>
        <p:txBody>
          <a:bodyPr/>
          <a:lstStyle/>
          <a:p>
            <a:pPr marL="0" indent="25400" eaLnBrk="1" hangingPunct="1">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2400" noProof="0" dirty="0" smtClean="0"/>
              <a:t>Initialize your variables whenever possible.</a:t>
            </a:r>
          </a:p>
          <a:p>
            <a:pPr marL="0" indent="25400" eaLnBrk="1" hangingPunct="1">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800" b="1" noProof="0" dirty="0" smtClean="0">
                <a:latin typeface="Courier New" pitchFamily="49" charset="0"/>
              </a:rPr>
              <a:t>declare</a:t>
            </a:r>
          </a:p>
          <a:p>
            <a:pPr marL="0" indent="25400" eaLnBrk="1" hangingPunct="1">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800" noProof="0" dirty="0" smtClean="0">
                <a:latin typeface="Courier New" pitchFamily="49" charset="0"/>
              </a:rPr>
              <a:t>  </a:t>
            </a:r>
            <a:r>
              <a:rPr lang="en-US" altLang="de-DE" sz="1800" noProof="0" dirty="0" smtClean="0">
                <a:solidFill>
                  <a:srgbClr val="FF0000"/>
                </a:solidFill>
                <a:latin typeface="Courier New" pitchFamily="49" charset="0"/>
              </a:rPr>
              <a:t>Count: Natural;</a:t>
            </a:r>
            <a:r>
              <a:rPr lang="en-US" altLang="de-DE" sz="1800" noProof="0" dirty="0" smtClean="0">
                <a:latin typeface="Courier New" pitchFamily="49" charset="0"/>
              </a:rPr>
              <a:t> </a:t>
            </a:r>
            <a:r>
              <a:rPr lang="en-US" altLang="de-DE" sz="1800" noProof="0" dirty="0" smtClean="0">
                <a:solidFill>
                  <a:srgbClr val="FF0000"/>
                </a:solidFill>
                <a:latin typeface="Courier New" pitchFamily="49" charset="0"/>
              </a:rPr>
              <a:t>              </a:t>
            </a:r>
            <a:r>
              <a:rPr lang="en-US" altLang="de-DE" sz="1800" noProof="0" dirty="0" smtClean="0">
                <a:solidFill>
                  <a:srgbClr val="0000FF"/>
                </a:solidFill>
                <a:latin typeface="Courier New" pitchFamily="49" charset="0"/>
              </a:rPr>
              <a:t>Count: Natural := 0;</a:t>
            </a:r>
          </a:p>
          <a:p>
            <a:pPr marL="0" indent="25400" eaLnBrk="1" hangingPunct="1">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800" b="1" noProof="0" dirty="0" smtClean="0">
                <a:latin typeface="Courier New" pitchFamily="49" charset="0"/>
              </a:rPr>
              <a:t>begin                           </a:t>
            </a:r>
            <a:r>
              <a:rPr lang="en-US" altLang="de-DE" sz="1800" noProof="0" dirty="0" smtClean="0">
                <a:solidFill>
                  <a:srgbClr val="0000FF"/>
                </a:solidFill>
                <a:latin typeface="Courier New" pitchFamily="49" charset="0"/>
              </a:rPr>
              <a:t>-- </a:t>
            </a:r>
            <a:r>
              <a:rPr lang="en-US" altLang="de-DE" sz="1800" i="1" noProof="0" dirty="0" smtClean="0">
                <a:solidFill>
                  <a:srgbClr val="0000FF"/>
                </a:solidFill>
                <a:latin typeface="Courier New" pitchFamily="49" charset="0"/>
              </a:rPr>
              <a:t>correct</a:t>
            </a:r>
          </a:p>
          <a:p>
            <a:pPr marL="0" indent="25400" eaLnBrk="1" hangingPunct="1">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800" noProof="0" dirty="0" smtClean="0">
                <a:latin typeface="Courier New" pitchFamily="49" charset="0"/>
              </a:rPr>
              <a:t>  </a:t>
            </a:r>
            <a:r>
              <a:rPr lang="en-US" altLang="de-DE" sz="1800" noProof="0" dirty="0" smtClean="0">
                <a:solidFill>
                  <a:srgbClr val="FF0000"/>
                </a:solidFill>
                <a:latin typeface="Courier New" pitchFamily="49" charset="0"/>
              </a:rPr>
              <a:t>Count := 0;  -- </a:t>
            </a:r>
            <a:r>
              <a:rPr lang="en-US" altLang="de-DE" sz="1800" i="1" noProof="0" dirty="0" smtClean="0">
                <a:solidFill>
                  <a:srgbClr val="FF0000"/>
                </a:solidFill>
                <a:latin typeface="Courier New" pitchFamily="49" charset="0"/>
              </a:rPr>
              <a:t>bad</a:t>
            </a:r>
          </a:p>
          <a:p>
            <a:pPr marL="0" indent="25400" eaLnBrk="1" hangingPunct="1">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2400" noProof="0" dirty="0" smtClean="0"/>
              <a:t>The initial value is evaluated separately for each object.</a:t>
            </a:r>
          </a:p>
          <a:p>
            <a:pPr marL="365125" indent="25400" eaLnBrk="1" hangingPunct="1">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800" noProof="0" dirty="0" smtClean="0">
                <a:latin typeface="Courier New" pitchFamily="49" charset="0"/>
              </a:rPr>
              <a:t>X, Y, Z: Float := Random;  -- </a:t>
            </a:r>
            <a:r>
              <a:rPr lang="en-US" altLang="de-DE" sz="1800" i="1" noProof="0" dirty="0" smtClean="0">
                <a:latin typeface="Courier New" pitchFamily="49" charset="0"/>
              </a:rPr>
              <a:t>three different values</a:t>
            </a:r>
          </a:p>
          <a:p>
            <a:pPr marL="0" lvl="0" indent="25400" eaLnBrk="1" hangingPunct="1">
              <a:buClrTx/>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2400" noProof="0" dirty="0" smtClean="0"/>
              <a:t>This is (nearly) the same as</a:t>
            </a:r>
          </a:p>
          <a:p>
            <a:pPr marL="365125" lvl="0" indent="25400" eaLnBrk="1" hangingPunct="1">
              <a:buClrTx/>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800" noProof="0" dirty="0" smtClean="0">
                <a:latin typeface="Courier New" pitchFamily="49" charset="0"/>
              </a:rPr>
              <a:t>X: Float := Random;</a:t>
            </a:r>
            <a:r>
              <a:rPr lang="en-US" altLang="de-DE" sz="1800" i="1" noProof="0" dirty="0" smtClean="0">
                <a:latin typeface="Courier New" pitchFamily="49" charset="0"/>
              </a:rPr>
              <a:t/>
            </a:r>
            <a:br>
              <a:rPr lang="en-US" altLang="de-DE" sz="1800" i="1" noProof="0" dirty="0" smtClean="0">
                <a:latin typeface="Courier New" pitchFamily="49" charset="0"/>
              </a:rPr>
            </a:br>
            <a:r>
              <a:rPr lang="en-US" altLang="de-DE" sz="1800" noProof="0" dirty="0" smtClean="0">
                <a:latin typeface="Courier New" pitchFamily="49" charset="0"/>
              </a:rPr>
              <a:t>Y: Float := Random;</a:t>
            </a:r>
            <a:r>
              <a:rPr lang="en-US" altLang="de-DE" sz="1800" i="1" noProof="0" dirty="0" smtClean="0">
                <a:latin typeface="Courier New" pitchFamily="49" charset="0"/>
              </a:rPr>
              <a:t/>
            </a:r>
            <a:br>
              <a:rPr lang="en-US" altLang="de-DE" sz="1800" i="1" noProof="0" dirty="0" smtClean="0">
                <a:latin typeface="Courier New" pitchFamily="49" charset="0"/>
              </a:rPr>
            </a:br>
            <a:r>
              <a:rPr lang="en-US" altLang="de-DE" sz="1800" noProof="0" dirty="0" smtClean="0">
                <a:latin typeface="Courier New" pitchFamily="49" charset="0"/>
              </a:rPr>
              <a:t>Z: Float := Random;</a:t>
            </a:r>
            <a:endParaRPr lang="en-US" altLang="de-DE" sz="1800" i="1" noProof="0" dirty="0">
              <a:latin typeface="Courier New" pitchFamily="49" charset="0"/>
            </a:endParaRPr>
          </a:p>
        </p:txBody>
      </p:sp>
      <p:sp>
        <p:nvSpPr>
          <p:cNvPr id="2" name="Fußzeilenplatzhalter 1"/>
          <p:cNvSpPr>
            <a:spLocks noGrp="1"/>
          </p:cNvSpPr>
          <p:nvPr>
            <p:ph type="ftr" idx="10"/>
          </p:nvPr>
        </p:nvSpPr>
        <p:spPr/>
        <p:txBody>
          <a:bodyPr/>
          <a:lstStyle/>
          <a:p>
            <a:pPr>
              <a:defRPr/>
            </a:pPr>
            <a:r>
              <a:rPr lang="en-US" dirty="0" smtClean="0"/>
              <a:t>Ada Basics © 2024 C.Grein</a:t>
            </a:r>
            <a:endParaRPr lang="de-DE" dirty="0"/>
          </a:p>
        </p:txBody>
      </p:sp>
      <p:sp>
        <p:nvSpPr>
          <p:cNvPr id="3" name="Foliennummernplatzhalter 2"/>
          <p:cNvSpPr>
            <a:spLocks noGrp="1"/>
          </p:cNvSpPr>
          <p:nvPr>
            <p:ph type="sldNum" idx="11"/>
          </p:nvPr>
        </p:nvSpPr>
        <p:spPr/>
        <p:txBody>
          <a:bodyPr/>
          <a:lstStyle/>
          <a:p>
            <a:pPr>
              <a:defRPr/>
            </a:pPr>
            <a:fld id="{07B95DED-7F18-463B-9F94-D327A3428C3B}" type="slidenum">
              <a:rPr lang="de-DE" smtClean="0"/>
              <a:pPr>
                <a:defRPr/>
              </a:pPr>
              <a:t>52</a:t>
            </a:fld>
            <a:endParaRPr lang="de-DE" dirty="0"/>
          </a:p>
        </p:txBody>
      </p:sp>
      <p:cxnSp>
        <p:nvCxnSpPr>
          <p:cNvPr id="31750" name="Gerade Verbindung 2"/>
          <p:cNvCxnSpPr>
            <a:cxnSpLocks noChangeShapeType="1"/>
          </p:cNvCxnSpPr>
          <p:nvPr/>
        </p:nvCxnSpPr>
        <p:spPr bwMode="auto">
          <a:xfrm>
            <a:off x="4715783" y="2636912"/>
            <a:ext cx="0" cy="1295400"/>
          </a:xfrm>
          <a:prstGeom prst="line">
            <a:avLst/>
          </a:prstGeom>
          <a:noFill/>
          <a:ln w="9525" algn="ctr">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8" name="Abgerundete rechteckige Legende 7"/>
          <p:cNvSpPr/>
          <p:nvPr/>
        </p:nvSpPr>
        <p:spPr bwMode="auto">
          <a:xfrm>
            <a:off x="5679888" y="5013176"/>
            <a:ext cx="1771838" cy="936104"/>
          </a:xfrm>
          <a:prstGeom prst="wedgeRoundRectCallout">
            <a:avLst>
              <a:gd name="adj1" fmla="val -137361"/>
              <a:gd name="adj2" fmla="val -76568"/>
              <a:gd name="adj3" fmla="val 16667"/>
            </a:avLst>
          </a:prstGeom>
          <a:solidFill>
            <a:srgbClr val="00B8FF"/>
          </a:solidFill>
          <a:ln w="9525" cap="flat" cmpd="sng" algn="ctr">
            <a:solidFill>
              <a:schemeClr val="accent2">
                <a:lumMod val="50000"/>
              </a:scheme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ctr" defTabSz="449263" rtl="0" eaLnBrk="1" fontAlgn="base" latinLnBrk="0" hangingPunct="1">
              <a:lnSpc>
                <a:spcPct val="100000"/>
              </a:lnSpc>
              <a:spcBef>
                <a:spcPct val="0"/>
              </a:spcBef>
              <a:spcAft>
                <a:spcPct val="0"/>
              </a:spcAft>
              <a:buClr>
                <a:srgbClr val="000000"/>
              </a:buClr>
              <a:buSzPct val="100000"/>
              <a:buFont typeface="Times New Roman" pitchFamily="18" charset="0"/>
              <a:buNone/>
              <a:tabLst/>
            </a:pPr>
            <a:r>
              <a:rPr kumimoji="0" lang="en-US" sz="1800" b="0" i="0" u="none" strike="noStrike" cap="none" normalizeH="0" baseline="0" dirty="0" smtClean="0">
                <a:ln>
                  <a:noFill/>
                </a:ln>
                <a:solidFill>
                  <a:schemeClr val="tx1"/>
                </a:solidFill>
                <a:effectLst/>
                <a:latin typeface="Times New Roman" pitchFamily="18" charset="0"/>
              </a:rPr>
              <a:t>The sequence of evaluation is undefined.</a:t>
            </a:r>
          </a:p>
        </p:txBody>
      </p:sp>
    </p:spTree>
    <p:extLst>
      <p:ext uri="{BB962C8B-B14F-4D97-AF65-F5344CB8AC3E}">
        <p14:creationId xmlns:p14="http://schemas.microsoft.com/office/powerpoint/2010/main" val="3618159502"/>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Titel 1"/>
          <p:cNvSpPr>
            <a:spLocks noGrp="1"/>
          </p:cNvSpPr>
          <p:nvPr>
            <p:ph type="title"/>
          </p:nvPr>
        </p:nvSpPr>
        <p:spPr/>
        <p:txBody>
          <a:bodyPr/>
          <a:lstStyle/>
          <a:p>
            <a:r>
              <a:rPr lang="en-US" altLang="de-DE" noProof="0" dirty="0" smtClean="0"/>
              <a:t>Ranges</a:t>
            </a:r>
          </a:p>
        </p:txBody>
      </p:sp>
      <p:sp>
        <p:nvSpPr>
          <p:cNvPr id="32771" name="Inhaltsplatzhalter 2"/>
          <p:cNvSpPr>
            <a:spLocks noGrp="1"/>
          </p:cNvSpPr>
          <p:nvPr>
            <p:ph idx="1"/>
          </p:nvPr>
        </p:nvSpPr>
        <p:spPr>
          <a:xfrm>
            <a:off x="685800" y="2132856"/>
            <a:ext cx="7739063" cy="3600400"/>
          </a:xfrm>
        </p:spPr>
        <p:txBody>
          <a:bodyPr/>
          <a:lstStyle/>
          <a:p>
            <a:pPr marL="0" indent="0"/>
            <a:r>
              <a:rPr lang="en-US" altLang="de-DE" sz="2400" noProof="0" dirty="0" smtClean="0"/>
              <a:t>A range is a contiguous set of values with a lower and an upper bound.</a:t>
            </a:r>
          </a:p>
          <a:p>
            <a:pPr marL="0" indent="0"/>
            <a:r>
              <a:rPr lang="en-US" altLang="de-DE" sz="2400" noProof="0" dirty="0" smtClean="0"/>
              <a:t>The range is empty if its lower bound is greater than the upper one.</a:t>
            </a:r>
          </a:p>
          <a:p>
            <a:pPr marL="0" indent="0"/>
            <a:r>
              <a:rPr lang="en-US" altLang="de-DE" sz="2400" noProof="0" dirty="0" smtClean="0"/>
              <a:t>Ranges may be named by declaring subtypes.</a:t>
            </a:r>
            <a:endParaRPr lang="en-US" altLang="de-DE" sz="2000" noProof="0" dirty="0" smtClean="0">
              <a:latin typeface="Courier New" pitchFamily="49" charset="0"/>
              <a:cs typeface="Courier New" pitchFamily="49" charset="0"/>
            </a:endParaRPr>
          </a:p>
          <a:p>
            <a:pPr marL="0" indent="0"/>
            <a:r>
              <a:rPr lang="en-US" altLang="de-DE" sz="2000" noProof="0" dirty="0" smtClean="0">
                <a:latin typeface="Courier New" pitchFamily="49" charset="0"/>
                <a:cs typeface="Courier New" pitchFamily="49" charset="0"/>
              </a:rPr>
              <a:t>4 .. 10  -- </a:t>
            </a:r>
            <a:r>
              <a:rPr lang="en-US" altLang="de-DE" sz="2000" i="1" noProof="0" dirty="0" smtClean="0">
                <a:latin typeface="Courier New" pitchFamily="49" charset="0"/>
                <a:cs typeface="Courier New" pitchFamily="49" charset="0"/>
              </a:rPr>
              <a:t>the values from 4 to 10 inclusively</a:t>
            </a:r>
          </a:p>
          <a:p>
            <a:pPr marL="0" indent="0"/>
            <a:r>
              <a:rPr lang="en-US" altLang="de-DE" sz="2000" noProof="0" dirty="0" smtClean="0">
                <a:latin typeface="Courier New" pitchFamily="49" charset="0"/>
                <a:cs typeface="Courier New" pitchFamily="49" charset="0"/>
              </a:rPr>
              <a:t>10 .. 4  -- </a:t>
            </a:r>
            <a:r>
              <a:rPr lang="en-US" altLang="de-DE" sz="2000" i="1" noProof="0" dirty="0" smtClean="0">
                <a:latin typeface="Courier New" pitchFamily="49" charset="0"/>
                <a:cs typeface="Courier New" pitchFamily="49" charset="0"/>
              </a:rPr>
              <a:t>an empty range</a:t>
            </a:r>
          </a:p>
          <a:p>
            <a:pPr marL="276225" indent="0"/>
            <a:r>
              <a:rPr lang="en-US" altLang="de-DE" sz="2000" b="1" noProof="0" dirty="0" smtClean="0">
                <a:latin typeface="Courier New" pitchFamily="49" charset="0"/>
                <a:cs typeface="Courier New" pitchFamily="49" charset="0"/>
              </a:rPr>
              <a:t>subtype</a:t>
            </a:r>
            <a:r>
              <a:rPr lang="en-US" altLang="de-DE" sz="2000" noProof="0" dirty="0" smtClean="0">
                <a:latin typeface="Courier New" pitchFamily="49" charset="0"/>
                <a:cs typeface="Courier New" pitchFamily="49" charset="0"/>
              </a:rPr>
              <a:t> My_Subtype </a:t>
            </a:r>
            <a:r>
              <a:rPr lang="en-US" altLang="de-DE" sz="2000" b="1" noProof="0" dirty="0" smtClean="0">
                <a:latin typeface="Courier New" pitchFamily="49" charset="0"/>
                <a:cs typeface="Courier New" pitchFamily="49" charset="0"/>
              </a:rPr>
              <a:t>is</a:t>
            </a:r>
            <a:r>
              <a:rPr lang="en-US" altLang="de-DE" sz="2000" noProof="0" dirty="0" smtClean="0">
                <a:latin typeface="Courier New" pitchFamily="49" charset="0"/>
                <a:cs typeface="Courier New" pitchFamily="49" charset="0"/>
              </a:rPr>
              <a:t> My_Type </a:t>
            </a:r>
            <a:r>
              <a:rPr lang="en-US" altLang="de-DE" sz="2000" b="1" noProof="0" dirty="0" smtClean="0">
                <a:latin typeface="Courier New" pitchFamily="49" charset="0"/>
                <a:cs typeface="Courier New" pitchFamily="49" charset="0"/>
              </a:rPr>
              <a:t>range</a:t>
            </a:r>
            <a:r>
              <a:rPr lang="en-US" altLang="de-DE" sz="2000" noProof="0" dirty="0" smtClean="0">
                <a:latin typeface="Courier New" pitchFamily="49" charset="0"/>
                <a:cs typeface="Courier New" pitchFamily="49" charset="0"/>
              </a:rPr>
              <a:t> A .. B;</a:t>
            </a:r>
          </a:p>
        </p:txBody>
      </p:sp>
      <p:sp>
        <p:nvSpPr>
          <p:cNvPr id="2" name="Fußzeilenplatzhalter 1"/>
          <p:cNvSpPr>
            <a:spLocks noGrp="1"/>
          </p:cNvSpPr>
          <p:nvPr>
            <p:ph type="ftr" idx="10"/>
          </p:nvPr>
        </p:nvSpPr>
        <p:spPr/>
        <p:txBody>
          <a:bodyPr/>
          <a:lstStyle/>
          <a:p>
            <a:pPr>
              <a:defRPr/>
            </a:pPr>
            <a:r>
              <a:rPr lang="en-US" dirty="0" smtClean="0"/>
              <a:t>Ada Basics © 2024 C.Grein</a:t>
            </a:r>
            <a:endParaRPr lang="de-DE" dirty="0"/>
          </a:p>
        </p:txBody>
      </p:sp>
      <p:sp>
        <p:nvSpPr>
          <p:cNvPr id="3" name="Foliennummernplatzhalter 2"/>
          <p:cNvSpPr>
            <a:spLocks noGrp="1"/>
          </p:cNvSpPr>
          <p:nvPr>
            <p:ph type="sldNum" idx="11"/>
          </p:nvPr>
        </p:nvSpPr>
        <p:spPr/>
        <p:txBody>
          <a:bodyPr/>
          <a:lstStyle/>
          <a:p>
            <a:pPr>
              <a:defRPr/>
            </a:pPr>
            <a:fld id="{07B95DED-7F18-463B-9F94-D327A3428C3B}" type="slidenum">
              <a:rPr lang="de-DE" smtClean="0"/>
              <a:pPr>
                <a:defRPr/>
              </a:pPr>
              <a:t>53</a:t>
            </a:fld>
            <a:endParaRPr lang="de-DE" dirty="0"/>
          </a:p>
        </p:txBody>
      </p:sp>
    </p:spTree>
    <p:extLst>
      <p:ext uri="{BB962C8B-B14F-4D97-AF65-F5344CB8AC3E}">
        <p14:creationId xmlns:p14="http://schemas.microsoft.com/office/powerpoint/2010/main" val="715859225"/>
      </p:ext>
    </p:extLst>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4" name="Titel 1"/>
          <p:cNvSpPr>
            <a:spLocks noGrp="1"/>
          </p:cNvSpPr>
          <p:nvPr>
            <p:ph type="title"/>
          </p:nvPr>
        </p:nvSpPr>
        <p:spPr>
          <a:xfrm>
            <a:off x="685800" y="463550"/>
            <a:ext cx="7739063" cy="1236663"/>
          </a:xfrm>
        </p:spPr>
        <p:txBody>
          <a:bodyPr/>
          <a:lstStyle/>
          <a:p>
            <a:r>
              <a:rPr lang="en-US" altLang="de-DE" noProof="0" dirty="0" smtClean="0">
                <a:solidFill>
                  <a:srgbClr val="FF3399"/>
                </a:solidFill>
              </a:rPr>
              <a:t>Implementation Dependence</a:t>
            </a:r>
          </a:p>
        </p:txBody>
      </p:sp>
      <p:sp>
        <p:nvSpPr>
          <p:cNvPr id="3" name="Inhaltsplatzhalter 2"/>
          <p:cNvSpPr>
            <a:spLocks noGrp="1"/>
          </p:cNvSpPr>
          <p:nvPr>
            <p:ph idx="1"/>
          </p:nvPr>
        </p:nvSpPr>
        <p:spPr>
          <a:xfrm>
            <a:off x="685800" y="1700213"/>
            <a:ext cx="7739063" cy="4514849"/>
          </a:xfrm>
        </p:spPr>
        <p:txBody>
          <a:bodyPr/>
          <a:lstStyle/>
          <a:p>
            <a:pPr marL="0" indent="0">
              <a:defRPr/>
            </a:pPr>
            <a:r>
              <a:rPr lang="en-US" sz="2000" noProof="0" dirty="0" smtClean="0"/>
              <a:t>Predefined is the type </a:t>
            </a:r>
            <a:r>
              <a:rPr lang="en-US" sz="1800" noProof="0" dirty="0" smtClean="0">
                <a:latin typeface="Courier New" pitchFamily="49" charset="0"/>
                <a:cs typeface="Courier New" pitchFamily="49" charset="0"/>
              </a:rPr>
              <a:t>Integer</a:t>
            </a:r>
            <a:r>
              <a:rPr lang="en-US" sz="2000" noProof="0" dirty="0" smtClean="0"/>
              <a:t>. But be </a:t>
            </a:r>
            <a:r>
              <a:rPr lang="en-US" sz="2000" noProof="0" dirty="0" smtClean="0">
                <a:solidFill>
                  <a:srgbClr val="FF3399"/>
                </a:solidFill>
              </a:rPr>
              <a:t>careful</a:t>
            </a:r>
            <a:r>
              <a:rPr lang="en-US" sz="2000" noProof="0" dirty="0" smtClean="0"/>
              <a:t>: Its size is not fixed by the language, there is only a requirement on its </a:t>
            </a:r>
            <a:r>
              <a:rPr lang="en-US" sz="2000" noProof="0" dirty="0" smtClean="0">
                <a:solidFill>
                  <a:srgbClr val="C00000"/>
                </a:solidFill>
              </a:rPr>
              <a:t>least range </a:t>
            </a:r>
            <a:r>
              <a:rPr lang="en-US" sz="2000" noProof="0" dirty="0" smtClean="0"/>
              <a:t>it must cover.</a:t>
            </a:r>
          </a:p>
          <a:p>
            <a:pPr marL="0" indent="0">
              <a:defRPr/>
            </a:pPr>
            <a:r>
              <a:rPr lang="en-US" sz="2000" noProof="0" dirty="0" smtClean="0"/>
              <a:t>There may be other predefined types like </a:t>
            </a:r>
            <a:r>
              <a:rPr lang="en-US" sz="1800" noProof="0" dirty="0" smtClean="0">
                <a:latin typeface="Courier New" pitchFamily="49" charset="0"/>
                <a:cs typeface="Courier New" pitchFamily="49" charset="0"/>
              </a:rPr>
              <a:t>Short_Integer</a:t>
            </a:r>
            <a:r>
              <a:rPr lang="en-US" sz="2000" noProof="0" dirty="0" smtClean="0"/>
              <a:t> and </a:t>
            </a:r>
            <a:r>
              <a:rPr lang="en-US" sz="1800" noProof="0" dirty="0" smtClean="0">
                <a:latin typeface="Courier New" pitchFamily="49" charset="0"/>
                <a:cs typeface="Courier New" pitchFamily="49" charset="0"/>
              </a:rPr>
              <a:t>Long_Integer</a:t>
            </a:r>
            <a:r>
              <a:rPr lang="en-US" sz="2000" noProof="0" dirty="0" smtClean="0"/>
              <a:t>. Also here is no requirement that e.g. </a:t>
            </a:r>
            <a:r>
              <a:rPr lang="en-US" sz="1800" noProof="0" dirty="0" smtClean="0">
                <a:latin typeface="Courier New" pitchFamily="49" charset="0"/>
                <a:cs typeface="Courier New" pitchFamily="49" charset="0"/>
              </a:rPr>
              <a:t>Long_Integer</a:t>
            </a:r>
            <a:r>
              <a:rPr lang="en-US" sz="2000" noProof="0" dirty="0" smtClean="0"/>
              <a:t> must cover a wider range than </a:t>
            </a:r>
            <a:r>
              <a:rPr lang="en-US" sz="1800" noProof="0" dirty="0" smtClean="0">
                <a:latin typeface="Courier New" pitchFamily="49" charset="0"/>
                <a:cs typeface="Courier New" pitchFamily="49" charset="0"/>
              </a:rPr>
              <a:t>Integer</a:t>
            </a:r>
            <a:r>
              <a:rPr lang="en-US" sz="2000" noProof="0" dirty="0" smtClean="0"/>
              <a:t> (however its </a:t>
            </a:r>
            <a:r>
              <a:rPr lang="en-US" sz="2000" noProof="0" dirty="0" smtClean="0">
                <a:solidFill>
                  <a:srgbClr val="C00000"/>
                </a:solidFill>
              </a:rPr>
              <a:t>least range</a:t>
            </a:r>
            <a:r>
              <a:rPr lang="en-US" sz="2000" noProof="0" dirty="0" smtClean="0">
                <a:solidFill>
                  <a:schemeClr val="tx1"/>
                </a:solidFill>
              </a:rPr>
              <a:t> must be larger</a:t>
            </a:r>
            <a:r>
              <a:rPr lang="en-US" sz="2000" noProof="0" dirty="0" smtClean="0"/>
              <a:t>), only that it must not be smaller.</a:t>
            </a:r>
          </a:p>
          <a:p>
            <a:pPr marL="261938" indent="-261938">
              <a:buFont typeface="Arial" pitchFamily="34" charset="0"/>
              <a:buChar char="•"/>
              <a:defRPr/>
            </a:pPr>
            <a:r>
              <a:rPr lang="en-US" sz="2000" noProof="0" dirty="0" smtClean="0">
                <a:solidFill>
                  <a:srgbClr val="FF3399"/>
                </a:solidFill>
              </a:rPr>
              <a:t>Avoid any and all assumptions about the properties of predefined types. Only that which is </a:t>
            </a:r>
            <a:r>
              <a:rPr lang="en-US" sz="2000" i="1" noProof="0" dirty="0" smtClean="0">
                <a:solidFill>
                  <a:srgbClr val="FF3399"/>
                </a:solidFill>
              </a:rPr>
              <a:t>required</a:t>
            </a:r>
            <a:r>
              <a:rPr lang="en-US" sz="2000" noProof="0" dirty="0" smtClean="0">
                <a:solidFill>
                  <a:srgbClr val="FF3399"/>
                </a:solidFill>
              </a:rPr>
              <a:t> in the RM can be relied on.</a:t>
            </a:r>
          </a:p>
          <a:p>
            <a:pPr marL="261938" indent="-261938">
              <a:buFont typeface="Arial" pitchFamily="34" charset="0"/>
              <a:buChar char="•"/>
              <a:defRPr/>
            </a:pPr>
            <a:r>
              <a:rPr lang="en-US" sz="2000" noProof="0" dirty="0" smtClean="0">
                <a:solidFill>
                  <a:srgbClr val="FF3399"/>
                </a:solidFill>
              </a:rPr>
              <a:t>Do not assume that whole numbers are represented as two’s complement.</a:t>
            </a:r>
          </a:p>
          <a:p>
            <a:pPr marL="261938" indent="-261938">
              <a:buFont typeface="Arial" pitchFamily="34" charset="0"/>
              <a:buChar char="•"/>
              <a:defRPr/>
            </a:pPr>
            <a:r>
              <a:rPr lang="en-US" sz="2000" noProof="0" dirty="0" smtClean="0">
                <a:solidFill>
                  <a:srgbClr val="FF3399"/>
                </a:solidFill>
              </a:rPr>
              <a:t>If you definitely cannot avoid such assumptions, document them in the code.</a:t>
            </a:r>
          </a:p>
          <a:p>
            <a:pPr marL="261938" indent="-261938">
              <a:buFont typeface="Arial" pitchFamily="34" charset="0"/>
              <a:buChar char="•"/>
              <a:defRPr/>
            </a:pPr>
            <a:r>
              <a:rPr lang="en-US" sz="2000" b="1" noProof="0" dirty="0" smtClean="0">
                <a:solidFill>
                  <a:schemeClr val="accent2"/>
                </a:solidFill>
              </a:rPr>
              <a:t>Use types with bounds adapted to the actual problem.</a:t>
            </a:r>
          </a:p>
        </p:txBody>
      </p:sp>
      <p:sp>
        <p:nvSpPr>
          <p:cNvPr id="2" name="Fußzeilenplatzhalter 1"/>
          <p:cNvSpPr>
            <a:spLocks noGrp="1"/>
          </p:cNvSpPr>
          <p:nvPr>
            <p:ph type="ftr" idx="10"/>
          </p:nvPr>
        </p:nvSpPr>
        <p:spPr/>
        <p:txBody>
          <a:bodyPr/>
          <a:lstStyle/>
          <a:p>
            <a:pPr>
              <a:defRPr/>
            </a:pPr>
            <a:r>
              <a:rPr lang="en-US" dirty="0" smtClean="0"/>
              <a:t>Ada Basics © 2024 C.Grein</a:t>
            </a:r>
            <a:endParaRPr lang="de-DE" dirty="0"/>
          </a:p>
        </p:txBody>
      </p:sp>
      <p:sp>
        <p:nvSpPr>
          <p:cNvPr id="4" name="Foliennummernplatzhalter 3"/>
          <p:cNvSpPr>
            <a:spLocks noGrp="1"/>
          </p:cNvSpPr>
          <p:nvPr>
            <p:ph type="sldNum" idx="11"/>
          </p:nvPr>
        </p:nvSpPr>
        <p:spPr/>
        <p:txBody>
          <a:bodyPr/>
          <a:lstStyle/>
          <a:p>
            <a:pPr>
              <a:defRPr/>
            </a:pPr>
            <a:fld id="{07B95DED-7F18-463B-9F94-D327A3428C3B}" type="slidenum">
              <a:rPr lang="de-DE" smtClean="0"/>
              <a:pPr>
                <a:defRPr/>
              </a:pPr>
              <a:t>54</a:t>
            </a:fld>
            <a:endParaRPr lang="de-DE" dirty="0"/>
          </a:p>
        </p:txBody>
      </p:sp>
    </p:spTree>
    <p:extLst>
      <p:ext uri="{BB962C8B-B14F-4D97-AF65-F5344CB8AC3E}">
        <p14:creationId xmlns:p14="http://schemas.microsoft.com/office/powerpoint/2010/main" val="1825238856"/>
      </p:ext>
    </p:extLst>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8" name="Titel 1"/>
          <p:cNvSpPr>
            <a:spLocks noGrp="1"/>
          </p:cNvSpPr>
          <p:nvPr>
            <p:ph type="title"/>
          </p:nvPr>
        </p:nvSpPr>
        <p:spPr/>
        <p:txBody>
          <a:bodyPr/>
          <a:lstStyle/>
          <a:p>
            <a:r>
              <a:rPr lang="en-US" altLang="de-DE" noProof="0" dirty="0" smtClean="0"/>
              <a:t>Overflow Check</a:t>
            </a:r>
          </a:p>
        </p:txBody>
      </p:sp>
      <p:sp>
        <p:nvSpPr>
          <p:cNvPr id="34819" name="Inhaltsplatzhalter 2"/>
          <p:cNvSpPr>
            <a:spLocks noGrp="1"/>
          </p:cNvSpPr>
          <p:nvPr>
            <p:ph idx="1"/>
          </p:nvPr>
        </p:nvSpPr>
        <p:spPr>
          <a:xfrm>
            <a:off x="685800" y="2041078"/>
            <a:ext cx="7739063" cy="4124226"/>
          </a:xfrm>
        </p:spPr>
        <p:txBody>
          <a:bodyPr/>
          <a:lstStyle/>
          <a:p>
            <a:pPr marL="0" indent="0"/>
            <a:r>
              <a:rPr lang="en-US" altLang="de-DE" sz="2000" noProof="0" dirty="0" smtClean="0"/>
              <a:t>Signed arithmetic is performed with overflow checks. </a:t>
            </a:r>
            <a:r>
              <a:rPr lang="en-US" altLang="de-DE" sz="1800" noProof="0" dirty="0" smtClean="0"/>
              <a:t>(Attention: GNAT in the standard setting is not a valid Ada compiler. Use the switch -gnato.)</a:t>
            </a:r>
          </a:p>
          <a:p>
            <a:pPr marL="0" indent="0"/>
            <a:r>
              <a:rPr lang="en-US" altLang="de-DE" sz="2000" noProof="0" dirty="0" smtClean="0"/>
              <a:t>The overflow check may be suppressed with</a:t>
            </a:r>
          </a:p>
          <a:p>
            <a:pPr marL="531813" indent="0"/>
            <a:r>
              <a:rPr lang="en-US" altLang="de-DE" sz="1800" b="1" noProof="0" dirty="0" smtClean="0">
                <a:solidFill>
                  <a:srgbClr val="FF3399"/>
                </a:solidFill>
                <a:latin typeface="Courier New" pitchFamily="49" charset="0"/>
                <a:cs typeface="Courier New" pitchFamily="49" charset="0"/>
              </a:rPr>
              <a:t>pragma</a:t>
            </a:r>
            <a:r>
              <a:rPr lang="en-US" altLang="de-DE" sz="1800" noProof="0" dirty="0" smtClean="0">
                <a:solidFill>
                  <a:srgbClr val="FF3399"/>
                </a:solidFill>
                <a:latin typeface="Courier New" pitchFamily="49" charset="0"/>
                <a:cs typeface="Courier New" pitchFamily="49" charset="0"/>
              </a:rPr>
              <a:t> Suppress (Overflow_Check);</a:t>
            </a:r>
          </a:p>
          <a:p>
            <a:pPr marL="0" indent="0"/>
            <a:r>
              <a:rPr lang="en-US" altLang="de-DE" sz="2000" noProof="0" dirty="0" smtClean="0"/>
              <a:t>If however an overflow occurs within the scope of this pragma, the program execution is </a:t>
            </a:r>
            <a:r>
              <a:rPr lang="en-US" altLang="de-DE" sz="2000" noProof="0" dirty="0" smtClean="0">
                <a:solidFill>
                  <a:srgbClr val="FF0000"/>
                </a:solidFill>
              </a:rPr>
              <a:t>erroneous</a:t>
            </a:r>
            <a:r>
              <a:rPr lang="en-US" altLang="de-DE" sz="2000" noProof="0" dirty="0" smtClean="0"/>
              <a:t>.</a:t>
            </a:r>
          </a:p>
          <a:p>
            <a:pPr marL="0" indent="0"/>
            <a:r>
              <a:rPr lang="en-US" altLang="de-DE" sz="2000" noProof="0" dirty="0" smtClean="0"/>
              <a:t>So don’t use this for an Ada emulation of C-like computations like</a:t>
            </a:r>
          </a:p>
          <a:p>
            <a:pPr marL="446088" lvl="0" indent="0"/>
            <a:r>
              <a:rPr lang="en-US" altLang="de-DE" sz="1800" noProof="0" dirty="0" smtClean="0">
                <a:latin typeface="Courier New" panose="02070309020205020404" pitchFamily="49" charset="0"/>
                <a:cs typeface="Courier New" panose="02070309020205020404" pitchFamily="49" charset="0"/>
              </a:rPr>
              <a:t>Integer'Last + 1 = Integer'First</a:t>
            </a:r>
            <a:r>
              <a:rPr lang="en-US" altLang="de-DE" sz="1800" noProof="0" dirty="0" smtClean="0"/>
              <a:t>.</a:t>
            </a:r>
          </a:p>
          <a:p>
            <a:pPr marL="0" indent="0"/>
            <a:r>
              <a:rPr lang="en-US" altLang="de-DE" sz="2000" noProof="0" dirty="0" smtClean="0"/>
              <a:t>Ada does not require that a suppressed check is actually not performed (e.g. if it comes for free).  Suppression should only be applied for efficiency reasons if you are sure the overflow does not occur.</a:t>
            </a:r>
          </a:p>
        </p:txBody>
      </p:sp>
      <p:sp>
        <p:nvSpPr>
          <p:cNvPr id="2" name="Fußzeilenplatzhalter 1"/>
          <p:cNvSpPr>
            <a:spLocks noGrp="1"/>
          </p:cNvSpPr>
          <p:nvPr>
            <p:ph type="ftr" idx="10"/>
          </p:nvPr>
        </p:nvSpPr>
        <p:spPr/>
        <p:txBody>
          <a:bodyPr/>
          <a:lstStyle/>
          <a:p>
            <a:pPr>
              <a:defRPr/>
            </a:pPr>
            <a:r>
              <a:rPr lang="en-US" dirty="0" smtClean="0"/>
              <a:t>Ada Basics © 2024 C.Grein</a:t>
            </a:r>
            <a:endParaRPr lang="de-DE" dirty="0"/>
          </a:p>
        </p:txBody>
      </p:sp>
      <p:sp>
        <p:nvSpPr>
          <p:cNvPr id="3" name="Foliennummernplatzhalter 2"/>
          <p:cNvSpPr>
            <a:spLocks noGrp="1"/>
          </p:cNvSpPr>
          <p:nvPr>
            <p:ph type="sldNum" idx="11"/>
          </p:nvPr>
        </p:nvSpPr>
        <p:spPr/>
        <p:txBody>
          <a:bodyPr/>
          <a:lstStyle/>
          <a:p>
            <a:pPr>
              <a:defRPr/>
            </a:pPr>
            <a:fld id="{07B95DED-7F18-463B-9F94-D327A3428C3B}" type="slidenum">
              <a:rPr lang="de-DE" smtClean="0"/>
              <a:pPr>
                <a:defRPr/>
              </a:pPr>
              <a:t>55</a:t>
            </a:fld>
            <a:endParaRPr lang="de-DE" dirty="0"/>
          </a:p>
        </p:txBody>
      </p:sp>
    </p:spTree>
    <p:extLst>
      <p:ext uri="{BB962C8B-B14F-4D97-AF65-F5344CB8AC3E}">
        <p14:creationId xmlns:p14="http://schemas.microsoft.com/office/powerpoint/2010/main" val="3238500839"/>
      </p:ext>
    </p:extLst>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6" name="Rectangle 2"/>
          <p:cNvSpPr>
            <a:spLocks noGrp="1" noChangeArrowheads="1"/>
          </p:cNvSpPr>
          <p:nvPr>
            <p:ph type="title"/>
          </p:nvPr>
        </p:nvSpPr>
        <p:spPr/>
        <p:txBody>
          <a:bodyPr/>
          <a:lstStyle/>
          <a:p>
            <a:pPr eaLnBrk="1" hangingPunct="1"/>
            <a:r>
              <a:rPr lang="en-US" altLang="de-DE" noProof="0" dirty="0" smtClean="0">
                <a:solidFill>
                  <a:srgbClr val="FF0000"/>
                </a:solidFill>
              </a:rPr>
              <a:t>Contents</a:t>
            </a:r>
          </a:p>
        </p:txBody>
      </p:sp>
      <p:sp>
        <p:nvSpPr>
          <p:cNvPr id="13317" name="Rectangle 3"/>
          <p:cNvSpPr>
            <a:spLocks noGrp="1" noChangeArrowheads="1"/>
          </p:cNvSpPr>
          <p:nvPr>
            <p:ph sz="half" idx="1"/>
          </p:nvPr>
        </p:nvSpPr>
        <p:spPr>
          <a:xfrm>
            <a:off x="684213" y="2205038"/>
            <a:ext cx="3792537" cy="4043361"/>
          </a:xfrm>
        </p:spPr>
        <p:txBody>
          <a:bodyPr/>
          <a:lstStyle/>
          <a:p>
            <a:pPr marL="266700" indent="-266700" eaLnBrk="1" hangingPunct="1">
              <a:lnSpc>
                <a:spcPct val="90000"/>
              </a:lnSpc>
              <a:spcBef>
                <a:spcPct val="20000"/>
              </a:spcBef>
              <a:buFont typeface="Times New Roman" pitchFamily="18" charset="0"/>
              <a:buChar char="•"/>
            </a:pPr>
            <a:r>
              <a:rPr lang="en-US" altLang="de-DE" noProof="0" dirty="0" smtClean="0"/>
              <a:t>Type concept by means of whole numbers</a:t>
            </a:r>
          </a:p>
          <a:p>
            <a:pPr marL="266700" indent="-266700" eaLnBrk="1" hangingPunct="1">
              <a:lnSpc>
                <a:spcPct val="90000"/>
              </a:lnSpc>
              <a:spcBef>
                <a:spcPct val="20000"/>
              </a:spcBef>
              <a:buFont typeface="Times New Roman" pitchFamily="18" charset="0"/>
              <a:buChar char="•"/>
            </a:pPr>
            <a:r>
              <a:rPr lang="en-US" altLang="de-DE" b="1" noProof="0" dirty="0" smtClean="0"/>
              <a:t>Composite types</a:t>
            </a:r>
          </a:p>
          <a:p>
            <a:pPr marL="266700" indent="-266700" eaLnBrk="1" hangingPunct="1">
              <a:lnSpc>
                <a:spcPct val="90000"/>
              </a:lnSpc>
              <a:spcBef>
                <a:spcPct val="20000"/>
              </a:spcBef>
              <a:buFont typeface="Times New Roman" pitchFamily="18" charset="0"/>
              <a:buChar char="•"/>
            </a:pPr>
            <a:r>
              <a:rPr lang="en-US" altLang="de-DE" noProof="0" dirty="0" smtClean="0"/>
              <a:t>Expressions</a:t>
            </a:r>
          </a:p>
          <a:p>
            <a:pPr marL="266700" indent="-266700" eaLnBrk="1" hangingPunct="1">
              <a:lnSpc>
                <a:spcPct val="90000"/>
              </a:lnSpc>
              <a:spcBef>
                <a:spcPct val="20000"/>
              </a:spcBef>
              <a:buFont typeface="Times New Roman" pitchFamily="18" charset="0"/>
              <a:buChar char="•"/>
            </a:pPr>
            <a:r>
              <a:rPr lang="en-US" altLang="de-DE" noProof="0" dirty="0" smtClean="0"/>
              <a:t>Control structures</a:t>
            </a:r>
          </a:p>
          <a:p>
            <a:pPr marL="266700" indent="-266700" eaLnBrk="1" hangingPunct="1">
              <a:lnSpc>
                <a:spcPct val="90000"/>
              </a:lnSpc>
              <a:spcBef>
                <a:spcPct val="20000"/>
              </a:spcBef>
              <a:buFont typeface="Times New Roman" pitchFamily="18" charset="0"/>
              <a:buChar char="•"/>
            </a:pPr>
            <a:r>
              <a:rPr lang="en-US" altLang="de-DE" noProof="0" dirty="0" smtClean="0"/>
              <a:t>Subprograms</a:t>
            </a:r>
          </a:p>
          <a:p>
            <a:pPr marL="266700" indent="-266700" eaLnBrk="1" hangingPunct="1">
              <a:lnSpc>
                <a:spcPct val="90000"/>
              </a:lnSpc>
              <a:spcBef>
                <a:spcPct val="20000"/>
              </a:spcBef>
              <a:buFont typeface="Times New Roman" pitchFamily="18" charset="0"/>
              <a:buChar char="•"/>
            </a:pPr>
            <a:r>
              <a:rPr lang="en-US" altLang="de-DE" noProof="0" dirty="0" smtClean="0"/>
              <a:t>Enumerations</a:t>
            </a:r>
          </a:p>
          <a:p>
            <a:pPr marL="266700" indent="-266700" eaLnBrk="1" hangingPunct="1">
              <a:lnSpc>
                <a:spcPct val="90000"/>
              </a:lnSpc>
              <a:spcBef>
                <a:spcPct val="20000"/>
              </a:spcBef>
              <a:buFont typeface="Times New Roman" pitchFamily="18" charset="0"/>
              <a:buChar char="•"/>
            </a:pPr>
            <a:r>
              <a:rPr lang="en-US" altLang="de-DE" dirty="0" smtClean="0"/>
              <a:t>Packages</a:t>
            </a:r>
            <a:endParaRPr lang="en-US" altLang="de-DE" dirty="0"/>
          </a:p>
        </p:txBody>
      </p:sp>
      <p:sp>
        <p:nvSpPr>
          <p:cNvPr id="13318" name="Rectangle 4"/>
          <p:cNvSpPr>
            <a:spLocks noGrp="1" noChangeArrowheads="1"/>
          </p:cNvSpPr>
          <p:nvPr>
            <p:ph sz="half" idx="2"/>
          </p:nvPr>
        </p:nvSpPr>
        <p:spPr>
          <a:xfrm>
            <a:off x="4572000" y="2060848"/>
            <a:ext cx="3794125" cy="4176289"/>
          </a:xfrm>
        </p:spPr>
        <p:txBody>
          <a:bodyPr/>
          <a:lstStyle/>
          <a:p>
            <a:pPr marL="266700" indent="-266700" eaLnBrk="1" hangingPunct="1">
              <a:lnSpc>
                <a:spcPct val="90000"/>
              </a:lnSpc>
              <a:spcBef>
                <a:spcPct val="20000"/>
              </a:spcBef>
              <a:buFont typeface="Times New Roman" pitchFamily="18" charset="0"/>
              <a:buChar char="•"/>
            </a:pPr>
            <a:r>
              <a:rPr lang="en-US" altLang="de-DE" noProof="0" dirty="0" smtClean="0"/>
              <a:t>Input/Output</a:t>
            </a:r>
          </a:p>
          <a:p>
            <a:pPr marL="266700" indent="-266700" eaLnBrk="1" hangingPunct="1">
              <a:lnSpc>
                <a:spcPct val="90000"/>
              </a:lnSpc>
              <a:spcBef>
                <a:spcPct val="20000"/>
              </a:spcBef>
              <a:buFont typeface="Times New Roman" pitchFamily="18" charset="0"/>
              <a:buChar char="•"/>
            </a:pPr>
            <a:r>
              <a:rPr lang="en-US" altLang="de-DE" dirty="0"/>
              <a:t>Inheritance Ada </a:t>
            </a:r>
            <a:r>
              <a:rPr lang="en-US" altLang="de-DE" dirty="0" smtClean="0"/>
              <a:t>83</a:t>
            </a:r>
            <a:endParaRPr lang="en-US" altLang="de-DE" noProof="0" dirty="0" smtClean="0"/>
          </a:p>
          <a:p>
            <a:pPr marL="266700" indent="-266700" eaLnBrk="1" hangingPunct="1">
              <a:lnSpc>
                <a:spcPct val="90000"/>
              </a:lnSpc>
              <a:spcBef>
                <a:spcPct val="20000"/>
              </a:spcBef>
              <a:buFont typeface="Times New Roman" pitchFamily="18" charset="0"/>
              <a:buChar char="•"/>
            </a:pPr>
            <a:r>
              <a:rPr lang="en-US" altLang="de-DE" noProof="0" dirty="0" smtClean="0"/>
              <a:t>Generics</a:t>
            </a:r>
          </a:p>
          <a:p>
            <a:pPr marL="266700" indent="-266700" eaLnBrk="1" hangingPunct="1">
              <a:lnSpc>
                <a:spcPct val="90000"/>
              </a:lnSpc>
              <a:spcBef>
                <a:spcPct val="20000"/>
              </a:spcBef>
              <a:buFont typeface="Times New Roman" pitchFamily="18" charset="0"/>
              <a:buChar char="•"/>
            </a:pPr>
            <a:r>
              <a:rPr lang="en-US" altLang="de-DE" noProof="0" dirty="0" smtClean="0"/>
              <a:t>Exceptions</a:t>
            </a:r>
          </a:p>
          <a:p>
            <a:pPr marL="266700" indent="-266700" eaLnBrk="1" hangingPunct="1">
              <a:lnSpc>
                <a:spcPct val="90000"/>
              </a:lnSpc>
              <a:spcBef>
                <a:spcPct val="20000"/>
              </a:spcBef>
              <a:buFont typeface="Times New Roman" pitchFamily="18" charset="0"/>
              <a:buChar char="•"/>
            </a:pPr>
            <a:r>
              <a:rPr lang="en-US" altLang="de-DE" noProof="0" dirty="0" smtClean="0"/>
              <a:t>Elaboration</a:t>
            </a:r>
          </a:p>
          <a:p>
            <a:pPr marL="266700" indent="-266700" eaLnBrk="1" hangingPunct="1">
              <a:lnSpc>
                <a:spcPct val="90000"/>
              </a:lnSpc>
              <a:spcBef>
                <a:spcPct val="20000"/>
              </a:spcBef>
              <a:buFont typeface="Times New Roman" pitchFamily="18" charset="0"/>
              <a:buChar char="•"/>
            </a:pPr>
            <a:r>
              <a:rPr lang="en-US" altLang="de-DE" noProof="0" dirty="0" smtClean="0"/>
              <a:t>Access types</a:t>
            </a:r>
          </a:p>
          <a:p>
            <a:pPr marL="266700" indent="-266700" eaLnBrk="1" hangingPunct="1">
              <a:lnSpc>
                <a:spcPct val="90000"/>
              </a:lnSpc>
              <a:spcBef>
                <a:spcPct val="20000"/>
              </a:spcBef>
              <a:buFont typeface="Times New Roman" pitchFamily="18" charset="0"/>
              <a:buChar char="•"/>
            </a:pPr>
            <a:r>
              <a:rPr lang="en-US" altLang="de-DE" dirty="0" smtClean="0"/>
              <a:t>Representation Clauses</a:t>
            </a:r>
            <a:endParaRPr lang="en-US" altLang="de-DE" noProof="0" dirty="0" smtClean="0"/>
          </a:p>
          <a:p>
            <a:pPr marL="266700" indent="-266700" eaLnBrk="1" hangingPunct="1">
              <a:lnSpc>
                <a:spcPct val="90000"/>
              </a:lnSpc>
              <a:spcBef>
                <a:spcPct val="20000"/>
              </a:spcBef>
              <a:buFont typeface="Times New Roman" pitchFamily="18" charset="0"/>
              <a:buChar char="•"/>
            </a:pPr>
            <a:r>
              <a:rPr lang="en-US" altLang="de-DE" dirty="0"/>
              <a:t>Ada 2012: Contracts</a:t>
            </a:r>
          </a:p>
          <a:p>
            <a:pPr marL="266700" indent="-266700" eaLnBrk="1" hangingPunct="1">
              <a:lnSpc>
                <a:spcPct val="90000"/>
              </a:lnSpc>
              <a:spcBef>
                <a:spcPct val="20000"/>
              </a:spcBef>
              <a:buFont typeface="Times New Roman" pitchFamily="18" charset="0"/>
              <a:buChar char="•"/>
            </a:pPr>
            <a:r>
              <a:rPr lang="en-US" altLang="de-DE" noProof="0" dirty="0" smtClean="0"/>
              <a:t>Annexes</a:t>
            </a:r>
          </a:p>
        </p:txBody>
      </p:sp>
      <p:sp>
        <p:nvSpPr>
          <p:cNvPr id="13314" name="Fußzeilenplatzhalter 4"/>
          <p:cNvSpPr>
            <a:spLocks noGrp="1"/>
          </p:cNvSpPr>
          <p:nvPr>
            <p:ph type="ftr" idx="10"/>
          </p:nvPr>
        </p:nvSpPr>
        <p:spPr>
          <a:noFill/>
        </p:spPr>
        <p:txBody>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9pPr>
          </a:lstStyle>
          <a:p>
            <a:pPr eaLnBrk="1" hangingPunct="1"/>
            <a:r>
              <a:rPr lang="en-US" altLang="de-DE" dirty="0" smtClean="0">
                <a:solidFill>
                  <a:srgbClr val="000000"/>
                </a:solidFill>
              </a:rPr>
              <a:t>Ada Basics © 2024 C.Grein</a:t>
            </a:r>
            <a:endParaRPr lang="de-DE" altLang="de-DE" dirty="0" smtClean="0">
              <a:solidFill>
                <a:srgbClr val="000000"/>
              </a:solidFill>
            </a:endParaRPr>
          </a:p>
        </p:txBody>
      </p:sp>
      <p:sp>
        <p:nvSpPr>
          <p:cNvPr id="13315" name="Foliennummernplatzhalter 5"/>
          <p:cNvSpPr>
            <a:spLocks noGrp="1"/>
          </p:cNvSpPr>
          <p:nvPr>
            <p:ph type="sldNum" idx="11"/>
          </p:nvPr>
        </p:nvSpPr>
        <p:spPr>
          <a:noFill/>
        </p:spPr>
        <p:txBody>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9pPr>
          </a:lstStyle>
          <a:p>
            <a:pPr eaLnBrk="1" hangingPunct="1"/>
            <a:fld id="{E9EFEE1C-C198-4851-BB3D-B7A731250132}" type="slidenum">
              <a:rPr lang="de-DE" altLang="de-DE" smtClean="0">
                <a:solidFill>
                  <a:srgbClr val="000000"/>
                </a:solidFill>
              </a:rPr>
              <a:pPr eaLnBrk="1" hangingPunct="1"/>
              <a:t>56</a:t>
            </a:fld>
            <a:endParaRPr lang="de-DE" altLang="de-DE" dirty="0" smtClean="0">
              <a:solidFill>
                <a:srgbClr val="000000"/>
              </a:solidFill>
            </a:endParaRPr>
          </a:p>
        </p:txBody>
      </p:sp>
    </p:spTree>
    <p:extLst>
      <p:ext uri="{BB962C8B-B14F-4D97-AF65-F5344CB8AC3E}">
        <p14:creationId xmlns:p14="http://schemas.microsoft.com/office/powerpoint/2010/main" val="2173824322"/>
      </p:ext>
    </p:extLst>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1"/>
          <p:cNvSpPr>
            <a:spLocks noGrp="1" noChangeArrowheads="1"/>
          </p:cNvSpPr>
          <p:nvPr>
            <p:ph type="title"/>
          </p:nvPr>
        </p:nvSpPr>
        <p:spPr>
          <a:xfrm>
            <a:off x="685800" y="609600"/>
            <a:ext cx="7772400" cy="1143000"/>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noProof="0" dirty="0" smtClean="0">
                <a:latin typeface="+mn-lt"/>
              </a:rPr>
              <a:t>Arrays</a:t>
            </a:r>
          </a:p>
        </p:txBody>
      </p:sp>
      <p:sp>
        <p:nvSpPr>
          <p:cNvPr id="36867" name="Rectangle 2"/>
          <p:cNvSpPr>
            <a:spLocks noGrp="1" noChangeArrowheads="1"/>
          </p:cNvSpPr>
          <p:nvPr>
            <p:ph idx="1"/>
          </p:nvPr>
        </p:nvSpPr>
        <p:spPr>
          <a:xfrm>
            <a:off x="685800" y="1772816"/>
            <a:ext cx="7772400" cy="4392488"/>
          </a:xfrm>
        </p:spPr>
        <p:txBody>
          <a:bodyPr/>
          <a:lstStyle/>
          <a:p>
            <a:pPr marL="533400" indent="-500063" eaLnBrk="1" hangingPunct="1">
              <a:lnSpc>
                <a:spcPct val="80000"/>
              </a:lnSpc>
              <a:spcBef>
                <a:spcPts val="500"/>
              </a:spcBef>
              <a:buClrTx/>
              <a:buFontTx/>
              <a:buNone/>
              <a:tabLst>
                <a:tab pos="533400" algn="l"/>
                <a:tab pos="638175" algn="l"/>
                <a:tab pos="1087438" algn="l"/>
                <a:tab pos="1536700" algn="l"/>
                <a:tab pos="1985963" algn="l"/>
                <a:tab pos="2435225" algn="l"/>
                <a:tab pos="2884488" algn="l"/>
                <a:tab pos="3333750" algn="l"/>
                <a:tab pos="3783013" algn="l"/>
                <a:tab pos="4232275" algn="l"/>
                <a:tab pos="4681538" algn="l"/>
                <a:tab pos="5130800" algn="l"/>
                <a:tab pos="5580063" algn="l"/>
                <a:tab pos="6029325" algn="l"/>
                <a:tab pos="6478588" algn="l"/>
                <a:tab pos="6927850" algn="l"/>
                <a:tab pos="7377113" algn="l"/>
                <a:tab pos="7826375" algn="l"/>
                <a:tab pos="8275638" algn="l"/>
                <a:tab pos="8724900" algn="l"/>
                <a:tab pos="9174163" algn="l"/>
              </a:tabLst>
            </a:pPr>
            <a:r>
              <a:rPr lang="en-US" altLang="de-DE" sz="2400" noProof="0" dirty="0" smtClean="0"/>
              <a:t>Syntax</a:t>
            </a:r>
          </a:p>
          <a:p>
            <a:pPr marL="533400" indent="-500063" eaLnBrk="1" hangingPunct="1">
              <a:lnSpc>
                <a:spcPct val="80000"/>
              </a:lnSpc>
              <a:spcBef>
                <a:spcPts val="500"/>
              </a:spcBef>
              <a:buClrTx/>
              <a:buFontTx/>
              <a:buNone/>
              <a:tabLst>
                <a:tab pos="533400" algn="l"/>
                <a:tab pos="638175" algn="l"/>
                <a:tab pos="1087438" algn="l"/>
                <a:tab pos="1536700" algn="l"/>
                <a:tab pos="1985963" algn="l"/>
                <a:tab pos="2435225" algn="l"/>
                <a:tab pos="2884488" algn="l"/>
                <a:tab pos="3333750" algn="l"/>
                <a:tab pos="3783013" algn="l"/>
                <a:tab pos="4232275" algn="l"/>
                <a:tab pos="4681538" algn="l"/>
                <a:tab pos="5130800" algn="l"/>
                <a:tab pos="5580063" algn="l"/>
                <a:tab pos="6029325" algn="l"/>
                <a:tab pos="6478588" algn="l"/>
                <a:tab pos="6927850" algn="l"/>
                <a:tab pos="7377113" algn="l"/>
                <a:tab pos="7826375" algn="l"/>
                <a:tab pos="8275638" algn="l"/>
                <a:tab pos="8724900" algn="l"/>
                <a:tab pos="9174163" algn="l"/>
              </a:tabLst>
            </a:pPr>
            <a:r>
              <a:rPr lang="en-US" altLang="de-DE" sz="2000" b="1" noProof="0" dirty="0" smtClean="0">
                <a:latin typeface="Courier New" pitchFamily="49" charset="0"/>
              </a:rPr>
              <a:t>  type</a:t>
            </a:r>
            <a:r>
              <a:rPr lang="en-US" altLang="de-DE" sz="2000" noProof="0" dirty="0" smtClean="0">
                <a:latin typeface="Courier New" pitchFamily="49" charset="0"/>
              </a:rPr>
              <a:t> Identifier </a:t>
            </a:r>
            <a:r>
              <a:rPr lang="en-US" altLang="de-DE" sz="2000" b="1" noProof="0" dirty="0" smtClean="0">
                <a:latin typeface="Courier New" pitchFamily="49" charset="0"/>
              </a:rPr>
              <a:t>is array</a:t>
            </a:r>
            <a:r>
              <a:rPr lang="en-US" altLang="de-DE" sz="2000" noProof="0" dirty="0" smtClean="0">
                <a:latin typeface="Courier New" pitchFamily="49" charset="0"/>
              </a:rPr>
              <a:t> (Index_Range) </a:t>
            </a:r>
            <a:r>
              <a:rPr lang="en-US" altLang="de-DE" sz="2000" b="1" noProof="0" dirty="0" smtClean="0">
                <a:latin typeface="Courier New" pitchFamily="49" charset="0"/>
              </a:rPr>
              <a:t>of</a:t>
            </a:r>
            <a:br>
              <a:rPr lang="en-US" altLang="de-DE" sz="2000" b="1" noProof="0" dirty="0" smtClean="0">
                <a:latin typeface="Courier New" pitchFamily="49" charset="0"/>
              </a:rPr>
            </a:br>
            <a:r>
              <a:rPr lang="en-US" altLang="de-DE" sz="2000" b="1" noProof="0" dirty="0" smtClean="0">
                <a:latin typeface="Courier New" pitchFamily="49" charset="0"/>
              </a:rPr>
              <a:t>       </a:t>
            </a:r>
            <a:r>
              <a:rPr lang="en-US" altLang="de-DE" sz="2000" noProof="0" dirty="0" smtClean="0">
                <a:latin typeface="Courier New" pitchFamily="49" charset="0"/>
              </a:rPr>
              <a:t>Component;</a:t>
            </a:r>
          </a:p>
          <a:p>
            <a:pPr marL="533400" indent="-500063" eaLnBrk="1" hangingPunct="1">
              <a:lnSpc>
                <a:spcPct val="80000"/>
              </a:lnSpc>
              <a:spcBef>
                <a:spcPts val="500"/>
              </a:spcBef>
              <a:buClrTx/>
              <a:buFontTx/>
              <a:buNone/>
              <a:tabLst>
                <a:tab pos="533400" algn="l"/>
                <a:tab pos="638175" algn="l"/>
                <a:tab pos="1087438" algn="l"/>
                <a:tab pos="1536700" algn="l"/>
                <a:tab pos="1985963" algn="l"/>
                <a:tab pos="2435225" algn="l"/>
                <a:tab pos="2884488" algn="l"/>
                <a:tab pos="3333750" algn="l"/>
                <a:tab pos="3783013" algn="l"/>
                <a:tab pos="4232275" algn="l"/>
                <a:tab pos="4681538" algn="l"/>
                <a:tab pos="5130800" algn="l"/>
                <a:tab pos="5580063" algn="l"/>
                <a:tab pos="6029325" algn="l"/>
                <a:tab pos="6478588" algn="l"/>
                <a:tab pos="6927850" algn="l"/>
                <a:tab pos="7377113" algn="l"/>
                <a:tab pos="7826375" algn="l"/>
                <a:tab pos="8275638" algn="l"/>
                <a:tab pos="8724900" algn="l"/>
                <a:tab pos="9174163" algn="l"/>
              </a:tabLst>
            </a:pPr>
            <a:endParaRPr lang="en-US" altLang="de-DE" sz="800" noProof="0" dirty="0" smtClean="0">
              <a:latin typeface="Courier New" pitchFamily="49" charset="0"/>
            </a:endParaRPr>
          </a:p>
          <a:p>
            <a:pPr marL="363538" indent="-276225" eaLnBrk="1" hangingPunct="1">
              <a:lnSpc>
                <a:spcPct val="80000"/>
              </a:lnSpc>
              <a:spcBef>
                <a:spcPts val="500"/>
              </a:spcBef>
              <a:buFont typeface="Times New Roman" pitchFamily="18" charset="0"/>
              <a:buChar char="•"/>
              <a:tabLst>
                <a:tab pos="638175" algn="l"/>
                <a:tab pos="1087438" algn="l"/>
                <a:tab pos="1536700" algn="l"/>
                <a:tab pos="1985963" algn="l"/>
                <a:tab pos="2435225" algn="l"/>
                <a:tab pos="2884488" algn="l"/>
                <a:tab pos="3333750" algn="l"/>
                <a:tab pos="3783013" algn="l"/>
                <a:tab pos="4232275" algn="l"/>
                <a:tab pos="4681538" algn="l"/>
                <a:tab pos="5130800" algn="l"/>
                <a:tab pos="5580063" algn="l"/>
                <a:tab pos="6029325" algn="l"/>
                <a:tab pos="6478588" algn="l"/>
                <a:tab pos="6927850" algn="l"/>
                <a:tab pos="7377113" algn="l"/>
                <a:tab pos="7826375" algn="l"/>
                <a:tab pos="8275638" algn="l"/>
                <a:tab pos="8724900" algn="l"/>
                <a:tab pos="9174163" algn="l"/>
              </a:tabLst>
            </a:pPr>
            <a:r>
              <a:rPr lang="en-US" altLang="de-DE" sz="2400" noProof="0" dirty="0" smtClean="0"/>
              <a:t>The index type is discrete: whole numbers, enumerations</a:t>
            </a:r>
          </a:p>
          <a:p>
            <a:pPr marL="363538" indent="-276225" eaLnBrk="1" hangingPunct="1">
              <a:lnSpc>
                <a:spcPct val="80000"/>
              </a:lnSpc>
              <a:spcBef>
                <a:spcPts val="500"/>
              </a:spcBef>
              <a:buFont typeface="Times New Roman" pitchFamily="18" charset="0"/>
              <a:buChar char="•"/>
              <a:tabLst>
                <a:tab pos="638175" algn="l"/>
                <a:tab pos="1087438" algn="l"/>
                <a:tab pos="1536700" algn="l"/>
                <a:tab pos="1985963" algn="l"/>
                <a:tab pos="2435225" algn="l"/>
                <a:tab pos="2884488" algn="l"/>
                <a:tab pos="3333750" algn="l"/>
                <a:tab pos="3783013" algn="l"/>
                <a:tab pos="4232275" algn="l"/>
                <a:tab pos="4681538" algn="l"/>
                <a:tab pos="5130800" algn="l"/>
                <a:tab pos="5580063" algn="l"/>
                <a:tab pos="6029325" algn="l"/>
                <a:tab pos="6478588" algn="l"/>
                <a:tab pos="6927850" algn="l"/>
                <a:tab pos="7377113" algn="l"/>
                <a:tab pos="7826375" algn="l"/>
                <a:tab pos="8275638" algn="l"/>
                <a:tab pos="8724900" algn="l"/>
                <a:tab pos="9174163" algn="l"/>
              </a:tabLst>
            </a:pPr>
            <a:r>
              <a:rPr lang="en-US" altLang="de-DE" sz="2400" noProof="0" dirty="0" smtClean="0"/>
              <a:t>Index bounds are arbitrary  </a:t>
            </a:r>
            <a:r>
              <a:rPr lang="en-US" altLang="de-DE" sz="2000" noProof="0" dirty="0" smtClean="0">
                <a:latin typeface="Courier New" pitchFamily="49" charset="0"/>
              </a:rPr>
              <a:t>-50 .. +123</a:t>
            </a:r>
          </a:p>
          <a:p>
            <a:pPr marL="363538" indent="-276225" eaLnBrk="1" hangingPunct="1">
              <a:lnSpc>
                <a:spcPct val="80000"/>
              </a:lnSpc>
              <a:spcBef>
                <a:spcPts val="600"/>
              </a:spcBef>
              <a:buFont typeface="Times New Roman" pitchFamily="18" charset="0"/>
              <a:buChar char="•"/>
              <a:tabLst>
                <a:tab pos="638175" algn="l"/>
                <a:tab pos="1087438" algn="l"/>
                <a:tab pos="1536700" algn="l"/>
                <a:tab pos="1985963" algn="l"/>
                <a:tab pos="2435225" algn="l"/>
                <a:tab pos="2884488" algn="l"/>
                <a:tab pos="3333750" algn="l"/>
                <a:tab pos="3783013" algn="l"/>
                <a:tab pos="4232275" algn="l"/>
                <a:tab pos="4681538" algn="l"/>
                <a:tab pos="5130800" algn="l"/>
                <a:tab pos="5580063" algn="l"/>
                <a:tab pos="6029325" algn="l"/>
                <a:tab pos="6478588" algn="l"/>
                <a:tab pos="6927850" algn="l"/>
                <a:tab pos="7377113" algn="l"/>
                <a:tab pos="7826375" algn="l"/>
                <a:tab pos="8275638" algn="l"/>
                <a:tab pos="8724900" algn="l"/>
                <a:tab pos="9174163" algn="l"/>
              </a:tabLst>
            </a:pPr>
            <a:r>
              <a:rPr lang="en-US" altLang="de-DE" sz="2400" noProof="0" dirty="0"/>
              <a:t>C</a:t>
            </a:r>
            <a:r>
              <a:rPr lang="en-US" altLang="de-DE" sz="2400" noProof="0" dirty="0" smtClean="0"/>
              <a:t>omponent type is arbitrary, but definite (even limited)</a:t>
            </a:r>
          </a:p>
          <a:p>
            <a:pPr marL="363538" indent="-276225" eaLnBrk="1" hangingPunct="1">
              <a:lnSpc>
                <a:spcPct val="80000"/>
              </a:lnSpc>
              <a:spcBef>
                <a:spcPts val="600"/>
              </a:spcBef>
              <a:buFont typeface="Times New Roman" pitchFamily="18" charset="0"/>
              <a:buChar char="•"/>
              <a:tabLst>
                <a:tab pos="638175" algn="l"/>
                <a:tab pos="1087438" algn="l"/>
                <a:tab pos="1536700" algn="l"/>
                <a:tab pos="1985963" algn="l"/>
                <a:tab pos="2435225" algn="l"/>
                <a:tab pos="2884488" algn="l"/>
                <a:tab pos="3333750" algn="l"/>
                <a:tab pos="3783013" algn="l"/>
                <a:tab pos="4232275" algn="l"/>
                <a:tab pos="4681538" algn="l"/>
                <a:tab pos="5130800" algn="l"/>
                <a:tab pos="5580063" algn="l"/>
                <a:tab pos="6029325" algn="l"/>
                <a:tab pos="6478588" algn="l"/>
                <a:tab pos="6927850" algn="l"/>
                <a:tab pos="7377113" algn="l"/>
                <a:tab pos="7826375" algn="l"/>
                <a:tab pos="8275638" algn="l"/>
                <a:tab pos="8724900" algn="l"/>
                <a:tab pos="9174163" algn="l"/>
              </a:tabLst>
            </a:pPr>
            <a:r>
              <a:rPr lang="en-US" altLang="de-DE" sz="2400" noProof="0" dirty="0" smtClean="0"/>
              <a:t>Concatenation operator </a:t>
            </a:r>
            <a:r>
              <a:rPr lang="en-US" altLang="de-DE" sz="2000" noProof="0" dirty="0" smtClean="0">
                <a:latin typeface="Courier New" panose="02070309020205020404" pitchFamily="49" charset="0"/>
                <a:cs typeface="Courier New" panose="02070309020205020404" pitchFamily="49" charset="0"/>
              </a:rPr>
              <a:t>&amp;</a:t>
            </a:r>
            <a:r>
              <a:rPr lang="en-US" altLang="de-DE" sz="2400" noProof="0" dirty="0" smtClean="0"/>
              <a:t> for </a:t>
            </a:r>
            <a:r>
              <a:rPr lang="en-US" altLang="de-DE" sz="2400" dirty="0" smtClean="0"/>
              <a:t>joining</a:t>
            </a:r>
            <a:r>
              <a:rPr lang="en-US" altLang="de-DE" sz="2400" noProof="0" dirty="0" smtClean="0"/>
              <a:t>;</a:t>
            </a:r>
            <a:br>
              <a:rPr lang="en-US" altLang="de-DE" sz="2400" noProof="0" dirty="0" smtClean="0"/>
            </a:br>
            <a:r>
              <a:rPr lang="en-US" altLang="de-DE" sz="2400" noProof="0" dirty="0" smtClean="0"/>
              <a:t>order operators </a:t>
            </a:r>
            <a:r>
              <a:rPr lang="de-DE" altLang="de-DE" sz="2000" dirty="0">
                <a:latin typeface="Courier New" panose="02070309020205020404" pitchFamily="49" charset="0"/>
                <a:cs typeface="Courier New" panose="02070309020205020404" pitchFamily="49" charset="0"/>
              </a:rPr>
              <a:t>&lt;</a:t>
            </a:r>
            <a:r>
              <a:rPr lang="de-DE" altLang="de-DE" sz="2400" dirty="0">
                <a:cs typeface="Courier New" panose="02070309020205020404" pitchFamily="49" charset="0"/>
              </a:rPr>
              <a:t> </a:t>
            </a:r>
            <a:r>
              <a:rPr lang="en-US" altLang="de-DE" sz="2400" noProof="0" dirty="0" smtClean="0"/>
              <a:t>for discrete arrays use lexicographic order.</a:t>
            </a:r>
          </a:p>
          <a:p>
            <a:pPr marL="363538" indent="-276225" eaLnBrk="1" hangingPunct="1">
              <a:lnSpc>
                <a:spcPct val="80000"/>
              </a:lnSpc>
              <a:spcBef>
                <a:spcPts val="600"/>
              </a:spcBef>
              <a:buFont typeface="Times New Roman" pitchFamily="18" charset="0"/>
              <a:buChar char="•"/>
              <a:tabLst>
                <a:tab pos="638175" algn="l"/>
                <a:tab pos="1087438" algn="l"/>
                <a:tab pos="1536700" algn="l"/>
                <a:tab pos="1985963" algn="l"/>
                <a:tab pos="2435225" algn="l"/>
                <a:tab pos="2884488" algn="l"/>
                <a:tab pos="3333750" algn="l"/>
                <a:tab pos="3783013" algn="l"/>
                <a:tab pos="4232275" algn="l"/>
                <a:tab pos="4681538" algn="l"/>
                <a:tab pos="5130800" algn="l"/>
                <a:tab pos="5580063" algn="l"/>
                <a:tab pos="6029325" algn="l"/>
                <a:tab pos="6478588" algn="l"/>
                <a:tab pos="6927850" algn="l"/>
                <a:tab pos="7377113" algn="l"/>
                <a:tab pos="7826375" algn="l"/>
                <a:tab pos="8275638" algn="l"/>
                <a:tab pos="8724900" algn="l"/>
                <a:tab pos="9174163" algn="l"/>
              </a:tabLst>
            </a:pPr>
            <a:r>
              <a:rPr lang="en-US" altLang="de-DE" sz="2400" dirty="0" smtClean="0"/>
              <a:t>Array types may be constrained (fixed index range) or unconstrained (variable index range).</a:t>
            </a:r>
            <a:br>
              <a:rPr lang="en-US" altLang="de-DE" sz="2400" dirty="0" smtClean="0"/>
            </a:br>
            <a:r>
              <a:rPr lang="en-US" altLang="de-DE" sz="2400" dirty="0" smtClean="0"/>
              <a:t>Array objects, however, are always constrained.</a:t>
            </a:r>
            <a:endParaRPr lang="en-US" altLang="de-DE" sz="1800" noProof="0" dirty="0" smtClean="0"/>
          </a:p>
        </p:txBody>
      </p:sp>
      <p:sp>
        <p:nvSpPr>
          <p:cNvPr id="2" name="Fußzeilenplatzhalter 1"/>
          <p:cNvSpPr>
            <a:spLocks noGrp="1"/>
          </p:cNvSpPr>
          <p:nvPr>
            <p:ph type="ftr" idx="10"/>
          </p:nvPr>
        </p:nvSpPr>
        <p:spPr/>
        <p:txBody>
          <a:bodyPr/>
          <a:lstStyle/>
          <a:p>
            <a:pPr>
              <a:defRPr/>
            </a:pPr>
            <a:r>
              <a:rPr lang="en-US" dirty="0" smtClean="0"/>
              <a:t>Ada Basics © 2024 C.Grein</a:t>
            </a:r>
            <a:endParaRPr lang="de-DE" dirty="0"/>
          </a:p>
        </p:txBody>
      </p:sp>
      <p:sp>
        <p:nvSpPr>
          <p:cNvPr id="3" name="Foliennummernplatzhalter 2"/>
          <p:cNvSpPr>
            <a:spLocks noGrp="1"/>
          </p:cNvSpPr>
          <p:nvPr>
            <p:ph type="sldNum" idx="11"/>
          </p:nvPr>
        </p:nvSpPr>
        <p:spPr/>
        <p:txBody>
          <a:bodyPr/>
          <a:lstStyle/>
          <a:p>
            <a:pPr>
              <a:defRPr/>
            </a:pPr>
            <a:fld id="{07B95DED-7F18-463B-9F94-D327A3428C3B}" type="slidenum">
              <a:rPr lang="de-DE" smtClean="0"/>
              <a:pPr>
                <a:defRPr/>
              </a:pPr>
              <a:t>57</a:t>
            </a:fld>
            <a:endParaRPr lang="de-DE" dirty="0"/>
          </a:p>
        </p:txBody>
      </p:sp>
    </p:spTree>
    <p:extLst>
      <p:ext uri="{BB962C8B-B14F-4D97-AF65-F5344CB8AC3E}">
        <p14:creationId xmlns:p14="http://schemas.microsoft.com/office/powerpoint/2010/main" val="2245824518"/>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Rectangle 1"/>
          <p:cNvSpPr>
            <a:spLocks noGrp="1" noChangeArrowheads="1"/>
          </p:cNvSpPr>
          <p:nvPr>
            <p:ph type="title"/>
          </p:nvPr>
        </p:nvSpPr>
        <p:spPr>
          <a:xfrm>
            <a:off x="685800" y="463550"/>
            <a:ext cx="7772400" cy="1435100"/>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noProof="0" dirty="0" smtClean="0"/>
              <a:t>Unconstrained and</a:t>
            </a:r>
            <a:br>
              <a:rPr lang="en-US" altLang="de-DE" noProof="0" dirty="0" smtClean="0"/>
            </a:br>
            <a:r>
              <a:rPr lang="en-US" altLang="de-DE" noProof="0" dirty="0" smtClean="0"/>
              <a:t>Constrained Arrays</a:t>
            </a:r>
          </a:p>
        </p:txBody>
      </p:sp>
      <p:sp>
        <p:nvSpPr>
          <p:cNvPr id="32771" name="Rectangle 2"/>
          <p:cNvSpPr>
            <a:spLocks noGrp="1" noChangeArrowheads="1"/>
          </p:cNvSpPr>
          <p:nvPr>
            <p:ph idx="1"/>
          </p:nvPr>
        </p:nvSpPr>
        <p:spPr>
          <a:xfrm>
            <a:off x="685800" y="2060848"/>
            <a:ext cx="7772400" cy="4176464"/>
          </a:xfrm>
        </p:spPr>
        <p:txBody>
          <a:bodyPr/>
          <a:lstStyle/>
          <a:p>
            <a:pPr marL="1079500" indent="-261938" eaLnBrk="1" hangingPunct="1">
              <a:lnSpc>
                <a:spcPct val="90000"/>
              </a:lnSpc>
              <a:spcBef>
                <a:spcPts val="500"/>
              </a:spcBef>
              <a:buClrTx/>
              <a:buFontTx/>
              <a:buNone/>
              <a:tabLst>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US" sz="1800" b="1" noProof="0" dirty="0" smtClean="0">
                <a:latin typeface="Courier New" pitchFamily="49" charset="0"/>
              </a:rPr>
              <a:t>type</a:t>
            </a:r>
            <a:r>
              <a:rPr lang="en-US" sz="1800" noProof="0" dirty="0" smtClean="0">
                <a:latin typeface="Courier New" pitchFamily="49" charset="0"/>
              </a:rPr>
              <a:t> </a:t>
            </a:r>
            <a:r>
              <a:rPr lang="en-US" sz="1800" noProof="0" dirty="0" smtClean="0">
                <a:solidFill>
                  <a:schemeClr val="accent6"/>
                </a:solidFill>
                <a:latin typeface="Courier New" pitchFamily="49" charset="0"/>
              </a:rPr>
              <a:t>Unconstrained</a:t>
            </a:r>
            <a:r>
              <a:rPr lang="en-US" sz="1800" noProof="0" dirty="0" smtClean="0">
                <a:latin typeface="Courier New" pitchFamily="49" charset="0"/>
              </a:rPr>
              <a:t> </a:t>
            </a:r>
            <a:r>
              <a:rPr lang="en-US" sz="1800" b="1" noProof="0" dirty="0" smtClean="0">
                <a:latin typeface="Courier New" pitchFamily="49" charset="0"/>
              </a:rPr>
              <a:t>is</a:t>
            </a:r>
            <a:br>
              <a:rPr lang="en-US" sz="1800" b="1" noProof="0" dirty="0" smtClean="0">
                <a:latin typeface="Courier New" pitchFamily="49" charset="0"/>
              </a:rPr>
            </a:br>
            <a:r>
              <a:rPr lang="en-US" sz="1800" b="1" noProof="0" dirty="0" smtClean="0">
                <a:latin typeface="Courier New" pitchFamily="49" charset="0"/>
              </a:rPr>
              <a:t>array</a:t>
            </a:r>
            <a:r>
              <a:rPr lang="en-US" sz="1800" noProof="0" dirty="0" smtClean="0">
                <a:latin typeface="Courier New" pitchFamily="49" charset="0"/>
              </a:rPr>
              <a:t> (Index </a:t>
            </a:r>
            <a:r>
              <a:rPr lang="en-US" sz="1800" b="1" noProof="0" dirty="0" smtClean="0">
                <a:latin typeface="Courier New" pitchFamily="49" charset="0"/>
              </a:rPr>
              <a:t>range</a:t>
            </a:r>
            <a:r>
              <a:rPr lang="en-US" sz="1800" noProof="0" dirty="0" smtClean="0">
                <a:latin typeface="Courier New" pitchFamily="49" charset="0"/>
              </a:rPr>
              <a:t> &lt;&gt;) </a:t>
            </a:r>
            <a:r>
              <a:rPr lang="en-US" sz="1800" b="1" noProof="0" dirty="0" smtClean="0">
                <a:latin typeface="Courier New" pitchFamily="49" charset="0"/>
              </a:rPr>
              <a:t>of</a:t>
            </a:r>
            <a:r>
              <a:rPr lang="en-US" sz="1800" noProof="0" dirty="0" smtClean="0">
                <a:latin typeface="Courier New" pitchFamily="49" charset="0"/>
              </a:rPr>
              <a:t> Component;</a:t>
            </a:r>
          </a:p>
          <a:p>
            <a:pPr marL="1079500" indent="-261938" eaLnBrk="1" hangingPunct="1">
              <a:lnSpc>
                <a:spcPct val="90000"/>
              </a:lnSpc>
              <a:spcBef>
                <a:spcPts val="500"/>
              </a:spcBef>
              <a:buClrTx/>
              <a:buFontTx/>
              <a:buNone/>
              <a:tabLst>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endParaRPr lang="en-US" sz="600" noProof="0" dirty="0" smtClean="0">
              <a:latin typeface="Courier New" pitchFamily="49" charset="0"/>
            </a:endParaRPr>
          </a:p>
          <a:p>
            <a:pPr marL="1079500" indent="-261938" eaLnBrk="1" hangingPunct="1">
              <a:lnSpc>
                <a:spcPct val="90000"/>
              </a:lnSpc>
              <a:spcBef>
                <a:spcPts val="500"/>
              </a:spcBef>
              <a:buClrTx/>
              <a:buFontTx/>
              <a:buNone/>
              <a:tabLst>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US" sz="1800" b="1" noProof="0" dirty="0" smtClean="0">
                <a:latin typeface="Courier New" pitchFamily="49" charset="0"/>
              </a:rPr>
              <a:t>type</a:t>
            </a:r>
            <a:r>
              <a:rPr lang="en-US" sz="1800" noProof="0" dirty="0" smtClean="0">
                <a:latin typeface="Courier New" pitchFamily="49" charset="0"/>
              </a:rPr>
              <a:t> </a:t>
            </a:r>
            <a:r>
              <a:rPr lang="en-US" sz="1800" noProof="0" dirty="0" smtClean="0">
                <a:solidFill>
                  <a:schemeClr val="accent6"/>
                </a:solidFill>
                <a:latin typeface="Courier New" pitchFamily="49" charset="0"/>
              </a:rPr>
              <a:t>Constrained </a:t>
            </a:r>
            <a:r>
              <a:rPr lang="en-US" sz="1800" b="1" noProof="0" dirty="0" smtClean="0">
                <a:latin typeface="Courier New" pitchFamily="49" charset="0"/>
              </a:rPr>
              <a:t>is</a:t>
            </a:r>
            <a:br>
              <a:rPr lang="en-US" sz="1800" b="1" noProof="0" dirty="0" smtClean="0">
                <a:latin typeface="Courier New" pitchFamily="49" charset="0"/>
              </a:rPr>
            </a:br>
            <a:r>
              <a:rPr lang="en-US" sz="1800" b="1" noProof="0" dirty="0" smtClean="0">
                <a:latin typeface="Courier New" pitchFamily="49" charset="0"/>
              </a:rPr>
              <a:t>array</a:t>
            </a:r>
            <a:r>
              <a:rPr lang="en-US" sz="1800" noProof="0" dirty="0" smtClean="0">
                <a:latin typeface="Courier New" pitchFamily="49" charset="0"/>
              </a:rPr>
              <a:t> (Index) </a:t>
            </a:r>
            <a:r>
              <a:rPr lang="en-US" sz="1800" b="1" noProof="0" dirty="0" smtClean="0">
                <a:latin typeface="Courier New" pitchFamily="49" charset="0"/>
              </a:rPr>
              <a:t>of</a:t>
            </a:r>
            <a:r>
              <a:rPr lang="en-US" sz="1800" noProof="0" dirty="0" smtClean="0">
                <a:latin typeface="Courier New" pitchFamily="49" charset="0"/>
              </a:rPr>
              <a:t> Component;</a:t>
            </a:r>
          </a:p>
          <a:p>
            <a:pPr marL="1079500" indent="-261938" eaLnBrk="1" hangingPunct="1">
              <a:lnSpc>
                <a:spcPct val="90000"/>
              </a:lnSpc>
              <a:spcBef>
                <a:spcPts val="500"/>
              </a:spcBef>
              <a:buClrTx/>
              <a:buFontTx/>
              <a:buNone/>
              <a:tabLst>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US" sz="2000" noProof="0" dirty="0" smtClean="0"/>
              <a:t>               is equivalent with</a:t>
            </a:r>
          </a:p>
          <a:p>
            <a:pPr marL="1079500" indent="-261938" eaLnBrk="1" hangingPunct="1">
              <a:lnSpc>
                <a:spcPct val="90000"/>
              </a:lnSpc>
              <a:spcBef>
                <a:spcPts val="500"/>
              </a:spcBef>
              <a:buClrTx/>
              <a:buFontTx/>
              <a:buNone/>
              <a:tabLst>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US" sz="1800" b="1" noProof="0" dirty="0" smtClean="0">
                <a:latin typeface="Courier New" pitchFamily="49" charset="0"/>
              </a:rPr>
              <a:t>type</a:t>
            </a:r>
            <a:r>
              <a:rPr lang="en-US" sz="1800" noProof="0" dirty="0" smtClean="0">
                <a:latin typeface="Courier New" pitchFamily="49" charset="0"/>
              </a:rPr>
              <a:t> anonym </a:t>
            </a:r>
            <a:r>
              <a:rPr lang="en-US" sz="1800" b="1" noProof="0" dirty="0" smtClean="0">
                <a:latin typeface="Courier New" pitchFamily="49" charset="0"/>
              </a:rPr>
              <a:t>is</a:t>
            </a:r>
            <a:br>
              <a:rPr lang="en-US" sz="1800" b="1" noProof="0" dirty="0" smtClean="0">
                <a:latin typeface="Courier New" pitchFamily="49" charset="0"/>
              </a:rPr>
            </a:br>
            <a:r>
              <a:rPr lang="en-US" sz="1800" b="1" noProof="0" dirty="0" smtClean="0">
                <a:latin typeface="Courier New" pitchFamily="49" charset="0"/>
              </a:rPr>
              <a:t>array</a:t>
            </a:r>
            <a:r>
              <a:rPr lang="en-US" sz="1800" noProof="0" dirty="0" smtClean="0">
                <a:latin typeface="Courier New" pitchFamily="49" charset="0"/>
              </a:rPr>
              <a:t> (Index </a:t>
            </a:r>
            <a:r>
              <a:rPr lang="en-US" sz="1800" b="1" noProof="0" dirty="0" smtClean="0">
                <a:latin typeface="Courier New" pitchFamily="49" charset="0"/>
              </a:rPr>
              <a:t>range</a:t>
            </a:r>
            <a:r>
              <a:rPr lang="en-US" sz="1800" noProof="0" dirty="0" smtClean="0">
                <a:latin typeface="Courier New" pitchFamily="49" charset="0"/>
              </a:rPr>
              <a:t> &lt;&gt;) </a:t>
            </a:r>
            <a:r>
              <a:rPr lang="en-US" sz="1800" b="1" noProof="0" dirty="0" smtClean="0">
                <a:latin typeface="Courier New" pitchFamily="49" charset="0"/>
              </a:rPr>
              <a:t>of</a:t>
            </a:r>
            <a:r>
              <a:rPr lang="en-US" sz="1800" noProof="0" dirty="0" smtClean="0">
                <a:latin typeface="Courier New" pitchFamily="49" charset="0"/>
              </a:rPr>
              <a:t> Component;</a:t>
            </a:r>
          </a:p>
          <a:p>
            <a:pPr marL="1079500" indent="-261938" eaLnBrk="1" hangingPunct="1">
              <a:lnSpc>
                <a:spcPct val="90000"/>
              </a:lnSpc>
              <a:spcBef>
                <a:spcPts val="500"/>
              </a:spcBef>
              <a:buClrTx/>
              <a:buFontTx/>
              <a:buNone/>
              <a:tabLst>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US" sz="1800" b="1" noProof="0" dirty="0" smtClean="0">
                <a:latin typeface="Courier New" pitchFamily="49" charset="0"/>
              </a:rPr>
              <a:t>subtype</a:t>
            </a:r>
            <a:r>
              <a:rPr lang="en-US" sz="1800" noProof="0" dirty="0" smtClean="0">
                <a:latin typeface="Courier New" pitchFamily="49" charset="0"/>
              </a:rPr>
              <a:t> Constrained </a:t>
            </a:r>
            <a:r>
              <a:rPr lang="en-US" sz="1800" b="1" noProof="0" dirty="0" smtClean="0">
                <a:latin typeface="Courier New" pitchFamily="49" charset="0"/>
              </a:rPr>
              <a:t>is</a:t>
            </a:r>
            <a:r>
              <a:rPr lang="en-US" sz="1800" noProof="0" dirty="0" smtClean="0">
                <a:latin typeface="Courier New" pitchFamily="49" charset="0"/>
              </a:rPr>
              <a:t> anonym (Index);</a:t>
            </a:r>
          </a:p>
          <a:p>
            <a:pPr lvl="1" eaLnBrk="1" hangingPunct="1">
              <a:lnSpc>
                <a:spcPct val="90000"/>
              </a:lnSpc>
              <a:spcBef>
                <a:spcPts val="600"/>
              </a:spcBef>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US" sz="2000" noProof="0" dirty="0" smtClean="0"/>
              <a:t>Objects of the latter type always have components for each index value.</a:t>
            </a:r>
          </a:p>
          <a:p>
            <a:pPr lvl="1" eaLnBrk="1" hangingPunct="1">
              <a:lnSpc>
                <a:spcPct val="90000"/>
              </a:lnSpc>
              <a:spcBef>
                <a:spcPts val="600"/>
              </a:spcBef>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US" sz="2000" noProof="0" dirty="0" smtClean="0"/>
              <a:t>Objects of the former type may cover a (contiguous) index subrange.</a:t>
            </a:r>
          </a:p>
          <a:p>
            <a:pPr lvl="1" eaLnBrk="1" hangingPunct="1">
              <a:lnSpc>
                <a:spcPct val="90000"/>
              </a:lnSpc>
              <a:spcBef>
                <a:spcPts val="500"/>
              </a:spcBef>
              <a:tabLst>
                <a:tab pos="804863"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US" sz="2000" noProof="0" dirty="0" smtClean="0"/>
              <a:t>Slices are possible in both cases (see slide 61).</a:t>
            </a:r>
            <a:br>
              <a:rPr lang="en-US" sz="2000" noProof="0" dirty="0" smtClean="0"/>
            </a:br>
            <a:r>
              <a:rPr lang="en-US" sz="2000" noProof="0" dirty="0" smtClean="0"/>
              <a:t>	</a:t>
            </a:r>
            <a:r>
              <a:rPr lang="en-US" sz="1800" noProof="0" dirty="0" smtClean="0">
                <a:latin typeface="Courier New" pitchFamily="49" charset="0"/>
              </a:rPr>
              <a:t>Present(5 .. 7) := (</a:t>
            </a:r>
            <a:r>
              <a:rPr lang="en-US" sz="1800" b="1" noProof="0" dirty="0" smtClean="0">
                <a:latin typeface="Courier New" pitchFamily="49" charset="0"/>
              </a:rPr>
              <a:t>others</a:t>
            </a:r>
            <a:r>
              <a:rPr lang="en-US" sz="1800" noProof="0" dirty="0" smtClean="0">
                <a:latin typeface="Courier New" pitchFamily="49" charset="0"/>
              </a:rPr>
              <a:t> =&gt; True);</a:t>
            </a:r>
          </a:p>
        </p:txBody>
      </p:sp>
      <p:sp>
        <p:nvSpPr>
          <p:cNvPr id="2" name="Fußzeilenplatzhalter 1"/>
          <p:cNvSpPr>
            <a:spLocks noGrp="1"/>
          </p:cNvSpPr>
          <p:nvPr>
            <p:ph type="ftr" idx="10"/>
          </p:nvPr>
        </p:nvSpPr>
        <p:spPr/>
        <p:txBody>
          <a:bodyPr/>
          <a:lstStyle/>
          <a:p>
            <a:pPr>
              <a:defRPr/>
            </a:pPr>
            <a:r>
              <a:rPr lang="en-US" dirty="0" smtClean="0"/>
              <a:t>Ada Basics © 2024 C.Grein</a:t>
            </a:r>
            <a:endParaRPr lang="de-DE" dirty="0"/>
          </a:p>
        </p:txBody>
      </p:sp>
      <p:sp>
        <p:nvSpPr>
          <p:cNvPr id="3" name="Foliennummernplatzhalter 2"/>
          <p:cNvSpPr>
            <a:spLocks noGrp="1"/>
          </p:cNvSpPr>
          <p:nvPr>
            <p:ph type="sldNum" idx="11"/>
          </p:nvPr>
        </p:nvSpPr>
        <p:spPr/>
        <p:txBody>
          <a:bodyPr/>
          <a:lstStyle/>
          <a:p>
            <a:pPr>
              <a:defRPr/>
            </a:pPr>
            <a:fld id="{07B95DED-7F18-463B-9F94-D327A3428C3B}" type="slidenum">
              <a:rPr lang="de-DE" smtClean="0"/>
              <a:pPr>
                <a:defRPr/>
              </a:pPr>
              <a:t>58</a:t>
            </a:fld>
            <a:endParaRPr lang="de-DE" dirty="0"/>
          </a:p>
        </p:txBody>
      </p:sp>
    </p:spTree>
    <p:extLst>
      <p:ext uri="{BB962C8B-B14F-4D97-AF65-F5344CB8AC3E}">
        <p14:creationId xmlns:p14="http://schemas.microsoft.com/office/powerpoint/2010/main" val="631966600"/>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Rectangle 1"/>
          <p:cNvSpPr>
            <a:spLocks noGrp="1" noChangeArrowheads="1"/>
          </p:cNvSpPr>
          <p:nvPr>
            <p:ph type="title"/>
          </p:nvPr>
        </p:nvSpPr>
        <p:spPr>
          <a:xfrm>
            <a:off x="685800" y="609600"/>
            <a:ext cx="7772400" cy="1143000"/>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noProof="0" dirty="0" smtClean="0">
                <a:latin typeface="+mn-lt"/>
              </a:rPr>
              <a:t>Array Objects</a:t>
            </a:r>
          </a:p>
        </p:txBody>
      </p:sp>
      <p:sp>
        <p:nvSpPr>
          <p:cNvPr id="36867" name="Rectangle 2"/>
          <p:cNvSpPr>
            <a:spLocks noGrp="1" noChangeArrowheads="1"/>
          </p:cNvSpPr>
          <p:nvPr>
            <p:ph idx="1"/>
          </p:nvPr>
        </p:nvSpPr>
        <p:spPr>
          <a:xfrm>
            <a:off x="685800" y="1988840"/>
            <a:ext cx="7772400" cy="4176464"/>
          </a:xfrm>
        </p:spPr>
        <p:txBody>
          <a:bodyPr/>
          <a:lstStyle/>
          <a:p>
            <a:pPr marL="0" indent="0" eaLnBrk="1" hangingPunct="1">
              <a:lnSpc>
                <a:spcPct val="80000"/>
              </a:lnSpc>
              <a:spcBef>
                <a:spcPts val="500"/>
              </a:spcBef>
              <a:buClrTx/>
              <a:buFontTx/>
              <a:buNone/>
              <a:tabLst>
                <a:tab pos="263525" algn="l"/>
                <a:tab pos="638175" algn="l"/>
                <a:tab pos="1087438" algn="l"/>
                <a:tab pos="1536700" algn="l"/>
                <a:tab pos="1985963" algn="l"/>
                <a:tab pos="2435225" algn="l"/>
                <a:tab pos="2884488" algn="l"/>
                <a:tab pos="3333750" algn="l"/>
                <a:tab pos="3783013" algn="l"/>
                <a:tab pos="4232275" algn="l"/>
                <a:tab pos="4681538" algn="l"/>
                <a:tab pos="5130800" algn="l"/>
                <a:tab pos="5580063" algn="l"/>
                <a:tab pos="6029325" algn="l"/>
                <a:tab pos="6478588" algn="l"/>
                <a:tab pos="6927850" algn="l"/>
                <a:tab pos="7377113" algn="l"/>
                <a:tab pos="7826375" algn="l"/>
                <a:tab pos="8275638" algn="l"/>
                <a:tab pos="8724900" algn="l"/>
                <a:tab pos="9174163" algn="l"/>
              </a:tabLst>
            </a:pPr>
            <a:r>
              <a:rPr lang="en-US" altLang="de-DE" sz="2400" noProof="0" dirty="0" smtClean="0"/>
              <a:t>Example of an unconstrained type. The object must of course be constrained (it cannot wax nor wane).</a:t>
            </a:r>
          </a:p>
          <a:p>
            <a:pPr marL="363538" lvl="0" indent="0" eaLnBrk="1" hangingPunct="1">
              <a:lnSpc>
                <a:spcPct val="80000"/>
              </a:lnSpc>
              <a:spcBef>
                <a:spcPts val="500"/>
              </a:spcBef>
              <a:buClrTx/>
              <a:tabLst>
                <a:tab pos="638175" algn="l"/>
                <a:tab pos="1087438" algn="l"/>
                <a:tab pos="1536700" algn="l"/>
                <a:tab pos="1985963" algn="l"/>
                <a:tab pos="2435225" algn="l"/>
                <a:tab pos="2884488" algn="l"/>
                <a:tab pos="3333750" algn="l"/>
                <a:tab pos="3783013" algn="l"/>
                <a:tab pos="4232275" algn="l"/>
                <a:tab pos="4681538" algn="l"/>
                <a:tab pos="5130800" algn="l"/>
                <a:tab pos="5580063" algn="l"/>
                <a:tab pos="6029325" algn="l"/>
                <a:tab pos="6478588" algn="l"/>
                <a:tab pos="6927850" algn="l"/>
                <a:tab pos="7377113" algn="l"/>
                <a:tab pos="7826375" algn="l"/>
                <a:tab pos="8275638" algn="l"/>
                <a:tab pos="8724900" algn="l"/>
                <a:tab pos="9174163" algn="l"/>
              </a:tabLst>
            </a:pPr>
            <a:r>
              <a:rPr lang="en-US" altLang="de-DE" sz="2000" b="1" dirty="0" smtClean="0">
                <a:latin typeface="Courier New" panose="02070309020205020404" pitchFamily="49" charset="0"/>
                <a:cs typeface="Courier New" panose="02070309020205020404" pitchFamily="49" charset="0"/>
              </a:rPr>
              <a:t>type</a:t>
            </a:r>
            <a:r>
              <a:rPr lang="en-US" altLang="de-DE" sz="2000" dirty="0" smtClean="0">
                <a:latin typeface="Courier New" panose="02070309020205020404" pitchFamily="49" charset="0"/>
                <a:cs typeface="Courier New" panose="02070309020205020404" pitchFamily="49" charset="0"/>
              </a:rPr>
              <a:t> List </a:t>
            </a:r>
            <a:r>
              <a:rPr lang="en-US" altLang="de-DE" sz="2000" b="1" dirty="0" smtClean="0">
                <a:latin typeface="Courier New" pitchFamily="49" charset="0"/>
              </a:rPr>
              <a:t>is array</a:t>
            </a:r>
            <a:r>
              <a:rPr lang="en-US" altLang="de-DE" sz="2000" dirty="0" smtClean="0">
                <a:latin typeface="Courier New" pitchFamily="49" charset="0"/>
              </a:rPr>
              <a:t> (1 .. 100 </a:t>
            </a:r>
            <a:r>
              <a:rPr lang="en-US" altLang="de-DE" sz="2000" b="1" dirty="0" smtClean="0">
                <a:latin typeface="Courier New" pitchFamily="49" charset="0"/>
              </a:rPr>
              <a:t>range</a:t>
            </a:r>
            <a:r>
              <a:rPr lang="en-US" altLang="de-DE" sz="2000" dirty="0" smtClean="0">
                <a:latin typeface="Courier New" pitchFamily="49" charset="0"/>
              </a:rPr>
              <a:t> &lt;&gt;) </a:t>
            </a:r>
            <a:r>
              <a:rPr lang="en-US" altLang="de-DE" sz="2000" b="1" dirty="0" smtClean="0">
                <a:latin typeface="Courier New" pitchFamily="49" charset="0"/>
              </a:rPr>
              <a:t>of</a:t>
            </a:r>
            <a:br>
              <a:rPr lang="en-US" altLang="de-DE" sz="2000" b="1" dirty="0" smtClean="0">
                <a:latin typeface="Courier New" pitchFamily="49" charset="0"/>
              </a:rPr>
            </a:br>
            <a:r>
              <a:rPr lang="en-US" altLang="de-DE" sz="2000" b="1" dirty="0" smtClean="0">
                <a:latin typeface="Courier New" pitchFamily="49" charset="0"/>
              </a:rPr>
              <a:t>      </a:t>
            </a:r>
            <a:r>
              <a:rPr lang="en-US" altLang="de-DE" sz="2000" dirty="0" smtClean="0">
                <a:latin typeface="Courier New" pitchFamily="49" charset="0"/>
              </a:rPr>
              <a:t>Purchase;</a:t>
            </a:r>
          </a:p>
          <a:p>
            <a:pPr marL="363538" lvl="0" indent="0" eaLnBrk="1" hangingPunct="1">
              <a:lnSpc>
                <a:spcPct val="80000"/>
              </a:lnSpc>
              <a:spcBef>
                <a:spcPts val="500"/>
              </a:spcBef>
              <a:buClrTx/>
              <a:tabLst>
                <a:tab pos="638175" algn="l"/>
                <a:tab pos="1087438" algn="l"/>
                <a:tab pos="1536700" algn="l"/>
                <a:tab pos="1985963" algn="l"/>
                <a:tab pos="2435225" algn="l"/>
                <a:tab pos="2884488" algn="l"/>
                <a:tab pos="3333750" algn="l"/>
                <a:tab pos="3783013" algn="l"/>
                <a:tab pos="4232275" algn="l"/>
                <a:tab pos="4681538" algn="l"/>
                <a:tab pos="5130800" algn="l"/>
                <a:tab pos="5580063" algn="l"/>
                <a:tab pos="6029325" algn="l"/>
                <a:tab pos="6478588" algn="l"/>
                <a:tab pos="6927850" algn="l"/>
                <a:tab pos="7377113" algn="l"/>
                <a:tab pos="7826375" algn="l"/>
                <a:tab pos="8275638" algn="l"/>
                <a:tab pos="8724900" algn="l"/>
                <a:tab pos="9174163" algn="l"/>
              </a:tabLst>
            </a:pPr>
            <a:r>
              <a:rPr lang="en-US" altLang="de-DE" sz="2000" dirty="0" smtClean="0">
                <a:latin typeface="Courier New" pitchFamily="49" charset="0"/>
              </a:rPr>
              <a:t>My_Purchase: List (1 .. 20);</a:t>
            </a:r>
            <a:endParaRPr lang="en-US" altLang="de-DE" sz="1800" noProof="0" dirty="0" smtClean="0">
              <a:latin typeface="Courier New" panose="02070309020205020404" pitchFamily="49" charset="0"/>
              <a:cs typeface="Courier New" panose="02070309020205020404" pitchFamily="49" charset="0"/>
            </a:endParaRPr>
          </a:p>
          <a:p>
            <a:pPr marL="0" indent="0" eaLnBrk="1" hangingPunct="1">
              <a:lnSpc>
                <a:spcPct val="80000"/>
              </a:lnSpc>
              <a:spcBef>
                <a:spcPts val="500"/>
              </a:spcBef>
              <a:buClrTx/>
              <a:buFontTx/>
              <a:buNone/>
              <a:tabLst>
                <a:tab pos="263525" algn="l"/>
                <a:tab pos="638175" algn="l"/>
                <a:tab pos="1087438" algn="l"/>
                <a:tab pos="1536700" algn="l"/>
                <a:tab pos="1985963" algn="l"/>
                <a:tab pos="2435225" algn="l"/>
                <a:tab pos="2884488" algn="l"/>
                <a:tab pos="3333750" algn="l"/>
                <a:tab pos="3783013" algn="l"/>
                <a:tab pos="4232275" algn="l"/>
                <a:tab pos="4681538" algn="l"/>
                <a:tab pos="5130800" algn="l"/>
                <a:tab pos="5580063" algn="l"/>
                <a:tab pos="6029325" algn="l"/>
                <a:tab pos="6478588" algn="l"/>
                <a:tab pos="6927850" algn="l"/>
                <a:tab pos="7377113" algn="l"/>
                <a:tab pos="7826375" algn="l"/>
                <a:tab pos="8275638" algn="l"/>
                <a:tab pos="8724900" algn="l"/>
                <a:tab pos="9174163" algn="l"/>
              </a:tabLst>
            </a:pPr>
            <a:endParaRPr lang="en-US" altLang="de-DE" sz="2400" dirty="0" smtClean="0"/>
          </a:p>
          <a:p>
            <a:pPr marL="0" lvl="0" indent="0" eaLnBrk="1" hangingPunct="1">
              <a:lnSpc>
                <a:spcPct val="80000"/>
              </a:lnSpc>
              <a:spcBef>
                <a:spcPts val="500"/>
              </a:spcBef>
              <a:tabLst>
                <a:tab pos="638175" algn="l"/>
                <a:tab pos="1087438" algn="l"/>
                <a:tab pos="1536700" algn="l"/>
                <a:tab pos="1985963" algn="l"/>
                <a:tab pos="2435225" algn="l"/>
                <a:tab pos="2884488" algn="l"/>
                <a:tab pos="3333750" algn="l"/>
                <a:tab pos="3783013" algn="l"/>
                <a:tab pos="4232275" algn="l"/>
                <a:tab pos="4681538" algn="l"/>
                <a:tab pos="5130800" algn="l"/>
                <a:tab pos="5580063" algn="l"/>
                <a:tab pos="6029325" algn="l"/>
                <a:tab pos="6478588" algn="l"/>
                <a:tab pos="6927850" algn="l"/>
                <a:tab pos="7377113" algn="l"/>
                <a:tab pos="7826375" algn="l"/>
                <a:tab pos="8275638" algn="l"/>
                <a:tab pos="8724900" algn="l"/>
                <a:tab pos="9174163" algn="l"/>
              </a:tabLst>
            </a:pPr>
            <a:r>
              <a:rPr lang="en-US" altLang="de-DE" sz="2400" noProof="0" dirty="0" smtClean="0"/>
              <a:t>If only </a:t>
            </a:r>
            <a:r>
              <a:rPr lang="en-US" altLang="de-DE" sz="2400" i="1" noProof="0" dirty="0" smtClean="0"/>
              <a:t>one</a:t>
            </a:r>
            <a:r>
              <a:rPr lang="en-US" altLang="de-DE" sz="2400" noProof="0" dirty="0" smtClean="0"/>
              <a:t> array object is needed, the type may be anonymous.</a:t>
            </a:r>
            <a:endParaRPr lang="en-US" altLang="de-DE" sz="2400" dirty="0" smtClean="0"/>
          </a:p>
          <a:p>
            <a:pPr marL="0" lvl="0" indent="0" eaLnBrk="1" hangingPunct="1">
              <a:lnSpc>
                <a:spcPct val="80000"/>
              </a:lnSpc>
              <a:spcBef>
                <a:spcPts val="500"/>
              </a:spcBef>
              <a:buClrTx/>
              <a:tabLst>
                <a:tab pos="638175" algn="l"/>
                <a:tab pos="1087438" algn="l"/>
                <a:tab pos="1536700" algn="l"/>
                <a:tab pos="1985963" algn="l"/>
                <a:tab pos="2435225" algn="l"/>
                <a:tab pos="2884488" algn="l"/>
                <a:tab pos="3333750" algn="l"/>
                <a:tab pos="3783013" algn="l"/>
                <a:tab pos="4232275" algn="l"/>
                <a:tab pos="4681538" algn="l"/>
                <a:tab pos="5130800" algn="l"/>
                <a:tab pos="5580063" algn="l"/>
                <a:tab pos="6029325" algn="l"/>
                <a:tab pos="6478588" algn="l"/>
                <a:tab pos="6927850" algn="l"/>
                <a:tab pos="7377113" algn="l"/>
                <a:tab pos="7826375" algn="l"/>
                <a:tab pos="8275638" algn="l"/>
                <a:tab pos="8724900" algn="l"/>
                <a:tab pos="9174163" algn="l"/>
              </a:tabLst>
            </a:pPr>
            <a:endParaRPr lang="en-US" altLang="de-DE" sz="800" b="1" dirty="0" smtClean="0">
              <a:latin typeface="Courier New" pitchFamily="49" charset="0"/>
            </a:endParaRPr>
          </a:p>
          <a:p>
            <a:pPr marL="363538" lvl="0" indent="0" eaLnBrk="1" hangingPunct="1">
              <a:lnSpc>
                <a:spcPct val="80000"/>
              </a:lnSpc>
              <a:spcBef>
                <a:spcPts val="500"/>
              </a:spcBef>
              <a:buClrTx/>
              <a:tabLst>
                <a:tab pos="638175" algn="l"/>
                <a:tab pos="1087438" algn="l"/>
                <a:tab pos="1536700" algn="l"/>
                <a:tab pos="1985963" algn="l"/>
                <a:tab pos="2435225" algn="l"/>
                <a:tab pos="2884488" algn="l"/>
                <a:tab pos="3333750" algn="l"/>
                <a:tab pos="3783013" algn="l"/>
                <a:tab pos="4232275" algn="l"/>
                <a:tab pos="4681538" algn="l"/>
                <a:tab pos="5130800" algn="l"/>
                <a:tab pos="5580063" algn="l"/>
                <a:tab pos="6029325" algn="l"/>
                <a:tab pos="6478588" algn="l"/>
                <a:tab pos="6927850" algn="l"/>
                <a:tab pos="7377113" algn="l"/>
                <a:tab pos="7826375" algn="l"/>
                <a:tab pos="8275638" algn="l"/>
                <a:tab pos="8724900" algn="l"/>
                <a:tab pos="9174163" algn="l"/>
              </a:tabLst>
            </a:pPr>
            <a:r>
              <a:rPr lang="en-US" altLang="de-DE" sz="2000" b="1" dirty="0" smtClean="0">
                <a:latin typeface="Courier New" pitchFamily="49" charset="0"/>
              </a:rPr>
              <a:t>type</a:t>
            </a:r>
            <a:r>
              <a:rPr lang="en-US" altLang="de-DE" sz="2000" dirty="0" smtClean="0">
                <a:latin typeface="Courier New" pitchFamily="49" charset="0"/>
              </a:rPr>
              <a:t> Clansman </a:t>
            </a:r>
            <a:r>
              <a:rPr lang="en-US" altLang="de-DE" sz="2000" b="1" dirty="0" smtClean="0">
                <a:latin typeface="Courier New" pitchFamily="49" charset="0"/>
              </a:rPr>
              <a:t>is</a:t>
            </a:r>
            <a:r>
              <a:rPr lang="en-US" altLang="de-DE" sz="2000" dirty="0" smtClean="0">
                <a:latin typeface="Courier New" pitchFamily="49" charset="0"/>
              </a:rPr>
              <a:t> </a:t>
            </a:r>
            <a:r>
              <a:rPr lang="en-US" altLang="de-DE" sz="2000" b="1" dirty="0" smtClean="0">
                <a:latin typeface="Courier New" pitchFamily="49" charset="0"/>
              </a:rPr>
              <a:t>range </a:t>
            </a:r>
            <a:r>
              <a:rPr lang="en-US" altLang="de-DE" sz="2000" dirty="0" smtClean="0">
                <a:latin typeface="Courier New" pitchFamily="49" charset="0"/>
              </a:rPr>
              <a:t>1 .. 10;</a:t>
            </a:r>
          </a:p>
          <a:p>
            <a:pPr marL="363538" lvl="0" indent="0" eaLnBrk="1" hangingPunct="1">
              <a:lnSpc>
                <a:spcPct val="80000"/>
              </a:lnSpc>
              <a:spcBef>
                <a:spcPts val="500"/>
              </a:spcBef>
              <a:buClrTx/>
              <a:tabLst>
                <a:tab pos="638175" algn="l"/>
                <a:tab pos="1087438" algn="l"/>
                <a:tab pos="1536700" algn="l"/>
                <a:tab pos="1985963" algn="l"/>
                <a:tab pos="2435225" algn="l"/>
                <a:tab pos="2884488" algn="l"/>
                <a:tab pos="3333750" algn="l"/>
                <a:tab pos="3783013" algn="l"/>
                <a:tab pos="4232275" algn="l"/>
                <a:tab pos="4681538" algn="l"/>
                <a:tab pos="5130800" algn="l"/>
                <a:tab pos="5580063" algn="l"/>
                <a:tab pos="6029325" algn="l"/>
                <a:tab pos="6478588" algn="l"/>
                <a:tab pos="6927850" algn="l"/>
                <a:tab pos="7377113" algn="l"/>
                <a:tab pos="7826375" algn="l"/>
                <a:tab pos="8275638" algn="l"/>
                <a:tab pos="8724900" algn="l"/>
                <a:tab pos="9174163" algn="l"/>
              </a:tabLst>
            </a:pPr>
            <a:r>
              <a:rPr lang="en-US" altLang="de-DE" sz="2000" dirty="0" smtClean="0">
                <a:latin typeface="Courier New" pitchFamily="49" charset="0"/>
              </a:rPr>
              <a:t>Present: </a:t>
            </a:r>
            <a:r>
              <a:rPr lang="en-US" altLang="de-DE" sz="2000" b="1" dirty="0" smtClean="0">
                <a:solidFill>
                  <a:srgbClr val="CC3300"/>
                </a:solidFill>
                <a:latin typeface="Courier New" pitchFamily="49" charset="0"/>
              </a:rPr>
              <a:t>array</a:t>
            </a:r>
            <a:r>
              <a:rPr lang="en-US" altLang="de-DE" sz="2000" dirty="0" smtClean="0">
                <a:solidFill>
                  <a:srgbClr val="CC3300"/>
                </a:solidFill>
                <a:latin typeface="Courier New" pitchFamily="49" charset="0"/>
              </a:rPr>
              <a:t> (Clansman) </a:t>
            </a:r>
            <a:r>
              <a:rPr lang="en-US" altLang="de-DE" sz="2000" b="1" dirty="0" smtClean="0">
                <a:solidFill>
                  <a:srgbClr val="CC3300"/>
                </a:solidFill>
                <a:latin typeface="Courier New" pitchFamily="49" charset="0"/>
              </a:rPr>
              <a:t>of</a:t>
            </a:r>
            <a:r>
              <a:rPr lang="en-US" altLang="de-DE" sz="2000" dirty="0" smtClean="0">
                <a:solidFill>
                  <a:srgbClr val="CC3300"/>
                </a:solidFill>
                <a:latin typeface="Courier New" pitchFamily="49" charset="0"/>
              </a:rPr>
              <a:t> Boolean </a:t>
            </a:r>
            <a:r>
              <a:rPr lang="en-US" altLang="de-DE" sz="2000" dirty="0" smtClean="0">
                <a:latin typeface="Courier New" pitchFamily="49" charset="0"/>
              </a:rPr>
              <a:t>:=</a:t>
            </a:r>
            <a:br>
              <a:rPr lang="en-US" altLang="de-DE" sz="2000" dirty="0" smtClean="0">
                <a:latin typeface="Courier New" pitchFamily="49" charset="0"/>
              </a:rPr>
            </a:br>
            <a:r>
              <a:rPr lang="en-US" altLang="de-DE" sz="2000" dirty="0" smtClean="0">
                <a:latin typeface="Courier New" pitchFamily="49" charset="0"/>
              </a:rPr>
              <a:t>  (</a:t>
            </a:r>
            <a:r>
              <a:rPr lang="en-US" altLang="de-DE" sz="2000" b="1" dirty="0" smtClean="0">
                <a:latin typeface="Courier New" pitchFamily="49" charset="0"/>
              </a:rPr>
              <a:t>others</a:t>
            </a:r>
            <a:r>
              <a:rPr lang="en-US" altLang="de-DE" sz="2000" dirty="0" smtClean="0">
                <a:latin typeface="Courier New" pitchFamily="49" charset="0"/>
              </a:rPr>
              <a:t> =&gt; False);  -- </a:t>
            </a:r>
            <a:r>
              <a:rPr lang="en-US" altLang="de-DE" sz="2000" i="1" dirty="0" smtClean="0">
                <a:solidFill>
                  <a:srgbClr val="CC3300"/>
                </a:solidFill>
                <a:latin typeface="Courier New" pitchFamily="49" charset="0"/>
              </a:rPr>
              <a:t>anonymous type</a:t>
            </a:r>
            <a:endParaRPr lang="en-US" altLang="de-DE" sz="2000" dirty="0" smtClean="0">
              <a:latin typeface="Courier New" pitchFamily="49" charset="0"/>
            </a:endParaRPr>
          </a:p>
          <a:p>
            <a:pPr marL="363538" lvl="0" indent="0" eaLnBrk="1" hangingPunct="1">
              <a:lnSpc>
                <a:spcPct val="80000"/>
              </a:lnSpc>
              <a:spcBef>
                <a:spcPts val="500"/>
              </a:spcBef>
              <a:buClrTx/>
              <a:tabLst>
                <a:tab pos="638175" algn="l"/>
                <a:tab pos="1087438" algn="l"/>
                <a:tab pos="1536700" algn="l"/>
                <a:tab pos="1985963" algn="l"/>
                <a:tab pos="2435225" algn="l"/>
                <a:tab pos="2884488" algn="l"/>
                <a:tab pos="3333750" algn="l"/>
                <a:tab pos="3783013" algn="l"/>
                <a:tab pos="4232275" algn="l"/>
                <a:tab pos="4681538" algn="l"/>
                <a:tab pos="5130800" algn="l"/>
                <a:tab pos="5580063" algn="l"/>
                <a:tab pos="6029325" algn="l"/>
                <a:tab pos="6478588" algn="l"/>
                <a:tab pos="6927850" algn="l"/>
                <a:tab pos="7377113" algn="l"/>
                <a:tab pos="7826375" algn="l"/>
                <a:tab pos="8275638" algn="l"/>
                <a:tab pos="8724900" algn="l"/>
                <a:tab pos="9174163" algn="l"/>
              </a:tabLst>
            </a:pPr>
            <a:r>
              <a:rPr lang="en-US" altLang="de-DE" sz="2000" dirty="0" smtClean="0">
                <a:latin typeface="Courier New" pitchFamily="49" charset="0"/>
              </a:rPr>
              <a:t>Present(5) := True;</a:t>
            </a:r>
            <a:endParaRPr lang="en-US" altLang="de-DE" sz="2000" dirty="0">
              <a:latin typeface="Courier New" pitchFamily="49" charset="0"/>
            </a:endParaRPr>
          </a:p>
        </p:txBody>
      </p:sp>
      <p:sp>
        <p:nvSpPr>
          <p:cNvPr id="2" name="Fußzeilenplatzhalter 1"/>
          <p:cNvSpPr>
            <a:spLocks noGrp="1"/>
          </p:cNvSpPr>
          <p:nvPr>
            <p:ph type="ftr" idx="10"/>
          </p:nvPr>
        </p:nvSpPr>
        <p:spPr/>
        <p:txBody>
          <a:bodyPr/>
          <a:lstStyle/>
          <a:p>
            <a:pPr>
              <a:defRPr/>
            </a:pPr>
            <a:r>
              <a:rPr lang="en-US" dirty="0" smtClean="0"/>
              <a:t>Ada Basics © 2024 C.Grein</a:t>
            </a:r>
            <a:endParaRPr lang="de-DE" dirty="0"/>
          </a:p>
        </p:txBody>
      </p:sp>
      <p:sp>
        <p:nvSpPr>
          <p:cNvPr id="3" name="Foliennummernplatzhalter 2"/>
          <p:cNvSpPr>
            <a:spLocks noGrp="1"/>
          </p:cNvSpPr>
          <p:nvPr>
            <p:ph type="sldNum" idx="11"/>
          </p:nvPr>
        </p:nvSpPr>
        <p:spPr/>
        <p:txBody>
          <a:bodyPr/>
          <a:lstStyle/>
          <a:p>
            <a:pPr>
              <a:defRPr/>
            </a:pPr>
            <a:fld id="{07B95DED-7F18-463B-9F94-D327A3428C3B}" type="slidenum">
              <a:rPr lang="de-DE" smtClean="0"/>
              <a:pPr>
                <a:defRPr/>
              </a:pPr>
              <a:t>59</a:t>
            </a:fld>
            <a:endParaRPr lang="de-DE" dirty="0"/>
          </a:p>
        </p:txBody>
      </p:sp>
    </p:spTree>
    <p:extLst>
      <p:ext uri="{BB962C8B-B14F-4D97-AF65-F5344CB8AC3E}">
        <p14:creationId xmlns:p14="http://schemas.microsoft.com/office/powerpoint/2010/main" val="3269274006"/>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dirty="0" smtClean="0"/>
              <a:t>Field Reports</a:t>
            </a:r>
            <a:endParaRPr lang="de-DE" dirty="0"/>
          </a:p>
        </p:txBody>
      </p:sp>
      <p:sp>
        <p:nvSpPr>
          <p:cNvPr id="3" name="Inhaltsplatzhalter 2"/>
          <p:cNvSpPr>
            <a:spLocks noGrp="1"/>
          </p:cNvSpPr>
          <p:nvPr>
            <p:ph idx="1"/>
          </p:nvPr>
        </p:nvSpPr>
        <p:spPr>
          <a:xfrm>
            <a:off x="649361" y="1897063"/>
            <a:ext cx="7739063" cy="4196233"/>
          </a:xfrm>
        </p:spPr>
        <p:txBody>
          <a:bodyPr/>
          <a:lstStyle/>
          <a:p>
            <a:pPr marL="630238" lvl="0" indent="-603250" eaLnBrk="1" hangingPunct="1">
              <a:lnSpc>
                <a:spcPct val="80000"/>
              </a:lnSpc>
              <a:buSzPct val="45000"/>
              <a:tabLst>
                <a:tab pos="630238" algn="l"/>
                <a:tab pos="735013" algn="l"/>
                <a:tab pos="1184275" algn="l"/>
                <a:tab pos="1633538" algn="l"/>
                <a:tab pos="2082800" algn="l"/>
                <a:tab pos="2532063" algn="l"/>
                <a:tab pos="2981325" algn="l"/>
                <a:tab pos="3430588" algn="l"/>
                <a:tab pos="3879850" algn="l"/>
                <a:tab pos="4329113" algn="l"/>
                <a:tab pos="4778375" algn="l"/>
                <a:tab pos="5227638" algn="l"/>
                <a:tab pos="5676900" algn="l"/>
                <a:tab pos="6126163" algn="l"/>
                <a:tab pos="6575425" algn="l"/>
                <a:tab pos="7024688" algn="l"/>
                <a:tab pos="7473950" algn="l"/>
                <a:tab pos="7923213" algn="l"/>
                <a:tab pos="8372475" algn="l"/>
                <a:tab pos="8821738" algn="l"/>
                <a:tab pos="9271000" algn="l"/>
              </a:tabLst>
            </a:pPr>
            <a:r>
              <a:rPr lang="en-US" altLang="de-DE" sz="2000" b="1" dirty="0" smtClean="0"/>
              <a:t>Field report C vs. Ada</a:t>
            </a:r>
            <a:endParaRPr lang="en-US" altLang="de-DE" sz="2000" b="1" dirty="0" smtClean="0">
              <a:hlinkClick r:id="rId2"/>
            </a:endParaRPr>
          </a:p>
          <a:p>
            <a:pPr marL="630238" lvl="0" indent="-603250" eaLnBrk="1" hangingPunct="1">
              <a:lnSpc>
                <a:spcPct val="80000"/>
              </a:lnSpc>
              <a:buFont typeface="Times New Roman" pitchFamily="18" charset="0"/>
              <a:buChar char="•"/>
              <a:tabLst>
                <a:tab pos="630238" algn="l"/>
                <a:tab pos="735013" algn="l"/>
                <a:tab pos="1184275" algn="l"/>
                <a:tab pos="1633538" algn="l"/>
                <a:tab pos="2082800" algn="l"/>
                <a:tab pos="2532063" algn="l"/>
                <a:tab pos="2981325" algn="l"/>
                <a:tab pos="3430588" algn="l"/>
                <a:tab pos="3879850" algn="l"/>
                <a:tab pos="4329113" algn="l"/>
                <a:tab pos="4778375" algn="l"/>
                <a:tab pos="5227638" algn="l"/>
                <a:tab pos="5676900" algn="l"/>
                <a:tab pos="6126163" algn="l"/>
                <a:tab pos="6575425" algn="l"/>
                <a:tab pos="7024688" algn="l"/>
                <a:tab pos="7473950" algn="l"/>
                <a:tab pos="7923213" algn="l"/>
                <a:tab pos="8372475" algn="l"/>
                <a:tab pos="8821738" algn="l"/>
                <a:tab pos="9271000" algn="l"/>
              </a:tabLst>
            </a:pPr>
            <a:r>
              <a:rPr lang="en-US" altLang="de-DE" sz="2000" dirty="0" smtClean="0">
                <a:solidFill>
                  <a:srgbClr val="0000FF"/>
                </a:solidFill>
              </a:rPr>
              <a:t>http://www.cs.uni.edu/~mccormic/RealTime/</a:t>
            </a:r>
            <a:br>
              <a:rPr lang="en-US" altLang="de-DE" sz="2000" dirty="0" smtClean="0">
                <a:solidFill>
                  <a:srgbClr val="0000FF"/>
                </a:solidFill>
              </a:rPr>
            </a:br>
            <a:r>
              <a:rPr lang="en-US" altLang="de-DE" sz="2000" dirty="0" smtClean="0"/>
              <a:t>Software Engineering Education: On the Right Track</a:t>
            </a:r>
            <a:br>
              <a:rPr lang="en-US" altLang="de-DE" sz="2000" dirty="0" smtClean="0"/>
            </a:br>
            <a:r>
              <a:rPr lang="en-US" sz="2000" dirty="0" smtClean="0"/>
              <a:t>See the trains running.</a:t>
            </a:r>
            <a:endParaRPr lang="en-US" altLang="de-DE" sz="2000" dirty="0" smtClean="0"/>
          </a:p>
          <a:p>
            <a:pPr marL="34290" indent="0">
              <a:buNone/>
            </a:pPr>
            <a:r>
              <a:rPr lang="en-US" sz="2000" b="1" dirty="0" smtClean="0"/>
              <a:t>Vermont Technical College Lunar CubeSat</a:t>
            </a:r>
          </a:p>
          <a:p>
            <a:pPr marL="628650" indent="-595313">
              <a:buFont typeface="Arial" panose="020B0604020202020204" pitchFamily="34" charset="0"/>
              <a:buChar char="•"/>
            </a:pPr>
            <a:r>
              <a:rPr lang="en-US" sz="2000" dirty="0" smtClean="0">
                <a:solidFill>
                  <a:schemeClr val="accent2"/>
                </a:solidFill>
              </a:rPr>
              <a:t>http://cubesatlab.org/</a:t>
            </a:r>
            <a:r>
              <a:rPr lang="en-US" sz="2000" dirty="0" smtClean="0"/>
              <a:t/>
            </a:r>
            <a:br>
              <a:rPr lang="en-US" sz="2000" dirty="0" smtClean="0"/>
            </a:br>
            <a:r>
              <a:rPr lang="en-US" sz="2000" dirty="0" smtClean="0"/>
              <a:t>Started November 2013</a:t>
            </a:r>
            <a:br>
              <a:rPr lang="en-US" sz="2000" dirty="0" smtClean="0"/>
            </a:br>
            <a:r>
              <a:rPr lang="en-US" sz="2000" dirty="0" smtClean="0"/>
              <a:t>Successful two years mission</a:t>
            </a:r>
            <a:br>
              <a:rPr lang="en-US" sz="2000" dirty="0" smtClean="0"/>
            </a:br>
            <a:r>
              <a:rPr lang="en-US" sz="2000" dirty="0" smtClean="0"/>
              <a:t>Programmed in Ada/SPARK</a:t>
            </a:r>
          </a:p>
          <a:p>
            <a:pPr marL="628650" indent="0"/>
            <a:r>
              <a:rPr lang="en-US" sz="2000" b="1" dirty="0" smtClean="0"/>
              <a:t>The only successful one out of 12 academic CubeSats</a:t>
            </a:r>
            <a:br>
              <a:rPr lang="en-US" sz="2000" b="1" dirty="0" smtClean="0"/>
            </a:br>
            <a:r>
              <a:rPr lang="en-US" sz="2000" dirty="0" smtClean="0"/>
              <a:t>(all others programmed in C)</a:t>
            </a:r>
            <a:br>
              <a:rPr lang="en-US" sz="2000" dirty="0" smtClean="0"/>
            </a:br>
            <a:r>
              <a:rPr lang="en-US" sz="2000" dirty="0" smtClean="0"/>
              <a:t>See detailed description in</a:t>
            </a:r>
            <a:br>
              <a:rPr lang="en-US" sz="2000" dirty="0" smtClean="0"/>
            </a:br>
            <a:r>
              <a:rPr lang="de-DE" sz="2000" dirty="0">
                <a:hlinkClick r:id="rId3"/>
              </a:rPr>
              <a:t>Ada User Journal Vol. 41.1 March 2020, p. </a:t>
            </a:r>
            <a:r>
              <a:rPr lang="de-DE" sz="2000" dirty="0" smtClean="0">
                <a:hlinkClick r:id="rId3"/>
              </a:rPr>
              <a:t>36</a:t>
            </a:r>
            <a:endParaRPr lang="de-DE" sz="2000" dirty="0"/>
          </a:p>
        </p:txBody>
      </p:sp>
      <p:sp>
        <p:nvSpPr>
          <p:cNvPr id="4" name="Fußzeilenplatzhalter 3"/>
          <p:cNvSpPr>
            <a:spLocks noGrp="1"/>
          </p:cNvSpPr>
          <p:nvPr>
            <p:ph type="ftr" idx="10"/>
          </p:nvPr>
        </p:nvSpPr>
        <p:spPr/>
        <p:txBody>
          <a:bodyPr/>
          <a:lstStyle/>
          <a:p>
            <a:pPr>
              <a:defRPr/>
            </a:pPr>
            <a:r>
              <a:rPr lang="en-US" dirty="0" smtClean="0"/>
              <a:t>Ada Basics © 2024 C.Grein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6</a:t>
            </a:fld>
            <a:endParaRPr lang="de-DE" dirty="0"/>
          </a:p>
        </p:txBody>
      </p:sp>
      <p:sp>
        <p:nvSpPr>
          <p:cNvPr id="6" name="Textfeld 5"/>
          <p:cNvSpPr txBox="1"/>
          <p:nvPr/>
        </p:nvSpPr>
        <p:spPr>
          <a:xfrm>
            <a:off x="5868144" y="2780928"/>
            <a:ext cx="2556718" cy="338554"/>
          </a:xfrm>
          <a:prstGeom prst="rect">
            <a:avLst/>
          </a:prstGeom>
          <a:solidFill>
            <a:srgbClr val="31DBE3"/>
          </a:solidFill>
          <a:ln>
            <a:solidFill>
              <a:srgbClr val="0070C0"/>
            </a:solidFill>
          </a:ln>
        </p:spPr>
        <p:txBody>
          <a:bodyPr wrap="square" rtlCol="0">
            <a:spAutoFit/>
          </a:bodyPr>
          <a:lstStyle/>
          <a:p>
            <a:r>
              <a:rPr lang="en-US" altLang="de-DE" sz="1600" dirty="0" smtClean="0">
                <a:solidFill>
                  <a:schemeClr val="accent2"/>
                </a:solidFill>
              </a:rPr>
              <a:t>See Documents: McCormick</a:t>
            </a:r>
            <a:endParaRPr lang="en-US" altLang="de-DE" sz="1400" dirty="0">
              <a:solidFill>
                <a:schemeClr val="accent2"/>
              </a:solidFill>
            </a:endParaRPr>
          </a:p>
        </p:txBody>
      </p:sp>
    </p:spTree>
    <p:extLst>
      <p:ext uri="{BB962C8B-B14F-4D97-AF65-F5344CB8AC3E}">
        <p14:creationId xmlns:p14="http://schemas.microsoft.com/office/powerpoint/2010/main" val="1948693234"/>
      </p:ext>
    </p:extLst>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Rectangle 1"/>
          <p:cNvSpPr>
            <a:spLocks noGrp="1" noChangeArrowheads="1"/>
          </p:cNvSpPr>
          <p:nvPr>
            <p:ph type="title"/>
          </p:nvPr>
        </p:nvSpPr>
        <p:spPr>
          <a:xfrm>
            <a:off x="685800" y="609600"/>
            <a:ext cx="7772400" cy="1143000"/>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noProof="0" dirty="0" smtClean="0"/>
              <a:t>Anonymous Types and Subtypes</a:t>
            </a:r>
            <a:endParaRPr lang="en-US" altLang="de-DE" noProof="0" dirty="0" smtClean="0">
              <a:latin typeface="Courier New" pitchFamily="49" charset="0"/>
            </a:endParaRPr>
          </a:p>
        </p:txBody>
      </p:sp>
      <p:sp>
        <p:nvSpPr>
          <p:cNvPr id="19461" name="Rectangle 2"/>
          <p:cNvSpPr>
            <a:spLocks noGrp="1" noChangeArrowheads="1"/>
          </p:cNvSpPr>
          <p:nvPr>
            <p:ph idx="1"/>
          </p:nvPr>
        </p:nvSpPr>
        <p:spPr>
          <a:xfrm>
            <a:off x="685800" y="1981200"/>
            <a:ext cx="7772400" cy="4040088"/>
          </a:xfrm>
        </p:spPr>
        <p:txBody>
          <a:bodyPr/>
          <a:lstStyle/>
          <a:p>
            <a:pPr marL="0" indent="0" eaLnBrk="1" hangingPunct="1">
              <a:lnSpc>
                <a:spcPct val="80000"/>
              </a:lnSpc>
              <a:spcBef>
                <a:spcPts val="500"/>
              </a:spcBef>
              <a:buClrTx/>
              <a:buFontTx/>
              <a:buNone/>
              <a:tabLst>
                <a:tab pos="0" algn="l"/>
                <a:tab pos="638175" algn="l"/>
                <a:tab pos="1087438" algn="l"/>
                <a:tab pos="1536700" algn="l"/>
                <a:tab pos="1985963" algn="l"/>
                <a:tab pos="2435225" algn="l"/>
                <a:tab pos="2884488" algn="l"/>
                <a:tab pos="3333750" algn="l"/>
                <a:tab pos="3783013" algn="l"/>
                <a:tab pos="4232275" algn="l"/>
                <a:tab pos="4681538" algn="l"/>
                <a:tab pos="5130800" algn="l"/>
                <a:tab pos="5580063" algn="l"/>
                <a:tab pos="6029325" algn="l"/>
                <a:tab pos="6478588" algn="l"/>
                <a:tab pos="6927850" algn="l"/>
                <a:tab pos="7377113" algn="l"/>
                <a:tab pos="7826375" algn="l"/>
                <a:tab pos="8275638" algn="l"/>
                <a:tab pos="8724900" algn="l"/>
                <a:tab pos="9174163" algn="l"/>
              </a:tabLst>
              <a:defRPr/>
            </a:pPr>
            <a:r>
              <a:rPr lang="en-US" sz="2400" noProof="0" dirty="0" smtClean="0"/>
              <a:t>In this sample code, two incompatible </a:t>
            </a:r>
            <a:r>
              <a:rPr lang="en-US" sz="2400" i="1" noProof="0" dirty="0" smtClean="0"/>
              <a:t>anonymous array types </a:t>
            </a:r>
            <a:r>
              <a:rPr lang="en-US" sz="2400" noProof="0" dirty="0" smtClean="0"/>
              <a:t>are declared; the index range defines an </a:t>
            </a:r>
            <a:r>
              <a:rPr lang="en-US" sz="2400" i="1" noProof="0" dirty="0" smtClean="0"/>
              <a:t>anonymous subtype</a:t>
            </a:r>
            <a:r>
              <a:rPr lang="en-US" sz="2400" noProof="0" dirty="0" smtClean="0"/>
              <a:t> of Integer:</a:t>
            </a:r>
          </a:p>
          <a:p>
            <a:pPr marL="533400" indent="-500063" eaLnBrk="1" hangingPunct="1">
              <a:lnSpc>
                <a:spcPct val="80000"/>
              </a:lnSpc>
              <a:spcBef>
                <a:spcPts val="500"/>
              </a:spcBef>
              <a:buClrTx/>
              <a:buFontTx/>
              <a:buNone/>
              <a:tabLst>
                <a:tab pos="533400" algn="l"/>
                <a:tab pos="638175" algn="l"/>
                <a:tab pos="1087438" algn="l"/>
                <a:tab pos="1536700" algn="l"/>
                <a:tab pos="1985963" algn="l"/>
                <a:tab pos="2435225" algn="l"/>
                <a:tab pos="2884488" algn="l"/>
                <a:tab pos="3333750" algn="l"/>
                <a:tab pos="3783013" algn="l"/>
                <a:tab pos="4232275" algn="l"/>
                <a:tab pos="4681538" algn="l"/>
                <a:tab pos="5130800" algn="l"/>
                <a:tab pos="5580063" algn="l"/>
                <a:tab pos="6029325" algn="l"/>
                <a:tab pos="6478588" algn="l"/>
                <a:tab pos="6927850" algn="l"/>
                <a:tab pos="7377113" algn="l"/>
                <a:tab pos="7826375" algn="l"/>
                <a:tab pos="8275638" algn="l"/>
                <a:tab pos="8724900" algn="l"/>
                <a:tab pos="9174163" algn="l"/>
              </a:tabLst>
              <a:defRPr/>
            </a:pPr>
            <a:endParaRPr lang="en-US" sz="1800" b="1" noProof="0" dirty="0" smtClean="0">
              <a:latin typeface="Courier New" pitchFamily="49" charset="0"/>
            </a:endParaRPr>
          </a:p>
          <a:p>
            <a:pPr marL="533400" indent="-500063" eaLnBrk="1" hangingPunct="1">
              <a:lnSpc>
                <a:spcPct val="80000"/>
              </a:lnSpc>
              <a:spcBef>
                <a:spcPts val="500"/>
              </a:spcBef>
              <a:buClrTx/>
              <a:buFontTx/>
              <a:buNone/>
              <a:tabLst>
                <a:tab pos="533400" algn="l"/>
                <a:tab pos="638175" algn="l"/>
                <a:tab pos="1087438" algn="l"/>
                <a:tab pos="1536700" algn="l"/>
                <a:tab pos="1985963" algn="l"/>
                <a:tab pos="2435225" algn="l"/>
                <a:tab pos="2884488" algn="l"/>
                <a:tab pos="3333750" algn="l"/>
                <a:tab pos="3783013" algn="l"/>
                <a:tab pos="4232275" algn="l"/>
                <a:tab pos="4681538" algn="l"/>
                <a:tab pos="5130800" algn="l"/>
                <a:tab pos="5580063" algn="l"/>
                <a:tab pos="6029325" algn="l"/>
                <a:tab pos="6478588" algn="l"/>
                <a:tab pos="6927850" algn="l"/>
                <a:tab pos="7377113" algn="l"/>
                <a:tab pos="7826375" algn="l"/>
                <a:tab pos="8275638" algn="l"/>
                <a:tab pos="8724900" algn="l"/>
                <a:tab pos="9174163" algn="l"/>
              </a:tabLst>
              <a:defRPr/>
            </a:pPr>
            <a:r>
              <a:rPr lang="en-US" sz="2000" noProof="0" dirty="0" smtClean="0">
                <a:latin typeface="Courier New" pitchFamily="49" charset="0"/>
              </a:rPr>
              <a:t>A, B: </a:t>
            </a:r>
            <a:r>
              <a:rPr lang="en-US" sz="2000" b="1" noProof="0" dirty="0" smtClean="0">
                <a:latin typeface="Courier New" pitchFamily="49" charset="0"/>
              </a:rPr>
              <a:t>array</a:t>
            </a:r>
            <a:r>
              <a:rPr lang="en-US" sz="2000" noProof="0" dirty="0" smtClean="0">
                <a:latin typeface="Courier New" pitchFamily="49" charset="0"/>
              </a:rPr>
              <a:t> (-42 .. +42) </a:t>
            </a:r>
            <a:r>
              <a:rPr lang="en-US" sz="2000" b="1" noProof="0" dirty="0" smtClean="0">
                <a:latin typeface="Courier New" pitchFamily="49" charset="0"/>
              </a:rPr>
              <a:t>of</a:t>
            </a:r>
            <a:r>
              <a:rPr lang="en-US" sz="2000" noProof="0" dirty="0" smtClean="0">
                <a:latin typeface="Courier New" pitchFamily="49" charset="0"/>
              </a:rPr>
              <a:t> T;</a:t>
            </a:r>
          </a:p>
          <a:p>
            <a:pPr marL="533400" indent="-500063" eaLnBrk="1" hangingPunct="1">
              <a:lnSpc>
                <a:spcPct val="80000"/>
              </a:lnSpc>
              <a:spcBef>
                <a:spcPts val="500"/>
              </a:spcBef>
              <a:buClrTx/>
              <a:buFontTx/>
              <a:buNone/>
              <a:tabLst>
                <a:tab pos="533400" algn="l"/>
                <a:tab pos="638175" algn="l"/>
                <a:tab pos="1087438" algn="l"/>
                <a:tab pos="1536700" algn="l"/>
                <a:tab pos="1985963" algn="l"/>
                <a:tab pos="2435225" algn="l"/>
                <a:tab pos="2884488" algn="l"/>
                <a:tab pos="3333750" algn="l"/>
                <a:tab pos="3783013" algn="l"/>
                <a:tab pos="4232275" algn="l"/>
                <a:tab pos="4681538" algn="l"/>
                <a:tab pos="5130800" algn="l"/>
                <a:tab pos="5580063" algn="l"/>
                <a:tab pos="6029325" algn="l"/>
                <a:tab pos="6478588" algn="l"/>
                <a:tab pos="6927850" algn="l"/>
                <a:tab pos="7377113" algn="l"/>
                <a:tab pos="7826375" algn="l"/>
                <a:tab pos="8275638" algn="l"/>
                <a:tab pos="8724900" algn="l"/>
                <a:tab pos="9174163" algn="l"/>
              </a:tabLst>
              <a:defRPr/>
            </a:pPr>
            <a:endParaRPr lang="en-US" sz="2000" noProof="0" dirty="0" smtClean="0">
              <a:latin typeface="Courier New" pitchFamily="49" charset="0"/>
            </a:endParaRPr>
          </a:p>
          <a:p>
            <a:pPr marL="533400" indent="-500063" eaLnBrk="1" hangingPunct="1">
              <a:lnSpc>
                <a:spcPct val="80000"/>
              </a:lnSpc>
              <a:spcBef>
                <a:spcPts val="500"/>
              </a:spcBef>
              <a:buClrTx/>
              <a:buFontTx/>
              <a:buNone/>
              <a:tabLst>
                <a:tab pos="533400" algn="l"/>
                <a:tab pos="638175" algn="l"/>
                <a:tab pos="1087438" algn="l"/>
                <a:tab pos="1536700" algn="l"/>
                <a:tab pos="1985963" algn="l"/>
                <a:tab pos="2435225" algn="l"/>
                <a:tab pos="2884488" algn="l"/>
                <a:tab pos="3333750" algn="l"/>
                <a:tab pos="3783013" algn="l"/>
                <a:tab pos="4232275" algn="l"/>
                <a:tab pos="4681538" algn="l"/>
                <a:tab pos="5130800" algn="l"/>
                <a:tab pos="5580063" algn="l"/>
                <a:tab pos="6029325" algn="l"/>
                <a:tab pos="6478588" algn="l"/>
                <a:tab pos="6927850" algn="l"/>
                <a:tab pos="7377113" algn="l"/>
                <a:tab pos="7826375" algn="l"/>
                <a:tab pos="8275638" algn="l"/>
                <a:tab pos="8724900" algn="l"/>
                <a:tab pos="9174163" algn="l"/>
              </a:tabLst>
              <a:defRPr/>
            </a:pPr>
            <a:r>
              <a:rPr lang="en-US" sz="2000" noProof="0" dirty="0" smtClean="0">
                <a:solidFill>
                  <a:srgbClr val="FF0000"/>
                </a:solidFill>
                <a:latin typeface="Courier New" pitchFamily="49" charset="0"/>
              </a:rPr>
              <a:t>A := B;  -- </a:t>
            </a:r>
            <a:r>
              <a:rPr lang="en-US" sz="2000" i="1" noProof="0" dirty="0" smtClean="0">
                <a:solidFill>
                  <a:srgbClr val="FF0000"/>
                </a:solidFill>
                <a:latin typeface="Courier New" pitchFamily="49" charset="0"/>
              </a:rPr>
              <a:t>illegal</a:t>
            </a:r>
            <a:endParaRPr lang="en-US" sz="2000" i="1" noProof="0" dirty="0" smtClean="0">
              <a:latin typeface="Courier New" pitchFamily="49" charset="0"/>
            </a:endParaRPr>
          </a:p>
          <a:p>
            <a:pPr marL="533400" indent="-500063" eaLnBrk="1" hangingPunct="1">
              <a:lnSpc>
                <a:spcPct val="80000"/>
              </a:lnSpc>
              <a:spcBef>
                <a:spcPts val="500"/>
              </a:spcBef>
              <a:buClrTx/>
              <a:buFontTx/>
              <a:buNone/>
              <a:tabLst>
                <a:tab pos="533400" algn="l"/>
                <a:tab pos="638175" algn="l"/>
                <a:tab pos="1087438" algn="l"/>
                <a:tab pos="1536700" algn="l"/>
                <a:tab pos="1985963" algn="l"/>
                <a:tab pos="2435225" algn="l"/>
                <a:tab pos="2884488" algn="l"/>
                <a:tab pos="3333750" algn="l"/>
                <a:tab pos="3783013" algn="l"/>
                <a:tab pos="4232275" algn="l"/>
                <a:tab pos="4681538" algn="l"/>
                <a:tab pos="5130800" algn="l"/>
                <a:tab pos="5580063" algn="l"/>
                <a:tab pos="6029325" algn="l"/>
                <a:tab pos="6478588" algn="l"/>
                <a:tab pos="6927850" algn="l"/>
                <a:tab pos="7377113" algn="l"/>
                <a:tab pos="7826375" algn="l"/>
                <a:tab pos="8275638" algn="l"/>
                <a:tab pos="8724900" algn="l"/>
                <a:tab pos="9174163" algn="l"/>
              </a:tabLst>
              <a:defRPr/>
            </a:pPr>
            <a:endParaRPr lang="en-US" sz="2000" noProof="0" dirty="0" smtClean="0">
              <a:latin typeface="Courier New" pitchFamily="49" charset="0"/>
            </a:endParaRPr>
          </a:p>
          <a:p>
            <a:pPr marL="533400" indent="-500063" eaLnBrk="1" hangingPunct="1">
              <a:lnSpc>
                <a:spcPct val="80000"/>
              </a:lnSpc>
              <a:spcBef>
                <a:spcPts val="500"/>
              </a:spcBef>
              <a:buClrTx/>
              <a:buFontTx/>
              <a:buNone/>
              <a:tabLst>
                <a:tab pos="533400" algn="l"/>
                <a:tab pos="638175" algn="l"/>
                <a:tab pos="1087438" algn="l"/>
                <a:tab pos="1536700" algn="l"/>
                <a:tab pos="1985963" algn="l"/>
                <a:tab pos="2435225" algn="l"/>
                <a:tab pos="2884488" algn="l"/>
                <a:tab pos="3333750" algn="l"/>
                <a:tab pos="3783013" algn="l"/>
                <a:tab pos="4232275" algn="l"/>
                <a:tab pos="4681538" algn="l"/>
                <a:tab pos="5130800" algn="l"/>
                <a:tab pos="5580063" algn="l"/>
                <a:tab pos="6029325" algn="l"/>
                <a:tab pos="6478588" algn="l"/>
                <a:tab pos="6927850" algn="l"/>
                <a:tab pos="7377113" algn="l"/>
                <a:tab pos="7826375" algn="l"/>
                <a:tab pos="8275638" algn="l"/>
                <a:tab pos="8724900" algn="l"/>
                <a:tab pos="9174163" algn="l"/>
              </a:tabLst>
              <a:defRPr/>
            </a:pPr>
            <a:endParaRPr lang="en-US" sz="900" noProof="0" dirty="0" smtClean="0">
              <a:latin typeface="Courier New" pitchFamily="49" charset="0"/>
            </a:endParaRPr>
          </a:p>
          <a:p>
            <a:pPr marL="533400" indent="-500063" eaLnBrk="1" hangingPunct="1">
              <a:lnSpc>
                <a:spcPct val="80000"/>
              </a:lnSpc>
              <a:spcBef>
                <a:spcPts val="500"/>
              </a:spcBef>
              <a:buClrTx/>
              <a:buFontTx/>
              <a:buNone/>
              <a:tabLst>
                <a:tab pos="533400" algn="l"/>
                <a:tab pos="638175" algn="l"/>
                <a:tab pos="1087438" algn="l"/>
                <a:tab pos="1536700" algn="l"/>
                <a:tab pos="1985963" algn="l"/>
                <a:tab pos="2435225" algn="l"/>
                <a:tab pos="2884488" algn="l"/>
                <a:tab pos="3333750" algn="l"/>
                <a:tab pos="3783013" algn="l"/>
                <a:tab pos="4232275" algn="l"/>
                <a:tab pos="4681538" algn="l"/>
                <a:tab pos="5130800" algn="l"/>
                <a:tab pos="5580063" algn="l"/>
                <a:tab pos="6029325" algn="l"/>
                <a:tab pos="6478588" algn="l"/>
                <a:tab pos="6927850" algn="l"/>
                <a:tab pos="7377113" algn="l"/>
                <a:tab pos="7826375" algn="l"/>
                <a:tab pos="8275638" algn="l"/>
                <a:tab pos="8724900" algn="l"/>
                <a:tab pos="9174163" algn="l"/>
              </a:tabLst>
              <a:defRPr/>
            </a:pPr>
            <a:r>
              <a:rPr lang="en-US" sz="2400" noProof="0" dirty="0" smtClean="0"/>
              <a:t>But:</a:t>
            </a:r>
          </a:p>
          <a:p>
            <a:pPr marL="533400" indent="-500063" eaLnBrk="1" hangingPunct="1">
              <a:lnSpc>
                <a:spcPct val="80000"/>
              </a:lnSpc>
              <a:spcBef>
                <a:spcPts val="500"/>
              </a:spcBef>
              <a:buClrTx/>
              <a:buFontTx/>
              <a:buNone/>
              <a:tabLst>
                <a:tab pos="533400" algn="l"/>
                <a:tab pos="638175" algn="l"/>
                <a:tab pos="1087438" algn="l"/>
                <a:tab pos="1536700" algn="l"/>
                <a:tab pos="1985963" algn="l"/>
                <a:tab pos="2435225" algn="l"/>
                <a:tab pos="2884488" algn="l"/>
                <a:tab pos="3333750" algn="l"/>
                <a:tab pos="3783013" algn="l"/>
                <a:tab pos="4232275" algn="l"/>
                <a:tab pos="4681538" algn="l"/>
                <a:tab pos="5130800" algn="l"/>
                <a:tab pos="5580063" algn="l"/>
                <a:tab pos="6029325" algn="l"/>
                <a:tab pos="6478588" algn="l"/>
                <a:tab pos="6927850" algn="l"/>
                <a:tab pos="7377113" algn="l"/>
                <a:tab pos="7826375" algn="l"/>
                <a:tab pos="8275638" algn="l"/>
                <a:tab pos="8724900" algn="l"/>
                <a:tab pos="9174163" algn="l"/>
              </a:tabLst>
              <a:defRPr/>
            </a:pPr>
            <a:endParaRPr lang="en-US" sz="800" noProof="0" dirty="0" smtClean="0"/>
          </a:p>
          <a:p>
            <a:pPr marL="533400" indent="-500063" eaLnBrk="1" hangingPunct="1">
              <a:lnSpc>
                <a:spcPct val="80000"/>
              </a:lnSpc>
              <a:spcBef>
                <a:spcPts val="500"/>
              </a:spcBef>
              <a:buClrTx/>
              <a:buFontTx/>
              <a:buNone/>
              <a:tabLst>
                <a:tab pos="533400" algn="l"/>
                <a:tab pos="638175" algn="l"/>
                <a:tab pos="1087438" algn="l"/>
                <a:tab pos="1536700" algn="l"/>
                <a:tab pos="1985963" algn="l"/>
                <a:tab pos="2435225" algn="l"/>
                <a:tab pos="2884488" algn="l"/>
                <a:tab pos="3333750" algn="l"/>
                <a:tab pos="3783013" algn="l"/>
                <a:tab pos="4232275" algn="l"/>
                <a:tab pos="4681538" algn="l"/>
                <a:tab pos="5130800" algn="l"/>
                <a:tab pos="5580063" algn="l"/>
                <a:tab pos="6029325" algn="l"/>
                <a:tab pos="6478588" algn="l"/>
                <a:tab pos="6927850" algn="l"/>
                <a:tab pos="7377113" algn="l"/>
                <a:tab pos="7826375" algn="l"/>
                <a:tab pos="8275638" algn="l"/>
                <a:tab pos="8724900" algn="l"/>
                <a:tab pos="9174163" algn="l"/>
              </a:tabLst>
              <a:defRPr/>
            </a:pPr>
            <a:r>
              <a:rPr lang="en-US" sz="2000" b="1" noProof="0" dirty="0" smtClean="0">
                <a:solidFill>
                  <a:schemeClr val="accent2"/>
                </a:solidFill>
                <a:latin typeface="Courier New" pitchFamily="49" charset="0"/>
              </a:rPr>
              <a:t>for</a:t>
            </a:r>
            <a:r>
              <a:rPr lang="en-US" sz="2000" noProof="0" dirty="0" smtClean="0">
                <a:solidFill>
                  <a:schemeClr val="accent2"/>
                </a:solidFill>
                <a:latin typeface="Courier New" pitchFamily="49" charset="0"/>
              </a:rPr>
              <a:t> I </a:t>
            </a:r>
            <a:r>
              <a:rPr lang="en-US" sz="2000" b="1" noProof="0" dirty="0" smtClean="0">
                <a:solidFill>
                  <a:schemeClr val="accent2"/>
                </a:solidFill>
                <a:latin typeface="Courier New" pitchFamily="49" charset="0"/>
              </a:rPr>
              <a:t>in</a:t>
            </a:r>
            <a:r>
              <a:rPr lang="en-US" sz="2000" noProof="0" dirty="0" smtClean="0">
                <a:solidFill>
                  <a:schemeClr val="accent2"/>
                </a:solidFill>
                <a:latin typeface="Courier New" pitchFamily="49" charset="0"/>
              </a:rPr>
              <a:t> A</a:t>
            </a:r>
            <a:r>
              <a:rPr lang="en-US" sz="2000" noProof="0" dirty="0" smtClean="0">
                <a:solidFill>
                  <a:schemeClr val="accent2"/>
                </a:solidFill>
                <a:latin typeface="Courier New" pitchFamily="49" charset="0"/>
                <a:cs typeface="Courier New" pitchFamily="49" charset="0"/>
              </a:rPr>
              <a:t>'</a:t>
            </a:r>
            <a:r>
              <a:rPr lang="en-US" sz="2000" b="1" noProof="0" dirty="0" smtClean="0">
                <a:solidFill>
                  <a:schemeClr val="accent2"/>
                </a:solidFill>
                <a:latin typeface="Courier New" pitchFamily="49" charset="0"/>
              </a:rPr>
              <a:t>Range</a:t>
            </a:r>
            <a:r>
              <a:rPr lang="en-US" sz="2000" noProof="0" dirty="0" smtClean="0">
                <a:solidFill>
                  <a:schemeClr val="accent2"/>
                </a:solidFill>
                <a:latin typeface="Courier New" pitchFamily="49" charset="0"/>
              </a:rPr>
              <a:t> </a:t>
            </a:r>
            <a:r>
              <a:rPr lang="en-US" sz="2000" b="1" noProof="0" dirty="0" smtClean="0">
                <a:solidFill>
                  <a:schemeClr val="accent2"/>
                </a:solidFill>
                <a:latin typeface="Courier New" pitchFamily="49" charset="0"/>
              </a:rPr>
              <a:t>loop</a:t>
            </a:r>
          </a:p>
          <a:p>
            <a:pPr marL="533400" indent="-500063" eaLnBrk="1" hangingPunct="1">
              <a:lnSpc>
                <a:spcPct val="80000"/>
              </a:lnSpc>
              <a:spcBef>
                <a:spcPts val="500"/>
              </a:spcBef>
              <a:buClrTx/>
              <a:buFontTx/>
              <a:buNone/>
              <a:tabLst>
                <a:tab pos="533400" algn="l"/>
                <a:tab pos="638175" algn="l"/>
                <a:tab pos="1087438" algn="l"/>
                <a:tab pos="1536700" algn="l"/>
                <a:tab pos="1985963" algn="l"/>
                <a:tab pos="2435225" algn="l"/>
                <a:tab pos="2884488" algn="l"/>
                <a:tab pos="3333750" algn="l"/>
                <a:tab pos="3783013" algn="l"/>
                <a:tab pos="4232275" algn="l"/>
                <a:tab pos="4681538" algn="l"/>
                <a:tab pos="5130800" algn="l"/>
                <a:tab pos="5580063" algn="l"/>
                <a:tab pos="6029325" algn="l"/>
                <a:tab pos="6478588" algn="l"/>
                <a:tab pos="6927850" algn="l"/>
                <a:tab pos="7377113" algn="l"/>
                <a:tab pos="7826375" algn="l"/>
                <a:tab pos="8275638" algn="l"/>
                <a:tab pos="8724900" algn="l"/>
                <a:tab pos="9174163" algn="l"/>
              </a:tabLst>
              <a:defRPr/>
            </a:pPr>
            <a:r>
              <a:rPr lang="en-US" sz="2000" noProof="0" dirty="0" smtClean="0">
                <a:solidFill>
                  <a:schemeClr val="accent2"/>
                </a:solidFill>
                <a:latin typeface="Courier New" pitchFamily="49" charset="0"/>
              </a:rPr>
              <a:t>  A (I) := B (I); -- </a:t>
            </a:r>
            <a:r>
              <a:rPr lang="en-US" sz="2000" i="1" noProof="0" dirty="0" smtClean="0">
                <a:solidFill>
                  <a:schemeClr val="accent2"/>
                </a:solidFill>
                <a:latin typeface="Courier New" pitchFamily="49" charset="0"/>
              </a:rPr>
              <a:t>OK, identical component type</a:t>
            </a:r>
          </a:p>
          <a:p>
            <a:pPr marL="533400" indent="-500063" eaLnBrk="1" hangingPunct="1">
              <a:lnSpc>
                <a:spcPct val="80000"/>
              </a:lnSpc>
              <a:spcBef>
                <a:spcPts val="500"/>
              </a:spcBef>
              <a:buClrTx/>
              <a:buFontTx/>
              <a:buNone/>
              <a:tabLst>
                <a:tab pos="533400" algn="l"/>
                <a:tab pos="638175" algn="l"/>
                <a:tab pos="1087438" algn="l"/>
                <a:tab pos="1536700" algn="l"/>
                <a:tab pos="1985963" algn="l"/>
                <a:tab pos="2435225" algn="l"/>
                <a:tab pos="2884488" algn="l"/>
                <a:tab pos="3333750" algn="l"/>
                <a:tab pos="3783013" algn="l"/>
                <a:tab pos="4232275" algn="l"/>
                <a:tab pos="4681538" algn="l"/>
                <a:tab pos="5130800" algn="l"/>
                <a:tab pos="5580063" algn="l"/>
                <a:tab pos="6029325" algn="l"/>
                <a:tab pos="6478588" algn="l"/>
                <a:tab pos="6927850" algn="l"/>
                <a:tab pos="7377113" algn="l"/>
                <a:tab pos="7826375" algn="l"/>
                <a:tab pos="8275638" algn="l"/>
                <a:tab pos="8724900" algn="l"/>
                <a:tab pos="9174163" algn="l"/>
              </a:tabLst>
              <a:defRPr/>
            </a:pPr>
            <a:r>
              <a:rPr lang="en-US" sz="2000" b="1" noProof="0" dirty="0" smtClean="0">
                <a:solidFill>
                  <a:schemeClr val="accent2"/>
                </a:solidFill>
                <a:latin typeface="Courier New" pitchFamily="49" charset="0"/>
              </a:rPr>
              <a:t>end loop</a:t>
            </a:r>
            <a:r>
              <a:rPr lang="en-US" sz="2000" noProof="0" dirty="0" smtClean="0">
                <a:solidFill>
                  <a:schemeClr val="accent2"/>
                </a:solidFill>
                <a:latin typeface="Courier New" pitchFamily="49" charset="0"/>
              </a:rPr>
              <a:t>;</a:t>
            </a:r>
          </a:p>
        </p:txBody>
      </p:sp>
      <p:sp>
        <p:nvSpPr>
          <p:cNvPr id="3" name="Fußzeilenplatzhalter 2"/>
          <p:cNvSpPr>
            <a:spLocks noGrp="1"/>
          </p:cNvSpPr>
          <p:nvPr>
            <p:ph type="ftr" idx="10"/>
          </p:nvPr>
        </p:nvSpPr>
        <p:spPr/>
        <p:txBody>
          <a:bodyPr/>
          <a:lstStyle/>
          <a:p>
            <a:pPr>
              <a:defRPr/>
            </a:pPr>
            <a:r>
              <a:rPr lang="en-US" dirty="0" smtClean="0"/>
              <a:t>Ada Basics © 2024 C.Grein</a:t>
            </a:r>
            <a:endParaRPr lang="de-DE" dirty="0"/>
          </a:p>
        </p:txBody>
      </p:sp>
      <p:sp>
        <p:nvSpPr>
          <p:cNvPr id="4" name="Foliennummernplatzhalter 3"/>
          <p:cNvSpPr>
            <a:spLocks noGrp="1"/>
          </p:cNvSpPr>
          <p:nvPr>
            <p:ph type="sldNum" idx="11"/>
          </p:nvPr>
        </p:nvSpPr>
        <p:spPr/>
        <p:txBody>
          <a:bodyPr/>
          <a:lstStyle/>
          <a:p>
            <a:pPr>
              <a:defRPr/>
            </a:pPr>
            <a:fld id="{07B95DED-7F18-463B-9F94-D327A3428C3B}" type="slidenum">
              <a:rPr lang="de-DE" smtClean="0"/>
              <a:pPr>
                <a:defRPr/>
              </a:pPr>
              <a:t>60</a:t>
            </a:fld>
            <a:endParaRPr lang="de-DE" dirty="0"/>
          </a:p>
        </p:txBody>
      </p:sp>
      <p:sp>
        <p:nvSpPr>
          <p:cNvPr id="2" name="Textfeld 1"/>
          <p:cNvSpPr txBox="1"/>
          <p:nvPr/>
        </p:nvSpPr>
        <p:spPr>
          <a:xfrm>
            <a:off x="5003800" y="3573463"/>
            <a:ext cx="3097213" cy="1323439"/>
          </a:xfrm>
          <a:prstGeom prst="rect">
            <a:avLst/>
          </a:prstGeom>
          <a:noFill/>
        </p:spPr>
        <p:txBody>
          <a:bodyPr>
            <a:spAutoFit/>
          </a:bodyPr>
          <a:lstStyle/>
          <a:p>
            <a:pPr>
              <a:defRPr/>
            </a:pPr>
            <a:r>
              <a:rPr lang="en-GB" sz="2000" dirty="0" smtClean="0">
                <a:solidFill>
                  <a:schemeClr val="tx1"/>
                </a:solidFill>
                <a:latin typeface="+mn-lt"/>
              </a:rPr>
              <a:t>There is </a:t>
            </a:r>
            <a:r>
              <a:rPr lang="en-GB" sz="2000" u="sng" dirty="0" smtClean="0">
                <a:solidFill>
                  <a:schemeClr val="tx1"/>
                </a:solidFill>
                <a:latin typeface="+mn-lt"/>
              </a:rPr>
              <a:t>absolutely no</a:t>
            </a:r>
            <a:r>
              <a:rPr lang="en-GB" sz="2000" dirty="0" smtClean="0">
                <a:solidFill>
                  <a:schemeClr val="tx1"/>
                </a:solidFill>
                <a:latin typeface="+mn-lt"/>
              </a:rPr>
              <a:t> way to convert </a:t>
            </a:r>
            <a:r>
              <a:rPr lang="en-GB" sz="1800" dirty="0" smtClean="0">
                <a:solidFill>
                  <a:schemeClr val="tx1"/>
                </a:solidFill>
                <a:latin typeface="Courier New" pitchFamily="49" charset="0"/>
                <a:cs typeface="Courier New" pitchFamily="49" charset="0"/>
              </a:rPr>
              <a:t>A</a:t>
            </a:r>
            <a:r>
              <a:rPr lang="en-GB" sz="2000" dirty="0" smtClean="0">
                <a:solidFill>
                  <a:schemeClr val="tx1"/>
                </a:solidFill>
                <a:latin typeface="+mn-lt"/>
              </a:rPr>
              <a:t> into </a:t>
            </a:r>
            <a:r>
              <a:rPr lang="en-GB" sz="1800" dirty="0" smtClean="0">
                <a:solidFill>
                  <a:schemeClr val="tx1"/>
                </a:solidFill>
                <a:latin typeface="Courier New" pitchFamily="49" charset="0"/>
                <a:cs typeface="Courier New" pitchFamily="49" charset="0"/>
              </a:rPr>
              <a:t>B</a:t>
            </a:r>
            <a:r>
              <a:rPr lang="en-GB" sz="2000" dirty="0" smtClean="0">
                <a:solidFill>
                  <a:schemeClr val="tx1"/>
                </a:solidFill>
                <a:latin typeface="+mn-lt"/>
              </a:rPr>
              <a:t>.</a:t>
            </a:r>
          </a:p>
          <a:p>
            <a:pPr>
              <a:defRPr/>
            </a:pPr>
            <a:r>
              <a:rPr lang="en-GB" sz="2000" dirty="0" smtClean="0">
                <a:solidFill>
                  <a:schemeClr val="tx1"/>
                </a:solidFill>
                <a:latin typeface="+mn-lt"/>
              </a:rPr>
              <a:t>Exactly this may be the intent.</a:t>
            </a:r>
            <a:endParaRPr lang="en-GB" sz="2000" dirty="0">
              <a:solidFill>
                <a:schemeClr val="tx1"/>
              </a:solidFill>
              <a:latin typeface="+mn-lt"/>
            </a:endParaRPr>
          </a:p>
        </p:txBody>
      </p:sp>
      <p:sp>
        <p:nvSpPr>
          <p:cNvPr id="37895" name="Geschweifte Klammer links 2"/>
          <p:cNvSpPr>
            <a:spLocks/>
          </p:cNvSpPr>
          <p:nvPr/>
        </p:nvSpPr>
        <p:spPr bwMode="auto">
          <a:xfrm>
            <a:off x="4716463" y="3716338"/>
            <a:ext cx="188912" cy="1008062"/>
          </a:xfrm>
          <a:prstGeom prst="leftBrace">
            <a:avLst>
              <a:gd name="adj1" fmla="val 8202"/>
              <a:gd name="adj2" fmla="val 50000"/>
            </a:avLst>
          </a:prstGeom>
          <a:noFill/>
          <a:ln w="9525" algn="ctr">
            <a:solidFill>
              <a:schemeClr val="tx1"/>
            </a:solidFill>
            <a:round/>
            <a:headEnd/>
            <a:tailEnd/>
          </a:ln>
          <a:extLst>
            <a:ext uri="{909E8E84-426E-40DD-AFC4-6F175D3DCCD1}">
              <a14:hiddenFill xmlns:a14="http://schemas.microsoft.com/office/drawing/2010/main">
                <a:solidFill>
                  <a:srgbClr val="FFFFFF"/>
                </a:solidFill>
              </a14:hiddenFill>
            </a:ext>
          </a:extLst>
        </p:spPr>
        <p:txBody>
          <a:bodyPr/>
          <a:lstStyle/>
          <a:p>
            <a:endParaRPr lang="de-DE" altLang="de-DE" dirty="0"/>
          </a:p>
        </p:txBody>
      </p:sp>
      <p:cxnSp>
        <p:nvCxnSpPr>
          <p:cNvPr id="37896" name="Gerade Verbindung mit Pfeil 4"/>
          <p:cNvCxnSpPr>
            <a:cxnSpLocks noChangeShapeType="1"/>
          </p:cNvCxnSpPr>
          <p:nvPr/>
        </p:nvCxnSpPr>
        <p:spPr bwMode="auto">
          <a:xfrm flipH="1" flipV="1">
            <a:off x="3779838" y="4005263"/>
            <a:ext cx="936625" cy="215900"/>
          </a:xfrm>
          <a:prstGeom prst="straightConnector1">
            <a:avLst/>
          </a:prstGeom>
          <a:noFill/>
          <a:ln w="9525" algn="ctr">
            <a:solidFill>
              <a:schemeClr val="tx1"/>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2671783205"/>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noProof="0" dirty="0" smtClean="0"/>
              <a:t>Slices</a:t>
            </a:r>
            <a:endParaRPr lang="en-US" noProof="0" dirty="0"/>
          </a:p>
        </p:txBody>
      </p:sp>
      <p:sp>
        <p:nvSpPr>
          <p:cNvPr id="3" name="Inhaltsplatzhalter 2"/>
          <p:cNvSpPr>
            <a:spLocks noGrp="1"/>
          </p:cNvSpPr>
          <p:nvPr>
            <p:ph idx="1"/>
          </p:nvPr>
        </p:nvSpPr>
        <p:spPr/>
        <p:txBody>
          <a:bodyPr/>
          <a:lstStyle/>
          <a:p>
            <a:pPr marL="0" indent="0"/>
            <a:r>
              <a:rPr lang="en-US" sz="2000" noProof="0" dirty="0" smtClean="0"/>
              <a:t>Slices (contiguous partial ranges) may be built from one-dimensional arrays.</a:t>
            </a:r>
          </a:p>
          <a:p>
            <a:pPr marL="0" indent="0"/>
            <a:r>
              <a:rPr lang="en-US" sz="2000" noProof="0" dirty="0" smtClean="0"/>
              <a:t>The bounds must be within the index range except in case of an empty range; in the latter case, the </a:t>
            </a:r>
            <a:r>
              <a:rPr lang="en-US" sz="2000" noProof="0" dirty="0" smtClean="0">
                <a:solidFill>
                  <a:schemeClr val="tx1"/>
                </a:solidFill>
              </a:rPr>
              <a:t>upper bound </a:t>
            </a:r>
            <a:r>
              <a:rPr lang="en-US" sz="2000" noProof="0" dirty="0" smtClean="0"/>
              <a:t>is smaller than the lower one (both of course inside the index base range):</a:t>
            </a:r>
            <a:endParaRPr lang="en-US" sz="1200" noProof="0" dirty="0" smtClean="0"/>
          </a:p>
          <a:p>
            <a:pPr marL="357188" indent="0"/>
            <a:r>
              <a:rPr lang="en-US" sz="1800" b="1" noProof="0" dirty="0" smtClean="0">
                <a:latin typeface="Courier New" panose="02070309020205020404" pitchFamily="49" charset="0"/>
                <a:cs typeface="Courier New" panose="02070309020205020404" pitchFamily="49" charset="0"/>
              </a:rPr>
              <a:t>type</a:t>
            </a:r>
            <a:r>
              <a:rPr lang="en-US" sz="1800" noProof="0" dirty="0" smtClean="0">
                <a:latin typeface="Courier New" panose="02070309020205020404" pitchFamily="49" charset="0"/>
                <a:cs typeface="Courier New" panose="02070309020205020404" pitchFamily="49" charset="0"/>
              </a:rPr>
              <a:t> Collection </a:t>
            </a:r>
            <a:r>
              <a:rPr lang="en-US" sz="1800" b="1" noProof="0" dirty="0" smtClean="0">
                <a:latin typeface="Courier New" panose="02070309020205020404" pitchFamily="49" charset="0"/>
                <a:cs typeface="Courier New" panose="02070309020205020404" pitchFamily="49" charset="0"/>
              </a:rPr>
              <a:t>is array </a:t>
            </a:r>
            <a:r>
              <a:rPr lang="en-US" sz="1800" noProof="0" dirty="0" smtClean="0">
                <a:latin typeface="Courier New" panose="02070309020205020404" pitchFamily="49" charset="0"/>
                <a:cs typeface="Courier New" panose="02070309020205020404" pitchFamily="49" charset="0"/>
              </a:rPr>
              <a:t>(1815 .. 2012) </a:t>
            </a:r>
            <a:r>
              <a:rPr lang="en-US" sz="1800" b="1" noProof="0" dirty="0" smtClean="0">
                <a:latin typeface="Courier New" panose="02070309020205020404" pitchFamily="49" charset="0"/>
                <a:cs typeface="Courier New" panose="02070309020205020404" pitchFamily="49" charset="0"/>
              </a:rPr>
              <a:t>of</a:t>
            </a:r>
            <a:r>
              <a:rPr lang="en-US" sz="1800" noProof="0" dirty="0" smtClean="0">
                <a:latin typeface="Courier New" panose="02070309020205020404" pitchFamily="49" charset="0"/>
                <a:cs typeface="Courier New" panose="02070309020205020404" pitchFamily="49" charset="0"/>
              </a:rPr>
              <a:t> Thing;</a:t>
            </a:r>
          </a:p>
          <a:p>
            <a:pPr marL="357188" indent="0"/>
            <a:r>
              <a:rPr lang="en-US" sz="1800" noProof="0" dirty="0" smtClean="0">
                <a:latin typeface="Courier New" panose="02070309020205020404" pitchFamily="49" charset="0"/>
                <a:cs typeface="Courier New" panose="02070309020205020404" pitchFamily="49" charset="0"/>
              </a:rPr>
              <a:t>Coll: Collection;</a:t>
            </a:r>
            <a:br>
              <a:rPr lang="en-US" sz="1800" noProof="0" dirty="0" smtClean="0">
                <a:latin typeface="Courier New" panose="02070309020205020404" pitchFamily="49" charset="0"/>
                <a:cs typeface="Courier New" panose="02070309020205020404" pitchFamily="49" charset="0"/>
              </a:rPr>
            </a:br>
            <a:r>
              <a:rPr lang="en-US" sz="1800" noProof="0" dirty="0" smtClean="0">
                <a:latin typeface="Courier New" panose="02070309020205020404" pitchFamily="49" charset="0"/>
                <a:cs typeface="Courier New" panose="02070309020205020404" pitchFamily="49" charset="0"/>
              </a:rPr>
              <a:t>… Coll (1983 .. 1995) …</a:t>
            </a:r>
          </a:p>
          <a:p>
            <a:pPr marL="0" lvl="0" indent="0"/>
            <a:r>
              <a:rPr lang="en-US" sz="2000" noProof="0" dirty="0" smtClean="0"/>
              <a:t>If the upper bound is smaller than the lower bound, the slice is empty:</a:t>
            </a:r>
          </a:p>
          <a:p>
            <a:pPr marL="357188" lvl="0" indent="0"/>
            <a:r>
              <a:rPr lang="en-US" sz="1800" noProof="0" dirty="0" smtClean="0">
                <a:latin typeface="Courier New" panose="02070309020205020404" pitchFamily="49" charset="0"/>
                <a:cs typeface="Courier New" panose="02070309020205020404" pitchFamily="49" charset="0"/>
              </a:rPr>
              <a:t>… Coll (1995 .. 1983) …</a:t>
            </a:r>
          </a:p>
          <a:p>
            <a:pPr marL="0" lvl="0" indent="0"/>
            <a:r>
              <a:rPr lang="en-US" sz="2000" noProof="0" dirty="0" smtClean="0"/>
              <a:t>Also empty:</a:t>
            </a:r>
          </a:p>
          <a:p>
            <a:pPr marL="357188" indent="0"/>
            <a:r>
              <a:rPr lang="en-US" sz="1800" noProof="0" dirty="0" smtClean="0">
                <a:latin typeface="Courier New" panose="02070309020205020404" pitchFamily="49" charset="0"/>
                <a:cs typeface="Courier New" panose="02070309020205020404" pitchFamily="49" charset="0"/>
              </a:rPr>
              <a:t>… Coll (</a:t>
            </a:r>
            <a:r>
              <a:rPr lang="en-US" sz="1800" noProof="0" dirty="0" smtClean="0">
                <a:solidFill>
                  <a:schemeClr val="tx1"/>
                </a:solidFill>
                <a:latin typeface="Courier New" panose="02070309020205020404" pitchFamily="49" charset="0"/>
                <a:cs typeface="Courier New" panose="02070309020205020404" pitchFamily="49" charset="0"/>
              </a:rPr>
              <a:t>-2</a:t>
            </a:r>
            <a:r>
              <a:rPr lang="en-US" sz="1800" noProof="0" dirty="0" smtClean="0">
                <a:latin typeface="Courier New" panose="02070309020205020404" pitchFamily="49" charset="0"/>
                <a:cs typeface="Courier New" panose="02070309020205020404" pitchFamily="49" charset="0"/>
              </a:rPr>
              <a:t> .. </a:t>
            </a:r>
            <a:r>
              <a:rPr lang="en-US" sz="1800" noProof="0" dirty="0" smtClean="0">
                <a:solidFill>
                  <a:schemeClr val="tx1"/>
                </a:solidFill>
                <a:latin typeface="Courier New" panose="02070309020205020404" pitchFamily="49" charset="0"/>
                <a:cs typeface="Courier New" panose="02070309020205020404" pitchFamily="49" charset="0"/>
              </a:rPr>
              <a:t>-10</a:t>
            </a:r>
            <a:r>
              <a:rPr lang="en-US" sz="1800" noProof="0" dirty="0" smtClean="0">
                <a:latin typeface="Courier New" panose="02070309020205020404" pitchFamily="49" charset="0"/>
                <a:cs typeface="Courier New" panose="02070309020205020404" pitchFamily="49" charset="0"/>
              </a:rPr>
              <a:t>) …  -- </a:t>
            </a:r>
            <a:r>
              <a:rPr lang="en-US" sz="1800" i="1" noProof="0" dirty="0" smtClean="0">
                <a:latin typeface="Courier New" panose="02070309020205020404" pitchFamily="49" charset="0"/>
                <a:cs typeface="Courier New" panose="02070309020205020404" pitchFamily="49" charset="0"/>
              </a:rPr>
              <a:t>index base range Integer</a:t>
            </a:r>
          </a:p>
          <a:p>
            <a:pPr marL="357188" indent="0"/>
            <a:endParaRPr lang="en-US" sz="1800" noProof="0" dirty="0">
              <a:latin typeface="Courier New" panose="02070309020205020404" pitchFamily="49" charset="0"/>
              <a:cs typeface="Courier New" panose="02070309020205020404" pitchFamily="49" charset="0"/>
            </a:endParaRPr>
          </a:p>
        </p:txBody>
      </p:sp>
      <p:sp>
        <p:nvSpPr>
          <p:cNvPr id="4" name="Fußzeilenplatzhalter 3"/>
          <p:cNvSpPr>
            <a:spLocks noGrp="1"/>
          </p:cNvSpPr>
          <p:nvPr>
            <p:ph type="ftr" idx="10"/>
          </p:nvPr>
        </p:nvSpPr>
        <p:spPr/>
        <p:txBody>
          <a:bodyPr/>
          <a:lstStyle/>
          <a:p>
            <a:pPr>
              <a:defRPr/>
            </a:pPr>
            <a:r>
              <a:rPr lang="en-US" dirty="0" smtClean="0"/>
              <a:t>Ada Basics © 2024 C.Grein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61</a:t>
            </a:fld>
            <a:endParaRPr lang="de-DE" dirty="0"/>
          </a:p>
        </p:txBody>
      </p:sp>
      <p:sp>
        <p:nvSpPr>
          <p:cNvPr id="6" name="Textfeld 5"/>
          <p:cNvSpPr txBox="1"/>
          <p:nvPr/>
        </p:nvSpPr>
        <p:spPr>
          <a:xfrm>
            <a:off x="6300192" y="4005064"/>
            <a:ext cx="2124671" cy="769441"/>
          </a:xfrm>
          <a:prstGeom prst="rect">
            <a:avLst/>
          </a:prstGeom>
          <a:solidFill>
            <a:srgbClr val="FFDAA3"/>
          </a:solidFill>
          <a:ln w="12700">
            <a:solidFill>
              <a:srgbClr val="FF6600"/>
            </a:solidFill>
          </a:ln>
        </p:spPr>
        <p:txBody>
          <a:bodyPr wrap="square" rtlCol="0">
            <a:spAutoFit/>
          </a:bodyPr>
          <a:lstStyle/>
          <a:p>
            <a:r>
              <a:rPr lang="en-US" sz="1600" dirty="0" smtClean="0">
                <a:solidFill>
                  <a:schemeClr val="tx1"/>
                </a:solidFill>
              </a:rPr>
              <a:t>What is the difference?</a:t>
            </a:r>
          </a:p>
          <a:p>
            <a:r>
              <a:rPr lang="en-US" sz="1400" dirty="0" smtClean="0">
                <a:solidFill>
                  <a:schemeClr val="tx1"/>
                </a:solidFill>
                <a:latin typeface="Courier New" panose="02070309020205020404" pitchFamily="49" charset="0"/>
                <a:cs typeface="Courier New" panose="02070309020205020404" pitchFamily="49" charset="0"/>
              </a:rPr>
              <a:t> Coll (2000..2000)</a:t>
            </a:r>
          </a:p>
          <a:p>
            <a:r>
              <a:rPr lang="en-US" sz="1400" dirty="0" smtClean="0">
                <a:solidFill>
                  <a:schemeClr val="tx1"/>
                </a:solidFill>
                <a:latin typeface="Courier New" panose="02070309020205020404" pitchFamily="49" charset="0"/>
                <a:cs typeface="Courier New" panose="02070309020205020404" pitchFamily="49" charset="0"/>
              </a:rPr>
              <a:t> Coll (2000)</a:t>
            </a:r>
            <a:endParaRPr lang="en-US" sz="1400" dirty="0">
              <a:solidFill>
                <a:schemeClr val="tx1"/>
              </a:solidFill>
            </a:endParaRPr>
          </a:p>
        </p:txBody>
      </p:sp>
    </p:spTree>
    <p:extLst>
      <p:ext uri="{BB962C8B-B14F-4D97-AF65-F5344CB8AC3E}">
        <p14:creationId xmlns:p14="http://schemas.microsoft.com/office/powerpoint/2010/main" val="33294826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1"/>
          <p:cNvSpPr>
            <a:spLocks noGrp="1" noChangeArrowheads="1"/>
          </p:cNvSpPr>
          <p:nvPr>
            <p:ph type="title"/>
          </p:nvPr>
        </p:nvSpPr>
        <p:spPr>
          <a:xfrm>
            <a:off x="685800" y="461963"/>
            <a:ext cx="7767638" cy="1158875"/>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noProof="0" dirty="0" smtClean="0"/>
              <a:t>Exercise</a:t>
            </a:r>
          </a:p>
        </p:txBody>
      </p:sp>
      <p:sp>
        <p:nvSpPr>
          <p:cNvPr id="40963" name="Rectangle 2"/>
          <p:cNvSpPr>
            <a:spLocks noGrp="1" noChangeArrowheads="1"/>
          </p:cNvSpPr>
          <p:nvPr>
            <p:ph type="body" idx="1"/>
          </p:nvPr>
        </p:nvSpPr>
        <p:spPr>
          <a:xfrm>
            <a:off x="685800" y="1981200"/>
            <a:ext cx="7767638" cy="3609757"/>
          </a:xfrm>
        </p:spPr>
        <p:txBody>
          <a:bodyPr/>
          <a:lstStyle/>
          <a:p>
            <a:pPr marL="0" indent="0" eaLnBrk="1" hangingPunct="1">
              <a:lnSpc>
                <a:spcPct val="80000"/>
              </a:lnSpc>
              <a:buClrTx/>
              <a:buFontTx/>
              <a:buNone/>
              <a:tabLst>
                <a:tab pos="0" algn="l"/>
                <a:tab pos="104775" algn="l"/>
                <a:tab pos="452438" algn="l"/>
                <a:tab pos="554038"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en-US" altLang="de-DE" sz="2800" noProof="0" dirty="0" smtClean="0"/>
              <a:t>Image you’re a chemist (resp. biologist) and you perform a series of measurements about the reaction rate in Katal = mol/s (resp. growth rates of lichens in mm</a:t>
            </a:r>
            <a:r>
              <a:rPr lang="en-US" altLang="de-DE" sz="2800" baseline="33000" noProof="0" dirty="0" smtClean="0"/>
              <a:t>2</a:t>
            </a:r>
            <a:r>
              <a:rPr lang="en-US" altLang="de-DE" sz="2800" noProof="0" dirty="0" smtClean="0"/>
              <a:t>/year) in dependence of the temperature.</a:t>
            </a:r>
          </a:p>
          <a:p>
            <a:pPr marL="0" indent="0" eaLnBrk="1" hangingPunct="1">
              <a:lnSpc>
                <a:spcPct val="80000"/>
              </a:lnSpc>
              <a:buClrTx/>
              <a:buFontTx/>
              <a:buNone/>
              <a:tabLst>
                <a:tab pos="0" algn="l"/>
                <a:tab pos="104775" algn="l"/>
                <a:tab pos="452438" algn="l"/>
                <a:tab pos="554038"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en-US" altLang="de-DE" sz="2800" noProof="0" dirty="0" smtClean="0"/>
              <a:t>Define an appropriate array for the </a:t>
            </a:r>
            <a:r>
              <a:rPr lang="en-US" altLang="de-DE" sz="2800" noProof="0" dirty="0"/>
              <a:t>measurements in dependence of the </a:t>
            </a:r>
            <a:r>
              <a:rPr lang="en-US" altLang="de-DE" sz="2800" noProof="0" dirty="0" smtClean="0"/>
              <a:t>temperature.</a:t>
            </a:r>
          </a:p>
          <a:p>
            <a:pPr marL="539750" lvl="1" indent="-360363" eaLnBrk="1" hangingPunct="1">
              <a:lnSpc>
                <a:spcPct val="80000"/>
              </a:lnSpc>
              <a:buSzPct val="45000"/>
              <a:buFont typeface="Wingdings" pitchFamily="2" charset="2"/>
              <a:buChar char=""/>
              <a:tabLst>
                <a:tab pos="0" algn="l"/>
                <a:tab pos="104775" algn="l"/>
                <a:tab pos="452438" algn="l"/>
                <a:tab pos="554038"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en-US" altLang="de-DE" sz="2400" noProof="0" dirty="0" smtClean="0"/>
              <a:t>Your basic temperature range of the measurements is</a:t>
            </a:r>
            <a:br>
              <a:rPr lang="en-US" altLang="de-DE" sz="2400" noProof="0" dirty="0" smtClean="0"/>
            </a:br>
            <a:r>
              <a:rPr lang="en-US" altLang="de-DE" sz="2400" noProof="0" dirty="0" smtClean="0"/>
              <a:t>-10 .. + 20 °C</a:t>
            </a:r>
          </a:p>
          <a:p>
            <a:pPr marL="539750" lvl="1" indent="-360363" eaLnBrk="1" hangingPunct="1">
              <a:lnSpc>
                <a:spcPct val="80000"/>
              </a:lnSpc>
              <a:buSzPct val="45000"/>
              <a:buFont typeface="Wingdings" pitchFamily="2" charset="2"/>
              <a:buChar char=""/>
              <a:tabLst>
                <a:tab pos="0" algn="l"/>
                <a:tab pos="104775" algn="l"/>
                <a:tab pos="452438" algn="l"/>
                <a:tab pos="554038"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en-US" altLang="de-DE" sz="2400" noProof="0" dirty="0" smtClean="0"/>
              <a:t>Your current measurements, however, cover only the partial range of -5 .. +5 °C.</a:t>
            </a:r>
          </a:p>
        </p:txBody>
      </p:sp>
      <p:sp>
        <p:nvSpPr>
          <p:cNvPr id="40964" name="Fußzeilenplatzhalter 1"/>
          <p:cNvSpPr>
            <a:spLocks noGrp="1"/>
          </p:cNvSpPr>
          <p:nvPr>
            <p:ph type="ftr" sz="quarte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en-US" altLang="de-DE" sz="2400" dirty="0" smtClean="0"/>
              <a:t>Ada Basics © 2024 C.Grein</a:t>
            </a:r>
            <a:endParaRPr lang="de-DE" altLang="de-DE" sz="2400" dirty="0"/>
          </a:p>
        </p:txBody>
      </p:sp>
      <p:sp>
        <p:nvSpPr>
          <p:cNvPr id="40965" name="Foliennummernplatzhalter 2"/>
          <p:cNvSpPr>
            <a:spLocks noGrp="1"/>
          </p:cNvSpPr>
          <p:nvPr>
            <p:ph type="sldNum" sz="quarter"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49783CC1-B064-4677-83B4-F043DA079CF1}" type="slidenum">
              <a:rPr lang="de-DE" altLang="de-DE" sz="2400" smtClean="0"/>
              <a:pPr eaLnBrk="1" hangingPunct="1">
                <a:spcBef>
                  <a:spcPct val="0"/>
                </a:spcBef>
              </a:pPr>
              <a:t>62</a:t>
            </a:fld>
            <a:endParaRPr lang="de-DE" altLang="de-DE" sz="2400" dirty="0" smtClean="0"/>
          </a:p>
        </p:txBody>
      </p:sp>
      <p:sp>
        <p:nvSpPr>
          <p:cNvPr id="2" name="Textfeld 1"/>
          <p:cNvSpPr txBox="1"/>
          <p:nvPr/>
        </p:nvSpPr>
        <p:spPr>
          <a:xfrm>
            <a:off x="3780420" y="5590957"/>
            <a:ext cx="1439652" cy="523220"/>
          </a:xfrm>
          <a:prstGeom prst="rect">
            <a:avLst/>
          </a:prstGeom>
          <a:noFill/>
        </p:spPr>
        <p:txBody>
          <a:bodyPr wrap="square" rtlCol="0">
            <a:spAutoFit/>
          </a:bodyPr>
          <a:lstStyle/>
          <a:p>
            <a:pPr algn="ctr"/>
            <a:r>
              <a:rPr lang="de-DE" sz="2800" dirty="0" smtClean="0">
                <a:solidFill>
                  <a:srgbClr val="FF3399"/>
                </a:solidFill>
                <a:hlinkClick r:id="rId3" action="ppaction://hlinksldjump"/>
              </a:rPr>
              <a:t>Solution</a:t>
            </a:r>
            <a:endParaRPr lang="de-DE" sz="2800" dirty="0">
              <a:solidFill>
                <a:srgbClr val="FF3399"/>
              </a:solidFill>
            </a:endParaRPr>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Rectangle 1"/>
          <p:cNvSpPr>
            <a:spLocks noGrp="1" noChangeArrowheads="1"/>
          </p:cNvSpPr>
          <p:nvPr>
            <p:ph type="title"/>
          </p:nvPr>
        </p:nvSpPr>
        <p:spPr>
          <a:xfrm>
            <a:off x="685800" y="332656"/>
            <a:ext cx="7767638" cy="977900"/>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noProof="0" dirty="0" smtClean="0"/>
              <a:t>Array Aggregates</a:t>
            </a:r>
          </a:p>
        </p:txBody>
      </p:sp>
      <p:sp>
        <p:nvSpPr>
          <p:cNvPr id="39939" name="Rectangle 2"/>
          <p:cNvSpPr>
            <a:spLocks noGrp="1" noChangeArrowheads="1"/>
          </p:cNvSpPr>
          <p:nvPr>
            <p:ph idx="1"/>
          </p:nvPr>
        </p:nvSpPr>
        <p:spPr>
          <a:xfrm>
            <a:off x="683568" y="1392938"/>
            <a:ext cx="7767637" cy="4916382"/>
          </a:xfrm>
        </p:spPr>
        <p:txBody>
          <a:bodyPr/>
          <a:lstStyle/>
          <a:p>
            <a:pPr marL="0" indent="0" eaLnBrk="1" hangingPunct="1">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2000" b="1" noProof="0" dirty="0" smtClean="0"/>
              <a:t>Index bounds slide in assignments:</a:t>
            </a:r>
          </a:p>
          <a:p>
            <a:pPr marL="0" indent="0" eaLnBrk="1" hangingPunct="1">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600" b="1" noProof="0" dirty="0" smtClean="0">
                <a:latin typeface="Courier New" pitchFamily="49" charset="0"/>
              </a:rPr>
              <a:t>  type</a:t>
            </a:r>
            <a:r>
              <a:rPr lang="en-US" altLang="de-DE" sz="1600" noProof="0" dirty="0" smtClean="0">
                <a:latin typeface="Courier New" pitchFamily="49" charset="0"/>
              </a:rPr>
              <a:t> A </a:t>
            </a:r>
            <a:r>
              <a:rPr lang="en-US" altLang="de-DE" sz="1600" b="1" noProof="0" dirty="0" smtClean="0">
                <a:latin typeface="Courier New" pitchFamily="49" charset="0"/>
              </a:rPr>
              <a:t>is array</a:t>
            </a:r>
            <a:r>
              <a:rPr lang="en-US" altLang="de-DE" sz="1600" noProof="0" dirty="0" smtClean="0">
                <a:latin typeface="Courier New" pitchFamily="49" charset="0"/>
              </a:rPr>
              <a:t> (Integer </a:t>
            </a:r>
            <a:r>
              <a:rPr lang="en-US" altLang="de-DE" sz="1600" b="1" noProof="0" dirty="0" smtClean="0">
                <a:latin typeface="Courier New" pitchFamily="49" charset="0"/>
              </a:rPr>
              <a:t>range</a:t>
            </a:r>
            <a:r>
              <a:rPr lang="en-US" altLang="de-DE" sz="1600" noProof="0" dirty="0" smtClean="0">
                <a:latin typeface="Courier New" pitchFamily="49" charset="0"/>
              </a:rPr>
              <a:t> &lt;&gt;) </a:t>
            </a:r>
            <a:r>
              <a:rPr lang="en-US" altLang="de-DE" sz="1600" b="1" noProof="0" dirty="0" smtClean="0">
                <a:latin typeface="Courier New" pitchFamily="49" charset="0"/>
              </a:rPr>
              <a:t>of</a:t>
            </a:r>
            <a:r>
              <a:rPr lang="en-US" altLang="de-DE" sz="1600" noProof="0" dirty="0" smtClean="0">
                <a:latin typeface="Courier New" pitchFamily="49" charset="0"/>
              </a:rPr>
              <a:t> Integer;</a:t>
            </a:r>
          </a:p>
          <a:p>
            <a:pPr marL="0" indent="0" eaLnBrk="1" hangingPunct="1">
              <a:spcBef>
                <a:spcPct val="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600" noProof="0" dirty="0" smtClean="0">
                <a:latin typeface="Courier New" pitchFamily="49" charset="0"/>
              </a:rPr>
              <a:t>  X: A (-2..+2) := (</a:t>
            </a:r>
            <a:r>
              <a:rPr lang="en-US" altLang="de-DE" sz="1600" b="1" noProof="0" dirty="0" smtClean="0">
                <a:latin typeface="Courier New" pitchFamily="49" charset="0"/>
              </a:rPr>
              <a:t>others</a:t>
            </a:r>
            <a:r>
              <a:rPr lang="en-US" altLang="de-DE" sz="1600" noProof="0" dirty="0" smtClean="0">
                <a:latin typeface="Courier New" pitchFamily="49" charset="0"/>
              </a:rPr>
              <a:t> =&gt; 1);</a:t>
            </a:r>
          </a:p>
          <a:p>
            <a:pPr marL="0" indent="0" eaLnBrk="1" hangingPunct="1">
              <a:spcBef>
                <a:spcPct val="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600" noProof="0" dirty="0" smtClean="0">
                <a:latin typeface="Courier New" pitchFamily="49" charset="0"/>
              </a:rPr>
              <a:t>  Y: A (15..19) := X;</a:t>
            </a:r>
          </a:p>
          <a:p>
            <a:pPr marL="0" indent="0" eaLnBrk="1" hangingPunct="1">
              <a:spcBef>
                <a:spcPct val="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US" altLang="de-DE" sz="500" noProof="0" dirty="0" smtClean="0">
              <a:latin typeface="Courier New" pitchFamily="49" charset="0"/>
            </a:endParaRPr>
          </a:p>
          <a:p>
            <a:pPr marL="0" indent="0" eaLnBrk="1" hangingPunct="1">
              <a:spcBef>
                <a:spcPct val="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600" noProof="0" dirty="0" smtClean="0">
                <a:latin typeface="Courier New" pitchFamily="49" charset="0"/>
              </a:rPr>
              <a:t>  X := (0, 1, 1, 1, 1);           -- </a:t>
            </a:r>
            <a:r>
              <a:rPr lang="en-US" altLang="de-DE" sz="1600" i="1" noProof="0" dirty="0" smtClean="0">
                <a:latin typeface="Courier New" pitchFamily="49" charset="0"/>
              </a:rPr>
              <a:t>These three</a:t>
            </a:r>
          </a:p>
          <a:p>
            <a:pPr marL="0" indent="0" eaLnBrk="1" hangingPunct="1">
              <a:spcBef>
                <a:spcPct val="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600" noProof="0" dirty="0" smtClean="0">
                <a:latin typeface="Courier New" pitchFamily="49" charset="0"/>
              </a:rPr>
              <a:t>  X := (0, </a:t>
            </a:r>
            <a:r>
              <a:rPr lang="en-US" altLang="de-DE" sz="1600" b="1" noProof="0" dirty="0" smtClean="0">
                <a:latin typeface="Courier New" pitchFamily="49" charset="0"/>
              </a:rPr>
              <a:t>others</a:t>
            </a:r>
            <a:r>
              <a:rPr lang="en-US" altLang="de-DE" sz="1600" noProof="0" dirty="0" smtClean="0">
                <a:latin typeface="Courier New" pitchFamily="49" charset="0"/>
              </a:rPr>
              <a:t> =&gt; 1);          -- </a:t>
            </a:r>
            <a:r>
              <a:rPr lang="en-US" altLang="de-DE" sz="1600" i="1" noProof="0" dirty="0" smtClean="0">
                <a:latin typeface="Courier New" pitchFamily="49" charset="0"/>
              </a:rPr>
              <a:t>assignments</a:t>
            </a:r>
          </a:p>
          <a:p>
            <a:pPr marL="0" indent="0" eaLnBrk="1" hangingPunct="1">
              <a:spcBef>
                <a:spcPct val="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600" noProof="0" dirty="0" smtClean="0">
                <a:latin typeface="Courier New" pitchFamily="49" charset="0"/>
              </a:rPr>
              <a:t>  X := (-2 =&gt; 0, -1 .. +2 =&gt; 1);  -- </a:t>
            </a:r>
            <a:r>
              <a:rPr lang="en-US" altLang="de-DE" sz="1600" i="1" noProof="0" dirty="0" smtClean="0">
                <a:latin typeface="Courier New" pitchFamily="49" charset="0"/>
              </a:rPr>
              <a:t>are equivalent</a:t>
            </a:r>
          </a:p>
          <a:p>
            <a:pPr marL="0" indent="0" eaLnBrk="1" hangingPunct="1">
              <a:spcBef>
                <a:spcPct val="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US" altLang="de-DE" sz="500" i="1" noProof="0" dirty="0" smtClean="0">
              <a:latin typeface="Courier New" pitchFamily="49" charset="0"/>
            </a:endParaRPr>
          </a:p>
          <a:p>
            <a:pPr marL="0" indent="0" eaLnBrk="1" hangingPunct="1">
              <a:spcBef>
                <a:spcPct val="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800" noProof="0" dirty="0" smtClean="0"/>
              <a:t>The first aggregate obtains its bounds from the type definition (the index of the first component is the first index value, thus here </a:t>
            </a:r>
            <a:r>
              <a:rPr lang="en-US" altLang="de-DE" sz="1600" noProof="0" dirty="0" smtClean="0">
                <a:latin typeface="Courier New" pitchFamily="49" charset="0"/>
              </a:rPr>
              <a:t>Integer'First</a:t>
            </a:r>
            <a:r>
              <a:rPr lang="en-US" altLang="de-DE" sz="1800" noProof="0" dirty="0" smtClean="0"/>
              <a:t>, the bounds slide in the assignment), the second one from the context (hence </a:t>
            </a:r>
            <a:r>
              <a:rPr lang="en-US" altLang="de-DE" sz="1600" noProof="0" dirty="0" smtClean="0">
                <a:latin typeface="Courier New" pitchFamily="49" charset="0"/>
              </a:rPr>
              <a:t>X'First</a:t>
            </a:r>
            <a:r>
              <a:rPr lang="en-US" altLang="de-DE" sz="1800" noProof="0" dirty="0" smtClean="0"/>
              <a:t> for the first component); the index values are explicit for the third one.</a:t>
            </a:r>
          </a:p>
          <a:p>
            <a:pPr marL="0" indent="0" eaLnBrk="1" hangingPunct="1">
              <a:spcBef>
                <a:spcPct val="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2000" b="1" dirty="0" smtClean="0">
                <a:solidFill>
                  <a:srgbClr val="C00000"/>
                </a:solidFill>
              </a:rPr>
              <a:t>Subtype conversions also slide:</a:t>
            </a:r>
          </a:p>
          <a:p>
            <a:pPr marL="0" indent="0" eaLnBrk="1" hangingPunct="1">
              <a:spcBef>
                <a:spcPct val="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800" noProof="0" dirty="0" smtClean="0">
                <a:latin typeface="Courier New" panose="02070309020205020404" pitchFamily="49" charset="0"/>
                <a:cs typeface="Courier New" panose="02070309020205020404" pitchFamily="49" charset="0"/>
              </a:rPr>
              <a:t>  </a:t>
            </a:r>
            <a:r>
              <a:rPr lang="en-US" altLang="de-DE" sz="1600" b="1" noProof="0" dirty="0" smtClean="0">
                <a:latin typeface="Courier New" panose="02070309020205020404" pitchFamily="49" charset="0"/>
                <a:cs typeface="Courier New" panose="02070309020205020404" pitchFamily="49" charset="0"/>
              </a:rPr>
              <a:t>subtype</a:t>
            </a:r>
            <a:r>
              <a:rPr lang="en-US" altLang="de-DE" sz="1600" noProof="0" dirty="0" smtClean="0">
                <a:latin typeface="Courier New" panose="02070309020205020404" pitchFamily="49" charset="0"/>
                <a:cs typeface="Courier New" panose="02070309020205020404" pitchFamily="49" charset="0"/>
              </a:rPr>
              <a:t> A15_19 </a:t>
            </a:r>
            <a:r>
              <a:rPr lang="en-US" altLang="de-DE" sz="1600" b="1" noProof="0" dirty="0" smtClean="0">
                <a:latin typeface="Courier New" panose="02070309020205020404" pitchFamily="49" charset="0"/>
                <a:cs typeface="Courier New" panose="02070309020205020404" pitchFamily="49" charset="0"/>
              </a:rPr>
              <a:t>is</a:t>
            </a:r>
            <a:r>
              <a:rPr lang="en-US" altLang="de-DE" sz="1600" noProof="0" dirty="0" smtClean="0">
                <a:latin typeface="Courier New" panose="02070309020205020404" pitchFamily="49" charset="0"/>
                <a:cs typeface="Courier New" panose="02070309020205020404" pitchFamily="49" charset="0"/>
              </a:rPr>
              <a:t> A (15 .. 19);</a:t>
            </a:r>
          </a:p>
          <a:p>
            <a:pPr marL="0" indent="0" eaLnBrk="1" hangingPunct="1">
              <a:spcBef>
                <a:spcPct val="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sz="1800" dirty="0" smtClean="0"/>
              <a:t>Then </a:t>
            </a:r>
            <a:r>
              <a:rPr lang="en-US" altLang="de-DE" sz="1600" dirty="0" smtClean="0">
                <a:latin typeface="Courier New" panose="02070309020205020404" pitchFamily="49" charset="0"/>
                <a:cs typeface="Courier New" panose="02070309020205020404" pitchFamily="49" charset="0"/>
              </a:rPr>
              <a:t>A15_19 (X)</a:t>
            </a:r>
            <a:r>
              <a:rPr lang="en-US" sz="1800" dirty="0"/>
              <a:t> </a:t>
            </a:r>
            <a:r>
              <a:rPr lang="en-US" sz="1800" dirty="0" smtClean="0"/>
              <a:t>has </a:t>
            </a:r>
            <a:r>
              <a:rPr lang="en-US" sz="1800" dirty="0"/>
              <a:t>the new bounds, and (by itself) doesn't copy any memory. </a:t>
            </a:r>
            <a:r>
              <a:rPr lang="en-US" sz="1800" dirty="0">
                <a:solidFill>
                  <a:srgbClr val="C00000"/>
                </a:solidFill>
              </a:rPr>
              <a:t>This is the best way to change the bounds of an array (or part of an array) </a:t>
            </a:r>
            <a:r>
              <a:rPr lang="en-US" sz="1800" dirty="0" smtClean="0">
                <a:solidFill>
                  <a:srgbClr val="C00000"/>
                </a:solidFill>
              </a:rPr>
              <a:t>in </a:t>
            </a:r>
            <a:r>
              <a:rPr lang="en-US" sz="1800" dirty="0">
                <a:solidFill>
                  <a:srgbClr val="C00000"/>
                </a:solidFill>
              </a:rPr>
              <a:t>Ada</a:t>
            </a:r>
            <a:r>
              <a:rPr lang="en-US" sz="1800" dirty="0" smtClean="0">
                <a:solidFill>
                  <a:srgbClr val="C00000"/>
                </a:solidFill>
              </a:rPr>
              <a:t>.</a:t>
            </a:r>
          </a:p>
          <a:p>
            <a:pPr marL="0" indent="0" eaLnBrk="1" hangingPunct="1">
              <a:spcBef>
                <a:spcPct val="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800" noProof="0" dirty="0" smtClean="0">
                <a:solidFill>
                  <a:srgbClr val="00B050"/>
                </a:solidFill>
                <a:cs typeface="Courier New" panose="02070309020205020404" pitchFamily="49" charset="0"/>
              </a:rPr>
              <a:t>Ada 2022 allows renaming of a view conversion:</a:t>
            </a:r>
          </a:p>
          <a:p>
            <a:pPr marL="0" indent="0" eaLnBrk="1" hangingPunct="1">
              <a:spcBef>
                <a:spcPct val="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800" dirty="0" smtClean="0">
                <a:solidFill>
                  <a:srgbClr val="00B050"/>
                </a:solidFill>
                <a:cs typeface="Courier New" panose="02070309020205020404" pitchFamily="49" charset="0"/>
              </a:rPr>
              <a:t>See slide 354.</a:t>
            </a:r>
            <a:endParaRPr lang="en-US" altLang="de-DE" sz="1800" noProof="0" dirty="0" smtClean="0">
              <a:solidFill>
                <a:srgbClr val="00B050"/>
              </a:solidFill>
              <a:cs typeface="Courier New" panose="02070309020205020404" pitchFamily="49" charset="0"/>
            </a:endParaRPr>
          </a:p>
        </p:txBody>
      </p:sp>
      <p:sp>
        <p:nvSpPr>
          <p:cNvPr id="2" name="Fußzeilenplatzhalter 1"/>
          <p:cNvSpPr>
            <a:spLocks noGrp="1"/>
          </p:cNvSpPr>
          <p:nvPr>
            <p:ph type="ftr" idx="10"/>
          </p:nvPr>
        </p:nvSpPr>
        <p:spPr/>
        <p:txBody>
          <a:bodyPr/>
          <a:lstStyle/>
          <a:p>
            <a:pPr>
              <a:defRPr/>
            </a:pPr>
            <a:r>
              <a:rPr lang="en-US" dirty="0" smtClean="0"/>
              <a:t>Ada Basics © 2024 C.Grein</a:t>
            </a:r>
            <a:endParaRPr lang="de-DE" dirty="0"/>
          </a:p>
        </p:txBody>
      </p:sp>
      <p:sp>
        <p:nvSpPr>
          <p:cNvPr id="3" name="Foliennummernplatzhalter 2"/>
          <p:cNvSpPr>
            <a:spLocks noGrp="1"/>
          </p:cNvSpPr>
          <p:nvPr>
            <p:ph type="sldNum" idx="11"/>
          </p:nvPr>
        </p:nvSpPr>
        <p:spPr/>
        <p:txBody>
          <a:bodyPr/>
          <a:lstStyle/>
          <a:p>
            <a:pPr>
              <a:defRPr/>
            </a:pPr>
            <a:fld id="{07B95DED-7F18-463B-9F94-D327A3428C3B}" type="slidenum">
              <a:rPr lang="de-DE" smtClean="0"/>
              <a:pPr>
                <a:defRPr/>
              </a:pPr>
              <a:t>63</a:t>
            </a:fld>
            <a:endParaRPr lang="de-DE" dirty="0"/>
          </a:p>
        </p:txBody>
      </p:sp>
      <p:sp>
        <p:nvSpPr>
          <p:cNvPr id="6" name="Rechteckige Legende 5"/>
          <p:cNvSpPr/>
          <p:nvPr/>
        </p:nvSpPr>
        <p:spPr bwMode="auto">
          <a:xfrm>
            <a:off x="6754812" y="2132856"/>
            <a:ext cx="1507367" cy="565337"/>
          </a:xfrm>
          <a:prstGeom prst="wedgeRectCallout">
            <a:avLst>
              <a:gd name="adj1" fmla="val -74600"/>
              <a:gd name="adj2" fmla="val -52149"/>
            </a:avLst>
          </a:prstGeom>
          <a:solidFill>
            <a:schemeClr val="bg2">
              <a:lumMod val="60000"/>
              <a:lumOff val="40000"/>
            </a:schemeClr>
          </a:solidFill>
          <a:ln w="9525" cap="flat" cmpd="sng" algn="ctr">
            <a:solidFill>
              <a:schemeClr val="bg2">
                <a:lumMod val="75000"/>
              </a:schemeClr>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8" charset="0"/>
              <a:buNone/>
              <a:tabLst/>
            </a:pPr>
            <a:r>
              <a:rPr kumimoji="0" lang="en-US" sz="1400" b="0" i="0" u="none" strike="noStrike" cap="none" normalizeH="0" baseline="0" dirty="0" smtClean="0">
                <a:ln>
                  <a:noFill/>
                </a:ln>
                <a:solidFill>
                  <a:schemeClr val="tx1">
                    <a:lumMod val="75000"/>
                    <a:lumOff val="25000"/>
                  </a:schemeClr>
                </a:solidFill>
                <a:effectLst/>
                <a:latin typeface="Times New Roman" pitchFamily="18" charset="0"/>
              </a:rPr>
              <a:t>Component type is irrelevant here.</a:t>
            </a:r>
            <a:endParaRPr kumimoji="0" lang="en-US" sz="1800" b="0" i="0" u="none" strike="noStrike" cap="none" normalizeH="0" baseline="0" dirty="0" smtClean="0">
              <a:ln>
                <a:noFill/>
              </a:ln>
              <a:solidFill>
                <a:schemeClr val="tx1">
                  <a:lumMod val="75000"/>
                  <a:lumOff val="25000"/>
                </a:schemeClr>
              </a:solidFill>
              <a:effectLst/>
              <a:latin typeface="Times New Roman" pitchFamily="18" charset="0"/>
            </a:endParaRPr>
          </a:p>
        </p:txBody>
      </p:sp>
      <p:sp>
        <p:nvSpPr>
          <p:cNvPr id="7" name="Textfeld 6"/>
          <p:cNvSpPr txBox="1"/>
          <p:nvPr/>
        </p:nvSpPr>
        <p:spPr>
          <a:xfrm>
            <a:off x="6338596" y="5877272"/>
            <a:ext cx="1923583" cy="338554"/>
          </a:xfrm>
          <a:prstGeom prst="rect">
            <a:avLst/>
          </a:prstGeom>
          <a:solidFill>
            <a:srgbClr val="00B0F0"/>
          </a:solidFill>
          <a:ln>
            <a:solidFill>
              <a:srgbClr val="0070C0"/>
            </a:solidFill>
          </a:ln>
        </p:spPr>
        <p:txBody>
          <a:bodyPr wrap="square" rtlCol="0">
            <a:spAutoFit/>
          </a:bodyPr>
          <a:lstStyle/>
          <a:p>
            <a:r>
              <a:rPr lang="en-US" sz="1600" dirty="0" smtClean="0">
                <a:solidFill>
                  <a:schemeClr val="tx1"/>
                </a:solidFill>
              </a:rPr>
              <a:t>See </a:t>
            </a:r>
            <a:r>
              <a:rPr lang="en-US" sz="1600" dirty="0">
                <a:solidFill>
                  <a:schemeClr val="tx1"/>
                </a:solidFill>
              </a:rPr>
              <a:t>c</a:t>
            </a:r>
            <a:r>
              <a:rPr lang="en-US" sz="1600" dirty="0" smtClean="0">
                <a:solidFill>
                  <a:schemeClr val="tx1"/>
                </a:solidFill>
              </a:rPr>
              <a:t>ode: sliding.adb</a:t>
            </a:r>
            <a:endParaRPr lang="en-US" sz="1600" dirty="0">
              <a:solidFill>
                <a:schemeClr val="tx1"/>
              </a:solidFill>
            </a:endParaRPr>
          </a:p>
        </p:txBody>
      </p:sp>
    </p:spTree>
    <p:extLst>
      <p:ext uri="{BB962C8B-B14F-4D97-AF65-F5344CB8AC3E}">
        <p14:creationId xmlns:p14="http://schemas.microsoft.com/office/powerpoint/2010/main" val="2309471635"/>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Rectangle 1"/>
          <p:cNvSpPr>
            <a:spLocks noGrp="1" noChangeArrowheads="1"/>
          </p:cNvSpPr>
          <p:nvPr>
            <p:ph type="title"/>
          </p:nvPr>
        </p:nvSpPr>
        <p:spPr>
          <a:xfrm>
            <a:off x="685800" y="461963"/>
            <a:ext cx="7767638" cy="1158875"/>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noProof="0" dirty="0" smtClean="0"/>
              <a:t>Array Aggregates (Continued)</a:t>
            </a:r>
          </a:p>
        </p:txBody>
      </p:sp>
      <p:sp>
        <p:nvSpPr>
          <p:cNvPr id="40963" name="Rectangle 2"/>
          <p:cNvSpPr>
            <a:spLocks noGrp="1" noChangeArrowheads="1"/>
          </p:cNvSpPr>
          <p:nvPr>
            <p:ph idx="1"/>
          </p:nvPr>
        </p:nvSpPr>
        <p:spPr>
          <a:xfrm>
            <a:off x="692150" y="1990724"/>
            <a:ext cx="7767638" cy="4030563"/>
          </a:xfrm>
        </p:spPr>
        <p:txBody>
          <a:bodyPr/>
          <a:lstStyle/>
          <a:p>
            <a:pPr marL="0" indent="28575" eaLnBrk="1" hangingPunct="1">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2400" noProof="0" dirty="0" smtClean="0"/>
              <a:t>Also the following is legal:</a:t>
            </a:r>
          </a:p>
          <a:p>
            <a:pPr marL="0" indent="28575" eaLnBrk="1" hangingPunct="1">
              <a:spcBef>
                <a:spcPct val="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US" altLang="de-DE" sz="2400" noProof="0" dirty="0" smtClean="0">
              <a:latin typeface="Courier New" pitchFamily="49" charset="0"/>
            </a:endParaRPr>
          </a:p>
          <a:p>
            <a:pPr marL="0" indent="28575" eaLnBrk="1" hangingPunct="1">
              <a:spcBef>
                <a:spcPct val="0"/>
              </a:spcBef>
              <a:buClrTx/>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600" noProof="0" dirty="0" smtClean="0">
                <a:latin typeface="Courier New" pitchFamily="49" charset="0"/>
              </a:rPr>
              <a:t>  </a:t>
            </a:r>
            <a:r>
              <a:rPr lang="en-US" altLang="de-DE" sz="1800" noProof="0" dirty="0" smtClean="0">
                <a:latin typeface="Courier New" pitchFamily="49" charset="0"/>
              </a:rPr>
              <a:t>X := (0, 1, 1, 1, 1);  -- </a:t>
            </a:r>
            <a:r>
              <a:rPr lang="en-US" altLang="de-DE" sz="1800" i="1" noProof="0" dirty="0" smtClean="0">
                <a:solidFill>
                  <a:srgbClr val="C00000"/>
                </a:solidFill>
                <a:latin typeface="Courier New" pitchFamily="49" charset="0"/>
              </a:rPr>
              <a:t>Bounds of X -2 .. 2</a:t>
            </a:r>
          </a:p>
          <a:p>
            <a:pPr marL="0" indent="28575" eaLnBrk="1" hangingPunct="1">
              <a:spcBef>
                <a:spcPct val="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US" altLang="de-DE" sz="1600" noProof="0" dirty="0" smtClean="0">
              <a:latin typeface="Courier New" pitchFamily="49" charset="0"/>
            </a:endParaRPr>
          </a:p>
          <a:p>
            <a:pPr marL="0" indent="28575" eaLnBrk="1" hangingPunct="1">
              <a:spcBef>
                <a:spcPct val="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600" noProof="0" dirty="0" smtClean="0">
                <a:latin typeface="Courier New" pitchFamily="49" charset="0"/>
              </a:rPr>
              <a:t>  X := (-2 =&gt; 1, </a:t>
            </a:r>
            <a:r>
              <a:rPr lang="en-US" altLang="de-DE" sz="1600" noProof="0" dirty="0" smtClean="0">
                <a:solidFill>
                  <a:srgbClr val="0000FF"/>
                </a:solidFill>
                <a:latin typeface="Courier New" pitchFamily="49" charset="0"/>
              </a:rPr>
              <a:t>-3</a:t>
            </a:r>
            <a:r>
              <a:rPr lang="en-US" altLang="de-DE" sz="1600" noProof="0" dirty="0" smtClean="0">
                <a:latin typeface="Courier New" pitchFamily="49" charset="0"/>
              </a:rPr>
              <a:t> =&gt; 0, -1 .. </a:t>
            </a:r>
            <a:r>
              <a:rPr lang="en-US" altLang="de-DE" sz="1600" noProof="0" dirty="0" smtClean="0">
                <a:solidFill>
                  <a:schemeClr val="accent2"/>
                </a:solidFill>
                <a:latin typeface="Courier New" pitchFamily="49" charset="0"/>
              </a:rPr>
              <a:t>1</a:t>
            </a:r>
            <a:r>
              <a:rPr lang="en-US" altLang="de-DE" sz="1600" noProof="0" dirty="0" smtClean="0">
                <a:latin typeface="Courier New" pitchFamily="49" charset="0"/>
              </a:rPr>
              <a:t> =&gt; 1);  -- </a:t>
            </a:r>
            <a:r>
              <a:rPr lang="en-US" altLang="de-DE" sz="1600" b="1" i="1" noProof="0" dirty="0" smtClean="0">
                <a:solidFill>
                  <a:srgbClr val="0000FF"/>
                </a:solidFill>
                <a:latin typeface="Courier New" pitchFamily="49" charset="0"/>
              </a:rPr>
              <a:t>OK, the same</a:t>
            </a:r>
          </a:p>
          <a:p>
            <a:pPr marL="0" indent="28575" eaLnBrk="1" hangingPunct="1">
              <a:spcBef>
                <a:spcPct val="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600" noProof="0" dirty="0" smtClean="0">
                <a:latin typeface="Courier New" pitchFamily="49" charset="0"/>
              </a:rPr>
              <a:t>  X := (-2 =&gt; 1, </a:t>
            </a:r>
            <a:r>
              <a:rPr lang="en-US" altLang="de-DE" sz="1600" noProof="0" dirty="0" smtClean="0">
                <a:solidFill>
                  <a:srgbClr val="FF3399"/>
                </a:solidFill>
                <a:latin typeface="Courier New" pitchFamily="49" charset="0"/>
              </a:rPr>
              <a:t>-3</a:t>
            </a:r>
            <a:r>
              <a:rPr lang="en-US" altLang="de-DE" sz="1600" noProof="0" dirty="0" smtClean="0">
                <a:latin typeface="Courier New" pitchFamily="49" charset="0"/>
              </a:rPr>
              <a:t> =&gt; 0, -1 .. </a:t>
            </a:r>
            <a:r>
              <a:rPr lang="en-US" altLang="de-DE" sz="1600" noProof="0" dirty="0" smtClean="0">
                <a:solidFill>
                  <a:srgbClr val="FF3399"/>
                </a:solidFill>
                <a:latin typeface="Courier New" pitchFamily="49" charset="0"/>
              </a:rPr>
              <a:t>2</a:t>
            </a:r>
            <a:r>
              <a:rPr lang="en-US" altLang="de-DE" sz="1600" noProof="0" dirty="0" smtClean="0">
                <a:latin typeface="Courier New" pitchFamily="49" charset="0"/>
              </a:rPr>
              <a:t> =&gt; 1);  -- </a:t>
            </a:r>
            <a:r>
              <a:rPr lang="en-US" altLang="de-DE" sz="1600" b="1" i="1" noProof="0" dirty="0" smtClean="0">
                <a:solidFill>
                  <a:srgbClr val="FF3399"/>
                </a:solidFill>
                <a:latin typeface="Courier New" pitchFamily="49" charset="0"/>
              </a:rPr>
              <a:t>Constraint_Error</a:t>
            </a:r>
          </a:p>
          <a:p>
            <a:pPr marL="0" indent="28575" eaLnBrk="1" hangingPunct="1">
              <a:spcBef>
                <a:spcPct val="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US" altLang="de-DE" sz="1600" b="1" i="1" noProof="0" dirty="0" smtClean="0">
              <a:solidFill>
                <a:srgbClr val="FF0000"/>
              </a:solidFill>
              <a:latin typeface="Courier New" pitchFamily="49" charset="0"/>
            </a:endParaRPr>
          </a:p>
          <a:p>
            <a:pPr marL="0" indent="28575" eaLnBrk="1" hangingPunct="1">
              <a:spcBef>
                <a:spcPct val="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2400" noProof="0" dirty="0" smtClean="0"/>
              <a:t>Named and positional aggregates. With named indices, the sequence is irrelevant.</a:t>
            </a:r>
          </a:p>
          <a:p>
            <a:pPr marL="0" indent="28575" eaLnBrk="1" hangingPunct="1">
              <a:spcBef>
                <a:spcPct val="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US" altLang="de-DE" sz="2400" noProof="0" dirty="0" smtClean="0"/>
          </a:p>
          <a:p>
            <a:pPr marL="0" indent="0" eaLnBrk="1" hangingPunct="1">
              <a:spcBef>
                <a:spcPct val="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600" noProof="0" dirty="0" smtClean="0">
                <a:latin typeface="Courier New" pitchFamily="49" charset="0"/>
              </a:rPr>
              <a:t>  X: A (-2..+2) := (</a:t>
            </a:r>
            <a:r>
              <a:rPr lang="en-US" altLang="de-DE" sz="1600" noProof="0" dirty="0" smtClean="0">
                <a:solidFill>
                  <a:srgbClr val="FF0000"/>
                </a:solidFill>
                <a:latin typeface="Courier New" pitchFamily="49" charset="0"/>
              </a:rPr>
              <a:t>-2 =&gt; </a:t>
            </a:r>
            <a:r>
              <a:rPr lang="en-US" altLang="de-DE" sz="1600" noProof="0" dirty="0" smtClean="0">
                <a:latin typeface="Courier New" pitchFamily="49" charset="0"/>
              </a:rPr>
              <a:t>0, </a:t>
            </a:r>
            <a:r>
              <a:rPr lang="en-US" altLang="de-DE" sz="1600" b="1" noProof="0" dirty="0" smtClean="0">
                <a:latin typeface="Courier New" pitchFamily="49" charset="0"/>
              </a:rPr>
              <a:t>others</a:t>
            </a:r>
            <a:r>
              <a:rPr lang="en-US" altLang="de-DE" sz="1600" noProof="0" dirty="0" smtClean="0">
                <a:latin typeface="Courier New" pitchFamily="49" charset="0"/>
              </a:rPr>
              <a:t> =&gt; 1);  -- </a:t>
            </a:r>
            <a:r>
              <a:rPr lang="en-US" altLang="de-DE" sz="1600" b="1" i="1" noProof="0" dirty="0" smtClean="0">
                <a:solidFill>
                  <a:srgbClr val="FF0000"/>
                </a:solidFill>
                <a:latin typeface="Courier New" pitchFamily="49" charset="0"/>
              </a:rPr>
              <a:t>Ada 83 illegal</a:t>
            </a:r>
            <a:br>
              <a:rPr lang="en-US" altLang="de-DE" sz="1600" b="1" i="1" noProof="0" dirty="0" smtClean="0">
                <a:solidFill>
                  <a:srgbClr val="FF0000"/>
                </a:solidFill>
                <a:latin typeface="Courier New" pitchFamily="49" charset="0"/>
              </a:rPr>
            </a:br>
            <a:r>
              <a:rPr lang="en-US" altLang="de-DE" sz="1600" b="1" i="1" noProof="0" dirty="0" smtClean="0">
                <a:solidFill>
                  <a:srgbClr val="FF0000"/>
                </a:solidFill>
                <a:latin typeface="Courier New" pitchFamily="49" charset="0"/>
              </a:rPr>
              <a:t>                </a:t>
            </a:r>
            <a:r>
              <a:rPr lang="en-US" altLang="de-DE" sz="1600" noProof="0" dirty="0" smtClean="0">
                <a:solidFill>
                  <a:schemeClr val="accent2"/>
                </a:solidFill>
                <a:latin typeface="Courier New" pitchFamily="49" charset="0"/>
              </a:rPr>
              <a:t>   (      0, </a:t>
            </a:r>
            <a:r>
              <a:rPr lang="en-US" altLang="de-DE" sz="1600" b="1" noProof="0" dirty="0" smtClean="0">
                <a:solidFill>
                  <a:schemeClr val="accent2"/>
                </a:solidFill>
                <a:latin typeface="Courier New" pitchFamily="49" charset="0"/>
              </a:rPr>
              <a:t>others</a:t>
            </a:r>
            <a:r>
              <a:rPr lang="en-US" altLang="de-DE" sz="1600" noProof="0" dirty="0" smtClean="0">
                <a:solidFill>
                  <a:schemeClr val="accent2"/>
                </a:solidFill>
                <a:latin typeface="Courier New" pitchFamily="49" charset="0"/>
              </a:rPr>
              <a:t> =&gt; 1)             </a:t>
            </a:r>
            <a:r>
              <a:rPr lang="en-US" altLang="de-DE" sz="1600" b="1" i="1" noProof="0" dirty="0" smtClean="0">
                <a:solidFill>
                  <a:schemeClr val="accent2"/>
                </a:solidFill>
                <a:latin typeface="Courier New" pitchFamily="49" charset="0"/>
              </a:rPr>
              <a:t>legal</a:t>
            </a:r>
            <a:endParaRPr lang="en-US" altLang="de-DE" sz="1600" b="1" i="1" noProof="0" dirty="0" smtClean="0">
              <a:solidFill>
                <a:srgbClr val="FF0000"/>
              </a:solidFill>
              <a:latin typeface="Courier New" pitchFamily="49" charset="0"/>
            </a:endParaRPr>
          </a:p>
        </p:txBody>
      </p:sp>
      <p:sp>
        <p:nvSpPr>
          <p:cNvPr id="2" name="Fußzeilenplatzhalter 1"/>
          <p:cNvSpPr>
            <a:spLocks noGrp="1"/>
          </p:cNvSpPr>
          <p:nvPr>
            <p:ph type="ftr" idx="10"/>
          </p:nvPr>
        </p:nvSpPr>
        <p:spPr/>
        <p:txBody>
          <a:bodyPr/>
          <a:lstStyle/>
          <a:p>
            <a:pPr>
              <a:defRPr/>
            </a:pPr>
            <a:r>
              <a:rPr lang="en-US" dirty="0" smtClean="0"/>
              <a:t>Ada Basics © 2024 C.Grein</a:t>
            </a:r>
            <a:endParaRPr lang="de-DE" dirty="0"/>
          </a:p>
        </p:txBody>
      </p:sp>
      <p:sp>
        <p:nvSpPr>
          <p:cNvPr id="3" name="Foliennummernplatzhalter 2"/>
          <p:cNvSpPr>
            <a:spLocks noGrp="1"/>
          </p:cNvSpPr>
          <p:nvPr>
            <p:ph type="sldNum" idx="11"/>
          </p:nvPr>
        </p:nvSpPr>
        <p:spPr/>
        <p:txBody>
          <a:bodyPr/>
          <a:lstStyle/>
          <a:p>
            <a:pPr>
              <a:defRPr/>
            </a:pPr>
            <a:fld id="{07B95DED-7F18-463B-9F94-D327A3428C3B}" type="slidenum">
              <a:rPr lang="de-DE" smtClean="0"/>
              <a:pPr>
                <a:defRPr/>
              </a:pPr>
              <a:t>64</a:t>
            </a:fld>
            <a:endParaRPr lang="de-DE" dirty="0"/>
          </a:p>
        </p:txBody>
      </p:sp>
      <p:sp>
        <p:nvSpPr>
          <p:cNvPr id="4" name="Textfeld 3"/>
          <p:cNvSpPr txBox="1"/>
          <p:nvPr/>
        </p:nvSpPr>
        <p:spPr>
          <a:xfrm>
            <a:off x="5004048" y="1700808"/>
            <a:ext cx="3455740" cy="830997"/>
          </a:xfrm>
          <a:prstGeom prst="rect">
            <a:avLst/>
          </a:prstGeom>
          <a:solidFill>
            <a:srgbClr val="FFE2A7"/>
          </a:solidFill>
          <a:ln w="12700">
            <a:solidFill>
              <a:srgbClr val="C00000"/>
            </a:solidFill>
          </a:ln>
        </p:spPr>
        <p:txBody>
          <a:bodyPr wrap="square" rtlCol="0">
            <a:spAutoFit/>
          </a:bodyPr>
          <a:lstStyle/>
          <a:p>
            <a:r>
              <a:rPr lang="en-US" sz="1600" dirty="0" smtClean="0">
                <a:solidFill>
                  <a:srgbClr val="FF9900"/>
                </a:solidFill>
              </a:rPr>
              <a:t>Remember:</a:t>
            </a:r>
          </a:p>
          <a:p>
            <a:r>
              <a:rPr lang="en-US" sz="1600" dirty="0" smtClean="0">
                <a:solidFill>
                  <a:srgbClr val="FF9900"/>
                </a:solidFill>
              </a:rPr>
              <a:t>“Legal” means “will be compiled”; “illegal” means “will not be compiled”.</a:t>
            </a:r>
            <a:endParaRPr lang="en-US" sz="1600" dirty="0">
              <a:solidFill>
                <a:srgbClr val="FF9900"/>
              </a:solidFill>
            </a:endParaRPr>
          </a:p>
        </p:txBody>
      </p:sp>
      <p:sp>
        <p:nvSpPr>
          <p:cNvPr id="7" name="Abgerundete rechteckige Legende 6"/>
          <p:cNvSpPr/>
          <p:nvPr/>
        </p:nvSpPr>
        <p:spPr bwMode="auto">
          <a:xfrm>
            <a:off x="7451725" y="4437112"/>
            <a:ext cx="720675" cy="333751"/>
          </a:xfrm>
          <a:prstGeom prst="wedgeRoundRectCallout">
            <a:avLst>
              <a:gd name="adj1" fmla="val -32003"/>
              <a:gd name="adj2" fmla="val 148118"/>
              <a:gd name="adj3" fmla="val 16667"/>
            </a:avLst>
          </a:prstGeom>
          <a:solidFill>
            <a:srgbClr val="FFE2A7"/>
          </a:solidFill>
          <a:ln w="9525" cap="flat" cmpd="sng" algn="ctr">
            <a:solidFill>
              <a:srgbClr val="C000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r>
              <a:rPr lang="en-US" sz="1600" dirty="0" smtClean="0">
                <a:solidFill>
                  <a:srgbClr val="FF6600"/>
                </a:solidFill>
              </a:rPr>
              <a:t>Why?</a:t>
            </a:r>
            <a:endParaRPr kumimoji="0" lang="en-US" sz="1600" b="0" i="0" u="none" strike="noStrike" cap="none" normalizeH="0" baseline="0" dirty="0" smtClean="0">
              <a:ln>
                <a:noFill/>
              </a:ln>
              <a:solidFill>
                <a:srgbClr val="FF6600"/>
              </a:solidFill>
              <a:effectLst/>
            </a:endParaRPr>
          </a:p>
        </p:txBody>
      </p:sp>
      <p:sp>
        <p:nvSpPr>
          <p:cNvPr id="10" name="Abgerundetes Rechteck 9"/>
          <p:cNvSpPr/>
          <p:nvPr/>
        </p:nvSpPr>
        <p:spPr bwMode="auto">
          <a:xfrm>
            <a:off x="4067944" y="5661248"/>
            <a:ext cx="4356918" cy="576040"/>
          </a:xfrm>
          <a:prstGeom prst="roundRect">
            <a:avLst/>
          </a:prstGeom>
          <a:solidFill>
            <a:srgbClr val="FFDAA3"/>
          </a:solidFill>
          <a:ln w="12700" cap="flat" cmpd="sng" algn="ctr">
            <a:solidFill>
              <a:srgbClr val="C00000"/>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algn="ctr"/>
            <a:r>
              <a:rPr kumimoji="0" lang="en-US" sz="1600" b="0" i="0" u="none" strike="noStrike" cap="none" normalizeH="0" baseline="0" dirty="0" smtClean="0">
                <a:ln>
                  <a:noFill/>
                </a:ln>
                <a:solidFill>
                  <a:srgbClr val="FF6600"/>
                </a:solidFill>
                <a:effectLst/>
                <a:latin typeface="Times New Roman" pitchFamily="18" charset="0"/>
              </a:rPr>
              <a:t>Because </a:t>
            </a:r>
            <a:r>
              <a:rPr lang="en-US" sz="1600" dirty="0" smtClean="0">
                <a:solidFill>
                  <a:srgbClr val="FF6600"/>
                </a:solidFill>
              </a:rPr>
              <a:t>for named notation with </a:t>
            </a:r>
            <a:r>
              <a:rPr lang="en-US" sz="1400" b="1" dirty="0" smtClean="0">
                <a:solidFill>
                  <a:srgbClr val="FF6600"/>
                </a:solidFill>
                <a:latin typeface="Courier New" panose="02070309020205020404" pitchFamily="49" charset="0"/>
                <a:cs typeface="Courier New" panose="02070309020205020404" pitchFamily="49" charset="0"/>
              </a:rPr>
              <a:t>others</a:t>
            </a:r>
            <a:r>
              <a:rPr lang="de-DE" sz="1800" dirty="0" smtClean="0">
                <a:solidFill>
                  <a:srgbClr val="FF6600"/>
                </a:solidFill>
              </a:rPr>
              <a:t>, </a:t>
            </a:r>
            <a:r>
              <a:rPr lang="en-US" sz="1600" dirty="0" smtClean="0">
                <a:solidFill>
                  <a:srgbClr val="FF6600"/>
                </a:solidFill>
              </a:rPr>
              <a:t>Ada </a:t>
            </a:r>
            <a:r>
              <a:rPr lang="en-US" sz="1600" dirty="0">
                <a:solidFill>
                  <a:srgbClr val="FF6600"/>
                </a:solidFill>
              </a:rPr>
              <a:t>83 </a:t>
            </a:r>
            <a:r>
              <a:rPr lang="en-US" sz="1600" dirty="0" smtClean="0">
                <a:solidFill>
                  <a:srgbClr val="FF6600"/>
                </a:solidFill>
              </a:rPr>
              <a:t>doesn’t know an</a:t>
            </a:r>
            <a:r>
              <a:rPr kumimoji="0" lang="en-US" sz="1600" b="0" i="0" u="none" strike="noStrike" cap="none" normalizeH="0" dirty="0" smtClean="0">
                <a:ln>
                  <a:noFill/>
                </a:ln>
                <a:solidFill>
                  <a:srgbClr val="FF6600"/>
                </a:solidFill>
                <a:effectLst/>
                <a:latin typeface="Times New Roman" pitchFamily="18" charset="0"/>
              </a:rPr>
              <a:t> </a:t>
            </a:r>
            <a:r>
              <a:rPr lang="en-US" sz="1600" i="1" dirty="0" smtClean="0">
                <a:solidFill>
                  <a:srgbClr val="FF6600"/>
                </a:solidFill>
              </a:rPr>
              <a:t>applicable index constraint</a:t>
            </a:r>
            <a:r>
              <a:rPr kumimoji="0" lang="de-DE" sz="1600" b="0" i="0" u="none" strike="noStrike" cap="none" normalizeH="0" baseline="0" dirty="0" smtClean="0">
                <a:ln>
                  <a:noFill/>
                </a:ln>
                <a:solidFill>
                  <a:srgbClr val="FF6600"/>
                </a:solidFill>
                <a:effectLst/>
                <a:latin typeface="Times New Roman" pitchFamily="18" charset="0"/>
              </a:rPr>
              <a:t>.</a:t>
            </a:r>
          </a:p>
        </p:txBody>
      </p:sp>
      <p:sp>
        <p:nvSpPr>
          <p:cNvPr id="9" name="Textfeld 8"/>
          <p:cNvSpPr txBox="1"/>
          <p:nvPr/>
        </p:nvSpPr>
        <p:spPr>
          <a:xfrm>
            <a:off x="467544" y="5445224"/>
            <a:ext cx="2520280" cy="830997"/>
          </a:xfrm>
          <a:prstGeom prst="rect">
            <a:avLst/>
          </a:prstGeom>
          <a:solidFill>
            <a:srgbClr val="31DBE3"/>
          </a:solidFill>
          <a:ln>
            <a:solidFill>
              <a:srgbClr val="0070C0"/>
            </a:solidFill>
          </a:ln>
        </p:spPr>
        <p:txBody>
          <a:bodyPr wrap="square" rtlCol="0">
            <a:spAutoFit/>
          </a:bodyPr>
          <a:lstStyle/>
          <a:p>
            <a:pPr algn="ctr"/>
            <a:r>
              <a:rPr lang="en-US" altLang="de-DE" sz="1600" dirty="0" smtClean="0">
                <a:solidFill>
                  <a:schemeClr val="accent2"/>
                </a:solidFill>
              </a:rPr>
              <a:t>See Ada Magica (slide 1):</a:t>
            </a:r>
          </a:p>
          <a:p>
            <a:pPr algn="ctr"/>
            <a:r>
              <a:rPr lang="de-DE" altLang="de-DE" sz="1600" dirty="0" smtClean="0">
                <a:solidFill>
                  <a:schemeClr val="accent2"/>
                </a:solidFill>
              </a:rPr>
              <a:t>Feldaggregate</a:t>
            </a:r>
          </a:p>
          <a:p>
            <a:pPr algn="ctr"/>
            <a:r>
              <a:rPr lang="en-US" altLang="de-DE" sz="1600" dirty="0" smtClean="0">
                <a:solidFill>
                  <a:schemeClr val="accent2"/>
                </a:solidFill>
              </a:rPr>
              <a:t>(German only)</a:t>
            </a:r>
            <a:endParaRPr lang="en-US" altLang="de-DE" sz="1600" dirty="0">
              <a:solidFill>
                <a:schemeClr val="accent2"/>
              </a:solidFill>
            </a:endParaRPr>
          </a:p>
        </p:txBody>
      </p:sp>
    </p:spTree>
    <p:extLst>
      <p:ext uri="{BB962C8B-B14F-4D97-AF65-F5344CB8AC3E}">
        <p14:creationId xmlns:p14="http://schemas.microsoft.com/office/powerpoint/2010/main" val="572595149"/>
      </p:ext>
    </p:extLst>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0" grpId="0" animBg="1"/>
      <p:bldP spid="9" grpId="0" animBg="1"/>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Fußzeilenplatzhalter 4"/>
          <p:cNvSpPr>
            <a:spLocks noGrp="1"/>
          </p:cNvSpPr>
          <p:nvPr>
            <p:ph type="ftr" sz="quarte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en-US" altLang="de-DE" sz="2400" dirty="0" smtClean="0"/>
              <a:t>Ada Basics © 2024 C.Grein</a:t>
            </a:r>
            <a:endParaRPr lang="de-DE" altLang="de-DE" sz="2400" dirty="0"/>
          </a:p>
        </p:txBody>
      </p:sp>
      <p:sp>
        <p:nvSpPr>
          <p:cNvPr id="46083" name="Foliennummernplatzhalter 5"/>
          <p:cNvSpPr>
            <a:spLocks noGrp="1"/>
          </p:cNvSpPr>
          <p:nvPr>
            <p:ph type="sldNum" sz="quarter"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460EAC9C-0BBC-415F-8031-7484F8B7E4C3}" type="slidenum">
              <a:rPr lang="de-DE" altLang="de-DE" sz="2400" smtClean="0"/>
              <a:pPr eaLnBrk="1" hangingPunct="1">
                <a:spcBef>
                  <a:spcPct val="0"/>
                </a:spcBef>
              </a:pPr>
              <a:t>65</a:t>
            </a:fld>
            <a:endParaRPr lang="de-DE" altLang="de-DE" sz="2400" dirty="0" smtClean="0"/>
          </a:p>
        </p:txBody>
      </p:sp>
      <p:sp>
        <p:nvSpPr>
          <p:cNvPr id="46084" name="Rectangle 1"/>
          <p:cNvSpPr>
            <a:spLocks noGrp="1" noChangeArrowheads="1"/>
          </p:cNvSpPr>
          <p:nvPr>
            <p:ph type="title"/>
          </p:nvPr>
        </p:nvSpPr>
        <p:spPr>
          <a:xfrm>
            <a:off x="685800" y="271463"/>
            <a:ext cx="7751763" cy="1312862"/>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4000" noProof="0" dirty="0" smtClean="0"/>
              <a:t>Array Aggregates and Slices</a:t>
            </a:r>
          </a:p>
        </p:txBody>
      </p:sp>
      <p:sp>
        <p:nvSpPr>
          <p:cNvPr id="46085" name="Rectangle 2"/>
          <p:cNvSpPr>
            <a:spLocks noGrp="1" noChangeArrowheads="1"/>
          </p:cNvSpPr>
          <p:nvPr>
            <p:ph type="body" idx="1"/>
          </p:nvPr>
        </p:nvSpPr>
        <p:spPr>
          <a:xfrm>
            <a:off x="685800" y="1628800"/>
            <a:ext cx="3783013" cy="4862513"/>
          </a:xfrm>
        </p:spPr>
        <p:txBody>
          <a:bodyPr/>
          <a:lstStyle/>
          <a:p>
            <a:pPr marL="0" lvl="0" indent="0" eaLnBrk="1" hangingPunct="1">
              <a:spcBef>
                <a:spcPct val="0"/>
              </a:spcBef>
              <a:buClrTx/>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2000" noProof="0" dirty="0" smtClean="0">
                <a:solidFill>
                  <a:srgbClr val="0000FF"/>
                </a:solidFill>
              </a:rPr>
              <a:t>                Ada 95 new rule: Named</a:t>
            </a:r>
          </a:p>
          <a:p>
            <a:pPr marL="0" lvl="0" indent="0" eaLnBrk="1" hangingPunct="1">
              <a:spcBef>
                <a:spcPct val="0"/>
              </a:spcBef>
              <a:buClrTx/>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2000" noProof="0" dirty="0" smtClean="0"/>
              <a:t>    What is legal here and which are</a:t>
            </a:r>
          </a:p>
          <a:p>
            <a:pPr marL="0" indent="0" eaLnBrk="1" hangingPunct="1">
              <a:spcBef>
                <a:spcPct val="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300" b="1" noProof="0" dirty="0" smtClean="0">
                <a:latin typeface="Courier New" pitchFamily="49" charset="0"/>
              </a:rPr>
              <a:t>declare</a:t>
            </a:r>
          </a:p>
          <a:p>
            <a:pPr marL="0" indent="0" eaLnBrk="1" hangingPunct="1">
              <a:spcBef>
                <a:spcPct val="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300" noProof="0" dirty="0" smtClean="0">
                <a:latin typeface="Courier New" pitchFamily="49" charset="0"/>
              </a:rPr>
              <a:t>  </a:t>
            </a:r>
            <a:r>
              <a:rPr lang="en-US" altLang="de-DE" sz="1300" b="1" noProof="0" dirty="0" smtClean="0">
                <a:latin typeface="Courier New" pitchFamily="49" charset="0"/>
              </a:rPr>
              <a:t>type</a:t>
            </a:r>
            <a:r>
              <a:rPr lang="en-US" altLang="de-DE" sz="1300" noProof="0" dirty="0" smtClean="0">
                <a:latin typeface="Courier New" pitchFamily="49" charset="0"/>
              </a:rPr>
              <a:t> T </a:t>
            </a:r>
            <a:r>
              <a:rPr lang="en-US" altLang="de-DE" sz="1300" b="1" noProof="0" dirty="0" smtClean="0">
                <a:latin typeface="Courier New" pitchFamily="49" charset="0"/>
              </a:rPr>
              <a:t>is array</a:t>
            </a:r>
            <a:r>
              <a:rPr lang="en-US" altLang="de-DE" sz="1300" noProof="0" dirty="0" smtClean="0">
                <a:latin typeface="Courier New" pitchFamily="49" charset="0"/>
              </a:rPr>
              <a:t> (Integer </a:t>
            </a:r>
            <a:r>
              <a:rPr lang="en-US" altLang="de-DE" sz="1300" b="1" noProof="0" dirty="0" smtClean="0">
                <a:latin typeface="Courier New" pitchFamily="49" charset="0"/>
              </a:rPr>
              <a:t>range</a:t>
            </a:r>
            <a:r>
              <a:rPr lang="en-US" altLang="de-DE" sz="1300" noProof="0" dirty="0" smtClean="0">
                <a:latin typeface="Courier New" pitchFamily="49" charset="0"/>
              </a:rPr>
              <a:t> &lt;&gt;)</a:t>
            </a:r>
          </a:p>
          <a:p>
            <a:pPr marL="0" indent="0" eaLnBrk="1" hangingPunct="1">
              <a:spcBef>
                <a:spcPct val="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300" noProof="0" dirty="0" smtClean="0">
                <a:latin typeface="Courier New" pitchFamily="49" charset="0"/>
              </a:rPr>
              <a:t>  </a:t>
            </a:r>
            <a:r>
              <a:rPr lang="en-US" altLang="de-DE" sz="1300" noProof="0" dirty="0" smtClean="0">
                <a:solidFill>
                  <a:srgbClr val="663300"/>
                </a:solidFill>
                <a:latin typeface="Courier New" pitchFamily="49" charset="0"/>
              </a:rPr>
              <a:t>A: </a:t>
            </a:r>
            <a:r>
              <a:rPr lang="en-US" altLang="de-DE" sz="1300" b="1" noProof="0" dirty="0" smtClean="0">
                <a:solidFill>
                  <a:srgbClr val="663300"/>
                </a:solidFill>
                <a:latin typeface="Courier New" pitchFamily="49" charset="0"/>
              </a:rPr>
              <a:t>array</a:t>
            </a:r>
            <a:r>
              <a:rPr lang="en-US" altLang="de-DE" sz="1300" noProof="0" dirty="0" smtClean="0">
                <a:solidFill>
                  <a:srgbClr val="663300"/>
                </a:solidFill>
                <a:latin typeface="Courier New" pitchFamily="49" charset="0"/>
              </a:rPr>
              <a:t> (1..3) of …; -- </a:t>
            </a:r>
            <a:r>
              <a:rPr lang="en-US" altLang="de-DE" sz="1300" b="1" i="1" noProof="0" dirty="0" smtClean="0">
                <a:solidFill>
                  <a:srgbClr val="663300"/>
                </a:solidFill>
                <a:latin typeface="Courier New" pitchFamily="49" charset="0"/>
              </a:rPr>
              <a:t>anonymous</a:t>
            </a:r>
          </a:p>
          <a:p>
            <a:pPr marL="0" indent="0" eaLnBrk="1" hangingPunct="1">
              <a:spcBef>
                <a:spcPct val="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300" noProof="0" dirty="0" smtClean="0">
                <a:latin typeface="Courier New" pitchFamily="49" charset="0"/>
              </a:rPr>
              <a:t>  B: T     (1..3);</a:t>
            </a:r>
          </a:p>
          <a:p>
            <a:pPr marL="0" indent="0" eaLnBrk="1" hangingPunct="1">
              <a:spcBef>
                <a:spcPct val="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300" b="1" noProof="0" dirty="0" smtClean="0">
                <a:latin typeface="Courier New" pitchFamily="49" charset="0"/>
              </a:rPr>
              <a:t>begin</a:t>
            </a:r>
          </a:p>
          <a:p>
            <a:pPr marL="0" indent="0" eaLnBrk="1" hangingPunct="1">
              <a:spcBef>
                <a:spcPct val="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300" noProof="0" dirty="0" smtClean="0">
                <a:latin typeface="Courier New" pitchFamily="49" charset="0"/>
              </a:rPr>
              <a:t>  A := (1 =&gt; x, 2 .. 3 =&gt; y);</a:t>
            </a:r>
          </a:p>
          <a:p>
            <a:pPr marL="0" indent="0" eaLnBrk="1" hangingPunct="1">
              <a:spcBef>
                <a:spcPct val="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300" noProof="0" dirty="0" smtClean="0">
                <a:latin typeface="Courier New" pitchFamily="49" charset="0"/>
              </a:rPr>
              <a:t>  A := (1 =&gt; x, </a:t>
            </a:r>
            <a:r>
              <a:rPr lang="en-US" altLang="de-DE" sz="1300" b="1" noProof="0" dirty="0" smtClean="0">
                <a:latin typeface="Courier New" pitchFamily="49" charset="0"/>
              </a:rPr>
              <a:t>others</a:t>
            </a:r>
            <a:r>
              <a:rPr lang="en-US" altLang="de-DE" sz="1300" noProof="0" dirty="0" smtClean="0">
                <a:latin typeface="Courier New" pitchFamily="49" charset="0"/>
              </a:rPr>
              <a:t> =&gt; y);</a:t>
            </a:r>
          </a:p>
          <a:p>
            <a:pPr marL="0" indent="0" eaLnBrk="1" hangingPunct="1">
              <a:spcBef>
                <a:spcPct val="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300" noProof="0" dirty="0" smtClean="0">
                <a:latin typeface="Courier New" pitchFamily="49" charset="0"/>
              </a:rPr>
              <a:t>  B := (1 =&gt; x, </a:t>
            </a:r>
            <a:r>
              <a:rPr lang="en-US" altLang="de-DE" sz="1300" b="1" noProof="0" dirty="0" smtClean="0">
                <a:latin typeface="Courier New" pitchFamily="49" charset="0"/>
              </a:rPr>
              <a:t>others</a:t>
            </a:r>
            <a:r>
              <a:rPr lang="en-US" altLang="de-DE" sz="1300" noProof="0" dirty="0" smtClean="0">
                <a:latin typeface="Courier New" pitchFamily="49" charset="0"/>
              </a:rPr>
              <a:t> =&gt; y);</a:t>
            </a:r>
          </a:p>
          <a:p>
            <a:pPr marL="0" indent="0" eaLnBrk="1" hangingPunct="1">
              <a:spcBef>
                <a:spcPct val="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300" noProof="0" dirty="0" smtClean="0">
                <a:latin typeface="Courier New" pitchFamily="49" charset="0"/>
              </a:rPr>
              <a:t>  A := (0 =&gt; x, 1 .. 2 =&gt; y);</a:t>
            </a:r>
          </a:p>
          <a:p>
            <a:pPr marL="0" indent="0" eaLnBrk="1" hangingPunct="1">
              <a:spcBef>
                <a:spcPct val="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300" noProof="0" dirty="0" smtClean="0">
                <a:latin typeface="Courier New" pitchFamily="49" charset="0"/>
              </a:rPr>
              <a:t>  B := (0 =&gt; x, 1 .. 2 =&gt; y);</a:t>
            </a:r>
          </a:p>
          <a:p>
            <a:pPr marL="0" indent="0" eaLnBrk="1" hangingPunct="1">
              <a:spcBef>
                <a:spcPct val="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300" noProof="0" dirty="0" smtClean="0">
                <a:latin typeface="Courier New" pitchFamily="49" charset="0"/>
              </a:rPr>
              <a:t>  A        := (3 =&gt; x, </a:t>
            </a:r>
            <a:r>
              <a:rPr lang="en-US" altLang="de-DE" sz="1300" b="1" noProof="0" dirty="0" smtClean="0">
                <a:latin typeface="Courier New" pitchFamily="49" charset="0"/>
              </a:rPr>
              <a:t>others</a:t>
            </a:r>
            <a:r>
              <a:rPr lang="en-US" altLang="de-DE" sz="1300" noProof="0" dirty="0" smtClean="0">
                <a:latin typeface="Courier New" pitchFamily="49" charset="0"/>
              </a:rPr>
              <a:t> =&gt; y);</a:t>
            </a:r>
          </a:p>
          <a:p>
            <a:pPr marL="0" indent="0" eaLnBrk="1" hangingPunct="1">
              <a:spcBef>
                <a:spcPct val="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300" noProof="0" dirty="0" smtClean="0">
                <a:latin typeface="Courier New" pitchFamily="49" charset="0"/>
              </a:rPr>
              <a:t>  A (1..2) := (3 =&gt; x, </a:t>
            </a:r>
            <a:r>
              <a:rPr lang="en-US" altLang="de-DE" sz="1300" b="1" noProof="0" dirty="0" smtClean="0">
                <a:latin typeface="Courier New" pitchFamily="49" charset="0"/>
              </a:rPr>
              <a:t>others</a:t>
            </a:r>
            <a:r>
              <a:rPr lang="en-US" altLang="de-DE" sz="1300" noProof="0" dirty="0" smtClean="0">
                <a:latin typeface="Courier New" pitchFamily="49" charset="0"/>
              </a:rPr>
              <a:t> =&gt; y);</a:t>
            </a:r>
          </a:p>
          <a:p>
            <a:pPr marL="0" indent="0" eaLnBrk="1" hangingPunct="1">
              <a:spcBef>
                <a:spcPct val="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300" noProof="0" dirty="0" smtClean="0">
                <a:latin typeface="Courier New" pitchFamily="49" charset="0"/>
              </a:rPr>
              <a:t>  A        := (1 =&gt; x, 2 =&gt; y);</a:t>
            </a:r>
          </a:p>
          <a:p>
            <a:pPr marL="0" indent="0" eaLnBrk="1" hangingPunct="1">
              <a:spcBef>
                <a:spcPct val="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300" noProof="0" dirty="0" smtClean="0">
                <a:latin typeface="Courier New" pitchFamily="49" charset="0"/>
              </a:rPr>
              <a:t>  A (1..2) := (2 =&gt; x, 3 =&gt; y);</a:t>
            </a:r>
          </a:p>
          <a:p>
            <a:pPr marL="0" indent="0" eaLnBrk="1" hangingPunct="1">
              <a:spcBef>
                <a:spcPct val="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300" noProof="0" dirty="0" smtClean="0">
                <a:latin typeface="Courier New" pitchFamily="49" charset="0"/>
              </a:rPr>
              <a:t>  A (1..2) := (1 =&gt; x, </a:t>
            </a:r>
            <a:r>
              <a:rPr lang="en-US" altLang="de-DE" sz="1300" b="1" noProof="0" dirty="0" smtClean="0">
                <a:latin typeface="Courier New" pitchFamily="49" charset="0"/>
              </a:rPr>
              <a:t>others</a:t>
            </a:r>
            <a:r>
              <a:rPr lang="en-US" altLang="de-DE" sz="1300" noProof="0" dirty="0" smtClean="0">
                <a:latin typeface="Courier New" pitchFamily="49" charset="0"/>
              </a:rPr>
              <a:t> =&gt; y);</a:t>
            </a:r>
          </a:p>
          <a:p>
            <a:pPr marL="0" indent="0" eaLnBrk="1" hangingPunct="1">
              <a:spcBef>
                <a:spcPct val="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300" noProof="0" dirty="0" smtClean="0">
                <a:latin typeface="Courier New" pitchFamily="49" charset="0"/>
              </a:rPr>
              <a:t>  A (1..2) := (2 =&gt; x, </a:t>
            </a:r>
            <a:r>
              <a:rPr lang="en-US" altLang="de-DE" sz="1300" b="1" noProof="0" dirty="0" smtClean="0">
                <a:latin typeface="Courier New" pitchFamily="49" charset="0"/>
              </a:rPr>
              <a:t>others</a:t>
            </a:r>
            <a:r>
              <a:rPr lang="en-US" altLang="de-DE" sz="1300" noProof="0" dirty="0" smtClean="0">
                <a:latin typeface="Courier New" pitchFamily="49" charset="0"/>
              </a:rPr>
              <a:t> =&gt; y);</a:t>
            </a:r>
          </a:p>
          <a:p>
            <a:pPr marL="0" indent="0" eaLnBrk="1" hangingPunct="1">
              <a:spcBef>
                <a:spcPct val="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300" noProof="0" dirty="0" smtClean="0">
                <a:latin typeface="Courier New" pitchFamily="49" charset="0"/>
              </a:rPr>
              <a:t>  A        := (x, </a:t>
            </a:r>
            <a:r>
              <a:rPr lang="en-US" altLang="de-DE" sz="1300" b="1" noProof="0" dirty="0" smtClean="0">
                <a:latin typeface="Courier New" pitchFamily="49" charset="0"/>
              </a:rPr>
              <a:t>others</a:t>
            </a:r>
            <a:r>
              <a:rPr lang="en-US" altLang="de-DE" sz="1300" noProof="0" dirty="0" smtClean="0">
                <a:latin typeface="Courier New" pitchFamily="49" charset="0"/>
              </a:rPr>
              <a:t> =&gt; y);</a:t>
            </a:r>
          </a:p>
          <a:p>
            <a:pPr marL="0" indent="0" eaLnBrk="1" hangingPunct="1">
              <a:spcBef>
                <a:spcPct val="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300" noProof="0" dirty="0" smtClean="0">
                <a:latin typeface="Courier New" pitchFamily="49" charset="0"/>
              </a:rPr>
              <a:t>  A (1..2) := (x, </a:t>
            </a:r>
            <a:r>
              <a:rPr lang="en-US" altLang="de-DE" sz="1300" b="1" noProof="0" dirty="0" smtClean="0">
                <a:latin typeface="Courier New" pitchFamily="49" charset="0"/>
              </a:rPr>
              <a:t>others</a:t>
            </a:r>
            <a:r>
              <a:rPr lang="en-US" altLang="de-DE" sz="1300" noProof="0" dirty="0" smtClean="0">
                <a:latin typeface="Courier New" pitchFamily="49" charset="0"/>
              </a:rPr>
              <a:t> =&gt; y);</a:t>
            </a:r>
          </a:p>
          <a:p>
            <a:pPr marL="0" indent="0" eaLnBrk="1" hangingPunct="1">
              <a:spcBef>
                <a:spcPct val="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300" noProof="0" dirty="0" smtClean="0">
                <a:latin typeface="Courier New" pitchFamily="49" charset="0"/>
              </a:rPr>
              <a:t>  A := A (2..3) &amp; A (1);</a:t>
            </a:r>
          </a:p>
          <a:p>
            <a:pPr marL="0" indent="0" eaLnBrk="1" hangingPunct="1">
              <a:spcBef>
                <a:spcPct val="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300" noProof="0" dirty="0" smtClean="0">
                <a:latin typeface="Courier New" pitchFamily="49" charset="0"/>
              </a:rPr>
              <a:t>  B := B (2..3) &amp; B (1);</a:t>
            </a:r>
          </a:p>
          <a:p>
            <a:pPr marL="0" indent="0" eaLnBrk="1" hangingPunct="1">
              <a:spcBef>
                <a:spcPct val="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300" b="1" noProof="0" dirty="0" smtClean="0">
                <a:latin typeface="Courier New" pitchFamily="49" charset="0"/>
              </a:rPr>
              <a:t>end</a:t>
            </a:r>
            <a:r>
              <a:rPr lang="en-US" altLang="de-DE" sz="1300" noProof="0" dirty="0" smtClean="0">
                <a:latin typeface="Courier New" pitchFamily="49" charset="0"/>
              </a:rPr>
              <a:t>;</a:t>
            </a:r>
          </a:p>
        </p:txBody>
      </p:sp>
      <p:sp>
        <p:nvSpPr>
          <p:cNvPr id="22531" name="Rectangle 3"/>
          <p:cNvSpPr>
            <a:spLocks noGrp="1" noChangeArrowheads="1"/>
          </p:cNvSpPr>
          <p:nvPr>
            <p:ph type="body" idx="2"/>
          </p:nvPr>
        </p:nvSpPr>
        <p:spPr>
          <a:xfrm>
            <a:off x="4340225" y="1628800"/>
            <a:ext cx="4119563" cy="4664075"/>
          </a:xfrm>
        </p:spPr>
        <p:txBody>
          <a:bodyPr/>
          <a:lstStyle/>
          <a:p>
            <a:pPr marL="0" indent="0" eaLnBrk="1" hangingPunct="1">
              <a:spcBef>
                <a:spcPct val="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2000" dirty="0" smtClean="0">
                <a:solidFill>
                  <a:srgbClr val="0000FF"/>
                </a:solidFill>
              </a:rPr>
              <a:t>aggregates </a:t>
            </a:r>
            <a:r>
              <a:rPr lang="en-US" altLang="de-DE" sz="2000" dirty="0">
                <a:solidFill>
                  <a:srgbClr val="0000FF"/>
                </a:solidFill>
              </a:rPr>
              <a:t>with </a:t>
            </a:r>
            <a:r>
              <a:rPr lang="en-US" altLang="de-DE" sz="2000" b="1" noProof="0" dirty="0" smtClean="0">
                <a:solidFill>
                  <a:srgbClr val="0000FF"/>
                </a:solidFill>
                <a:latin typeface="Courier New" pitchFamily="49" charset="0"/>
              </a:rPr>
              <a:t>others</a:t>
            </a:r>
            <a:r>
              <a:rPr lang="en-US" altLang="de-DE" sz="2000" noProof="0" dirty="0" smtClean="0">
                <a:solidFill>
                  <a:srgbClr val="0000FF"/>
                </a:solidFill>
              </a:rPr>
              <a:t> never slide!</a:t>
            </a:r>
          </a:p>
          <a:p>
            <a:pPr marL="0" indent="0" eaLnBrk="1" hangingPunct="1">
              <a:spcBef>
                <a:spcPct val="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2000" noProof="0" dirty="0" smtClean="0"/>
              <a:t>the bounds of the aggregates?</a:t>
            </a:r>
          </a:p>
          <a:p>
            <a:pPr marL="0" indent="0" eaLnBrk="1" hangingPunct="1">
              <a:spcBef>
                <a:spcPct val="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US" altLang="de-DE" sz="1300" noProof="0" dirty="0" smtClean="0">
              <a:latin typeface="Courier New" pitchFamily="49" charset="0"/>
            </a:endParaRPr>
          </a:p>
          <a:p>
            <a:pPr marL="0" indent="0" eaLnBrk="1" hangingPunct="1">
              <a:spcBef>
                <a:spcPct val="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300" b="1" noProof="0" dirty="0" smtClean="0">
                <a:latin typeface="Courier New" pitchFamily="49" charset="0"/>
              </a:rPr>
              <a:t>of</a:t>
            </a:r>
            <a:r>
              <a:rPr lang="en-US" altLang="de-DE" sz="1300" noProof="0" dirty="0" smtClean="0">
                <a:latin typeface="Courier New" pitchFamily="49" charset="0"/>
              </a:rPr>
              <a:t> …;  -- </a:t>
            </a:r>
            <a:r>
              <a:rPr lang="en-US" altLang="de-DE" sz="1300" i="1" noProof="0" dirty="0" smtClean="0">
                <a:latin typeface="Courier New" pitchFamily="49" charset="0"/>
              </a:rPr>
              <a:t>Element type is irrelevant.</a:t>
            </a:r>
          </a:p>
          <a:p>
            <a:pPr marL="0" indent="0" eaLnBrk="1" hangingPunct="1">
              <a:spcBef>
                <a:spcPct val="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300" b="1" i="1" noProof="0" dirty="0" smtClean="0">
                <a:solidFill>
                  <a:srgbClr val="663300"/>
                </a:solidFill>
                <a:latin typeface="Courier New" pitchFamily="49" charset="0"/>
              </a:rPr>
              <a:t>type</a:t>
            </a:r>
            <a:endParaRPr lang="en-US" altLang="de-DE" sz="1300" i="1" noProof="0" dirty="0" smtClean="0">
              <a:latin typeface="Courier New" pitchFamily="49" charset="0"/>
            </a:endParaRPr>
          </a:p>
          <a:p>
            <a:pPr marL="0" indent="0" eaLnBrk="1" hangingPunct="1">
              <a:spcBef>
                <a:spcPct val="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US" altLang="de-DE" sz="1300" i="1" noProof="0" dirty="0" smtClean="0">
              <a:latin typeface="Courier New" pitchFamily="49" charset="0"/>
            </a:endParaRPr>
          </a:p>
          <a:p>
            <a:pPr marL="0" indent="0" eaLnBrk="1" hangingPunct="1">
              <a:spcBef>
                <a:spcPct val="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300" i="1" noProof="0" dirty="0" smtClean="0">
                <a:latin typeface="Courier New" pitchFamily="49" charset="0"/>
              </a:rPr>
              <a:t>  -- </a:t>
            </a:r>
            <a:r>
              <a:rPr lang="en-US" altLang="de-DE" sz="1300" b="1" i="1" noProof="0" dirty="0" smtClean="0">
                <a:latin typeface="Courier New" pitchFamily="49" charset="0"/>
              </a:rPr>
              <a:t>Ada 83   Ada 95</a:t>
            </a:r>
          </a:p>
          <a:p>
            <a:pPr marL="0" indent="0" eaLnBrk="1" hangingPunct="1">
              <a:spcBef>
                <a:spcPct val="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300" i="1" noProof="0" dirty="0" smtClean="0">
                <a:latin typeface="Courier New" pitchFamily="49" charset="0"/>
              </a:rPr>
              <a:t>  --</a:t>
            </a:r>
            <a:endParaRPr lang="en-US" altLang="de-DE" sz="1300" i="1" noProof="0" dirty="0" smtClean="0">
              <a:solidFill>
                <a:srgbClr val="00AE00"/>
              </a:solidFill>
              <a:latin typeface="Courier New" pitchFamily="49" charset="0"/>
            </a:endParaRPr>
          </a:p>
          <a:p>
            <a:pPr marL="0" indent="0" eaLnBrk="1" hangingPunct="1">
              <a:spcBef>
                <a:spcPct val="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300" i="1" noProof="0" dirty="0" smtClean="0">
                <a:latin typeface="Courier New" pitchFamily="49" charset="0"/>
              </a:rPr>
              <a:t>  --</a:t>
            </a:r>
            <a:endParaRPr lang="en-US" altLang="de-DE" sz="1300" i="1" noProof="0" dirty="0" smtClean="0">
              <a:solidFill>
                <a:srgbClr val="0000FF"/>
              </a:solidFill>
              <a:latin typeface="Courier New" pitchFamily="49" charset="0"/>
            </a:endParaRPr>
          </a:p>
          <a:p>
            <a:pPr marL="0" indent="0" eaLnBrk="1" hangingPunct="1">
              <a:spcBef>
                <a:spcPct val="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300" i="1" noProof="0" dirty="0" smtClean="0">
                <a:latin typeface="Courier New" pitchFamily="49" charset="0"/>
              </a:rPr>
              <a:t>  --</a:t>
            </a:r>
            <a:endParaRPr lang="en-US" altLang="de-DE" sz="1300" i="1" noProof="0" dirty="0" smtClean="0">
              <a:solidFill>
                <a:srgbClr val="0000FF"/>
              </a:solidFill>
              <a:latin typeface="Courier New" pitchFamily="49" charset="0"/>
            </a:endParaRPr>
          </a:p>
          <a:p>
            <a:pPr marL="0" indent="0" eaLnBrk="1" hangingPunct="1">
              <a:spcBef>
                <a:spcPct val="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300" i="1" noProof="0" dirty="0" smtClean="0">
                <a:latin typeface="Courier New" pitchFamily="49" charset="0"/>
              </a:rPr>
              <a:t>  --</a:t>
            </a:r>
            <a:endParaRPr lang="en-US" altLang="de-DE" sz="1300" i="1" noProof="0" dirty="0" smtClean="0">
              <a:solidFill>
                <a:srgbClr val="FF00FF"/>
              </a:solidFill>
              <a:latin typeface="Courier New" pitchFamily="49" charset="0"/>
            </a:endParaRPr>
          </a:p>
          <a:p>
            <a:pPr marL="0" indent="0" eaLnBrk="1" hangingPunct="1">
              <a:spcBef>
                <a:spcPct val="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300" i="1" noProof="0" dirty="0" smtClean="0">
                <a:latin typeface="Courier New" pitchFamily="49" charset="0"/>
              </a:rPr>
              <a:t>  --</a:t>
            </a:r>
            <a:endParaRPr lang="en-US" altLang="de-DE" sz="1300" i="1" noProof="0" dirty="0" smtClean="0">
              <a:solidFill>
                <a:srgbClr val="00AE00"/>
              </a:solidFill>
              <a:latin typeface="Courier New" pitchFamily="49" charset="0"/>
            </a:endParaRPr>
          </a:p>
          <a:p>
            <a:pPr marL="0" indent="0" eaLnBrk="1" hangingPunct="1">
              <a:spcBef>
                <a:spcPct val="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300" i="1" noProof="0" dirty="0" smtClean="0">
                <a:latin typeface="Courier New" pitchFamily="49" charset="0"/>
              </a:rPr>
              <a:t>  --</a:t>
            </a:r>
            <a:endParaRPr lang="en-US" altLang="de-DE" sz="1300" i="1" noProof="0" dirty="0" smtClean="0">
              <a:solidFill>
                <a:srgbClr val="0000FF"/>
              </a:solidFill>
              <a:latin typeface="Courier New" pitchFamily="49" charset="0"/>
            </a:endParaRPr>
          </a:p>
          <a:p>
            <a:pPr marL="0" indent="0" eaLnBrk="1" hangingPunct="1">
              <a:spcBef>
                <a:spcPct val="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300" i="1" noProof="0" dirty="0" smtClean="0">
                <a:latin typeface="Courier New" pitchFamily="49" charset="0"/>
              </a:rPr>
              <a:t>  --</a:t>
            </a:r>
            <a:endParaRPr lang="en-US" altLang="de-DE" sz="1300" i="1" noProof="0" dirty="0" smtClean="0">
              <a:solidFill>
                <a:srgbClr val="FF00FF"/>
              </a:solidFill>
              <a:latin typeface="Courier New" pitchFamily="49" charset="0"/>
            </a:endParaRPr>
          </a:p>
          <a:p>
            <a:pPr marL="0" indent="0" eaLnBrk="1" hangingPunct="1">
              <a:spcBef>
                <a:spcPct val="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300" i="1" noProof="0" dirty="0" smtClean="0">
                <a:latin typeface="Courier New" pitchFamily="49" charset="0"/>
              </a:rPr>
              <a:t>  --</a:t>
            </a:r>
            <a:endParaRPr lang="en-US" altLang="de-DE" sz="1300" i="1" noProof="0" dirty="0" smtClean="0">
              <a:solidFill>
                <a:srgbClr val="FF00FF"/>
              </a:solidFill>
              <a:latin typeface="Courier New" pitchFamily="49" charset="0"/>
            </a:endParaRPr>
          </a:p>
          <a:p>
            <a:pPr marL="0" indent="0" eaLnBrk="1" hangingPunct="1">
              <a:spcBef>
                <a:spcPct val="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300" i="1" noProof="0" dirty="0" smtClean="0">
                <a:latin typeface="Courier New" pitchFamily="49" charset="0"/>
              </a:rPr>
              <a:t>  --</a:t>
            </a:r>
            <a:endParaRPr lang="en-US" altLang="de-DE" sz="1300" i="1" noProof="0" dirty="0" smtClean="0">
              <a:solidFill>
                <a:srgbClr val="00AE00"/>
              </a:solidFill>
              <a:latin typeface="Courier New" pitchFamily="49" charset="0"/>
            </a:endParaRPr>
          </a:p>
          <a:p>
            <a:pPr marL="0" indent="0" eaLnBrk="1" hangingPunct="1">
              <a:spcBef>
                <a:spcPct val="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300" i="1" noProof="0" dirty="0" smtClean="0">
                <a:latin typeface="Courier New" pitchFamily="49" charset="0"/>
              </a:rPr>
              <a:t>  --</a:t>
            </a:r>
            <a:endParaRPr lang="en-US" altLang="de-DE" sz="1300" i="1" noProof="0" dirty="0" smtClean="0">
              <a:solidFill>
                <a:srgbClr val="00AE00"/>
              </a:solidFill>
              <a:latin typeface="Courier New" pitchFamily="49" charset="0"/>
            </a:endParaRPr>
          </a:p>
          <a:p>
            <a:pPr marL="0" indent="0" eaLnBrk="1" hangingPunct="1">
              <a:spcBef>
                <a:spcPct val="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300" i="1" noProof="0" dirty="0" smtClean="0">
                <a:latin typeface="Courier New" pitchFamily="49" charset="0"/>
              </a:rPr>
              <a:t>  --</a:t>
            </a:r>
            <a:endParaRPr lang="en-US" altLang="de-DE" sz="1300" i="1" noProof="0" dirty="0" smtClean="0">
              <a:solidFill>
                <a:srgbClr val="00AE00"/>
              </a:solidFill>
              <a:latin typeface="Courier New" pitchFamily="49" charset="0"/>
            </a:endParaRPr>
          </a:p>
          <a:p>
            <a:pPr marL="0" indent="0" eaLnBrk="1" hangingPunct="1">
              <a:spcBef>
                <a:spcPct val="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300" i="1" noProof="0" dirty="0" smtClean="0">
                <a:latin typeface="Courier New" pitchFamily="49" charset="0"/>
              </a:rPr>
              <a:t>  --</a:t>
            </a:r>
            <a:endParaRPr lang="en-US" altLang="de-DE" sz="1300" i="1" noProof="0" dirty="0" smtClean="0">
              <a:solidFill>
                <a:srgbClr val="00AE00"/>
              </a:solidFill>
              <a:latin typeface="Courier New" pitchFamily="49" charset="0"/>
            </a:endParaRPr>
          </a:p>
          <a:p>
            <a:pPr marL="0" indent="0" eaLnBrk="1" hangingPunct="1">
              <a:spcBef>
                <a:spcPct val="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300" i="1" noProof="0" dirty="0" smtClean="0">
                <a:latin typeface="Courier New" pitchFamily="49" charset="0"/>
              </a:rPr>
              <a:t>  --</a:t>
            </a:r>
            <a:endParaRPr lang="en-US" altLang="de-DE" sz="1300" i="1" noProof="0" dirty="0" smtClean="0">
              <a:solidFill>
                <a:srgbClr val="00AE00"/>
              </a:solidFill>
              <a:latin typeface="Courier New" pitchFamily="49" charset="0"/>
            </a:endParaRPr>
          </a:p>
          <a:p>
            <a:pPr marL="0" indent="0" eaLnBrk="1" hangingPunct="1">
              <a:spcBef>
                <a:spcPct val="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300" i="1" noProof="0" dirty="0" smtClean="0">
                <a:latin typeface="Courier New" pitchFamily="49" charset="0"/>
              </a:rPr>
              <a:t>  --</a:t>
            </a:r>
            <a:endParaRPr lang="en-US" altLang="de-DE" sz="1300" i="1" noProof="0" dirty="0" smtClean="0">
              <a:solidFill>
                <a:srgbClr val="0000FF"/>
              </a:solidFill>
              <a:latin typeface="Courier New" pitchFamily="49" charset="0"/>
            </a:endParaRPr>
          </a:p>
          <a:p>
            <a:pPr marL="0" indent="0" eaLnBrk="1" hangingPunct="1">
              <a:spcBef>
                <a:spcPct val="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300" i="1" noProof="0" dirty="0" smtClean="0">
                <a:latin typeface="Courier New" pitchFamily="49" charset="0"/>
              </a:rPr>
              <a:t>  --</a:t>
            </a:r>
            <a:endParaRPr lang="en-US" altLang="de-DE" sz="1300" i="1" noProof="0" dirty="0" smtClean="0">
              <a:solidFill>
                <a:srgbClr val="00AE00"/>
              </a:solidFill>
              <a:latin typeface="Courier New" pitchFamily="49" charset="0"/>
            </a:endParaRPr>
          </a:p>
        </p:txBody>
      </p:sp>
      <p:sp>
        <p:nvSpPr>
          <p:cNvPr id="2" name="Textfeld 1"/>
          <p:cNvSpPr txBox="1"/>
          <p:nvPr/>
        </p:nvSpPr>
        <p:spPr>
          <a:xfrm>
            <a:off x="5796136" y="5282044"/>
            <a:ext cx="1513407" cy="523220"/>
          </a:xfrm>
          <a:prstGeom prst="rect">
            <a:avLst/>
          </a:prstGeom>
          <a:noFill/>
        </p:spPr>
        <p:txBody>
          <a:bodyPr wrap="square" rtlCol="0">
            <a:spAutoFit/>
          </a:bodyPr>
          <a:lstStyle/>
          <a:p>
            <a:pPr algn="ctr"/>
            <a:r>
              <a:rPr lang="de-DE" sz="2800" dirty="0" smtClean="0">
                <a:hlinkClick r:id="rId3" action="ppaction://hlinksldjump"/>
              </a:rPr>
              <a:t>Solution</a:t>
            </a:r>
            <a:endParaRPr lang="de-DE" sz="2800" dirty="0"/>
          </a:p>
        </p:txBody>
      </p:sp>
      <p:sp>
        <p:nvSpPr>
          <p:cNvPr id="8" name="Textfeld 7"/>
          <p:cNvSpPr txBox="1"/>
          <p:nvPr/>
        </p:nvSpPr>
        <p:spPr>
          <a:xfrm>
            <a:off x="6012160" y="3522494"/>
            <a:ext cx="2111078" cy="1569660"/>
          </a:xfrm>
          <a:prstGeom prst="rect">
            <a:avLst/>
          </a:prstGeom>
          <a:solidFill>
            <a:srgbClr val="31DBE3"/>
          </a:solidFill>
          <a:ln>
            <a:solidFill>
              <a:srgbClr val="0070C0"/>
            </a:solidFill>
          </a:ln>
        </p:spPr>
        <p:txBody>
          <a:bodyPr wrap="square" rtlCol="0">
            <a:spAutoFit/>
          </a:bodyPr>
          <a:lstStyle/>
          <a:p>
            <a:r>
              <a:rPr lang="en-US" sz="1600" u="sng" dirty="0" smtClean="0">
                <a:solidFill>
                  <a:schemeClr val="tx1"/>
                </a:solidFill>
              </a:rPr>
              <a:t>Please note:</a:t>
            </a:r>
          </a:p>
          <a:p>
            <a:r>
              <a:rPr lang="en-US" sz="1600" dirty="0" smtClean="0">
                <a:solidFill>
                  <a:schemeClr val="tx1"/>
                </a:solidFill>
              </a:rPr>
              <a:t>A is an object of a con-strained (anonymous) type, B is of an uncon-strained type.</a:t>
            </a:r>
          </a:p>
          <a:p>
            <a:pPr algn="ctr"/>
            <a:r>
              <a:rPr lang="en-US" sz="1600" dirty="0" smtClean="0">
                <a:solidFill>
                  <a:schemeClr val="tx1"/>
                </a:solidFill>
              </a:rPr>
              <a:t>See slide 58</a:t>
            </a:r>
          </a:p>
        </p:txBody>
      </p:sp>
    </p:spTree>
  </p:cSld>
  <p:clrMapOvr>
    <a:masterClrMapping/>
  </p:clrMapOvr>
  <p:transition spd="med"/>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Rectangle 2"/>
          <p:cNvSpPr>
            <a:spLocks noGrp="1" noChangeArrowheads="1"/>
          </p:cNvSpPr>
          <p:nvPr>
            <p:ph type="title"/>
          </p:nvPr>
        </p:nvSpPr>
        <p:spPr>
          <a:xfrm>
            <a:off x="685800" y="461963"/>
            <a:ext cx="7767638" cy="1311275"/>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4000" noProof="0" dirty="0" smtClean="0"/>
              <a:t>Sliding Bounds in Array Aggregates</a:t>
            </a:r>
          </a:p>
        </p:txBody>
      </p:sp>
      <p:sp>
        <p:nvSpPr>
          <p:cNvPr id="47107" name="Rectangle 3"/>
          <p:cNvSpPr>
            <a:spLocks noGrp="1" noChangeArrowheads="1"/>
          </p:cNvSpPr>
          <p:nvPr>
            <p:ph type="body" idx="1"/>
          </p:nvPr>
        </p:nvSpPr>
        <p:spPr>
          <a:xfrm>
            <a:off x="684213" y="1989138"/>
            <a:ext cx="7767637" cy="3876675"/>
          </a:xfrm>
        </p:spPr>
        <p:txBody>
          <a:bodyPr/>
          <a:lstStyle/>
          <a:p>
            <a:pPr marL="0" indent="0" eaLnBrk="1" hangingPunct="1">
              <a:lnSpc>
                <a:spcPct val="80000"/>
              </a:lnSpc>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2000" noProof="0" dirty="0" smtClean="0"/>
              <a:t>Sliding bounds for numeric indices are intuitive, since normally no meaning is attributed </a:t>
            </a:r>
            <a:r>
              <a:rPr lang="en-US" altLang="de-DE" sz="2000" noProof="0" dirty="0"/>
              <a:t>to </a:t>
            </a:r>
            <a:r>
              <a:rPr lang="en-US" altLang="de-DE" sz="2000" noProof="0" dirty="0" smtClean="0"/>
              <a:t>the index value.</a:t>
            </a:r>
          </a:p>
          <a:p>
            <a:pPr marL="0" indent="0" eaLnBrk="1" hangingPunct="1">
              <a:lnSpc>
                <a:spcPct val="80000"/>
              </a:lnSpc>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2000" b="1" noProof="0" dirty="0"/>
              <a:t>But also </a:t>
            </a:r>
            <a:r>
              <a:rPr lang="en-US" altLang="de-DE" sz="2000" b="1" noProof="0" dirty="0" smtClean="0"/>
              <a:t>here, bounds slide:</a:t>
            </a:r>
          </a:p>
          <a:p>
            <a:pPr marL="442913" lvl="1" indent="-257175" eaLnBrk="1" hangingPunct="1">
              <a:lnSpc>
                <a:spcPct val="80000"/>
              </a:lnSpc>
              <a:buFontTx/>
              <a:buNone/>
              <a:tabLst>
                <a:tab pos="442913"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800" b="1" noProof="0" dirty="0" smtClean="0">
                <a:latin typeface="Courier New" pitchFamily="49" charset="0"/>
              </a:rPr>
              <a:t>type</a:t>
            </a:r>
            <a:r>
              <a:rPr lang="en-US" altLang="de-DE" sz="1800" noProof="0" dirty="0" smtClean="0">
                <a:latin typeface="Courier New" pitchFamily="49" charset="0"/>
              </a:rPr>
              <a:t> Weekday </a:t>
            </a:r>
            <a:r>
              <a:rPr lang="en-US" altLang="de-DE" sz="1800" b="1" noProof="0" dirty="0" smtClean="0">
                <a:latin typeface="Courier New" pitchFamily="49" charset="0"/>
              </a:rPr>
              <a:t>is</a:t>
            </a:r>
            <a:r>
              <a:rPr lang="en-US" altLang="de-DE" sz="1800" noProof="0" dirty="0" smtClean="0">
                <a:latin typeface="Courier New" pitchFamily="49" charset="0"/>
              </a:rPr>
              <a:t> (Monday, Tuesday, Wednesday,</a:t>
            </a:r>
            <a:br>
              <a:rPr lang="en-US" altLang="de-DE" sz="1800" noProof="0" dirty="0" smtClean="0">
                <a:latin typeface="Courier New" pitchFamily="49" charset="0"/>
              </a:rPr>
            </a:br>
            <a:r>
              <a:rPr lang="en-US" altLang="de-DE" sz="1800" noProof="0" dirty="0" smtClean="0">
                <a:latin typeface="Courier New" pitchFamily="49" charset="0"/>
              </a:rPr>
              <a:t>               Thursday, Friday, Saturday, Sunday);</a:t>
            </a:r>
          </a:p>
          <a:p>
            <a:pPr marL="542925" lvl="1" indent="-357188" eaLnBrk="1" hangingPunct="1">
              <a:lnSpc>
                <a:spcPct val="80000"/>
              </a:lnSpc>
              <a:buFontTx/>
              <a:buNone/>
              <a:tabLst>
                <a:tab pos="442913"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800" b="1" noProof="0" dirty="0" smtClean="0">
                <a:latin typeface="Courier New" pitchFamily="49" charset="0"/>
              </a:rPr>
              <a:t>type</a:t>
            </a:r>
            <a:r>
              <a:rPr lang="en-US" altLang="de-DE" sz="1800" noProof="0" dirty="0" smtClean="0">
                <a:latin typeface="Courier New" pitchFamily="49" charset="0"/>
              </a:rPr>
              <a:t> Activity </a:t>
            </a:r>
            <a:r>
              <a:rPr lang="en-US" altLang="de-DE" sz="1800" b="1" noProof="0" dirty="0" smtClean="0">
                <a:latin typeface="Courier New" pitchFamily="49" charset="0"/>
              </a:rPr>
              <a:t>is</a:t>
            </a:r>
            <a:r>
              <a:rPr lang="en-US" altLang="de-DE" sz="1800" noProof="0" dirty="0" smtClean="0">
                <a:latin typeface="Courier New" pitchFamily="49" charset="0"/>
              </a:rPr>
              <a:t> (Work, Leisure);</a:t>
            </a:r>
          </a:p>
          <a:p>
            <a:pPr marL="542925" lvl="1" indent="-357188" eaLnBrk="1" hangingPunct="1">
              <a:lnSpc>
                <a:spcPct val="80000"/>
              </a:lnSpc>
              <a:buFontTx/>
              <a:buNone/>
              <a:tabLst>
                <a:tab pos="442913"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800" b="1" noProof="0" dirty="0" smtClean="0">
                <a:latin typeface="Courier New" pitchFamily="49" charset="0"/>
              </a:rPr>
              <a:t>type</a:t>
            </a:r>
            <a:r>
              <a:rPr lang="en-US" altLang="de-DE" sz="1800" noProof="0" dirty="0" smtClean="0">
                <a:latin typeface="Courier New" pitchFamily="49" charset="0"/>
              </a:rPr>
              <a:t> Weekly_Rota </a:t>
            </a:r>
            <a:r>
              <a:rPr lang="en-US" altLang="de-DE" sz="1800" b="1" noProof="0" dirty="0" smtClean="0">
                <a:latin typeface="Courier New" pitchFamily="49" charset="0"/>
              </a:rPr>
              <a:t>array</a:t>
            </a:r>
            <a:r>
              <a:rPr lang="en-US" altLang="de-DE" sz="1800" noProof="0" dirty="0" smtClean="0">
                <a:latin typeface="Courier New" pitchFamily="49" charset="0"/>
              </a:rPr>
              <a:t> (Weekday </a:t>
            </a:r>
            <a:r>
              <a:rPr lang="en-US" altLang="de-DE" sz="1800" b="1" noProof="0" dirty="0" smtClean="0">
                <a:latin typeface="Courier New" pitchFamily="49" charset="0"/>
              </a:rPr>
              <a:t>range</a:t>
            </a:r>
            <a:r>
              <a:rPr lang="en-US" altLang="de-DE" sz="1800" noProof="0" dirty="0" smtClean="0">
                <a:latin typeface="Courier New" pitchFamily="49" charset="0"/>
              </a:rPr>
              <a:t> &lt;&gt;) </a:t>
            </a:r>
            <a:r>
              <a:rPr lang="en-US" altLang="de-DE" sz="1800" b="1" noProof="0" dirty="0" smtClean="0">
                <a:latin typeface="Courier New" pitchFamily="49" charset="0"/>
              </a:rPr>
              <a:t>of</a:t>
            </a:r>
            <a:r>
              <a:rPr lang="en-US" altLang="de-DE" sz="1800" noProof="0" dirty="0">
                <a:latin typeface="Courier New" pitchFamily="49" charset="0"/>
              </a:rPr>
              <a:t> Activity;</a:t>
            </a:r>
            <a:endParaRPr lang="en-US" altLang="de-DE" sz="1800" noProof="0" dirty="0" smtClean="0">
              <a:latin typeface="Courier New" pitchFamily="49" charset="0"/>
            </a:endParaRPr>
          </a:p>
          <a:p>
            <a:pPr marL="542925" lvl="1" indent="-357188" eaLnBrk="1" hangingPunct="1">
              <a:lnSpc>
                <a:spcPct val="80000"/>
              </a:lnSpc>
              <a:buFontTx/>
              <a:buNone/>
              <a:tabLst>
                <a:tab pos="442913"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800" noProof="0" dirty="0" smtClean="0">
                <a:latin typeface="Courier New" pitchFamily="49" charset="0"/>
              </a:rPr>
              <a:t>Normal_Week: </a:t>
            </a:r>
            <a:r>
              <a:rPr lang="en-US" altLang="de-DE" sz="1800" b="1" noProof="0" dirty="0" smtClean="0">
                <a:latin typeface="Courier New" pitchFamily="49" charset="0"/>
              </a:rPr>
              <a:t>constant</a:t>
            </a:r>
            <a:r>
              <a:rPr lang="en-US" altLang="de-DE" sz="1800" noProof="0" dirty="0">
                <a:latin typeface="Courier New" pitchFamily="49" charset="0"/>
              </a:rPr>
              <a:t> Weekly_Rota :=</a:t>
            </a:r>
            <a:r>
              <a:rPr lang="en-US" altLang="de-DE" sz="1800" noProof="0" dirty="0" smtClean="0">
                <a:latin typeface="Courier New" pitchFamily="49" charset="0"/>
              </a:rPr>
              <a:t/>
            </a:r>
            <a:br>
              <a:rPr lang="en-US" altLang="de-DE" sz="1800" noProof="0" dirty="0" smtClean="0">
                <a:latin typeface="Courier New" pitchFamily="49" charset="0"/>
              </a:rPr>
            </a:br>
            <a:r>
              <a:rPr lang="en-US" altLang="de-DE" sz="1800" noProof="0" dirty="0" smtClean="0">
                <a:latin typeface="Courier New" pitchFamily="49" charset="0"/>
              </a:rPr>
              <a:t>(Monday   .. Friday =&gt; Work,</a:t>
            </a:r>
            <a:br>
              <a:rPr lang="en-US" altLang="de-DE" sz="1800" noProof="0" dirty="0" smtClean="0">
                <a:latin typeface="Courier New" pitchFamily="49" charset="0"/>
              </a:rPr>
            </a:br>
            <a:r>
              <a:rPr lang="en-US" altLang="de-DE" sz="1800" noProof="0" dirty="0" smtClean="0">
                <a:latin typeface="Courier New" pitchFamily="49" charset="0"/>
              </a:rPr>
              <a:t> Saturday .. Sunday =&gt; Leisure);</a:t>
            </a:r>
          </a:p>
          <a:p>
            <a:pPr marL="0" indent="0" eaLnBrk="1" hangingPunct="1">
              <a:lnSpc>
                <a:spcPct val="80000"/>
              </a:lnSpc>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2000" noProof="0" dirty="0" smtClean="0"/>
              <a:t>Your boss assigns work to your weekend:</a:t>
            </a:r>
          </a:p>
          <a:p>
            <a:pPr marL="357188" indent="0" eaLnBrk="1" hangingPunct="1">
              <a:lnSpc>
                <a:spcPct val="80000"/>
              </a:lnSpc>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800" noProof="0" dirty="0" smtClean="0">
                <a:latin typeface="Courier New" pitchFamily="49" charset="0"/>
              </a:rPr>
              <a:t>Your_Weekend: Weekly_Rota (Saturday .. Sunday) :=</a:t>
            </a:r>
            <a:br>
              <a:rPr lang="en-US" altLang="de-DE" sz="1800" noProof="0" dirty="0" smtClean="0">
                <a:latin typeface="Courier New" pitchFamily="49" charset="0"/>
              </a:rPr>
            </a:br>
            <a:r>
              <a:rPr lang="en-US" altLang="de-DE" sz="1800" noProof="0" dirty="0" smtClean="0">
                <a:latin typeface="Courier New" pitchFamily="49" charset="0"/>
              </a:rPr>
              <a:t>       Normal_Week (Monday .. Tuesday);</a:t>
            </a:r>
          </a:p>
        </p:txBody>
      </p:sp>
      <p:sp>
        <p:nvSpPr>
          <p:cNvPr id="47108" name="Fußzeilenplatzhalter 1"/>
          <p:cNvSpPr>
            <a:spLocks noGrp="1"/>
          </p:cNvSpPr>
          <p:nvPr>
            <p:ph type="ftr" sz="quarte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en-US" altLang="de-DE" sz="2400" dirty="0" smtClean="0"/>
              <a:t>Ada Basics © 2024 C.Grein</a:t>
            </a:r>
            <a:endParaRPr lang="en-US" altLang="de-DE" sz="2400" dirty="0"/>
          </a:p>
        </p:txBody>
      </p:sp>
      <p:sp>
        <p:nvSpPr>
          <p:cNvPr id="47109" name="Foliennummernplatzhalter 2"/>
          <p:cNvSpPr>
            <a:spLocks noGrp="1"/>
          </p:cNvSpPr>
          <p:nvPr>
            <p:ph type="sldNum" sz="quarter"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34933ED1-1276-4C61-A144-B4C6F80391D7}" type="slidenum">
              <a:rPr lang="en-US" altLang="de-DE" sz="2400" smtClean="0"/>
              <a:pPr eaLnBrk="1" hangingPunct="1">
                <a:spcBef>
                  <a:spcPct val="0"/>
                </a:spcBef>
              </a:pPr>
              <a:t>66</a:t>
            </a:fld>
            <a:endParaRPr lang="en-US" altLang="de-DE" sz="2400" dirty="0" smtClean="0"/>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Titel 5"/>
          <p:cNvSpPr>
            <a:spLocks noGrp="1"/>
          </p:cNvSpPr>
          <p:nvPr>
            <p:ph type="title"/>
          </p:nvPr>
        </p:nvSpPr>
        <p:spPr/>
        <p:txBody>
          <a:bodyPr/>
          <a:lstStyle/>
          <a:p>
            <a:r>
              <a:rPr lang="en-US" altLang="de-DE" noProof="0" dirty="0" smtClean="0"/>
              <a:t>Multidimensional Arrays</a:t>
            </a:r>
          </a:p>
        </p:txBody>
      </p:sp>
      <p:sp>
        <p:nvSpPr>
          <p:cNvPr id="7" name="Inhaltsplatzhalter 6"/>
          <p:cNvSpPr>
            <a:spLocks noGrp="1"/>
          </p:cNvSpPr>
          <p:nvPr>
            <p:ph idx="1"/>
          </p:nvPr>
        </p:nvSpPr>
        <p:spPr/>
        <p:txBody>
          <a:bodyPr/>
          <a:lstStyle/>
          <a:p>
            <a:pPr marL="357188" indent="0">
              <a:defRPr/>
            </a:pPr>
            <a:r>
              <a:rPr lang="en-US" sz="1800" b="1" noProof="0" dirty="0" smtClean="0">
                <a:solidFill>
                  <a:schemeClr val="accent2"/>
                </a:solidFill>
                <a:latin typeface="Courier New" panose="02070309020205020404" pitchFamily="49" charset="0"/>
                <a:cs typeface="Courier New" panose="02070309020205020404" pitchFamily="49" charset="0"/>
              </a:rPr>
              <a:t>type</a:t>
            </a:r>
            <a:r>
              <a:rPr lang="en-US" sz="1800" noProof="0" dirty="0" smtClean="0">
                <a:solidFill>
                  <a:schemeClr val="accent2"/>
                </a:solidFill>
                <a:latin typeface="Courier New" panose="02070309020205020404" pitchFamily="49" charset="0"/>
                <a:cs typeface="Courier New" panose="02070309020205020404" pitchFamily="49" charset="0"/>
              </a:rPr>
              <a:t> A </a:t>
            </a:r>
            <a:r>
              <a:rPr lang="en-US" sz="1800" b="1" noProof="0" dirty="0" smtClean="0">
                <a:solidFill>
                  <a:schemeClr val="accent2"/>
                </a:solidFill>
                <a:latin typeface="Courier New" panose="02070309020205020404" pitchFamily="49" charset="0"/>
                <a:cs typeface="Courier New" panose="02070309020205020404" pitchFamily="49" charset="0"/>
              </a:rPr>
              <a:t>is array (</a:t>
            </a:r>
            <a:r>
              <a:rPr lang="en-US" sz="1800" noProof="0" dirty="0" smtClean="0">
                <a:solidFill>
                  <a:schemeClr val="accent2"/>
                </a:solidFill>
                <a:latin typeface="Courier New" panose="02070309020205020404" pitchFamily="49" charset="0"/>
                <a:cs typeface="Courier New" panose="02070309020205020404" pitchFamily="49" charset="0"/>
              </a:rPr>
              <a:t>Boolean   ) </a:t>
            </a:r>
            <a:r>
              <a:rPr lang="en-US" sz="1800" b="1" noProof="0" dirty="0" smtClean="0">
                <a:solidFill>
                  <a:schemeClr val="accent2"/>
                </a:solidFill>
                <a:latin typeface="Courier New" panose="02070309020205020404" pitchFamily="49" charset="0"/>
                <a:cs typeface="Courier New" panose="02070309020205020404" pitchFamily="49" charset="0"/>
              </a:rPr>
              <a:t>of</a:t>
            </a:r>
            <a:r>
              <a:rPr lang="en-US" sz="1800" noProof="0" dirty="0" smtClean="0">
                <a:solidFill>
                  <a:schemeClr val="accent2"/>
                </a:solidFill>
                <a:latin typeface="Courier New" panose="02070309020205020404" pitchFamily="49" charset="0"/>
                <a:cs typeface="Courier New" panose="02070309020205020404" pitchFamily="49" charset="0"/>
              </a:rPr>
              <a:t> Float;</a:t>
            </a:r>
            <a:br>
              <a:rPr lang="en-US" sz="1800" noProof="0" dirty="0" smtClean="0">
                <a:solidFill>
                  <a:schemeClr val="accent2"/>
                </a:solidFill>
                <a:latin typeface="Courier New" panose="02070309020205020404" pitchFamily="49" charset="0"/>
                <a:cs typeface="Courier New" panose="02070309020205020404" pitchFamily="49" charset="0"/>
              </a:rPr>
            </a:br>
            <a:r>
              <a:rPr lang="en-US" sz="1800" b="1" noProof="0" dirty="0" smtClean="0">
                <a:solidFill>
                  <a:schemeClr val="accent2"/>
                </a:solidFill>
                <a:latin typeface="Courier New" panose="02070309020205020404" pitchFamily="49" charset="0"/>
                <a:cs typeface="Courier New" panose="02070309020205020404" pitchFamily="49" charset="0"/>
              </a:rPr>
              <a:t>type</a:t>
            </a:r>
            <a:r>
              <a:rPr lang="en-US" sz="1800" noProof="0" dirty="0" smtClean="0">
                <a:solidFill>
                  <a:schemeClr val="accent2"/>
                </a:solidFill>
                <a:latin typeface="Courier New" panose="02070309020205020404" pitchFamily="49" charset="0"/>
                <a:cs typeface="Courier New" panose="02070309020205020404" pitchFamily="49" charset="0"/>
              </a:rPr>
              <a:t> B </a:t>
            </a:r>
            <a:r>
              <a:rPr lang="en-US" sz="1800" b="1" noProof="0" dirty="0" smtClean="0">
                <a:solidFill>
                  <a:schemeClr val="accent2"/>
                </a:solidFill>
                <a:latin typeface="Courier New" panose="02070309020205020404" pitchFamily="49" charset="0"/>
                <a:cs typeface="Courier New" panose="02070309020205020404" pitchFamily="49" charset="0"/>
              </a:rPr>
              <a:t>is array </a:t>
            </a:r>
            <a:r>
              <a:rPr lang="en-US" sz="1800" noProof="0" dirty="0" smtClean="0">
                <a:solidFill>
                  <a:schemeClr val="accent2"/>
                </a:solidFill>
                <a:latin typeface="Courier New" panose="02070309020205020404" pitchFamily="49" charset="0"/>
                <a:cs typeface="Courier New" panose="02070309020205020404" pitchFamily="49" charset="0"/>
              </a:rPr>
              <a:t>(-10 .. +10) </a:t>
            </a:r>
            <a:r>
              <a:rPr lang="en-US" sz="1800" b="1" noProof="0" dirty="0" smtClean="0">
                <a:solidFill>
                  <a:schemeClr val="accent2"/>
                </a:solidFill>
                <a:latin typeface="Courier New" panose="02070309020205020404" pitchFamily="49" charset="0"/>
                <a:cs typeface="Courier New" panose="02070309020205020404" pitchFamily="49" charset="0"/>
              </a:rPr>
              <a:t>of</a:t>
            </a:r>
            <a:r>
              <a:rPr lang="en-US" sz="1800" noProof="0" dirty="0" smtClean="0">
                <a:solidFill>
                  <a:schemeClr val="accent2"/>
                </a:solidFill>
                <a:latin typeface="Courier New" panose="02070309020205020404" pitchFamily="49" charset="0"/>
                <a:cs typeface="Courier New" panose="02070309020205020404" pitchFamily="49" charset="0"/>
              </a:rPr>
              <a:t> A;</a:t>
            </a:r>
          </a:p>
          <a:p>
            <a:pPr marL="357188" indent="0">
              <a:defRPr/>
            </a:pPr>
            <a:r>
              <a:rPr lang="en-US" sz="1800" noProof="0" dirty="0" smtClean="0">
                <a:solidFill>
                  <a:schemeClr val="accent2"/>
                </a:solidFill>
                <a:latin typeface="Courier New" panose="02070309020205020404" pitchFamily="49" charset="0"/>
                <a:cs typeface="Courier New" panose="02070309020205020404" pitchFamily="49" charset="0"/>
              </a:rPr>
              <a:t>Var: B;  -- </a:t>
            </a:r>
            <a:r>
              <a:rPr lang="en-US" sz="1800" i="1" noProof="0" dirty="0" smtClean="0">
                <a:solidFill>
                  <a:schemeClr val="accent2"/>
                </a:solidFill>
                <a:latin typeface="Courier New" panose="02070309020205020404" pitchFamily="49" charset="0"/>
                <a:cs typeface="Courier New" panose="02070309020205020404" pitchFamily="49" charset="0"/>
              </a:rPr>
              <a:t>an array of arrays</a:t>
            </a:r>
            <a:br>
              <a:rPr lang="en-US" sz="1800" i="1" noProof="0" dirty="0" smtClean="0">
                <a:solidFill>
                  <a:schemeClr val="accent2"/>
                </a:solidFill>
                <a:latin typeface="Courier New" panose="02070309020205020404" pitchFamily="49" charset="0"/>
                <a:cs typeface="Courier New" panose="02070309020205020404" pitchFamily="49" charset="0"/>
              </a:rPr>
            </a:br>
            <a:r>
              <a:rPr lang="en-US" sz="1800" noProof="0" dirty="0" smtClean="0">
                <a:solidFill>
                  <a:schemeClr val="accent2"/>
                </a:solidFill>
                <a:latin typeface="Courier New" panose="02070309020205020404" pitchFamily="49" charset="0"/>
                <a:cs typeface="Courier New" panose="02070309020205020404" pitchFamily="49" charset="0"/>
              </a:rPr>
              <a:t>Var (0) (True) := 42.0;</a:t>
            </a:r>
          </a:p>
          <a:p>
            <a:pPr marL="357188" indent="0">
              <a:defRPr/>
            </a:pPr>
            <a:r>
              <a:rPr lang="en-US" sz="1800" b="1" noProof="0" dirty="0" smtClean="0">
                <a:solidFill>
                  <a:srgbClr val="C00000"/>
                </a:solidFill>
                <a:latin typeface="Courier New" panose="02070309020205020404" pitchFamily="49" charset="0"/>
                <a:cs typeface="Courier New" panose="02070309020205020404" pitchFamily="49" charset="0"/>
              </a:rPr>
              <a:t>type</a:t>
            </a:r>
            <a:r>
              <a:rPr lang="en-US" sz="1800" noProof="0" dirty="0" smtClean="0">
                <a:solidFill>
                  <a:srgbClr val="C00000"/>
                </a:solidFill>
                <a:latin typeface="Courier New" panose="02070309020205020404" pitchFamily="49" charset="0"/>
                <a:cs typeface="Courier New" panose="02070309020205020404" pitchFamily="49" charset="0"/>
              </a:rPr>
              <a:t> C </a:t>
            </a:r>
            <a:r>
              <a:rPr lang="en-US" sz="1800" b="1" noProof="0" dirty="0" smtClean="0">
                <a:solidFill>
                  <a:srgbClr val="C00000"/>
                </a:solidFill>
                <a:latin typeface="Courier New" panose="02070309020205020404" pitchFamily="49" charset="0"/>
                <a:cs typeface="Courier New" panose="02070309020205020404" pitchFamily="49" charset="0"/>
              </a:rPr>
              <a:t>is array </a:t>
            </a:r>
            <a:r>
              <a:rPr lang="en-US" sz="1800" noProof="0" dirty="0" smtClean="0">
                <a:solidFill>
                  <a:srgbClr val="C00000"/>
                </a:solidFill>
                <a:latin typeface="Courier New" panose="02070309020205020404" pitchFamily="49" charset="0"/>
                <a:cs typeface="Courier New" panose="02070309020205020404" pitchFamily="49" charset="0"/>
              </a:rPr>
              <a:t>(-10 .. +10, Boolean) </a:t>
            </a:r>
            <a:r>
              <a:rPr lang="en-US" sz="1800" b="1" noProof="0" dirty="0" smtClean="0">
                <a:solidFill>
                  <a:srgbClr val="C00000"/>
                </a:solidFill>
                <a:latin typeface="Courier New" panose="02070309020205020404" pitchFamily="49" charset="0"/>
                <a:cs typeface="Courier New" panose="02070309020205020404" pitchFamily="49" charset="0"/>
              </a:rPr>
              <a:t>of</a:t>
            </a:r>
            <a:r>
              <a:rPr lang="en-US" sz="1800" noProof="0" dirty="0" smtClean="0">
                <a:solidFill>
                  <a:srgbClr val="C00000"/>
                </a:solidFill>
                <a:latin typeface="Courier New" panose="02070309020205020404" pitchFamily="49" charset="0"/>
                <a:cs typeface="Courier New" panose="02070309020205020404" pitchFamily="49" charset="0"/>
              </a:rPr>
              <a:t> Float;</a:t>
            </a:r>
          </a:p>
          <a:p>
            <a:pPr marL="357188" indent="0">
              <a:defRPr/>
            </a:pPr>
            <a:r>
              <a:rPr lang="en-US" sz="1800" noProof="0" dirty="0" smtClean="0">
                <a:solidFill>
                  <a:srgbClr val="C00000"/>
                </a:solidFill>
                <a:latin typeface="Courier New" panose="02070309020205020404" pitchFamily="49" charset="0"/>
                <a:cs typeface="Courier New" panose="02070309020205020404" pitchFamily="49" charset="0"/>
              </a:rPr>
              <a:t>Var: C;  -- </a:t>
            </a:r>
            <a:r>
              <a:rPr lang="en-US" sz="1800" i="1" noProof="0" dirty="0" smtClean="0">
                <a:solidFill>
                  <a:srgbClr val="C00000"/>
                </a:solidFill>
                <a:latin typeface="Courier New" panose="02070309020205020404" pitchFamily="49" charset="0"/>
                <a:cs typeface="Courier New" panose="02070309020205020404" pitchFamily="49" charset="0"/>
              </a:rPr>
              <a:t>two-dimensional array</a:t>
            </a:r>
          </a:p>
          <a:p>
            <a:pPr marL="357188" indent="0">
              <a:defRPr/>
            </a:pPr>
            <a:r>
              <a:rPr lang="en-US" sz="1800" noProof="0" dirty="0" smtClean="0">
                <a:solidFill>
                  <a:srgbClr val="C00000"/>
                </a:solidFill>
                <a:latin typeface="Courier New" panose="02070309020205020404" pitchFamily="49" charset="0"/>
                <a:cs typeface="Courier New" panose="02070309020205020404" pitchFamily="49" charset="0"/>
              </a:rPr>
              <a:t>Var (0, True) := 42.0;</a:t>
            </a:r>
          </a:p>
          <a:p>
            <a:pPr marL="0" indent="0">
              <a:defRPr/>
            </a:pPr>
            <a:r>
              <a:rPr lang="en-US" sz="2000" noProof="0" dirty="0" smtClean="0">
                <a:cs typeface="Courier New" panose="02070309020205020404" pitchFamily="49" charset="0"/>
              </a:rPr>
              <a:t>The corresponding aggregates are the same in both cases, the last index is the fastest:</a:t>
            </a:r>
          </a:p>
          <a:p>
            <a:pPr marL="357188" indent="0">
              <a:tabLst>
                <a:tab pos="85725" algn="l"/>
              </a:tabLst>
              <a:defRPr/>
            </a:pPr>
            <a:r>
              <a:rPr lang="en-US" sz="1800" noProof="0" dirty="0" smtClean="0">
                <a:latin typeface="Courier New" panose="02070309020205020404" pitchFamily="49" charset="0"/>
                <a:cs typeface="Courier New" panose="02070309020205020404" pitchFamily="49" charset="0"/>
              </a:rPr>
              <a:t>Var := ((</a:t>
            </a:r>
            <a:r>
              <a:rPr lang="en-US" sz="1800" noProof="0" dirty="0" smtClean="0">
                <a:solidFill>
                  <a:srgbClr val="CC3300"/>
                </a:solidFill>
                <a:latin typeface="Courier New" panose="02070309020205020404" pitchFamily="49" charset="0"/>
                <a:cs typeface="Courier New" panose="02070309020205020404" pitchFamily="49" charset="0"/>
              </a:rPr>
              <a:t>10.0</a:t>
            </a:r>
            <a:r>
              <a:rPr lang="en-US" sz="1800" noProof="0" dirty="0" smtClean="0">
                <a:latin typeface="Courier New" panose="02070309020205020404" pitchFamily="49" charset="0"/>
                <a:cs typeface="Courier New" panose="02070309020205020404" pitchFamily="49" charset="0"/>
              </a:rPr>
              <a:t>, 20.0),  -- </a:t>
            </a:r>
            <a:r>
              <a:rPr lang="en-US" sz="1800" i="1" noProof="0" dirty="0" smtClean="0">
                <a:solidFill>
                  <a:srgbClr val="CC3300"/>
                </a:solidFill>
                <a:latin typeface="Courier New" panose="02070309020205020404" pitchFamily="49" charset="0"/>
                <a:cs typeface="Courier New" panose="02070309020205020404" pitchFamily="49" charset="0"/>
              </a:rPr>
              <a:t>Index -10 and False</a:t>
            </a:r>
            <a:r>
              <a:rPr lang="en-US" sz="1800" noProof="0" dirty="0" smtClean="0">
                <a:latin typeface="Courier New" panose="02070309020205020404" pitchFamily="49" charset="0"/>
                <a:cs typeface="Courier New" panose="02070309020205020404" pitchFamily="49" charset="0"/>
              </a:rPr>
              <a:t/>
            </a:r>
            <a:br>
              <a:rPr lang="en-US" sz="1800" noProof="0" dirty="0" smtClean="0">
                <a:latin typeface="Courier New" panose="02070309020205020404" pitchFamily="49" charset="0"/>
                <a:cs typeface="Courier New" panose="02070309020205020404" pitchFamily="49" charset="0"/>
              </a:rPr>
            </a:br>
            <a:r>
              <a:rPr lang="en-US" sz="1800" noProof="0" dirty="0" smtClean="0">
                <a:latin typeface="Courier New" panose="02070309020205020404" pitchFamily="49" charset="0"/>
                <a:cs typeface="Courier New" panose="02070309020205020404" pitchFamily="49" charset="0"/>
              </a:rPr>
              <a:t>        (41.0,  </a:t>
            </a:r>
            <a:r>
              <a:rPr lang="en-US" sz="1800" noProof="0" dirty="0" smtClean="0">
                <a:solidFill>
                  <a:srgbClr val="CC3300"/>
                </a:solidFill>
                <a:latin typeface="Courier New" panose="02070309020205020404" pitchFamily="49" charset="0"/>
                <a:cs typeface="Courier New" panose="02070309020205020404" pitchFamily="49" charset="0"/>
              </a:rPr>
              <a:t>0.0</a:t>
            </a:r>
            <a:r>
              <a:rPr lang="en-US" sz="1800" noProof="0" dirty="0" smtClean="0">
                <a:latin typeface="Courier New" panose="02070309020205020404" pitchFamily="49" charset="0"/>
                <a:cs typeface="Courier New" panose="02070309020205020404" pitchFamily="49" charset="0"/>
              </a:rPr>
              <a:t>),  -- </a:t>
            </a:r>
            <a:r>
              <a:rPr lang="en-US" sz="1800" i="1" noProof="0" dirty="0" smtClean="0">
                <a:solidFill>
                  <a:srgbClr val="CC3300"/>
                </a:solidFill>
                <a:latin typeface="Courier New" panose="02070309020205020404" pitchFamily="49" charset="0"/>
                <a:cs typeface="Courier New" panose="02070309020205020404" pitchFamily="49" charset="0"/>
              </a:rPr>
              <a:t>Index  -9 and True</a:t>
            </a:r>
            <a:r>
              <a:rPr lang="en-US" sz="1800" noProof="0" dirty="0" smtClean="0">
                <a:latin typeface="Courier New" panose="02070309020205020404" pitchFamily="49" charset="0"/>
                <a:cs typeface="Courier New" panose="02070309020205020404" pitchFamily="49" charset="0"/>
              </a:rPr>
              <a:t/>
            </a:r>
            <a:br>
              <a:rPr lang="en-US" sz="1800" noProof="0" dirty="0" smtClean="0">
                <a:latin typeface="Courier New" panose="02070309020205020404" pitchFamily="49" charset="0"/>
                <a:cs typeface="Courier New" panose="02070309020205020404" pitchFamily="49" charset="0"/>
              </a:rPr>
            </a:br>
            <a:r>
              <a:rPr lang="en-US" sz="1800" noProof="0" dirty="0" smtClean="0">
                <a:latin typeface="Courier New" panose="02070309020205020404" pitchFamily="49" charset="0"/>
                <a:cs typeface="Courier New" panose="02070309020205020404" pitchFamily="49" charset="0"/>
              </a:rPr>
              <a:t>         …);</a:t>
            </a:r>
            <a:endParaRPr lang="en-US" sz="1800" noProof="0" dirty="0">
              <a:latin typeface="Courier New" panose="02070309020205020404" pitchFamily="49" charset="0"/>
              <a:cs typeface="Courier New" panose="02070309020205020404" pitchFamily="49" charset="0"/>
            </a:endParaRPr>
          </a:p>
        </p:txBody>
      </p:sp>
      <p:sp>
        <p:nvSpPr>
          <p:cNvPr id="48132" name="Fußzeilenplatzhalter 3"/>
          <p:cNvSpPr>
            <a:spLocks noGrp="1"/>
          </p:cNvSpPr>
          <p:nvPr>
            <p:ph type="ftr" sz="quarter" idx="10"/>
          </p:nvPr>
        </p:nvSpPr>
        <p:spPr>
          <a:noFill/>
        </p:spPr>
        <p:txBody>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9pPr>
          </a:lstStyle>
          <a:p>
            <a:pPr eaLnBrk="1" hangingPunct="1"/>
            <a:r>
              <a:rPr lang="en-US" altLang="de-DE" dirty="0" smtClean="0">
                <a:solidFill>
                  <a:srgbClr val="000000"/>
                </a:solidFill>
              </a:rPr>
              <a:t>Ada Basics © 2024 C.Grein</a:t>
            </a:r>
            <a:endParaRPr lang="de-DE" altLang="de-DE" dirty="0">
              <a:solidFill>
                <a:srgbClr val="000000"/>
              </a:solidFill>
            </a:endParaRPr>
          </a:p>
        </p:txBody>
      </p:sp>
      <p:sp>
        <p:nvSpPr>
          <p:cNvPr id="48133" name="Foliennummernplatzhalter 4"/>
          <p:cNvSpPr>
            <a:spLocks noGrp="1"/>
          </p:cNvSpPr>
          <p:nvPr>
            <p:ph type="sldNum" sz="quarter" idx="11"/>
          </p:nvPr>
        </p:nvSpPr>
        <p:spPr>
          <a:noFill/>
        </p:spPr>
        <p:txBody>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9pPr>
          </a:lstStyle>
          <a:p>
            <a:pPr eaLnBrk="1" hangingPunct="1"/>
            <a:fld id="{5457B033-26F2-423C-AA1E-AF792BB0CE1E}" type="slidenum">
              <a:rPr lang="de-DE" altLang="de-DE" smtClean="0">
                <a:solidFill>
                  <a:srgbClr val="000000"/>
                </a:solidFill>
              </a:rPr>
              <a:pPr eaLnBrk="1" hangingPunct="1"/>
              <a:t>67</a:t>
            </a:fld>
            <a:endParaRPr lang="de-DE" altLang="de-DE" dirty="0" smtClean="0">
              <a:solidFill>
                <a:srgbClr val="000000"/>
              </a:solidFill>
            </a:endParaRPr>
          </a:p>
        </p:txBody>
      </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Titel 5"/>
          <p:cNvSpPr>
            <a:spLocks noGrp="1"/>
          </p:cNvSpPr>
          <p:nvPr>
            <p:ph type="title"/>
          </p:nvPr>
        </p:nvSpPr>
        <p:spPr/>
        <p:txBody>
          <a:bodyPr/>
          <a:lstStyle/>
          <a:p>
            <a:r>
              <a:rPr lang="en-US" altLang="de-DE" noProof="0" dirty="0" smtClean="0"/>
              <a:t>Exercise: Named Notation</a:t>
            </a:r>
          </a:p>
        </p:txBody>
      </p:sp>
      <p:sp>
        <p:nvSpPr>
          <p:cNvPr id="49156" name="Fußzeilenplatzhalter 3"/>
          <p:cNvSpPr>
            <a:spLocks noGrp="1"/>
          </p:cNvSpPr>
          <p:nvPr>
            <p:ph type="ftr" sz="quarter" idx="10"/>
          </p:nvPr>
        </p:nvSpPr>
        <p:spPr>
          <a:noFill/>
        </p:spPr>
        <p:txBody>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9pPr>
          </a:lstStyle>
          <a:p>
            <a:pPr eaLnBrk="1" hangingPunct="1"/>
            <a:r>
              <a:rPr lang="en-US" altLang="de-DE" dirty="0" smtClean="0">
                <a:solidFill>
                  <a:srgbClr val="000000"/>
                </a:solidFill>
              </a:rPr>
              <a:t>Ada Basics © 2024 C.Grein</a:t>
            </a:r>
            <a:endParaRPr lang="de-DE" altLang="de-DE" dirty="0">
              <a:solidFill>
                <a:srgbClr val="000000"/>
              </a:solidFill>
            </a:endParaRPr>
          </a:p>
        </p:txBody>
      </p:sp>
      <p:sp>
        <p:nvSpPr>
          <p:cNvPr id="49157" name="Foliennummernplatzhalter 4"/>
          <p:cNvSpPr>
            <a:spLocks noGrp="1"/>
          </p:cNvSpPr>
          <p:nvPr>
            <p:ph type="sldNum" sz="quarter" idx="11"/>
          </p:nvPr>
        </p:nvSpPr>
        <p:spPr>
          <a:noFill/>
        </p:spPr>
        <p:txBody>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9pPr>
          </a:lstStyle>
          <a:p>
            <a:pPr eaLnBrk="1" hangingPunct="1"/>
            <a:fld id="{78585C1D-7FCF-4DBD-9100-890EB8C522FC}" type="slidenum">
              <a:rPr lang="de-DE" altLang="de-DE" smtClean="0">
                <a:solidFill>
                  <a:srgbClr val="000000"/>
                </a:solidFill>
              </a:rPr>
              <a:pPr eaLnBrk="1" hangingPunct="1"/>
              <a:t>68</a:t>
            </a:fld>
            <a:endParaRPr lang="de-DE" altLang="de-DE" dirty="0" smtClean="0">
              <a:solidFill>
                <a:srgbClr val="000000"/>
              </a:solidFill>
            </a:endParaRPr>
          </a:p>
        </p:txBody>
      </p:sp>
      <p:sp>
        <p:nvSpPr>
          <p:cNvPr id="8" name="Inhaltsplatzhalter 6"/>
          <p:cNvSpPr txBox="1">
            <a:spLocks/>
          </p:cNvSpPr>
          <p:nvPr/>
        </p:nvSpPr>
        <p:spPr bwMode="auto">
          <a:xfrm>
            <a:off x="685800" y="2060847"/>
            <a:ext cx="7739063" cy="172819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000" tIns="46800" rIns="90000" bIns="46800" numCol="1" anchor="t" anchorCtr="0" compatLnSpc="1">
            <a:prstTxWarp prst="textNoShape">
              <a:avLst/>
            </a:prstTxWarp>
          </a:bodyPr>
          <a:lstStyle>
            <a:lvl1pPr marL="342900" indent="-342900" algn="l" defTabSz="449263" rtl="0" eaLnBrk="0" fontAlgn="base" hangingPunct="0">
              <a:spcBef>
                <a:spcPts val="800"/>
              </a:spcBef>
              <a:spcAft>
                <a:spcPct val="0"/>
              </a:spcAft>
              <a:buClr>
                <a:srgbClr val="000000"/>
              </a:buClr>
              <a:buSzPct val="100000"/>
              <a:buFont typeface="Times New Roman" pitchFamily="18" charset="0"/>
              <a:defRPr sz="3200">
                <a:solidFill>
                  <a:srgbClr val="000000"/>
                </a:solidFill>
                <a:latin typeface="+mn-lt"/>
                <a:ea typeface="+mn-ea"/>
                <a:cs typeface="+mn-cs"/>
              </a:defRPr>
            </a:lvl1pPr>
            <a:lvl2pPr marL="446088" indent="-266700" algn="l" defTabSz="449263" rtl="0" eaLnBrk="0" fontAlgn="base" hangingPunct="0">
              <a:spcBef>
                <a:spcPts val="700"/>
              </a:spcBef>
              <a:spcAft>
                <a:spcPct val="0"/>
              </a:spcAft>
              <a:buClr>
                <a:srgbClr val="000000"/>
              </a:buClr>
              <a:buSzPct val="100000"/>
              <a:buChar char="•"/>
              <a:defRPr sz="2800">
                <a:solidFill>
                  <a:srgbClr val="000000"/>
                </a:solidFill>
                <a:latin typeface="+mn-lt"/>
              </a:defRPr>
            </a:lvl2pPr>
            <a:lvl3pPr marL="892175" indent="-173038" algn="l" defTabSz="449263" rtl="0" eaLnBrk="0" fontAlgn="base" hangingPunct="0">
              <a:spcBef>
                <a:spcPts val="600"/>
              </a:spcBef>
              <a:spcAft>
                <a:spcPct val="0"/>
              </a:spcAft>
              <a:buClr>
                <a:srgbClr val="000000"/>
              </a:buClr>
              <a:buSzPct val="100000"/>
              <a:buFont typeface="Times New Roman" pitchFamily="18" charset="0"/>
              <a:defRPr sz="2400">
                <a:solidFill>
                  <a:srgbClr val="000000"/>
                </a:solidFill>
                <a:latin typeface="+mn-lt"/>
              </a:defRPr>
            </a:lvl3pPr>
            <a:lvl4pPr marL="1714500" indent="-228600" algn="l" defTabSz="449263" rtl="0" eaLnBrk="0" fontAlgn="base" hangingPunct="0">
              <a:spcBef>
                <a:spcPts val="500"/>
              </a:spcBef>
              <a:spcAft>
                <a:spcPct val="0"/>
              </a:spcAft>
              <a:buClr>
                <a:srgbClr val="000000"/>
              </a:buClr>
              <a:buSzPct val="100000"/>
              <a:buFont typeface="Times New Roman" pitchFamily="18" charset="0"/>
              <a:defRPr sz="2000">
                <a:solidFill>
                  <a:srgbClr val="000000"/>
                </a:solidFill>
                <a:latin typeface="+mn-lt"/>
              </a:defRPr>
            </a:lvl4pPr>
            <a:lvl5pPr marL="2122488" indent="-228600" algn="l" defTabSz="449263" rtl="0" eaLnBrk="0" fontAlgn="base" hangingPunct="0">
              <a:spcBef>
                <a:spcPts val="500"/>
              </a:spcBef>
              <a:spcAft>
                <a:spcPct val="0"/>
              </a:spcAft>
              <a:buClr>
                <a:srgbClr val="000000"/>
              </a:buClr>
              <a:buSzPct val="100000"/>
              <a:buFont typeface="Times New Roman" pitchFamily="18" charset="0"/>
              <a:defRPr sz="2000">
                <a:solidFill>
                  <a:srgbClr val="000000"/>
                </a:solidFill>
                <a:latin typeface="+mn-lt"/>
              </a:defRPr>
            </a:lvl5pPr>
            <a:lvl6pPr marL="2579688" indent="-228600" algn="l" defTabSz="449263" rtl="0" fontAlgn="base">
              <a:spcBef>
                <a:spcPts val="500"/>
              </a:spcBef>
              <a:spcAft>
                <a:spcPct val="0"/>
              </a:spcAft>
              <a:buClr>
                <a:srgbClr val="000000"/>
              </a:buClr>
              <a:buSzPct val="100000"/>
              <a:buFont typeface="Times New Roman" pitchFamily="18" charset="0"/>
              <a:defRPr sz="2000">
                <a:solidFill>
                  <a:srgbClr val="000000"/>
                </a:solidFill>
                <a:latin typeface="+mn-lt"/>
              </a:defRPr>
            </a:lvl6pPr>
            <a:lvl7pPr marL="3036888" indent="-228600" algn="l" defTabSz="449263" rtl="0" fontAlgn="base">
              <a:spcBef>
                <a:spcPts val="500"/>
              </a:spcBef>
              <a:spcAft>
                <a:spcPct val="0"/>
              </a:spcAft>
              <a:buClr>
                <a:srgbClr val="000000"/>
              </a:buClr>
              <a:buSzPct val="100000"/>
              <a:buFont typeface="Times New Roman" pitchFamily="18" charset="0"/>
              <a:defRPr sz="2000">
                <a:solidFill>
                  <a:srgbClr val="000000"/>
                </a:solidFill>
                <a:latin typeface="+mn-lt"/>
              </a:defRPr>
            </a:lvl7pPr>
            <a:lvl8pPr marL="3494088" indent="-228600" algn="l" defTabSz="449263" rtl="0" fontAlgn="base">
              <a:spcBef>
                <a:spcPts val="500"/>
              </a:spcBef>
              <a:spcAft>
                <a:spcPct val="0"/>
              </a:spcAft>
              <a:buClr>
                <a:srgbClr val="000000"/>
              </a:buClr>
              <a:buSzPct val="100000"/>
              <a:buFont typeface="Times New Roman" pitchFamily="18" charset="0"/>
              <a:defRPr sz="2000">
                <a:solidFill>
                  <a:srgbClr val="000000"/>
                </a:solidFill>
                <a:latin typeface="+mn-lt"/>
              </a:defRPr>
            </a:lvl8pPr>
            <a:lvl9pPr marL="3951288" indent="-228600" algn="l" defTabSz="449263" rtl="0" fontAlgn="base">
              <a:spcBef>
                <a:spcPts val="500"/>
              </a:spcBef>
              <a:spcAft>
                <a:spcPct val="0"/>
              </a:spcAft>
              <a:buClr>
                <a:srgbClr val="000000"/>
              </a:buClr>
              <a:buSzPct val="100000"/>
              <a:buFont typeface="Times New Roman" pitchFamily="18" charset="0"/>
              <a:defRPr sz="2000">
                <a:solidFill>
                  <a:srgbClr val="000000"/>
                </a:solidFill>
                <a:latin typeface="+mn-lt"/>
              </a:defRPr>
            </a:lvl9pPr>
          </a:lstStyle>
          <a:p>
            <a:pPr marL="0" indent="0"/>
            <a:r>
              <a:rPr lang="en-US" altLang="de-DE" sz="1800" kern="0" dirty="0" smtClean="0">
                <a:cs typeface="Courier New" pitchFamily="49" charset="0"/>
              </a:rPr>
              <a:t>Write the aggregate in named notation:</a:t>
            </a:r>
          </a:p>
          <a:p>
            <a:pPr marL="357188" indent="0"/>
            <a:r>
              <a:rPr lang="en-US" altLang="de-DE" sz="1600" kern="0" dirty="0" smtClean="0">
                <a:latin typeface="Courier New" pitchFamily="49" charset="0"/>
                <a:cs typeface="Courier New" pitchFamily="49" charset="0"/>
              </a:rPr>
              <a:t>Var := ((</a:t>
            </a:r>
            <a:r>
              <a:rPr lang="en-US" altLang="de-DE" sz="1600" kern="0" dirty="0" smtClean="0">
                <a:solidFill>
                  <a:srgbClr val="CC3300"/>
                </a:solidFill>
                <a:latin typeface="Courier New" pitchFamily="49" charset="0"/>
                <a:cs typeface="Courier New" pitchFamily="49" charset="0"/>
              </a:rPr>
              <a:t>10.0</a:t>
            </a:r>
            <a:r>
              <a:rPr lang="en-US" altLang="de-DE" sz="1600" kern="0" dirty="0" smtClean="0">
                <a:latin typeface="Courier New" pitchFamily="49" charset="0"/>
                <a:cs typeface="Courier New" pitchFamily="49" charset="0"/>
              </a:rPr>
              <a:t>, 20.0),  -- </a:t>
            </a:r>
            <a:r>
              <a:rPr lang="en-US" altLang="de-DE" sz="1600" i="1" kern="0" dirty="0" smtClean="0">
                <a:solidFill>
                  <a:srgbClr val="CC3300"/>
                </a:solidFill>
                <a:latin typeface="Courier New" pitchFamily="49" charset="0"/>
                <a:cs typeface="Courier New" pitchFamily="49" charset="0"/>
              </a:rPr>
              <a:t>Index -10 and False</a:t>
            </a:r>
            <a:r>
              <a:rPr lang="en-US" altLang="de-DE" sz="1600" kern="0" dirty="0" smtClean="0">
                <a:latin typeface="Courier New" pitchFamily="49" charset="0"/>
                <a:cs typeface="Courier New" pitchFamily="49" charset="0"/>
              </a:rPr>
              <a:t/>
            </a:r>
            <a:br>
              <a:rPr lang="en-US" altLang="de-DE" sz="1600" kern="0" dirty="0" smtClean="0">
                <a:latin typeface="Courier New" pitchFamily="49" charset="0"/>
                <a:cs typeface="Courier New" pitchFamily="49" charset="0"/>
              </a:rPr>
            </a:br>
            <a:r>
              <a:rPr lang="en-US" altLang="de-DE" sz="1600" kern="0" dirty="0" smtClean="0">
                <a:latin typeface="Courier New" pitchFamily="49" charset="0"/>
                <a:cs typeface="Courier New" pitchFamily="49" charset="0"/>
              </a:rPr>
              <a:t>        (41.0,  </a:t>
            </a:r>
            <a:r>
              <a:rPr lang="en-US" altLang="de-DE" sz="1600" kern="0" dirty="0" smtClean="0">
                <a:solidFill>
                  <a:srgbClr val="CC3300"/>
                </a:solidFill>
                <a:latin typeface="Courier New" pitchFamily="49" charset="0"/>
                <a:cs typeface="Courier New" pitchFamily="49" charset="0"/>
              </a:rPr>
              <a:t>0.0</a:t>
            </a:r>
            <a:r>
              <a:rPr lang="en-US" altLang="de-DE" sz="1600" kern="0" dirty="0" smtClean="0">
                <a:latin typeface="Courier New" pitchFamily="49" charset="0"/>
                <a:cs typeface="Courier New" pitchFamily="49" charset="0"/>
              </a:rPr>
              <a:t>),  -- </a:t>
            </a:r>
            <a:r>
              <a:rPr lang="en-US" altLang="de-DE" sz="1600" i="1" kern="0" dirty="0" smtClean="0">
                <a:solidFill>
                  <a:srgbClr val="CC3300"/>
                </a:solidFill>
                <a:latin typeface="Courier New" pitchFamily="49" charset="0"/>
                <a:cs typeface="Courier New" pitchFamily="49" charset="0"/>
              </a:rPr>
              <a:t>Index  -9 and True</a:t>
            </a:r>
            <a:r>
              <a:rPr lang="en-US" altLang="de-DE" sz="1600" kern="0" dirty="0" smtClean="0">
                <a:latin typeface="Courier New" pitchFamily="49" charset="0"/>
                <a:cs typeface="Courier New" pitchFamily="49" charset="0"/>
              </a:rPr>
              <a:t/>
            </a:r>
            <a:br>
              <a:rPr lang="en-US" altLang="de-DE" sz="1600" kern="0" dirty="0" smtClean="0">
                <a:latin typeface="Courier New" pitchFamily="49" charset="0"/>
                <a:cs typeface="Courier New" pitchFamily="49" charset="0"/>
              </a:rPr>
            </a:br>
            <a:r>
              <a:rPr lang="en-US" altLang="de-DE" sz="1600" kern="0" dirty="0" smtClean="0">
                <a:latin typeface="Courier New" pitchFamily="49" charset="0"/>
                <a:cs typeface="Courier New" pitchFamily="49" charset="0"/>
              </a:rPr>
              <a:t>         …);</a:t>
            </a:r>
          </a:p>
          <a:p>
            <a:pPr marL="0" indent="0"/>
            <a:r>
              <a:rPr lang="en-US" altLang="de-DE" sz="1800" kern="0" dirty="0" smtClean="0">
                <a:cs typeface="Courier New" pitchFamily="49" charset="0"/>
              </a:rPr>
              <a:t>Keep in mind that with named notation, the sequence is irrelevant.</a:t>
            </a:r>
          </a:p>
        </p:txBody>
      </p:sp>
      <p:sp>
        <p:nvSpPr>
          <p:cNvPr id="9" name="Textfeld 8"/>
          <p:cNvSpPr txBox="1"/>
          <p:nvPr/>
        </p:nvSpPr>
        <p:spPr>
          <a:xfrm>
            <a:off x="3419872" y="4365104"/>
            <a:ext cx="1800200" cy="523220"/>
          </a:xfrm>
          <a:prstGeom prst="rect">
            <a:avLst/>
          </a:prstGeom>
          <a:noFill/>
        </p:spPr>
        <p:txBody>
          <a:bodyPr wrap="square" rtlCol="0">
            <a:spAutoFit/>
          </a:bodyPr>
          <a:lstStyle/>
          <a:p>
            <a:pPr algn="ctr"/>
            <a:r>
              <a:rPr lang="en-US" sz="2800" dirty="0" smtClean="0">
                <a:hlinkClick r:id="rId2" action="ppaction://hlinksldjump"/>
              </a:rPr>
              <a:t>Solution</a:t>
            </a:r>
            <a:endParaRPr lang="en-US" sz="2800" dirty="0"/>
          </a:p>
        </p:txBody>
      </p:sp>
    </p:spTree>
    <p:extLst>
      <p:ext uri="{BB962C8B-B14F-4D97-AF65-F5344CB8AC3E}">
        <p14:creationId xmlns:p14="http://schemas.microsoft.com/office/powerpoint/2010/main" val="388020197"/>
      </p:ext>
    </p:extLst>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smtClean="0"/>
              <a:t>Usage of Arrays</a:t>
            </a:r>
            <a:endParaRPr lang="en-US" dirty="0"/>
          </a:p>
        </p:txBody>
      </p:sp>
      <p:sp>
        <p:nvSpPr>
          <p:cNvPr id="3" name="Inhaltsplatzhalter 2"/>
          <p:cNvSpPr>
            <a:spLocks noGrp="1"/>
          </p:cNvSpPr>
          <p:nvPr>
            <p:ph idx="1"/>
          </p:nvPr>
        </p:nvSpPr>
        <p:spPr/>
        <p:txBody>
          <a:bodyPr/>
          <a:lstStyle/>
          <a:p>
            <a:pPr marL="274638" indent="-274638">
              <a:buFont typeface="Arial" panose="020B0604020202020204" pitchFamily="34" charset="0"/>
              <a:buChar char="•"/>
            </a:pPr>
            <a:r>
              <a:rPr lang="en-US" sz="1700" b="1" dirty="0" smtClean="0">
                <a:ea typeface="Calibri" panose="020F0502020204030204" pitchFamily="34" charset="0"/>
                <a:cs typeface="Arial" panose="020B0604020202020204" pitchFamily="34" charset="0"/>
              </a:rPr>
              <a:t>Maps</a:t>
            </a:r>
            <a:r>
              <a:rPr lang="en-US" sz="1700" dirty="0" smtClean="0">
                <a:ea typeface="Calibri" panose="020F0502020204030204" pitchFamily="34" charset="0"/>
                <a:cs typeface="Arial" panose="020B0604020202020204" pitchFamily="34" charset="0"/>
              </a:rPr>
              <a:t> are usually constrained. It does not make sense to concatenate, sort, </a:t>
            </a:r>
            <a:br>
              <a:rPr lang="en-US" sz="1700" dirty="0" smtClean="0">
                <a:ea typeface="Calibri" panose="020F0502020204030204" pitchFamily="34" charset="0"/>
                <a:cs typeface="Arial" panose="020B0604020202020204" pitchFamily="34" charset="0"/>
              </a:rPr>
            </a:br>
            <a:r>
              <a:rPr lang="en-US" sz="1700" dirty="0" smtClean="0">
                <a:ea typeface="Calibri" panose="020F0502020204030204" pitchFamily="34" charset="0"/>
                <a:cs typeface="Arial" panose="020B0604020202020204" pitchFamily="34" charset="0"/>
              </a:rPr>
              <a:t>slice, or slide a map. The abstraction of a map includes non-discrete key </a:t>
            </a:r>
            <a:br>
              <a:rPr lang="en-US" sz="1700" dirty="0" smtClean="0">
                <a:ea typeface="Calibri" panose="020F0502020204030204" pitchFamily="34" charset="0"/>
                <a:cs typeface="Arial" panose="020B0604020202020204" pitchFamily="34" charset="0"/>
              </a:rPr>
            </a:br>
            <a:r>
              <a:rPr lang="en-US" sz="1700" dirty="0" smtClean="0">
                <a:ea typeface="Calibri" panose="020F0502020204030204" pitchFamily="34" charset="0"/>
                <a:cs typeface="Arial" panose="020B0604020202020204" pitchFamily="34" charset="0"/>
              </a:rPr>
              <a:t>subtypes, so arrays used as maps are a special case.</a:t>
            </a:r>
            <a:endParaRPr lang="en-US" sz="1700" dirty="0">
              <a:ea typeface="Calibri" panose="020F0502020204030204" pitchFamily="34" charset="0"/>
              <a:cs typeface="Arial" panose="020B0604020202020204" pitchFamily="34" charset="0"/>
            </a:endParaRPr>
          </a:p>
          <a:p>
            <a:pPr marL="274638" indent="-274638">
              <a:buFont typeface="Arial" panose="020B0604020202020204" pitchFamily="34" charset="0"/>
              <a:buChar char="•"/>
            </a:pPr>
            <a:r>
              <a:rPr lang="en-US" sz="1700" b="1" dirty="0" smtClean="0">
                <a:ea typeface="Calibri" panose="020F0502020204030204" pitchFamily="34" charset="0"/>
                <a:cs typeface="Arial" panose="020B0604020202020204" pitchFamily="34" charset="0"/>
              </a:rPr>
              <a:t>Matrices and vectors</a:t>
            </a:r>
            <a:r>
              <a:rPr lang="en-US" sz="1700" dirty="0" smtClean="0">
                <a:ea typeface="Calibri" panose="020F0502020204030204" pitchFamily="34" charset="0"/>
                <a:cs typeface="Arial" panose="020B0604020202020204" pitchFamily="34" charset="0"/>
              </a:rPr>
              <a:t> have component types that behave like numbers and behave similarly. The index, the mathematical dimension, is usually an integer with a lower bound of 1.</a:t>
            </a:r>
            <a:br>
              <a:rPr lang="en-US" sz="1700" dirty="0" smtClean="0">
                <a:ea typeface="Calibri" panose="020F0502020204030204" pitchFamily="34" charset="0"/>
                <a:cs typeface="Arial" panose="020B0604020202020204" pitchFamily="34" charset="0"/>
              </a:rPr>
            </a:br>
            <a:r>
              <a:rPr lang="en-US" sz="1700" dirty="0" smtClean="0">
                <a:ea typeface="Calibri" panose="020F0502020204030204" pitchFamily="34" charset="0"/>
                <a:cs typeface="Arial" panose="020B0604020202020204" pitchFamily="34" charset="0"/>
              </a:rPr>
              <a:t>Depending on the application, building slices might be desirable, but is not available in case of more than one index.</a:t>
            </a:r>
          </a:p>
          <a:p>
            <a:pPr marL="274638" indent="-274638">
              <a:buFont typeface="Arial" panose="020B0604020202020204" pitchFamily="34" charset="0"/>
              <a:buChar char="•"/>
            </a:pPr>
            <a:r>
              <a:rPr lang="en-US" sz="1700" b="1" dirty="0" smtClean="0">
                <a:ea typeface="Calibri" panose="020F0502020204030204" pitchFamily="34" charset="0"/>
                <a:cs typeface="Arial" panose="020B0604020202020204" pitchFamily="34" charset="0"/>
              </a:rPr>
              <a:t>Sequences</a:t>
            </a:r>
            <a:r>
              <a:rPr lang="en-US" sz="1700" dirty="0" smtClean="0">
                <a:ea typeface="Calibri" panose="020F0502020204030204" pitchFamily="34" charset="0"/>
                <a:cs typeface="Arial" panose="020B0604020202020204" pitchFamily="34" charset="0"/>
              </a:rPr>
              <a:t> are usually unconstrained. Typical discussion of sequences outside </a:t>
            </a:r>
            <a:br>
              <a:rPr lang="en-US" sz="1700" dirty="0" smtClean="0">
                <a:ea typeface="Calibri" panose="020F0502020204030204" pitchFamily="34" charset="0"/>
                <a:cs typeface="Arial" panose="020B0604020202020204" pitchFamily="34" charset="0"/>
              </a:rPr>
            </a:br>
            <a:r>
              <a:rPr lang="en-US" sz="1700" dirty="0" smtClean="0">
                <a:ea typeface="Calibri" panose="020F0502020204030204" pitchFamily="34" charset="0"/>
                <a:cs typeface="Arial" panose="020B0604020202020204" pitchFamily="34" charset="0"/>
              </a:rPr>
              <a:t>of programming use integer values to indicate positions, using terms such as the </a:t>
            </a:r>
            <a:br>
              <a:rPr lang="en-US" sz="1700" dirty="0" smtClean="0">
                <a:ea typeface="Calibri" panose="020F0502020204030204" pitchFamily="34" charset="0"/>
                <a:cs typeface="Arial" panose="020B0604020202020204" pitchFamily="34" charset="0"/>
              </a:rPr>
            </a:br>
            <a:r>
              <a:rPr lang="en-US" sz="1700" dirty="0" smtClean="0">
                <a:ea typeface="Calibri" panose="020F0502020204030204" pitchFamily="34" charset="0"/>
                <a:cs typeface="Arial" panose="020B0604020202020204" pitchFamily="34" charset="0"/>
              </a:rPr>
              <a:t>first thing in a sequence, the second thing, ..., so indices should be of an </a:t>
            </a:r>
            <a:br>
              <a:rPr lang="en-US" sz="1700" dirty="0" smtClean="0">
                <a:ea typeface="Calibri" panose="020F0502020204030204" pitchFamily="34" charset="0"/>
                <a:cs typeface="Arial" panose="020B0604020202020204" pitchFamily="34" charset="0"/>
              </a:rPr>
            </a:br>
            <a:r>
              <a:rPr lang="en-US" sz="1700" dirty="0" smtClean="0">
                <a:ea typeface="Calibri" panose="020F0502020204030204" pitchFamily="34" charset="0"/>
                <a:cs typeface="Arial" panose="020B0604020202020204" pitchFamily="34" charset="0"/>
              </a:rPr>
              <a:t>integer type with a lower bound of 1.</a:t>
            </a:r>
            <a:br>
              <a:rPr lang="en-US" sz="1700" dirty="0" smtClean="0">
                <a:ea typeface="Calibri" panose="020F0502020204030204" pitchFamily="34" charset="0"/>
                <a:cs typeface="Arial" panose="020B0604020202020204" pitchFamily="34" charset="0"/>
              </a:rPr>
            </a:br>
            <a:r>
              <a:rPr lang="en-US" sz="1700" dirty="0" smtClean="0">
                <a:ea typeface="Calibri" panose="020F0502020204030204" pitchFamily="34" charset="0"/>
                <a:cs typeface="Arial" panose="020B0604020202020204" pitchFamily="34" charset="0"/>
              </a:rPr>
              <a:t>It sometimes makes sense to concatenate, sort, slice, or slide sequences.</a:t>
            </a:r>
            <a:br>
              <a:rPr lang="en-US" sz="1700" dirty="0" smtClean="0">
                <a:ea typeface="Calibri" panose="020F0502020204030204" pitchFamily="34" charset="0"/>
                <a:cs typeface="Arial" panose="020B0604020202020204" pitchFamily="34" charset="0"/>
              </a:rPr>
            </a:br>
            <a:r>
              <a:rPr lang="en-US" sz="1700" dirty="0" smtClean="0">
                <a:ea typeface="Calibri" panose="020F0502020204030204" pitchFamily="34" charset="0"/>
                <a:cs typeface="Arial" panose="020B0604020202020204" pitchFamily="34" charset="0"/>
              </a:rPr>
              <a:t>Sequences, especially strings, are apt to change their lengths. In such a case, arrays are the inappropriate means.</a:t>
            </a:r>
          </a:p>
          <a:p>
            <a:pPr marL="274638" indent="-274638">
              <a:buFont typeface="Arial" panose="020B0604020202020204" pitchFamily="34" charset="0"/>
              <a:buChar char="•"/>
            </a:pPr>
            <a:endParaRPr lang="en-US" sz="1700" dirty="0"/>
          </a:p>
        </p:txBody>
      </p:sp>
      <p:sp>
        <p:nvSpPr>
          <p:cNvPr id="4" name="Fußzeilenplatzhalter 3"/>
          <p:cNvSpPr>
            <a:spLocks noGrp="1"/>
          </p:cNvSpPr>
          <p:nvPr>
            <p:ph type="ftr" idx="10"/>
          </p:nvPr>
        </p:nvSpPr>
        <p:spPr/>
        <p:txBody>
          <a:bodyPr/>
          <a:lstStyle/>
          <a:p>
            <a:pPr>
              <a:defRPr/>
            </a:pPr>
            <a:r>
              <a:rPr lang="en-US" dirty="0" smtClean="0"/>
              <a:t>Ada Basics © 2024 C.Grein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69</a:t>
            </a:fld>
            <a:endParaRPr lang="de-DE" dirty="0"/>
          </a:p>
        </p:txBody>
      </p:sp>
    </p:spTree>
    <p:extLst>
      <p:ext uri="{BB962C8B-B14F-4D97-AF65-F5344CB8AC3E}">
        <p14:creationId xmlns:p14="http://schemas.microsoft.com/office/powerpoint/2010/main" val="850337896"/>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1"/>
          <p:cNvSpPr>
            <a:spLocks noGrp="1" noChangeArrowheads="1"/>
          </p:cNvSpPr>
          <p:nvPr>
            <p:ph type="title"/>
          </p:nvPr>
        </p:nvSpPr>
        <p:spPr>
          <a:xfrm>
            <a:off x="685800" y="609600"/>
            <a:ext cx="7772400" cy="1143000"/>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noProof="0" dirty="0" smtClean="0"/>
              <a:t>Criteria for a Good Language</a:t>
            </a:r>
          </a:p>
        </p:txBody>
      </p:sp>
      <p:sp>
        <p:nvSpPr>
          <p:cNvPr id="7171" name="Rectangle 2"/>
          <p:cNvSpPr>
            <a:spLocks noGrp="1" noChangeArrowheads="1"/>
          </p:cNvSpPr>
          <p:nvPr>
            <p:ph type="body" idx="1"/>
          </p:nvPr>
        </p:nvSpPr>
        <p:spPr>
          <a:xfrm>
            <a:off x="685800" y="1981200"/>
            <a:ext cx="7772400" cy="4286250"/>
          </a:xfrm>
        </p:spPr>
        <p:txBody>
          <a:bodyPr/>
          <a:lstStyle/>
          <a:p>
            <a:pPr marL="609600" indent="-608013">
              <a:lnSpc>
                <a:spcPct val="80000"/>
              </a:lnSpc>
              <a:spcBef>
                <a:spcPts val="450"/>
              </a:spcBef>
              <a:buClrTx/>
              <a:buFontTx/>
              <a:buNone/>
              <a:tabLst>
                <a:tab pos="1179513" algn="l"/>
                <a:tab pos="2093913" algn="l"/>
                <a:tab pos="3008313" algn="l"/>
                <a:tab pos="3922713" algn="l"/>
                <a:tab pos="4837113" algn="l"/>
                <a:tab pos="5751513" algn="l"/>
                <a:tab pos="6665913" algn="l"/>
                <a:tab pos="7580313" algn="l"/>
                <a:tab pos="8494713" algn="l"/>
                <a:tab pos="9409113" algn="l"/>
                <a:tab pos="10323513" algn="l"/>
              </a:tabLst>
              <a:defRPr/>
            </a:pPr>
            <a:r>
              <a:rPr lang="en-US" sz="1800" b="1" noProof="0" dirty="0" smtClean="0"/>
              <a:t>PATRICIA K. LAWLIS, c.j. kemp systems, inc., August 1997</a:t>
            </a:r>
          </a:p>
          <a:p>
            <a:pPr marL="609600" indent="-608013">
              <a:lnSpc>
                <a:spcPct val="80000"/>
              </a:lnSpc>
              <a:spcBef>
                <a:spcPts val="450"/>
              </a:spcBef>
              <a:buClrTx/>
              <a:buFontTx/>
              <a:buNone/>
              <a:tabLst>
                <a:tab pos="1179513" algn="l"/>
                <a:tab pos="2093913" algn="l"/>
                <a:tab pos="3008313" algn="l"/>
                <a:tab pos="3922713" algn="l"/>
                <a:tab pos="4837113" algn="l"/>
                <a:tab pos="5751513" algn="l"/>
                <a:tab pos="6665913" algn="l"/>
                <a:tab pos="7580313" algn="l"/>
                <a:tab pos="8494713" algn="l"/>
                <a:tab pos="9409113" algn="l"/>
                <a:tab pos="10323513" algn="l"/>
              </a:tabLst>
              <a:defRPr/>
            </a:pPr>
            <a:r>
              <a:rPr lang="en-US" sz="1800" noProof="0" dirty="0" smtClean="0"/>
              <a:t>Guidelines for Choosing a Computer Language:</a:t>
            </a:r>
          </a:p>
          <a:p>
            <a:pPr marL="609600" indent="-608013">
              <a:lnSpc>
                <a:spcPct val="80000"/>
              </a:lnSpc>
              <a:spcBef>
                <a:spcPts val="450"/>
              </a:spcBef>
              <a:buClrTx/>
              <a:buFontTx/>
              <a:buNone/>
              <a:tabLst>
                <a:tab pos="1179513" algn="l"/>
                <a:tab pos="2093913" algn="l"/>
                <a:tab pos="3008313" algn="l"/>
                <a:tab pos="3922713" algn="l"/>
                <a:tab pos="4837113" algn="l"/>
                <a:tab pos="5751513" algn="l"/>
                <a:tab pos="6665913" algn="l"/>
                <a:tab pos="7580313" algn="l"/>
                <a:tab pos="8494713" algn="l"/>
                <a:tab pos="9409113" algn="l"/>
                <a:tab pos="10323513" algn="l"/>
              </a:tabLst>
              <a:defRPr/>
            </a:pPr>
            <a:r>
              <a:rPr lang="en-US" sz="1800" noProof="0" dirty="0" smtClean="0"/>
              <a:t>Support for the Visionary Organization; 2nd Edition</a:t>
            </a:r>
          </a:p>
          <a:p>
            <a:pPr marL="609600" indent="-608013">
              <a:lnSpc>
                <a:spcPct val="80000"/>
              </a:lnSpc>
              <a:spcBef>
                <a:spcPts val="450"/>
              </a:spcBef>
              <a:buClrTx/>
              <a:buFontTx/>
              <a:buNone/>
              <a:tabLst>
                <a:tab pos="1179513" algn="l"/>
                <a:tab pos="2093913" algn="l"/>
                <a:tab pos="3008313" algn="l"/>
                <a:tab pos="3922713" algn="l"/>
                <a:tab pos="4837113" algn="l"/>
                <a:tab pos="5751513" algn="l"/>
                <a:tab pos="6665913" algn="l"/>
                <a:tab pos="7580313" algn="l"/>
                <a:tab pos="8494713" algn="l"/>
                <a:tab pos="9409113" algn="l"/>
                <a:tab pos="10323513" algn="l"/>
              </a:tabLst>
              <a:defRPr/>
            </a:pPr>
            <a:r>
              <a:rPr lang="en-US" sz="1800" noProof="0" dirty="0" smtClean="0">
                <a:solidFill>
                  <a:srgbClr val="009835"/>
                </a:solidFill>
              </a:rPr>
              <a:t>http://archive.adaic.com/docs/reports/lawlis/3.htm</a:t>
            </a:r>
            <a:endParaRPr lang="en-US" sz="1800" noProof="0" dirty="0" smtClean="0">
              <a:solidFill>
                <a:srgbClr val="009835"/>
              </a:solidFill>
              <a:hlinkClick r:id="rId3"/>
            </a:endParaRPr>
          </a:p>
          <a:p>
            <a:pPr marL="355600" indent="-354013">
              <a:lnSpc>
                <a:spcPct val="80000"/>
              </a:lnSpc>
              <a:spcBef>
                <a:spcPts val="450"/>
              </a:spcBef>
              <a:buClr>
                <a:srgbClr val="00A6EB"/>
              </a:buClr>
              <a:buFont typeface="Times New Roman" pitchFamily="16" charset="0"/>
              <a:buAutoNum type="arabicPeriod"/>
              <a:tabLst>
                <a:tab pos="1179513" algn="l"/>
                <a:tab pos="2093913" algn="l"/>
                <a:tab pos="3008313" algn="l"/>
                <a:tab pos="3922713" algn="l"/>
                <a:tab pos="4837113" algn="l"/>
                <a:tab pos="5751513" algn="l"/>
                <a:tab pos="6665913" algn="l"/>
                <a:tab pos="7580313" algn="l"/>
                <a:tab pos="8494713" algn="l"/>
                <a:tab pos="9409113" algn="l"/>
                <a:tab pos="10323513" algn="l"/>
              </a:tabLst>
              <a:defRPr/>
            </a:pPr>
            <a:r>
              <a:rPr lang="en-US" sz="1800" noProof="0" dirty="0" smtClean="0"/>
              <a:t>Its definition should be independent of any particular hardware or operating system.</a:t>
            </a:r>
          </a:p>
          <a:p>
            <a:pPr marL="355600" indent="-354013">
              <a:lnSpc>
                <a:spcPct val="80000"/>
              </a:lnSpc>
              <a:spcBef>
                <a:spcPts val="450"/>
              </a:spcBef>
              <a:buClr>
                <a:srgbClr val="00A6EB"/>
              </a:buClr>
              <a:buFont typeface="Times New Roman" pitchFamily="16" charset="0"/>
              <a:buAutoNum type="arabicPeriod"/>
              <a:tabLst>
                <a:tab pos="1179513" algn="l"/>
                <a:tab pos="2093913" algn="l"/>
                <a:tab pos="3008313" algn="l"/>
                <a:tab pos="3922713" algn="l"/>
                <a:tab pos="4837113" algn="l"/>
                <a:tab pos="5751513" algn="l"/>
                <a:tab pos="6665913" algn="l"/>
                <a:tab pos="7580313" algn="l"/>
                <a:tab pos="8494713" algn="l"/>
                <a:tab pos="9409113" algn="l"/>
                <a:tab pos="10323513" algn="l"/>
              </a:tabLst>
              <a:defRPr/>
            </a:pPr>
            <a:r>
              <a:rPr lang="en-US" sz="1800" noProof="0" dirty="0" smtClean="0"/>
              <a:t>Its definition should be standardized, and compiler implementations should comply with this standard.</a:t>
            </a:r>
          </a:p>
          <a:p>
            <a:pPr marL="355600" indent="-354013">
              <a:lnSpc>
                <a:spcPct val="80000"/>
              </a:lnSpc>
              <a:spcBef>
                <a:spcPts val="450"/>
              </a:spcBef>
              <a:buClr>
                <a:srgbClr val="00A6EB"/>
              </a:buClr>
              <a:buFont typeface="Times New Roman" pitchFamily="16" charset="0"/>
              <a:buAutoNum type="arabicPeriod"/>
              <a:tabLst>
                <a:tab pos="1179513" algn="l"/>
                <a:tab pos="2093913" algn="l"/>
                <a:tab pos="3008313" algn="l"/>
                <a:tab pos="3922713" algn="l"/>
                <a:tab pos="4837113" algn="l"/>
                <a:tab pos="5751513" algn="l"/>
                <a:tab pos="6665913" algn="l"/>
                <a:tab pos="7580313" algn="l"/>
                <a:tab pos="8494713" algn="l"/>
                <a:tab pos="9409113" algn="l"/>
                <a:tab pos="10323513" algn="l"/>
              </a:tabLst>
              <a:defRPr/>
            </a:pPr>
            <a:r>
              <a:rPr lang="en-US" sz="1800" noProof="0" dirty="0" smtClean="0"/>
              <a:t>It should support software engineering technology, discouraging or prohibiting poor practices, and promoting or supporting maintenance activities.</a:t>
            </a:r>
          </a:p>
          <a:p>
            <a:pPr marL="355600" indent="-354013">
              <a:lnSpc>
                <a:spcPct val="80000"/>
              </a:lnSpc>
              <a:spcBef>
                <a:spcPts val="450"/>
              </a:spcBef>
              <a:buClr>
                <a:srgbClr val="00A6EB"/>
              </a:buClr>
              <a:buFont typeface="Times New Roman" pitchFamily="16" charset="0"/>
              <a:buAutoNum type="arabicPeriod"/>
              <a:tabLst>
                <a:tab pos="1179513" algn="l"/>
                <a:tab pos="2093913" algn="l"/>
                <a:tab pos="3008313" algn="l"/>
                <a:tab pos="3922713" algn="l"/>
                <a:tab pos="4837113" algn="l"/>
                <a:tab pos="5751513" algn="l"/>
                <a:tab pos="6665913" algn="l"/>
                <a:tab pos="7580313" algn="l"/>
                <a:tab pos="8494713" algn="l"/>
                <a:tab pos="9409113" algn="l"/>
                <a:tab pos="10323513" algn="l"/>
              </a:tabLst>
              <a:defRPr/>
            </a:pPr>
            <a:r>
              <a:rPr lang="en-US" sz="1800" noProof="0" dirty="0" smtClean="0"/>
              <a:t>It should effectively support the application domain(s) of interest.</a:t>
            </a:r>
          </a:p>
          <a:p>
            <a:pPr marL="355600" indent="-354013">
              <a:lnSpc>
                <a:spcPct val="80000"/>
              </a:lnSpc>
              <a:spcBef>
                <a:spcPts val="450"/>
              </a:spcBef>
              <a:buClr>
                <a:srgbClr val="00A6EB"/>
              </a:buClr>
              <a:buFont typeface="Times New Roman" pitchFamily="16" charset="0"/>
              <a:buAutoNum type="arabicPeriod"/>
              <a:tabLst>
                <a:tab pos="1179513" algn="l"/>
                <a:tab pos="2093913" algn="l"/>
                <a:tab pos="3008313" algn="l"/>
                <a:tab pos="3922713" algn="l"/>
                <a:tab pos="4837113" algn="l"/>
                <a:tab pos="5751513" algn="l"/>
                <a:tab pos="6665913" algn="l"/>
                <a:tab pos="7580313" algn="l"/>
                <a:tab pos="8494713" algn="l"/>
                <a:tab pos="9409113" algn="l"/>
                <a:tab pos="10323513" algn="l"/>
              </a:tabLst>
              <a:defRPr/>
            </a:pPr>
            <a:r>
              <a:rPr lang="en-US" sz="1800" noProof="0" dirty="0" smtClean="0"/>
              <a:t>It should support the required level of system reliability and safety.</a:t>
            </a:r>
          </a:p>
          <a:p>
            <a:pPr marL="355600" indent="-354013">
              <a:lnSpc>
                <a:spcPct val="80000"/>
              </a:lnSpc>
              <a:spcBef>
                <a:spcPts val="450"/>
              </a:spcBef>
              <a:buClr>
                <a:srgbClr val="00A6EB"/>
              </a:buClr>
              <a:buFont typeface="Times New Roman" pitchFamily="16" charset="0"/>
              <a:buAutoNum type="arabicPeriod"/>
              <a:tabLst>
                <a:tab pos="1179513" algn="l"/>
                <a:tab pos="2093913" algn="l"/>
                <a:tab pos="3008313" algn="l"/>
                <a:tab pos="3922713" algn="l"/>
                <a:tab pos="4837113" algn="l"/>
                <a:tab pos="5751513" algn="l"/>
                <a:tab pos="6665913" algn="l"/>
                <a:tab pos="7580313" algn="l"/>
                <a:tab pos="8494713" algn="l"/>
                <a:tab pos="9409113" algn="l"/>
                <a:tab pos="10323513" algn="l"/>
              </a:tabLst>
              <a:defRPr/>
            </a:pPr>
            <a:r>
              <a:rPr lang="en-US" sz="1800" noProof="0" dirty="0" smtClean="0"/>
              <a:t>Its compiler implementations should be commensurate with the current state of technology.</a:t>
            </a:r>
          </a:p>
          <a:p>
            <a:pPr marL="355600" indent="-354013">
              <a:lnSpc>
                <a:spcPct val="80000"/>
              </a:lnSpc>
              <a:spcBef>
                <a:spcPts val="450"/>
              </a:spcBef>
              <a:buClr>
                <a:srgbClr val="00A6EB"/>
              </a:buClr>
              <a:buFont typeface="Times New Roman" pitchFamily="16" charset="0"/>
              <a:buAutoNum type="arabicPeriod"/>
              <a:tabLst>
                <a:tab pos="1179513" algn="l"/>
                <a:tab pos="2093913" algn="l"/>
                <a:tab pos="3008313" algn="l"/>
                <a:tab pos="3922713" algn="l"/>
                <a:tab pos="4837113" algn="l"/>
                <a:tab pos="5751513" algn="l"/>
                <a:tab pos="6665913" algn="l"/>
                <a:tab pos="7580313" algn="l"/>
                <a:tab pos="8494713" algn="l"/>
                <a:tab pos="9409113" algn="l"/>
                <a:tab pos="10323513" algn="l"/>
              </a:tabLst>
              <a:defRPr/>
            </a:pPr>
            <a:r>
              <a:rPr lang="en-US" sz="1800" noProof="0" dirty="0" smtClean="0"/>
              <a:t>Appropriate software engineering-based supporting tools and environments should be available.</a:t>
            </a:r>
          </a:p>
          <a:p>
            <a:pPr marL="0" indent="0" eaLnBrk="1" hangingPunct="1">
              <a:lnSpc>
                <a:spcPct val="90000"/>
              </a:lnSpc>
              <a:spcBef>
                <a:spcPts val="700"/>
              </a:spcBef>
              <a:buFont typeface="Times New Roman" pitchFamily="16" charset="0"/>
              <a:buNone/>
              <a:tabLst>
                <a:tab pos="309563" algn="l"/>
                <a:tab pos="414338"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Lst>
              <a:defRPr/>
            </a:pPr>
            <a:endParaRPr lang="en-US" sz="1800" i="1" noProof="0" dirty="0" smtClean="0">
              <a:solidFill>
                <a:srgbClr val="808080"/>
              </a:solidFill>
            </a:endParaRPr>
          </a:p>
        </p:txBody>
      </p:sp>
      <p:sp>
        <p:nvSpPr>
          <p:cNvPr id="7172" name="Fußzeilenplatzhalter 1"/>
          <p:cNvSpPr>
            <a:spLocks noGrp="1"/>
          </p:cNvSpPr>
          <p:nvPr>
            <p:ph type="ftr" sz="quarte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en-US" altLang="de-DE" sz="2400" dirty="0" smtClean="0"/>
              <a:t>Ada Basics © 2024 C.Grein</a:t>
            </a:r>
            <a:endParaRPr lang="de-DE" altLang="de-DE" sz="2400" dirty="0"/>
          </a:p>
        </p:txBody>
      </p:sp>
      <p:sp>
        <p:nvSpPr>
          <p:cNvPr id="7173" name="Foliennummernplatzhalter 2"/>
          <p:cNvSpPr>
            <a:spLocks noGrp="1"/>
          </p:cNvSpPr>
          <p:nvPr>
            <p:ph type="sldNum" sz="quarter"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012A0146-696D-4407-8018-9F62E9A15B37}" type="slidenum">
              <a:rPr lang="de-DE" altLang="de-DE" sz="2400" smtClean="0"/>
              <a:pPr eaLnBrk="1" hangingPunct="1">
                <a:spcBef>
                  <a:spcPct val="0"/>
                </a:spcBef>
              </a:pPr>
              <a:t>7</a:t>
            </a:fld>
            <a:endParaRPr lang="de-DE" altLang="de-DE" sz="2400" dirty="0" smtClean="0"/>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dirty="0" smtClean="0"/>
              <a:t>Scaring Example</a:t>
            </a:r>
            <a:endParaRPr lang="en-US" dirty="0"/>
          </a:p>
        </p:txBody>
      </p:sp>
      <p:sp>
        <p:nvSpPr>
          <p:cNvPr id="3" name="Inhaltsplatzhalter 2"/>
          <p:cNvSpPr>
            <a:spLocks noGrp="1"/>
          </p:cNvSpPr>
          <p:nvPr>
            <p:ph idx="1"/>
          </p:nvPr>
        </p:nvSpPr>
        <p:spPr>
          <a:xfrm>
            <a:off x="685800" y="2132856"/>
            <a:ext cx="7739063" cy="4082207"/>
          </a:xfrm>
        </p:spPr>
        <p:txBody>
          <a:bodyPr/>
          <a:lstStyle/>
          <a:p>
            <a:pPr marL="0" indent="0"/>
            <a:r>
              <a:rPr lang="en-US" sz="2400" dirty="0" smtClean="0"/>
              <a:t>Counting occurrences</a:t>
            </a:r>
          </a:p>
          <a:p>
            <a:pPr marL="622300" indent="0"/>
            <a:r>
              <a:rPr lang="en-US" sz="2000" b="1" dirty="0" smtClean="0">
                <a:latin typeface="Courier New" panose="02070309020205020404" pitchFamily="49" charset="0"/>
                <a:cs typeface="Courier New" panose="02070309020205020404" pitchFamily="49" charset="0"/>
              </a:rPr>
              <a:t>type</a:t>
            </a:r>
            <a:r>
              <a:rPr lang="en-US" sz="2000" dirty="0" smtClean="0">
                <a:latin typeface="Courier New" panose="02070309020205020404" pitchFamily="49" charset="0"/>
                <a:cs typeface="Courier New" panose="02070309020205020404" pitchFamily="49" charset="0"/>
              </a:rPr>
              <a:t> Frequency </a:t>
            </a:r>
            <a:r>
              <a:rPr lang="en-US" sz="2000" b="1" dirty="0" smtClean="0">
                <a:latin typeface="Courier New" panose="02070309020205020404" pitchFamily="49" charset="0"/>
                <a:cs typeface="Courier New" panose="02070309020205020404" pitchFamily="49" charset="0"/>
              </a:rPr>
              <a:t>is array </a:t>
            </a:r>
            <a:r>
              <a:rPr lang="en-US" sz="2000" dirty="0" smtClean="0">
                <a:latin typeface="Courier New" panose="02070309020205020404" pitchFamily="49" charset="0"/>
                <a:cs typeface="Courier New" panose="02070309020205020404" pitchFamily="49" charset="0"/>
              </a:rPr>
              <a:t>(Character) of</a:t>
            </a:r>
            <a:br>
              <a:rPr lang="en-US" sz="2000" dirty="0" smtClean="0">
                <a:latin typeface="Courier New" panose="02070309020205020404" pitchFamily="49" charset="0"/>
                <a:cs typeface="Courier New" panose="02070309020205020404" pitchFamily="49" charset="0"/>
              </a:rPr>
            </a:br>
            <a:r>
              <a:rPr lang="en-US" sz="2000" dirty="0" smtClean="0">
                <a:latin typeface="Courier New" panose="02070309020205020404" pitchFamily="49" charset="0"/>
                <a:cs typeface="Courier New" panose="02070309020205020404" pitchFamily="49" charset="0"/>
              </a:rPr>
              <a:t>   Natural;</a:t>
            </a:r>
            <a:br>
              <a:rPr lang="en-US" sz="2000" dirty="0" smtClean="0">
                <a:latin typeface="Courier New" panose="02070309020205020404" pitchFamily="49" charset="0"/>
                <a:cs typeface="Courier New" panose="02070309020205020404" pitchFamily="49" charset="0"/>
              </a:rPr>
            </a:br>
            <a:r>
              <a:rPr lang="en-US" sz="2000" dirty="0" smtClean="0">
                <a:latin typeface="Courier New" panose="02070309020205020404" pitchFamily="49" charset="0"/>
                <a:cs typeface="Courier New" panose="02070309020205020404" pitchFamily="49" charset="0"/>
              </a:rPr>
              <a:t>Character_Distribution: Frequency;</a:t>
            </a:r>
          </a:p>
          <a:p>
            <a:pPr marL="0" indent="0"/>
            <a:r>
              <a:rPr lang="en-US" sz="2400" dirty="0" smtClean="0"/>
              <a:t>We are only interested in the range of ASCII characters, upper and lower case.</a:t>
            </a:r>
          </a:p>
          <a:p>
            <a:pPr marL="622300" indent="0"/>
            <a:r>
              <a:rPr lang="en-US" sz="2000" dirty="0" smtClean="0">
                <a:latin typeface="Courier New" panose="02070309020205020404" pitchFamily="49" charset="0"/>
                <a:cs typeface="Courier New" panose="02070309020205020404" pitchFamily="49" charset="0"/>
              </a:rPr>
              <a:t>Character_Distribution</a:t>
            </a:r>
            <a:r>
              <a:rPr lang="en-US" sz="2000" dirty="0">
                <a:latin typeface="Courier New" panose="02070309020205020404" pitchFamily="49" charset="0"/>
                <a:cs typeface="Courier New" panose="02070309020205020404" pitchFamily="49" charset="0"/>
              </a:rPr>
              <a:t> </a:t>
            </a:r>
            <a:r>
              <a:rPr lang="en-US" sz="2000" dirty="0" smtClean="0">
                <a:latin typeface="Courier New" panose="02070309020205020404" pitchFamily="49" charset="0"/>
                <a:cs typeface="Courier New" panose="02070309020205020404" pitchFamily="49" charset="0"/>
              </a:rPr>
              <a:t>('A' .. 'Z') &amp;</a:t>
            </a:r>
            <a:br>
              <a:rPr lang="en-US" sz="2000" dirty="0" smtClean="0">
                <a:latin typeface="Courier New" panose="02070309020205020404" pitchFamily="49" charset="0"/>
                <a:cs typeface="Courier New" panose="02070309020205020404" pitchFamily="49" charset="0"/>
              </a:rPr>
            </a:br>
            <a:r>
              <a:rPr lang="en-US" sz="2000" dirty="0" smtClean="0">
                <a:latin typeface="Courier New" panose="02070309020205020404" pitchFamily="49" charset="0"/>
                <a:cs typeface="Courier New" panose="02070309020205020404" pitchFamily="49" charset="0"/>
              </a:rPr>
              <a:t>Character_Distribution ('a' </a:t>
            </a:r>
            <a:r>
              <a:rPr lang="en-US" sz="2000" dirty="0">
                <a:latin typeface="Courier New" panose="02070309020205020404" pitchFamily="49" charset="0"/>
                <a:cs typeface="Courier New" panose="02070309020205020404" pitchFamily="49" charset="0"/>
              </a:rPr>
              <a:t>.. </a:t>
            </a:r>
            <a:r>
              <a:rPr lang="en-US" sz="2000" dirty="0" smtClean="0">
                <a:latin typeface="Courier New" panose="02070309020205020404" pitchFamily="49" charset="0"/>
                <a:cs typeface="Courier New" panose="02070309020205020404" pitchFamily="49" charset="0"/>
              </a:rPr>
              <a:t>'z')</a:t>
            </a:r>
          </a:p>
          <a:p>
            <a:pPr marL="0" indent="0"/>
            <a:r>
              <a:rPr lang="en-US" sz="2400" dirty="0" smtClean="0"/>
              <a:t>regrettably doesn’t do what we want.</a:t>
            </a:r>
            <a:endParaRPr lang="en-US" sz="2400" dirty="0"/>
          </a:p>
        </p:txBody>
      </p:sp>
      <p:sp>
        <p:nvSpPr>
          <p:cNvPr id="4" name="Fußzeilenplatzhalter 3"/>
          <p:cNvSpPr>
            <a:spLocks noGrp="1"/>
          </p:cNvSpPr>
          <p:nvPr>
            <p:ph type="ftr" idx="10"/>
          </p:nvPr>
        </p:nvSpPr>
        <p:spPr/>
        <p:txBody>
          <a:bodyPr/>
          <a:lstStyle/>
          <a:p>
            <a:pPr>
              <a:defRPr/>
            </a:pPr>
            <a:r>
              <a:rPr lang="en-US" dirty="0" smtClean="0"/>
              <a:t>Ada Basics © 2024 C.Grein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70</a:t>
            </a:fld>
            <a:endParaRPr lang="de-DE" dirty="0"/>
          </a:p>
        </p:txBody>
      </p:sp>
    </p:spTree>
    <p:extLst>
      <p:ext uri="{BB962C8B-B14F-4D97-AF65-F5344CB8AC3E}">
        <p14:creationId xmlns:p14="http://schemas.microsoft.com/office/powerpoint/2010/main" val="4187574593"/>
      </p:ext>
    </p:extLst>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1"/>
          <p:cNvSpPr>
            <a:spLocks noGrp="1" noChangeArrowheads="1"/>
          </p:cNvSpPr>
          <p:nvPr>
            <p:ph type="title"/>
          </p:nvPr>
        </p:nvSpPr>
        <p:spPr>
          <a:xfrm>
            <a:off x="684213" y="476250"/>
            <a:ext cx="7772400" cy="1295400"/>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4000" noProof="0" dirty="0" smtClean="0"/>
              <a:t>Structure of Composite</a:t>
            </a:r>
            <a:br>
              <a:rPr lang="en-US" altLang="de-DE" sz="4000" noProof="0" dirty="0" smtClean="0"/>
            </a:br>
            <a:r>
              <a:rPr lang="en-US" altLang="de-DE" sz="4000" noProof="0" dirty="0" smtClean="0"/>
              <a:t>Types</a:t>
            </a:r>
          </a:p>
        </p:txBody>
      </p:sp>
      <p:sp>
        <p:nvSpPr>
          <p:cNvPr id="50179" name="Rectangle 2"/>
          <p:cNvSpPr>
            <a:spLocks noGrp="1" noChangeArrowheads="1"/>
          </p:cNvSpPr>
          <p:nvPr>
            <p:ph type="body" idx="1"/>
          </p:nvPr>
        </p:nvSpPr>
        <p:spPr>
          <a:xfrm>
            <a:off x="685800" y="1981200"/>
            <a:ext cx="7772400" cy="4246563"/>
          </a:xfrm>
        </p:spPr>
        <p:txBody>
          <a:bodyPr/>
          <a:lstStyle/>
          <a:p>
            <a:pPr marL="309563" indent="-309563" eaLnBrk="1" hangingPunct="1">
              <a:spcBef>
                <a:spcPts val="500"/>
              </a:spcBef>
              <a:buFont typeface="Times New Roman" pitchFamily="18" charset="0"/>
              <a:buChar char="•"/>
              <a:tabLst>
                <a:tab pos="309563" algn="l"/>
                <a:tab pos="414338"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Lst>
            </a:pPr>
            <a:r>
              <a:rPr lang="en-US" altLang="de-DE" sz="2400" noProof="0" dirty="0" smtClean="0">
                <a:solidFill>
                  <a:schemeClr val="accent2"/>
                </a:solidFill>
              </a:rPr>
              <a:t>Arrays</a:t>
            </a:r>
            <a:r>
              <a:rPr lang="en-US" altLang="de-DE" sz="2400" noProof="0" dirty="0" smtClean="0"/>
              <a:t> contain several components of the same (definite) type:</a:t>
            </a:r>
            <a:br>
              <a:rPr lang="en-US" altLang="de-DE" sz="2400" noProof="0" dirty="0" smtClean="0"/>
            </a:br>
            <a:r>
              <a:rPr lang="en-US" altLang="de-DE" sz="1800" b="1" noProof="0" dirty="0" smtClean="0">
                <a:latin typeface="Courier New" pitchFamily="49" charset="0"/>
              </a:rPr>
              <a:t>type</a:t>
            </a:r>
            <a:r>
              <a:rPr lang="en-US" altLang="de-DE" sz="1800" noProof="0" dirty="0" smtClean="0">
                <a:latin typeface="Courier New" pitchFamily="49" charset="0"/>
              </a:rPr>
              <a:t> Field </a:t>
            </a:r>
            <a:r>
              <a:rPr lang="en-US" altLang="de-DE" sz="1800" b="1" noProof="0" dirty="0" smtClean="0">
                <a:latin typeface="Courier New" pitchFamily="49" charset="0"/>
              </a:rPr>
              <a:t>is array</a:t>
            </a:r>
            <a:r>
              <a:rPr lang="en-US" altLang="de-DE" sz="1800" noProof="0" dirty="0" smtClean="0">
                <a:latin typeface="Courier New" pitchFamily="49" charset="0"/>
              </a:rPr>
              <a:t> (Index </a:t>
            </a:r>
            <a:r>
              <a:rPr lang="en-US" altLang="de-DE" sz="1800" b="1" noProof="0" dirty="0" smtClean="0">
                <a:latin typeface="Courier New" pitchFamily="49" charset="0"/>
              </a:rPr>
              <a:t>range</a:t>
            </a:r>
            <a:r>
              <a:rPr lang="en-US" altLang="de-DE" sz="1800" noProof="0" dirty="0" smtClean="0">
                <a:latin typeface="Courier New" pitchFamily="49" charset="0"/>
              </a:rPr>
              <a:t> &lt;&gt;, …) </a:t>
            </a:r>
            <a:r>
              <a:rPr lang="en-US" altLang="de-DE" sz="1800" b="1" noProof="0" dirty="0" smtClean="0">
                <a:latin typeface="Courier New" pitchFamily="49" charset="0"/>
              </a:rPr>
              <a:t>of</a:t>
            </a:r>
            <a:r>
              <a:rPr lang="en-US" altLang="de-DE" sz="1800" noProof="0" dirty="0" smtClean="0">
                <a:latin typeface="Courier New" pitchFamily="49" charset="0"/>
              </a:rPr>
              <a:t> </a:t>
            </a:r>
            <a:r>
              <a:rPr lang="en-US" altLang="de-DE" sz="1800" noProof="0" dirty="0" smtClean="0">
                <a:solidFill>
                  <a:schemeClr val="accent2"/>
                </a:solidFill>
                <a:latin typeface="Courier New" pitchFamily="49" charset="0"/>
              </a:rPr>
              <a:t>Component</a:t>
            </a:r>
            <a:r>
              <a:rPr lang="en-US" altLang="de-DE" sz="1800" noProof="0" dirty="0" smtClean="0">
                <a:latin typeface="Courier New" pitchFamily="49" charset="0"/>
              </a:rPr>
              <a:t>;</a:t>
            </a:r>
          </a:p>
          <a:p>
            <a:pPr marL="309563" indent="-309563" eaLnBrk="1" hangingPunct="1">
              <a:spcBef>
                <a:spcPts val="500"/>
              </a:spcBef>
              <a:buFont typeface="Times New Roman" pitchFamily="18" charset="0"/>
              <a:buChar char="•"/>
              <a:tabLst>
                <a:tab pos="309563" algn="l"/>
                <a:tab pos="414338"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Lst>
            </a:pPr>
            <a:r>
              <a:rPr lang="en-US" altLang="de-DE" sz="2400" noProof="0" dirty="0" smtClean="0">
                <a:solidFill>
                  <a:schemeClr val="accent2"/>
                </a:solidFill>
              </a:rPr>
              <a:t>Records</a:t>
            </a:r>
            <a:r>
              <a:rPr lang="en-US" altLang="de-DE" sz="2400" noProof="0" dirty="0" smtClean="0"/>
              <a:t> contain several components of different </a:t>
            </a:r>
            <a:r>
              <a:rPr lang="en-US" altLang="de-DE" sz="2400" dirty="0"/>
              <a:t>(definite) types</a:t>
            </a:r>
            <a:r>
              <a:rPr lang="en-US" altLang="de-DE" sz="2400" noProof="0" dirty="0" smtClean="0"/>
              <a:t>:</a:t>
            </a:r>
            <a:br>
              <a:rPr lang="en-US" altLang="de-DE" sz="2400" noProof="0" dirty="0" smtClean="0"/>
            </a:br>
            <a:r>
              <a:rPr lang="en-US" altLang="de-DE" sz="1800" b="1" noProof="0" dirty="0" smtClean="0">
                <a:latin typeface="Courier New" pitchFamily="49" charset="0"/>
              </a:rPr>
              <a:t>type</a:t>
            </a:r>
            <a:r>
              <a:rPr lang="en-US" altLang="de-DE" sz="1800" noProof="0" dirty="0" smtClean="0">
                <a:latin typeface="Courier New" pitchFamily="49" charset="0"/>
              </a:rPr>
              <a:t> Cluster </a:t>
            </a:r>
            <a:r>
              <a:rPr lang="en-US" altLang="de-DE" sz="1800" b="1" noProof="0" dirty="0" smtClean="0">
                <a:latin typeface="Courier New" pitchFamily="49" charset="0"/>
              </a:rPr>
              <a:t>is record</a:t>
            </a:r>
            <a:br>
              <a:rPr lang="en-US" altLang="de-DE" sz="1800" b="1" noProof="0" dirty="0" smtClean="0">
                <a:latin typeface="Courier New" pitchFamily="49" charset="0"/>
              </a:rPr>
            </a:br>
            <a:r>
              <a:rPr lang="en-US" altLang="de-DE" sz="1800" noProof="0" dirty="0" smtClean="0">
                <a:latin typeface="Courier New" pitchFamily="49" charset="0"/>
              </a:rPr>
              <a:t>  I: </a:t>
            </a:r>
            <a:r>
              <a:rPr lang="en-US" altLang="de-DE" sz="1800" noProof="0" dirty="0" smtClean="0">
                <a:solidFill>
                  <a:schemeClr val="accent2"/>
                </a:solidFill>
                <a:latin typeface="Courier New" pitchFamily="49" charset="0"/>
              </a:rPr>
              <a:t>Integer</a:t>
            </a:r>
            <a:r>
              <a:rPr lang="en-US" altLang="de-DE" sz="1800" noProof="0" dirty="0" smtClean="0">
                <a:latin typeface="Courier New" pitchFamily="49" charset="0"/>
              </a:rPr>
              <a:t>;</a:t>
            </a:r>
            <a:br>
              <a:rPr lang="en-US" altLang="de-DE" sz="1800" noProof="0" dirty="0" smtClean="0">
                <a:latin typeface="Courier New" pitchFamily="49" charset="0"/>
              </a:rPr>
            </a:br>
            <a:r>
              <a:rPr lang="en-US" altLang="de-DE" sz="1800" noProof="0" dirty="0" smtClean="0">
                <a:latin typeface="Courier New" pitchFamily="49" charset="0"/>
              </a:rPr>
              <a:t>  F: </a:t>
            </a:r>
            <a:r>
              <a:rPr lang="en-US" altLang="de-DE" sz="1800" noProof="0" dirty="0" smtClean="0">
                <a:solidFill>
                  <a:srgbClr val="663300"/>
                </a:solidFill>
                <a:latin typeface="Courier New" pitchFamily="49" charset="0"/>
              </a:rPr>
              <a:t>Float</a:t>
            </a:r>
            <a:r>
              <a:rPr lang="en-US" altLang="de-DE" sz="1800" noProof="0" dirty="0" smtClean="0">
                <a:latin typeface="Courier New" pitchFamily="49" charset="0"/>
              </a:rPr>
              <a:t>;</a:t>
            </a:r>
            <a:br>
              <a:rPr lang="en-US" altLang="de-DE" sz="1800" noProof="0" dirty="0" smtClean="0">
                <a:latin typeface="Courier New" pitchFamily="49" charset="0"/>
              </a:rPr>
            </a:br>
            <a:r>
              <a:rPr lang="en-US" altLang="de-DE" sz="1800" noProof="0" dirty="0" smtClean="0">
                <a:latin typeface="Courier New" pitchFamily="49" charset="0"/>
              </a:rPr>
              <a:t>  X: </a:t>
            </a:r>
            <a:r>
              <a:rPr lang="en-US" altLang="de-DE" sz="1800" noProof="0" dirty="0" smtClean="0">
                <a:solidFill>
                  <a:srgbClr val="FF3399"/>
                </a:solidFill>
                <a:latin typeface="Courier New" pitchFamily="49" charset="0"/>
              </a:rPr>
              <a:t>Some_Type</a:t>
            </a:r>
            <a:r>
              <a:rPr lang="en-US" altLang="de-DE" sz="1800" noProof="0" dirty="0" smtClean="0">
                <a:latin typeface="Courier New" pitchFamily="49" charset="0"/>
              </a:rPr>
              <a:t>;</a:t>
            </a:r>
            <a:br>
              <a:rPr lang="en-US" altLang="de-DE" sz="1800" noProof="0" dirty="0" smtClean="0">
                <a:latin typeface="Courier New" pitchFamily="49" charset="0"/>
              </a:rPr>
            </a:br>
            <a:r>
              <a:rPr lang="en-US" altLang="de-DE" sz="1800" b="1" noProof="0" dirty="0" smtClean="0">
                <a:latin typeface="Courier New" pitchFamily="49" charset="0"/>
              </a:rPr>
              <a:t>end record</a:t>
            </a:r>
            <a:r>
              <a:rPr lang="en-US" altLang="de-DE" sz="1800" noProof="0" dirty="0" smtClean="0">
                <a:latin typeface="Courier New" pitchFamily="49" charset="0"/>
              </a:rPr>
              <a:t>;</a:t>
            </a:r>
          </a:p>
          <a:p>
            <a:pPr marL="309563" indent="-309563" eaLnBrk="1" hangingPunct="1">
              <a:spcBef>
                <a:spcPts val="500"/>
              </a:spcBef>
              <a:buFont typeface="Times New Roman" pitchFamily="18" charset="0"/>
              <a:buChar char="•"/>
              <a:tabLst>
                <a:tab pos="309563" algn="l"/>
                <a:tab pos="414338"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Lst>
            </a:pPr>
            <a:r>
              <a:rPr lang="en-US" altLang="de-DE" sz="2400" noProof="0" dirty="0" smtClean="0"/>
              <a:t>Values by named or positional aggregates</a:t>
            </a:r>
          </a:p>
          <a:p>
            <a:pPr marL="309563" indent="-309563" eaLnBrk="1" hangingPunct="1">
              <a:spcBef>
                <a:spcPts val="500"/>
              </a:spcBef>
              <a:buFont typeface="Times New Roman" pitchFamily="18" charset="0"/>
              <a:buChar char="•"/>
              <a:tabLst>
                <a:tab pos="309563" algn="l"/>
                <a:tab pos="414338"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Lst>
            </a:pPr>
            <a:r>
              <a:rPr lang="en-US" altLang="de-DE" sz="2400" noProof="0" dirty="0" smtClean="0"/>
              <a:t>Access to components </a:t>
            </a:r>
            <a:r>
              <a:rPr lang="en-US" altLang="de-DE" sz="2000" noProof="0" dirty="0" smtClean="0">
                <a:latin typeface="Courier New" pitchFamily="49" charset="0"/>
              </a:rPr>
              <a:t>F (4, …)</a:t>
            </a:r>
            <a:r>
              <a:rPr lang="en-US" altLang="de-DE" sz="2400" noProof="0" dirty="0" smtClean="0"/>
              <a:t> respectively </a:t>
            </a:r>
            <a:r>
              <a:rPr lang="en-US" altLang="de-DE" sz="2000" noProof="0" dirty="0">
                <a:latin typeface="Courier New" pitchFamily="49" charset="0"/>
              </a:rPr>
              <a:t>C</a:t>
            </a:r>
            <a:r>
              <a:rPr lang="en-US" altLang="de-DE" sz="2000" noProof="0" dirty="0" smtClean="0">
                <a:latin typeface="Courier New" pitchFamily="49" charset="0"/>
              </a:rPr>
              <a:t>.I</a:t>
            </a:r>
          </a:p>
        </p:txBody>
      </p:sp>
      <p:sp>
        <p:nvSpPr>
          <p:cNvPr id="50180" name="Fußzeilenplatzhalter 1"/>
          <p:cNvSpPr>
            <a:spLocks noGrp="1"/>
          </p:cNvSpPr>
          <p:nvPr>
            <p:ph type="ftr" sz="quarte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en-US" altLang="de-DE" sz="2400" dirty="0" smtClean="0"/>
              <a:t>Ada Basics © 2024 C.Grein</a:t>
            </a:r>
            <a:endParaRPr lang="de-DE" altLang="de-DE" sz="2400" dirty="0"/>
          </a:p>
        </p:txBody>
      </p:sp>
      <p:sp>
        <p:nvSpPr>
          <p:cNvPr id="50181" name="Foliennummernplatzhalter 2"/>
          <p:cNvSpPr>
            <a:spLocks noGrp="1"/>
          </p:cNvSpPr>
          <p:nvPr>
            <p:ph type="sldNum" sz="quarter"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F1A5C5A6-2976-44B9-9084-EA830206E79C}" type="slidenum">
              <a:rPr lang="de-DE" altLang="de-DE" sz="2400" smtClean="0"/>
              <a:pPr eaLnBrk="1" hangingPunct="1">
                <a:spcBef>
                  <a:spcPct val="0"/>
                </a:spcBef>
              </a:pPr>
              <a:t>71</a:t>
            </a:fld>
            <a:endParaRPr lang="de-DE" altLang="de-DE" sz="2400" dirty="0" smtClean="0"/>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p:cNvSpPr>
            <a:spLocks noGrp="1" noChangeArrowheads="1"/>
          </p:cNvSpPr>
          <p:nvPr>
            <p:ph type="title"/>
          </p:nvPr>
        </p:nvSpPr>
        <p:spPr/>
        <p:txBody>
          <a:bodyPr/>
          <a:lstStyle/>
          <a:p>
            <a:pPr eaLnBrk="1" hangingPunct="1"/>
            <a:r>
              <a:rPr lang="en-US" altLang="de-DE" noProof="0" dirty="0" smtClean="0"/>
              <a:t>Record Aggregates</a:t>
            </a:r>
          </a:p>
        </p:txBody>
      </p:sp>
      <p:sp>
        <p:nvSpPr>
          <p:cNvPr id="51203" name="Rectangle 3"/>
          <p:cNvSpPr>
            <a:spLocks noGrp="1" noChangeArrowheads="1"/>
          </p:cNvSpPr>
          <p:nvPr>
            <p:ph type="body" idx="1"/>
          </p:nvPr>
        </p:nvSpPr>
        <p:spPr>
          <a:xfrm>
            <a:off x="685800" y="1981200"/>
            <a:ext cx="7739063" cy="4112096"/>
          </a:xfrm>
        </p:spPr>
        <p:txBody>
          <a:bodyPr/>
          <a:lstStyle/>
          <a:p>
            <a:pPr marL="0" indent="0" eaLnBrk="1" hangingPunct="1">
              <a:spcBef>
                <a:spcPts val="500"/>
              </a:spcBef>
            </a:pPr>
            <a:r>
              <a:rPr lang="en-US" altLang="de-DE" sz="2200" noProof="0" dirty="0" smtClean="0"/>
              <a:t>Aggregates positional, named, or mixed (positional indications come first):</a:t>
            </a:r>
          </a:p>
          <a:p>
            <a:pPr marL="0" indent="0" eaLnBrk="1" hangingPunct="1">
              <a:spcBef>
                <a:spcPts val="500"/>
              </a:spcBef>
            </a:pPr>
            <a:r>
              <a:rPr lang="en-US" altLang="de-DE" sz="2200" noProof="0" dirty="0" smtClean="0">
                <a:solidFill>
                  <a:schemeClr val="accent2"/>
                </a:solidFill>
              </a:rPr>
              <a:t>Always all components have to be given.</a:t>
            </a:r>
          </a:p>
          <a:p>
            <a:pPr marL="271463" indent="0" eaLnBrk="1" hangingPunct="1">
              <a:spcBef>
                <a:spcPts val="500"/>
              </a:spcBef>
            </a:pPr>
            <a:r>
              <a:rPr lang="en-US" altLang="de-DE" sz="2000" noProof="0" dirty="0" smtClean="0"/>
              <a:t/>
            </a:r>
            <a:br>
              <a:rPr lang="en-US" altLang="de-DE" sz="2000" noProof="0" dirty="0" smtClean="0"/>
            </a:br>
            <a:r>
              <a:rPr lang="en-US" altLang="de-DE" sz="1800" b="1" noProof="0" dirty="0" smtClean="0">
                <a:latin typeface="Courier New" pitchFamily="49" charset="0"/>
              </a:rPr>
              <a:t>type</a:t>
            </a:r>
            <a:r>
              <a:rPr lang="en-US" altLang="de-DE" sz="1800" noProof="0" dirty="0" smtClean="0">
                <a:latin typeface="Courier New" pitchFamily="49" charset="0"/>
              </a:rPr>
              <a:t> Cluster </a:t>
            </a:r>
            <a:r>
              <a:rPr lang="en-US" altLang="de-DE" sz="1800" b="1" noProof="0" dirty="0" smtClean="0">
                <a:latin typeface="Courier New" pitchFamily="49" charset="0"/>
              </a:rPr>
              <a:t>is record</a:t>
            </a:r>
            <a:br>
              <a:rPr lang="en-US" altLang="de-DE" sz="1800" b="1" noProof="0" dirty="0" smtClean="0">
                <a:latin typeface="Courier New" pitchFamily="49" charset="0"/>
              </a:rPr>
            </a:br>
            <a:r>
              <a:rPr lang="en-US" altLang="de-DE" sz="1800" noProof="0" dirty="0" smtClean="0">
                <a:latin typeface="Courier New" pitchFamily="49" charset="0"/>
              </a:rPr>
              <a:t>  I: Integer </a:t>
            </a:r>
            <a:r>
              <a:rPr lang="en-US" altLang="de-DE" sz="1800" noProof="0" dirty="0" smtClean="0">
                <a:solidFill>
                  <a:srgbClr val="663300"/>
                </a:solidFill>
                <a:latin typeface="Courier New" pitchFamily="49" charset="0"/>
              </a:rPr>
              <a:t>:= 3</a:t>
            </a:r>
            <a:r>
              <a:rPr lang="en-US" altLang="de-DE" sz="1800" noProof="0" dirty="0" smtClean="0">
                <a:latin typeface="Courier New" pitchFamily="49" charset="0"/>
              </a:rPr>
              <a:t>;  </a:t>
            </a:r>
            <a:r>
              <a:rPr lang="en-US" altLang="de-DE" sz="1800" noProof="0" dirty="0" smtClean="0">
                <a:solidFill>
                  <a:srgbClr val="663300"/>
                </a:solidFill>
                <a:latin typeface="Courier New" pitchFamily="49" charset="0"/>
              </a:rPr>
              <a:t>-- </a:t>
            </a:r>
            <a:r>
              <a:rPr lang="en-US" altLang="de-DE" sz="1800" i="1" noProof="0" dirty="0" smtClean="0">
                <a:solidFill>
                  <a:srgbClr val="663300"/>
                </a:solidFill>
                <a:latin typeface="Courier New" pitchFamily="49" charset="0"/>
              </a:rPr>
              <a:t>optional initialization</a:t>
            </a:r>
            <a:r>
              <a:rPr lang="en-US" altLang="de-DE" sz="1800" noProof="0" dirty="0" smtClean="0">
                <a:latin typeface="Courier New" pitchFamily="49" charset="0"/>
              </a:rPr>
              <a:t/>
            </a:r>
            <a:br>
              <a:rPr lang="en-US" altLang="de-DE" sz="1800" noProof="0" dirty="0" smtClean="0">
                <a:latin typeface="Courier New" pitchFamily="49" charset="0"/>
              </a:rPr>
            </a:br>
            <a:r>
              <a:rPr lang="en-US" altLang="de-DE" sz="1800" noProof="0" dirty="0" smtClean="0">
                <a:latin typeface="Courier New" pitchFamily="49" charset="0"/>
              </a:rPr>
              <a:t>  F: Float;</a:t>
            </a:r>
            <a:br>
              <a:rPr lang="en-US" altLang="de-DE" sz="1800" noProof="0" dirty="0" smtClean="0">
                <a:latin typeface="Courier New" pitchFamily="49" charset="0"/>
              </a:rPr>
            </a:br>
            <a:r>
              <a:rPr lang="en-US" altLang="de-DE" sz="1800" noProof="0" dirty="0" smtClean="0">
                <a:latin typeface="Courier New" pitchFamily="49" charset="0"/>
              </a:rPr>
              <a:t>  X: Some_Type;</a:t>
            </a:r>
            <a:br>
              <a:rPr lang="en-US" altLang="de-DE" sz="1800" noProof="0" dirty="0" smtClean="0">
                <a:latin typeface="Courier New" pitchFamily="49" charset="0"/>
              </a:rPr>
            </a:br>
            <a:r>
              <a:rPr lang="en-US" altLang="de-DE" sz="1800" b="1" noProof="0" dirty="0" smtClean="0">
                <a:latin typeface="Courier New" pitchFamily="49" charset="0"/>
              </a:rPr>
              <a:t>end record</a:t>
            </a:r>
            <a:r>
              <a:rPr lang="en-US" altLang="de-DE" sz="1800" noProof="0" dirty="0" smtClean="0">
                <a:latin typeface="Courier New" pitchFamily="49" charset="0"/>
              </a:rPr>
              <a:t>;</a:t>
            </a:r>
          </a:p>
          <a:p>
            <a:pPr marL="271463" indent="0" eaLnBrk="1" hangingPunct="1">
              <a:spcBef>
                <a:spcPts val="500"/>
              </a:spcBef>
            </a:pPr>
            <a:endParaRPr lang="en-US" altLang="de-DE" sz="1100" noProof="0" dirty="0" smtClean="0">
              <a:latin typeface="Courier New" pitchFamily="49" charset="0"/>
            </a:endParaRPr>
          </a:p>
          <a:p>
            <a:pPr marL="271463" indent="0" eaLnBrk="1" hangingPunct="1">
              <a:spcBef>
                <a:spcPts val="500"/>
              </a:spcBef>
            </a:pPr>
            <a:r>
              <a:rPr lang="en-US" altLang="de-DE" sz="1800" noProof="0" dirty="0" smtClean="0">
                <a:latin typeface="Courier New" pitchFamily="49" charset="0"/>
              </a:rPr>
              <a:t>V := (100, 42.0, Some_Value);</a:t>
            </a:r>
          </a:p>
          <a:p>
            <a:pPr marL="271463" indent="0" eaLnBrk="1" hangingPunct="1">
              <a:spcBef>
                <a:spcPts val="500"/>
              </a:spcBef>
            </a:pPr>
            <a:r>
              <a:rPr lang="en-US" altLang="de-DE" sz="1800" noProof="0" dirty="0" smtClean="0">
                <a:latin typeface="Courier New" pitchFamily="49" charset="0"/>
              </a:rPr>
              <a:t>V := (100, X =&gt; Some_Value, F =&gt; 42.0);</a:t>
            </a:r>
          </a:p>
          <a:p>
            <a:pPr marL="271463" indent="0" eaLnBrk="1" hangingPunct="1">
              <a:spcBef>
                <a:spcPts val="500"/>
              </a:spcBef>
            </a:pPr>
            <a:r>
              <a:rPr lang="en-US" altLang="de-DE" sz="1800" dirty="0" smtClean="0">
                <a:solidFill>
                  <a:srgbClr val="C00000"/>
                </a:solidFill>
                <a:latin typeface="Courier New" pitchFamily="49" charset="0"/>
              </a:rPr>
              <a:t>V := (X =&gt; Some_Value, </a:t>
            </a:r>
            <a:r>
              <a:rPr lang="en-US" altLang="de-DE" sz="1800" b="1" dirty="0" smtClean="0">
                <a:solidFill>
                  <a:srgbClr val="C00000"/>
                </a:solidFill>
                <a:latin typeface="Courier New" pitchFamily="49" charset="0"/>
              </a:rPr>
              <a:t>others</a:t>
            </a:r>
            <a:r>
              <a:rPr lang="en-US" altLang="de-DE" sz="1800" dirty="0" smtClean="0">
                <a:solidFill>
                  <a:srgbClr val="C00000"/>
                </a:solidFill>
                <a:latin typeface="Courier New" pitchFamily="49" charset="0"/>
              </a:rPr>
              <a:t> =&gt; &lt;&gt;);</a:t>
            </a:r>
            <a:endParaRPr lang="en-US" altLang="de-DE" sz="1800" noProof="0" dirty="0" smtClean="0">
              <a:solidFill>
                <a:srgbClr val="C00000"/>
              </a:solidFill>
              <a:latin typeface="Courier New" pitchFamily="49" charset="0"/>
            </a:endParaRPr>
          </a:p>
        </p:txBody>
      </p:sp>
      <p:sp>
        <p:nvSpPr>
          <p:cNvPr id="51204" name="Fußzeilenplatzhalter 1"/>
          <p:cNvSpPr>
            <a:spLocks noGrp="1"/>
          </p:cNvSpPr>
          <p:nvPr>
            <p:ph type="ftr" sz="quarte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en-US" altLang="de-DE" sz="2400" dirty="0" smtClean="0"/>
              <a:t>Ada Basics © 2024 C.Grein</a:t>
            </a:r>
            <a:endParaRPr lang="de-DE" altLang="de-DE" sz="2400" dirty="0"/>
          </a:p>
        </p:txBody>
      </p:sp>
      <p:sp>
        <p:nvSpPr>
          <p:cNvPr id="51205" name="Foliennummernplatzhalter 2"/>
          <p:cNvSpPr>
            <a:spLocks noGrp="1"/>
          </p:cNvSpPr>
          <p:nvPr>
            <p:ph type="sldNum" sz="quarter"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C526BB39-B450-4DE3-8451-9399B60977F5}" type="slidenum">
              <a:rPr lang="de-DE" altLang="de-DE" sz="2400" smtClean="0"/>
              <a:pPr eaLnBrk="1" hangingPunct="1">
                <a:spcBef>
                  <a:spcPct val="0"/>
                </a:spcBef>
              </a:pPr>
              <a:t>72</a:t>
            </a:fld>
            <a:endParaRPr lang="de-DE" altLang="de-DE" sz="2400" dirty="0" smtClean="0"/>
          </a:p>
        </p:txBody>
      </p:sp>
      <p:sp>
        <p:nvSpPr>
          <p:cNvPr id="2" name="Abgerundete rechteckige Legende 1"/>
          <p:cNvSpPr/>
          <p:nvPr/>
        </p:nvSpPr>
        <p:spPr bwMode="auto">
          <a:xfrm>
            <a:off x="6732240" y="4869160"/>
            <a:ext cx="1800200" cy="761677"/>
          </a:xfrm>
          <a:prstGeom prst="wedgeRoundRectCallout">
            <a:avLst>
              <a:gd name="adj1" fmla="val -86066"/>
              <a:gd name="adj2" fmla="val 89973"/>
              <a:gd name="adj3" fmla="val 16667"/>
            </a:avLst>
          </a:prstGeom>
          <a:solidFill>
            <a:srgbClr val="FFCC66"/>
          </a:solidFill>
          <a:ln w="9525" cap="flat" cmpd="sng" algn="ctr">
            <a:solidFill>
              <a:srgbClr val="CC3300"/>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ctr" defTabSz="449263" rtl="0" eaLnBrk="1" fontAlgn="base" latinLnBrk="0" hangingPunct="1">
              <a:lnSpc>
                <a:spcPct val="100000"/>
              </a:lnSpc>
              <a:spcBef>
                <a:spcPct val="0"/>
              </a:spcBef>
              <a:spcAft>
                <a:spcPct val="0"/>
              </a:spcAft>
              <a:buClr>
                <a:srgbClr val="000000"/>
              </a:buClr>
              <a:buSzPct val="100000"/>
              <a:buFont typeface="Times New Roman" pitchFamily="18" charset="0"/>
              <a:buNone/>
              <a:tabLst/>
            </a:pPr>
            <a:r>
              <a:rPr kumimoji="0" lang="en-US" sz="1800" b="0" i="0" u="none" strike="noStrike" cap="none" normalizeH="0" baseline="0" dirty="0" smtClean="0">
                <a:ln>
                  <a:noFill/>
                </a:ln>
                <a:solidFill>
                  <a:srgbClr val="CC3300"/>
                </a:solidFill>
                <a:effectLst/>
                <a:latin typeface="Times New Roman" pitchFamily="18" charset="0"/>
              </a:rPr>
              <a:t>Ada 2005, 2022:</a:t>
            </a:r>
          </a:p>
          <a:p>
            <a:pPr marL="0" marR="0" indent="0" algn="ctr" defTabSz="449263" rtl="0" eaLnBrk="1" fontAlgn="base" latinLnBrk="0" hangingPunct="1">
              <a:lnSpc>
                <a:spcPct val="100000"/>
              </a:lnSpc>
              <a:spcBef>
                <a:spcPct val="0"/>
              </a:spcBef>
              <a:spcAft>
                <a:spcPct val="0"/>
              </a:spcAft>
              <a:buClr>
                <a:srgbClr val="000000"/>
              </a:buClr>
              <a:buSzPct val="100000"/>
              <a:buFont typeface="Times New Roman" pitchFamily="18" charset="0"/>
              <a:buNone/>
              <a:tabLst/>
            </a:pPr>
            <a:r>
              <a:rPr kumimoji="0" lang="en-US" sz="1800" b="0" i="0" u="none" strike="noStrike" cap="none" normalizeH="0" baseline="0" dirty="0" smtClean="0">
                <a:ln>
                  <a:noFill/>
                </a:ln>
                <a:solidFill>
                  <a:srgbClr val="CC3300"/>
                </a:solidFill>
                <a:effectLst/>
                <a:latin typeface="Times New Roman" pitchFamily="18" charset="0"/>
              </a:rPr>
              <a:t>see slides 222ff</a:t>
            </a:r>
          </a:p>
        </p:txBody>
      </p:sp>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noProof="0" dirty="0" smtClean="0"/>
              <a:t>Aggregates with only One Component</a:t>
            </a:r>
            <a:endParaRPr lang="en-US" noProof="0" dirty="0"/>
          </a:p>
        </p:txBody>
      </p:sp>
      <p:sp>
        <p:nvSpPr>
          <p:cNvPr id="3" name="Inhaltsplatzhalter 2"/>
          <p:cNvSpPr>
            <a:spLocks noGrp="1"/>
          </p:cNvSpPr>
          <p:nvPr>
            <p:ph idx="1"/>
          </p:nvPr>
        </p:nvSpPr>
        <p:spPr>
          <a:xfrm>
            <a:off x="539552" y="1897063"/>
            <a:ext cx="7990656" cy="4268241"/>
          </a:xfrm>
        </p:spPr>
        <p:txBody>
          <a:bodyPr/>
          <a:lstStyle/>
          <a:p>
            <a:pPr indent="285750"/>
            <a:r>
              <a:rPr lang="en-US" sz="1800" b="1" noProof="0" dirty="0" smtClean="0">
                <a:latin typeface="Courier New" panose="02070309020205020404" pitchFamily="49" charset="0"/>
                <a:cs typeface="Courier New" panose="02070309020205020404" pitchFamily="49" charset="0"/>
              </a:rPr>
              <a:t>type</a:t>
            </a:r>
            <a:r>
              <a:rPr lang="en-US" sz="1800" noProof="0" dirty="0" smtClean="0">
                <a:latin typeface="Courier New" panose="02070309020205020404" pitchFamily="49" charset="0"/>
                <a:cs typeface="Courier New" panose="02070309020205020404" pitchFamily="49" charset="0"/>
              </a:rPr>
              <a:t> T </a:t>
            </a:r>
            <a:r>
              <a:rPr lang="en-US" sz="1800" b="1" noProof="0" dirty="0" smtClean="0">
                <a:latin typeface="Courier New" panose="02070309020205020404" pitchFamily="49" charset="0"/>
                <a:cs typeface="Courier New" panose="02070309020205020404" pitchFamily="49" charset="0"/>
              </a:rPr>
              <a:t>is record</a:t>
            </a:r>
            <a:br>
              <a:rPr lang="en-US" sz="1800" b="1" noProof="0" dirty="0" smtClean="0">
                <a:latin typeface="Courier New" panose="02070309020205020404" pitchFamily="49" charset="0"/>
                <a:cs typeface="Courier New" panose="02070309020205020404" pitchFamily="49" charset="0"/>
              </a:rPr>
            </a:br>
            <a:r>
              <a:rPr lang="en-US" sz="1800" b="1" noProof="0" dirty="0" smtClean="0">
                <a:latin typeface="Courier New" panose="02070309020205020404" pitchFamily="49" charset="0"/>
                <a:cs typeface="Courier New" panose="02070309020205020404" pitchFamily="49" charset="0"/>
              </a:rPr>
              <a:t>  </a:t>
            </a:r>
            <a:r>
              <a:rPr lang="en-US" sz="1800" noProof="0" dirty="0" smtClean="0">
                <a:latin typeface="Courier New" panose="02070309020205020404" pitchFamily="49" charset="0"/>
                <a:cs typeface="Courier New" panose="02070309020205020404" pitchFamily="49" charset="0"/>
              </a:rPr>
              <a:t>  I: Integer;</a:t>
            </a:r>
            <a:br>
              <a:rPr lang="en-US" sz="1800" noProof="0" dirty="0" smtClean="0">
                <a:latin typeface="Courier New" panose="02070309020205020404" pitchFamily="49" charset="0"/>
                <a:cs typeface="Courier New" panose="02070309020205020404" pitchFamily="49" charset="0"/>
              </a:rPr>
            </a:br>
            <a:r>
              <a:rPr lang="en-US" sz="1800" noProof="0" dirty="0" smtClean="0">
                <a:latin typeface="Courier New" panose="02070309020205020404" pitchFamily="49" charset="0"/>
                <a:cs typeface="Courier New" panose="02070309020205020404" pitchFamily="49" charset="0"/>
              </a:rPr>
              <a:t>  </a:t>
            </a:r>
            <a:r>
              <a:rPr lang="en-US" sz="1800" b="1" noProof="0" dirty="0" smtClean="0">
                <a:latin typeface="Courier New" panose="02070309020205020404" pitchFamily="49" charset="0"/>
                <a:cs typeface="Courier New" panose="02070309020205020404" pitchFamily="49" charset="0"/>
              </a:rPr>
              <a:t>end</a:t>
            </a:r>
            <a:r>
              <a:rPr lang="en-US" sz="1800" noProof="0" dirty="0" smtClean="0">
                <a:latin typeface="Courier New" panose="02070309020205020404" pitchFamily="49" charset="0"/>
                <a:cs typeface="Courier New" panose="02070309020205020404" pitchFamily="49" charset="0"/>
              </a:rPr>
              <a:t> </a:t>
            </a:r>
            <a:r>
              <a:rPr lang="en-US" sz="1800" b="1" noProof="0" dirty="0" smtClean="0">
                <a:latin typeface="Courier New" panose="02070309020205020404" pitchFamily="49" charset="0"/>
                <a:cs typeface="Courier New" panose="02070309020205020404" pitchFamily="49" charset="0"/>
              </a:rPr>
              <a:t>record</a:t>
            </a:r>
            <a:r>
              <a:rPr lang="en-US" sz="1800" noProof="0" dirty="0" smtClean="0">
                <a:latin typeface="Courier New" panose="02070309020205020404" pitchFamily="49" charset="0"/>
                <a:cs typeface="Courier New" panose="02070309020205020404" pitchFamily="49" charset="0"/>
              </a:rPr>
              <a:t>;</a:t>
            </a:r>
            <a:endParaRPr lang="en-US" sz="1800" noProof="0" dirty="0" smtClean="0"/>
          </a:p>
          <a:p>
            <a:r>
              <a:rPr lang="en-US" sz="2000" noProof="0" dirty="0" smtClean="0"/>
              <a:t>In this case, named notation is forced:</a:t>
            </a:r>
          </a:p>
          <a:p>
            <a:pPr indent="285750"/>
            <a:r>
              <a:rPr lang="en-US" sz="1800" noProof="0" dirty="0" smtClean="0">
                <a:latin typeface="Courier New" panose="02070309020205020404" pitchFamily="49" charset="0"/>
                <a:cs typeface="Courier New" panose="02070309020205020404" pitchFamily="49" charset="0"/>
              </a:rPr>
              <a:t>V: T := </a:t>
            </a:r>
            <a:r>
              <a:rPr lang="en-US" sz="1800" noProof="0" dirty="0" smtClean="0">
                <a:solidFill>
                  <a:schemeClr val="accent2"/>
                </a:solidFill>
                <a:latin typeface="Courier New" panose="02070309020205020404" pitchFamily="49" charset="0"/>
                <a:cs typeface="Courier New" panose="02070309020205020404" pitchFamily="49" charset="0"/>
              </a:rPr>
              <a:t>(I =&gt; 42)</a:t>
            </a:r>
            <a:r>
              <a:rPr lang="en-US" sz="1800" noProof="0" dirty="0" smtClean="0">
                <a:latin typeface="Courier New" panose="02070309020205020404" pitchFamily="49" charset="0"/>
                <a:cs typeface="Courier New" panose="02070309020205020404" pitchFamily="49" charset="0"/>
              </a:rPr>
              <a:t>;</a:t>
            </a:r>
            <a:endParaRPr lang="en-US" sz="1800" noProof="0" dirty="0" smtClean="0"/>
          </a:p>
          <a:p>
            <a:r>
              <a:rPr lang="en-US" sz="2000" noProof="0" dirty="0" smtClean="0"/>
              <a:t>This is a parenthesized expression of type </a:t>
            </a:r>
            <a:r>
              <a:rPr lang="en-US" sz="2000" noProof="0" dirty="0" smtClean="0">
                <a:latin typeface="Courier New" panose="02070309020205020404" pitchFamily="49" charset="0"/>
                <a:cs typeface="Courier New" panose="02070309020205020404" pitchFamily="49" charset="0"/>
              </a:rPr>
              <a:t>Integer</a:t>
            </a:r>
            <a:r>
              <a:rPr lang="en-US" sz="2000" noProof="0" dirty="0" smtClean="0"/>
              <a:t>:</a:t>
            </a:r>
          </a:p>
          <a:p>
            <a:pPr indent="285750"/>
            <a:r>
              <a:rPr lang="en-US" sz="1800" noProof="0" dirty="0" smtClean="0">
                <a:latin typeface="Courier New" panose="02070309020205020404" pitchFamily="49" charset="0"/>
                <a:cs typeface="Courier New" panose="02070309020205020404" pitchFamily="49" charset="0"/>
              </a:rPr>
              <a:t>V: T := </a:t>
            </a:r>
            <a:r>
              <a:rPr lang="en-US" sz="1800" noProof="0" dirty="0" smtClean="0">
                <a:solidFill>
                  <a:srgbClr val="FF0000"/>
                </a:solidFill>
                <a:latin typeface="Courier New" panose="02070309020205020404" pitchFamily="49" charset="0"/>
                <a:cs typeface="Courier New" panose="02070309020205020404" pitchFamily="49" charset="0"/>
              </a:rPr>
              <a:t>(42)</a:t>
            </a:r>
            <a:r>
              <a:rPr lang="en-US" sz="1800" noProof="0" dirty="0" smtClean="0">
                <a:latin typeface="Courier New" panose="02070309020205020404" pitchFamily="49" charset="0"/>
                <a:cs typeface="Courier New" panose="02070309020205020404" pitchFamily="49" charset="0"/>
              </a:rPr>
              <a:t>;  -- </a:t>
            </a:r>
            <a:r>
              <a:rPr lang="en-US" sz="1800" i="1" noProof="0" dirty="0" smtClean="0">
                <a:solidFill>
                  <a:srgbClr val="FF0000"/>
                </a:solidFill>
                <a:latin typeface="Courier New" panose="02070309020205020404" pitchFamily="49" charset="0"/>
                <a:cs typeface="Courier New" panose="02070309020205020404" pitchFamily="49" charset="0"/>
              </a:rPr>
              <a:t>wrong</a:t>
            </a:r>
          </a:p>
          <a:p>
            <a:pPr marL="0" indent="22225"/>
            <a:r>
              <a:rPr lang="en-US" sz="2000" noProof="0" dirty="0" smtClean="0">
                <a:solidFill>
                  <a:srgbClr val="FF3399"/>
                </a:solidFill>
                <a:cs typeface="Courier New" panose="02070309020205020404" pitchFamily="49" charset="0"/>
              </a:rPr>
              <a:t>Ada 2022 generalizes the notion of aggregates and introduces the alternative notation with square brackets for array and container aggregates.</a:t>
            </a:r>
          </a:p>
          <a:p>
            <a:pPr marL="620713" lvl="0" indent="0"/>
            <a:r>
              <a:rPr lang="en-US" sz="1800" dirty="0" smtClean="0">
                <a:solidFill>
                  <a:srgbClr val="FF3399"/>
                </a:solidFill>
                <a:latin typeface="Courier New" panose="02070309020205020404" pitchFamily="49" charset="0"/>
                <a:cs typeface="Courier New" panose="02070309020205020404" pitchFamily="49" charset="0"/>
              </a:rPr>
              <a:t>[42] </a:t>
            </a:r>
            <a:r>
              <a:rPr lang="en-US" sz="2000" dirty="0" smtClean="0">
                <a:solidFill>
                  <a:srgbClr val="FF3399"/>
                </a:solidFill>
              </a:rPr>
              <a:t>an aggregate with only one component</a:t>
            </a:r>
            <a:r>
              <a:rPr lang="en-US" sz="2400" dirty="0" smtClean="0">
                <a:solidFill>
                  <a:srgbClr val="FF3399"/>
                </a:solidFill>
              </a:rPr>
              <a:t/>
            </a:r>
            <a:br>
              <a:rPr lang="en-US" sz="2400" dirty="0" smtClean="0">
                <a:solidFill>
                  <a:srgbClr val="FF3399"/>
                </a:solidFill>
              </a:rPr>
            </a:br>
            <a:r>
              <a:rPr lang="en-US" sz="1800" dirty="0" smtClean="0">
                <a:solidFill>
                  <a:srgbClr val="FF3399"/>
                </a:solidFill>
                <a:latin typeface="Courier New" panose="02070309020205020404" pitchFamily="49" charset="0"/>
                <a:cs typeface="Courier New" panose="02070309020205020404" pitchFamily="49" charset="0"/>
              </a:rPr>
              <a:t>[]  </a:t>
            </a:r>
            <a:r>
              <a:rPr lang="en-US" sz="2000" dirty="0" smtClean="0">
                <a:solidFill>
                  <a:srgbClr val="FF3399"/>
                </a:solidFill>
                <a:latin typeface="Courier New" panose="02070309020205020404" pitchFamily="49" charset="0"/>
                <a:cs typeface="Courier New" panose="02070309020205020404" pitchFamily="49" charset="0"/>
              </a:rPr>
              <a:t> </a:t>
            </a:r>
            <a:r>
              <a:rPr lang="en-US" sz="2000" dirty="0" smtClean="0">
                <a:solidFill>
                  <a:srgbClr val="FF3399"/>
                </a:solidFill>
              </a:rPr>
              <a:t>an empty aggregate, </a:t>
            </a:r>
            <a:r>
              <a:rPr lang="en-US" sz="2000" dirty="0" smtClean="0">
                <a:solidFill>
                  <a:schemeClr val="tx1"/>
                </a:solidFill>
              </a:rPr>
              <a:t>until now </a:t>
            </a:r>
            <a:r>
              <a:rPr lang="de-DE" sz="1800" dirty="0">
                <a:latin typeface="Courier New" panose="02070309020205020404" pitchFamily="49" charset="0"/>
                <a:cs typeface="Courier New" panose="02070309020205020404" pitchFamily="49" charset="0"/>
              </a:rPr>
              <a:t>(42 .. 40 =&gt; </a:t>
            </a:r>
            <a:r>
              <a:rPr lang="en-US" sz="1800" dirty="0" smtClean="0">
                <a:solidFill>
                  <a:srgbClr val="3333CC"/>
                </a:solidFill>
                <a:latin typeface="Courier New" panose="02070309020205020404" pitchFamily="49" charset="0"/>
                <a:cs typeface="Courier New" panose="02070309020205020404" pitchFamily="49" charset="0"/>
              </a:rPr>
              <a:t>expression</a:t>
            </a:r>
            <a:r>
              <a:rPr lang="de-DE" sz="1800" dirty="0" smtClean="0">
                <a:latin typeface="Courier New" panose="02070309020205020404" pitchFamily="49" charset="0"/>
                <a:cs typeface="Courier New" panose="02070309020205020404" pitchFamily="49" charset="0"/>
              </a:rPr>
              <a:t>)</a:t>
            </a:r>
            <a:endParaRPr lang="de-DE" sz="2000" dirty="0"/>
          </a:p>
          <a:p>
            <a:pPr marL="0" indent="22225"/>
            <a:r>
              <a:rPr lang="en-US" sz="2000" dirty="0" smtClean="0">
                <a:solidFill>
                  <a:schemeClr val="accent2"/>
                </a:solidFill>
              </a:rPr>
              <a:t>The expression has to be given although it is never evaluated!</a:t>
            </a:r>
            <a:endParaRPr lang="en-US" sz="2000" dirty="0">
              <a:solidFill>
                <a:schemeClr val="accent2"/>
              </a:solidFill>
            </a:endParaRPr>
          </a:p>
        </p:txBody>
      </p:sp>
      <p:sp>
        <p:nvSpPr>
          <p:cNvPr id="4" name="Fußzeilenplatzhalter 3"/>
          <p:cNvSpPr>
            <a:spLocks noGrp="1"/>
          </p:cNvSpPr>
          <p:nvPr>
            <p:ph type="ftr" idx="10"/>
          </p:nvPr>
        </p:nvSpPr>
        <p:spPr/>
        <p:txBody>
          <a:bodyPr/>
          <a:lstStyle/>
          <a:p>
            <a:pPr>
              <a:defRPr/>
            </a:pPr>
            <a:r>
              <a:rPr lang="en-US" dirty="0" smtClean="0"/>
              <a:t>Ada Basics © 2024 C.Grein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73</a:t>
            </a:fld>
            <a:endParaRPr lang="de-DE" dirty="0"/>
          </a:p>
        </p:txBody>
      </p:sp>
      <p:sp>
        <p:nvSpPr>
          <p:cNvPr id="6" name="Textfeld 5"/>
          <p:cNvSpPr txBox="1"/>
          <p:nvPr/>
        </p:nvSpPr>
        <p:spPr>
          <a:xfrm>
            <a:off x="5759697" y="2204864"/>
            <a:ext cx="2844751" cy="1200329"/>
          </a:xfrm>
          <a:prstGeom prst="rect">
            <a:avLst/>
          </a:prstGeom>
          <a:solidFill>
            <a:srgbClr val="FFCCFF"/>
          </a:solidFill>
          <a:ln>
            <a:solidFill>
              <a:srgbClr val="FF3399"/>
            </a:solidFill>
          </a:ln>
        </p:spPr>
        <p:txBody>
          <a:bodyPr wrap="square" rtlCol="0">
            <a:spAutoFit/>
          </a:bodyPr>
          <a:lstStyle/>
          <a:p>
            <a:pPr algn="ctr"/>
            <a:r>
              <a:rPr lang="en-US" sz="1800" dirty="0" smtClean="0">
                <a:solidFill>
                  <a:srgbClr val="FF3399"/>
                </a:solidFill>
              </a:rPr>
              <a:t>Empty array aggregates are awkward before Ada 2022.</a:t>
            </a:r>
          </a:p>
          <a:p>
            <a:pPr algn="ctr"/>
            <a:r>
              <a:rPr lang="en-US" sz="1800" dirty="0" smtClean="0">
                <a:solidFill>
                  <a:schemeClr val="tx1"/>
                </a:solidFill>
              </a:rPr>
              <a:t>Exception:</a:t>
            </a:r>
            <a:br>
              <a:rPr lang="en-US" sz="1800" dirty="0" smtClean="0">
                <a:solidFill>
                  <a:schemeClr val="tx1"/>
                </a:solidFill>
              </a:rPr>
            </a:br>
            <a:r>
              <a:rPr lang="en-US" sz="1800" dirty="0" smtClean="0">
                <a:solidFill>
                  <a:schemeClr val="tx1"/>
                </a:solidFill>
              </a:rPr>
              <a:t>empty string </a:t>
            </a:r>
            <a:r>
              <a:rPr lang="de-DE" sz="1600" dirty="0" smtClean="0">
                <a:solidFill>
                  <a:schemeClr val="tx1"/>
                </a:solidFill>
                <a:latin typeface="Courier New" panose="02070309020205020404" pitchFamily="49" charset="0"/>
                <a:cs typeface="Courier New" panose="02070309020205020404" pitchFamily="49" charset="0"/>
              </a:rPr>
              <a:t>""</a:t>
            </a:r>
            <a:endParaRPr lang="de-DE" sz="1600" dirty="0">
              <a:solidFill>
                <a:schemeClr val="tx1"/>
              </a:solidFill>
              <a:latin typeface="Courier New" panose="02070309020205020404" pitchFamily="49" charset="0"/>
              <a:cs typeface="Courier New" panose="02070309020205020404" pitchFamily="49" charset="0"/>
            </a:endParaRPr>
          </a:p>
        </p:txBody>
      </p:sp>
    </p:spTree>
    <p:extLst>
      <p:ext uri="{BB962C8B-B14F-4D97-AF65-F5344CB8AC3E}">
        <p14:creationId xmlns:p14="http://schemas.microsoft.com/office/powerpoint/2010/main" val="345685892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6" end="6"/>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6" name="Rectangle 2"/>
          <p:cNvSpPr>
            <a:spLocks noGrp="1" noChangeArrowheads="1"/>
          </p:cNvSpPr>
          <p:nvPr>
            <p:ph type="title"/>
          </p:nvPr>
        </p:nvSpPr>
        <p:spPr/>
        <p:txBody>
          <a:bodyPr/>
          <a:lstStyle/>
          <a:p>
            <a:pPr eaLnBrk="1" hangingPunct="1"/>
            <a:r>
              <a:rPr lang="en-US" altLang="de-DE" noProof="0" dirty="0" smtClean="0">
                <a:solidFill>
                  <a:srgbClr val="FF0000"/>
                </a:solidFill>
              </a:rPr>
              <a:t>Contents</a:t>
            </a:r>
          </a:p>
        </p:txBody>
      </p:sp>
      <p:sp>
        <p:nvSpPr>
          <p:cNvPr id="13317" name="Rectangle 3"/>
          <p:cNvSpPr>
            <a:spLocks noGrp="1" noChangeArrowheads="1"/>
          </p:cNvSpPr>
          <p:nvPr>
            <p:ph sz="half" idx="1"/>
          </p:nvPr>
        </p:nvSpPr>
        <p:spPr>
          <a:xfrm>
            <a:off x="684213" y="2205038"/>
            <a:ext cx="3792537" cy="4043361"/>
          </a:xfrm>
        </p:spPr>
        <p:txBody>
          <a:bodyPr/>
          <a:lstStyle/>
          <a:p>
            <a:pPr marL="266700" indent="-266700" eaLnBrk="1" hangingPunct="1">
              <a:lnSpc>
                <a:spcPct val="90000"/>
              </a:lnSpc>
              <a:spcBef>
                <a:spcPct val="20000"/>
              </a:spcBef>
              <a:buFont typeface="Times New Roman" pitchFamily="18" charset="0"/>
              <a:buChar char="•"/>
            </a:pPr>
            <a:r>
              <a:rPr lang="en-US" altLang="de-DE" noProof="0" dirty="0" smtClean="0"/>
              <a:t>Type concept by means of whole numbers</a:t>
            </a:r>
          </a:p>
          <a:p>
            <a:pPr marL="266700" indent="-266700" eaLnBrk="1" hangingPunct="1">
              <a:lnSpc>
                <a:spcPct val="90000"/>
              </a:lnSpc>
              <a:spcBef>
                <a:spcPct val="20000"/>
              </a:spcBef>
              <a:buFont typeface="Times New Roman" pitchFamily="18" charset="0"/>
              <a:buChar char="•"/>
            </a:pPr>
            <a:r>
              <a:rPr lang="en-US" altLang="de-DE" noProof="0" dirty="0" smtClean="0"/>
              <a:t>Composite types</a:t>
            </a:r>
          </a:p>
          <a:p>
            <a:pPr marL="266700" indent="-266700" eaLnBrk="1" hangingPunct="1">
              <a:lnSpc>
                <a:spcPct val="90000"/>
              </a:lnSpc>
              <a:spcBef>
                <a:spcPct val="20000"/>
              </a:spcBef>
              <a:buFont typeface="Times New Roman" pitchFamily="18" charset="0"/>
              <a:buChar char="•"/>
            </a:pPr>
            <a:r>
              <a:rPr lang="en-US" altLang="de-DE" b="1" noProof="0" dirty="0" smtClean="0"/>
              <a:t>Expressions</a:t>
            </a:r>
          </a:p>
          <a:p>
            <a:pPr marL="266700" indent="-266700" eaLnBrk="1" hangingPunct="1">
              <a:lnSpc>
                <a:spcPct val="90000"/>
              </a:lnSpc>
              <a:spcBef>
                <a:spcPct val="20000"/>
              </a:spcBef>
              <a:buFont typeface="Times New Roman" pitchFamily="18" charset="0"/>
              <a:buChar char="•"/>
            </a:pPr>
            <a:r>
              <a:rPr lang="en-US" altLang="de-DE" noProof="0" dirty="0" smtClean="0"/>
              <a:t>Control structures</a:t>
            </a:r>
          </a:p>
          <a:p>
            <a:pPr marL="266700" indent="-266700" eaLnBrk="1" hangingPunct="1">
              <a:lnSpc>
                <a:spcPct val="90000"/>
              </a:lnSpc>
              <a:spcBef>
                <a:spcPct val="20000"/>
              </a:spcBef>
              <a:buFont typeface="Times New Roman" pitchFamily="18" charset="0"/>
              <a:buChar char="•"/>
            </a:pPr>
            <a:r>
              <a:rPr lang="en-US" altLang="de-DE" noProof="0" dirty="0" smtClean="0"/>
              <a:t>Subprograms</a:t>
            </a:r>
          </a:p>
          <a:p>
            <a:pPr marL="266700" indent="-266700" eaLnBrk="1" hangingPunct="1">
              <a:lnSpc>
                <a:spcPct val="90000"/>
              </a:lnSpc>
              <a:spcBef>
                <a:spcPct val="20000"/>
              </a:spcBef>
              <a:buFont typeface="Times New Roman" pitchFamily="18" charset="0"/>
              <a:buChar char="•"/>
            </a:pPr>
            <a:r>
              <a:rPr lang="en-US" altLang="de-DE" noProof="0" dirty="0" smtClean="0"/>
              <a:t>Enumerations</a:t>
            </a:r>
          </a:p>
          <a:p>
            <a:pPr marL="266700" indent="-266700" eaLnBrk="1" hangingPunct="1">
              <a:lnSpc>
                <a:spcPct val="90000"/>
              </a:lnSpc>
              <a:spcBef>
                <a:spcPct val="20000"/>
              </a:spcBef>
              <a:buFont typeface="Times New Roman" pitchFamily="18" charset="0"/>
              <a:buChar char="•"/>
            </a:pPr>
            <a:r>
              <a:rPr lang="en-US" altLang="de-DE" dirty="0" smtClean="0"/>
              <a:t>Packages</a:t>
            </a:r>
            <a:endParaRPr lang="en-US" altLang="de-DE" dirty="0"/>
          </a:p>
        </p:txBody>
      </p:sp>
      <p:sp>
        <p:nvSpPr>
          <p:cNvPr id="13318" name="Rectangle 4"/>
          <p:cNvSpPr>
            <a:spLocks noGrp="1" noChangeArrowheads="1"/>
          </p:cNvSpPr>
          <p:nvPr>
            <p:ph sz="half" idx="2"/>
          </p:nvPr>
        </p:nvSpPr>
        <p:spPr>
          <a:xfrm>
            <a:off x="4572000" y="2060848"/>
            <a:ext cx="3794125" cy="4176289"/>
          </a:xfrm>
        </p:spPr>
        <p:txBody>
          <a:bodyPr/>
          <a:lstStyle/>
          <a:p>
            <a:pPr marL="266700" indent="-266700" eaLnBrk="1" hangingPunct="1">
              <a:lnSpc>
                <a:spcPct val="90000"/>
              </a:lnSpc>
              <a:spcBef>
                <a:spcPct val="20000"/>
              </a:spcBef>
              <a:buFont typeface="Times New Roman" pitchFamily="18" charset="0"/>
              <a:buChar char="•"/>
            </a:pPr>
            <a:r>
              <a:rPr lang="en-US" altLang="de-DE" noProof="0" dirty="0" smtClean="0"/>
              <a:t>Input/Output</a:t>
            </a:r>
          </a:p>
          <a:p>
            <a:pPr marL="266700" indent="-266700" eaLnBrk="1" hangingPunct="1">
              <a:lnSpc>
                <a:spcPct val="90000"/>
              </a:lnSpc>
              <a:spcBef>
                <a:spcPct val="20000"/>
              </a:spcBef>
              <a:buFont typeface="Times New Roman" pitchFamily="18" charset="0"/>
              <a:buChar char="•"/>
            </a:pPr>
            <a:r>
              <a:rPr lang="en-US" altLang="de-DE" dirty="0"/>
              <a:t>Inheritance Ada </a:t>
            </a:r>
            <a:r>
              <a:rPr lang="en-US" altLang="de-DE" dirty="0" smtClean="0"/>
              <a:t>83</a:t>
            </a:r>
            <a:endParaRPr lang="en-US" altLang="de-DE" noProof="0" dirty="0" smtClean="0"/>
          </a:p>
          <a:p>
            <a:pPr marL="266700" indent="-266700" eaLnBrk="1" hangingPunct="1">
              <a:lnSpc>
                <a:spcPct val="90000"/>
              </a:lnSpc>
              <a:spcBef>
                <a:spcPct val="20000"/>
              </a:spcBef>
              <a:buFont typeface="Times New Roman" pitchFamily="18" charset="0"/>
              <a:buChar char="•"/>
            </a:pPr>
            <a:r>
              <a:rPr lang="en-US" altLang="de-DE" noProof="0" dirty="0" smtClean="0"/>
              <a:t>Generics</a:t>
            </a:r>
          </a:p>
          <a:p>
            <a:pPr marL="266700" indent="-266700" eaLnBrk="1" hangingPunct="1">
              <a:lnSpc>
                <a:spcPct val="90000"/>
              </a:lnSpc>
              <a:spcBef>
                <a:spcPct val="20000"/>
              </a:spcBef>
              <a:buFont typeface="Times New Roman" pitchFamily="18" charset="0"/>
              <a:buChar char="•"/>
            </a:pPr>
            <a:r>
              <a:rPr lang="en-US" altLang="de-DE" noProof="0" dirty="0" smtClean="0"/>
              <a:t>Exceptions</a:t>
            </a:r>
          </a:p>
          <a:p>
            <a:pPr marL="266700" indent="-266700" eaLnBrk="1" hangingPunct="1">
              <a:lnSpc>
                <a:spcPct val="90000"/>
              </a:lnSpc>
              <a:spcBef>
                <a:spcPct val="20000"/>
              </a:spcBef>
              <a:buFont typeface="Times New Roman" pitchFamily="18" charset="0"/>
              <a:buChar char="•"/>
            </a:pPr>
            <a:r>
              <a:rPr lang="en-US" altLang="de-DE" noProof="0" dirty="0" smtClean="0"/>
              <a:t>Elaboration</a:t>
            </a:r>
          </a:p>
          <a:p>
            <a:pPr marL="266700" indent="-266700" eaLnBrk="1" hangingPunct="1">
              <a:lnSpc>
                <a:spcPct val="90000"/>
              </a:lnSpc>
              <a:spcBef>
                <a:spcPct val="20000"/>
              </a:spcBef>
              <a:buFont typeface="Times New Roman" pitchFamily="18" charset="0"/>
              <a:buChar char="•"/>
            </a:pPr>
            <a:r>
              <a:rPr lang="en-US" altLang="de-DE" noProof="0" dirty="0" smtClean="0"/>
              <a:t>Access types</a:t>
            </a:r>
          </a:p>
          <a:p>
            <a:pPr marL="266700" indent="-266700" eaLnBrk="1" hangingPunct="1">
              <a:lnSpc>
                <a:spcPct val="90000"/>
              </a:lnSpc>
              <a:spcBef>
                <a:spcPct val="20000"/>
              </a:spcBef>
              <a:buFont typeface="Times New Roman" pitchFamily="18" charset="0"/>
              <a:buChar char="•"/>
            </a:pPr>
            <a:r>
              <a:rPr lang="en-US" altLang="de-DE" dirty="0" smtClean="0"/>
              <a:t>Representation Clauses</a:t>
            </a:r>
            <a:endParaRPr lang="en-US" altLang="de-DE" noProof="0" dirty="0" smtClean="0"/>
          </a:p>
          <a:p>
            <a:pPr marL="266700" indent="-266700" eaLnBrk="1" hangingPunct="1">
              <a:lnSpc>
                <a:spcPct val="90000"/>
              </a:lnSpc>
              <a:spcBef>
                <a:spcPct val="20000"/>
              </a:spcBef>
              <a:buFont typeface="Times New Roman" pitchFamily="18" charset="0"/>
              <a:buChar char="•"/>
            </a:pPr>
            <a:r>
              <a:rPr lang="en-US" altLang="de-DE" dirty="0"/>
              <a:t>Ada 2012: Contracts</a:t>
            </a:r>
          </a:p>
          <a:p>
            <a:pPr marL="266700" indent="-266700" eaLnBrk="1" hangingPunct="1">
              <a:lnSpc>
                <a:spcPct val="90000"/>
              </a:lnSpc>
              <a:spcBef>
                <a:spcPct val="20000"/>
              </a:spcBef>
              <a:buFont typeface="Times New Roman" pitchFamily="18" charset="0"/>
              <a:buChar char="•"/>
            </a:pPr>
            <a:r>
              <a:rPr lang="en-US" altLang="de-DE" noProof="0" dirty="0" smtClean="0"/>
              <a:t>Annexes</a:t>
            </a:r>
          </a:p>
        </p:txBody>
      </p:sp>
      <p:sp>
        <p:nvSpPr>
          <p:cNvPr id="13314" name="Fußzeilenplatzhalter 4"/>
          <p:cNvSpPr>
            <a:spLocks noGrp="1"/>
          </p:cNvSpPr>
          <p:nvPr>
            <p:ph type="ftr" idx="10"/>
          </p:nvPr>
        </p:nvSpPr>
        <p:spPr>
          <a:noFill/>
        </p:spPr>
        <p:txBody>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9pPr>
          </a:lstStyle>
          <a:p>
            <a:pPr eaLnBrk="1" hangingPunct="1"/>
            <a:r>
              <a:rPr lang="en-US" altLang="de-DE" dirty="0" smtClean="0">
                <a:solidFill>
                  <a:srgbClr val="000000"/>
                </a:solidFill>
              </a:rPr>
              <a:t>Ada Basics © 2024 C.Grein</a:t>
            </a:r>
            <a:endParaRPr lang="de-DE" altLang="de-DE" dirty="0" smtClean="0">
              <a:solidFill>
                <a:srgbClr val="000000"/>
              </a:solidFill>
            </a:endParaRPr>
          </a:p>
        </p:txBody>
      </p:sp>
      <p:sp>
        <p:nvSpPr>
          <p:cNvPr id="13315" name="Foliennummernplatzhalter 5"/>
          <p:cNvSpPr>
            <a:spLocks noGrp="1"/>
          </p:cNvSpPr>
          <p:nvPr>
            <p:ph type="sldNum" idx="11"/>
          </p:nvPr>
        </p:nvSpPr>
        <p:spPr>
          <a:noFill/>
        </p:spPr>
        <p:txBody>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9pPr>
          </a:lstStyle>
          <a:p>
            <a:pPr eaLnBrk="1" hangingPunct="1"/>
            <a:fld id="{E9EFEE1C-C198-4851-BB3D-B7A731250132}" type="slidenum">
              <a:rPr lang="de-DE" altLang="de-DE" smtClean="0">
                <a:solidFill>
                  <a:srgbClr val="000000"/>
                </a:solidFill>
              </a:rPr>
              <a:pPr eaLnBrk="1" hangingPunct="1"/>
              <a:t>74</a:t>
            </a:fld>
            <a:endParaRPr lang="de-DE" altLang="de-DE" dirty="0" smtClean="0">
              <a:solidFill>
                <a:srgbClr val="000000"/>
              </a:solidFill>
            </a:endParaRPr>
          </a:p>
        </p:txBody>
      </p:sp>
    </p:spTree>
    <p:extLst>
      <p:ext uri="{BB962C8B-B14F-4D97-AF65-F5344CB8AC3E}">
        <p14:creationId xmlns:p14="http://schemas.microsoft.com/office/powerpoint/2010/main" val="3914025218"/>
      </p:ext>
    </p:extLst>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noProof="0" dirty="0" smtClean="0"/>
              <a:t>Sequence of Evaluation</a:t>
            </a:r>
            <a:endParaRPr lang="en-US" noProof="0" dirty="0"/>
          </a:p>
        </p:txBody>
      </p:sp>
      <p:sp>
        <p:nvSpPr>
          <p:cNvPr id="3" name="Inhaltsplatzhalter 2"/>
          <p:cNvSpPr>
            <a:spLocks noGrp="1"/>
          </p:cNvSpPr>
          <p:nvPr>
            <p:ph idx="1"/>
          </p:nvPr>
        </p:nvSpPr>
        <p:spPr>
          <a:xfrm>
            <a:off x="685800" y="2069749"/>
            <a:ext cx="7739063" cy="3052726"/>
          </a:xfrm>
        </p:spPr>
        <p:txBody>
          <a:bodyPr/>
          <a:lstStyle/>
          <a:p>
            <a:pPr marL="0" indent="0"/>
            <a:r>
              <a:rPr lang="en-US" sz="2200" noProof="0" dirty="0" smtClean="0"/>
              <a:t>Ada does not prescribe the sequence of evaluation of the terms within an expression (neither the sequence of evaluation of parameters in subprogram calls).</a:t>
            </a:r>
          </a:p>
          <a:p>
            <a:pPr marL="0" indent="0"/>
            <a:r>
              <a:rPr lang="en-US" sz="2200" noProof="0" dirty="0" smtClean="0"/>
              <a:t>Operators on the same precedence level are evaluated left to right:</a:t>
            </a:r>
          </a:p>
          <a:p>
            <a:pPr marL="0" indent="0" algn="ctr"/>
            <a:r>
              <a:rPr lang="en-US" sz="2000" noProof="0" dirty="0" smtClean="0">
                <a:latin typeface="Courier New" panose="02070309020205020404" pitchFamily="49" charset="0"/>
                <a:cs typeface="Courier New" panose="02070309020205020404" pitchFamily="49" charset="0"/>
              </a:rPr>
              <a:t>A + B - C</a:t>
            </a:r>
            <a:r>
              <a:rPr lang="en-US" sz="2200" noProof="0" dirty="0" smtClean="0"/>
              <a:t>  evaluated as  </a:t>
            </a:r>
            <a:r>
              <a:rPr lang="en-US" sz="2000" noProof="0" dirty="0" smtClean="0">
                <a:latin typeface="Courier New" panose="02070309020205020404" pitchFamily="49" charset="0"/>
                <a:cs typeface="Courier New" panose="02070309020205020404" pitchFamily="49" charset="0"/>
              </a:rPr>
              <a:t>(A + B) - C</a:t>
            </a:r>
            <a:endParaRPr lang="en-US" sz="2200" noProof="0" dirty="0" smtClean="0">
              <a:latin typeface="Courier New" panose="02070309020205020404" pitchFamily="49" charset="0"/>
              <a:cs typeface="Courier New" panose="02070309020205020404" pitchFamily="49" charset="0"/>
            </a:endParaRPr>
          </a:p>
          <a:p>
            <a:pPr marL="0" indent="0"/>
            <a:r>
              <a:rPr lang="en-US" sz="2200" noProof="0" dirty="0" smtClean="0"/>
              <a:t>(</a:t>
            </a:r>
            <a:r>
              <a:rPr lang="en-US" sz="2000" noProof="0" dirty="0" smtClean="0">
                <a:latin typeface="Courier New" panose="02070309020205020404" pitchFamily="49" charset="0"/>
                <a:cs typeface="Courier New" panose="02070309020205020404" pitchFamily="49" charset="0"/>
              </a:rPr>
              <a:t>A</a:t>
            </a:r>
            <a:r>
              <a:rPr lang="en-US" sz="2200" noProof="0" dirty="0" smtClean="0"/>
              <a:t>, </a:t>
            </a:r>
            <a:r>
              <a:rPr lang="en-US" sz="2000" noProof="0" dirty="0" smtClean="0">
                <a:latin typeface="Courier New" panose="02070309020205020404" pitchFamily="49" charset="0"/>
                <a:cs typeface="Courier New" panose="02070309020205020404" pitchFamily="49" charset="0"/>
              </a:rPr>
              <a:t>B</a:t>
            </a:r>
            <a:r>
              <a:rPr lang="en-US" sz="2200" noProof="0" dirty="0" smtClean="0"/>
              <a:t>, and </a:t>
            </a:r>
            <a:r>
              <a:rPr lang="en-US" sz="2000" noProof="0" dirty="0" smtClean="0">
                <a:latin typeface="Courier New" panose="02070309020205020404" pitchFamily="49" charset="0"/>
                <a:cs typeface="Courier New" panose="02070309020205020404" pitchFamily="49" charset="0"/>
              </a:rPr>
              <a:t>C</a:t>
            </a:r>
            <a:r>
              <a:rPr lang="en-US" sz="2200" noProof="0" dirty="0" smtClean="0"/>
              <a:t> might be function calls; evaluation order not defined.)</a:t>
            </a:r>
          </a:p>
          <a:p>
            <a:pPr marL="0" indent="0"/>
            <a:r>
              <a:rPr lang="en-US" sz="2200" u="sng" noProof="0" dirty="0" smtClean="0"/>
              <a:t>Exceptions:</a:t>
            </a:r>
          </a:p>
          <a:p>
            <a:pPr marL="0" indent="0"/>
            <a:r>
              <a:rPr lang="en-US" sz="2200" noProof="0" dirty="0" smtClean="0"/>
              <a:t>Mixed logical operators and </a:t>
            </a:r>
            <a:r>
              <a:rPr lang="en-US" sz="2200" noProof="0" dirty="0"/>
              <a:t>e</a:t>
            </a:r>
            <a:r>
              <a:rPr lang="en-US" sz="2200" noProof="0" dirty="0" smtClean="0"/>
              <a:t>xponentiation need parenthesization:</a:t>
            </a:r>
            <a:endParaRPr lang="en-US" sz="2200" noProof="0" dirty="0">
              <a:latin typeface="Courier New" panose="02070309020205020404" pitchFamily="49" charset="0"/>
              <a:cs typeface="Courier New" panose="02070309020205020404" pitchFamily="49" charset="0"/>
            </a:endParaRPr>
          </a:p>
        </p:txBody>
      </p:sp>
      <p:sp>
        <p:nvSpPr>
          <p:cNvPr id="4" name="Fußzeilenplatzhalter 3"/>
          <p:cNvSpPr>
            <a:spLocks noGrp="1"/>
          </p:cNvSpPr>
          <p:nvPr>
            <p:ph type="ftr" idx="10"/>
          </p:nvPr>
        </p:nvSpPr>
        <p:spPr/>
        <p:txBody>
          <a:bodyPr/>
          <a:lstStyle/>
          <a:p>
            <a:pPr>
              <a:defRPr/>
            </a:pPr>
            <a:r>
              <a:rPr lang="en-US" dirty="0" smtClean="0"/>
              <a:t>Ada Basics © 2024 C.Grein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75</a:t>
            </a:fld>
            <a:endParaRPr lang="de-DE" dirty="0"/>
          </a:p>
        </p:txBody>
      </p:sp>
      <p:sp>
        <p:nvSpPr>
          <p:cNvPr id="6" name="Textfeld 5"/>
          <p:cNvSpPr txBox="1"/>
          <p:nvPr/>
        </p:nvSpPr>
        <p:spPr>
          <a:xfrm>
            <a:off x="2915816" y="5395863"/>
            <a:ext cx="3456384" cy="769441"/>
          </a:xfrm>
          <a:prstGeom prst="rect">
            <a:avLst/>
          </a:prstGeom>
          <a:noFill/>
        </p:spPr>
        <p:txBody>
          <a:bodyPr wrap="square" rtlCol="0">
            <a:spAutoFit/>
          </a:bodyPr>
          <a:lstStyle/>
          <a:p>
            <a:pPr marL="0" indent="0" algn="ctr"/>
            <a:r>
              <a:rPr lang="de-DE" sz="2000" dirty="0">
                <a:solidFill>
                  <a:srgbClr val="FF0000"/>
                </a:solidFill>
                <a:latin typeface="Courier New" panose="02070309020205020404" pitchFamily="49" charset="0"/>
                <a:cs typeface="Courier New" panose="02070309020205020404" pitchFamily="49" charset="0"/>
              </a:rPr>
              <a:t>A </a:t>
            </a:r>
            <a:r>
              <a:rPr lang="de-DE" sz="2000" b="1" dirty="0">
                <a:solidFill>
                  <a:srgbClr val="FF0000"/>
                </a:solidFill>
                <a:latin typeface="Courier New" panose="02070309020205020404" pitchFamily="49" charset="0"/>
                <a:cs typeface="Courier New" panose="02070309020205020404" pitchFamily="49" charset="0"/>
              </a:rPr>
              <a:t>and</a:t>
            </a:r>
            <a:r>
              <a:rPr lang="de-DE" sz="2000" dirty="0">
                <a:solidFill>
                  <a:srgbClr val="FF0000"/>
                </a:solidFill>
                <a:latin typeface="Courier New" panose="02070309020205020404" pitchFamily="49" charset="0"/>
                <a:cs typeface="Courier New" panose="02070309020205020404" pitchFamily="49" charset="0"/>
              </a:rPr>
              <a:t> B </a:t>
            </a:r>
            <a:r>
              <a:rPr lang="de-DE" sz="2000" b="1" dirty="0">
                <a:solidFill>
                  <a:srgbClr val="FF0000"/>
                </a:solidFill>
                <a:latin typeface="Courier New" panose="02070309020205020404" pitchFamily="49" charset="0"/>
                <a:cs typeface="Courier New" panose="02070309020205020404" pitchFamily="49" charset="0"/>
              </a:rPr>
              <a:t>or</a:t>
            </a:r>
            <a:r>
              <a:rPr lang="de-DE" sz="2000" dirty="0">
                <a:solidFill>
                  <a:srgbClr val="FF0000"/>
                </a:solidFill>
                <a:latin typeface="Courier New" panose="02070309020205020404" pitchFamily="49" charset="0"/>
                <a:cs typeface="Courier New" panose="02070309020205020404" pitchFamily="49" charset="0"/>
              </a:rPr>
              <a:t> </a:t>
            </a:r>
            <a:r>
              <a:rPr lang="de-DE" sz="2000" dirty="0" smtClean="0">
                <a:solidFill>
                  <a:srgbClr val="FF0000"/>
                </a:solidFill>
                <a:latin typeface="Courier New" panose="02070309020205020404" pitchFamily="49" charset="0"/>
                <a:cs typeface="Courier New" panose="02070309020205020404" pitchFamily="49" charset="0"/>
              </a:rPr>
              <a:t>C</a:t>
            </a:r>
            <a:r>
              <a:rPr lang="de-DE" sz="2200" dirty="0" smtClean="0">
                <a:solidFill>
                  <a:srgbClr val="FF0000"/>
                </a:solidFill>
              </a:rPr>
              <a:t>     illegal</a:t>
            </a:r>
            <a:endParaRPr lang="de-DE" sz="2200" dirty="0">
              <a:solidFill>
                <a:srgbClr val="FF0000"/>
              </a:solidFill>
            </a:endParaRPr>
          </a:p>
          <a:p>
            <a:pPr marL="0" indent="0" algn="ctr"/>
            <a:r>
              <a:rPr lang="de-DE" sz="2000" dirty="0">
                <a:solidFill>
                  <a:srgbClr val="FF0000"/>
                </a:solidFill>
                <a:latin typeface="Courier New" panose="02070309020205020404" pitchFamily="49" charset="0"/>
                <a:cs typeface="Courier New" panose="02070309020205020404" pitchFamily="49" charset="0"/>
              </a:rPr>
              <a:t>A**B**</a:t>
            </a:r>
            <a:r>
              <a:rPr lang="de-DE" sz="2000" dirty="0" smtClean="0">
                <a:solidFill>
                  <a:srgbClr val="FF0000"/>
                </a:solidFill>
                <a:latin typeface="Courier New" panose="02070309020205020404" pitchFamily="49" charset="0"/>
                <a:cs typeface="Courier New" panose="02070309020205020404" pitchFamily="49" charset="0"/>
              </a:rPr>
              <a:t>C</a:t>
            </a:r>
            <a:r>
              <a:rPr lang="de-DE" sz="2200" dirty="0" smtClean="0">
                <a:solidFill>
                  <a:srgbClr val="FF0000"/>
                </a:solidFill>
              </a:rPr>
              <a:t>     illegal</a:t>
            </a:r>
            <a:endParaRPr lang="de-DE" sz="2200" dirty="0"/>
          </a:p>
        </p:txBody>
      </p:sp>
    </p:spTree>
    <p:extLst>
      <p:ext uri="{BB962C8B-B14F-4D97-AF65-F5344CB8AC3E}">
        <p14:creationId xmlns:p14="http://schemas.microsoft.com/office/powerpoint/2010/main" val="4042211017"/>
      </p:ext>
    </p:extLst>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Rectangle 3"/>
          <p:cNvSpPr>
            <a:spLocks noGrp="1" noChangeArrowheads="1"/>
          </p:cNvSpPr>
          <p:nvPr>
            <p:ph type="ftr" sz="quarte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en-US" altLang="de-DE" sz="2400" dirty="0" smtClean="0"/>
              <a:t>Ada Basics © 2024 C.Grein</a:t>
            </a:r>
            <a:endParaRPr lang="de-DE" altLang="de-DE" sz="2400" dirty="0"/>
          </a:p>
        </p:txBody>
      </p:sp>
      <p:sp>
        <p:nvSpPr>
          <p:cNvPr id="53251" name="Rectangle 4"/>
          <p:cNvSpPr>
            <a:spLocks noGrp="1" noChangeArrowheads="1"/>
          </p:cNvSpPr>
          <p:nvPr>
            <p:ph type="sldNum" sz="quarter"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1C8CD598-0A79-4D68-B033-0E5B18A10922}" type="slidenum">
              <a:rPr lang="de-DE" altLang="de-DE" sz="2400" smtClean="0"/>
              <a:pPr eaLnBrk="1" hangingPunct="1">
                <a:spcBef>
                  <a:spcPct val="0"/>
                </a:spcBef>
              </a:pPr>
              <a:t>76</a:t>
            </a:fld>
            <a:endParaRPr lang="de-DE" altLang="de-DE" sz="2400" dirty="0" smtClean="0"/>
          </a:p>
        </p:txBody>
      </p:sp>
      <p:sp>
        <p:nvSpPr>
          <p:cNvPr id="53252" name="Rectangle 2"/>
          <p:cNvSpPr>
            <a:spLocks noGrp="1" noChangeArrowheads="1"/>
          </p:cNvSpPr>
          <p:nvPr>
            <p:ph type="title" idx="4294967295"/>
          </p:nvPr>
        </p:nvSpPr>
        <p:spPr/>
        <p:txBody>
          <a:bodyPr/>
          <a:lstStyle/>
          <a:p>
            <a:r>
              <a:rPr lang="en-US" altLang="de-DE" noProof="0" dirty="0" smtClean="0"/>
              <a:t>Boolean Expressions</a:t>
            </a:r>
          </a:p>
        </p:txBody>
      </p:sp>
      <p:sp>
        <p:nvSpPr>
          <p:cNvPr id="53253" name="Rectangle 3"/>
          <p:cNvSpPr>
            <a:spLocks noGrp="1" noChangeArrowheads="1"/>
          </p:cNvSpPr>
          <p:nvPr>
            <p:ph type="body" idx="4294967295"/>
          </p:nvPr>
        </p:nvSpPr>
        <p:spPr>
          <a:xfrm>
            <a:off x="685800" y="1916113"/>
            <a:ext cx="7739063" cy="4249737"/>
          </a:xfrm>
        </p:spPr>
        <p:txBody>
          <a:bodyPr/>
          <a:lstStyle/>
          <a:p>
            <a:pPr marL="0" indent="0">
              <a:lnSpc>
                <a:spcPct val="90000"/>
              </a:lnSpc>
            </a:pPr>
            <a:r>
              <a:rPr lang="en-US" altLang="de-DE" sz="2400" noProof="0" dirty="0" smtClean="0">
                <a:solidFill>
                  <a:schemeClr val="accent2"/>
                </a:solidFill>
              </a:rPr>
              <a:t>Boolean type: </a:t>
            </a:r>
            <a:r>
              <a:rPr lang="en-US" altLang="de-DE" sz="2400" noProof="0" dirty="0" smtClean="0"/>
              <a:t>Every type derived from the predefined type </a:t>
            </a:r>
            <a:r>
              <a:rPr lang="en-US" altLang="de-DE" sz="2000" noProof="0" dirty="0" smtClean="0">
                <a:latin typeface="Courier New" pitchFamily="49" charset="0"/>
              </a:rPr>
              <a:t>Boolean</a:t>
            </a:r>
            <a:r>
              <a:rPr lang="en-US" altLang="de-DE" sz="2400" noProof="0" dirty="0" smtClean="0"/>
              <a:t>.</a:t>
            </a:r>
          </a:p>
          <a:p>
            <a:pPr marL="0" indent="0">
              <a:lnSpc>
                <a:spcPct val="90000"/>
              </a:lnSpc>
            </a:pPr>
            <a:r>
              <a:rPr lang="en-US" altLang="de-DE" sz="1800" noProof="0" dirty="0" smtClean="0">
                <a:latin typeface="Courier New" pitchFamily="49" charset="0"/>
              </a:rPr>
              <a:t>  (A</a:t>
            </a:r>
            <a:r>
              <a:rPr lang="en-US" altLang="de-DE" sz="1800" b="1" noProof="0" dirty="0" smtClean="0">
                <a:latin typeface="Courier New" pitchFamily="49" charset="0"/>
              </a:rPr>
              <a:t> and </a:t>
            </a:r>
            <a:r>
              <a:rPr lang="en-US" altLang="de-DE" sz="1800" noProof="0" dirty="0" smtClean="0">
                <a:latin typeface="Courier New" pitchFamily="49" charset="0"/>
              </a:rPr>
              <a:t>B)</a:t>
            </a:r>
            <a:r>
              <a:rPr lang="en-US" altLang="de-DE" sz="1800" b="1" noProof="0" dirty="0" smtClean="0">
                <a:latin typeface="Courier New" pitchFamily="49" charset="0"/>
              </a:rPr>
              <a:t> or </a:t>
            </a:r>
            <a:r>
              <a:rPr lang="en-US" altLang="de-DE" sz="1800" noProof="0" dirty="0" smtClean="0">
                <a:latin typeface="Courier New" pitchFamily="49" charset="0"/>
              </a:rPr>
              <a:t>C  -- </a:t>
            </a:r>
            <a:r>
              <a:rPr lang="en-US" altLang="de-DE" sz="1800" i="1" noProof="0" dirty="0" smtClean="0">
                <a:latin typeface="Courier New" pitchFamily="49" charset="0"/>
              </a:rPr>
              <a:t>all parts are evaluated</a:t>
            </a:r>
            <a:br>
              <a:rPr lang="en-US" altLang="de-DE" sz="1800" i="1" noProof="0" dirty="0" smtClean="0">
                <a:latin typeface="Courier New" pitchFamily="49" charset="0"/>
              </a:rPr>
            </a:br>
            <a:r>
              <a:rPr lang="en-US" altLang="de-DE" sz="1800" noProof="0" dirty="0" smtClean="0">
                <a:latin typeface="Courier New" pitchFamily="49" charset="0"/>
              </a:rPr>
              <a:t>  (A </a:t>
            </a:r>
            <a:r>
              <a:rPr lang="en-US" altLang="de-DE" sz="1800" b="1" noProof="0" dirty="0" smtClean="0">
                <a:latin typeface="Courier New" pitchFamily="49" charset="0"/>
              </a:rPr>
              <a:t>and then</a:t>
            </a:r>
            <a:r>
              <a:rPr lang="en-US" altLang="de-DE" sz="1800" noProof="0" dirty="0" smtClean="0">
                <a:latin typeface="Courier New" pitchFamily="49" charset="0"/>
              </a:rPr>
              <a:t> B) </a:t>
            </a:r>
            <a:r>
              <a:rPr lang="en-US" altLang="de-DE" sz="1800" b="1" noProof="0" dirty="0" smtClean="0">
                <a:latin typeface="Courier New" pitchFamily="49" charset="0"/>
              </a:rPr>
              <a:t>or else</a:t>
            </a:r>
            <a:r>
              <a:rPr lang="en-US" altLang="de-DE" sz="1800" noProof="0" dirty="0" smtClean="0">
                <a:latin typeface="Courier New" pitchFamily="49" charset="0"/>
              </a:rPr>
              <a:t> C  -- </a:t>
            </a:r>
            <a:r>
              <a:rPr lang="en-US" altLang="de-DE" sz="1800" i="1" noProof="0" dirty="0" smtClean="0">
                <a:latin typeface="Courier New" pitchFamily="49" charset="0"/>
              </a:rPr>
              <a:t>short cut</a:t>
            </a:r>
            <a:endParaRPr lang="en-US" altLang="de-DE" sz="1800" noProof="0" dirty="0" smtClean="0">
              <a:latin typeface="Courier New" pitchFamily="49" charset="0"/>
            </a:endParaRPr>
          </a:p>
          <a:p>
            <a:pPr marL="0" indent="0">
              <a:lnSpc>
                <a:spcPct val="90000"/>
              </a:lnSpc>
            </a:pPr>
            <a:r>
              <a:rPr lang="en-US" altLang="de-DE" sz="2000" b="1" noProof="0" dirty="0" smtClean="0">
                <a:latin typeface="Courier New" pitchFamily="49" charset="0"/>
              </a:rPr>
              <a:t>and</a:t>
            </a:r>
            <a:r>
              <a:rPr lang="en-US" altLang="de-DE" sz="2400" noProof="0" dirty="0" smtClean="0"/>
              <a:t>, </a:t>
            </a:r>
            <a:r>
              <a:rPr lang="en-US" altLang="de-DE" sz="2000" b="1" noProof="0" dirty="0" smtClean="0">
                <a:latin typeface="Courier New" pitchFamily="49" charset="0"/>
              </a:rPr>
              <a:t>or</a:t>
            </a:r>
            <a:r>
              <a:rPr lang="en-US" altLang="de-DE" sz="2400" noProof="0" dirty="0" smtClean="0"/>
              <a:t>, </a:t>
            </a:r>
            <a:r>
              <a:rPr lang="en-US" altLang="de-DE" sz="2000" b="1" noProof="0" dirty="0" smtClean="0">
                <a:latin typeface="Courier New" pitchFamily="49" charset="0"/>
              </a:rPr>
              <a:t>xor</a:t>
            </a:r>
            <a:r>
              <a:rPr lang="en-US" altLang="de-DE" sz="2400" noProof="0" dirty="0" smtClean="0"/>
              <a:t>, </a:t>
            </a:r>
            <a:r>
              <a:rPr lang="en-US" altLang="de-DE" sz="2000" b="1" noProof="0" dirty="0" smtClean="0">
                <a:latin typeface="Courier New" pitchFamily="49" charset="0"/>
              </a:rPr>
              <a:t>not</a:t>
            </a:r>
            <a:r>
              <a:rPr lang="en-US" altLang="de-DE" sz="2400" noProof="0" dirty="0" smtClean="0"/>
              <a:t> are operators, they may be overloaded. They are defined for every Boolean type, every modular type, every array type with Boolean components.</a:t>
            </a:r>
          </a:p>
          <a:p>
            <a:pPr marL="0" indent="0">
              <a:lnSpc>
                <a:spcPct val="90000"/>
              </a:lnSpc>
            </a:pPr>
            <a:r>
              <a:rPr lang="en-US" altLang="de-DE" sz="2000" b="1" noProof="0" dirty="0" smtClean="0">
                <a:solidFill>
                  <a:srgbClr val="00B050"/>
                </a:solidFill>
                <a:latin typeface="Courier New" pitchFamily="49" charset="0"/>
              </a:rPr>
              <a:t>and then</a:t>
            </a:r>
            <a:r>
              <a:rPr lang="en-US" altLang="de-DE" sz="2400" noProof="0" dirty="0" smtClean="0">
                <a:solidFill>
                  <a:srgbClr val="00B050"/>
                </a:solidFill>
              </a:rPr>
              <a:t>, </a:t>
            </a:r>
            <a:r>
              <a:rPr lang="en-US" altLang="de-DE" sz="2000" b="1" noProof="0" dirty="0" smtClean="0">
                <a:solidFill>
                  <a:srgbClr val="00B050"/>
                </a:solidFill>
                <a:latin typeface="Courier New" pitchFamily="49" charset="0"/>
              </a:rPr>
              <a:t>or else</a:t>
            </a:r>
            <a:r>
              <a:rPr lang="en-US" altLang="de-DE" sz="2400" noProof="0" dirty="0" smtClean="0">
                <a:solidFill>
                  <a:srgbClr val="00B050"/>
                </a:solidFill>
              </a:rPr>
              <a:t> are not operators.</a:t>
            </a:r>
            <a:endParaRPr lang="en-US" altLang="de-DE" sz="2400" noProof="0" dirty="0" smtClean="0"/>
          </a:p>
          <a:p>
            <a:pPr marL="0" indent="0">
              <a:lnSpc>
                <a:spcPct val="90000"/>
              </a:lnSpc>
            </a:pPr>
            <a:r>
              <a:rPr lang="en-US" altLang="de-DE" sz="2400" noProof="0" dirty="0" smtClean="0"/>
              <a:t>For the modular types </a:t>
            </a:r>
            <a:r>
              <a:rPr lang="en-US" altLang="de-DE" sz="2000" noProof="0" dirty="0" smtClean="0">
                <a:latin typeface="Courier New" pitchFamily="49" charset="0"/>
              </a:rPr>
              <a:t>Unsigned_n</a:t>
            </a:r>
            <a:r>
              <a:rPr lang="en-US" altLang="de-DE" sz="2400" noProof="0" dirty="0" smtClean="0"/>
              <a:t> in package </a:t>
            </a:r>
            <a:r>
              <a:rPr lang="en-US" altLang="de-DE" sz="2000" noProof="0" dirty="0" smtClean="0">
                <a:latin typeface="Courier New" pitchFamily="49" charset="0"/>
              </a:rPr>
              <a:t>Interfaces</a:t>
            </a:r>
            <a:r>
              <a:rPr lang="en-US" altLang="de-DE" sz="2400" noProof="0" dirty="0" smtClean="0"/>
              <a:t>, there are the following additional operations</a:t>
            </a:r>
            <a:br>
              <a:rPr lang="en-US" altLang="de-DE" sz="2400" noProof="0" dirty="0" smtClean="0"/>
            </a:br>
            <a:r>
              <a:rPr lang="en-US" altLang="de-DE" sz="2000" noProof="0" dirty="0" smtClean="0">
                <a:latin typeface="Courier New" pitchFamily="49" charset="0"/>
              </a:rPr>
              <a:t>Shift_Left</a:t>
            </a:r>
            <a:r>
              <a:rPr lang="en-US" altLang="de-DE" sz="2400" noProof="0" dirty="0" smtClean="0"/>
              <a:t>, </a:t>
            </a:r>
            <a:r>
              <a:rPr lang="en-US" altLang="de-DE" sz="2000" noProof="0" dirty="0" smtClean="0">
                <a:latin typeface="Courier New" pitchFamily="49" charset="0"/>
              </a:rPr>
              <a:t>Shift_Right</a:t>
            </a:r>
            <a:r>
              <a:rPr lang="en-US" altLang="de-DE" sz="2400" noProof="0" dirty="0" smtClean="0"/>
              <a:t>,</a:t>
            </a:r>
            <a:r>
              <a:rPr lang="en-US" altLang="de-DE" sz="2400" b="1" noProof="0" dirty="0" smtClean="0"/>
              <a:t> </a:t>
            </a:r>
            <a:r>
              <a:rPr lang="en-US" altLang="de-DE" sz="2000" noProof="0" dirty="0" smtClean="0">
                <a:latin typeface="Courier New" pitchFamily="49" charset="0"/>
              </a:rPr>
              <a:t>Shift_Right_Arithmetic</a:t>
            </a:r>
            <a:r>
              <a:rPr lang="en-US" altLang="de-DE" sz="2400" noProof="0" dirty="0" smtClean="0"/>
              <a:t>,</a:t>
            </a:r>
            <a:r>
              <a:rPr lang="en-US" altLang="de-DE" sz="2400" b="1" noProof="0" dirty="0" smtClean="0"/>
              <a:t> </a:t>
            </a:r>
            <a:r>
              <a:rPr lang="en-US" altLang="de-DE" sz="2000" noProof="0" dirty="0" smtClean="0">
                <a:latin typeface="Courier New" pitchFamily="49" charset="0"/>
              </a:rPr>
              <a:t>Rotate_Left</a:t>
            </a:r>
            <a:r>
              <a:rPr lang="en-US" altLang="de-DE" sz="2400" noProof="0" dirty="0" smtClean="0"/>
              <a:t>, </a:t>
            </a:r>
            <a:r>
              <a:rPr lang="en-US" altLang="de-DE" sz="2000" noProof="0" dirty="0" smtClean="0">
                <a:latin typeface="Courier New" pitchFamily="49" charset="0"/>
              </a:rPr>
              <a:t>Rotate_Right</a:t>
            </a:r>
            <a:r>
              <a:rPr lang="en-US" altLang="de-DE" sz="2400" noProof="0" dirty="0" smtClean="0"/>
              <a:t>.</a:t>
            </a:r>
            <a:endParaRPr lang="en-US" altLang="de-DE" sz="2400" noProof="0" dirty="0" smtClean="0">
              <a:solidFill>
                <a:srgbClr val="00B050"/>
              </a:solidFill>
            </a:endParaRPr>
          </a:p>
        </p:txBody>
      </p:sp>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Rectangle 3"/>
          <p:cNvSpPr>
            <a:spLocks noGrp="1" noChangeArrowheads="1"/>
          </p:cNvSpPr>
          <p:nvPr>
            <p:ph type="ftr" sz="quarte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en-US" altLang="de-DE" sz="2400" dirty="0" smtClean="0"/>
              <a:t>Ada Basics © 2024 C.Grein</a:t>
            </a:r>
            <a:endParaRPr lang="de-DE" altLang="de-DE" sz="2400" dirty="0"/>
          </a:p>
        </p:txBody>
      </p:sp>
      <p:sp>
        <p:nvSpPr>
          <p:cNvPr id="54275" name="Rectangle 4"/>
          <p:cNvSpPr>
            <a:spLocks noGrp="1" noChangeArrowheads="1"/>
          </p:cNvSpPr>
          <p:nvPr>
            <p:ph type="sldNum" sz="quarter"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397FA005-9AAC-4E7A-9CCE-A4FEBA955C98}" type="slidenum">
              <a:rPr lang="de-DE" altLang="de-DE" sz="2400" smtClean="0"/>
              <a:pPr eaLnBrk="1" hangingPunct="1">
                <a:spcBef>
                  <a:spcPct val="0"/>
                </a:spcBef>
              </a:pPr>
              <a:t>77</a:t>
            </a:fld>
            <a:endParaRPr lang="de-DE" altLang="de-DE" sz="2400" dirty="0" smtClean="0"/>
          </a:p>
        </p:txBody>
      </p:sp>
      <p:sp>
        <p:nvSpPr>
          <p:cNvPr id="54276" name="Rectangle 2"/>
          <p:cNvSpPr>
            <a:spLocks noGrp="1" noChangeArrowheads="1"/>
          </p:cNvSpPr>
          <p:nvPr>
            <p:ph type="title" idx="4294967295"/>
          </p:nvPr>
        </p:nvSpPr>
        <p:spPr/>
        <p:txBody>
          <a:bodyPr/>
          <a:lstStyle/>
          <a:p>
            <a:r>
              <a:rPr lang="en-US" altLang="de-DE" noProof="0" dirty="0" smtClean="0"/>
              <a:t> Ada 2012</a:t>
            </a:r>
          </a:p>
        </p:txBody>
      </p:sp>
      <p:sp>
        <p:nvSpPr>
          <p:cNvPr id="54277" name="Rectangle 3"/>
          <p:cNvSpPr>
            <a:spLocks noGrp="1" noChangeArrowheads="1"/>
          </p:cNvSpPr>
          <p:nvPr>
            <p:ph type="body" idx="4294967295"/>
          </p:nvPr>
        </p:nvSpPr>
        <p:spPr>
          <a:xfrm>
            <a:off x="611188" y="1989138"/>
            <a:ext cx="7956550" cy="4248150"/>
          </a:xfrm>
        </p:spPr>
        <p:txBody>
          <a:bodyPr/>
          <a:lstStyle/>
          <a:p>
            <a:pPr marL="266700" indent="-266700">
              <a:lnSpc>
                <a:spcPct val="80000"/>
              </a:lnSpc>
              <a:buFont typeface="Times New Roman" pitchFamily="18" charset="0"/>
              <a:buChar char="•"/>
            </a:pPr>
            <a:r>
              <a:rPr lang="en-US" altLang="de-DE" sz="2600" noProof="0" dirty="0" smtClean="0"/>
              <a:t>Quantors</a:t>
            </a:r>
            <a:r>
              <a:rPr lang="en-US" altLang="de-DE" sz="2400" noProof="0" dirty="0" smtClean="0"/>
              <a:t/>
            </a:r>
            <a:br>
              <a:rPr lang="en-US" altLang="de-DE" sz="2400" noProof="0" dirty="0" smtClean="0"/>
            </a:br>
            <a:r>
              <a:rPr lang="en-US" altLang="de-DE" sz="2000" noProof="0" dirty="0" smtClean="0"/>
              <a:t>Existence quantor	</a:t>
            </a:r>
            <a:r>
              <a:rPr lang="en-US" altLang="de-DE" sz="1800" b="1" noProof="0" dirty="0" smtClean="0">
                <a:latin typeface="Courier New" pitchFamily="49" charset="0"/>
              </a:rPr>
              <a:t>for some</a:t>
            </a:r>
            <a:r>
              <a:rPr lang="en-US" altLang="de-DE" sz="1800" noProof="0" dirty="0" smtClean="0">
                <a:latin typeface="Courier New" pitchFamily="49" charset="0"/>
              </a:rPr>
              <a:t> X </a:t>
            </a:r>
            <a:r>
              <a:rPr lang="en-US" altLang="de-DE" sz="1800" b="1" noProof="0" dirty="0" smtClean="0">
                <a:latin typeface="Courier New" pitchFamily="49" charset="0"/>
              </a:rPr>
              <a:t>in</a:t>
            </a:r>
            <a:r>
              <a:rPr lang="en-US" altLang="de-DE" sz="1800" noProof="0" dirty="0" smtClean="0">
                <a:latin typeface="Courier New" pitchFamily="49" charset="0"/>
              </a:rPr>
              <a:t> T =&gt; Predicate</a:t>
            </a:r>
            <a:br>
              <a:rPr lang="en-US" altLang="de-DE" sz="1800" noProof="0" dirty="0" smtClean="0">
                <a:latin typeface="Courier New" pitchFamily="49" charset="0"/>
              </a:rPr>
            </a:br>
            <a:r>
              <a:rPr lang="en-US" altLang="de-DE" sz="2000" noProof="0" dirty="0" smtClean="0"/>
              <a:t>All quantor		</a:t>
            </a:r>
            <a:r>
              <a:rPr lang="en-US" altLang="de-DE" sz="1800" b="1" noProof="0" dirty="0" smtClean="0">
                <a:latin typeface="Courier New" pitchFamily="49" charset="0"/>
              </a:rPr>
              <a:t>for all</a:t>
            </a:r>
            <a:r>
              <a:rPr lang="en-US" altLang="de-DE" sz="1800" noProof="0" dirty="0" smtClean="0">
                <a:latin typeface="Courier New" pitchFamily="49" charset="0"/>
              </a:rPr>
              <a:t>  X </a:t>
            </a:r>
            <a:r>
              <a:rPr lang="en-US" altLang="de-DE" sz="1800" b="1" noProof="0" dirty="0" smtClean="0">
                <a:latin typeface="Courier New" pitchFamily="49" charset="0"/>
              </a:rPr>
              <a:t>in</a:t>
            </a:r>
            <a:r>
              <a:rPr lang="en-US" altLang="de-DE" sz="1800" noProof="0" dirty="0" smtClean="0">
                <a:latin typeface="Courier New" pitchFamily="49" charset="0"/>
              </a:rPr>
              <a:t> T =&gt; Predicate</a:t>
            </a:r>
            <a:br>
              <a:rPr lang="en-US" altLang="de-DE" sz="1800" noProof="0" dirty="0" smtClean="0">
                <a:latin typeface="Courier New" pitchFamily="49" charset="0"/>
              </a:rPr>
            </a:br>
            <a:r>
              <a:rPr lang="en-US" altLang="de-DE" sz="2000" noProof="0" dirty="0" smtClean="0"/>
              <a:t>This expression delivers a </a:t>
            </a:r>
            <a:r>
              <a:rPr lang="en-US" altLang="de-DE" sz="2000" noProof="0" dirty="0"/>
              <a:t>B</a:t>
            </a:r>
            <a:r>
              <a:rPr lang="en-US" altLang="de-DE" sz="2000" noProof="0" dirty="0" smtClean="0"/>
              <a:t>oolean result.</a:t>
            </a:r>
          </a:p>
          <a:p>
            <a:pPr marL="266700" indent="-266700">
              <a:lnSpc>
                <a:spcPct val="80000"/>
              </a:lnSpc>
              <a:buFont typeface="Times New Roman" pitchFamily="18" charset="0"/>
              <a:buChar char="•"/>
            </a:pPr>
            <a:r>
              <a:rPr lang="en-US" altLang="de-DE" sz="2600" noProof="0" dirty="0" smtClean="0"/>
              <a:t>Conditional Expressions</a:t>
            </a:r>
            <a:r>
              <a:rPr lang="en-US" altLang="de-DE" sz="2400" noProof="0" dirty="0" smtClean="0"/>
              <a:t/>
            </a:r>
            <a:br>
              <a:rPr lang="en-US" altLang="de-DE" sz="2400" noProof="0" dirty="0" smtClean="0"/>
            </a:br>
            <a:r>
              <a:rPr lang="en-US" altLang="de-DE" sz="2000" noProof="0" dirty="0" smtClean="0"/>
              <a:t>If expression		</a:t>
            </a:r>
            <a:r>
              <a:rPr lang="en-US" altLang="de-DE" sz="1800" b="1" noProof="0" dirty="0" smtClean="0">
                <a:latin typeface="Courier New" pitchFamily="49" charset="0"/>
              </a:rPr>
              <a:t>if</a:t>
            </a:r>
            <a:r>
              <a:rPr lang="en-US" altLang="de-DE" sz="1800" noProof="0" dirty="0" smtClean="0">
                <a:latin typeface="Courier New" pitchFamily="49" charset="0"/>
              </a:rPr>
              <a:t> A </a:t>
            </a:r>
            <a:r>
              <a:rPr lang="en-US" altLang="de-DE" sz="1800" b="1" noProof="0" dirty="0" smtClean="0">
                <a:latin typeface="Courier New" pitchFamily="49" charset="0"/>
              </a:rPr>
              <a:t>then</a:t>
            </a:r>
            <a:r>
              <a:rPr lang="en-US" altLang="de-DE" sz="1800" noProof="0" dirty="0" smtClean="0">
                <a:latin typeface="Courier New" pitchFamily="49" charset="0"/>
              </a:rPr>
              <a:t> B </a:t>
            </a:r>
            <a:r>
              <a:rPr lang="en-US" altLang="de-DE" sz="1800" b="1" noProof="0" dirty="0" smtClean="0">
                <a:latin typeface="Courier New" pitchFamily="49" charset="0"/>
              </a:rPr>
              <a:t>elsif</a:t>
            </a:r>
            <a:r>
              <a:rPr lang="en-US" altLang="de-DE" sz="1800" noProof="0" dirty="0" smtClean="0">
                <a:latin typeface="Courier New" pitchFamily="49" charset="0"/>
              </a:rPr>
              <a:t> C </a:t>
            </a:r>
            <a:r>
              <a:rPr lang="en-US" altLang="de-DE" sz="1800" b="1" noProof="0" dirty="0" smtClean="0">
                <a:latin typeface="Courier New" pitchFamily="49" charset="0"/>
              </a:rPr>
              <a:t>then</a:t>
            </a:r>
            <a:r>
              <a:rPr lang="en-US" altLang="de-DE" sz="1800" noProof="0" dirty="0" smtClean="0">
                <a:latin typeface="Courier New" pitchFamily="49" charset="0"/>
              </a:rPr>
              <a:t> ... </a:t>
            </a:r>
            <a:r>
              <a:rPr lang="en-US" altLang="de-DE" sz="1800" b="1" noProof="0" dirty="0" smtClean="0">
                <a:latin typeface="Courier New" pitchFamily="49" charset="0"/>
              </a:rPr>
              <a:t>else</a:t>
            </a:r>
            <a:r>
              <a:rPr lang="en-US" altLang="de-DE" sz="1800" noProof="0" dirty="0" smtClean="0">
                <a:latin typeface="Courier New" pitchFamily="49" charset="0"/>
              </a:rPr>
              <a:t> D</a:t>
            </a:r>
            <a:r>
              <a:rPr lang="en-US" altLang="de-DE" sz="2000" noProof="0" dirty="0"/>
              <a:t/>
            </a:r>
            <a:br>
              <a:rPr lang="en-US" altLang="de-DE" sz="2000" noProof="0" dirty="0"/>
            </a:br>
            <a:r>
              <a:rPr lang="en-US" altLang="de-DE" sz="2000" noProof="0" dirty="0" smtClean="0"/>
              <a:t>Case expression 	</a:t>
            </a:r>
            <a:r>
              <a:rPr lang="en-US" altLang="de-DE" sz="1800" b="1" noProof="0" dirty="0" smtClean="0">
                <a:latin typeface="Courier New" pitchFamily="49" charset="0"/>
              </a:rPr>
              <a:t>case</a:t>
            </a:r>
            <a:r>
              <a:rPr lang="en-US" altLang="de-DE" sz="1800" noProof="0" dirty="0" smtClean="0">
                <a:latin typeface="Courier New" pitchFamily="49" charset="0"/>
              </a:rPr>
              <a:t> X </a:t>
            </a:r>
            <a:r>
              <a:rPr lang="en-US" altLang="de-DE" sz="1800" b="1" noProof="0" dirty="0" smtClean="0">
                <a:latin typeface="Courier New" pitchFamily="49" charset="0"/>
              </a:rPr>
              <a:t>is when</a:t>
            </a:r>
            <a:r>
              <a:rPr lang="en-US" altLang="de-DE" sz="1800" noProof="0" dirty="0" smtClean="0">
                <a:latin typeface="Courier New" pitchFamily="49" charset="0"/>
              </a:rPr>
              <a:t> A =&gt; B, </a:t>
            </a:r>
            <a:r>
              <a:rPr lang="en-US" altLang="de-DE" sz="1800" b="1" noProof="0" dirty="0" smtClean="0">
                <a:latin typeface="Courier New" pitchFamily="49" charset="0"/>
              </a:rPr>
              <a:t>when</a:t>
            </a:r>
            <a:r>
              <a:rPr lang="en-US" altLang="de-DE" sz="1800" noProof="0" dirty="0" smtClean="0">
                <a:latin typeface="Courier New" pitchFamily="49" charset="0"/>
              </a:rPr>
              <a:t> C =&gt; D, …</a:t>
            </a:r>
          </a:p>
          <a:p>
            <a:pPr marL="266700" indent="-266700">
              <a:lnSpc>
                <a:spcPct val="80000"/>
              </a:lnSpc>
              <a:buFont typeface="Times New Roman" pitchFamily="18" charset="0"/>
              <a:buChar char="•"/>
            </a:pPr>
            <a:r>
              <a:rPr lang="en-US" altLang="de-DE" sz="2600" noProof="0" dirty="0" smtClean="0"/>
              <a:t>Examples</a:t>
            </a:r>
            <a:r>
              <a:rPr lang="en-US" altLang="de-DE" sz="2400" noProof="0" dirty="0" smtClean="0"/>
              <a:t>:</a:t>
            </a:r>
            <a:br>
              <a:rPr lang="en-US" altLang="de-DE" sz="2400" noProof="0" dirty="0" smtClean="0"/>
            </a:br>
            <a:r>
              <a:rPr lang="en-US" altLang="de-DE" sz="1800" noProof="0" dirty="0" smtClean="0">
                <a:latin typeface="Courier New" pitchFamily="49" charset="0"/>
              </a:rPr>
              <a:t>A := </a:t>
            </a:r>
            <a:r>
              <a:rPr lang="en-US" altLang="de-DE" sz="1800" noProof="0" dirty="0" smtClean="0">
                <a:solidFill>
                  <a:schemeClr val="accent2"/>
                </a:solidFill>
                <a:latin typeface="Courier New" pitchFamily="49" charset="0"/>
              </a:rPr>
              <a:t>(</a:t>
            </a:r>
            <a:r>
              <a:rPr lang="en-US" altLang="de-DE" sz="1800" b="1" noProof="0" dirty="0" smtClean="0">
                <a:latin typeface="Courier New" pitchFamily="49" charset="0"/>
              </a:rPr>
              <a:t>if </a:t>
            </a:r>
            <a:r>
              <a:rPr lang="en-US" altLang="de-DE" sz="1800" noProof="0" dirty="0" smtClean="0">
                <a:latin typeface="Courier New" pitchFamily="49" charset="0"/>
              </a:rPr>
              <a:t>X </a:t>
            </a:r>
            <a:r>
              <a:rPr lang="en-US" altLang="de-DE" sz="1800" b="1" noProof="0" dirty="0" smtClean="0">
                <a:latin typeface="Courier New" pitchFamily="49" charset="0"/>
              </a:rPr>
              <a:t>then </a:t>
            </a:r>
            <a:r>
              <a:rPr lang="en-US" altLang="de-DE" sz="1800" noProof="0" dirty="0" smtClean="0">
                <a:latin typeface="Courier New" pitchFamily="49" charset="0"/>
              </a:rPr>
              <a:t>Y </a:t>
            </a:r>
            <a:r>
              <a:rPr lang="en-US" altLang="de-DE" sz="1800" b="1" noProof="0" dirty="0" smtClean="0">
                <a:latin typeface="Courier New" pitchFamily="49" charset="0"/>
              </a:rPr>
              <a:t>else </a:t>
            </a:r>
            <a:r>
              <a:rPr lang="en-US" altLang="de-DE" sz="1800" noProof="0" dirty="0" smtClean="0">
                <a:latin typeface="Courier New" pitchFamily="49" charset="0"/>
              </a:rPr>
              <a:t>Z</a:t>
            </a:r>
            <a:r>
              <a:rPr lang="en-US" altLang="de-DE" sz="1800" noProof="0" dirty="0" smtClean="0">
                <a:solidFill>
                  <a:schemeClr val="accent2"/>
                </a:solidFill>
                <a:latin typeface="Courier New" pitchFamily="49" charset="0"/>
              </a:rPr>
              <a:t>)</a:t>
            </a:r>
            <a:r>
              <a:rPr lang="en-US" altLang="de-DE" sz="1800" noProof="0" dirty="0" smtClean="0">
                <a:latin typeface="Courier New" pitchFamily="49" charset="0"/>
              </a:rPr>
              <a:t>;         -- </a:t>
            </a:r>
            <a:r>
              <a:rPr lang="en-US" altLang="de-DE" sz="1800" i="1" noProof="0" dirty="0" smtClean="0">
                <a:latin typeface="Courier New" pitchFamily="49" charset="0"/>
              </a:rPr>
              <a:t>parens needed</a:t>
            </a:r>
            <a:br>
              <a:rPr lang="en-US" altLang="de-DE" sz="1800" i="1" noProof="0" dirty="0" smtClean="0">
                <a:latin typeface="Courier New" pitchFamily="49" charset="0"/>
              </a:rPr>
            </a:br>
            <a:r>
              <a:rPr lang="en-US" altLang="de-DE" sz="1800" noProof="0" dirty="0" smtClean="0">
                <a:latin typeface="Courier New" pitchFamily="49" charset="0"/>
              </a:rPr>
              <a:t>A := B + </a:t>
            </a:r>
            <a:r>
              <a:rPr lang="en-US" altLang="de-DE" sz="1800" noProof="0" dirty="0" smtClean="0">
                <a:solidFill>
                  <a:schemeClr val="accent2"/>
                </a:solidFill>
                <a:latin typeface="Courier New" pitchFamily="49" charset="0"/>
              </a:rPr>
              <a:t>(</a:t>
            </a:r>
            <a:r>
              <a:rPr lang="en-US" altLang="de-DE" sz="1800" b="1" noProof="0" dirty="0" smtClean="0">
                <a:latin typeface="Courier New" pitchFamily="49" charset="0"/>
              </a:rPr>
              <a:t>if </a:t>
            </a:r>
            <a:r>
              <a:rPr lang="en-US" altLang="de-DE" sz="1800" noProof="0" dirty="0" smtClean="0">
                <a:latin typeface="Courier New" pitchFamily="49" charset="0"/>
              </a:rPr>
              <a:t>X </a:t>
            </a:r>
            <a:r>
              <a:rPr lang="en-US" altLang="de-DE" sz="1800" b="1" noProof="0" dirty="0" smtClean="0">
                <a:latin typeface="Courier New" pitchFamily="49" charset="0"/>
              </a:rPr>
              <a:t>then </a:t>
            </a:r>
            <a:r>
              <a:rPr lang="en-US" altLang="de-DE" sz="1800" noProof="0" dirty="0" smtClean="0">
                <a:latin typeface="Courier New" pitchFamily="49" charset="0"/>
              </a:rPr>
              <a:t>Y </a:t>
            </a:r>
            <a:r>
              <a:rPr lang="en-US" altLang="de-DE" sz="1800" b="1" noProof="0" dirty="0" smtClean="0">
                <a:latin typeface="Courier New" pitchFamily="49" charset="0"/>
              </a:rPr>
              <a:t>else </a:t>
            </a:r>
            <a:r>
              <a:rPr lang="en-US" altLang="de-DE" sz="1800" noProof="0" dirty="0" smtClean="0">
                <a:latin typeface="Courier New" pitchFamily="49" charset="0"/>
              </a:rPr>
              <a:t>Z</a:t>
            </a:r>
            <a:r>
              <a:rPr lang="en-US" altLang="de-DE" sz="1800" noProof="0" dirty="0" smtClean="0">
                <a:solidFill>
                  <a:schemeClr val="accent2"/>
                </a:solidFill>
                <a:latin typeface="Courier New" pitchFamily="49" charset="0"/>
              </a:rPr>
              <a:t>)</a:t>
            </a:r>
            <a:r>
              <a:rPr lang="en-US" altLang="de-DE" sz="1800" noProof="0" dirty="0" smtClean="0">
                <a:latin typeface="Courier New" pitchFamily="49" charset="0"/>
              </a:rPr>
              <a:t> + C; -- </a:t>
            </a:r>
            <a:r>
              <a:rPr lang="en-US" altLang="de-DE" sz="1800" i="1" noProof="0" dirty="0" smtClean="0">
                <a:latin typeface="Courier New" pitchFamily="49" charset="0"/>
              </a:rPr>
              <a:t>parens </a:t>
            </a:r>
            <a:r>
              <a:rPr lang="en-US" altLang="de-DE" sz="1800" i="1" noProof="0" dirty="0">
                <a:latin typeface="Courier New" pitchFamily="49" charset="0"/>
              </a:rPr>
              <a:t>needed</a:t>
            </a:r>
            <a:endParaRPr lang="en-US" altLang="de-DE" sz="1800" i="1" noProof="0" dirty="0" smtClean="0">
              <a:latin typeface="Courier New" pitchFamily="49" charset="0"/>
            </a:endParaRPr>
          </a:p>
          <a:p>
            <a:pPr marL="266700" indent="-266700">
              <a:lnSpc>
                <a:spcPct val="80000"/>
              </a:lnSpc>
              <a:buFont typeface="Times New Roman" pitchFamily="18" charset="0"/>
              <a:buChar char="•"/>
            </a:pPr>
            <a:r>
              <a:rPr lang="en-US" altLang="de-DE" sz="2600" noProof="0" dirty="0" smtClean="0"/>
              <a:t>If result is Boolean</a:t>
            </a:r>
            <a:r>
              <a:rPr lang="en-US" altLang="de-DE" sz="2400" noProof="0" dirty="0" smtClean="0"/>
              <a:t/>
            </a:r>
            <a:br>
              <a:rPr lang="en-US" altLang="de-DE" sz="2400" noProof="0" dirty="0" smtClean="0"/>
            </a:br>
            <a:r>
              <a:rPr lang="en-US" altLang="de-DE" sz="1800" noProof="0" dirty="0" smtClean="0">
                <a:latin typeface="Courier New" pitchFamily="49" charset="0"/>
              </a:rPr>
              <a:t>A := (</a:t>
            </a:r>
            <a:r>
              <a:rPr lang="en-US" altLang="de-DE" sz="1800" b="1" noProof="0" dirty="0" smtClean="0">
                <a:latin typeface="Courier New" pitchFamily="49" charset="0"/>
              </a:rPr>
              <a:t>if</a:t>
            </a:r>
            <a:r>
              <a:rPr lang="en-US" altLang="de-DE" sz="1800" noProof="0" dirty="0" smtClean="0">
                <a:latin typeface="Courier New" pitchFamily="49" charset="0"/>
              </a:rPr>
              <a:t> X </a:t>
            </a:r>
            <a:r>
              <a:rPr lang="en-US" altLang="de-DE" sz="1800" b="1" noProof="0" dirty="0" smtClean="0">
                <a:latin typeface="Courier New" pitchFamily="49" charset="0"/>
              </a:rPr>
              <a:t>then</a:t>
            </a:r>
            <a:r>
              <a:rPr lang="en-US" altLang="de-DE" sz="1800" noProof="0" dirty="0" smtClean="0">
                <a:latin typeface="Courier New" pitchFamily="49" charset="0"/>
              </a:rPr>
              <a:t> Y);  -- </a:t>
            </a:r>
            <a:r>
              <a:rPr lang="en-US" altLang="de-DE" sz="1800" i="1" noProof="0" dirty="0" smtClean="0">
                <a:latin typeface="Courier New" pitchFamily="49" charset="0"/>
              </a:rPr>
              <a:t>missing </a:t>
            </a:r>
            <a:r>
              <a:rPr lang="en-US" altLang="de-DE" sz="1800" b="1" i="1" noProof="0" dirty="0" smtClean="0">
                <a:latin typeface="Courier New" pitchFamily="49" charset="0"/>
              </a:rPr>
              <a:t>else</a:t>
            </a:r>
            <a:r>
              <a:rPr lang="en-US" altLang="de-DE" sz="1800" i="1" noProof="0" dirty="0" smtClean="0">
                <a:latin typeface="Courier New" pitchFamily="49" charset="0"/>
              </a:rPr>
              <a:t> is taken as True</a:t>
            </a:r>
            <a:br>
              <a:rPr lang="en-US" altLang="de-DE" sz="1800" i="1" noProof="0" dirty="0" smtClean="0">
                <a:latin typeface="Courier New" pitchFamily="49" charset="0"/>
              </a:rPr>
            </a:br>
            <a:r>
              <a:rPr lang="en-US" altLang="de-DE" sz="2000" noProof="0" dirty="0" smtClean="0"/>
              <a:t>This is the logical implication </a:t>
            </a:r>
            <a:r>
              <a:rPr lang="en-US" altLang="de-DE" sz="2000" i="1" noProof="0" dirty="0" smtClean="0"/>
              <a:t>from X follows Y</a:t>
            </a:r>
            <a:r>
              <a:rPr lang="en-US" altLang="de-DE" sz="2000" noProof="0" dirty="0" smtClean="0"/>
              <a:t> (this is the same as </a:t>
            </a:r>
            <a:r>
              <a:rPr lang="en-US" altLang="de-DE" sz="2000" i="1" noProof="0" dirty="0" smtClean="0"/>
              <a:t>Y or not X</a:t>
            </a:r>
            <a:r>
              <a:rPr lang="en-US" altLang="de-DE" sz="2000" noProof="0" dirty="0" smtClean="0"/>
              <a:t>). Therefore </a:t>
            </a:r>
            <a:r>
              <a:rPr lang="en-US" altLang="de-DE" sz="1800" noProof="0" dirty="0" smtClean="0">
                <a:latin typeface="Courier New" pitchFamily="49" charset="0"/>
              </a:rPr>
              <a:t>False &lt; True</a:t>
            </a:r>
            <a:r>
              <a:rPr lang="en-US" altLang="de-DE" sz="2000" noProof="0" dirty="0" smtClean="0"/>
              <a:t>, because from a wrong presupposition, anything can be deduced.</a:t>
            </a:r>
          </a:p>
        </p:txBody>
      </p:sp>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6" name="Rectangle 2"/>
          <p:cNvSpPr>
            <a:spLocks noGrp="1" noChangeArrowheads="1"/>
          </p:cNvSpPr>
          <p:nvPr>
            <p:ph type="title"/>
          </p:nvPr>
        </p:nvSpPr>
        <p:spPr/>
        <p:txBody>
          <a:bodyPr/>
          <a:lstStyle/>
          <a:p>
            <a:pPr eaLnBrk="1" hangingPunct="1"/>
            <a:r>
              <a:rPr lang="en-US" altLang="de-DE" noProof="0" dirty="0" smtClean="0">
                <a:solidFill>
                  <a:srgbClr val="FF0000"/>
                </a:solidFill>
              </a:rPr>
              <a:t>Contents</a:t>
            </a:r>
          </a:p>
        </p:txBody>
      </p:sp>
      <p:sp>
        <p:nvSpPr>
          <p:cNvPr id="13317" name="Rectangle 3"/>
          <p:cNvSpPr>
            <a:spLocks noGrp="1" noChangeArrowheads="1"/>
          </p:cNvSpPr>
          <p:nvPr>
            <p:ph sz="half" idx="1"/>
          </p:nvPr>
        </p:nvSpPr>
        <p:spPr>
          <a:xfrm>
            <a:off x="684213" y="2205038"/>
            <a:ext cx="3792537" cy="4043361"/>
          </a:xfrm>
        </p:spPr>
        <p:txBody>
          <a:bodyPr/>
          <a:lstStyle/>
          <a:p>
            <a:pPr marL="266700" indent="-266700" eaLnBrk="1" hangingPunct="1">
              <a:lnSpc>
                <a:spcPct val="90000"/>
              </a:lnSpc>
              <a:spcBef>
                <a:spcPct val="20000"/>
              </a:spcBef>
              <a:buFont typeface="Times New Roman" pitchFamily="18" charset="0"/>
              <a:buChar char="•"/>
            </a:pPr>
            <a:r>
              <a:rPr lang="en-US" altLang="de-DE" noProof="0" dirty="0" smtClean="0"/>
              <a:t>Type concept by means of whole numbers</a:t>
            </a:r>
          </a:p>
          <a:p>
            <a:pPr marL="266700" indent="-266700" eaLnBrk="1" hangingPunct="1">
              <a:lnSpc>
                <a:spcPct val="90000"/>
              </a:lnSpc>
              <a:spcBef>
                <a:spcPct val="20000"/>
              </a:spcBef>
              <a:buFont typeface="Times New Roman" pitchFamily="18" charset="0"/>
              <a:buChar char="•"/>
            </a:pPr>
            <a:r>
              <a:rPr lang="en-US" altLang="de-DE" noProof="0" dirty="0" smtClean="0"/>
              <a:t>Composite types</a:t>
            </a:r>
          </a:p>
          <a:p>
            <a:pPr marL="266700" indent="-266700" eaLnBrk="1" hangingPunct="1">
              <a:lnSpc>
                <a:spcPct val="90000"/>
              </a:lnSpc>
              <a:spcBef>
                <a:spcPct val="20000"/>
              </a:spcBef>
              <a:buFont typeface="Times New Roman" pitchFamily="18" charset="0"/>
              <a:buChar char="•"/>
            </a:pPr>
            <a:r>
              <a:rPr lang="en-US" altLang="de-DE" noProof="0" dirty="0" smtClean="0"/>
              <a:t>Expressions</a:t>
            </a:r>
          </a:p>
          <a:p>
            <a:pPr marL="266700" indent="-266700" eaLnBrk="1" hangingPunct="1">
              <a:lnSpc>
                <a:spcPct val="90000"/>
              </a:lnSpc>
              <a:spcBef>
                <a:spcPct val="20000"/>
              </a:spcBef>
              <a:buFont typeface="Times New Roman" pitchFamily="18" charset="0"/>
              <a:buChar char="•"/>
            </a:pPr>
            <a:r>
              <a:rPr lang="en-US" altLang="de-DE" b="1" noProof="0" dirty="0" smtClean="0"/>
              <a:t>Control structures</a:t>
            </a:r>
          </a:p>
          <a:p>
            <a:pPr marL="266700" indent="-266700" eaLnBrk="1" hangingPunct="1">
              <a:lnSpc>
                <a:spcPct val="90000"/>
              </a:lnSpc>
              <a:spcBef>
                <a:spcPct val="20000"/>
              </a:spcBef>
              <a:buFont typeface="Times New Roman" pitchFamily="18" charset="0"/>
              <a:buChar char="•"/>
            </a:pPr>
            <a:r>
              <a:rPr lang="en-US" altLang="de-DE" noProof="0" dirty="0" smtClean="0"/>
              <a:t>Subprograms</a:t>
            </a:r>
          </a:p>
          <a:p>
            <a:pPr marL="266700" indent="-266700" eaLnBrk="1" hangingPunct="1">
              <a:lnSpc>
                <a:spcPct val="90000"/>
              </a:lnSpc>
              <a:spcBef>
                <a:spcPct val="20000"/>
              </a:spcBef>
              <a:buFont typeface="Times New Roman" pitchFamily="18" charset="0"/>
              <a:buChar char="•"/>
            </a:pPr>
            <a:r>
              <a:rPr lang="en-US" altLang="de-DE" noProof="0" dirty="0" smtClean="0"/>
              <a:t>Enumerations</a:t>
            </a:r>
          </a:p>
          <a:p>
            <a:pPr marL="266700" indent="-266700" eaLnBrk="1" hangingPunct="1">
              <a:lnSpc>
                <a:spcPct val="90000"/>
              </a:lnSpc>
              <a:spcBef>
                <a:spcPct val="20000"/>
              </a:spcBef>
              <a:buFont typeface="Times New Roman" pitchFamily="18" charset="0"/>
              <a:buChar char="•"/>
            </a:pPr>
            <a:r>
              <a:rPr lang="en-US" altLang="de-DE" dirty="0" smtClean="0"/>
              <a:t>Packages</a:t>
            </a:r>
            <a:endParaRPr lang="en-US" altLang="de-DE" dirty="0"/>
          </a:p>
        </p:txBody>
      </p:sp>
      <p:sp>
        <p:nvSpPr>
          <p:cNvPr id="13318" name="Rectangle 4"/>
          <p:cNvSpPr>
            <a:spLocks noGrp="1" noChangeArrowheads="1"/>
          </p:cNvSpPr>
          <p:nvPr>
            <p:ph sz="half" idx="2"/>
          </p:nvPr>
        </p:nvSpPr>
        <p:spPr>
          <a:xfrm>
            <a:off x="4572000" y="2060848"/>
            <a:ext cx="3794125" cy="4176289"/>
          </a:xfrm>
        </p:spPr>
        <p:txBody>
          <a:bodyPr/>
          <a:lstStyle/>
          <a:p>
            <a:pPr marL="266700" indent="-266700" eaLnBrk="1" hangingPunct="1">
              <a:lnSpc>
                <a:spcPct val="90000"/>
              </a:lnSpc>
              <a:spcBef>
                <a:spcPct val="20000"/>
              </a:spcBef>
              <a:buFont typeface="Times New Roman" pitchFamily="18" charset="0"/>
              <a:buChar char="•"/>
            </a:pPr>
            <a:r>
              <a:rPr lang="en-US" altLang="de-DE" noProof="0" dirty="0" smtClean="0"/>
              <a:t>Input/Output</a:t>
            </a:r>
          </a:p>
          <a:p>
            <a:pPr marL="266700" indent="-266700" eaLnBrk="1" hangingPunct="1">
              <a:lnSpc>
                <a:spcPct val="90000"/>
              </a:lnSpc>
              <a:spcBef>
                <a:spcPct val="20000"/>
              </a:spcBef>
              <a:buFont typeface="Times New Roman" pitchFamily="18" charset="0"/>
              <a:buChar char="•"/>
            </a:pPr>
            <a:r>
              <a:rPr lang="en-US" altLang="de-DE" dirty="0"/>
              <a:t>Inheritance Ada </a:t>
            </a:r>
            <a:r>
              <a:rPr lang="en-US" altLang="de-DE" dirty="0" smtClean="0"/>
              <a:t>83</a:t>
            </a:r>
            <a:endParaRPr lang="en-US" altLang="de-DE" noProof="0" dirty="0" smtClean="0"/>
          </a:p>
          <a:p>
            <a:pPr marL="266700" indent="-266700" eaLnBrk="1" hangingPunct="1">
              <a:lnSpc>
                <a:spcPct val="90000"/>
              </a:lnSpc>
              <a:spcBef>
                <a:spcPct val="20000"/>
              </a:spcBef>
              <a:buFont typeface="Times New Roman" pitchFamily="18" charset="0"/>
              <a:buChar char="•"/>
            </a:pPr>
            <a:r>
              <a:rPr lang="en-US" altLang="de-DE" noProof="0" dirty="0" smtClean="0"/>
              <a:t>Generics</a:t>
            </a:r>
          </a:p>
          <a:p>
            <a:pPr marL="266700" indent="-266700" eaLnBrk="1" hangingPunct="1">
              <a:lnSpc>
                <a:spcPct val="90000"/>
              </a:lnSpc>
              <a:spcBef>
                <a:spcPct val="20000"/>
              </a:spcBef>
              <a:buFont typeface="Times New Roman" pitchFamily="18" charset="0"/>
              <a:buChar char="•"/>
            </a:pPr>
            <a:r>
              <a:rPr lang="en-US" altLang="de-DE" noProof="0" dirty="0" smtClean="0"/>
              <a:t>Exceptions</a:t>
            </a:r>
          </a:p>
          <a:p>
            <a:pPr marL="266700" indent="-266700" eaLnBrk="1" hangingPunct="1">
              <a:lnSpc>
                <a:spcPct val="90000"/>
              </a:lnSpc>
              <a:spcBef>
                <a:spcPct val="20000"/>
              </a:spcBef>
              <a:buFont typeface="Times New Roman" pitchFamily="18" charset="0"/>
              <a:buChar char="•"/>
            </a:pPr>
            <a:r>
              <a:rPr lang="en-US" altLang="de-DE" noProof="0" dirty="0" smtClean="0"/>
              <a:t>Elaboration</a:t>
            </a:r>
          </a:p>
          <a:p>
            <a:pPr marL="266700" indent="-266700" eaLnBrk="1" hangingPunct="1">
              <a:lnSpc>
                <a:spcPct val="90000"/>
              </a:lnSpc>
              <a:spcBef>
                <a:spcPct val="20000"/>
              </a:spcBef>
              <a:buFont typeface="Times New Roman" pitchFamily="18" charset="0"/>
              <a:buChar char="•"/>
            </a:pPr>
            <a:r>
              <a:rPr lang="en-US" altLang="de-DE" noProof="0" dirty="0" smtClean="0"/>
              <a:t>Access types</a:t>
            </a:r>
          </a:p>
          <a:p>
            <a:pPr marL="266700" indent="-266700" eaLnBrk="1" hangingPunct="1">
              <a:lnSpc>
                <a:spcPct val="90000"/>
              </a:lnSpc>
              <a:spcBef>
                <a:spcPct val="20000"/>
              </a:spcBef>
              <a:buFont typeface="Times New Roman" pitchFamily="18" charset="0"/>
              <a:buChar char="•"/>
            </a:pPr>
            <a:r>
              <a:rPr lang="en-US" altLang="de-DE" dirty="0" smtClean="0"/>
              <a:t>Representation Clauses</a:t>
            </a:r>
            <a:endParaRPr lang="en-US" altLang="de-DE" noProof="0" dirty="0" smtClean="0"/>
          </a:p>
          <a:p>
            <a:pPr marL="266700" indent="-266700" eaLnBrk="1" hangingPunct="1">
              <a:lnSpc>
                <a:spcPct val="90000"/>
              </a:lnSpc>
              <a:spcBef>
                <a:spcPct val="20000"/>
              </a:spcBef>
              <a:buFont typeface="Times New Roman" pitchFamily="18" charset="0"/>
              <a:buChar char="•"/>
            </a:pPr>
            <a:r>
              <a:rPr lang="en-US" altLang="de-DE" dirty="0"/>
              <a:t>Ada 2012: Contracts</a:t>
            </a:r>
          </a:p>
          <a:p>
            <a:pPr marL="266700" indent="-266700" eaLnBrk="1" hangingPunct="1">
              <a:lnSpc>
                <a:spcPct val="90000"/>
              </a:lnSpc>
              <a:spcBef>
                <a:spcPct val="20000"/>
              </a:spcBef>
              <a:buFont typeface="Times New Roman" pitchFamily="18" charset="0"/>
              <a:buChar char="•"/>
            </a:pPr>
            <a:r>
              <a:rPr lang="en-US" altLang="de-DE" noProof="0" dirty="0" smtClean="0"/>
              <a:t>Annexes</a:t>
            </a:r>
          </a:p>
        </p:txBody>
      </p:sp>
      <p:sp>
        <p:nvSpPr>
          <p:cNvPr id="13314" name="Fußzeilenplatzhalter 4"/>
          <p:cNvSpPr>
            <a:spLocks noGrp="1"/>
          </p:cNvSpPr>
          <p:nvPr>
            <p:ph type="ftr" idx="10"/>
          </p:nvPr>
        </p:nvSpPr>
        <p:spPr>
          <a:noFill/>
        </p:spPr>
        <p:txBody>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9pPr>
          </a:lstStyle>
          <a:p>
            <a:pPr eaLnBrk="1" hangingPunct="1"/>
            <a:r>
              <a:rPr lang="en-US" altLang="de-DE" dirty="0" smtClean="0">
                <a:solidFill>
                  <a:srgbClr val="000000"/>
                </a:solidFill>
              </a:rPr>
              <a:t>Ada Basics © 2024 C.Grein</a:t>
            </a:r>
            <a:endParaRPr lang="de-DE" altLang="de-DE" dirty="0" smtClean="0">
              <a:solidFill>
                <a:srgbClr val="000000"/>
              </a:solidFill>
            </a:endParaRPr>
          </a:p>
        </p:txBody>
      </p:sp>
      <p:sp>
        <p:nvSpPr>
          <p:cNvPr id="13315" name="Foliennummernplatzhalter 5"/>
          <p:cNvSpPr>
            <a:spLocks noGrp="1"/>
          </p:cNvSpPr>
          <p:nvPr>
            <p:ph type="sldNum" idx="11"/>
          </p:nvPr>
        </p:nvSpPr>
        <p:spPr>
          <a:noFill/>
        </p:spPr>
        <p:txBody>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9pPr>
          </a:lstStyle>
          <a:p>
            <a:pPr eaLnBrk="1" hangingPunct="1"/>
            <a:fld id="{E9EFEE1C-C198-4851-BB3D-B7A731250132}" type="slidenum">
              <a:rPr lang="de-DE" altLang="de-DE" smtClean="0">
                <a:solidFill>
                  <a:srgbClr val="000000"/>
                </a:solidFill>
              </a:rPr>
              <a:pPr eaLnBrk="1" hangingPunct="1"/>
              <a:t>78</a:t>
            </a:fld>
            <a:endParaRPr lang="de-DE" altLang="de-DE" dirty="0" smtClean="0">
              <a:solidFill>
                <a:srgbClr val="000000"/>
              </a:solidFill>
            </a:endParaRPr>
          </a:p>
        </p:txBody>
      </p:sp>
    </p:spTree>
    <p:extLst>
      <p:ext uri="{BB962C8B-B14F-4D97-AF65-F5344CB8AC3E}">
        <p14:creationId xmlns:p14="http://schemas.microsoft.com/office/powerpoint/2010/main" val="4037451875"/>
      </p:ext>
    </p:extLst>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Fußzeilenplatzhalter 4"/>
          <p:cNvSpPr>
            <a:spLocks noGrp="1"/>
          </p:cNvSpPr>
          <p:nvPr>
            <p:ph type="ftr" sz="quarte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en-US" altLang="de-DE" sz="2400" dirty="0" smtClean="0"/>
              <a:t>Ada Basics © 2024 C.Grein</a:t>
            </a:r>
            <a:endParaRPr lang="de-DE" altLang="de-DE" sz="2400" dirty="0"/>
          </a:p>
        </p:txBody>
      </p:sp>
      <p:sp>
        <p:nvSpPr>
          <p:cNvPr id="56323" name="Foliennummernplatzhalter 5"/>
          <p:cNvSpPr>
            <a:spLocks noGrp="1"/>
          </p:cNvSpPr>
          <p:nvPr>
            <p:ph type="sldNum" sz="quarter"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B2614E44-B0FF-42BA-873E-4182B00E1C5A}" type="slidenum">
              <a:rPr lang="de-DE" altLang="de-DE" sz="2400" smtClean="0"/>
              <a:pPr eaLnBrk="1" hangingPunct="1">
                <a:spcBef>
                  <a:spcPct val="0"/>
                </a:spcBef>
              </a:pPr>
              <a:t>79</a:t>
            </a:fld>
            <a:endParaRPr lang="de-DE" altLang="de-DE" sz="2400" dirty="0" smtClean="0"/>
          </a:p>
        </p:txBody>
      </p:sp>
      <p:sp>
        <p:nvSpPr>
          <p:cNvPr id="56324" name="Rectangle 1"/>
          <p:cNvSpPr>
            <a:spLocks noGrp="1" noChangeArrowheads="1"/>
          </p:cNvSpPr>
          <p:nvPr>
            <p:ph type="title"/>
          </p:nvPr>
        </p:nvSpPr>
        <p:spPr>
          <a:xfrm>
            <a:off x="685800" y="415925"/>
            <a:ext cx="7764463" cy="1204913"/>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noProof="0" dirty="0" smtClean="0"/>
              <a:t>If Statement</a:t>
            </a:r>
          </a:p>
        </p:txBody>
      </p:sp>
      <p:sp>
        <p:nvSpPr>
          <p:cNvPr id="56325" name="Rectangle 2"/>
          <p:cNvSpPr>
            <a:spLocks noGrp="1" noChangeArrowheads="1"/>
          </p:cNvSpPr>
          <p:nvPr>
            <p:ph type="body" idx="1"/>
          </p:nvPr>
        </p:nvSpPr>
        <p:spPr>
          <a:xfrm>
            <a:off x="539552" y="1684338"/>
            <a:ext cx="2972692" cy="3973512"/>
          </a:xfrm>
        </p:spPr>
        <p:txBody>
          <a:bodyPr/>
          <a:lstStyle/>
          <a:p>
            <a:pPr marL="0" indent="0" eaLnBrk="1" hangingPunct="1">
              <a:lnSpc>
                <a:spcPct val="80000"/>
              </a:lnSpc>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800" b="1" noProof="0" dirty="0" smtClean="0">
                <a:latin typeface="Courier New" pitchFamily="49" charset="0"/>
              </a:rPr>
              <a:t>if</a:t>
            </a:r>
            <a:r>
              <a:rPr lang="en-US" altLang="de-DE" sz="1800" noProof="0" dirty="0" smtClean="0">
                <a:latin typeface="Courier New" pitchFamily="49" charset="0"/>
              </a:rPr>
              <a:t> condition </a:t>
            </a:r>
            <a:r>
              <a:rPr lang="en-US" altLang="de-DE" sz="1800" b="1" noProof="0" dirty="0" smtClean="0">
                <a:latin typeface="Courier New" pitchFamily="49" charset="0"/>
              </a:rPr>
              <a:t>then</a:t>
            </a:r>
          </a:p>
          <a:p>
            <a:pPr marL="0" indent="0" eaLnBrk="1" hangingPunct="1">
              <a:lnSpc>
                <a:spcPct val="80000"/>
              </a:lnSpc>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800" noProof="0" dirty="0" smtClean="0">
                <a:latin typeface="Courier New" pitchFamily="49" charset="0"/>
              </a:rPr>
              <a:t>  statements;</a:t>
            </a:r>
          </a:p>
          <a:p>
            <a:pPr marL="0" indent="0" eaLnBrk="1" hangingPunct="1">
              <a:lnSpc>
                <a:spcPct val="80000"/>
              </a:lnSpc>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800" b="1" noProof="0" dirty="0" smtClean="0">
                <a:latin typeface="Courier New" pitchFamily="49" charset="0"/>
              </a:rPr>
              <a:t>elsif</a:t>
            </a:r>
            <a:r>
              <a:rPr lang="en-US" altLang="de-DE" sz="1800" noProof="0" dirty="0" smtClean="0">
                <a:latin typeface="Courier New" pitchFamily="49" charset="0"/>
              </a:rPr>
              <a:t> condition </a:t>
            </a:r>
            <a:r>
              <a:rPr lang="en-US" altLang="de-DE" sz="1800" b="1" noProof="0" dirty="0" smtClean="0">
                <a:latin typeface="Courier New" pitchFamily="49" charset="0"/>
              </a:rPr>
              <a:t>then</a:t>
            </a:r>
          </a:p>
          <a:p>
            <a:pPr marL="0" indent="0" eaLnBrk="1" hangingPunct="1">
              <a:lnSpc>
                <a:spcPct val="80000"/>
              </a:lnSpc>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800" noProof="0" dirty="0" smtClean="0">
                <a:latin typeface="Courier New" pitchFamily="49" charset="0"/>
              </a:rPr>
              <a:t>  statements;</a:t>
            </a:r>
          </a:p>
          <a:p>
            <a:pPr marL="0" indent="0" eaLnBrk="1" hangingPunct="1">
              <a:lnSpc>
                <a:spcPct val="80000"/>
              </a:lnSpc>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800" b="1" noProof="0" dirty="0" smtClean="0">
                <a:latin typeface="Courier New" pitchFamily="49" charset="0"/>
              </a:rPr>
              <a:t>elsif</a:t>
            </a:r>
            <a:r>
              <a:rPr lang="en-US" altLang="de-DE" sz="1800" noProof="0" dirty="0" smtClean="0">
                <a:latin typeface="Courier New" pitchFamily="49" charset="0"/>
              </a:rPr>
              <a:t> ...</a:t>
            </a:r>
          </a:p>
          <a:p>
            <a:pPr marL="0" indent="0" eaLnBrk="1" hangingPunct="1">
              <a:lnSpc>
                <a:spcPct val="80000"/>
              </a:lnSpc>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800" noProof="0" dirty="0" smtClean="0">
                <a:latin typeface="Courier New" pitchFamily="49" charset="0"/>
              </a:rPr>
              <a:t>  ...</a:t>
            </a:r>
          </a:p>
          <a:p>
            <a:pPr marL="0" indent="0" eaLnBrk="1" hangingPunct="1">
              <a:lnSpc>
                <a:spcPct val="80000"/>
              </a:lnSpc>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800" b="1" noProof="0" dirty="0" smtClean="0">
                <a:latin typeface="Courier New" pitchFamily="49" charset="0"/>
              </a:rPr>
              <a:t>else</a:t>
            </a:r>
          </a:p>
          <a:p>
            <a:pPr marL="0" indent="0" eaLnBrk="1" hangingPunct="1">
              <a:lnSpc>
                <a:spcPct val="80000"/>
              </a:lnSpc>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800" noProof="0" dirty="0" smtClean="0">
                <a:latin typeface="Courier New" pitchFamily="49" charset="0"/>
              </a:rPr>
              <a:t>  statements;</a:t>
            </a:r>
          </a:p>
          <a:p>
            <a:pPr marL="0" indent="0" eaLnBrk="1" hangingPunct="1">
              <a:lnSpc>
                <a:spcPct val="80000"/>
              </a:lnSpc>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800" b="1" noProof="0" dirty="0" smtClean="0">
                <a:latin typeface="Courier New" pitchFamily="49" charset="0"/>
              </a:rPr>
              <a:t>end if</a:t>
            </a:r>
            <a:r>
              <a:rPr lang="en-US" altLang="de-DE" sz="1800" noProof="0" dirty="0" smtClean="0">
                <a:latin typeface="Courier New" pitchFamily="49" charset="0"/>
              </a:rPr>
              <a:t>;</a:t>
            </a:r>
          </a:p>
          <a:p>
            <a:pPr marL="0" indent="0" eaLnBrk="1" hangingPunct="1">
              <a:lnSpc>
                <a:spcPct val="80000"/>
              </a:lnSpc>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US" altLang="de-DE" sz="500" noProof="0" dirty="0" smtClean="0">
              <a:latin typeface="Courier New" pitchFamily="49" charset="0"/>
            </a:endParaRPr>
          </a:p>
          <a:p>
            <a:pPr marL="0" lvl="0" indent="0" eaLnBrk="1" hangingPunct="1">
              <a:lnSpc>
                <a:spcPct val="80000"/>
              </a:lnSpc>
              <a:spcBef>
                <a:spcPts val="500"/>
              </a:spcBef>
              <a:buClrTx/>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2000" noProof="0" dirty="0" smtClean="0"/>
              <a:t>No parentheses are needed around the condition!</a:t>
            </a:r>
            <a:endParaRPr lang="en-US" altLang="de-DE" sz="2000" dirty="0" smtClean="0"/>
          </a:p>
          <a:p>
            <a:pPr marL="0" lvl="0" indent="0" eaLnBrk="1" hangingPunct="1">
              <a:lnSpc>
                <a:spcPct val="80000"/>
              </a:lnSpc>
              <a:spcBef>
                <a:spcPts val="500"/>
              </a:spcBef>
              <a:buClrTx/>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800" b="1" dirty="0" smtClean="0">
                <a:latin typeface="Courier New" panose="02070309020205020404" pitchFamily="49" charset="0"/>
                <a:cs typeface="Courier New" panose="02070309020205020404" pitchFamily="49" charset="0"/>
              </a:rPr>
              <a:t>elsif</a:t>
            </a:r>
            <a:r>
              <a:rPr lang="en-US" altLang="de-DE" sz="2000" dirty="0" smtClean="0"/>
              <a:t> and </a:t>
            </a:r>
            <a:r>
              <a:rPr lang="en-US" altLang="de-DE" sz="1800" b="1" dirty="0" smtClean="0">
                <a:latin typeface="Courier New" panose="02070309020205020404" pitchFamily="49" charset="0"/>
                <a:cs typeface="Courier New" panose="02070309020205020404" pitchFamily="49" charset="0"/>
              </a:rPr>
              <a:t>else</a:t>
            </a:r>
            <a:r>
              <a:rPr lang="en-US" altLang="de-DE" sz="2000" dirty="0" smtClean="0"/>
              <a:t> may be omitted.</a:t>
            </a:r>
          </a:p>
          <a:p>
            <a:pPr marL="0" indent="33338" eaLnBrk="1" hangingPunct="1">
              <a:lnSpc>
                <a:spcPct val="80000"/>
              </a:lnSpc>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US" altLang="de-DE" sz="2400" noProof="0" dirty="0" smtClean="0"/>
          </a:p>
        </p:txBody>
      </p:sp>
      <p:sp>
        <p:nvSpPr>
          <p:cNvPr id="56326" name="Rectangle 3"/>
          <p:cNvSpPr>
            <a:spLocks noGrp="1" noChangeArrowheads="1"/>
          </p:cNvSpPr>
          <p:nvPr>
            <p:ph type="body" idx="2"/>
          </p:nvPr>
        </p:nvSpPr>
        <p:spPr>
          <a:xfrm>
            <a:off x="4541338" y="5078533"/>
            <a:ext cx="2127471" cy="1158779"/>
          </a:xfrm>
          <a:ln w="12700">
            <a:solidFill>
              <a:srgbClr val="FF0000"/>
            </a:solidFill>
          </a:ln>
        </p:spPr>
        <p:txBody>
          <a:bodyPr/>
          <a:lstStyle/>
          <a:p>
            <a:pPr marL="0" indent="0" eaLnBrk="1" hangingPunct="1">
              <a:lnSpc>
                <a:spcPct val="80000"/>
              </a:lnSpc>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400" b="1" noProof="0" dirty="0" smtClean="0">
                <a:solidFill>
                  <a:srgbClr val="FF0000"/>
                </a:solidFill>
                <a:latin typeface="Courier New" pitchFamily="49" charset="0"/>
              </a:rPr>
              <a:t>if</a:t>
            </a:r>
            <a:r>
              <a:rPr lang="en-US" altLang="de-DE" sz="1400" noProof="0" dirty="0" smtClean="0">
                <a:solidFill>
                  <a:srgbClr val="FF0000"/>
                </a:solidFill>
                <a:latin typeface="Courier New" pitchFamily="49" charset="0"/>
              </a:rPr>
              <a:t> A &gt; B </a:t>
            </a:r>
            <a:r>
              <a:rPr lang="en-US" altLang="de-DE" sz="1400" b="1" noProof="0" dirty="0" smtClean="0">
                <a:solidFill>
                  <a:srgbClr val="FF0000"/>
                </a:solidFill>
                <a:latin typeface="Courier New" pitchFamily="49" charset="0"/>
              </a:rPr>
              <a:t>then</a:t>
            </a:r>
            <a:br>
              <a:rPr lang="en-US" altLang="de-DE" sz="1400" b="1" noProof="0" dirty="0" smtClean="0">
                <a:solidFill>
                  <a:srgbClr val="FF0000"/>
                </a:solidFill>
                <a:latin typeface="Courier New" pitchFamily="49" charset="0"/>
              </a:rPr>
            </a:br>
            <a:r>
              <a:rPr lang="en-US" altLang="de-DE" sz="1400" noProof="0" dirty="0" smtClean="0">
                <a:solidFill>
                  <a:srgbClr val="FF0000"/>
                </a:solidFill>
                <a:latin typeface="Courier New" pitchFamily="49" charset="0"/>
              </a:rPr>
              <a:t>  Result := True;</a:t>
            </a:r>
            <a:br>
              <a:rPr lang="en-US" altLang="de-DE" sz="1400" noProof="0" dirty="0" smtClean="0">
                <a:solidFill>
                  <a:srgbClr val="FF0000"/>
                </a:solidFill>
                <a:latin typeface="Courier New" pitchFamily="49" charset="0"/>
              </a:rPr>
            </a:br>
            <a:r>
              <a:rPr lang="en-US" altLang="de-DE" sz="1400" b="1" noProof="0" dirty="0" smtClean="0">
                <a:solidFill>
                  <a:srgbClr val="FF0000"/>
                </a:solidFill>
                <a:latin typeface="Courier New" pitchFamily="49" charset="0"/>
              </a:rPr>
              <a:t>else</a:t>
            </a:r>
            <a:br>
              <a:rPr lang="en-US" altLang="de-DE" sz="1400" b="1" noProof="0" dirty="0" smtClean="0">
                <a:solidFill>
                  <a:srgbClr val="FF0000"/>
                </a:solidFill>
                <a:latin typeface="Courier New" pitchFamily="49" charset="0"/>
              </a:rPr>
            </a:br>
            <a:r>
              <a:rPr lang="en-US" altLang="de-DE" sz="1400" noProof="0" dirty="0" smtClean="0">
                <a:solidFill>
                  <a:srgbClr val="FF0000"/>
                </a:solidFill>
                <a:latin typeface="Courier New" pitchFamily="49" charset="0"/>
              </a:rPr>
              <a:t>  Result := False;</a:t>
            </a:r>
            <a:br>
              <a:rPr lang="en-US" altLang="de-DE" sz="1400" noProof="0" dirty="0" smtClean="0">
                <a:solidFill>
                  <a:srgbClr val="FF0000"/>
                </a:solidFill>
                <a:latin typeface="Courier New" pitchFamily="49" charset="0"/>
              </a:rPr>
            </a:br>
            <a:r>
              <a:rPr lang="en-US" altLang="de-DE" sz="1400" b="1" noProof="0" dirty="0" smtClean="0">
                <a:solidFill>
                  <a:srgbClr val="FF0000"/>
                </a:solidFill>
                <a:latin typeface="Courier New" pitchFamily="49" charset="0"/>
              </a:rPr>
              <a:t>end</a:t>
            </a:r>
            <a:r>
              <a:rPr lang="en-US" altLang="de-DE" sz="1400" noProof="0" dirty="0" smtClean="0">
                <a:solidFill>
                  <a:srgbClr val="FF0000"/>
                </a:solidFill>
                <a:latin typeface="Courier New" pitchFamily="49" charset="0"/>
              </a:rPr>
              <a:t> if;</a:t>
            </a:r>
          </a:p>
          <a:p>
            <a:pPr marL="0" indent="0" eaLnBrk="1" hangingPunct="1">
              <a:lnSpc>
                <a:spcPct val="80000"/>
              </a:lnSpc>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400" noProof="0" dirty="0" smtClean="0">
                <a:solidFill>
                  <a:srgbClr val="0000FF"/>
                </a:solidFill>
                <a:latin typeface="Courier New" pitchFamily="49" charset="0"/>
              </a:rPr>
              <a:t>Result := A &gt; B;</a:t>
            </a:r>
            <a:endParaRPr lang="en-US" altLang="de-DE" sz="1400" b="1" noProof="0" dirty="0" smtClean="0">
              <a:solidFill>
                <a:srgbClr val="0000FF"/>
              </a:solidFill>
              <a:latin typeface="Courier New" pitchFamily="49" charset="0"/>
            </a:endParaRPr>
          </a:p>
        </p:txBody>
      </p:sp>
      <p:sp>
        <p:nvSpPr>
          <p:cNvPr id="56327" name="Textfeld 1"/>
          <p:cNvSpPr txBox="1">
            <a:spLocks noChangeArrowheads="1"/>
          </p:cNvSpPr>
          <p:nvPr/>
        </p:nvSpPr>
        <p:spPr bwMode="auto">
          <a:xfrm>
            <a:off x="3615851" y="1620838"/>
            <a:ext cx="5060630" cy="33085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r>
              <a:rPr lang="en-US" altLang="de-DE" sz="1900" dirty="0" smtClean="0">
                <a:solidFill>
                  <a:srgbClr val="663300"/>
                </a:solidFill>
              </a:rPr>
              <a:t>Conditions are expressions of Boolean type.</a:t>
            </a:r>
          </a:p>
          <a:p>
            <a:r>
              <a:rPr lang="en-US" altLang="de-DE" sz="1900" dirty="0" smtClean="0">
                <a:solidFill>
                  <a:schemeClr val="tx1"/>
                </a:solidFill>
              </a:rPr>
              <a:t>The statement is evaluated top down until the first True is found.</a:t>
            </a:r>
          </a:p>
          <a:p>
            <a:r>
              <a:rPr lang="en-US" altLang="de-DE" sz="1900" dirty="0" smtClean="0">
                <a:solidFill>
                  <a:schemeClr val="tx1"/>
                </a:solidFill>
              </a:rPr>
              <a:t>For complicated forms of conditions, determining whether the sequence may be changed without changing the semantics (i.e. whether the condi-tions are disjoint or overlap) becomes very difficult. In such cases, the decision where to insert another </a:t>
            </a:r>
            <a:r>
              <a:rPr lang="en-US" altLang="de-DE" sz="1800" b="1" dirty="0" smtClean="0">
                <a:solidFill>
                  <a:schemeClr val="tx1"/>
                </a:solidFill>
                <a:latin typeface="Courier New" panose="02070309020205020404" pitchFamily="49" charset="0"/>
                <a:cs typeface="Courier New" panose="02070309020205020404" pitchFamily="49" charset="0"/>
              </a:rPr>
              <a:t>elsif</a:t>
            </a:r>
            <a:r>
              <a:rPr lang="en-US" altLang="de-DE" sz="1900" dirty="0" smtClean="0">
                <a:solidFill>
                  <a:schemeClr val="tx1"/>
                </a:solidFill>
              </a:rPr>
              <a:t> becomes extraordinarily difficult to reach.</a:t>
            </a:r>
          </a:p>
          <a:p>
            <a:r>
              <a:rPr lang="en-US" altLang="de-DE" sz="1900" dirty="0" smtClean="0">
                <a:solidFill>
                  <a:schemeClr val="accent2"/>
                </a:solidFill>
              </a:rPr>
              <a:t>Help by heavily commenting accordingly!</a:t>
            </a:r>
            <a:endParaRPr lang="en-US" altLang="de-DE" sz="1900" dirty="0">
              <a:solidFill>
                <a:schemeClr val="accent2"/>
              </a:solidFill>
            </a:endParaRPr>
          </a:p>
        </p:txBody>
      </p:sp>
      <p:sp>
        <p:nvSpPr>
          <p:cNvPr id="2" name="Textfeld 1"/>
          <p:cNvSpPr txBox="1"/>
          <p:nvPr/>
        </p:nvSpPr>
        <p:spPr>
          <a:xfrm rot="3707038">
            <a:off x="3591869" y="5632218"/>
            <a:ext cx="958065" cy="307777"/>
          </a:xfrm>
          <a:prstGeom prst="rect">
            <a:avLst/>
          </a:prstGeom>
          <a:solidFill>
            <a:srgbClr val="FFCC66"/>
          </a:solidFill>
          <a:ln>
            <a:solidFill>
              <a:srgbClr val="FF0000"/>
            </a:solidFill>
          </a:ln>
        </p:spPr>
        <p:txBody>
          <a:bodyPr wrap="square" rtlCol="0">
            <a:spAutoFit/>
          </a:bodyPr>
          <a:lstStyle/>
          <a:p>
            <a:r>
              <a:rPr lang="en-US" sz="1400" dirty="0" smtClean="0">
                <a:solidFill>
                  <a:srgbClr val="FF0000"/>
                </a:solidFill>
              </a:rPr>
              <a:t>Bad style!</a:t>
            </a:r>
            <a:endParaRPr lang="en-US" sz="1400" dirty="0">
              <a:solidFill>
                <a:srgbClr val="FF0000"/>
              </a:solidFill>
            </a:endParaRPr>
          </a:p>
        </p:txBody>
      </p:sp>
      <p:cxnSp>
        <p:nvCxnSpPr>
          <p:cNvPr id="9" name="Gerader Verbinder 8"/>
          <p:cNvCxnSpPr/>
          <p:nvPr/>
        </p:nvCxnSpPr>
        <p:spPr bwMode="auto">
          <a:xfrm flipH="1">
            <a:off x="3512244" y="1739133"/>
            <a:ext cx="12993" cy="3691010"/>
          </a:xfrm>
          <a:prstGeom prst="lin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0" name="Rectangle 3"/>
          <p:cNvSpPr txBox="1">
            <a:spLocks noChangeArrowheads="1"/>
          </p:cNvSpPr>
          <p:nvPr/>
        </p:nvSpPr>
        <p:spPr bwMode="auto">
          <a:xfrm>
            <a:off x="1120290" y="5657850"/>
            <a:ext cx="2659622" cy="590550"/>
          </a:xfrm>
          <a:prstGeom prst="rect">
            <a:avLst/>
          </a:prstGeom>
          <a:noFill/>
          <a:ln w="12700">
            <a:solidFill>
              <a:srgbClr val="FF0000"/>
            </a:solidFill>
            <a:round/>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0000" tIns="46800" rIns="90000" bIns="46800" numCol="1" anchor="ctr" anchorCtr="0" compatLnSpc="1">
            <a:prstTxWarp prst="textNoShape">
              <a:avLst/>
            </a:prstTxWarp>
          </a:bodyPr>
          <a:lstStyle>
            <a:lvl1pPr marL="342900" indent="-342900" algn="l" defTabSz="449263" rtl="0" eaLnBrk="0" fontAlgn="base" hangingPunct="0">
              <a:spcBef>
                <a:spcPts val="800"/>
              </a:spcBef>
              <a:spcAft>
                <a:spcPct val="0"/>
              </a:spcAft>
              <a:buClr>
                <a:srgbClr val="000000"/>
              </a:buClr>
              <a:buSzPct val="100000"/>
              <a:buFont typeface="Times New Roman" pitchFamily="18" charset="0"/>
              <a:defRPr sz="2800">
                <a:solidFill>
                  <a:srgbClr val="000000"/>
                </a:solidFill>
                <a:latin typeface="+mn-lt"/>
                <a:ea typeface="+mn-ea"/>
                <a:cs typeface="+mn-cs"/>
              </a:defRPr>
            </a:lvl1pPr>
            <a:lvl2pPr marL="446088" indent="-266700" algn="l" defTabSz="449263" rtl="0" eaLnBrk="0" fontAlgn="base" hangingPunct="0">
              <a:spcBef>
                <a:spcPts val="700"/>
              </a:spcBef>
              <a:spcAft>
                <a:spcPct val="0"/>
              </a:spcAft>
              <a:buClr>
                <a:srgbClr val="000000"/>
              </a:buClr>
              <a:buSzPct val="100000"/>
              <a:buChar char="•"/>
              <a:defRPr sz="2400">
                <a:solidFill>
                  <a:srgbClr val="000000"/>
                </a:solidFill>
                <a:latin typeface="+mn-lt"/>
              </a:defRPr>
            </a:lvl2pPr>
            <a:lvl3pPr marL="892175" indent="-173038" algn="l" defTabSz="449263" rtl="0" eaLnBrk="0" fontAlgn="base" hangingPunct="0">
              <a:spcBef>
                <a:spcPts val="600"/>
              </a:spcBef>
              <a:spcAft>
                <a:spcPct val="0"/>
              </a:spcAft>
              <a:buClr>
                <a:srgbClr val="000000"/>
              </a:buClr>
              <a:buSzPct val="100000"/>
              <a:buFont typeface="Times New Roman" pitchFamily="18" charset="0"/>
              <a:defRPr sz="2000">
                <a:solidFill>
                  <a:srgbClr val="000000"/>
                </a:solidFill>
                <a:latin typeface="+mn-lt"/>
              </a:defRPr>
            </a:lvl3pPr>
            <a:lvl4pPr marL="1714500" indent="-228600" algn="l" defTabSz="449263" rtl="0" eaLnBrk="0" fontAlgn="base" hangingPunct="0">
              <a:spcBef>
                <a:spcPts val="500"/>
              </a:spcBef>
              <a:spcAft>
                <a:spcPct val="0"/>
              </a:spcAft>
              <a:buClr>
                <a:srgbClr val="000000"/>
              </a:buClr>
              <a:buSzPct val="100000"/>
              <a:buFont typeface="Times New Roman" pitchFamily="18" charset="0"/>
              <a:defRPr sz="1800">
                <a:solidFill>
                  <a:srgbClr val="000000"/>
                </a:solidFill>
                <a:latin typeface="+mn-lt"/>
              </a:defRPr>
            </a:lvl4pPr>
            <a:lvl5pPr marL="2122488" indent="-228600" algn="l" defTabSz="449263" rtl="0" eaLnBrk="0" fontAlgn="base" hangingPunct="0">
              <a:spcBef>
                <a:spcPts val="500"/>
              </a:spcBef>
              <a:spcAft>
                <a:spcPct val="0"/>
              </a:spcAft>
              <a:buClr>
                <a:srgbClr val="000000"/>
              </a:buClr>
              <a:buSzPct val="100000"/>
              <a:buFont typeface="Times New Roman" pitchFamily="18" charset="0"/>
              <a:defRPr sz="1800">
                <a:solidFill>
                  <a:srgbClr val="000000"/>
                </a:solidFill>
                <a:latin typeface="+mn-lt"/>
              </a:defRPr>
            </a:lvl5pPr>
            <a:lvl6pPr marL="2579688" indent="-228600" algn="l" defTabSz="449263" rtl="0" fontAlgn="base">
              <a:spcBef>
                <a:spcPts val="500"/>
              </a:spcBef>
              <a:spcAft>
                <a:spcPct val="0"/>
              </a:spcAft>
              <a:buClr>
                <a:srgbClr val="000000"/>
              </a:buClr>
              <a:buSzPct val="100000"/>
              <a:buFont typeface="Times New Roman" pitchFamily="18" charset="0"/>
              <a:defRPr sz="1800">
                <a:solidFill>
                  <a:srgbClr val="000000"/>
                </a:solidFill>
                <a:latin typeface="+mn-lt"/>
              </a:defRPr>
            </a:lvl6pPr>
            <a:lvl7pPr marL="3036888" indent="-228600" algn="l" defTabSz="449263" rtl="0" fontAlgn="base">
              <a:spcBef>
                <a:spcPts val="500"/>
              </a:spcBef>
              <a:spcAft>
                <a:spcPct val="0"/>
              </a:spcAft>
              <a:buClr>
                <a:srgbClr val="000000"/>
              </a:buClr>
              <a:buSzPct val="100000"/>
              <a:buFont typeface="Times New Roman" pitchFamily="18" charset="0"/>
              <a:defRPr sz="1800">
                <a:solidFill>
                  <a:srgbClr val="000000"/>
                </a:solidFill>
                <a:latin typeface="+mn-lt"/>
              </a:defRPr>
            </a:lvl7pPr>
            <a:lvl8pPr marL="3494088" indent="-228600" algn="l" defTabSz="449263" rtl="0" fontAlgn="base">
              <a:spcBef>
                <a:spcPts val="500"/>
              </a:spcBef>
              <a:spcAft>
                <a:spcPct val="0"/>
              </a:spcAft>
              <a:buClr>
                <a:srgbClr val="000000"/>
              </a:buClr>
              <a:buSzPct val="100000"/>
              <a:buFont typeface="Times New Roman" pitchFamily="18" charset="0"/>
              <a:defRPr sz="1800">
                <a:solidFill>
                  <a:srgbClr val="000000"/>
                </a:solidFill>
                <a:latin typeface="+mn-lt"/>
              </a:defRPr>
            </a:lvl8pPr>
            <a:lvl9pPr marL="3951288" indent="-228600" algn="l" defTabSz="449263" rtl="0" fontAlgn="base">
              <a:spcBef>
                <a:spcPts val="500"/>
              </a:spcBef>
              <a:spcAft>
                <a:spcPct val="0"/>
              </a:spcAft>
              <a:buClr>
                <a:srgbClr val="000000"/>
              </a:buClr>
              <a:buSzPct val="100000"/>
              <a:buFont typeface="Times New Roman" pitchFamily="18" charset="0"/>
              <a:defRPr sz="1800">
                <a:solidFill>
                  <a:srgbClr val="000000"/>
                </a:solidFill>
                <a:latin typeface="+mn-lt"/>
              </a:defRPr>
            </a:lvl9pPr>
          </a:lstStyle>
          <a:p>
            <a:pPr marL="0" indent="0" eaLnBrk="1" hangingPunct="1">
              <a:lnSpc>
                <a:spcPct val="80000"/>
              </a:lnSpc>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400" b="1" kern="0" dirty="0" smtClean="0">
                <a:solidFill>
                  <a:srgbClr val="FF0000"/>
                </a:solidFill>
                <a:latin typeface="Courier New" pitchFamily="49" charset="0"/>
              </a:rPr>
              <a:t>if</a:t>
            </a:r>
            <a:r>
              <a:rPr lang="en-US" altLang="de-DE" sz="1400" kern="0" dirty="0" smtClean="0">
                <a:solidFill>
                  <a:srgbClr val="FF0000"/>
                </a:solidFill>
                <a:latin typeface="Courier New" pitchFamily="49" charset="0"/>
              </a:rPr>
              <a:t> condition=False </a:t>
            </a:r>
            <a:r>
              <a:rPr lang="en-US" altLang="de-DE" sz="1400" b="1" kern="0" dirty="0" smtClean="0">
                <a:solidFill>
                  <a:srgbClr val="FF0000"/>
                </a:solidFill>
                <a:latin typeface="Courier New" pitchFamily="49" charset="0"/>
              </a:rPr>
              <a:t>then</a:t>
            </a:r>
          </a:p>
          <a:p>
            <a:pPr marL="0" indent="0" eaLnBrk="1" hangingPunct="1">
              <a:lnSpc>
                <a:spcPct val="80000"/>
              </a:lnSpc>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400" b="1" kern="0" dirty="0" smtClean="0">
                <a:solidFill>
                  <a:srgbClr val="0000FF"/>
                </a:solidFill>
                <a:latin typeface="Courier New" pitchFamily="49" charset="0"/>
              </a:rPr>
              <a:t>if not </a:t>
            </a:r>
            <a:r>
              <a:rPr lang="en-US" altLang="de-DE" sz="1400" kern="0" dirty="0" smtClean="0">
                <a:solidFill>
                  <a:srgbClr val="0000FF"/>
                </a:solidFill>
                <a:latin typeface="Courier New" pitchFamily="49" charset="0"/>
              </a:rPr>
              <a:t>condition </a:t>
            </a:r>
            <a:r>
              <a:rPr lang="en-US" altLang="de-DE" sz="1400" b="1" kern="0" dirty="0" smtClean="0">
                <a:solidFill>
                  <a:srgbClr val="0000FF"/>
                </a:solidFill>
                <a:latin typeface="Courier New" pitchFamily="49" charset="0"/>
              </a:rPr>
              <a:t>then</a:t>
            </a:r>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1"/>
          <p:cNvSpPr>
            <a:spLocks noGrp="1" noChangeArrowheads="1"/>
          </p:cNvSpPr>
          <p:nvPr>
            <p:ph type="title"/>
          </p:nvPr>
        </p:nvSpPr>
        <p:spPr>
          <a:xfrm>
            <a:off x="685800" y="609600"/>
            <a:ext cx="7772400" cy="947192"/>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noProof="0" dirty="0" smtClean="0"/>
              <a:t>Adaʼs Properties</a:t>
            </a:r>
          </a:p>
        </p:txBody>
      </p:sp>
      <p:sp>
        <p:nvSpPr>
          <p:cNvPr id="7171" name="Rectangle 2"/>
          <p:cNvSpPr>
            <a:spLocks noGrp="1" noChangeArrowheads="1"/>
          </p:cNvSpPr>
          <p:nvPr>
            <p:ph idx="1"/>
          </p:nvPr>
        </p:nvSpPr>
        <p:spPr>
          <a:xfrm>
            <a:off x="685800" y="1556792"/>
            <a:ext cx="7772400" cy="4710658"/>
          </a:xfrm>
        </p:spPr>
        <p:txBody>
          <a:bodyPr/>
          <a:lstStyle/>
          <a:p>
            <a:pPr marL="608013" indent="-608013">
              <a:lnSpc>
                <a:spcPct val="80000"/>
              </a:lnSpc>
              <a:spcBef>
                <a:spcPts val="475"/>
              </a:spcBef>
              <a:buClr>
                <a:srgbClr val="00A6EB"/>
              </a:buClr>
              <a:buFont typeface="Wingdings 3" pitchFamily="16" charset="2"/>
              <a:buChar char=""/>
              <a:tabLst>
                <a:tab pos="1177925" algn="l"/>
                <a:tab pos="2092325" algn="l"/>
                <a:tab pos="3006725" algn="l"/>
                <a:tab pos="3921125" algn="l"/>
                <a:tab pos="4835525" algn="l"/>
                <a:tab pos="5749925" algn="l"/>
                <a:tab pos="6664325" algn="l"/>
                <a:tab pos="7578725" algn="l"/>
                <a:tab pos="8493125" algn="l"/>
                <a:tab pos="9407525" algn="l"/>
                <a:tab pos="10321925" algn="l"/>
              </a:tabLst>
              <a:defRPr/>
            </a:pPr>
            <a:r>
              <a:rPr lang="en-US" sz="1700" b="1" noProof="0" dirty="0" smtClean="0"/>
              <a:t>Designed with three major concerns</a:t>
            </a:r>
          </a:p>
          <a:p>
            <a:pPr marL="989013" lvl="1" indent="-531813">
              <a:lnSpc>
                <a:spcPct val="80000"/>
              </a:lnSpc>
              <a:spcBef>
                <a:spcPts val="475"/>
              </a:spcBef>
              <a:buClr>
                <a:srgbClr val="00A6EB"/>
              </a:buClr>
              <a:buFont typeface="Arial" charset="0"/>
              <a:buChar char="-"/>
              <a:tabLst>
                <a:tab pos="1177925" algn="l"/>
                <a:tab pos="2092325" algn="l"/>
                <a:tab pos="3006725" algn="l"/>
                <a:tab pos="3921125" algn="l"/>
                <a:tab pos="4835525" algn="l"/>
                <a:tab pos="5749925" algn="l"/>
                <a:tab pos="6664325" algn="l"/>
                <a:tab pos="7578725" algn="l"/>
                <a:tab pos="8493125" algn="l"/>
                <a:tab pos="9407525" algn="l"/>
                <a:tab pos="10321925" algn="l"/>
              </a:tabLst>
              <a:defRPr/>
            </a:pPr>
            <a:r>
              <a:rPr lang="en-US" sz="1700" noProof="0" dirty="0" smtClean="0"/>
              <a:t>Dependability and maintainability</a:t>
            </a:r>
          </a:p>
          <a:p>
            <a:pPr marL="989013" lvl="1" indent="-531813">
              <a:lnSpc>
                <a:spcPct val="80000"/>
              </a:lnSpc>
              <a:spcBef>
                <a:spcPts val="475"/>
              </a:spcBef>
              <a:buClr>
                <a:srgbClr val="00A6EB"/>
              </a:buClr>
              <a:buFont typeface="Arial" charset="0"/>
              <a:buChar char="-"/>
              <a:tabLst>
                <a:tab pos="1177925" algn="l"/>
                <a:tab pos="2092325" algn="l"/>
                <a:tab pos="3006725" algn="l"/>
                <a:tab pos="3921125" algn="l"/>
                <a:tab pos="4835525" algn="l"/>
                <a:tab pos="5749925" algn="l"/>
                <a:tab pos="6664325" algn="l"/>
                <a:tab pos="7578725" algn="l"/>
                <a:tab pos="8493125" algn="l"/>
                <a:tab pos="9407525" algn="l"/>
                <a:tab pos="10321925" algn="l"/>
              </a:tabLst>
              <a:defRPr/>
            </a:pPr>
            <a:r>
              <a:rPr lang="en-US" sz="1700" noProof="0" dirty="0" smtClean="0"/>
              <a:t>Programming as a human activity</a:t>
            </a:r>
          </a:p>
          <a:p>
            <a:pPr marL="989013" lvl="1" indent="-531813">
              <a:lnSpc>
                <a:spcPct val="80000"/>
              </a:lnSpc>
              <a:spcBef>
                <a:spcPts val="475"/>
              </a:spcBef>
              <a:buClr>
                <a:srgbClr val="00A6EB"/>
              </a:buClr>
              <a:buFont typeface="Arial" charset="0"/>
              <a:buChar char="-"/>
              <a:tabLst>
                <a:tab pos="1177925" algn="l"/>
                <a:tab pos="2092325" algn="l"/>
                <a:tab pos="3006725" algn="l"/>
                <a:tab pos="3921125" algn="l"/>
                <a:tab pos="4835525" algn="l"/>
                <a:tab pos="5749925" algn="l"/>
                <a:tab pos="6664325" algn="l"/>
                <a:tab pos="7578725" algn="l"/>
                <a:tab pos="8493125" algn="l"/>
                <a:tab pos="9407525" algn="l"/>
                <a:tab pos="10321925" algn="l"/>
              </a:tabLst>
              <a:defRPr/>
            </a:pPr>
            <a:r>
              <a:rPr lang="en-US" sz="1700" noProof="0" dirty="0" smtClean="0"/>
              <a:t>Efficiency</a:t>
            </a:r>
          </a:p>
          <a:p>
            <a:pPr marL="608013" indent="-608013">
              <a:lnSpc>
                <a:spcPct val="80000"/>
              </a:lnSpc>
              <a:spcBef>
                <a:spcPts val="475"/>
              </a:spcBef>
              <a:buClr>
                <a:srgbClr val="00A6EB"/>
              </a:buClr>
              <a:buFont typeface="Wingdings 3" pitchFamily="16" charset="2"/>
              <a:buChar char=""/>
              <a:tabLst>
                <a:tab pos="1177925" algn="l"/>
                <a:tab pos="2092325" algn="l"/>
                <a:tab pos="3006725" algn="l"/>
                <a:tab pos="3921125" algn="l"/>
                <a:tab pos="4835525" algn="l"/>
                <a:tab pos="5749925" algn="l"/>
                <a:tab pos="6664325" algn="l"/>
                <a:tab pos="7578725" algn="l"/>
                <a:tab pos="8493125" algn="l"/>
                <a:tab pos="9407525" algn="l"/>
                <a:tab pos="10321925" algn="l"/>
              </a:tabLst>
              <a:defRPr/>
            </a:pPr>
            <a:r>
              <a:rPr lang="en-US" sz="1700" b="1" noProof="0" dirty="0" smtClean="0"/>
              <a:t>Most important features</a:t>
            </a:r>
          </a:p>
          <a:p>
            <a:pPr marL="989013" lvl="1" indent="-531813">
              <a:lnSpc>
                <a:spcPct val="80000"/>
              </a:lnSpc>
              <a:spcBef>
                <a:spcPts val="350"/>
              </a:spcBef>
              <a:buClr>
                <a:srgbClr val="00A6EB"/>
              </a:buClr>
              <a:buFont typeface="Arial" charset="0"/>
              <a:buChar char="-"/>
              <a:tabLst>
                <a:tab pos="1177925" algn="l"/>
                <a:tab pos="2092325" algn="l"/>
                <a:tab pos="3006725" algn="l"/>
                <a:tab pos="3921125" algn="l"/>
                <a:tab pos="4835525" algn="l"/>
                <a:tab pos="5749925" algn="l"/>
                <a:tab pos="6664325" algn="l"/>
                <a:tab pos="7578725" algn="l"/>
                <a:tab pos="8493125" algn="l"/>
                <a:tab pos="9407525" algn="l"/>
                <a:tab pos="10321925" algn="l"/>
              </a:tabLst>
              <a:defRPr/>
            </a:pPr>
            <a:r>
              <a:rPr lang="en-US" sz="1700" noProof="0" dirty="0" smtClean="0"/>
              <a:t>Standardized </a:t>
            </a:r>
            <a:r>
              <a:rPr lang="en-US" sz="1700" noProof="0" dirty="0" smtClean="0">
                <a:cs typeface="Arial" charset="0"/>
              </a:rPr>
              <a:t>→</a:t>
            </a:r>
            <a:r>
              <a:rPr lang="en-US" sz="1700" noProof="0" dirty="0" smtClean="0"/>
              <a:t> Compiler Conformity Assessment</a:t>
            </a:r>
            <a:br>
              <a:rPr lang="en-US" sz="1700" noProof="0" dirty="0" smtClean="0"/>
            </a:br>
            <a:r>
              <a:rPr lang="en-US" sz="1700" noProof="0" dirty="0" smtClean="0">
                <a:solidFill>
                  <a:srgbClr val="009900"/>
                </a:solidFill>
              </a:rPr>
              <a:t>only language with an ISO standard for compiler validation</a:t>
            </a:r>
          </a:p>
          <a:p>
            <a:pPr marL="989013" lvl="1" indent="-531813">
              <a:lnSpc>
                <a:spcPct val="80000"/>
              </a:lnSpc>
              <a:spcBef>
                <a:spcPts val="475"/>
              </a:spcBef>
              <a:buClr>
                <a:srgbClr val="00A6EB"/>
              </a:buClr>
              <a:buFont typeface="Arial" charset="0"/>
              <a:buChar char="-"/>
              <a:tabLst>
                <a:tab pos="1177925" algn="l"/>
                <a:tab pos="2092325" algn="l"/>
                <a:tab pos="3006725" algn="l"/>
                <a:tab pos="3921125" algn="l"/>
                <a:tab pos="4835525" algn="l"/>
                <a:tab pos="5749925" algn="l"/>
                <a:tab pos="6664325" algn="l"/>
                <a:tab pos="7578725" algn="l"/>
                <a:tab pos="8493125" algn="l"/>
                <a:tab pos="9407525" algn="l"/>
                <a:tab pos="10321925" algn="l"/>
              </a:tabLst>
              <a:defRPr/>
            </a:pPr>
            <a:r>
              <a:rPr lang="en-US" sz="1700" noProof="0" dirty="0" smtClean="0"/>
              <a:t>Error robust syntax</a:t>
            </a:r>
          </a:p>
          <a:p>
            <a:pPr marL="989013" lvl="1" indent="-531813">
              <a:lnSpc>
                <a:spcPct val="80000"/>
              </a:lnSpc>
              <a:spcBef>
                <a:spcPts val="475"/>
              </a:spcBef>
              <a:buClr>
                <a:srgbClr val="00A6EB"/>
              </a:buClr>
              <a:buFont typeface="Arial" charset="0"/>
              <a:buChar char="-"/>
              <a:tabLst>
                <a:tab pos="1177925" algn="l"/>
                <a:tab pos="2092325" algn="l"/>
                <a:tab pos="3006725" algn="l"/>
                <a:tab pos="3921125" algn="l"/>
                <a:tab pos="4835525" algn="l"/>
                <a:tab pos="5749925" algn="l"/>
                <a:tab pos="6664325" algn="l"/>
                <a:tab pos="7578725" algn="l"/>
                <a:tab pos="8493125" algn="l"/>
                <a:tab pos="9407525" algn="l"/>
                <a:tab pos="10321925" algn="l"/>
              </a:tabLst>
              <a:defRPr/>
            </a:pPr>
            <a:r>
              <a:rPr lang="en-US" sz="1700" noProof="0" dirty="0" smtClean="0"/>
              <a:t>Strong typing</a:t>
            </a:r>
          </a:p>
          <a:p>
            <a:pPr marL="989013" lvl="1" indent="-531813">
              <a:lnSpc>
                <a:spcPct val="80000"/>
              </a:lnSpc>
              <a:spcBef>
                <a:spcPts val="475"/>
              </a:spcBef>
              <a:buClr>
                <a:srgbClr val="00A6EB"/>
              </a:buClr>
              <a:buFont typeface="Arial" charset="0"/>
              <a:buChar char="-"/>
              <a:tabLst>
                <a:tab pos="1177925" algn="l"/>
                <a:tab pos="2092325" algn="l"/>
                <a:tab pos="3006725" algn="l"/>
                <a:tab pos="3921125" algn="l"/>
                <a:tab pos="4835525" algn="l"/>
                <a:tab pos="5749925" algn="l"/>
                <a:tab pos="6664325" algn="l"/>
                <a:tab pos="7578725" algn="l"/>
                <a:tab pos="8493125" algn="l"/>
                <a:tab pos="9407525" algn="l"/>
                <a:tab pos="10321925" algn="l"/>
              </a:tabLst>
              <a:defRPr/>
            </a:pPr>
            <a:r>
              <a:rPr lang="en-US" sz="1700" noProof="0" dirty="0" smtClean="0"/>
              <a:t>Strict separation of specification and implementation</a:t>
            </a:r>
          </a:p>
          <a:p>
            <a:pPr marL="989013" lvl="1" indent="-531813">
              <a:lnSpc>
                <a:spcPct val="80000"/>
              </a:lnSpc>
              <a:spcBef>
                <a:spcPts val="475"/>
              </a:spcBef>
              <a:buClr>
                <a:srgbClr val="00A6EB"/>
              </a:buClr>
              <a:buFont typeface="Arial" charset="0"/>
              <a:buChar char="-"/>
              <a:tabLst>
                <a:tab pos="1177925" algn="l"/>
                <a:tab pos="2092325" algn="l"/>
                <a:tab pos="3006725" algn="l"/>
                <a:tab pos="3921125" algn="l"/>
                <a:tab pos="4835525" algn="l"/>
                <a:tab pos="5749925" algn="l"/>
                <a:tab pos="6664325" algn="l"/>
                <a:tab pos="7578725" algn="l"/>
                <a:tab pos="8493125" algn="l"/>
                <a:tab pos="9407525" algn="l"/>
                <a:tab pos="10321925" algn="l"/>
              </a:tabLst>
              <a:defRPr/>
            </a:pPr>
            <a:r>
              <a:rPr lang="en-US" sz="1700" noProof="0" dirty="0" smtClean="0"/>
              <a:t>Real-time capability</a:t>
            </a:r>
          </a:p>
          <a:p>
            <a:pPr marL="989013" lvl="1" indent="-531813">
              <a:lnSpc>
                <a:spcPct val="80000"/>
              </a:lnSpc>
              <a:spcBef>
                <a:spcPts val="475"/>
              </a:spcBef>
              <a:buClr>
                <a:srgbClr val="00A6EB"/>
              </a:buClr>
              <a:buFont typeface="Arial" charset="0"/>
              <a:buChar char="-"/>
              <a:tabLst>
                <a:tab pos="1177925" algn="l"/>
                <a:tab pos="2092325" algn="l"/>
                <a:tab pos="3006725" algn="l"/>
                <a:tab pos="3921125" algn="l"/>
                <a:tab pos="4835525" algn="l"/>
                <a:tab pos="5749925" algn="l"/>
                <a:tab pos="6664325" algn="l"/>
                <a:tab pos="7578725" algn="l"/>
                <a:tab pos="8493125" algn="l"/>
                <a:tab pos="9407525" algn="l"/>
                <a:tab pos="10321925" algn="l"/>
              </a:tabLst>
              <a:defRPr/>
            </a:pPr>
            <a:r>
              <a:rPr lang="en-US" sz="1700" noProof="0" dirty="0" smtClean="0">
                <a:solidFill>
                  <a:schemeClr val="tx1">
                    <a:lumMod val="50000"/>
                    <a:lumOff val="50000"/>
                  </a:schemeClr>
                </a:solidFill>
              </a:rPr>
              <a:t>Object orientedness (inheritance and polymorphy)</a:t>
            </a:r>
          </a:p>
          <a:p>
            <a:pPr marL="989013" lvl="1" indent="-531813">
              <a:lnSpc>
                <a:spcPct val="80000"/>
              </a:lnSpc>
              <a:spcBef>
                <a:spcPts val="475"/>
              </a:spcBef>
              <a:buClr>
                <a:srgbClr val="00A6EB"/>
              </a:buClr>
              <a:buFont typeface="Arial" charset="0"/>
              <a:buChar char="-"/>
              <a:tabLst>
                <a:tab pos="1177925" algn="l"/>
                <a:tab pos="2092325" algn="l"/>
                <a:tab pos="3006725" algn="l"/>
                <a:tab pos="3921125" algn="l"/>
                <a:tab pos="4835525" algn="l"/>
                <a:tab pos="5749925" algn="l"/>
                <a:tab pos="6664325" algn="l"/>
                <a:tab pos="7578725" algn="l"/>
                <a:tab pos="8493125" algn="l"/>
                <a:tab pos="9407525" algn="l"/>
                <a:tab pos="10321925" algn="l"/>
              </a:tabLst>
              <a:defRPr/>
            </a:pPr>
            <a:r>
              <a:rPr lang="en-US" sz="1700" noProof="0" dirty="0" smtClean="0">
                <a:solidFill>
                  <a:schemeClr val="tx1">
                    <a:lumMod val="50000"/>
                    <a:lumOff val="50000"/>
                  </a:schemeClr>
                </a:solidFill>
              </a:rPr>
              <a:t>Concurrency (tasking)</a:t>
            </a:r>
          </a:p>
          <a:p>
            <a:pPr marL="989013" lvl="1" indent="-531813">
              <a:lnSpc>
                <a:spcPct val="80000"/>
              </a:lnSpc>
              <a:spcBef>
                <a:spcPts val="475"/>
              </a:spcBef>
              <a:buClr>
                <a:srgbClr val="00A6EB"/>
              </a:buClr>
              <a:buFont typeface="Arial" charset="0"/>
              <a:buChar char="-"/>
              <a:tabLst>
                <a:tab pos="1177925" algn="l"/>
                <a:tab pos="2092325" algn="l"/>
                <a:tab pos="3006725" algn="l"/>
                <a:tab pos="3921125" algn="l"/>
                <a:tab pos="4835525" algn="l"/>
                <a:tab pos="5749925" algn="l"/>
                <a:tab pos="6664325" algn="l"/>
                <a:tab pos="7578725" algn="l"/>
                <a:tab pos="8493125" algn="l"/>
                <a:tab pos="9407525" algn="l"/>
                <a:tab pos="10321925" algn="l"/>
              </a:tabLst>
              <a:defRPr/>
            </a:pPr>
            <a:r>
              <a:rPr lang="en-US" sz="1700" noProof="0" dirty="0" smtClean="0"/>
              <a:t>Exception handling</a:t>
            </a:r>
          </a:p>
          <a:p>
            <a:pPr marL="989013" lvl="1" indent="-531813">
              <a:lnSpc>
                <a:spcPct val="80000"/>
              </a:lnSpc>
              <a:spcBef>
                <a:spcPts val="475"/>
              </a:spcBef>
              <a:buClr>
                <a:srgbClr val="00A6EB"/>
              </a:buClr>
              <a:buFont typeface="Arial" charset="0"/>
              <a:buChar char="-"/>
              <a:tabLst>
                <a:tab pos="1177925" algn="l"/>
                <a:tab pos="2092325" algn="l"/>
                <a:tab pos="3006725" algn="l"/>
                <a:tab pos="3921125" algn="l"/>
                <a:tab pos="4835525" algn="l"/>
                <a:tab pos="5749925" algn="l"/>
                <a:tab pos="6664325" algn="l"/>
                <a:tab pos="7578725" algn="l"/>
                <a:tab pos="8493125" algn="l"/>
                <a:tab pos="9407525" algn="l"/>
                <a:tab pos="10321925" algn="l"/>
              </a:tabLst>
              <a:defRPr/>
            </a:pPr>
            <a:r>
              <a:rPr lang="en-US" sz="1700" noProof="0" dirty="0" smtClean="0">
                <a:solidFill>
                  <a:schemeClr val="tx1">
                    <a:lumMod val="50000"/>
                    <a:lumOff val="50000"/>
                  </a:schemeClr>
                </a:solidFill>
              </a:rPr>
              <a:t>Distributed systems</a:t>
            </a:r>
          </a:p>
          <a:p>
            <a:pPr marL="989013" lvl="1" indent="-531813">
              <a:lnSpc>
                <a:spcPct val="80000"/>
              </a:lnSpc>
              <a:spcBef>
                <a:spcPts val="475"/>
              </a:spcBef>
              <a:buClr>
                <a:srgbClr val="00A6EB"/>
              </a:buClr>
              <a:buFont typeface="Arial" charset="0"/>
              <a:buChar char="-"/>
              <a:tabLst>
                <a:tab pos="1177925" algn="l"/>
                <a:tab pos="2092325" algn="l"/>
                <a:tab pos="3006725" algn="l"/>
                <a:tab pos="3921125" algn="l"/>
                <a:tab pos="4835525" algn="l"/>
                <a:tab pos="5749925" algn="l"/>
                <a:tab pos="6664325" algn="l"/>
                <a:tab pos="7578725" algn="l"/>
                <a:tab pos="8493125" algn="l"/>
                <a:tab pos="9407525" algn="l"/>
                <a:tab pos="10321925" algn="l"/>
              </a:tabLst>
              <a:defRPr/>
            </a:pPr>
            <a:r>
              <a:rPr lang="en-US" sz="1700" noProof="0" dirty="0" smtClean="0">
                <a:solidFill>
                  <a:schemeClr val="tx1"/>
                </a:solidFill>
              </a:rPr>
              <a:t>Predicates, pre- and postconditions (Ada 2012)</a:t>
            </a:r>
          </a:p>
          <a:p>
            <a:pPr marL="608013" indent="-608013">
              <a:lnSpc>
                <a:spcPct val="80000"/>
              </a:lnSpc>
              <a:spcBef>
                <a:spcPts val="475"/>
              </a:spcBef>
              <a:buClr>
                <a:srgbClr val="00A6EB"/>
              </a:buClr>
              <a:buFont typeface="Wingdings 3" pitchFamily="16" charset="2"/>
              <a:buChar char=""/>
              <a:tabLst>
                <a:tab pos="1177925" algn="l"/>
                <a:tab pos="2092325" algn="l"/>
                <a:tab pos="3006725" algn="l"/>
                <a:tab pos="3921125" algn="l"/>
                <a:tab pos="4835525" algn="l"/>
                <a:tab pos="5749925" algn="l"/>
                <a:tab pos="6664325" algn="l"/>
                <a:tab pos="7578725" algn="l"/>
                <a:tab pos="8493125" algn="l"/>
                <a:tab pos="9407525" algn="l"/>
                <a:tab pos="10321925" algn="l"/>
              </a:tabLst>
              <a:defRPr/>
            </a:pPr>
            <a:r>
              <a:rPr lang="en-US" sz="1700" b="1" noProof="0" dirty="0" smtClean="0">
                <a:solidFill>
                  <a:schemeClr val="tx1"/>
                </a:solidFill>
              </a:rPr>
              <a:t>SPARK</a:t>
            </a:r>
          </a:p>
          <a:p>
            <a:pPr marL="989013" lvl="1" indent="-531813">
              <a:lnSpc>
                <a:spcPct val="80000"/>
              </a:lnSpc>
              <a:spcBef>
                <a:spcPts val="475"/>
              </a:spcBef>
              <a:buClr>
                <a:srgbClr val="00A6EB"/>
              </a:buClr>
              <a:buFont typeface="Arial" charset="0"/>
              <a:buChar char="-"/>
              <a:tabLst>
                <a:tab pos="1177925" algn="l"/>
                <a:tab pos="2092325" algn="l"/>
                <a:tab pos="3006725" algn="l"/>
                <a:tab pos="3921125" algn="l"/>
                <a:tab pos="4835525" algn="l"/>
                <a:tab pos="5749925" algn="l"/>
                <a:tab pos="6664325" algn="l"/>
                <a:tab pos="7578725" algn="l"/>
                <a:tab pos="8493125" algn="l"/>
                <a:tab pos="9407525" algn="l"/>
                <a:tab pos="10321925" algn="l"/>
              </a:tabLst>
              <a:defRPr/>
            </a:pPr>
            <a:r>
              <a:rPr lang="en-US" sz="1700" noProof="0" dirty="0" smtClean="0">
                <a:solidFill>
                  <a:schemeClr val="tx1"/>
                </a:solidFill>
              </a:rPr>
              <a:t>Correctness by Construction</a:t>
            </a:r>
          </a:p>
        </p:txBody>
      </p:sp>
      <p:sp>
        <p:nvSpPr>
          <p:cNvPr id="2" name="Fußzeilenplatzhalter 1"/>
          <p:cNvSpPr>
            <a:spLocks noGrp="1"/>
          </p:cNvSpPr>
          <p:nvPr>
            <p:ph type="ftr" idx="10"/>
          </p:nvPr>
        </p:nvSpPr>
        <p:spPr/>
        <p:txBody>
          <a:bodyPr/>
          <a:lstStyle/>
          <a:p>
            <a:pPr>
              <a:defRPr/>
            </a:pPr>
            <a:r>
              <a:rPr lang="en-US" dirty="0" smtClean="0"/>
              <a:t>Ada Basics © 2024 C.Grein</a:t>
            </a:r>
            <a:endParaRPr lang="de-DE" dirty="0"/>
          </a:p>
        </p:txBody>
      </p:sp>
      <p:sp>
        <p:nvSpPr>
          <p:cNvPr id="3" name="Foliennummernplatzhalter 2"/>
          <p:cNvSpPr>
            <a:spLocks noGrp="1"/>
          </p:cNvSpPr>
          <p:nvPr>
            <p:ph type="sldNum" idx="11"/>
          </p:nvPr>
        </p:nvSpPr>
        <p:spPr/>
        <p:txBody>
          <a:bodyPr/>
          <a:lstStyle/>
          <a:p>
            <a:pPr>
              <a:defRPr/>
            </a:pPr>
            <a:fld id="{07B95DED-7F18-463B-9F94-D327A3428C3B}" type="slidenum">
              <a:rPr lang="de-DE" smtClean="0"/>
              <a:pPr>
                <a:defRPr/>
              </a:pPr>
              <a:t>8</a:t>
            </a:fld>
            <a:endParaRPr lang="de-DE" dirty="0"/>
          </a:p>
        </p:txBody>
      </p:sp>
      <p:sp>
        <p:nvSpPr>
          <p:cNvPr id="6" name="Textfeld 5"/>
          <p:cNvSpPr txBox="1"/>
          <p:nvPr/>
        </p:nvSpPr>
        <p:spPr>
          <a:xfrm>
            <a:off x="6444208" y="4869160"/>
            <a:ext cx="1871290" cy="430887"/>
          </a:xfrm>
          <a:prstGeom prst="rect">
            <a:avLst/>
          </a:prstGeom>
          <a:noFill/>
          <a:ln w="3175">
            <a:solidFill>
              <a:schemeClr val="bg2"/>
            </a:solidFill>
          </a:ln>
        </p:spPr>
        <p:txBody>
          <a:bodyPr wrap="square" rtlCol="0">
            <a:spAutoFit/>
          </a:bodyPr>
          <a:lstStyle/>
          <a:p>
            <a:pPr algn="ctr"/>
            <a:r>
              <a:rPr lang="en-US" sz="1100" dirty="0" smtClean="0">
                <a:solidFill>
                  <a:schemeClr val="bg2"/>
                </a:solidFill>
              </a:rPr>
              <a:t>The grey items are not part of this course.</a:t>
            </a:r>
            <a:endParaRPr lang="en-US" sz="1100" dirty="0">
              <a:solidFill>
                <a:schemeClr val="bg2"/>
              </a:solidFill>
            </a:endParaRPr>
          </a:p>
        </p:txBody>
      </p:sp>
    </p:spTree>
    <p:extLst>
      <p:ext uri="{BB962C8B-B14F-4D97-AF65-F5344CB8AC3E}">
        <p14:creationId xmlns:p14="http://schemas.microsoft.com/office/powerpoint/2010/main" val="749190615"/>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Rectangle 3"/>
          <p:cNvSpPr>
            <a:spLocks noGrp="1" noChangeArrowheads="1"/>
          </p:cNvSpPr>
          <p:nvPr>
            <p:ph type="ftr" sz="quarte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en-US" altLang="de-DE" sz="2400" dirty="0" smtClean="0"/>
              <a:t>Ada Basics © 2024 C.Grein</a:t>
            </a:r>
            <a:endParaRPr lang="de-DE" altLang="de-DE" sz="2400" dirty="0"/>
          </a:p>
        </p:txBody>
      </p:sp>
      <p:sp>
        <p:nvSpPr>
          <p:cNvPr id="57347" name="Rectangle 4"/>
          <p:cNvSpPr>
            <a:spLocks noGrp="1" noChangeArrowheads="1"/>
          </p:cNvSpPr>
          <p:nvPr>
            <p:ph type="sldNum" sz="quarter"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43D9A6A2-35D0-417F-ABB9-FD3B67135AF9}" type="slidenum">
              <a:rPr lang="de-DE" altLang="de-DE" sz="2400" smtClean="0"/>
              <a:pPr eaLnBrk="1" hangingPunct="1">
                <a:spcBef>
                  <a:spcPct val="0"/>
                </a:spcBef>
              </a:pPr>
              <a:t>80</a:t>
            </a:fld>
            <a:endParaRPr lang="de-DE" altLang="de-DE" sz="2400" dirty="0" smtClean="0"/>
          </a:p>
        </p:txBody>
      </p:sp>
      <p:sp>
        <p:nvSpPr>
          <p:cNvPr id="57348" name="Rectangle 2"/>
          <p:cNvSpPr>
            <a:spLocks noGrp="1" noChangeArrowheads="1"/>
          </p:cNvSpPr>
          <p:nvPr>
            <p:ph type="title" idx="4294967295"/>
          </p:nvPr>
        </p:nvSpPr>
        <p:spPr/>
        <p:txBody>
          <a:bodyPr/>
          <a:lstStyle/>
          <a:p>
            <a:r>
              <a:rPr lang="en-US" altLang="de-DE" noProof="0" dirty="0" smtClean="0"/>
              <a:t>Membership</a:t>
            </a:r>
          </a:p>
        </p:txBody>
      </p:sp>
      <p:sp>
        <p:nvSpPr>
          <p:cNvPr id="57349" name="Rectangle 3"/>
          <p:cNvSpPr>
            <a:spLocks noGrp="1" noChangeArrowheads="1"/>
          </p:cNvSpPr>
          <p:nvPr>
            <p:ph type="body" idx="4294967295"/>
          </p:nvPr>
        </p:nvSpPr>
        <p:spPr>
          <a:xfrm>
            <a:off x="685800" y="1916113"/>
            <a:ext cx="7739063" cy="4321175"/>
          </a:xfrm>
        </p:spPr>
        <p:txBody>
          <a:bodyPr/>
          <a:lstStyle/>
          <a:p>
            <a:r>
              <a:rPr lang="en-US" altLang="de-DE" sz="2400" noProof="0" dirty="0" smtClean="0"/>
              <a:t>Membership in a range:</a:t>
            </a:r>
          </a:p>
          <a:p>
            <a:r>
              <a:rPr lang="en-US" altLang="de-DE" sz="1800" noProof="0" dirty="0" smtClean="0">
                <a:latin typeface="Courier New" pitchFamily="49" charset="0"/>
              </a:rPr>
              <a:t>  </a:t>
            </a:r>
            <a:r>
              <a:rPr lang="en-US" altLang="de-DE" sz="1800" noProof="0" dirty="0" smtClean="0">
                <a:solidFill>
                  <a:srgbClr val="663300"/>
                </a:solidFill>
                <a:latin typeface="Courier New" pitchFamily="49" charset="0"/>
              </a:rPr>
              <a:t>X </a:t>
            </a:r>
            <a:r>
              <a:rPr lang="en-US" altLang="de-DE" sz="1800" b="1" noProof="0" dirty="0" smtClean="0">
                <a:solidFill>
                  <a:srgbClr val="663300"/>
                </a:solidFill>
                <a:latin typeface="Courier New" pitchFamily="49" charset="0"/>
              </a:rPr>
              <a:t>in</a:t>
            </a:r>
            <a:r>
              <a:rPr lang="en-US" altLang="de-DE" sz="1800" noProof="0" dirty="0" smtClean="0">
                <a:solidFill>
                  <a:srgbClr val="663300"/>
                </a:solidFill>
                <a:latin typeface="Courier New" pitchFamily="49" charset="0"/>
              </a:rPr>
              <a:t> Lower_Bound .. Upper_Bound</a:t>
            </a:r>
          </a:p>
          <a:p>
            <a:r>
              <a:rPr lang="en-US" altLang="de-DE" sz="1800" noProof="0" dirty="0" smtClean="0">
                <a:solidFill>
                  <a:srgbClr val="663300"/>
                </a:solidFill>
                <a:latin typeface="Courier New" pitchFamily="49" charset="0"/>
              </a:rPr>
              <a:t>  X </a:t>
            </a:r>
            <a:r>
              <a:rPr lang="en-US" altLang="de-DE" sz="1800" b="1" noProof="0" dirty="0" smtClean="0">
                <a:solidFill>
                  <a:srgbClr val="663300"/>
                </a:solidFill>
                <a:latin typeface="Courier New" pitchFamily="49" charset="0"/>
              </a:rPr>
              <a:t>in</a:t>
            </a:r>
            <a:r>
              <a:rPr lang="en-US" altLang="de-DE" sz="1800" noProof="0" dirty="0" smtClean="0">
                <a:solidFill>
                  <a:srgbClr val="663300"/>
                </a:solidFill>
                <a:latin typeface="Courier New" pitchFamily="49" charset="0"/>
              </a:rPr>
              <a:t> Subtype_Name</a:t>
            </a:r>
          </a:p>
          <a:p>
            <a:r>
              <a:rPr lang="en-US" altLang="de-DE" sz="2400" noProof="0" dirty="0" smtClean="0"/>
              <a:t>So do not write</a:t>
            </a:r>
          </a:p>
          <a:p>
            <a:r>
              <a:rPr lang="en-US" altLang="de-DE" sz="1800" b="1" noProof="0" dirty="0" smtClean="0">
                <a:solidFill>
                  <a:srgbClr val="FF0000"/>
                </a:solidFill>
                <a:latin typeface="Courier New" pitchFamily="49" charset="0"/>
              </a:rPr>
              <a:t>  if</a:t>
            </a:r>
            <a:r>
              <a:rPr lang="en-US" altLang="de-DE" sz="1800" noProof="0" dirty="0" smtClean="0">
                <a:solidFill>
                  <a:srgbClr val="FF0000"/>
                </a:solidFill>
                <a:latin typeface="Courier New" pitchFamily="49" charset="0"/>
              </a:rPr>
              <a:t> X &gt;= A </a:t>
            </a:r>
            <a:r>
              <a:rPr lang="en-US" altLang="de-DE" sz="1800" b="1" noProof="0" dirty="0" smtClean="0">
                <a:solidFill>
                  <a:srgbClr val="FF0000"/>
                </a:solidFill>
                <a:latin typeface="Courier New" pitchFamily="49" charset="0"/>
              </a:rPr>
              <a:t>and</a:t>
            </a:r>
            <a:r>
              <a:rPr lang="en-US" altLang="de-DE" sz="1800" noProof="0" dirty="0" smtClean="0">
                <a:solidFill>
                  <a:srgbClr val="FF0000"/>
                </a:solidFill>
                <a:latin typeface="Courier New" pitchFamily="49" charset="0"/>
              </a:rPr>
              <a:t> X &lt;= B </a:t>
            </a:r>
            <a:r>
              <a:rPr lang="en-US" altLang="de-DE" sz="1800" b="1" noProof="0" dirty="0" smtClean="0">
                <a:solidFill>
                  <a:srgbClr val="FF0000"/>
                </a:solidFill>
                <a:latin typeface="Courier New" pitchFamily="49" charset="0"/>
              </a:rPr>
              <a:t>then</a:t>
            </a:r>
            <a:r>
              <a:rPr lang="en-US" altLang="de-DE" sz="1800" noProof="0" dirty="0" smtClean="0">
                <a:solidFill>
                  <a:srgbClr val="FF0000"/>
                </a:solidFill>
                <a:latin typeface="Courier New" pitchFamily="49" charset="0"/>
              </a:rPr>
              <a:t>  -- </a:t>
            </a:r>
            <a:r>
              <a:rPr lang="en-US" altLang="de-DE" sz="1800" i="1" noProof="0" dirty="0" smtClean="0">
                <a:solidFill>
                  <a:srgbClr val="FF0000"/>
                </a:solidFill>
                <a:latin typeface="Courier New" pitchFamily="49" charset="0"/>
              </a:rPr>
              <a:t>mind twister</a:t>
            </a:r>
          </a:p>
          <a:p>
            <a:r>
              <a:rPr lang="en-US" altLang="de-DE" sz="1800" b="1" noProof="0" dirty="0" smtClean="0">
                <a:solidFill>
                  <a:srgbClr val="FF3399"/>
                </a:solidFill>
                <a:latin typeface="Courier New" pitchFamily="49" charset="0"/>
              </a:rPr>
              <a:t>  if</a:t>
            </a:r>
            <a:r>
              <a:rPr lang="en-US" altLang="de-DE" sz="1800" noProof="0" dirty="0" smtClean="0">
                <a:solidFill>
                  <a:srgbClr val="FF3399"/>
                </a:solidFill>
                <a:latin typeface="Courier New" pitchFamily="49" charset="0"/>
              </a:rPr>
              <a:t> A &lt;= X </a:t>
            </a:r>
            <a:r>
              <a:rPr lang="en-US" altLang="de-DE" sz="1800" b="1" noProof="0" dirty="0" smtClean="0">
                <a:solidFill>
                  <a:srgbClr val="FF3399"/>
                </a:solidFill>
                <a:latin typeface="Courier New" pitchFamily="49" charset="0"/>
              </a:rPr>
              <a:t>and</a:t>
            </a:r>
            <a:r>
              <a:rPr lang="en-US" altLang="de-DE" sz="1800" noProof="0" dirty="0" smtClean="0">
                <a:solidFill>
                  <a:srgbClr val="FF3399"/>
                </a:solidFill>
                <a:latin typeface="Courier New" pitchFamily="49" charset="0"/>
              </a:rPr>
              <a:t> X &lt;= B </a:t>
            </a:r>
            <a:r>
              <a:rPr lang="en-US" altLang="de-DE" sz="1800" b="1" noProof="0" dirty="0" smtClean="0">
                <a:solidFill>
                  <a:srgbClr val="FF3399"/>
                </a:solidFill>
                <a:latin typeface="Courier New" pitchFamily="49" charset="0"/>
              </a:rPr>
              <a:t>then</a:t>
            </a:r>
            <a:r>
              <a:rPr lang="en-US" altLang="de-DE" sz="1800" noProof="0" dirty="0" smtClean="0">
                <a:solidFill>
                  <a:srgbClr val="FF3399"/>
                </a:solidFill>
                <a:latin typeface="Courier New" pitchFamily="49" charset="0"/>
              </a:rPr>
              <a:t>  --</a:t>
            </a:r>
            <a:r>
              <a:rPr lang="en-US" altLang="de-DE" sz="1800" i="1" noProof="0" dirty="0" smtClean="0">
                <a:solidFill>
                  <a:srgbClr val="FF3399"/>
                </a:solidFill>
                <a:latin typeface="Courier New" pitchFamily="49" charset="0"/>
              </a:rPr>
              <a:t> a bit better</a:t>
            </a:r>
          </a:p>
          <a:p>
            <a:r>
              <a:rPr lang="en-US" altLang="de-DE" sz="2400" noProof="0" dirty="0"/>
              <a:t>i</a:t>
            </a:r>
            <a:r>
              <a:rPr lang="en-US" altLang="de-DE" sz="2400" noProof="0" dirty="0" smtClean="0"/>
              <a:t>nstead rather easily understandable</a:t>
            </a:r>
          </a:p>
          <a:p>
            <a:pPr marL="0" indent="0"/>
            <a:r>
              <a:rPr lang="en-US" altLang="de-DE" sz="1800" b="1" noProof="0" dirty="0" smtClean="0">
                <a:solidFill>
                  <a:schemeClr val="hlink"/>
                </a:solidFill>
                <a:latin typeface="Courier New" pitchFamily="49" charset="0"/>
              </a:rPr>
              <a:t>  if</a:t>
            </a:r>
            <a:r>
              <a:rPr lang="en-US" altLang="de-DE" sz="1800" noProof="0" dirty="0" smtClean="0">
                <a:solidFill>
                  <a:schemeClr val="hlink"/>
                </a:solidFill>
                <a:latin typeface="Courier New" pitchFamily="49" charset="0"/>
              </a:rPr>
              <a:t> X </a:t>
            </a:r>
            <a:r>
              <a:rPr lang="en-US" altLang="de-DE" sz="1800" b="1" noProof="0" dirty="0" smtClean="0">
                <a:solidFill>
                  <a:schemeClr val="hlink"/>
                </a:solidFill>
                <a:latin typeface="Courier New" pitchFamily="49" charset="0"/>
              </a:rPr>
              <a:t>in</a:t>
            </a:r>
            <a:r>
              <a:rPr lang="en-US" altLang="de-DE" sz="1800" noProof="0" dirty="0" smtClean="0">
                <a:solidFill>
                  <a:schemeClr val="hlink"/>
                </a:solidFill>
                <a:latin typeface="Courier New" pitchFamily="49" charset="0"/>
              </a:rPr>
              <a:t> A .. B </a:t>
            </a:r>
            <a:r>
              <a:rPr lang="en-US" altLang="de-DE" sz="1800" b="1" noProof="0" dirty="0" smtClean="0">
                <a:solidFill>
                  <a:schemeClr val="hlink"/>
                </a:solidFill>
                <a:latin typeface="Courier New" pitchFamily="49" charset="0"/>
              </a:rPr>
              <a:t>then</a:t>
            </a:r>
            <a:r>
              <a:rPr lang="en-US" altLang="de-DE" sz="1800" noProof="0" dirty="0" smtClean="0">
                <a:solidFill>
                  <a:schemeClr val="hlink"/>
                </a:solidFill>
                <a:latin typeface="Courier New" pitchFamily="49" charset="0"/>
              </a:rPr>
              <a:t>        --</a:t>
            </a:r>
            <a:r>
              <a:rPr lang="en-US" altLang="de-DE" sz="1800" i="1" noProof="0" dirty="0" smtClean="0">
                <a:solidFill>
                  <a:schemeClr val="hlink"/>
                </a:solidFill>
                <a:latin typeface="Courier New" pitchFamily="49" charset="0"/>
              </a:rPr>
              <a:t> so it</a:t>
            </a:r>
            <a:r>
              <a:rPr lang="en-US" altLang="de-DE" sz="1800" i="1" noProof="0" dirty="0" smtClean="0">
                <a:solidFill>
                  <a:schemeClr val="hlink"/>
                </a:solidFill>
                <a:latin typeface="Courier New" pitchFamily="49" charset="0"/>
                <a:cs typeface="Courier New" pitchFamily="49" charset="0"/>
              </a:rPr>
              <a:t>′</a:t>
            </a:r>
            <a:r>
              <a:rPr lang="en-US" altLang="de-DE" sz="1800" i="1" noProof="0" dirty="0" smtClean="0">
                <a:solidFill>
                  <a:schemeClr val="hlink"/>
                </a:solidFill>
                <a:latin typeface="Courier New" pitchFamily="49" charset="0"/>
              </a:rPr>
              <a:t>s fine</a:t>
            </a:r>
            <a:br>
              <a:rPr lang="en-US" altLang="de-DE" sz="1800" i="1" noProof="0" dirty="0" smtClean="0">
                <a:solidFill>
                  <a:schemeClr val="hlink"/>
                </a:solidFill>
                <a:latin typeface="Courier New" pitchFamily="49" charset="0"/>
              </a:rPr>
            </a:br>
            <a:r>
              <a:rPr lang="en-US" altLang="de-DE" sz="1800" i="1" noProof="0" dirty="0" smtClean="0">
                <a:solidFill>
                  <a:schemeClr val="hlink"/>
                </a:solidFill>
                <a:latin typeface="Courier New" pitchFamily="49" charset="0"/>
              </a:rPr>
              <a:t>  </a:t>
            </a:r>
            <a:r>
              <a:rPr lang="en-US" altLang="de-DE" sz="1800" b="1" dirty="0" smtClean="0">
                <a:solidFill>
                  <a:schemeClr val="hlink"/>
                </a:solidFill>
                <a:latin typeface="Courier New" pitchFamily="49" charset="0"/>
              </a:rPr>
              <a:t>if </a:t>
            </a:r>
            <a:r>
              <a:rPr lang="en-US" altLang="de-DE" sz="1800" dirty="0">
                <a:solidFill>
                  <a:schemeClr val="hlink"/>
                </a:solidFill>
                <a:latin typeface="Courier New" pitchFamily="49" charset="0"/>
              </a:rPr>
              <a:t>X </a:t>
            </a:r>
            <a:r>
              <a:rPr lang="en-US" altLang="de-DE" sz="1800" b="1" dirty="0" smtClean="0">
                <a:solidFill>
                  <a:srgbClr val="663300"/>
                </a:solidFill>
                <a:latin typeface="Courier New" pitchFamily="49" charset="0"/>
              </a:rPr>
              <a:t>not</a:t>
            </a:r>
            <a:r>
              <a:rPr lang="en-US" altLang="de-DE" sz="1800" dirty="0" smtClean="0">
                <a:solidFill>
                  <a:schemeClr val="hlink"/>
                </a:solidFill>
                <a:latin typeface="Courier New" pitchFamily="49" charset="0"/>
              </a:rPr>
              <a:t> </a:t>
            </a:r>
            <a:r>
              <a:rPr lang="en-US" altLang="de-DE" sz="1800" b="1" dirty="0" smtClean="0">
                <a:solidFill>
                  <a:schemeClr val="hlink"/>
                </a:solidFill>
                <a:latin typeface="Courier New" pitchFamily="49" charset="0"/>
              </a:rPr>
              <a:t>in</a:t>
            </a:r>
            <a:r>
              <a:rPr lang="en-US" altLang="de-DE" sz="1800" dirty="0" smtClean="0">
                <a:solidFill>
                  <a:schemeClr val="hlink"/>
                </a:solidFill>
                <a:latin typeface="Courier New" pitchFamily="49" charset="0"/>
              </a:rPr>
              <a:t> </a:t>
            </a:r>
            <a:r>
              <a:rPr lang="en-US" altLang="de-DE" sz="1800" dirty="0">
                <a:solidFill>
                  <a:schemeClr val="hlink"/>
                </a:solidFill>
                <a:latin typeface="Courier New" pitchFamily="49" charset="0"/>
              </a:rPr>
              <a:t>A .. B </a:t>
            </a:r>
            <a:r>
              <a:rPr lang="en-US" altLang="de-DE" sz="1800" b="1" dirty="0">
                <a:solidFill>
                  <a:schemeClr val="hlink"/>
                </a:solidFill>
                <a:latin typeface="Courier New" pitchFamily="49" charset="0"/>
              </a:rPr>
              <a:t>then</a:t>
            </a:r>
            <a:r>
              <a:rPr lang="en-US" altLang="de-DE" sz="1800" dirty="0">
                <a:solidFill>
                  <a:schemeClr val="hlink"/>
                </a:solidFill>
                <a:latin typeface="Courier New" pitchFamily="49" charset="0"/>
              </a:rPr>
              <a:t>    </a:t>
            </a:r>
            <a:r>
              <a:rPr lang="en-US" altLang="de-DE" sz="1800" dirty="0" smtClean="0">
                <a:solidFill>
                  <a:schemeClr val="hlink"/>
                </a:solidFill>
                <a:latin typeface="Courier New" pitchFamily="49" charset="0"/>
              </a:rPr>
              <a:t>--</a:t>
            </a:r>
            <a:r>
              <a:rPr lang="en-US" altLang="de-DE" sz="1800" i="1" dirty="0" smtClean="0">
                <a:solidFill>
                  <a:schemeClr val="hlink"/>
                </a:solidFill>
                <a:latin typeface="Courier New" pitchFamily="49" charset="0"/>
              </a:rPr>
              <a:t> negation</a:t>
            </a:r>
            <a:endParaRPr lang="en-US" altLang="de-DE" sz="1800" b="1" i="1" noProof="0" dirty="0" smtClean="0">
              <a:solidFill>
                <a:schemeClr val="hlink"/>
              </a:solidFill>
              <a:latin typeface="Courier New" pitchFamily="49" charset="0"/>
            </a:endParaRPr>
          </a:p>
          <a:p>
            <a:r>
              <a:rPr lang="en-US" altLang="de-DE" sz="2400" noProof="0" dirty="0" smtClean="0">
                <a:solidFill>
                  <a:srgbClr val="CC3300"/>
                </a:solidFill>
              </a:rPr>
              <a:t>Ada 2012 has more syntax to offer:</a:t>
            </a:r>
          </a:p>
          <a:p>
            <a:r>
              <a:rPr lang="en-US" altLang="de-DE" sz="1800" noProof="0" dirty="0" smtClean="0">
                <a:solidFill>
                  <a:srgbClr val="CC3300"/>
                </a:solidFill>
                <a:latin typeface="Courier New" pitchFamily="49" charset="0"/>
              </a:rPr>
              <a:t>  X </a:t>
            </a:r>
            <a:r>
              <a:rPr lang="en-US" altLang="de-DE" sz="1800" b="1" noProof="0" dirty="0" smtClean="0">
                <a:solidFill>
                  <a:srgbClr val="CC3300"/>
                </a:solidFill>
                <a:latin typeface="Courier New" pitchFamily="49" charset="0"/>
              </a:rPr>
              <a:t>in</a:t>
            </a:r>
            <a:r>
              <a:rPr lang="en-US" altLang="de-DE" sz="1800" noProof="0" dirty="0" smtClean="0">
                <a:solidFill>
                  <a:srgbClr val="CC3300"/>
                </a:solidFill>
                <a:latin typeface="Courier New" pitchFamily="49" charset="0"/>
              </a:rPr>
              <a:t> A | B | C .. D</a:t>
            </a:r>
            <a:endParaRPr lang="en-US" altLang="de-DE" sz="2400" noProof="0" dirty="0" smtClean="0">
              <a:solidFill>
                <a:srgbClr val="CC3300"/>
              </a:solidFill>
            </a:endParaRPr>
          </a:p>
        </p:txBody>
      </p:sp>
      <p:sp>
        <p:nvSpPr>
          <p:cNvPr id="57350" name="Abgerundetes Rechteck 1"/>
          <p:cNvSpPr>
            <a:spLocks noChangeArrowheads="1"/>
          </p:cNvSpPr>
          <p:nvPr/>
        </p:nvSpPr>
        <p:spPr bwMode="auto">
          <a:xfrm>
            <a:off x="5495924" y="2853755"/>
            <a:ext cx="2964508" cy="503237"/>
          </a:xfrm>
          <a:prstGeom prst="roundRect">
            <a:avLst>
              <a:gd name="adj" fmla="val 16667"/>
            </a:avLst>
          </a:prstGeom>
          <a:solidFill>
            <a:srgbClr val="00B8FF"/>
          </a:solidFill>
          <a:ln w="9525"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altLang="de-DE" sz="2000" b="1" dirty="0" smtClean="0">
                <a:solidFill>
                  <a:srgbClr val="663300"/>
                </a:solidFill>
                <a:latin typeface="Courier New" pitchFamily="49" charset="0"/>
                <a:cs typeface="Courier New" pitchFamily="49" charset="0"/>
              </a:rPr>
              <a:t>in</a:t>
            </a:r>
            <a:r>
              <a:rPr lang="en-US" altLang="de-DE" dirty="0" smtClean="0">
                <a:solidFill>
                  <a:srgbClr val="663300"/>
                </a:solidFill>
              </a:rPr>
              <a:t> is not an Operator!</a:t>
            </a:r>
            <a:endParaRPr lang="en-US" altLang="de-DE" dirty="0">
              <a:solidFill>
                <a:srgbClr val="663300"/>
              </a:solidFill>
            </a:endParaRPr>
          </a:p>
        </p:txBody>
      </p:sp>
    </p:spTree>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Rectangle 1"/>
          <p:cNvSpPr>
            <a:spLocks noGrp="1" noChangeArrowheads="1"/>
          </p:cNvSpPr>
          <p:nvPr>
            <p:ph type="title"/>
          </p:nvPr>
        </p:nvSpPr>
        <p:spPr>
          <a:xfrm>
            <a:off x="685800" y="609600"/>
            <a:ext cx="7772400" cy="1143000"/>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noProof="0" dirty="0" smtClean="0"/>
              <a:t>Case Statement</a:t>
            </a:r>
          </a:p>
        </p:txBody>
      </p:sp>
      <p:sp>
        <p:nvSpPr>
          <p:cNvPr id="58371" name="Rectangle 2"/>
          <p:cNvSpPr>
            <a:spLocks noGrp="1" noChangeArrowheads="1"/>
          </p:cNvSpPr>
          <p:nvPr>
            <p:ph type="body" idx="1"/>
          </p:nvPr>
        </p:nvSpPr>
        <p:spPr>
          <a:xfrm>
            <a:off x="685800" y="1981200"/>
            <a:ext cx="7772400" cy="4040088"/>
          </a:xfrm>
        </p:spPr>
        <p:txBody>
          <a:bodyPr/>
          <a:lstStyle/>
          <a:p>
            <a:pPr marL="712788" indent="0" eaLnBrk="1" hangingPunct="1">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2000" b="1" noProof="0" dirty="0" smtClean="0">
                <a:latin typeface="Courier New" pitchFamily="49" charset="0"/>
              </a:rPr>
              <a:t>case</a:t>
            </a:r>
            <a:r>
              <a:rPr lang="en-US" altLang="de-DE" sz="2000" noProof="0" dirty="0" smtClean="0">
                <a:latin typeface="Courier New" pitchFamily="49" charset="0"/>
              </a:rPr>
              <a:t> Expression </a:t>
            </a:r>
            <a:r>
              <a:rPr lang="en-US" altLang="de-DE" sz="2000" b="1" noProof="0" dirty="0" smtClean="0">
                <a:latin typeface="Courier New" pitchFamily="49" charset="0"/>
              </a:rPr>
              <a:t>is</a:t>
            </a:r>
          </a:p>
          <a:p>
            <a:pPr marL="712788" indent="0" eaLnBrk="1" hangingPunct="1">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2000" noProof="0" dirty="0" smtClean="0">
                <a:latin typeface="Courier New" pitchFamily="49" charset="0"/>
              </a:rPr>
              <a:t>  </a:t>
            </a:r>
            <a:r>
              <a:rPr lang="en-US" altLang="de-DE" sz="2000" b="1" noProof="0" dirty="0" smtClean="0">
                <a:latin typeface="Courier New" pitchFamily="49" charset="0"/>
              </a:rPr>
              <a:t>when</a:t>
            </a:r>
            <a:r>
              <a:rPr lang="en-US" altLang="de-DE" sz="2000" noProof="0" dirty="0" smtClean="0">
                <a:latin typeface="Courier New" pitchFamily="49" charset="0"/>
              </a:rPr>
              <a:t> X | Y | U .. W =&gt; Statements;</a:t>
            </a:r>
          </a:p>
          <a:p>
            <a:pPr marL="712788" indent="0" eaLnBrk="1" hangingPunct="1">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2000" noProof="0" dirty="0" smtClean="0">
                <a:latin typeface="Courier New" pitchFamily="49" charset="0"/>
              </a:rPr>
              <a:t>  </a:t>
            </a:r>
            <a:r>
              <a:rPr lang="en-US" altLang="de-DE" sz="2000" b="1" noProof="0" dirty="0" smtClean="0">
                <a:latin typeface="Courier New" pitchFamily="49" charset="0"/>
              </a:rPr>
              <a:t>when</a:t>
            </a:r>
            <a:r>
              <a:rPr lang="en-US" altLang="de-DE" sz="2000" noProof="0" dirty="0" smtClean="0">
                <a:latin typeface="Courier New" pitchFamily="49" charset="0"/>
              </a:rPr>
              <a:t> Subtype_Name   =&gt; Statements;</a:t>
            </a:r>
          </a:p>
          <a:p>
            <a:pPr marL="712788" indent="0" eaLnBrk="1" hangingPunct="1">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2000" noProof="0" dirty="0" smtClean="0">
                <a:latin typeface="Courier New" pitchFamily="49" charset="0"/>
              </a:rPr>
              <a:t>  </a:t>
            </a:r>
            <a:r>
              <a:rPr lang="en-US" altLang="de-DE" sz="2000" b="1" noProof="0" dirty="0" smtClean="0">
                <a:solidFill>
                  <a:srgbClr val="CC3300"/>
                </a:solidFill>
                <a:latin typeface="Courier New" pitchFamily="49" charset="0"/>
              </a:rPr>
              <a:t>when others        </a:t>
            </a:r>
            <a:r>
              <a:rPr lang="en-US" altLang="de-DE" sz="2000" noProof="0" dirty="0" smtClean="0">
                <a:solidFill>
                  <a:srgbClr val="CC3300"/>
                </a:solidFill>
                <a:latin typeface="Courier New" pitchFamily="49" charset="0"/>
              </a:rPr>
              <a:t> =&gt; </a:t>
            </a:r>
            <a:r>
              <a:rPr lang="en-US" altLang="de-DE" sz="2000" noProof="0" dirty="0" smtClean="0">
                <a:solidFill>
                  <a:srgbClr val="C00000"/>
                </a:solidFill>
                <a:latin typeface="Courier New" pitchFamily="49" charset="0"/>
              </a:rPr>
              <a:t>Statements</a:t>
            </a:r>
            <a:r>
              <a:rPr lang="en-US" altLang="de-DE" sz="2000" noProof="0" dirty="0" smtClean="0">
                <a:solidFill>
                  <a:srgbClr val="CC3300"/>
                </a:solidFill>
                <a:latin typeface="Courier New" pitchFamily="49" charset="0"/>
              </a:rPr>
              <a:t>;</a:t>
            </a:r>
          </a:p>
          <a:p>
            <a:pPr marL="712788" indent="0" eaLnBrk="1" hangingPunct="1">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2000" b="1" noProof="0" dirty="0" smtClean="0">
                <a:latin typeface="Courier New" pitchFamily="49" charset="0"/>
              </a:rPr>
              <a:t>end case</a:t>
            </a:r>
            <a:r>
              <a:rPr lang="en-US" altLang="de-DE" sz="2000" noProof="0" dirty="0" smtClean="0">
                <a:latin typeface="Courier New" pitchFamily="49" charset="0"/>
              </a:rPr>
              <a:t>;</a:t>
            </a:r>
          </a:p>
          <a:p>
            <a:pPr marL="0" indent="0" eaLnBrk="1" hangingPunct="1">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endParaRPr lang="en-US" altLang="de-DE" sz="2000" noProof="0" dirty="0" smtClean="0">
              <a:latin typeface="Courier New" pitchFamily="49" charset="0"/>
            </a:endParaRPr>
          </a:p>
          <a:p>
            <a:pPr lvl="1" eaLnBrk="1" hangingPunct="1">
              <a:spcBef>
                <a:spcPts val="600"/>
              </a:spcBef>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2000" noProof="0" dirty="0" smtClean="0"/>
              <a:t>All values have to be covered.</a:t>
            </a:r>
          </a:p>
          <a:p>
            <a:pPr lvl="1" eaLnBrk="1" hangingPunct="1">
              <a:spcBef>
                <a:spcPts val="600"/>
              </a:spcBef>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2000" noProof="0" dirty="0" smtClean="0"/>
              <a:t>No overlap between alternatives</a:t>
            </a:r>
          </a:p>
          <a:p>
            <a:pPr lvl="1" eaLnBrk="1" hangingPunct="1">
              <a:spcBef>
                <a:spcPts val="600"/>
              </a:spcBef>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1800" b="1" dirty="0" smtClean="0">
                <a:solidFill>
                  <a:srgbClr val="CC3300"/>
                </a:solidFill>
                <a:latin typeface="Courier New" panose="02070309020205020404" pitchFamily="49" charset="0"/>
                <a:cs typeface="Courier New" panose="02070309020205020404" pitchFamily="49" charset="0"/>
              </a:rPr>
              <a:t>others</a:t>
            </a:r>
            <a:r>
              <a:rPr lang="en-US" altLang="de-DE" sz="2000" dirty="0" smtClean="0">
                <a:solidFill>
                  <a:srgbClr val="CC3300"/>
                </a:solidFill>
              </a:rPr>
              <a:t> covers the unnamed alternatives;</a:t>
            </a:r>
            <a:br>
              <a:rPr lang="en-US" altLang="de-DE" sz="2000" dirty="0" smtClean="0">
                <a:solidFill>
                  <a:srgbClr val="CC3300"/>
                </a:solidFill>
              </a:rPr>
            </a:br>
            <a:r>
              <a:rPr lang="en-US" altLang="de-DE" sz="2000" dirty="0" smtClean="0">
                <a:solidFill>
                  <a:srgbClr val="CC3300"/>
                </a:solidFill>
              </a:rPr>
              <a:t>can be used even when none are left</a:t>
            </a:r>
          </a:p>
          <a:p>
            <a:pPr lvl="1" eaLnBrk="1" hangingPunct="1">
              <a:spcBef>
                <a:spcPts val="600"/>
              </a:spcBef>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2000" noProof="0" dirty="0" smtClean="0"/>
              <a:t>Separate paths, </a:t>
            </a:r>
            <a:r>
              <a:rPr lang="en-US" altLang="de-DE" sz="2000" noProof="0" dirty="0" smtClean="0">
                <a:solidFill>
                  <a:srgbClr val="FF3399"/>
                </a:solidFill>
              </a:rPr>
              <a:t>no transition</a:t>
            </a:r>
            <a:r>
              <a:rPr lang="en-US" altLang="de-DE" sz="2000" noProof="0" dirty="0" smtClean="0"/>
              <a:t> from one branch to the next.</a:t>
            </a:r>
          </a:p>
        </p:txBody>
      </p:sp>
      <p:sp>
        <p:nvSpPr>
          <p:cNvPr id="58372" name="Fußzeilenplatzhalter 1"/>
          <p:cNvSpPr>
            <a:spLocks noGrp="1"/>
          </p:cNvSpPr>
          <p:nvPr>
            <p:ph type="ftr" sz="quarte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en-US" altLang="de-DE" sz="2400" dirty="0" smtClean="0"/>
              <a:t>Ada Basics © 2024 C.Grein</a:t>
            </a:r>
            <a:endParaRPr lang="de-DE" altLang="de-DE" sz="2400" dirty="0"/>
          </a:p>
        </p:txBody>
      </p:sp>
      <p:sp>
        <p:nvSpPr>
          <p:cNvPr id="58373" name="Foliennummernplatzhalter 2"/>
          <p:cNvSpPr>
            <a:spLocks noGrp="1"/>
          </p:cNvSpPr>
          <p:nvPr>
            <p:ph type="sldNum" sz="quarter"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CB30DC39-F6B5-4382-983B-B289DEC545B7}" type="slidenum">
              <a:rPr lang="de-DE" altLang="de-DE" sz="2400" smtClean="0"/>
              <a:pPr eaLnBrk="1" hangingPunct="1">
                <a:spcBef>
                  <a:spcPct val="0"/>
                </a:spcBef>
              </a:pPr>
              <a:t>81</a:t>
            </a:fld>
            <a:endParaRPr lang="de-DE" altLang="de-DE" sz="2400" dirty="0" smtClean="0"/>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ChangeArrowheads="1"/>
          </p:cNvSpPr>
          <p:nvPr>
            <p:ph type="title"/>
          </p:nvPr>
        </p:nvSpPr>
        <p:spPr>
          <a:xfrm>
            <a:off x="685800" y="609600"/>
            <a:ext cx="7772400" cy="1143000"/>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noProof="0" dirty="0" smtClean="0"/>
              <a:t>Case Statement (Continued)</a:t>
            </a:r>
          </a:p>
        </p:txBody>
      </p:sp>
      <p:sp>
        <p:nvSpPr>
          <p:cNvPr id="35845" name="Rectangle 3"/>
          <p:cNvSpPr>
            <a:spLocks noGrp="1" noChangeArrowheads="1"/>
          </p:cNvSpPr>
          <p:nvPr>
            <p:ph type="body" idx="1"/>
          </p:nvPr>
        </p:nvSpPr>
        <p:spPr>
          <a:xfrm>
            <a:off x="684213" y="1844675"/>
            <a:ext cx="7772400" cy="4327525"/>
          </a:xfrm>
        </p:spPr>
        <p:txBody>
          <a:bodyPr/>
          <a:lstStyle/>
          <a:p>
            <a:pPr marL="0" indent="0" eaLnBrk="1" hangingPunct="1">
              <a:lnSpc>
                <a:spcPct val="90000"/>
              </a:lnSpc>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US" sz="2400" noProof="0" dirty="0" smtClean="0"/>
              <a:t>No </a:t>
            </a:r>
            <a:r>
              <a:rPr lang="en-US" sz="2200" noProof="0" dirty="0" smtClean="0">
                <a:latin typeface="Courier New" pitchFamily="49" charset="0"/>
              </a:rPr>
              <a:t>break</a:t>
            </a:r>
            <a:r>
              <a:rPr lang="en-US" sz="2400" noProof="0" dirty="0" smtClean="0"/>
              <a:t>, instead nesting</a:t>
            </a:r>
          </a:p>
          <a:p>
            <a:pPr marL="0" indent="0" eaLnBrk="1" hangingPunct="1">
              <a:lnSpc>
                <a:spcPct val="90000"/>
              </a:lnSpc>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endParaRPr lang="en-US" sz="800" noProof="0" dirty="0" smtClean="0"/>
          </a:p>
          <a:p>
            <a:pPr marL="712788" indent="0" eaLnBrk="1" hangingPunct="1">
              <a:lnSpc>
                <a:spcPct val="90000"/>
              </a:lnSpc>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US" sz="1800" b="1" noProof="0" dirty="0" smtClean="0">
                <a:latin typeface="Courier New" pitchFamily="49" charset="0"/>
              </a:rPr>
              <a:t>case</a:t>
            </a:r>
            <a:r>
              <a:rPr lang="en-US" sz="1800" noProof="0" dirty="0" smtClean="0">
                <a:latin typeface="Courier New" pitchFamily="49" charset="0"/>
              </a:rPr>
              <a:t> Expression </a:t>
            </a:r>
            <a:r>
              <a:rPr lang="en-US" sz="1800" b="1" noProof="0" dirty="0" smtClean="0">
                <a:latin typeface="Courier New" pitchFamily="49" charset="0"/>
              </a:rPr>
              <a:t>is</a:t>
            </a:r>
          </a:p>
          <a:p>
            <a:pPr marL="712788" indent="0" eaLnBrk="1" hangingPunct="1">
              <a:lnSpc>
                <a:spcPct val="90000"/>
              </a:lnSpc>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US" sz="1800" noProof="0" dirty="0" smtClean="0">
                <a:latin typeface="Courier New" pitchFamily="49" charset="0"/>
              </a:rPr>
              <a:t>  </a:t>
            </a:r>
            <a:r>
              <a:rPr lang="en-US" sz="1800" b="1" noProof="0" dirty="0" smtClean="0">
                <a:latin typeface="Courier New" pitchFamily="49" charset="0"/>
              </a:rPr>
              <a:t>when</a:t>
            </a:r>
            <a:r>
              <a:rPr lang="en-US" sz="1800" noProof="0" dirty="0" smtClean="0">
                <a:latin typeface="Courier New" pitchFamily="49" charset="0"/>
              </a:rPr>
              <a:t> X | Y | U .. W =&gt; Statements;</a:t>
            </a:r>
            <a:br>
              <a:rPr lang="en-US" sz="1800" noProof="0" dirty="0" smtClean="0">
                <a:latin typeface="Courier New" pitchFamily="49" charset="0"/>
              </a:rPr>
            </a:br>
            <a:r>
              <a:rPr lang="en-US" sz="1800" noProof="0" dirty="0" smtClean="0">
                <a:latin typeface="Courier New" pitchFamily="49" charset="0"/>
              </a:rPr>
              <a:t>                         </a:t>
            </a:r>
            <a:r>
              <a:rPr lang="en-US" sz="1800" b="1" noProof="0" dirty="0" smtClean="0">
                <a:latin typeface="Courier New" pitchFamily="49" charset="0"/>
              </a:rPr>
              <a:t>case</a:t>
            </a:r>
            <a:r>
              <a:rPr lang="en-US" sz="1800" noProof="0" dirty="0" smtClean="0">
                <a:latin typeface="Courier New" pitchFamily="49" charset="0"/>
              </a:rPr>
              <a:t> Expression </a:t>
            </a:r>
            <a:r>
              <a:rPr lang="en-US" sz="1800" b="1" noProof="0" dirty="0" smtClean="0">
                <a:latin typeface="Courier New" pitchFamily="49" charset="0"/>
              </a:rPr>
              <a:t>is</a:t>
            </a:r>
            <a:r>
              <a:rPr lang="en-US" sz="1800" noProof="0" dirty="0" smtClean="0">
                <a:latin typeface="Courier New" pitchFamily="49" charset="0"/>
              </a:rPr>
              <a:t/>
            </a:r>
            <a:br>
              <a:rPr lang="en-US" sz="1800" noProof="0" dirty="0" smtClean="0">
                <a:latin typeface="Courier New" pitchFamily="49" charset="0"/>
              </a:rPr>
            </a:br>
            <a:r>
              <a:rPr lang="en-US" sz="1800" noProof="0" dirty="0" smtClean="0">
                <a:latin typeface="Courier New" pitchFamily="49" charset="0"/>
              </a:rPr>
              <a:t>                           </a:t>
            </a:r>
            <a:r>
              <a:rPr lang="en-US" sz="1800" b="1" noProof="0" dirty="0" smtClean="0">
                <a:latin typeface="Courier New" pitchFamily="49" charset="0"/>
              </a:rPr>
              <a:t>when</a:t>
            </a:r>
            <a:r>
              <a:rPr lang="en-US" sz="1800" noProof="0" dirty="0" smtClean="0">
                <a:latin typeface="Courier New" pitchFamily="49" charset="0"/>
              </a:rPr>
              <a:t> X  | Y =&gt; …</a:t>
            </a:r>
            <a:br>
              <a:rPr lang="en-US" sz="1800" noProof="0" dirty="0" smtClean="0">
                <a:latin typeface="Courier New" pitchFamily="49" charset="0"/>
              </a:rPr>
            </a:br>
            <a:r>
              <a:rPr lang="en-US" sz="1800" noProof="0" dirty="0" smtClean="0">
                <a:latin typeface="Courier New" pitchFamily="49" charset="0"/>
              </a:rPr>
              <a:t>                           </a:t>
            </a:r>
            <a:r>
              <a:rPr lang="en-US" sz="1800" b="1" noProof="0" dirty="0" smtClean="0">
                <a:latin typeface="Courier New" pitchFamily="49" charset="0"/>
              </a:rPr>
              <a:t>when</a:t>
            </a:r>
            <a:r>
              <a:rPr lang="en-US" sz="1800" noProof="0" dirty="0" smtClean="0">
                <a:latin typeface="Courier New" pitchFamily="49" charset="0"/>
              </a:rPr>
              <a:t> U .. W =&gt; …</a:t>
            </a:r>
            <a:br>
              <a:rPr lang="en-US" sz="1800" noProof="0" dirty="0" smtClean="0">
                <a:latin typeface="Courier New" pitchFamily="49" charset="0"/>
              </a:rPr>
            </a:br>
            <a:r>
              <a:rPr lang="en-US" sz="1800" noProof="0" dirty="0" smtClean="0">
                <a:latin typeface="Courier New" pitchFamily="49" charset="0"/>
              </a:rPr>
              <a:t>                           </a:t>
            </a:r>
            <a:r>
              <a:rPr lang="en-US" sz="1800" b="1" noProof="0" dirty="0" smtClean="0">
                <a:solidFill>
                  <a:schemeClr val="hlink"/>
                </a:solidFill>
                <a:latin typeface="Courier New" pitchFamily="49" charset="0"/>
              </a:rPr>
              <a:t>when others</a:t>
            </a:r>
            <a:r>
              <a:rPr lang="en-US" sz="1800" noProof="0" dirty="0" smtClean="0">
                <a:solidFill>
                  <a:schemeClr val="hlink"/>
                </a:solidFill>
                <a:latin typeface="Courier New" pitchFamily="49" charset="0"/>
              </a:rPr>
              <a:t> =&gt; </a:t>
            </a:r>
            <a:r>
              <a:rPr lang="en-US" sz="1800" b="1" noProof="0" dirty="0" smtClean="0">
                <a:solidFill>
                  <a:schemeClr val="hlink"/>
                </a:solidFill>
                <a:latin typeface="Courier New" pitchFamily="49" charset="0"/>
              </a:rPr>
              <a:t>null</a:t>
            </a:r>
            <a:r>
              <a:rPr lang="en-US" sz="1800" noProof="0" dirty="0" smtClean="0">
                <a:solidFill>
                  <a:schemeClr val="hlink"/>
                </a:solidFill>
                <a:latin typeface="Courier New" pitchFamily="49" charset="0"/>
              </a:rPr>
              <a:t>;</a:t>
            </a:r>
            <a:r>
              <a:rPr lang="en-US" sz="1800" noProof="0" dirty="0" smtClean="0">
                <a:latin typeface="Courier New" pitchFamily="49" charset="0"/>
              </a:rPr>
              <a:t/>
            </a:r>
            <a:br>
              <a:rPr lang="en-US" sz="1800" noProof="0" dirty="0" smtClean="0">
                <a:latin typeface="Courier New" pitchFamily="49" charset="0"/>
              </a:rPr>
            </a:br>
            <a:r>
              <a:rPr lang="en-US" sz="1800" noProof="0" dirty="0" smtClean="0">
                <a:latin typeface="Courier New" pitchFamily="49" charset="0"/>
              </a:rPr>
              <a:t>                         </a:t>
            </a:r>
            <a:r>
              <a:rPr lang="en-US" sz="1800" b="1" noProof="0" dirty="0" smtClean="0">
                <a:latin typeface="Courier New" pitchFamily="49" charset="0"/>
              </a:rPr>
              <a:t>end case</a:t>
            </a:r>
            <a:r>
              <a:rPr lang="en-US" sz="1800" noProof="0" dirty="0" smtClean="0">
                <a:latin typeface="Courier New" pitchFamily="49" charset="0"/>
              </a:rPr>
              <a:t>;</a:t>
            </a:r>
          </a:p>
          <a:p>
            <a:pPr marL="712788" indent="0" eaLnBrk="1" hangingPunct="1">
              <a:lnSpc>
                <a:spcPct val="90000"/>
              </a:lnSpc>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US" sz="1800" noProof="0" dirty="0" smtClean="0">
                <a:latin typeface="Courier New" pitchFamily="49" charset="0"/>
              </a:rPr>
              <a:t>  </a:t>
            </a:r>
            <a:r>
              <a:rPr lang="en-US" sz="1800" b="1" noProof="0" dirty="0" smtClean="0">
                <a:latin typeface="Courier New" pitchFamily="49" charset="0"/>
              </a:rPr>
              <a:t>when</a:t>
            </a:r>
            <a:r>
              <a:rPr lang="en-US" sz="1800" noProof="0" dirty="0">
                <a:latin typeface="Courier New" pitchFamily="49" charset="0"/>
              </a:rPr>
              <a:t> </a:t>
            </a:r>
            <a:r>
              <a:rPr lang="en-US" sz="1800" noProof="0" dirty="0" smtClean="0">
                <a:latin typeface="Courier New" pitchFamily="49" charset="0"/>
              </a:rPr>
              <a:t>Sub</a:t>
            </a:r>
            <a:r>
              <a:rPr lang="en-US" sz="1800" noProof="0" dirty="0">
                <a:latin typeface="Courier New" pitchFamily="49" charset="0"/>
              </a:rPr>
              <a:t>type_Name   </a:t>
            </a:r>
            <a:r>
              <a:rPr lang="en-US" sz="1800" noProof="0" dirty="0" smtClean="0">
                <a:latin typeface="Courier New" pitchFamily="49" charset="0"/>
              </a:rPr>
              <a:t>=&gt; Statements</a:t>
            </a:r>
            <a:r>
              <a:rPr lang="en-US" sz="1800" noProof="0" dirty="0">
                <a:latin typeface="Courier New" pitchFamily="49" charset="0"/>
              </a:rPr>
              <a:t>;</a:t>
            </a:r>
            <a:endParaRPr lang="en-US" sz="1800" noProof="0" dirty="0" smtClean="0">
              <a:latin typeface="Courier New" pitchFamily="49" charset="0"/>
            </a:endParaRPr>
          </a:p>
          <a:p>
            <a:pPr marL="712788" indent="0" eaLnBrk="1" hangingPunct="1">
              <a:lnSpc>
                <a:spcPct val="90000"/>
              </a:lnSpc>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US" sz="1800" noProof="0" dirty="0" smtClean="0">
                <a:latin typeface="Courier New" pitchFamily="49" charset="0"/>
              </a:rPr>
              <a:t>  </a:t>
            </a:r>
            <a:r>
              <a:rPr lang="en-US" sz="1800" b="1" noProof="0" dirty="0" smtClean="0">
                <a:solidFill>
                  <a:srgbClr val="CC3300"/>
                </a:solidFill>
                <a:latin typeface="Courier New" pitchFamily="49" charset="0"/>
              </a:rPr>
              <a:t>when others        </a:t>
            </a:r>
            <a:r>
              <a:rPr lang="en-US" sz="1800" noProof="0" dirty="0" smtClean="0">
                <a:solidFill>
                  <a:srgbClr val="CC3300"/>
                </a:solidFill>
                <a:latin typeface="Courier New" pitchFamily="49" charset="0"/>
              </a:rPr>
              <a:t> =&gt; </a:t>
            </a:r>
            <a:r>
              <a:rPr lang="en-US" sz="1800" noProof="0" dirty="0" smtClean="0">
                <a:solidFill>
                  <a:srgbClr val="C00000"/>
                </a:solidFill>
                <a:latin typeface="Courier New" pitchFamily="49" charset="0"/>
              </a:rPr>
              <a:t>Statements</a:t>
            </a:r>
            <a:r>
              <a:rPr lang="en-US" sz="1800" noProof="0" dirty="0" smtClean="0">
                <a:solidFill>
                  <a:srgbClr val="CC3300"/>
                </a:solidFill>
                <a:latin typeface="Courier New" pitchFamily="49" charset="0"/>
              </a:rPr>
              <a:t>;</a:t>
            </a:r>
          </a:p>
          <a:p>
            <a:pPr marL="712788" indent="0" eaLnBrk="1" hangingPunct="1">
              <a:lnSpc>
                <a:spcPct val="90000"/>
              </a:lnSpc>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US" sz="1800" b="1" noProof="0" dirty="0" smtClean="0">
                <a:latin typeface="Courier New" pitchFamily="49" charset="0"/>
              </a:rPr>
              <a:t>end case</a:t>
            </a:r>
            <a:r>
              <a:rPr lang="en-US" sz="1800" noProof="0" dirty="0" smtClean="0">
                <a:latin typeface="Courier New" pitchFamily="49" charset="0"/>
              </a:rPr>
              <a:t>;</a:t>
            </a:r>
          </a:p>
          <a:p>
            <a:pPr marL="0" indent="0" eaLnBrk="1" hangingPunct="1">
              <a:lnSpc>
                <a:spcPct val="90000"/>
              </a:lnSpc>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endParaRPr lang="en-US" sz="800" noProof="0" dirty="0" smtClean="0">
              <a:latin typeface="Courier New" pitchFamily="49" charset="0"/>
            </a:endParaRPr>
          </a:p>
          <a:p>
            <a:pPr marL="0" indent="0" eaLnBrk="1" hangingPunct="1">
              <a:lnSpc>
                <a:spcPct val="90000"/>
              </a:lnSpc>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US" sz="2400" noProof="0" dirty="0" smtClean="0">
                <a:solidFill>
                  <a:schemeClr val="accent6"/>
                </a:solidFill>
              </a:rPr>
              <a:t>Also in the inner </a:t>
            </a:r>
            <a:r>
              <a:rPr lang="en-US" sz="2400" b="1" noProof="0" dirty="0" smtClean="0">
                <a:solidFill>
                  <a:schemeClr val="accent6"/>
                </a:solidFill>
                <a:latin typeface="Courier New" panose="02070309020205020404" pitchFamily="49" charset="0"/>
                <a:cs typeface="Courier New" panose="02070309020205020404" pitchFamily="49" charset="0"/>
              </a:rPr>
              <a:t>case</a:t>
            </a:r>
            <a:r>
              <a:rPr lang="en-US" sz="2400" noProof="0" dirty="0" smtClean="0">
                <a:solidFill>
                  <a:schemeClr val="accent6"/>
                </a:solidFill>
              </a:rPr>
              <a:t>, all values have to be covered, although certain choices are impossible.</a:t>
            </a:r>
          </a:p>
        </p:txBody>
      </p:sp>
      <p:sp>
        <p:nvSpPr>
          <p:cNvPr id="59396" name="Fußzeilenplatzhalter 1"/>
          <p:cNvSpPr>
            <a:spLocks noGrp="1"/>
          </p:cNvSpPr>
          <p:nvPr>
            <p:ph type="ftr" sz="quarte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en-US" altLang="de-DE" sz="2400" dirty="0" smtClean="0"/>
              <a:t>Ada Basics © 2024 C.Grein</a:t>
            </a:r>
            <a:endParaRPr lang="de-DE" altLang="de-DE" sz="2400" dirty="0"/>
          </a:p>
        </p:txBody>
      </p:sp>
      <p:sp>
        <p:nvSpPr>
          <p:cNvPr id="59397" name="Foliennummernplatzhalter 2"/>
          <p:cNvSpPr>
            <a:spLocks noGrp="1"/>
          </p:cNvSpPr>
          <p:nvPr>
            <p:ph type="sldNum" sz="quarter"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E4ABE98C-60D9-43F2-A174-EAC653A79C80}" type="slidenum">
              <a:rPr lang="de-DE" altLang="de-DE" sz="2400" smtClean="0"/>
              <a:pPr eaLnBrk="1" hangingPunct="1">
                <a:spcBef>
                  <a:spcPct val="0"/>
                </a:spcBef>
              </a:pPr>
              <a:t>82</a:t>
            </a:fld>
            <a:endParaRPr lang="de-DE" altLang="de-DE" sz="2400" dirty="0" smtClean="0"/>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1"/>
          <p:cNvSpPr>
            <a:spLocks noGrp="1" noChangeArrowheads="1"/>
          </p:cNvSpPr>
          <p:nvPr>
            <p:ph type="title"/>
          </p:nvPr>
        </p:nvSpPr>
        <p:spPr>
          <a:xfrm>
            <a:off x="685800" y="609600"/>
            <a:ext cx="7772400" cy="1143000"/>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noProof="0" dirty="0" smtClean="0"/>
              <a:t>Syntax Block Statement</a:t>
            </a:r>
          </a:p>
        </p:txBody>
      </p:sp>
      <p:sp>
        <p:nvSpPr>
          <p:cNvPr id="60419" name="Rectangle 2"/>
          <p:cNvSpPr>
            <a:spLocks noGrp="1" noChangeArrowheads="1"/>
          </p:cNvSpPr>
          <p:nvPr>
            <p:ph type="body" idx="1"/>
          </p:nvPr>
        </p:nvSpPr>
        <p:spPr>
          <a:xfrm>
            <a:off x="539552" y="1876425"/>
            <a:ext cx="7959923" cy="727075"/>
          </a:xfrm>
        </p:spPr>
        <p:txBody>
          <a:bodyPr/>
          <a:lstStyle/>
          <a:p>
            <a:pPr marL="0" indent="0" eaLnBrk="1" hangingPunct="1">
              <a:lnSpc>
                <a:spcPct val="90000"/>
              </a:lnSpc>
              <a:spcBef>
                <a:spcPts val="700"/>
              </a:spcBef>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en-US" altLang="de-DE" sz="2200" noProof="0" dirty="0" smtClean="0"/>
              <a:t>Ada is a block-oriented language. All declarations may be nested indefinitely. At any place, a block may be inserted </a:t>
            </a:r>
            <a:r>
              <a:rPr lang="en-US" sz="2200" dirty="0" smtClean="0">
                <a:solidFill>
                  <a:schemeClr val="tx1"/>
                </a:solidFill>
              </a:rPr>
              <a:t>instead </a:t>
            </a:r>
            <a:r>
              <a:rPr lang="en-US" sz="2200" dirty="0">
                <a:solidFill>
                  <a:schemeClr val="tx1"/>
                </a:solidFill>
              </a:rPr>
              <a:t>of a </a:t>
            </a:r>
            <a:r>
              <a:rPr lang="en-US" sz="2200" dirty="0" smtClean="0">
                <a:solidFill>
                  <a:schemeClr val="tx1"/>
                </a:solidFill>
              </a:rPr>
              <a:t>state-</a:t>
            </a:r>
            <a:endParaRPr lang="en-US" altLang="de-DE" sz="2200" noProof="0" dirty="0" smtClean="0"/>
          </a:p>
        </p:txBody>
      </p:sp>
      <p:sp>
        <p:nvSpPr>
          <p:cNvPr id="60420" name="Fußzeilenplatzhalter 1"/>
          <p:cNvSpPr>
            <a:spLocks noGrp="1"/>
          </p:cNvSpPr>
          <p:nvPr>
            <p:ph type="ftr" sz="quarte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en-US" altLang="de-DE" sz="2400" dirty="0" smtClean="0"/>
              <a:t>Ada Basics © 2024 C.Grein</a:t>
            </a:r>
            <a:endParaRPr lang="de-DE" altLang="de-DE" sz="2400" dirty="0"/>
          </a:p>
        </p:txBody>
      </p:sp>
      <p:sp>
        <p:nvSpPr>
          <p:cNvPr id="60421" name="Foliennummernplatzhalter 2"/>
          <p:cNvSpPr>
            <a:spLocks noGrp="1"/>
          </p:cNvSpPr>
          <p:nvPr>
            <p:ph type="sldNum" sz="quarter"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60F513E7-39D0-4010-8B7D-808F72ED2833}" type="slidenum">
              <a:rPr lang="de-DE" altLang="de-DE" sz="2400" smtClean="0"/>
              <a:pPr eaLnBrk="1" hangingPunct="1">
                <a:spcBef>
                  <a:spcPct val="0"/>
                </a:spcBef>
              </a:pPr>
              <a:t>83</a:t>
            </a:fld>
            <a:endParaRPr lang="de-DE" altLang="de-DE" sz="2400" dirty="0" smtClean="0"/>
          </a:p>
        </p:txBody>
      </p:sp>
      <p:sp>
        <p:nvSpPr>
          <p:cNvPr id="60422" name="Textfeld 1"/>
          <p:cNvSpPr txBox="1">
            <a:spLocks noChangeArrowheads="1"/>
          </p:cNvSpPr>
          <p:nvPr/>
        </p:nvSpPr>
        <p:spPr bwMode="auto">
          <a:xfrm>
            <a:off x="755650" y="2852738"/>
            <a:ext cx="3240088" cy="3200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spcBef>
                <a:spcPts val="800"/>
              </a:spcBef>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defRPr sz="3200">
                <a:solidFill>
                  <a:srgbClr val="000000"/>
                </a:solidFill>
                <a:latin typeface="Times New Roman" pitchFamily="18" charset="0"/>
              </a:defRPr>
            </a:lvl1pPr>
            <a:lvl2pPr marL="446088" indent="-266700" eaLnBrk="0" hangingPunct="0">
              <a:spcBef>
                <a:spcPts val="700"/>
              </a:spcBef>
              <a:buChar char="•"/>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defRPr sz="2800">
                <a:solidFill>
                  <a:srgbClr val="000000"/>
                </a:solidFill>
                <a:latin typeface="Times New Roman" pitchFamily="18" charset="0"/>
              </a:defRPr>
            </a:lvl2pPr>
            <a:lvl3pPr marL="892175" indent="-173038" eaLnBrk="0" hangingPunct="0">
              <a:spcBef>
                <a:spcPts val="600"/>
              </a:spcBef>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defRPr sz="2400">
                <a:solidFill>
                  <a:srgbClr val="000000"/>
                </a:solidFill>
                <a:latin typeface="Times New Roman" pitchFamily="18" charset="0"/>
              </a:defRPr>
            </a:lvl3pPr>
            <a:lvl4pPr marL="1714500" eaLnBrk="0" hangingPunct="0">
              <a:spcBef>
                <a:spcPts val="500"/>
              </a:spcBef>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defRPr sz="2000">
                <a:solidFill>
                  <a:srgbClr val="000000"/>
                </a:solidFill>
                <a:latin typeface="Times New Roman" pitchFamily="18" charset="0"/>
              </a:defRPr>
            </a:lvl4pPr>
            <a:lvl5pPr marL="2122488" eaLnBrk="0" hangingPunct="0">
              <a:spcBef>
                <a:spcPts val="500"/>
              </a:spcBef>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defRPr sz="2000">
                <a:solidFill>
                  <a:srgbClr val="000000"/>
                </a:solidFill>
                <a:latin typeface="Times New Roman" pitchFamily="18" charset="0"/>
              </a:defRPr>
            </a:lvl9pPr>
          </a:lstStyle>
          <a:p>
            <a:pPr eaLnBrk="1" hangingPunct="1">
              <a:lnSpc>
                <a:spcPct val="90000"/>
              </a:lnSpc>
              <a:spcBef>
                <a:spcPts val="500"/>
              </a:spcBef>
              <a:buClrTx/>
              <a:buFontTx/>
              <a:buNone/>
            </a:pPr>
            <a:r>
              <a:rPr lang="en-US" altLang="de-DE" sz="2400" dirty="0">
                <a:solidFill>
                  <a:srgbClr val="663300"/>
                </a:solidFill>
                <a:latin typeface="Courier New" pitchFamily="49" charset="0"/>
              </a:rPr>
              <a:t>[</a:t>
            </a:r>
            <a:r>
              <a:rPr lang="en-US" altLang="de-DE" sz="2400" dirty="0" smtClean="0">
                <a:solidFill>
                  <a:srgbClr val="663300"/>
                </a:solidFill>
                <a:latin typeface="Courier New" pitchFamily="49" charset="0"/>
              </a:rPr>
              <a:t>Name:]</a:t>
            </a:r>
          </a:p>
          <a:p>
            <a:pPr eaLnBrk="1" hangingPunct="1">
              <a:lnSpc>
                <a:spcPct val="90000"/>
              </a:lnSpc>
              <a:spcBef>
                <a:spcPts val="500"/>
              </a:spcBef>
              <a:buClrTx/>
              <a:buFontTx/>
              <a:buNone/>
            </a:pPr>
            <a:r>
              <a:rPr lang="en-US" altLang="de-DE" sz="2400" b="1" dirty="0" smtClean="0">
                <a:solidFill>
                  <a:srgbClr val="663300"/>
                </a:solidFill>
                <a:latin typeface="Courier New" pitchFamily="49" charset="0"/>
              </a:rPr>
              <a:t>declare</a:t>
            </a:r>
          </a:p>
          <a:p>
            <a:pPr eaLnBrk="1" hangingPunct="1">
              <a:lnSpc>
                <a:spcPct val="90000"/>
              </a:lnSpc>
              <a:spcBef>
                <a:spcPts val="500"/>
              </a:spcBef>
              <a:buClrTx/>
              <a:buFontTx/>
              <a:buNone/>
            </a:pPr>
            <a:r>
              <a:rPr lang="en-US" altLang="de-DE" sz="2400" dirty="0" smtClean="0">
                <a:solidFill>
                  <a:srgbClr val="663300"/>
                </a:solidFill>
                <a:latin typeface="Courier New" pitchFamily="49" charset="0"/>
              </a:rPr>
              <a:t>  Declarations;</a:t>
            </a:r>
          </a:p>
          <a:p>
            <a:pPr eaLnBrk="1" hangingPunct="1">
              <a:lnSpc>
                <a:spcPct val="90000"/>
              </a:lnSpc>
              <a:spcBef>
                <a:spcPts val="500"/>
              </a:spcBef>
              <a:buClrTx/>
              <a:buFontTx/>
              <a:buNone/>
            </a:pPr>
            <a:r>
              <a:rPr lang="en-US" altLang="de-DE" sz="2400" b="1" dirty="0" smtClean="0">
                <a:solidFill>
                  <a:schemeClr val="tx1"/>
                </a:solidFill>
                <a:latin typeface="Courier New" pitchFamily="49" charset="0"/>
              </a:rPr>
              <a:t>begin</a:t>
            </a:r>
          </a:p>
          <a:p>
            <a:pPr eaLnBrk="1" hangingPunct="1">
              <a:lnSpc>
                <a:spcPct val="90000"/>
              </a:lnSpc>
              <a:spcBef>
                <a:spcPts val="500"/>
              </a:spcBef>
              <a:buClrTx/>
              <a:buFontTx/>
              <a:buNone/>
            </a:pPr>
            <a:r>
              <a:rPr lang="en-US" altLang="de-DE" sz="2400" dirty="0" smtClean="0">
                <a:solidFill>
                  <a:schemeClr val="tx1"/>
                </a:solidFill>
                <a:latin typeface="Courier New" pitchFamily="49" charset="0"/>
              </a:rPr>
              <a:t>  Statements;</a:t>
            </a:r>
          </a:p>
          <a:p>
            <a:pPr eaLnBrk="1" hangingPunct="1">
              <a:lnSpc>
                <a:spcPct val="90000"/>
              </a:lnSpc>
              <a:spcBef>
                <a:spcPts val="500"/>
              </a:spcBef>
              <a:buClrTx/>
              <a:buFontTx/>
              <a:buNone/>
            </a:pPr>
            <a:r>
              <a:rPr lang="en-US" altLang="de-DE" sz="2400" b="1" dirty="0" smtClean="0">
                <a:solidFill>
                  <a:srgbClr val="663300"/>
                </a:solidFill>
                <a:latin typeface="Courier New" pitchFamily="49" charset="0"/>
              </a:rPr>
              <a:t>exception</a:t>
            </a:r>
          </a:p>
          <a:p>
            <a:pPr eaLnBrk="1" hangingPunct="1">
              <a:lnSpc>
                <a:spcPct val="90000"/>
              </a:lnSpc>
              <a:spcBef>
                <a:spcPts val="500"/>
              </a:spcBef>
              <a:buClrTx/>
              <a:buFontTx/>
              <a:buNone/>
            </a:pPr>
            <a:r>
              <a:rPr lang="en-US" altLang="de-DE" sz="2400" dirty="0" smtClean="0">
                <a:solidFill>
                  <a:srgbClr val="663300"/>
                </a:solidFill>
                <a:latin typeface="Courier New" pitchFamily="49" charset="0"/>
              </a:rPr>
              <a:t>  …</a:t>
            </a:r>
          </a:p>
          <a:p>
            <a:pPr eaLnBrk="1" hangingPunct="1">
              <a:lnSpc>
                <a:spcPct val="90000"/>
              </a:lnSpc>
              <a:spcBef>
                <a:spcPts val="500"/>
              </a:spcBef>
              <a:buClrTx/>
              <a:buFontTx/>
              <a:buNone/>
            </a:pPr>
            <a:r>
              <a:rPr lang="en-US" altLang="de-DE" sz="2400" b="1" dirty="0" smtClean="0">
                <a:solidFill>
                  <a:schemeClr val="tx1"/>
                </a:solidFill>
                <a:latin typeface="Courier New" pitchFamily="49" charset="0"/>
              </a:rPr>
              <a:t>end</a:t>
            </a:r>
            <a:r>
              <a:rPr lang="en-US" altLang="de-DE" sz="2400" dirty="0" smtClean="0">
                <a:solidFill>
                  <a:schemeClr val="tx1"/>
                </a:solidFill>
                <a:latin typeface="Courier New" pitchFamily="49" charset="0"/>
              </a:rPr>
              <a:t> </a:t>
            </a:r>
            <a:r>
              <a:rPr lang="en-US" altLang="de-DE" sz="2400" dirty="0" smtClean="0">
                <a:solidFill>
                  <a:srgbClr val="663300"/>
                </a:solidFill>
                <a:latin typeface="Courier New" pitchFamily="49" charset="0"/>
              </a:rPr>
              <a:t>[Name]</a:t>
            </a:r>
            <a:r>
              <a:rPr lang="en-US" altLang="de-DE" sz="2400" dirty="0" smtClean="0">
                <a:solidFill>
                  <a:schemeClr val="tx1"/>
                </a:solidFill>
                <a:latin typeface="Courier New" pitchFamily="49" charset="0"/>
              </a:rPr>
              <a:t>;</a:t>
            </a:r>
            <a:endParaRPr lang="en-US" altLang="de-DE" sz="2400" dirty="0">
              <a:solidFill>
                <a:schemeClr val="tx1"/>
              </a:solidFill>
              <a:latin typeface="Courier New" pitchFamily="49" charset="0"/>
            </a:endParaRPr>
          </a:p>
        </p:txBody>
      </p:sp>
      <p:sp>
        <p:nvSpPr>
          <p:cNvPr id="3" name="Textfeld 2"/>
          <p:cNvSpPr txBox="1"/>
          <p:nvPr/>
        </p:nvSpPr>
        <p:spPr>
          <a:xfrm>
            <a:off x="4214813" y="2471405"/>
            <a:ext cx="4284662" cy="3477875"/>
          </a:xfrm>
          <a:prstGeom prst="rect">
            <a:avLst/>
          </a:prstGeom>
          <a:noFill/>
        </p:spPr>
        <p:txBody>
          <a:bodyPr wrap="square">
            <a:spAutoFit/>
          </a:bodyPr>
          <a:lstStyle/>
          <a:p>
            <a:pPr>
              <a:defRPr/>
            </a:pPr>
            <a:r>
              <a:rPr lang="en-US" sz="2200" dirty="0" smtClean="0">
                <a:solidFill>
                  <a:schemeClr val="tx1"/>
                </a:solidFill>
              </a:rPr>
              <a:t>ment. The block name may be omitted.</a:t>
            </a:r>
          </a:p>
          <a:p>
            <a:pPr>
              <a:defRPr/>
            </a:pPr>
            <a:r>
              <a:rPr lang="en-US" sz="2200" dirty="0" smtClean="0">
                <a:solidFill>
                  <a:schemeClr val="tx1"/>
                </a:solidFill>
              </a:rPr>
              <a:t>When to use blocks?</a:t>
            </a:r>
          </a:p>
          <a:p>
            <a:pPr marL="342900" indent="-342900">
              <a:buFont typeface="Arial" pitchFamily="34" charset="0"/>
              <a:buChar char="•"/>
              <a:defRPr/>
            </a:pPr>
            <a:r>
              <a:rPr lang="en-US" sz="2200" dirty="0" smtClean="0">
                <a:solidFill>
                  <a:schemeClr val="tx1"/>
                </a:solidFill>
              </a:rPr>
              <a:t>Declarations of local objects, subprograms, packages, </a:t>
            </a:r>
            <a:r>
              <a:rPr lang="en-US" sz="2200" dirty="0" smtClean="0">
                <a:solidFill>
                  <a:schemeClr val="bg2">
                    <a:lumMod val="75000"/>
                  </a:schemeClr>
                </a:solidFill>
              </a:rPr>
              <a:t>tasks</a:t>
            </a:r>
            <a:r>
              <a:rPr lang="en-US" sz="2200" dirty="0" smtClean="0">
                <a:solidFill>
                  <a:schemeClr val="tx1"/>
                </a:solidFill>
              </a:rPr>
              <a:t>, etc.</a:t>
            </a:r>
            <a:br>
              <a:rPr lang="en-US" sz="2200" dirty="0" smtClean="0">
                <a:solidFill>
                  <a:schemeClr val="tx1"/>
                </a:solidFill>
              </a:rPr>
            </a:br>
            <a:r>
              <a:rPr lang="en-US" sz="2200" dirty="0" smtClean="0">
                <a:solidFill>
                  <a:srgbClr val="FF3399"/>
                </a:solidFill>
              </a:rPr>
              <a:t>At the end of the block, all local objects are finalized, this means they cease to exist.</a:t>
            </a:r>
          </a:p>
          <a:p>
            <a:pPr marL="342900" indent="-342900">
              <a:buFont typeface="Arial" pitchFamily="34" charset="0"/>
              <a:buChar char="•"/>
              <a:defRPr/>
            </a:pPr>
            <a:r>
              <a:rPr lang="en-US" sz="2200" dirty="0" smtClean="0">
                <a:solidFill>
                  <a:schemeClr val="tx1"/>
                </a:solidFill>
              </a:rPr>
              <a:t>Localizing an exception handling</a:t>
            </a:r>
            <a:endParaRPr lang="en-US" sz="2200" dirty="0">
              <a:solidFill>
                <a:schemeClr val="tx1"/>
              </a:solidFill>
            </a:endParaRPr>
          </a:p>
        </p:txBody>
      </p:sp>
      <p:cxnSp>
        <p:nvCxnSpPr>
          <p:cNvPr id="60424" name="Gerade Verbindung 4"/>
          <p:cNvCxnSpPr>
            <a:cxnSpLocks noChangeShapeType="1"/>
          </p:cNvCxnSpPr>
          <p:nvPr/>
        </p:nvCxnSpPr>
        <p:spPr bwMode="auto">
          <a:xfrm>
            <a:off x="3995738" y="2852738"/>
            <a:ext cx="0" cy="3209597"/>
          </a:xfrm>
          <a:prstGeom prst="line">
            <a:avLst/>
          </a:prstGeom>
          <a:noFill/>
          <a:ln w="9525" algn="ctr">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9" name="Abgerundete rechteckige Legende 8"/>
          <p:cNvSpPr/>
          <p:nvPr/>
        </p:nvSpPr>
        <p:spPr bwMode="auto">
          <a:xfrm>
            <a:off x="2884686" y="5157192"/>
            <a:ext cx="1330126" cy="957214"/>
          </a:xfrm>
          <a:prstGeom prst="wedgeRoundRectCallout">
            <a:avLst>
              <a:gd name="adj1" fmla="val -107625"/>
              <a:gd name="adj2" fmla="val -48646"/>
              <a:gd name="adj3" fmla="val 16667"/>
            </a:avLst>
          </a:prstGeom>
          <a:solidFill>
            <a:schemeClr val="accent2">
              <a:lumMod val="20000"/>
              <a:lumOff val="80000"/>
            </a:schemeClr>
          </a:solidFill>
          <a:ln w="9525" cap="flat" cmpd="sng" algn="ctr">
            <a:solidFill>
              <a:schemeClr val="accent2"/>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algn="ctr"/>
            <a:r>
              <a:rPr kumimoji="0" lang="en-US" sz="1600" b="0" i="0" u="none" strike="noStrike" cap="none" normalizeH="0" baseline="0" dirty="0" smtClean="0">
                <a:ln>
                  <a:noFill/>
                </a:ln>
                <a:solidFill>
                  <a:schemeClr val="tx1"/>
                </a:solidFill>
                <a:effectLst/>
              </a:rPr>
              <a:t>Exceptions will</a:t>
            </a:r>
            <a:r>
              <a:rPr kumimoji="0" lang="en-US" sz="1600" b="0" i="0" u="none" strike="noStrike" cap="none" normalizeH="0" dirty="0" smtClean="0">
                <a:ln>
                  <a:noFill/>
                </a:ln>
                <a:solidFill>
                  <a:schemeClr val="tx1"/>
                </a:solidFill>
                <a:effectLst/>
              </a:rPr>
              <a:t> b</a:t>
            </a:r>
            <a:r>
              <a:rPr kumimoji="0" lang="en-US" sz="1600" b="0" i="0" u="none" strike="noStrike" cap="none" normalizeH="0" baseline="0" dirty="0" smtClean="0">
                <a:ln>
                  <a:noFill/>
                </a:ln>
                <a:solidFill>
                  <a:schemeClr val="tx1"/>
                </a:solidFill>
                <a:effectLst/>
              </a:rPr>
              <a:t>e treated </a:t>
            </a:r>
            <a:r>
              <a:rPr lang="en-US" sz="1600" dirty="0" smtClean="0">
                <a:solidFill>
                  <a:schemeClr val="tx1"/>
                </a:solidFill>
              </a:rPr>
              <a:t>later.</a:t>
            </a:r>
            <a:endParaRPr lang="en-US" sz="1600" dirty="0">
              <a:solidFill>
                <a:schemeClr val="tx1"/>
              </a:solidFill>
            </a:endParaRPr>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2" name="Rectangle 1"/>
          <p:cNvSpPr>
            <a:spLocks noGrp="1" noChangeArrowheads="1"/>
          </p:cNvSpPr>
          <p:nvPr>
            <p:ph type="title"/>
          </p:nvPr>
        </p:nvSpPr>
        <p:spPr>
          <a:xfrm>
            <a:off x="685800" y="609600"/>
            <a:ext cx="7772400" cy="1143000"/>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noProof="0" dirty="0" smtClean="0"/>
              <a:t>Syntax of Loops</a:t>
            </a:r>
          </a:p>
        </p:txBody>
      </p:sp>
      <p:sp>
        <p:nvSpPr>
          <p:cNvPr id="61443" name="Rectangle 2"/>
          <p:cNvSpPr>
            <a:spLocks noGrp="1" noChangeArrowheads="1"/>
          </p:cNvSpPr>
          <p:nvPr>
            <p:ph type="body" idx="1"/>
          </p:nvPr>
        </p:nvSpPr>
        <p:spPr>
          <a:xfrm>
            <a:off x="468313" y="1844675"/>
            <a:ext cx="4965700" cy="3384550"/>
          </a:xfrm>
        </p:spPr>
        <p:txBody>
          <a:bodyPr/>
          <a:lstStyle/>
          <a:p>
            <a:pPr marL="0" indent="0" eaLnBrk="1" hangingPunct="1">
              <a:lnSpc>
                <a:spcPct val="90000"/>
              </a:lnSpc>
              <a:spcBef>
                <a:spcPts val="6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2000" noProof="0" dirty="0" smtClean="0">
                <a:solidFill>
                  <a:srgbClr val="663300"/>
                </a:solidFill>
                <a:latin typeface="Courier New" pitchFamily="49" charset="0"/>
              </a:rPr>
              <a:t>[Name:]</a:t>
            </a:r>
            <a:br>
              <a:rPr lang="en-US" altLang="de-DE" sz="2000" noProof="0" dirty="0" smtClean="0">
                <a:solidFill>
                  <a:srgbClr val="663300"/>
                </a:solidFill>
                <a:latin typeface="Courier New" pitchFamily="49" charset="0"/>
              </a:rPr>
            </a:br>
            <a:r>
              <a:rPr lang="en-US" altLang="de-DE" sz="2000" b="1" noProof="0" dirty="0" smtClean="0">
                <a:latin typeface="Courier New" pitchFamily="49" charset="0"/>
              </a:rPr>
              <a:t>loop  </a:t>
            </a:r>
            <a:r>
              <a:rPr lang="en-US" altLang="de-DE" sz="2000" noProof="0" dirty="0" smtClean="0">
                <a:latin typeface="Courier New" pitchFamily="49" charset="0"/>
              </a:rPr>
              <a:t>--</a:t>
            </a:r>
            <a:r>
              <a:rPr lang="en-US" altLang="de-DE" sz="2000" b="1" noProof="0" dirty="0" smtClean="0">
                <a:latin typeface="Courier New" pitchFamily="49" charset="0"/>
              </a:rPr>
              <a:t> </a:t>
            </a:r>
            <a:r>
              <a:rPr lang="en-US" altLang="de-DE" sz="2000" i="1" noProof="0" dirty="0" smtClean="0">
                <a:latin typeface="Courier New" pitchFamily="49" charset="0"/>
              </a:rPr>
              <a:t>infinite loop</a:t>
            </a:r>
            <a:br>
              <a:rPr lang="en-US" altLang="de-DE" sz="2000" i="1" noProof="0" dirty="0" smtClean="0">
                <a:latin typeface="Courier New" pitchFamily="49" charset="0"/>
              </a:rPr>
            </a:br>
            <a:r>
              <a:rPr lang="en-US" altLang="de-DE" sz="2000" b="1" noProof="0" dirty="0" smtClean="0">
                <a:latin typeface="Courier New" pitchFamily="49" charset="0"/>
              </a:rPr>
              <a:t> </a:t>
            </a:r>
            <a:r>
              <a:rPr lang="en-US" altLang="de-DE" sz="2000" noProof="0" dirty="0" smtClean="0">
                <a:latin typeface="Courier New" pitchFamily="49" charset="0"/>
              </a:rPr>
              <a:t> Statements;</a:t>
            </a:r>
            <a:br>
              <a:rPr lang="en-US" altLang="de-DE" sz="2000" noProof="0" dirty="0" smtClean="0">
                <a:latin typeface="Courier New" pitchFamily="49" charset="0"/>
              </a:rPr>
            </a:br>
            <a:r>
              <a:rPr lang="en-US" altLang="de-DE" sz="2000" noProof="0" dirty="0" smtClean="0">
                <a:latin typeface="Courier New" pitchFamily="49" charset="0"/>
              </a:rPr>
              <a:t>  </a:t>
            </a:r>
            <a:r>
              <a:rPr lang="en-US" altLang="de-DE" sz="2000" b="1" noProof="0" dirty="0" smtClean="0">
                <a:solidFill>
                  <a:srgbClr val="FF3399"/>
                </a:solidFill>
                <a:latin typeface="Courier New" pitchFamily="49" charset="0"/>
              </a:rPr>
              <a:t>exit </a:t>
            </a:r>
            <a:r>
              <a:rPr lang="en-US" altLang="de-DE" sz="2000" noProof="0" dirty="0" smtClean="0">
                <a:solidFill>
                  <a:srgbClr val="663300"/>
                </a:solidFill>
                <a:latin typeface="Courier New" pitchFamily="49" charset="0"/>
              </a:rPr>
              <a:t>[Name]</a:t>
            </a:r>
            <a:r>
              <a:rPr lang="en-US" altLang="de-DE" sz="2000" b="1" noProof="0" dirty="0" smtClean="0">
                <a:solidFill>
                  <a:srgbClr val="663300"/>
                </a:solidFill>
                <a:latin typeface="Courier New" pitchFamily="49" charset="0"/>
              </a:rPr>
              <a:t> </a:t>
            </a:r>
            <a:r>
              <a:rPr lang="en-US" altLang="de-DE" sz="2000" noProof="0" dirty="0" smtClean="0">
                <a:solidFill>
                  <a:srgbClr val="FF3399"/>
                </a:solidFill>
                <a:latin typeface="Courier New" pitchFamily="49" charset="0"/>
              </a:rPr>
              <a:t>[</a:t>
            </a:r>
            <a:r>
              <a:rPr lang="en-US" altLang="de-DE" sz="2000" b="1" noProof="0" dirty="0" smtClean="0">
                <a:solidFill>
                  <a:srgbClr val="FF3399"/>
                </a:solidFill>
                <a:latin typeface="Courier New" pitchFamily="49" charset="0"/>
              </a:rPr>
              <a:t>when</a:t>
            </a:r>
            <a:r>
              <a:rPr lang="en-US" altLang="de-DE" sz="2000" noProof="0" dirty="0" smtClean="0">
                <a:solidFill>
                  <a:srgbClr val="FF3399"/>
                </a:solidFill>
                <a:latin typeface="Courier New" pitchFamily="49" charset="0"/>
              </a:rPr>
              <a:t> Condition];</a:t>
            </a:r>
            <a:br>
              <a:rPr lang="en-US" altLang="de-DE" sz="2000" noProof="0" dirty="0" smtClean="0">
                <a:solidFill>
                  <a:srgbClr val="FF3399"/>
                </a:solidFill>
                <a:latin typeface="Courier New" pitchFamily="49" charset="0"/>
              </a:rPr>
            </a:br>
            <a:r>
              <a:rPr lang="en-US" altLang="de-DE" sz="2000" b="1" noProof="0" dirty="0" smtClean="0">
                <a:latin typeface="Courier New" pitchFamily="49" charset="0"/>
              </a:rPr>
              <a:t>end loop</a:t>
            </a:r>
            <a:r>
              <a:rPr lang="en-US" altLang="de-DE" sz="2000" noProof="0" dirty="0" smtClean="0">
                <a:solidFill>
                  <a:srgbClr val="663300"/>
                </a:solidFill>
                <a:latin typeface="Courier New" pitchFamily="49" charset="0"/>
              </a:rPr>
              <a:t> [Name]</a:t>
            </a:r>
            <a:r>
              <a:rPr lang="en-US" altLang="de-DE" sz="2000" noProof="0" dirty="0" smtClean="0">
                <a:latin typeface="Courier New" pitchFamily="49" charset="0"/>
              </a:rPr>
              <a:t>;</a:t>
            </a:r>
          </a:p>
          <a:p>
            <a:pPr marL="0" indent="0" eaLnBrk="1" hangingPunct="1">
              <a:lnSpc>
                <a:spcPct val="90000"/>
              </a:lnSpc>
              <a:spcBef>
                <a:spcPts val="6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2000" b="1" noProof="0" dirty="0" smtClean="0">
                <a:latin typeface="Courier New" pitchFamily="49" charset="0"/>
              </a:rPr>
              <a:t>for</a:t>
            </a:r>
            <a:r>
              <a:rPr lang="en-US" altLang="de-DE" sz="2000" noProof="0" dirty="0" smtClean="0">
                <a:latin typeface="Courier New" pitchFamily="49" charset="0"/>
              </a:rPr>
              <a:t> I </a:t>
            </a:r>
            <a:r>
              <a:rPr lang="en-US" altLang="de-DE" sz="2000" b="1" noProof="0" dirty="0" smtClean="0">
                <a:latin typeface="Courier New" pitchFamily="49" charset="0"/>
              </a:rPr>
              <a:t>in [reverse]</a:t>
            </a:r>
            <a:r>
              <a:rPr lang="en-US" altLang="de-DE" sz="2000" noProof="0" dirty="0" smtClean="0">
                <a:latin typeface="Courier New" pitchFamily="49" charset="0"/>
              </a:rPr>
              <a:t> </a:t>
            </a:r>
            <a:r>
              <a:rPr lang="en-US" altLang="de-DE" sz="2000" dirty="0">
                <a:latin typeface="Courier New" pitchFamily="49" charset="0"/>
              </a:rPr>
              <a:t>A</a:t>
            </a:r>
            <a:r>
              <a:rPr lang="en-US" altLang="de-DE" sz="2000" noProof="0" dirty="0" smtClean="0">
                <a:latin typeface="Courier New" pitchFamily="49" charset="0"/>
              </a:rPr>
              <a:t>_Range </a:t>
            </a:r>
            <a:r>
              <a:rPr lang="en-US" altLang="de-DE" sz="2000" b="1" noProof="0" dirty="0" smtClean="0">
                <a:latin typeface="Courier New" pitchFamily="49" charset="0"/>
              </a:rPr>
              <a:t>loop</a:t>
            </a:r>
            <a:br>
              <a:rPr lang="en-US" altLang="de-DE" sz="2000" b="1" noProof="0" dirty="0" smtClean="0">
                <a:latin typeface="Courier New" pitchFamily="49" charset="0"/>
              </a:rPr>
            </a:br>
            <a:r>
              <a:rPr lang="en-US" altLang="de-DE" sz="2000" b="1" noProof="0" dirty="0" smtClean="0">
                <a:latin typeface="Courier New" pitchFamily="49" charset="0"/>
              </a:rPr>
              <a:t>  </a:t>
            </a:r>
            <a:r>
              <a:rPr lang="en-US" altLang="de-DE" sz="2000" dirty="0" smtClean="0">
                <a:latin typeface="Courier New" pitchFamily="49" charset="0"/>
              </a:rPr>
              <a:t>Statements</a:t>
            </a:r>
            <a:r>
              <a:rPr lang="en-US" altLang="de-DE" sz="2000" dirty="0">
                <a:latin typeface="Courier New" pitchFamily="49" charset="0"/>
              </a:rPr>
              <a:t>;</a:t>
            </a:r>
            <a:r>
              <a:rPr lang="en-US" altLang="de-DE" sz="2000" noProof="0" dirty="0" smtClean="0">
                <a:latin typeface="Courier New" pitchFamily="49" charset="0"/>
              </a:rPr>
              <a:t/>
            </a:r>
            <a:br>
              <a:rPr lang="en-US" altLang="de-DE" sz="2000" noProof="0" dirty="0" smtClean="0">
                <a:latin typeface="Courier New" pitchFamily="49" charset="0"/>
              </a:rPr>
            </a:br>
            <a:r>
              <a:rPr lang="en-US" altLang="de-DE" sz="2000" b="1" noProof="0" dirty="0" smtClean="0">
                <a:latin typeface="Courier New" pitchFamily="49" charset="0"/>
              </a:rPr>
              <a:t>end loop</a:t>
            </a:r>
            <a:r>
              <a:rPr lang="en-US" altLang="de-DE" sz="2000" noProof="0" dirty="0" smtClean="0">
                <a:latin typeface="Courier New" pitchFamily="49" charset="0"/>
              </a:rPr>
              <a:t>;</a:t>
            </a:r>
          </a:p>
          <a:p>
            <a:pPr marL="0" indent="0" eaLnBrk="1" hangingPunct="1">
              <a:lnSpc>
                <a:spcPct val="90000"/>
              </a:lnSpc>
              <a:spcBef>
                <a:spcPts val="6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2000" b="1" noProof="0" dirty="0" smtClean="0">
                <a:latin typeface="Courier New" pitchFamily="49" charset="0"/>
              </a:rPr>
              <a:t>while </a:t>
            </a:r>
            <a:r>
              <a:rPr lang="en-US" altLang="de-DE" sz="2000" noProof="0" dirty="0" smtClean="0">
                <a:latin typeface="Courier New" pitchFamily="49" charset="0"/>
              </a:rPr>
              <a:t>Condition </a:t>
            </a:r>
            <a:r>
              <a:rPr lang="en-US" altLang="de-DE" sz="2000" b="1" noProof="0" dirty="0" smtClean="0">
                <a:latin typeface="Courier New" pitchFamily="49" charset="0"/>
              </a:rPr>
              <a:t>loop</a:t>
            </a:r>
            <a:br>
              <a:rPr lang="en-US" altLang="de-DE" sz="2000" b="1" noProof="0" dirty="0" smtClean="0">
                <a:latin typeface="Courier New" pitchFamily="49" charset="0"/>
              </a:rPr>
            </a:br>
            <a:r>
              <a:rPr lang="en-US" altLang="de-DE" sz="2000" b="1" noProof="0" dirty="0" smtClean="0">
                <a:latin typeface="Courier New" pitchFamily="49" charset="0"/>
              </a:rPr>
              <a:t>  </a:t>
            </a:r>
            <a:r>
              <a:rPr lang="en-US" altLang="de-DE" sz="2000" dirty="0" smtClean="0">
                <a:latin typeface="Courier New" pitchFamily="49" charset="0"/>
              </a:rPr>
              <a:t>Statements</a:t>
            </a:r>
            <a:r>
              <a:rPr lang="en-US" altLang="de-DE" sz="2000" noProof="0" dirty="0" smtClean="0">
                <a:latin typeface="Courier New" pitchFamily="49" charset="0"/>
              </a:rPr>
              <a:t>;</a:t>
            </a:r>
            <a:br>
              <a:rPr lang="en-US" altLang="de-DE" sz="2000" noProof="0" dirty="0" smtClean="0">
                <a:latin typeface="Courier New" pitchFamily="49" charset="0"/>
              </a:rPr>
            </a:br>
            <a:r>
              <a:rPr lang="en-US" altLang="de-DE" sz="2000" b="1" noProof="0" dirty="0" smtClean="0">
                <a:latin typeface="Courier New" pitchFamily="49" charset="0"/>
              </a:rPr>
              <a:t>end loop</a:t>
            </a:r>
            <a:r>
              <a:rPr lang="en-US" altLang="de-DE" sz="2000" noProof="0" dirty="0" smtClean="0">
                <a:latin typeface="Courier New" pitchFamily="49" charset="0"/>
              </a:rPr>
              <a:t>;</a:t>
            </a:r>
          </a:p>
        </p:txBody>
      </p:sp>
      <p:sp>
        <p:nvSpPr>
          <p:cNvPr id="61444" name="Fußzeilenplatzhalter 1"/>
          <p:cNvSpPr>
            <a:spLocks noGrp="1"/>
          </p:cNvSpPr>
          <p:nvPr>
            <p:ph type="ftr" sz="quarte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en-US" altLang="de-DE" sz="2400" dirty="0" smtClean="0"/>
              <a:t>Ada Basics © 2024 C.Grein</a:t>
            </a:r>
            <a:endParaRPr lang="de-DE" altLang="de-DE" sz="2400" dirty="0"/>
          </a:p>
        </p:txBody>
      </p:sp>
      <p:sp>
        <p:nvSpPr>
          <p:cNvPr id="61445" name="Foliennummernplatzhalter 2"/>
          <p:cNvSpPr>
            <a:spLocks noGrp="1"/>
          </p:cNvSpPr>
          <p:nvPr>
            <p:ph type="sldNum" sz="quarter"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A60CDB3B-1F90-4BB8-93F5-BCEAD77424FF}" type="slidenum">
              <a:rPr lang="de-DE" altLang="de-DE" sz="2400" smtClean="0"/>
              <a:pPr eaLnBrk="1" hangingPunct="1">
                <a:spcBef>
                  <a:spcPct val="0"/>
                </a:spcBef>
              </a:pPr>
              <a:t>84</a:t>
            </a:fld>
            <a:endParaRPr lang="de-DE" altLang="de-DE" sz="2400" dirty="0" smtClean="0"/>
          </a:p>
        </p:txBody>
      </p:sp>
      <p:sp>
        <p:nvSpPr>
          <p:cNvPr id="61446" name="Textfeld 1"/>
          <p:cNvSpPr txBox="1">
            <a:spLocks noChangeArrowheads="1"/>
          </p:cNvSpPr>
          <p:nvPr/>
        </p:nvSpPr>
        <p:spPr bwMode="auto">
          <a:xfrm>
            <a:off x="5508625" y="2316936"/>
            <a:ext cx="3167063" cy="3416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de-DE" dirty="0" smtClean="0">
                <a:solidFill>
                  <a:schemeClr val="tx1"/>
                </a:solidFill>
              </a:rPr>
              <a:t>The </a:t>
            </a:r>
            <a:r>
              <a:rPr lang="en-US" altLang="de-DE" dirty="0">
                <a:solidFill>
                  <a:srgbClr val="FF3399"/>
                </a:solidFill>
              </a:rPr>
              <a:t>e</a:t>
            </a:r>
            <a:r>
              <a:rPr lang="en-US" altLang="de-DE" dirty="0" smtClean="0">
                <a:solidFill>
                  <a:srgbClr val="FF3399"/>
                </a:solidFill>
              </a:rPr>
              <a:t>xit statement</a:t>
            </a:r>
            <a:r>
              <a:rPr lang="en-US" altLang="de-DE" dirty="0" smtClean="0">
                <a:solidFill>
                  <a:schemeClr val="tx1"/>
                </a:solidFill>
              </a:rPr>
              <a:t> may </a:t>
            </a:r>
            <a:r>
              <a:rPr lang="en-US" altLang="de-DE" dirty="0">
                <a:solidFill>
                  <a:schemeClr val="tx1"/>
                </a:solidFill>
              </a:rPr>
              <a:t>be </a:t>
            </a:r>
            <a:r>
              <a:rPr lang="en-US" altLang="de-DE" dirty="0" smtClean="0">
                <a:solidFill>
                  <a:schemeClr val="tx1"/>
                </a:solidFill>
              </a:rPr>
              <a:t>placed anywhere within any loop. A missing condition is taken as </a:t>
            </a:r>
            <a:r>
              <a:rPr lang="en-US" altLang="de-DE" sz="2000" dirty="0" smtClean="0">
                <a:solidFill>
                  <a:schemeClr val="tx1"/>
                </a:solidFill>
                <a:latin typeface="Courier New" pitchFamily="49" charset="0"/>
                <a:cs typeface="Courier New" pitchFamily="49" charset="0"/>
              </a:rPr>
              <a:t>True</a:t>
            </a:r>
            <a:r>
              <a:rPr lang="en-US" altLang="de-DE" dirty="0" smtClean="0">
                <a:solidFill>
                  <a:schemeClr val="tx1"/>
                </a:solidFill>
              </a:rPr>
              <a:t>.</a:t>
            </a:r>
          </a:p>
          <a:p>
            <a:r>
              <a:rPr lang="en-US" altLang="de-DE" dirty="0" smtClean="0">
                <a:solidFill>
                  <a:schemeClr val="tx1"/>
                </a:solidFill>
              </a:rPr>
              <a:t>The loop identified by the </a:t>
            </a:r>
            <a:r>
              <a:rPr lang="en-US" altLang="de-DE" dirty="0" smtClean="0">
                <a:solidFill>
                  <a:srgbClr val="663300"/>
                </a:solidFill>
              </a:rPr>
              <a:t>Name</a:t>
            </a:r>
            <a:r>
              <a:rPr lang="en-US" altLang="de-DE" dirty="0" smtClean="0">
                <a:solidFill>
                  <a:schemeClr val="tx1"/>
                </a:solidFill>
              </a:rPr>
              <a:t> </a:t>
            </a:r>
            <a:r>
              <a:rPr lang="en-US" altLang="de-DE" dirty="0">
                <a:solidFill>
                  <a:schemeClr val="tx1"/>
                </a:solidFill>
              </a:rPr>
              <a:t>is left; </a:t>
            </a:r>
            <a:r>
              <a:rPr lang="en-US" altLang="de-DE" dirty="0" smtClean="0">
                <a:solidFill>
                  <a:schemeClr val="tx1"/>
                </a:solidFill>
              </a:rPr>
              <a:t>when no name is given, the innermost loop.</a:t>
            </a:r>
            <a:endParaRPr lang="en-US" altLang="de-DE" dirty="0">
              <a:solidFill>
                <a:schemeClr val="tx1"/>
              </a:solidFill>
            </a:endParaRPr>
          </a:p>
        </p:txBody>
      </p:sp>
      <p:sp>
        <p:nvSpPr>
          <p:cNvPr id="61447" name="Textfeld 2"/>
          <p:cNvSpPr txBox="1">
            <a:spLocks noChangeArrowheads="1"/>
          </p:cNvSpPr>
          <p:nvPr/>
        </p:nvSpPr>
        <p:spPr bwMode="auto">
          <a:xfrm>
            <a:off x="496888" y="5229225"/>
            <a:ext cx="4789487"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de-DE" dirty="0" smtClean="0">
                <a:solidFill>
                  <a:srgbClr val="663300"/>
                </a:solidFill>
              </a:rPr>
              <a:t>Names</a:t>
            </a:r>
            <a:r>
              <a:rPr lang="en-US" altLang="de-DE" dirty="0" smtClean="0">
                <a:solidFill>
                  <a:schemeClr val="tx1"/>
                </a:solidFill>
              </a:rPr>
              <a:t> should be used in any case when loops are nested.</a:t>
            </a:r>
            <a:endParaRPr lang="en-US" altLang="de-DE" dirty="0"/>
          </a:p>
        </p:txBody>
      </p:sp>
      <p:cxnSp>
        <p:nvCxnSpPr>
          <p:cNvPr id="61448" name="Gerade Verbindung 4"/>
          <p:cNvCxnSpPr>
            <a:cxnSpLocks noChangeShapeType="1"/>
          </p:cNvCxnSpPr>
          <p:nvPr/>
        </p:nvCxnSpPr>
        <p:spPr bwMode="auto">
          <a:xfrm>
            <a:off x="5397500" y="2036763"/>
            <a:ext cx="20638" cy="3168650"/>
          </a:xfrm>
          <a:prstGeom prst="line">
            <a:avLst/>
          </a:prstGeom>
          <a:noFill/>
          <a:ln w="9525" algn="ctr">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1449" name="Gerade Verbindung 6"/>
          <p:cNvCxnSpPr>
            <a:cxnSpLocks noChangeShapeType="1"/>
          </p:cNvCxnSpPr>
          <p:nvPr/>
        </p:nvCxnSpPr>
        <p:spPr bwMode="auto">
          <a:xfrm flipH="1">
            <a:off x="431800" y="5205413"/>
            <a:ext cx="4983163" cy="0"/>
          </a:xfrm>
          <a:prstGeom prst="line">
            <a:avLst/>
          </a:prstGeom>
          <a:noFill/>
          <a:ln w="9525" algn="ctr">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1450" name="Gerade Verbindung 2"/>
          <p:cNvCxnSpPr>
            <a:cxnSpLocks noChangeShapeType="1"/>
          </p:cNvCxnSpPr>
          <p:nvPr/>
        </p:nvCxnSpPr>
        <p:spPr bwMode="auto">
          <a:xfrm>
            <a:off x="5418138" y="5205413"/>
            <a:ext cx="0" cy="866775"/>
          </a:xfrm>
          <a:prstGeom prst="line">
            <a:avLst/>
          </a:prstGeom>
          <a:noFill/>
          <a:ln w="9525"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Titel 1"/>
          <p:cNvSpPr>
            <a:spLocks noGrp="1"/>
          </p:cNvSpPr>
          <p:nvPr>
            <p:ph type="title"/>
          </p:nvPr>
        </p:nvSpPr>
        <p:spPr/>
        <p:txBody>
          <a:bodyPr/>
          <a:lstStyle/>
          <a:p>
            <a:r>
              <a:rPr lang="en-US" altLang="de-DE" noProof="0" dirty="0" smtClean="0"/>
              <a:t>Attention Empty Loops</a:t>
            </a:r>
          </a:p>
        </p:txBody>
      </p:sp>
      <p:sp>
        <p:nvSpPr>
          <p:cNvPr id="3" name="Inhaltsplatzhalter 2"/>
          <p:cNvSpPr>
            <a:spLocks noGrp="1"/>
          </p:cNvSpPr>
          <p:nvPr>
            <p:ph idx="1"/>
          </p:nvPr>
        </p:nvSpPr>
        <p:spPr>
          <a:xfrm>
            <a:off x="1403350" y="2133600"/>
            <a:ext cx="6046788" cy="3887788"/>
          </a:xfrm>
        </p:spPr>
        <p:txBody>
          <a:bodyPr/>
          <a:lstStyle/>
          <a:p>
            <a:pPr marL="0" indent="0">
              <a:defRPr/>
            </a:pPr>
            <a:r>
              <a:rPr lang="en-US" sz="2400" noProof="0" dirty="0" smtClean="0"/>
              <a:t>This is an </a:t>
            </a:r>
            <a:r>
              <a:rPr lang="en-US" sz="2400" noProof="0" dirty="0" smtClean="0">
                <a:solidFill>
                  <a:srgbClr val="FF3399"/>
                </a:solidFill>
              </a:rPr>
              <a:t>empty counting loop</a:t>
            </a:r>
            <a:r>
              <a:rPr lang="en-US" sz="2400" noProof="0" dirty="0" smtClean="0"/>
              <a:t>:</a:t>
            </a:r>
          </a:p>
          <a:p>
            <a:pPr marL="0" indent="0">
              <a:defRPr/>
            </a:pPr>
            <a:r>
              <a:rPr lang="en-US" sz="2000" b="1" noProof="0" dirty="0" smtClean="0">
                <a:solidFill>
                  <a:schemeClr val="tx1"/>
                </a:solidFill>
                <a:latin typeface="Courier New" pitchFamily="49" charset="0"/>
              </a:rPr>
              <a:t>  for</a:t>
            </a:r>
            <a:r>
              <a:rPr lang="en-US" sz="2000" noProof="0" dirty="0" smtClean="0">
                <a:solidFill>
                  <a:schemeClr val="tx1"/>
                </a:solidFill>
                <a:latin typeface="Courier New" pitchFamily="49" charset="0"/>
              </a:rPr>
              <a:t> I </a:t>
            </a:r>
            <a:r>
              <a:rPr lang="en-US" sz="2000" b="1" noProof="0" dirty="0" smtClean="0">
                <a:solidFill>
                  <a:schemeClr val="tx1"/>
                </a:solidFill>
                <a:latin typeface="Courier New" pitchFamily="49" charset="0"/>
              </a:rPr>
              <a:t>in </a:t>
            </a:r>
            <a:r>
              <a:rPr lang="en-US" sz="2000" noProof="0" dirty="0" smtClean="0">
                <a:solidFill>
                  <a:srgbClr val="FF3399"/>
                </a:solidFill>
                <a:latin typeface="Courier New" pitchFamily="49" charset="0"/>
              </a:rPr>
              <a:t>42 .. 1 </a:t>
            </a:r>
            <a:r>
              <a:rPr lang="en-US" sz="2000" b="1" noProof="0" dirty="0" smtClean="0">
                <a:solidFill>
                  <a:schemeClr val="tx1"/>
                </a:solidFill>
                <a:latin typeface="Courier New" pitchFamily="49" charset="0"/>
              </a:rPr>
              <a:t>loop</a:t>
            </a:r>
            <a:br>
              <a:rPr lang="en-US" sz="2000" b="1" noProof="0" dirty="0" smtClean="0">
                <a:solidFill>
                  <a:schemeClr val="tx1"/>
                </a:solidFill>
                <a:latin typeface="Courier New" pitchFamily="49" charset="0"/>
              </a:rPr>
            </a:br>
            <a:r>
              <a:rPr lang="en-US" sz="2000" b="1" noProof="0" dirty="0" smtClean="0">
                <a:solidFill>
                  <a:schemeClr val="tx1"/>
                </a:solidFill>
                <a:latin typeface="Courier New" pitchFamily="49" charset="0"/>
              </a:rPr>
              <a:t> </a:t>
            </a:r>
            <a:r>
              <a:rPr lang="en-US" sz="2000" noProof="0" dirty="0" smtClean="0">
                <a:solidFill>
                  <a:schemeClr val="tx1"/>
                </a:solidFill>
                <a:latin typeface="Courier New" pitchFamily="49" charset="0"/>
              </a:rPr>
              <a:t>   Statements;</a:t>
            </a:r>
            <a:br>
              <a:rPr lang="en-US" sz="2000" noProof="0" dirty="0" smtClean="0">
                <a:solidFill>
                  <a:schemeClr val="tx1"/>
                </a:solidFill>
                <a:latin typeface="Courier New" pitchFamily="49" charset="0"/>
              </a:rPr>
            </a:br>
            <a:r>
              <a:rPr lang="en-US" sz="2000" noProof="0" dirty="0" smtClean="0">
                <a:solidFill>
                  <a:schemeClr val="tx1"/>
                </a:solidFill>
                <a:latin typeface="Courier New" pitchFamily="49" charset="0"/>
              </a:rPr>
              <a:t>  </a:t>
            </a:r>
            <a:r>
              <a:rPr lang="en-US" sz="2000" b="1" noProof="0" dirty="0" smtClean="0">
                <a:solidFill>
                  <a:schemeClr val="tx1"/>
                </a:solidFill>
                <a:latin typeface="Courier New" pitchFamily="49" charset="0"/>
              </a:rPr>
              <a:t>end loop</a:t>
            </a:r>
            <a:r>
              <a:rPr lang="en-US" sz="2000" noProof="0" dirty="0" smtClean="0">
                <a:solidFill>
                  <a:schemeClr val="tx1"/>
                </a:solidFill>
                <a:latin typeface="Courier New" pitchFamily="49" charset="0"/>
              </a:rPr>
              <a:t>;</a:t>
            </a:r>
          </a:p>
          <a:p>
            <a:pPr marL="0" indent="0">
              <a:defRPr/>
            </a:pPr>
            <a:r>
              <a:rPr lang="en-US" sz="2000" noProof="0" dirty="0" smtClean="0">
                <a:solidFill>
                  <a:srgbClr val="FF3399"/>
                </a:solidFill>
                <a:latin typeface="Courier New" pitchFamily="49" charset="0"/>
                <a:cs typeface="Courier New" pitchFamily="49" charset="0"/>
              </a:rPr>
              <a:t>42 .. 1</a:t>
            </a:r>
            <a:r>
              <a:rPr lang="en-US" sz="2400" noProof="0" dirty="0" smtClean="0"/>
              <a:t> is an empty range.</a:t>
            </a:r>
          </a:p>
          <a:p>
            <a:pPr marL="0" indent="0">
              <a:defRPr/>
            </a:pPr>
            <a:endParaRPr lang="en-US" sz="800" noProof="0" dirty="0" smtClean="0"/>
          </a:p>
          <a:p>
            <a:pPr marL="0" indent="0">
              <a:defRPr/>
            </a:pPr>
            <a:r>
              <a:rPr lang="en-US" sz="2400" dirty="0" smtClean="0"/>
              <a:t>In</a:t>
            </a:r>
            <a:r>
              <a:rPr lang="en-US" sz="2400" noProof="0" dirty="0" smtClean="0"/>
              <a:t>tended is probably the </a:t>
            </a:r>
            <a:r>
              <a:rPr lang="en-US" sz="2400" noProof="0" dirty="0" smtClean="0">
                <a:solidFill>
                  <a:schemeClr val="accent2">
                    <a:lumMod val="50000"/>
                  </a:schemeClr>
                </a:solidFill>
              </a:rPr>
              <a:t>backward loop</a:t>
            </a:r>
            <a:r>
              <a:rPr lang="en-US" sz="2400" noProof="0" dirty="0" smtClean="0"/>
              <a:t>:</a:t>
            </a:r>
          </a:p>
          <a:p>
            <a:pPr marL="0" indent="0">
              <a:defRPr/>
            </a:pPr>
            <a:r>
              <a:rPr lang="en-US" sz="2000" b="1" noProof="0" dirty="0" smtClean="0">
                <a:latin typeface="Courier New" pitchFamily="49" charset="0"/>
              </a:rPr>
              <a:t>  for</a:t>
            </a:r>
            <a:r>
              <a:rPr lang="en-US" sz="2000" noProof="0" dirty="0" smtClean="0">
                <a:latin typeface="Courier New" pitchFamily="49" charset="0"/>
              </a:rPr>
              <a:t> I </a:t>
            </a:r>
            <a:r>
              <a:rPr lang="en-US" sz="2000" b="1" noProof="0" dirty="0" smtClean="0">
                <a:latin typeface="Courier New" pitchFamily="49" charset="0"/>
              </a:rPr>
              <a:t>in </a:t>
            </a:r>
            <a:r>
              <a:rPr lang="en-US" sz="2000" b="1" noProof="0" dirty="0" smtClean="0">
                <a:solidFill>
                  <a:schemeClr val="accent2">
                    <a:lumMod val="50000"/>
                  </a:schemeClr>
                </a:solidFill>
                <a:latin typeface="Courier New" pitchFamily="49" charset="0"/>
              </a:rPr>
              <a:t>reverse</a:t>
            </a:r>
            <a:r>
              <a:rPr lang="en-US" sz="2000" noProof="0" dirty="0" smtClean="0">
                <a:solidFill>
                  <a:schemeClr val="accent2">
                    <a:lumMod val="50000"/>
                  </a:schemeClr>
                </a:solidFill>
                <a:latin typeface="Courier New" pitchFamily="49" charset="0"/>
              </a:rPr>
              <a:t> </a:t>
            </a:r>
            <a:r>
              <a:rPr lang="en-US" sz="2000" noProof="0" dirty="0" smtClean="0">
                <a:latin typeface="Courier New" pitchFamily="49" charset="0"/>
              </a:rPr>
              <a:t>1 .. 42 </a:t>
            </a:r>
            <a:r>
              <a:rPr lang="en-US" sz="2000" b="1" noProof="0" dirty="0" smtClean="0">
                <a:latin typeface="Courier New" pitchFamily="49" charset="0"/>
              </a:rPr>
              <a:t>loop</a:t>
            </a:r>
            <a:br>
              <a:rPr lang="en-US" sz="2000" b="1" noProof="0" dirty="0" smtClean="0">
                <a:latin typeface="Courier New" pitchFamily="49" charset="0"/>
              </a:rPr>
            </a:br>
            <a:r>
              <a:rPr lang="en-US" sz="2000" b="1" noProof="0" dirty="0" smtClean="0">
                <a:latin typeface="Courier New" pitchFamily="49" charset="0"/>
              </a:rPr>
              <a:t> </a:t>
            </a:r>
            <a:r>
              <a:rPr lang="en-US" sz="2000" noProof="0" dirty="0" smtClean="0">
                <a:latin typeface="Courier New" pitchFamily="49" charset="0"/>
              </a:rPr>
              <a:t>   Statements;</a:t>
            </a:r>
            <a:br>
              <a:rPr lang="en-US" sz="2000" noProof="0" dirty="0" smtClean="0">
                <a:latin typeface="Courier New" pitchFamily="49" charset="0"/>
              </a:rPr>
            </a:br>
            <a:r>
              <a:rPr lang="en-US" sz="2000" noProof="0" dirty="0" smtClean="0">
                <a:latin typeface="Courier New" pitchFamily="49" charset="0"/>
              </a:rPr>
              <a:t>  </a:t>
            </a:r>
            <a:r>
              <a:rPr lang="en-US" sz="2000" b="1" noProof="0" dirty="0" smtClean="0">
                <a:latin typeface="Courier New" pitchFamily="49" charset="0"/>
              </a:rPr>
              <a:t>end loop</a:t>
            </a:r>
            <a:r>
              <a:rPr lang="en-US" sz="2000" noProof="0" dirty="0" smtClean="0">
                <a:latin typeface="Courier New" pitchFamily="49" charset="0"/>
              </a:rPr>
              <a:t>;</a:t>
            </a:r>
          </a:p>
        </p:txBody>
      </p:sp>
      <p:sp>
        <p:nvSpPr>
          <p:cNvPr id="62468" name="Fußzeilenplatzhalter 3"/>
          <p:cNvSpPr>
            <a:spLocks noGrp="1"/>
          </p:cNvSpPr>
          <p:nvPr>
            <p:ph type="ftr" sz="quarte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en-US" altLang="de-DE" sz="2400" dirty="0" smtClean="0"/>
              <a:t>Ada Basics © 2024 C.Grein</a:t>
            </a:r>
            <a:endParaRPr lang="de-DE" altLang="de-DE" sz="2400" dirty="0"/>
          </a:p>
        </p:txBody>
      </p:sp>
      <p:sp>
        <p:nvSpPr>
          <p:cNvPr id="62469" name="Foliennummernplatzhalter 4"/>
          <p:cNvSpPr>
            <a:spLocks noGrp="1"/>
          </p:cNvSpPr>
          <p:nvPr>
            <p:ph type="sldNum" sz="quarter"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FF4A0A79-CD3A-40ED-8466-D6534373353C}" type="slidenum">
              <a:rPr lang="de-DE" altLang="de-DE" sz="2400" smtClean="0"/>
              <a:pPr eaLnBrk="1" hangingPunct="1">
                <a:spcBef>
                  <a:spcPct val="0"/>
                </a:spcBef>
              </a:pPr>
              <a:t>85</a:t>
            </a:fld>
            <a:endParaRPr lang="de-DE" altLang="de-DE" sz="2400" dirty="0" smtClean="0"/>
          </a:p>
        </p:txBody>
      </p:sp>
      <p:sp>
        <p:nvSpPr>
          <p:cNvPr id="6" name="Textfeld 5"/>
          <p:cNvSpPr txBox="1"/>
          <p:nvPr/>
        </p:nvSpPr>
        <p:spPr>
          <a:xfrm>
            <a:off x="6156176" y="2348880"/>
            <a:ext cx="2268687" cy="1323439"/>
          </a:xfrm>
          <a:prstGeom prst="rect">
            <a:avLst/>
          </a:prstGeom>
          <a:solidFill>
            <a:srgbClr val="FFCCCC"/>
          </a:solidFill>
          <a:ln w="12700">
            <a:solidFill>
              <a:srgbClr val="FF3399"/>
            </a:solidFill>
          </a:ln>
        </p:spPr>
        <p:txBody>
          <a:bodyPr wrap="square" rtlCol="0">
            <a:spAutoFit/>
          </a:bodyPr>
          <a:lstStyle/>
          <a:p>
            <a:r>
              <a:rPr lang="en-US" sz="1600" dirty="0" smtClean="0">
                <a:solidFill>
                  <a:srgbClr val="FF3399"/>
                </a:solidFill>
              </a:rPr>
              <a:t>The counting index is implicitly declared (here of type Integer) and a constant. After loop exit, it does no longer exist.</a:t>
            </a:r>
            <a:endParaRPr lang="en-US" sz="1600" dirty="0">
              <a:solidFill>
                <a:srgbClr val="FF3399"/>
              </a:solidFill>
            </a:endParaRPr>
          </a:p>
        </p:txBody>
      </p:sp>
    </p:spTree>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Rectangle 1"/>
          <p:cNvSpPr>
            <a:spLocks noGrp="1" noChangeArrowheads="1"/>
          </p:cNvSpPr>
          <p:nvPr>
            <p:ph type="title"/>
          </p:nvPr>
        </p:nvSpPr>
        <p:spPr>
          <a:xfrm>
            <a:off x="685800" y="609600"/>
            <a:ext cx="7772400" cy="1143000"/>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noProof="0" dirty="0" smtClean="0"/>
              <a:t>Loop over all Measurements</a:t>
            </a:r>
          </a:p>
        </p:txBody>
      </p:sp>
      <p:sp>
        <p:nvSpPr>
          <p:cNvPr id="60419" name="Rectangle 2"/>
          <p:cNvSpPr>
            <a:spLocks noGrp="1" noChangeArrowheads="1"/>
          </p:cNvSpPr>
          <p:nvPr>
            <p:ph type="body" idx="1"/>
          </p:nvPr>
        </p:nvSpPr>
        <p:spPr>
          <a:xfrm>
            <a:off x="611188" y="1916832"/>
            <a:ext cx="7993062" cy="4331568"/>
          </a:xfrm>
        </p:spPr>
        <p:txBody>
          <a:bodyPr/>
          <a:lstStyle/>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defRPr/>
            </a:pPr>
            <a:r>
              <a:rPr lang="en-US" altLang="de-DE" sz="1700" b="1" noProof="0" dirty="0" smtClean="0">
                <a:latin typeface="Courier New" pitchFamily="49" charset="0"/>
              </a:rPr>
              <a:t>type</a:t>
            </a:r>
            <a:r>
              <a:rPr lang="en-US" altLang="de-DE" sz="1700" noProof="0" dirty="0" smtClean="0">
                <a:latin typeface="Courier New" pitchFamily="49" charset="0"/>
              </a:rPr>
              <a:t> Temperature </a:t>
            </a:r>
            <a:r>
              <a:rPr lang="en-US" altLang="de-DE" sz="1700" b="1" noProof="0" dirty="0" smtClean="0">
                <a:latin typeface="Courier New" pitchFamily="49" charset="0"/>
              </a:rPr>
              <a:t>is range</a:t>
            </a:r>
            <a:r>
              <a:rPr lang="en-US" altLang="de-DE" sz="1700" noProof="0" dirty="0" smtClean="0">
                <a:latin typeface="Courier New" pitchFamily="49" charset="0"/>
              </a:rPr>
              <a:t> -10 .. +20;</a:t>
            </a:r>
            <a:br>
              <a:rPr lang="en-US" altLang="de-DE" sz="1700" noProof="0" dirty="0" smtClean="0">
                <a:latin typeface="Courier New" pitchFamily="49" charset="0"/>
              </a:rPr>
            </a:br>
            <a:r>
              <a:rPr lang="en-US" altLang="de-DE" sz="1700" b="1" noProof="0" dirty="0" smtClean="0">
                <a:latin typeface="Courier New" pitchFamily="49" charset="0"/>
              </a:rPr>
              <a:t>type</a:t>
            </a:r>
            <a:r>
              <a:rPr lang="en-US" altLang="de-DE" sz="1700" noProof="0" dirty="0" smtClean="0">
                <a:latin typeface="Courier New" pitchFamily="49" charset="0"/>
              </a:rPr>
              <a:t> Measurement </a:t>
            </a:r>
            <a:r>
              <a:rPr lang="en-US" altLang="de-DE" sz="1700" b="1" noProof="0" dirty="0" smtClean="0">
                <a:latin typeface="Courier New" pitchFamily="49" charset="0"/>
              </a:rPr>
              <a:t>is array</a:t>
            </a:r>
            <a:r>
              <a:rPr lang="en-US" altLang="de-DE" sz="1700" noProof="0" dirty="0" smtClean="0">
                <a:latin typeface="Courier New" pitchFamily="49" charset="0"/>
              </a:rPr>
              <a:t> </a:t>
            </a:r>
            <a:r>
              <a:rPr lang="en-US" altLang="de-DE" sz="1700" dirty="0">
                <a:latin typeface="Courier New" pitchFamily="49" charset="0"/>
              </a:rPr>
              <a:t>(</a:t>
            </a:r>
            <a:r>
              <a:rPr lang="en-US" altLang="de-DE" sz="1700" dirty="0" smtClean="0">
                <a:latin typeface="Courier New" pitchFamily="49" charset="0"/>
              </a:rPr>
              <a:t>Temperature </a:t>
            </a:r>
            <a:r>
              <a:rPr lang="en-US" altLang="de-DE" sz="1700" b="1" noProof="0" dirty="0" smtClean="0">
                <a:latin typeface="Courier New" pitchFamily="49" charset="0"/>
              </a:rPr>
              <a:t>range</a:t>
            </a:r>
            <a:r>
              <a:rPr lang="en-US" altLang="de-DE" sz="1700" noProof="0" dirty="0" smtClean="0">
                <a:latin typeface="Courier New" pitchFamily="49" charset="0"/>
              </a:rPr>
              <a:t> &lt;&gt;) </a:t>
            </a:r>
            <a:r>
              <a:rPr lang="en-US" altLang="de-DE" sz="1700" b="1" noProof="0" dirty="0" smtClean="0">
                <a:latin typeface="Courier New" pitchFamily="49" charset="0"/>
              </a:rPr>
              <a:t>of</a:t>
            </a:r>
            <a:r>
              <a:rPr lang="en-US" altLang="de-DE" sz="1700" noProof="0" dirty="0" smtClean="0">
                <a:latin typeface="Courier New" pitchFamily="49" charset="0"/>
              </a:rPr>
              <a:t> </a:t>
            </a:r>
            <a:r>
              <a:rPr lang="en-US" altLang="de-DE" sz="1700" noProof="0" dirty="0" smtClean="0">
                <a:solidFill>
                  <a:srgbClr val="FF3399"/>
                </a:solidFill>
                <a:latin typeface="Courier New" pitchFamily="49" charset="0"/>
              </a:rPr>
              <a:t>Float</a:t>
            </a:r>
            <a:r>
              <a:rPr lang="en-US" altLang="de-DE" sz="1700" noProof="0" dirty="0" smtClean="0">
                <a:latin typeface="Courier New" pitchFamily="49" charset="0"/>
              </a:rPr>
              <a:t>;</a:t>
            </a:r>
          </a:p>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defRPr/>
            </a:pPr>
            <a:r>
              <a:rPr lang="en-US" altLang="de-DE" sz="1700" noProof="0" dirty="0" smtClean="0">
                <a:latin typeface="Courier New" pitchFamily="49" charset="0"/>
              </a:rPr>
              <a:t>My_Values</a:t>
            </a:r>
            <a:r>
              <a:rPr lang="en-US" altLang="de-DE" sz="1700" dirty="0">
                <a:latin typeface="Courier New" pitchFamily="49" charset="0"/>
              </a:rPr>
              <a:t>: Measurement (-</a:t>
            </a:r>
            <a:r>
              <a:rPr lang="en-US" altLang="de-DE" sz="1700" noProof="0" dirty="0" smtClean="0">
                <a:latin typeface="Courier New" pitchFamily="49" charset="0"/>
              </a:rPr>
              <a:t>5 .. +5);</a:t>
            </a:r>
          </a:p>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defRPr/>
            </a:pPr>
            <a:endParaRPr lang="en-US" altLang="de-DE" sz="800" noProof="0" dirty="0" smtClean="0">
              <a:latin typeface="Courier New" pitchFamily="49" charset="0"/>
            </a:endParaRPr>
          </a:p>
          <a:p>
            <a:pPr marL="0" indent="33338" eaLnBrk="1" hangingPunct="1">
              <a:spcBef>
                <a:spcPts val="6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US" altLang="de-DE" sz="1700" b="1" noProof="0" dirty="0" smtClean="0">
                <a:latin typeface="Courier New" pitchFamily="49" charset="0"/>
              </a:rPr>
              <a:t>for</a:t>
            </a:r>
            <a:r>
              <a:rPr lang="en-US" altLang="de-DE" sz="1700" noProof="0" dirty="0" smtClean="0">
                <a:latin typeface="Courier New" pitchFamily="49" charset="0"/>
              </a:rPr>
              <a:t> </a:t>
            </a:r>
            <a:r>
              <a:rPr lang="en-US" altLang="de-DE" sz="1700" noProof="0" dirty="0" smtClean="0">
                <a:solidFill>
                  <a:schemeClr val="accent2"/>
                </a:solidFill>
                <a:latin typeface="Courier New" pitchFamily="49" charset="0"/>
              </a:rPr>
              <a:t>W</a:t>
            </a:r>
            <a:r>
              <a:rPr lang="en-US" altLang="de-DE" sz="1700" noProof="0" dirty="0" smtClean="0">
                <a:latin typeface="Courier New" pitchFamily="49" charset="0"/>
              </a:rPr>
              <a:t> </a:t>
            </a:r>
            <a:r>
              <a:rPr lang="en-US" altLang="de-DE" sz="1700" b="1" noProof="0" dirty="0" smtClean="0">
                <a:solidFill>
                  <a:srgbClr val="C00000"/>
                </a:solidFill>
                <a:latin typeface="Courier New" pitchFamily="49" charset="0"/>
              </a:rPr>
              <a:t>in</a:t>
            </a:r>
            <a:r>
              <a:rPr lang="en-US" altLang="de-DE" sz="1700" b="1" noProof="0" dirty="0" smtClean="0">
                <a:latin typeface="Courier New" pitchFamily="49" charset="0"/>
              </a:rPr>
              <a:t> </a:t>
            </a:r>
            <a:r>
              <a:rPr lang="en-US" altLang="de-DE" sz="1700" dirty="0">
                <a:latin typeface="Courier New" pitchFamily="49" charset="0"/>
              </a:rPr>
              <a:t>My_Values</a:t>
            </a:r>
            <a:r>
              <a:rPr lang="en-US" altLang="de-DE" sz="1700" noProof="0" dirty="0" smtClean="0">
                <a:latin typeface="Courier New" pitchFamily="49" charset="0"/>
                <a:cs typeface="Courier New" pitchFamily="49" charset="0"/>
              </a:rPr>
              <a:t>'</a:t>
            </a:r>
            <a:r>
              <a:rPr lang="en-US" altLang="de-DE" sz="1700" b="1" noProof="0" dirty="0" smtClean="0">
                <a:solidFill>
                  <a:schemeClr val="accent2"/>
                </a:solidFill>
                <a:latin typeface="Courier New" pitchFamily="49" charset="0"/>
                <a:cs typeface="Courier New" pitchFamily="49" charset="0"/>
              </a:rPr>
              <a:t>Range</a:t>
            </a:r>
            <a:r>
              <a:rPr lang="en-US" altLang="de-DE" sz="1700" noProof="0" dirty="0" smtClean="0">
                <a:latin typeface="Courier New" pitchFamily="49" charset="0"/>
              </a:rPr>
              <a:t> </a:t>
            </a:r>
            <a:r>
              <a:rPr lang="en-US" altLang="de-DE" sz="1700" b="1" noProof="0" dirty="0" smtClean="0">
                <a:latin typeface="Courier New" pitchFamily="49" charset="0"/>
              </a:rPr>
              <a:t>loop</a:t>
            </a:r>
            <a:br>
              <a:rPr lang="en-US" altLang="de-DE" sz="1700" b="1" noProof="0" dirty="0" smtClean="0">
                <a:latin typeface="Courier New" pitchFamily="49" charset="0"/>
              </a:rPr>
            </a:br>
            <a:r>
              <a:rPr lang="en-US" altLang="de-DE" sz="1700" b="1" noProof="0" dirty="0" smtClean="0">
                <a:latin typeface="Courier New" pitchFamily="49" charset="0"/>
              </a:rPr>
              <a:t>  </a:t>
            </a:r>
            <a:r>
              <a:rPr lang="en-US" altLang="de-DE" sz="1700" noProof="0" dirty="0" smtClean="0">
                <a:latin typeface="Courier New" pitchFamily="49" charset="0"/>
              </a:rPr>
              <a:t>…</a:t>
            </a:r>
            <a:r>
              <a:rPr lang="en-US" altLang="de-DE" sz="1700" b="1" noProof="0" dirty="0" smtClean="0">
                <a:latin typeface="Courier New" pitchFamily="49" charset="0"/>
              </a:rPr>
              <a:t> </a:t>
            </a:r>
            <a:r>
              <a:rPr lang="en-US" altLang="de-DE" sz="1700" dirty="0">
                <a:latin typeface="Courier New" pitchFamily="49" charset="0"/>
              </a:rPr>
              <a:t>My_Values </a:t>
            </a:r>
            <a:r>
              <a:rPr lang="en-US" altLang="de-DE" sz="1700" noProof="0" dirty="0" smtClean="0">
                <a:latin typeface="Courier New" pitchFamily="49" charset="0"/>
                <a:cs typeface="Courier New" pitchFamily="49" charset="0"/>
              </a:rPr>
              <a:t>(</a:t>
            </a:r>
            <a:r>
              <a:rPr lang="en-US" altLang="de-DE" sz="1700" noProof="0" dirty="0" smtClean="0">
                <a:solidFill>
                  <a:schemeClr val="accent2"/>
                </a:solidFill>
                <a:latin typeface="Courier New" pitchFamily="49" charset="0"/>
                <a:cs typeface="Courier New" pitchFamily="49" charset="0"/>
              </a:rPr>
              <a:t>W</a:t>
            </a:r>
            <a:r>
              <a:rPr lang="en-US" altLang="de-DE" sz="1700" noProof="0" dirty="0" smtClean="0">
                <a:latin typeface="Courier New" pitchFamily="49" charset="0"/>
                <a:cs typeface="Courier New" pitchFamily="49" charset="0"/>
              </a:rPr>
              <a:t>) …</a:t>
            </a:r>
            <a:r>
              <a:rPr lang="en-US" altLang="de-DE" sz="1700" noProof="0" dirty="0" smtClean="0">
                <a:latin typeface="Courier New" pitchFamily="49" charset="0"/>
              </a:rPr>
              <a:t> </a:t>
            </a:r>
            <a:br>
              <a:rPr lang="en-US" altLang="de-DE" sz="1700" noProof="0" dirty="0" smtClean="0">
                <a:latin typeface="Courier New" pitchFamily="49" charset="0"/>
              </a:rPr>
            </a:br>
            <a:r>
              <a:rPr lang="en-US" altLang="de-DE" sz="1700" b="1" noProof="0" dirty="0" smtClean="0">
                <a:latin typeface="Courier New" pitchFamily="49" charset="0"/>
              </a:rPr>
              <a:t>end loop</a:t>
            </a:r>
            <a:r>
              <a:rPr lang="en-US" altLang="de-DE" sz="1700" noProof="0" dirty="0" smtClean="0">
                <a:latin typeface="Courier New" pitchFamily="49" charset="0"/>
              </a:rPr>
              <a:t>;</a:t>
            </a:r>
          </a:p>
          <a:p>
            <a:pPr marL="0" indent="33338" eaLnBrk="1" hangingPunct="1">
              <a:spcBef>
                <a:spcPts val="6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endParaRPr lang="en-US" altLang="de-DE" sz="800" noProof="0" dirty="0" smtClean="0">
              <a:latin typeface="Courier New" pitchFamily="49" charset="0"/>
            </a:endParaRPr>
          </a:p>
          <a:p>
            <a:pPr marL="0" indent="33338" eaLnBrk="1" hangingPunct="1">
              <a:spcBef>
                <a:spcPts val="6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US" altLang="de-DE" sz="2000" noProof="0" dirty="0" smtClean="0">
                <a:solidFill>
                  <a:schemeClr val="accent2"/>
                </a:solidFill>
              </a:rPr>
              <a:t>Index overflow is impossible when the Range attribute is used!</a:t>
            </a:r>
          </a:p>
          <a:p>
            <a:pPr marL="0" indent="33338" eaLnBrk="1" hangingPunct="1">
              <a:spcBef>
                <a:spcPts val="6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US" altLang="de-DE" sz="2000" noProof="0" dirty="0" smtClean="0"/>
              <a:t>The list index </a:t>
            </a:r>
            <a:r>
              <a:rPr lang="en-US" altLang="de-DE" sz="2000" noProof="0" dirty="0" smtClean="0">
                <a:solidFill>
                  <a:schemeClr val="accent2"/>
                </a:solidFill>
                <a:latin typeface="Courier New" panose="02070309020205020404" pitchFamily="49" charset="0"/>
                <a:cs typeface="Courier New" panose="02070309020205020404" pitchFamily="49" charset="0"/>
              </a:rPr>
              <a:t>W</a:t>
            </a:r>
            <a:r>
              <a:rPr lang="en-US" altLang="de-DE" sz="2000" noProof="0" dirty="0" smtClean="0"/>
              <a:t> is declared implicitly and exists only within the loop. </a:t>
            </a:r>
            <a:r>
              <a:rPr lang="en-US" altLang="de-DE" sz="2000" noProof="0" dirty="0"/>
              <a:t>A</a:t>
            </a:r>
            <a:r>
              <a:rPr lang="en-US" altLang="de-DE" sz="2000" dirty="0" smtClean="0"/>
              <a:t> previously visible </a:t>
            </a:r>
            <a:r>
              <a:rPr lang="en-US" altLang="de-DE" sz="2000" noProof="0" dirty="0" smtClean="0"/>
              <a:t>homonym is invisible within the loop.</a:t>
            </a:r>
          </a:p>
          <a:p>
            <a:pPr marL="0" indent="33338" eaLnBrk="1" hangingPunct="1">
              <a:spcBef>
                <a:spcPts val="6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US" altLang="de-DE" sz="2000" noProof="0" dirty="0" smtClean="0">
                <a:solidFill>
                  <a:srgbClr val="CC3300"/>
                </a:solidFill>
              </a:rPr>
              <a:t>So it’s moot to ponder the value of </a:t>
            </a:r>
            <a:r>
              <a:rPr lang="en-US" altLang="de-DE" sz="2000" noProof="0" dirty="0" smtClean="0">
                <a:solidFill>
                  <a:schemeClr val="accent2"/>
                </a:solidFill>
                <a:latin typeface="Courier New" panose="02070309020205020404" pitchFamily="49" charset="0"/>
                <a:cs typeface="Courier New" panose="02070309020205020404" pitchFamily="49" charset="0"/>
              </a:rPr>
              <a:t>W</a:t>
            </a:r>
            <a:r>
              <a:rPr lang="en-US" altLang="de-DE" sz="2000" noProof="0" dirty="0" smtClean="0">
                <a:solidFill>
                  <a:srgbClr val="CC3300"/>
                </a:solidFill>
              </a:rPr>
              <a:t> at the end.</a:t>
            </a:r>
          </a:p>
          <a:p>
            <a:pPr marL="0" indent="33338" eaLnBrk="1" hangingPunct="1">
              <a:spcBef>
                <a:spcPts val="6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a:pPr>
            <a:r>
              <a:rPr lang="en-US" altLang="de-DE" sz="2000" dirty="0" smtClean="0">
                <a:solidFill>
                  <a:schemeClr val="tx1"/>
                </a:solidFill>
              </a:rPr>
              <a:t>In</a:t>
            </a:r>
            <a:r>
              <a:rPr lang="en-US" altLang="de-DE" sz="2000" dirty="0" smtClean="0">
                <a:solidFill>
                  <a:srgbClr val="00B050"/>
                </a:solidFill>
              </a:rPr>
              <a:t> Ada 2012 </a:t>
            </a:r>
            <a:r>
              <a:rPr lang="en-US" altLang="de-DE" sz="2000" dirty="0" smtClean="0">
                <a:solidFill>
                  <a:schemeClr val="tx1"/>
                </a:solidFill>
              </a:rPr>
              <a:t>as an alternative, you loop directly on the </a:t>
            </a:r>
            <a:r>
              <a:rPr lang="en-US" altLang="de-DE" sz="2000" dirty="0" smtClean="0">
                <a:solidFill>
                  <a:srgbClr val="00B050"/>
                </a:solidFill>
              </a:rPr>
              <a:t>elements </a:t>
            </a:r>
            <a:r>
              <a:rPr lang="en-US" altLang="de-DE" sz="2000" dirty="0" smtClean="0">
                <a:solidFill>
                  <a:schemeClr val="tx1"/>
                </a:solidFill>
              </a:rPr>
              <a:t>(losing the position within the array) ‒ mind the keyword </a:t>
            </a:r>
            <a:r>
              <a:rPr lang="en-US" altLang="de-DE" sz="1800" b="1" dirty="0" smtClean="0">
                <a:solidFill>
                  <a:srgbClr val="00B050"/>
                </a:solidFill>
                <a:latin typeface="Courier New" panose="02070309020205020404" pitchFamily="49" charset="0"/>
                <a:cs typeface="Courier New" panose="02070309020205020404" pitchFamily="49" charset="0"/>
              </a:rPr>
              <a:t>of</a:t>
            </a:r>
            <a:r>
              <a:rPr lang="en-US" altLang="de-DE" sz="2000" dirty="0" smtClean="0">
                <a:solidFill>
                  <a:srgbClr val="00B050"/>
                </a:solidFill>
              </a:rPr>
              <a:t> </a:t>
            </a:r>
            <a:r>
              <a:rPr lang="en-US" altLang="de-DE" sz="2000" dirty="0" smtClean="0">
                <a:solidFill>
                  <a:schemeClr val="tx1"/>
                </a:solidFill>
              </a:rPr>
              <a:t>instead of </a:t>
            </a:r>
            <a:r>
              <a:rPr lang="en-US" altLang="de-DE" sz="1800" b="1" dirty="0" smtClean="0">
                <a:solidFill>
                  <a:srgbClr val="00B050"/>
                </a:solidFill>
                <a:latin typeface="Courier New" panose="02070309020205020404" pitchFamily="49" charset="0"/>
                <a:cs typeface="Courier New" panose="02070309020205020404" pitchFamily="49" charset="0"/>
              </a:rPr>
              <a:t>in</a:t>
            </a:r>
            <a:r>
              <a:rPr lang="en-US" altLang="de-DE" sz="2000" dirty="0" smtClean="0">
                <a:solidFill>
                  <a:schemeClr val="tx1"/>
                </a:solidFill>
              </a:rPr>
              <a:t>.</a:t>
            </a:r>
            <a:endParaRPr lang="en-US" altLang="de-DE" sz="2000" noProof="0" dirty="0" smtClean="0">
              <a:solidFill>
                <a:schemeClr val="tx1"/>
              </a:solidFill>
            </a:endParaRPr>
          </a:p>
        </p:txBody>
      </p:sp>
      <p:sp>
        <p:nvSpPr>
          <p:cNvPr id="63492" name="Fußzeilenplatzhalter 1"/>
          <p:cNvSpPr>
            <a:spLocks noGrp="1"/>
          </p:cNvSpPr>
          <p:nvPr>
            <p:ph type="ftr" sz="quarte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en-US" altLang="de-DE" sz="2400" dirty="0" smtClean="0"/>
              <a:t>Ada Basics © 2024 C.Grein</a:t>
            </a:r>
            <a:endParaRPr lang="de-DE" altLang="de-DE" sz="2400" dirty="0"/>
          </a:p>
        </p:txBody>
      </p:sp>
      <p:sp>
        <p:nvSpPr>
          <p:cNvPr id="63493" name="Foliennummernplatzhalter 2"/>
          <p:cNvSpPr>
            <a:spLocks noGrp="1"/>
          </p:cNvSpPr>
          <p:nvPr>
            <p:ph type="sldNum" sz="quarter"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ECF88618-B808-4110-B60F-C7F00419C168}" type="slidenum">
              <a:rPr lang="de-DE" altLang="de-DE" sz="2400" smtClean="0"/>
              <a:pPr eaLnBrk="1" hangingPunct="1">
                <a:spcBef>
                  <a:spcPct val="0"/>
                </a:spcBef>
              </a:pPr>
              <a:t>86</a:t>
            </a:fld>
            <a:endParaRPr lang="de-DE" altLang="de-DE" sz="2400" dirty="0" smtClean="0"/>
          </a:p>
        </p:txBody>
      </p:sp>
      <p:sp>
        <p:nvSpPr>
          <p:cNvPr id="2" name="Textfeld 1"/>
          <p:cNvSpPr txBox="1"/>
          <p:nvPr/>
        </p:nvSpPr>
        <p:spPr>
          <a:xfrm>
            <a:off x="4932040" y="2924944"/>
            <a:ext cx="3816424" cy="1154162"/>
          </a:xfrm>
          <a:prstGeom prst="rect">
            <a:avLst/>
          </a:prstGeom>
          <a:noFill/>
          <a:ln w="12700">
            <a:solidFill>
              <a:srgbClr val="00B050"/>
            </a:solidFill>
          </a:ln>
        </p:spPr>
        <p:txBody>
          <a:bodyPr wrap="square" rtlCol="0">
            <a:spAutoFit/>
          </a:bodyPr>
          <a:lstStyle/>
          <a:p>
            <a:pPr algn="ctr"/>
            <a:r>
              <a:rPr lang="en-US" sz="1800" b="1" dirty="0" smtClean="0">
                <a:solidFill>
                  <a:srgbClr val="00B050"/>
                </a:solidFill>
              </a:rPr>
              <a:t>Ada 2012:</a:t>
            </a:r>
          </a:p>
          <a:p>
            <a:r>
              <a:rPr lang="en-US" altLang="de-DE" sz="1700" b="1" dirty="0" smtClean="0">
                <a:solidFill>
                  <a:schemeClr val="tx1"/>
                </a:solidFill>
                <a:latin typeface="Courier New" pitchFamily="49" charset="0"/>
              </a:rPr>
              <a:t>for </a:t>
            </a:r>
            <a:r>
              <a:rPr lang="en-US" altLang="de-DE" sz="1700" dirty="0" smtClean="0">
                <a:solidFill>
                  <a:srgbClr val="00B050"/>
                </a:solidFill>
                <a:latin typeface="Courier New" pitchFamily="49" charset="0"/>
              </a:rPr>
              <a:t>Value</a:t>
            </a:r>
            <a:r>
              <a:rPr lang="en-US" altLang="de-DE" sz="1700" dirty="0" smtClean="0">
                <a:solidFill>
                  <a:schemeClr val="tx1"/>
                </a:solidFill>
                <a:latin typeface="Courier New" pitchFamily="49" charset="0"/>
              </a:rPr>
              <a:t> </a:t>
            </a:r>
            <a:r>
              <a:rPr lang="en-US" altLang="de-DE" sz="1700" b="1" dirty="0" smtClean="0">
                <a:solidFill>
                  <a:srgbClr val="C00000"/>
                </a:solidFill>
                <a:latin typeface="Courier New" pitchFamily="49" charset="0"/>
                <a:cs typeface="Courier New" pitchFamily="49" charset="0"/>
              </a:rPr>
              <a:t>of</a:t>
            </a:r>
            <a:r>
              <a:rPr lang="en-US" altLang="de-DE" sz="1700" dirty="0" smtClean="0">
                <a:solidFill>
                  <a:schemeClr val="tx1"/>
                </a:solidFill>
                <a:latin typeface="Courier New" pitchFamily="49" charset="0"/>
              </a:rPr>
              <a:t> My_Values</a:t>
            </a:r>
            <a:r>
              <a:rPr lang="en-US" altLang="de-DE" sz="1700" dirty="0" smtClean="0">
                <a:latin typeface="Courier New" pitchFamily="49" charset="0"/>
              </a:rPr>
              <a:t> </a:t>
            </a:r>
            <a:r>
              <a:rPr lang="en-US" altLang="de-DE" sz="1700" b="1" dirty="0" smtClean="0">
                <a:solidFill>
                  <a:schemeClr val="tx1"/>
                </a:solidFill>
                <a:latin typeface="Courier New" pitchFamily="49" charset="0"/>
              </a:rPr>
              <a:t>loop</a:t>
            </a:r>
            <a:br>
              <a:rPr lang="en-US" altLang="de-DE" sz="1700" b="1" dirty="0" smtClean="0">
                <a:solidFill>
                  <a:schemeClr val="tx1"/>
                </a:solidFill>
                <a:latin typeface="Courier New" pitchFamily="49" charset="0"/>
              </a:rPr>
            </a:br>
            <a:r>
              <a:rPr lang="en-US" altLang="de-DE" sz="1700" b="1" dirty="0" smtClean="0">
                <a:solidFill>
                  <a:schemeClr val="tx1"/>
                </a:solidFill>
                <a:latin typeface="Courier New" pitchFamily="49" charset="0"/>
              </a:rPr>
              <a:t>  </a:t>
            </a:r>
            <a:r>
              <a:rPr lang="en-US" altLang="de-DE" sz="1700" dirty="0" smtClean="0">
                <a:solidFill>
                  <a:schemeClr val="tx1"/>
                </a:solidFill>
                <a:latin typeface="Courier New" pitchFamily="49" charset="0"/>
              </a:rPr>
              <a:t>…</a:t>
            </a:r>
            <a:r>
              <a:rPr lang="en-US" altLang="de-DE" sz="1700" b="1" dirty="0" smtClean="0">
                <a:solidFill>
                  <a:schemeClr val="tx1"/>
                </a:solidFill>
                <a:latin typeface="Courier New" pitchFamily="49" charset="0"/>
              </a:rPr>
              <a:t> </a:t>
            </a:r>
            <a:r>
              <a:rPr lang="en-US" altLang="de-DE" sz="1700" dirty="0" smtClean="0">
                <a:solidFill>
                  <a:srgbClr val="00B050"/>
                </a:solidFill>
                <a:latin typeface="Courier New" pitchFamily="49" charset="0"/>
              </a:rPr>
              <a:t>Value</a:t>
            </a:r>
            <a:r>
              <a:rPr lang="en-US" altLang="de-DE" sz="1700" dirty="0" smtClean="0">
                <a:solidFill>
                  <a:schemeClr val="tx1"/>
                </a:solidFill>
                <a:latin typeface="Courier New" pitchFamily="49" charset="0"/>
              </a:rPr>
              <a:t> </a:t>
            </a:r>
            <a:r>
              <a:rPr lang="en-US" altLang="de-DE" sz="1700" dirty="0" smtClean="0">
                <a:solidFill>
                  <a:schemeClr val="tx1"/>
                </a:solidFill>
                <a:latin typeface="Courier New" pitchFamily="49" charset="0"/>
                <a:cs typeface="Courier New" pitchFamily="49" charset="0"/>
              </a:rPr>
              <a:t>…</a:t>
            </a:r>
            <a:r>
              <a:rPr lang="en-US" altLang="de-DE" sz="1700" dirty="0" smtClean="0">
                <a:solidFill>
                  <a:schemeClr val="tx1"/>
                </a:solidFill>
                <a:latin typeface="Courier New" pitchFamily="49" charset="0"/>
              </a:rPr>
              <a:t/>
            </a:r>
            <a:br>
              <a:rPr lang="en-US" altLang="de-DE" sz="1700" dirty="0" smtClean="0">
                <a:solidFill>
                  <a:schemeClr val="tx1"/>
                </a:solidFill>
                <a:latin typeface="Courier New" pitchFamily="49" charset="0"/>
              </a:rPr>
            </a:br>
            <a:r>
              <a:rPr lang="en-US" altLang="de-DE" sz="1700" b="1" dirty="0" smtClean="0">
                <a:solidFill>
                  <a:schemeClr val="tx1"/>
                </a:solidFill>
                <a:latin typeface="Courier New" pitchFamily="49" charset="0"/>
              </a:rPr>
              <a:t>end loop</a:t>
            </a:r>
            <a:r>
              <a:rPr lang="en-US" altLang="de-DE" sz="1700" dirty="0" smtClean="0">
                <a:solidFill>
                  <a:schemeClr val="tx1"/>
                </a:solidFill>
                <a:latin typeface="Courier New" pitchFamily="49" charset="0"/>
              </a:rPr>
              <a:t>;</a:t>
            </a:r>
            <a:endParaRPr lang="en-US" altLang="de-DE" sz="1700" dirty="0">
              <a:solidFill>
                <a:schemeClr val="tx1"/>
              </a:solidFill>
              <a:latin typeface="Courier New" pitchFamily="49" charset="0"/>
            </a:endParaRPr>
          </a:p>
        </p:txBody>
      </p:sp>
    </p:spTree>
  </p:cSld>
  <p:clrMapOvr>
    <a:masterClrMapping/>
  </p:clrMapOvr>
  <p:transition spd="med"/>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0419">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noProof="0" dirty="0" smtClean="0"/>
              <a:t>Loop over Multidimensional Arrays</a:t>
            </a:r>
            <a:endParaRPr lang="en-US" noProof="0" dirty="0"/>
          </a:p>
        </p:txBody>
      </p:sp>
      <p:sp>
        <p:nvSpPr>
          <p:cNvPr id="3" name="Inhaltsplatzhalter 2"/>
          <p:cNvSpPr>
            <a:spLocks noGrp="1"/>
          </p:cNvSpPr>
          <p:nvPr>
            <p:ph idx="1"/>
          </p:nvPr>
        </p:nvSpPr>
        <p:spPr>
          <a:xfrm>
            <a:off x="539552" y="1969072"/>
            <a:ext cx="6480720" cy="4340248"/>
          </a:xfrm>
        </p:spPr>
        <p:txBody>
          <a:bodyPr/>
          <a:lstStyle/>
          <a:p>
            <a:pPr marL="0" indent="0"/>
            <a:r>
              <a:rPr lang="en-US" altLang="de-DE" sz="2400" noProof="0" dirty="0" smtClean="0"/>
              <a:t>Which attributes are appropriate?</a:t>
            </a:r>
          </a:p>
          <a:p>
            <a:pPr marL="0" indent="0"/>
            <a:r>
              <a:rPr lang="en-US" altLang="de-DE" sz="2000" noProof="0" dirty="0" smtClean="0">
                <a:latin typeface="Courier New" panose="02070309020205020404" pitchFamily="49" charset="0"/>
                <a:cs typeface="Courier New" panose="02070309020205020404" pitchFamily="49" charset="0"/>
              </a:rPr>
              <a:t>  An_Array:</a:t>
            </a:r>
            <a:r>
              <a:rPr lang="en-US" altLang="de-DE" sz="2000" b="1" noProof="0" dirty="0" smtClean="0">
                <a:latin typeface="Courier New" panose="02070309020205020404" pitchFamily="49" charset="0"/>
                <a:cs typeface="Courier New" panose="02070309020205020404" pitchFamily="49" charset="0"/>
              </a:rPr>
              <a:t> array </a:t>
            </a:r>
            <a:r>
              <a:rPr lang="en-US" altLang="de-DE" sz="2000" noProof="0" dirty="0" smtClean="0">
                <a:latin typeface="Courier New" panose="02070309020205020404" pitchFamily="49" charset="0"/>
                <a:cs typeface="Courier New" panose="02070309020205020404" pitchFamily="49" charset="0"/>
              </a:rPr>
              <a:t>(T1, T2, T3) </a:t>
            </a:r>
            <a:r>
              <a:rPr lang="en-US" altLang="de-DE" sz="2000" b="1" noProof="0" dirty="0" smtClean="0">
                <a:latin typeface="Courier New" panose="02070309020205020404" pitchFamily="49" charset="0"/>
                <a:cs typeface="Courier New" panose="02070309020205020404" pitchFamily="49" charset="0"/>
              </a:rPr>
              <a:t>of</a:t>
            </a:r>
            <a:r>
              <a:rPr lang="en-US" altLang="de-DE" sz="2000" noProof="0" dirty="0" smtClean="0">
                <a:latin typeface="Courier New" panose="02070309020205020404" pitchFamily="49" charset="0"/>
                <a:cs typeface="Courier New" panose="02070309020205020404" pitchFamily="49" charset="0"/>
              </a:rPr>
              <a:t> …;</a:t>
            </a:r>
          </a:p>
          <a:p>
            <a:pPr marL="0" indent="0"/>
            <a:r>
              <a:rPr lang="en-US" altLang="de-DE" sz="2000" b="1" noProof="0" dirty="0" smtClean="0">
                <a:latin typeface="Courier New" pitchFamily="49" charset="0"/>
              </a:rPr>
              <a:t>  for</a:t>
            </a:r>
            <a:r>
              <a:rPr lang="en-US" altLang="de-DE" sz="2000" noProof="0" dirty="0" smtClean="0">
                <a:latin typeface="Courier New" pitchFamily="49" charset="0"/>
              </a:rPr>
              <a:t> </a:t>
            </a:r>
            <a:r>
              <a:rPr lang="en-US" altLang="de-DE" sz="2000" noProof="0" dirty="0" smtClean="0">
                <a:solidFill>
                  <a:schemeClr val="accent2"/>
                </a:solidFill>
                <a:latin typeface="Courier New" pitchFamily="49" charset="0"/>
              </a:rPr>
              <a:t>I1</a:t>
            </a:r>
            <a:r>
              <a:rPr lang="en-US" altLang="de-DE" sz="2000" noProof="0" dirty="0" smtClean="0">
                <a:latin typeface="Courier New" pitchFamily="49" charset="0"/>
              </a:rPr>
              <a:t> </a:t>
            </a:r>
            <a:r>
              <a:rPr lang="en-US" altLang="de-DE" sz="2000" b="1" noProof="0" dirty="0" smtClean="0">
                <a:latin typeface="Courier New" pitchFamily="49" charset="0"/>
              </a:rPr>
              <a:t>in </a:t>
            </a:r>
            <a:r>
              <a:rPr lang="en-US" altLang="de-DE" sz="2000" noProof="0" dirty="0" smtClean="0">
                <a:latin typeface="Courier New" pitchFamily="49" charset="0"/>
              </a:rPr>
              <a:t>                  </a:t>
            </a:r>
            <a:r>
              <a:rPr lang="en-US" altLang="de-DE" sz="2000" b="1" noProof="0" dirty="0" smtClean="0">
                <a:latin typeface="Courier New" pitchFamily="49" charset="0"/>
              </a:rPr>
              <a:t>loop</a:t>
            </a:r>
            <a:br>
              <a:rPr lang="en-US" altLang="de-DE" sz="2000" b="1" noProof="0" dirty="0" smtClean="0">
                <a:latin typeface="Courier New" pitchFamily="49" charset="0"/>
              </a:rPr>
            </a:br>
            <a:r>
              <a:rPr lang="en-US" altLang="de-DE" sz="2000" b="1" noProof="0" dirty="0" smtClean="0">
                <a:latin typeface="Courier New" pitchFamily="49" charset="0"/>
              </a:rPr>
              <a:t>    for</a:t>
            </a:r>
            <a:r>
              <a:rPr lang="en-US" altLang="de-DE" sz="2000" noProof="0" dirty="0" smtClean="0">
                <a:latin typeface="Courier New" pitchFamily="49" charset="0"/>
              </a:rPr>
              <a:t> </a:t>
            </a:r>
            <a:r>
              <a:rPr lang="en-US" altLang="de-DE" sz="2000" noProof="0" dirty="0" smtClean="0">
                <a:solidFill>
                  <a:schemeClr val="accent2"/>
                </a:solidFill>
                <a:latin typeface="Courier New" pitchFamily="49" charset="0"/>
              </a:rPr>
              <a:t>I2</a:t>
            </a:r>
            <a:r>
              <a:rPr lang="en-US" altLang="de-DE" sz="2000" noProof="0" dirty="0" smtClean="0">
                <a:latin typeface="Courier New" pitchFamily="49" charset="0"/>
              </a:rPr>
              <a:t> </a:t>
            </a:r>
            <a:r>
              <a:rPr lang="en-US" altLang="de-DE" sz="2000" b="1" noProof="0" dirty="0" smtClean="0">
                <a:latin typeface="Courier New" pitchFamily="49" charset="0"/>
              </a:rPr>
              <a:t>in </a:t>
            </a:r>
            <a:r>
              <a:rPr lang="en-US" altLang="de-DE" sz="2000" noProof="0" dirty="0" smtClean="0">
                <a:latin typeface="Courier New" pitchFamily="49" charset="0"/>
              </a:rPr>
              <a:t>                  </a:t>
            </a:r>
            <a:r>
              <a:rPr lang="en-US" altLang="de-DE" sz="2000" b="1" noProof="0" dirty="0" smtClean="0">
                <a:latin typeface="Courier New" pitchFamily="49" charset="0"/>
              </a:rPr>
              <a:t>loop</a:t>
            </a:r>
            <a:br>
              <a:rPr lang="en-US" altLang="de-DE" sz="2000" b="1" noProof="0" dirty="0" smtClean="0">
                <a:latin typeface="Courier New" pitchFamily="49" charset="0"/>
              </a:rPr>
            </a:br>
            <a:r>
              <a:rPr lang="en-US" altLang="de-DE" sz="2000" b="1" noProof="0" dirty="0" smtClean="0">
                <a:latin typeface="Courier New" pitchFamily="49" charset="0"/>
              </a:rPr>
              <a:t>      for</a:t>
            </a:r>
            <a:r>
              <a:rPr lang="en-US" altLang="de-DE" sz="2000" noProof="0" dirty="0" smtClean="0">
                <a:latin typeface="Courier New" pitchFamily="49" charset="0"/>
              </a:rPr>
              <a:t> </a:t>
            </a:r>
            <a:r>
              <a:rPr lang="en-US" altLang="de-DE" sz="2000" noProof="0" dirty="0" smtClean="0">
                <a:solidFill>
                  <a:schemeClr val="accent2"/>
                </a:solidFill>
                <a:latin typeface="Courier New" pitchFamily="49" charset="0"/>
              </a:rPr>
              <a:t>I3</a:t>
            </a:r>
            <a:r>
              <a:rPr lang="en-US" altLang="de-DE" sz="2000" noProof="0" dirty="0" smtClean="0">
                <a:latin typeface="Courier New" pitchFamily="49" charset="0"/>
              </a:rPr>
              <a:t> </a:t>
            </a:r>
            <a:r>
              <a:rPr lang="en-US" altLang="de-DE" sz="2000" b="1" noProof="0" dirty="0" smtClean="0">
                <a:latin typeface="Courier New" pitchFamily="49" charset="0"/>
              </a:rPr>
              <a:t>in </a:t>
            </a:r>
            <a:r>
              <a:rPr lang="en-US" altLang="de-DE" sz="2000" noProof="0" dirty="0" smtClean="0">
                <a:latin typeface="Courier New" pitchFamily="49" charset="0"/>
              </a:rPr>
              <a:t>                  </a:t>
            </a:r>
            <a:r>
              <a:rPr lang="en-US" altLang="de-DE" sz="2000" b="1" noProof="0" dirty="0" smtClean="0">
                <a:latin typeface="Courier New" pitchFamily="49" charset="0"/>
              </a:rPr>
              <a:t>loop</a:t>
            </a:r>
            <a:br>
              <a:rPr lang="en-US" altLang="de-DE" sz="2000" b="1" noProof="0" dirty="0" smtClean="0">
                <a:latin typeface="Courier New" pitchFamily="49" charset="0"/>
              </a:rPr>
            </a:br>
            <a:r>
              <a:rPr lang="en-US" altLang="de-DE" sz="2000" b="1" noProof="0" dirty="0" smtClean="0">
                <a:latin typeface="Courier New" pitchFamily="49" charset="0"/>
              </a:rPr>
              <a:t>         … </a:t>
            </a:r>
            <a:r>
              <a:rPr lang="en-US" altLang="de-DE" sz="2000" noProof="0" dirty="0" smtClean="0">
                <a:latin typeface="Courier New" pitchFamily="49" charset="0"/>
              </a:rPr>
              <a:t>An_Array</a:t>
            </a:r>
            <a:r>
              <a:rPr lang="en-US" altLang="de-DE" sz="2000" noProof="0" dirty="0" smtClean="0">
                <a:latin typeface="Courier New" pitchFamily="49" charset="0"/>
                <a:cs typeface="Courier New" pitchFamily="49" charset="0"/>
              </a:rPr>
              <a:t> (</a:t>
            </a:r>
            <a:r>
              <a:rPr lang="en-US" altLang="de-DE" sz="2000" noProof="0" dirty="0" smtClean="0">
                <a:solidFill>
                  <a:schemeClr val="accent2"/>
                </a:solidFill>
                <a:latin typeface="Courier New" pitchFamily="49" charset="0"/>
                <a:cs typeface="Courier New" pitchFamily="49" charset="0"/>
              </a:rPr>
              <a:t>I1, I2, I3</a:t>
            </a:r>
            <a:r>
              <a:rPr lang="en-US" altLang="de-DE" sz="2000" noProof="0" dirty="0" smtClean="0">
                <a:latin typeface="Courier New" pitchFamily="49" charset="0"/>
                <a:cs typeface="Courier New" pitchFamily="49" charset="0"/>
              </a:rPr>
              <a:t>) …</a:t>
            </a:r>
            <a:r>
              <a:rPr lang="en-US" altLang="de-DE" sz="2000" noProof="0" dirty="0" smtClean="0">
                <a:latin typeface="Courier New" pitchFamily="49" charset="0"/>
              </a:rPr>
              <a:t> </a:t>
            </a:r>
            <a:br>
              <a:rPr lang="en-US" altLang="de-DE" sz="2000" noProof="0" dirty="0" smtClean="0">
                <a:latin typeface="Courier New" pitchFamily="49" charset="0"/>
              </a:rPr>
            </a:br>
            <a:r>
              <a:rPr lang="en-US" altLang="de-DE" sz="2000" noProof="0" dirty="0" smtClean="0">
                <a:latin typeface="Courier New" pitchFamily="49" charset="0"/>
              </a:rPr>
              <a:t>      </a:t>
            </a:r>
            <a:r>
              <a:rPr lang="en-US" altLang="de-DE" sz="2000" b="1" noProof="0" dirty="0" smtClean="0">
                <a:latin typeface="Courier New" pitchFamily="49" charset="0"/>
              </a:rPr>
              <a:t>end loop</a:t>
            </a:r>
            <a:r>
              <a:rPr lang="en-US" altLang="de-DE" sz="2000" noProof="0" dirty="0" smtClean="0">
                <a:latin typeface="Courier New" pitchFamily="49" charset="0"/>
              </a:rPr>
              <a:t>;</a:t>
            </a:r>
            <a:br>
              <a:rPr lang="en-US" altLang="de-DE" sz="2000" noProof="0" dirty="0" smtClean="0">
                <a:latin typeface="Courier New" pitchFamily="49" charset="0"/>
              </a:rPr>
            </a:br>
            <a:r>
              <a:rPr lang="en-US" altLang="de-DE" sz="2000" noProof="0" dirty="0" smtClean="0">
                <a:latin typeface="Courier New" pitchFamily="49" charset="0"/>
              </a:rPr>
              <a:t> </a:t>
            </a:r>
            <a:r>
              <a:rPr lang="en-US" altLang="de-DE" sz="2000" b="1" noProof="0" dirty="0" smtClean="0">
                <a:latin typeface="Courier New" pitchFamily="49" charset="0"/>
              </a:rPr>
              <a:t>   end loop</a:t>
            </a:r>
            <a:r>
              <a:rPr lang="en-US" altLang="de-DE" sz="2000" noProof="0" dirty="0" smtClean="0">
                <a:latin typeface="Courier New" pitchFamily="49" charset="0"/>
              </a:rPr>
              <a:t>;</a:t>
            </a:r>
            <a:br>
              <a:rPr lang="en-US" altLang="de-DE" sz="2000" noProof="0" dirty="0" smtClean="0">
                <a:latin typeface="Courier New" pitchFamily="49" charset="0"/>
              </a:rPr>
            </a:br>
            <a:r>
              <a:rPr lang="en-US" altLang="de-DE" sz="2000" noProof="0" dirty="0" smtClean="0">
                <a:latin typeface="Courier New" pitchFamily="49" charset="0"/>
              </a:rPr>
              <a:t>  </a:t>
            </a:r>
            <a:r>
              <a:rPr lang="en-US" altLang="de-DE" sz="2000" b="1" noProof="0" dirty="0" smtClean="0">
                <a:latin typeface="Courier New" pitchFamily="49" charset="0"/>
              </a:rPr>
              <a:t>end loop</a:t>
            </a:r>
            <a:r>
              <a:rPr lang="en-US" altLang="de-DE" sz="2000" noProof="0" dirty="0" smtClean="0">
                <a:latin typeface="Courier New" pitchFamily="49" charset="0"/>
              </a:rPr>
              <a:t>;</a:t>
            </a:r>
          </a:p>
          <a:p>
            <a:pPr marL="0" indent="0"/>
            <a:r>
              <a:rPr lang="en-US" altLang="de-DE" sz="2400" dirty="0" smtClean="0"/>
              <a:t>The</a:t>
            </a:r>
            <a:r>
              <a:rPr lang="en-US" altLang="de-DE" sz="2400" noProof="0" dirty="0" smtClean="0"/>
              <a:t> last index is the fastest </a:t>
            </a:r>
            <a:r>
              <a:rPr lang="en-US" altLang="de-DE" sz="2400" noProof="0" dirty="0" smtClean="0">
                <a:solidFill>
                  <a:schemeClr val="tx1">
                    <a:lumMod val="75000"/>
                    <a:lumOff val="25000"/>
                  </a:schemeClr>
                </a:solidFill>
              </a:rPr>
              <a:t>(except</a:t>
            </a:r>
            <a:br>
              <a:rPr lang="en-US" altLang="de-DE" sz="2400" noProof="0" dirty="0" smtClean="0">
                <a:solidFill>
                  <a:schemeClr val="tx1">
                    <a:lumMod val="75000"/>
                    <a:lumOff val="25000"/>
                  </a:schemeClr>
                </a:solidFill>
              </a:rPr>
            </a:br>
            <a:r>
              <a:rPr lang="en-US" altLang="de-DE" sz="2400" noProof="0" dirty="0" smtClean="0">
                <a:solidFill>
                  <a:schemeClr val="tx1">
                    <a:lumMod val="75000"/>
                    <a:lumOff val="25000"/>
                  </a:schemeClr>
                </a:solidFill>
              </a:rPr>
              <a:t> with Convention Fortran)</a:t>
            </a:r>
            <a:r>
              <a:rPr lang="en-US" altLang="de-DE" sz="2400" noProof="0" dirty="0" smtClean="0"/>
              <a:t>, so mind</a:t>
            </a:r>
            <a:br>
              <a:rPr lang="en-US" altLang="de-DE" sz="2400" noProof="0" dirty="0" smtClean="0"/>
            </a:br>
            <a:r>
              <a:rPr lang="en-US" altLang="de-DE" sz="2400" noProof="0" dirty="0" smtClean="0"/>
              <a:t> the order.</a:t>
            </a:r>
            <a:endParaRPr lang="en-US" altLang="de-DE" sz="2400" noProof="0" dirty="0"/>
          </a:p>
        </p:txBody>
      </p:sp>
      <p:sp>
        <p:nvSpPr>
          <p:cNvPr id="4" name="Fußzeilenplatzhalter 3"/>
          <p:cNvSpPr>
            <a:spLocks noGrp="1"/>
          </p:cNvSpPr>
          <p:nvPr>
            <p:ph type="ftr" idx="10"/>
          </p:nvPr>
        </p:nvSpPr>
        <p:spPr/>
        <p:txBody>
          <a:bodyPr/>
          <a:lstStyle/>
          <a:p>
            <a:pPr>
              <a:defRPr/>
            </a:pPr>
            <a:r>
              <a:rPr lang="en-US" dirty="0" smtClean="0"/>
              <a:t>Ada Basics © 2024 C.Grein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87</a:t>
            </a:fld>
            <a:endParaRPr lang="de-DE" dirty="0"/>
          </a:p>
        </p:txBody>
      </p:sp>
      <p:sp>
        <p:nvSpPr>
          <p:cNvPr id="8" name="Textfeld 7"/>
          <p:cNvSpPr txBox="1"/>
          <p:nvPr/>
        </p:nvSpPr>
        <p:spPr>
          <a:xfrm>
            <a:off x="2339752" y="2780928"/>
            <a:ext cx="3312368" cy="400110"/>
          </a:xfrm>
          <a:prstGeom prst="rect">
            <a:avLst/>
          </a:prstGeom>
          <a:noFill/>
        </p:spPr>
        <p:txBody>
          <a:bodyPr wrap="square" rtlCol="0">
            <a:spAutoFit/>
          </a:bodyPr>
          <a:lstStyle/>
          <a:p>
            <a:r>
              <a:rPr lang="de-DE" altLang="de-DE" sz="2000" dirty="0" smtClean="0">
                <a:solidFill>
                  <a:schemeClr val="tx1"/>
                </a:solidFill>
                <a:latin typeface="Courier New" pitchFamily="49" charset="0"/>
              </a:rPr>
              <a:t>An_Array</a:t>
            </a:r>
            <a:r>
              <a:rPr lang="de-DE" altLang="de-DE" sz="2000" dirty="0" smtClean="0">
                <a:solidFill>
                  <a:schemeClr val="tx1"/>
                </a:solidFill>
                <a:latin typeface="Courier New" pitchFamily="49" charset="0"/>
                <a:cs typeface="Courier New" pitchFamily="49" charset="0"/>
              </a:rPr>
              <a:t>'</a:t>
            </a:r>
            <a:r>
              <a:rPr lang="de-DE" altLang="de-DE" sz="2000" b="1" dirty="0" smtClean="0">
                <a:solidFill>
                  <a:schemeClr val="accent2"/>
                </a:solidFill>
                <a:latin typeface="Courier New" pitchFamily="49" charset="0"/>
                <a:cs typeface="Courier New" pitchFamily="49" charset="0"/>
              </a:rPr>
              <a:t>Range </a:t>
            </a:r>
            <a:r>
              <a:rPr lang="de-DE" altLang="de-DE" sz="2000" dirty="0" smtClean="0">
                <a:solidFill>
                  <a:schemeClr val="accent2"/>
                </a:solidFill>
                <a:latin typeface="Courier New" pitchFamily="49" charset="0"/>
                <a:cs typeface="Courier New" pitchFamily="49" charset="0"/>
              </a:rPr>
              <a:t>(1</a:t>
            </a:r>
            <a:r>
              <a:rPr lang="de-DE" altLang="de-DE" sz="2000" dirty="0">
                <a:solidFill>
                  <a:schemeClr val="accent2"/>
                </a:solidFill>
                <a:latin typeface="Courier New" pitchFamily="49" charset="0"/>
                <a:cs typeface="Courier New" pitchFamily="49" charset="0"/>
              </a:rPr>
              <a:t>)</a:t>
            </a:r>
            <a:endParaRPr lang="de-DE" sz="2000" dirty="0">
              <a:solidFill>
                <a:schemeClr val="accent2"/>
              </a:solidFill>
            </a:endParaRPr>
          </a:p>
        </p:txBody>
      </p:sp>
      <p:sp>
        <p:nvSpPr>
          <p:cNvPr id="9" name="Textfeld 8"/>
          <p:cNvSpPr txBox="1"/>
          <p:nvPr/>
        </p:nvSpPr>
        <p:spPr>
          <a:xfrm>
            <a:off x="2627784" y="3100898"/>
            <a:ext cx="3312368" cy="400110"/>
          </a:xfrm>
          <a:prstGeom prst="rect">
            <a:avLst/>
          </a:prstGeom>
          <a:noFill/>
        </p:spPr>
        <p:txBody>
          <a:bodyPr wrap="square" rtlCol="0">
            <a:spAutoFit/>
          </a:bodyPr>
          <a:lstStyle/>
          <a:p>
            <a:r>
              <a:rPr lang="de-DE" altLang="de-DE" sz="2000" dirty="0" smtClean="0">
                <a:solidFill>
                  <a:schemeClr val="tx1"/>
                </a:solidFill>
                <a:latin typeface="Courier New" pitchFamily="49" charset="0"/>
              </a:rPr>
              <a:t>An_Array</a:t>
            </a:r>
            <a:r>
              <a:rPr lang="de-DE" altLang="de-DE" sz="2000" dirty="0" smtClean="0">
                <a:solidFill>
                  <a:schemeClr val="tx1"/>
                </a:solidFill>
                <a:latin typeface="Courier New" pitchFamily="49" charset="0"/>
                <a:cs typeface="Courier New" pitchFamily="49" charset="0"/>
              </a:rPr>
              <a:t>'</a:t>
            </a:r>
            <a:r>
              <a:rPr lang="de-DE" altLang="de-DE" sz="2000" b="1" dirty="0" smtClean="0">
                <a:solidFill>
                  <a:schemeClr val="accent2"/>
                </a:solidFill>
                <a:latin typeface="Courier New" pitchFamily="49" charset="0"/>
                <a:cs typeface="Courier New" pitchFamily="49" charset="0"/>
              </a:rPr>
              <a:t>Range </a:t>
            </a:r>
            <a:r>
              <a:rPr lang="de-DE" altLang="de-DE" sz="2000" dirty="0" smtClean="0">
                <a:solidFill>
                  <a:schemeClr val="accent2"/>
                </a:solidFill>
                <a:latin typeface="Courier New" pitchFamily="49" charset="0"/>
                <a:cs typeface="Courier New" pitchFamily="49" charset="0"/>
              </a:rPr>
              <a:t>(2)</a:t>
            </a:r>
            <a:endParaRPr lang="de-DE" sz="2000" dirty="0">
              <a:solidFill>
                <a:schemeClr val="accent2"/>
              </a:solidFill>
            </a:endParaRPr>
          </a:p>
        </p:txBody>
      </p:sp>
      <p:sp>
        <p:nvSpPr>
          <p:cNvPr id="10" name="Textfeld 9"/>
          <p:cNvSpPr txBox="1"/>
          <p:nvPr/>
        </p:nvSpPr>
        <p:spPr>
          <a:xfrm>
            <a:off x="2915816" y="3429000"/>
            <a:ext cx="3456384" cy="400110"/>
          </a:xfrm>
          <a:prstGeom prst="rect">
            <a:avLst/>
          </a:prstGeom>
          <a:noFill/>
        </p:spPr>
        <p:txBody>
          <a:bodyPr wrap="square" rtlCol="0">
            <a:spAutoFit/>
          </a:bodyPr>
          <a:lstStyle/>
          <a:p>
            <a:r>
              <a:rPr lang="de-DE" altLang="de-DE" sz="2000" dirty="0" smtClean="0">
                <a:solidFill>
                  <a:schemeClr val="tx1"/>
                </a:solidFill>
                <a:latin typeface="Courier New" pitchFamily="49" charset="0"/>
              </a:rPr>
              <a:t>An_Array</a:t>
            </a:r>
            <a:r>
              <a:rPr lang="de-DE" altLang="de-DE" sz="2000" dirty="0" smtClean="0">
                <a:solidFill>
                  <a:schemeClr val="tx1"/>
                </a:solidFill>
                <a:latin typeface="Courier New" pitchFamily="49" charset="0"/>
                <a:cs typeface="Courier New" pitchFamily="49" charset="0"/>
              </a:rPr>
              <a:t>'</a:t>
            </a:r>
            <a:r>
              <a:rPr lang="de-DE" altLang="de-DE" sz="2000" b="1" dirty="0" smtClean="0">
                <a:solidFill>
                  <a:schemeClr val="accent2"/>
                </a:solidFill>
                <a:latin typeface="Courier New" pitchFamily="49" charset="0"/>
                <a:cs typeface="Courier New" pitchFamily="49" charset="0"/>
              </a:rPr>
              <a:t>Range </a:t>
            </a:r>
            <a:r>
              <a:rPr lang="de-DE" altLang="de-DE" sz="2000" dirty="0" smtClean="0">
                <a:solidFill>
                  <a:schemeClr val="accent2"/>
                </a:solidFill>
                <a:latin typeface="Courier New" pitchFamily="49" charset="0"/>
                <a:cs typeface="Courier New" pitchFamily="49" charset="0"/>
              </a:rPr>
              <a:t>(3)</a:t>
            </a:r>
            <a:endParaRPr lang="de-DE" sz="2000" dirty="0">
              <a:solidFill>
                <a:schemeClr val="accent2"/>
              </a:solidFill>
            </a:endParaRPr>
          </a:p>
        </p:txBody>
      </p:sp>
      <p:sp>
        <p:nvSpPr>
          <p:cNvPr id="11" name="Textfeld 10"/>
          <p:cNvSpPr txBox="1"/>
          <p:nvPr/>
        </p:nvSpPr>
        <p:spPr>
          <a:xfrm>
            <a:off x="5004048" y="4446111"/>
            <a:ext cx="3672408" cy="1431161"/>
          </a:xfrm>
          <a:prstGeom prst="rect">
            <a:avLst/>
          </a:prstGeom>
          <a:noFill/>
          <a:ln w="12700">
            <a:solidFill>
              <a:srgbClr val="00B050"/>
            </a:solidFill>
          </a:ln>
        </p:spPr>
        <p:txBody>
          <a:bodyPr wrap="square" rtlCol="0">
            <a:spAutoFit/>
          </a:bodyPr>
          <a:lstStyle/>
          <a:p>
            <a:pPr algn="ctr"/>
            <a:r>
              <a:rPr lang="en-US" sz="1800" b="1" dirty="0" smtClean="0">
                <a:solidFill>
                  <a:srgbClr val="00B050"/>
                </a:solidFill>
              </a:rPr>
              <a:t>Ada 2012:</a:t>
            </a:r>
          </a:p>
          <a:p>
            <a:r>
              <a:rPr lang="en-US" altLang="de-DE" sz="1700" b="1" dirty="0" smtClean="0">
                <a:solidFill>
                  <a:schemeClr val="tx1"/>
                </a:solidFill>
                <a:latin typeface="Courier New" pitchFamily="49" charset="0"/>
              </a:rPr>
              <a:t>for </a:t>
            </a:r>
            <a:r>
              <a:rPr lang="en-US" altLang="de-DE" sz="1700" dirty="0" smtClean="0">
                <a:solidFill>
                  <a:srgbClr val="00B050"/>
                </a:solidFill>
                <a:latin typeface="Courier New" pitchFamily="49" charset="0"/>
              </a:rPr>
              <a:t>Value</a:t>
            </a:r>
            <a:r>
              <a:rPr lang="en-US" altLang="de-DE" sz="1700" dirty="0" smtClean="0">
                <a:solidFill>
                  <a:schemeClr val="tx1"/>
                </a:solidFill>
                <a:latin typeface="Courier New" pitchFamily="49" charset="0"/>
              </a:rPr>
              <a:t> </a:t>
            </a:r>
            <a:r>
              <a:rPr lang="en-US" altLang="de-DE" sz="1700" b="1" dirty="0" smtClean="0">
                <a:solidFill>
                  <a:schemeClr val="tx1"/>
                </a:solidFill>
                <a:latin typeface="Courier New" pitchFamily="49" charset="0"/>
                <a:cs typeface="Courier New" pitchFamily="49" charset="0"/>
              </a:rPr>
              <a:t>of</a:t>
            </a:r>
            <a:r>
              <a:rPr lang="en-US" altLang="de-DE" sz="1700" dirty="0" smtClean="0">
                <a:solidFill>
                  <a:schemeClr val="tx1"/>
                </a:solidFill>
                <a:latin typeface="Courier New" pitchFamily="49" charset="0"/>
              </a:rPr>
              <a:t> An_Array</a:t>
            </a:r>
            <a:r>
              <a:rPr lang="en-US" altLang="de-DE" sz="1700" dirty="0" smtClean="0">
                <a:latin typeface="Courier New" pitchFamily="49" charset="0"/>
              </a:rPr>
              <a:t> </a:t>
            </a:r>
            <a:r>
              <a:rPr lang="en-US" altLang="de-DE" sz="1700" b="1" dirty="0" smtClean="0">
                <a:solidFill>
                  <a:schemeClr val="tx1"/>
                </a:solidFill>
                <a:latin typeface="Courier New" pitchFamily="49" charset="0"/>
              </a:rPr>
              <a:t>loop</a:t>
            </a:r>
            <a:br>
              <a:rPr lang="en-US" altLang="de-DE" sz="1700" b="1" dirty="0" smtClean="0">
                <a:solidFill>
                  <a:schemeClr val="tx1"/>
                </a:solidFill>
                <a:latin typeface="Courier New" pitchFamily="49" charset="0"/>
              </a:rPr>
            </a:br>
            <a:r>
              <a:rPr lang="en-US" altLang="de-DE" sz="1700" b="1" dirty="0" smtClean="0">
                <a:solidFill>
                  <a:schemeClr val="tx1"/>
                </a:solidFill>
                <a:latin typeface="Courier New" pitchFamily="49" charset="0"/>
              </a:rPr>
              <a:t>  </a:t>
            </a:r>
            <a:r>
              <a:rPr lang="en-US" altLang="de-DE" sz="1700" dirty="0" smtClean="0">
                <a:solidFill>
                  <a:schemeClr val="tx1"/>
                </a:solidFill>
                <a:latin typeface="Courier New" pitchFamily="49" charset="0"/>
              </a:rPr>
              <a:t>…</a:t>
            </a:r>
            <a:r>
              <a:rPr lang="en-US" altLang="de-DE" sz="1700" b="1" dirty="0" smtClean="0">
                <a:solidFill>
                  <a:schemeClr val="tx1"/>
                </a:solidFill>
                <a:latin typeface="Courier New" pitchFamily="49" charset="0"/>
              </a:rPr>
              <a:t> </a:t>
            </a:r>
            <a:r>
              <a:rPr lang="en-US" altLang="de-DE" sz="1700" dirty="0" smtClean="0">
                <a:solidFill>
                  <a:srgbClr val="00B050"/>
                </a:solidFill>
                <a:latin typeface="Courier New" pitchFamily="49" charset="0"/>
              </a:rPr>
              <a:t>Value</a:t>
            </a:r>
            <a:r>
              <a:rPr lang="en-US" altLang="de-DE" sz="1700" dirty="0" smtClean="0">
                <a:solidFill>
                  <a:schemeClr val="tx1"/>
                </a:solidFill>
                <a:latin typeface="Courier New" pitchFamily="49" charset="0"/>
              </a:rPr>
              <a:t> </a:t>
            </a:r>
            <a:r>
              <a:rPr lang="en-US" altLang="de-DE" sz="1700" dirty="0" smtClean="0">
                <a:solidFill>
                  <a:schemeClr val="tx1"/>
                </a:solidFill>
                <a:latin typeface="Courier New" pitchFamily="49" charset="0"/>
                <a:cs typeface="Courier New" pitchFamily="49" charset="0"/>
              </a:rPr>
              <a:t>…</a:t>
            </a:r>
            <a:r>
              <a:rPr lang="en-US" altLang="de-DE" sz="1700" dirty="0" smtClean="0">
                <a:solidFill>
                  <a:schemeClr val="tx1"/>
                </a:solidFill>
                <a:latin typeface="Courier New" pitchFamily="49" charset="0"/>
              </a:rPr>
              <a:t/>
            </a:r>
            <a:br>
              <a:rPr lang="en-US" altLang="de-DE" sz="1700" dirty="0" smtClean="0">
                <a:solidFill>
                  <a:schemeClr val="tx1"/>
                </a:solidFill>
                <a:latin typeface="Courier New" pitchFamily="49" charset="0"/>
              </a:rPr>
            </a:br>
            <a:r>
              <a:rPr lang="en-US" altLang="de-DE" sz="1700" b="1" dirty="0" smtClean="0">
                <a:solidFill>
                  <a:schemeClr val="tx1"/>
                </a:solidFill>
                <a:latin typeface="Courier New" pitchFamily="49" charset="0"/>
              </a:rPr>
              <a:t>end loop</a:t>
            </a:r>
            <a:r>
              <a:rPr lang="en-US" altLang="de-DE" sz="1700" dirty="0" smtClean="0">
                <a:solidFill>
                  <a:schemeClr val="tx1"/>
                </a:solidFill>
                <a:latin typeface="Courier New" pitchFamily="49" charset="0"/>
              </a:rPr>
              <a:t>;</a:t>
            </a:r>
          </a:p>
          <a:p>
            <a:r>
              <a:rPr lang="en-US" altLang="de-DE" sz="1800" dirty="0" smtClean="0">
                <a:solidFill>
                  <a:schemeClr val="tx1"/>
                </a:solidFill>
                <a:latin typeface="+mn-lt"/>
              </a:rPr>
              <a:t>The canonical order is used.</a:t>
            </a:r>
            <a:endParaRPr lang="en-US" altLang="de-DE" sz="1800" dirty="0">
              <a:solidFill>
                <a:schemeClr val="tx1"/>
              </a:solidFill>
              <a:latin typeface="+mn-lt"/>
            </a:endParaRPr>
          </a:p>
        </p:txBody>
      </p:sp>
    </p:spTree>
    <p:extLst>
      <p:ext uri="{BB962C8B-B14F-4D97-AF65-F5344CB8AC3E}">
        <p14:creationId xmlns:p14="http://schemas.microsoft.com/office/powerpoint/2010/main" val="34724991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9"/>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11" grpId="0" animBg="1"/>
    </p:bld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Rectangle 1"/>
          <p:cNvSpPr>
            <a:spLocks noGrp="1" noChangeArrowheads="1"/>
          </p:cNvSpPr>
          <p:nvPr>
            <p:ph type="title"/>
          </p:nvPr>
        </p:nvSpPr>
        <p:spPr>
          <a:xfrm>
            <a:off x="685800" y="609600"/>
            <a:ext cx="7772400" cy="1143000"/>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noProof="0" dirty="0" smtClean="0"/>
              <a:t>Exercise</a:t>
            </a:r>
          </a:p>
        </p:txBody>
      </p:sp>
      <p:sp>
        <p:nvSpPr>
          <p:cNvPr id="16387" name="Rectangle 2"/>
          <p:cNvSpPr>
            <a:spLocks noGrp="1" noChangeArrowheads="1"/>
          </p:cNvSpPr>
          <p:nvPr>
            <p:ph type="body" idx="1"/>
          </p:nvPr>
        </p:nvSpPr>
        <p:spPr>
          <a:xfrm>
            <a:off x="467544" y="1981200"/>
            <a:ext cx="8136706" cy="4217988"/>
          </a:xfrm>
        </p:spPr>
        <p:txBody>
          <a:bodyPr/>
          <a:lstStyle/>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en-US" altLang="de-DE" sz="1800" noProof="0" dirty="0" smtClean="0">
                <a:latin typeface="Courier New" pitchFamily="49" charset="0"/>
                <a:cs typeface="Times New Roman" pitchFamily="18" charset="0"/>
              </a:rPr>
              <a:t>Motto: </a:t>
            </a:r>
            <a:r>
              <a:rPr lang="en-US" altLang="de-DE" sz="1800" b="1" noProof="0" dirty="0" smtClean="0">
                <a:latin typeface="Courier New" pitchFamily="49" charset="0"/>
                <a:cs typeface="Times New Roman" pitchFamily="18" charset="0"/>
              </a:rPr>
              <a:t>constant</a:t>
            </a:r>
            <a:r>
              <a:rPr lang="en-US" altLang="de-DE" sz="1800" noProof="0" dirty="0" smtClean="0">
                <a:latin typeface="Courier New" pitchFamily="49" charset="0"/>
                <a:cs typeface="Times New Roman" pitchFamily="18" charset="0"/>
              </a:rPr>
              <a:t> String :=</a:t>
            </a:r>
            <a:br>
              <a:rPr lang="en-US" altLang="de-DE" sz="1800" noProof="0" dirty="0" smtClean="0">
                <a:latin typeface="Courier New" pitchFamily="49" charset="0"/>
                <a:cs typeface="Times New Roman" pitchFamily="18" charset="0"/>
              </a:rPr>
            </a:br>
            <a:r>
              <a:rPr lang="en-US" altLang="de-DE" sz="1800" noProof="0" dirty="0" smtClean="0">
                <a:latin typeface="Courier New" pitchFamily="49" charset="0"/>
                <a:cs typeface="Times New Roman" pitchFamily="18" charset="0"/>
              </a:rPr>
              <a:t>         </a:t>
            </a:r>
            <a:r>
              <a:rPr lang="en-US" altLang="de-DE" sz="1800" noProof="0" dirty="0" smtClean="0">
                <a:solidFill>
                  <a:srgbClr val="CC3300"/>
                </a:solidFill>
                <a:latin typeface="Courier New" pitchFamily="49" charset="0"/>
              </a:rPr>
              <a:t>"IN GIRUM IMUS NOCTE ET CONSUMIMUR IGNI"</a:t>
            </a:r>
            <a:r>
              <a:rPr lang="en-US" altLang="de-DE" sz="1800" noProof="0" dirty="0" smtClean="0">
                <a:latin typeface="Courier New" pitchFamily="49" charset="0"/>
                <a:cs typeface="Times New Roman" pitchFamily="18" charset="0"/>
              </a:rPr>
              <a:t>;</a:t>
            </a:r>
          </a:p>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endParaRPr lang="en-US" altLang="de-DE" sz="800" noProof="0" dirty="0" smtClean="0">
              <a:latin typeface="Courier New" pitchFamily="49" charset="0"/>
              <a:cs typeface="Times New Roman" pitchFamily="18" charset="0"/>
            </a:endParaRPr>
          </a:p>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en-US" altLang="de-DE" sz="2400" noProof="0" dirty="0" smtClean="0">
                <a:cs typeface="Times New Roman" pitchFamily="18" charset="0"/>
              </a:rPr>
              <a:t>Write a loop to output the above motto, but skip the blanks; </a:t>
            </a:r>
            <a:r>
              <a:rPr lang="en-US" altLang="de-DE" sz="2400" dirty="0" smtClean="0">
                <a:cs typeface="Times New Roman" pitchFamily="18" charset="0"/>
              </a:rPr>
              <a:t>the</a:t>
            </a:r>
            <a:r>
              <a:rPr lang="en-US" altLang="de-DE" sz="2400" noProof="0" dirty="0" smtClean="0">
                <a:cs typeface="Times New Roman" pitchFamily="18" charset="0"/>
              </a:rPr>
              <a:t>n write a second loop to output in backward order. </a:t>
            </a:r>
            <a:r>
              <a:rPr lang="en-US" altLang="de-DE" sz="1800" dirty="0" smtClean="0">
                <a:cs typeface="Times New Roman" pitchFamily="18" charset="0"/>
              </a:rPr>
              <a:t>(There is a surprise.)</a:t>
            </a:r>
            <a:endParaRPr lang="en-US" altLang="de-DE" sz="1800" noProof="0" dirty="0" smtClean="0">
              <a:cs typeface="Times New Roman" pitchFamily="18" charset="0"/>
            </a:endParaRPr>
          </a:p>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en-US" altLang="de-DE" sz="1800" b="1" noProof="0" dirty="0" smtClean="0">
                <a:latin typeface="Courier New" pitchFamily="49" charset="0"/>
                <a:cs typeface="Courier New" pitchFamily="49" charset="0"/>
              </a:rPr>
              <a:t/>
            </a:r>
            <a:br>
              <a:rPr lang="en-US" altLang="de-DE" sz="1800" b="1" noProof="0" dirty="0" smtClean="0">
                <a:latin typeface="Courier New" pitchFamily="49" charset="0"/>
                <a:cs typeface="Courier New" pitchFamily="49" charset="0"/>
              </a:rPr>
            </a:br>
            <a:endParaRPr lang="en-US" altLang="de-DE" sz="1800" b="1" noProof="0" dirty="0" smtClean="0">
              <a:latin typeface="Courier New" pitchFamily="49" charset="0"/>
              <a:cs typeface="Courier New" pitchFamily="49" charset="0"/>
            </a:endParaRPr>
          </a:p>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en-US" altLang="de-DE" sz="1800" b="1" noProof="0" dirty="0" smtClean="0">
                <a:latin typeface="Courier New" pitchFamily="49" charset="0"/>
                <a:cs typeface="Courier New" pitchFamily="49" charset="0"/>
              </a:rPr>
              <a:t>    </a:t>
            </a:r>
            <a:r>
              <a:rPr lang="en-US" altLang="de-DE" sz="1800" noProof="0" dirty="0" smtClean="0">
                <a:latin typeface="Courier New" pitchFamily="49" charset="0"/>
                <a:cs typeface="Courier New" pitchFamily="49" charset="0"/>
              </a:rPr>
              <a:t>Ada.Text_IO.Put (Motto (M));  -- </a:t>
            </a:r>
            <a:r>
              <a:rPr lang="en-US" altLang="de-DE" sz="1800" i="1" noProof="0" dirty="0" smtClean="0">
                <a:latin typeface="Courier New" pitchFamily="49" charset="0"/>
                <a:cs typeface="Courier New" pitchFamily="49" charset="0"/>
              </a:rPr>
              <a:t>outputs one character</a:t>
            </a:r>
          </a:p>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en-US" altLang="de-DE" sz="1800" noProof="0" dirty="0" smtClean="0">
                <a:latin typeface="Courier New" pitchFamily="49" charset="0"/>
                <a:cs typeface="Courier New" pitchFamily="49" charset="0"/>
              </a:rPr>
              <a:t/>
            </a:r>
            <a:br>
              <a:rPr lang="en-US" altLang="de-DE" sz="1800" noProof="0" dirty="0" smtClean="0">
                <a:latin typeface="Courier New" pitchFamily="49" charset="0"/>
                <a:cs typeface="Courier New" pitchFamily="49" charset="0"/>
              </a:rPr>
            </a:br>
            <a:endParaRPr lang="en-US" altLang="de-DE" sz="1800" noProof="0" dirty="0" smtClean="0">
              <a:latin typeface="Courier New" pitchFamily="49" charset="0"/>
              <a:cs typeface="Courier New" pitchFamily="49" charset="0"/>
            </a:endParaRPr>
          </a:p>
          <a:p>
            <a:pPr marL="0" indent="0" eaLnBrk="1" hangingPunct="1">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en-US" altLang="de-DE" sz="1800" noProof="0" dirty="0" smtClean="0">
                <a:latin typeface="Courier New" pitchFamily="49" charset="0"/>
                <a:cs typeface="Courier New" pitchFamily="49" charset="0"/>
              </a:rPr>
              <a:t>Ada.Text_IO.New_Line;  -- </a:t>
            </a:r>
            <a:r>
              <a:rPr lang="en-US" altLang="de-DE" sz="1800" i="1" noProof="0" dirty="0" smtClean="0">
                <a:latin typeface="Courier New" pitchFamily="49" charset="0"/>
                <a:cs typeface="Courier New" pitchFamily="49" charset="0"/>
              </a:rPr>
              <a:t>begins a new line</a:t>
            </a:r>
          </a:p>
        </p:txBody>
      </p:sp>
      <p:sp>
        <p:nvSpPr>
          <p:cNvPr id="64516" name="Fußzeilenplatzhalter 1"/>
          <p:cNvSpPr>
            <a:spLocks noGrp="1"/>
          </p:cNvSpPr>
          <p:nvPr>
            <p:ph type="ftr" sz="quarte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en-US" altLang="de-DE" sz="2400" dirty="0" smtClean="0"/>
              <a:t>Ada Basics © 2024 C.Grein</a:t>
            </a:r>
            <a:endParaRPr lang="de-DE" altLang="de-DE" sz="2400" dirty="0"/>
          </a:p>
        </p:txBody>
      </p:sp>
      <p:sp>
        <p:nvSpPr>
          <p:cNvPr id="64517" name="Foliennummernplatzhalter 2"/>
          <p:cNvSpPr>
            <a:spLocks noGrp="1"/>
          </p:cNvSpPr>
          <p:nvPr>
            <p:ph type="sldNum" sz="quarter"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F259164F-30D0-4665-8C7E-152A952ABCC8}" type="slidenum">
              <a:rPr lang="de-DE" altLang="de-DE" sz="2400" smtClean="0"/>
              <a:pPr eaLnBrk="1" hangingPunct="1">
                <a:spcBef>
                  <a:spcPct val="0"/>
                </a:spcBef>
              </a:pPr>
              <a:t>88</a:t>
            </a:fld>
            <a:endParaRPr lang="de-DE" altLang="de-DE" sz="2400" dirty="0" smtClean="0"/>
          </a:p>
        </p:txBody>
      </p:sp>
      <p:sp>
        <p:nvSpPr>
          <p:cNvPr id="2" name="Textfeld 1"/>
          <p:cNvSpPr txBox="1"/>
          <p:nvPr/>
        </p:nvSpPr>
        <p:spPr>
          <a:xfrm>
            <a:off x="6659637" y="4994012"/>
            <a:ext cx="1440755" cy="523220"/>
          </a:xfrm>
          <a:prstGeom prst="rect">
            <a:avLst/>
          </a:prstGeom>
          <a:noFill/>
        </p:spPr>
        <p:txBody>
          <a:bodyPr wrap="square" rtlCol="0">
            <a:spAutoFit/>
          </a:bodyPr>
          <a:lstStyle/>
          <a:p>
            <a:pPr algn="ctr"/>
            <a:r>
              <a:rPr lang="de-DE" sz="2800" dirty="0" smtClean="0">
                <a:hlinkClick r:id="rId3" action="ppaction://hlinksldjump"/>
              </a:rPr>
              <a:t>Solution</a:t>
            </a:r>
            <a:endParaRPr lang="de-DE" sz="2800" dirty="0"/>
          </a:p>
        </p:txBody>
      </p:sp>
    </p:spTree>
  </p:cSld>
  <p:clrMapOvr>
    <a:masterClrMapping/>
  </p:clrMapOvr>
  <p:transition spd="med"/>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Text Box 3"/>
          <p:cNvSpPr txBox="1">
            <a:spLocks noChangeArrowheads="1"/>
          </p:cNvSpPr>
          <p:nvPr/>
        </p:nvSpPr>
        <p:spPr bwMode="auto">
          <a:xfrm>
            <a:off x="685800" y="415925"/>
            <a:ext cx="7764463" cy="1204913"/>
          </a:xfrm>
          <a:prstGeom prst="rect">
            <a:avLst/>
          </a:prstGeom>
          <a:solidFill>
            <a:srgbClr val="FFFF00"/>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nchor="ct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algn="ctr" eaLnBrk="1" hangingPunct="1">
              <a:spcBef>
                <a:spcPct val="0"/>
              </a:spcBef>
              <a:buClrTx/>
              <a:buFontTx/>
              <a:buNone/>
            </a:pPr>
            <a:r>
              <a:rPr lang="de-DE" altLang="de-DE" sz="4400" dirty="0" smtClean="0">
                <a:ea typeface="SimSun" charset="-122"/>
              </a:rPr>
              <a:t>Goto Statement</a:t>
            </a:r>
            <a:endParaRPr lang="de-DE" altLang="de-DE" sz="4400" dirty="0">
              <a:ea typeface="SimSun" charset="-122"/>
            </a:endParaRPr>
          </a:p>
        </p:txBody>
      </p:sp>
      <p:sp>
        <p:nvSpPr>
          <p:cNvPr id="5124" name="Text Box 4"/>
          <p:cNvSpPr txBox="1">
            <a:spLocks noChangeArrowheads="1"/>
          </p:cNvSpPr>
          <p:nvPr/>
        </p:nvSpPr>
        <p:spPr bwMode="auto">
          <a:xfrm>
            <a:off x="685800" y="1981200"/>
            <a:ext cx="3633788" cy="375205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lvl1pPr indent="33338">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defRPr sz="2400">
                <a:solidFill>
                  <a:srgbClr val="CCFF66"/>
                </a:solidFill>
                <a:latin typeface="Times New Roman" pitchFamily="18" charset="0"/>
                <a:ea typeface="SimSun" charset="-122"/>
              </a:defRPr>
            </a:lvl1pPr>
            <a:lvl2pPr>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defRPr sz="2400">
                <a:solidFill>
                  <a:srgbClr val="CCFF66"/>
                </a:solidFill>
                <a:latin typeface="Times New Roman" pitchFamily="18" charset="0"/>
                <a:ea typeface="SimSun" charset="-122"/>
              </a:defRPr>
            </a:lvl2pPr>
            <a:lvl3pPr>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defRPr sz="2400">
                <a:solidFill>
                  <a:srgbClr val="CCFF66"/>
                </a:solidFill>
                <a:latin typeface="Times New Roman" pitchFamily="18" charset="0"/>
                <a:ea typeface="SimSun" charset="-122"/>
              </a:defRPr>
            </a:lvl3pPr>
            <a:lvl4pPr>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defRPr sz="2400">
                <a:solidFill>
                  <a:srgbClr val="CCFF66"/>
                </a:solidFill>
                <a:latin typeface="Times New Roman" pitchFamily="18" charset="0"/>
                <a:ea typeface="SimSun" charset="-122"/>
              </a:defRPr>
            </a:lvl4pPr>
            <a:lvl5pPr>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defRPr sz="2400">
                <a:solidFill>
                  <a:srgbClr val="CCFF66"/>
                </a:solidFill>
                <a:latin typeface="Times New Roman" pitchFamily="18" charset="0"/>
                <a:ea typeface="SimSun" charset="-122"/>
              </a:defRPr>
            </a:lvl5pPr>
            <a:lvl6pPr marL="2514600" indent="-228600" defTabSz="449263" fontAlgn="base">
              <a:spcBef>
                <a:spcPct val="0"/>
              </a:spcBef>
              <a:spcAft>
                <a:spcPct val="0"/>
              </a:spcAft>
              <a:buClr>
                <a:srgbClr val="000000"/>
              </a:buClr>
              <a:buSzPct val="100000"/>
              <a:buFont typeface="Times New Roman" pitchFamily="18" charset="0"/>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defRPr sz="2400">
                <a:solidFill>
                  <a:srgbClr val="CCFF66"/>
                </a:solidFill>
                <a:latin typeface="Times New Roman" pitchFamily="18" charset="0"/>
                <a:ea typeface="SimSun" charset="-122"/>
              </a:defRPr>
            </a:lvl6pPr>
            <a:lvl7pPr marL="2971800" indent="-228600" defTabSz="449263" fontAlgn="base">
              <a:spcBef>
                <a:spcPct val="0"/>
              </a:spcBef>
              <a:spcAft>
                <a:spcPct val="0"/>
              </a:spcAft>
              <a:buClr>
                <a:srgbClr val="000000"/>
              </a:buClr>
              <a:buSzPct val="100000"/>
              <a:buFont typeface="Times New Roman" pitchFamily="18" charset="0"/>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defRPr sz="2400">
                <a:solidFill>
                  <a:srgbClr val="CCFF66"/>
                </a:solidFill>
                <a:latin typeface="Times New Roman" pitchFamily="18" charset="0"/>
                <a:ea typeface="SimSun" charset="-122"/>
              </a:defRPr>
            </a:lvl7pPr>
            <a:lvl8pPr marL="3429000" indent="-228600" defTabSz="449263" fontAlgn="base">
              <a:spcBef>
                <a:spcPct val="0"/>
              </a:spcBef>
              <a:spcAft>
                <a:spcPct val="0"/>
              </a:spcAft>
              <a:buClr>
                <a:srgbClr val="000000"/>
              </a:buClr>
              <a:buSzPct val="100000"/>
              <a:buFont typeface="Times New Roman" pitchFamily="18" charset="0"/>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defRPr sz="2400">
                <a:solidFill>
                  <a:srgbClr val="CCFF66"/>
                </a:solidFill>
                <a:latin typeface="Times New Roman" pitchFamily="18" charset="0"/>
                <a:ea typeface="SimSun" charset="-122"/>
              </a:defRPr>
            </a:lvl8pPr>
            <a:lvl9pPr marL="3886200" indent="-228600" defTabSz="449263" fontAlgn="base">
              <a:spcBef>
                <a:spcPct val="0"/>
              </a:spcBef>
              <a:spcAft>
                <a:spcPct val="0"/>
              </a:spcAft>
              <a:buClr>
                <a:srgbClr val="000000"/>
              </a:buClr>
              <a:buSzPct val="100000"/>
              <a:buFont typeface="Times New Roman" pitchFamily="18" charset="0"/>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defRPr sz="2400">
                <a:solidFill>
                  <a:srgbClr val="CCFF66"/>
                </a:solidFill>
                <a:latin typeface="Times New Roman" pitchFamily="18" charset="0"/>
                <a:ea typeface="SimSun" charset="-122"/>
              </a:defRPr>
            </a:lvl9pPr>
          </a:lstStyle>
          <a:p>
            <a:pPr>
              <a:lnSpc>
                <a:spcPct val="80000"/>
              </a:lnSpc>
              <a:spcBef>
                <a:spcPts val="500"/>
              </a:spcBef>
              <a:buClrTx/>
              <a:buFontTx/>
              <a:buNone/>
              <a:defRPr/>
            </a:pPr>
            <a:r>
              <a:rPr lang="en-US" sz="2000" b="1" dirty="0" smtClean="0">
                <a:solidFill>
                  <a:srgbClr val="000000"/>
                </a:solidFill>
                <a:latin typeface="Courier New" pitchFamily="49" charset="0"/>
              </a:rPr>
              <a:t>goto</a:t>
            </a:r>
            <a:r>
              <a:rPr lang="en-US" sz="2000" dirty="0" smtClean="0">
                <a:solidFill>
                  <a:srgbClr val="000000"/>
                </a:solidFill>
                <a:latin typeface="Courier New" pitchFamily="49" charset="0"/>
              </a:rPr>
              <a:t> Label;</a:t>
            </a:r>
          </a:p>
          <a:p>
            <a:pPr>
              <a:lnSpc>
                <a:spcPct val="80000"/>
              </a:lnSpc>
              <a:spcBef>
                <a:spcPts val="500"/>
              </a:spcBef>
              <a:buClrTx/>
              <a:buFontTx/>
              <a:buNone/>
              <a:defRPr/>
            </a:pPr>
            <a:endParaRPr lang="en-US" sz="600" dirty="0" smtClean="0">
              <a:solidFill>
                <a:srgbClr val="000000"/>
              </a:solidFill>
              <a:latin typeface="Courier New" pitchFamily="49" charset="0"/>
            </a:endParaRPr>
          </a:p>
          <a:p>
            <a:pPr>
              <a:lnSpc>
                <a:spcPct val="80000"/>
              </a:lnSpc>
              <a:spcBef>
                <a:spcPts val="500"/>
              </a:spcBef>
              <a:buClrTx/>
              <a:buFontTx/>
              <a:buNone/>
              <a:defRPr/>
            </a:pPr>
            <a:r>
              <a:rPr lang="en-US" sz="2000" dirty="0" smtClean="0">
                <a:solidFill>
                  <a:srgbClr val="000000"/>
                </a:solidFill>
                <a:latin typeface="Courier New" pitchFamily="49" charset="0"/>
              </a:rPr>
              <a:t>&lt;&lt;Label&gt;&gt; Statement;</a:t>
            </a:r>
          </a:p>
          <a:p>
            <a:pPr>
              <a:lnSpc>
                <a:spcPct val="80000"/>
              </a:lnSpc>
              <a:spcBef>
                <a:spcPts val="500"/>
              </a:spcBef>
              <a:buClrTx/>
              <a:buFontTx/>
              <a:buNone/>
              <a:defRPr/>
            </a:pPr>
            <a:endParaRPr lang="en-US" sz="600" dirty="0" smtClean="0">
              <a:solidFill>
                <a:srgbClr val="000000"/>
              </a:solidFill>
              <a:latin typeface="+mn-lt"/>
            </a:endParaRPr>
          </a:p>
          <a:p>
            <a:pPr>
              <a:lnSpc>
                <a:spcPct val="80000"/>
              </a:lnSpc>
              <a:spcBef>
                <a:spcPts val="500"/>
              </a:spcBef>
              <a:buClrTx/>
              <a:buFontTx/>
              <a:buNone/>
              <a:defRPr/>
            </a:pPr>
            <a:r>
              <a:rPr lang="en-US" sz="2000" dirty="0" smtClean="0">
                <a:solidFill>
                  <a:srgbClr val="000000"/>
                </a:solidFill>
                <a:latin typeface="+mn-lt"/>
              </a:rPr>
              <a:t>Jumps out of composite statements are OK;</a:t>
            </a:r>
            <a:br>
              <a:rPr lang="en-US" sz="2000" dirty="0" smtClean="0">
                <a:solidFill>
                  <a:srgbClr val="000000"/>
                </a:solidFill>
                <a:latin typeface="+mn-lt"/>
              </a:rPr>
            </a:br>
            <a:r>
              <a:rPr lang="en-US" sz="2000" dirty="0" smtClean="0">
                <a:solidFill>
                  <a:srgbClr val="FF0000"/>
                </a:solidFill>
                <a:latin typeface="+mn-lt"/>
              </a:rPr>
              <a:t>the reverse path is </a:t>
            </a:r>
            <a:r>
              <a:rPr lang="en-US" sz="2000" i="1" dirty="0" smtClean="0">
                <a:solidFill>
                  <a:srgbClr val="FF0000"/>
                </a:solidFill>
                <a:latin typeface="+mn-lt"/>
              </a:rPr>
              <a:t>verboten</a:t>
            </a:r>
            <a:r>
              <a:rPr lang="en-US" sz="2000" dirty="0" smtClean="0">
                <a:solidFill>
                  <a:srgbClr val="FF0000"/>
                </a:solidFill>
                <a:latin typeface="+mn-lt"/>
              </a:rPr>
              <a:t>!</a:t>
            </a:r>
          </a:p>
          <a:p>
            <a:pPr>
              <a:lnSpc>
                <a:spcPct val="80000"/>
              </a:lnSpc>
              <a:spcBef>
                <a:spcPts val="500"/>
              </a:spcBef>
              <a:buClrTx/>
              <a:buFontTx/>
              <a:buNone/>
              <a:defRPr/>
            </a:pPr>
            <a:endParaRPr lang="de-DE" sz="2000" dirty="0" smtClean="0">
              <a:solidFill>
                <a:srgbClr val="FF0000"/>
              </a:solidFill>
              <a:latin typeface="+mn-lt"/>
            </a:endParaRPr>
          </a:p>
          <a:p>
            <a:pPr indent="0">
              <a:lnSpc>
                <a:spcPct val="80000"/>
              </a:lnSpc>
              <a:spcBef>
                <a:spcPts val="500"/>
              </a:spcBef>
              <a:buClrTx/>
              <a:buFontTx/>
              <a:buNone/>
              <a:defRPr/>
            </a:pPr>
            <a:r>
              <a:rPr lang="en-US" sz="2000" dirty="0" smtClean="0">
                <a:solidFill>
                  <a:srgbClr val="000000"/>
                </a:solidFill>
              </a:rPr>
              <a:t>No one loves this poor statement.</a:t>
            </a:r>
          </a:p>
          <a:p>
            <a:pPr>
              <a:lnSpc>
                <a:spcPct val="80000"/>
              </a:lnSpc>
              <a:spcBef>
                <a:spcPts val="500"/>
              </a:spcBef>
              <a:buClrTx/>
              <a:buFontTx/>
              <a:buNone/>
              <a:defRPr/>
            </a:pPr>
            <a:endParaRPr lang="en-US" sz="800" dirty="0" smtClean="0">
              <a:solidFill>
                <a:srgbClr val="000000"/>
              </a:solidFill>
            </a:endParaRPr>
          </a:p>
          <a:p>
            <a:pPr indent="0">
              <a:lnSpc>
                <a:spcPct val="80000"/>
              </a:lnSpc>
              <a:spcBef>
                <a:spcPts val="500"/>
              </a:spcBef>
              <a:buClrTx/>
              <a:buFontTx/>
              <a:buNone/>
              <a:defRPr/>
            </a:pPr>
            <a:r>
              <a:rPr lang="en-US" sz="2000" dirty="0" smtClean="0">
                <a:solidFill>
                  <a:srgbClr val="000000"/>
                </a:solidFill>
              </a:rPr>
              <a:t>Question: Which code is more clearly laid out?</a:t>
            </a:r>
          </a:p>
          <a:p>
            <a:pPr indent="0">
              <a:lnSpc>
                <a:spcPct val="80000"/>
              </a:lnSpc>
              <a:spcBef>
                <a:spcPts val="500"/>
              </a:spcBef>
              <a:buClrTx/>
              <a:buFontTx/>
              <a:buNone/>
              <a:defRPr/>
            </a:pPr>
            <a:endParaRPr lang="en-US" sz="600" dirty="0" smtClean="0">
              <a:solidFill>
                <a:srgbClr val="000000"/>
              </a:solidFill>
            </a:endParaRPr>
          </a:p>
          <a:p>
            <a:pPr indent="0">
              <a:lnSpc>
                <a:spcPct val="80000"/>
              </a:lnSpc>
              <a:spcBef>
                <a:spcPts val="500"/>
              </a:spcBef>
              <a:buClrTx/>
              <a:buFontTx/>
              <a:buNone/>
              <a:defRPr/>
            </a:pPr>
            <a:r>
              <a:rPr lang="en-US" sz="2000" dirty="0" smtClean="0">
                <a:solidFill>
                  <a:srgbClr val="00B050"/>
                </a:solidFill>
              </a:rPr>
              <a:t>In Ada 2012, the null statement here is no longer necessary.</a:t>
            </a:r>
            <a:endParaRPr lang="en-US" dirty="0" smtClean="0">
              <a:solidFill>
                <a:srgbClr val="000000"/>
              </a:solidFill>
            </a:endParaRPr>
          </a:p>
        </p:txBody>
      </p:sp>
      <p:sp>
        <p:nvSpPr>
          <p:cNvPr id="65540" name="Text Box 5"/>
          <p:cNvSpPr txBox="1">
            <a:spLocks noChangeArrowheads="1"/>
          </p:cNvSpPr>
          <p:nvPr/>
        </p:nvSpPr>
        <p:spPr bwMode="auto">
          <a:xfrm>
            <a:off x="4427538" y="1772816"/>
            <a:ext cx="4140200" cy="431256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lvl1pPr indent="25400" eaLnBrk="0" hangingPunct="0">
              <a:spcBef>
                <a:spcPts val="800"/>
              </a:spcBef>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defRPr sz="3200">
                <a:solidFill>
                  <a:srgbClr val="000000"/>
                </a:solidFill>
                <a:latin typeface="Times New Roman" pitchFamily="18" charset="0"/>
              </a:defRPr>
            </a:lvl1pPr>
            <a:lvl2pPr marL="446088" indent="-266700" eaLnBrk="0" hangingPunct="0">
              <a:spcBef>
                <a:spcPts val="700"/>
              </a:spcBef>
              <a:buChar char="•"/>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defRPr sz="2800">
                <a:solidFill>
                  <a:srgbClr val="000000"/>
                </a:solidFill>
                <a:latin typeface="Times New Roman" pitchFamily="18" charset="0"/>
              </a:defRPr>
            </a:lvl2pPr>
            <a:lvl3pPr marL="892175" indent="-173038" eaLnBrk="0" hangingPunct="0">
              <a:spcBef>
                <a:spcPts val="600"/>
              </a:spcBef>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defRPr sz="2400">
                <a:solidFill>
                  <a:srgbClr val="000000"/>
                </a:solidFill>
                <a:latin typeface="Times New Roman" pitchFamily="18" charset="0"/>
              </a:defRPr>
            </a:lvl3pPr>
            <a:lvl4pPr marL="1714500" eaLnBrk="0" hangingPunct="0">
              <a:spcBef>
                <a:spcPts val="500"/>
              </a:spcBef>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defRPr sz="2000">
                <a:solidFill>
                  <a:srgbClr val="000000"/>
                </a:solidFill>
                <a:latin typeface="Times New Roman" pitchFamily="18" charset="0"/>
              </a:defRPr>
            </a:lvl4pPr>
            <a:lvl5pPr marL="2122488" eaLnBrk="0" hangingPunct="0">
              <a:spcBef>
                <a:spcPts val="500"/>
              </a:spcBef>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defRPr sz="2000">
                <a:solidFill>
                  <a:srgbClr val="000000"/>
                </a:solidFill>
                <a:latin typeface="Times New Roman" pitchFamily="18" charset="0"/>
              </a:defRPr>
            </a:lvl9pPr>
          </a:lstStyle>
          <a:p>
            <a:pPr eaLnBrk="1" hangingPunct="1">
              <a:lnSpc>
                <a:spcPct val="80000"/>
              </a:lnSpc>
            </a:pPr>
            <a:r>
              <a:rPr lang="en-US" altLang="de-DE" sz="1800" b="1" dirty="0" smtClean="0">
                <a:solidFill>
                  <a:srgbClr val="FF3399"/>
                </a:solidFill>
                <a:latin typeface="Courier New" pitchFamily="49" charset="0"/>
                <a:ea typeface="SimSun" charset="-122"/>
              </a:rPr>
              <a:t>loop</a:t>
            </a:r>
          </a:p>
          <a:p>
            <a:pPr eaLnBrk="1" hangingPunct="1">
              <a:lnSpc>
                <a:spcPct val="80000"/>
              </a:lnSpc>
            </a:pPr>
            <a:r>
              <a:rPr lang="en-US" altLang="de-DE" sz="1800" b="1" dirty="0" smtClean="0">
                <a:solidFill>
                  <a:srgbClr val="FF3399"/>
                </a:solidFill>
                <a:latin typeface="Courier New" pitchFamily="49" charset="0"/>
                <a:ea typeface="SimSun" charset="-122"/>
              </a:rPr>
              <a:t>  </a:t>
            </a:r>
            <a:r>
              <a:rPr lang="en-US" altLang="de-DE" sz="1800" dirty="0" smtClean="0">
                <a:solidFill>
                  <a:srgbClr val="FF3399"/>
                </a:solidFill>
                <a:latin typeface="Courier New" pitchFamily="49" charset="0"/>
                <a:ea typeface="SimSun" charset="-122"/>
              </a:rPr>
              <a:t>Statements;</a:t>
            </a:r>
          </a:p>
          <a:p>
            <a:pPr eaLnBrk="1" hangingPunct="1">
              <a:lnSpc>
                <a:spcPct val="80000"/>
              </a:lnSpc>
            </a:pPr>
            <a:r>
              <a:rPr lang="en-US" altLang="de-DE" sz="1800" b="1" dirty="0" smtClean="0">
                <a:solidFill>
                  <a:srgbClr val="FF3399"/>
                </a:solidFill>
                <a:latin typeface="Courier New" pitchFamily="49" charset="0"/>
                <a:ea typeface="SimSun" charset="-122"/>
              </a:rPr>
              <a:t>  if</a:t>
            </a:r>
            <a:r>
              <a:rPr lang="en-US" altLang="de-DE" sz="1800" dirty="0" smtClean="0">
                <a:solidFill>
                  <a:srgbClr val="FF3399"/>
                </a:solidFill>
                <a:latin typeface="Courier New" pitchFamily="49" charset="0"/>
                <a:ea typeface="SimSun" charset="-122"/>
              </a:rPr>
              <a:t> Condition </a:t>
            </a:r>
            <a:r>
              <a:rPr lang="en-US" altLang="de-DE" sz="1800" b="1" dirty="0" smtClean="0">
                <a:solidFill>
                  <a:srgbClr val="FF3399"/>
                </a:solidFill>
                <a:latin typeface="Courier New" pitchFamily="49" charset="0"/>
                <a:ea typeface="SimSun" charset="-122"/>
              </a:rPr>
              <a:t>then</a:t>
            </a:r>
            <a:br>
              <a:rPr lang="en-US" altLang="de-DE" sz="1800" b="1" dirty="0" smtClean="0">
                <a:solidFill>
                  <a:srgbClr val="FF3399"/>
                </a:solidFill>
                <a:latin typeface="Courier New" pitchFamily="49" charset="0"/>
                <a:ea typeface="SimSun" charset="-122"/>
              </a:rPr>
            </a:br>
            <a:r>
              <a:rPr lang="en-US" altLang="de-DE" sz="1800" dirty="0" smtClean="0">
                <a:solidFill>
                  <a:srgbClr val="FF3399"/>
                </a:solidFill>
                <a:latin typeface="Courier New" pitchFamily="49" charset="0"/>
                <a:ea typeface="SimSun" charset="-122"/>
              </a:rPr>
              <a:t>    Statements;</a:t>
            </a:r>
            <a:br>
              <a:rPr lang="en-US" altLang="de-DE" sz="1800" dirty="0" smtClean="0">
                <a:solidFill>
                  <a:srgbClr val="FF3399"/>
                </a:solidFill>
                <a:latin typeface="Courier New" pitchFamily="49" charset="0"/>
                <a:ea typeface="SimSun" charset="-122"/>
              </a:rPr>
            </a:br>
            <a:r>
              <a:rPr lang="en-US" altLang="de-DE" sz="1800" b="1" dirty="0" smtClean="0">
                <a:solidFill>
                  <a:srgbClr val="FF3399"/>
                </a:solidFill>
                <a:latin typeface="Courier New" pitchFamily="49" charset="0"/>
                <a:ea typeface="SimSun" charset="-122"/>
              </a:rPr>
              <a:t>  end</a:t>
            </a:r>
            <a:r>
              <a:rPr lang="en-US" altLang="de-DE" sz="1800" dirty="0" smtClean="0">
                <a:solidFill>
                  <a:srgbClr val="FF3399"/>
                </a:solidFill>
                <a:latin typeface="Courier New" pitchFamily="49" charset="0"/>
                <a:ea typeface="SimSun" charset="-122"/>
              </a:rPr>
              <a:t> </a:t>
            </a:r>
            <a:r>
              <a:rPr lang="en-US" altLang="de-DE" sz="1800" b="1" dirty="0" smtClean="0">
                <a:solidFill>
                  <a:srgbClr val="FF3399"/>
                </a:solidFill>
                <a:latin typeface="Courier New" pitchFamily="49" charset="0"/>
                <a:ea typeface="SimSun" charset="-122"/>
              </a:rPr>
              <a:t>if</a:t>
            </a:r>
            <a:r>
              <a:rPr lang="en-US" altLang="de-DE" sz="1800" dirty="0" smtClean="0">
                <a:solidFill>
                  <a:srgbClr val="FF3399"/>
                </a:solidFill>
                <a:latin typeface="Courier New" pitchFamily="49" charset="0"/>
                <a:ea typeface="SimSun" charset="-122"/>
              </a:rPr>
              <a:t>;</a:t>
            </a:r>
          </a:p>
          <a:p>
            <a:pPr eaLnBrk="1" hangingPunct="1">
              <a:lnSpc>
                <a:spcPct val="80000"/>
              </a:lnSpc>
              <a:buClrTx/>
              <a:buFontTx/>
              <a:buNone/>
            </a:pPr>
            <a:r>
              <a:rPr lang="en-US" altLang="de-DE" sz="1800" b="1" dirty="0" smtClean="0">
                <a:solidFill>
                  <a:srgbClr val="FF3399"/>
                </a:solidFill>
                <a:latin typeface="Courier New" pitchFamily="49" charset="0"/>
                <a:ea typeface="SimSun" charset="-122"/>
              </a:rPr>
              <a:t>end loop</a:t>
            </a:r>
            <a:r>
              <a:rPr lang="en-US" altLang="de-DE" sz="1800" dirty="0" smtClean="0">
                <a:solidFill>
                  <a:srgbClr val="FF3399"/>
                </a:solidFill>
                <a:latin typeface="Courier New" pitchFamily="49" charset="0"/>
                <a:ea typeface="SimSun" charset="-122"/>
              </a:rPr>
              <a:t>;</a:t>
            </a:r>
          </a:p>
          <a:p>
            <a:pPr eaLnBrk="1" hangingPunct="1">
              <a:lnSpc>
                <a:spcPct val="80000"/>
              </a:lnSpc>
              <a:buClrTx/>
              <a:buFontTx/>
              <a:buNone/>
            </a:pPr>
            <a:endParaRPr lang="en-US" altLang="de-DE" sz="800" dirty="0" smtClean="0">
              <a:solidFill>
                <a:srgbClr val="FF3399"/>
              </a:solidFill>
              <a:latin typeface="Courier New" pitchFamily="49" charset="0"/>
              <a:ea typeface="SimSun" charset="-122"/>
            </a:endParaRPr>
          </a:p>
          <a:p>
            <a:pPr eaLnBrk="1" hangingPunct="1">
              <a:lnSpc>
                <a:spcPct val="80000"/>
              </a:lnSpc>
              <a:buClrTx/>
              <a:buSzTx/>
              <a:buFontTx/>
              <a:buNone/>
            </a:pPr>
            <a:r>
              <a:rPr lang="en-US" altLang="de-DE" sz="1800" b="1" dirty="0" smtClean="0">
                <a:solidFill>
                  <a:srgbClr val="0000FF"/>
                </a:solidFill>
                <a:latin typeface="Courier New" pitchFamily="49" charset="0"/>
                <a:ea typeface="SimSun" charset="-122"/>
              </a:rPr>
              <a:t>loop</a:t>
            </a:r>
          </a:p>
          <a:p>
            <a:pPr eaLnBrk="1" hangingPunct="1">
              <a:lnSpc>
                <a:spcPct val="80000"/>
              </a:lnSpc>
              <a:buClrTx/>
              <a:buSzTx/>
              <a:buFontTx/>
              <a:buNone/>
            </a:pPr>
            <a:r>
              <a:rPr lang="en-US" altLang="de-DE" sz="1800" b="1" dirty="0" smtClean="0">
                <a:solidFill>
                  <a:srgbClr val="0000FF"/>
                </a:solidFill>
                <a:latin typeface="Courier New" pitchFamily="49" charset="0"/>
                <a:ea typeface="SimSun" charset="-122"/>
              </a:rPr>
              <a:t>  </a:t>
            </a:r>
            <a:r>
              <a:rPr lang="en-US" altLang="de-DE" sz="1800" dirty="0" smtClean="0">
                <a:solidFill>
                  <a:srgbClr val="0000FF"/>
                </a:solidFill>
                <a:latin typeface="Courier New" pitchFamily="49" charset="0"/>
                <a:ea typeface="SimSun" charset="-122"/>
              </a:rPr>
              <a:t>Statements;</a:t>
            </a:r>
          </a:p>
          <a:p>
            <a:pPr eaLnBrk="1" hangingPunct="1">
              <a:lnSpc>
                <a:spcPct val="80000"/>
              </a:lnSpc>
              <a:buClrTx/>
              <a:buSzTx/>
              <a:buFontTx/>
              <a:buNone/>
            </a:pPr>
            <a:r>
              <a:rPr lang="en-US" altLang="de-DE" sz="1800" b="1" dirty="0" smtClean="0">
                <a:solidFill>
                  <a:srgbClr val="0000FF"/>
                </a:solidFill>
                <a:latin typeface="Courier New" pitchFamily="49" charset="0"/>
                <a:ea typeface="SimSun" charset="-122"/>
              </a:rPr>
              <a:t>  if</a:t>
            </a:r>
            <a:r>
              <a:rPr lang="en-US" altLang="de-DE" sz="1800" dirty="0" smtClean="0">
                <a:solidFill>
                  <a:srgbClr val="0000FF"/>
                </a:solidFill>
                <a:latin typeface="Courier New" pitchFamily="49" charset="0"/>
                <a:ea typeface="SimSun" charset="-122"/>
              </a:rPr>
              <a:t> Condition </a:t>
            </a:r>
            <a:r>
              <a:rPr lang="en-US" altLang="de-DE" sz="1800" b="1" dirty="0" smtClean="0">
                <a:solidFill>
                  <a:srgbClr val="0000FF"/>
                </a:solidFill>
                <a:latin typeface="Courier New" pitchFamily="49" charset="0"/>
                <a:ea typeface="SimSun" charset="-122"/>
              </a:rPr>
              <a:t>then</a:t>
            </a:r>
            <a:br>
              <a:rPr lang="en-US" altLang="de-DE" sz="1800" b="1" dirty="0" smtClean="0">
                <a:solidFill>
                  <a:srgbClr val="0000FF"/>
                </a:solidFill>
                <a:latin typeface="Courier New" pitchFamily="49" charset="0"/>
                <a:ea typeface="SimSun" charset="-122"/>
              </a:rPr>
            </a:br>
            <a:r>
              <a:rPr lang="en-US" altLang="de-DE" sz="1800" dirty="0" smtClean="0">
                <a:solidFill>
                  <a:srgbClr val="0000FF"/>
                </a:solidFill>
                <a:latin typeface="Courier New" pitchFamily="49" charset="0"/>
                <a:ea typeface="SimSun" charset="-122"/>
              </a:rPr>
              <a:t>    </a:t>
            </a:r>
            <a:r>
              <a:rPr lang="en-US" altLang="de-DE" sz="1800" b="1" dirty="0" smtClean="0">
                <a:solidFill>
                  <a:srgbClr val="0000FF"/>
                </a:solidFill>
                <a:latin typeface="Courier New" pitchFamily="49" charset="0"/>
                <a:ea typeface="SimSun" charset="-122"/>
              </a:rPr>
              <a:t>goto </a:t>
            </a:r>
            <a:r>
              <a:rPr lang="en-US" altLang="de-DE" sz="1800" dirty="0" smtClean="0">
                <a:solidFill>
                  <a:srgbClr val="0000FF"/>
                </a:solidFill>
                <a:latin typeface="Courier New" pitchFamily="49" charset="0"/>
                <a:ea typeface="SimSun" charset="-122"/>
              </a:rPr>
              <a:t>Next_Iteration;</a:t>
            </a:r>
            <a:br>
              <a:rPr lang="en-US" altLang="de-DE" sz="1800" dirty="0" smtClean="0">
                <a:solidFill>
                  <a:srgbClr val="0000FF"/>
                </a:solidFill>
                <a:latin typeface="Courier New" pitchFamily="49" charset="0"/>
                <a:ea typeface="SimSun" charset="-122"/>
              </a:rPr>
            </a:br>
            <a:r>
              <a:rPr lang="en-US" altLang="de-DE" sz="1800" b="1" dirty="0" smtClean="0">
                <a:solidFill>
                  <a:srgbClr val="0000FF"/>
                </a:solidFill>
                <a:latin typeface="Courier New" pitchFamily="49" charset="0"/>
                <a:ea typeface="SimSun" charset="-122"/>
              </a:rPr>
              <a:t>  end</a:t>
            </a:r>
            <a:r>
              <a:rPr lang="en-US" altLang="de-DE" sz="1800" dirty="0" smtClean="0">
                <a:solidFill>
                  <a:srgbClr val="0000FF"/>
                </a:solidFill>
                <a:latin typeface="Courier New" pitchFamily="49" charset="0"/>
                <a:ea typeface="SimSun" charset="-122"/>
              </a:rPr>
              <a:t> </a:t>
            </a:r>
            <a:r>
              <a:rPr lang="en-US" altLang="de-DE" sz="1800" b="1" dirty="0" smtClean="0">
                <a:solidFill>
                  <a:srgbClr val="0000FF"/>
                </a:solidFill>
                <a:latin typeface="Courier New" pitchFamily="49" charset="0"/>
                <a:ea typeface="SimSun" charset="-122"/>
              </a:rPr>
              <a:t>if</a:t>
            </a:r>
            <a:r>
              <a:rPr lang="en-US" altLang="de-DE" sz="1800" dirty="0" smtClean="0">
                <a:solidFill>
                  <a:srgbClr val="0000FF"/>
                </a:solidFill>
                <a:latin typeface="Courier New" pitchFamily="49" charset="0"/>
                <a:ea typeface="SimSun" charset="-122"/>
              </a:rPr>
              <a:t>;</a:t>
            </a:r>
          </a:p>
          <a:p>
            <a:pPr eaLnBrk="1" hangingPunct="1">
              <a:lnSpc>
                <a:spcPct val="80000"/>
              </a:lnSpc>
              <a:buClrTx/>
              <a:buSzTx/>
              <a:buFontTx/>
              <a:buNone/>
            </a:pPr>
            <a:r>
              <a:rPr lang="en-US" altLang="de-DE" sz="1800" dirty="0" smtClean="0">
                <a:solidFill>
                  <a:srgbClr val="0000FF"/>
                </a:solidFill>
                <a:latin typeface="Courier New" pitchFamily="49" charset="0"/>
                <a:ea typeface="SimSun" charset="-122"/>
              </a:rPr>
              <a:t>  Statements;</a:t>
            </a:r>
          </a:p>
          <a:p>
            <a:pPr eaLnBrk="1" hangingPunct="1">
              <a:lnSpc>
                <a:spcPct val="80000"/>
              </a:lnSpc>
              <a:buClrTx/>
              <a:buSzTx/>
              <a:buFontTx/>
              <a:buNone/>
            </a:pPr>
            <a:r>
              <a:rPr lang="en-US" altLang="de-DE" sz="1800" dirty="0" smtClean="0">
                <a:solidFill>
                  <a:srgbClr val="0000FF"/>
                </a:solidFill>
                <a:latin typeface="Courier New" pitchFamily="49" charset="0"/>
                <a:ea typeface="SimSun" charset="-122"/>
              </a:rPr>
              <a:t>&lt;&lt;Next_Iteration&gt;&gt; </a:t>
            </a:r>
            <a:r>
              <a:rPr lang="en-US" altLang="de-DE" sz="1800" b="1" dirty="0" smtClean="0">
                <a:solidFill>
                  <a:srgbClr val="00B050"/>
                </a:solidFill>
                <a:latin typeface="Courier New" pitchFamily="49" charset="0"/>
                <a:ea typeface="SimSun" charset="-122"/>
              </a:rPr>
              <a:t>null</a:t>
            </a:r>
            <a:r>
              <a:rPr lang="en-US" altLang="de-DE" sz="1800" dirty="0" smtClean="0">
                <a:solidFill>
                  <a:srgbClr val="00B050"/>
                </a:solidFill>
                <a:latin typeface="Courier New" pitchFamily="49" charset="0"/>
                <a:ea typeface="SimSun" charset="-122"/>
              </a:rPr>
              <a:t>;</a:t>
            </a:r>
          </a:p>
          <a:p>
            <a:pPr eaLnBrk="1" hangingPunct="1">
              <a:lnSpc>
                <a:spcPct val="80000"/>
              </a:lnSpc>
              <a:buClrTx/>
              <a:buSzTx/>
              <a:buFontTx/>
              <a:buNone/>
            </a:pPr>
            <a:r>
              <a:rPr lang="en-US" altLang="de-DE" sz="1800" b="1" dirty="0" smtClean="0">
                <a:solidFill>
                  <a:srgbClr val="0000FF"/>
                </a:solidFill>
                <a:latin typeface="Courier New" pitchFamily="49" charset="0"/>
                <a:ea typeface="SimSun" charset="-122"/>
              </a:rPr>
              <a:t>end loop</a:t>
            </a:r>
            <a:r>
              <a:rPr lang="en-US" altLang="de-DE" sz="1800" dirty="0" smtClean="0">
                <a:solidFill>
                  <a:srgbClr val="0000FF"/>
                </a:solidFill>
                <a:latin typeface="Courier New" pitchFamily="49" charset="0"/>
                <a:ea typeface="SimSun" charset="-122"/>
              </a:rPr>
              <a:t>;</a:t>
            </a:r>
            <a:endParaRPr lang="en-US" altLang="de-DE" sz="1800" dirty="0">
              <a:solidFill>
                <a:srgbClr val="0000FF"/>
              </a:solidFill>
              <a:latin typeface="Courier New" pitchFamily="49" charset="0"/>
              <a:ea typeface="SimSun" charset="-122"/>
            </a:endParaRPr>
          </a:p>
        </p:txBody>
      </p:sp>
      <p:cxnSp>
        <p:nvCxnSpPr>
          <p:cNvPr id="65541" name="Gerade Verbindung 2"/>
          <p:cNvCxnSpPr>
            <a:cxnSpLocks noChangeShapeType="1"/>
          </p:cNvCxnSpPr>
          <p:nvPr/>
        </p:nvCxnSpPr>
        <p:spPr bwMode="auto">
          <a:xfrm>
            <a:off x="4319588" y="1700213"/>
            <a:ext cx="0" cy="4249737"/>
          </a:xfrm>
          <a:prstGeom prst="line">
            <a:avLst/>
          </a:prstGeom>
          <a:noFill/>
          <a:ln w="9525" algn="ctr">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5542" name="Gerade Verbindung 4"/>
          <p:cNvCxnSpPr>
            <a:cxnSpLocks noChangeShapeType="1"/>
          </p:cNvCxnSpPr>
          <p:nvPr/>
        </p:nvCxnSpPr>
        <p:spPr bwMode="auto">
          <a:xfrm>
            <a:off x="685800" y="3895725"/>
            <a:ext cx="3633788" cy="0"/>
          </a:xfrm>
          <a:prstGeom prst="line">
            <a:avLst/>
          </a:prstGeom>
          <a:noFill/>
          <a:ln w="9525" algn="ctr">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65543" name="Fußzeilenplatzhalter 1"/>
          <p:cNvSpPr>
            <a:spLocks noGrp="1"/>
          </p:cNvSpPr>
          <p:nvPr>
            <p:ph type="ftr" sz="quarter" idx="10"/>
          </p:nvPr>
        </p:nvSpPr>
        <p:spPr>
          <a:xfrm>
            <a:off x="1979613" y="6281738"/>
            <a:ext cx="4176712" cy="576262"/>
          </a:xfrm>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en-US" altLang="de-DE" sz="2400" dirty="0" smtClean="0"/>
              <a:t>Ada Basics © 2024 C.Grein</a:t>
            </a:r>
            <a:endParaRPr lang="de-DE" altLang="de-DE" sz="2400" dirty="0"/>
          </a:p>
        </p:txBody>
      </p:sp>
      <p:sp>
        <p:nvSpPr>
          <p:cNvPr id="65544" name="Foliennummernplatzhalter 2"/>
          <p:cNvSpPr>
            <a:spLocks noGrp="1"/>
          </p:cNvSpPr>
          <p:nvPr>
            <p:ph type="sldNum" sz="quarter" idx="11"/>
          </p:nvPr>
        </p:nvSpPr>
        <p:spPr>
          <a:xfrm>
            <a:off x="7596188" y="6248400"/>
            <a:ext cx="576262" cy="458788"/>
          </a:xfrm>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446806EE-DB14-4BBA-8469-26B61F9DD38C}" type="slidenum">
              <a:rPr lang="de-DE" altLang="de-DE" sz="2400" smtClean="0"/>
              <a:pPr eaLnBrk="1" hangingPunct="1">
                <a:spcBef>
                  <a:spcPct val="0"/>
                </a:spcBef>
              </a:pPr>
              <a:t>89</a:t>
            </a:fld>
            <a:endParaRPr lang="de-DE" altLang="de-DE" sz="2400" dirty="0" smtClean="0"/>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Rectangle 1"/>
          <p:cNvSpPr>
            <a:spLocks noGrp="1" noChangeArrowheads="1"/>
          </p:cNvSpPr>
          <p:nvPr>
            <p:ph type="title"/>
          </p:nvPr>
        </p:nvSpPr>
        <p:spPr>
          <a:xfrm>
            <a:off x="685800" y="609600"/>
            <a:ext cx="7772400" cy="1143000"/>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noProof="0" dirty="0" smtClean="0"/>
              <a:t>Design</a:t>
            </a:r>
          </a:p>
        </p:txBody>
      </p:sp>
      <p:sp>
        <p:nvSpPr>
          <p:cNvPr id="9219" name="Rectangle 2"/>
          <p:cNvSpPr>
            <a:spLocks noGrp="1" noChangeArrowheads="1"/>
          </p:cNvSpPr>
          <p:nvPr>
            <p:ph idx="1"/>
          </p:nvPr>
        </p:nvSpPr>
        <p:spPr>
          <a:xfrm>
            <a:off x="685800" y="1981200"/>
            <a:ext cx="7772400" cy="3608040"/>
          </a:xfrm>
        </p:spPr>
        <p:txBody>
          <a:bodyPr/>
          <a:lstStyle/>
          <a:p>
            <a:pPr marL="309563" indent="-309563" eaLnBrk="1" hangingPunct="1">
              <a:lnSpc>
                <a:spcPct val="90000"/>
              </a:lnSpc>
              <a:spcBef>
                <a:spcPts val="700"/>
              </a:spcBef>
              <a:buFont typeface="Times New Roman" pitchFamily="18" charset="0"/>
              <a:buChar char="•"/>
              <a:tabLst>
                <a:tab pos="309563" algn="l"/>
                <a:tab pos="414338"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Lst>
            </a:pPr>
            <a:r>
              <a:rPr lang="en-US" altLang="de-DE" noProof="0" dirty="0" smtClean="0"/>
              <a:t>Separation of Concern</a:t>
            </a:r>
          </a:p>
          <a:p>
            <a:pPr marL="309563" indent="-309563" eaLnBrk="1" hangingPunct="1">
              <a:lnSpc>
                <a:spcPct val="90000"/>
              </a:lnSpc>
              <a:spcBef>
                <a:spcPts val="700"/>
              </a:spcBef>
              <a:buFont typeface="Times New Roman" pitchFamily="18" charset="0"/>
              <a:buChar char="•"/>
              <a:tabLst>
                <a:tab pos="309563" algn="l"/>
                <a:tab pos="414338"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Lst>
            </a:pPr>
            <a:r>
              <a:rPr lang="en-US" altLang="de-DE" noProof="0" dirty="0" smtClean="0"/>
              <a:t>Encapsulation</a:t>
            </a:r>
          </a:p>
          <a:p>
            <a:pPr marL="309563" indent="-309563" eaLnBrk="1" hangingPunct="1">
              <a:lnSpc>
                <a:spcPct val="90000"/>
              </a:lnSpc>
              <a:spcBef>
                <a:spcPts val="700"/>
              </a:spcBef>
              <a:buFont typeface="Times New Roman" pitchFamily="18" charset="0"/>
              <a:buChar char="•"/>
              <a:tabLst>
                <a:tab pos="309563" algn="l"/>
                <a:tab pos="414338"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Lst>
            </a:pPr>
            <a:r>
              <a:rPr lang="en-US" altLang="de-DE" noProof="0" dirty="0" smtClean="0"/>
              <a:t>Information Hiding</a:t>
            </a:r>
          </a:p>
          <a:p>
            <a:pPr marL="309563" indent="-309563" eaLnBrk="1" hangingPunct="1">
              <a:lnSpc>
                <a:spcPct val="90000"/>
              </a:lnSpc>
              <a:spcBef>
                <a:spcPts val="700"/>
              </a:spcBef>
              <a:buClr>
                <a:srgbClr val="808080"/>
              </a:buClr>
              <a:buFont typeface="Times New Roman" pitchFamily="18" charset="0"/>
              <a:buChar char="•"/>
              <a:tabLst>
                <a:tab pos="309563" algn="l"/>
                <a:tab pos="414338"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Lst>
            </a:pPr>
            <a:r>
              <a:rPr lang="en-US" altLang="de-DE" noProof="0" dirty="0" smtClean="0">
                <a:solidFill>
                  <a:srgbClr val="808080"/>
                </a:solidFill>
              </a:rPr>
              <a:t>Object Orientedness</a:t>
            </a:r>
          </a:p>
          <a:p>
            <a:pPr marL="309563" indent="-309563" eaLnBrk="1" hangingPunct="1">
              <a:lnSpc>
                <a:spcPct val="90000"/>
              </a:lnSpc>
              <a:spcBef>
                <a:spcPts val="700"/>
              </a:spcBef>
              <a:buClr>
                <a:srgbClr val="808080"/>
              </a:buClr>
              <a:buFont typeface="Times New Roman" pitchFamily="18" charset="0"/>
              <a:buChar char="•"/>
              <a:tabLst>
                <a:tab pos="309563" algn="l"/>
                <a:tab pos="414338" algn="l"/>
                <a:tab pos="863600" algn="l"/>
                <a:tab pos="1312863" algn="l"/>
                <a:tab pos="1762125" algn="l"/>
                <a:tab pos="2211388" algn="l"/>
                <a:tab pos="2660650" algn="l"/>
                <a:tab pos="3109913" algn="l"/>
                <a:tab pos="3559175" algn="l"/>
                <a:tab pos="4008438" algn="l"/>
                <a:tab pos="4457700" algn="l"/>
                <a:tab pos="4906963" algn="l"/>
                <a:tab pos="5356225" algn="l"/>
                <a:tab pos="5805488" algn="l"/>
                <a:tab pos="6254750" algn="l"/>
                <a:tab pos="6704013" algn="l"/>
                <a:tab pos="7153275" algn="l"/>
                <a:tab pos="7602538" algn="l"/>
                <a:tab pos="8051800" algn="l"/>
                <a:tab pos="8501063" algn="l"/>
                <a:tab pos="8950325" algn="l"/>
              </a:tabLst>
            </a:pPr>
            <a:r>
              <a:rPr lang="en-US" altLang="de-DE" noProof="0" dirty="0" smtClean="0">
                <a:solidFill>
                  <a:srgbClr val="808080"/>
                </a:solidFill>
              </a:rPr>
              <a:t>Tasking</a:t>
            </a:r>
          </a:p>
        </p:txBody>
      </p:sp>
      <p:sp>
        <p:nvSpPr>
          <p:cNvPr id="2" name="Fußzeilenplatzhalter 1"/>
          <p:cNvSpPr>
            <a:spLocks noGrp="1"/>
          </p:cNvSpPr>
          <p:nvPr>
            <p:ph type="ftr" idx="10"/>
          </p:nvPr>
        </p:nvSpPr>
        <p:spPr/>
        <p:txBody>
          <a:bodyPr/>
          <a:lstStyle/>
          <a:p>
            <a:pPr>
              <a:defRPr/>
            </a:pPr>
            <a:r>
              <a:rPr lang="en-US" dirty="0" smtClean="0"/>
              <a:t>Ada Basics © 2024 C.Grein</a:t>
            </a:r>
            <a:endParaRPr lang="de-DE" dirty="0"/>
          </a:p>
        </p:txBody>
      </p:sp>
      <p:sp>
        <p:nvSpPr>
          <p:cNvPr id="3" name="Foliennummernplatzhalter 2"/>
          <p:cNvSpPr>
            <a:spLocks noGrp="1"/>
          </p:cNvSpPr>
          <p:nvPr>
            <p:ph type="sldNum" idx="11"/>
          </p:nvPr>
        </p:nvSpPr>
        <p:spPr/>
        <p:txBody>
          <a:bodyPr/>
          <a:lstStyle/>
          <a:p>
            <a:pPr>
              <a:defRPr/>
            </a:pPr>
            <a:fld id="{07B95DED-7F18-463B-9F94-D327A3428C3B}" type="slidenum">
              <a:rPr lang="de-DE" smtClean="0"/>
              <a:pPr>
                <a:defRPr/>
              </a:pPr>
              <a:t>9</a:t>
            </a:fld>
            <a:endParaRPr lang="de-DE" dirty="0"/>
          </a:p>
        </p:txBody>
      </p:sp>
      <p:sp>
        <p:nvSpPr>
          <p:cNvPr id="6" name="Textfeld 5"/>
          <p:cNvSpPr txBox="1"/>
          <p:nvPr/>
        </p:nvSpPr>
        <p:spPr>
          <a:xfrm>
            <a:off x="4623393" y="4673393"/>
            <a:ext cx="1871290" cy="430887"/>
          </a:xfrm>
          <a:prstGeom prst="rect">
            <a:avLst/>
          </a:prstGeom>
          <a:noFill/>
          <a:ln w="3175">
            <a:solidFill>
              <a:schemeClr val="bg2"/>
            </a:solidFill>
          </a:ln>
        </p:spPr>
        <p:txBody>
          <a:bodyPr wrap="square" rtlCol="0">
            <a:spAutoFit/>
          </a:bodyPr>
          <a:lstStyle/>
          <a:p>
            <a:pPr algn="ctr"/>
            <a:r>
              <a:rPr lang="en-US" sz="1100" dirty="0" smtClean="0">
                <a:solidFill>
                  <a:schemeClr val="bg2"/>
                </a:solidFill>
              </a:rPr>
              <a:t>The grey items are not part of this course.</a:t>
            </a:r>
            <a:endParaRPr lang="en-US" sz="1100" dirty="0">
              <a:solidFill>
                <a:schemeClr val="bg2"/>
              </a:solidFill>
            </a:endParaRPr>
          </a:p>
        </p:txBody>
      </p:sp>
      <p:sp>
        <p:nvSpPr>
          <p:cNvPr id="8" name="Textfeld 7"/>
          <p:cNvSpPr txBox="1"/>
          <p:nvPr/>
        </p:nvSpPr>
        <p:spPr>
          <a:xfrm>
            <a:off x="5076056" y="2366938"/>
            <a:ext cx="3382144" cy="1754326"/>
          </a:xfrm>
          <a:prstGeom prst="rect">
            <a:avLst/>
          </a:prstGeom>
          <a:noFill/>
        </p:spPr>
        <p:txBody>
          <a:bodyPr wrap="square" rtlCol="0">
            <a:spAutoFit/>
          </a:bodyPr>
          <a:lstStyle/>
          <a:p>
            <a:r>
              <a:rPr lang="en-US" sz="1800" dirty="0">
                <a:solidFill>
                  <a:schemeClr val="tx1"/>
                </a:solidFill>
              </a:rPr>
              <a:t>A designer knows he has achieved perfection not when there is nothing left to add, but when there is nothing left to take </a:t>
            </a:r>
            <a:r>
              <a:rPr lang="en-US" sz="1800" dirty="0" smtClean="0">
                <a:solidFill>
                  <a:schemeClr val="tx1"/>
                </a:solidFill>
              </a:rPr>
              <a:t>away.</a:t>
            </a:r>
          </a:p>
          <a:p>
            <a:pPr algn="ctr"/>
            <a:r>
              <a:rPr lang="en-US" sz="1800" i="1" dirty="0" smtClean="0">
                <a:solidFill>
                  <a:schemeClr val="tx1"/>
                </a:solidFill>
              </a:rPr>
              <a:t>Antoine </a:t>
            </a:r>
            <a:r>
              <a:rPr lang="en-US" sz="1800" i="1" dirty="0">
                <a:solidFill>
                  <a:schemeClr val="tx1"/>
                </a:solidFill>
              </a:rPr>
              <a:t>de </a:t>
            </a:r>
            <a:r>
              <a:rPr lang="en-US" sz="1800" i="1" dirty="0" smtClean="0">
                <a:solidFill>
                  <a:schemeClr val="tx1"/>
                </a:solidFill>
              </a:rPr>
              <a:t>Saint-Exupéry</a:t>
            </a:r>
            <a:br>
              <a:rPr lang="en-US" sz="1800" i="1" dirty="0" smtClean="0">
                <a:solidFill>
                  <a:schemeClr val="tx1"/>
                </a:solidFill>
              </a:rPr>
            </a:br>
            <a:r>
              <a:rPr lang="en-US" sz="1800" i="1" dirty="0" smtClean="0">
                <a:solidFill>
                  <a:schemeClr val="tx1"/>
                </a:solidFill>
              </a:rPr>
              <a:t>(29 </a:t>
            </a:r>
            <a:r>
              <a:rPr lang="en-US" sz="1800" i="1" dirty="0">
                <a:solidFill>
                  <a:schemeClr val="tx1"/>
                </a:solidFill>
              </a:rPr>
              <a:t>Jun 1900-1944) </a:t>
            </a:r>
            <a:endParaRPr lang="de-DE" sz="1800" i="1" dirty="0">
              <a:solidFill>
                <a:schemeClr val="tx1"/>
              </a:solidFill>
            </a:endParaRPr>
          </a:p>
        </p:txBody>
      </p:sp>
    </p:spTree>
    <p:extLst>
      <p:ext uri="{BB962C8B-B14F-4D97-AF65-F5344CB8AC3E}">
        <p14:creationId xmlns:p14="http://schemas.microsoft.com/office/powerpoint/2010/main" val="3931233429"/>
      </p:ext>
    </p:extLst>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685800" y="463551"/>
            <a:ext cx="7739063" cy="1237258"/>
          </a:xfrm>
        </p:spPr>
        <p:txBody>
          <a:bodyPr/>
          <a:lstStyle/>
          <a:p>
            <a:r>
              <a:rPr lang="en-US" dirty="0" smtClean="0"/>
              <a:t>Discussion of Goto</a:t>
            </a:r>
            <a:endParaRPr lang="en-US" dirty="0"/>
          </a:p>
        </p:txBody>
      </p:sp>
      <p:sp>
        <p:nvSpPr>
          <p:cNvPr id="3" name="Inhaltsplatzhalter 2"/>
          <p:cNvSpPr>
            <a:spLocks noGrp="1"/>
          </p:cNvSpPr>
          <p:nvPr>
            <p:ph sz="half" idx="1"/>
          </p:nvPr>
        </p:nvSpPr>
        <p:spPr>
          <a:xfrm>
            <a:off x="539552" y="1734146"/>
            <a:ext cx="4618236" cy="4719190"/>
          </a:xfrm>
        </p:spPr>
        <p:txBody>
          <a:bodyPr/>
          <a:lstStyle/>
          <a:p>
            <a:pPr marL="0" indent="0"/>
            <a:r>
              <a:rPr lang="en-US" sz="1800" dirty="0" smtClean="0"/>
              <a:t>The answer is quite obvious for the simple piece of code on the previous slide. But consider a nested decision tree. The indentation gets deeper and deeper and at the end, you get a cascade of </a:t>
            </a:r>
            <a:r>
              <a:rPr lang="en-US" sz="1600" b="1" dirty="0" smtClean="0">
                <a:latin typeface="Courier New" panose="02070309020205020404" pitchFamily="49" charset="0"/>
                <a:cs typeface="Courier New" panose="02070309020205020404" pitchFamily="49" charset="0"/>
              </a:rPr>
              <a:t>end if</a:t>
            </a:r>
            <a:r>
              <a:rPr lang="en-US" sz="1800" dirty="0" smtClean="0"/>
              <a:t>: it’s a real mess.</a:t>
            </a:r>
          </a:p>
          <a:p>
            <a:pPr marL="0" indent="0"/>
            <a:r>
              <a:rPr lang="en-US" sz="1800" dirty="0" smtClean="0"/>
              <a:t>With </a:t>
            </a:r>
            <a:r>
              <a:rPr lang="en-US" sz="1600" b="1" dirty="0" smtClean="0">
                <a:latin typeface="Courier New" panose="02070309020205020404" pitchFamily="49" charset="0"/>
                <a:cs typeface="Courier New" panose="02070309020205020404" pitchFamily="49" charset="0"/>
              </a:rPr>
              <a:t>goto</a:t>
            </a:r>
            <a:r>
              <a:rPr lang="en-US" sz="1800" dirty="0" smtClean="0"/>
              <a:t>, indentation stays small, and it’s crystal clear that this iteration step stops now, whereas with the code at the RHS, you have to check whether there might be some further </a:t>
            </a:r>
            <a:r>
              <a:rPr lang="en-US" sz="1800" dirty="0" smtClean="0">
                <a:solidFill>
                  <a:schemeClr val="accent2"/>
                </a:solidFill>
              </a:rPr>
              <a:t>statements</a:t>
            </a:r>
            <a:r>
              <a:rPr lang="en-US" sz="1800" dirty="0" smtClean="0"/>
              <a:t> or </a:t>
            </a:r>
            <a:r>
              <a:rPr lang="en-US" sz="1800" dirty="0" smtClean="0">
                <a:solidFill>
                  <a:schemeClr val="accent2"/>
                </a:solidFill>
              </a:rPr>
              <a:t>else-parts</a:t>
            </a:r>
            <a:r>
              <a:rPr lang="en-US" sz="1800" dirty="0" smtClean="0"/>
              <a:t> squeezed into the cascade of </a:t>
            </a:r>
            <a:r>
              <a:rPr lang="en-US" sz="1600" b="1" dirty="0">
                <a:latin typeface="Courier New" panose="02070309020205020404" pitchFamily="49" charset="0"/>
                <a:cs typeface="Courier New" panose="02070309020205020404" pitchFamily="49" charset="0"/>
              </a:rPr>
              <a:t>end if</a:t>
            </a:r>
            <a:r>
              <a:rPr lang="en-US" sz="1800" dirty="0" smtClean="0"/>
              <a:t>.</a:t>
            </a:r>
          </a:p>
          <a:p>
            <a:pPr marL="0" indent="0"/>
            <a:r>
              <a:rPr lang="en-US" sz="1800" dirty="0" smtClean="0"/>
              <a:t>Now you might object that this example is bad design ‒ may be ‒ and insist </a:t>
            </a:r>
            <a:r>
              <a:rPr lang="en-US" sz="1800" dirty="0"/>
              <a:t>you should never </a:t>
            </a:r>
            <a:r>
              <a:rPr lang="en-US" sz="1800" dirty="0" smtClean="0"/>
              <a:t>ever use </a:t>
            </a:r>
            <a:r>
              <a:rPr lang="en-US" sz="1600" dirty="0" smtClean="0">
                <a:latin typeface="Courier New" panose="02070309020205020404" pitchFamily="49" charset="0"/>
                <a:cs typeface="Courier New" panose="02070309020205020404" pitchFamily="49" charset="0"/>
              </a:rPr>
              <a:t>goto</a:t>
            </a:r>
            <a:r>
              <a:rPr lang="en-US" sz="1800" dirty="0" smtClean="0"/>
              <a:t>. This is </a:t>
            </a:r>
            <a:r>
              <a:rPr lang="en-US" sz="1800" dirty="0"/>
              <a:t>all </a:t>
            </a:r>
            <a:r>
              <a:rPr lang="en-US" sz="1800" dirty="0" smtClean="0"/>
              <a:t>well ‒ the point is:</a:t>
            </a:r>
          </a:p>
          <a:p>
            <a:pPr marL="0" indent="0"/>
            <a:r>
              <a:rPr lang="en-US" sz="1800" dirty="0" smtClean="0">
                <a:solidFill>
                  <a:srgbClr val="C00000"/>
                </a:solidFill>
              </a:rPr>
              <a:t>Keep your code lucent by whatever means is appropriate!</a:t>
            </a:r>
            <a:endParaRPr lang="en-US" sz="1800" dirty="0">
              <a:solidFill>
                <a:srgbClr val="C00000"/>
              </a:solidFill>
            </a:endParaRPr>
          </a:p>
        </p:txBody>
      </p:sp>
      <p:sp>
        <p:nvSpPr>
          <p:cNvPr id="4" name="Inhaltsplatzhalter 3"/>
          <p:cNvSpPr>
            <a:spLocks noGrp="1"/>
          </p:cNvSpPr>
          <p:nvPr>
            <p:ph sz="half" idx="2"/>
          </p:nvPr>
        </p:nvSpPr>
        <p:spPr>
          <a:xfrm>
            <a:off x="5111625" y="2060848"/>
            <a:ext cx="3636839" cy="4154215"/>
          </a:xfrm>
        </p:spPr>
        <p:txBody>
          <a:bodyPr/>
          <a:lstStyle/>
          <a:p>
            <a:pPr marL="0" lvl="0" indent="0" eaLnBrk="1" hangingPunct="1">
              <a:lnSpc>
                <a:spcPct val="80000"/>
              </a:lnSpc>
              <a:spcBef>
                <a:spcPct val="0"/>
              </a:spcBef>
            </a:pPr>
            <a:r>
              <a:rPr lang="en-US" altLang="de-DE" sz="1800" b="1" kern="1200" dirty="0">
                <a:solidFill>
                  <a:srgbClr val="FF3399"/>
                </a:solidFill>
                <a:latin typeface="Courier New" pitchFamily="49" charset="0"/>
                <a:ea typeface="SimSun" charset="-122"/>
              </a:rPr>
              <a:t>loop</a:t>
            </a:r>
          </a:p>
          <a:p>
            <a:pPr marL="0" lvl="0" indent="0" eaLnBrk="1" hangingPunct="1">
              <a:lnSpc>
                <a:spcPct val="80000"/>
              </a:lnSpc>
              <a:spcBef>
                <a:spcPct val="0"/>
              </a:spcBef>
            </a:pPr>
            <a:r>
              <a:rPr lang="en-US" altLang="de-DE" sz="1800" b="1" kern="1200" dirty="0">
                <a:solidFill>
                  <a:srgbClr val="FF3399"/>
                </a:solidFill>
                <a:latin typeface="Courier New" pitchFamily="49" charset="0"/>
                <a:ea typeface="SimSun" charset="-122"/>
              </a:rPr>
              <a:t>  </a:t>
            </a:r>
            <a:r>
              <a:rPr lang="en-US" altLang="de-DE" sz="1800" kern="1200" dirty="0">
                <a:solidFill>
                  <a:srgbClr val="FF3399"/>
                </a:solidFill>
                <a:latin typeface="Courier New" pitchFamily="49" charset="0"/>
                <a:ea typeface="SimSun" charset="-122"/>
              </a:rPr>
              <a:t>Statements;</a:t>
            </a:r>
          </a:p>
          <a:p>
            <a:pPr marL="0" lvl="0" indent="0" eaLnBrk="1" hangingPunct="1">
              <a:lnSpc>
                <a:spcPct val="80000"/>
              </a:lnSpc>
              <a:spcBef>
                <a:spcPct val="0"/>
              </a:spcBef>
            </a:pPr>
            <a:r>
              <a:rPr lang="en-US" altLang="de-DE" sz="1800" b="1" kern="1200" dirty="0" smtClean="0">
                <a:solidFill>
                  <a:srgbClr val="FF3399"/>
                </a:solidFill>
                <a:latin typeface="Courier New" pitchFamily="49" charset="0"/>
                <a:ea typeface="SimSun" charset="-122"/>
              </a:rPr>
              <a:t>  </a:t>
            </a:r>
            <a:r>
              <a:rPr lang="en-US" altLang="de-DE" sz="1800" b="1" kern="1200" dirty="0">
                <a:solidFill>
                  <a:srgbClr val="FF3399"/>
                </a:solidFill>
                <a:latin typeface="Courier New" pitchFamily="49" charset="0"/>
                <a:ea typeface="SimSun" charset="-122"/>
              </a:rPr>
              <a:t>if</a:t>
            </a:r>
            <a:r>
              <a:rPr lang="en-US" altLang="de-DE" sz="1800" kern="1200" dirty="0">
                <a:solidFill>
                  <a:srgbClr val="FF3399"/>
                </a:solidFill>
                <a:latin typeface="Courier New" pitchFamily="49" charset="0"/>
                <a:ea typeface="SimSun" charset="-122"/>
              </a:rPr>
              <a:t> </a:t>
            </a:r>
            <a:r>
              <a:rPr lang="en-US" altLang="de-DE" sz="1800" kern="1200" dirty="0" smtClean="0">
                <a:solidFill>
                  <a:srgbClr val="FF3399"/>
                </a:solidFill>
                <a:latin typeface="Courier New" pitchFamily="49" charset="0"/>
                <a:ea typeface="SimSun" charset="-122"/>
              </a:rPr>
              <a:t>Condition_1 </a:t>
            </a:r>
            <a:r>
              <a:rPr lang="en-US" altLang="de-DE" sz="1800" b="1" kern="1200" dirty="0">
                <a:solidFill>
                  <a:srgbClr val="FF3399"/>
                </a:solidFill>
                <a:latin typeface="Courier New" pitchFamily="49" charset="0"/>
                <a:ea typeface="SimSun" charset="-122"/>
              </a:rPr>
              <a:t>then</a:t>
            </a:r>
            <a:br>
              <a:rPr lang="en-US" altLang="de-DE" sz="1800" b="1" kern="1200" dirty="0">
                <a:solidFill>
                  <a:srgbClr val="FF3399"/>
                </a:solidFill>
                <a:latin typeface="Courier New" pitchFamily="49" charset="0"/>
                <a:ea typeface="SimSun" charset="-122"/>
              </a:rPr>
            </a:br>
            <a:r>
              <a:rPr lang="en-US" altLang="de-DE" sz="1800" kern="1200" dirty="0">
                <a:solidFill>
                  <a:srgbClr val="FF3399"/>
                </a:solidFill>
                <a:latin typeface="Courier New" pitchFamily="49" charset="0"/>
                <a:ea typeface="SimSun" charset="-122"/>
              </a:rPr>
              <a:t>    Statements;</a:t>
            </a:r>
          </a:p>
          <a:p>
            <a:pPr marL="0" lvl="0" indent="0" eaLnBrk="1" hangingPunct="1">
              <a:lnSpc>
                <a:spcPct val="80000"/>
              </a:lnSpc>
              <a:spcBef>
                <a:spcPct val="0"/>
              </a:spcBef>
            </a:pPr>
            <a:r>
              <a:rPr lang="en-US" altLang="de-DE" sz="1800" b="1" kern="1200" dirty="0" smtClean="0">
                <a:solidFill>
                  <a:srgbClr val="FF3399"/>
                </a:solidFill>
                <a:latin typeface="Courier New" pitchFamily="49" charset="0"/>
                <a:ea typeface="SimSun" charset="-122"/>
              </a:rPr>
              <a:t>    </a:t>
            </a:r>
            <a:r>
              <a:rPr lang="en-US" altLang="de-DE" sz="1800" b="1" kern="1200" dirty="0">
                <a:solidFill>
                  <a:srgbClr val="FF3399"/>
                </a:solidFill>
                <a:latin typeface="Courier New" pitchFamily="49" charset="0"/>
                <a:ea typeface="SimSun" charset="-122"/>
              </a:rPr>
              <a:t>if</a:t>
            </a:r>
            <a:r>
              <a:rPr lang="en-US" altLang="de-DE" sz="1800" kern="1200" dirty="0">
                <a:solidFill>
                  <a:srgbClr val="FF3399"/>
                </a:solidFill>
                <a:latin typeface="Courier New" pitchFamily="49" charset="0"/>
                <a:ea typeface="SimSun" charset="-122"/>
              </a:rPr>
              <a:t> </a:t>
            </a:r>
            <a:r>
              <a:rPr lang="en-US" altLang="de-DE" sz="1800" kern="1200" dirty="0" smtClean="0">
                <a:solidFill>
                  <a:srgbClr val="FF3399"/>
                </a:solidFill>
                <a:latin typeface="Courier New" pitchFamily="49" charset="0"/>
                <a:ea typeface="SimSun" charset="-122"/>
              </a:rPr>
              <a:t>Condition_2 </a:t>
            </a:r>
            <a:r>
              <a:rPr lang="en-US" altLang="de-DE" sz="1800" b="1" kern="1200" dirty="0">
                <a:solidFill>
                  <a:srgbClr val="FF3399"/>
                </a:solidFill>
                <a:latin typeface="Courier New" pitchFamily="49" charset="0"/>
                <a:ea typeface="SimSun" charset="-122"/>
              </a:rPr>
              <a:t>then</a:t>
            </a:r>
            <a:br>
              <a:rPr lang="en-US" altLang="de-DE" sz="1800" b="1" kern="1200" dirty="0">
                <a:solidFill>
                  <a:srgbClr val="FF3399"/>
                </a:solidFill>
                <a:latin typeface="Courier New" pitchFamily="49" charset="0"/>
                <a:ea typeface="SimSun" charset="-122"/>
              </a:rPr>
            </a:br>
            <a:r>
              <a:rPr lang="en-US" altLang="de-DE" sz="1800" kern="1200" dirty="0">
                <a:solidFill>
                  <a:srgbClr val="FF3399"/>
                </a:solidFill>
                <a:latin typeface="Courier New" pitchFamily="49" charset="0"/>
                <a:ea typeface="SimSun" charset="-122"/>
              </a:rPr>
              <a:t> </a:t>
            </a:r>
            <a:r>
              <a:rPr lang="en-US" altLang="de-DE" sz="1800" kern="1200" dirty="0" smtClean="0">
                <a:solidFill>
                  <a:srgbClr val="FF3399"/>
                </a:solidFill>
                <a:latin typeface="Courier New" pitchFamily="49" charset="0"/>
                <a:ea typeface="SimSun" charset="-122"/>
              </a:rPr>
              <a:t>     </a:t>
            </a:r>
            <a:r>
              <a:rPr lang="en-US" altLang="de-DE" sz="1800" kern="1200" dirty="0">
                <a:solidFill>
                  <a:srgbClr val="FF3399"/>
                </a:solidFill>
                <a:latin typeface="Courier New" pitchFamily="49" charset="0"/>
                <a:ea typeface="SimSun" charset="-122"/>
              </a:rPr>
              <a:t>Statements;</a:t>
            </a:r>
          </a:p>
          <a:p>
            <a:pPr marL="0" lvl="0" indent="0" eaLnBrk="1" hangingPunct="1">
              <a:lnSpc>
                <a:spcPct val="80000"/>
              </a:lnSpc>
              <a:spcBef>
                <a:spcPct val="0"/>
              </a:spcBef>
            </a:pPr>
            <a:r>
              <a:rPr lang="en-US" altLang="de-DE" sz="1800" b="1" kern="1200" dirty="0" smtClean="0">
                <a:solidFill>
                  <a:srgbClr val="FF3399"/>
                </a:solidFill>
                <a:latin typeface="Courier New" pitchFamily="49" charset="0"/>
                <a:ea typeface="SimSun" charset="-122"/>
              </a:rPr>
              <a:t>      </a:t>
            </a:r>
            <a:r>
              <a:rPr lang="en-US" altLang="de-DE" sz="1800" b="1" kern="1200" dirty="0">
                <a:solidFill>
                  <a:srgbClr val="FF3399"/>
                </a:solidFill>
                <a:latin typeface="Courier New" pitchFamily="49" charset="0"/>
                <a:ea typeface="SimSun" charset="-122"/>
              </a:rPr>
              <a:t>if</a:t>
            </a:r>
            <a:r>
              <a:rPr lang="en-US" altLang="de-DE" sz="1800" kern="1200" dirty="0">
                <a:solidFill>
                  <a:srgbClr val="FF3399"/>
                </a:solidFill>
                <a:latin typeface="Courier New" pitchFamily="49" charset="0"/>
                <a:ea typeface="SimSun" charset="-122"/>
              </a:rPr>
              <a:t> </a:t>
            </a:r>
            <a:r>
              <a:rPr lang="en-US" altLang="de-DE" sz="1800" kern="1200" dirty="0" smtClean="0">
                <a:solidFill>
                  <a:srgbClr val="FF3399"/>
                </a:solidFill>
                <a:latin typeface="Courier New" pitchFamily="49" charset="0"/>
                <a:ea typeface="SimSun" charset="-122"/>
              </a:rPr>
              <a:t>Condition_3 </a:t>
            </a:r>
            <a:r>
              <a:rPr lang="en-US" altLang="de-DE" sz="1800" b="1" kern="1200" dirty="0">
                <a:solidFill>
                  <a:srgbClr val="FF3399"/>
                </a:solidFill>
                <a:latin typeface="Courier New" pitchFamily="49" charset="0"/>
                <a:ea typeface="SimSun" charset="-122"/>
              </a:rPr>
              <a:t>then</a:t>
            </a:r>
            <a:br>
              <a:rPr lang="en-US" altLang="de-DE" sz="1800" b="1" kern="1200" dirty="0">
                <a:solidFill>
                  <a:srgbClr val="FF3399"/>
                </a:solidFill>
                <a:latin typeface="Courier New" pitchFamily="49" charset="0"/>
                <a:ea typeface="SimSun" charset="-122"/>
              </a:rPr>
            </a:br>
            <a:r>
              <a:rPr lang="en-US" altLang="de-DE" sz="1800" b="1" kern="1200" dirty="0" smtClean="0">
                <a:solidFill>
                  <a:srgbClr val="FF3399"/>
                </a:solidFill>
                <a:latin typeface="Courier New" pitchFamily="49" charset="0"/>
                <a:ea typeface="SimSun" charset="-122"/>
              </a:rPr>
              <a:t>    </a:t>
            </a:r>
            <a:r>
              <a:rPr lang="en-US" altLang="de-DE" sz="1800" kern="1200" dirty="0" smtClean="0">
                <a:solidFill>
                  <a:srgbClr val="FF3399"/>
                </a:solidFill>
                <a:latin typeface="Courier New" pitchFamily="49" charset="0"/>
                <a:ea typeface="SimSun" charset="-122"/>
              </a:rPr>
              <a:t>    </a:t>
            </a:r>
            <a:r>
              <a:rPr lang="en-US" altLang="de-DE" sz="1800" kern="1200" dirty="0">
                <a:solidFill>
                  <a:srgbClr val="FF3399"/>
                </a:solidFill>
                <a:latin typeface="Courier New" pitchFamily="49" charset="0"/>
                <a:ea typeface="SimSun" charset="-122"/>
              </a:rPr>
              <a:t>Statements</a:t>
            </a:r>
            <a:r>
              <a:rPr lang="en-US" altLang="de-DE" sz="1800" kern="1200" dirty="0" smtClean="0">
                <a:solidFill>
                  <a:srgbClr val="FF3399"/>
                </a:solidFill>
                <a:latin typeface="Courier New" pitchFamily="49" charset="0"/>
                <a:ea typeface="SimSun" charset="-122"/>
              </a:rPr>
              <a:t>;</a:t>
            </a:r>
          </a:p>
          <a:p>
            <a:pPr marL="0" lvl="0" indent="0" eaLnBrk="1" hangingPunct="1">
              <a:lnSpc>
                <a:spcPct val="80000"/>
              </a:lnSpc>
              <a:spcBef>
                <a:spcPct val="0"/>
              </a:spcBef>
            </a:pPr>
            <a:r>
              <a:rPr lang="en-US" altLang="de-DE" sz="1800" kern="1200" dirty="0">
                <a:solidFill>
                  <a:srgbClr val="FF3399"/>
                </a:solidFill>
                <a:latin typeface="Courier New" pitchFamily="49" charset="0"/>
                <a:ea typeface="SimSun" charset="-122"/>
              </a:rPr>
              <a:t> </a:t>
            </a:r>
            <a:r>
              <a:rPr lang="en-US" altLang="de-DE" sz="1800" kern="1200" dirty="0" smtClean="0">
                <a:solidFill>
                  <a:srgbClr val="FF3399"/>
                </a:solidFill>
                <a:latin typeface="Courier New" pitchFamily="49" charset="0"/>
                <a:ea typeface="SimSun" charset="-122"/>
              </a:rPr>
              <a:t>       </a:t>
            </a:r>
            <a:r>
              <a:rPr lang="en-US" altLang="de-DE" sz="1800" b="1" kern="1200" dirty="0" smtClean="0">
                <a:solidFill>
                  <a:srgbClr val="FF3399"/>
                </a:solidFill>
                <a:latin typeface="Courier New" pitchFamily="49" charset="0"/>
                <a:ea typeface="SimSun" charset="-122"/>
              </a:rPr>
              <a:t>if</a:t>
            </a:r>
            <a:r>
              <a:rPr lang="en-US" altLang="de-DE" sz="1800" kern="1200" dirty="0" smtClean="0">
                <a:solidFill>
                  <a:srgbClr val="FF3399"/>
                </a:solidFill>
                <a:latin typeface="Courier New" pitchFamily="49" charset="0"/>
                <a:ea typeface="SimSun" charset="-122"/>
              </a:rPr>
              <a:t> …</a:t>
            </a:r>
          </a:p>
          <a:p>
            <a:pPr marL="0" lvl="0" indent="0" eaLnBrk="1" hangingPunct="1">
              <a:lnSpc>
                <a:spcPct val="80000"/>
              </a:lnSpc>
              <a:spcBef>
                <a:spcPct val="0"/>
              </a:spcBef>
            </a:pPr>
            <a:r>
              <a:rPr lang="en-US" altLang="de-DE" sz="1800" kern="1200" dirty="0">
                <a:solidFill>
                  <a:srgbClr val="FF3399"/>
                </a:solidFill>
                <a:latin typeface="Courier New" pitchFamily="49" charset="0"/>
                <a:ea typeface="SimSun" charset="-122"/>
              </a:rPr>
              <a:t> </a:t>
            </a:r>
            <a:r>
              <a:rPr lang="en-US" altLang="de-DE" sz="1800" kern="1200" dirty="0" smtClean="0">
                <a:solidFill>
                  <a:srgbClr val="FF3399"/>
                </a:solidFill>
                <a:latin typeface="Courier New" pitchFamily="49" charset="0"/>
                <a:ea typeface="SimSun" charset="-122"/>
              </a:rPr>
              <a:t>         …</a:t>
            </a:r>
            <a:r>
              <a:rPr lang="en-US" altLang="de-DE" sz="1800" kern="1200" dirty="0">
                <a:solidFill>
                  <a:srgbClr val="FF3399"/>
                </a:solidFill>
                <a:latin typeface="Courier New" pitchFamily="49" charset="0"/>
                <a:ea typeface="SimSun" charset="-122"/>
              </a:rPr>
              <a:t/>
            </a:r>
            <a:br>
              <a:rPr lang="en-US" altLang="de-DE" sz="1800" kern="1200" dirty="0">
                <a:solidFill>
                  <a:srgbClr val="FF3399"/>
                </a:solidFill>
                <a:latin typeface="Courier New" pitchFamily="49" charset="0"/>
                <a:ea typeface="SimSun" charset="-122"/>
              </a:rPr>
            </a:br>
            <a:r>
              <a:rPr lang="en-US" altLang="de-DE" sz="1800" kern="1200" dirty="0">
                <a:solidFill>
                  <a:srgbClr val="FF3399"/>
                </a:solidFill>
                <a:latin typeface="Courier New" pitchFamily="49" charset="0"/>
                <a:ea typeface="SimSun" charset="-122"/>
              </a:rPr>
              <a:t> </a:t>
            </a:r>
            <a:r>
              <a:rPr lang="en-US" altLang="de-DE" sz="1800" kern="1200" dirty="0" smtClean="0">
                <a:solidFill>
                  <a:srgbClr val="FF3399"/>
                </a:solidFill>
                <a:latin typeface="Courier New" pitchFamily="49" charset="0"/>
                <a:ea typeface="SimSun" charset="-122"/>
              </a:rPr>
              <a:t>       </a:t>
            </a:r>
            <a:r>
              <a:rPr lang="en-US" altLang="de-DE" sz="1800" b="1" kern="1200" dirty="0" smtClean="0">
                <a:solidFill>
                  <a:srgbClr val="FF3399"/>
                </a:solidFill>
                <a:latin typeface="Courier New" pitchFamily="49" charset="0"/>
                <a:ea typeface="SimSun" charset="-122"/>
              </a:rPr>
              <a:t>end</a:t>
            </a:r>
            <a:r>
              <a:rPr lang="en-US" altLang="de-DE" sz="1800" kern="1200" dirty="0" smtClean="0">
                <a:solidFill>
                  <a:srgbClr val="FF3399"/>
                </a:solidFill>
                <a:latin typeface="Courier New" pitchFamily="49" charset="0"/>
                <a:ea typeface="SimSun" charset="-122"/>
              </a:rPr>
              <a:t> </a:t>
            </a:r>
            <a:r>
              <a:rPr lang="en-US" altLang="de-DE" sz="1800" b="1" kern="1200" dirty="0">
                <a:solidFill>
                  <a:srgbClr val="FF3399"/>
                </a:solidFill>
                <a:latin typeface="Courier New" pitchFamily="49" charset="0"/>
                <a:ea typeface="SimSun" charset="-122"/>
              </a:rPr>
              <a:t>if</a:t>
            </a:r>
            <a:r>
              <a:rPr lang="en-US" altLang="de-DE" sz="1800" kern="1200" dirty="0" smtClean="0">
                <a:solidFill>
                  <a:srgbClr val="FF3399"/>
                </a:solidFill>
                <a:latin typeface="Courier New" pitchFamily="49" charset="0"/>
                <a:ea typeface="SimSun" charset="-122"/>
              </a:rPr>
              <a:t>;</a:t>
            </a:r>
          </a:p>
          <a:p>
            <a:pPr marL="0" lvl="0" indent="0" eaLnBrk="1" hangingPunct="1">
              <a:lnSpc>
                <a:spcPct val="80000"/>
              </a:lnSpc>
              <a:spcBef>
                <a:spcPct val="0"/>
              </a:spcBef>
            </a:pPr>
            <a:r>
              <a:rPr lang="en-US" altLang="de-DE" sz="1800" kern="1200" dirty="0" smtClean="0">
                <a:solidFill>
                  <a:srgbClr val="FF3399"/>
                </a:solidFill>
                <a:latin typeface="Courier New" pitchFamily="49" charset="0"/>
                <a:ea typeface="SimSun" charset="-122"/>
              </a:rPr>
              <a:t>      </a:t>
            </a:r>
            <a:r>
              <a:rPr lang="en-US" altLang="de-DE" sz="1800" b="1" kern="1200" dirty="0">
                <a:solidFill>
                  <a:srgbClr val="FF3399"/>
                </a:solidFill>
                <a:latin typeface="Courier New" pitchFamily="49" charset="0"/>
                <a:ea typeface="SimSun" charset="-122"/>
              </a:rPr>
              <a:t>end</a:t>
            </a:r>
            <a:r>
              <a:rPr lang="en-US" altLang="de-DE" sz="1800" kern="1200" dirty="0">
                <a:solidFill>
                  <a:srgbClr val="FF3399"/>
                </a:solidFill>
                <a:latin typeface="Courier New" pitchFamily="49" charset="0"/>
                <a:ea typeface="SimSun" charset="-122"/>
              </a:rPr>
              <a:t> </a:t>
            </a:r>
            <a:r>
              <a:rPr lang="en-US" altLang="de-DE" sz="1800" b="1" kern="1200" dirty="0">
                <a:solidFill>
                  <a:srgbClr val="FF3399"/>
                </a:solidFill>
                <a:latin typeface="Courier New" pitchFamily="49" charset="0"/>
                <a:ea typeface="SimSun" charset="-122"/>
              </a:rPr>
              <a:t>if</a:t>
            </a:r>
            <a:r>
              <a:rPr lang="en-US" altLang="de-DE" sz="1800" kern="1200" dirty="0" smtClean="0">
                <a:solidFill>
                  <a:srgbClr val="FF3399"/>
                </a:solidFill>
                <a:latin typeface="Courier New" pitchFamily="49" charset="0"/>
                <a:ea typeface="SimSun" charset="-122"/>
              </a:rPr>
              <a:t>;</a:t>
            </a:r>
          </a:p>
          <a:p>
            <a:pPr marL="0" lvl="0" indent="0" eaLnBrk="1" hangingPunct="1">
              <a:lnSpc>
                <a:spcPct val="80000"/>
              </a:lnSpc>
              <a:spcBef>
                <a:spcPct val="0"/>
              </a:spcBef>
            </a:pPr>
            <a:r>
              <a:rPr lang="en-US" altLang="de-DE" sz="1800" kern="1200" dirty="0">
                <a:solidFill>
                  <a:srgbClr val="FF3399"/>
                </a:solidFill>
                <a:latin typeface="Courier New" pitchFamily="49" charset="0"/>
                <a:ea typeface="SimSun" charset="-122"/>
              </a:rPr>
              <a:t> </a:t>
            </a:r>
            <a:r>
              <a:rPr lang="en-US" altLang="de-DE" sz="1800" kern="1200" dirty="0" smtClean="0">
                <a:solidFill>
                  <a:srgbClr val="FF3399"/>
                </a:solidFill>
                <a:latin typeface="Courier New" pitchFamily="49" charset="0"/>
                <a:ea typeface="SimSun" charset="-122"/>
              </a:rPr>
              <a:t>     </a:t>
            </a:r>
            <a:r>
              <a:rPr lang="en-US" altLang="de-DE" sz="1800" kern="1200" dirty="0" smtClean="0">
                <a:solidFill>
                  <a:schemeClr val="accent2"/>
                </a:solidFill>
                <a:latin typeface="Courier New" pitchFamily="49" charset="0"/>
                <a:ea typeface="SimSun" charset="-122"/>
              </a:rPr>
              <a:t>Statements;</a:t>
            </a:r>
          </a:p>
          <a:p>
            <a:pPr marL="0" lvl="0" indent="0" eaLnBrk="1" hangingPunct="1">
              <a:lnSpc>
                <a:spcPct val="80000"/>
              </a:lnSpc>
              <a:spcBef>
                <a:spcPct val="0"/>
              </a:spcBef>
            </a:pPr>
            <a:r>
              <a:rPr lang="en-US" altLang="de-DE" sz="1800" kern="1200" dirty="0">
                <a:solidFill>
                  <a:srgbClr val="FF3399"/>
                </a:solidFill>
                <a:latin typeface="Courier New" pitchFamily="49" charset="0"/>
                <a:ea typeface="SimSun" charset="-122"/>
              </a:rPr>
              <a:t> </a:t>
            </a:r>
            <a:r>
              <a:rPr lang="en-US" altLang="de-DE" sz="1800" kern="1200" dirty="0" smtClean="0">
                <a:solidFill>
                  <a:srgbClr val="FF3399"/>
                </a:solidFill>
                <a:latin typeface="Courier New" pitchFamily="49" charset="0"/>
                <a:ea typeface="SimSun" charset="-122"/>
              </a:rPr>
              <a:t>   </a:t>
            </a:r>
            <a:r>
              <a:rPr lang="en-US" altLang="de-DE" sz="1800" b="1" kern="1200" dirty="0">
                <a:solidFill>
                  <a:srgbClr val="FF3399"/>
                </a:solidFill>
                <a:latin typeface="Courier New" pitchFamily="49" charset="0"/>
                <a:ea typeface="SimSun" charset="-122"/>
              </a:rPr>
              <a:t>end</a:t>
            </a:r>
            <a:r>
              <a:rPr lang="en-US" altLang="de-DE" sz="1800" kern="1200" dirty="0">
                <a:solidFill>
                  <a:srgbClr val="FF3399"/>
                </a:solidFill>
                <a:latin typeface="Courier New" pitchFamily="49" charset="0"/>
                <a:ea typeface="SimSun" charset="-122"/>
              </a:rPr>
              <a:t> </a:t>
            </a:r>
            <a:r>
              <a:rPr lang="en-US" altLang="de-DE" sz="1800" b="1" kern="1200" dirty="0">
                <a:solidFill>
                  <a:srgbClr val="FF3399"/>
                </a:solidFill>
                <a:latin typeface="Courier New" pitchFamily="49" charset="0"/>
                <a:ea typeface="SimSun" charset="-122"/>
              </a:rPr>
              <a:t>if</a:t>
            </a:r>
            <a:r>
              <a:rPr lang="en-US" altLang="de-DE" sz="1800" kern="1200" dirty="0" smtClean="0">
                <a:solidFill>
                  <a:srgbClr val="FF3399"/>
                </a:solidFill>
                <a:latin typeface="Courier New" pitchFamily="49" charset="0"/>
                <a:ea typeface="SimSun" charset="-122"/>
              </a:rPr>
              <a:t>;</a:t>
            </a:r>
          </a:p>
          <a:p>
            <a:pPr marL="0" lvl="0" indent="0" eaLnBrk="1" hangingPunct="1">
              <a:lnSpc>
                <a:spcPct val="80000"/>
              </a:lnSpc>
              <a:spcBef>
                <a:spcPct val="0"/>
              </a:spcBef>
            </a:pPr>
            <a:r>
              <a:rPr lang="en-US" altLang="de-DE" sz="1800" kern="1200" dirty="0">
                <a:solidFill>
                  <a:srgbClr val="FF3399"/>
                </a:solidFill>
                <a:latin typeface="Courier New" pitchFamily="49" charset="0"/>
                <a:ea typeface="SimSun" charset="-122"/>
              </a:rPr>
              <a:t> </a:t>
            </a:r>
            <a:r>
              <a:rPr lang="en-US" altLang="de-DE" sz="1800" kern="1200" dirty="0" smtClean="0">
                <a:solidFill>
                  <a:srgbClr val="FF3399"/>
                </a:solidFill>
                <a:latin typeface="Courier New" pitchFamily="49" charset="0"/>
                <a:ea typeface="SimSun" charset="-122"/>
              </a:rPr>
              <a:t> </a:t>
            </a:r>
            <a:r>
              <a:rPr lang="en-US" altLang="de-DE" sz="1800" b="1" kern="1200" dirty="0">
                <a:solidFill>
                  <a:srgbClr val="FF3399"/>
                </a:solidFill>
                <a:latin typeface="Courier New" pitchFamily="49" charset="0"/>
                <a:ea typeface="SimSun" charset="-122"/>
              </a:rPr>
              <a:t>end</a:t>
            </a:r>
            <a:r>
              <a:rPr lang="en-US" altLang="de-DE" sz="1800" kern="1200" dirty="0">
                <a:solidFill>
                  <a:srgbClr val="FF3399"/>
                </a:solidFill>
                <a:latin typeface="Courier New" pitchFamily="49" charset="0"/>
                <a:ea typeface="SimSun" charset="-122"/>
              </a:rPr>
              <a:t> </a:t>
            </a:r>
            <a:r>
              <a:rPr lang="en-US" altLang="de-DE" sz="1800" b="1" kern="1200" dirty="0">
                <a:solidFill>
                  <a:srgbClr val="FF3399"/>
                </a:solidFill>
                <a:latin typeface="Courier New" pitchFamily="49" charset="0"/>
                <a:ea typeface="SimSun" charset="-122"/>
              </a:rPr>
              <a:t>if</a:t>
            </a:r>
            <a:r>
              <a:rPr lang="en-US" altLang="de-DE" sz="1800" kern="1200" dirty="0" smtClean="0">
                <a:solidFill>
                  <a:srgbClr val="FF3399"/>
                </a:solidFill>
                <a:latin typeface="Courier New" pitchFamily="49" charset="0"/>
                <a:ea typeface="SimSun" charset="-122"/>
              </a:rPr>
              <a:t>;</a:t>
            </a:r>
          </a:p>
          <a:p>
            <a:pPr marL="0" lvl="0" indent="0" eaLnBrk="1" hangingPunct="1">
              <a:lnSpc>
                <a:spcPct val="80000"/>
              </a:lnSpc>
              <a:spcBef>
                <a:spcPct val="0"/>
              </a:spcBef>
            </a:pPr>
            <a:r>
              <a:rPr lang="en-US" altLang="de-DE" sz="1800" b="1" kern="1200" dirty="0" smtClean="0">
                <a:solidFill>
                  <a:srgbClr val="FF3399"/>
                </a:solidFill>
                <a:latin typeface="Courier New" pitchFamily="49" charset="0"/>
                <a:ea typeface="SimSun" charset="-122"/>
              </a:rPr>
              <a:t>end </a:t>
            </a:r>
            <a:r>
              <a:rPr lang="en-US" altLang="de-DE" sz="1800" b="1" kern="1200" dirty="0">
                <a:solidFill>
                  <a:srgbClr val="FF3399"/>
                </a:solidFill>
                <a:latin typeface="Courier New" pitchFamily="49" charset="0"/>
                <a:ea typeface="SimSun" charset="-122"/>
              </a:rPr>
              <a:t>loop</a:t>
            </a:r>
            <a:r>
              <a:rPr lang="en-US" altLang="de-DE" sz="1800" kern="1200" dirty="0">
                <a:solidFill>
                  <a:srgbClr val="FF3399"/>
                </a:solidFill>
                <a:latin typeface="Courier New" pitchFamily="49" charset="0"/>
                <a:ea typeface="SimSun" charset="-122"/>
              </a:rPr>
              <a:t>;</a:t>
            </a:r>
          </a:p>
          <a:p>
            <a:endParaRPr lang="de-DE" dirty="0"/>
          </a:p>
        </p:txBody>
      </p:sp>
      <p:sp>
        <p:nvSpPr>
          <p:cNvPr id="5" name="Fußzeilenplatzhalter 4"/>
          <p:cNvSpPr>
            <a:spLocks noGrp="1"/>
          </p:cNvSpPr>
          <p:nvPr>
            <p:ph type="ftr" idx="10"/>
          </p:nvPr>
        </p:nvSpPr>
        <p:spPr/>
        <p:txBody>
          <a:bodyPr/>
          <a:lstStyle/>
          <a:p>
            <a:pPr>
              <a:defRPr/>
            </a:pPr>
            <a:r>
              <a:rPr lang="en-US" dirty="0" smtClean="0"/>
              <a:t>Ada Basics © 2024 C.Grein</a:t>
            </a:r>
            <a:endParaRPr lang="de-DE" dirty="0"/>
          </a:p>
        </p:txBody>
      </p:sp>
      <p:sp>
        <p:nvSpPr>
          <p:cNvPr id="6" name="Foliennummernplatzhalter 5"/>
          <p:cNvSpPr>
            <a:spLocks noGrp="1"/>
          </p:cNvSpPr>
          <p:nvPr>
            <p:ph type="sldNum" idx="11"/>
          </p:nvPr>
        </p:nvSpPr>
        <p:spPr/>
        <p:txBody>
          <a:bodyPr/>
          <a:lstStyle/>
          <a:p>
            <a:pPr>
              <a:defRPr/>
            </a:pPr>
            <a:fld id="{26FE7B6B-6847-4D19-82C1-CACF0FD4DDA1}" type="slidenum">
              <a:rPr lang="de-DE" smtClean="0"/>
              <a:pPr>
                <a:defRPr/>
              </a:pPr>
              <a:t>90</a:t>
            </a:fld>
            <a:endParaRPr lang="de-DE" dirty="0"/>
          </a:p>
        </p:txBody>
      </p:sp>
      <p:cxnSp>
        <p:nvCxnSpPr>
          <p:cNvPr id="8" name="Gerader Verbinder 7"/>
          <p:cNvCxnSpPr/>
          <p:nvPr/>
        </p:nvCxnSpPr>
        <p:spPr bwMode="auto">
          <a:xfrm flipH="1">
            <a:off x="10315575" y="1916832"/>
            <a:ext cx="17065" cy="11981"/>
          </a:xfrm>
          <a:prstGeom prst="lin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0" name="Gerader Verbinder 9"/>
          <p:cNvCxnSpPr/>
          <p:nvPr/>
        </p:nvCxnSpPr>
        <p:spPr bwMode="auto">
          <a:xfrm>
            <a:off x="5148064" y="1844824"/>
            <a:ext cx="0" cy="4370239"/>
          </a:xfrm>
          <a:prstGeom prst="line">
            <a:avLst/>
          </a:pr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2811868880"/>
      </p:ext>
    </p:extLst>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Rectangle 3"/>
          <p:cNvSpPr>
            <a:spLocks noGrp="1" noChangeArrowheads="1"/>
          </p:cNvSpPr>
          <p:nvPr>
            <p:ph type="title"/>
          </p:nvPr>
        </p:nvSpPr>
        <p:spPr>
          <a:xfrm>
            <a:off x="685800" y="415925"/>
            <a:ext cx="7739063" cy="1528763"/>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noProof="0" dirty="0" smtClean="0"/>
              <a:t>Finite State Machine:</a:t>
            </a:r>
            <a:br>
              <a:rPr lang="en-US" altLang="de-DE" noProof="0" dirty="0" smtClean="0"/>
            </a:br>
            <a:r>
              <a:rPr lang="en-US" altLang="de-DE" dirty="0" smtClean="0"/>
              <a:t>Goto vs. “Structured”</a:t>
            </a:r>
            <a:endParaRPr lang="en-US" altLang="de-DE" noProof="0" dirty="0" smtClean="0"/>
          </a:p>
        </p:txBody>
      </p:sp>
      <p:sp>
        <p:nvSpPr>
          <p:cNvPr id="66563" name="Rectangle 4"/>
          <p:cNvSpPr>
            <a:spLocks noGrp="1" noChangeArrowheads="1"/>
          </p:cNvSpPr>
          <p:nvPr>
            <p:ph type="body" idx="1"/>
          </p:nvPr>
        </p:nvSpPr>
        <p:spPr>
          <a:xfrm>
            <a:off x="685800" y="1981200"/>
            <a:ext cx="3454400" cy="2887663"/>
          </a:xfrm>
        </p:spPr>
        <p:txBody>
          <a:bodyPr/>
          <a:lstStyle/>
          <a:p>
            <a:pPr marL="0" indent="33338" eaLnBrk="1" hangingPunct="1">
              <a:spcBef>
                <a:spcPts val="500"/>
              </a:spcBef>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endParaRPr lang="en-US" altLang="de-DE" sz="2000" b="1" noProof="0" dirty="0" smtClean="0">
              <a:latin typeface="Courier New" pitchFamily="49" charset="0"/>
            </a:endParaRPr>
          </a:p>
          <a:p>
            <a:pPr marL="0" indent="33338" eaLnBrk="1" hangingPunct="1">
              <a:spcBef>
                <a:spcPts val="500"/>
              </a:spcBef>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en-US" altLang="de-DE" sz="2000" noProof="0" dirty="0" smtClean="0">
                <a:latin typeface="Courier New" pitchFamily="49" charset="0"/>
              </a:rPr>
              <a:t> &lt;&lt;Z1&gt;&gt; Statements;</a:t>
            </a:r>
          </a:p>
          <a:p>
            <a:pPr marL="0" indent="33338" eaLnBrk="1" hangingPunct="1">
              <a:spcBef>
                <a:spcPts val="500"/>
              </a:spcBef>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en-US" altLang="de-DE" sz="2000" noProof="0" dirty="0" smtClean="0">
                <a:latin typeface="Courier New" pitchFamily="49" charset="0"/>
              </a:rPr>
              <a:t>  </a:t>
            </a:r>
            <a:r>
              <a:rPr lang="en-US" altLang="de-DE" sz="2000" b="1" noProof="0" dirty="0" smtClean="0">
                <a:latin typeface="Courier New" pitchFamily="49" charset="0"/>
              </a:rPr>
              <a:t>goto</a:t>
            </a:r>
            <a:r>
              <a:rPr lang="en-US" altLang="de-DE" sz="2000" noProof="0" dirty="0" smtClean="0">
                <a:latin typeface="Courier New" pitchFamily="49" charset="0"/>
              </a:rPr>
              <a:t> Z2;</a:t>
            </a:r>
          </a:p>
          <a:p>
            <a:pPr marL="0" indent="33338" eaLnBrk="1" hangingPunct="1">
              <a:spcBef>
                <a:spcPts val="500"/>
              </a:spcBef>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en-US" altLang="de-DE" sz="2000" noProof="0" dirty="0" smtClean="0">
                <a:latin typeface="Courier New" pitchFamily="49" charset="0"/>
              </a:rPr>
              <a:t>  …</a:t>
            </a:r>
          </a:p>
          <a:p>
            <a:pPr marL="0" indent="33338" eaLnBrk="1" hangingPunct="1">
              <a:spcBef>
                <a:spcPts val="500"/>
              </a:spcBef>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en-US" altLang="de-DE" sz="2000" noProof="0" dirty="0" smtClean="0">
                <a:latin typeface="Courier New" pitchFamily="49" charset="0"/>
              </a:rPr>
              <a:t> &lt;&lt;Z2&gt;&gt; Statements;</a:t>
            </a:r>
          </a:p>
          <a:p>
            <a:pPr marL="0" indent="33338" eaLnBrk="1" hangingPunct="1">
              <a:spcBef>
                <a:spcPts val="500"/>
              </a:spcBef>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en-US" altLang="de-DE" sz="2000" noProof="0" dirty="0" smtClean="0">
                <a:latin typeface="Courier New" pitchFamily="49" charset="0"/>
              </a:rPr>
              <a:t>  </a:t>
            </a:r>
            <a:r>
              <a:rPr lang="en-US" altLang="de-DE" sz="2000" b="1" noProof="0" dirty="0" smtClean="0">
                <a:latin typeface="Courier New" pitchFamily="49" charset="0"/>
              </a:rPr>
              <a:t>goto</a:t>
            </a:r>
            <a:r>
              <a:rPr lang="en-US" altLang="de-DE" sz="2000" noProof="0" dirty="0" smtClean="0">
                <a:latin typeface="Courier New" pitchFamily="49" charset="0"/>
              </a:rPr>
              <a:t> Z3;</a:t>
            </a:r>
          </a:p>
          <a:p>
            <a:pPr marL="0" indent="33338" eaLnBrk="1" hangingPunct="1">
              <a:spcBef>
                <a:spcPts val="500"/>
              </a:spcBef>
              <a:buClrTx/>
              <a:buFontTx/>
              <a:buNone/>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en-US" altLang="de-DE" sz="2000" noProof="0" dirty="0" smtClean="0">
                <a:latin typeface="Courier New" pitchFamily="49" charset="0"/>
              </a:rPr>
              <a:t>  …</a:t>
            </a:r>
          </a:p>
        </p:txBody>
      </p:sp>
      <p:sp>
        <p:nvSpPr>
          <p:cNvPr id="66564" name="Rectangle 5"/>
          <p:cNvSpPr>
            <a:spLocks noGrp="1" noChangeArrowheads="1"/>
          </p:cNvSpPr>
          <p:nvPr>
            <p:ph type="body" idx="2"/>
          </p:nvPr>
        </p:nvSpPr>
        <p:spPr>
          <a:xfrm>
            <a:off x="549201" y="4938564"/>
            <a:ext cx="3590999" cy="981075"/>
          </a:xfrm>
        </p:spPr>
        <p:txBody>
          <a:bodyPr/>
          <a:lstStyle/>
          <a:p>
            <a:pPr marL="0" indent="1588">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2400" noProof="0" dirty="0" smtClean="0">
                <a:solidFill>
                  <a:srgbClr val="C00000"/>
                </a:solidFill>
              </a:rPr>
              <a:t>Either is the same spaghetti code as the other!</a:t>
            </a:r>
          </a:p>
        </p:txBody>
      </p:sp>
      <p:sp>
        <p:nvSpPr>
          <p:cNvPr id="66565" name="Text Box 6"/>
          <p:cNvSpPr txBox="1">
            <a:spLocks noChangeArrowheads="1"/>
          </p:cNvSpPr>
          <p:nvPr/>
        </p:nvSpPr>
        <p:spPr bwMode="auto">
          <a:xfrm>
            <a:off x="4346575" y="1979613"/>
            <a:ext cx="4032250" cy="4170362"/>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5000" rIns="90000" bIns="45000"/>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buClrTx/>
              <a:buFontTx/>
              <a:buNone/>
            </a:pPr>
            <a:r>
              <a:rPr lang="en-US" altLang="de-DE" sz="1800" b="1" dirty="0" smtClean="0">
                <a:solidFill>
                  <a:schemeClr val="accent2"/>
                </a:solidFill>
                <a:latin typeface="Courier New" pitchFamily="49" charset="0"/>
                <a:ea typeface="SimSun" charset="-122"/>
              </a:rPr>
              <a:t>type</a:t>
            </a:r>
            <a:r>
              <a:rPr lang="en-US" altLang="de-DE" sz="1800" dirty="0" smtClean="0">
                <a:solidFill>
                  <a:schemeClr val="accent2"/>
                </a:solidFill>
                <a:latin typeface="Courier New" pitchFamily="49" charset="0"/>
                <a:ea typeface="SimSun" charset="-122"/>
              </a:rPr>
              <a:t> State </a:t>
            </a:r>
            <a:r>
              <a:rPr lang="en-US" altLang="de-DE" sz="1800" b="1" dirty="0" smtClean="0">
                <a:solidFill>
                  <a:schemeClr val="accent2"/>
                </a:solidFill>
                <a:latin typeface="Courier New" pitchFamily="49" charset="0"/>
                <a:ea typeface="SimSun" charset="-122"/>
              </a:rPr>
              <a:t>is</a:t>
            </a:r>
            <a:r>
              <a:rPr lang="en-US" altLang="de-DE" sz="1800" dirty="0" smtClean="0">
                <a:solidFill>
                  <a:schemeClr val="accent2"/>
                </a:solidFill>
                <a:latin typeface="Courier New" pitchFamily="49" charset="0"/>
                <a:ea typeface="SimSun" charset="-122"/>
              </a:rPr>
              <a:t> (Z1, Z2, …);</a:t>
            </a:r>
          </a:p>
          <a:p>
            <a:pPr eaLnBrk="1" hangingPunct="1">
              <a:spcBef>
                <a:spcPct val="0"/>
              </a:spcBef>
              <a:buClrTx/>
              <a:buFontTx/>
              <a:buNone/>
            </a:pPr>
            <a:endParaRPr lang="en-US" altLang="de-DE" sz="600" dirty="0" smtClean="0">
              <a:solidFill>
                <a:schemeClr val="accent2"/>
              </a:solidFill>
              <a:latin typeface="Courier New" pitchFamily="49" charset="0"/>
              <a:ea typeface="SimSun" charset="-122"/>
            </a:endParaRPr>
          </a:p>
          <a:p>
            <a:pPr eaLnBrk="1" hangingPunct="1">
              <a:spcBef>
                <a:spcPts val="500"/>
              </a:spcBef>
              <a:buClrTx/>
              <a:buFontTx/>
              <a:buNone/>
            </a:pPr>
            <a:r>
              <a:rPr lang="en-US" altLang="de-DE" sz="1800" dirty="0" smtClean="0">
                <a:solidFill>
                  <a:schemeClr val="accent2"/>
                </a:solidFill>
                <a:latin typeface="Courier New" pitchFamily="49" charset="0"/>
                <a:ea typeface="SimSun" charset="-122"/>
              </a:rPr>
              <a:t>Z: State := Z1;</a:t>
            </a:r>
          </a:p>
          <a:p>
            <a:pPr eaLnBrk="1" hangingPunct="1">
              <a:spcBef>
                <a:spcPts val="500"/>
              </a:spcBef>
              <a:buClrTx/>
              <a:buFontTx/>
              <a:buNone/>
            </a:pPr>
            <a:r>
              <a:rPr lang="en-US" altLang="de-DE" sz="1800" b="1" dirty="0" smtClean="0">
                <a:latin typeface="Courier New" pitchFamily="49" charset="0"/>
                <a:ea typeface="SimSun" charset="-122"/>
              </a:rPr>
              <a:t>loop</a:t>
            </a:r>
          </a:p>
          <a:p>
            <a:pPr eaLnBrk="1" hangingPunct="1">
              <a:spcBef>
                <a:spcPts val="500"/>
              </a:spcBef>
              <a:buClrTx/>
              <a:buFontTx/>
              <a:buNone/>
            </a:pPr>
            <a:r>
              <a:rPr lang="en-US" altLang="de-DE" sz="1800" dirty="0" smtClean="0">
                <a:latin typeface="Courier New" pitchFamily="49" charset="0"/>
                <a:ea typeface="SimSun" charset="-122"/>
              </a:rPr>
              <a:t>  </a:t>
            </a:r>
            <a:r>
              <a:rPr lang="en-US" altLang="de-DE" sz="1800" b="1" dirty="0" smtClean="0">
                <a:latin typeface="Courier New" pitchFamily="49" charset="0"/>
                <a:ea typeface="SimSun" charset="-122"/>
              </a:rPr>
              <a:t>case</a:t>
            </a:r>
            <a:r>
              <a:rPr lang="en-US" altLang="de-DE" sz="1800" dirty="0" smtClean="0">
                <a:latin typeface="Courier New" pitchFamily="49" charset="0"/>
                <a:ea typeface="SimSun" charset="-122"/>
              </a:rPr>
              <a:t> Z </a:t>
            </a:r>
            <a:r>
              <a:rPr lang="en-US" altLang="de-DE" sz="1800" b="1" dirty="0" smtClean="0">
                <a:latin typeface="Courier New" pitchFamily="49" charset="0"/>
                <a:ea typeface="SimSun" charset="-122"/>
              </a:rPr>
              <a:t>is</a:t>
            </a:r>
          </a:p>
          <a:p>
            <a:pPr eaLnBrk="1" hangingPunct="1">
              <a:spcBef>
                <a:spcPts val="500"/>
              </a:spcBef>
              <a:buClrTx/>
              <a:buFontTx/>
              <a:buNone/>
            </a:pPr>
            <a:r>
              <a:rPr lang="en-US" altLang="de-DE" sz="1800" dirty="0" smtClean="0">
                <a:latin typeface="Courier New" pitchFamily="49" charset="0"/>
                <a:ea typeface="SimSun" charset="-122"/>
              </a:rPr>
              <a:t>    </a:t>
            </a:r>
            <a:r>
              <a:rPr lang="en-US" altLang="de-DE" sz="1800" b="1" dirty="0" smtClean="0">
                <a:latin typeface="Courier New" pitchFamily="49" charset="0"/>
                <a:ea typeface="SimSun" charset="-122"/>
              </a:rPr>
              <a:t>when</a:t>
            </a:r>
            <a:r>
              <a:rPr lang="en-US" altLang="de-DE" sz="1800" dirty="0" smtClean="0">
                <a:latin typeface="Courier New" pitchFamily="49" charset="0"/>
                <a:ea typeface="SimSun" charset="-122"/>
              </a:rPr>
              <a:t> Z1 =&gt; Statements;</a:t>
            </a:r>
          </a:p>
          <a:p>
            <a:pPr eaLnBrk="1" hangingPunct="1">
              <a:spcBef>
                <a:spcPts val="500"/>
              </a:spcBef>
              <a:buClrTx/>
              <a:buFontTx/>
              <a:buNone/>
            </a:pPr>
            <a:r>
              <a:rPr lang="en-US" altLang="de-DE" sz="1800" dirty="0" smtClean="0">
                <a:solidFill>
                  <a:schemeClr val="accent2"/>
                </a:solidFill>
                <a:latin typeface="Courier New" pitchFamily="49" charset="0"/>
                <a:ea typeface="SimSun" charset="-122"/>
              </a:rPr>
              <a:t>               Z := Z2;</a:t>
            </a:r>
          </a:p>
          <a:p>
            <a:pPr eaLnBrk="1" hangingPunct="1">
              <a:spcBef>
                <a:spcPts val="500"/>
              </a:spcBef>
              <a:buClrTx/>
              <a:buFontTx/>
              <a:buNone/>
            </a:pPr>
            <a:r>
              <a:rPr lang="en-US" altLang="de-DE" sz="1800" dirty="0" smtClean="0">
                <a:latin typeface="Courier New" pitchFamily="49" charset="0"/>
                <a:ea typeface="SimSun" charset="-122"/>
              </a:rPr>
              <a:t>    …</a:t>
            </a:r>
          </a:p>
          <a:p>
            <a:pPr eaLnBrk="1" hangingPunct="1">
              <a:spcBef>
                <a:spcPts val="500"/>
              </a:spcBef>
              <a:buClrTx/>
              <a:buFontTx/>
              <a:buNone/>
            </a:pPr>
            <a:r>
              <a:rPr lang="en-US" altLang="de-DE" sz="1800" dirty="0" smtClean="0">
                <a:latin typeface="Courier New" pitchFamily="49" charset="0"/>
                <a:ea typeface="SimSun" charset="-122"/>
              </a:rPr>
              <a:t>    </a:t>
            </a:r>
            <a:r>
              <a:rPr lang="en-US" altLang="de-DE" sz="1800" b="1" dirty="0" smtClean="0">
                <a:latin typeface="Courier New" pitchFamily="49" charset="0"/>
                <a:ea typeface="SimSun" charset="-122"/>
              </a:rPr>
              <a:t>when</a:t>
            </a:r>
            <a:r>
              <a:rPr lang="en-US" altLang="de-DE" sz="1800" dirty="0" smtClean="0">
                <a:latin typeface="Courier New" pitchFamily="49" charset="0"/>
                <a:ea typeface="SimSun" charset="-122"/>
              </a:rPr>
              <a:t> Z2 =&gt; Statements;</a:t>
            </a:r>
          </a:p>
          <a:p>
            <a:pPr eaLnBrk="1" hangingPunct="1">
              <a:spcBef>
                <a:spcPts val="500"/>
              </a:spcBef>
              <a:buClrTx/>
              <a:buFontTx/>
              <a:buNone/>
            </a:pPr>
            <a:r>
              <a:rPr lang="en-US" altLang="de-DE" sz="1800" dirty="0" smtClean="0">
                <a:solidFill>
                  <a:schemeClr val="accent2"/>
                </a:solidFill>
                <a:latin typeface="Courier New" pitchFamily="49" charset="0"/>
                <a:ea typeface="SimSun" charset="-122"/>
              </a:rPr>
              <a:t>               Z := Z3;</a:t>
            </a:r>
          </a:p>
          <a:p>
            <a:pPr eaLnBrk="1" hangingPunct="1">
              <a:spcBef>
                <a:spcPts val="500"/>
              </a:spcBef>
              <a:buClrTx/>
              <a:buFontTx/>
              <a:buNone/>
            </a:pPr>
            <a:r>
              <a:rPr lang="en-US" altLang="de-DE" sz="1800" dirty="0" smtClean="0">
                <a:latin typeface="Courier New" pitchFamily="49" charset="0"/>
                <a:ea typeface="SimSun" charset="-122"/>
              </a:rPr>
              <a:t>    …</a:t>
            </a:r>
          </a:p>
          <a:p>
            <a:pPr eaLnBrk="1" hangingPunct="1">
              <a:spcBef>
                <a:spcPts val="500"/>
              </a:spcBef>
              <a:buClrTx/>
              <a:buFontTx/>
              <a:buNone/>
            </a:pPr>
            <a:r>
              <a:rPr lang="en-US" altLang="de-DE" sz="1800" dirty="0" smtClean="0">
                <a:latin typeface="Courier New" pitchFamily="49" charset="0"/>
                <a:ea typeface="SimSun" charset="-122"/>
              </a:rPr>
              <a:t>  </a:t>
            </a:r>
            <a:r>
              <a:rPr lang="en-US" altLang="de-DE" sz="1800" b="1" dirty="0" smtClean="0">
                <a:latin typeface="Courier New" pitchFamily="49" charset="0"/>
                <a:ea typeface="SimSun" charset="-122"/>
              </a:rPr>
              <a:t>end case</a:t>
            </a:r>
            <a:r>
              <a:rPr lang="en-US" altLang="de-DE" sz="1800" dirty="0" smtClean="0">
                <a:latin typeface="Courier New" pitchFamily="49" charset="0"/>
                <a:ea typeface="SimSun" charset="-122"/>
              </a:rPr>
              <a:t>;</a:t>
            </a:r>
          </a:p>
          <a:p>
            <a:pPr eaLnBrk="1" hangingPunct="1">
              <a:spcBef>
                <a:spcPts val="500"/>
              </a:spcBef>
              <a:buClrTx/>
              <a:buFontTx/>
              <a:buNone/>
            </a:pPr>
            <a:r>
              <a:rPr lang="en-US" altLang="de-DE" sz="1800" b="1" dirty="0" smtClean="0">
                <a:latin typeface="Courier New" pitchFamily="49" charset="0"/>
                <a:ea typeface="SimSun" charset="-122"/>
              </a:rPr>
              <a:t>end loop</a:t>
            </a:r>
            <a:r>
              <a:rPr lang="en-US" altLang="de-DE" sz="1800" dirty="0" smtClean="0">
                <a:latin typeface="Courier New" pitchFamily="49" charset="0"/>
                <a:ea typeface="SimSun" charset="-122"/>
              </a:rPr>
              <a:t>;</a:t>
            </a:r>
            <a:endParaRPr lang="en-US" altLang="de-DE" sz="1800" dirty="0">
              <a:latin typeface="Courier New" pitchFamily="49" charset="0"/>
              <a:ea typeface="SimSun" charset="-122"/>
            </a:endParaRPr>
          </a:p>
        </p:txBody>
      </p:sp>
      <p:cxnSp>
        <p:nvCxnSpPr>
          <p:cNvPr id="66566" name="Gerade Verbindung 2"/>
          <p:cNvCxnSpPr>
            <a:cxnSpLocks noChangeShapeType="1"/>
          </p:cNvCxnSpPr>
          <p:nvPr/>
        </p:nvCxnSpPr>
        <p:spPr bwMode="auto">
          <a:xfrm>
            <a:off x="4140200" y="1979613"/>
            <a:ext cx="0" cy="4041775"/>
          </a:xfrm>
          <a:prstGeom prst="line">
            <a:avLst/>
          </a:prstGeom>
          <a:noFill/>
          <a:ln w="9525" algn="ctr">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66567" name="Fußzeilenplatzhalter 1"/>
          <p:cNvSpPr>
            <a:spLocks noGrp="1"/>
          </p:cNvSpPr>
          <p:nvPr>
            <p:ph type="ftr" sz="quarter" idx="10"/>
          </p:nvPr>
        </p:nvSpPr>
        <p:spPr>
          <a:xfrm>
            <a:off x="2411413" y="6248400"/>
            <a:ext cx="4176712" cy="609600"/>
          </a:xfrm>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en-US" altLang="de-DE" sz="2400" dirty="0" smtClean="0"/>
              <a:t>Ada Basics © 2024 C.Grein</a:t>
            </a:r>
            <a:endParaRPr lang="de-DE" altLang="de-DE" sz="2400" dirty="0"/>
          </a:p>
        </p:txBody>
      </p:sp>
      <p:sp>
        <p:nvSpPr>
          <p:cNvPr id="66568" name="Foliennummernplatzhalter 2"/>
          <p:cNvSpPr>
            <a:spLocks noGrp="1"/>
          </p:cNvSpPr>
          <p:nvPr>
            <p:ph type="sldNum" sz="quarter"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11ED68DA-C092-4B93-BEA4-A5E1EAAC5871}" type="slidenum">
              <a:rPr lang="de-DE" altLang="de-DE" sz="2400" smtClean="0"/>
              <a:pPr eaLnBrk="1" hangingPunct="1">
                <a:spcBef>
                  <a:spcPct val="0"/>
                </a:spcBef>
              </a:pPr>
              <a:t>91</a:t>
            </a:fld>
            <a:endParaRPr lang="de-DE" altLang="de-DE" sz="2400" dirty="0" smtClean="0"/>
          </a:p>
        </p:txBody>
      </p:sp>
      <p:sp>
        <p:nvSpPr>
          <p:cNvPr id="2" name="Abgerundete rechteckige Legende 1"/>
          <p:cNvSpPr/>
          <p:nvPr/>
        </p:nvSpPr>
        <p:spPr bwMode="auto">
          <a:xfrm>
            <a:off x="6804250" y="5589240"/>
            <a:ext cx="1620614" cy="560735"/>
          </a:xfrm>
          <a:prstGeom prst="wedgeRoundRectCallout">
            <a:avLst>
              <a:gd name="adj1" fmla="val -60234"/>
              <a:gd name="adj2" fmla="val -138792"/>
              <a:gd name="adj3" fmla="val 16667"/>
            </a:avLst>
          </a:prstGeom>
          <a:solidFill>
            <a:srgbClr val="FFD1D1"/>
          </a:solidFill>
          <a:ln w="9525" cap="flat" cmpd="sng" algn="ctr">
            <a:solidFill>
              <a:srgbClr val="FF3399"/>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8" charset="0"/>
              <a:buNone/>
              <a:tabLst/>
            </a:pPr>
            <a:r>
              <a:rPr kumimoji="0" lang="en-US" sz="1600" b="0" i="0" u="none" strike="noStrike" cap="none" normalizeH="0" baseline="0" dirty="0" smtClean="0">
                <a:ln>
                  <a:noFill/>
                </a:ln>
                <a:solidFill>
                  <a:srgbClr val="FF3399"/>
                </a:solidFill>
                <a:effectLst/>
                <a:latin typeface="Times New Roman" pitchFamily="18" charset="0"/>
              </a:rPr>
              <a:t>Don’t forget to change the</a:t>
            </a:r>
            <a:r>
              <a:rPr kumimoji="0" lang="en-US" sz="1600" b="0" i="0" u="none" strike="noStrike" cap="none" normalizeH="0" dirty="0" smtClean="0">
                <a:ln>
                  <a:noFill/>
                </a:ln>
                <a:solidFill>
                  <a:srgbClr val="FF3399"/>
                </a:solidFill>
                <a:effectLst/>
                <a:latin typeface="Times New Roman" pitchFamily="18" charset="0"/>
              </a:rPr>
              <a:t> state!</a:t>
            </a:r>
            <a:endParaRPr kumimoji="0" lang="en-US" sz="1600" b="0" i="0" u="none" strike="noStrike" cap="none" normalizeH="0" baseline="0" dirty="0" smtClean="0">
              <a:ln>
                <a:noFill/>
              </a:ln>
              <a:solidFill>
                <a:srgbClr val="FF3399"/>
              </a:solidFill>
              <a:effectLst/>
              <a:latin typeface="Times New Roman" pitchFamily="18" charset="0"/>
            </a:endParaRPr>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altLang="de-DE" dirty="0">
                <a:ea typeface="SimSun" charset="-122"/>
              </a:rPr>
              <a:t>Comefrom </a:t>
            </a:r>
            <a:r>
              <a:rPr lang="en-US" altLang="de-DE" dirty="0" smtClean="0">
                <a:ea typeface="SimSun" charset="-122"/>
              </a:rPr>
              <a:t>Statement</a:t>
            </a:r>
            <a:endParaRPr lang="de-DE" dirty="0"/>
          </a:p>
        </p:txBody>
      </p:sp>
      <p:sp>
        <p:nvSpPr>
          <p:cNvPr id="4" name="Fußzeilenplatzhalter 3"/>
          <p:cNvSpPr>
            <a:spLocks noGrp="1"/>
          </p:cNvSpPr>
          <p:nvPr>
            <p:ph type="ftr" idx="10"/>
          </p:nvPr>
        </p:nvSpPr>
        <p:spPr/>
        <p:txBody>
          <a:bodyPr/>
          <a:lstStyle/>
          <a:p>
            <a:pPr>
              <a:defRPr/>
            </a:pPr>
            <a:r>
              <a:rPr lang="en-US" dirty="0" smtClean="0"/>
              <a:t>Ada Basics © 2024 C.Grein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92</a:t>
            </a:fld>
            <a:endParaRPr lang="de-DE" dirty="0"/>
          </a:p>
        </p:txBody>
      </p:sp>
      <p:sp>
        <p:nvSpPr>
          <p:cNvPr id="8" name="Text Box 4"/>
          <p:cNvSpPr txBox="1">
            <a:spLocks noChangeArrowheads="1"/>
          </p:cNvSpPr>
          <p:nvPr/>
        </p:nvSpPr>
        <p:spPr bwMode="auto">
          <a:xfrm>
            <a:off x="755576" y="2333922"/>
            <a:ext cx="3454400" cy="2535238"/>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lvl1pPr indent="33338">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defRPr sz="2400">
                <a:solidFill>
                  <a:srgbClr val="CCFF66"/>
                </a:solidFill>
                <a:latin typeface="Times New Roman" pitchFamily="18" charset="0"/>
                <a:ea typeface="SimSun" charset="-122"/>
              </a:defRPr>
            </a:lvl1pPr>
            <a:lvl2pPr>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defRPr sz="2400">
                <a:solidFill>
                  <a:srgbClr val="CCFF66"/>
                </a:solidFill>
                <a:latin typeface="Times New Roman" pitchFamily="18" charset="0"/>
                <a:ea typeface="SimSun" charset="-122"/>
              </a:defRPr>
            </a:lvl2pPr>
            <a:lvl3pPr>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defRPr sz="2400">
                <a:solidFill>
                  <a:srgbClr val="CCFF66"/>
                </a:solidFill>
                <a:latin typeface="Times New Roman" pitchFamily="18" charset="0"/>
                <a:ea typeface="SimSun" charset="-122"/>
              </a:defRPr>
            </a:lvl3pPr>
            <a:lvl4pPr>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defRPr sz="2400">
                <a:solidFill>
                  <a:srgbClr val="CCFF66"/>
                </a:solidFill>
                <a:latin typeface="Times New Roman" pitchFamily="18" charset="0"/>
                <a:ea typeface="SimSun" charset="-122"/>
              </a:defRPr>
            </a:lvl4pPr>
            <a:lvl5pPr>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defRPr sz="2400">
                <a:solidFill>
                  <a:srgbClr val="CCFF66"/>
                </a:solidFill>
                <a:latin typeface="Times New Roman" pitchFamily="18" charset="0"/>
                <a:ea typeface="SimSun" charset="-122"/>
              </a:defRPr>
            </a:lvl5pPr>
            <a:lvl6pPr marL="2514600" indent="-228600" defTabSz="449263" fontAlgn="base">
              <a:spcBef>
                <a:spcPct val="0"/>
              </a:spcBef>
              <a:spcAft>
                <a:spcPct val="0"/>
              </a:spcAft>
              <a:buClr>
                <a:srgbClr val="000000"/>
              </a:buClr>
              <a:buSzPct val="100000"/>
              <a:buFont typeface="Times New Roman" pitchFamily="18" charset="0"/>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defRPr sz="2400">
                <a:solidFill>
                  <a:srgbClr val="CCFF66"/>
                </a:solidFill>
                <a:latin typeface="Times New Roman" pitchFamily="18" charset="0"/>
                <a:ea typeface="SimSun" charset="-122"/>
              </a:defRPr>
            </a:lvl6pPr>
            <a:lvl7pPr marL="2971800" indent="-228600" defTabSz="449263" fontAlgn="base">
              <a:spcBef>
                <a:spcPct val="0"/>
              </a:spcBef>
              <a:spcAft>
                <a:spcPct val="0"/>
              </a:spcAft>
              <a:buClr>
                <a:srgbClr val="000000"/>
              </a:buClr>
              <a:buSzPct val="100000"/>
              <a:buFont typeface="Times New Roman" pitchFamily="18" charset="0"/>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defRPr sz="2400">
                <a:solidFill>
                  <a:srgbClr val="CCFF66"/>
                </a:solidFill>
                <a:latin typeface="Times New Roman" pitchFamily="18" charset="0"/>
                <a:ea typeface="SimSun" charset="-122"/>
              </a:defRPr>
            </a:lvl7pPr>
            <a:lvl8pPr marL="3429000" indent="-228600" defTabSz="449263" fontAlgn="base">
              <a:spcBef>
                <a:spcPct val="0"/>
              </a:spcBef>
              <a:spcAft>
                <a:spcPct val="0"/>
              </a:spcAft>
              <a:buClr>
                <a:srgbClr val="000000"/>
              </a:buClr>
              <a:buSzPct val="100000"/>
              <a:buFont typeface="Times New Roman" pitchFamily="18" charset="0"/>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defRPr sz="2400">
                <a:solidFill>
                  <a:srgbClr val="CCFF66"/>
                </a:solidFill>
                <a:latin typeface="Times New Roman" pitchFamily="18" charset="0"/>
                <a:ea typeface="SimSun" charset="-122"/>
              </a:defRPr>
            </a:lvl8pPr>
            <a:lvl9pPr marL="3886200" indent="-228600" defTabSz="449263" fontAlgn="base">
              <a:spcBef>
                <a:spcPct val="0"/>
              </a:spcBef>
              <a:spcAft>
                <a:spcPct val="0"/>
              </a:spcAft>
              <a:buClr>
                <a:srgbClr val="000000"/>
              </a:buClr>
              <a:buSzPct val="100000"/>
              <a:buFont typeface="Times New Roman" pitchFamily="18" charset="0"/>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defRPr sz="2400">
                <a:solidFill>
                  <a:srgbClr val="CCFF66"/>
                </a:solidFill>
                <a:latin typeface="Times New Roman" pitchFamily="18" charset="0"/>
                <a:ea typeface="SimSun" charset="-122"/>
              </a:defRPr>
            </a:lvl9pPr>
          </a:lstStyle>
          <a:p>
            <a:pPr indent="0">
              <a:lnSpc>
                <a:spcPct val="80000"/>
              </a:lnSpc>
              <a:spcBef>
                <a:spcPts val="500"/>
              </a:spcBef>
              <a:defRPr/>
            </a:pPr>
            <a:r>
              <a:rPr lang="en-US" sz="2000" dirty="0">
                <a:solidFill>
                  <a:srgbClr val="000000"/>
                </a:solidFill>
                <a:latin typeface="Courier New" pitchFamily="49" charset="0"/>
              </a:rPr>
              <a:t>Statement;  &gt;&gt;Label&lt;&lt;</a:t>
            </a:r>
            <a:endParaRPr lang="en-US" sz="2000" b="1" dirty="0">
              <a:solidFill>
                <a:srgbClr val="000000"/>
              </a:solidFill>
              <a:latin typeface="Courier New" pitchFamily="49" charset="0"/>
            </a:endParaRPr>
          </a:p>
          <a:p>
            <a:pPr indent="0">
              <a:lnSpc>
                <a:spcPct val="80000"/>
              </a:lnSpc>
              <a:spcBef>
                <a:spcPts val="500"/>
              </a:spcBef>
              <a:defRPr/>
            </a:pPr>
            <a:endParaRPr lang="en-US" sz="2000" b="1" dirty="0">
              <a:solidFill>
                <a:srgbClr val="000000"/>
              </a:solidFill>
              <a:latin typeface="Courier New" pitchFamily="49" charset="0"/>
            </a:endParaRPr>
          </a:p>
          <a:p>
            <a:pPr indent="0">
              <a:lnSpc>
                <a:spcPct val="80000"/>
              </a:lnSpc>
              <a:spcBef>
                <a:spcPts val="500"/>
              </a:spcBef>
              <a:defRPr/>
            </a:pPr>
            <a:r>
              <a:rPr lang="en-US" sz="2000" b="1" dirty="0">
                <a:solidFill>
                  <a:srgbClr val="000000"/>
                </a:solidFill>
                <a:latin typeface="Courier New" pitchFamily="49" charset="0"/>
              </a:rPr>
              <a:t>comefrom</a:t>
            </a:r>
            <a:r>
              <a:rPr lang="en-US" sz="2000" dirty="0">
                <a:solidFill>
                  <a:srgbClr val="000000"/>
                </a:solidFill>
                <a:latin typeface="Courier New" pitchFamily="49" charset="0"/>
              </a:rPr>
              <a:t> Label;</a:t>
            </a:r>
          </a:p>
          <a:p>
            <a:pPr>
              <a:lnSpc>
                <a:spcPct val="80000"/>
              </a:lnSpc>
              <a:spcBef>
                <a:spcPts val="500"/>
              </a:spcBef>
              <a:defRPr/>
            </a:pPr>
            <a:endParaRPr lang="en-US" dirty="0">
              <a:solidFill>
                <a:srgbClr val="000000"/>
              </a:solidFill>
            </a:endParaRPr>
          </a:p>
          <a:p>
            <a:pPr>
              <a:lnSpc>
                <a:spcPct val="80000"/>
              </a:lnSpc>
              <a:spcBef>
                <a:spcPts val="500"/>
              </a:spcBef>
              <a:defRPr/>
            </a:pPr>
            <a:endParaRPr lang="en-US" dirty="0">
              <a:solidFill>
                <a:srgbClr val="000000"/>
              </a:solidFill>
            </a:endParaRPr>
          </a:p>
          <a:p>
            <a:pPr>
              <a:lnSpc>
                <a:spcPct val="80000"/>
              </a:lnSpc>
              <a:spcBef>
                <a:spcPts val="500"/>
              </a:spcBef>
              <a:defRPr/>
            </a:pPr>
            <a:endParaRPr lang="en-US" dirty="0">
              <a:solidFill>
                <a:srgbClr val="000000"/>
              </a:solidFill>
            </a:endParaRPr>
          </a:p>
          <a:p>
            <a:pPr indent="0">
              <a:lnSpc>
                <a:spcPct val="80000"/>
              </a:lnSpc>
              <a:spcBef>
                <a:spcPts val="500"/>
              </a:spcBef>
              <a:defRPr/>
            </a:pPr>
            <a:r>
              <a:rPr lang="en-US" dirty="0">
                <a:solidFill>
                  <a:srgbClr val="000000"/>
                </a:solidFill>
              </a:rPr>
              <a:t>The counter </a:t>
            </a:r>
            <a:r>
              <a:rPr lang="en-US" dirty="0" smtClean="0">
                <a:solidFill>
                  <a:srgbClr val="000000"/>
                </a:solidFill>
              </a:rPr>
              <a:t>part </a:t>
            </a:r>
            <a:r>
              <a:rPr lang="en-US" dirty="0">
                <a:solidFill>
                  <a:srgbClr val="000000"/>
                </a:solidFill>
              </a:rPr>
              <a:t>to goto.</a:t>
            </a:r>
          </a:p>
          <a:p>
            <a:pPr>
              <a:lnSpc>
                <a:spcPct val="80000"/>
              </a:lnSpc>
              <a:spcBef>
                <a:spcPts val="500"/>
              </a:spcBef>
              <a:defRPr/>
            </a:pPr>
            <a:endParaRPr lang="de-DE" dirty="0">
              <a:solidFill>
                <a:srgbClr val="000000"/>
              </a:solidFill>
            </a:endParaRPr>
          </a:p>
        </p:txBody>
      </p:sp>
      <p:sp>
        <p:nvSpPr>
          <p:cNvPr id="9" name="Text Box 5"/>
          <p:cNvSpPr txBox="1">
            <a:spLocks noChangeArrowheads="1"/>
          </p:cNvSpPr>
          <p:nvPr/>
        </p:nvSpPr>
        <p:spPr bwMode="auto">
          <a:xfrm>
            <a:off x="4499992" y="2430189"/>
            <a:ext cx="4122739" cy="236696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90000" tIns="46800" rIns="90000" bIns="46800"/>
          <a:lstStyle>
            <a:lvl1pPr indent="25400">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defRPr sz="2400">
                <a:solidFill>
                  <a:srgbClr val="CCFF66"/>
                </a:solidFill>
                <a:latin typeface="Times New Roman" pitchFamily="18" charset="0"/>
                <a:ea typeface="SimSun" charset="-122"/>
              </a:defRPr>
            </a:lvl1pPr>
            <a:lvl2pPr>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defRPr sz="2400">
                <a:solidFill>
                  <a:srgbClr val="CCFF66"/>
                </a:solidFill>
                <a:latin typeface="Times New Roman" pitchFamily="18" charset="0"/>
                <a:ea typeface="SimSun" charset="-122"/>
              </a:defRPr>
            </a:lvl2pPr>
            <a:lvl3pPr>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defRPr sz="2400">
                <a:solidFill>
                  <a:srgbClr val="CCFF66"/>
                </a:solidFill>
                <a:latin typeface="Times New Roman" pitchFamily="18" charset="0"/>
                <a:ea typeface="SimSun" charset="-122"/>
              </a:defRPr>
            </a:lvl3pPr>
            <a:lvl4pPr>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defRPr sz="2400">
                <a:solidFill>
                  <a:srgbClr val="CCFF66"/>
                </a:solidFill>
                <a:latin typeface="Times New Roman" pitchFamily="18" charset="0"/>
                <a:ea typeface="SimSun" charset="-122"/>
              </a:defRPr>
            </a:lvl4pPr>
            <a:lvl5pPr>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defRPr sz="2400">
                <a:solidFill>
                  <a:srgbClr val="CCFF66"/>
                </a:solidFill>
                <a:latin typeface="Times New Roman" pitchFamily="18" charset="0"/>
                <a:ea typeface="SimSun" charset="-122"/>
              </a:defRPr>
            </a:lvl5pPr>
            <a:lvl6pPr marL="2514600" indent="-228600" defTabSz="449263" fontAlgn="base">
              <a:spcBef>
                <a:spcPct val="0"/>
              </a:spcBef>
              <a:spcAft>
                <a:spcPct val="0"/>
              </a:spcAft>
              <a:buClr>
                <a:srgbClr val="000000"/>
              </a:buClr>
              <a:buSzPct val="100000"/>
              <a:buFont typeface="Times New Roman" pitchFamily="18" charset="0"/>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defRPr sz="2400">
                <a:solidFill>
                  <a:srgbClr val="CCFF66"/>
                </a:solidFill>
                <a:latin typeface="Times New Roman" pitchFamily="18" charset="0"/>
                <a:ea typeface="SimSun" charset="-122"/>
              </a:defRPr>
            </a:lvl6pPr>
            <a:lvl7pPr marL="2971800" indent="-228600" defTabSz="449263" fontAlgn="base">
              <a:spcBef>
                <a:spcPct val="0"/>
              </a:spcBef>
              <a:spcAft>
                <a:spcPct val="0"/>
              </a:spcAft>
              <a:buClr>
                <a:srgbClr val="000000"/>
              </a:buClr>
              <a:buSzPct val="100000"/>
              <a:buFont typeface="Times New Roman" pitchFamily="18" charset="0"/>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defRPr sz="2400">
                <a:solidFill>
                  <a:srgbClr val="CCFF66"/>
                </a:solidFill>
                <a:latin typeface="Times New Roman" pitchFamily="18" charset="0"/>
                <a:ea typeface="SimSun" charset="-122"/>
              </a:defRPr>
            </a:lvl7pPr>
            <a:lvl8pPr marL="3429000" indent="-228600" defTabSz="449263" fontAlgn="base">
              <a:spcBef>
                <a:spcPct val="0"/>
              </a:spcBef>
              <a:spcAft>
                <a:spcPct val="0"/>
              </a:spcAft>
              <a:buClr>
                <a:srgbClr val="000000"/>
              </a:buClr>
              <a:buSzPct val="100000"/>
              <a:buFont typeface="Times New Roman" pitchFamily="18" charset="0"/>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defRPr sz="2400">
                <a:solidFill>
                  <a:srgbClr val="CCFF66"/>
                </a:solidFill>
                <a:latin typeface="Times New Roman" pitchFamily="18" charset="0"/>
                <a:ea typeface="SimSun" charset="-122"/>
              </a:defRPr>
            </a:lvl8pPr>
            <a:lvl9pPr marL="3886200" indent="-228600" defTabSz="449263" fontAlgn="base">
              <a:spcBef>
                <a:spcPct val="0"/>
              </a:spcBef>
              <a:spcAft>
                <a:spcPct val="0"/>
              </a:spcAft>
              <a:buClr>
                <a:srgbClr val="000000"/>
              </a:buClr>
              <a:buSzPct val="100000"/>
              <a:buFont typeface="Times New Roman" pitchFamily="18" charset="0"/>
              <a:tabLst>
                <a:tab pos="0" algn="l"/>
                <a:tab pos="104775" algn="l"/>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defRPr sz="2400">
                <a:solidFill>
                  <a:srgbClr val="CCFF66"/>
                </a:solidFill>
                <a:latin typeface="Times New Roman" pitchFamily="18" charset="0"/>
                <a:ea typeface="SimSun" charset="-122"/>
              </a:defRPr>
            </a:lvl9pPr>
          </a:lstStyle>
          <a:p>
            <a:pPr indent="0">
              <a:lnSpc>
                <a:spcPct val="80000"/>
              </a:lnSpc>
              <a:spcBef>
                <a:spcPts val="800"/>
              </a:spcBef>
              <a:defRPr/>
            </a:pPr>
            <a:r>
              <a:rPr lang="en-US" sz="1800" b="1" dirty="0">
                <a:solidFill>
                  <a:srgbClr val="FF0000"/>
                </a:solidFill>
                <a:latin typeface="Courier New" pitchFamily="49" charset="0"/>
              </a:rPr>
              <a:t>loop</a:t>
            </a:r>
          </a:p>
          <a:p>
            <a:pPr>
              <a:lnSpc>
                <a:spcPct val="80000"/>
              </a:lnSpc>
              <a:spcBef>
                <a:spcPts val="800"/>
              </a:spcBef>
              <a:defRPr/>
            </a:pPr>
            <a:r>
              <a:rPr lang="en-US" sz="1800" b="1" dirty="0">
                <a:solidFill>
                  <a:srgbClr val="FF0000"/>
                </a:solidFill>
                <a:latin typeface="Courier New" pitchFamily="49" charset="0"/>
              </a:rPr>
              <a:t>  </a:t>
            </a:r>
            <a:r>
              <a:rPr lang="en-US" sz="1800" dirty="0">
                <a:solidFill>
                  <a:srgbClr val="FF0000"/>
                </a:solidFill>
                <a:latin typeface="Courier New" pitchFamily="49" charset="0"/>
              </a:rPr>
              <a:t>Statements;</a:t>
            </a:r>
          </a:p>
          <a:p>
            <a:pPr>
              <a:lnSpc>
                <a:spcPct val="80000"/>
              </a:lnSpc>
              <a:spcBef>
                <a:spcPts val="800"/>
              </a:spcBef>
              <a:defRPr/>
            </a:pPr>
            <a:r>
              <a:rPr lang="en-US" sz="1800" b="1" dirty="0">
                <a:solidFill>
                  <a:srgbClr val="FF0000"/>
                </a:solidFill>
                <a:latin typeface="Courier New" pitchFamily="49" charset="0"/>
              </a:rPr>
              <a:t>  comefrom</a:t>
            </a:r>
            <a:r>
              <a:rPr lang="en-US" sz="1800" dirty="0">
                <a:solidFill>
                  <a:srgbClr val="FF0000"/>
                </a:solidFill>
                <a:latin typeface="Courier New" pitchFamily="49" charset="0"/>
              </a:rPr>
              <a:t> Somewhere;</a:t>
            </a:r>
            <a:endParaRPr lang="en-US" sz="1800" b="1" dirty="0">
              <a:solidFill>
                <a:srgbClr val="FF0000"/>
              </a:solidFill>
              <a:latin typeface="Courier New" pitchFamily="49" charset="0"/>
            </a:endParaRPr>
          </a:p>
          <a:p>
            <a:pPr>
              <a:lnSpc>
                <a:spcPct val="80000"/>
              </a:lnSpc>
              <a:spcBef>
                <a:spcPts val="800"/>
              </a:spcBef>
              <a:defRPr/>
            </a:pPr>
            <a:r>
              <a:rPr lang="en-US" sz="1800" dirty="0">
                <a:solidFill>
                  <a:srgbClr val="FF0000"/>
                </a:solidFill>
                <a:latin typeface="Courier New" pitchFamily="49" charset="0"/>
              </a:rPr>
              <a:t>  Statements;</a:t>
            </a:r>
          </a:p>
          <a:p>
            <a:pPr>
              <a:lnSpc>
                <a:spcPct val="80000"/>
              </a:lnSpc>
              <a:spcBef>
                <a:spcPts val="800"/>
              </a:spcBef>
              <a:defRPr/>
            </a:pPr>
            <a:r>
              <a:rPr lang="en-US" sz="1800" b="1" dirty="0">
                <a:solidFill>
                  <a:srgbClr val="FF0000"/>
                </a:solidFill>
                <a:latin typeface="Courier New" pitchFamily="49" charset="0"/>
              </a:rPr>
              <a:t>  comefrom </a:t>
            </a:r>
            <a:r>
              <a:rPr lang="en-US" sz="1800" dirty="0">
                <a:solidFill>
                  <a:srgbClr val="FF0000"/>
                </a:solidFill>
                <a:latin typeface="Courier New" pitchFamily="49" charset="0"/>
              </a:rPr>
              <a:t>Somewhereorother;</a:t>
            </a:r>
          </a:p>
          <a:p>
            <a:pPr>
              <a:lnSpc>
                <a:spcPct val="80000"/>
              </a:lnSpc>
              <a:spcBef>
                <a:spcPts val="800"/>
              </a:spcBef>
              <a:defRPr/>
            </a:pPr>
            <a:r>
              <a:rPr lang="en-US" sz="1800" b="1" dirty="0">
                <a:solidFill>
                  <a:srgbClr val="FF0000"/>
                </a:solidFill>
                <a:latin typeface="Courier New" pitchFamily="49" charset="0"/>
              </a:rPr>
              <a:t>end loop</a:t>
            </a:r>
            <a:r>
              <a:rPr lang="en-US" sz="1800" dirty="0">
                <a:solidFill>
                  <a:srgbClr val="FF0000"/>
                </a:solidFill>
                <a:latin typeface="Courier New" pitchFamily="49" charset="0"/>
              </a:rPr>
              <a:t>;</a:t>
            </a:r>
            <a:endParaRPr lang="en-US" sz="1800" dirty="0">
              <a:solidFill>
                <a:srgbClr val="0000FF"/>
              </a:solidFill>
              <a:latin typeface="Courier New" pitchFamily="49" charset="0"/>
            </a:endParaRPr>
          </a:p>
        </p:txBody>
      </p:sp>
      <p:cxnSp>
        <p:nvCxnSpPr>
          <p:cNvPr id="10" name="Gerade Verbindung 4"/>
          <p:cNvCxnSpPr>
            <a:cxnSpLocks noChangeShapeType="1"/>
          </p:cNvCxnSpPr>
          <p:nvPr/>
        </p:nvCxnSpPr>
        <p:spPr bwMode="auto">
          <a:xfrm>
            <a:off x="827584" y="3717032"/>
            <a:ext cx="3454400" cy="0"/>
          </a:xfrm>
          <a:prstGeom prst="line">
            <a:avLst/>
          </a:prstGeom>
          <a:noFill/>
          <a:ln w="9525" algn="ctr">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1" name="Gerade Verbindung 3"/>
          <p:cNvCxnSpPr>
            <a:cxnSpLocks noChangeShapeType="1"/>
          </p:cNvCxnSpPr>
          <p:nvPr/>
        </p:nvCxnSpPr>
        <p:spPr bwMode="auto">
          <a:xfrm>
            <a:off x="4283968" y="2349797"/>
            <a:ext cx="0" cy="2519363"/>
          </a:xfrm>
          <a:prstGeom prst="line">
            <a:avLst/>
          </a:prstGeom>
          <a:noFill/>
          <a:ln w="9525" algn="ctr">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2" name="Textfeld 11"/>
          <p:cNvSpPr txBox="1">
            <a:spLocks noChangeArrowheads="1"/>
          </p:cNvSpPr>
          <p:nvPr/>
        </p:nvSpPr>
        <p:spPr bwMode="auto">
          <a:xfrm>
            <a:off x="2843808" y="4868863"/>
            <a:ext cx="2844800" cy="101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de-DE" sz="6000" dirty="0">
                <a:solidFill>
                  <a:srgbClr val="FF0000"/>
                </a:solidFill>
              </a:rPr>
              <a:t>Baloney</a:t>
            </a:r>
          </a:p>
        </p:txBody>
      </p:sp>
    </p:spTree>
    <p:extLst>
      <p:ext uri="{BB962C8B-B14F-4D97-AF65-F5344CB8AC3E}">
        <p14:creationId xmlns:p14="http://schemas.microsoft.com/office/powerpoint/2010/main" val="1298186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en-US" noProof="0" dirty="0" smtClean="0"/>
              <a:t>Which Weekday?</a:t>
            </a:r>
            <a:endParaRPr lang="en-US" noProof="0" dirty="0"/>
          </a:p>
        </p:txBody>
      </p:sp>
      <p:sp>
        <p:nvSpPr>
          <p:cNvPr id="3" name="Inhaltsplatzhalter 2"/>
          <p:cNvSpPr>
            <a:spLocks noGrp="1"/>
          </p:cNvSpPr>
          <p:nvPr>
            <p:ph idx="1"/>
          </p:nvPr>
        </p:nvSpPr>
        <p:spPr/>
        <p:txBody>
          <a:bodyPr/>
          <a:lstStyle/>
          <a:p>
            <a:pPr marL="0" indent="0"/>
            <a:r>
              <a:rPr lang="en-US" sz="2000" dirty="0" smtClean="0"/>
              <a:t>Determine the weekday of a date using the </a:t>
            </a:r>
            <a:r>
              <a:rPr lang="en-US" sz="2000" noProof="0" dirty="0" smtClean="0"/>
              <a:t>Zeller’s </a:t>
            </a:r>
            <a:r>
              <a:rPr lang="en-US" sz="2000" dirty="0"/>
              <a:t> </a:t>
            </a:r>
            <a:r>
              <a:rPr lang="en-US" sz="2000" noProof="0" dirty="0" smtClean="0"/>
              <a:t>congruence </a:t>
            </a:r>
            <a:r>
              <a:rPr lang="en-US" sz="2000" noProof="0" dirty="0" smtClean="0">
                <a:cs typeface="Courier New" panose="02070309020205020404" pitchFamily="49" charset="0"/>
              </a:rPr>
              <a:t>(only valid for Gregorian dates, i.e. from October</a:t>
            </a:r>
            <a:r>
              <a:rPr lang="en-US" sz="2000" noProof="0" dirty="0" smtClean="0"/>
              <a:t> </a:t>
            </a:r>
            <a:r>
              <a:rPr lang="en-US" sz="2000" dirty="0" smtClean="0"/>
              <a:t>15</a:t>
            </a:r>
            <a:r>
              <a:rPr lang="en-US" sz="2000" baseline="30000" dirty="0" smtClean="0"/>
              <a:t>th</a:t>
            </a:r>
            <a:r>
              <a:rPr lang="en-US" sz="2000" dirty="0" smtClean="0"/>
              <a:t>, 1582, on</a:t>
            </a:r>
            <a:r>
              <a:rPr lang="en-US" sz="2000" noProof="0" dirty="0" smtClean="0">
                <a:cs typeface="Courier New" panose="02070309020205020404" pitchFamily="49" charset="0"/>
              </a:rPr>
              <a:t>)</a:t>
            </a:r>
            <a:r>
              <a:rPr lang="en-US" sz="2000" noProof="0" dirty="0" smtClean="0"/>
              <a:t>:</a:t>
            </a:r>
          </a:p>
          <a:p>
            <a:pPr marL="0" indent="0"/>
            <a:r>
              <a:rPr lang="en-US" sz="1800" noProof="0" dirty="0" smtClean="0">
                <a:latin typeface="Courier New" panose="02070309020205020404" pitchFamily="49" charset="0"/>
                <a:cs typeface="Courier New" panose="02070309020205020404" pitchFamily="49" charset="0"/>
              </a:rPr>
              <a:t>Weekday = ((26*Month-2)/10 + </a:t>
            </a:r>
            <a:r>
              <a:rPr lang="en-US" sz="1800" dirty="0" smtClean="0">
                <a:latin typeface="Courier New" panose="02070309020205020404" pitchFamily="49" charset="0"/>
                <a:cs typeface="Courier New" panose="02070309020205020404" pitchFamily="49" charset="0"/>
              </a:rPr>
              <a:t>Day</a:t>
            </a:r>
            <a:r>
              <a:rPr lang="en-US" sz="1800" noProof="0" dirty="0" smtClean="0">
                <a:latin typeface="Courier New" panose="02070309020205020404" pitchFamily="49" charset="0"/>
                <a:cs typeface="Courier New" panose="02070309020205020404" pitchFamily="49" charset="0"/>
              </a:rPr>
              <a:t> + </a:t>
            </a:r>
            <a:r>
              <a:rPr lang="en-US" sz="1800" dirty="0" smtClean="0">
                <a:latin typeface="Courier New" panose="02070309020205020404" pitchFamily="49" charset="0"/>
                <a:cs typeface="Courier New" panose="02070309020205020404" pitchFamily="49" charset="0"/>
              </a:rPr>
              <a:t>Yea</a:t>
            </a:r>
            <a:r>
              <a:rPr lang="en-US" sz="1800" noProof="0" dirty="0" smtClean="0">
                <a:latin typeface="Courier New" panose="02070309020205020404" pitchFamily="49" charset="0"/>
                <a:cs typeface="Courier New" panose="02070309020205020404" pitchFamily="49" charset="0"/>
              </a:rPr>
              <a:t>r + Year/4 +</a:t>
            </a:r>
            <a:br>
              <a:rPr lang="en-US" sz="1800" noProof="0" dirty="0" smtClean="0">
                <a:latin typeface="Courier New" panose="02070309020205020404" pitchFamily="49" charset="0"/>
                <a:cs typeface="Courier New" panose="02070309020205020404" pitchFamily="49" charset="0"/>
              </a:rPr>
            </a:br>
            <a:r>
              <a:rPr lang="en-US" sz="1800" noProof="0" dirty="0" smtClean="0">
                <a:latin typeface="Courier New" panose="02070309020205020404" pitchFamily="49" charset="0"/>
                <a:cs typeface="Courier New" panose="02070309020205020404" pitchFamily="49" charset="0"/>
              </a:rPr>
              <a:t>             Century/4 – 2*Century) </a:t>
            </a:r>
            <a:r>
              <a:rPr lang="en-US" sz="1800" b="1" noProof="0" dirty="0" smtClean="0">
                <a:latin typeface="Courier New" panose="02070309020205020404" pitchFamily="49" charset="0"/>
                <a:cs typeface="Courier New" panose="02070309020205020404" pitchFamily="49" charset="0"/>
              </a:rPr>
              <a:t>mod</a:t>
            </a:r>
            <a:r>
              <a:rPr lang="en-US" sz="1800" noProof="0" dirty="0" smtClean="0">
                <a:latin typeface="Courier New" panose="02070309020205020404" pitchFamily="49" charset="0"/>
                <a:cs typeface="Courier New" panose="02070309020205020404" pitchFamily="49" charset="0"/>
              </a:rPr>
              <a:t> 7</a:t>
            </a:r>
          </a:p>
          <a:p>
            <a:pPr marL="0" indent="0"/>
            <a:r>
              <a:rPr lang="en-US" sz="2000" noProof="0" dirty="0" smtClean="0">
                <a:cs typeface="Courier New" panose="02070309020205020404" pitchFamily="49" charset="0"/>
              </a:rPr>
              <a:t>In this formula, </a:t>
            </a:r>
            <a:r>
              <a:rPr lang="en-US" sz="1800" noProof="0" dirty="0" smtClean="0">
                <a:latin typeface="Courier New" panose="02070309020205020404" pitchFamily="49" charset="0"/>
                <a:cs typeface="Courier New" panose="02070309020205020404" pitchFamily="49" charset="0"/>
              </a:rPr>
              <a:t>Year</a:t>
            </a:r>
            <a:r>
              <a:rPr lang="en-US" sz="2000" noProof="0" dirty="0" smtClean="0">
                <a:cs typeface="Courier New" panose="02070309020205020404" pitchFamily="49" charset="0"/>
              </a:rPr>
              <a:t> is the last two digits of the year number, </a:t>
            </a:r>
            <a:r>
              <a:rPr lang="en-US" sz="1800" noProof="0" dirty="0" smtClean="0">
                <a:latin typeface="Courier New" panose="02070309020205020404" pitchFamily="49" charset="0"/>
                <a:cs typeface="Courier New" panose="02070309020205020404" pitchFamily="49" charset="0"/>
              </a:rPr>
              <a:t>Century</a:t>
            </a:r>
            <a:r>
              <a:rPr lang="en-US" sz="2000" noProof="0" dirty="0" smtClean="0">
                <a:cs typeface="Courier New" panose="02070309020205020404" pitchFamily="49" charset="0"/>
              </a:rPr>
              <a:t> is the </a:t>
            </a:r>
            <a:r>
              <a:rPr lang="en-US" sz="2000" dirty="0" smtClean="0">
                <a:cs typeface="Courier New" panose="02070309020205020404" pitchFamily="49" charset="0"/>
              </a:rPr>
              <a:t>first two; </a:t>
            </a:r>
            <a:r>
              <a:rPr lang="en-US" sz="2000" noProof="0" dirty="0" smtClean="0">
                <a:cs typeface="Courier New" panose="02070309020205020404" pitchFamily="49" charset="0"/>
              </a:rPr>
              <a:t>months are numbered starting with One equal to March, January and February are considered as the eleventh and twelfth month of the previous year; the weekday is in the range of 0..6, 0 corresponding to Sunday, traditionally the first day of the week (</a:t>
            </a:r>
            <a:r>
              <a:rPr lang="en-US" sz="2000" i="1" noProof="0" dirty="0" smtClean="0">
                <a:cs typeface="Courier New" panose="02070309020205020404" pitchFamily="49" charset="0"/>
              </a:rPr>
              <a:t>on Sabbath, thou shalt rest</a:t>
            </a:r>
            <a:r>
              <a:rPr lang="en-US" sz="2000" noProof="0" dirty="0" smtClean="0">
                <a:cs typeface="Courier New" panose="02070309020205020404" pitchFamily="49" charset="0"/>
              </a:rPr>
              <a:t>). (</a:t>
            </a:r>
            <a:r>
              <a:rPr lang="en-US" sz="2000" dirty="0" smtClean="0">
                <a:cs typeface="Courier New" panose="02070309020205020404" pitchFamily="49" charset="0"/>
              </a:rPr>
              <a:t>For the</a:t>
            </a:r>
            <a:r>
              <a:rPr lang="en-US" sz="2000" noProof="0" dirty="0" smtClean="0">
                <a:cs typeface="Courier New" panose="02070309020205020404" pitchFamily="49" charset="0"/>
              </a:rPr>
              <a:t> Romans, March was the first month of the year: </a:t>
            </a:r>
            <a:r>
              <a:rPr lang="en-US" sz="2000" i="1" noProof="0" dirty="0" smtClean="0">
                <a:cs typeface="Courier New" panose="02070309020205020404" pitchFamily="49" charset="0"/>
              </a:rPr>
              <a:t>September</a:t>
            </a:r>
            <a:r>
              <a:rPr lang="en-US" sz="2000" noProof="0" dirty="0" smtClean="0">
                <a:cs typeface="Courier New" panose="02070309020205020404" pitchFamily="49" charset="0"/>
              </a:rPr>
              <a:t> from septem 7, octo 8, novem 9, decem 10.)</a:t>
            </a:r>
          </a:p>
          <a:p>
            <a:pPr marL="0" indent="0"/>
            <a:r>
              <a:rPr lang="en-US" sz="2000" noProof="0" dirty="0" smtClean="0">
                <a:cs typeface="Courier New" panose="02070309020205020404" pitchFamily="49" charset="0"/>
              </a:rPr>
              <a:t>Correct </a:t>
            </a:r>
            <a:r>
              <a:rPr lang="en-US" sz="2000" dirty="0">
                <a:cs typeface="Courier New" panose="02070309020205020404" pitchFamily="49" charset="0"/>
              </a:rPr>
              <a:t>the input values </a:t>
            </a:r>
            <a:r>
              <a:rPr lang="en-US" sz="2000" noProof="0" dirty="0" smtClean="0">
                <a:cs typeface="Courier New" panose="02070309020205020404" pitchFamily="49" charset="0"/>
              </a:rPr>
              <a:t>of the month and year accordingly.</a:t>
            </a:r>
          </a:p>
        </p:txBody>
      </p:sp>
      <p:sp>
        <p:nvSpPr>
          <p:cNvPr id="4" name="Fußzeilenplatzhalter 3"/>
          <p:cNvSpPr>
            <a:spLocks noGrp="1"/>
          </p:cNvSpPr>
          <p:nvPr>
            <p:ph type="ftr" idx="10"/>
          </p:nvPr>
        </p:nvSpPr>
        <p:spPr/>
        <p:txBody>
          <a:bodyPr/>
          <a:lstStyle/>
          <a:p>
            <a:pPr>
              <a:defRPr/>
            </a:pPr>
            <a:r>
              <a:rPr lang="en-US" dirty="0" smtClean="0"/>
              <a:t>Ada Basics © 2024 C.Grein</a:t>
            </a:r>
            <a:endParaRPr lang="de-DE" dirty="0"/>
          </a:p>
        </p:txBody>
      </p:sp>
      <p:sp>
        <p:nvSpPr>
          <p:cNvPr id="5" name="Foliennummernplatzhalter 4"/>
          <p:cNvSpPr>
            <a:spLocks noGrp="1"/>
          </p:cNvSpPr>
          <p:nvPr>
            <p:ph type="sldNum" idx="11"/>
          </p:nvPr>
        </p:nvSpPr>
        <p:spPr/>
        <p:txBody>
          <a:bodyPr/>
          <a:lstStyle/>
          <a:p>
            <a:pPr>
              <a:defRPr/>
            </a:pPr>
            <a:fld id="{BD1DEB15-19F0-4B46-ACC4-5C2E329B4A2D}" type="slidenum">
              <a:rPr lang="de-DE" smtClean="0"/>
              <a:pPr>
                <a:defRPr/>
              </a:pPr>
              <a:t>93</a:t>
            </a:fld>
            <a:endParaRPr lang="de-DE" dirty="0"/>
          </a:p>
        </p:txBody>
      </p:sp>
      <p:sp>
        <p:nvSpPr>
          <p:cNvPr id="6" name="Textfeld 5"/>
          <p:cNvSpPr txBox="1"/>
          <p:nvPr/>
        </p:nvSpPr>
        <p:spPr>
          <a:xfrm>
            <a:off x="757188" y="6002534"/>
            <a:ext cx="1008112" cy="338554"/>
          </a:xfrm>
          <a:prstGeom prst="rect">
            <a:avLst/>
          </a:prstGeom>
          <a:solidFill>
            <a:srgbClr val="31DBE3"/>
          </a:solidFill>
          <a:ln>
            <a:solidFill>
              <a:srgbClr val="0070C0"/>
            </a:solidFill>
          </a:ln>
        </p:spPr>
        <p:txBody>
          <a:bodyPr wrap="square" rtlCol="0">
            <a:spAutoFit/>
          </a:bodyPr>
          <a:lstStyle/>
          <a:p>
            <a:r>
              <a:rPr lang="de-DE" sz="1600" dirty="0" smtClean="0">
                <a:solidFill>
                  <a:schemeClr val="tx1"/>
                </a:solidFill>
              </a:rPr>
              <a:t>See Code</a:t>
            </a:r>
            <a:endParaRPr lang="de-DE" sz="1600" dirty="0">
              <a:solidFill>
                <a:schemeClr val="tx1"/>
              </a:solidFill>
            </a:endParaRPr>
          </a:p>
        </p:txBody>
      </p:sp>
      <p:sp>
        <p:nvSpPr>
          <p:cNvPr id="7" name="Textfeld 6"/>
          <p:cNvSpPr txBox="1"/>
          <p:nvPr/>
        </p:nvSpPr>
        <p:spPr>
          <a:xfrm>
            <a:off x="6588224" y="6021289"/>
            <a:ext cx="2029916" cy="307777"/>
          </a:xfrm>
          <a:prstGeom prst="rect">
            <a:avLst/>
          </a:prstGeom>
          <a:solidFill>
            <a:srgbClr val="FF9933"/>
          </a:solidFill>
          <a:ln w="12700">
            <a:solidFill>
              <a:srgbClr val="C00000"/>
            </a:solidFill>
          </a:ln>
        </p:spPr>
        <p:txBody>
          <a:bodyPr wrap="square" rtlCol="0">
            <a:spAutoFit/>
          </a:bodyPr>
          <a:lstStyle/>
          <a:p>
            <a:r>
              <a:rPr lang="en-US" sz="1400" dirty="0" smtClean="0">
                <a:solidFill>
                  <a:schemeClr val="tx1"/>
                </a:solidFill>
              </a:rPr>
              <a:t>1.1.1900 must result in 1.</a:t>
            </a:r>
            <a:endParaRPr lang="en-US" sz="1400" dirty="0">
              <a:solidFill>
                <a:schemeClr val="tx1"/>
              </a:solidFill>
            </a:endParaRPr>
          </a:p>
        </p:txBody>
      </p:sp>
      <p:sp>
        <p:nvSpPr>
          <p:cNvPr id="8" name="Textfeld 7"/>
          <p:cNvSpPr txBox="1"/>
          <p:nvPr/>
        </p:nvSpPr>
        <p:spPr>
          <a:xfrm>
            <a:off x="395536" y="1628800"/>
            <a:ext cx="8208912" cy="338554"/>
          </a:xfrm>
          <a:prstGeom prst="rect">
            <a:avLst/>
          </a:prstGeom>
          <a:solidFill>
            <a:schemeClr val="accent3"/>
          </a:solidFill>
          <a:ln w="19050">
            <a:solidFill>
              <a:schemeClr val="accent3">
                <a:lumMod val="10000"/>
              </a:schemeClr>
            </a:solidFill>
          </a:ln>
        </p:spPr>
        <p:txBody>
          <a:bodyPr wrap="square" rtlCol="0" anchor="ctr">
            <a:spAutoFit/>
          </a:bodyPr>
          <a:lstStyle/>
          <a:p>
            <a:r>
              <a:rPr lang="en-US" sz="1600" dirty="0" smtClean="0">
                <a:solidFill>
                  <a:schemeClr val="tx1"/>
                </a:solidFill>
              </a:rPr>
              <a:t>Julius Christian Johannes Zeller (* 24 June 1822; † 31 May 1899), mathematician and theologian</a:t>
            </a:r>
            <a:endParaRPr lang="en-US" sz="1600" dirty="0">
              <a:solidFill>
                <a:schemeClr val="tx1"/>
              </a:solidFill>
            </a:endParaRPr>
          </a:p>
        </p:txBody>
      </p:sp>
    </p:spTree>
    <p:extLst>
      <p:ext uri="{BB962C8B-B14F-4D97-AF65-F5344CB8AC3E}">
        <p14:creationId xmlns:p14="http://schemas.microsoft.com/office/powerpoint/2010/main" val="37803456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6" name="Rectangle 2"/>
          <p:cNvSpPr>
            <a:spLocks noGrp="1" noChangeArrowheads="1"/>
          </p:cNvSpPr>
          <p:nvPr>
            <p:ph type="title"/>
          </p:nvPr>
        </p:nvSpPr>
        <p:spPr/>
        <p:txBody>
          <a:bodyPr/>
          <a:lstStyle/>
          <a:p>
            <a:pPr eaLnBrk="1" hangingPunct="1"/>
            <a:r>
              <a:rPr lang="en-US" altLang="de-DE" noProof="0" dirty="0" smtClean="0">
                <a:solidFill>
                  <a:srgbClr val="FF0000"/>
                </a:solidFill>
              </a:rPr>
              <a:t>Contents</a:t>
            </a:r>
          </a:p>
        </p:txBody>
      </p:sp>
      <p:sp>
        <p:nvSpPr>
          <p:cNvPr id="13317" name="Rectangle 3"/>
          <p:cNvSpPr>
            <a:spLocks noGrp="1" noChangeArrowheads="1"/>
          </p:cNvSpPr>
          <p:nvPr>
            <p:ph sz="half" idx="1"/>
          </p:nvPr>
        </p:nvSpPr>
        <p:spPr>
          <a:xfrm>
            <a:off x="684213" y="2205038"/>
            <a:ext cx="3792537" cy="4043361"/>
          </a:xfrm>
        </p:spPr>
        <p:txBody>
          <a:bodyPr/>
          <a:lstStyle/>
          <a:p>
            <a:pPr marL="266700" indent="-266700" eaLnBrk="1" hangingPunct="1">
              <a:lnSpc>
                <a:spcPct val="90000"/>
              </a:lnSpc>
              <a:spcBef>
                <a:spcPct val="20000"/>
              </a:spcBef>
              <a:buFont typeface="Times New Roman" pitchFamily="18" charset="0"/>
              <a:buChar char="•"/>
            </a:pPr>
            <a:r>
              <a:rPr lang="en-US" altLang="de-DE" noProof="0" dirty="0" smtClean="0"/>
              <a:t>Type concept by means of whole numbers</a:t>
            </a:r>
          </a:p>
          <a:p>
            <a:pPr marL="266700" indent="-266700" eaLnBrk="1" hangingPunct="1">
              <a:lnSpc>
                <a:spcPct val="90000"/>
              </a:lnSpc>
              <a:spcBef>
                <a:spcPct val="20000"/>
              </a:spcBef>
              <a:buFont typeface="Times New Roman" pitchFamily="18" charset="0"/>
              <a:buChar char="•"/>
            </a:pPr>
            <a:r>
              <a:rPr lang="en-US" altLang="de-DE" noProof="0" dirty="0" smtClean="0"/>
              <a:t>Composite types</a:t>
            </a:r>
          </a:p>
          <a:p>
            <a:pPr marL="266700" indent="-266700" eaLnBrk="1" hangingPunct="1">
              <a:lnSpc>
                <a:spcPct val="90000"/>
              </a:lnSpc>
              <a:spcBef>
                <a:spcPct val="20000"/>
              </a:spcBef>
              <a:buFont typeface="Times New Roman" pitchFamily="18" charset="0"/>
              <a:buChar char="•"/>
            </a:pPr>
            <a:r>
              <a:rPr lang="en-US" altLang="de-DE" noProof="0" dirty="0" smtClean="0"/>
              <a:t>Expressions</a:t>
            </a:r>
          </a:p>
          <a:p>
            <a:pPr marL="266700" indent="-266700" eaLnBrk="1" hangingPunct="1">
              <a:lnSpc>
                <a:spcPct val="90000"/>
              </a:lnSpc>
              <a:spcBef>
                <a:spcPct val="20000"/>
              </a:spcBef>
              <a:buFont typeface="Times New Roman" pitchFamily="18" charset="0"/>
              <a:buChar char="•"/>
            </a:pPr>
            <a:r>
              <a:rPr lang="en-US" altLang="de-DE" noProof="0" dirty="0" smtClean="0"/>
              <a:t>Control structures</a:t>
            </a:r>
          </a:p>
          <a:p>
            <a:pPr marL="266700" indent="-266700" eaLnBrk="1" hangingPunct="1">
              <a:lnSpc>
                <a:spcPct val="90000"/>
              </a:lnSpc>
              <a:spcBef>
                <a:spcPct val="20000"/>
              </a:spcBef>
              <a:buFont typeface="Times New Roman" pitchFamily="18" charset="0"/>
              <a:buChar char="•"/>
            </a:pPr>
            <a:r>
              <a:rPr lang="en-US" altLang="de-DE" b="1" noProof="0" dirty="0" smtClean="0"/>
              <a:t>Subprograms</a:t>
            </a:r>
          </a:p>
          <a:p>
            <a:pPr marL="266700" indent="-266700" eaLnBrk="1" hangingPunct="1">
              <a:lnSpc>
                <a:spcPct val="90000"/>
              </a:lnSpc>
              <a:spcBef>
                <a:spcPct val="20000"/>
              </a:spcBef>
              <a:buFont typeface="Times New Roman" pitchFamily="18" charset="0"/>
              <a:buChar char="•"/>
            </a:pPr>
            <a:r>
              <a:rPr lang="en-US" altLang="de-DE" noProof="0" dirty="0" smtClean="0"/>
              <a:t>Enumerations</a:t>
            </a:r>
          </a:p>
          <a:p>
            <a:pPr marL="266700" indent="-266700" eaLnBrk="1" hangingPunct="1">
              <a:lnSpc>
                <a:spcPct val="90000"/>
              </a:lnSpc>
              <a:spcBef>
                <a:spcPct val="20000"/>
              </a:spcBef>
              <a:buFont typeface="Times New Roman" pitchFamily="18" charset="0"/>
              <a:buChar char="•"/>
            </a:pPr>
            <a:r>
              <a:rPr lang="en-US" altLang="de-DE" dirty="0" smtClean="0"/>
              <a:t>Packages</a:t>
            </a:r>
            <a:endParaRPr lang="en-US" altLang="de-DE" dirty="0"/>
          </a:p>
        </p:txBody>
      </p:sp>
      <p:sp>
        <p:nvSpPr>
          <p:cNvPr id="13318" name="Rectangle 4"/>
          <p:cNvSpPr>
            <a:spLocks noGrp="1" noChangeArrowheads="1"/>
          </p:cNvSpPr>
          <p:nvPr>
            <p:ph sz="half" idx="2"/>
          </p:nvPr>
        </p:nvSpPr>
        <p:spPr>
          <a:xfrm>
            <a:off x="4572000" y="2060848"/>
            <a:ext cx="3794125" cy="4176289"/>
          </a:xfrm>
        </p:spPr>
        <p:txBody>
          <a:bodyPr/>
          <a:lstStyle/>
          <a:p>
            <a:pPr marL="266700" indent="-266700" eaLnBrk="1" hangingPunct="1">
              <a:lnSpc>
                <a:spcPct val="90000"/>
              </a:lnSpc>
              <a:spcBef>
                <a:spcPct val="20000"/>
              </a:spcBef>
              <a:buFont typeface="Times New Roman" pitchFamily="18" charset="0"/>
              <a:buChar char="•"/>
            </a:pPr>
            <a:r>
              <a:rPr lang="en-US" altLang="de-DE" noProof="0" dirty="0" smtClean="0"/>
              <a:t>Input/Output</a:t>
            </a:r>
          </a:p>
          <a:p>
            <a:pPr marL="266700" indent="-266700" eaLnBrk="1" hangingPunct="1">
              <a:lnSpc>
                <a:spcPct val="90000"/>
              </a:lnSpc>
              <a:spcBef>
                <a:spcPct val="20000"/>
              </a:spcBef>
              <a:buFont typeface="Times New Roman" pitchFamily="18" charset="0"/>
              <a:buChar char="•"/>
            </a:pPr>
            <a:r>
              <a:rPr lang="en-US" altLang="de-DE" dirty="0"/>
              <a:t>Inheritance Ada </a:t>
            </a:r>
            <a:r>
              <a:rPr lang="en-US" altLang="de-DE" dirty="0" smtClean="0"/>
              <a:t>83</a:t>
            </a:r>
            <a:endParaRPr lang="en-US" altLang="de-DE" noProof="0" dirty="0" smtClean="0"/>
          </a:p>
          <a:p>
            <a:pPr marL="266700" indent="-266700" eaLnBrk="1" hangingPunct="1">
              <a:lnSpc>
                <a:spcPct val="90000"/>
              </a:lnSpc>
              <a:spcBef>
                <a:spcPct val="20000"/>
              </a:spcBef>
              <a:buFont typeface="Times New Roman" pitchFamily="18" charset="0"/>
              <a:buChar char="•"/>
            </a:pPr>
            <a:r>
              <a:rPr lang="en-US" altLang="de-DE" noProof="0" dirty="0" smtClean="0"/>
              <a:t>Generics</a:t>
            </a:r>
          </a:p>
          <a:p>
            <a:pPr marL="266700" indent="-266700" eaLnBrk="1" hangingPunct="1">
              <a:lnSpc>
                <a:spcPct val="90000"/>
              </a:lnSpc>
              <a:spcBef>
                <a:spcPct val="20000"/>
              </a:spcBef>
              <a:buFont typeface="Times New Roman" pitchFamily="18" charset="0"/>
              <a:buChar char="•"/>
            </a:pPr>
            <a:r>
              <a:rPr lang="en-US" altLang="de-DE" noProof="0" dirty="0" smtClean="0"/>
              <a:t>Exceptions</a:t>
            </a:r>
          </a:p>
          <a:p>
            <a:pPr marL="266700" indent="-266700" eaLnBrk="1" hangingPunct="1">
              <a:lnSpc>
                <a:spcPct val="90000"/>
              </a:lnSpc>
              <a:spcBef>
                <a:spcPct val="20000"/>
              </a:spcBef>
              <a:buFont typeface="Times New Roman" pitchFamily="18" charset="0"/>
              <a:buChar char="•"/>
            </a:pPr>
            <a:r>
              <a:rPr lang="en-US" altLang="de-DE" noProof="0" dirty="0" smtClean="0"/>
              <a:t>Elaboration</a:t>
            </a:r>
          </a:p>
          <a:p>
            <a:pPr marL="266700" indent="-266700" eaLnBrk="1" hangingPunct="1">
              <a:lnSpc>
                <a:spcPct val="90000"/>
              </a:lnSpc>
              <a:spcBef>
                <a:spcPct val="20000"/>
              </a:spcBef>
              <a:buFont typeface="Times New Roman" pitchFamily="18" charset="0"/>
              <a:buChar char="•"/>
            </a:pPr>
            <a:r>
              <a:rPr lang="en-US" altLang="de-DE" noProof="0" dirty="0" smtClean="0"/>
              <a:t>Access types</a:t>
            </a:r>
          </a:p>
          <a:p>
            <a:pPr marL="266700" indent="-266700" eaLnBrk="1" hangingPunct="1">
              <a:lnSpc>
                <a:spcPct val="90000"/>
              </a:lnSpc>
              <a:spcBef>
                <a:spcPct val="20000"/>
              </a:spcBef>
              <a:buFont typeface="Times New Roman" pitchFamily="18" charset="0"/>
              <a:buChar char="•"/>
            </a:pPr>
            <a:r>
              <a:rPr lang="en-US" altLang="de-DE" dirty="0" smtClean="0"/>
              <a:t>Representation Clauses</a:t>
            </a:r>
            <a:endParaRPr lang="en-US" altLang="de-DE" noProof="0" dirty="0" smtClean="0"/>
          </a:p>
          <a:p>
            <a:pPr marL="266700" indent="-266700" eaLnBrk="1" hangingPunct="1">
              <a:lnSpc>
                <a:spcPct val="90000"/>
              </a:lnSpc>
              <a:spcBef>
                <a:spcPct val="20000"/>
              </a:spcBef>
              <a:buFont typeface="Times New Roman" pitchFamily="18" charset="0"/>
              <a:buChar char="•"/>
            </a:pPr>
            <a:r>
              <a:rPr lang="en-US" altLang="de-DE" dirty="0"/>
              <a:t>Ada 2012: Contracts</a:t>
            </a:r>
          </a:p>
          <a:p>
            <a:pPr marL="266700" indent="-266700" eaLnBrk="1" hangingPunct="1">
              <a:lnSpc>
                <a:spcPct val="90000"/>
              </a:lnSpc>
              <a:spcBef>
                <a:spcPct val="20000"/>
              </a:spcBef>
              <a:buFont typeface="Times New Roman" pitchFamily="18" charset="0"/>
              <a:buChar char="•"/>
            </a:pPr>
            <a:r>
              <a:rPr lang="en-US" altLang="de-DE" noProof="0" dirty="0" smtClean="0"/>
              <a:t>Annexes</a:t>
            </a:r>
          </a:p>
        </p:txBody>
      </p:sp>
      <p:sp>
        <p:nvSpPr>
          <p:cNvPr id="13314" name="Fußzeilenplatzhalter 4"/>
          <p:cNvSpPr>
            <a:spLocks noGrp="1"/>
          </p:cNvSpPr>
          <p:nvPr>
            <p:ph type="ftr" idx="10"/>
          </p:nvPr>
        </p:nvSpPr>
        <p:spPr>
          <a:noFill/>
        </p:spPr>
        <p:txBody>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9pPr>
          </a:lstStyle>
          <a:p>
            <a:pPr eaLnBrk="1" hangingPunct="1"/>
            <a:r>
              <a:rPr lang="en-US" altLang="de-DE" dirty="0" smtClean="0">
                <a:solidFill>
                  <a:srgbClr val="000000"/>
                </a:solidFill>
              </a:rPr>
              <a:t>Ada Basics © 2024 C.Grein</a:t>
            </a:r>
            <a:endParaRPr lang="de-DE" altLang="de-DE" dirty="0" smtClean="0">
              <a:solidFill>
                <a:srgbClr val="000000"/>
              </a:solidFill>
            </a:endParaRPr>
          </a:p>
        </p:txBody>
      </p:sp>
      <p:sp>
        <p:nvSpPr>
          <p:cNvPr id="13315" name="Foliennummernplatzhalter 5"/>
          <p:cNvSpPr>
            <a:spLocks noGrp="1"/>
          </p:cNvSpPr>
          <p:nvPr>
            <p:ph type="sldNum" idx="11"/>
          </p:nvPr>
        </p:nvSpPr>
        <p:spPr>
          <a:noFill/>
        </p:spPr>
        <p:txBody>
          <a:bodyPr/>
          <a:lstStyle>
            <a:lvl1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1pPr>
            <a:lvl2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2pPr>
            <a:lvl3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3pPr>
            <a:lvl4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4pPr>
            <a:lvl5pPr eaLnBrk="0" hangingPunc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5pPr>
            <a:lvl6pPr marL="25146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6pPr>
            <a:lvl7pPr marL="29718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7pPr>
            <a:lvl8pPr marL="34290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8pPr>
            <a:lvl9pPr marL="3886200" indent="-228600" defTabSz="449263" eaLnBrk="0" fontAlgn="base" hangingPunct="0">
              <a:spcBef>
                <a:spcPct val="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chemeClr val="bg1"/>
                </a:solidFill>
                <a:latin typeface="Times New Roman" pitchFamily="18" charset="0"/>
              </a:defRPr>
            </a:lvl9pPr>
          </a:lstStyle>
          <a:p>
            <a:pPr eaLnBrk="1" hangingPunct="1"/>
            <a:fld id="{E9EFEE1C-C198-4851-BB3D-B7A731250132}" type="slidenum">
              <a:rPr lang="de-DE" altLang="de-DE" smtClean="0">
                <a:solidFill>
                  <a:srgbClr val="000000"/>
                </a:solidFill>
              </a:rPr>
              <a:pPr eaLnBrk="1" hangingPunct="1"/>
              <a:t>94</a:t>
            </a:fld>
            <a:endParaRPr lang="de-DE" altLang="de-DE" dirty="0" smtClean="0">
              <a:solidFill>
                <a:srgbClr val="000000"/>
              </a:solidFill>
            </a:endParaRPr>
          </a:p>
        </p:txBody>
      </p:sp>
    </p:spTree>
    <p:extLst>
      <p:ext uri="{BB962C8B-B14F-4D97-AF65-F5344CB8AC3E}">
        <p14:creationId xmlns:p14="http://schemas.microsoft.com/office/powerpoint/2010/main" val="3372300123"/>
      </p:ext>
    </p:extLst>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1"/>
          <p:cNvSpPr>
            <a:spLocks noGrp="1" noChangeArrowheads="1"/>
          </p:cNvSpPr>
          <p:nvPr>
            <p:ph type="title"/>
          </p:nvPr>
        </p:nvSpPr>
        <p:spPr>
          <a:xfrm>
            <a:off x="685800" y="476250"/>
            <a:ext cx="7772400" cy="1276350"/>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noProof="0" dirty="0" smtClean="0"/>
              <a:t>Two Kinds of Subprograms</a:t>
            </a:r>
          </a:p>
        </p:txBody>
      </p:sp>
      <p:sp>
        <p:nvSpPr>
          <p:cNvPr id="69635" name="Rectangle 2"/>
          <p:cNvSpPr>
            <a:spLocks noGrp="1" noChangeArrowheads="1"/>
          </p:cNvSpPr>
          <p:nvPr>
            <p:ph type="body" idx="1"/>
          </p:nvPr>
        </p:nvSpPr>
        <p:spPr>
          <a:xfrm>
            <a:off x="611560" y="2060848"/>
            <a:ext cx="7918648" cy="4032448"/>
          </a:xfrm>
        </p:spPr>
        <p:txBody>
          <a:bodyPr/>
          <a:lstStyle/>
          <a:p>
            <a:pPr eaLnBrk="1" hangingPunct="1">
              <a:buClrTx/>
              <a:buFont typeface="Arial" charset="0"/>
              <a:buChar char="•"/>
              <a:tabLst>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en-US" altLang="de-DE" sz="2000" noProof="0" dirty="0" smtClean="0">
                <a:solidFill>
                  <a:schemeClr val="accent2"/>
                </a:solidFill>
                <a:cs typeface="Times New Roman" pitchFamily="18" charset="0"/>
              </a:rPr>
              <a:t>Procedures </a:t>
            </a:r>
            <a:r>
              <a:rPr lang="en-US" altLang="de-DE" sz="2000" noProof="0" dirty="0" smtClean="0">
                <a:cs typeface="Times New Roman" pitchFamily="18" charset="0"/>
              </a:rPr>
              <a:t>are collections of statement</a:t>
            </a:r>
            <a:r>
              <a:rPr lang="en-US" altLang="de-DE" sz="2000" dirty="0">
                <a:cs typeface="Times New Roman" pitchFamily="18" charset="0"/>
              </a:rPr>
              <a:t>s</a:t>
            </a:r>
            <a:r>
              <a:rPr lang="en-US" altLang="de-DE" sz="2000" noProof="0" dirty="0" smtClean="0">
                <a:cs typeface="Times New Roman" pitchFamily="18" charset="0"/>
              </a:rPr>
              <a:t> with</a:t>
            </a:r>
            <a:r>
              <a:rPr lang="en-US" altLang="de-DE" sz="2000" dirty="0" smtClean="0">
                <a:cs typeface="Times New Roman" pitchFamily="18" charset="0"/>
              </a:rPr>
              <a:t> a</a:t>
            </a:r>
            <a:r>
              <a:rPr lang="en-US" altLang="de-DE" sz="2000" noProof="0" dirty="0" smtClean="0">
                <a:cs typeface="Times New Roman" pitchFamily="18" charset="0"/>
              </a:rPr>
              <a:t> name. The call is also a statement.</a:t>
            </a:r>
            <a:br>
              <a:rPr lang="en-US" altLang="de-DE" sz="2000" noProof="0" dirty="0" smtClean="0">
                <a:cs typeface="Times New Roman" pitchFamily="18" charset="0"/>
              </a:rPr>
            </a:br>
            <a:r>
              <a:rPr lang="en-US" altLang="de-DE" sz="2000" noProof="0" dirty="0" smtClean="0">
                <a:cs typeface="Times New Roman" pitchFamily="18" charset="0"/>
              </a:rPr>
              <a:t>Let </a:t>
            </a:r>
            <a:r>
              <a:rPr lang="en-US" altLang="de-DE" sz="1800" noProof="0" dirty="0" smtClean="0">
                <a:latin typeface="Courier New" panose="02070309020205020404" pitchFamily="49" charset="0"/>
                <a:cs typeface="Courier New" panose="02070309020205020404" pitchFamily="49" charset="0"/>
              </a:rPr>
              <a:t>P</a:t>
            </a:r>
            <a:r>
              <a:rPr lang="en-US" altLang="de-DE" sz="2000" noProof="0" dirty="0" smtClean="0">
                <a:cs typeface="Times New Roman" pitchFamily="18" charset="0"/>
              </a:rPr>
              <a:t> be a procedure.</a:t>
            </a:r>
            <a:r>
              <a:rPr lang="en-US" altLang="de-DE" sz="1800" noProof="0" dirty="0" smtClean="0">
                <a:cs typeface="Times New Roman" pitchFamily="18" charset="0"/>
              </a:rPr>
              <a:t/>
            </a:r>
            <a:br>
              <a:rPr lang="en-US" altLang="de-DE" sz="1800" noProof="0" dirty="0" smtClean="0">
                <a:cs typeface="Times New Roman" pitchFamily="18" charset="0"/>
              </a:rPr>
            </a:br>
            <a:r>
              <a:rPr lang="en-US" altLang="de-DE" sz="500" noProof="0" dirty="0" smtClean="0">
                <a:cs typeface="Times New Roman" pitchFamily="18" charset="0"/>
              </a:rPr>
              <a:t> </a:t>
            </a:r>
            <a:r>
              <a:rPr lang="en-US" altLang="de-DE" sz="2000" noProof="0" dirty="0" smtClean="0">
                <a:cs typeface="Times New Roman" pitchFamily="18" charset="0"/>
              </a:rPr>
              <a:t/>
            </a:r>
            <a:br>
              <a:rPr lang="en-US" altLang="de-DE" sz="2000" noProof="0" dirty="0" smtClean="0">
                <a:cs typeface="Times New Roman" pitchFamily="18" charset="0"/>
              </a:rPr>
            </a:br>
            <a:r>
              <a:rPr lang="en-US" altLang="de-DE" sz="2000" noProof="0" dirty="0" smtClean="0">
                <a:cs typeface="Times New Roman" pitchFamily="18" charset="0"/>
              </a:rPr>
              <a:t>	</a:t>
            </a:r>
            <a:r>
              <a:rPr lang="en-US" altLang="de-DE" sz="1800" noProof="0" dirty="0" smtClean="0">
                <a:latin typeface="Courier New" pitchFamily="49" charset="0"/>
                <a:cs typeface="Courier New" pitchFamily="49" charset="0"/>
              </a:rPr>
              <a:t>P (Parameter);       -- </a:t>
            </a:r>
            <a:r>
              <a:rPr lang="en-US" altLang="de-DE" sz="1800" i="1" noProof="0" dirty="0" smtClean="0">
                <a:latin typeface="Courier New" pitchFamily="49" charset="0"/>
                <a:cs typeface="Courier New" pitchFamily="49" charset="0"/>
              </a:rPr>
              <a:t>OK, a statement</a:t>
            </a:r>
            <a:r>
              <a:rPr lang="en-US" altLang="de-DE" sz="1800" noProof="0" dirty="0" smtClean="0">
                <a:latin typeface="Courier New" pitchFamily="49" charset="0"/>
                <a:cs typeface="Courier New" pitchFamily="49" charset="0"/>
              </a:rPr>
              <a:t/>
            </a:r>
            <a:br>
              <a:rPr lang="en-US" altLang="de-DE" sz="1800" noProof="0" dirty="0" smtClean="0">
                <a:latin typeface="Courier New" pitchFamily="49" charset="0"/>
                <a:cs typeface="Courier New" pitchFamily="49" charset="0"/>
              </a:rPr>
            </a:br>
            <a:r>
              <a:rPr lang="en-US" altLang="de-DE" sz="1800" noProof="0" dirty="0" smtClean="0">
                <a:latin typeface="Courier New" pitchFamily="49" charset="0"/>
                <a:cs typeface="Courier New" pitchFamily="49" charset="0"/>
              </a:rPr>
              <a:t>	</a:t>
            </a:r>
            <a:r>
              <a:rPr lang="en-US" altLang="de-DE" sz="1800" noProof="0" dirty="0" smtClean="0">
                <a:solidFill>
                  <a:srgbClr val="FF0000"/>
                </a:solidFill>
                <a:latin typeface="Courier New" pitchFamily="49" charset="0"/>
                <a:cs typeface="Courier New" pitchFamily="49" charset="0"/>
              </a:rPr>
              <a:t>X := P (Parameter);  -- </a:t>
            </a:r>
            <a:r>
              <a:rPr lang="en-US" altLang="de-DE" sz="1800" i="1" noProof="0" dirty="0" smtClean="0">
                <a:solidFill>
                  <a:srgbClr val="FF0000"/>
                </a:solidFill>
                <a:latin typeface="Courier New" pitchFamily="49" charset="0"/>
                <a:cs typeface="Courier New" pitchFamily="49" charset="0"/>
              </a:rPr>
              <a:t>Illegal, P has no value!</a:t>
            </a:r>
          </a:p>
          <a:p>
            <a:pPr eaLnBrk="1" hangingPunct="1">
              <a:buClrTx/>
              <a:buFont typeface="Arial" charset="0"/>
              <a:buChar char="•"/>
              <a:tabLst>
                <a:tab pos="554038" algn="l"/>
                <a:tab pos="1003300" algn="l"/>
                <a:tab pos="1452563" algn="l"/>
                <a:tab pos="1901825" algn="l"/>
                <a:tab pos="2351088" algn="l"/>
                <a:tab pos="2800350" algn="l"/>
                <a:tab pos="3249613" algn="l"/>
                <a:tab pos="3698875" algn="l"/>
                <a:tab pos="4148138" algn="l"/>
                <a:tab pos="4597400" algn="l"/>
                <a:tab pos="5046663" algn="l"/>
                <a:tab pos="5495925" algn="l"/>
                <a:tab pos="5945188" algn="l"/>
                <a:tab pos="6394450" algn="l"/>
                <a:tab pos="6843713" algn="l"/>
                <a:tab pos="7292975" algn="l"/>
                <a:tab pos="7742238" algn="l"/>
                <a:tab pos="8191500" algn="l"/>
                <a:tab pos="8640763" algn="l"/>
              </a:tabLst>
            </a:pPr>
            <a:r>
              <a:rPr lang="en-US" altLang="de-DE" sz="2000" noProof="0" dirty="0" smtClean="0">
                <a:solidFill>
                  <a:schemeClr val="accent2"/>
                </a:solidFill>
                <a:cs typeface="Times New Roman" pitchFamily="18" charset="0"/>
              </a:rPr>
              <a:t>Functions </a:t>
            </a:r>
            <a:r>
              <a:rPr lang="en-US" altLang="de-DE" sz="2000" noProof="0" dirty="0" smtClean="0">
                <a:solidFill>
                  <a:schemeClr val="tx1"/>
                </a:solidFill>
                <a:cs typeface="Times New Roman" pitchFamily="18" charset="0"/>
              </a:rPr>
              <a:t>are like procedures, but </a:t>
            </a:r>
            <a:r>
              <a:rPr lang="en-US" altLang="de-DE" sz="2000" noProof="0" dirty="0" smtClean="0">
                <a:cs typeface="Times New Roman" pitchFamily="18" charset="0"/>
              </a:rPr>
              <a:t>return a value. The call must be part of an expression. You cannot ignore the value like for instance in C.</a:t>
            </a:r>
            <a:br>
              <a:rPr lang="en-US" altLang="de-DE" sz="2000" noProof="0" dirty="0" smtClean="0">
                <a:cs typeface="Times New Roman" pitchFamily="18" charset="0"/>
              </a:rPr>
            </a:br>
            <a:r>
              <a:rPr lang="en-US" altLang="de-DE" sz="2000" noProof="0" dirty="0" smtClean="0">
                <a:cs typeface="Times New Roman" pitchFamily="18" charset="0"/>
              </a:rPr>
              <a:t>Let </a:t>
            </a:r>
            <a:r>
              <a:rPr lang="en-US" altLang="de-DE" sz="1800" noProof="0" dirty="0" smtClean="0">
                <a:latin typeface="Courier New" panose="02070309020205020404" pitchFamily="49" charset="0"/>
                <a:cs typeface="Courier New" panose="02070309020205020404" pitchFamily="49" charset="0"/>
              </a:rPr>
              <a:t>F</a:t>
            </a:r>
            <a:r>
              <a:rPr lang="en-US" altLang="de-DE" sz="2000" noProof="0" dirty="0" smtClean="0">
                <a:cs typeface="Times New Roman" pitchFamily="18" charset="0"/>
              </a:rPr>
              <a:t> be a function.</a:t>
            </a:r>
            <a:br>
              <a:rPr lang="en-US" altLang="de-DE" sz="2000" noProof="0" dirty="0" smtClean="0">
                <a:cs typeface="Times New Roman" pitchFamily="18" charset="0"/>
              </a:rPr>
            </a:br>
            <a:r>
              <a:rPr lang="en-US" altLang="de-DE" sz="500" noProof="0" dirty="0" smtClean="0">
                <a:cs typeface="Times New Roman" pitchFamily="18" charset="0"/>
              </a:rPr>
              <a:t> </a:t>
            </a:r>
            <a:r>
              <a:rPr lang="en-US" altLang="de-DE" sz="2000" noProof="0" dirty="0" smtClean="0">
                <a:cs typeface="Times New Roman" pitchFamily="18" charset="0"/>
              </a:rPr>
              <a:t/>
            </a:r>
            <a:br>
              <a:rPr lang="en-US" altLang="de-DE" sz="2000" noProof="0" dirty="0" smtClean="0">
                <a:cs typeface="Times New Roman" pitchFamily="18" charset="0"/>
              </a:rPr>
            </a:br>
            <a:r>
              <a:rPr lang="en-US" altLang="de-DE" sz="2000" noProof="0" dirty="0" smtClean="0">
                <a:cs typeface="Times New Roman" pitchFamily="18" charset="0"/>
              </a:rPr>
              <a:t>	</a:t>
            </a:r>
            <a:r>
              <a:rPr lang="en-US" altLang="de-DE" sz="1800" noProof="0" dirty="0" smtClean="0">
                <a:latin typeface="Courier New" pitchFamily="49" charset="0"/>
                <a:cs typeface="Courier New" pitchFamily="49" charset="0"/>
              </a:rPr>
              <a:t>X := F (Parameter);  -- </a:t>
            </a:r>
            <a:r>
              <a:rPr lang="en-US" altLang="de-DE" sz="1800" i="1" noProof="0" dirty="0" smtClean="0">
                <a:latin typeface="Courier New" pitchFamily="49" charset="0"/>
                <a:cs typeface="Courier New" pitchFamily="49" charset="0"/>
              </a:rPr>
              <a:t>OK, a function call is</a:t>
            </a:r>
            <a:r>
              <a:rPr lang="en-US" altLang="de-DE" sz="1800" noProof="0" dirty="0" smtClean="0">
                <a:latin typeface="Courier New" pitchFamily="49" charset="0"/>
                <a:cs typeface="Courier New" pitchFamily="49" charset="0"/>
              </a:rPr>
              <a:t/>
            </a:r>
            <a:br>
              <a:rPr lang="en-US" altLang="de-DE" sz="1800" noProof="0" dirty="0" smtClean="0">
                <a:latin typeface="Courier New" pitchFamily="49" charset="0"/>
                <a:cs typeface="Courier New" pitchFamily="49" charset="0"/>
              </a:rPr>
            </a:br>
            <a:r>
              <a:rPr lang="en-US" altLang="de-DE" sz="1800" noProof="0" dirty="0" smtClean="0">
                <a:latin typeface="Courier New" pitchFamily="49" charset="0"/>
                <a:cs typeface="Courier New" pitchFamily="49" charset="0"/>
              </a:rPr>
              <a:t>	                     -- </a:t>
            </a:r>
            <a:r>
              <a:rPr lang="en-US" altLang="de-DE" sz="1800" i="1" dirty="0" smtClean="0">
                <a:latin typeface="Courier New" pitchFamily="49" charset="0"/>
                <a:cs typeface="Courier New" pitchFamily="49" charset="0"/>
              </a:rPr>
              <a:t>assigned to a</a:t>
            </a:r>
            <a:r>
              <a:rPr lang="en-US" altLang="de-DE" sz="1800" i="1" noProof="0" dirty="0" smtClean="0">
                <a:latin typeface="Courier New" pitchFamily="49" charset="0"/>
                <a:cs typeface="Courier New" pitchFamily="49" charset="0"/>
              </a:rPr>
              <a:t> variable</a:t>
            </a:r>
            <a:r>
              <a:rPr lang="en-US" altLang="de-DE" sz="1800" noProof="0" dirty="0" smtClean="0">
                <a:latin typeface="Courier New" pitchFamily="49" charset="0"/>
                <a:cs typeface="Courier New" pitchFamily="49" charset="0"/>
              </a:rPr>
              <a:t/>
            </a:r>
            <a:br>
              <a:rPr lang="en-US" altLang="de-DE" sz="1800" noProof="0" dirty="0" smtClean="0">
                <a:latin typeface="Courier New" pitchFamily="49" charset="0"/>
                <a:cs typeface="Courier New" pitchFamily="49" charset="0"/>
              </a:rPr>
            </a:br>
            <a:r>
              <a:rPr lang="en-US" altLang="de-DE" sz="1800" noProof="0" dirty="0" smtClean="0">
                <a:latin typeface="Courier New" pitchFamily="49" charset="0"/>
                <a:cs typeface="Courier New" pitchFamily="49" charset="0"/>
              </a:rPr>
              <a:t>	</a:t>
            </a:r>
            <a:r>
              <a:rPr lang="en-US" altLang="de-DE" sz="1800" noProof="0" dirty="0" smtClean="0">
                <a:solidFill>
                  <a:srgbClr val="FF0000"/>
                </a:solidFill>
                <a:latin typeface="Courier New" pitchFamily="49" charset="0"/>
                <a:cs typeface="Courier New" pitchFamily="49" charset="0"/>
              </a:rPr>
              <a:t>F (Parameter);       -- </a:t>
            </a:r>
            <a:r>
              <a:rPr lang="en-US" altLang="de-DE" sz="1800" i="1" noProof="0" dirty="0" smtClean="0">
                <a:solidFill>
                  <a:srgbClr val="FF0000"/>
                </a:solidFill>
                <a:latin typeface="Courier New" pitchFamily="49" charset="0"/>
                <a:cs typeface="Courier New" pitchFamily="49" charset="0"/>
              </a:rPr>
              <a:t>Illegal, where is the value?</a:t>
            </a:r>
          </a:p>
        </p:txBody>
      </p:sp>
      <p:sp>
        <p:nvSpPr>
          <p:cNvPr id="69636" name="Fußzeilenplatzhalter 1"/>
          <p:cNvSpPr>
            <a:spLocks noGrp="1"/>
          </p:cNvSpPr>
          <p:nvPr>
            <p:ph type="ftr" sz="quarte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en-US" altLang="de-DE" sz="2400" dirty="0" smtClean="0"/>
              <a:t>Ada Basics © 2024 C.Grein</a:t>
            </a:r>
            <a:endParaRPr lang="de-DE" altLang="de-DE" sz="2400" dirty="0"/>
          </a:p>
        </p:txBody>
      </p:sp>
      <p:sp>
        <p:nvSpPr>
          <p:cNvPr id="69637" name="Foliennummernplatzhalter 2"/>
          <p:cNvSpPr>
            <a:spLocks noGrp="1"/>
          </p:cNvSpPr>
          <p:nvPr>
            <p:ph type="sldNum" sz="quarter"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0BF65D5B-2424-45C4-9464-972CA05473CB}" type="slidenum">
              <a:rPr lang="de-DE" altLang="de-DE" sz="2400" smtClean="0"/>
              <a:pPr eaLnBrk="1" hangingPunct="1">
                <a:spcBef>
                  <a:spcPct val="0"/>
                </a:spcBef>
              </a:pPr>
              <a:t>95</a:t>
            </a:fld>
            <a:endParaRPr lang="de-DE" altLang="de-DE" sz="2400" dirty="0" smtClean="0"/>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8" name="Titel 1"/>
          <p:cNvSpPr>
            <a:spLocks noGrp="1"/>
          </p:cNvSpPr>
          <p:nvPr>
            <p:ph type="title"/>
          </p:nvPr>
        </p:nvSpPr>
        <p:spPr/>
        <p:txBody>
          <a:bodyPr/>
          <a:lstStyle/>
          <a:p>
            <a:r>
              <a:rPr lang="en-US" altLang="de-DE" noProof="0" dirty="0" smtClean="0"/>
              <a:t>Separation of Specification and Implementation</a:t>
            </a:r>
          </a:p>
        </p:txBody>
      </p:sp>
      <p:sp>
        <p:nvSpPr>
          <p:cNvPr id="70659" name="Inhaltsplatzhalter 2"/>
          <p:cNvSpPr>
            <a:spLocks noGrp="1"/>
          </p:cNvSpPr>
          <p:nvPr>
            <p:ph idx="1"/>
          </p:nvPr>
        </p:nvSpPr>
        <p:spPr>
          <a:xfrm>
            <a:off x="611560" y="1897063"/>
            <a:ext cx="7846640" cy="4195762"/>
          </a:xfrm>
        </p:spPr>
        <p:txBody>
          <a:bodyPr/>
          <a:lstStyle/>
          <a:p>
            <a:pPr marL="0" indent="0"/>
            <a:r>
              <a:rPr lang="en-US" altLang="de-DE" sz="2200" noProof="0" dirty="0" smtClean="0">
                <a:cs typeface="Courier New" pitchFamily="49" charset="0"/>
              </a:rPr>
              <a:t>Every subprogram has a </a:t>
            </a:r>
            <a:r>
              <a:rPr lang="en-US" altLang="de-DE" sz="2200" i="1" noProof="0" dirty="0" smtClean="0">
                <a:cs typeface="Courier New" pitchFamily="49" charset="0"/>
              </a:rPr>
              <a:t>specification</a:t>
            </a:r>
            <a:r>
              <a:rPr lang="en-US" altLang="de-DE" sz="2200" noProof="0" dirty="0" smtClean="0">
                <a:cs typeface="Courier New" pitchFamily="49" charset="0"/>
              </a:rPr>
              <a:t> and an </a:t>
            </a:r>
            <a:r>
              <a:rPr lang="en-US" altLang="de-DE" sz="2200" i="1" noProof="0" dirty="0" smtClean="0">
                <a:cs typeface="Courier New" pitchFamily="49" charset="0"/>
              </a:rPr>
              <a:t>implementation</a:t>
            </a:r>
            <a:r>
              <a:rPr lang="en-US" altLang="de-DE" sz="2200" noProof="0" dirty="0" smtClean="0">
                <a:cs typeface="Courier New" pitchFamily="49" charset="0"/>
              </a:rPr>
              <a:t>. Parameters are optional; there are no empty parentheses if there are no parameters.</a:t>
            </a:r>
          </a:p>
          <a:p>
            <a:pPr marL="0" indent="0"/>
            <a:r>
              <a:rPr lang="en-US" altLang="de-DE" sz="2200" noProof="0" dirty="0" smtClean="0">
                <a:cs typeface="Courier New" pitchFamily="49" charset="0"/>
              </a:rPr>
              <a:t>The specification is a contract:</a:t>
            </a:r>
          </a:p>
          <a:p>
            <a:pPr marL="0" indent="0"/>
            <a:r>
              <a:rPr lang="en-US" altLang="de-DE" sz="2000" b="1" noProof="0" dirty="0" smtClean="0">
                <a:latin typeface="Courier New" pitchFamily="49" charset="0"/>
                <a:cs typeface="Courier New" pitchFamily="49" charset="0"/>
              </a:rPr>
              <a:t>  procedure</a:t>
            </a:r>
            <a:r>
              <a:rPr lang="en-US" altLang="de-DE" sz="2000" noProof="0" dirty="0" smtClean="0">
                <a:latin typeface="Courier New" pitchFamily="49" charset="0"/>
                <a:cs typeface="Courier New" pitchFamily="49" charset="0"/>
              </a:rPr>
              <a:t> P [(Parameter: </a:t>
            </a:r>
            <a:r>
              <a:rPr lang="en-US" altLang="de-DE" sz="2000" dirty="0">
                <a:latin typeface="Courier New" pitchFamily="49" charset="0"/>
                <a:cs typeface="Courier New" pitchFamily="49" charset="0"/>
              </a:rPr>
              <a:t>[</a:t>
            </a:r>
            <a:r>
              <a:rPr lang="en-US" altLang="de-DE" sz="2000" b="1" noProof="0" dirty="0" smtClean="0">
                <a:latin typeface="Courier New" pitchFamily="49" charset="0"/>
                <a:cs typeface="Courier New" pitchFamily="49" charset="0"/>
              </a:rPr>
              <a:t>in</a:t>
            </a:r>
            <a:r>
              <a:rPr lang="en-US" altLang="de-DE" sz="2000" noProof="0" dirty="0" smtClean="0">
                <a:latin typeface="Courier New" pitchFamily="49" charset="0"/>
                <a:cs typeface="Courier New" pitchFamily="49" charset="0"/>
              </a:rPr>
              <a:t> [</a:t>
            </a:r>
            <a:r>
              <a:rPr lang="en-US" altLang="de-DE" sz="2000" b="1" noProof="0" dirty="0" smtClean="0">
                <a:latin typeface="Courier New" pitchFamily="49" charset="0"/>
                <a:cs typeface="Courier New" pitchFamily="49" charset="0"/>
              </a:rPr>
              <a:t>out</a:t>
            </a:r>
            <a:r>
              <a:rPr lang="en-US" altLang="de-DE" sz="2000" dirty="0" smtClean="0">
                <a:latin typeface="Courier New" pitchFamily="49" charset="0"/>
                <a:cs typeface="Courier New" pitchFamily="49" charset="0"/>
              </a:rPr>
              <a:t>]] </a:t>
            </a:r>
            <a:r>
              <a:rPr lang="en-US" altLang="de-DE" sz="2000" noProof="0" dirty="0" smtClean="0">
                <a:latin typeface="Courier New" pitchFamily="49" charset="0"/>
                <a:cs typeface="Courier New" pitchFamily="49" charset="0"/>
              </a:rPr>
              <a:t>P_Typ)];</a:t>
            </a:r>
          </a:p>
          <a:p>
            <a:pPr marL="0" indent="0"/>
            <a:r>
              <a:rPr lang="en-US" altLang="de-DE" sz="2000" b="1" noProof="0" dirty="0" smtClean="0">
                <a:latin typeface="Courier New" pitchFamily="49" charset="0"/>
                <a:cs typeface="Courier New" pitchFamily="49" charset="0"/>
              </a:rPr>
              <a:t>  function</a:t>
            </a:r>
            <a:r>
              <a:rPr lang="en-US" altLang="de-DE" sz="2000" noProof="0" dirty="0" smtClean="0">
                <a:latin typeface="Courier New" pitchFamily="49" charset="0"/>
                <a:cs typeface="Courier New" pitchFamily="49" charset="0"/>
              </a:rPr>
              <a:t> F [(Parameter: P_Typ; …)] </a:t>
            </a:r>
            <a:r>
              <a:rPr lang="en-US" altLang="de-DE" sz="2000" b="1" noProof="0" dirty="0" smtClean="0">
                <a:latin typeface="Courier New" pitchFamily="49" charset="0"/>
                <a:cs typeface="Courier New" pitchFamily="49" charset="0"/>
              </a:rPr>
              <a:t>return </a:t>
            </a:r>
            <a:r>
              <a:rPr lang="en-US" altLang="de-DE" sz="2000" noProof="0" dirty="0" smtClean="0">
                <a:latin typeface="Courier New" pitchFamily="49" charset="0"/>
                <a:cs typeface="Courier New" pitchFamily="49" charset="0"/>
              </a:rPr>
              <a:t>R_Typ;</a:t>
            </a:r>
          </a:p>
          <a:p>
            <a:pPr marL="0" indent="0"/>
            <a:r>
              <a:rPr lang="en-US" altLang="de-DE" sz="2200" dirty="0" smtClean="0">
                <a:cs typeface="Courier New" pitchFamily="49" charset="0"/>
              </a:rPr>
              <a:t>The</a:t>
            </a:r>
            <a:r>
              <a:rPr lang="en-US" altLang="de-DE" sz="2200" noProof="0" dirty="0" smtClean="0">
                <a:cs typeface="Courier New" pitchFamily="49" charset="0"/>
              </a:rPr>
              <a:t> implementation (the subprogram </a:t>
            </a:r>
            <a:r>
              <a:rPr lang="en-US" altLang="de-DE" sz="2200" i="1" noProof="0" dirty="0" smtClean="0">
                <a:cs typeface="Courier New" pitchFamily="49" charset="0"/>
              </a:rPr>
              <a:t>body</a:t>
            </a:r>
            <a:r>
              <a:rPr lang="en-US" altLang="de-DE" sz="2200" noProof="0" dirty="0" smtClean="0">
                <a:cs typeface="Courier New" pitchFamily="49" charset="0"/>
              </a:rPr>
              <a:t>) is separate.</a:t>
            </a:r>
          </a:p>
          <a:p>
            <a:pPr marL="0" indent="0"/>
            <a:r>
              <a:rPr lang="en-US" altLang="de-DE" sz="2200" dirty="0" smtClean="0">
                <a:cs typeface="Courier New" pitchFamily="49" charset="0"/>
              </a:rPr>
              <a:t>Sub</a:t>
            </a:r>
            <a:r>
              <a:rPr lang="en-US" altLang="de-DE" sz="2200" noProof="0" dirty="0" smtClean="0">
                <a:cs typeface="Courier New" pitchFamily="49" charset="0"/>
              </a:rPr>
              <a:t>programs may omit the separate specification under certain circumstances (more in the chapter about packages); in this case, the body serves also as specification.</a:t>
            </a:r>
          </a:p>
        </p:txBody>
      </p:sp>
      <p:sp>
        <p:nvSpPr>
          <p:cNvPr id="70660" name="Fußzeilenplatzhalter 3"/>
          <p:cNvSpPr>
            <a:spLocks noGrp="1"/>
          </p:cNvSpPr>
          <p:nvPr>
            <p:ph type="ftr" sz="quarte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en-US" altLang="de-DE" sz="2400" dirty="0" smtClean="0"/>
              <a:t>Ada Basics © 2024 C.Grein</a:t>
            </a:r>
            <a:endParaRPr lang="de-DE" altLang="de-DE" sz="2400" dirty="0"/>
          </a:p>
        </p:txBody>
      </p:sp>
      <p:sp>
        <p:nvSpPr>
          <p:cNvPr id="70661" name="Foliennummernplatzhalter 4"/>
          <p:cNvSpPr>
            <a:spLocks noGrp="1"/>
          </p:cNvSpPr>
          <p:nvPr>
            <p:ph type="sldNum" sz="quarter"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4AC05A93-E91B-4CD1-BEBB-9EEDDC59A1CD}" type="slidenum">
              <a:rPr lang="de-DE" altLang="de-DE" sz="2400" smtClean="0"/>
              <a:pPr eaLnBrk="1" hangingPunct="1">
                <a:spcBef>
                  <a:spcPct val="0"/>
                </a:spcBef>
              </a:pPr>
              <a:t>96</a:t>
            </a:fld>
            <a:endParaRPr lang="de-DE" altLang="de-DE" sz="2400" dirty="0" smtClean="0"/>
          </a:p>
        </p:txBody>
      </p:sp>
    </p:spTree>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2" name="Titel 1"/>
          <p:cNvSpPr>
            <a:spLocks noGrp="1"/>
          </p:cNvSpPr>
          <p:nvPr>
            <p:ph type="title"/>
          </p:nvPr>
        </p:nvSpPr>
        <p:spPr/>
        <p:txBody>
          <a:bodyPr/>
          <a:lstStyle/>
          <a:p>
            <a:r>
              <a:rPr lang="en-US" altLang="de-DE" noProof="0" dirty="0" smtClean="0"/>
              <a:t>Subprogram Body</a:t>
            </a:r>
          </a:p>
        </p:txBody>
      </p:sp>
      <p:sp>
        <p:nvSpPr>
          <p:cNvPr id="71683" name="Inhaltsplatzhalter 2"/>
          <p:cNvSpPr>
            <a:spLocks noGrp="1"/>
          </p:cNvSpPr>
          <p:nvPr>
            <p:ph idx="1"/>
          </p:nvPr>
        </p:nvSpPr>
        <p:spPr>
          <a:xfrm>
            <a:off x="685800" y="2132856"/>
            <a:ext cx="7847013" cy="3959969"/>
          </a:xfrm>
        </p:spPr>
        <p:txBody>
          <a:bodyPr/>
          <a:lstStyle/>
          <a:p>
            <a:pPr marL="0" indent="0"/>
            <a:r>
              <a:rPr lang="en-US" altLang="de-DE" sz="2400" noProof="0" dirty="0" smtClean="0"/>
              <a:t>The body repeats exactly the specification:</a:t>
            </a:r>
          </a:p>
          <a:p>
            <a:pPr marL="0" indent="0"/>
            <a:r>
              <a:rPr lang="en-US" altLang="de-DE" sz="2000" b="1" noProof="0" dirty="0" smtClean="0">
                <a:latin typeface="Courier New" pitchFamily="49" charset="0"/>
                <a:cs typeface="Courier New" pitchFamily="49" charset="0"/>
              </a:rPr>
              <a:t>  </a:t>
            </a:r>
            <a:r>
              <a:rPr lang="en-US" altLang="de-DE" sz="2000" b="1" noProof="0" dirty="0" smtClean="0">
                <a:solidFill>
                  <a:schemeClr val="accent2"/>
                </a:solidFill>
                <a:latin typeface="Courier New" pitchFamily="49" charset="0"/>
                <a:cs typeface="Courier New" pitchFamily="49" charset="0"/>
              </a:rPr>
              <a:t>procedure</a:t>
            </a:r>
            <a:r>
              <a:rPr lang="en-US" altLang="de-DE" sz="2000" noProof="0" dirty="0" smtClean="0">
                <a:solidFill>
                  <a:schemeClr val="accent2"/>
                </a:solidFill>
                <a:latin typeface="Courier New" pitchFamily="49" charset="0"/>
                <a:cs typeface="Courier New" pitchFamily="49" charset="0"/>
              </a:rPr>
              <a:t> P (Parameter: </a:t>
            </a:r>
            <a:r>
              <a:rPr lang="en-US" altLang="de-DE" sz="2000" dirty="0">
                <a:solidFill>
                  <a:schemeClr val="accent2"/>
                </a:solidFill>
                <a:latin typeface="Courier New" pitchFamily="49" charset="0"/>
                <a:cs typeface="Courier New" pitchFamily="49" charset="0"/>
              </a:rPr>
              <a:t>[</a:t>
            </a:r>
            <a:r>
              <a:rPr lang="en-US" altLang="de-DE" sz="2000" b="1" noProof="0" dirty="0" smtClean="0">
                <a:solidFill>
                  <a:schemeClr val="accent2"/>
                </a:solidFill>
                <a:latin typeface="Courier New" pitchFamily="49" charset="0"/>
                <a:cs typeface="Courier New" pitchFamily="49" charset="0"/>
              </a:rPr>
              <a:t>in</a:t>
            </a:r>
            <a:r>
              <a:rPr lang="en-US" altLang="de-DE" sz="2000" noProof="0" dirty="0" smtClean="0">
                <a:solidFill>
                  <a:schemeClr val="accent2"/>
                </a:solidFill>
                <a:latin typeface="Courier New" pitchFamily="49" charset="0"/>
                <a:cs typeface="Courier New" pitchFamily="49" charset="0"/>
              </a:rPr>
              <a:t> [</a:t>
            </a:r>
            <a:r>
              <a:rPr lang="en-US" altLang="de-DE" sz="2000" b="1" noProof="0" dirty="0" smtClean="0">
                <a:solidFill>
                  <a:schemeClr val="accent2"/>
                </a:solidFill>
                <a:latin typeface="Courier New" pitchFamily="49" charset="0"/>
                <a:cs typeface="Courier New" pitchFamily="49" charset="0"/>
              </a:rPr>
              <a:t>out</a:t>
            </a:r>
            <a:r>
              <a:rPr lang="en-US" altLang="de-DE" sz="2000" dirty="0" smtClean="0">
                <a:solidFill>
                  <a:schemeClr val="accent2"/>
                </a:solidFill>
                <a:latin typeface="Courier New" pitchFamily="49" charset="0"/>
                <a:cs typeface="Courier New" pitchFamily="49" charset="0"/>
              </a:rPr>
              <a:t>]] </a:t>
            </a:r>
            <a:r>
              <a:rPr lang="en-US" altLang="de-DE" sz="2000" noProof="0" dirty="0" smtClean="0">
                <a:solidFill>
                  <a:schemeClr val="accent2"/>
                </a:solidFill>
                <a:latin typeface="Courier New" pitchFamily="49" charset="0"/>
                <a:cs typeface="Courier New" pitchFamily="49" charset="0"/>
              </a:rPr>
              <a:t>P_Typ) </a:t>
            </a:r>
            <a:r>
              <a:rPr lang="en-US" altLang="de-DE" sz="2000" b="1" noProof="0" dirty="0" smtClean="0">
                <a:latin typeface="Courier New" pitchFamily="49" charset="0"/>
                <a:cs typeface="Courier New" pitchFamily="49" charset="0"/>
              </a:rPr>
              <a:t>is</a:t>
            </a:r>
          </a:p>
          <a:p>
            <a:pPr marL="0" indent="0"/>
            <a:r>
              <a:rPr lang="en-US" altLang="de-DE" sz="2000" noProof="0" dirty="0" smtClean="0">
                <a:latin typeface="Courier New" pitchFamily="49" charset="0"/>
                <a:cs typeface="Courier New" pitchFamily="49" charset="0"/>
              </a:rPr>
              <a:t>  …;</a:t>
            </a:r>
          </a:p>
          <a:p>
            <a:pPr marL="0" indent="0"/>
            <a:r>
              <a:rPr lang="en-US" altLang="de-DE" sz="2000" b="1" noProof="0" dirty="0" smtClean="0">
                <a:latin typeface="Courier New" pitchFamily="49" charset="0"/>
                <a:cs typeface="Courier New" pitchFamily="49" charset="0"/>
              </a:rPr>
              <a:t>  </a:t>
            </a:r>
            <a:r>
              <a:rPr lang="en-US" altLang="de-DE" sz="2000" b="1" noProof="0" dirty="0" smtClean="0">
                <a:solidFill>
                  <a:schemeClr val="accent2"/>
                </a:solidFill>
                <a:latin typeface="Courier New" pitchFamily="49" charset="0"/>
                <a:cs typeface="Courier New" pitchFamily="49" charset="0"/>
              </a:rPr>
              <a:t>function</a:t>
            </a:r>
            <a:r>
              <a:rPr lang="en-US" altLang="de-DE" sz="2000" noProof="0" dirty="0" smtClean="0">
                <a:solidFill>
                  <a:schemeClr val="accent2"/>
                </a:solidFill>
                <a:latin typeface="Courier New" pitchFamily="49" charset="0"/>
                <a:cs typeface="Courier New" pitchFamily="49" charset="0"/>
              </a:rPr>
              <a:t> F (Parameter: P_Typ; …) </a:t>
            </a:r>
            <a:r>
              <a:rPr lang="en-US" altLang="de-DE" sz="2000" b="1" noProof="0" dirty="0" smtClean="0">
                <a:solidFill>
                  <a:schemeClr val="accent2"/>
                </a:solidFill>
                <a:latin typeface="Courier New" pitchFamily="49" charset="0"/>
                <a:cs typeface="Courier New" pitchFamily="49" charset="0"/>
              </a:rPr>
              <a:t>return </a:t>
            </a:r>
            <a:r>
              <a:rPr lang="en-US" altLang="de-DE" sz="2000" noProof="0" dirty="0" smtClean="0">
                <a:solidFill>
                  <a:schemeClr val="accent2"/>
                </a:solidFill>
                <a:latin typeface="Courier New" pitchFamily="49" charset="0"/>
                <a:cs typeface="Courier New" pitchFamily="49" charset="0"/>
              </a:rPr>
              <a:t>R_Typ </a:t>
            </a:r>
            <a:r>
              <a:rPr lang="en-US" altLang="de-DE" sz="2000" b="1" noProof="0" dirty="0" smtClean="0">
                <a:latin typeface="Courier New" pitchFamily="49" charset="0"/>
                <a:cs typeface="Courier New" pitchFamily="49" charset="0"/>
              </a:rPr>
              <a:t>is</a:t>
            </a:r>
          </a:p>
          <a:p>
            <a:pPr marL="0" indent="0"/>
            <a:r>
              <a:rPr lang="en-US" altLang="de-DE" sz="2000" noProof="0" dirty="0" smtClean="0">
                <a:latin typeface="Courier New" pitchFamily="49" charset="0"/>
                <a:cs typeface="Courier New" pitchFamily="49" charset="0"/>
              </a:rPr>
              <a:t>  …;</a:t>
            </a:r>
          </a:p>
          <a:p>
            <a:pPr marL="0" indent="0"/>
            <a:r>
              <a:rPr lang="en-US" altLang="de-DE" sz="2400" noProof="0" dirty="0" smtClean="0">
                <a:cs typeface="Courier New" pitchFamily="49" charset="0"/>
              </a:rPr>
              <a:t>At first sight, this may look unnecessary; with the possibility of overloading (see slide </a:t>
            </a:r>
            <a:r>
              <a:rPr lang="en-US" altLang="de-DE" sz="2400" dirty="0" smtClean="0">
                <a:cs typeface="Courier New" pitchFamily="49" charset="0"/>
              </a:rPr>
              <a:t>105</a:t>
            </a:r>
            <a:r>
              <a:rPr lang="en-US" altLang="de-DE" sz="2400" noProof="0" dirty="0" smtClean="0">
                <a:cs typeface="Courier New" pitchFamily="49" charset="0"/>
              </a:rPr>
              <a:t>), it is, however, an essential feature because otherwise, there would be no way to match specification </a:t>
            </a:r>
            <a:r>
              <a:rPr lang="en-US" altLang="de-DE" sz="2400" dirty="0" smtClean="0">
                <a:cs typeface="Courier New" pitchFamily="49" charset="0"/>
              </a:rPr>
              <a:t>and</a:t>
            </a:r>
            <a:r>
              <a:rPr lang="en-US" altLang="de-DE" sz="2400" noProof="0" dirty="0" smtClean="0">
                <a:cs typeface="Courier New" pitchFamily="49" charset="0"/>
              </a:rPr>
              <a:t> body.</a:t>
            </a:r>
            <a:endParaRPr lang="en-US" altLang="de-DE" sz="2400" noProof="0" dirty="0" smtClean="0"/>
          </a:p>
        </p:txBody>
      </p:sp>
      <p:sp>
        <p:nvSpPr>
          <p:cNvPr id="71684" name="Fußzeilenplatzhalter 3"/>
          <p:cNvSpPr>
            <a:spLocks noGrp="1"/>
          </p:cNvSpPr>
          <p:nvPr>
            <p:ph type="ftr" sz="quarte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en-US" altLang="de-DE" sz="2400" dirty="0" smtClean="0"/>
              <a:t>Ada Basics © 2024 C.Grein</a:t>
            </a:r>
            <a:endParaRPr lang="de-DE" altLang="de-DE" sz="2400" dirty="0"/>
          </a:p>
        </p:txBody>
      </p:sp>
      <p:sp>
        <p:nvSpPr>
          <p:cNvPr id="71685" name="Foliennummernplatzhalter 4"/>
          <p:cNvSpPr>
            <a:spLocks noGrp="1"/>
          </p:cNvSpPr>
          <p:nvPr>
            <p:ph type="sldNum" sz="quarter"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5A6FAF30-2891-4413-80F7-E807C6FAC881}" type="slidenum">
              <a:rPr lang="de-DE" altLang="de-DE" sz="2400" smtClean="0"/>
              <a:pPr eaLnBrk="1" hangingPunct="1">
                <a:spcBef>
                  <a:spcPct val="0"/>
                </a:spcBef>
              </a:pPr>
              <a:t>97</a:t>
            </a:fld>
            <a:endParaRPr lang="de-DE" altLang="de-DE" sz="2400" dirty="0" smtClean="0"/>
          </a:p>
        </p:txBody>
      </p:sp>
    </p:spTree>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1"/>
          <p:cNvSpPr>
            <a:spLocks noGrp="1" noChangeArrowheads="1"/>
          </p:cNvSpPr>
          <p:nvPr>
            <p:ph type="title"/>
          </p:nvPr>
        </p:nvSpPr>
        <p:spPr>
          <a:xfrm>
            <a:off x="685800" y="463550"/>
            <a:ext cx="7772400" cy="1435100"/>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noProof="0" dirty="0" smtClean="0"/>
              <a:t>Syntax Subprogram</a:t>
            </a:r>
            <a:br>
              <a:rPr lang="en-US" altLang="de-DE" noProof="0" dirty="0" smtClean="0"/>
            </a:br>
            <a:r>
              <a:rPr lang="en-US" altLang="de-DE" noProof="0" dirty="0" smtClean="0"/>
              <a:t>Procedure Body</a:t>
            </a:r>
          </a:p>
        </p:txBody>
      </p:sp>
      <p:sp>
        <p:nvSpPr>
          <p:cNvPr id="72707" name="Rectangle 2"/>
          <p:cNvSpPr>
            <a:spLocks noGrp="1" noChangeArrowheads="1"/>
          </p:cNvSpPr>
          <p:nvPr>
            <p:ph type="body" idx="1"/>
          </p:nvPr>
        </p:nvSpPr>
        <p:spPr>
          <a:xfrm>
            <a:off x="685800" y="1981200"/>
            <a:ext cx="7772400" cy="4165600"/>
          </a:xfrm>
        </p:spPr>
        <p:txBody>
          <a:bodyPr/>
          <a:lstStyle/>
          <a:p>
            <a:pPr marL="365125" indent="0" eaLnBrk="1" hangingPunct="1">
              <a:lnSpc>
                <a:spcPct val="90000"/>
              </a:lnSpc>
              <a:spcBef>
                <a:spcPts val="500"/>
              </a:spcBef>
              <a:buClrTx/>
              <a:buFontTx/>
              <a:buNone/>
              <a:tabLst>
                <a:tab pos="265113" algn="l"/>
                <a:tab pos="638175" algn="l"/>
                <a:tab pos="1087438" algn="l"/>
                <a:tab pos="1536700" algn="l"/>
                <a:tab pos="1985963" algn="l"/>
                <a:tab pos="2435225" algn="l"/>
                <a:tab pos="2884488" algn="l"/>
                <a:tab pos="3333750" algn="l"/>
                <a:tab pos="3783013" algn="l"/>
                <a:tab pos="4232275" algn="l"/>
                <a:tab pos="4681538" algn="l"/>
                <a:tab pos="5130800" algn="l"/>
                <a:tab pos="5580063" algn="l"/>
                <a:tab pos="6029325" algn="l"/>
                <a:tab pos="6478588" algn="l"/>
                <a:tab pos="6927850" algn="l"/>
                <a:tab pos="7377113" algn="l"/>
                <a:tab pos="7826375" algn="l"/>
                <a:tab pos="8275638" algn="l"/>
                <a:tab pos="8724900" algn="l"/>
                <a:tab pos="9174163" algn="l"/>
              </a:tabLst>
            </a:pPr>
            <a:r>
              <a:rPr lang="en-US" altLang="de-DE" sz="2000" b="1" noProof="0" dirty="0" smtClean="0">
                <a:latin typeface="Courier New" pitchFamily="49" charset="0"/>
              </a:rPr>
              <a:t>procedure</a:t>
            </a:r>
            <a:r>
              <a:rPr lang="en-US" altLang="de-DE" sz="2000" noProof="0" dirty="0" smtClean="0">
                <a:latin typeface="Courier New" pitchFamily="49" charset="0"/>
              </a:rPr>
              <a:t> P (X: </a:t>
            </a:r>
            <a:r>
              <a:rPr lang="en-US" altLang="de-DE" sz="2000" b="1" noProof="0" dirty="0" smtClean="0">
                <a:latin typeface="Courier New" pitchFamily="49" charset="0"/>
              </a:rPr>
              <a:t>in out</a:t>
            </a:r>
            <a:r>
              <a:rPr lang="en-US" altLang="de-DE" sz="2000" noProof="0" dirty="0" smtClean="0">
                <a:latin typeface="Courier New" pitchFamily="49" charset="0"/>
              </a:rPr>
              <a:t> Parameter) </a:t>
            </a:r>
            <a:r>
              <a:rPr lang="en-US" altLang="de-DE" sz="2000" b="1" noProof="0" dirty="0" smtClean="0">
                <a:latin typeface="Courier New" pitchFamily="49" charset="0"/>
              </a:rPr>
              <a:t>is</a:t>
            </a:r>
          </a:p>
          <a:p>
            <a:pPr marL="365125" indent="0" eaLnBrk="1" hangingPunct="1">
              <a:lnSpc>
                <a:spcPct val="90000"/>
              </a:lnSpc>
              <a:spcBef>
                <a:spcPts val="500"/>
              </a:spcBef>
              <a:buClrTx/>
              <a:buFontTx/>
              <a:buNone/>
              <a:tabLst>
                <a:tab pos="265113" algn="l"/>
                <a:tab pos="638175" algn="l"/>
                <a:tab pos="1087438" algn="l"/>
                <a:tab pos="1536700" algn="l"/>
                <a:tab pos="1985963" algn="l"/>
                <a:tab pos="2435225" algn="l"/>
                <a:tab pos="2884488" algn="l"/>
                <a:tab pos="3333750" algn="l"/>
                <a:tab pos="3783013" algn="l"/>
                <a:tab pos="4232275" algn="l"/>
                <a:tab pos="4681538" algn="l"/>
                <a:tab pos="5130800" algn="l"/>
                <a:tab pos="5580063" algn="l"/>
                <a:tab pos="6029325" algn="l"/>
                <a:tab pos="6478588" algn="l"/>
                <a:tab pos="6927850" algn="l"/>
                <a:tab pos="7377113" algn="l"/>
                <a:tab pos="7826375" algn="l"/>
                <a:tab pos="8275638" algn="l"/>
                <a:tab pos="8724900" algn="l"/>
                <a:tab pos="9174163" algn="l"/>
              </a:tabLst>
            </a:pPr>
            <a:r>
              <a:rPr lang="en-US" altLang="de-DE" sz="2000" b="1" noProof="0" dirty="0" smtClean="0">
                <a:latin typeface="Courier New" pitchFamily="49" charset="0"/>
              </a:rPr>
              <a:t>  </a:t>
            </a:r>
            <a:r>
              <a:rPr lang="en-US" altLang="de-DE" sz="2000" noProof="0" dirty="0" smtClean="0">
                <a:latin typeface="Courier New" pitchFamily="49" charset="0"/>
              </a:rPr>
              <a:t>declarations</a:t>
            </a:r>
            <a:r>
              <a:rPr lang="en-US" altLang="de-DE" sz="2000" b="1" noProof="0" dirty="0" smtClean="0">
                <a:latin typeface="Courier New" pitchFamily="49" charset="0"/>
              </a:rPr>
              <a:t>;</a:t>
            </a:r>
          </a:p>
          <a:p>
            <a:pPr marL="365125" indent="0" eaLnBrk="1" hangingPunct="1">
              <a:lnSpc>
                <a:spcPct val="90000"/>
              </a:lnSpc>
              <a:spcBef>
                <a:spcPts val="500"/>
              </a:spcBef>
              <a:buClrTx/>
              <a:buFontTx/>
              <a:buNone/>
              <a:tabLst>
                <a:tab pos="265113" algn="l"/>
                <a:tab pos="638175" algn="l"/>
                <a:tab pos="1087438" algn="l"/>
                <a:tab pos="1536700" algn="l"/>
                <a:tab pos="1985963" algn="l"/>
                <a:tab pos="2435225" algn="l"/>
                <a:tab pos="2884488" algn="l"/>
                <a:tab pos="3333750" algn="l"/>
                <a:tab pos="3783013" algn="l"/>
                <a:tab pos="4232275" algn="l"/>
                <a:tab pos="4681538" algn="l"/>
                <a:tab pos="5130800" algn="l"/>
                <a:tab pos="5580063" algn="l"/>
                <a:tab pos="6029325" algn="l"/>
                <a:tab pos="6478588" algn="l"/>
                <a:tab pos="6927850" algn="l"/>
                <a:tab pos="7377113" algn="l"/>
                <a:tab pos="7826375" algn="l"/>
                <a:tab pos="8275638" algn="l"/>
                <a:tab pos="8724900" algn="l"/>
                <a:tab pos="9174163" algn="l"/>
              </a:tabLst>
            </a:pPr>
            <a:r>
              <a:rPr lang="en-US" altLang="de-DE" sz="2000" b="1" noProof="0" dirty="0" smtClean="0">
                <a:latin typeface="Courier New" pitchFamily="49" charset="0"/>
              </a:rPr>
              <a:t>begin</a:t>
            </a:r>
          </a:p>
          <a:p>
            <a:pPr marL="365125" indent="0" eaLnBrk="1" hangingPunct="1">
              <a:lnSpc>
                <a:spcPct val="90000"/>
              </a:lnSpc>
              <a:spcBef>
                <a:spcPts val="500"/>
              </a:spcBef>
              <a:buClrTx/>
              <a:buFontTx/>
              <a:buNone/>
              <a:tabLst>
                <a:tab pos="265113" algn="l"/>
                <a:tab pos="638175" algn="l"/>
                <a:tab pos="1087438" algn="l"/>
                <a:tab pos="1536700" algn="l"/>
                <a:tab pos="1985963" algn="l"/>
                <a:tab pos="2435225" algn="l"/>
                <a:tab pos="2884488" algn="l"/>
                <a:tab pos="3333750" algn="l"/>
                <a:tab pos="3783013" algn="l"/>
                <a:tab pos="4232275" algn="l"/>
                <a:tab pos="4681538" algn="l"/>
                <a:tab pos="5130800" algn="l"/>
                <a:tab pos="5580063" algn="l"/>
                <a:tab pos="6029325" algn="l"/>
                <a:tab pos="6478588" algn="l"/>
                <a:tab pos="6927850" algn="l"/>
                <a:tab pos="7377113" algn="l"/>
                <a:tab pos="7826375" algn="l"/>
                <a:tab pos="8275638" algn="l"/>
                <a:tab pos="8724900" algn="l"/>
                <a:tab pos="9174163" algn="l"/>
              </a:tabLst>
            </a:pPr>
            <a:r>
              <a:rPr lang="en-US" altLang="de-DE" sz="2000" noProof="0" dirty="0" smtClean="0">
                <a:latin typeface="Courier New" pitchFamily="49" charset="0"/>
              </a:rPr>
              <a:t>  statements;</a:t>
            </a:r>
          </a:p>
          <a:p>
            <a:pPr marL="365125" indent="0" eaLnBrk="1" hangingPunct="1">
              <a:lnSpc>
                <a:spcPct val="90000"/>
              </a:lnSpc>
              <a:spcBef>
                <a:spcPts val="500"/>
              </a:spcBef>
              <a:buClrTx/>
              <a:buFontTx/>
              <a:buNone/>
              <a:tabLst>
                <a:tab pos="265113" algn="l"/>
                <a:tab pos="638175" algn="l"/>
                <a:tab pos="1087438" algn="l"/>
                <a:tab pos="1536700" algn="l"/>
                <a:tab pos="1985963" algn="l"/>
                <a:tab pos="2435225" algn="l"/>
                <a:tab pos="2884488" algn="l"/>
                <a:tab pos="3333750" algn="l"/>
                <a:tab pos="3783013" algn="l"/>
                <a:tab pos="4232275" algn="l"/>
                <a:tab pos="4681538" algn="l"/>
                <a:tab pos="5130800" algn="l"/>
                <a:tab pos="5580063" algn="l"/>
                <a:tab pos="6029325" algn="l"/>
                <a:tab pos="6478588" algn="l"/>
                <a:tab pos="6927850" algn="l"/>
                <a:tab pos="7377113" algn="l"/>
                <a:tab pos="7826375" algn="l"/>
                <a:tab pos="8275638" algn="l"/>
                <a:tab pos="8724900" algn="l"/>
                <a:tab pos="9174163" algn="l"/>
              </a:tabLst>
            </a:pPr>
            <a:r>
              <a:rPr lang="en-US" altLang="de-DE" sz="2000" b="1" noProof="0" dirty="0" smtClean="0">
                <a:solidFill>
                  <a:srgbClr val="663300"/>
                </a:solidFill>
                <a:latin typeface="Courier New" pitchFamily="49" charset="0"/>
              </a:rPr>
              <a:t>exception</a:t>
            </a:r>
          </a:p>
          <a:p>
            <a:pPr marL="365125" indent="0" eaLnBrk="1" hangingPunct="1">
              <a:lnSpc>
                <a:spcPct val="90000"/>
              </a:lnSpc>
              <a:spcBef>
                <a:spcPts val="500"/>
              </a:spcBef>
              <a:buClrTx/>
              <a:buFontTx/>
              <a:buNone/>
              <a:tabLst>
                <a:tab pos="265113" algn="l"/>
                <a:tab pos="638175" algn="l"/>
                <a:tab pos="1087438" algn="l"/>
                <a:tab pos="1536700" algn="l"/>
                <a:tab pos="1985963" algn="l"/>
                <a:tab pos="2435225" algn="l"/>
                <a:tab pos="2884488" algn="l"/>
                <a:tab pos="3333750" algn="l"/>
                <a:tab pos="3783013" algn="l"/>
                <a:tab pos="4232275" algn="l"/>
                <a:tab pos="4681538" algn="l"/>
                <a:tab pos="5130800" algn="l"/>
                <a:tab pos="5580063" algn="l"/>
                <a:tab pos="6029325" algn="l"/>
                <a:tab pos="6478588" algn="l"/>
                <a:tab pos="6927850" algn="l"/>
                <a:tab pos="7377113" algn="l"/>
                <a:tab pos="7826375" algn="l"/>
                <a:tab pos="8275638" algn="l"/>
                <a:tab pos="8724900" algn="l"/>
                <a:tab pos="9174163" algn="l"/>
              </a:tabLst>
            </a:pPr>
            <a:r>
              <a:rPr lang="en-US" altLang="de-DE" sz="2000" b="1" dirty="0">
                <a:solidFill>
                  <a:srgbClr val="663300"/>
                </a:solidFill>
                <a:latin typeface="Courier New" pitchFamily="49" charset="0"/>
              </a:rPr>
              <a:t> </a:t>
            </a:r>
            <a:r>
              <a:rPr lang="en-US" altLang="de-DE" sz="2000" b="1" dirty="0" smtClean="0">
                <a:solidFill>
                  <a:srgbClr val="663300"/>
                </a:solidFill>
                <a:latin typeface="Courier New" pitchFamily="49" charset="0"/>
              </a:rPr>
              <a:t> </a:t>
            </a:r>
            <a:r>
              <a:rPr lang="en-US" altLang="de-DE" sz="2000" noProof="0" dirty="0" smtClean="0">
                <a:solidFill>
                  <a:srgbClr val="663300"/>
                </a:solidFill>
                <a:latin typeface="Courier New" pitchFamily="49" charset="0"/>
              </a:rPr>
              <a:t>...</a:t>
            </a:r>
          </a:p>
          <a:p>
            <a:pPr marL="365125" indent="0" eaLnBrk="1" hangingPunct="1">
              <a:lnSpc>
                <a:spcPct val="90000"/>
              </a:lnSpc>
              <a:spcBef>
                <a:spcPts val="500"/>
              </a:spcBef>
              <a:buClrTx/>
              <a:buFontTx/>
              <a:buNone/>
              <a:tabLst>
                <a:tab pos="265113" algn="l"/>
                <a:tab pos="638175" algn="l"/>
                <a:tab pos="1087438" algn="l"/>
                <a:tab pos="1536700" algn="l"/>
                <a:tab pos="1985963" algn="l"/>
                <a:tab pos="2435225" algn="l"/>
                <a:tab pos="2884488" algn="l"/>
                <a:tab pos="3333750" algn="l"/>
                <a:tab pos="3783013" algn="l"/>
                <a:tab pos="4232275" algn="l"/>
                <a:tab pos="4681538" algn="l"/>
                <a:tab pos="5130800" algn="l"/>
                <a:tab pos="5580063" algn="l"/>
                <a:tab pos="6029325" algn="l"/>
                <a:tab pos="6478588" algn="l"/>
                <a:tab pos="6927850" algn="l"/>
                <a:tab pos="7377113" algn="l"/>
                <a:tab pos="7826375" algn="l"/>
                <a:tab pos="8275638" algn="l"/>
                <a:tab pos="8724900" algn="l"/>
                <a:tab pos="9174163" algn="l"/>
              </a:tabLst>
            </a:pPr>
            <a:r>
              <a:rPr lang="en-US" altLang="de-DE" sz="2000" b="1" noProof="0" dirty="0" smtClean="0">
                <a:latin typeface="Courier New" pitchFamily="49" charset="0"/>
              </a:rPr>
              <a:t>end</a:t>
            </a:r>
            <a:r>
              <a:rPr lang="en-US" altLang="de-DE" sz="2000" noProof="0" dirty="0" smtClean="0">
                <a:latin typeface="Courier New" pitchFamily="49" charset="0"/>
              </a:rPr>
              <a:t> P;</a:t>
            </a:r>
          </a:p>
          <a:p>
            <a:pPr marL="0" indent="0" eaLnBrk="1" hangingPunct="1">
              <a:lnSpc>
                <a:spcPct val="90000"/>
              </a:lnSpc>
              <a:spcBef>
                <a:spcPts val="500"/>
              </a:spcBef>
              <a:buClrTx/>
              <a:buFontTx/>
              <a:buNone/>
              <a:tabLst>
                <a:tab pos="265113" algn="l"/>
                <a:tab pos="638175" algn="l"/>
                <a:tab pos="1087438" algn="l"/>
                <a:tab pos="1536700" algn="l"/>
                <a:tab pos="1985963" algn="l"/>
                <a:tab pos="2435225" algn="l"/>
                <a:tab pos="2884488" algn="l"/>
                <a:tab pos="3333750" algn="l"/>
                <a:tab pos="3783013" algn="l"/>
                <a:tab pos="4232275" algn="l"/>
                <a:tab pos="4681538" algn="l"/>
                <a:tab pos="5130800" algn="l"/>
                <a:tab pos="5580063" algn="l"/>
                <a:tab pos="6029325" algn="l"/>
                <a:tab pos="6478588" algn="l"/>
                <a:tab pos="6927850" algn="l"/>
                <a:tab pos="7377113" algn="l"/>
                <a:tab pos="7826375" algn="l"/>
                <a:tab pos="8275638" algn="l"/>
                <a:tab pos="8724900" algn="l"/>
                <a:tab pos="9174163" algn="l"/>
              </a:tabLst>
            </a:pPr>
            <a:r>
              <a:rPr lang="en-US" altLang="de-DE" sz="2400" noProof="0" dirty="0" smtClean="0"/>
              <a:t>Parameter mode </a:t>
            </a:r>
            <a:r>
              <a:rPr lang="en-US" altLang="de-DE" sz="2400" b="1" noProof="0" dirty="0" smtClean="0">
                <a:latin typeface="Courier New" pitchFamily="49" charset="0"/>
              </a:rPr>
              <a:t>in</a:t>
            </a:r>
            <a:r>
              <a:rPr lang="en-US" altLang="de-DE" sz="2400" noProof="0" dirty="0" smtClean="0"/>
              <a:t>, </a:t>
            </a:r>
            <a:r>
              <a:rPr lang="en-US" altLang="de-DE" sz="2400" b="1" noProof="0" dirty="0" smtClean="0">
                <a:latin typeface="Courier New" pitchFamily="49" charset="0"/>
              </a:rPr>
              <a:t>in out</a:t>
            </a:r>
            <a:r>
              <a:rPr lang="en-US" altLang="de-DE" sz="2400" noProof="0" dirty="0" smtClean="0"/>
              <a:t>, </a:t>
            </a:r>
            <a:r>
              <a:rPr lang="en-US" altLang="de-DE" sz="2400" b="1" noProof="0" dirty="0" smtClean="0">
                <a:latin typeface="Courier New" pitchFamily="49" charset="0"/>
              </a:rPr>
              <a:t>out</a:t>
            </a:r>
            <a:r>
              <a:rPr lang="en-US" altLang="de-DE" sz="2400" noProof="0" dirty="0" smtClean="0"/>
              <a:t> indicates only </a:t>
            </a:r>
            <a:r>
              <a:rPr lang="en-US" altLang="de-DE" sz="2400" dirty="0"/>
              <a:t>the </a:t>
            </a:r>
            <a:r>
              <a:rPr lang="en-US" altLang="de-DE" sz="2400" i="1" dirty="0"/>
              <a:t>direction</a:t>
            </a:r>
            <a:r>
              <a:rPr lang="en-US" altLang="de-DE" sz="2400" dirty="0"/>
              <a:t> </a:t>
            </a:r>
            <a:r>
              <a:rPr lang="en-US" altLang="de-DE" sz="2400" dirty="0" smtClean="0"/>
              <a:t>of the dataflow</a:t>
            </a:r>
            <a:r>
              <a:rPr lang="en-US" altLang="de-DE" sz="2400" noProof="0" dirty="0" smtClean="0"/>
              <a:t>, not the kind of parameter transfer (by copy, reference). The latter is the compiler’s job (it will produce the appropriate code). A missing mode indication means </a:t>
            </a:r>
            <a:r>
              <a:rPr lang="en-US" altLang="de-DE" sz="2400" b="1" dirty="0" smtClean="0">
                <a:latin typeface="Courier New" pitchFamily="49" charset="0"/>
              </a:rPr>
              <a:t>in</a:t>
            </a:r>
            <a:r>
              <a:rPr lang="en-US" altLang="de-DE" sz="2400" noProof="0" dirty="0" smtClean="0"/>
              <a:t>. Parameters of mode </a:t>
            </a:r>
            <a:r>
              <a:rPr lang="en-US" altLang="de-DE" sz="2400" b="1" dirty="0">
                <a:latin typeface="Courier New" pitchFamily="49" charset="0"/>
              </a:rPr>
              <a:t>in</a:t>
            </a:r>
            <a:r>
              <a:rPr lang="en-US" altLang="de-DE" sz="2400" noProof="0" dirty="0" smtClean="0"/>
              <a:t> may have default values.</a:t>
            </a:r>
          </a:p>
        </p:txBody>
      </p:sp>
      <p:sp>
        <p:nvSpPr>
          <p:cNvPr id="72708" name="Fußzeilenplatzhalter 1"/>
          <p:cNvSpPr>
            <a:spLocks noGrp="1"/>
          </p:cNvSpPr>
          <p:nvPr>
            <p:ph type="ftr" sz="quarte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en-US" altLang="de-DE" sz="2400" dirty="0" smtClean="0"/>
              <a:t>Ada Basics © 2024 C.Grein</a:t>
            </a:r>
            <a:endParaRPr lang="de-DE" altLang="de-DE" sz="2400" dirty="0"/>
          </a:p>
        </p:txBody>
      </p:sp>
      <p:sp>
        <p:nvSpPr>
          <p:cNvPr id="72709" name="Foliennummernplatzhalter 2"/>
          <p:cNvSpPr>
            <a:spLocks noGrp="1"/>
          </p:cNvSpPr>
          <p:nvPr>
            <p:ph type="sldNum" sz="quarter"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44BBD56C-EF4F-4067-ABBE-9FF9AE1A402D}" type="slidenum">
              <a:rPr lang="de-DE" altLang="de-DE" sz="2400" smtClean="0"/>
              <a:pPr eaLnBrk="1" hangingPunct="1">
                <a:spcBef>
                  <a:spcPct val="0"/>
                </a:spcBef>
              </a:pPr>
              <a:t>98</a:t>
            </a:fld>
            <a:endParaRPr lang="de-DE" altLang="de-DE" sz="2400" dirty="0" smtClean="0"/>
          </a:p>
        </p:txBody>
      </p:sp>
      <p:sp>
        <p:nvSpPr>
          <p:cNvPr id="6" name="Abgerundete rechteckige Legende 5"/>
          <p:cNvSpPr/>
          <p:nvPr/>
        </p:nvSpPr>
        <p:spPr bwMode="auto">
          <a:xfrm>
            <a:off x="3347864" y="3356992"/>
            <a:ext cx="1658938" cy="921613"/>
          </a:xfrm>
          <a:prstGeom prst="wedgeRoundRectCallout">
            <a:avLst>
              <a:gd name="adj1" fmla="val -96438"/>
              <a:gd name="adj2" fmla="val -13847"/>
              <a:gd name="adj3" fmla="val 16667"/>
            </a:avLst>
          </a:prstGeom>
          <a:solidFill>
            <a:schemeClr val="accent2">
              <a:lumMod val="20000"/>
              <a:lumOff val="80000"/>
            </a:schemeClr>
          </a:solidFill>
          <a:ln w="9525" cap="flat" cmpd="sng" algn="ctr">
            <a:solidFill>
              <a:schemeClr val="accent2"/>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algn="ctr"/>
            <a:r>
              <a:rPr kumimoji="0" lang="en-US" sz="1700" b="0" i="0" u="none" strike="noStrike" cap="none" normalizeH="0" baseline="0" dirty="0" smtClean="0">
                <a:ln>
                  <a:noFill/>
                </a:ln>
                <a:solidFill>
                  <a:schemeClr val="tx1"/>
                </a:solidFill>
                <a:effectLst/>
              </a:rPr>
              <a:t>Exceptions will be treated later</a:t>
            </a:r>
            <a:r>
              <a:rPr lang="en-US" sz="1700" dirty="0" smtClean="0">
                <a:solidFill>
                  <a:schemeClr val="tx1"/>
                </a:solidFill>
              </a:rPr>
              <a:t>.</a:t>
            </a:r>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1"/>
          <p:cNvSpPr>
            <a:spLocks noGrp="1" noChangeArrowheads="1"/>
          </p:cNvSpPr>
          <p:nvPr>
            <p:ph type="title"/>
          </p:nvPr>
        </p:nvSpPr>
        <p:spPr>
          <a:xfrm>
            <a:off x="685800" y="463550"/>
            <a:ext cx="7772400" cy="1435100"/>
          </a:xfrm>
        </p:spPr>
        <p:txBody>
          <a:bodyPr/>
          <a:lstStyle/>
          <a:p>
            <a:pPr eaLnBrk="1" hangingPunct="1">
              <a:buClrTx/>
              <a:buFontTx/>
              <a:buNone/>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noProof="0" dirty="0" smtClean="0"/>
              <a:t>Syntax Subprogram</a:t>
            </a:r>
            <a:br>
              <a:rPr lang="en-US" altLang="de-DE" noProof="0" dirty="0" smtClean="0"/>
            </a:br>
            <a:r>
              <a:rPr lang="en-US" altLang="de-DE" noProof="0" dirty="0" smtClean="0"/>
              <a:t>Function Body</a:t>
            </a:r>
          </a:p>
        </p:txBody>
      </p:sp>
      <p:sp>
        <p:nvSpPr>
          <p:cNvPr id="73731" name="Rectangle 2"/>
          <p:cNvSpPr>
            <a:spLocks noGrp="1" noChangeArrowheads="1"/>
          </p:cNvSpPr>
          <p:nvPr>
            <p:ph type="body" idx="1"/>
          </p:nvPr>
        </p:nvSpPr>
        <p:spPr>
          <a:xfrm>
            <a:off x="685800" y="1981200"/>
            <a:ext cx="7772400" cy="4256088"/>
          </a:xfrm>
        </p:spPr>
        <p:txBody>
          <a:bodyPr/>
          <a:lstStyle/>
          <a:p>
            <a:pPr marL="0" indent="33338" eaLnBrk="1" hangingPunct="1">
              <a:lnSpc>
                <a:spcPct val="90000"/>
              </a:lnSpc>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2000" b="1" noProof="0" dirty="0" smtClean="0">
                <a:latin typeface="Courier New" pitchFamily="49" charset="0"/>
              </a:rPr>
              <a:t>function</a:t>
            </a:r>
            <a:r>
              <a:rPr lang="en-US" altLang="de-DE" sz="2000" noProof="0" dirty="0" smtClean="0">
                <a:latin typeface="Courier New" pitchFamily="49" charset="0"/>
              </a:rPr>
              <a:t> F (X: Parameter) </a:t>
            </a:r>
            <a:r>
              <a:rPr lang="en-US" altLang="de-DE" sz="2000" b="1" noProof="0" dirty="0" smtClean="0">
                <a:latin typeface="Courier New" pitchFamily="49" charset="0"/>
              </a:rPr>
              <a:t>return</a:t>
            </a:r>
            <a:r>
              <a:rPr lang="en-US" altLang="de-DE" sz="2000" noProof="0" dirty="0" smtClean="0">
                <a:latin typeface="Courier New" pitchFamily="49" charset="0"/>
              </a:rPr>
              <a:t> </a:t>
            </a:r>
            <a:r>
              <a:rPr lang="en-US" altLang="de-DE" sz="2000" dirty="0" smtClean="0">
                <a:latin typeface="Courier New" pitchFamily="49" charset="0"/>
              </a:rPr>
              <a:t>Subt</a:t>
            </a:r>
            <a:r>
              <a:rPr lang="en-US" altLang="de-DE" sz="2000" noProof="0" dirty="0" smtClean="0">
                <a:latin typeface="Courier New" pitchFamily="49" charset="0"/>
              </a:rPr>
              <a:t>ype_Name </a:t>
            </a:r>
            <a:r>
              <a:rPr lang="en-US" altLang="de-DE" sz="2000" b="1" noProof="0" dirty="0" smtClean="0">
                <a:latin typeface="Courier New" pitchFamily="49" charset="0"/>
              </a:rPr>
              <a:t>is</a:t>
            </a:r>
          </a:p>
          <a:p>
            <a:pPr marL="0" indent="33338" eaLnBrk="1" hangingPunct="1">
              <a:lnSpc>
                <a:spcPct val="90000"/>
              </a:lnSpc>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2000" noProof="0" dirty="0" smtClean="0">
                <a:latin typeface="Courier New" pitchFamily="49" charset="0"/>
              </a:rPr>
              <a:t>  declarations</a:t>
            </a:r>
            <a:r>
              <a:rPr lang="en-US" altLang="de-DE" sz="2000" b="1" noProof="0" dirty="0" smtClean="0">
                <a:latin typeface="Courier New" pitchFamily="49" charset="0"/>
              </a:rPr>
              <a:t>;</a:t>
            </a:r>
          </a:p>
          <a:p>
            <a:pPr marL="0" indent="33338" eaLnBrk="1" hangingPunct="1">
              <a:lnSpc>
                <a:spcPct val="90000"/>
              </a:lnSpc>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2000" b="1" noProof="0" dirty="0" smtClean="0">
                <a:latin typeface="Courier New" pitchFamily="49" charset="0"/>
              </a:rPr>
              <a:t>begin</a:t>
            </a:r>
          </a:p>
          <a:p>
            <a:pPr marL="0" indent="33338" eaLnBrk="1" hangingPunct="1">
              <a:lnSpc>
                <a:spcPct val="90000"/>
              </a:lnSpc>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2000" noProof="0" dirty="0" smtClean="0">
                <a:latin typeface="Courier New" pitchFamily="49" charset="0"/>
              </a:rPr>
              <a:t>  statements;</a:t>
            </a:r>
          </a:p>
          <a:p>
            <a:pPr marL="0" indent="33338" eaLnBrk="1" hangingPunct="1">
              <a:lnSpc>
                <a:spcPct val="90000"/>
              </a:lnSpc>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2000" b="1" noProof="0" dirty="0" smtClean="0">
                <a:latin typeface="Courier New" pitchFamily="49" charset="0"/>
              </a:rPr>
              <a:t>  return</a:t>
            </a:r>
            <a:r>
              <a:rPr lang="en-US" altLang="de-DE" sz="2000" noProof="0" dirty="0" smtClean="0">
                <a:latin typeface="Courier New" pitchFamily="49" charset="0"/>
              </a:rPr>
              <a:t> expression;</a:t>
            </a:r>
          </a:p>
          <a:p>
            <a:pPr marL="0" indent="33338" eaLnBrk="1" hangingPunct="1">
              <a:lnSpc>
                <a:spcPct val="90000"/>
              </a:lnSpc>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2000" b="1" noProof="0" dirty="0" smtClean="0">
                <a:solidFill>
                  <a:srgbClr val="663300"/>
                </a:solidFill>
                <a:latin typeface="Courier New" pitchFamily="49" charset="0"/>
              </a:rPr>
              <a:t>exception</a:t>
            </a:r>
          </a:p>
          <a:p>
            <a:pPr marL="0" indent="0" eaLnBrk="1" hangingPunct="1">
              <a:lnSpc>
                <a:spcPct val="90000"/>
              </a:lnSpc>
              <a:spcBef>
                <a:spcPts val="500"/>
              </a:spcBef>
              <a:buClrTx/>
              <a:buFontTx/>
              <a:buNone/>
              <a:tabLst>
                <a:tab pos="265113" algn="l"/>
                <a:tab pos="638175" algn="l"/>
                <a:tab pos="1087438" algn="l"/>
                <a:tab pos="1536700" algn="l"/>
                <a:tab pos="1985963" algn="l"/>
                <a:tab pos="2435225" algn="l"/>
                <a:tab pos="2884488" algn="l"/>
                <a:tab pos="3333750" algn="l"/>
                <a:tab pos="3783013" algn="l"/>
                <a:tab pos="4232275" algn="l"/>
                <a:tab pos="4681538" algn="l"/>
                <a:tab pos="5130800" algn="l"/>
                <a:tab pos="5580063" algn="l"/>
                <a:tab pos="6029325" algn="l"/>
                <a:tab pos="6478588" algn="l"/>
                <a:tab pos="6927850" algn="l"/>
                <a:tab pos="7377113" algn="l"/>
                <a:tab pos="7826375" algn="l"/>
                <a:tab pos="8275638" algn="l"/>
                <a:tab pos="8724900" algn="l"/>
                <a:tab pos="9174163" algn="l"/>
              </a:tabLst>
            </a:pPr>
            <a:r>
              <a:rPr lang="en-US" altLang="de-DE" sz="2000" b="1" noProof="0" dirty="0" smtClean="0">
                <a:solidFill>
                  <a:srgbClr val="663300"/>
                </a:solidFill>
                <a:latin typeface="Courier New" pitchFamily="49" charset="0"/>
              </a:rPr>
              <a:t>  </a:t>
            </a:r>
            <a:r>
              <a:rPr lang="en-US" altLang="de-DE" sz="2000" b="1" dirty="0" smtClean="0">
                <a:solidFill>
                  <a:srgbClr val="663300"/>
                </a:solidFill>
                <a:latin typeface="Courier New" pitchFamily="49" charset="0"/>
              </a:rPr>
              <a:t>...</a:t>
            </a:r>
            <a:endParaRPr lang="en-US" altLang="de-DE" sz="2000" b="1" i="1" dirty="0">
              <a:solidFill>
                <a:srgbClr val="663300"/>
              </a:solidFill>
              <a:latin typeface="Courier New" pitchFamily="49" charset="0"/>
            </a:endParaRPr>
          </a:p>
          <a:p>
            <a:pPr marL="0" indent="33338" eaLnBrk="1" hangingPunct="1">
              <a:lnSpc>
                <a:spcPct val="90000"/>
              </a:lnSpc>
              <a:spcBef>
                <a:spcPts val="500"/>
              </a:spcBef>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2000" b="1" noProof="0" dirty="0" smtClean="0">
                <a:latin typeface="Courier New" pitchFamily="49" charset="0"/>
              </a:rPr>
              <a:t>end</a:t>
            </a:r>
            <a:r>
              <a:rPr lang="en-US" altLang="de-DE" sz="2000" noProof="0" dirty="0" smtClean="0">
                <a:latin typeface="Courier New" pitchFamily="49" charset="0"/>
              </a:rPr>
              <a:t> F;</a:t>
            </a:r>
          </a:p>
          <a:p>
            <a:pPr marL="0" indent="33338" eaLnBrk="1" hangingPunct="1">
              <a:lnSpc>
                <a:spcPct val="90000"/>
              </a:lnSpc>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2200" noProof="0" dirty="0" smtClean="0"/>
              <a:t>Parameter mode only </a:t>
            </a:r>
            <a:r>
              <a:rPr lang="en-US" altLang="de-DE" sz="2200" b="1" noProof="0" dirty="0" smtClean="0">
                <a:latin typeface="Courier New" pitchFamily="49" charset="0"/>
              </a:rPr>
              <a:t>in</a:t>
            </a:r>
            <a:r>
              <a:rPr lang="en-US" altLang="de-DE" sz="2200" noProof="0" dirty="0" smtClean="0"/>
              <a:t> </a:t>
            </a:r>
            <a:r>
              <a:rPr lang="en-US" altLang="de-DE" sz="2200" dirty="0" smtClean="0"/>
              <a:t>up to</a:t>
            </a:r>
            <a:r>
              <a:rPr lang="en-US" altLang="de-DE" sz="2200" noProof="0" dirty="0" smtClean="0"/>
              <a:t> Ada 2005;</a:t>
            </a:r>
          </a:p>
          <a:p>
            <a:pPr marL="0" indent="33338" eaLnBrk="1" hangingPunct="1">
              <a:lnSpc>
                <a:spcPct val="90000"/>
              </a:lnSpc>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2200" noProof="0" dirty="0" smtClean="0">
                <a:solidFill>
                  <a:srgbClr val="00B050"/>
                </a:solidFill>
              </a:rPr>
              <a:t>Ada 2012: all modes.</a:t>
            </a:r>
          </a:p>
          <a:p>
            <a:pPr marL="0" indent="33338" eaLnBrk="1" hangingPunct="1">
              <a:lnSpc>
                <a:spcPct val="90000"/>
              </a:lnSpc>
              <a:buClrTx/>
              <a:buFontTx/>
              <a:buNone/>
              <a:tabLst>
                <a:tab pos="34290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pPr>
            <a:r>
              <a:rPr lang="en-US" altLang="de-DE" sz="2200" noProof="0" dirty="0" smtClean="0">
                <a:solidFill>
                  <a:schemeClr val="accent2"/>
                </a:solidFill>
              </a:rPr>
              <a:t>Functions and procedures without parameters do not have parentheses!</a:t>
            </a:r>
          </a:p>
        </p:txBody>
      </p:sp>
      <p:sp>
        <p:nvSpPr>
          <p:cNvPr id="73732" name="Fußzeilenplatzhalter 1"/>
          <p:cNvSpPr>
            <a:spLocks noGrp="1"/>
          </p:cNvSpPr>
          <p:nvPr>
            <p:ph type="ftr" sz="quarter" idx="10"/>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r>
              <a:rPr lang="en-US" altLang="de-DE" sz="2400" dirty="0" smtClean="0"/>
              <a:t>Ada Basics © 2024 C.Grein</a:t>
            </a:r>
            <a:endParaRPr lang="de-DE" altLang="de-DE" sz="2400" dirty="0"/>
          </a:p>
        </p:txBody>
      </p:sp>
      <p:sp>
        <p:nvSpPr>
          <p:cNvPr id="73733" name="Foliennummernplatzhalter 2"/>
          <p:cNvSpPr>
            <a:spLocks noGrp="1"/>
          </p:cNvSpPr>
          <p:nvPr>
            <p:ph type="sldNum" sz="quarter" idx="11"/>
          </p:nvPr>
        </p:nvSpPr>
        <p:spPr>
          <a:noFill/>
        </p:spPr>
        <p:txBody>
          <a:bodyPr/>
          <a:lstStyle>
            <a:lvl1pPr eaLnBrk="0" hangingPunct="0">
              <a:spcBef>
                <a:spcPts val="8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3200">
                <a:solidFill>
                  <a:srgbClr val="000000"/>
                </a:solidFill>
                <a:latin typeface="Times New Roman" pitchFamily="18" charset="0"/>
              </a:defRPr>
            </a:lvl1pPr>
            <a:lvl2pPr marL="446088" indent="-266700" eaLnBrk="0" hangingPunct="0">
              <a:spcBef>
                <a:spcPts val="700"/>
              </a:spcBef>
              <a:buChar char="•"/>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800">
                <a:solidFill>
                  <a:srgbClr val="000000"/>
                </a:solidFill>
                <a:latin typeface="Times New Roman" pitchFamily="18" charset="0"/>
              </a:defRPr>
            </a:lvl2pPr>
            <a:lvl3pPr marL="892175" indent="-173038" eaLnBrk="0" hangingPunct="0">
              <a:spcBef>
                <a:spcPts val="6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400">
                <a:solidFill>
                  <a:srgbClr val="000000"/>
                </a:solidFill>
                <a:latin typeface="Times New Roman" pitchFamily="18" charset="0"/>
              </a:defRPr>
            </a:lvl3pPr>
            <a:lvl4pPr marL="1714500"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4pPr>
            <a:lvl5pPr marL="2122488" eaLnBrk="0" hangingPunct="0">
              <a:spcBef>
                <a:spcPts val="500"/>
              </a:spcBef>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5pPr>
            <a:lvl6pPr marL="25796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6pPr>
            <a:lvl7pPr marL="30368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7pPr>
            <a:lvl8pPr marL="34940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8pPr>
            <a:lvl9pPr marL="3951288" indent="-228600" defTabSz="449263" eaLnBrk="0" fontAlgn="base" hangingPunct="0">
              <a:spcBef>
                <a:spcPts val="500"/>
              </a:spcBef>
              <a:spcAft>
                <a:spcPct val="0"/>
              </a:spcAft>
              <a:buClr>
                <a:srgbClr val="000000"/>
              </a:buClr>
              <a:buSzPct val="100000"/>
              <a:buFont typeface="Times New Roman" pitchFamily="18" charset="0"/>
              <a:tabLst>
                <a:tab pos="0" algn="l"/>
                <a:tab pos="447675" algn="l"/>
                <a:tab pos="896938" algn="l"/>
                <a:tab pos="1346200" algn="l"/>
                <a:tab pos="1795463" algn="l"/>
                <a:tab pos="2244725" algn="l"/>
                <a:tab pos="2693988" algn="l"/>
                <a:tab pos="3143250" algn="l"/>
                <a:tab pos="3592513" algn="l"/>
                <a:tab pos="4041775" algn="l"/>
                <a:tab pos="4491038" algn="l"/>
                <a:tab pos="4940300" algn="l"/>
                <a:tab pos="5389563" algn="l"/>
                <a:tab pos="5838825" algn="l"/>
                <a:tab pos="6288088" algn="l"/>
                <a:tab pos="6737350" algn="l"/>
                <a:tab pos="7186613" algn="l"/>
                <a:tab pos="7635875" algn="l"/>
                <a:tab pos="8085138" algn="l"/>
                <a:tab pos="8534400" algn="l"/>
                <a:tab pos="8983663" algn="l"/>
              </a:tabLst>
              <a:defRPr sz="2000">
                <a:solidFill>
                  <a:srgbClr val="000000"/>
                </a:solidFill>
                <a:latin typeface="Times New Roman" pitchFamily="18" charset="0"/>
              </a:defRPr>
            </a:lvl9pPr>
          </a:lstStyle>
          <a:p>
            <a:pPr eaLnBrk="1" hangingPunct="1">
              <a:spcBef>
                <a:spcPct val="0"/>
              </a:spcBef>
            </a:pPr>
            <a:fld id="{9B5186FB-E199-4C3A-B798-58E8846582B3}" type="slidenum">
              <a:rPr lang="de-DE" altLang="de-DE" sz="2400" smtClean="0"/>
              <a:pPr eaLnBrk="1" hangingPunct="1">
                <a:spcBef>
                  <a:spcPct val="0"/>
                </a:spcBef>
              </a:pPr>
              <a:t>99</a:t>
            </a:fld>
            <a:endParaRPr lang="de-DE" altLang="de-DE" sz="2400" dirty="0" smtClean="0"/>
          </a:p>
        </p:txBody>
      </p:sp>
      <p:sp>
        <p:nvSpPr>
          <p:cNvPr id="73734" name="Abgerundete rechteckige Legende 4"/>
          <p:cNvSpPr>
            <a:spLocks noChangeArrowheads="1"/>
          </p:cNvSpPr>
          <p:nvPr/>
        </p:nvSpPr>
        <p:spPr bwMode="auto">
          <a:xfrm>
            <a:off x="4614184" y="3477660"/>
            <a:ext cx="3744416" cy="677788"/>
          </a:xfrm>
          <a:prstGeom prst="wedgeRoundRectCallout">
            <a:avLst>
              <a:gd name="adj1" fmla="val -123749"/>
              <a:gd name="adj2" fmla="val -28446"/>
              <a:gd name="adj3" fmla="val 16667"/>
            </a:avLst>
          </a:prstGeom>
          <a:solidFill>
            <a:srgbClr val="00B8FF"/>
          </a:solidFill>
          <a:ln w="9525" algn="ctr">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r>
              <a:rPr lang="en-US" altLang="de-DE" sz="1800" b="1" dirty="0" smtClean="0">
                <a:solidFill>
                  <a:srgbClr val="FF0000"/>
                </a:solidFill>
                <a:latin typeface="Courier New" pitchFamily="49" charset="0"/>
              </a:rPr>
              <a:t>Any code after the return statement is dead code.</a:t>
            </a:r>
            <a:endParaRPr lang="en-US" altLang="de-DE" sz="1800" dirty="0">
              <a:solidFill>
                <a:srgbClr val="FF0000"/>
              </a:solidFill>
            </a:endParaRPr>
          </a:p>
        </p:txBody>
      </p:sp>
      <p:sp>
        <p:nvSpPr>
          <p:cNvPr id="7" name="Abgerundete rechteckige Legende 6"/>
          <p:cNvSpPr/>
          <p:nvPr/>
        </p:nvSpPr>
        <p:spPr bwMode="auto">
          <a:xfrm>
            <a:off x="2584459" y="3816554"/>
            <a:ext cx="1658938" cy="921613"/>
          </a:xfrm>
          <a:prstGeom prst="wedgeRoundRectCallout">
            <a:avLst>
              <a:gd name="adj1" fmla="val -96438"/>
              <a:gd name="adj2" fmla="val -13847"/>
              <a:gd name="adj3" fmla="val 16667"/>
            </a:avLst>
          </a:prstGeom>
          <a:solidFill>
            <a:schemeClr val="accent2">
              <a:lumMod val="20000"/>
              <a:lumOff val="80000"/>
            </a:schemeClr>
          </a:solidFill>
          <a:ln w="9525" cap="flat" cmpd="sng" algn="ctr">
            <a:solidFill>
              <a:schemeClr val="accent2"/>
            </a:solidFill>
            <a:prstDash val="solid"/>
            <a:round/>
            <a:headEnd type="none" w="med" len="med"/>
            <a:tailEnd type="none" w="med" len="med"/>
          </a:ln>
          <a:effectLst/>
          <a:extLst/>
        </p:spPr>
        <p:txBody>
          <a:bodyPr vert="horz" wrap="square" lIns="91440" tIns="45720" rIns="91440" bIns="45720" numCol="1" rtlCol="0" anchor="ctr" anchorCtr="0" compatLnSpc="1">
            <a:prstTxWarp prst="textNoShape">
              <a:avLst/>
            </a:prstTxWarp>
          </a:bodyPr>
          <a:lstStyle/>
          <a:p>
            <a:pPr algn="ctr"/>
            <a:r>
              <a:rPr kumimoji="0" lang="en-US" sz="1700" b="0" i="0" u="none" strike="noStrike" cap="none" normalizeH="0" baseline="0" dirty="0" smtClean="0">
                <a:ln>
                  <a:noFill/>
                </a:ln>
                <a:solidFill>
                  <a:schemeClr val="tx1"/>
                </a:solidFill>
                <a:effectLst/>
              </a:rPr>
              <a:t>Exceptions will be treated later</a:t>
            </a:r>
            <a:r>
              <a:rPr lang="en-US" sz="1700" dirty="0" smtClean="0">
                <a:solidFill>
                  <a:schemeClr val="tx1"/>
                </a:solidFill>
              </a:rPr>
              <a:t>.</a:t>
            </a:r>
          </a:p>
        </p:txBody>
      </p:sp>
    </p:spTree>
  </p:cSld>
  <p:clrMapOvr>
    <a:masterClrMapping/>
  </p:clrMapOvr>
  <p:transition spd="med"/>
  <p:timing>
    <p:tnLst>
      <p:par>
        <p:cTn id="1" dur="indefinite" restart="never" nodeType="tmRoot">
          <p:childTnLst>
            <p:seq concurrent="1" nextAc="seek">
              <p:cTn id="2" dur="indefinite" nodeType="mainSeq"/>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Standarddesign">
  <a:themeElements>
    <a:clrScheme name="Standarddesign 9">
      <a:dk1>
        <a:srgbClr val="000000"/>
      </a:dk1>
      <a:lt1>
        <a:srgbClr val="CCFF66"/>
      </a:lt1>
      <a:dk2>
        <a:srgbClr val="000000"/>
      </a:dk2>
      <a:lt2>
        <a:srgbClr val="808080"/>
      </a:lt2>
      <a:accent1>
        <a:srgbClr val="FFFF00"/>
      </a:accent1>
      <a:accent2>
        <a:srgbClr val="3333CC"/>
      </a:accent2>
      <a:accent3>
        <a:srgbClr val="E2FFB8"/>
      </a:accent3>
      <a:accent4>
        <a:srgbClr val="000000"/>
      </a:accent4>
      <a:accent5>
        <a:srgbClr val="FFFFAA"/>
      </a:accent5>
      <a:accent6>
        <a:srgbClr val="2D2DB9"/>
      </a:accent6>
      <a:hlink>
        <a:srgbClr val="0000FF"/>
      </a:hlink>
      <a:folHlink>
        <a:srgbClr val="B2B2B2"/>
      </a:folHlink>
    </a:clrScheme>
    <a:fontScheme name="Standarddesign">
      <a:majorFont>
        <a:latin typeface="Times New Roman"/>
        <a:ea typeface=""/>
        <a:cs typeface=""/>
      </a:majorFont>
      <a:minorFont>
        <a:latin typeface="Times New Roman"/>
        <a:ea typeface=""/>
        <a:cs typeface=""/>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8" charset="0"/>
          <a:buNone/>
          <a:tabLst/>
          <a:defRPr kumimoji="0" lang="en-GB" sz="2400" b="0" i="0" u="none" strike="noStrike" cap="none" normalizeH="0" baseline="0" smtClean="0">
            <a:ln>
              <a:noFill/>
            </a:ln>
            <a:solidFill>
              <a:schemeClr val="bg1"/>
            </a:solidFill>
            <a:effectLst/>
            <a:latin typeface="Times New Roman" pitchFamily="18" charset="0"/>
          </a:defRPr>
        </a:defPPr>
      </a:lstStyle>
    </a:spDef>
    <a:lnDef>
      <a:spPr bwMode="auto">
        <a:xfrm>
          <a:off x="0" y="0"/>
          <a:ext cx="1" cy="1"/>
        </a:xfrm>
        <a:custGeom>
          <a:avLst/>
          <a:gdLst/>
          <a:ahLst/>
          <a:cxnLst/>
          <a:rect l="0" t="0" r="0" b="0"/>
          <a:pathLst/>
        </a:custGeom>
        <a:solidFill>
          <a:srgbClr val="00B8FF"/>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449263" rtl="0" eaLnBrk="1" fontAlgn="base" latinLnBrk="0" hangingPunct="1">
          <a:lnSpc>
            <a:spcPct val="100000"/>
          </a:lnSpc>
          <a:spcBef>
            <a:spcPct val="0"/>
          </a:spcBef>
          <a:spcAft>
            <a:spcPct val="0"/>
          </a:spcAft>
          <a:buClr>
            <a:srgbClr val="000000"/>
          </a:buClr>
          <a:buSzPct val="100000"/>
          <a:buFont typeface="Times New Roman" pitchFamily="18" charset="0"/>
          <a:buNone/>
          <a:tabLst/>
          <a:defRPr kumimoji="0" lang="en-GB" sz="2400" b="0" i="0" u="none" strike="noStrike" cap="none" normalizeH="0" baseline="0" smtClean="0">
            <a:ln>
              <a:noFill/>
            </a:ln>
            <a:solidFill>
              <a:schemeClr val="bg1"/>
            </a:solidFill>
            <a:effectLst/>
            <a:latin typeface="Times New Roman" pitchFamily="18" charset="0"/>
          </a:defRPr>
        </a:defPPr>
      </a:lstStyle>
    </a:lnDef>
  </a:objectDefaults>
  <a:extraClrSchemeLst>
    <a:extraClrScheme>
      <a:clrScheme name="Standard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Standard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Standard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Standard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Standard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Standard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Standard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Standarddesign 8">
        <a:dk1>
          <a:srgbClr val="000000"/>
        </a:dk1>
        <a:lt1>
          <a:srgbClr val="FFFFFF"/>
        </a:lt1>
        <a:dk2>
          <a:srgbClr val="000000"/>
        </a:dk2>
        <a:lt2>
          <a:srgbClr val="808080"/>
        </a:lt2>
        <a:accent1>
          <a:srgbClr val="FFFF00"/>
        </a:accent1>
        <a:accent2>
          <a:srgbClr val="3333CC"/>
        </a:accent2>
        <a:accent3>
          <a:srgbClr val="FFFFFF"/>
        </a:accent3>
        <a:accent4>
          <a:srgbClr val="000000"/>
        </a:accent4>
        <a:accent5>
          <a:srgbClr val="FFFFAA"/>
        </a:accent5>
        <a:accent6>
          <a:srgbClr val="2D2DB9"/>
        </a:accent6>
        <a:hlink>
          <a:srgbClr val="0000FF"/>
        </a:hlink>
        <a:folHlink>
          <a:srgbClr val="B2B2B2"/>
        </a:folHlink>
      </a:clrScheme>
      <a:clrMap bg1="lt1" tx1="dk1" bg2="lt2" tx2="dk2" accent1="accent1" accent2="accent2" accent3="accent3" accent4="accent4" accent5="accent5" accent6="accent6" hlink="hlink" folHlink="folHlink"/>
    </a:extraClrScheme>
    <a:extraClrScheme>
      <a:clrScheme name="Standarddesign 9">
        <a:dk1>
          <a:srgbClr val="000000"/>
        </a:dk1>
        <a:lt1>
          <a:srgbClr val="CCFF66"/>
        </a:lt1>
        <a:dk2>
          <a:srgbClr val="000000"/>
        </a:dk2>
        <a:lt2>
          <a:srgbClr val="808080"/>
        </a:lt2>
        <a:accent1>
          <a:srgbClr val="FFFF00"/>
        </a:accent1>
        <a:accent2>
          <a:srgbClr val="3333CC"/>
        </a:accent2>
        <a:accent3>
          <a:srgbClr val="E2FFB8"/>
        </a:accent3>
        <a:accent4>
          <a:srgbClr val="000000"/>
        </a:accent4>
        <a:accent5>
          <a:srgbClr val="FFFFAA"/>
        </a:accent5>
        <a:accent6>
          <a:srgbClr val="2D2DB9"/>
        </a:accent6>
        <a:hlink>
          <a:srgbClr val="0000FF"/>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Larissa">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Larissa">
  <a:themeElements>
    <a:clrScheme name="Larissa">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Larissa">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0</TotalTime>
  <Words>32143</Words>
  <Application>Microsoft Office PowerPoint</Application>
  <PresentationFormat>Bildschirmpräsentation (4:3)</PresentationFormat>
  <Paragraphs>5470</Paragraphs>
  <Slides>462</Slides>
  <Notes>168</Notes>
  <HiddenSlides>0</HiddenSlides>
  <MMClips>0</MMClips>
  <ScaleCrop>false</ScaleCrop>
  <HeadingPairs>
    <vt:vector size="6" baseType="variant">
      <vt:variant>
        <vt:lpstr>Verwendete Schriftarten</vt:lpstr>
      </vt:variant>
      <vt:variant>
        <vt:i4>15</vt:i4>
      </vt:variant>
      <vt:variant>
        <vt:lpstr>Design</vt:lpstr>
      </vt:variant>
      <vt:variant>
        <vt:i4>1</vt:i4>
      </vt:variant>
      <vt:variant>
        <vt:lpstr>Folientitel</vt:lpstr>
      </vt:variant>
      <vt:variant>
        <vt:i4>462</vt:i4>
      </vt:variant>
    </vt:vector>
  </HeadingPairs>
  <TitlesOfParts>
    <vt:vector size="478" baseType="lpstr">
      <vt:lpstr>SimHei</vt:lpstr>
      <vt:lpstr>SimSun</vt:lpstr>
      <vt:lpstr>Arial</vt:lpstr>
      <vt:lpstr>Book Antiqua</vt:lpstr>
      <vt:lpstr>Bookman Old Style</vt:lpstr>
      <vt:lpstr>Calibri</vt:lpstr>
      <vt:lpstr>Cambria</vt:lpstr>
      <vt:lpstr>Cambria Math</vt:lpstr>
      <vt:lpstr>Candara</vt:lpstr>
      <vt:lpstr>Century Gothic</vt:lpstr>
      <vt:lpstr>Courier New</vt:lpstr>
      <vt:lpstr>Lucida Sans Unicode</vt:lpstr>
      <vt:lpstr>Times New Roman</vt:lpstr>
      <vt:lpstr>Wingdings</vt:lpstr>
      <vt:lpstr>Wingdings 3</vt:lpstr>
      <vt:lpstr>Standarddesign</vt:lpstr>
      <vt:lpstr>Basics</vt:lpstr>
      <vt:lpstr>Contents</vt:lpstr>
      <vt:lpstr>A Teacher’s Experience</vt:lpstr>
      <vt:lpstr>A Few Numbers 2019 / 2023</vt:lpstr>
      <vt:lpstr>Important Addresses in the Web</vt:lpstr>
      <vt:lpstr>Field Reports</vt:lpstr>
      <vt:lpstr>Criteria for a Good Language</vt:lpstr>
      <vt:lpstr>Adaʼs Properties</vt:lpstr>
      <vt:lpstr>Design</vt:lpstr>
      <vt:lpstr>Industrial Design Dieter Rams (in the 70s)</vt:lpstr>
      <vt:lpstr>Quotations</vt:lpstr>
      <vt:lpstr>Efficiency</vt:lpstr>
      <vt:lpstr>A Word on Efficiency</vt:lpstr>
      <vt:lpstr>Efficiency: Criteria</vt:lpstr>
      <vt:lpstr>Efficiency: Consequences</vt:lpstr>
      <vt:lpstr>Ada’s Properties (Continued)</vt:lpstr>
      <vt:lpstr>Ada vs. C</vt:lpstr>
      <vt:lpstr>To Allow or Not to Allow</vt:lpstr>
      <vt:lpstr>If your only tool is a hammer, everything looks like a thumb.</vt:lpstr>
      <vt:lpstr>Ada’s Productivity</vt:lpstr>
      <vt:lpstr>Classification of Errors</vt:lpstr>
      <vt:lpstr>Erroneousness</vt:lpstr>
      <vt:lpstr>Comments</vt:lpstr>
      <vt:lpstr>Syntax</vt:lpstr>
      <vt:lpstr>Careful: Compiler Peculiarities</vt:lpstr>
      <vt:lpstr>Contents</vt:lpstr>
      <vt:lpstr>Types &amp; Types</vt:lpstr>
      <vt:lpstr>What’s a Type</vt:lpstr>
      <vt:lpstr>Whole Numbers</vt:lpstr>
      <vt:lpstr>Whole Numbers (without strong typing)</vt:lpstr>
      <vt:lpstr>Whole Numbers (with strong typing)</vt:lpstr>
      <vt:lpstr>Strong Typing</vt:lpstr>
      <vt:lpstr>Type Conversion</vt:lpstr>
      <vt:lpstr>Design and Types</vt:lpstr>
      <vt:lpstr>Rounding: Ada 83 vs. Ada 95</vt:lpstr>
      <vt:lpstr>Syntax of Numeric Types</vt:lpstr>
      <vt:lpstr>Syntax of Numeric Literals</vt:lpstr>
      <vt:lpstr>Operators on Whole Numbers</vt:lpstr>
      <vt:lpstr>Target Name Symbol (Ada 2022)</vt:lpstr>
      <vt:lpstr>Simplest Form of a Main Subprogram</vt:lpstr>
      <vt:lpstr>Exercise</vt:lpstr>
      <vt:lpstr>Why T'Base</vt:lpstr>
      <vt:lpstr>Integer Arithmetic vs. Modular Arithmetic</vt:lpstr>
      <vt:lpstr>Bitwise Modular Arithmetic</vt:lpstr>
      <vt:lpstr>Named Numbers</vt:lpstr>
      <vt:lpstr>Boolean Types</vt:lpstr>
      <vt:lpstr>Boolean Inheritance Rules</vt:lpstr>
      <vt:lpstr>Boolean Magic</vt:lpstr>
      <vt:lpstr>Self-defined Types and Subtypes</vt:lpstr>
      <vt:lpstr>Subtypes</vt:lpstr>
      <vt:lpstr>Object Declarations</vt:lpstr>
      <vt:lpstr>Initialization</vt:lpstr>
      <vt:lpstr>Ranges</vt:lpstr>
      <vt:lpstr>Implementation Dependence</vt:lpstr>
      <vt:lpstr>Overflow Check</vt:lpstr>
      <vt:lpstr>Contents</vt:lpstr>
      <vt:lpstr>Arrays</vt:lpstr>
      <vt:lpstr>Unconstrained and Constrained Arrays</vt:lpstr>
      <vt:lpstr>Array Objects</vt:lpstr>
      <vt:lpstr>Anonymous Types and Subtypes</vt:lpstr>
      <vt:lpstr>Slices</vt:lpstr>
      <vt:lpstr>Exercise</vt:lpstr>
      <vt:lpstr>Array Aggregates</vt:lpstr>
      <vt:lpstr>Array Aggregates (Continued)</vt:lpstr>
      <vt:lpstr>Array Aggregates and Slices</vt:lpstr>
      <vt:lpstr>Sliding Bounds in Array Aggregates</vt:lpstr>
      <vt:lpstr>Multidimensional Arrays</vt:lpstr>
      <vt:lpstr>Exercise: Named Notation</vt:lpstr>
      <vt:lpstr>Usage of Arrays</vt:lpstr>
      <vt:lpstr>Scaring Example</vt:lpstr>
      <vt:lpstr>Structure of Composite Types</vt:lpstr>
      <vt:lpstr>Record Aggregates</vt:lpstr>
      <vt:lpstr>Aggregates with only One Component</vt:lpstr>
      <vt:lpstr>Contents</vt:lpstr>
      <vt:lpstr>Sequence of Evaluation</vt:lpstr>
      <vt:lpstr>Boolean Expressions</vt:lpstr>
      <vt:lpstr> Ada 2012</vt:lpstr>
      <vt:lpstr>Contents</vt:lpstr>
      <vt:lpstr>If Statement</vt:lpstr>
      <vt:lpstr>Membership</vt:lpstr>
      <vt:lpstr>Case Statement</vt:lpstr>
      <vt:lpstr>Case Statement (Continued)</vt:lpstr>
      <vt:lpstr>Syntax Block Statement</vt:lpstr>
      <vt:lpstr>Syntax of Loops</vt:lpstr>
      <vt:lpstr>Attention Empty Loops</vt:lpstr>
      <vt:lpstr>Loop over all Measurements</vt:lpstr>
      <vt:lpstr>Loop over Multidimensional Arrays</vt:lpstr>
      <vt:lpstr>Exercise</vt:lpstr>
      <vt:lpstr>PowerPoint-Präsentation</vt:lpstr>
      <vt:lpstr>Discussion of Goto</vt:lpstr>
      <vt:lpstr>Finite State Machine: Goto vs. “Structured”</vt:lpstr>
      <vt:lpstr>Comefrom Statement</vt:lpstr>
      <vt:lpstr>Which Weekday?</vt:lpstr>
      <vt:lpstr>Contents</vt:lpstr>
      <vt:lpstr>Two Kinds of Subprograms</vt:lpstr>
      <vt:lpstr>Separation of Specification and Implementation</vt:lpstr>
      <vt:lpstr>Subprogram Body</vt:lpstr>
      <vt:lpstr>Syntax Subprogram Procedure Body</vt:lpstr>
      <vt:lpstr>Syntax Subprogram Function Body</vt:lpstr>
      <vt:lpstr>Parameter Modes</vt:lpstr>
      <vt:lpstr>Transfer Method</vt:lpstr>
      <vt:lpstr>Background</vt:lpstr>
      <vt:lpstr>Subprogram Call</vt:lpstr>
      <vt:lpstr>Named Parameter Association</vt:lpstr>
      <vt:lpstr>Overloading</vt:lpstr>
      <vt:lpstr>Choice of Names – Style</vt:lpstr>
      <vt:lpstr>Choice of Names (Continued)</vt:lpstr>
      <vt:lpstr>Early Return from Procedure</vt:lpstr>
      <vt:lpstr>Early Return from Function</vt:lpstr>
      <vt:lpstr>Recursion</vt:lpstr>
      <vt:lpstr>Ackermann Function with Recursion Depth</vt:lpstr>
      <vt:lpstr>Type Conversion and out Parameter</vt:lpstr>
      <vt:lpstr>Out Parameters in Ada 83</vt:lpstr>
      <vt:lpstr>Archive – Package Body</vt:lpstr>
      <vt:lpstr>Archive – Deplete the Safe</vt:lpstr>
      <vt:lpstr>Blocks and Visibility</vt:lpstr>
      <vt:lpstr>Declaration Style</vt:lpstr>
      <vt:lpstr>Exercise with Attributes</vt:lpstr>
      <vt:lpstr>Attributes</vt:lpstr>
      <vt:lpstr>Contents</vt:lpstr>
      <vt:lpstr>Time flies like an arrow. Fruit flies like a banana.</vt:lpstr>
      <vt:lpstr>Enumerations</vt:lpstr>
      <vt:lpstr>Overloading</vt:lpstr>
      <vt:lpstr>Operations</vt:lpstr>
      <vt:lpstr>Character and Strings</vt:lpstr>
      <vt:lpstr>Literals</vt:lpstr>
      <vt:lpstr>Renaming of Literals</vt:lpstr>
      <vt:lpstr>Character Type</vt:lpstr>
      <vt:lpstr>Strings</vt:lpstr>
      <vt:lpstr>Control Characters</vt:lpstr>
      <vt:lpstr>Control Characters in Strings</vt:lpstr>
      <vt:lpstr>Strings of Variable Length</vt:lpstr>
      <vt:lpstr>Strings (Arrays): Nominal and Actual Type</vt:lpstr>
      <vt:lpstr>Base Attribute</vt:lpstr>
      <vt:lpstr>Contents</vt:lpstr>
      <vt:lpstr>Contract Model</vt:lpstr>
      <vt:lpstr>PowerPoint-Präsentation</vt:lpstr>
      <vt:lpstr>Syntax Package Specification</vt:lpstr>
      <vt:lpstr>Incomplete Constant</vt:lpstr>
      <vt:lpstr>Comments (Specification)</vt:lpstr>
      <vt:lpstr>PowerPoint-Präsentation</vt:lpstr>
      <vt:lpstr>Separate Specifications: Advantages</vt:lpstr>
      <vt:lpstr>Syntax Package Body</vt:lpstr>
      <vt:lpstr>Comments (Body)</vt:lpstr>
      <vt:lpstr>Inconsistent Behavior</vt:lpstr>
      <vt:lpstr>Example €</vt:lpstr>
      <vt:lpstr>Exercise €</vt:lpstr>
      <vt:lpstr>Main (Sub)Program</vt:lpstr>
      <vt:lpstr>Context Clauses</vt:lpstr>
      <vt:lpstr>Use Clauses</vt:lpstr>
      <vt:lpstr>Example for Use Clause Ban</vt:lpstr>
      <vt:lpstr>Example for Use Clause</vt:lpstr>
      <vt:lpstr>Use Clauses and Visibility</vt:lpstr>
      <vt:lpstr>Operator Loss by Hierarchized Import</vt:lpstr>
      <vt:lpstr>Operator Loss Resolved</vt:lpstr>
      <vt:lpstr> Package Design with due Consideration of Use Clauses</vt:lpstr>
      <vt:lpstr>Overload Resolution 1</vt:lpstr>
      <vt:lpstr>Overload Resolution 2</vt:lpstr>
      <vt:lpstr>Subunits</vt:lpstr>
      <vt:lpstr>Library Units</vt:lpstr>
      <vt:lpstr>Library Units and Subunits</vt:lpstr>
      <vt:lpstr>Private Part</vt:lpstr>
      <vt:lpstr>Private Types</vt:lpstr>
      <vt:lpstr>Example</vt:lpstr>
      <vt:lpstr>Example (Continued)</vt:lpstr>
      <vt:lpstr>A Type with Private and Visible Parts</vt:lpstr>
      <vt:lpstr>Why do we Need Private Types?</vt:lpstr>
      <vt:lpstr>Hierarchical Packages (Ada 95)</vt:lpstr>
      <vt:lpstr>Example</vt:lpstr>
      <vt:lpstr>Private Import</vt:lpstr>
      <vt:lpstr>Visibility between Parent and Child 1</vt:lpstr>
      <vt:lpstr>Visibility between Parent and Child 2</vt:lpstr>
      <vt:lpstr>Subprograms as Children</vt:lpstr>
      <vt:lpstr>Children and Subunits</vt:lpstr>
      <vt:lpstr>Visibility in the Body</vt:lpstr>
      <vt:lpstr>Context Clauses</vt:lpstr>
      <vt:lpstr>Private Context Clauses Ada 2005</vt:lpstr>
      <vt:lpstr>Public and Private Import</vt:lpstr>
      <vt:lpstr>Private Children</vt:lpstr>
      <vt:lpstr>Subsystem with Private and Public Children</vt:lpstr>
      <vt:lpstr>Who sees whom?</vt:lpstr>
      <vt:lpstr>Visibility Rules Recapitulation 1</vt:lpstr>
      <vt:lpstr>Visibility Rules Recapitulation 2</vt:lpstr>
      <vt:lpstr>Visibility Rules Recapitulation 3</vt:lpstr>
      <vt:lpstr>Reemergence of Hidden Charakteristika 1</vt:lpstr>
      <vt:lpstr>Reemergence of Hidden Charakteristika 2</vt:lpstr>
      <vt:lpstr>Big Subsystems</vt:lpstr>
      <vt:lpstr>Interface to a Subsystem</vt:lpstr>
      <vt:lpstr>Contents</vt:lpstr>
      <vt:lpstr>Input/Output of Text Ada.Text_IO (Excerpt)</vt:lpstr>
      <vt:lpstr>Input/Output of Whole Numbers</vt:lpstr>
      <vt:lpstr>Exercise: Itemize Repeatedly</vt:lpstr>
      <vt:lpstr>Input/Output of Floating Point Numbers</vt:lpstr>
      <vt:lpstr>Input/Output of Scalar Types</vt:lpstr>
      <vt:lpstr>Unformatted Input/Output of Scalar Types</vt:lpstr>
      <vt:lpstr>Contents</vt:lpstr>
      <vt:lpstr>Inheritance</vt:lpstr>
      <vt:lpstr>Example Inheritance Ada 83</vt:lpstr>
      <vt:lpstr>Problems with Inheritance</vt:lpstr>
      <vt:lpstr>Ada 2005: Problem Solution</vt:lpstr>
      <vt:lpstr>Javas @Override</vt:lpstr>
      <vt:lpstr>Exercise: Physical Units</vt:lpstr>
      <vt:lpstr>A Package for a Dimension</vt:lpstr>
      <vt:lpstr>Inheritance Appropriate for Physical Units?</vt:lpstr>
      <vt:lpstr>Object Oriented View</vt:lpstr>
      <vt:lpstr>Rational Numbers</vt:lpstr>
      <vt:lpstr>Can Your Design Handle This?</vt:lpstr>
      <vt:lpstr>All Beginning is Easy</vt:lpstr>
      <vt:lpstr>Difficulties 1</vt:lpstr>
      <vt:lpstr>What Is The Problem?</vt:lpstr>
      <vt:lpstr>Difficulties 2</vt:lpstr>
      <vt:lpstr>Solution</vt:lpstr>
      <vt:lpstr>Contents</vt:lpstr>
      <vt:lpstr>Exercise Stack</vt:lpstr>
      <vt:lpstr>Templates</vt:lpstr>
      <vt:lpstr>Generic Stack</vt:lpstr>
      <vt:lpstr>Exercise Generic Stack</vt:lpstr>
      <vt:lpstr>Stacks of Variable Size</vt:lpstr>
      <vt:lpstr>Private Types (Replication of slide 163)</vt:lpstr>
      <vt:lpstr>“Private” as Seen from Two Sides</vt:lpstr>
      <vt:lpstr>Private Types (Continued)</vt:lpstr>
      <vt:lpstr>Initialization with Ada 83, 95, 2005, 2012, 2022</vt:lpstr>
      <vt:lpstr>Aggregates with &lt;&gt;</vt:lpstr>
      <vt:lpstr>Default Values with Aspects</vt:lpstr>
      <vt:lpstr>Iterated Array Aggregate</vt:lpstr>
      <vt:lpstr>Limited Types</vt:lpstr>
      <vt:lpstr>Enforce Initialization 1</vt:lpstr>
      <vt:lpstr>Enforce Initialization 2</vt:lpstr>
      <vt:lpstr>Limited Types (Continued)</vt:lpstr>
      <vt:lpstr>Stacks of Variable Size (Replication of Slide 218)</vt:lpstr>
      <vt:lpstr>Immutable Discriminants</vt:lpstr>
      <vt:lpstr>Private Part of the Specification</vt:lpstr>
      <vt:lpstr>Exercise Discriminated Stack</vt:lpstr>
      <vt:lpstr>Discriminants</vt:lpstr>
      <vt:lpstr>Discriminants: Usage</vt:lpstr>
      <vt:lpstr>Mutable Discriminants</vt:lpstr>
      <vt:lpstr>Constrained and Unconstrained Objects 1</vt:lpstr>
      <vt:lpstr>Constrained and Unconstrained Objects 2</vt:lpstr>
      <vt:lpstr>Type Parameters of Generics</vt:lpstr>
      <vt:lpstr>Defaults for Formal Types</vt:lpstr>
      <vt:lpstr>Operations Available in Generics</vt:lpstr>
      <vt:lpstr>Constrained vs. Unconstrained and Definite vs. Indefinite Types</vt:lpstr>
      <vt:lpstr>Further Kinds of Generic Parameters</vt:lpstr>
      <vt:lpstr>Generic Object Parameters</vt:lpstr>
      <vt:lpstr>Generic Subprogram Parameters</vt:lpstr>
      <vt:lpstr>Defaults for Generic Subprogram Parameters (Example)</vt:lpstr>
      <vt:lpstr>Generic Package Parameters</vt:lpstr>
      <vt:lpstr>Exercise Set Package</vt:lpstr>
      <vt:lpstr>Hierarchical Templates (Ada 95)</vt:lpstr>
      <vt:lpstr>Private Generic Children</vt:lpstr>
      <vt:lpstr>Problem</vt:lpstr>
      <vt:lpstr>Contents</vt:lpstr>
      <vt:lpstr>Errors like straw upon the surface flow Who would search for pearls must dive below   John Dryden (1631-1700)</vt:lpstr>
      <vt:lpstr>Exceptions for What?</vt:lpstr>
      <vt:lpstr>Traditional Exception Handling: Return Codes</vt:lpstr>
      <vt:lpstr>Ada’s Exceptions</vt:lpstr>
      <vt:lpstr>Handling and Passing Exceptions</vt:lpstr>
      <vt:lpstr>Handling Exceptions (Continued)</vt:lpstr>
      <vt:lpstr>Exercise: Handle Wrong Input</vt:lpstr>
      <vt:lpstr>Handle Wrong Input: 1st Attempt</vt:lpstr>
      <vt:lpstr>Handling Wrong Input: Cause of the Infinite Error Loop</vt:lpstr>
      <vt:lpstr>Handling Wrong Input: Solution</vt:lpstr>
      <vt:lpstr>Parameters and Global Variables in Case of Exceptions</vt:lpstr>
      <vt:lpstr>Contents</vt:lpstr>
      <vt:lpstr>Compilation Sequence</vt:lpstr>
      <vt:lpstr>Cycles with Bodies are Allowed</vt:lpstr>
      <vt:lpstr>Elaboration</vt:lpstr>
      <vt:lpstr>Elaboration Check</vt:lpstr>
      <vt:lpstr>Pragmas for Elaboration Control</vt:lpstr>
      <vt:lpstr>Contents</vt:lpstr>
      <vt:lpstr>Access Types (Pointers) and Ada.Containers</vt:lpstr>
      <vt:lpstr>Ada.Containers</vt:lpstr>
      <vt:lpstr>Ada’s Access Types</vt:lpstr>
      <vt:lpstr>Kinds of Access Types</vt:lpstr>
      <vt:lpstr>Examples of General Pointers</vt:lpstr>
      <vt:lpstr>Attribute Access</vt:lpstr>
      <vt:lpstr>Storage Allocation and Dereferencing</vt:lpstr>
      <vt:lpstr>Storage Leak</vt:lpstr>
      <vt:lpstr>Lifetime of Dynamically Allocated Objects</vt:lpstr>
      <vt:lpstr>Storage Deallocation</vt:lpstr>
      <vt:lpstr>Storage Deallocation (Continued)</vt:lpstr>
      <vt:lpstr>Pool Specific and General Pointers</vt:lpstr>
      <vt:lpstr>Attribute Storage_Size</vt:lpstr>
      <vt:lpstr>Lifetime of Access Types and Their References</vt:lpstr>
      <vt:lpstr>Lifetime Check</vt:lpstr>
      <vt:lpstr>Access Check</vt:lpstr>
      <vt:lpstr>Dangling Pointers</vt:lpstr>
      <vt:lpstr>Pointers and Addresses</vt:lpstr>
      <vt:lpstr>Fat Pointers</vt:lpstr>
      <vt:lpstr>ADT – Example Tree</vt:lpstr>
      <vt:lpstr>Tree Body</vt:lpstr>
      <vt:lpstr>Output Recursively</vt:lpstr>
      <vt:lpstr>Exercise: Insert Recursively</vt:lpstr>
      <vt:lpstr>Main Subprogram Read Tree, Output Ordered</vt:lpstr>
      <vt:lpstr>Output with Clean Up</vt:lpstr>
      <vt:lpstr>Pointers to Subprograms</vt:lpstr>
      <vt:lpstr>Storage Pools (Ada 95) Problem Statement</vt:lpstr>
      <vt:lpstr>Storage Pools Example</vt:lpstr>
      <vt:lpstr>Self Referencing</vt:lpstr>
      <vt:lpstr>Contents</vt:lpstr>
      <vt:lpstr>Representation Clauses</vt:lpstr>
      <vt:lpstr>Little vs. Big Endian</vt:lpstr>
      <vt:lpstr>Overview</vt:lpstr>
      <vt:lpstr>Syntax for Records</vt:lpstr>
      <vt:lpstr>Byte Swap via Type Conversion (since Ada 83)</vt:lpstr>
      <vt:lpstr>Byte Swap (Continued)</vt:lpstr>
      <vt:lpstr>Byte Swap Step by Step</vt:lpstr>
      <vt:lpstr>Counting BE vs. LE</vt:lpstr>
      <vt:lpstr>More General Records with an Example</vt:lpstr>
      <vt:lpstr>That’s How It Looks</vt:lpstr>
      <vt:lpstr>On The Way to Endian Independence</vt:lpstr>
      <vt:lpstr>Attribute 'Bit_Order</vt:lpstr>
      <vt:lpstr>Example Ada 95 LE Architecture</vt:lpstr>
      <vt:lpstr>Endian Independence Ada 95</vt:lpstr>
      <vt:lpstr>Ada 2005: Machine Scalar</vt:lpstr>
      <vt:lpstr>Bit_Order Boundary Crossing Ada 2005</vt:lpstr>
      <vt:lpstr>Complete Record on LE Architecture</vt:lpstr>
      <vt:lpstr>Complete Record on LE Architecture (Continued)</vt:lpstr>
      <vt:lpstr>Comparison BE Original with LE Target</vt:lpstr>
      <vt:lpstr>Transfer from BE to LE</vt:lpstr>
      <vt:lpstr>Array Components</vt:lpstr>
      <vt:lpstr>Pragma Pack vs. Attribute 'Component_Size</vt:lpstr>
      <vt:lpstr>Packing and Unpacking</vt:lpstr>
      <vt:lpstr>Enumeration Types</vt:lpstr>
      <vt:lpstr>Internal Representation</vt:lpstr>
      <vt:lpstr>Ada 2022</vt:lpstr>
      <vt:lpstr>Complete Covering</vt:lpstr>
      <vt:lpstr>Expressions in the Aggregate</vt:lpstr>
      <vt:lpstr>Beware of Holes!</vt:lpstr>
      <vt:lpstr>Boolean Types</vt:lpstr>
      <vt:lpstr>Contents</vt:lpstr>
      <vt:lpstr>Contracts</vt:lpstr>
      <vt:lpstr>Kinds of Contracts Overview</vt:lpstr>
      <vt:lpstr>Pre- and Postconditions</vt:lpstr>
      <vt:lpstr>Example Stack: Exceptions</vt:lpstr>
      <vt:lpstr>Example Stack: Pre- and Postconditions</vt:lpstr>
      <vt:lpstr>Expression Functions</vt:lpstr>
      <vt:lpstr>Expression Functions Examples</vt:lpstr>
      <vt:lpstr>Exception vs. Precondition</vt:lpstr>
      <vt:lpstr>Constraints vs. Predicate</vt:lpstr>
      <vt:lpstr>Example: Modeling a Password</vt:lpstr>
      <vt:lpstr>SPARK</vt:lpstr>
      <vt:lpstr>SPARK 2014</vt:lpstr>
      <vt:lpstr>SPARK Reference Manual</vt:lpstr>
      <vt:lpstr>Contents</vt:lpstr>
      <vt:lpstr>Normative Annexes in the RM (from Ada 95 on)</vt:lpstr>
      <vt:lpstr>Annex A Predefined Language Environment</vt:lpstr>
      <vt:lpstr>Final Thoughts</vt:lpstr>
      <vt:lpstr>Implementation Defined vs. Unspecified</vt:lpstr>
      <vt:lpstr>Renaming</vt:lpstr>
      <vt:lpstr>Renaming Objects</vt:lpstr>
      <vt:lpstr>Renaming Function Results</vt:lpstr>
      <vt:lpstr>Renaming vs. Constant</vt:lpstr>
      <vt:lpstr>Renaming in Ada 2022</vt:lpstr>
      <vt:lpstr>Renaming Record Components</vt:lpstr>
      <vt:lpstr>Renaming Subprograms</vt:lpstr>
      <vt:lpstr>Renaming Enumeration Literals</vt:lpstr>
      <vt:lpstr>Renaming Packages</vt:lpstr>
      <vt:lpstr>Renaming Exceptions</vt:lpstr>
      <vt:lpstr>Application Programming Interface Ada 83 vs. Ada 95</vt:lpstr>
      <vt:lpstr>Application Example Flight Simulator</vt:lpstr>
      <vt:lpstr>Numeric Types Exemplified with an Integer Type</vt:lpstr>
      <vt:lpstr>Numeric Types Static Expressions</vt:lpstr>
      <vt:lpstr>Numeric Types Pos Attribute</vt:lpstr>
      <vt:lpstr>Numeric Types Behavior at Run-Time</vt:lpstr>
      <vt:lpstr>Big Numbers, Ada 2022</vt:lpstr>
      <vt:lpstr>Image for Big Numbers</vt:lpstr>
      <vt:lpstr>Surprise with Extended Precision</vt:lpstr>
      <vt:lpstr>Surprise</vt:lpstr>
      <vt:lpstr>Expanded Code</vt:lpstr>
      <vt:lpstr>Discussion (from AI12-0118-1)</vt:lpstr>
      <vt:lpstr>Pitfalls with Unchecked_Conversion</vt:lpstr>
      <vt:lpstr>Unchecked_Conversion and the Size Attribute</vt:lpstr>
      <vt:lpstr>Unchecked_Conversion and Invalid Bit Patterns</vt:lpstr>
      <vt:lpstr>Unchecked Conversion and the Valid Attribute (Ada 95)</vt:lpstr>
      <vt:lpstr>Abstract Operations and their Re-emergence</vt:lpstr>
      <vt:lpstr>Boolean Algebra</vt:lpstr>
      <vt:lpstr>Are Constants Constant?</vt:lpstr>
      <vt:lpstr>Controlled Types</vt:lpstr>
      <vt:lpstr>Doubts</vt:lpstr>
      <vt:lpstr>Simon Tucker Taft about File Parameters</vt:lpstr>
      <vt:lpstr>What Does the Keyword constant Mean?</vt:lpstr>
      <vt:lpstr>Example Pointer</vt:lpstr>
      <vt:lpstr>Example Reflexive</vt:lpstr>
      <vt:lpstr>Simon Tucker Taft about Variable Views</vt:lpstr>
      <vt:lpstr>Example Controlled</vt:lpstr>
      <vt:lpstr>Example Controlled Body</vt:lpstr>
      <vt:lpstr>Example Task</vt:lpstr>
      <vt:lpstr>Example Task Body</vt:lpstr>
      <vt:lpstr>Example Protected Object</vt:lpstr>
      <vt:lpstr>Constants Are Like This</vt:lpstr>
      <vt:lpstr>Résumé</vt:lpstr>
      <vt:lpstr>Documentation = Code ?</vt:lpstr>
      <vt:lpstr>True Documentation</vt:lpstr>
      <vt:lpstr>Software Life Cycle and LoC per Person-Year</vt:lpstr>
      <vt:lpstr>Self-Assessment</vt:lpstr>
      <vt:lpstr>Plato’s Cave</vt:lpstr>
      <vt:lpstr>Proposals of Further Exercises</vt:lpstr>
      <vt:lpstr>Graphic Description of the List</vt:lpstr>
      <vt:lpstr>Exercise: DNA Encoding</vt:lpstr>
      <vt:lpstr>Kaprekar Numbers</vt:lpstr>
      <vt:lpstr>Infix to Postfix</vt:lpstr>
      <vt:lpstr>Algorithm RPN</vt:lpstr>
      <vt:lpstr>Generic for Array_Text_IO</vt:lpstr>
      <vt:lpstr>Difficulties 1</vt:lpstr>
      <vt:lpstr>Difficulties 2</vt:lpstr>
      <vt:lpstr>Data Streams</vt:lpstr>
      <vt:lpstr>Stream Example</vt:lpstr>
      <vt:lpstr>Text_IO as a Stream</vt:lpstr>
      <vt:lpstr>Specify Stream Attributes</vt:lpstr>
      <vt:lpstr>Attribute Bodies</vt:lpstr>
      <vt:lpstr>Balance Scale Puzzles</vt:lpstr>
      <vt:lpstr>Ticket Automaton</vt:lpstr>
      <vt:lpstr>GEB: Hofstadter’s Sequence</vt:lpstr>
      <vt:lpstr>Solutions</vt:lpstr>
      <vt:lpstr>Solution of Slide 41</vt:lpstr>
      <vt:lpstr>Precision of Floating Point Types</vt:lpstr>
      <vt:lpstr>Possible Solution of Slide 62</vt:lpstr>
      <vt:lpstr>Array Aggregates and Slices (Slide 65)</vt:lpstr>
      <vt:lpstr>Exercise: Named Notation (Slide 68)</vt:lpstr>
      <vt:lpstr>Solution of Slide 88</vt:lpstr>
      <vt:lpstr>Solution Ada 2012, 2022</vt:lpstr>
      <vt:lpstr>Ackermann Function from Slide 110</vt:lpstr>
      <vt:lpstr>Ackermann Function with Recursion Depth – Slide 111</vt:lpstr>
      <vt:lpstr>Solution of Slide 118/119</vt:lpstr>
      <vt:lpstr>Solution of Slide 192: Itemize Repeatedly</vt:lpstr>
      <vt:lpstr>Physical Units (Slide 202)</vt:lpstr>
      <vt:lpstr>Solution Set Package Slide 248</vt:lpstr>
      <vt:lpstr>Output with Clean Up Slide 295</vt:lpstr>
      <vt:lpstr>Solution Internal Representation Slide 325</vt:lpstr>
      <vt:lpstr>Pluripeds</vt:lpstr>
      <vt:lpstr>Solution Image Slide 367</vt:lpstr>
      <vt:lpstr>Solution Controlled Body Slide 387</vt:lpstr>
      <vt:lpstr>Controlled Body Step by Step</vt:lpstr>
      <vt:lpstr>Problem Inheritance</vt:lpstr>
      <vt:lpstr>Correction</vt:lpstr>
      <vt:lpstr>PowerPoint-Präsentation</vt:lpstr>
      <vt:lpstr>Aggregates Ada 2022</vt:lpstr>
      <vt:lpstr>Discriminants in an Aggregate Example</vt:lpstr>
      <vt:lpstr>Further Aggregates</vt:lpstr>
      <vt:lpstr>Container Aggregates</vt:lpstr>
      <vt:lpstr>Containers and Arrays</vt:lpstr>
      <vt:lpstr>Replication</vt:lpstr>
      <vt:lpstr>Extended Return Statement</vt:lpstr>
      <vt:lpstr>Scope AARM 10.1.2(16.a/2 ff)</vt:lpstr>
      <vt:lpstr>Malicious Attacks</vt:lpstr>
      <vt:lpstr>Example C</vt:lpstr>
      <vt:lpstr>ISO/IEC TR 24772 (2010) Guidance to Avoiding Vulnerabilities in Programming Languages through Language Selection and Use</vt:lpstr>
      <vt:lpstr>State of the Art</vt:lpstr>
      <vt:lpstr>Hardware Attacks</vt:lpstr>
      <vt:lpstr>Biased Representation</vt:lpstr>
      <vt:lpstr>Tampering</vt:lpstr>
      <vt:lpstr>PowerPoint-Präsentation</vt:lpstr>
      <vt:lpstr>DNA of Democracy</vt:lpstr>
      <vt:lpstr>An Odd Consequence of Abstractness</vt:lpstr>
      <vt:lpstr>Mersenne Primes</vt:lpstr>
      <vt:lpstr>Attribute 'Scalar_Storage_Order</vt:lpstr>
      <vt:lpstr>Coding Standards and use Clauses</vt:lpstr>
      <vt:lpstr>Warts</vt:lpstr>
      <vt:lpstr>Riddles</vt:lpstr>
      <vt:lpstr>Outlook</vt:lpstr>
      <vt:lpstr>Copyright © 2022, 2023, 2024 C.K.W.Grein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Christoph Karl Walter Grein</dc:creator>
  <cp:lastModifiedBy>Christoph Grein</cp:lastModifiedBy>
  <cp:revision>3649</cp:revision>
  <cp:lastPrinted>1601-01-01T00:00:00Z</cp:lastPrinted>
  <dcterms:created xsi:type="dcterms:W3CDTF">1601-01-01T00:00:00Z</dcterms:created>
  <dcterms:modified xsi:type="dcterms:W3CDTF">2024-12-13T16:52:49Z</dcterms:modified>
  <cp:contentStatus/>
</cp:coreProperties>
</file>